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6" r:id="rId2"/>
    <p:sldId id="257" r:id="rId3"/>
    <p:sldId id="468" r:id="rId4"/>
    <p:sldId id="447" r:id="rId5"/>
    <p:sldId id="280" r:id="rId6"/>
    <p:sldId id="277" r:id="rId7"/>
    <p:sldId id="469" r:id="rId8"/>
    <p:sldId id="419" r:id="rId9"/>
    <p:sldId id="260" r:id="rId10"/>
    <p:sldId id="470" r:id="rId11"/>
    <p:sldId id="420" r:id="rId12"/>
    <p:sldId id="472" r:id="rId13"/>
    <p:sldId id="464" r:id="rId14"/>
    <p:sldId id="465" r:id="rId15"/>
    <p:sldId id="467" r:id="rId16"/>
    <p:sldId id="263" r:id="rId17"/>
    <p:sldId id="448" r:id="rId18"/>
    <p:sldId id="264" r:id="rId19"/>
    <p:sldId id="471" r:id="rId20"/>
    <p:sldId id="486" r:id="rId21"/>
    <p:sldId id="485" r:id="rId22"/>
    <p:sldId id="487" r:id="rId23"/>
    <p:sldId id="449" r:id="rId24"/>
    <p:sldId id="450" r:id="rId25"/>
    <p:sldId id="445" r:id="rId26"/>
    <p:sldId id="446" r:id="rId27"/>
    <p:sldId id="265" r:id="rId28"/>
    <p:sldId id="421" r:id="rId29"/>
    <p:sldId id="266" r:id="rId30"/>
    <p:sldId id="422" r:id="rId31"/>
    <p:sldId id="267" r:id="rId32"/>
    <p:sldId id="423" r:id="rId33"/>
    <p:sldId id="418" r:id="rId34"/>
    <p:sldId id="424" r:id="rId35"/>
    <p:sldId id="444" r:id="rId36"/>
    <p:sldId id="275" r:id="rId37"/>
    <p:sldId id="425" r:id="rId38"/>
    <p:sldId id="268" r:id="rId39"/>
    <p:sldId id="317" r:id="rId40"/>
    <p:sldId id="286" r:id="rId41"/>
    <p:sldId id="318" r:id="rId42"/>
    <p:sldId id="316" r:id="rId43"/>
    <p:sldId id="319" r:id="rId44"/>
    <p:sldId id="477" r:id="rId45"/>
    <p:sldId id="451" r:id="rId46"/>
    <p:sldId id="400" r:id="rId47"/>
    <p:sldId id="474" r:id="rId48"/>
    <p:sldId id="473" r:id="rId49"/>
    <p:sldId id="475" r:id="rId50"/>
    <p:sldId id="476" r:id="rId51"/>
    <p:sldId id="272" r:id="rId52"/>
    <p:sldId id="479" r:id="rId53"/>
    <p:sldId id="274" r:id="rId54"/>
    <p:sldId id="417" r:id="rId55"/>
    <p:sldId id="505" r:id="rId56"/>
    <p:sldId id="480" r:id="rId57"/>
    <p:sldId id="481" r:id="rId58"/>
    <p:sldId id="482" r:id="rId59"/>
    <p:sldId id="483" r:id="rId60"/>
    <p:sldId id="484" r:id="rId61"/>
    <p:sldId id="452" r:id="rId62"/>
    <p:sldId id="453" r:id="rId63"/>
    <p:sldId id="510" r:id="rId64"/>
    <p:sldId id="289" r:id="rId65"/>
    <p:sldId id="426" r:id="rId66"/>
    <p:sldId id="278" r:id="rId67"/>
    <p:sldId id="493" r:id="rId68"/>
    <p:sldId id="454" r:id="rId69"/>
    <p:sldId id="492" r:id="rId70"/>
    <p:sldId id="494" r:id="rId71"/>
    <p:sldId id="495" r:id="rId72"/>
    <p:sldId id="498" r:id="rId73"/>
    <p:sldId id="511" r:id="rId74"/>
    <p:sldId id="496" r:id="rId75"/>
    <p:sldId id="499" r:id="rId76"/>
    <p:sldId id="500" r:id="rId77"/>
    <p:sldId id="497" r:id="rId78"/>
    <p:sldId id="501" r:id="rId79"/>
    <p:sldId id="502" r:id="rId80"/>
    <p:sldId id="428" r:id="rId81"/>
    <p:sldId id="271" r:id="rId82"/>
    <p:sldId id="463" r:id="rId83"/>
    <p:sldId id="503" r:id="rId84"/>
    <p:sldId id="434" r:id="rId85"/>
    <p:sldId id="427" r:id="rId86"/>
    <p:sldId id="504" r:id="rId87"/>
    <p:sldId id="347" r:id="rId88"/>
    <p:sldId id="506" r:id="rId89"/>
    <p:sldId id="507" r:id="rId90"/>
    <p:sldId id="508" r:id="rId91"/>
    <p:sldId id="509" r:id="rId92"/>
    <p:sldId id="512" r:id="rId93"/>
    <p:sldId id="441" r:id="rId94"/>
    <p:sldId id="442" r:id="rId95"/>
    <p:sldId id="443" r:id="rId96"/>
    <p:sldId id="281" r:id="rId97"/>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B1262E-259F-129A-F2B1-EA6361704270}" name="Maria Arena" initials="MA" userId="S::maria.cristina.arena@cern.ch::94519796-d3e0-4ce7-a233-59f34fd44a8b" providerId="AD"/>
  <p188:author id="{A9DA8068-CCB2-6526-C7BF-A4769799D85E}" name="Maria Cristina Arena" initials="MCA" userId="S::mariacristina.arena01@universitadipavia.it::d885476c-4856-4925-bcf6-bb949d5ab864" providerId="AD"/>
  <p188:author id="{65ABB3BE-56FE-A3D7-A513-47CBE036E741}" name="Roberto Guida" initials="RG" userId="b7e72538515fee9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6092"/>
    <a:srgbClr val="000000"/>
    <a:srgbClr val="558ED5"/>
    <a:srgbClr val="338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1" d="100"/>
          <a:sy n="91" d="100"/>
        </p:scale>
        <p:origin x="48" y="171"/>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ern.ch\dfs\Departments\PH\Groups\TA1\Gas_group\Leonardo\Linear%20Flow%20Control%20Valve\ECONEX\CMSRPC_Econex_Simulations_Test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E:\CF4%20Monitoring\PT4801_CF4_ExtractionEfficiency_vs_ArgonLowLimit_20210211.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ibruno\cernbox\WINDOWS\Desktop\Me\data\eq_diag.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921199999999997E-2"/>
          <c:y val="4.5252000000000001E-2"/>
          <c:w val="0.90007899999999996"/>
          <c:h val="0.83099000000000001"/>
        </c:manualLayout>
      </c:layout>
      <c:lineChart>
        <c:grouping val="standard"/>
        <c:varyColors val="0"/>
        <c:ser>
          <c:idx val="0"/>
          <c:order val="0"/>
          <c:tx>
            <c:strRef>
              <c:f>Sheet1!$A$2</c:f>
              <c:strCache>
                <c:ptCount val="1"/>
                <c:pt idx="0">
                  <c:v>Region 1</c:v>
                </c:pt>
              </c:strCache>
            </c:strRef>
          </c:tx>
          <c:spPr>
            <a:ln w="38100" cap="flat">
              <a:solidFill>
                <a:srgbClr val="21529F"/>
              </a:solidFill>
              <a:prstDash val="solid"/>
              <a:miter lim="400000"/>
            </a:ln>
            <a:effectLst/>
          </c:spPr>
          <c:marker>
            <c:symbol val="none"/>
          </c:marker>
          <c:cat>
            <c:strRef>
              <c:f>Sheet1!$B$1:$AA$1</c:f>
              <c:strCach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2028</c:v>
                </c:pt>
                <c:pt idx="24">
                  <c:v>2039</c:v>
                </c:pt>
                <c:pt idx="25">
                  <c:v>2040</c:v>
                </c:pt>
              </c:strCache>
            </c:strRef>
          </c:cat>
          <c:val>
            <c:numRef>
              <c:f>Sheet1!$B$2:$AA$2</c:f>
              <c:numCache>
                <c:formatCode>General</c:formatCode>
                <c:ptCount val="16"/>
                <c:pt idx="0">
                  <c:v>1</c:v>
                </c:pt>
                <c:pt idx="1">
                  <c:v>0.93</c:v>
                </c:pt>
                <c:pt idx="2">
                  <c:v>0.93</c:v>
                </c:pt>
                <c:pt idx="3">
                  <c:v>0.63</c:v>
                </c:pt>
                <c:pt idx="4">
                  <c:v>0.63</c:v>
                </c:pt>
                <c:pt idx="5">
                  <c:v>0.63</c:v>
                </c:pt>
                <c:pt idx="6">
                  <c:v>0.45</c:v>
                </c:pt>
                <c:pt idx="7">
                  <c:v>0.45</c:v>
                </c:pt>
                <c:pt idx="8">
                  <c:v>0.45</c:v>
                </c:pt>
                <c:pt idx="9">
                  <c:v>0.31</c:v>
                </c:pt>
                <c:pt idx="10">
                  <c:v>0.31</c:v>
                </c:pt>
                <c:pt idx="11">
                  <c:v>0.31</c:v>
                </c:pt>
                <c:pt idx="12">
                  <c:v>0.24</c:v>
                </c:pt>
                <c:pt idx="13">
                  <c:v>0.24</c:v>
                </c:pt>
                <c:pt idx="14">
                  <c:v>0.24</c:v>
                </c:pt>
                <c:pt idx="15">
                  <c:v>0.21</c:v>
                </c:pt>
              </c:numCache>
            </c:numRef>
          </c:val>
          <c:smooth val="0"/>
          <c:extLst>
            <c:ext xmlns:c16="http://schemas.microsoft.com/office/drawing/2014/chart" uri="{C3380CC4-5D6E-409C-BE32-E72D297353CC}">
              <c16:uniqueId val="{00000000-933A-4AC1-8403-D436B70AFF94}"/>
            </c:ext>
          </c:extLst>
        </c:ser>
        <c:ser>
          <c:idx val="1"/>
          <c:order val="1"/>
          <c:tx>
            <c:strRef>
              <c:f>Sheet1!$A$3</c:f>
              <c:strCache>
                <c:ptCount val="1"/>
                <c:pt idx="0">
                  <c:v>Region 2</c:v>
                </c:pt>
              </c:strCache>
            </c:strRef>
          </c:tx>
          <c:spPr>
            <a:ln w="38100" cap="flat">
              <a:solidFill>
                <a:schemeClr val="accent5"/>
              </a:solidFill>
              <a:prstDash val="solid"/>
              <a:miter lim="400000"/>
            </a:ln>
            <a:effectLst/>
          </c:spPr>
          <c:marker>
            <c:symbol val="none"/>
          </c:marker>
          <c:cat>
            <c:strRef>
              <c:f>Sheet1!$B$1:$AA$1</c:f>
              <c:strCach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2028</c:v>
                </c:pt>
                <c:pt idx="24">
                  <c:v>2039</c:v>
                </c:pt>
                <c:pt idx="25">
                  <c:v>2040</c:v>
                </c:pt>
              </c:strCache>
            </c:strRef>
          </c:cat>
          <c:val>
            <c:numRef>
              <c:f>Sheet1!$B$3:$AA$3</c:f>
              <c:numCache>
                <c:formatCode>General</c:formatCode>
                <c:ptCount val="26"/>
                <c:pt idx="0">
                  <c:v>1</c:v>
                </c:pt>
                <c:pt idx="1">
                  <c:v>0.93</c:v>
                </c:pt>
                <c:pt idx="2">
                  <c:v>0.93</c:v>
                </c:pt>
                <c:pt idx="3">
                  <c:v>0.63</c:v>
                </c:pt>
                <c:pt idx="4">
                  <c:v>0.63</c:v>
                </c:pt>
                <c:pt idx="5">
                  <c:v>0.63</c:v>
                </c:pt>
                <c:pt idx="6">
                  <c:v>0.45</c:v>
                </c:pt>
                <c:pt idx="7">
                  <c:v>0.45</c:v>
                </c:pt>
                <c:pt idx="8">
                  <c:v>0.45</c:v>
                </c:pt>
                <c:pt idx="9">
                  <c:v>0.31</c:v>
                </c:pt>
                <c:pt idx="10">
                  <c:v>0.25</c:v>
                </c:pt>
                <c:pt idx="11">
                  <c:v>0.25</c:v>
                </c:pt>
                <c:pt idx="12">
                  <c:v>0.12</c:v>
                </c:pt>
                <c:pt idx="13">
                  <c:v>0.12</c:v>
                </c:pt>
                <c:pt idx="14">
                  <c:v>0.12</c:v>
                </c:pt>
                <c:pt idx="15">
                  <c:v>0.05</c:v>
                </c:pt>
                <c:pt idx="16">
                  <c:v>0.05</c:v>
                </c:pt>
                <c:pt idx="17">
                  <c:v>0.05</c:v>
                </c:pt>
                <c:pt idx="18">
                  <c:v>0.05</c:v>
                </c:pt>
                <c:pt idx="19">
                  <c:v>0.05</c:v>
                </c:pt>
                <c:pt idx="20">
                  <c:v>0.05</c:v>
                </c:pt>
                <c:pt idx="21">
                  <c:v>0.03</c:v>
                </c:pt>
                <c:pt idx="22">
                  <c:v>0.03</c:v>
                </c:pt>
                <c:pt idx="23">
                  <c:v>0.03</c:v>
                </c:pt>
                <c:pt idx="24">
                  <c:v>0.03</c:v>
                </c:pt>
                <c:pt idx="25">
                  <c:v>0.03</c:v>
                </c:pt>
              </c:numCache>
            </c:numRef>
          </c:val>
          <c:smooth val="0"/>
          <c:extLst>
            <c:ext xmlns:c16="http://schemas.microsoft.com/office/drawing/2014/chart" uri="{C3380CC4-5D6E-409C-BE32-E72D297353CC}">
              <c16:uniqueId val="{00000001-933A-4AC1-8403-D436B70AFF94}"/>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5400000"/>
          <a:lstStyle/>
          <a:p>
            <a:pPr>
              <a:defRPr sz="1300" b="0" i="0" u="none" strike="noStrike">
                <a:solidFill>
                  <a:srgbClr val="000000"/>
                </a:solidFill>
                <a:latin typeface="Helvetica Neue"/>
              </a:defRPr>
            </a:pPr>
            <a:endParaRPr lang="en-CH"/>
          </a:p>
        </c:txPr>
        <c:crossAx val="2094734553"/>
        <c:crosses val="autoZero"/>
        <c:auto val="1"/>
        <c:lblAlgn val="ctr"/>
        <c:lblOffset val="100"/>
        <c:tickLblSkip val="2"/>
        <c:noMultiLvlLbl val="1"/>
      </c:catAx>
      <c:valAx>
        <c:axId val="2094734553"/>
        <c:scaling>
          <c:orientation val="minMax"/>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1300" b="0" i="0" u="none" strike="noStrike">
                <a:solidFill>
                  <a:srgbClr val="000000"/>
                </a:solidFill>
                <a:latin typeface="Helvetica Neue"/>
              </a:defRPr>
            </a:pPr>
            <a:endParaRPr lang="en-CH"/>
          </a:p>
        </c:txPr>
        <c:crossAx val="2094734552"/>
        <c:crosses val="autoZero"/>
        <c:crossBetween val="midCat"/>
        <c:majorUnit val="0.25"/>
        <c:minorUnit val="0.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dirty="0"/>
              <a:t>Test</a:t>
            </a:r>
            <a:r>
              <a:rPr lang="en-GB" sz="1000" b="1" baseline="0" dirty="0"/>
              <a:t> Original vs.</a:t>
            </a:r>
            <a:r>
              <a:rPr lang="en-GB" sz="1000" b="1" dirty="0"/>
              <a:t> V4-2</a:t>
            </a:r>
          </a:p>
        </c:rich>
      </c:tx>
      <c:layout>
        <c:manualLayout>
          <c:xMode val="edge"/>
          <c:yMode val="edge"/>
          <c:x val="0.35566297458655238"/>
          <c:y val="3.5610101632491835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10258007648814377"/>
          <c:y val="0.13276294081958612"/>
          <c:w val="0.83165308436448848"/>
          <c:h val="0.68344897854035735"/>
        </c:manualLayout>
      </c:layout>
      <c:scatterChart>
        <c:scatterStyle val="lineMarker"/>
        <c:varyColors val="0"/>
        <c:ser>
          <c:idx val="0"/>
          <c:order val="0"/>
          <c:tx>
            <c:v>Ideal</c:v>
          </c:tx>
          <c:spPr>
            <a:ln w="19050" cap="rnd">
              <a:solidFill>
                <a:schemeClr val="accent5"/>
              </a:solidFill>
              <a:prstDash val="sysDot"/>
              <a:round/>
            </a:ln>
            <a:effectLst/>
          </c:spPr>
          <c:marker>
            <c:symbol val="circle"/>
            <c:size val="5"/>
            <c:spPr>
              <a:noFill/>
              <a:ln w="9525">
                <a:noFill/>
              </a:ln>
              <a:effectLst/>
            </c:spPr>
          </c:marker>
          <c:dPt>
            <c:idx val="1"/>
            <c:marker>
              <c:symbol val="circle"/>
              <c:size val="5"/>
              <c:spPr>
                <a:noFill/>
                <a:ln w="9525">
                  <a:noFill/>
                </a:ln>
                <a:effectLst/>
              </c:spPr>
            </c:marker>
            <c:bubble3D val="0"/>
            <c:extLst>
              <c:ext xmlns:c16="http://schemas.microsoft.com/office/drawing/2014/chart" uri="{C3380CC4-5D6E-409C-BE32-E72D297353CC}">
                <c16:uniqueId val="{00000000-3AB4-46AA-B2DA-5CD31BF8A548}"/>
              </c:ext>
            </c:extLst>
          </c:dPt>
          <c:xVal>
            <c:numRef>
              <c:f>'V4-2_Test'!$K$9:$K$10</c:f>
              <c:numCache>
                <c:formatCode>General</c:formatCode>
                <c:ptCount val="2"/>
                <c:pt idx="0">
                  <c:v>100</c:v>
                </c:pt>
                <c:pt idx="1">
                  <c:v>20</c:v>
                </c:pt>
              </c:numCache>
            </c:numRef>
          </c:xVal>
          <c:yVal>
            <c:numRef>
              <c:f>'V4-2_Test'!$L$9:$L$10</c:f>
              <c:numCache>
                <c:formatCode>General</c:formatCode>
                <c:ptCount val="2"/>
                <c:pt idx="0">
                  <c:v>0</c:v>
                </c:pt>
                <c:pt idx="1">
                  <c:v>5</c:v>
                </c:pt>
              </c:numCache>
            </c:numRef>
          </c:yVal>
          <c:smooth val="0"/>
          <c:extLst>
            <c:ext xmlns:c16="http://schemas.microsoft.com/office/drawing/2014/chart" uri="{C3380CC4-5D6E-409C-BE32-E72D297353CC}">
              <c16:uniqueId val="{00000001-3AB4-46AA-B2DA-5CD31BF8A548}"/>
            </c:ext>
          </c:extLst>
        </c:ser>
        <c:ser>
          <c:idx val="5"/>
          <c:order val="5"/>
          <c:tx>
            <c:v>Test Original 45mm2 AIR 960 l/h</c:v>
          </c:tx>
          <c:spPr>
            <a:ln w="19050" cap="rnd">
              <a:solidFill>
                <a:srgbClr val="FF0000"/>
              </a:solidFill>
              <a:round/>
            </a:ln>
            <a:effectLst/>
          </c:spPr>
          <c:marker>
            <c:symbol val="circle"/>
            <c:size val="4"/>
            <c:spPr>
              <a:solidFill>
                <a:srgbClr val="FF0000"/>
              </a:solidFill>
              <a:ln w="9525">
                <a:solidFill>
                  <a:srgbClr val="FF0000"/>
                </a:solidFill>
              </a:ln>
              <a:effectLst/>
            </c:spPr>
          </c:marker>
          <c:xVal>
            <c:numRef>
              <c:f>'V4-2_Test'!$A$90:$A$106</c:f>
              <c:numCache>
                <c:formatCode>General</c:formatCode>
                <c:ptCount val="17"/>
                <c:pt idx="0">
                  <c:v>100</c:v>
                </c:pt>
                <c:pt idx="1">
                  <c:v>95</c:v>
                </c:pt>
                <c:pt idx="2">
                  <c:v>90</c:v>
                </c:pt>
                <c:pt idx="3">
                  <c:v>85</c:v>
                </c:pt>
                <c:pt idx="4">
                  <c:v>80</c:v>
                </c:pt>
                <c:pt idx="5">
                  <c:v>75</c:v>
                </c:pt>
                <c:pt idx="6">
                  <c:v>70</c:v>
                </c:pt>
                <c:pt idx="7">
                  <c:v>65</c:v>
                </c:pt>
                <c:pt idx="8">
                  <c:v>60</c:v>
                </c:pt>
                <c:pt idx="9">
                  <c:v>55</c:v>
                </c:pt>
                <c:pt idx="10">
                  <c:v>50</c:v>
                </c:pt>
                <c:pt idx="11">
                  <c:v>45</c:v>
                </c:pt>
                <c:pt idx="12">
                  <c:v>40</c:v>
                </c:pt>
                <c:pt idx="13">
                  <c:v>35</c:v>
                </c:pt>
                <c:pt idx="14">
                  <c:v>30</c:v>
                </c:pt>
                <c:pt idx="15">
                  <c:v>25</c:v>
                </c:pt>
                <c:pt idx="16">
                  <c:v>20</c:v>
                </c:pt>
              </c:numCache>
            </c:numRef>
          </c:xVal>
          <c:yVal>
            <c:numRef>
              <c:f>'V4-2_Test'!$B$90:$B$106</c:f>
              <c:numCache>
                <c:formatCode>General</c:formatCode>
                <c:ptCount val="17"/>
                <c:pt idx="0">
                  <c:v>0.04</c:v>
                </c:pt>
                <c:pt idx="1">
                  <c:v>0.1</c:v>
                </c:pt>
                <c:pt idx="2">
                  <c:v>0.2</c:v>
                </c:pt>
                <c:pt idx="3">
                  <c:v>0.4</c:v>
                </c:pt>
                <c:pt idx="4">
                  <c:v>0.5</c:v>
                </c:pt>
                <c:pt idx="5">
                  <c:v>0.6</c:v>
                </c:pt>
                <c:pt idx="6">
                  <c:v>0.8</c:v>
                </c:pt>
                <c:pt idx="7">
                  <c:v>1.1000000000000001</c:v>
                </c:pt>
                <c:pt idx="8">
                  <c:v>1.4</c:v>
                </c:pt>
                <c:pt idx="9">
                  <c:v>1.9</c:v>
                </c:pt>
                <c:pt idx="10">
                  <c:v>2.6</c:v>
                </c:pt>
                <c:pt idx="11">
                  <c:v>4.3</c:v>
                </c:pt>
                <c:pt idx="12">
                  <c:v>7.3</c:v>
                </c:pt>
                <c:pt idx="13">
                  <c:v>13.6</c:v>
                </c:pt>
                <c:pt idx="14">
                  <c:v>26</c:v>
                </c:pt>
                <c:pt idx="15">
                  <c:v>66.900000000000006</c:v>
                </c:pt>
                <c:pt idx="16">
                  <c:v>181.7</c:v>
                </c:pt>
              </c:numCache>
            </c:numRef>
          </c:yVal>
          <c:smooth val="0"/>
          <c:extLst>
            <c:ext xmlns:c16="http://schemas.microsoft.com/office/drawing/2014/chart" uri="{C3380CC4-5D6E-409C-BE32-E72D297353CC}">
              <c16:uniqueId val="{00000002-3AB4-46AA-B2DA-5CD31BF8A548}"/>
            </c:ext>
          </c:extLst>
        </c:ser>
        <c:ser>
          <c:idx val="6"/>
          <c:order val="6"/>
          <c:tx>
            <c:v>Simulation V4-2 CMS-RPC mixture 500 l/h</c:v>
          </c:tx>
          <c:spPr>
            <a:ln w="19050" cap="rnd">
              <a:solidFill>
                <a:schemeClr val="accent1"/>
              </a:solidFill>
              <a:round/>
            </a:ln>
            <a:effectLst/>
          </c:spPr>
          <c:marker>
            <c:symbol val="circle"/>
            <c:size val="4"/>
            <c:spPr>
              <a:solidFill>
                <a:schemeClr val="accent1"/>
              </a:solidFill>
              <a:ln w="9525">
                <a:solidFill>
                  <a:schemeClr val="accent1"/>
                </a:solidFill>
              </a:ln>
              <a:effectLst/>
            </c:spPr>
          </c:marker>
          <c:xVal>
            <c:numRef>
              <c:f>'V4-2_Test'!$F$109:$F$125</c:f>
              <c:numCache>
                <c:formatCode>General</c:formatCode>
                <c:ptCount val="17"/>
                <c:pt idx="0">
                  <c:v>100</c:v>
                </c:pt>
                <c:pt idx="1">
                  <c:v>95</c:v>
                </c:pt>
                <c:pt idx="2">
                  <c:v>90</c:v>
                </c:pt>
                <c:pt idx="3">
                  <c:v>85</c:v>
                </c:pt>
                <c:pt idx="4">
                  <c:v>80</c:v>
                </c:pt>
                <c:pt idx="5">
                  <c:v>75</c:v>
                </c:pt>
                <c:pt idx="6">
                  <c:v>70</c:v>
                </c:pt>
                <c:pt idx="7">
                  <c:v>65</c:v>
                </c:pt>
                <c:pt idx="8">
                  <c:v>60</c:v>
                </c:pt>
                <c:pt idx="9">
                  <c:v>55</c:v>
                </c:pt>
                <c:pt idx="10">
                  <c:v>50</c:v>
                </c:pt>
                <c:pt idx="11">
                  <c:v>45</c:v>
                </c:pt>
                <c:pt idx="12">
                  <c:v>40</c:v>
                </c:pt>
                <c:pt idx="13">
                  <c:v>35</c:v>
                </c:pt>
                <c:pt idx="14">
                  <c:v>30</c:v>
                </c:pt>
                <c:pt idx="15">
                  <c:v>25</c:v>
                </c:pt>
                <c:pt idx="16">
                  <c:v>20</c:v>
                </c:pt>
              </c:numCache>
            </c:numRef>
          </c:xVal>
          <c:yVal>
            <c:numRef>
              <c:f>'V4-2_Test'!$K$109:$K$125</c:f>
              <c:numCache>
                <c:formatCode>0.00</c:formatCode>
                <c:ptCount val="17"/>
                <c:pt idx="0">
                  <c:v>0.32853122000000001</c:v>
                </c:pt>
                <c:pt idx="1">
                  <c:v>0.37585833000000002</c:v>
                </c:pt>
                <c:pt idx="2">
                  <c:v>0.45532955000000003</c:v>
                </c:pt>
                <c:pt idx="3">
                  <c:v>0.56000000000000005</c:v>
                </c:pt>
                <c:pt idx="4">
                  <c:v>0.74180959000000002</c:v>
                </c:pt>
                <c:pt idx="5">
                  <c:v>0.95181979999999999</c:v>
                </c:pt>
                <c:pt idx="6">
                  <c:v>1.2057996</c:v>
                </c:pt>
                <c:pt idx="7">
                  <c:v>1.381329</c:v>
                </c:pt>
                <c:pt idx="8">
                  <c:v>1.8279254</c:v>
                </c:pt>
                <c:pt idx="9">
                  <c:v>2.2282509999999998</c:v>
                </c:pt>
                <c:pt idx="10">
                  <c:v>2.5973588000000003</c:v>
                </c:pt>
                <c:pt idx="11">
                  <c:v>2.9431481000000002</c:v>
                </c:pt>
                <c:pt idx="12">
                  <c:v>3.2927458999999999</c:v>
                </c:pt>
                <c:pt idx="13">
                  <c:v>3.5632146999999996</c:v>
                </c:pt>
                <c:pt idx="14">
                  <c:v>4.0633547999999999</c:v>
                </c:pt>
                <c:pt idx="15">
                  <c:v>4.6621563999999998</c:v>
                </c:pt>
                <c:pt idx="16">
                  <c:v>5.5019958999999998</c:v>
                </c:pt>
              </c:numCache>
            </c:numRef>
          </c:yVal>
          <c:smooth val="0"/>
          <c:extLst>
            <c:ext xmlns:c16="http://schemas.microsoft.com/office/drawing/2014/chart" uri="{C3380CC4-5D6E-409C-BE32-E72D297353CC}">
              <c16:uniqueId val="{00000003-3AB4-46AA-B2DA-5CD31BF8A548}"/>
            </c:ext>
          </c:extLst>
        </c:ser>
        <c:ser>
          <c:idx val="7"/>
          <c:order val="7"/>
          <c:tx>
            <c:v>Test V4-2 AIR 960 l/h</c:v>
          </c:tx>
          <c:spPr>
            <a:ln w="19050" cap="rnd">
              <a:solidFill>
                <a:srgbClr val="2300F9"/>
              </a:solidFill>
              <a:round/>
            </a:ln>
            <a:effectLst/>
          </c:spPr>
          <c:marker>
            <c:symbol val="circle"/>
            <c:size val="4"/>
            <c:spPr>
              <a:solidFill>
                <a:srgbClr val="2300F9"/>
              </a:solidFill>
              <a:ln w="9525">
                <a:solidFill>
                  <a:srgbClr val="2300F9"/>
                </a:solidFill>
              </a:ln>
              <a:effectLst/>
            </c:spPr>
          </c:marker>
          <c:xVal>
            <c:numRef>
              <c:f>'V4-2_Test'!$F$90:$F$106</c:f>
              <c:numCache>
                <c:formatCode>General</c:formatCode>
                <c:ptCount val="17"/>
                <c:pt idx="0">
                  <c:v>100</c:v>
                </c:pt>
                <c:pt idx="1">
                  <c:v>95</c:v>
                </c:pt>
                <c:pt idx="2">
                  <c:v>90</c:v>
                </c:pt>
                <c:pt idx="3">
                  <c:v>85</c:v>
                </c:pt>
                <c:pt idx="4">
                  <c:v>80</c:v>
                </c:pt>
                <c:pt idx="5">
                  <c:v>75</c:v>
                </c:pt>
                <c:pt idx="6">
                  <c:v>70</c:v>
                </c:pt>
                <c:pt idx="7">
                  <c:v>65</c:v>
                </c:pt>
                <c:pt idx="8">
                  <c:v>60</c:v>
                </c:pt>
                <c:pt idx="9">
                  <c:v>55</c:v>
                </c:pt>
                <c:pt idx="10">
                  <c:v>50</c:v>
                </c:pt>
                <c:pt idx="11">
                  <c:v>45</c:v>
                </c:pt>
                <c:pt idx="12">
                  <c:v>40</c:v>
                </c:pt>
                <c:pt idx="13">
                  <c:v>35</c:v>
                </c:pt>
                <c:pt idx="14">
                  <c:v>30</c:v>
                </c:pt>
                <c:pt idx="15">
                  <c:v>25</c:v>
                </c:pt>
                <c:pt idx="16">
                  <c:v>20</c:v>
                </c:pt>
              </c:numCache>
            </c:numRef>
          </c:xVal>
          <c:yVal>
            <c:numRef>
              <c:f>'V4-2_Test'!$J$90:$J$106</c:f>
              <c:numCache>
                <c:formatCode>General</c:formatCode>
                <c:ptCount val="17"/>
                <c:pt idx="0">
                  <c:v>0</c:v>
                </c:pt>
                <c:pt idx="1">
                  <c:v>0.05</c:v>
                </c:pt>
                <c:pt idx="2">
                  <c:v>0.2</c:v>
                </c:pt>
                <c:pt idx="3">
                  <c:v>0.4</c:v>
                </c:pt>
                <c:pt idx="4">
                  <c:v>0.65</c:v>
                </c:pt>
                <c:pt idx="5">
                  <c:v>1</c:v>
                </c:pt>
                <c:pt idx="6">
                  <c:v>1.4</c:v>
                </c:pt>
                <c:pt idx="7">
                  <c:v>1.7</c:v>
                </c:pt>
                <c:pt idx="8">
                  <c:v>2.1</c:v>
                </c:pt>
                <c:pt idx="9">
                  <c:v>2.5</c:v>
                </c:pt>
                <c:pt idx="10">
                  <c:v>2.9</c:v>
                </c:pt>
                <c:pt idx="11">
                  <c:v>3.4</c:v>
                </c:pt>
                <c:pt idx="12">
                  <c:v>3.9</c:v>
                </c:pt>
                <c:pt idx="13">
                  <c:v>4.5999999999999996</c:v>
                </c:pt>
                <c:pt idx="14">
                  <c:v>5.8</c:v>
                </c:pt>
                <c:pt idx="15">
                  <c:v>8.6</c:v>
                </c:pt>
                <c:pt idx="16">
                  <c:v>14</c:v>
                </c:pt>
              </c:numCache>
            </c:numRef>
          </c:yVal>
          <c:smooth val="0"/>
          <c:extLst>
            <c:ext xmlns:c16="http://schemas.microsoft.com/office/drawing/2014/chart" uri="{C3380CC4-5D6E-409C-BE32-E72D297353CC}">
              <c16:uniqueId val="{00000004-3AB4-46AA-B2DA-5CD31BF8A548}"/>
            </c:ext>
          </c:extLst>
        </c:ser>
        <c:dLbls>
          <c:showLegendKey val="0"/>
          <c:showVal val="0"/>
          <c:showCatName val="0"/>
          <c:showSerName val="0"/>
          <c:showPercent val="0"/>
          <c:showBubbleSize val="0"/>
        </c:dLbls>
        <c:axId val="899071903"/>
        <c:axId val="857868959"/>
        <c:extLst>
          <c:ext xmlns:c15="http://schemas.microsoft.com/office/drawing/2012/chart" uri="{02D57815-91ED-43cb-92C2-25804820EDAC}">
            <c15:filteredScatterSeries>
              <c15:ser>
                <c:idx val="2"/>
                <c:order val="1"/>
                <c:tx>
                  <c:v>Simulation air 32 l/min Original 30mm2</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c:ext uri="{02D57815-91ED-43cb-92C2-25804820EDAC}">
                        <c15:formulaRef>
                          <c15:sqref>'V4-2_Test'!$A$31:$A$47</c15:sqref>
                        </c15:formulaRef>
                      </c:ext>
                    </c:extLst>
                    <c:numCache>
                      <c:formatCode>General</c:formatCode>
                      <c:ptCount val="17"/>
                      <c:pt idx="0">
                        <c:v>101</c:v>
                      </c:pt>
                      <c:pt idx="1">
                        <c:v>95</c:v>
                      </c:pt>
                      <c:pt idx="2">
                        <c:v>90</c:v>
                      </c:pt>
                      <c:pt idx="3">
                        <c:v>85</c:v>
                      </c:pt>
                      <c:pt idx="4">
                        <c:v>80</c:v>
                      </c:pt>
                      <c:pt idx="5">
                        <c:v>75</c:v>
                      </c:pt>
                      <c:pt idx="6">
                        <c:v>70</c:v>
                      </c:pt>
                      <c:pt idx="7">
                        <c:v>65</c:v>
                      </c:pt>
                      <c:pt idx="8">
                        <c:v>60</c:v>
                      </c:pt>
                      <c:pt idx="9">
                        <c:v>55</c:v>
                      </c:pt>
                      <c:pt idx="10">
                        <c:v>50</c:v>
                      </c:pt>
                      <c:pt idx="11">
                        <c:v>45</c:v>
                      </c:pt>
                      <c:pt idx="12">
                        <c:v>40</c:v>
                      </c:pt>
                      <c:pt idx="13">
                        <c:v>35</c:v>
                      </c:pt>
                      <c:pt idx="14">
                        <c:v>30</c:v>
                      </c:pt>
                      <c:pt idx="15">
                        <c:v>25</c:v>
                      </c:pt>
                      <c:pt idx="16">
                        <c:v>20</c:v>
                      </c:pt>
                    </c:numCache>
                  </c:numRef>
                </c:xVal>
                <c:yVal>
                  <c:numRef>
                    <c:extLst>
                      <c:ext uri="{02D57815-91ED-43cb-92C2-25804820EDAC}">
                        <c15:formulaRef>
                          <c15:sqref>'V4-2_Test'!$C$31:$C$47</c15:sqref>
                        </c15:formulaRef>
                      </c:ext>
                    </c:extLst>
                    <c:numCache>
                      <c:formatCode>General</c:formatCode>
                      <c:ptCount val="17"/>
                    </c:numCache>
                  </c:numRef>
                </c:yVal>
                <c:smooth val="0"/>
                <c:extLst>
                  <c:ext xmlns:c16="http://schemas.microsoft.com/office/drawing/2014/chart" uri="{C3380CC4-5D6E-409C-BE32-E72D297353CC}">
                    <c16:uniqueId val="{00000005-3AB4-46AA-B2DA-5CD31BF8A548}"/>
                  </c:ext>
                </c:extLst>
              </c15:ser>
            </c15:filteredScatterSeries>
            <c15:filteredScatterSeries>
              <c15:ser>
                <c:idx val="1"/>
                <c:order val="2"/>
                <c:tx>
                  <c:v>Test air 32 l/min Original 30mm2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'V4-2_Test'!$A$51:$A$67</c15:sqref>
                        </c15:formulaRef>
                      </c:ext>
                    </c:extLst>
                    <c:numCache>
                      <c:formatCode>General</c:formatCode>
                      <c:ptCount val="17"/>
                      <c:pt idx="0">
                        <c:v>100</c:v>
                      </c:pt>
                      <c:pt idx="1">
                        <c:v>95</c:v>
                      </c:pt>
                      <c:pt idx="2">
                        <c:v>90</c:v>
                      </c:pt>
                      <c:pt idx="3">
                        <c:v>85</c:v>
                      </c:pt>
                      <c:pt idx="4">
                        <c:v>80</c:v>
                      </c:pt>
                      <c:pt idx="5">
                        <c:v>75</c:v>
                      </c:pt>
                      <c:pt idx="6">
                        <c:v>70</c:v>
                      </c:pt>
                      <c:pt idx="7">
                        <c:v>65</c:v>
                      </c:pt>
                      <c:pt idx="8">
                        <c:v>60</c:v>
                      </c:pt>
                      <c:pt idx="9">
                        <c:v>55</c:v>
                      </c:pt>
                      <c:pt idx="10">
                        <c:v>50</c:v>
                      </c:pt>
                      <c:pt idx="11">
                        <c:v>45</c:v>
                      </c:pt>
                      <c:pt idx="12">
                        <c:v>40</c:v>
                      </c:pt>
                      <c:pt idx="13">
                        <c:v>35</c:v>
                      </c:pt>
                      <c:pt idx="14">
                        <c:v>30</c:v>
                      </c:pt>
                      <c:pt idx="15">
                        <c:v>25</c:v>
                      </c:pt>
                      <c:pt idx="16">
                        <c:v>20</c:v>
                      </c:pt>
                    </c:numCache>
                  </c:numRef>
                </c:xVal>
                <c:yVal>
                  <c:numRef>
                    <c:extLst xmlns:c15="http://schemas.microsoft.com/office/drawing/2012/chart">
                      <c:ext xmlns:c15="http://schemas.microsoft.com/office/drawing/2012/chart" uri="{02D57815-91ED-43cb-92C2-25804820EDAC}">
                        <c15:formulaRef>
                          <c15:sqref>'V4-2_Test'!$B$51:$B$67</c15:sqref>
                        </c15:formulaRef>
                      </c:ext>
                    </c:extLst>
                    <c:numCache>
                      <c:formatCode>General</c:formatCode>
                      <c:ptCount val="17"/>
                      <c:pt idx="0">
                        <c:v>3.1</c:v>
                      </c:pt>
                      <c:pt idx="1">
                        <c:v>3.5</c:v>
                      </c:pt>
                      <c:pt idx="2">
                        <c:v>3.9</c:v>
                      </c:pt>
                      <c:pt idx="3">
                        <c:v>4.3</c:v>
                      </c:pt>
                      <c:pt idx="4">
                        <c:v>4.8</c:v>
                      </c:pt>
                      <c:pt idx="5">
                        <c:v>5.4</c:v>
                      </c:pt>
                      <c:pt idx="6">
                        <c:v>6.2</c:v>
                      </c:pt>
                      <c:pt idx="7">
                        <c:v>7.1</c:v>
                      </c:pt>
                      <c:pt idx="8">
                        <c:v>8.4</c:v>
                      </c:pt>
                      <c:pt idx="9">
                        <c:v>10.4</c:v>
                      </c:pt>
                      <c:pt idx="10">
                        <c:v>13.2</c:v>
                      </c:pt>
                      <c:pt idx="11">
                        <c:v>19.899999999999999</c:v>
                      </c:pt>
                      <c:pt idx="12">
                        <c:v>30.2</c:v>
                      </c:pt>
                      <c:pt idx="13">
                        <c:v>55.2</c:v>
                      </c:pt>
                      <c:pt idx="14">
                        <c:v>101.7</c:v>
                      </c:pt>
                      <c:pt idx="15">
                        <c:v>210</c:v>
                      </c:pt>
                    </c:numCache>
                  </c:numRef>
                </c:yVal>
                <c:smooth val="0"/>
                <c:extLst xmlns:c15="http://schemas.microsoft.com/office/drawing/2012/chart">
                  <c:ext xmlns:c16="http://schemas.microsoft.com/office/drawing/2014/chart" uri="{C3380CC4-5D6E-409C-BE32-E72D297353CC}">
                    <c16:uniqueId val="{00000006-3AB4-46AA-B2DA-5CD31BF8A548}"/>
                  </c:ext>
                </c:extLst>
              </c15:ser>
            </c15:filteredScatterSeries>
            <c15:filteredScatterSeries>
              <c15:ser>
                <c:idx val="3"/>
                <c:order val="3"/>
                <c:tx>
                  <c:v>Simulation air 32 l/min V4-2</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'V4-2_Test'!$F$31:$F$47</c15:sqref>
                        </c15:formulaRef>
                      </c:ext>
                    </c:extLst>
                    <c:numCache>
                      <c:formatCode>General</c:formatCode>
                      <c:ptCount val="17"/>
                      <c:pt idx="0">
                        <c:v>100</c:v>
                      </c:pt>
                      <c:pt idx="1">
                        <c:v>95</c:v>
                      </c:pt>
                      <c:pt idx="2">
                        <c:v>90</c:v>
                      </c:pt>
                      <c:pt idx="3">
                        <c:v>85</c:v>
                      </c:pt>
                      <c:pt idx="4">
                        <c:v>80</c:v>
                      </c:pt>
                      <c:pt idx="5">
                        <c:v>75</c:v>
                      </c:pt>
                      <c:pt idx="6">
                        <c:v>70</c:v>
                      </c:pt>
                      <c:pt idx="7">
                        <c:v>65</c:v>
                      </c:pt>
                      <c:pt idx="8">
                        <c:v>60</c:v>
                      </c:pt>
                      <c:pt idx="9">
                        <c:v>55</c:v>
                      </c:pt>
                      <c:pt idx="10">
                        <c:v>50</c:v>
                      </c:pt>
                      <c:pt idx="11">
                        <c:v>45</c:v>
                      </c:pt>
                      <c:pt idx="12">
                        <c:v>40</c:v>
                      </c:pt>
                      <c:pt idx="13">
                        <c:v>35</c:v>
                      </c:pt>
                      <c:pt idx="14">
                        <c:v>30</c:v>
                      </c:pt>
                      <c:pt idx="15">
                        <c:v>25</c:v>
                      </c:pt>
                      <c:pt idx="16">
                        <c:v>20</c:v>
                      </c:pt>
                    </c:numCache>
                  </c:numRef>
                </c:xVal>
                <c:yVal>
                  <c:numRef>
                    <c:extLst xmlns:c15="http://schemas.microsoft.com/office/drawing/2012/chart">
                      <c:ext xmlns:c15="http://schemas.microsoft.com/office/drawing/2012/chart" uri="{02D57815-91ED-43cb-92C2-25804820EDAC}">
                        <c15:formulaRef>
                          <c15:sqref>'V4-2_Test'!$H$31:$H$47</c15:sqref>
                        </c15:formulaRef>
                      </c:ext>
                    </c:extLst>
                    <c:numCache>
                      <c:formatCode>General</c:formatCode>
                      <c:ptCount val="17"/>
                      <c:pt idx="0">
                        <c:v>1.3759584</c:v>
                      </c:pt>
                      <c:pt idx="1">
                        <c:v>1.5653030000000001</c:v>
                      </c:pt>
                      <c:pt idx="2">
                        <c:v>1.8746176999999999</c:v>
                      </c:pt>
                      <c:pt idx="3">
                        <c:v>4.8390573000000006E-2</c:v>
                      </c:pt>
                      <c:pt idx="4">
                        <c:v>3.0442295000000001</c:v>
                      </c:pt>
                      <c:pt idx="5">
                        <c:v>3.8770891000000001</c:v>
                      </c:pt>
                      <c:pt idx="6">
                        <c:v>5.0106815000000005</c:v>
                      </c:pt>
                      <c:pt idx="7">
                        <c:v>6.2168218</c:v>
                      </c:pt>
                      <c:pt idx="8">
                        <c:v>7.7519029999999995</c:v>
                      </c:pt>
                      <c:pt idx="9">
                        <c:v>9.3625275000000006</c:v>
                      </c:pt>
                      <c:pt idx="10">
                        <c:v>11.098856000000001</c:v>
                      </c:pt>
                      <c:pt idx="11">
                        <c:v>12.415974</c:v>
                      </c:pt>
                      <c:pt idx="12">
                        <c:v>13.834833000000001</c:v>
                      </c:pt>
                      <c:pt idx="13">
                        <c:v>15.174149999999999</c:v>
                      </c:pt>
                      <c:pt idx="14">
                        <c:v>17.06072</c:v>
                      </c:pt>
                      <c:pt idx="15">
                        <c:v>19.783747999999999</c:v>
                      </c:pt>
                      <c:pt idx="16">
                        <c:v>22.939499999999999</c:v>
                      </c:pt>
                    </c:numCache>
                  </c:numRef>
                </c:yVal>
                <c:smooth val="0"/>
                <c:extLst xmlns:c15="http://schemas.microsoft.com/office/drawing/2012/chart">
                  <c:ext xmlns:c16="http://schemas.microsoft.com/office/drawing/2014/chart" uri="{C3380CC4-5D6E-409C-BE32-E72D297353CC}">
                    <c16:uniqueId val="{00000007-3AB4-46AA-B2DA-5CD31BF8A548}"/>
                  </c:ext>
                </c:extLst>
              </c15:ser>
            </c15:filteredScatterSeries>
            <c15:filteredScatterSeries>
              <c15:ser>
                <c:idx val="4"/>
                <c:order val="4"/>
                <c:tx>
                  <c:v>Test air 32 l/min V4-2</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'V4-2_Test'!$F$51:$F$67</c15:sqref>
                        </c15:formulaRef>
                      </c:ext>
                    </c:extLst>
                    <c:numCache>
                      <c:formatCode>General</c:formatCode>
                      <c:ptCount val="17"/>
                      <c:pt idx="0">
                        <c:v>100</c:v>
                      </c:pt>
                      <c:pt idx="1">
                        <c:v>95</c:v>
                      </c:pt>
                      <c:pt idx="2">
                        <c:v>90</c:v>
                      </c:pt>
                      <c:pt idx="3">
                        <c:v>85</c:v>
                      </c:pt>
                      <c:pt idx="4">
                        <c:v>80</c:v>
                      </c:pt>
                      <c:pt idx="5">
                        <c:v>75</c:v>
                      </c:pt>
                      <c:pt idx="6">
                        <c:v>70</c:v>
                      </c:pt>
                      <c:pt idx="7">
                        <c:v>65</c:v>
                      </c:pt>
                      <c:pt idx="8">
                        <c:v>60</c:v>
                      </c:pt>
                      <c:pt idx="9">
                        <c:v>55</c:v>
                      </c:pt>
                      <c:pt idx="10">
                        <c:v>50</c:v>
                      </c:pt>
                      <c:pt idx="11">
                        <c:v>45</c:v>
                      </c:pt>
                      <c:pt idx="12">
                        <c:v>40</c:v>
                      </c:pt>
                      <c:pt idx="13">
                        <c:v>35</c:v>
                      </c:pt>
                      <c:pt idx="14">
                        <c:v>30</c:v>
                      </c:pt>
                      <c:pt idx="15">
                        <c:v>25</c:v>
                      </c:pt>
                      <c:pt idx="16">
                        <c:v>20</c:v>
                      </c:pt>
                    </c:numCache>
                  </c:numRef>
                </c:xVal>
                <c:yVal>
                  <c:numRef>
                    <c:extLst xmlns:c15="http://schemas.microsoft.com/office/drawing/2012/chart">
                      <c:ext xmlns:c15="http://schemas.microsoft.com/office/drawing/2012/chart" uri="{02D57815-91ED-43cb-92C2-25804820EDAC}">
                        <c15:formulaRef>
                          <c15:sqref>'V4-2_Test'!$G$51:$G$67</c15:sqref>
                        </c15:formulaRef>
                      </c:ext>
                    </c:extLst>
                    <c:numCache>
                      <c:formatCode>General</c:formatCode>
                      <c:ptCount val="17"/>
                      <c:pt idx="0">
                        <c:v>1.8</c:v>
                      </c:pt>
                      <c:pt idx="1">
                        <c:v>2.2999999999999998</c:v>
                      </c:pt>
                      <c:pt idx="2">
                        <c:v>2.8</c:v>
                      </c:pt>
                      <c:pt idx="3">
                        <c:v>3.6</c:v>
                      </c:pt>
                      <c:pt idx="4">
                        <c:v>4.4000000000000004</c:v>
                      </c:pt>
                      <c:pt idx="5">
                        <c:v>5.3</c:v>
                      </c:pt>
                      <c:pt idx="6">
                        <c:v>6.1</c:v>
                      </c:pt>
                      <c:pt idx="7">
                        <c:v>7.2</c:v>
                      </c:pt>
                      <c:pt idx="8">
                        <c:v>8.1</c:v>
                      </c:pt>
                      <c:pt idx="9">
                        <c:v>9.1999999999999993</c:v>
                      </c:pt>
                      <c:pt idx="10">
                        <c:v>10.4</c:v>
                      </c:pt>
                      <c:pt idx="11">
                        <c:v>11.9</c:v>
                      </c:pt>
                      <c:pt idx="12">
                        <c:v>13.2</c:v>
                      </c:pt>
                      <c:pt idx="13">
                        <c:v>14.8</c:v>
                      </c:pt>
                      <c:pt idx="14">
                        <c:v>17.2</c:v>
                      </c:pt>
                      <c:pt idx="15">
                        <c:v>21.9</c:v>
                      </c:pt>
                      <c:pt idx="16">
                        <c:v>28.5</c:v>
                      </c:pt>
                    </c:numCache>
                  </c:numRef>
                </c:yVal>
                <c:smooth val="0"/>
                <c:extLst xmlns:c15="http://schemas.microsoft.com/office/drawing/2012/chart">
                  <c:ext xmlns:c16="http://schemas.microsoft.com/office/drawing/2014/chart" uri="{C3380CC4-5D6E-409C-BE32-E72D297353CC}">
                    <c16:uniqueId val="{00000008-3AB4-46AA-B2DA-5CD31BF8A548}"/>
                  </c:ext>
                </c:extLst>
              </c15:ser>
            </c15:filteredScatterSeries>
          </c:ext>
        </c:extLst>
      </c:scatterChart>
      <c:valAx>
        <c:axId val="899071903"/>
        <c:scaling>
          <c:orientation val="minMax"/>
          <c:max val="10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Valve opening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857868959"/>
        <c:crosses val="autoZero"/>
        <c:crossBetween val="midCat"/>
        <c:majorUnit val="10"/>
      </c:valAx>
      <c:valAx>
        <c:axId val="857868959"/>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Pressure-drop [mbar]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899071903"/>
        <c:crosses val="autoZero"/>
        <c:crossBetween val="midCat"/>
        <c:majorUnit val="2"/>
      </c:valAx>
      <c:spPr>
        <a:noFill/>
        <a:ln>
          <a:noFill/>
        </a:ln>
        <a:effectLst/>
      </c:spPr>
    </c:plotArea>
    <c:legend>
      <c:legendPos val="r"/>
      <c:layout>
        <c:manualLayout>
          <c:xMode val="edge"/>
          <c:yMode val="edge"/>
          <c:x val="0.5706723591567876"/>
          <c:y val="0.20604509514661656"/>
          <c:w val="0.39869368219370144"/>
          <c:h val="0.19241371647839933"/>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effectLst/>
                <a:latin typeface="+mj-lt"/>
                <a:ea typeface="+mn-ea"/>
                <a:cs typeface="+mn-cs"/>
              </a:defRPr>
            </a:pPr>
            <a:r>
              <a:rPr lang="en-US"/>
              <a:t>Ar low limit pressure vs Recuperation efficiency</a:t>
            </a:r>
            <a:endParaRPr lang="en-GB"/>
          </a:p>
        </c:rich>
      </c:tx>
      <c:layout>
        <c:manualLayout>
          <c:xMode val="edge"/>
          <c:yMode val="edge"/>
          <c:x val="0.15315849924320094"/>
          <c:y val="2.6446896609959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effectLst/>
              <a:latin typeface="+mj-lt"/>
              <a:ea typeface="+mn-ea"/>
              <a:cs typeface="+mn-cs"/>
            </a:defRPr>
          </a:pPr>
          <a:endParaRPr lang="en-CH"/>
        </a:p>
      </c:txPr>
    </c:title>
    <c:autoTitleDeleted val="0"/>
    <c:plotArea>
      <c:layout>
        <c:manualLayout>
          <c:layoutTarget val="inner"/>
          <c:xMode val="edge"/>
          <c:yMode val="edge"/>
          <c:x val="8.3680599025542216E-2"/>
          <c:y val="0.13936792956243332"/>
          <c:w val="0.67797808451204389"/>
          <c:h val="0.71284293206348814"/>
        </c:manualLayout>
      </c:layout>
      <c:scatterChart>
        <c:scatterStyle val="smoothMarker"/>
        <c:varyColors val="0"/>
        <c:ser>
          <c:idx val="0"/>
          <c:order val="0"/>
          <c:tx>
            <c:v>-0.7 bar</c:v>
          </c:tx>
          <c:spPr>
            <a:ln w="19050" cap="rnd">
              <a:noFill/>
              <a:round/>
            </a:ln>
            <a:effectLst/>
          </c:spPr>
          <c:marker>
            <c:symbol val="circle"/>
            <c:size val="5"/>
            <c:spPr>
              <a:solidFill>
                <a:srgbClr val="00B0F0"/>
              </a:solidFill>
              <a:ln w="9525">
                <a:solidFill>
                  <a:srgbClr val="00B0F0"/>
                </a:solidFill>
              </a:ln>
              <a:effectLst/>
            </c:spPr>
          </c:marker>
          <c:xVal>
            <c:numRef>
              <c:f>Sheet1!$B$3:$B$11</c:f>
              <c:numCache>
                <c:formatCode>m/d/yyyy</c:formatCode>
                <c:ptCount val="9"/>
                <c:pt idx="0">
                  <c:v>44229.02847222222</c:v>
                </c:pt>
                <c:pt idx="1">
                  <c:v>44229.284722222219</c:v>
                </c:pt>
                <c:pt idx="2">
                  <c:v>44229.451388888891</c:v>
                </c:pt>
                <c:pt idx="3">
                  <c:v>44229.618055555555</c:v>
                </c:pt>
                <c:pt idx="4">
                  <c:v>44229.8125</c:v>
                </c:pt>
                <c:pt idx="5">
                  <c:v>44230.041666666664</c:v>
                </c:pt>
                <c:pt idx="6">
                  <c:v>44230.208333333336</c:v>
                </c:pt>
                <c:pt idx="7">
                  <c:v>44230.333333333336</c:v>
                </c:pt>
                <c:pt idx="8">
                  <c:v>44230.5</c:v>
                </c:pt>
              </c:numCache>
            </c:numRef>
          </c:xVal>
          <c:yVal>
            <c:numRef>
              <c:f>Sheet1!$D$3:$D$11</c:f>
              <c:numCache>
                <c:formatCode>General</c:formatCode>
                <c:ptCount val="9"/>
                <c:pt idx="0">
                  <c:v>0.49299999999999999</c:v>
                </c:pt>
                <c:pt idx="1">
                  <c:v>0.505</c:v>
                </c:pt>
                <c:pt idx="2">
                  <c:v>0.51200000000000001</c:v>
                </c:pt>
                <c:pt idx="3">
                  <c:v>0.499</c:v>
                </c:pt>
                <c:pt idx="4">
                  <c:v>0.499</c:v>
                </c:pt>
                <c:pt idx="5">
                  <c:v>0.499</c:v>
                </c:pt>
                <c:pt idx="6">
                  <c:v>0.49299999999999999</c:v>
                </c:pt>
                <c:pt idx="7">
                  <c:v>0.432</c:v>
                </c:pt>
                <c:pt idx="8">
                  <c:v>0.48699999999999999</c:v>
                </c:pt>
              </c:numCache>
            </c:numRef>
          </c:yVal>
          <c:smooth val="1"/>
          <c:extLst>
            <c:ext xmlns:c16="http://schemas.microsoft.com/office/drawing/2014/chart" uri="{C3380CC4-5D6E-409C-BE32-E72D297353CC}">
              <c16:uniqueId val="{00000000-480B-4E5D-B6BC-3673D2775584}"/>
            </c:ext>
          </c:extLst>
        </c:ser>
        <c:ser>
          <c:idx val="1"/>
          <c:order val="1"/>
          <c:tx>
            <c:v>-0.6 bar</c:v>
          </c:tx>
          <c:spPr>
            <a:ln w="19050" cap="rnd">
              <a:noFill/>
              <a:round/>
            </a:ln>
            <a:effectLst/>
          </c:spPr>
          <c:marker>
            <c:symbol val="circle"/>
            <c:size val="5"/>
            <c:spPr>
              <a:solidFill>
                <a:schemeClr val="accent5"/>
              </a:solidFill>
              <a:ln w="9525">
                <a:solidFill>
                  <a:schemeClr val="accent5"/>
                </a:solidFill>
              </a:ln>
              <a:effectLst/>
            </c:spPr>
          </c:marker>
          <c:xVal>
            <c:numRef>
              <c:f>Sheet1!$B$12:$B$16</c:f>
              <c:numCache>
                <c:formatCode>m/d/yyyy</c:formatCode>
                <c:ptCount val="5"/>
                <c:pt idx="0">
                  <c:v>44230.729166666664</c:v>
                </c:pt>
                <c:pt idx="1">
                  <c:v>44231.979166666664</c:v>
                </c:pt>
                <c:pt idx="2">
                  <c:v>44231.166666666664</c:v>
                </c:pt>
                <c:pt idx="3">
                  <c:v>44231.333333333336</c:v>
                </c:pt>
                <c:pt idx="4">
                  <c:v>44231.520833333336</c:v>
                </c:pt>
              </c:numCache>
            </c:numRef>
          </c:xVal>
          <c:yVal>
            <c:numRef>
              <c:f>Sheet1!$D$12:$D$16</c:f>
              <c:numCache>
                <c:formatCode>General</c:formatCode>
                <c:ptCount val="5"/>
                <c:pt idx="0">
                  <c:v>0.63500000000000001</c:v>
                </c:pt>
                <c:pt idx="1">
                  <c:v>0.64700000000000002</c:v>
                </c:pt>
                <c:pt idx="2">
                  <c:v>0.64700000000000002</c:v>
                </c:pt>
                <c:pt idx="3">
                  <c:v>0.623</c:v>
                </c:pt>
                <c:pt idx="4">
                  <c:v>0.66100000000000003</c:v>
                </c:pt>
              </c:numCache>
            </c:numRef>
          </c:yVal>
          <c:smooth val="1"/>
          <c:extLst>
            <c:ext xmlns:c16="http://schemas.microsoft.com/office/drawing/2014/chart" uri="{C3380CC4-5D6E-409C-BE32-E72D297353CC}">
              <c16:uniqueId val="{00000001-480B-4E5D-B6BC-3673D2775584}"/>
            </c:ext>
          </c:extLst>
        </c:ser>
        <c:ser>
          <c:idx val="2"/>
          <c:order val="2"/>
          <c:tx>
            <c:v>-0.55 bar</c:v>
          </c:tx>
          <c:spPr>
            <a:ln w="19050" cap="rnd">
              <a:noFill/>
              <a:round/>
            </a:ln>
            <a:effectLst/>
          </c:spPr>
          <c:marker>
            <c:symbol val="circle"/>
            <c:size val="5"/>
            <c:spPr>
              <a:solidFill>
                <a:schemeClr val="accent6"/>
              </a:solidFill>
              <a:ln w="9525">
                <a:solidFill>
                  <a:schemeClr val="accent6"/>
                </a:solidFill>
              </a:ln>
              <a:effectLst/>
            </c:spPr>
          </c:marker>
          <c:xVal>
            <c:numRef>
              <c:f>Sheet1!$B$17:$B$38</c:f>
              <c:numCache>
                <c:formatCode>m/d/yyyy</c:formatCode>
                <c:ptCount val="22"/>
                <c:pt idx="0">
                  <c:v>44231.736111111109</c:v>
                </c:pt>
                <c:pt idx="1">
                  <c:v>44231.902777777781</c:v>
                </c:pt>
                <c:pt idx="2">
                  <c:v>44232.0625</c:v>
                </c:pt>
                <c:pt idx="3">
                  <c:v>44232.270833333336</c:v>
                </c:pt>
                <c:pt idx="4">
                  <c:v>44232.479166666664</c:v>
                </c:pt>
                <c:pt idx="5">
                  <c:v>44232.645833333336</c:v>
                </c:pt>
                <c:pt idx="6">
                  <c:v>44232.791666666664</c:v>
                </c:pt>
                <c:pt idx="7">
                  <c:v>44232.958333333336</c:v>
                </c:pt>
                <c:pt idx="8">
                  <c:v>44233.194444444445</c:v>
                </c:pt>
                <c:pt idx="9">
                  <c:v>44233.375</c:v>
                </c:pt>
                <c:pt idx="10">
                  <c:v>44233.541666666664</c:v>
                </c:pt>
                <c:pt idx="11">
                  <c:v>44233.666666666664</c:v>
                </c:pt>
                <c:pt idx="12">
                  <c:v>44233.826388888891</c:v>
                </c:pt>
                <c:pt idx="13">
                  <c:v>44234.027777777781</c:v>
                </c:pt>
                <c:pt idx="14">
                  <c:v>44234.21875</c:v>
                </c:pt>
                <c:pt idx="15">
                  <c:v>44234.375</c:v>
                </c:pt>
                <c:pt idx="16">
                  <c:v>44234.541666666664</c:v>
                </c:pt>
                <c:pt idx="17">
                  <c:v>44234.75</c:v>
                </c:pt>
                <c:pt idx="18">
                  <c:v>44234.951388888891</c:v>
                </c:pt>
                <c:pt idx="19">
                  <c:v>44235.114583333336</c:v>
                </c:pt>
                <c:pt idx="20">
                  <c:v>44235.263888888891</c:v>
                </c:pt>
                <c:pt idx="21">
                  <c:v>44235.447916666664</c:v>
                </c:pt>
              </c:numCache>
            </c:numRef>
          </c:xVal>
          <c:yVal>
            <c:numRef>
              <c:f>Sheet1!$D$17:$D$38</c:f>
              <c:numCache>
                <c:formatCode>General</c:formatCode>
                <c:ptCount val="22"/>
                <c:pt idx="0">
                  <c:v>0.70899999999999996</c:v>
                </c:pt>
                <c:pt idx="1">
                  <c:v>0.70799999999999996</c:v>
                </c:pt>
                <c:pt idx="2">
                  <c:v>0.69699999999999995</c:v>
                </c:pt>
                <c:pt idx="3">
                  <c:v>0.70899999999999996</c:v>
                </c:pt>
                <c:pt idx="4">
                  <c:v>0.72199999999999998</c:v>
                </c:pt>
                <c:pt idx="5">
                  <c:v>0.70899999999999996</c:v>
                </c:pt>
                <c:pt idx="6">
                  <c:v>0.64100000000000001</c:v>
                </c:pt>
                <c:pt idx="7">
                  <c:v>0.69</c:v>
                </c:pt>
                <c:pt idx="8">
                  <c:v>0.69599999999999995</c:v>
                </c:pt>
                <c:pt idx="9">
                  <c:v>0.70799999999999996</c:v>
                </c:pt>
                <c:pt idx="10">
                  <c:v>0.69</c:v>
                </c:pt>
                <c:pt idx="11">
                  <c:v>0.629</c:v>
                </c:pt>
                <c:pt idx="12">
                  <c:v>0.66500000000000004</c:v>
                </c:pt>
                <c:pt idx="13">
                  <c:v>0.67900000000000005</c:v>
                </c:pt>
                <c:pt idx="14">
                  <c:v>0.68400000000000005</c:v>
                </c:pt>
                <c:pt idx="15">
                  <c:v>0.67800000000000005</c:v>
                </c:pt>
                <c:pt idx="16">
                  <c:v>0.67800000000000005</c:v>
                </c:pt>
                <c:pt idx="17">
                  <c:v>0.67900000000000005</c:v>
                </c:pt>
                <c:pt idx="18">
                  <c:v>0.69</c:v>
                </c:pt>
                <c:pt idx="19">
                  <c:v>0.67800000000000005</c:v>
                </c:pt>
                <c:pt idx="20">
                  <c:v>0.65900000000000003</c:v>
                </c:pt>
                <c:pt idx="21">
                  <c:v>0.69</c:v>
                </c:pt>
              </c:numCache>
            </c:numRef>
          </c:yVal>
          <c:smooth val="1"/>
          <c:extLst>
            <c:ext xmlns:c16="http://schemas.microsoft.com/office/drawing/2014/chart" uri="{C3380CC4-5D6E-409C-BE32-E72D297353CC}">
              <c16:uniqueId val="{00000002-480B-4E5D-B6BC-3673D2775584}"/>
            </c:ext>
          </c:extLst>
        </c:ser>
        <c:ser>
          <c:idx val="3"/>
          <c:order val="3"/>
          <c:tx>
            <c:v>-0.5 bar</c:v>
          </c:tx>
          <c:spPr>
            <a:ln w="19050" cap="rnd">
              <a:noFill/>
              <a:round/>
            </a:ln>
            <a:effectLst/>
          </c:spPr>
          <c:marker>
            <c:symbol val="circle"/>
            <c:size val="5"/>
            <c:spPr>
              <a:solidFill>
                <a:schemeClr val="accent2"/>
              </a:solidFill>
              <a:ln w="9525">
                <a:solidFill>
                  <a:schemeClr val="accent2"/>
                </a:solidFill>
              </a:ln>
              <a:effectLst/>
            </c:spPr>
          </c:marker>
          <c:xVal>
            <c:numRef>
              <c:f>Sheet1!$B$39:$B$43</c:f>
              <c:numCache>
                <c:formatCode>m/d/yyyy</c:formatCode>
                <c:ptCount val="5"/>
                <c:pt idx="0">
                  <c:v>44235.638888888891</c:v>
                </c:pt>
                <c:pt idx="1">
                  <c:v>44235.805555555555</c:v>
                </c:pt>
                <c:pt idx="2">
                  <c:v>44235.951388888891</c:v>
                </c:pt>
                <c:pt idx="3">
                  <c:v>44236.138888888891</c:v>
                </c:pt>
                <c:pt idx="4">
                  <c:v>44236.354166666664</c:v>
                </c:pt>
              </c:numCache>
            </c:numRef>
          </c:xVal>
          <c:yVal>
            <c:numRef>
              <c:f>Sheet1!$D$39:$D$43</c:f>
              <c:numCache>
                <c:formatCode>General</c:formatCode>
                <c:ptCount val="5"/>
                <c:pt idx="0">
                  <c:v>0.746</c:v>
                </c:pt>
                <c:pt idx="1">
                  <c:v>0.73299999999999998</c:v>
                </c:pt>
                <c:pt idx="2">
                  <c:v>0.70299999999999996</c:v>
                </c:pt>
                <c:pt idx="3">
                  <c:v>0.73299999999999998</c:v>
                </c:pt>
                <c:pt idx="4">
                  <c:v>0.64700000000000002</c:v>
                </c:pt>
              </c:numCache>
            </c:numRef>
          </c:yVal>
          <c:smooth val="1"/>
          <c:extLst>
            <c:ext xmlns:c16="http://schemas.microsoft.com/office/drawing/2014/chart" uri="{C3380CC4-5D6E-409C-BE32-E72D297353CC}">
              <c16:uniqueId val="{00000003-480B-4E5D-B6BC-3673D2775584}"/>
            </c:ext>
          </c:extLst>
        </c:ser>
        <c:ser>
          <c:idx val="4"/>
          <c:order val="4"/>
          <c:tx>
            <c:v>-0.45bar</c:v>
          </c:tx>
          <c:spPr>
            <a:ln w="19050" cap="rnd">
              <a:noFill/>
              <a:round/>
            </a:ln>
            <a:effectLst/>
          </c:spPr>
          <c:marker>
            <c:symbol val="circle"/>
            <c:size val="5"/>
            <c:spPr>
              <a:solidFill>
                <a:srgbClr val="CEB8EE"/>
              </a:solidFill>
              <a:ln w="9525">
                <a:solidFill>
                  <a:srgbClr val="CEB8EE"/>
                </a:solidFill>
              </a:ln>
              <a:effectLst/>
            </c:spPr>
          </c:marker>
          <c:xVal>
            <c:numRef>
              <c:f>(Sheet1!$B$48:$B$77,Sheet1!$B$88:$B$234)</c:f>
              <c:numCache>
                <c:formatCode>m/d/yyyy</c:formatCode>
                <c:ptCount val="177"/>
                <c:pt idx="0">
                  <c:v>44237.673611111109</c:v>
                </c:pt>
                <c:pt idx="1">
                  <c:v>44237.923611111109</c:v>
                </c:pt>
                <c:pt idx="2">
                  <c:v>44238.180555555555</c:v>
                </c:pt>
                <c:pt idx="3">
                  <c:v>44238.381944444445</c:v>
                </c:pt>
                <c:pt idx="4">
                  <c:v>44238.590277777781</c:v>
                </c:pt>
                <c:pt idx="5">
                  <c:v>44238.8125</c:v>
                </c:pt>
                <c:pt idx="6">
                  <c:v>44239.017361111109</c:v>
                </c:pt>
                <c:pt idx="7">
                  <c:v>44239.208333333336</c:v>
                </c:pt>
                <c:pt idx="8">
                  <c:v>44239.39166666667</c:v>
                </c:pt>
                <c:pt idx="9">
                  <c:v>44239.612500000003</c:v>
                </c:pt>
                <c:pt idx="10">
                  <c:v>44239.819444444445</c:v>
                </c:pt>
                <c:pt idx="11">
                  <c:v>44240.041666666664</c:v>
                </c:pt>
                <c:pt idx="12">
                  <c:v>44240.25</c:v>
                </c:pt>
                <c:pt idx="13">
                  <c:v>44240.472222222219</c:v>
                </c:pt>
                <c:pt idx="14">
                  <c:v>44240.694444444445</c:v>
                </c:pt>
                <c:pt idx="15">
                  <c:v>44240.923611111109</c:v>
                </c:pt>
                <c:pt idx="16">
                  <c:v>44241.142361111109</c:v>
                </c:pt>
                <c:pt idx="17">
                  <c:v>44241.350694444445</c:v>
                </c:pt>
                <c:pt idx="18">
                  <c:v>44241.583333333336</c:v>
                </c:pt>
                <c:pt idx="19">
                  <c:v>44241.819444444445</c:v>
                </c:pt>
                <c:pt idx="20">
                  <c:v>44242.003472222219</c:v>
                </c:pt>
                <c:pt idx="21">
                  <c:v>44242.225694444445</c:v>
                </c:pt>
                <c:pt idx="22">
                  <c:v>44242.434027777781</c:v>
                </c:pt>
                <c:pt idx="23">
                  <c:v>44242.625</c:v>
                </c:pt>
                <c:pt idx="24">
                  <c:v>44242.815972222219</c:v>
                </c:pt>
                <c:pt idx="25">
                  <c:v>44243.034722222219</c:v>
                </c:pt>
                <c:pt idx="26">
                  <c:v>44243.222222222219</c:v>
                </c:pt>
                <c:pt idx="27">
                  <c:v>44243.381944444445</c:v>
                </c:pt>
                <c:pt idx="28">
                  <c:v>44243.732638888891</c:v>
                </c:pt>
                <c:pt idx="29">
                  <c:v>44243.927083333336</c:v>
                </c:pt>
                <c:pt idx="30">
                  <c:v>44246.083333333336</c:v>
                </c:pt>
                <c:pt idx="31">
                  <c:v>44246.28125</c:v>
                </c:pt>
                <c:pt idx="32">
                  <c:v>44246.4375</c:v>
                </c:pt>
                <c:pt idx="33">
                  <c:v>44246.6875</c:v>
                </c:pt>
                <c:pt idx="34">
                  <c:v>44246.802083333336</c:v>
                </c:pt>
                <c:pt idx="35">
                  <c:v>44247.020833333336</c:v>
                </c:pt>
                <c:pt idx="36">
                  <c:v>44247.229166666664</c:v>
                </c:pt>
                <c:pt idx="37">
                  <c:v>44247.409722222219</c:v>
                </c:pt>
                <c:pt idx="38">
                  <c:v>44247.604166666664</c:v>
                </c:pt>
                <c:pt idx="39">
                  <c:v>44247.802083333336</c:v>
                </c:pt>
                <c:pt idx="40">
                  <c:v>44248</c:v>
                </c:pt>
                <c:pt idx="41">
                  <c:v>44248.201388888891</c:v>
                </c:pt>
                <c:pt idx="42">
                  <c:v>44248.409722222219</c:v>
                </c:pt>
                <c:pt idx="43">
                  <c:v>44248.576388888891</c:v>
                </c:pt>
                <c:pt idx="44">
                  <c:v>44248.756944444445</c:v>
                </c:pt>
                <c:pt idx="45">
                  <c:v>44248.958333333336</c:v>
                </c:pt>
                <c:pt idx="46">
                  <c:v>44249</c:v>
                </c:pt>
                <c:pt idx="47">
                  <c:v>44249.201388888891</c:v>
                </c:pt>
                <c:pt idx="48">
                  <c:v>44249.395833333336</c:v>
                </c:pt>
                <c:pt idx="49">
                  <c:v>44249.576388888891</c:v>
                </c:pt>
                <c:pt idx="50">
                  <c:v>44249.8125</c:v>
                </c:pt>
                <c:pt idx="51">
                  <c:v>44250</c:v>
                </c:pt>
                <c:pt idx="52">
                  <c:v>44250.298611111109</c:v>
                </c:pt>
                <c:pt idx="53">
                  <c:v>44250.527777777781</c:v>
                </c:pt>
                <c:pt idx="54">
                  <c:v>44250.75</c:v>
                </c:pt>
                <c:pt idx="55">
                  <c:v>44250.9375</c:v>
                </c:pt>
                <c:pt idx="56">
                  <c:v>44251.159722222219</c:v>
                </c:pt>
                <c:pt idx="57">
                  <c:v>44251.375</c:v>
                </c:pt>
                <c:pt idx="58">
                  <c:v>44251.552083333336</c:v>
                </c:pt>
                <c:pt idx="59">
                  <c:v>44251.701388888891</c:v>
                </c:pt>
                <c:pt idx="60">
                  <c:v>44251.875</c:v>
                </c:pt>
                <c:pt idx="61">
                  <c:v>44252.090277777781</c:v>
                </c:pt>
                <c:pt idx="62">
                  <c:v>44252.3125</c:v>
                </c:pt>
                <c:pt idx="63">
                  <c:v>44252.503472222219</c:v>
                </c:pt>
                <c:pt idx="64">
                  <c:v>44252.645833333336</c:v>
                </c:pt>
                <c:pt idx="65">
                  <c:v>44252.836805555555</c:v>
                </c:pt>
                <c:pt idx="66">
                  <c:v>44253.111111111109</c:v>
                </c:pt>
                <c:pt idx="67">
                  <c:v>44253.288194444445</c:v>
                </c:pt>
                <c:pt idx="68">
                  <c:v>44253.458333333336</c:v>
                </c:pt>
                <c:pt idx="69">
                  <c:v>44253.628472222219</c:v>
                </c:pt>
                <c:pt idx="70">
                  <c:v>44253.819444444445</c:v>
                </c:pt>
                <c:pt idx="71">
                  <c:v>44254.034722222219</c:v>
                </c:pt>
                <c:pt idx="72">
                  <c:v>44254.236111111109</c:v>
                </c:pt>
                <c:pt idx="73">
                  <c:v>44254.420138888891</c:v>
                </c:pt>
                <c:pt idx="74">
                  <c:v>44254.625</c:v>
                </c:pt>
                <c:pt idx="75">
                  <c:v>44254.836805555555</c:v>
                </c:pt>
                <c:pt idx="76">
                  <c:v>44255.0625</c:v>
                </c:pt>
                <c:pt idx="77">
                  <c:v>44255.243055555555</c:v>
                </c:pt>
                <c:pt idx="78">
                  <c:v>44255.444444444445</c:v>
                </c:pt>
                <c:pt idx="79">
                  <c:v>44255.666666666664</c:v>
                </c:pt>
                <c:pt idx="80">
                  <c:v>44255.84375</c:v>
                </c:pt>
                <c:pt idx="81">
                  <c:v>44256.0625</c:v>
                </c:pt>
                <c:pt idx="82">
                  <c:v>44256.295138888891</c:v>
                </c:pt>
                <c:pt idx="83">
                  <c:v>44256.472222222219</c:v>
                </c:pt>
                <c:pt idx="84">
                  <c:v>44256.645833333336</c:v>
                </c:pt>
                <c:pt idx="85">
                  <c:v>44256.8125</c:v>
                </c:pt>
                <c:pt idx="86">
                  <c:v>44257.034722222219</c:v>
                </c:pt>
                <c:pt idx="87">
                  <c:v>44257.253472222219</c:v>
                </c:pt>
                <c:pt idx="88">
                  <c:v>44257.444444444445</c:v>
                </c:pt>
                <c:pt idx="89">
                  <c:v>44257.618055555555</c:v>
                </c:pt>
                <c:pt idx="90">
                  <c:v>44257.8125</c:v>
                </c:pt>
                <c:pt idx="91">
                  <c:v>44258.034722222219</c:v>
                </c:pt>
                <c:pt idx="92">
                  <c:v>44258.253472222219</c:v>
                </c:pt>
                <c:pt idx="93">
                  <c:v>44258.472222164353</c:v>
                </c:pt>
                <c:pt idx="94">
                  <c:v>44258.690972164353</c:v>
                </c:pt>
                <c:pt idx="95">
                  <c:v>44258.909722164353</c:v>
                </c:pt>
                <c:pt idx="96">
                  <c:v>44259.034722222219</c:v>
                </c:pt>
                <c:pt idx="97">
                  <c:v>44259.253472222219</c:v>
                </c:pt>
                <c:pt idx="98">
                  <c:v>44259.472222164353</c:v>
                </c:pt>
                <c:pt idx="99">
                  <c:v>44259.690972164353</c:v>
                </c:pt>
                <c:pt idx="100">
                  <c:v>44259.909722164353</c:v>
                </c:pt>
                <c:pt idx="101">
                  <c:v>44259.961805555555</c:v>
                </c:pt>
                <c:pt idx="102">
                  <c:v>44260.034722222219</c:v>
                </c:pt>
                <c:pt idx="103">
                  <c:v>44260.253472222219</c:v>
                </c:pt>
                <c:pt idx="104">
                  <c:v>44260.472222164353</c:v>
                </c:pt>
                <c:pt idx="105">
                  <c:v>44260.690972164353</c:v>
                </c:pt>
                <c:pt idx="106">
                  <c:v>44260.909722164353</c:v>
                </c:pt>
                <c:pt idx="107">
                  <c:v>44260.961805555555</c:v>
                </c:pt>
                <c:pt idx="108">
                  <c:v>44261.034722222219</c:v>
                </c:pt>
                <c:pt idx="109">
                  <c:v>44261.253472222219</c:v>
                </c:pt>
                <c:pt idx="110">
                  <c:v>44261.472222164353</c:v>
                </c:pt>
                <c:pt idx="111">
                  <c:v>44261.690972164353</c:v>
                </c:pt>
                <c:pt idx="112">
                  <c:v>44262.034722222219</c:v>
                </c:pt>
                <c:pt idx="113">
                  <c:v>44262.253472222219</c:v>
                </c:pt>
                <c:pt idx="114">
                  <c:v>44262.472222164353</c:v>
                </c:pt>
                <c:pt idx="115">
                  <c:v>44262.690972164353</c:v>
                </c:pt>
                <c:pt idx="116">
                  <c:v>44262.909722164353</c:v>
                </c:pt>
                <c:pt idx="117">
                  <c:v>44262.961805555555</c:v>
                </c:pt>
                <c:pt idx="118">
                  <c:v>44263.034722222219</c:v>
                </c:pt>
                <c:pt idx="119">
                  <c:v>44263.253472222219</c:v>
                </c:pt>
                <c:pt idx="120">
                  <c:v>44263.472222164353</c:v>
                </c:pt>
                <c:pt idx="121">
                  <c:v>44263.690972164353</c:v>
                </c:pt>
                <c:pt idx="122">
                  <c:v>44263.909722164353</c:v>
                </c:pt>
                <c:pt idx="123">
                  <c:v>44264.034722222219</c:v>
                </c:pt>
                <c:pt idx="124">
                  <c:v>44264.253472222219</c:v>
                </c:pt>
                <c:pt idx="125">
                  <c:v>44264.472222164353</c:v>
                </c:pt>
                <c:pt idx="126">
                  <c:v>44264.690972164353</c:v>
                </c:pt>
                <c:pt idx="127">
                  <c:v>44264.909722164353</c:v>
                </c:pt>
                <c:pt idx="128">
                  <c:v>44265.034722222219</c:v>
                </c:pt>
                <c:pt idx="129">
                  <c:v>44265.253472222219</c:v>
                </c:pt>
                <c:pt idx="130">
                  <c:v>44265.472222164353</c:v>
                </c:pt>
                <c:pt idx="131">
                  <c:v>44265.690972164353</c:v>
                </c:pt>
                <c:pt idx="132">
                  <c:v>44266.034722222219</c:v>
                </c:pt>
                <c:pt idx="133">
                  <c:v>44266.253472222219</c:v>
                </c:pt>
                <c:pt idx="134">
                  <c:v>44266.472222164353</c:v>
                </c:pt>
                <c:pt idx="135">
                  <c:v>44266.690972164353</c:v>
                </c:pt>
                <c:pt idx="136">
                  <c:v>44266.909722164353</c:v>
                </c:pt>
                <c:pt idx="137">
                  <c:v>44267.034722222219</c:v>
                </c:pt>
                <c:pt idx="138">
                  <c:v>44267.253472222219</c:v>
                </c:pt>
                <c:pt idx="139">
                  <c:v>44267.472222164353</c:v>
                </c:pt>
                <c:pt idx="140">
                  <c:v>44267.690972164353</c:v>
                </c:pt>
                <c:pt idx="141">
                  <c:v>44267.909722164353</c:v>
                </c:pt>
                <c:pt idx="142">
                  <c:v>44268.034722222219</c:v>
                </c:pt>
                <c:pt idx="143">
                  <c:v>44268.253472222219</c:v>
                </c:pt>
                <c:pt idx="144">
                  <c:v>44268.472222164353</c:v>
                </c:pt>
                <c:pt idx="145">
                  <c:v>44268.690972164353</c:v>
                </c:pt>
                <c:pt idx="146">
                  <c:v>44268.909722164353</c:v>
                </c:pt>
                <c:pt idx="147">
                  <c:v>44269.034722222219</c:v>
                </c:pt>
                <c:pt idx="148">
                  <c:v>44269.253472222219</c:v>
                </c:pt>
                <c:pt idx="149">
                  <c:v>44269.472222164353</c:v>
                </c:pt>
                <c:pt idx="150">
                  <c:v>44269.690972164353</c:v>
                </c:pt>
                <c:pt idx="151">
                  <c:v>44269.909722164353</c:v>
                </c:pt>
                <c:pt idx="152">
                  <c:v>44270.034722222219</c:v>
                </c:pt>
                <c:pt idx="153">
                  <c:v>44270.253472222219</c:v>
                </c:pt>
                <c:pt idx="154">
                  <c:v>44270.472222164353</c:v>
                </c:pt>
                <c:pt idx="155">
                  <c:v>44270.690972164353</c:v>
                </c:pt>
                <c:pt idx="156">
                  <c:v>44270.909722164353</c:v>
                </c:pt>
                <c:pt idx="157">
                  <c:v>44271.034722222219</c:v>
                </c:pt>
                <c:pt idx="158">
                  <c:v>44271.253472222219</c:v>
                </c:pt>
                <c:pt idx="159">
                  <c:v>44271.472222164353</c:v>
                </c:pt>
                <c:pt idx="160">
                  <c:v>44271.690972164353</c:v>
                </c:pt>
                <c:pt idx="161">
                  <c:v>44271.909722164353</c:v>
                </c:pt>
                <c:pt idx="162">
                  <c:v>44272.034722222219</c:v>
                </c:pt>
                <c:pt idx="163">
                  <c:v>44272.253472222219</c:v>
                </c:pt>
                <c:pt idx="164">
                  <c:v>44272.472222164353</c:v>
                </c:pt>
                <c:pt idx="165">
                  <c:v>44272.690972164353</c:v>
                </c:pt>
                <c:pt idx="166">
                  <c:v>44272.909722164353</c:v>
                </c:pt>
                <c:pt idx="167">
                  <c:v>44273.034722222219</c:v>
                </c:pt>
                <c:pt idx="168">
                  <c:v>44273.253472222219</c:v>
                </c:pt>
                <c:pt idx="169">
                  <c:v>44273.472222164353</c:v>
                </c:pt>
                <c:pt idx="170">
                  <c:v>44273.690972164353</c:v>
                </c:pt>
                <c:pt idx="171">
                  <c:v>44273.909722164353</c:v>
                </c:pt>
                <c:pt idx="172">
                  <c:v>44274.034722222219</c:v>
                </c:pt>
                <c:pt idx="173">
                  <c:v>44274.253472222219</c:v>
                </c:pt>
                <c:pt idx="174">
                  <c:v>44274.472222164353</c:v>
                </c:pt>
                <c:pt idx="175">
                  <c:v>44274.690972164353</c:v>
                </c:pt>
                <c:pt idx="176">
                  <c:v>44274.909722164353</c:v>
                </c:pt>
              </c:numCache>
            </c:numRef>
          </c:xVal>
          <c:yVal>
            <c:numRef>
              <c:f>(Sheet1!$D$48:$D$77,Sheet1!$D$88:$D$234)</c:f>
              <c:numCache>
                <c:formatCode>General</c:formatCode>
                <c:ptCount val="177"/>
                <c:pt idx="0">
                  <c:v>0.81299999999999994</c:v>
                </c:pt>
                <c:pt idx="1">
                  <c:v>0.81399999999999995</c:v>
                </c:pt>
                <c:pt idx="2">
                  <c:v>0.83299999999999996</c:v>
                </c:pt>
                <c:pt idx="3">
                  <c:v>0.83299999999999996</c:v>
                </c:pt>
                <c:pt idx="4">
                  <c:v>0.82499999999999996</c:v>
                </c:pt>
                <c:pt idx="5">
                  <c:v>0.83199999999999996</c:v>
                </c:pt>
                <c:pt idx="6">
                  <c:v>0.83299999999999996</c:v>
                </c:pt>
                <c:pt idx="7">
                  <c:v>0.82699999999999996</c:v>
                </c:pt>
                <c:pt idx="8">
                  <c:v>0.85099999999999998</c:v>
                </c:pt>
                <c:pt idx="9">
                  <c:v>0.84499999999999997</c:v>
                </c:pt>
                <c:pt idx="10">
                  <c:v>0.85099999999999998</c:v>
                </c:pt>
                <c:pt idx="11">
                  <c:v>0.85099999999999998</c:v>
                </c:pt>
                <c:pt idx="12">
                  <c:v>0.85099999999999998</c:v>
                </c:pt>
                <c:pt idx="13">
                  <c:v>0.85</c:v>
                </c:pt>
                <c:pt idx="14">
                  <c:v>0.85099999999999998</c:v>
                </c:pt>
                <c:pt idx="15">
                  <c:v>0.85699999999999998</c:v>
                </c:pt>
                <c:pt idx="16">
                  <c:v>0.85699999999999998</c:v>
                </c:pt>
                <c:pt idx="17">
                  <c:v>0.86299999999999999</c:v>
                </c:pt>
                <c:pt idx="18">
                  <c:v>0.86899999999999999</c:v>
                </c:pt>
                <c:pt idx="19">
                  <c:v>0.85599999999999998</c:v>
                </c:pt>
                <c:pt idx="20">
                  <c:v>0.85699999999999998</c:v>
                </c:pt>
                <c:pt idx="21">
                  <c:v>0.85599999999999998</c:v>
                </c:pt>
                <c:pt idx="22">
                  <c:v>0.746</c:v>
                </c:pt>
                <c:pt idx="23">
                  <c:v>0.86299999999999999</c:v>
                </c:pt>
                <c:pt idx="24">
                  <c:v>0.85099999999999998</c:v>
                </c:pt>
                <c:pt idx="25">
                  <c:v>0.85099999999999998</c:v>
                </c:pt>
                <c:pt idx="26">
                  <c:v>0.85099999999999998</c:v>
                </c:pt>
                <c:pt idx="27">
                  <c:v>0.84499999999999997</c:v>
                </c:pt>
                <c:pt idx="28">
                  <c:v>0.81899999999999995</c:v>
                </c:pt>
                <c:pt idx="29">
                  <c:v>0.82699999999999996</c:v>
                </c:pt>
                <c:pt idx="30">
                  <c:v>0.81899999999999995</c:v>
                </c:pt>
                <c:pt idx="31">
                  <c:v>0.82499999999999996</c:v>
                </c:pt>
                <c:pt idx="32">
                  <c:v>0.80800000000000005</c:v>
                </c:pt>
                <c:pt idx="33">
                  <c:v>0.81399999999999995</c:v>
                </c:pt>
                <c:pt idx="34">
                  <c:v>0.80700000000000005</c:v>
                </c:pt>
                <c:pt idx="35">
                  <c:v>0.81299999999999994</c:v>
                </c:pt>
                <c:pt idx="36">
                  <c:v>0.81899999999999995</c:v>
                </c:pt>
                <c:pt idx="37">
                  <c:v>0.85099999999999998</c:v>
                </c:pt>
                <c:pt idx="38">
                  <c:v>0.83299999999999996</c:v>
                </c:pt>
                <c:pt idx="39">
                  <c:v>0.82099999999999995</c:v>
                </c:pt>
                <c:pt idx="40">
                  <c:v>0.81899999999999995</c:v>
                </c:pt>
                <c:pt idx="41">
                  <c:v>0.81899999999999995</c:v>
                </c:pt>
                <c:pt idx="42">
                  <c:v>0.81399999999999995</c:v>
                </c:pt>
                <c:pt idx="43">
                  <c:v>0.84499999999999997</c:v>
                </c:pt>
                <c:pt idx="44">
                  <c:v>0.83799999999999997</c:v>
                </c:pt>
                <c:pt idx="45">
                  <c:v>0.80100000000000005</c:v>
                </c:pt>
                <c:pt idx="46">
                  <c:v>0.81299999999999994</c:v>
                </c:pt>
                <c:pt idx="47">
                  <c:v>0.81399999999999995</c:v>
                </c:pt>
                <c:pt idx="48">
                  <c:v>0.85099999999999998</c:v>
                </c:pt>
                <c:pt idx="49">
                  <c:v>0.83199999999999996</c:v>
                </c:pt>
                <c:pt idx="50">
                  <c:v>0.82499999999999996</c:v>
                </c:pt>
                <c:pt idx="51">
                  <c:v>0.83899999999999997</c:v>
                </c:pt>
                <c:pt idx="52">
                  <c:v>0.85599999999999998</c:v>
                </c:pt>
                <c:pt idx="53">
                  <c:v>0.89400000000000002</c:v>
                </c:pt>
                <c:pt idx="54">
                  <c:v>0.86199999999999999</c:v>
                </c:pt>
                <c:pt idx="55">
                  <c:v>0.96299999999999997</c:v>
                </c:pt>
                <c:pt idx="56">
                  <c:v>0.85599999999999998</c:v>
                </c:pt>
                <c:pt idx="57">
                  <c:v>0.88600000000000001</c:v>
                </c:pt>
                <c:pt idx="58">
                  <c:v>0.875</c:v>
                </c:pt>
                <c:pt idx="59">
                  <c:v>0.75800000000000001</c:v>
                </c:pt>
                <c:pt idx="60">
                  <c:v>0.81899999999999995</c:v>
                </c:pt>
                <c:pt idx="61">
                  <c:v>0.83199999999999996</c:v>
                </c:pt>
                <c:pt idx="62">
                  <c:v>0.84399999999999997</c:v>
                </c:pt>
                <c:pt idx="63">
                  <c:v>0.70899999999999996</c:v>
                </c:pt>
                <c:pt idx="64">
                  <c:v>0.78900000000000003</c:v>
                </c:pt>
                <c:pt idx="65">
                  <c:v>0.82099999999999995</c:v>
                </c:pt>
                <c:pt idx="66">
                  <c:v>0.82699999999999996</c:v>
                </c:pt>
                <c:pt idx="67">
                  <c:v>0.84499999999999997</c:v>
                </c:pt>
                <c:pt idx="68">
                  <c:v>0.84399999999999997</c:v>
                </c:pt>
                <c:pt idx="69">
                  <c:v>0.83199999999999996</c:v>
                </c:pt>
                <c:pt idx="70">
                  <c:v>0.82499999999999996</c:v>
                </c:pt>
                <c:pt idx="71">
                  <c:v>0.82499999999999996</c:v>
                </c:pt>
                <c:pt idx="72">
                  <c:v>0.82499999999999996</c:v>
                </c:pt>
                <c:pt idx="73">
                  <c:v>0.83899999999999997</c:v>
                </c:pt>
                <c:pt idx="74">
                  <c:v>0.83299999999999996</c:v>
                </c:pt>
                <c:pt idx="75">
                  <c:v>0.83199999999999996</c:v>
                </c:pt>
                <c:pt idx="76">
                  <c:v>0.84399999999999997</c:v>
                </c:pt>
                <c:pt idx="77">
                  <c:v>0.84399999999999997</c:v>
                </c:pt>
                <c:pt idx="78">
                  <c:v>0.85</c:v>
                </c:pt>
                <c:pt idx="79">
                  <c:v>0.83799999999999997</c:v>
                </c:pt>
                <c:pt idx="80">
                  <c:v>0.83799999999999997</c:v>
                </c:pt>
                <c:pt idx="81">
                  <c:v>0.83199999999999996</c:v>
                </c:pt>
                <c:pt idx="82">
                  <c:v>0.83799999999999997</c:v>
                </c:pt>
                <c:pt idx="83">
                  <c:v>0.86899999999999999</c:v>
                </c:pt>
                <c:pt idx="84">
                  <c:v>0.83799999999999997</c:v>
                </c:pt>
                <c:pt idx="85">
                  <c:v>0.81299999999999994</c:v>
                </c:pt>
                <c:pt idx="86">
                  <c:v>0.82699999999999996</c:v>
                </c:pt>
                <c:pt idx="87">
                  <c:v>0.83199999999999996</c:v>
                </c:pt>
                <c:pt idx="88">
                  <c:v>0.86799999999999999</c:v>
                </c:pt>
                <c:pt idx="89">
                  <c:v>0.83199999999999996</c:v>
                </c:pt>
                <c:pt idx="90">
                  <c:v>0.82699999999999996</c:v>
                </c:pt>
                <c:pt idx="91">
                  <c:v>0.83799999999999997</c:v>
                </c:pt>
                <c:pt idx="92">
                  <c:v>0.83799999999999997</c:v>
                </c:pt>
                <c:pt idx="93">
                  <c:v>0.85699999999999998</c:v>
                </c:pt>
                <c:pt idx="94">
                  <c:v>0.84499999999999997</c:v>
                </c:pt>
                <c:pt idx="95">
                  <c:v>0.84399999999999997</c:v>
                </c:pt>
                <c:pt idx="96">
                  <c:v>0.83799999999999997</c:v>
                </c:pt>
                <c:pt idx="97">
                  <c:v>0.83199999999999996</c:v>
                </c:pt>
                <c:pt idx="98">
                  <c:v>0.83799999999999997</c:v>
                </c:pt>
                <c:pt idx="99">
                  <c:v>0.82499999999999996</c:v>
                </c:pt>
                <c:pt idx="100">
                  <c:v>0.80700000000000005</c:v>
                </c:pt>
                <c:pt idx="101">
                  <c:v>0.81299999999999994</c:v>
                </c:pt>
                <c:pt idx="102">
                  <c:v>0.80700000000000005</c:v>
                </c:pt>
                <c:pt idx="103">
                  <c:v>0.83299999999999996</c:v>
                </c:pt>
                <c:pt idx="104">
                  <c:v>0.83799999999999997</c:v>
                </c:pt>
                <c:pt idx="105">
                  <c:v>0.83199999999999996</c:v>
                </c:pt>
                <c:pt idx="106">
                  <c:v>0.81899999999999995</c:v>
                </c:pt>
                <c:pt idx="107">
                  <c:v>0.82699999999999996</c:v>
                </c:pt>
                <c:pt idx="108">
                  <c:v>0.83899999999999997</c:v>
                </c:pt>
                <c:pt idx="109">
                  <c:v>0.85</c:v>
                </c:pt>
                <c:pt idx="110">
                  <c:v>0.84399999999999997</c:v>
                </c:pt>
                <c:pt idx="111">
                  <c:v>0.83799999999999997</c:v>
                </c:pt>
                <c:pt idx="112">
                  <c:v>0.84399999999999997</c:v>
                </c:pt>
                <c:pt idx="113">
                  <c:v>0.84399999999999997</c:v>
                </c:pt>
                <c:pt idx="114">
                  <c:v>0.86299999999999999</c:v>
                </c:pt>
                <c:pt idx="115">
                  <c:v>0.83899999999999997</c:v>
                </c:pt>
                <c:pt idx="116">
                  <c:v>0.81899999999999995</c:v>
                </c:pt>
                <c:pt idx="117">
                  <c:v>0.81399999999999995</c:v>
                </c:pt>
                <c:pt idx="118">
                  <c:v>0.82099999999999995</c:v>
                </c:pt>
                <c:pt idx="119">
                  <c:v>0.82499999999999996</c:v>
                </c:pt>
                <c:pt idx="120">
                  <c:v>0.83799999999999997</c:v>
                </c:pt>
                <c:pt idx="121">
                  <c:v>0.80800000000000005</c:v>
                </c:pt>
                <c:pt idx="122">
                  <c:v>0.81399999999999995</c:v>
                </c:pt>
                <c:pt idx="123">
                  <c:v>0.82099999999999995</c:v>
                </c:pt>
                <c:pt idx="124">
                  <c:v>0.84499999999999997</c:v>
                </c:pt>
                <c:pt idx="125">
                  <c:v>0.85599999999999998</c:v>
                </c:pt>
                <c:pt idx="126">
                  <c:v>0.83899999999999997</c:v>
                </c:pt>
                <c:pt idx="127">
                  <c:v>0.83299999999999996</c:v>
                </c:pt>
                <c:pt idx="128">
                  <c:v>0.83299999999999996</c:v>
                </c:pt>
                <c:pt idx="129">
                  <c:v>0.66500000000000004</c:v>
                </c:pt>
                <c:pt idx="130">
                  <c:v>0.84399999999999997</c:v>
                </c:pt>
                <c:pt idx="131">
                  <c:v>0.83299999999999996</c:v>
                </c:pt>
                <c:pt idx="132">
                  <c:v>0.83199999999999996</c:v>
                </c:pt>
                <c:pt idx="133">
                  <c:v>0.84499999999999997</c:v>
                </c:pt>
                <c:pt idx="134">
                  <c:v>0.83799999999999997</c:v>
                </c:pt>
                <c:pt idx="135">
                  <c:v>0.81299999999999994</c:v>
                </c:pt>
                <c:pt idx="136">
                  <c:v>0.80700000000000005</c:v>
                </c:pt>
                <c:pt idx="137">
                  <c:v>0.82099999999999995</c:v>
                </c:pt>
                <c:pt idx="138">
                  <c:v>0.84499999999999997</c:v>
                </c:pt>
                <c:pt idx="139">
                  <c:v>0.80700000000000005</c:v>
                </c:pt>
                <c:pt idx="140">
                  <c:v>0.81299999999999994</c:v>
                </c:pt>
                <c:pt idx="141">
                  <c:v>0.80800000000000005</c:v>
                </c:pt>
                <c:pt idx="142">
                  <c:v>0.80800000000000005</c:v>
                </c:pt>
                <c:pt idx="143">
                  <c:v>0.81299999999999994</c:v>
                </c:pt>
                <c:pt idx="144">
                  <c:v>0.80100000000000005</c:v>
                </c:pt>
                <c:pt idx="145">
                  <c:v>0.80800000000000005</c:v>
                </c:pt>
                <c:pt idx="146">
                  <c:v>0.80700000000000005</c:v>
                </c:pt>
                <c:pt idx="147">
                  <c:v>0.81299999999999994</c:v>
                </c:pt>
                <c:pt idx="148">
                  <c:v>0.82099999999999995</c:v>
                </c:pt>
                <c:pt idx="149">
                  <c:v>0.82899999999999996</c:v>
                </c:pt>
                <c:pt idx="150">
                  <c:v>0.83199999999999996</c:v>
                </c:pt>
                <c:pt idx="151">
                  <c:v>0.83299999999999996</c:v>
                </c:pt>
                <c:pt idx="152">
                  <c:v>0.82499999999999996</c:v>
                </c:pt>
                <c:pt idx="153">
                  <c:v>0.83299999999999996</c:v>
                </c:pt>
                <c:pt idx="154">
                  <c:v>0.78900000000000003</c:v>
                </c:pt>
                <c:pt idx="155">
                  <c:v>0.81399999999999995</c:v>
                </c:pt>
                <c:pt idx="156">
                  <c:v>0.81399999999999995</c:v>
                </c:pt>
                <c:pt idx="157">
                  <c:v>0.81899999999999995</c:v>
                </c:pt>
                <c:pt idx="158">
                  <c:v>0.85</c:v>
                </c:pt>
                <c:pt idx="159">
                  <c:v>0.86299999999999999</c:v>
                </c:pt>
                <c:pt idx="160">
                  <c:v>0.83299999999999996</c:v>
                </c:pt>
                <c:pt idx="161">
                  <c:v>0.83899999999999997</c:v>
                </c:pt>
                <c:pt idx="162">
                  <c:v>0.81899999999999995</c:v>
                </c:pt>
                <c:pt idx="163">
                  <c:v>0.85</c:v>
                </c:pt>
                <c:pt idx="164">
                  <c:v>0.86299999999999999</c:v>
                </c:pt>
                <c:pt idx="165">
                  <c:v>0.83299999999999996</c:v>
                </c:pt>
                <c:pt idx="166">
                  <c:v>0.83899999999999997</c:v>
                </c:pt>
                <c:pt idx="167">
                  <c:v>0.82699999999999996</c:v>
                </c:pt>
                <c:pt idx="168">
                  <c:v>0.83799999999999997</c:v>
                </c:pt>
                <c:pt idx="169">
                  <c:v>0.84399999999999997</c:v>
                </c:pt>
                <c:pt idx="170">
                  <c:v>0.83799999999999997</c:v>
                </c:pt>
                <c:pt idx="171">
                  <c:v>0.81899999999999995</c:v>
                </c:pt>
                <c:pt idx="172">
                  <c:v>0.82699999999999996</c:v>
                </c:pt>
                <c:pt idx="173">
                  <c:v>0.82099999999999995</c:v>
                </c:pt>
              </c:numCache>
            </c:numRef>
          </c:yVal>
          <c:smooth val="1"/>
          <c:extLst>
            <c:ext xmlns:c16="http://schemas.microsoft.com/office/drawing/2014/chart" uri="{C3380CC4-5D6E-409C-BE32-E72D297353CC}">
              <c16:uniqueId val="{00000004-480B-4E5D-B6BC-3673D2775584}"/>
            </c:ext>
          </c:extLst>
        </c:ser>
        <c:dLbls>
          <c:showLegendKey val="0"/>
          <c:showVal val="0"/>
          <c:showCatName val="0"/>
          <c:showSerName val="0"/>
          <c:showPercent val="0"/>
          <c:showBubbleSize val="0"/>
        </c:dLbls>
        <c:axId val="1932124896"/>
        <c:axId val="1932128224"/>
      </c:scatterChart>
      <c:scatterChart>
        <c:scatterStyle val="smoothMarker"/>
        <c:varyColors val="0"/>
        <c:ser>
          <c:idx val="5"/>
          <c:order val="5"/>
          <c:tx>
            <c:v>Efficiency</c:v>
          </c:tx>
          <c:spPr>
            <a:ln w="9525" cap="rnd">
              <a:solidFill>
                <a:srgbClr val="C00000"/>
              </a:solidFill>
              <a:round/>
            </a:ln>
            <a:effectLst/>
          </c:spPr>
          <c:marker>
            <c:symbol val="none"/>
          </c:marker>
          <c:xVal>
            <c:numRef>
              <c:f>Sheet1!$F$18:$F$62</c:f>
              <c:numCache>
                <c:formatCode>dd/mm/yyyy;@</c:formatCode>
                <c:ptCount val="45"/>
                <c:pt idx="0">
                  <c:v>44229</c:v>
                </c:pt>
                <c:pt idx="1">
                  <c:v>44230</c:v>
                </c:pt>
                <c:pt idx="2">
                  <c:v>44231</c:v>
                </c:pt>
                <c:pt idx="3">
                  <c:v>44232</c:v>
                </c:pt>
                <c:pt idx="4">
                  <c:v>44233</c:v>
                </c:pt>
                <c:pt idx="5">
                  <c:v>44234</c:v>
                </c:pt>
                <c:pt idx="6">
                  <c:v>44235</c:v>
                </c:pt>
                <c:pt idx="7">
                  <c:v>44236</c:v>
                </c:pt>
                <c:pt idx="8">
                  <c:v>44237</c:v>
                </c:pt>
                <c:pt idx="9">
                  <c:v>44238</c:v>
                </c:pt>
                <c:pt idx="10">
                  <c:v>44239</c:v>
                </c:pt>
                <c:pt idx="11">
                  <c:v>44240</c:v>
                </c:pt>
                <c:pt idx="12">
                  <c:v>44241</c:v>
                </c:pt>
                <c:pt idx="13">
                  <c:v>44242</c:v>
                </c:pt>
                <c:pt idx="14">
                  <c:v>44243</c:v>
                </c:pt>
                <c:pt idx="15">
                  <c:v>44244</c:v>
                </c:pt>
                <c:pt idx="16">
                  <c:v>44245</c:v>
                </c:pt>
                <c:pt idx="17">
                  <c:v>44246</c:v>
                </c:pt>
                <c:pt idx="18">
                  <c:v>44247</c:v>
                </c:pt>
                <c:pt idx="19">
                  <c:v>44248</c:v>
                </c:pt>
                <c:pt idx="20">
                  <c:v>44249</c:v>
                </c:pt>
                <c:pt idx="21">
                  <c:v>44250</c:v>
                </c:pt>
                <c:pt idx="22">
                  <c:v>44251</c:v>
                </c:pt>
                <c:pt idx="23">
                  <c:v>44252</c:v>
                </c:pt>
                <c:pt idx="24">
                  <c:v>44253</c:v>
                </c:pt>
                <c:pt idx="25">
                  <c:v>44254</c:v>
                </c:pt>
                <c:pt idx="26">
                  <c:v>44255</c:v>
                </c:pt>
                <c:pt idx="27">
                  <c:v>44256</c:v>
                </c:pt>
                <c:pt idx="28">
                  <c:v>44257</c:v>
                </c:pt>
                <c:pt idx="29">
                  <c:v>44258</c:v>
                </c:pt>
                <c:pt idx="30">
                  <c:v>44259</c:v>
                </c:pt>
                <c:pt idx="31">
                  <c:v>44260</c:v>
                </c:pt>
                <c:pt idx="32">
                  <c:v>44261</c:v>
                </c:pt>
                <c:pt idx="33">
                  <c:v>44262</c:v>
                </c:pt>
                <c:pt idx="34">
                  <c:v>44263</c:v>
                </c:pt>
                <c:pt idx="35">
                  <c:v>44264</c:v>
                </c:pt>
                <c:pt idx="36">
                  <c:v>44265</c:v>
                </c:pt>
                <c:pt idx="37">
                  <c:v>44266</c:v>
                </c:pt>
                <c:pt idx="38">
                  <c:v>44267</c:v>
                </c:pt>
                <c:pt idx="39">
                  <c:v>44268</c:v>
                </c:pt>
                <c:pt idx="40">
                  <c:v>44269</c:v>
                </c:pt>
                <c:pt idx="41">
                  <c:v>44270</c:v>
                </c:pt>
                <c:pt idx="42">
                  <c:v>44271</c:v>
                </c:pt>
                <c:pt idx="43">
                  <c:v>44272</c:v>
                </c:pt>
                <c:pt idx="44">
                  <c:v>44273</c:v>
                </c:pt>
              </c:numCache>
            </c:numRef>
          </c:xVal>
          <c:yVal>
            <c:numRef>
              <c:f>(Sheet1!$G$18:$G$32,Sheet1!$G$35:$G$62)</c:f>
              <c:numCache>
                <c:formatCode>0%</c:formatCode>
                <c:ptCount val="43"/>
                <c:pt idx="0">
                  <c:v>0.245</c:v>
                </c:pt>
                <c:pt idx="1">
                  <c:v>0.30399999999999999</c:v>
                </c:pt>
                <c:pt idx="2">
                  <c:v>0.58799999999999997</c:v>
                </c:pt>
                <c:pt idx="3">
                  <c:v>0.37</c:v>
                </c:pt>
                <c:pt idx="4">
                  <c:v>0.68400000000000005</c:v>
                </c:pt>
                <c:pt idx="5">
                  <c:v>0.33500000000000002</c:v>
                </c:pt>
                <c:pt idx="6">
                  <c:v>0.59599999999999997</c:v>
                </c:pt>
                <c:pt idx="7">
                  <c:v>0.49</c:v>
                </c:pt>
                <c:pt idx="8">
                  <c:v>0.52400000000000002</c:v>
                </c:pt>
                <c:pt idx="9">
                  <c:v>0.55200000000000005</c:v>
                </c:pt>
                <c:pt idx="10">
                  <c:v>0.51600000000000001</c:v>
                </c:pt>
                <c:pt idx="11">
                  <c:v>0.59099999999999997</c:v>
                </c:pt>
                <c:pt idx="12">
                  <c:v>0.51300000000000001</c:v>
                </c:pt>
                <c:pt idx="13">
                  <c:v>0.77100000000000002</c:v>
                </c:pt>
                <c:pt idx="14">
                  <c:v>0.78500000000000003</c:v>
                </c:pt>
                <c:pt idx="15">
                  <c:v>0.747</c:v>
                </c:pt>
                <c:pt idx="16">
                  <c:v>0.65300000000000002</c:v>
                </c:pt>
                <c:pt idx="17">
                  <c:v>0.73099999999999998</c:v>
                </c:pt>
                <c:pt idx="18">
                  <c:v>0.91100000000000003</c:v>
                </c:pt>
                <c:pt idx="19">
                  <c:v>0.58499999999999996</c:v>
                </c:pt>
                <c:pt idx="20">
                  <c:v>0.85299999999999998</c:v>
                </c:pt>
                <c:pt idx="21">
                  <c:v>0.66800000000000004</c:v>
                </c:pt>
                <c:pt idx="22">
                  <c:v>0.76600000000000001</c:v>
                </c:pt>
                <c:pt idx="23">
                  <c:v>0.75700000000000001</c:v>
                </c:pt>
                <c:pt idx="24">
                  <c:v>0.73499999999999999</c:v>
                </c:pt>
                <c:pt idx="25">
                  <c:v>0.745</c:v>
                </c:pt>
                <c:pt idx="26">
                  <c:v>0.754</c:v>
                </c:pt>
                <c:pt idx="27">
                  <c:v>0.64500000000000002</c:v>
                </c:pt>
                <c:pt idx="28">
                  <c:v>0.64400000000000002</c:v>
                </c:pt>
                <c:pt idx="29">
                  <c:v>0.68200000000000005</c:v>
                </c:pt>
                <c:pt idx="30">
                  <c:v>0.73799999999999999</c:v>
                </c:pt>
                <c:pt idx="31">
                  <c:v>0.63200000000000001</c:v>
                </c:pt>
                <c:pt idx="32">
                  <c:v>0.64200000000000002</c:v>
                </c:pt>
                <c:pt idx="33">
                  <c:v>0.747</c:v>
                </c:pt>
                <c:pt idx="34">
                  <c:v>0.82799999999999996</c:v>
                </c:pt>
                <c:pt idx="35">
                  <c:v>0.84299999999999997</c:v>
                </c:pt>
                <c:pt idx="36">
                  <c:v>0.73</c:v>
                </c:pt>
                <c:pt idx="37">
                  <c:v>0.48</c:v>
                </c:pt>
                <c:pt idx="38">
                  <c:v>0.75800000000000001</c:v>
                </c:pt>
                <c:pt idx="39">
                  <c:v>0.63</c:v>
                </c:pt>
                <c:pt idx="40">
                  <c:v>0.47199999999999998</c:v>
                </c:pt>
                <c:pt idx="41">
                  <c:v>0.745</c:v>
                </c:pt>
                <c:pt idx="42">
                  <c:v>0.495</c:v>
                </c:pt>
              </c:numCache>
            </c:numRef>
          </c:yVal>
          <c:smooth val="1"/>
          <c:extLst>
            <c:ext xmlns:c16="http://schemas.microsoft.com/office/drawing/2014/chart" uri="{C3380CC4-5D6E-409C-BE32-E72D297353CC}">
              <c16:uniqueId val="{00000005-480B-4E5D-B6BC-3673D2775584}"/>
            </c:ext>
          </c:extLst>
        </c:ser>
        <c:dLbls>
          <c:showLegendKey val="0"/>
          <c:showVal val="0"/>
          <c:showCatName val="0"/>
          <c:showSerName val="0"/>
          <c:showPercent val="0"/>
          <c:showBubbleSize val="0"/>
        </c:dLbls>
        <c:axId val="992382495"/>
        <c:axId val="992380831"/>
      </c:scatterChart>
      <c:valAx>
        <c:axId val="1932124896"/>
        <c:scaling>
          <c:orientation val="minMax"/>
          <c:max val="44276"/>
          <c:min val="4422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effectLst/>
                    <a:latin typeface="+mj-lt"/>
                    <a:ea typeface="+mn-ea"/>
                    <a:cs typeface="+mn-cs"/>
                  </a:defRPr>
                </a:pPr>
                <a:r>
                  <a:rPr lang="it-IT"/>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effectLst/>
                  <a:latin typeface="+mj-lt"/>
                  <a:ea typeface="+mn-ea"/>
                  <a:cs typeface="+mn-cs"/>
                </a:defRPr>
              </a:pPr>
              <a:endParaRPr lang="en-CH"/>
            </a:p>
          </c:txPr>
        </c:title>
        <c:numFmt formatCode="m/d/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effectLst/>
                <a:latin typeface="+mj-lt"/>
                <a:ea typeface="+mn-ea"/>
                <a:cs typeface="+mn-cs"/>
              </a:defRPr>
            </a:pPr>
            <a:endParaRPr lang="en-CH"/>
          </a:p>
        </c:txPr>
        <c:crossAx val="1932128224"/>
        <c:crosses val="autoZero"/>
        <c:crossBetween val="midCat"/>
        <c:majorUnit val="8"/>
        <c:minorUnit val="3"/>
      </c:valAx>
      <c:valAx>
        <c:axId val="1932128224"/>
        <c:scaling>
          <c:orientation val="minMax"/>
          <c:min val="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effectLst/>
                    <a:latin typeface="+mj-lt"/>
                    <a:ea typeface="+mn-ea"/>
                    <a:cs typeface="+mn-cs"/>
                  </a:defRPr>
                </a:pPr>
                <a:r>
                  <a:rPr lang="it-IT" dirty="0"/>
                  <a:t>CF</a:t>
                </a:r>
                <a:r>
                  <a:rPr lang="it-IT" baseline="-25000" dirty="0"/>
                  <a:t>4</a:t>
                </a:r>
                <a:r>
                  <a:rPr lang="it-IT" dirty="0"/>
                  <a:t> fraction in recuperated gas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effectLst/>
                  <a:latin typeface="+mj-lt"/>
                  <a:ea typeface="+mn-ea"/>
                  <a:cs typeface="+mn-cs"/>
                </a:defRPr>
              </a:pPr>
              <a:endParaRPr lang="en-CH"/>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effectLst/>
                <a:latin typeface="+mj-lt"/>
                <a:ea typeface="+mn-ea"/>
                <a:cs typeface="+mn-cs"/>
              </a:defRPr>
            </a:pPr>
            <a:endParaRPr lang="en-CH"/>
          </a:p>
        </c:txPr>
        <c:crossAx val="1932124896"/>
        <c:crosses val="autoZero"/>
        <c:crossBetween val="midCat"/>
      </c:valAx>
      <c:valAx>
        <c:axId val="992380831"/>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effectLst/>
                    <a:latin typeface="+mj-lt"/>
                    <a:ea typeface="+mn-ea"/>
                    <a:cs typeface="+mn-cs"/>
                  </a:defRPr>
                </a:pPr>
                <a:r>
                  <a:rPr lang="it-IT"/>
                  <a:t>Recuperation Efficiency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effectLst/>
                  <a:latin typeface="+mj-lt"/>
                  <a:ea typeface="+mn-ea"/>
                  <a:cs typeface="+mn-cs"/>
                </a:defRPr>
              </a:pPr>
              <a:endParaRPr lang="en-CH"/>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effectLst/>
                <a:latin typeface="+mj-lt"/>
                <a:ea typeface="+mn-ea"/>
                <a:cs typeface="+mn-cs"/>
              </a:defRPr>
            </a:pPr>
            <a:endParaRPr lang="en-CH"/>
          </a:p>
        </c:txPr>
        <c:crossAx val="992382495"/>
        <c:crosses val="max"/>
        <c:crossBetween val="midCat"/>
      </c:valAx>
      <c:valAx>
        <c:axId val="992382495"/>
        <c:scaling>
          <c:orientation val="minMax"/>
        </c:scaling>
        <c:delete val="1"/>
        <c:axPos val="b"/>
        <c:numFmt formatCode="dd/mm/yyyy;@" sourceLinked="1"/>
        <c:majorTickMark val="out"/>
        <c:minorTickMark val="none"/>
        <c:tickLblPos val="nextTo"/>
        <c:crossAx val="992380831"/>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effectLst/>
              <a:latin typeface="+mj-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effectLst/>
          <a:latin typeface="+mj-lt"/>
        </a:defRPr>
      </a:pPr>
      <a:endParaRPr lang="en-C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T-</a:t>
            </a:r>
            <a:r>
              <a:rPr lang="en-GB" sz="1600" dirty="0" err="1"/>
              <a:t>xy</a:t>
            </a:r>
            <a:r>
              <a:rPr lang="en-GB" sz="1600" dirty="0"/>
              <a:t> @ 1 bar</a:t>
            </a:r>
          </a:p>
        </c:rich>
      </c:tx>
      <c:layout>
        <c:manualLayout>
          <c:xMode val="edge"/>
          <c:yMode val="edge"/>
          <c:x val="0.375308321265308"/>
          <c:y val="1.911191304230053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10206775556628016"/>
          <c:y val="0.11896425421419717"/>
          <c:w val="0.88097875964736894"/>
          <c:h val="0.57291169981457091"/>
        </c:manualLayout>
      </c:layout>
      <c:scatterChart>
        <c:scatterStyle val="smoothMarker"/>
        <c:varyColors val="0"/>
        <c:ser>
          <c:idx val="0"/>
          <c:order val="0"/>
          <c:tx>
            <c:v>Bubble curve</c:v>
          </c:tx>
          <c:spPr>
            <a:ln w="9525" cap="rnd">
              <a:solidFill>
                <a:schemeClr val="accent4"/>
              </a:solidFill>
              <a:round/>
            </a:ln>
            <a:effectLst/>
          </c:spPr>
          <c:marker>
            <c:symbol val="circle"/>
            <c:size val="5"/>
            <c:spPr>
              <a:solidFill>
                <a:schemeClr val="accent4"/>
              </a:solidFill>
              <a:ln w="0">
                <a:solidFill>
                  <a:schemeClr val="accent4"/>
                </a:solidFill>
              </a:ln>
              <a:effectLst/>
            </c:spPr>
          </c:marker>
          <c:xVal>
            <c:numRef>
              <c:f>'1 bar'!$D$3:$D$53</c:f>
              <c:numCache>
                <c:formatCode>General</c:formatCode>
                <c:ptCount val="51"/>
                <c:pt idx="0">
                  <c:v>0</c:v>
                </c:pt>
                <c:pt idx="1">
                  <c:v>0.16459299999999999</c:v>
                </c:pt>
                <c:pt idx="2">
                  <c:v>0.28070699999999998</c:v>
                </c:pt>
                <c:pt idx="3">
                  <c:v>0.36488599999999999</c:v>
                </c:pt>
                <c:pt idx="4">
                  <c:v>0.427423</c:v>
                </c:pt>
                <c:pt idx="5">
                  <c:v>0.474881</c:v>
                </c:pt>
                <c:pt idx="6">
                  <c:v>0.51154599999999995</c:v>
                </c:pt>
                <c:pt idx="7">
                  <c:v>0.54029000000000005</c:v>
                </c:pt>
                <c:pt idx="8">
                  <c:v>0.56313299999999999</c:v>
                </c:pt>
                <c:pt idx="9">
                  <c:v>0.58135700000000001</c:v>
                </c:pt>
                <c:pt idx="10">
                  <c:v>0.59607699999999997</c:v>
                </c:pt>
                <c:pt idx="11">
                  <c:v>0.60799400000000003</c:v>
                </c:pt>
                <c:pt idx="12">
                  <c:v>0.61766500000000002</c:v>
                </c:pt>
                <c:pt idx="13">
                  <c:v>0.62549900000000003</c:v>
                </c:pt>
                <c:pt idx="14">
                  <c:v>0.63186900000000001</c:v>
                </c:pt>
                <c:pt idx="15">
                  <c:v>0.63699099999999997</c:v>
                </c:pt>
                <c:pt idx="16">
                  <c:v>0.64108799999999999</c:v>
                </c:pt>
                <c:pt idx="17">
                  <c:v>0.64431899999999998</c:v>
                </c:pt>
                <c:pt idx="18">
                  <c:v>0.64684600000000003</c:v>
                </c:pt>
                <c:pt idx="19">
                  <c:v>0.64873499999999995</c:v>
                </c:pt>
                <c:pt idx="20">
                  <c:v>0.65017400000000003</c:v>
                </c:pt>
                <c:pt idx="21">
                  <c:v>0.65116399999999997</c:v>
                </c:pt>
                <c:pt idx="22">
                  <c:v>0.65180700000000003</c:v>
                </c:pt>
                <c:pt idx="23">
                  <c:v>0.65193100000000004</c:v>
                </c:pt>
                <c:pt idx="24">
                  <c:v>0.65193500000000004</c:v>
                </c:pt>
                <c:pt idx="25">
                  <c:v>0.65193500000000004</c:v>
                </c:pt>
                <c:pt idx="26">
                  <c:v>0.65193500000000004</c:v>
                </c:pt>
                <c:pt idx="27">
                  <c:v>0.65193500000000004</c:v>
                </c:pt>
                <c:pt idx="28">
                  <c:v>0.65193500000000004</c:v>
                </c:pt>
                <c:pt idx="29">
                  <c:v>0.65193500000000004</c:v>
                </c:pt>
                <c:pt idx="30">
                  <c:v>0.65193500000000004</c:v>
                </c:pt>
                <c:pt idx="31">
                  <c:v>0.65193500000000004</c:v>
                </c:pt>
                <c:pt idx="32">
                  <c:v>0.65203699999999998</c:v>
                </c:pt>
                <c:pt idx="33">
                  <c:v>0.652721</c:v>
                </c:pt>
                <c:pt idx="34">
                  <c:v>0.65381800000000001</c:v>
                </c:pt>
                <c:pt idx="35">
                  <c:v>0.65543399999999996</c:v>
                </c:pt>
                <c:pt idx="36">
                  <c:v>0.65769699999999998</c:v>
                </c:pt>
                <c:pt idx="37">
                  <c:v>0.66075899999999999</c:v>
                </c:pt>
                <c:pt idx="38">
                  <c:v>0.66480799999999995</c:v>
                </c:pt>
                <c:pt idx="39">
                  <c:v>0.67007099999999997</c:v>
                </c:pt>
                <c:pt idx="40">
                  <c:v>0.67683400000000005</c:v>
                </c:pt>
                <c:pt idx="41">
                  <c:v>0.68545299999999998</c:v>
                </c:pt>
                <c:pt idx="42">
                  <c:v>0.696384</c:v>
                </c:pt>
                <c:pt idx="43">
                  <c:v>0.71021199999999995</c:v>
                </c:pt>
                <c:pt idx="44">
                  <c:v>0.72770199999999996</c:v>
                </c:pt>
                <c:pt idx="45">
                  <c:v>0.74986600000000003</c:v>
                </c:pt>
                <c:pt idx="46">
                  <c:v>0.77805400000000002</c:v>
                </c:pt>
                <c:pt idx="47">
                  <c:v>0.81410400000000005</c:v>
                </c:pt>
                <c:pt idx="48">
                  <c:v>0.86054299999999995</c:v>
                </c:pt>
                <c:pt idx="49">
                  <c:v>0.920879</c:v>
                </c:pt>
                <c:pt idx="50">
                  <c:v>1</c:v>
                </c:pt>
              </c:numCache>
            </c:numRef>
          </c:xVal>
          <c:yVal>
            <c:numRef>
              <c:f>'1 bar'!$B$3:$B$53</c:f>
              <c:numCache>
                <c:formatCode>0.00</c:formatCode>
                <c:ptCount val="51"/>
                <c:pt idx="0" formatCode="General">
                  <c:v>-12.26</c:v>
                </c:pt>
                <c:pt idx="1">
                  <c:v>-16.2697</c:v>
                </c:pt>
                <c:pt idx="2">
                  <c:v>-19.558599999999998</c:v>
                </c:pt>
                <c:pt idx="3">
                  <c:v>-22.1584</c:v>
                </c:pt>
                <c:pt idx="4">
                  <c:v>-24.225999999999999</c:v>
                </c:pt>
                <c:pt idx="5">
                  <c:v>-25.879100000000001</c:v>
                </c:pt>
                <c:pt idx="6">
                  <c:v>-27.206600000000002</c:v>
                </c:pt>
                <c:pt idx="7">
                  <c:v>-28.275600000000001</c:v>
                </c:pt>
                <c:pt idx="8">
                  <c:v>-29.139399999999998</c:v>
                </c:pt>
                <c:pt idx="9">
                  <c:v>-29.834099999999999</c:v>
                </c:pt>
                <c:pt idx="10">
                  <c:v>-30.3934</c:v>
                </c:pt>
                <c:pt idx="11">
                  <c:v>-30.843299999999999</c:v>
                </c:pt>
                <c:pt idx="12">
                  <c:v>-31.202999999999999</c:v>
                </c:pt>
                <c:pt idx="13">
                  <c:v>-31.486799999999999</c:v>
                </c:pt>
                <c:pt idx="14">
                  <c:v>-31.713899999999999</c:v>
                </c:pt>
                <c:pt idx="15">
                  <c:v>-31.889299999999999</c:v>
                </c:pt>
                <c:pt idx="16">
                  <c:v>-32.0246</c:v>
                </c:pt>
                <c:pt idx="17">
                  <c:v>-32.126899999999999</c:v>
                </c:pt>
                <c:pt idx="18">
                  <c:v>-32.201500000000003</c:v>
                </c:pt>
                <c:pt idx="19">
                  <c:v>-32.254800000000003</c:v>
                </c:pt>
                <c:pt idx="20">
                  <c:v>-32.292999999999999</c:v>
                </c:pt>
                <c:pt idx="21">
                  <c:v>-32.317300000000003</c:v>
                </c:pt>
                <c:pt idx="22">
                  <c:v>-32.331899999999997</c:v>
                </c:pt>
                <c:pt idx="23">
                  <c:v>-32.334499999999998</c:v>
                </c:pt>
                <c:pt idx="24">
                  <c:v>-32.334699999999998</c:v>
                </c:pt>
                <c:pt idx="25">
                  <c:v>-32.334699999999998</c:v>
                </c:pt>
                <c:pt idx="26">
                  <c:v>-32.334699999999998</c:v>
                </c:pt>
                <c:pt idx="27">
                  <c:v>-32.334699999999998</c:v>
                </c:pt>
                <c:pt idx="28">
                  <c:v>-32.334699999999998</c:v>
                </c:pt>
                <c:pt idx="29">
                  <c:v>-32.334699999999998</c:v>
                </c:pt>
                <c:pt idx="30">
                  <c:v>-32.334699999999998</c:v>
                </c:pt>
                <c:pt idx="31">
                  <c:v>-32.334699999999998</c:v>
                </c:pt>
                <c:pt idx="32">
                  <c:v>-32.334800000000001</c:v>
                </c:pt>
                <c:pt idx="33">
                  <c:v>-32.334899999999998</c:v>
                </c:pt>
                <c:pt idx="34">
                  <c:v>-32.332999999999998</c:v>
                </c:pt>
                <c:pt idx="35">
                  <c:v>-32.327100000000002</c:v>
                </c:pt>
                <c:pt idx="36">
                  <c:v>-32.314700000000002</c:v>
                </c:pt>
                <c:pt idx="37">
                  <c:v>-32.292499999999997</c:v>
                </c:pt>
                <c:pt idx="38">
                  <c:v>-32.256500000000003</c:v>
                </c:pt>
                <c:pt idx="39">
                  <c:v>-32.201099999999997</c:v>
                </c:pt>
                <c:pt idx="40">
                  <c:v>-32.119900000000001</c:v>
                </c:pt>
                <c:pt idx="41">
                  <c:v>-32.0045</c:v>
                </c:pt>
                <c:pt idx="42">
                  <c:v>-31.8443</c:v>
                </c:pt>
                <c:pt idx="43">
                  <c:v>-31.626200000000001</c:v>
                </c:pt>
                <c:pt idx="44">
                  <c:v>-31.333500000000001</c:v>
                </c:pt>
                <c:pt idx="45">
                  <c:v>-30.9452</c:v>
                </c:pt>
                <c:pt idx="46">
                  <c:v>-30.434899999999999</c:v>
                </c:pt>
                <c:pt idx="47">
                  <c:v>-29.769100000000002</c:v>
                </c:pt>
                <c:pt idx="48">
                  <c:v>-28.9055</c:v>
                </c:pt>
                <c:pt idx="49">
                  <c:v>-27.7913</c:v>
                </c:pt>
                <c:pt idx="50">
                  <c:v>-26.3612</c:v>
                </c:pt>
              </c:numCache>
            </c:numRef>
          </c:yVal>
          <c:smooth val="1"/>
          <c:extLst>
            <c:ext xmlns:c16="http://schemas.microsoft.com/office/drawing/2014/chart" uri="{C3380CC4-5D6E-409C-BE32-E72D297353CC}">
              <c16:uniqueId val="{00000000-5BD9-4BDE-8E6E-66CC1D145E07}"/>
            </c:ext>
          </c:extLst>
        </c:ser>
        <c:ser>
          <c:idx val="1"/>
          <c:order val="1"/>
          <c:tx>
            <c:v>Dew curve</c:v>
          </c:tx>
          <c:spPr>
            <a:ln w="9525" cap="rnd">
              <a:solidFill>
                <a:schemeClr val="accent2"/>
              </a:solidFill>
              <a:round/>
            </a:ln>
            <a:effectLst/>
          </c:spPr>
          <c:marker>
            <c:symbol val="circle"/>
            <c:size val="5"/>
            <c:spPr>
              <a:solidFill>
                <a:schemeClr val="accent2"/>
              </a:solidFill>
              <a:ln w="0">
                <a:solidFill>
                  <a:schemeClr val="accent2"/>
                </a:solidFill>
              </a:ln>
              <a:effectLst/>
            </c:spPr>
          </c:marker>
          <c:xVal>
            <c:numRef>
              <c:f>'1 bar'!$C$3:$C$53</c:f>
              <c:numCache>
                <c:formatCode>General</c:formatCode>
                <c:ptCount val="51"/>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0.37995400000000001</c:v>
                </c:pt>
                <c:pt idx="20">
                  <c:v>0.4</c:v>
                </c:pt>
                <c:pt idx="21">
                  <c:v>0.42</c:v>
                </c:pt>
                <c:pt idx="22">
                  <c:v>0.44</c:v>
                </c:pt>
                <c:pt idx="23">
                  <c:v>0.44530199999999998</c:v>
                </c:pt>
                <c:pt idx="24">
                  <c:v>0.44531700000000002</c:v>
                </c:pt>
                <c:pt idx="25">
                  <c:v>0.44533099999999998</c:v>
                </c:pt>
                <c:pt idx="26">
                  <c:v>0.44534499999999999</c:v>
                </c:pt>
                <c:pt idx="27">
                  <c:v>0.44535799999999998</c:v>
                </c:pt>
                <c:pt idx="28">
                  <c:v>0.44536999999999999</c:v>
                </c:pt>
                <c:pt idx="29">
                  <c:v>0.445382</c:v>
                </c:pt>
                <c:pt idx="30">
                  <c:v>0.44539400000000001</c:v>
                </c:pt>
                <c:pt idx="31">
                  <c:v>0.44540400000000002</c:v>
                </c:pt>
                <c:pt idx="32">
                  <c:v>0.64</c:v>
                </c:pt>
                <c:pt idx="33">
                  <c:v>0.66</c:v>
                </c:pt>
                <c:pt idx="34">
                  <c:v>0.68</c:v>
                </c:pt>
                <c:pt idx="35">
                  <c:v>0.7</c:v>
                </c:pt>
                <c:pt idx="36">
                  <c:v>0.72</c:v>
                </c:pt>
                <c:pt idx="37">
                  <c:v>0.74</c:v>
                </c:pt>
                <c:pt idx="38">
                  <c:v>0.76</c:v>
                </c:pt>
                <c:pt idx="39">
                  <c:v>0.78</c:v>
                </c:pt>
                <c:pt idx="40">
                  <c:v>0.8</c:v>
                </c:pt>
                <c:pt idx="41">
                  <c:v>0.82</c:v>
                </c:pt>
                <c:pt idx="42">
                  <c:v>0.84</c:v>
                </c:pt>
                <c:pt idx="43">
                  <c:v>0.86</c:v>
                </c:pt>
                <c:pt idx="44">
                  <c:v>0.88</c:v>
                </c:pt>
                <c:pt idx="45">
                  <c:v>0.9</c:v>
                </c:pt>
                <c:pt idx="46">
                  <c:v>0.92</c:v>
                </c:pt>
                <c:pt idx="47">
                  <c:v>0.94</c:v>
                </c:pt>
                <c:pt idx="48">
                  <c:v>0.96</c:v>
                </c:pt>
                <c:pt idx="49">
                  <c:v>0.98</c:v>
                </c:pt>
                <c:pt idx="50">
                  <c:v>1</c:v>
                </c:pt>
              </c:numCache>
            </c:numRef>
          </c:xVal>
          <c:yVal>
            <c:numRef>
              <c:f>'1 bar'!$B$3:$B$53</c:f>
              <c:numCache>
                <c:formatCode>0.00</c:formatCode>
                <c:ptCount val="51"/>
                <c:pt idx="0" formatCode="General">
                  <c:v>-12.26</c:v>
                </c:pt>
                <c:pt idx="1">
                  <c:v>-16.2697</c:v>
                </c:pt>
                <c:pt idx="2">
                  <c:v>-19.558599999999998</c:v>
                </c:pt>
                <c:pt idx="3">
                  <c:v>-22.1584</c:v>
                </c:pt>
                <c:pt idx="4">
                  <c:v>-24.225999999999999</c:v>
                </c:pt>
                <c:pt idx="5">
                  <c:v>-25.879100000000001</c:v>
                </c:pt>
                <c:pt idx="6">
                  <c:v>-27.206600000000002</c:v>
                </c:pt>
                <c:pt idx="7">
                  <c:v>-28.275600000000001</c:v>
                </c:pt>
                <c:pt idx="8">
                  <c:v>-29.139399999999998</c:v>
                </c:pt>
                <c:pt idx="9">
                  <c:v>-29.834099999999999</c:v>
                </c:pt>
                <c:pt idx="10">
                  <c:v>-30.3934</c:v>
                </c:pt>
                <c:pt idx="11">
                  <c:v>-30.843299999999999</c:v>
                </c:pt>
                <c:pt idx="12">
                  <c:v>-31.202999999999999</c:v>
                </c:pt>
                <c:pt idx="13">
                  <c:v>-31.486799999999999</c:v>
                </c:pt>
                <c:pt idx="14">
                  <c:v>-31.713899999999999</c:v>
                </c:pt>
                <c:pt idx="15">
                  <c:v>-31.889299999999999</c:v>
                </c:pt>
                <c:pt idx="16">
                  <c:v>-32.0246</c:v>
                </c:pt>
                <c:pt idx="17">
                  <c:v>-32.126899999999999</c:v>
                </c:pt>
                <c:pt idx="18">
                  <c:v>-32.201500000000003</c:v>
                </c:pt>
                <c:pt idx="19">
                  <c:v>-32.254800000000003</c:v>
                </c:pt>
                <c:pt idx="20">
                  <c:v>-32.292999999999999</c:v>
                </c:pt>
                <c:pt idx="21">
                  <c:v>-32.317300000000003</c:v>
                </c:pt>
                <c:pt idx="22">
                  <c:v>-32.331899999999997</c:v>
                </c:pt>
                <c:pt idx="23">
                  <c:v>-32.334499999999998</c:v>
                </c:pt>
                <c:pt idx="24">
                  <c:v>-32.334699999999998</c:v>
                </c:pt>
                <c:pt idx="25">
                  <c:v>-32.334699999999998</c:v>
                </c:pt>
                <c:pt idx="26">
                  <c:v>-32.334699999999998</c:v>
                </c:pt>
                <c:pt idx="27">
                  <c:v>-32.334699999999998</c:v>
                </c:pt>
                <c:pt idx="28">
                  <c:v>-32.334699999999998</c:v>
                </c:pt>
                <c:pt idx="29">
                  <c:v>-32.334699999999998</c:v>
                </c:pt>
                <c:pt idx="30">
                  <c:v>-32.334699999999998</c:v>
                </c:pt>
                <c:pt idx="31">
                  <c:v>-32.334699999999998</c:v>
                </c:pt>
                <c:pt idx="32">
                  <c:v>-32.334800000000001</c:v>
                </c:pt>
                <c:pt idx="33">
                  <c:v>-32.334899999999998</c:v>
                </c:pt>
                <c:pt idx="34">
                  <c:v>-32.332999999999998</c:v>
                </c:pt>
                <c:pt idx="35">
                  <c:v>-32.327100000000002</c:v>
                </c:pt>
                <c:pt idx="36">
                  <c:v>-32.314700000000002</c:v>
                </c:pt>
                <c:pt idx="37">
                  <c:v>-32.292499999999997</c:v>
                </c:pt>
                <c:pt idx="38">
                  <c:v>-32.256500000000003</c:v>
                </c:pt>
                <c:pt idx="39">
                  <c:v>-32.201099999999997</c:v>
                </c:pt>
                <c:pt idx="40">
                  <c:v>-32.119900000000001</c:v>
                </c:pt>
                <c:pt idx="41">
                  <c:v>-32.0045</c:v>
                </c:pt>
                <c:pt idx="42">
                  <c:v>-31.8443</c:v>
                </c:pt>
                <c:pt idx="43">
                  <c:v>-31.626200000000001</c:v>
                </c:pt>
                <c:pt idx="44">
                  <c:v>-31.333500000000001</c:v>
                </c:pt>
                <c:pt idx="45">
                  <c:v>-30.9452</c:v>
                </c:pt>
                <c:pt idx="46">
                  <c:v>-30.434899999999999</c:v>
                </c:pt>
                <c:pt idx="47">
                  <c:v>-29.769100000000002</c:v>
                </c:pt>
                <c:pt idx="48">
                  <c:v>-28.9055</c:v>
                </c:pt>
                <c:pt idx="49">
                  <c:v>-27.7913</c:v>
                </c:pt>
                <c:pt idx="50">
                  <c:v>-26.3612</c:v>
                </c:pt>
              </c:numCache>
            </c:numRef>
          </c:yVal>
          <c:smooth val="1"/>
          <c:extLst>
            <c:ext xmlns:c16="http://schemas.microsoft.com/office/drawing/2014/chart" uri="{C3380CC4-5D6E-409C-BE32-E72D297353CC}">
              <c16:uniqueId val="{00000001-5BD9-4BDE-8E6E-66CC1D145E07}"/>
            </c:ext>
          </c:extLst>
        </c:ser>
        <c:dLbls>
          <c:showLegendKey val="0"/>
          <c:showVal val="0"/>
          <c:showCatName val="0"/>
          <c:showSerName val="0"/>
          <c:showPercent val="0"/>
          <c:showBubbleSize val="0"/>
        </c:dLbls>
        <c:axId val="500030104"/>
        <c:axId val="500039288"/>
      </c:scatterChart>
      <c:valAx>
        <c:axId val="500030104"/>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Liquid/vapor</a:t>
                </a:r>
                <a:r>
                  <a:rPr lang="en-GB" sz="1600" baseline="0"/>
                  <a:t> fraction R134a</a:t>
                </a:r>
                <a:endParaRPr lang="en-GB" sz="1600"/>
              </a:p>
            </c:rich>
          </c:tx>
          <c:layout>
            <c:manualLayout>
              <c:xMode val="edge"/>
              <c:yMode val="edge"/>
              <c:x val="0.30597875278385944"/>
              <c:y val="0.7757925184762453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CH"/>
            </a:p>
          </c:txPr>
        </c:title>
        <c:numFmt formatCode="General" sourceLinked="1"/>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CH"/>
          </a:p>
        </c:txPr>
        <c:crossAx val="500039288"/>
        <c:crosses val="autoZero"/>
        <c:crossBetween val="midCat"/>
      </c:valAx>
      <c:valAx>
        <c:axId val="500039288"/>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dirty="0"/>
                  <a:t>Temperature</a:t>
                </a:r>
                <a:r>
                  <a:rPr lang="en-GB" sz="1600" baseline="0" dirty="0"/>
                  <a:t> [C]</a:t>
                </a:r>
                <a:endParaRPr lang="en-GB" sz="1600" dirty="0"/>
              </a:p>
            </c:rich>
          </c:tx>
          <c:layout>
            <c:manualLayout>
              <c:xMode val="edge"/>
              <c:yMode val="edge"/>
              <c:x val="6.1808941477916376E-3"/>
              <c:y val="0.118964085770313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CH"/>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5000301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CH"/>
        </a:p>
      </c:txPr>
    </c:legend>
    <c:plotVisOnly val="1"/>
    <c:dispBlanksAs val="gap"/>
    <c:showDLblsOverMax val="0"/>
  </c:chart>
  <c:spPr>
    <a:noFill/>
    <a:ln>
      <a:noFill/>
    </a:ln>
    <a:effectLst/>
  </c:spPr>
  <c:txPr>
    <a:bodyPr/>
    <a:lstStyle/>
    <a:p>
      <a:pPr>
        <a:defRPr/>
      </a:pPr>
      <a:endParaRPr lang="en-CH"/>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169E2E-CC86-45F8-90DE-C357F2CBE4EF}" type="doc">
      <dgm:prSet loTypeId="urn:microsoft.com/office/officeart/2005/8/layout/orgChart1" loCatId="hierarchy" qsTypeId="urn:microsoft.com/office/officeart/2005/8/quickstyle/simple3" qsCatId="simple" csTypeId="urn:microsoft.com/office/officeart/2005/8/colors/colorful2" csCatId="colorful" phldr="1"/>
      <dgm:spPr/>
      <dgm:t>
        <a:bodyPr/>
        <a:lstStyle/>
        <a:p>
          <a:endParaRPr lang="en-GB"/>
        </a:p>
      </dgm:t>
    </dgm:pt>
    <dgm:pt modelId="{31379A62-4AE4-4995-B597-DD7BA141476E}">
      <dgm:prSet phldrT="[Text]" custT="1"/>
      <dgm:spPr>
        <a:xfrm>
          <a:off x="1376699" y="614"/>
          <a:ext cx="6302915" cy="54956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2400" noProof="0" dirty="0">
              <a:solidFill>
                <a:sysClr val="windowText" lastClr="000000"/>
              </a:solidFill>
              <a:latin typeface="Calibri"/>
              <a:ea typeface="+mn-ea"/>
              <a:cs typeface="+mn-cs"/>
            </a:rPr>
            <a:t>How to reduce greenhouse gas usage</a:t>
          </a:r>
        </a:p>
      </dgm:t>
    </dgm:pt>
    <dgm:pt modelId="{4F0E5423-E4FC-412A-84CD-591AC0D9680E}" type="parTrans" cxnId="{B9AD34E9-60A4-4619-8A3C-E58293B28303}">
      <dgm:prSet/>
      <dgm:spPr/>
      <dgm:t>
        <a:bodyPr/>
        <a:lstStyle/>
        <a:p>
          <a:endParaRPr lang="en-GB" noProof="0" dirty="0"/>
        </a:p>
      </dgm:t>
    </dgm:pt>
    <dgm:pt modelId="{971E65FD-5175-425F-B38B-AE00E98BD84B}" type="sibTrans" cxnId="{B9AD34E9-60A4-4619-8A3C-E58293B28303}">
      <dgm:prSet/>
      <dgm:spPr/>
      <dgm:t>
        <a:bodyPr/>
        <a:lstStyle/>
        <a:p>
          <a:endParaRPr lang="en-GB" noProof="0" dirty="0"/>
        </a:p>
      </dgm:t>
    </dgm:pt>
    <dgm:pt modelId="{71D64DA1-04A2-4CA1-A16D-5C97926E0996}">
      <dgm:prSet phldrT="[Text]" custT="1"/>
      <dgm:spPr>
        <a:xfrm>
          <a:off x="1155038" y="820626"/>
          <a:ext cx="1441015"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Optimization of current technologies</a:t>
          </a:r>
        </a:p>
      </dgm:t>
    </dgm:pt>
    <dgm:pt modelId="{541D7FDA-77AD-4CB2-86DF-896516CE93A0}" type="parTrans" cxnId="{120B8FE4-373F-4AD3-8B94-245A7296CB23}">
      <dgm:prSet/>
      <dgm:spPr>
        <a:xfrm>
          <a:off x="1875546" y="550182"/>
          <a:ext cx="2652610" cy="270443"/>
        </a:xfrm>
        <a:custGeom>
          <a:avLst/>
          <a:gdLst/>
          <a:ahLst/>
          <a:cxnLst/>
          <a:rect l="0" t="0" r="0" b="0"/>
          <a:pathLst>
            <a:path>
              <a:moveTo>
                <a:pt x="2652610" y="0"/>
              </a:moveTo>
              <a:lnTo>
                <a:pt x="2652610" y="135221"/>
              </a:lnTo>
              <a:lnTo>
                <a:pt x="0" y="135221"/>
              </a:lnTo>
              <a:lnTo>
                <a:pt x="0"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768C2284-B3BB-493E-8B0F-577BC80CD9EE}" type="sibTrans" cxnId="{120B8FE4-373F-4AD3-8B94-245A7296CB23}">
      <dgm:prSet/>
      <dgm:spPr/>
      <dgm:t>
        <a:bodyPr/>
        <a:lstStyle/>
        <a:p>
          <a:endParaRPr lang="en-GB" noProof="0" dirty="0"/>
        </a:p>
      </dgm:t>
    </dgm:pt>
    <dgm:pt modelId="{8849FAB8-9ED5-471A-8F08-46D1BE44239D}">
      <dgm:prSet phldrT="[Text]" custT="1"/>
      <dgm:spPr>
        <a:xfrm>
          <a:off x="2866498" y="820626"/>
          <a:ext cx="1463887"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Gas Recuperation</a:t>
          </a:r>
        </a:p>
      </dgm:t>
    </dgm:pt>
    <dgm:pt modelId="{E1D9D6B0-AA14-4EB5-91E0-438505FC81ED}" type="parTrans" cxnId="{31EF7216-9119-42F5-8F54-5F4D4D9C5767}">
      <dgm:prSet/>
      <dgm:spPr>
        <a:xfrm>
          <a:off x="3598441" y="550182"/>
          <a:ext cx="929715" cy="270443"/>
        </a:xfrm>
        <a:custGeom>
          <a:avLst/>
          <a:gdLst/>
          <a:ahLst/>
          <a:cxnLst/>
          <a:rect l="0" t="0" r="0" b="0"/>
          <a:pathLst>
            <a:path>
              <a:moveTo>
                <a:pt x="929715" y="0"/>
              </a:moveTo>
              <a:lnTo>
                <a:pt x="929715" y="135221"/>
              </a:lnTo>
              <a:lnTo>
                <a:pt x="0" y="135221"/>
              </a:lnTo>
              <a:lnTo>
                <a:pt x="0"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A119CE85-7A22-4447-90C5-60B9E3EC5579}" type="sibTrans" cxnId="{31EF7216-9119-42F5-8F54-5F4D4D9C5767}">
      <dgm:prSet/>
      <dgm:spPr/>
      <dgm:t>
        <a:bodyPr/>
        <a:lstStyle/>
        <a:p>
          <a:endParaRPr lang="en-GB" noProof="0" dirty="0"/>
        </a:p>
      </dgm:t>
    </dgm:pt>
    <dgm:pt modelId="{B8A6A29B-C5E2-4D7B-9E7A-0669441DECB3}">
      <dgm:prSet phldrT="[Text]" custT="1"/>
      <dgm:spPr>
        <a:xfrm>
          <a:off x="4600829"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Alternative Gases</a:t>
          </a:r>
        </a:p>
      </dgm:t>
    </dgm:pt>
    <dgm:pt modelId="{E253937C-BB60-4646-A138-812EA8CF5E2E}" type="parTrans" cxnId="{B11AEE73-815F-4421-873D-E5DDD030A5E6}">
      <dgm:prSet/>
      <dgm:spPr>
        <a:xfrm>
          <a:off x="4528157" y="550182"/>
          <a:ext cx="804615" cy="270443"/>
        </a:xfrm>
        <a:custGeom>
          <a:avLst/>
          <a:gdLst/>
          <a:ahLst/>
          <a:cxnLst/>
          <a:rect l="0" t="0" r="0" b="0"/>
          <a:pathLst>
            <a:path>
              <a:moveTo>
                <a:pt x="0" y="0"/>
              </a:moveTo>
              <a:lnTo>
                <a:pt x="0" y="135221"/>
              </a:lnTo>
              <a:lnTo>
                <a:pt x="804615" y="135221"/>
              </a:lnTo>
              <a:lnTo>
                <a:pt x="804615"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0A3A8943-9CBB-4A06-95C5-0A4953D3C16D}" type="sibTrans" cxnId="{B11AEE73-815F-4421-873D-E5DDD030A5E6}">
      <dgm:prSet/>
      <dgm:spPr/>
      <dgm:t>
        <a:bodyPr/>
        <a:lstStyle/>
        <a:p>
          <a:endParaRPr lang="en-GB" noProof="0" dirty="0"/>
        </a:p>
      </dgm:t>
    </dgm:pt>
    <dgm:pt modelId="{A9546626-F7FD-4A82-8969-F86591DB07D4}">
      <dgm:prSet phldrT="[Text]" custT="1"/>
      <dgm:spPr>
        <a:xfrm>
          <a:off x="6335160"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Gas disposal</a:t>
          </a:r>
        </a:p>
      </dgm:t>
    </dgm:pt>
    <dgm:pt modelId="{A4930416-536B-4573-BA8A-C5AAEE5A8D50}" type="parTrans" cxnId="{BE4545AE-04C3-4C00-8FEE-484269D499E1}">
      <dgm:prSet/>
      <dgm:spPr>
        <a:xfrm>
          <a:off x="4528157" y="550182"/>
          <a:ext cx="2538947" cy="270443"/>
        </a:xfrm>
        <a:custGeom>
          <a:avLst/>
          <a:gdLst/>
          <a:ahLst/>
          <a:cxnLst/>
          <a:rect l="0" t="0" r="0" b="0"/>
          <a:pathLst>
            <a:path>
              <a:moveTo>
                <a:pt x="0" y="0"/>
              </a:moveTo>
              <a:lnTo>
                <a:pt x="0" y="135221"/>
              </a:lnTo>
              <a:lnTo>
                <a:pt x="2538947" y="135221"/>
              </a:lnTo>
              <a:lnTo>
                <a:pt x="2538947"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CB263A19-05F4-4CD5-AEA0-E64653689FED}" type="sibTrans" cxnId="{BE4545AE-04C3-4C00-8FEE-484269D499E1}">
      <dgm:prSet/>
      <dgm:spPr/>
      <dgm:t>
        <a:bodyPr/>
        <a:lstStyle/>
        <a:p>
          <a:endParaRPr lang="en-GB" noProof="0" dirty="0"/>
        </a:p>
      </dgm:t>
    </dgm:pt>
    <dgm:pt modelId="{8F0700F9-A5C7-4676-AC48-B4B8E5287126}">
      <dgm:prSet phldrT="[Text]" custT="1"/>
      <dgm:spPr>
        <a:xfrm>
          <a:off x="1515292"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Font typeface="Calibri" panose="020F0502020204030204" pitchFamily="34" charset="0"/>
            <a:buNone/>
          </a:pPr>
          <a:r>
            <a:rPr lang="en-GB" sz="1300">
              <a:solidFill>
                <a:sysClr val="windowText" lastClr="000000"/>
              </a:solidFill>
              <a:latin typeface="Calibri"/>
              <a:ea typeface="+mn-ea"/>
              <a:cs typeface="+mn-cs"/>
            </a:rPr>
            <a:t>Gas recirculation</a:t>
          </a:r>
          <a:endParaRPr lang="en-GB" sz="1300" noProof="0" dirty="0">
            <a:solidFill>
              <a:sysClr val="windowText" lastClr="000000"/>
            </a:solidFill>
            <a:latin typeface="Calibri"/>
            <a:ea typeface="+mn-ea"/>
            <a:cs typeface="+mn-cs"/>
          </a:endParaRPr>
        </a:p>
      </dgm:t>
    </dgm:pt>
    <dgm:pt modelId="{92B3DA69-C38D-4348-889E-684ABDBCCC81}" type="parTrans" cxnId="{C863077D-3B79-40DD-B517-1D2E446B628F}">
      <dgm:prSet/>
      <dgm:spPr>
        <a:xfrm>
          <a:off x="1299140" y="1668281"/>
          <a:ext cx="216152" cy="592401"/>
        </a:xfrm>
        <a:custGeom>
          <a:avLst/>
          <a:gdLst/>
          <a:ahLst/>
          <a:cxnLst/>
          <a:rect l="0" t="0" r="0" b="0"/>
          <a:pathLst>
            <a:path>
              <a:moveTo>
                <a:pt x="0" y="0"/>
              </a:moveTo>
              <a:lnTo>
                <a:pt x="0" y="592401"/>
              </a:lnTo>
              <a:lnTo>
                <a:pt x="216152"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E1B9BD6A-F94F-4B15-871B-1864DC2D6583}" type="sibTrans" cxnId="{C863077D-3B79-40DD-B517-1D2E446B628F}">
      <dgm:prSet/>
      <dgm:spPr/>
      <dgm:t>
        <a:bodyPr/>
        <a:lstStyle/>
        <a:p>
          <a:endParaRPr lang="en-GB"/>
        </a:p>
      </dgm:t>
    </dgm:pt>
    <dgm:pt modelId="{A45D71CB-B07C-4485-971F-99452CB001B6}">
      <dgm:prSet phldrT="[Text]" custT="1"/>
      <dgm:spPr>
        <a:xfrm>
          <a:off x="3232470"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300" dirty="0">
              <a:solidFill>
                <a:sysClr val="windowText" lastClr="000000"/>
              </a:solidFill>
              <a:latin typeface="Calibri"/>
              <a:ea typeface="+mn-ea"/>
              <a:cs typeface="+mn-cs"/>
            </a:rPr>
            <a:t>Membrane separation</a:t>
          </a:r>
          <a:endParaRPr lang="en-GB" sz="1300" noProof="0" dirty="0">
            <a:solidFill>
              <a:sysClr val="windowText" lastClr="000000"/>
            </a:solidFill>
            <a:latin typeface="Calibri"/>
            <a:ea typeface="+mn-ea"/>
            <a:cs typeface="+mn-cs"/>
          </a:endParaRPr>
        </a:p>
      </dgm:t>
    </dgm:pt>
    <dgm:pt modelId="{8DD83205-5C59-456B-98C4-7FD73B6A341E}" type="parTrans" cxnId="{A7701495-5262-49AC-BAC8-14C06495A1FC}">
      <dgm:prSet/>
      <dgm:spPr>
        <a:xfrm>
          <a:off x="3012887" y="1668281"/>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034BA447-5C65-4417-A6A2-F3B789C66376}" type="sibTrans" cxnId="{A7701495-5262-49AC-BAC8-14C06495A1FC}">
      <dgm:prSet/>
      <dgm:spPr/>
      <dgm:t>
        <a:bodyPr/>
        <a:lstStyle/>
        <a:p>
          <a:endParaRPr lang="en-GB"/>
        </a:p>
      </dgm:t>
    </dgm:pt>
    <dgm:pt modelId="{32BCF11A-7F6E-4248-A4E3-606A4F75534E}">
      <dgm:prSet phldrT="[Text]"/>
      <dgm:spPr>
        <a:xfrm>
          <a:off x="3232470"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dirty="0">
              <a:solidFill>
                <a:sysClr val="windowText" lastClr="000000"/>
              </a:solidFill>
              <a:latin typeface="Calibri"/>
              <a:ea typeface="+mn-ea"/>
              <a:cs typeface="+mn-cs"/>
            </a:rPr>
            <a:t>Pressure swing</a:t>
          </a:r>
          <a:endParaRPr lang="en-GB" noProof="0" dirty="0">
            <a:solidFill>
              <a:sysClr val="windowText" lastClr="000000"/>
            </a:solidFill>
            <a:latin typeface="Calibri"/>
            <a:ea typeface="+mn-ea"/>
            <a:cs typeface="+mn-cs"/>
          </a:endParaRPr>
        </a:p>
      </dgm:t>
    </dgm:pt>
    <dgm:pt modelId="{61839455-B565-46B4-B3BD-BF08119DE479}" type="parTrans" cxnId="{F5D2979F-5130-4FBD-B33E-46499EF056D9}">
      <dgm:prSet/>
      <dgm:spPr>
        <a:xfrm>
          <a:off x="3012887" y="1668281"/>
          <a:ext cx="219583" cy="1506759"/>
        </a:xfrm>
        <a:custGeom>
          <a:avLst/>
          <a:gdLst/>
          <a:ahLst/>
          <a:cxnLst/>
          <a:rect l="0" t="0" r="0" b="0"/>
          <a:pathLst>
            <a:path>
              <a:moveTo>
                <a:pt x="0" y="0"/>
              </a:moveTo>
              <a:lnTo>
                <a:pt x="0" y="1506759"/>
              </a:lnTo>
              <a:lnTo>
                <a:pt x="219583" y="1506759"/>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99FF1848-15F9-4827-AE3E-70334763299E}" type="sibTrans" cxnId="{F5D2979F-5130-4FBD-B33E-46499EF056D9}">
      <dgm:prSet/>
      <dgm:spPr/>
      <dgm:t>
        <a:bodyPr/>
        <a:lstStyle/>
        <a:p>
          <a:endParaRPr lang="en-GB"/>
        </a:p>
      </dgm:t>
    </dgm:pt>
    <dgm:pt modelId="{C74D88DB-B20D-43C3-9159-BF22A6476A6C}">
      <dgm:prSet phldrT="[Text]" custT="1"/>
      <dgm:spPr>
        <a:xfrm>
          <a:off x="1515292"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Font typeface="Calibri" panose="020F0502020204030204" pitchFamily="34" charset="0"/>
            <a:buNone/>
          </a:pPr>
          <a:r>
            <a:rPr lang="en-GB" sz="1300" dirty="0">
              <a:solidFill>
                <a:sysClr val="windowText" lastClr="000000"/>
              </a:solidFill>
              <a:latin typeface="Calibri"/>
              <a:ea typeface="+mn-ea"/>
              <a:cs typeface="+mn-cs"/>
            </a:rPr>
            <a:t>Particular attention to operation</a:t>
          </a:r>
          <a:endParaRPr lang="en-GB" sz="1300" noProof="0" dirty="0">
            <a:solidFill>
              <a:sysClr val="windowText" lastClr="000000"/>
            </a:solidFill>
            <a:latin typeface="Calibri"/>
            <a:ea typeface="+mn-ea"/>
            <a:cs typeface="+mn-cs"/>
          </a:endParaRPr>
        </a:p>
      </dgm:t>
    </dgm:pt>
    <dgm:pt modelId="{677870A1-E590-420B-B78A-203DA443E6FF}" type="parTrans" cxnId="{135BD56C-82B5-4051-AD09-C8DE55AC209F}">
      <dgm:prSet/>
      <dgm:spPr>
        <a:xfrm>
          <a:off x="1299140" y="1668281"/>
          <a:ext cx="216152" cy="1506759"/>
        </a:xfrm>
        <a:custGeom>
          <a:avLst/>
          <a:gdLst/>
          <a:ahLst/>
          <a:cxnLst/>
          <a:rect l="0" t="0" r="0" b="0"/>
          <a:pathLst>
            <a:path>
              <a:moveTo>
                <a:pt x="0" y="0"/>
              </a:moveTo>
              <a:lnTo>
                <a:pt x="0" y="1506759"/>
              </a:lnTo>
              <a:lnTo>
                <a:pt x="216152" y="1506759"/>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2ADE361B-9478-40B9-8A2B-A88C4CD70FD8}" type="sibTrans" cxnId="{135BD56C-82B5-4051-AD09-C8DE55AC209F}">
      <dgm:prSet/>
      <dgm:spPr/>
      <dgm:t>
        <a:bodyPr/>
        <a:lstStyle/>
        <a:p>
          <a:endParaRPr lang="en-GB"/>
        </a:p>
      </dgm:t>
    </dgm:pt>
    <dgm:pt modelId="{0A125305-1283-43DE-9F8C-B11F5553A497}">
      <dgm:prSet phldrT="[Text]" custT="1"/>
      <dgm:spPr>
        <a:xfrm>
          <a:off x="1515292"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300" dirty="0">
              <a:solidFill>
                <a:sysClr val="windowText" lastClr="000000"/>
              </a:solidFill>
              <a:latin typeface="Calibri"/>
              <a:ea typeface="+mn-ea"/>
              <a:cs typeface="+mn-cs"/>
            </a:rPr>
            <a:t>Improved controls and monitoring </a:t>
          </a:r>
          <a:endParaRPr lang="en-GB" sz="1300" noProof="0" dirty="0">
            <a:solidFill>
              <a:sysClr val="windowText" lastClr="000000"/>
            </a:solidFill>
            <a:latin typeface="Calibri"/>
            <a:ea typeface="+mn-ea"/>
            <a:cs typeface="+mn-cs"/>
          </a:endParaRPr>
        </a:p>
      </dgm:t>
    </dgm:pt>
    <dgm:pt modelId="{C3C60DB0-3467-473C-8E77-9FD1A4DBCF0A}" type="parTrans" cxnId="{964CCD3F-4998-43D8-8536-1AF1C62072AD}">
      <dgm:prSet/>
      <dgm:spPr>
        <a:xfrm>
          <a:off x="1299140" y="1668281"/>
          <a:ext cx="216152" cy="2421117"/>
        </a:xfrm>
        <a:custGeom>
          <a:avLst/>
          <a:gdLst/>
          <a:ahLst/>
          <a:cxnLst/>
          <a:rect l="0" t="0" r="0" b="0"/>
          <a:pathLst>
            <a:path>
              <a:moveTo>
                <a:pt x="0" y="0"/>
              </a:moveTo>
              <a:lnTo>
                <a:pt x="0" y="2421117"/>
              </a:lnTo>
              <a:lnTo>
                <a:pt x="216152" y="2421117"/>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6BD279BA-2D9C-41F0-BC15-A4A2B39EA82C}" type="sibTrans" cxnId="{964CCD3F-4998-43D8-8536-1AF1C62072AD}">
      <dgm:prSet/>
      <dgm:spPr/>
      <dgm:t>
        <a:bodyPr/>
        <a:lstStyle/>
        <a:p>
          <a:endParaRPr lang="en-GB"/>
        </a:p>
      </dgm:t>
    </dgm:pt>
    <dgm:pt modelId="{7AD0EFB8-FB56-46E9-8AAA-4971A79683CC}">
      <dgm:prSet phldrT="[Text]"/>
      <dgm:spPr>
        <a:xfrm>
          <a:off x="3232470"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dirty="0">
              <a:solidFill>
                <a:sysClr val="windowText" lastClr="000000"/>
              </a:solidFill>
              <a:latin typeface="Calibri"/>
              <a:ea typeface="+mn-ea"/>
              <a:cs typeface="+mn-cs"/>
            </a:rPr>
            <a:t>Cryogenic/cold separation</a:t>
          </a:r>
          <a:endParaRPr lang="en-GB" noProof="0" dirty="0">
            <a:solidFill>
              <a:sysClr val="windowText" lastClr="000000"/>
            </a:solidFill>
            <a:latin typeface="Calibri"/>
            <a:ea typeface="+mn-ea"/>
            <a:cs typeface="+mn-cs"/>
          </a:endParaRPr>
        </a:p>
      </dgm:t>
    </dgm:pt>
    <dgm:pt modelId="{2180FD26-6776-4869-8CA4-3A3C876C6A11}" type="parTrans" cxnId="{061953E8-3445-4073-BC5D-13195B8F330D}">
      <dgm:prSet/>
      <dgm:spPr>
        <a:xfrm>
          <a:off x="3012887" y="1668281"/>
          <a:ext cx="219583" cy="2421117"/>
        </a:xfrm>
        <a:custGeom>
          <a:avLst/>
          <a:gdLst/>
          <a:ahLst/>
          <a:cxnLst/>
          <a:rect l="0" t="0" r="0" b="0"/>
          <a:pathLst>
            <a:path>
              <a:moveTo>
                <a:pt x="0" y="0"/>
              </a:moveTo>
              <a:lnTo>
                <a:pt x="0" y="2421117"/>
              </a:lnTo>
              <a:lnTo>
                <a:pt x="219583" y="2421117"/>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D18EE0AA-1591-4052-B8BD-CC076BE6AB88}" type="sibTrans" cxnId="{061953E8-3445-4073-BC5D-13195B8F330D}">
      <dgm:prSet/>
      <dgm:spPr/>
      <dgm:t>
        <a:bodyPr/>
        <a:lstStyle/>
        <a:p>
          <a:endParaRPr lang="en-GB"/>
        </a:p>
      </dgm:t>
    </dgm:pt>
    <dgm:pt modelId="{30B7C501-4417-40EA-A0FE-A96410B8EAD3}">
      <dgm:prSet phldrT="[Text]"/>
      <dgm:spPr>
        <a:xfrm>
          <a:off x="6701132" y="1952183"/>
          <a:ext cx="1287828" cy="643914"/>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dirty="0">
              <a:solidFill>
                <a:sysClr val="windowText" lastClr="000000"/>
              </a:solidFill>
              <a:latin typeface="Calibri"/>
              <a:ea typeface="+mn-ea"/>
              <a:cs typeface="+mn-cs"/>
            </a:rPr>
            <a:t>GHGs destruction</a:t>
          </a:r>
          <a:endParaRPr lang="en-GB" noProof="0" dirty="0">
            <a:solidFill>
              <a:sysClr val="windowText" lastClr="000000"/>
            </a:solidFill>
            <a:latin typeface="Calibri"/>
            <a:ea typeface="+mn-ea"/>
            <a:cs typeface="+mn-cs"/>
          </a:endParaRPr>
        </a:p>
      </dgm:t>
    </dgm:pt>
    <dgm:pt modelId="{7D775F57-910A-40BD-8E87-0817123B7D1E}" type="parTrans" cxnId="{C4FE1794-2E31-467D-8571-BBEB50D71CC6}">
      <dgm:prSet/>
      <dgm:spPr>
        <a:xfrm>
          <a:off x="6481549" y="1681739"/>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CDC6369D-0120-44E4-91CF-FCD5F3C2614B}" type="sibTrans" cxnId="{C4FE1794-2E31-467D-8571-BBEB50D71CC6}">
      <dgm:prSet/>
      <dgm:spPr/>
      <dgm:t>
        <a:bodyPr/>
        <a:lstStyle/>
        <a:p>
          <a:endParaRPr lang="en-GB"/>
        </a:p>
      </dgm:t>
    </dgm:pt>
    <dgm:pt modelId="{38EFD96E-D994-4648-9C33-5238A98CD16E}">
      <dgm:prSet phldrT="[Text]"/>
      <dgm:spPr>
        <a:xfrm>
          <a:off x="4966801" y="1952183"/>
          <a:ext cx="1287828" cy="643914"/>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noProof="0" dirty="0">
              <a:solidFill>
                <a:sysClr val="windowText" lastClr="000000"/>
              </a:solidFill>
              <a:latin typeface="Calibri"/>
              <a:ea typeface="+mn-ea"/>
              <a:cs typeface="+mn-cs"/>
            </a:rPr>
            <a:t>New eco-friendly gases, HFOs, …</a:t>
          </a:r>
        </a:p>
      </dgm:t>
    </dgm:pt>
    <dgm:pt modelId="{A37CF896-2539-4566-B7B1-2A3B3C97B8F0}" type="parTrans" cxnId="{CAC30E55-CBB7-43D1-AEDC-7DC50F434FF5}">
      <dgm:prSet/>
      <dgm:spPr>
        <a:xfrm>
          <a:off x="4747218" y="1681739"/>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3848CAEE-67DA-40F5-9C74-2CEB0D30F780}" type="sibTrans" cxnId="{CAC30E55-CBB7-43D1-AEDC-7DC50F434FF5}">
      <dgm:prSet/>
      <dgm:spPr/>
      <dgm:t>
        <a:bodyPr/>
        <a:lstStyle/>
        <a:p>
          <a:endParaRPr lang="en-GB"/>
        </a:p>
      </dgm:t>
    </dgm:pt>
    <dgm:pt modelId="{90613CF9-D547-4C0D-9089-7A198EE85C0E}" type="pres">
      <dgm:prSet presAssocID="{3A169E2E-CC86-45F8-90DE-C357F2CBE4EF}" presName="hierChild1" presStyleCnt="0">
        <dgm:presLayoutVars>
          <dgm:orgChart val="1"/>
          <dgm:chPref val="1"/>
          <dgm:dir/>
          <dgm:animOne val="branch"/>
          <dgm:animLvl val="lvl"/>
          <dgm:resizeHandles/>
        </dgm:presLayoutVars>
      </dgm:prSet>
      <dgm:spPr/>
    </dgm:pt>
    <dgm:pt modelId="{47F40642-26AC-4710-8822-076869BE25D8}" type="pres">
      <dgm:prSet presAssocID="{31379A62-4AE4-4995-B597-DD7BA141476E}" presName="hierRoot1" presStyleCnt="0">
        <dgm:presLayoutVars>
          <dgm:hierBranch val="init"/>
        </dgm:presLayoutVars>
      </dgm:prSet>
      <dgm:spPr/>
    </dgm:pt>
    <dgm:pt modelId="{BD3B131A-3E48-401A-B46D-952A454C3C28}" type="pres">
      <dgm:prSet presAssocID="{31379A62-4AE4-4995-B597-DD7BA141476E}" presName="rootComposite1" presStyleCnt="0"/>
      <dgm:spPr/>
    </dgm:pt>
    <dgm:pt modelId="{E1194983-05F2-46AE-B598-CD812ED9E17F}" type="pres">
      <dgm:prSet presAssocID="{31379A62-4AE4-4995-B597-DD7BA141476E}" presName="rootText1" presStyleLbl="node0" presStyleIdx="0" presStyleCnt="1" custScaleX="489422" custScaleY="85348" custLinFactNeighborX="3969">
        <dgm:presLayoutVars>
          <dgm:chPref val="3"/>
        </dgm:presLayoutVars>
      </dgm:prSet>
      <dgm:spPr/>
    </dgm:pt>
    <dgm:pt modelId="{3A03D34A-56D3-45D2-8ED5-303D9FD98417}" type="pres">
      <dgm:prSet presAssocID="{31379A62-4AE4-4995-B597-DD7BA141476E}" presName="rootConnector1" presStyleLbl="node1" presStyleIdx="0" presStyleCnt="0"/>
      <dgm:spPr/>
    </dgm:pt>
    <dgm:pt modelId="{F36C5281-63AE-44D5-847A-77DAA14B5818}" type="pres">
      <dgm:prSet presAssocID="{31379A62-4AE4-4995-B597-DD7BA141476E}" presName="hierChild2" presStyleCnt="0"/>
      <dgm:spPr/>
    </dgm:pt>
    <dgm:pt modelId="{504525F3-5C29-4DEA-8A04-073E1BC7BBA3}" type="pres">
      <dgm:prSet presAssocID="{541D7FDA-77AD-4CB2-86DF-896516CE93A0}" presName="Name37" presStyleLbl="parChTrans1D2" presStyleIdx="0" presStyleCnt="4"/>
      <dgm:spPr/>
    </dgm:pt>
    <dgm:pt modelId="{2A4A95B7-3BC3-4790-930E-AE1AD680D76F}" type="pres">
      <dgm:prSet presAssocID="{71D64DA1-04A2-4CA1-A16D-5C97926E0996}" presName="hierRoot2" presStyleCnt="0">
        <dgm:presLayoutVars>
          <dgm:hierBranch val="init"/>
        </dgm:presLayoutVars>
      </dgm:prSet>
      <dgm:spPr/>
    </dgm:pt>
    <dgm:pt modelId="{7B40836C-F5C6-4542-8C13-DFFA7DAC6D4D}" type="pres">
      <dgm:prSet presAssocID="{71D64DA1-04A2-4CA1-A16D-5C97926E0996}" presName="rootComposite" presStyleCnt="0"/>
      <dgm:spPr/>
    </dgm:pt>
    <dgm:pt modelId="{7FA9616A-1F29-4335-93E1-4DF0235D0F9D}" type="pres">
      <dgm:prSet presAssocID="{71D64DA1-04A2-4CA1-A16D-5C97926E0996}" presName="rootText" presStyleLbl="node2" presStyleIdx="0" presStyleCnt="4" custScaleX="111895" custScaleY="131641">
        <dgm:presLayoutVars>
          <dgm:chPref val="3"/>
        </dgm:presLayoutVars>
      </dgm:prSet>
      <dgm:spPr/>
    </dgm:pt>
    <dgm:pt modelId="{D536BB60-1660-4383-8557-4AF3AE6ED6EE}" type="pres">
      <dgm:prSet presAssocID="{71D64DA1-04A2-4CA1-A16D-5C97926E0996}" presName="rootConnector" presStyleLbl="node2" presStyleIdx="0" presStyleCnt="4"/>
      <dgm:spPr/>
    </dgm:pt>
    <dgm:pt modelId="{12FCBAA7-43AA-435D-8833-C72DCB28C1DB}" type="pres">
      <dgm:prSet presAssocID="{71D64DA1-04A2-4CA1-A16D-5C97926E0996}" presName="hierChild4" presStyleCnt="0"/>
      <dgm:spPr/>
    </dgm:pt>
    <dgm:pt modelId="{659EF2FE-A7EA-4D3C-A406-6A074AEFDC08}" type="pres">
      <dgm:prSet presAssocID="{92B3DA69-C38D-4348-889E-684ABDBCCC81}" presName="Name37" presStyleLbl="parChTrans1D3" presStyleIdx="0" presStyleCnt="8"/>
      <dgm:spPr/>
    </dgm:pt>
    <dgm:pt modelId="{7600CC94-F337-4C70-A4BF-EB4537224B3E}" type="pres">
      <dgm:prSet presAssocID="{8F0700F9-A5C7-4676-AC48-B4B8E5287126}" presName="hierRoot2" presStyleCnt="0">
        <dgm:presLayoutVars>
          <dgm:hierBranch val="init"/>
        </dgm:presLayoutVars>
      </dgm:prSet>
      <dgm:spPr/>
    </dgm:pt>
    <dgm:pt modelId="{6FBA4861-E677-436D-B469-790EDEBC27D7}" type="pres">
      <dgm:prSet presAssocID="{8F0700F9-A5C7-4676-AC48-B4B8E5287126}" presName="rootComposite" presStyleCnt="0"/>
      <dgm:spPr/>
    </dgm:pt>
    <dgm:pt modelId="{723BABC8-812B-4249-A611-9F56B90A73E7}" type="pres">
      <dgm:prSet presAssocID="{8F0700F9-A5C7-4676-AC48-B4B8E5287126}" presName="rootText" presStyleLbl="node3" presStyleIdx="0" presStyleCnt="8">
        <dgm:presLayoutVars>
          <dgm:chPref val="3"/>
        </dgm:presLayoutVars>
      </dgm:prSet>
      <dgm:spPr/>
    </dgm:pt>
    <dgm:pt modelId="{1A6C4D4A-1E4D-463F-98B7-F0260947C186}" type="pres">
      <dgm:prSet presAssocID="{8F0700F9-A5C7-4676-AC48-B4B8E5287126}" presName="rootConnector" presStyleLbl="node3" presStyleIdx="0" presStyleCnt="8"/>
      <dgm:spPr/>
    </dgm:pt>
    <dgm:pt modelId="{F28A3144-42A6-4878-AE90-C9EF388DA8CB}" type="pres">
      <dgm:prSet presAssocID="{8F0700F9-A5C7-4676-AC48-B4B8E5287126}" presName="hierChild4" presStyleCnt="0"/>
      <dgm:spPr/>
    </dgm:pt>
    <dgm:pt modelId="{26717C55-7E1A-410F-BD44-47923BE3CF34}" type="pres">
      <dgm:prSet presAssocID="{8F0700F9-A5C7-4676-AC48-B4B8E5287126}" presName="hierChild5" presStyleCnt="0"/>
      <dgm:spPr/>
    </dgm:pt>
    <dgm:pt modelId="{3E3CA086-5151-43C6-A68F-055F76B8A7AC}" type="pres">
      <dgm:prSet presAssocID="{677870A1-E590-420B-B78A-203DA443E6FF}" presName="Name37" presStyleLbl="parChTrans1D3" presStyleIdx="1" presStyleCnt="8"/>
      <dgm:spPr/>
    </dgm:pt>
    <dgm:pt modelId="{0001409A-53A6-4AE4-B1FE-17C67FFB24B6}" type="pres">
      <dgm:prSet presAssocID="{C74D88DB-B20D-43C3-9159-BF22A6476A6C}" presName="hierRoot2" presStyleCnt="0">
        <dgm:presLayoutVars>
          <dgm:hierBranch val="init"/>
        </dgm:presLayoutVars>
      </dgm:prSet>
      <dgm:spPr/>
    </dgm:pt>
    <dgm:pt modelId="{A7334305-DA3F-4E77-BEBB-F1A014975931}" type="pres">
      <dgm:prSet presAssocID="{C74D88DB-B20D-43C3-9159-BF22A6476A6C}" presName="rootComposite" presStyleCnt="0"/>
      <dgm:spPr/>
    </dgm:pt>
    <dgm:pt modelId="{8B182A8C-F943-45AB-95D8-53ACAA5AA956}" type="pres">
      <dgm:prSet presAssocID="{C74D88DB-B20D-43C3-9159-BF22A6476A6C}" presName="rootText" presStyleLbl="node3" presStyleIdx="1" presStyleCnt="8">
        <dgm:presLayoutVars>
          <dgm:chPref val="3"/>
        </dgm:presLayoutVars>
      </dgm:prSet>
      <dgm:spPr/>
    </dgm:pt>
    <dgm:pt modelId="{539E368D-D221-43FB-8B1A-FD13A97EDD8F}" type="pres">
      <dgm:prSet presAssocID="{C74D88DB-B20D-43C3-9159-BF22A6476A6C}" presName="rootConnector" presStyleLbl="node3" presStyleIdx="1" presStyleCnt="8"/>
      <dgm:spPr/>
    </dgm:pt>
    <dgm:pt modelId="{F8E9D5E0-6343-40A2-BB71-75AC096CB33C}" type="pres">
      <dgm:prSet presAssocID="{C74D88DB-B20D-43C3-9159-BF22A6476A6C}" presName="hierChild4" presStyleCnt="0"/>
      <dgm:spPr/>
    </dgm:pt>
    <dgm:pt modelId="{ABD760E3-99F3-4D7E-8C56-7902B32BDC74}" type="pres">
      <dgm:prSet presAssocID="{C74D88DB-B20D-43C3-9159-BF22A6476A6C}" presName="hierChild5" presStyleCnt="0"/>
      <dgm:spPr/>
    </dgm:pt>
    <dgm:pt modelId="{6E7E1EAF-02AD-4B76-AB76-1DD9DA8BC3CC}" type="pres">
      <dgm:prSet presAssocID="{C3C60DB0-3467-473C-8E77-9FD1A4DBCF0A}" presName="Name37" presStyleLbl="parChTrans1D3" presStyleIdx="2" presStyleCnt="8"/>
      <dgm:spPr/>
    </dgm:pt>
    <dgm:pt modelId="{EAA4C47B-7D32-40AE-AD4A-E712FEC942BB}" type="pres">
      <dgm:prSet presAssocID="{0A125305-1283-43DE-9F8C-B11F5553A497}" presName="hierRoot2" presStyleCnt="0">
        <dgm:presLayoutVars>
          <dgm:hierBranch val="init"/>
        </dgm:presLayoutVars>
      </dgm:prSet>
      <dgm:spPr/>
    </dgm:pt>
    <dgm:pt modelId="{9151D02D-CC1D-4811-9CAC-1475F0F4A108}" type="pres">
      <dgm:prSet presAssocID="{0A125305-1283-43DE-9F8C-B11F5553A497}" presName="rootComposite" presStyleCnt="0"/>
      <dgm:spPr/>
    </dgm:pt>
    <dgm:pt modelId="{A994A557-8BE7-4015-8493-CB6F35114427}" type="pres">
      <dgm:prSet presAssocID="{0A125305-1283-43DE-9F8C-B11F5553A497}" presName="rootText" presStyleLbl="node3" presStyleIdx="2" presStyleCnt="8">
        <dgm:presLayoutVars>
          <dgm:chPref val="3"/>
        </dgm:presLayoutVars>
      </dgm:prSet>
      <dgm:spPr/>
    </dgm:pt>
    <dgm:pt modelId="{D7491281-E3D1-44F2-9EBC-F36B76E0393F}" type="pres">
      <dgm:prSet presAssocID="{0A125305-1283-43DE-9F8C-B11F5553A497}" presName="rootConnector" presStyleLbl="node3" presStyleIdx="2" presStyleCnt="8"/>
      <dgm:spPr/>
    </dgm:pt>
    <dgm:pt modelId="{D83FACC6-7B24-48C5-8CFA-64EB476035E2}" type="pres">
      <dgm:prSet presAssocID="{0A125305-1283-43DE-9F8C-B11F5553A497}" presName="hierChild4" presStyleCnt="0"/>
      <dgm:spPr/>
    </dgm:pt>
    <dgm:pt modelId="{E062A717-694B-4927-BB74-343D3EDEC39A}" type="pres">
      <dgm:prSet presAssocID="{0A125305-1283-43DE-9F8C-B11F5553A497}" presName="hierChild5" presStyleCnt="0"/>
      <dgm:spPr/>
    </dgm:pt>
    <dgm:pt modelId="{100FAA25-DDA8-4F11-B474-D761541EA8A8}" type="pres">
      <dgm:prSet presAssocID="{71D64DA1-04A2-4CA1-A16D-5C97926E0996}" presName="hierChild5" presStyleCnt="0"/>
      <dgm:spPr/>
    </dgm:pt>
    <dgm:pt modelId="{13780461-477F-4DD8-8DD5-65F6A3DBB8DA}" type="pres">
      <dgm:prSet presAssocID="{E1D9D6B0-AA14-4EB5-91E0-438505FC81ED}" presName="Name37" presStyleLbl="parChTrans1D2" presStyleIdx="1" presStyleCnt="4"/>
      <dgm:spPr/>
    </dgm:pt>
    <dgm:pt modelId="{E5317C3C-54D0-436F-9F93-83174F5AF0D4}" type="pres">
      <dgm:prSet presAssocID="{8849FAB8-9ED5-471A-8F08-46D1BE44239D}" presName="hierRoot2" presStyleCnt="0">
        <dgm:presLayoutVars>
          <dgm:hierBranch val="init"/>
        </dgm:presLayoutVars>
      </dgm:prSet>
      <dgm:spPr/>
    </dgm:pt>
    <dgm:pt modelId="{145625AC-5054-4FE1-B0C3-FFEDA8476B78}" type="pres">
      <dgm:prSet presAssocID="{8849FAB8-9ED5-471A-8F08-46D1BE44239D}" presName="rootComposite" presStyleCnt="0"/>
      <dgm:spPr/>
    </dgm:pt>
    <dgm:pt modelId="{9560444E-8BA6-4566-B17A-69DDB8CDBABE}" type="pres">
      <dgm:prSet presAssocID="{8849FAB8-9ED5-471A-8F08-46D1BE44239D}" presName="rootText" presStyleLbl="node2" presStyleIdx="1" presStyleCnt="4" custScaleX="113671" custScaleY="131641">
        <dgm:presLayoutVars>
          <dgm:chPref val="3"/>
        </dgm:presLayoutVars>
      </dgm:prSet>
      <dgm:spPr/>
    </dgm:pt>
    <dgm:pt modelId="{7235F72B-F2DA-4C54-AA9D-CCFD9F9E7757}" type="pres">
      <dgm:prSet presAssocID="{8849FAB8-9ED5-471A-8F08-46D1BE44239D}" presName="rootConnector" presStyleLbl="node2" presStyleIdx="1" presStyleCnt="4"/>
      <dgm:spPr/>
    </dgm:pt>
    <dgm:pt modelId="{1FCA9EEA-2F5D-42FC-8D11-DAC252A9573B}" type="pres">
      <dgm:prSet presAssocID="{8849FAB8-9ED5-471A-8F08-46D1BE44239D}" presName="hierChild4" presStyleCnt="0"/>
      <dgm:spPr/>
    </dgm:pt>
    <dgm:pt modelId="{3B42E4BF-4A45-47EB-A8DC-DD0800212282}" type="pres">
      <dgm:prSet presAssocID="{8DD83205-5C59-456B-98C4-7FD73B6A341E}" presName="Name37" presStyleLbl="parChTrans1D3" presStyleIdx="3" presStyleCnt="8"/>
      <dgm:spPr/>
    </dgm:pt>
    <dgm:pt modelId="{21666EBC-CC8D-4227-992D-82B01B86847D}" type="pres">
      <dgm:prSet presAssocID="{A45D71CB-B07C-4485-971F-99452CB001B6}" presName="hierRoot2" presStyleCnt="0">
        <dgm:presLayoutVars>
          <dgm:hierBranch val="init"/>
        </dgm:presLayoutVars>
      </dgm:prSet>
      <dgm:spPr/>
    </dgm:pt>
    <dgm:pt modelId="{5E876975-8CA9-47A8-88B4-DCCB0EDD8EF5}" type="pres">
      <dgm:prSet presAssocID="{A45D71CB-B07C-4485-971F-99452CB001B6}" presName="rootComposite" presStyleCnt="0"/>
      <dgm:spPr/>
    </dgm:pt>
    <dgm:pt modelId="{0CC9C517-151F-4B2A-9951-14B1F0010AAF}" type="pres">
      <dgm:prSet presAssocID="{A45D71CB-B07C-4485-971F-99452CB001B6}" presName="rootText" presStyleLbl="node3" presStyleIdx="3" presStyleCnt="8">
        <dgm:presLayoutVars>
          <dgm:chPref val="3"/>
        </dgm:presLayoutVars>
      </dgm:prSet>
      <dgm:spPr/>
    </dgm:pt>
    <dgm:pt modelId="{4D47667E-C03F-4419-A314-25B3E903E44F}" type="pres">
      <dgm:prSet presAssocID="{A45D71CB-B07C-4485-971F-99452CB001B6}" presName="rootConnector" presStyleLbl="node3" presStyleIdx="3" presStyleCnt="8"/>
      <dgm:spPr/>
    </dgm:pt>
    <dgm:pt modelId="{8E3CA345-975D-49E4-B4FD-A9FEE5F288AA}" type="pres">
      <dgm:prSet presAssocID="{A45D71CB-B07C-4485-971F-99452CB001B6}" presName="hierChild4" presStyleCnt="0"/>
      <dgm:spPr/>
    </dgm:pt>
    <dgm:pt modelId="{9B3BB6C7-1F71-477A-B13A-957A41A60C53}" type="pres">
      <dgm:prSet presAssocID="{A45D71CB-B07C-4485-971F-99452CB001B6}" presName="hierChild5" presStyleCnt="0"/>
      <dgm:spPr/>
    </dgm:pt>
    <dgm:pt modelId="{24B25771-9004-47BF-9F2A-94F61FBFF718}" type="pres">
      <dgm:prSet presAssocID="{61839455-B565-46B4-B3BD-BF08119DE479}" presName="Name37" presStyleLbl="parChTrans1D3" presStyleIdx="4" presStyleCnt="8"/>
      <dgm:spPr/>
    </dgm:pt>
    <dgm:pt modelId="{14CBC077-96A6-4BA8-ACC1-0540B60B5E26}" type="pres">
      <dgm:prSet presAssocID="{32BCF11A-7F6E-4248-A4E3-606A4F75534E}" presName="hierRoot2" presStyleCnt="0">
        <dgm:presLayoutVars>
          <dgm:hierBranch val="init"/>
        </dgm:presLayoutVars>
      </dgm:prSet>
      <dgm:spPr/>
    </dgm:pt>
    <dgm:pt modelId="{522E8332-F4F8-49DD-8048-4D6CF180DF21}" type="pres">
      <dgm:prSet presAssocID="{32BCF11A-7F6E-4248-A4E3-606A4F75534E}" presName="rootComposite" presStyleCnt="0"/>
      <dgm:spPr/>
    </dgm:pt>
    <dgm:pt modelId="{112882FB-CA3C-4503-AF77-7F6F4BF437B8}" type="pres">
      <dgm:prSet presAssocID="{32BCF11A-7F6E-4248-A4E3-606A4F75534E}" presName="rootText" presStyleLbl="node3" presStyleIdx="4" presStyleCnt="8">
        <dgm:presLayoutVars>
          <dgm:chPref val="3"/>
        </dgm:presLayoutVars>
      </dgm:prSet>
      <dgm:spPr/>
    </dgm:pt>
    <dgm:pt modelId="{83D0BDDB-D043-463E-B10F-51E4BB73E54F}" type="pres">
      <dgm:prSet presAssocID="{32BCF11A-7F6E-4248-A4E3-606A4F75534E}" presName="rootConnector" presStyleLbl="node3" presStyleIdx="4" presStyleCnt="8"/>
      <dgm:spPr/>
    </dgm:pt>
    <dgm:pt modelId="{81B6FEEA-A4B0-4262-8197-5E3186BB1455}" type="pres">
      <dgm:prSet presAssocID="{32BCF11A-7F6E-4248-A4E3-606A4F75534E}" presName="hierChild4" presStyleCnt="0"/>
      <dgm:spPr/>
    </dgm:pt>
    <dgm:pt modelId="{CD3A3221-A98F-4D5B-84F0-1A287790B907}" type="pres">
      <dgm:prSet presAssocID="{32BCF11A-7F6E-4248-A4E3-606A4F75534E}" presName="hierChild5" presStyleCnt="0"/>
      <dgm:spPr/>
    </dgm:pt>
    <dgm:pt modelId="{9E3EF929-63FF-4C91-89A8-F21670CEBD9F}" type="pres">
      <dgm:prSet presAssocID="{2180FD26-6776-4869-8CA4-3A3C876C6A11}" presName="Name37" presStyleLbl="parChTrans1D3" presStyleIdx="5" presStyleCnt="8"/>
      <dgm:spPr/>
    </dgm:pt>
    <dgm:pt modelId="{E095E92C-D248-4968-B418-7B21D0AF2EF0}" type="pres">
      <dgm:prSet presAssocID="{7AD0EFB8-FB56-46E9-8AAA-4971A79683CC}" presName="hierRoot2" presStyleCnt="0">
        <dgm:presLayoutVars>
          <dgm:hierBranch val="init"/>
        </dgm:presLayoutVars>
      </dgm:prSet>
      <dgm:spPr/>
    </dgm:pt>
    <dgm:pt modelId="{4C066D2A-1DCE-4943-AD23-F1A8AF6AA180}" type="pres">
      <dgm:prSet presAssocID="{7AD0EFB8-FB56-46E9-8AAA-4971A79683CC}" presName="rootComposite" presStyleCnt="0"/>
      <dgm:spPr/>
    </dgm:pt>
    <dgm:pt modelId="{7012284B-1C1E-47DF-A7D4-44523DB7D96F}" type="pres">
      <dgm:prSet presAssocID="{7AD0EFB8-FB56-46E9-8AAA-4971A79683CC}" presName="rootText" presStyleLbl="node3" presStyleIdx="5" presStyleCnt="8">
        <dgm:presLayoutVars>
          <dgm:chPref val="3"/>
        </dgm:presLayoutVars>
      </dgm:prSet>
      <dgm:spPr/>
    </dgm:pt>
    <dgm:pt modelId="{E5D6A93D-16C7-42F6-A17F-AC72240972BE}" type="pres">
      <dgm:prSet presAssocID="{7AD0EFB8-FB56-46E9-8AAA-4971A79683CC}" presName="rootConnector" presStyleLbl="node3" presStyleIdx="5" presStyleCnt="8"/>
      <dgm:spPr/>
    </dgm:pt>
    <dgm:pt modelId="{296B3114-F835-4CB8-A607-24A121C4F754}" type="pres">
      <dgm:prSet presAssocID="{7AD0EFB8-FB56-46E9-8AAA-4971A79683CC}" presName="hierChild4" presStyleCnt="0"/>
      <dgm:spPr/>
    </dgm:pt>
    <dgm:pt modelId="{E46EF9A9-2BD9-4685-B6AB-C640712C3FF2}" type="pres">
      <dgm:prSet presAssocID="{7AD0EFB8-FB56-46E9-8AAA-4971A79683CC}" presName="hierChild5" presStyleCnt="0"/>
      <dgm:spPr/>
    </dgm:pt>
    <dgm:pt modelId="{C3529A18-C4A5-4008-A4B9-322D7E8CD5D4}" type="pres">
      <dgm:prSet presAssocID="{8849FAB8-9ED5-471A-8F08-46D1BE44239D}" presName="hierChild5" presStyleCnt="0"/>
      <dgm:spPr/>
    </dgm:pt>
    <dgm:pt modelId="{B5F14ED1-31DB-4AE4-9066-923D3765C41E}" type="pres">
      <dgm:prSet presAssocID="{E253937C-BB60-4646-A138-812EA8CF5E2E}" presName="Name37" presStyleLbl="parChTrans1D2" presStyleIdx="2" presStyleCnt="4"/>
      <dgm:spPr/>
    </dgm:pt>
    <dgm:pt modelId="{C0BA2E29-A5C7-4024-99CB-F5CCB849B05A}" type="pres">
      <dgm:prSet presAssocID="{B8A6A29B-C5E2-4D7B-9E7A-0669441DECB3}" presName="hierRoot2" presStyleCnt="0">
        <dgm:presLayoutVars>
          <dgm:hierBranch val="init"/>
        </dgm:presLayoutVars>
      </dgm:prSet>
      <dgm:spPr/>
    </dgm:pt>
    <dgm:pt modelId="{EEF15D80-FE8A-4584-B1D5-A0EEF45756B0}" type="pres">
      <dgm:prSet presAssocID="{B8A6A29B-C5E2-4D7B-9E7A-0669441DECB3}" presName="rootComposite" presStyleCnt="0"/>
      <dgm:spPr/>
    </dgm:pt>
    <dgm:pt modelId="{17887991-65DF-495F-BE59-52B0CC88AAE5}" type="pres">
      <dgm:prSet presAssocID="{B8A6A29B-C5E2-4D7B-9E7A-0669441DECB3}" presName="rootText" presStyleLbl="node2" presStyleIdx="2" presStyleCnt="4" custScaleX="113671" custScaleY="133731">
        <dgm:presLayoutVars>
          <dgm:chPref val="3"/>
        </dgm:presLayoutVars>
      </dgm:prSet>
      <dgm:spPr/>
    </dgm:pt>
    <dgm:pt modelId="{7D498526-D87C-45DA-A468-B88CC2520917}" type="pres">
      <dgm:prSet presAssocID="{B8A6A29B-C5E2-4D7B-9E7A-0669441DECB3}" presName="rootConnector" presStyleLbl="node2" presStyleIdx="2" presStyleCnt="4"/>
      <dgm:spPr/>
    </dgm:pt>
    <dgm:pt modelId="{DCEBD3A5-2B78-402D-A5E7-1B7C59F3C5E4}" type="pres">
      <dgm:prSet presAssocID="{B8A6A29B-C5E2-4D7B-9E7A-0669441DECB3}" presName="hierChild4" presStyleCnt="0"/>
      <dgm:spPr/>
    </dgm:pt>
    <dgm:pt modelId="{48B5ADF8-7124-475E-917D-4214D540B921}" type="pres">
      <dgm:prSet presAssocID="{A37CF896-2539-4566-B7B1-2A3B3C97B8F0}" presName="Name37" presStyleLbl="parChTrans1D3" presStyleIdx="6" presStyleCnt="8"/>
      <dgm:spPr/>
    </dgm:pt>
    <dgm:pt modelId="{29476679-34AE-4E46-AFD2-01397C86715C}" type="pres">
      <dgm:prSet presAssocID="{38EFD96E-D994-4648-9C33-5238A98CD16E}" presName="hierRoot2" presStyleCnt="0">
        <dgm:presLayoutVars>
          <dgm:hierBranch val="init"/>
        </dgm:presLayoutVars>
      </dgm:prSet>
      <dgm:spPr/>
    </dgm:pt>
    <dgm:pt modelId="{FD1B6771-BA6E-4F48-88F5-5BB19053FEF1}" type="pres">
      <dgm:prSet presAssocID="{38EFD96E-D994-4648-9C33-5238A98CD16E}" presName="rootComposite" presStyleCnt="0"/>
      <dgm:spPr/>
    </dgm:pt>
    <dgm:pt modelId="{920D0468-7004-4F99-B54D-923A943E1A44}" type="pres">
      <dgm:prSet presAssocID="{38EFD96E-D994-4648-9C33-5238A98CD16E}" presName="rootText" presStyleLbl="node3" presStyleIdx="6" presStyleCnt="8">
        <dgm:presLayoutVars>
          <dgm:chPref val="3"/>
        </dgm:presLayoutVars>
      </dgm:prSet>
      <dgm:spPr/>
    </dgm:pt>
    <dgm:pt modelId="{AE4A2223-08D5-4FC2-9EFE-814A53AC8144}" type="pres">
      <dgm:prSet presAssocID="{38EFD96E-D994-4648-9C33-5238A98CD16E}" presName="rootConnector" presStyleLbl="node3" presStyleIdx="6" presStyleCnt="8"/>
      <dgm:spPr/>
    </dgm:pt>
    <dgm:pt modelId="{A9CAD256-B333-4DFF-B85A-DFAFD9833D78}" type="pres">
      <dgm:prSet presAssocID="{38EFD96E-D994-4648-9C33-5238A98CD16E}" presName="hierChild4" presStyleCnt="0"/>
      <dgm:spPr/>
    </dgm:pt>
    <dgm:pt modelId="{08010568-10FE-437A-BA2A-477788783FB1}" type="pres">
      <dgm:prSet presAssocID="{38EFD96E-D994-4648-9C33-5238A98CD16E}" presName="hierChild5" presStyleCnt="0"/>
      <dgm:spPr/>
    </dgm:pt>
    <dgm:pt modelId="{6E576E13-3517-4E6D-B4E4-069521992DF8}" type="pres">
      <dgm:prSet presAssocID="{B8A6A29B-C5E2-4D7B-9E7A-0669441DECB3}" presName="hierChild5" presStyleCnt="0"/>
      <dgm:spPr/>
    </dgm:pt>
    <dgm:pt modelId="{51164099-1B3C-4876-8783-721D0CBBCD1B}" type="pres">
      <dgm:prSet presAssocID="{A4930416-536B-4573-BA8A-C5AAEE5A8D50}" presName="Name37" presStyleLbl="parChTrans1D2" presStyleIdx="3" presStyleCnt="4"/>
      <dgm:spPr/>
    </dgm:pt>
    <dgm:pt modelId="{007C85B1-6D1A-455C-A3EC-998868F5B2E7}" type="pres">
      <dgm:prSet presAssocID="{A9546626-F7FD-4A82-8969-F86591DB07D4}" presName="hierRoot2" presStyleCnt="0">
        <dgm:presLayoutVars>
          <dgm:hierBranch val="init"/>
        </dgm:presLayoutVars>
      </dgm:prSet>
      <dgm:spPr/>
    </dgm:pt>
    <dgm:pt modelId="{8234386B-0E86-4FBE-9D61-9246C3705DE7}" type="pres">
      <dgm:prSet presAssocID="{A9546626-F7FD-4A82-8969-F86591DB07D4}" presName="rootComposite" presStyleCnt="0"/>
      <dgm:spPr/>
    </dgm:pt>
    <dgm:pt modelId="{5E6ACD63-6FCD-4F66-983F-9EBB5EAD1DFD}" type="pres">
      <dgm:prSet presAssocID="{A9546626-F7FD-4A82-8969-F86591DB07D4}" presName="rootText" presStyleLbl="node2" presStyleIdx="3" presStyleCnt="4" custScaleX="113671" custScaleY="133731">
        <dgm:presLayoutVars>
          <dgm:chPref val="3"/>
        </dgm:presLayoutVars>
      </dgm:prSet>
      <dgm:spPr/>
    </dgm:pt>
    <dgm:pt modelId="{2B62B610-43CA-448C-8C0D-595A5D7B80C4}" type="pres">
      <dgm:prSet presAssocID="{A9546626-F7FD-4A82-8969-F86591DB07D4}" presName="rootConnector" presStyleLbl="node2" presStyleIdx="3" presStyleCnt="4"/>
      <dgm:spPr/>
    </dgm:pt>
    <dgm:pt modelId="{E845C0FD-6391-4E36-902E-0976754451BC}" type="pres">
      <dgm:prSet presAssocID="{A9546626-F7FD-4A82-8969-F86591DB07D4}" presName="hierChild4" presStyleCnt="0"/>
      <dgm:spPr/>
    </dgm:pt>
    <dgm:pt modelId="{7A5C704A-5F21-4CA6-934C-32295061451F}" type="pres">
      <dgm:prSet presAssocID="{7D775F57-910A-40BD-8E87-0817123B7D1E}" presName="Name37" presStyleLbl="parChTrans1D3" presStyleIdx="7" presStyleCnt="8"/>
      <dgm:spPr/>
    </dgm:pt>
    <dgm:pt modelId="{EF97FE4E-8781-4AF0-9E66-1E6AF4F3F5B1}" type="pres">
      <dgm:prSet presAssocID="{30B7C501-4417-40EA-A0FE-A96410B8EAD3}" presName="hierRoot2" presStyleCnt="0">
        <dgm:presLayoutVars>
          <dgm:hierBranch val="init"/>
        </dgm:presLayoutVars>
      </dgm:prSet>
      <dgm:spPr/>
    </dgm:pt>
    <dgm:pt modelId="{36778DDE-ACCE-4895-BEAD-30839C7B0DC4}" type="pres">
      <dgm:prSet presAssocID="{30B7C501-4417-40EA-A0FE-A96410B8EAD3}" presName="rootComposite" presStyleCnt="0"/>
      <dgm:spPr/>
    </dgm:pt>
    <dgm:pt modelId="{CFD36412-9D70-4D7F-8B4A-D4E2502B568C}" type="pres">
      <dgm:prSet presAssocID="{30B7C501-4417-40EA-A0FE-A96410B8EAD3}" presName="rootText" presStyleLbl="node3" presStyleIdx="7" presStyleCnt="8">
        <dgm:presLayoutVars>
          <dgm:chPref val="3"/>
        </dgm:presLayoutVars>
      </dgm:prSet>
      <dgm:spPr/>
    </dgm:pt>
    <dgm:pt modelId="{A43B115A-E0D3-48CC-8D34-7B990F9ABB49}" type="pres">
      <dgm:prSet presAssocID="{30B7C501-4417-40EA-A0FE-A96410B8EAD3}" presName="rootConnector" presStyleLbl="node3" presStyleIdx="7" presStyleCnt="8"/>
      <dgm:spPr/>
    </dgm:pt>
    <dgm:pt modelId="{BF04C591-B16C-4A6D-AA9E-58AD0B6107BE}" type="pres">
      <dgm:prSet presAssocID="{30B7C501-4417-40EA-A0FE-A96410B8EAD3}" presName="hierChild4" presStyleCnt="0"/>
      <dgm:spPr/>
    </dgm:pt>
    <dgm:pt modelId="{418CE52E-3FDE-4C45-8996-102E5B898411}" type="pres">
      <dgm:prSet presAssocID="{30B7C501-4417-40EA-A0FE-A96410B8EAD3}" presName="hierChild5" presStyleCnt="0"/>
      <dgm:spPr/>
    </dgm:pt>
    <dgm:pt modelId="{71455083-EE35-4C41-802A-5CC172CEAECE}" type="pres">
      <dgm:prSet presAssocID="{A9546626-F7FD-4A82-8969-F86591DB07D4}" presName="hierChild5" presStyleCnt="0"/>
      <dgm:spPr/>
    </dgm:pt>
    <dgm:pt modelId="{1810D3AE-7434-4054-8DC0-60F21161DE07}" type="pres">
      <dgm:prSet presAssocID="{31379A62-4AE4-4995-B597-DD7BA141476E}" presName="hierChild3" presStyleCnt="0"/>
      <dgm:spPr/>
    </dgm:pt>
  </dgm:ptLst>
  <dgm:cxnLst>
    <dgm:cxn modelId="{07525401-B93E-49DD-91BE-544E5A5EB53A}" type="presOf" srcId="{8849FAB8-9ED5-471A-8F08-46D1BE44239D}" destId="{9560444E-8BA6-4566-B17A-69DDB8CDBABE}" srcOrd="0" destOrd="0" presId="urn:microsoft.com/office/officeart/2005/8/layout/orgChart1"/>
    <dgm:cxn modelId="{677AC605-0271-4E72-B07D-80BAFD6E5871}" type="presOf" srcId="{B8A6A29B-C5E2-4D7B-9E7A-0669441DECB3}" destId="{17887991-65DF-495F-BE59-52B0CC88AAE5}" srcOrd="0" destOrd="0" presId="urn:microsoft.com/office/officeart/2005/8/layout/orgChart1"/>
    <dgm:cxn modelId="{AFC9B90D-6842-48ED-903A-304F4B6BB428}" type="presOf" srcId="{E1D9D6B0-AA14-4EB5-91E0-438505FC81ED}" destId="{13780461-477F-4DD8-8DD5-65F6A3DBB8DA}" srcOrd="0" destOrd="0" presId="urn:microsoft.com/office/officeart/2005/8/layout/orgChart1"/>
    <dgm:cxn modelId="{31EF7216-9119-42F5-8F54-5F4D4D9C5767}" srcId="{31379A62-4AE4-4995-B597-DD7BA141476E}" destId="{8849FAB8-9ED5-471A-8F08-46D1BE44239D}" srcOrd="1" destOrd="0" parTransId="{E1D9D6B0-AA14-4EB5-91E0-438505FC81ED}" sibTransId="{A119CE85-7A22-4447-90C5-60B9E3EC5579}"/>
    <dgm:cxn modelId="{F684121B-C163-40E3-857A-921312426E81}" type="presOf" srcId="{B8A6A29B-C5E2-4D7B-9E7A-0669441DECB3}" destId="{7D498526-D87C-45DA-A468-B88CC2520917}" srcOrd="1" destOrd="0" presId="urn:microsoft.com/office/officeart/2005/8/layout/orgChart1"/>
    <dgm:cxn modelId="{44F94F24-3D92-42C1-9CEB-F5A578C7692A}" type="presOf" srcId="{71D64DA1-04A2-4CA1-A16D-5C97926E0996}" destId="{D536BB60-1660-4383-8557-4AF3AE6ED6EE}" srcOrd="1" destOrd="0" presId="urn:microsoft.com/office/officeart/2005/8/layout/orgChart1"/>
    <dgm:cxn modelId="{9691012A-FBEB-4089-A2F5-A0A99220CE33}" type="presOf" srcId="{7D775F57-910A-40BD-8E87-0817123B7D1E}" destId="{7A5C704A-5F21-4CA6-934C-32295061451F}" srcOrd="0" destOrd="0" presId="urn:microsoft.com/office/officeart/2005/8/layout/orgChart1"/>
    <dgm:cxn modelId="{CE42AE30-CAB2-434C-8543-9EDB776B2A69}" type="presOf" srcId="{A9546626-F7FD-4A82-8969-F86591DB07D4}" destId="{5E6ACD63-6FCD-4F66-983F-9EBB5EAD1DFD}" srcOrd="0" destOrd="0" presId="urn:microsoft.com/office/officeart/2005/8/layout/orgChart1"/>
    <dgm:cxn modelId="{BB3F4035-B935-4C09-A70D-25580ACF04F6}" type="presOf" srcId="{31379A62-4AE4-4995-B597-DD7BA141476E}" destId="{E1194983-05F2-46AE-B598-CD812ED9E17F}" srcOrd="0" destOrd="0" presId="urn:microsoft.com/office/officeart/2005/8/layout/orgChart1"/>
    <dgm:cxn modelId="{2A578C36-D64F-4E3F-AD0A-954E01199B9B}" type="presOf" srcId="{8DD83205-5C59-456B-98C4-7FD73B6A341E}" destId="{3B42E4BF-4A45-47EB-A8DC-DD0800212282}" srcOrd="0" destOrd="0" presId="urn:microsoft.com/office/officeart/2005/8/layout/orgChart1"/>
    <dgm:cxn modelId="{B99AF73A-6FF4-4323-8E55-A433E1012F04}" type="presOf" srcId="{32BCF11A-7F6E-4248-A4E3-606A4F75534E}" destId="{112882FB-CA3C-4503-AF77-7F6F4BF437B8}" srcOrd="0" destOrd="0" presId="urn:microsoft.com/office/officeart/2005/8/layout/orgChart1"/>
    <dgm:cxn modelId="{B8D2A23D-B7E6-4139-B43E-19B50B0257D1}" type="presOf" srcId="{38EFD96E-D994-4648-9C33-5238A98CD16E}" destId="{920D0468-7004-4F99-B54D-923A943E1A44}" srcOrd="0" destOrd="0" presId="urn:microsoft.com/office/officeart/2005/8/layout/orgChart1"/>
    <dgm:cxn modelId="{964CCD3F-4998-43D8-8536-1AF1C62072AD}" srcId="{71D64DA1-04A2-4CA1-A16D-5C97926E0996}" destId="{0A125305-1283-43DE-9F8C-B11F5553A497}" srcOrd="2" destOrd="0" parTransId="{C3C60DB0-3467-473C-8E77-9FD1A4DBCF0A}" sibTransId="{6BD279BA-2D9C-41F0-BC15-A4A2B39EA82C}"/>
    <dgm:cxn modelId="{FCC67D5B-7D47-4B6D-94C2-5CE71FB0423D}" type="presOf" srcId="{A9546626-F7FD-4A82-8969-F86591DB07D4}" destId="{2B62B610-43CA-448C-8C0D-595A5D7B80C4}" srcOrd="1" destOrd="0" presId="urn:microsoft.com/office/officeart/2005/8/layout/orgChart1"/>
    <dgm:cxn modelId="{2CF2FE5D-3CC3-4BEB-9260-1B01F280C4CA}" type="presOf" srcId="{38EFD96E-D994-4648-9C33-5238A98CD16E}" destId="{AE4A2223-08D5-4FC2-9EFE-814A53AC8144}" srcOrd="1" destOrd="0" presId="urn:microsoft.com/office/officeart/2005/8/layout/orgChart1"/>
    <dgm:cxn modelId="{F9BDEE65-CA07-491E-9E93-F2E2C394B921}" type="presOf" srcId="{92B3DA69-C38D-4348-889E-684ABDBCCC81}" destId="{659EF2FE-A7EA-4D3C-A406-6A074AEFDC08}" srcOrd="0" destOrd="0" presId="urn:microsoft.com/office/officeart/2005/8/layout/orgChart1"/>
    <dgm:cxn modelId="{9FBA9747-C9A4-415E-8B42-2156BFCC7C97}" type="presOf" srcId="{7AD0EFB8-FB56-46E9-8AAA-4971A79683CC}" destId="{7012284B-1C1E-47DF-A7D4-44523DB7D96F}" srcOrd="0" destOrd="0" presId="urn:microsoft.com/office/officeart/2005/8/layout/orgChart1"/>
    <dgm:cxn modelId="{57331049-6405-4CB3-8B9E-DFFAFFE35414}" type="presOf" srcId="{677870A1-E590-420B-B78A-203DA443E6FF}" destId="{3E3CA086-5151-43C6-A68F-055F76B8A7AC}" srcOrd="0" destOrd="0" presId="urn:microsoft.com/office/officeart/2005/8/layout/orgChart1"/>
    <dgm:cxn modelId="{6E531E4C-0FD6-49C7-A332-6F16B1513842}" type="presOf" srcId="{8849FAB8-9ED5-471A-8F08-46D1BE44239D}" destId="{7235F72B-F2DA-4C54-AA9D-CCFD9F9E7757}" srcOrd="1" destOrd="0" presId="urn:microsoft.com/office/officeart/2005/8/layout/orgChart1"/>
    <dgm:cxn modelId="{135BD56C-82B5-4051-AD09-C8DE55AC209F}" srcId="{71D64DA1-04A2-4CA1-A16D-5C97926E0996}" destId="{C74D88DB-B20D-43C3-9159-BF22A6476A6C}" srcOrd="1" destOrd="0" parTransId="{677870A1-E590-420B-B78A-203DA443E6FF}" sibTransId="{2ADE361B-9478-40B9-8A2B-A88C4CD70FD8}"/>
    <dgm:cxn modelId="{9F3DC54E-68CB-40A6-A411-50B150F9236D}" type="presOf" srcId="{0A125305-1283-43DE-9F8C-B11F5553A497}" destId="{D7491281-E3D1-44F2-9EBC-F36B76E0393F}" srcOrd="1" destOrd="0" presId="urn:microsoft.com/office/officeart/2005/8/layout/orgChart1"/>
    <dgm:cxn modelId="{13E92B6F-A8B7-498F-ABEE-892A2F8E96D8}" type="presOf" srcId="{2180FD26-6776-4869-8CA4-3A3C876C6A11}" destId="{9E3EF929-63FF-4C91-89A8-F21670CEBD9F}" srcOrd="0" destOrd="0" presId="urn:microsoft.com/office/officeart/2005/8/layout/orgChart1"/>
    <dgm:cxn modelId="{B11AEE73-815F-4421-873D-E5DDD030A5E6}" srcId="{31379A62-4AE4-4995-B597-DD7BA141476E}" destId="{B8A6A29B-C5E2-4D7B-9E7A-0669441DECB3}" srcOrd="2" destOrd="0" parTransId="{E253937C-BB60-4646-A138-812EA8CF5E2E}" sibTransId="{0A3A8943-9CBB-4A06-95C5-0A4953D3C16D}"/>
    <dgm:cxn modelId="{CAC30E55-CBB7-43D1-AEDC-7DC50F434FF5}" srcId="{B8A6A29B-C5E2-4D7B-9E7A-0669441DECB3}" destId="{38EFD96E-D994-4648-9C33-5238A98CD16E}" srcOrd="0" destOrd="0" parTransId="{A37CF896-2539-4566-B7B1-2A3B3C97B8F0}" sibTransId="{3848CAEE-67DA-40F5-9C74-2CEB0D30F780}"/>
    <dgm:cxn modelId="{31B56677-D4F0-4726-AC70-C6F0E49EE6FB}" type="presOf" srcId="{8F0700F9-A5C7-4676-AC48-B4B8E5287126}" destId="{1A6C4D4A-1E4D-463F-98B7-F0260947C186}" srcOrd="1" destOrd="0" presId="urn:microsoft.com/office/officeart/2005/8/layout/orgChart1"/>
    <dgm:cxn modelId="{C863077D-3B79-40DD-B517-1D2E446B628F}" srcId="{71D64DA1-04A2-4CA1-A16D-5C97926E0996}" destId="{8F0700F9-A5C7-4676-AC48-B4B8E5287126}" srcOrd="0" destOrd="0" parTransId="{92B3DA69-C38D-4348-889E-684ABDBCCC81}" sibTransId="{E1B9BD6A-F94F-4B15-871B-1864DC2D6583}"/>
    <dgm:cxn modelId="{FB0AE87D-92A6-43E5-A38C-B1890B7195F5}" type="presOf" srcId="{71D64DA1-04A2-4CA1-A16D-5C97926E0996}" destId="{7FA9616A-1F29-4335-93E1-4DF0235D0F9D}" srcOrd="0" destOrd="0" presId="urn:microsoft.com/office/officeart/2005/8/layout/orgChart1"/>
    <dgm:cxn modelId="{1C558B83-5841-4C4A-9AFE-E24192D1F62F}" type="presOf" srcId="{541D7FDA-77AD-4CB2-86DF-896516CE93A0}" destId="{504525F3-5C29-4DEA-8A04-073E1BC7BBA3}" srcOrd="0" destOrd="0" presId="urn:microsoft.com/office/officeart/2005/8/layout/orgChart1"/>
    <dgm:cxn modelId="{2E984285-4320-4F4D-A9E0-58571C0F4AA6}" type="presOf" srcId="{A45D71CB-B07C-4485-971F-99452CB001B6}" destId="{0CC9C517-151F-4B2A-9951-14B1F0010AAF}" srcOrd="0" destOrd="0" presId="urn:microsoft.com/office/officeart/2005/8/layout/orgChart1"/>
    <dgm:cxn modelId="{2576C893-1AF6-4BCD-8140-D2F61EDF8FA0}" type="presOf" srcId="{A4930416-536B-4573-BA8A-C5AAEE5A8D50}" destId="{51164099-1B3C-4876-8783-721D0CBBCD1B}" srcOrd="0" destOrd="0" presId="urn:microsoft.com/office/officeart/2005/8/layout/orgChart1"/>
    <dgm:cxn modelId="{C4FE1794-2E31-467D-8571-BBEB50D71CC6}" srcId="{A9546626-F7FD-4A82-8969-F86591DB07D4}" destId="{30B7C501-4417-40EA-A0FE-A96410B8EAD3}" srcOrd="0" destOrd="0" parTransId="{7D775F57-910A-40BD-8E87-0817123B7D1E}" sibTransId="{CDC6369D-0120-44E4-91CF-FCD5F3C2614B}"/>
    <dgm:cxn modelId="{A7701495-5262-49AC-BAC8-14C06495A1FC}" srcId="{8849FAB8-9ED5-471A-8F08-46D1BE44239D}" destId="{A45D71CB-B07C-4485-971F-99452CB001B6}" srcOrd="0" destOrd="0" parTransId="{8DD83205-5C59-456B-98C4-7FD73B6A341E}" sibTransId="{034BA447-5C65-4417-A6A2-F3B789C66376}"/>
    <dgm:cxn modelId="{6C448E9E-27A4-43A4-B7B5-40003F6D22D0}" type="presOf" srcId="{3A169E2E-CC86-45F8-90DE-C357F2CBE4EF}" destId="{90613CF9-D547-4C0D-9089-7A198EE85C0E}" srcOrd="0" destOrd="0" presId="urn:microsoft.com/office/officeart/2005/8/layout/orgChart1"/>
    <dgm:cxn modelId="{F5D2979F-5130-4FBD-B33E-46499EF056D9}" srcId="{8849FAB8-9ED5-471A-8F08-46D1BE44239D}" destId="{32BCF11A-7F6E-4248-A4E3-606A4F75534E}" srcOrd="1" destOrd="0" parTransId="{61839455-B565-46B4-B3BD-BF08119DE479}" sibTransId="{99FF1848-15F9-4827-AE3E-70334763299E}"/>
    <dgm:cxn modelId="{A1557AA0-10B1-426A-A131-8DED03CD9DC6}" type="presOf" srcId="{61839455-B565-46B4-B3BD-BF08119DE479}" destId="{24B25771-9004-47BF-9F2A-94F61FBFF718}" srcOrd="0" destOrd="0" presId="urn:microsoft.com/office/officeart/2005/8/layout/orgChart1"/>
    <dgm:cxn modelId="{51743DA2-FD3A-4B94-A0BA-DBDB88EB0DB4}" type="presOf" srcId="{C3C60DB0-3467-473C-8E77-9FD1A4DBCF0A}" destId="{6E7E1EAF-02AD-4B76-AB76-1DD9DA8BC3CC}" srcOrd="0" destOrd="0" presId="urn:microsoft.com/office/officeart/2005/8/layout/orgChart1"/>
    <dgm:cxn modelId="{BE4545AE-04C3-4C00-8FEE-484269D499E1}" srcId="{31379A62-4AE4-4995-B597-DD7BA141476E}" destId="{A9546626-F7FD-4A82-8969-F86591DB07D4}" srcOrd="3" destOrd="0" parTransId="{A4930416-536B-4573-BA8A-C5AAEE5A8D50}" sibTransId="{CB263A19-05F4-4CD5-AEA0-E64653689FED}"/>
    <dgm:cxn modelId="{F719E5B9-DCBB-4C34-AE3D-9EFA63351CA5}" type="presOf" srcId="{31379A62-4AE4-4995-B597-DD7BA141476E}" destId="{3A03D34A-56D3-45D2-8ED5-303D9FD98417}" srcOrd="1" destOrd="0" presId="urn:microsoft.com/office/officeart/2005/8/layout/orgChart1"/>
    <dgm:cxn modelId="{321857BE-B70F-49B9-BA79-8FB3B6F59702}" type="presOf" srcId="{C74D88DB-B20D-43C3-9159-BF22A6476A6C}" destId="{8B182A8C-F943-45AB-95D8-53ACAA5AA956}" srcOrd="0" destOrd="0" presId="urn:microsoft.com/office/officeart/2005/8/layout/orgChart1"/>
    <dgm:cxn modelId="{F204E5C2-5AC1-4CBD-BDD7-DC5B20A477FA}" type="presOf" srcId="{30B7C501-4417-40EA-A0FE-A96410B8EAD3}" destId="{CFD36412-9D70-4D7F-8B4A-D4E2502B568C}" srcOrd="0" destOrd="0" presId="urn:microsoft.com/office/officeart/2005/8/layout/orgChart1"/>
    <dgm:cxn modelId="{58ABA0CB-C196-4B1F-98B2-56480D094ACE}" type="presOf" srcId="{A45D71CB-B07C-4485-971F-99452CB001B6}" destId="{4D47667E-C03F-4419-A314-25B3E903E44F}" srcOrd="1" destOrd="0" presId="urn:microsoft.com/office/officeart/2005/8/layout/orgChart1"/>
    <dgm:cxn modelId="{EDAEB7D7-8510-48AB-B8CF-B95D146AE1AC}" type="presOf" srcId="{0A125305-1283-43DE-9F8C-B11F5553A497}" destId="{A994A557-8BE7-4015-8493-CB6F35114427}" srcOrd="0" destOrd="0" presId="urn:microsoft.com/office/officeart/2005/8/layout/orgChart1"/>
    <dgm:cxn modelId="{63C73FD9-58C7-4851-897D-96B9B5F29B55}" type="presOf" srcId="{32BCF11A-7F6E-4248-A4E3-606A4F75534E}" destId="{83D0BDDB-D043-463E-B10F-51E4BB73E54F}" srcOrd="1" destOrd="0" presId="urn:microsoft.com/office/officeart/2005/8/layout/orgChart1"/>
    <dgm:cxn modelId="{51C5D4DA-7738-4091-9088-C7974A0B3ACB}" type="presOf" srcId="{8F0700F9-A5C7-4676-AC48-B4B8E5287126}" destId="{723BABC8-812B-4249-A611-9F56B90A73E7}" srcOrd="0" destOrd="0" presId="urn:microsoft.com/office/officeart/2005/8/layout/orgChart1"/>
    <dgm:cxn modelId="{118CF3DC-F654-447F-ACE3-458E76F66ED2}" type="presOf" srcId="{C74D88DB-B20D-43C3-9159-BF22A6476A6C}" destId="{539E368D-D221-43FB-8B1A-FD13A97EDD8F}" srcOrd="1" destOrd="0" presId="urn:microsoft.com/office/officeart/2005/8/layout/orgChart1"/>
    <dgm:cxn modelId="{7B031CDF-6D59-40BC-83ED-61C6655C4AF1}" type="presOf" srcId="{30B7C501-4417-40EA-A0FE-A96410B8EAD3}" destId="{A43B115A-E0D3-48CC-8D34-7B990F9ABB49}" srcOrd="1" destOrd="0" presId="urn:microsoft.com/office/officeart/2005/8/layout/orgChart1"/>
    <dgm:cxn modelId="{120B8FE4-373F-4AD3-8B94-245A7296CB23}" srcId="{31379A62-4AE4-4995-B597-DD7BA141476E}" destId="{71D64DA1-04A2-4CA1-A16D-5C97926E0996}" srcOrd="0" destOrd="0" parTransId="{541D7FDA-77AD-4CB2-86DF-896516CE93A0}" sibTransId="{768C2284-B3BB-493E-8B0F-577BC80CD9EE}"/>
    <dgm:cxn modelId="{061953E8-3445-4073-BC5D-13195B8F330D}" srcId="{8849FAB8-9ED5-471A-8F08-46D1BE44239D}" destId="{7AD0EFB8-FB56-46E9-8AAA-4971A79683CC}" srcOrd="2" destOrd="0" parTransId="{2180FD26-6776-4869-8CA4-3A3C876C6A11}" sibTransId="{D18EE0AA-1591-4052-B8BD-CC076BE6AB88}"/>
    <dgm:cxn modelId="{2A7697E8-2338-43BF-B492-74CEAD1A12A3}" type="presOf" srcId="{7AD0EFB8-FB56-46E9-8AAA-4971A79683CC}" destId="{E5D6A93D-16C7-42F6-A17F-AC72240972BE}" srcOrd="1" destOrd="0" presId="urn:microsoft.com/office/officeart/2005/8/layout/orgChart1"/>
    <dgm:cxn modelId="{B9AD34E9-60A4-4619-8A3C-E58293B28303}" srcId="{3A169E2E-CC86-45F8-90DE-C357F2CBE4EF}" destId="{31379A62-4AE4-4995-B597-DD7BA141476E}" srcOrd="0" destOrd="0" parTransId="{4F0E5423-E4FC-412A-84CD-591AC0D9680E}" sibTransId="{971E65FD-5175-425F-B38B-AE00E98BD84B}"/>
    <dgm:cxn modelId="{6F0E92EF-2C5F-4F44-8C6D-F7FCD24ADC9B}" type="presOf" srcId="{E253937C-BB60-4646-A138-812EA8CF5E2E}" destId="{B5F14ED1-31DB-4AE4-9066-923D3765C41E}" srcOrd="0" destOrd="0" presId="urn:microsoft.com/office/officeart/2005/8/layout/orgChart1"/>
    <dgm:cxn modelId="{1E5301F7-3C3F-4574-A65A-1A624BC4AB64}" type="presOf" srcId="{A37CF896-2539-4566-B7B1-2A3B3C97B8F0}" destId="{48B5ADF8-7124-475E-917D-4214D540B921}" srcOrd="0" destOrd="0" presId="urn:microsoft.com/office/officeart/2005/8/layout/orgChart1"/>
    <dgm:cxn modelId="{8B736BF3-4806-45C5-A424-5EF2589C0AAB}" type="presParOf" srcId="{90613CF9-D547-4C0D-9089-7A198EE85C0E}" destId="{47F40642-26AC-4710-8822-076869BE25D8}" srcOrd="0" destOrd="0" presId="urn:microsoft.com/office/officeart/2005/8/layout/orgChart1"/>
    <dgm:cxn modelId="{D1E907DD-82AD-44D7-86C3-EE3F5D62F2D8}" type="presParOf" srcId="{47F40642-26AC-4710-8822-076869BE25D8}" destId="{BD3B131A-3E48-401A-B46D-952A454C3C28}" srcOrd="0" destOrd="0" presId="urn:microsoft.com/office/officeart/2005/8/layout/orgChart1"/>
    <dgm:cxn modelId="{C5A77AA7-A003-43B5-9407-3E9228B4C052}" type="presParOf" srcId="{BD3B131A-3E48-401A-B46D-952A454C3C28}" destId="{E1194983-05F2-46AE-B598-CD812ED9E17F}" srcOrd="0" destOrd="0" presId="urn:microsoft.com/office/officeart/2005/8/layout/orgChart1"/>
    <dgm:cxn modelId="{81D6C7A0-D91B-4EE1-A07F-47C0B9F74E50}" type="presParOf" srcId="{BD3B131A-3E48-401A-B46D-952A454C3C28}" destId="{3A03D34A-56D3-45D2-8ED5-303D9FD98417}" srcOrd="1" destOrd="0" presId="urn:microsoft.com/office/officeart/2005/8/layout/orgChart1"/>
    <dgm:cxn modelId="{64E54BF6-7D70-4719-992B-D8300FBD889A}" type="presParOf" srcId="{47F40642-26AC-4710-8822-076869BE25D8}" destId="{F36C5281-63AE-44D5-847A-77DAA14B5818}" srcOrd="1" destOrd="0" presId="urn:microsoft.com/office/officeart/2005/8/layout/orgChart1"/>
    <dgm:cxn modelId="{E59998B3-59E9-46D5-AEA4-F04ABD68735C}" type="presParOf" srcId="{F36C5281-63AE-44D5-847A-77DAA14B5818}" destId="{504525F3-5C29-4DEA-8A04-073E1BC7BBA3}" srcOrd="0" destOrd="0" presId="urn:microsoft.com/office/officeart/2005/8/layout/orgChart1"/>
    <dgm:cxn modelId="{36C4FFCC-21E5-46FD-A4AB-022B7AD61EFE}" type="presParOf" srcId="{F36C5281-63AE-44D5-847A-77DAA14B5818}" destId="{2A4A95B7-3BC3-4790-930E-AE1AD680D76F}" srcOrd="1" destOrd="0" presId="urn:microsoft.com/office/officeart/2005/8/layout/orgChart1"/>
    <dgm:cxn modelId="{CFA7EAB1-C46E-4D03-8E98-AE015454F010}" type="presParOf" srcId="{2A4A95B7-3BC3-4790-930E-AE1AD680D76F}" destId="{7B40836C-F5C6-4542-8C13-DFFA7DAC6D4D}" srcOrd="0" destOrd="0" presId="urn:microsoft.com/office/officeart/2005/8/layout/orgChart1"/>
    <dgm:cxn modelId="{28702217-BBAF-4F0D-A7DE-6F99BBC179A7}" type="presParOf" srcId="{7B40836C-F5C6-4542-8C13-DFFA7DAC6D4D}" destId="{7FA9616A-1F29-4335-93E1-4DF0235D0F9D}" srcOrd="0" destOrd="0" presId="urn:microsoft.com/office/officeart/2005/8/layout/orgChart1"/>
    <dgm:cxn modelId="{07CC9854-1065-4E61-AAB9-02F8D23CC7A0}" type="presParOf" srcId="{7B40836C-F5C6-4542-8C13-DFFA7DAC6D4D}" destId="{D536BB60-1660-4383-8557-4AF3AE6ED6EE}" srcOrd="1" destOrd="0" presId="urn:microsoft.com/office/officeart/2005/8/layout/orgChart1"/>
    <dgm:cxn modelId="{C3DAEE27-7ACB-4986-9801-644B60F0AE81}" type="presParOf" srcId="{2A4A95B7-3BC3-4790-930E-AE1AD680D76F}" destId="{12FCBAA7-43AA-435D-8833-C72DCB28C1DB}" srcOrd="1" destOrd="0" presId="urn:microsoft.com/office/officeart/2005/8/layout/orgChart1"/>
    <dgm:cxn modelId="{D874309E-EBF1-4B20-9E18-69AD6A99BE6D}" type="presParOf" srcId="{12FCBAA7-43AA-435D-8833-C72DCB28C1DB}" destId="{659EF2FE-A7EA-4D3C-A406-6A074AEFDC08}" srcOrd="0" destOrd="0" presId="urn:microsoft.com/office/officeart/2005/8/layout/orgChart1"/>
    <dgm:cxn modelId="{B14DD408-961D-401C-8FA4-583D5DAE33F5}" type="presParOf" srcId="{12FCBAA7-43AA-435D-8833-C72DCB28C1DB}" destId="{7600CC94-F337-4C70-A4BF-EB4537224B3E}" srcOrd="1" destOrd="0" presId="urn:microsoft.com/office/officeart/2005/8/layout/orgChart1"/>
    <dgm:cxn modelId="{003FA62C-101C-4A42-AF33-B0F6EF82706A}" type="presParOf" srcId="{7600CC94-F337-4C70-A4BF-EB4537224B3E}" destId="{6FBA4861-E677-436D-B469-790EDEBC27D7}" srcOrd="0" destOrd="0" presId="urn:microsoft.com/office/officeart/2005/8/layout/orgChart1"/>
    <dgm:cxn modelId="{3A158757-CEE5-4E25-8B7D-039E7689CDFD}" type="presParOf" srcId="{6FBA4861-E677-436D-B469-790EDEBC27D7}" destId="{723BABC8-812B-4249-A611-9F56B90A73E7}" srcOrd="0" destOrd="0" presId="urn:microsoft.com/office/officeart/2005/8/layout/orgChart1"/>
    <dgm:cxn modelId="{6B379489-7DF7-4D63-B05E-0098620F8775}" type="presParOf" srcId="{6FBA4861-E677-436D-B469-790EDEBC27D7}" destId="{1A6C4D4A-1E4D-463F-98B7-F0260947C186}" srcOrd="1" destOrd="0" presId="urn:microsoft.com/office/officeart/2005/8/layout/orgChart1"/>
    <dgm:cxn modelId="{47C1B53F-52E8-4646-B61D-2884D18BA2C3}" type="presParOf" srcId="{7600CC94-F337-4C70-A4BF-EB4537224B3E}" destId="{F28A3144-42A6-4878-AE90-C9EF388DA8CB}" srcOrd="1" destOrd="0" presId="urn:microsoft.com/office/officeart/2005/8/layout/orgChart1"/>
    <dgm:cxn modelId="{F5F894A2-5027-4983-B05B-43F9FBCC9C99}" type="presParOf" srcId="{7600CC94-F337-4C70-A4BF-EB4537224B3E}" destId="{26717C55-7E1A-410F-BD44-47923BE3CF34}" srcOrd="2" destOrd="0" presId="urn:microsoft.com/office/officeart/2005/8/layout/orgChart1"/>
    <dgm:cxn modelId="{A90F20DD-9841-4A7F-BD26-12978B5DFFFC}" type="presParOf" srcId="{12FCBAA7-43AA-435D-8833-C72DCB28C1DB}" destId="{3E3CA086-5151-43C6-A68F-055F76B8A7AC}" srcOrd="2" destOrd="0" presId="urn:microsoft.com/office/officeart/2005/8/layout/orgChart1"/>
    <dgm:cxn modelId="{FC3A8A85-1DAA-4C72-A3F2-FE3C199B0A08}" type="presParOf" srcId="{12FCBAA7-43AA-435D-8833-C72DCB28C1DB}" destId="{0001409A-53A6-4AE4-B1FE-17C67FFB24B6}" srcOrd="3" destOrd="0" presId="urn:microsoft.com/office/officeart/2005/8/layout/orgChart1"/>
    <dgm:cxn modelId="{F9F7FEC2-7FA5-41F3-A029-FE60A1CDD2D4}" type="presParOf" srcId="{0001409A-53A6-4AE4-B1FE-17C67FFB24B6}" destId="{A7334305-DA3F-4E77-BEBB-F1A014975931}" srcOrd="0" destOrd="0" presId="urn:microsoft.com/office/officeart/2005/8/layout/orgChart1"/>
    <dgm:cxn modelId="{1E21D62E-2153-406D-BE6E-5747AB9467E2}" type="presParOf" srcId="{A7334305-DA3F-4E77-BEBB-F1A014975931}" destId="{8B182A8C-F943-45AB-95D8-53ACAA5AA956}" srcOrd="0" destOrd="0" presId="urn:microsoft.com/office/officeart/2005/8/layout/orgChart1"/>
    <dgm:cxn modelId="{4201EB25-8867-4788-8FD3-E72857422A3C}" type="presParOf" srcId="{A7334305-DA3F-4E77-BEBB-F1A014975931}" destId="{539E368D-D221-43FB-8B1A-FD13A97EDD8F}" srcOrd="1" destOrd="0" presId="urn:microsoft.com/office/officeart/2005/8/layout/orgChart1"/>
    <dgm:cxn modelId="{DC09F275-46E2-4E6D-814D-F7A756BFDA2D}" type="presParOf" srcId="{0001409A-53A6-4AE4-B1FE-17C67FFB24B6}" destId="{F8E9D5E0-6343-40A2-BB71-75AC096CB33C}" srcOrd="1" destOrd="0" presId="urn:microsoft.com/office/officeart/2005/8/layout/orgChart1"/>
    <dgm:cxn modelId="{B6130D8A-ED6D-43DF-BC94-AE18AC884AE9}" type="presParOf" srcId="{0001409A-53A6-4AE4-B1FE-17C67FFB24B6}" destId="{ABD760E3-99F3-4D7E-8C56-7902B32BDC74}" srcOrd="2" destOrd="0" presId="urn:microsoft.com/office/officeart/2005/8/layout/orgChart1"/>
    <dgm:cxn modelId="{56EBAEFD-4B2C-4C1B-B39A-D87F500238F3}" type="presParOf" srcId="{12FCBAA7-43AA-435D-8833-C72DCB28C1DB}" destId="{6E7E1EAF-02AD-4B76-AB76-1DD9DA8BC3CC}" srcOrd="4" destOrd="0" presId="urn:microsoft.com/office/officeart/2005/8/layout/orgChart1"/>
    <dgm:cxn modelId="{AC8C8A82-5275-46C3-961C-A8C6DBD630C1}" type="presParOf" srcId="{12FCBAA7-43AA-435D-8833-C72DCB28C1DB}" destId="{EAA4C47B-7D32-40AE-AD4A-E712FEC942BB}" srcOrd="5" destOrd="0" presId="urn:microsoft.com/office/officeart/2005/8/layout/orgChart1"/>
    <dgm:cxn modelId="{93562067-FF03-4666-9EFE-A08FAF1B30C6}" type="presParOf" srcId="{EAA4C47B-7D32-40AE-AD4A-E712FEC942BB}" destId="{9151D02D-CC1D-4811-9CAC-1475F0F4A108}" srcOrd="0" destOrd="0" presId="urn:microsoft.com/office/officeart/2005/8/layout/orgChart1"/>
    <dgm:cxn modelId="{AD24DF67-3DD6-4896-8936-8D2B3E3D0FCC}" type="presParOf" srcId="{9151D02D-CC1D-4811-9CAC-1475F0F4A108}" destId="{A994A557-8BE7-4015-8493-CB6F35114427}" srcOrd="0" destOrd="0" presId="urn:microsoft.com/office/officeart/2005/8/layout/orgChart1"/>
    <dgm:cxn modelId="{6B3B3EC5-5F52-4D27-9DB2-016E6681F77D}" type="presParOf" srcId="{9151D02D-CC1D-4811-9CAC-1475F0F4A108}" destId="{D7491281-E3D1-44F2-9EBC-F36B76E0393F}" srcOrd="1" destOrd="0" presId="urn:microsoft.com/office/officeart/2005/8/layout/orgChart1"/>
    <dgm:cxn modelId="{E07CA88A-74E9-4EE7-AE3F-37D16B0D3CF1}" type="presParOf" srcId="{EAA4C47B-7D32-40AE-AD4A-E712FEC942BB}" destId="{D83FACC6-7B24-48C5-8CFA-64EB476035E2}" srcOrd="1" destOrd="0" presId="urn:microsoft.com/office/officeart/2005/8/layout/orgChart1"/>
    <dgm:cxn modelId="{025F9225-2AA8-4396-8C7F-125F8DA09F89}" type="presParOf" srcId="{EAA4C47B-7D32-40AE-AD4A-E712FEC942BB}" destId="{E062A717-694B-4927-BB74-343D3EDEC39A}" srcOrd="2" destOrd="0" presId="urn:microsoft.com/office/officeart/2005/8/layout/orgChart1"/>
    <dgm:cxn modelId="{11B7FC70-2AB3-4D7B-81D7-7632A83295E1}" type="presParOf" srcId="{2A4A95B7-3BC3-4790-930E-AE1AD680D76F}" destId="{100FAA25-DDA8-4F11-B474-D761541EA8A8}" srcOrd="2" destOrd="0" presId="urn:microsoft.com/office/officeart/2005/8/layout/orgChart1"/>
    <dgm:cxn modelId="{A6489917-623F-4E79-88B8-20B904895870}" type="presParOf" srcId="{F36C5281-63AE-44D5-847A-77DAA14B5818}" destId="{13780461-477F-4DD8-8DD5-65F6A3DBB8DA}" srcOrd="2" destOrd="0" presId="urn:microsoft.com/office/officeart/2005/8/layout/orgChart1"/>
    <dgm:cxn modelId="{EA87D851-167A-47E3-838F-F907262251A2}" type="presParOf" srcId="{F36C5281-63AE-44D5-847A-77DAA14B5818}" destId="{E5317C3C-54D0-436F-9F93-83174F5AF0D4}" srcOrd="3" destOrd="0" presId="urn:microsoft.com/office/officeart/2005/8/layout/orgChart1"/>
    <dgm:cxn modelId="{AB34A791-08B2-4656-A20B-00A6D972D327}" type="presParOf" srcId="{E5317C3C-54D0-436F-9F93-83174F5AF0D4}" destId="{145625AC-5054-4FE1-B0C3-FFEDA8476B78}" srcOrd="0" destOrd="0" presId="urn:microsoft.com/office/officeart/2005/8/layout/orgChart1"/>
    <dgm:cxn modelId="{356B9F8A-24C3-4489-89A3-BB198AB3C1D3}" type="presParOf" srcId="{145625AC-5054-4FE1-B0C3-FFEDA8476B78}" destId="{9560444E-8BA6-4566-B17A-69DDB8CDBABE}" srcOrd="0" destOrd="0" presId="urn:microsoft.com/office/officeart/2005/8/layout/orgChart1"/>
    <dgm:cxn modelId="{6B4748B8-54A2-4651-815B-176D38CFEA3E}" type="presParOf" srcId="{145625AC-5054-4FE1-B0C3-FFEDA8476B78}" destId="{7235F72B-F2DA-4C54-AA9D-CCFD9F9E7757}" srcOrd="1" destOrd="0" presId="urn:microsoft.com/office/officeart/2005/8/layout/orgChart1"/>
    <dgm:cxn modelId="{69D995F4-8450-42CF-B93A-252D6E5AC565}" type="presParOf" srcId="{E5317C3C-54D0-436F-9F93-83174F5AF0D4}" destId="{1FCA9EEA-2F5D-42FC-8D11-DAC252A9573B}" srcOrd="1" destOrd="0" presId="urn:microsoft.com/office/officeart/2005/8/layout/orgChart1"/>
    <dgm:cxn modelId="{D02E8A28-EE75-48F4-89C6-EC22642F1CA7}" type="presParOf" srcId="{1FCA9EEA-2F5D-42FC-8D11-DAC252A9573B}" destId="{3B42E4BF-4A45-47EB-A8DC-DD0800212282}" srcOrd="0" destOrd="0" presId="urn:microsoft.com/office/officeart/2005/8/layout/orgChart1"/>
    <dgm:cxn modelId="{59BB96F3-9B86-4DA5-865C-5D380190E4BC}" type="presParOf" srcId="{1FCA9EEA-2F5D-42FC-8D11-DAC252A9573B}" destId="{21666EBC-CC8D-4227-992D-82B01B86847D}" srcOrd="1" destOrd="0" presId="urn:microsoft.com/office/officeart/2005/8/layout/orgChart1"/>
    <dgm:cxn modelId="{9DCF9D6A-2294-4D1D-912F-CD2E6C1BBC0A}" type="presParOf" srcId="{21666EBC-CC8D-4227-992D-82B01B86847D}" destId="{5E876975-8CA9-47A8-88B4-DCCB0EDD8EF5}" srcOrd="0" destOrd="0" presId="urn:microsoft.com/office/officeart/2005/8/layout/orgChart1"/>
    <dgm:cxn modelId="{79B2EEC6-B629-4DC1-BE44-31121285A033}" type="presParOf" srcId="{5E876975-8CA9-47A8-88B4-DCCB0EDD8EF5}" destId="{0CC9C517-151F-4B2A-9951-14B1F0010AAF}" srcOrd="0" destOrd="0" presId="urn:microsoft.com/office/officeart/2005/8/layout/orgChart1"/>
    <dgm:cxn modelId="{05DE213D-F555-402E-B19D-571B86C6CB55}" type="presParOf" srcId="{5E876975-8CA9-47A8-88B4-DCCB0EDD8EF5}" destId="{4D47667E-C03F-4419-A314-25B3E903E44F}" srcOrd="1" destOrd="0" presId="urn:microsoft.com/office/officeart/2005/8/layout/orgChart1"/>
    <dgm:cxn modelId="{67D7C3AE-168B-43B7-B069-B40FA18FD335}" type="presParOf" srcId="{21666EBC-CC8D-4227-992D-82B01B86847D}" destId="{8E3CA345-975D-49E4-B4FD-A9FEE5F288AA}" srcOrd="1" destOrd="0" presId="urn:microsoft.com/office/officeart/2005/8/layout/orgChart1"/>
    <dgm:cxn modelId="{D791E40E-D3DF-4616-8C28-5EBA677F4FBE}" type="presParOf" srcId="{21666EBC-CC8D-4227-992D-82B01B86847D}" destId="{9B3BB6C7-1F71-477A-B13A-957A41A60C53}" srcOrd="2" destOrd="0" presId="urn:microsoft.com/office/officeart/2005/8/layout/orgChart1"/>
    <dgm:cxn modelId="{8764C031-A5C9-4FEE-BF93-176A0FF1013E}" type="presParOf" srcId="{1FCA9EEA-2F5D-42FC-8D11-DAC252A9573B}" destId="{24B25771-9004-47BF-9F2A-94F61FBFF718}" srcOrd="2" destOrd="0" presId="urn:microsoft.com/office/officeart/2005/8/layout/orgChart1"/>
    <dgm:cxn modelId="{A73785C4-1BA8-442C-B6E5-6AA268BD8C5B}" type="presParOf" srcId="{1FCA9EEA-2F5D-42FC-8D11-DAC252A9573B}" destId="{14CBC077-96A6-4BA8-ACC1-0540B60B5E26}" srcOrd="3" destOrd="0" presId="urn:microsoft.com/office/officeart/2005/8/layout/orgChart1"/>
    <dgm:cxn modelId="{64389A79-AC7A-4ECE-A22E-F4ABB1A6593D}" type="presParOf" srcId="{14CBC077-96A6-4BA8-ACC1-0540B60B5E26}" destId="{522E8332-F4F8-49DD-8048-4D6CF180DF21}" srcOrd="0" destOrd="0" presId="urn:microsoft.com/office/officeart/2005/8/layout/orgChart1"/>
    <dgm:cxn modelId="{43E7ADAE-2E82-45A8-AF45-636CF4DB58C0}" type="presParOf" srcId="{522E8332-F4F8-49DD-8048-4D6CF180DF21}" destId="{112882FB-CA3C-4503-AF77-7F6F4BF437B8}" srcOrd="0" destOrd="0" presId="urn:microsoft.com/office/officeart/2005/8/layout/orgChart1"/>
    <dgm:cxn modelId="{7625F9F6-F9F2-47D4-BE8A-52919922D54B}" type="presParOf" srcId="{522E8332-F4F8-49DD-8048-4D6CF180DF21}" destId="{83D0BDDB-D043-463E-B10F-51E4BB73E54F}" srcOrd="1" destOrd="0" presId="urn:microsoft.com/office/officeart/2005/8/layout/orgChart1"/>
    <dgm:cxn modelId="{F38EDB5D-64D2-42EC-A3BC-C1E34247F899}" type="presParOf" srcId="{14CBC077-96A6-4BA8-ACC1-0540B60B5E26}" destId="{81B6FEEA-A4B0-4262-8197-5E3186BB1455}" srcOrd="1" destOrd="0" presId="urn:microsoft.com/office/officeart/2005/8/layout/orgChart1"/>
    <dgm:cxn modelId="{3E4BBE12-B7DB-4E78-9744-5E6AE28D4EDA}" type="presParOf" srcId="{14CBC077-96A6-4BA8-ACC1-0540B60B5E26}" destId="{CD3A3221-A98F-4D5B-84F0-1A287790B907}" srcOrd="2" destOrd="0" presId="urn:microsoft.com/office/officeart/2005/8/layout/orgChart1"/>
    <dgm:cxn modelId="{D42A3D33-35A6-44D4-BDC1-774EA9F96D94}" type="presParOf" srcId="{1FCA9EEA-2F5D-42FC-8D11-DAC252A9573B}" destId="{9E3EF929-63FF-4C91-89A8-F21670CEBD9F}" srcOrd="4" destOrd="0" presId="urn:microsoft.com/office/officeart/2005/8/layout/orgChart1"/>
    <dgm:cxn modelId="{95E9302C-57BE-48FF-84A4-66A52C33646C}" type="presParOf" srcId="{1FCA9EEA-2F5D-42FC-8D11-DAC252A9573B}" destId="{E095E92C-D248-4968-B418-7B21D0AF2EF0}" srcOrd="5" destOrd="0" presId="urn:microsoft.com/office/officeart/2005/8/layout/orgChart1"/>
    <dgm:cxn modelId="{196BC274-46EA-4823-A016-2696105CDF86}" type="presParOf" srcId="{E095E92C-D248-4968-B418-7B21D0AF2EF0}" destId="{4C066D2A-1DCE-4943-AD23-F1A8AF6AA180}" srcOrd="0" destOrd="0" presId="urn:microsoft.com/office/officeart/2005/8/layout/orgChart1"/>
    <dgm:cxn modelId="{39380AF1-4498-416B-B7E8-AF21DDF2F42B}" type="presParOf" srcId="{4C066D2A-1DCE-4943-AD23-F1A8AF6AA180}" destId="{7012284B-1C1E-47DF-A7D4-44523DB7D96F}" srcOrd="0" destOrd="0" presId="urn:microsoft.com/office/officeart/2005/8/layout/orgChart1"/>
    <dgm:cxn modelId="{4F105F82-9CEE-4F6C-8C09-04C7DC702061}" type="presParOf" srcId="{4C066D2A-1DCE-4943-AD23-F1A8AF6AA180}" destId="{E5D6A93D-16C7-42F6-A17F-AC72240972BE}" srcOrd="1" destOrd="0" presId="urn:microsoft.com/office/officeart/2005/8/layout/orgChart1"/>
    <dgm:cxn modelId="{DCE6BC64-83DD-4632-A137-93CBFA2586AB}" type="presParOf" srcId="{E095E92C-D248-4968-B418-7B21D0AF2EF0}" destId="{296B3114-F835-4CB8-A607-24A121C4F754}" srcOrd="1" destOrd="0" presId="urn:microsoft.com/office/officeart/2005/8/layout/orgChart1"/>
    <dgm:cxn modelId="{2428A8BF-10E7-44AD-9BCC-028ACB09C112}" type="presParOf" srcId="{E095E92C-D248-4968-B418-7B21D0AF2EF0}" destId="{E46EF9A9-2BD9-4685-B6AB-C640712C3FF2}" srcOrd="2" destOrd="0" presId="urn:microsoft.com/office/officeart/2005/8/layout/orgChart1"/>
    <dgm:cxn modelId="{739B1A0E-070B-455C-B8AF-6FEE6D823F17}" type="presParOf" srcId="{E5317C3C-54D0-436F-9F93-83174F5AF0D4}" destId="{C3529A18-C4A5-4008-A4B9-322D7E8CD5D4}" srcOrd="2" destOrd="0" presId="urn:microsoft.com/office/officeart/2005/8/layout/orgChart1"/>
    <dgm:cxn modelId="{C1A5D0B8-032C-4347-B562-074F5A59F3A6}" type="presParOf" srcId="{F36C5281-63AE-44D5-847A-77DAA14B5818}" destId="{B5F14ED1-31DB-4AE4-9066-923D3765C41E}" srcOrd="4" destOrd="0" presId="urn:microsoft.com/office/officeart/2005/8/layout/orgChart1"/>
    <dgm:cxn modelId="{D45CA28F-7C23-464C-B52D-F8D7EC978E4B}" type="presParOf" srcId="{F36C5281-63AE-44D5-847A-77DAA14B5818}" destId="{C0BA2E29-A5C7-4024-99CB-F5CCB849B05A}" srcOrd="5" destOrd="0" presId="urn:microsoft.com/office/officeart/2005/8/layout/orgChart1"/>
    <dgm:cxn modelId="{EDCCF2D6-6E44-4F7F-9BE8-C222905FDDE1}" type="presParOf" srcId="{C0BA2E29-A5C7-4024-99CB-F5CCB849B05A}" destId="{EEF15D80-FE8A-4584-B1D5-A0EEF45756B0}" srcOrd="0" destOrd="0" presId="urn:microsoft.com/office/officeart/2005/8/layout/orgChart1"/>
    <dgm:cxn modelId="{BDDAA77A-6F18-4A25-B92A-EDE7208E58F2}" type="presParOf" srcId="{EEF15D80-FE8A-4584-B1D5-A0EEF45756B0}" destId="{17887991-65DF-495F-BE59-52B0CC88AAE5}" srcOrd="0" destOrd="0" presId="urn:microsoft.com/office/officeart/2005/8/layout/orgChart1"/>
    <dgm:cxn modelId="{C4F25CE5-B7DE-4AB2-ACAF-F1496B517D61}" type="presParOf" srcId="{EEF15D80-FE8A-4584-B1D5-A0EEF45756B0}" destId="{7D498526-D87C-45DA-A468-B88CC2520917}" srcOrd="1" destOrd="0" presId="urn:microsoft.com/office/officeart/2005/8/layout/orgChart1"/>
    <dgm:cxn modelId="{386B4AB8-6800-4383-BCD5-A53820C6DCEE}" type="presParOf" srcId="{C0BA2E29-A5C7-4024-99CB-F5CCB849B05A}" destId="{DCEBD3A5-2B78-402D-A5E7-1B7C59F3C5E4}" srcOrd="1" destOrd="0" presId="urn:microsoft.com/office/officeart/2005/8/layout/orgChart1"/>
    <dgm:cxn modelId="{FD81CE39-339F-44C3-A766-C33D4A5D2AC4}" type="presParOf" srcId="{DCEBD3A5-2B78-402D-A5E7-1B7C59F3C5E4}" destId="{48B5ADF8-7124-475E-917D-4214D540B921}" srcOrd="0" destOrd="0" presId="urn:microsoft.com/office/officeart/2005/8/layout/orgChart1"/>
    <dgm:cxn modelId="{58F538FF-BD6A-426F-A2B1-6158FB16B300}" type="presParOf" srcId="{DCEBD3A5-2B78-402D-A5E7-1B7C59F3C5E4}" destId="{29476679-34AE-4E46-AFD2-01397C86715C}" srcOrd="1" destOrd="0" presId="urn:microsoft.com/office/officeart/2005/8/layout/orgChart1"/>
    <dgm:cxn modelId="{997C2AF3-110F-44C6-A55A-EC7404C903A3}" type="presParOf" srcId="{29476679-34AE-4E46-AFD2-01397C86715C}" destId="{FD1B6771-BA6E-4F48-88F5-5BB19053FEF1}" srcOrd="0" destOrd="0" presId="urn:microsoft.com/office/officeart/2005/8/layout/orgChart1"/>
    <dgm:cxn modelId="{741567E0-3527-420C-96A2-34087EE57215}" type="presParOf" srcId="{FD1B6771-BA6E-4F48-88F5-5BB19053FEF1}" destId="{920D0468-7004-4F99-B54D-923A943E1A44}" srcOrd="0" destOrd="0" presId="urn:microsoft.com/office/officeart/2005/8/layout/orgChart1"/>
    <dgm:cxn modelId="{D9690F5C-4541-4ECB-983B-D97D70A2444C}" type="presParOf" srcId="{FD1B6771-BA6E-4F48-88F5-5BB19053FEF1}" destId="{AE4A2223-08D5-4FC2-9EFE-814A53AC8144}" srcOrd="1" destOrd="0" presId="urn:microsoft.com/office/officeart/2005/8/layout/orgChart1"/>
    <dgm:cxn modelId="{2ECCDEF6-5BC3-453E-BDC3-BE9A016863EE}" type="presParOf" srcId="{29476679-34AE-4E46-AFD2-01397C86715C}" destId="{A9CAD256-B333-4DFF-B85A-DFAFD9833D78}" srcOrd="1" destOrd="0" presId="urn:microsoft.com/office/officeart/2005/8/layout/orgChart1"/>
    <dgm:cxn modelId="{8822199F-E802-4808-B60E-BFD552B1DA6D}" type="presParOf" srcId="{29476679-34AE-4E46-AFD2-01397C86715C}" destId="{08010568-10FE-437A-BA2A-477788783FB1}" srcOrd="2" destOrd="0" presId="urn:microsoft.com/office/officeart/2005/8/layout/orgChart1"/>
    <dgm:cxn modelId="{53599018-0407-49B8-BD87-C84A9FACAED3}" type="presParOf" srcId="{C0BA2E29-A5C7-4024-99CB-F5CCB849B05A}" destId="{6E576E13-3517-4E6D-B4E4-069521992DF8}" srcOrd="2" destOrd="0" presId="urn:microsoft.com/office/officeart/2005/8/layout/orgChart1"/>
    <dgm:cxn modelId="{0998E222-F6E8-4B80-B809-ACBC26DF0A6A}" type="presParOf" srcId="{F36C5281-63AE-44D5-847A-77DAA14B5818}" destId="{51164099-1B3C-4876-8783-721D0CBBCD1B}" srcOrd="6" destOrd="0" presId="urn:microsoft.com/office/officeart/2005/8/layout/orgChart1"/>
    <dgm:cxn modelId="{9096DD93-6CEC-475A-BFB9-CC0B5EDB2FF1}" type="presParOf" srcId="{F36C5281-63AE-44D5-847A-77DAA14B5818}" destId="{007C85B1-6D1A-455C-A3EC-998868F5B2E7}" srcOrd="7" destOrd="0" presId="urn:microsoft.com/office/officeart/2005/8/layout/orgChart1"/>
    <dgm:cxn modelId="{4E61D71C-357C-4455-AADE-6DE8C5E079E3}" type="presParOf" srcId="{007C85B1-6D1A-455C-A3EC-998868F5B2E7}" destId="{8234386B-0E86-4FBE-9D61-9246C3705DE7}" srcOrd="0" destOrd="0" presId="urn:microsoft.com/office/officeart/2005/8/layout/orgChart1"/>
    <dgm:cxn modelId="{2F29A822-7ED6-4036-A4E1-C8120EB421DD}" type="presParOf" srcId="{8234386B-0E86-4FBE-9D61-9246C3705DE7}" destId="{5E6ACD63-6FCD-4F66-983F-9EBB5EAD1DFD}" srcOrd="0" destOrd="0" presId="urn:microsoft.com/office/officeart/2005/8/layout/orgChart1"/>
    <dgm:cxn modelId="{E10FDBAF-18D8-4E64-93D8-63EB1BB4CE5F}" type="presParOf" srcId="{8234386B-0E86-4FBE-9D61-9246C3705DE7}" destId="{2B62B610-43CA-448C-8C0D-595A5D7B80C4}" srcOrd="1" destOrd="0" presId="urn:microsoft.com/office/officeart/2005/8/layout/orgChart1"/>
    <dgm:cxn modelId="{8D14F0E4-0698-4E43-9AFD-F34130EA5A59}" type="presParOf" srcId="{007C85B1-6D1A-455C-A3EC-998868F5B2E7}" destId="{E845C0FD-6391-4E36-902E-0976754451BC}" srcOrd="1" destOrd="0" presId="urn:microsoft.com/office/officeart/2005/8/layout/orgChart1"/>
    <dgm:cxn modelId="{3BB56D0D-2871-4DC9-8118-2D8633335902}" type="presParOf" srcId="{E845C0FD-6391-4E36-902E-0976754451BC}" destId="{7A5C704A-5F21-4CA6-934C-32295061451F}" srcOrd="0" destOrd="0" presId="urn:microsoft.com/office/officeart/2005/8/layout/orgChart1"/>
    <dgm:cxn modelId="{AF5391D0-62D6-40D6-A048-FEAE963058E2}" type="presParOf" srcId="{E845C0FD-6391-4E36-902E-0976754451BC}" destId="{EF97FE4E-8781-4AF0-9E66-1E6AF4F3F5B1}" srcOrd="1" destOrd="0" presId="urn:microsoft.com/office/officeart/2005/8/layout/orgChart1"/>
    <dgm:cxn modelId="{5F685542-6687-4F6F-B053-628EA0A74BEF}" type="presParOf" srcId="{EF97FE4E-8781-4AF0-9E66-1E6AF4F3F5B1}" destId="{36778DDE-ACCE-4895-BEAD-30839C7B0DC4}" srcOrd="0" destOrd="0" presId="urn:microsoft.com/office/officeart/2005/8/layout/orgChart1"/>
    <dgm:cxn modelId="{B88C724E-9222-41A7-B707-5FF9904E7F41}" type="presParOf" srcId="{36778DDE-ACCE-4895-BEAD-30839C7B0DC4}" destId="{CFD36412-9D70-4D7F-8B4A-D4E2502B568C}" srcOrd="0" destOrd="0" presId="urn:microsoft.com/office/officeart/2005/8/layout/orgChart1"/>
    <dgm:cxn modelId="{4A24B991-C691-47D4-95C7-F69B0B11970C}" type="presParOf" srcId="{36778DDE-ACCE-4895-BEAD-30839C7B0DC4}" destId="{A43B115A-E0D3-48CC-8D34-7B990F9ABB49}" srcOrd="1" destOrd="0" presId="urn:microsoft.com/office/officeart/2005/8/layout/orgChart1"/>
    <dgm:cxn modelId="{F8E65A2E-F825-4334-9B1C-A654D5794B17}" type="presParOf" srcId="{EF97FE4E-8781-4AF0-9E66-1E6AF4F3F5B1}" destId="{BF04C591-B16C-4A6D-AA9E-58AD0B6107BE}" srcOrd="1" destOrd="0" presId="urn:microsoft.com/office/officeart/2005/8/layout/orgChart1"/>
    <dgm:cxn modelId="{F4CEFF59-85B2-44E9-A32D-6E4FECFA61FE}" type="presParOf" srcId="{EF97FE4E-8781-4AF0-9E66-1E6AF4F3F5B1}" destId="{418CE52E-3FDE-4C45-8996-102E5B898411}" srcOrd="2" destOrd="0" presId="urn:microsoft.com/office/officeart/2005/8/layout/orgChart1"/>
    <dgm:cxn modelId="{08EA3FA0-ED04-43EB-9E15-B037A021B9CD}" type="presParOf" srcId="{007C85B1-6D1A-455C-A3EC-998868F5B2E7}" destId="{71455083-EE35-4C41-802A-5CC172CEAECE}" srcOrd="2" destOrd="0" presId="urn:microsoft.com/office/officeart/2005/8/layout/orgChart1"/>
    <dgm:cxn modelId="{4F8C3645-B370-4718-A974-A2A3C94EED98}" type="presParOf" srcId="{47F40642-26AC-4710-8822-076869BE25D8}" destId="{1810D3AE-7434-4054-8DC0-60F21161DE0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169E2E-CC86-45F8-90DE-C357F2CBE4EF}" type="doc">
      <dgm:prSet loTypeId="urn:microsoft.com/office/officeart/2005/8/layout/orgChart1" loCatId="hierarchy" qsTypeId="urn:microsoft.com/office/officeart/2005/8/quickstyle/simple3" qsCatId="simple" csTypeId="urn:microsoft.com/office/officeart/2005/8/colors/colorful2" csCatId="colorful" phldr="1"/>
      <dgm:spPr/>
      <dgm:t>
        <a:bodyPr/>
        <a:lstStyle/>
        <a:p>
          <a:endParaRPr lang="en-GB"/>
        </a:p>
      </dgm:t>
    </dgm:pt>
    <dgm:pt modelId="{31379A62-4AE4-4995-B597-DD7BA141476E}">
      <dgm:prSet phldrT="[Text]" custT="1"/>
      <dgm:spPr>
        <a:xfrm>
          <a:off x="1471656" y="614"/>
          <a:ext cx="6302915" cy="54956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2400" noProof="0" dirty="0">
              <a:solidFill>
                <a:sysClr val="windowText" lastClr="000000"/>
              </a:solidFill>
              <a:latin typeface="Calibri"/>
              <a:ea typeface="+mn-ea"/>
              <a:cs typeface="+mn-cs"/>
            </a:rPr>
            <a:t>How to reduce greenhouse gas usage</a:t>
          </a:r>
        </a:p>
      </dgm:t>
    </dgm:pt>
    <dgm:pt modelId="{4F0E5423-E4FC-412A-84CD-591AC0D9680E}" type="parTrans" cxnId="{B9AD34E9-60A4-4619-8A3C-E58293B28303}">
      <dgm:prSet/>
      <dgm:spPr/>
      <dgm:t>
        <a:bodyPr/>
        <a:lstStyle/>
        <a:p>
          <a:endParaRPr lang="en-GB" noProof="0" dirty="0"/>
        </a:p>
      </dgm:t>
    </dgm:pt>
    <dgm:pt modelId="{971E65FD-5175-425F-B38B-AE00E98BD84B}" type="sibTrans" cxnId="{B9AD34E9-60A4-4619-8A3C-E58293B28303}">
      <dgm:prSet/>
      <dgm:spPr/>
      <dgm:t>
        <a:bodyPr/>
        <a:lstStyle/>
        <a:p>
          <a:endParaRPr lang="en-GB" noProof="0" dirty="0"/>
        </a:p>
      </dgm:t>
    </dgm:pt>
    <dgm:pt modelId="{71D64DA1-04A2-4CA1-A16D-5C97926E0996}">
      <dgm:prSet phldrT="[Text]"/>
      <dgm:spPr>
        <a:xfrm>
          <a:off x="1249995" y="820626"/>
          <a:ext cx="1441015"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b="1" noProof="0" dirty="0">
              <a:solidFill>
                <a:sysClr val="windowText" lastClr="000000"/>
              </a:solidFill>
              <a:latin typeface="Calibri"/>
              <a:ea typeface="+mn-ea"/>
              <a:cs typeface="+mn-cs"/>
            </a:rPr>
            <a:t>Optimization of current technologies</a:t>
          </a:r>
        </a:p>
      </dgm:t>
    </dgm:pt>
    <dgm:pt modelId="{541D7FDA-77AD-4CB2-86DF-896516CE93A0}" type="parTrans" cxnId="{120B8FE4-373F-4AD3-8B94-245A7296CB23}">
      <dgm:prSet/>
      <dgm:spPr>
        <a:xfrm>
          <a:off x="1970502" y="550182"/>
          <a:ext cx="2652610" cy="270443"/>
        </a:xfrm>
        <a:custGeom>
          <a:avLst/>
          <a:gdLst/>
          <a:ahLst/>
          <a:cxnLst/>
          <a:rect l="0" t="0" r="0" b="0"/>
          <a:pathLst>
            <a:path>
              <a:moveTo>
                <a:pt x="2652610" y="0"/>
              </a:moveTo>
              <a:lnTo>
                <a:pt x="2652610" y="135221"/>
              </a:lnTo>
              <a:lnTo>
                <a:pt x="0" y="135221"/>
              </a:lnTo>
              <a:lnTo>
                <a:pt x="0"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768C2284-B3BB-493E-8B0F-577BC80CD9EE}" type="sibTrans" cxnId="{120B8FE4-373F-4AD3-8B94-245A7296CB23}">
      <dgm:prSet/>
      <dgm:spPr/>
      <dgm:t>
        <a:bodyPr/>
        <a:lstStyle/>
        <a:p>
          <a:endParaRPr lang="en-GB" noProof="0" dirty="0"/>
        </a:p>
      </dgm:t>
    </dgm:pt>
    <dgm:pt modelId="{8849FAB8-9ED5-471A-8F08-46D1BE44239D}">
      <dgm:prSet phldrT="[Text]"/>
      <dgm:spPr>
        <a:xfrm>
          <a:off x="2961454" y="820626"/>
          <a:ext cx="1463887"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b="1" noProof="0" dirty="0">
              <a:solidFill>
                <a:sysClr val="windowText" lastClr="000000"/>
              </a:solidFill>
              <a:latin typeface="Calibri"/>
              <a:ea typeface="+mn-ea"/>
              <a:cs typeface="+mn-cs"/>
            </a:rPr>
            <a:t>Gas Recuperation</a:t>
          </a:r>
        </a:p>
      </dgm:t>
    </dgm:pt>
    <dgm:pt modelId="{E1D9D6B0-AA14-4EB5-91E0-438505FC81ED}" type="parTrans" cxnId="{31EF7216-9119-42F5-8F54-5F4D4D9C5767}">
      <dgm:prSet/>
      <dgm:spPr>
        <a:xfrm>
          <a:off x="3693398" y="550182"/>
          <a:ext cx="929715" cy="270443"/>
        </a:xfrm>
        <a:custGeom>
          <a:avLst/>
          <a:gdLst/>
          <a:ahLst/>
          <a:cxnLst/>
          <a:rect l="0" t="0" r="0" b="0"/>
          <a:pathLst>
            <a:path>
              <a:moveTo>
                <a:pt x="929715" y="0"/>
              </a:moveTo>
              <a:lnTo>
                <a:pt x="929715" y="135221"/>
              </a:lnTo>
              <a:lnTo>
                <a:pt x="0" y="135221"/>
              </a:lnTo>
              <a:lnTo>
                <a:pt x="0"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A119CE85-7A22-4447-90C5-60B9E3EC5579}" type="sibTrans" cxnId="{31EF7216-9119-42F5-8F54-5F4D4D9C5767}">
      <dgm:prSet/>
      <dgm:spPr/>
      <dgm:t>
        <a:bodyPr/>
        <a:lstStyle/>
        <a:p>
          <a:endParaRPr lang="en-GB" noProof="0" dirty="0"/>
        </a:p>
      </dgm:t>
    </dgm:pt>
    <dgm:pt modelId="{B8A6A29B-C5E2-4D7B-9E7A-0669441DECB3}">
      <dgm:prSet phldrT="[Text]"/>
      <dgm:spPr>
        <a:xfrm>
          <a:off x="4695786"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b="1" noProof="0" dirty="0">
              <a:solidFill>
                <a:sysClr val="windowText" lastClr="000000"/>
              </a:solidFill>
              <a:latin typeface="Calibri"/>
              <a:ea typeface="+mn-ea"/>
              <a:cs typeface="+mn-cs"/>
            </a:rPr>
            <a:t>Alternative Gases</a:t>
          </a:r>
        </a:p>
      </dgm:t>
    </dgm:pt>
    <dgm:pt modelId="{E253937C-BB60-4646-A138-812EA8CF5E2E}" type="parTrans" cxnId="{B11AEE73-815F-4421-873D-E5DDD030A5E6}">
      <dgm:prSet/>
      <dgm:spPr>
        <a:xfrm>
          <a:off x="4623113" y="550182"/>
          <a:ext cx="804615" cy="270443"/>
        </a:xfrm>
        <a:custGeom>
          <a:avLst/>
          <a:gdLst/>
          <a:ahLst/>
          <a:cxnLst/>
          <a:rect l="0" t="0" r="0" b="0"/>
          <a:pathLst>
            <a:path>
              <a:moveTo>
                <a:pt x="0" y="0"/>
              </a:moveTo>
              <a:lnTo>
                <a:pt x="0" y="135221"/>
              </a:lnTo>
              <a:lnTo>
                <a:pt x="804615" y="135221"/>
              </a:lnTo>
              <a:lnTo>
                <a:pt x="804615"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0A3A8943-9CBB-4A06-95C5-0A4953D3C16D}" type="sibTrans" cxnId="{B11AEE73-815F-4421-873D-E5DDD030A5E6}">
      <dgm:prSet/>
      <dgm:spPr/>
      <dgm:t>
        <a:bodyPr/>
        <a:lstStyle/>
        <a:p>
          <a:endParaRPr lang="en-GB" noProof="0" dirty="0"/>
        </a:p>
      </dgm:t>
    </dgm:pt>
    <dgm:pt modelId="{A9546626-F7FD-4A82-8969-F86591DB07D4}">
      <dgm:prSet phldrT="[Text]"/>
      <dgm:spPr>
        <a:xfrm>
          <a:off x="6430117"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b="1" noProof="0" dirty="0">
              <a:solidFill>
                <a:sysClr val="windowText" lastClr="000000"/>
              </a:solidFill>
              <a:latin typeface="Calibri"/>
              <a:ea typeface="+mn-ea"/>
              <a:cs typeface="+mn-cs"/>
            </a:rPr>
            <a:t>Gas disposal</a:t>
          </a:r>
        </a:p>
      </dgm:t>
    </dgm:pt>
    <dgm:pt modelId="{A4930416-536B-4573-BA8A-C5AAEE5A8D50}" type="parTrans" cxnId="{BE4545AE-04C3-4C00-8FEE-484269D499E1}">
      <dgm:prSet/>
      <dgm:spPr>
        <a:xfrm>
          <a:off x="4623113" y="550182"/>
          <a:ext cx="2538947" cy="270443"/>
        </a:xfrm>
        <a:custGeom>
          <a:avLst/>
          <a:gdLst/>
          <a:ahLst/>
          <a:cxnLst/>
          <a:rect l="0" t="0" r="0" b="0"/>
          <a:pathLst>
            <a:path>
              <a:moveTo>
                <a:pt x="0" y="0"/>
              </a:moveTo>
              <a:lnTo>
                <a:pt x="0" y="135221"/>
              </a:lnTo>
              <a:lnTo>
                <a:pt x="2538947" y="135221"/>
              </a:lnTo>
              <a:lnTo>
                <a:pt x="2538947"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CB263A19-05F4-4CD5-AEA0-E64653689FED}" type="sibTrans" cxnId="{BE4545AE-04C3-4C00-8FEE-484269D499E1}">
      <dgm:prSet/>
      <dgm:spPr/>
      <dgm:t>
        <a:bodyPr/>
        <a:lstStyle/>
        <a:p>
          <a:endParaRPr lang="en-GB" noProof="0" dirty="0"/>
        </a:p>
      </dgm:t>
    </dgm:pt>
    <dgm:pt modelId="{A45D71CB-B07C-4485-971F-99452CB001B6}">
      <dgm:prSet phldrT="[Text]" custT="1"/>
      <dgm:spPr>
        <a:xfrm>
          <a:off x="3327426"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300" dirty="0">
              <a:solidFill>
                <a:sysClr val="windowText" lastClr="000000"/>
              </a:solidFill>
              <a:latin typeface="Calibri"/>
              <a:ea typeface="+mn-ea"/>
              <a:cs typeface="+mn-cs"/>
            </a:rPr>
            <a:t>Membrane separation</a:t>
          </a:r>
          <a:endParaRPr lang="en-GB" sz="1300" noProof="0" dirty="0">
            <a:solidFill>
              <a:sysClr val="windowText" lastClr="000000"/>
            </a:solidFill>
            <a:latin typeface="Calibri"/>
            <a:ea typeface="+mn-ea"/>
            <a:cs typeface="+mn-cs"/>
          </a:endParaRPr>
        </a:p>
      </dgm:t>
    </dgm:pt>
    <dgm:pt modelId="{8DD83205-5C59-456B-98C4-7FD73B6A341E}" type="parTrans" cxnId="{A7701495-5262-49AC-BAC8-14C06495A1FC}">
      <dgm:prSet/>
      <dgm:spPr>
        <a:xfrm>
          <a:off x="3107843" y="1668281"/>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034BA447-5C65-4417-A6A2-F3B789C66376}" type="sibTrans" cxnId="{A7701495-5262-49AC-BAC8-14C06495A1FC}">
      <dgm:prSet/>
      <dgm:spPr/>
      <dgm:t>
        <a:bodyPr/>
        <a:lstStyle/>
        <a:p>
          <a:endParaRPr lang="en-GB"/>
        </a:p>
      </dgm:t>
    </dgm:pt>
    <dgm:pt modelId="{32BCF11A-7F6E-4248-A4E3-606A4F75534E}">
      <dgm:prSet phldrT="[Text]"/>
      <dgm:spPr>
        <a:xfrm>
          <a:off x="3327426"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dirty="0">
              <a:solidFill>
                <a:sysClr val="windowText" lastClr="000000"/>
              </a:solidFill>
              <a:latin typeface="Calibri"/>
              <a:ea typeface="+mn-ea"/>
              <a:cs typeface="+mn-cs"/>
            </a:rPr>
            <a:t>Pressure swing</a:t>
          </a:r>
          <a:endParaRPr lang="en-GB" noProof="0" dirty="0">
            <a:solidFill>
              <a:sysClr val="windowText" lastClr="000000"/>
            </a:solidFill>
            <a:latin typeface="Calibri"/>
            <a:ea typeface="+mn-ea"/>
            <a:cs typeface="+mn-cs"/>
          </a:endParaRPr>
        </a:p>
      </dgm:t>
    </dgm:pt>
    <dgm:pt modelId="{61839455-B565-46B4-B3BD-BF08119DE479}" type="parTrans" cxnId="{F5D2979F-5130-4FBD-B33E-46499EF056D9}">
      <dgm:prSet/>
      <dgm:spPr>
        <a:xfrm>
          <a:off x="3107843" y="1668281"/>
          <a:ext cx="219583" cy="1506759"/>
        </a:xfrm>
        <a:custGeom>
          <a:avLst/>
          <a:gdLst/>
          <a:ahLst/>
          <a:cxnLst/>
          <a:rect l="0" t="0" r="0" b="0"/>
          <a:pathLst>
            <a:path>
              <a:moveTo>
                <a:pt x="0" y="0"/>
              </a:moveTo>
              <a:lnTo>
                <a:pt x="0" y="1506759"/>
              </a:lnTo>
              <a:lnTo>
                <a:pt x="219583" y="1506759"/>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99FF1848-15F9-4827-AE3E-70334763299E}" type="sibTrans" cxnId="{F5D2979F-5130-4FBD-B33E-46499EF056D9}">
      <dgm:prSet/>
      <dgm:spPr/>
      <dgm:t>
        <a:bodyPr/>
        <a:lstStyle/>
        <a:p>
          <a:endParaRPr lang="en-GB"/>
        </a:p>
      </dgm:t>
    </dgm:pt>
    <dgm:pt modelId="{7AD0EFB8-FB56-46E9-8AAA-4971A79683CC}">
      <dgm:prSet phldrT="[Text]"/>
      <dgm:spPr>
        <a:xfrm>
          <a:off x="3327426"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dirty="0">
              <a:solidFill>
                <a:sysClr val="windowText" lastClr="000000"/>
              </a:solidFill>
              <a:latin typeface="Calibri"/>
              <a:ea typeface="+mn-ea"/>
              <a:cs typeface="+mn-cs"/>
            </a:rPr>
            <a:t>Cryogenic/cold separation</a:t>
          </a:r>
          <a:endParaRPr lang="en-GB" noProof="0" dirty="0">
            <a:solidFill>
              <a:sysClr val="windowText" lastClr="000000"/>
            </a:solidFill>
            <a:latin typeface="Calibri"/>
            <a:ea typeface="+mn-ea"/>
            <a:cs typeface="+mn-cs"/>
          </a:endParaRPr>
        </a:p>
      </dgm:t>
    </dgm:pt>
    <dgm:pt modelId="{2180FD26-6776-4869-8CA4-3A3C876C6A11}" type="parTrans" cxnId="{061953E8-3445-4073-BC5D-13195B8F330D}">
      <dgm:prSet/>
      <dgm:spPr>
        <a:xfrm>
          <a:off x="3107843" y="1668281"/>
          <a:ext cx="219583" cy="2421117"/>
        </a:xfrm>
        <a:custGeom>
          <a:avLst/>
          <a:gdLst/>
          <a:ahLst/>
          <a:cxnLst/>
          <a:rect l="0" t="0" r="0" b="0"/>
          <a:pathLst>
            <a:path>
              <a:moveTo>
                <a:pt x="0" y="0"/>
              </a:moveTo>
              <a:lnTo>
                <a:pt x="0" y="2421117"/>
              </a:lnTo>
              <a:lnTo>
                <a:pt x="219583" y="2421117"/>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D18EE0AA-1591-4052-B8BD-CC076BE6AB88}" type="sibTrans" cxnId="{061953E8-3445-4073-BC5D-13195B8F330D}">
      <dgm:prSet/>
      <dgm:spPr/>
      <dgm:t>
        <a:bodyPr/>
        <a:lstStyle/>
        <a:p>
          <a:endParaRPr lang="en-GB"/>
        </a:p>
      </dgm:t>
    </dgm:pt>
    <dgm:pt modelId="{90613CF9-D547-4C0D-9089-7A198EE85C0E}" type="pres">
      <dgm:prSet presAssocID="{3A169E2E-CC86-45F8-90DE-C357F2CBE4EF}" presName="hierChild1" presStyleCnt="0">
        <dgm:presLayoutVars>
          <dgm:orgChart val="1"/>
          <dgm:chPref val="1"/>
          <dgm:dir/>
          <dgm:animOne val="branch"/>
          <dgm:animLvl val="lvl"/>
          <dgm:resizeHandles/>
        </dgm:presLayoutVars>
      </dgm:prSet>
      <dgm:spPr/>
    </dgm:pt>
    <dgm:pt modelId="{47F40642-26AC-4710-8822-076869BE25D8}" type="pres">
      <dgm:prSet presAssocID="{31379A62-4AE4-4995-B597-DD7BA141476E}" presName="hierRoot1" presStyleCnt="0">
        <dgm:presLayoutVars>
          <dgm:hierBranch val="init"/>
        </dgm:presLayoutVars>
      </dgm:prSet>
      <dgm:spPr/>
    </dgm:pt>
    <dgm:pt modelId="{BD3B131A-3E48-401A-B46D-952A454C3C28}" type="pres">
      <dgm:prSet presAssocID="{31379A62-4AE4-4995-B597-DD7BA141476E}" presName="rootComposite1" presStyleCnt="0"/>
      <dgm:spPr/>
    </dgm:pt>
    <dgm:pt modelId="{E1194983-05F2-46AE-B598-CD812ED9E17F}" type="pres">
      <dgm:prSet presAssocID="{31379A62-4AE4-4995-B597-DD7BA141476E}" presName="rootText1" presStyleLbl="node0" presStyleIdx="0" presStyleCnt="1" custScaleX="489422" custScaleY="85348" custLinFactNeighborX="3969">
        <dgm:presLayoutVars>
          <dgm:chPref val="3"/>
        </dgm:presLayoutVars>
      </dgm:prSet>
      <dgm:spPr/>
    </dgm:pt>
    <dgm:pt modelId="{3A03D34A-56D3-45D2-8ED5-303D9FD98417}" type="pres">
      <dgm:prSet presAssocID="{31379A62-4AE4-4995-B597-DD7BA141476E}" presName="rootConnector1" presStyleLbl="node1" presStyleIdx="0" presStyleCnt="0"/>
      <dgm:spPr/>
    </dgm:pt>
    <dgm:pt modelId="{F36C5281-63AE-44D5-847A-77DAA14B5818}" type="pres">
      <dgm:prSet presAssocID="{31379A62-4AE4-4995-B597-DD7BA141476E}" presName="hierChild2" presStyleCnt="0"/>
      <dgm:spPr/>
    </dgm:pt>
    <dgm:pt modelId="{504525F3-5C29-4DEA-8A04-073E1BC7BBA3}" type="pres">
      <dgm:prSet presAssocID="{541D7FDA-77AD-4CB2-86DF-896516CE93A0}" presName="Name37" presStyleLbl="parChTrans1D2" presStyleIdx="0" presStyleCnt="4"/>
      <dgm:spPr/>
    </dgm:pt>
    <dgm:pt modelId="{2A4A95B7-3BC3-4790-930E-AE1AD680D76F}" type="pres">
      <dgm:prSet presAssocID="{71D64DA1-04A2-4CA1-A16D-5C97926E0996}" presName="hierRoot2" presStyleCnt="0">
        <dgm:presLayoutVars>
          <dgm:hierBranch val="init"/>
        </dgm:presLayoutVars>
      </dgm:prSet>
      <dgm:spPr/>
    </dgm:pt>
    <dgm:pt modelId="{7B40836C-F5C6-4542-8C13-DFFA7DAC6D4D}" type="pres">
      <dgm:prSet presAssocID="{71D64DA1-04A2-4CA1-A16D-5C97926E0996}" presName="rootComposite" presStyleCnt="0"/>
      <dgm:spPr/>
    </dgm:pt>
    <dgm:pt modelId="{7FA9616A-1F29-4335-93E1-4DF0235D0F9D}" type="pres">
      <dgm:prSet presAssocID="{71D64DA1-04A2-4CA1-A16D-5C97926E0996}" presName="rootText" presStyleLbl="node2" presStyleIdx="0" presStyleCnt="4" custScaleX="111895" custScaleY="131641">
        <dgm:presLayoutVars>
          <dgm:chPref val="3"/>
        </dgm:presLayoutVars>
      </dgm:prSet>
      <dgm:spPr/>
    </dgm:pt>
    <dgm:pt modelId="{D536BB60-1660-4383-8557-4AF3AE6ED6EE}" type="pres">
      <dgm:prSet presAssocID="{71D64DA1-04A2-4CA1-A16D-5C97926E0996}" presName="rootConnector" presStyleLbl="node2" presStyleIdx="0" presStyleCnt="4"/>
      <dgm:spPr/>
    </dgm:pt>
    <dgm:pt modelId="{12FCBAA7-43AA-435D-8833-C72DCB28C1DB}" type="pres">
      <dgm:prSet presAssocID="{71D64DA1-04A2-4CA1-A16D-5C97926E0996}" presName="hierChild4" presStyleCnt="0"/>
      <dgm:spPr/>
    </dgm:pt>
    <dgm:pt modelId="{100FAA25-DDA8-4F11-B474-D761541EA8A8}" type="pres">
      <dgm:prSet presAssocID="{71D64DA1-04A2-4CA1-A16D-5C97926E0996}" presName="hierChild5" presStyleCnt="0"/>
      <dgm:spPr/>
    </dgm:pt>
    <dgm:pt modelId="{13780461-477F-4DD8-8DD5-65F6A3DBB8DA}" type="pres">
      <dgm:prSet presAssocID="{E1D9D6B0-AA14-4EB5-91E0-438505FC81ED}" presName="Name37" presStyleLbl="parChTrans1D2" presStyleIdx="1" presStyleCnt="4"/>
      <dgm:spPr/>
    </dgm:pt>
    <dgm:pt modelId="{E5317C3C-54D0-436F-9F93-83174F5AF0D4}" type="pres">
      <dgm:prSet presAssocID="{8849FAB8-9ED5-471A-8F08-46D1BE44239D}" presName="hierRoot2" presStyleCnt="0">
        <dgm:presLayoutVars>
          <dgm:hierBranch val="init"/>
        </dgm:presLayoutVars>
      </dgm:prSet>
      <dgm:spPr/>
    </dgm:pt>
    <dgm:pt modelId="{145625AC-5054-4FE1-B0C3-FFEDA8476B78}" type="pres">
      <dgm:prSet presAssocID="{8849FAB8-9ED5-471A-8F08-46D1BE44239D}" presName="rootComposite" presStyleCnt="0"/>
      <dgm:spPr/>
    </dgm:pt>
    <dgm:pt modelId="{9560444E-8BA6-4566-B17A-69DDB8CDBABE}" type="pres">
      <dgm:prSet presAssocID="{8849FAB8-9ED5-471A-8F08-46D1BE44239D}" presName="rootText" presStyleLbl="node2" presStyleIdx="1" presStyleCnt="4" custScaleX="113671" custScaleY="131641">
        <dgm:presLayoutVars>
          <dgm:chPref val="3"/>
        </dgm:presLayoutVars>
      </dgm:prSet>
      <dgm:spPr/>
    </dgm:pt>
    <dgm:pt modelId="{7235F72B-F2DA-4C54-AA9D-CCFD9F9E7757}" type="pres">
      <dgm:prSet presAssocID="{8849FAB8-9ED5-471A-8F08-46D1BE44239D}" presName="rootConnector" presStyleLbl="node2" presStyleIdx="1" presStyleCnt="4"/>
      <dgm:spPr/>
    </dgm:pt>
    <dgm:pt modelId="{1FCA9EEA-2F5D-42FC-8D11-DAC252A9573B}" type="pres">
      <dgm:prSet presAssocID="{8849FAB8-9ED5-471A-8F08-46D1BE44239D}" presName="hierChild4" presStyleCnt="0"/>
      <dgm:spPr/>
    </dgm:pt>
    <dgm:pt modelId="{3B42E4BF-4A45-47EB-A8DC-DD0800212282}" type="pres">
      <dgm:prSet presAssocID="{8DD83205-5C59-456B-98C4-7FD73B6A341E}" presName="Name37" presStyleLbl="parChTrans1D3" presStyleIdx="0" presStyleCnt="3"/>
      <dgm:spPr/>
    </dgm:pt>
    <dgm:pt modelId="{21666EBC-CC8D-4227-992D-82B01B86847D}" type="pres">
      <dgm:prSet presAssocID="{A45D71CB-B07C-4485-971F-99452CB001B6}" presName="hierRoot2" presStyleCnt="0">
        <dgm:presLayoutVars>
          <dgm:hierBranch val="init"/>
        </dgm:presLayoutVars>
      </dgm:prSet>
      <dgm:spPr/>
    </dgm:pt>
    <dgm:pt modelId="{5E876975-8CA9-47A8-88B4-DCCB0EDD8EF5}" type="pres">
      <dgm:prSet presAssocID="{A45D71CB-B07C-4485-971F-99452CB001B6}" presName="rootComposite" presStyleCnt="0"/>
      <dgm:spPr/>
    </dgm:pt>
    <dgm:pt modelId="{0CC9C517-151F-4B2A-9951-14B1F0010AAF}" type="pres">
      <dgm:prSet presAssocID="{A45D71CB-B07C-4485-971F-99452CB001B6}" presName="rootText" presStyleLbl="node3" presStyleIdx="0" presStyleCnt="3">
        <dgm:presLayoutVars>
          <dgm:chPref val="3"/>
        </dgm:presLayoutVars>
      </dgm:prSet>
      <dgm:spPr/>
    </dgm:pt>
    <dgm:pt modelId="{4D47667E-C03F-4419-A314-25B3E903E44F}" type="pres">
      <dgm:prSet presAssocID="{A45D71CB-B07C-4485-971F-99452CB001B6}" presName="rootConnector" presStyleLbl="node3" presStyleIdx="0" presStyleCnt="3"/>
      <dgm:spPr/>
    </dgm:pt>
    <dgm:pt modelId="{8E3CA345-975D-49E4-B4FD-A9FEE5F288AA}" type="pres">
      <dgm:prSet presAssocID="{A45D71CB-B07C-4485-971F-99452CB001B6}" presName="hierChild4" presStyleCnt="0"/>
      <dgm:spPr/>
    </dgm:pt>
    <dgm:pt modelId="{9B3BB6C7-1F71-477A-B13A-957A41A60C53}" type="pres">
      <dgm:prSet presAssocID="{A45D71CB-B07C-4485-971F-99452CB001B6}" presName="hierChild5" presStyleCnt="0"/>
      <dgm:spPr/>
    </dgm:pt>
    <dgm:pt modelId="{24B25771-9004-47BF-9F2A-94F61FBFF718}" type="pres">
      <dgm:prSet presAssocID="{61839455-B565-46B4-B3BD-BF08119DE479}" presName="Name37" presStyleLbl="parChTrans1D3" presStyleIdx="1" presStyleCnt="3"/>
      <dgm:spPr/>
    </dgm:pt>
    <dgm:pt modelId="{14CBC077-96A6-4BA8-ACC1-0540B60B5E26}" type="pres">
      <dgm:prSet presAssocID="{32BCF11A-7F6E-4248-A4E3-606A4F75534E}" presName="hierRoot2" presStyleCnt="0">
        <dgm:presLayoutVars>
          <dgm:hierBranch val="init"/>
        </dgm:presLayoutVars>
      </dgm:prSet>
      <dgm:spPr/>
    </dgm:pt>
    <dgm:pt modelId="{522E8332-F4F8-49DD-8048-4D6CF180DF21}" type="pres">
      <dgm:prSet presAssocID="{32BCF11A-7F6E-4248-A4E3-606A4F75534E}" presName="rootComposite" presStyleCnt="0"/>
      <dgm:spPr/>
    </dgm:pt>
    <dgm:pt modelId="{112882FB-CA3C-4503-AF77-7F6F4BF437B8}" type="pres">
      <dgm:prSet presAssocID="{32BCF11A-7F6E-4248-A4E3-606A4F75534E}" presName="rootText" presStyleLbl="node3" presStyleIdx="1" presStyleCnt="3">
        <dgm:presLayoutVars>
          <dgm:chPref val="3"/>
        </dgm:presLayoutVars>
      </dgm:prSet>
      <dgm:spPr/>
    </dgm:pt>
    <dgm:pt modelId="{83D0BDDB-D043-463E-B10F-51E4BB73E54F}" type="pres">
      <dgm:prSet presAssocID="{32BCF11A-7F6E-4248-A4E3-606A4F75534E}" presName="rootConnector" presStyleLbl="node3" presStyleIdx="1" presStyleCnt="3"/>
      <dgm:spPr/>
    </dgm:pt>
    <dgm:pt modelId="{81B6FEEA-A4B0-4262-8197-5E3186BB1455}" type="pres">
      <dgm:prSet presAssocID="{32BCF11A-7F6E-4248-A4E3-606A4F75534E}" presName="hierChild4" presStyleCnt="0"/>
      <dgm:spPr/>
    </dgm:pt>
    <dgm:pt modelId="{CD3A3221-A98F-4D5B-84F0-1A287790B907}" type="pres">
      <dgm:prSet presAssocID="{32BCF11A-7F6E-4248-A4E3-606A4F75534E}" presName="hierChild5" presStyleCnt="0"/>
      <dgm:spPr/>
    </dgm:pt>
    <dgm:pt modelId="{9E3EF929-63FF-4C91-89A8-F21670CEBD9F}" type="pres">
      <dgm:prSet presAssocID="{2180FD26-6776-4869-8CA4-3A3C876C6A11}" presName="Name37" presStyleLbl="parChTrans1D3" presStyleIdx="2" presStyleCnt="3"/>
      <dgm:spPr/>
    </dgm:pt>
    <dgm:pt modelId="{E095E92C-D248-4968-B418-7B21D0AF2EF0}" type="pres">
      <dgm:prSet presAssocID="{7AD0EFB8-FB56-46E9-8AAA-4971A79683CC}" presName="hierRoot2" presStyleCnt="0">
        <dgm:presLayoutVars>
          <dgm:hierBranch val="init"/>
        </dgm:presLayoutVars>
      </dgm:prSet>
      <dgm:spPr/>
    </dgm:pt>
    <dgm:pt modelId="{4C066D2A-1DCE-4943-AD23-F1A8AF6AA180}" type="pres">
      <dgm:prSet presAssocID="{7AD0EFB8-FB56-46E9-8AAA-4971A79683CC}" presName="rootComposite" presStyleCnt="0"/>
      <dgm:spPr/>
    </dgm:pt>
    <dgm:pt modelId="{7012284B-1C1E-47DF-A7D4-44523DB7D96F}" type="pres">
      <dgm:prSet presAssocID="{7AD0EFB8-FB56-46E9-8AAA-4971A79683CC}" presName="rootText" presStyleLbl="node3" presStyleIdx="2" presStyleCnt="3">
        <dgm:presLayoutVars>
          <dgm:chPref val="3"/>
        </dgm:presLayoutVars>
      </dgm:prSet>
      <dgm:spPr/>
    </dgm:pt>
    <dgm:pt modelId="{E5D6A93D-16C7-42F6-A17F-AC72240972BE}" type="pres">
      <dgm:prSet presAssocID="{7AD0EFB8-FB56-46E9-8AAA-4971A79683CC}" presName="rootConnector" presStyleLbl="node3" presStyleIdx="2" presStyleCnt="3"/>
      <dgm:spPr/>
    </dgm:pt>
    <dgm:pt modelId="{296B3114-F835-4CB8-A607-24A121C4F754}" type="pres">
      <dgm:prSet presAssocID="{7AD0EFB8-FB56-46E9-8AAA-4971A79683CC}" presName="hierChild4" presStyleCnt="0"/>
      <dgm:spPr/>
    </dgm:pt>
    <dgm:pt modelId="{E46EF9A9-2BD9-4685-B6AB-C640712C3FF2}" type="pres">
      <dgm:prSet presAssocID="{7AD0EFB8-FB56-46E9-8AAA-4971A79683CC}" presName="hierChild5" presStyleCnt="0"/>
      <dgm:spPr/>
    </dgm:pt>
    <dgm:pt modelId="{C3529A18-C4A5-4008-A4B9-322D7E8CD5D4}" type="pres">
      <dgm:prSet presAssocID="{8849FAB8-9ED5-471A-8F08-46D1BE44239D}" presName="hierChild5" presStyleCnt="0"/>
      <dgm:spPr/>
    </dgm:pt>
    <dgm:pt modelId="{B5F14ED1-31DB-4AE4-9066-923D3765C41E}" type="pres">
      <dgm:prSet presAssocID="{E253937C-BB60-4646-A138-812EA8CF5E2E}" presName="Name37" presStyleLbl="parChTrans1D2" presStyleIdx="2" presStyleCnt="4"/>
      <dgm:spPr/>
    </dgm:pt>
    <dgm:pt modelId="{C0BA2E29-A5C7-4024-99CB-F5CCB849B05A}" type="pres">
      <dgm:prSet presAssocID="{B8A6A29B-C5E2-4D7B-9E7A-0669441DECB3}" presName="hierRoot2" presStyleCnt="0">
        <dgm:presLayoutVars>
          <dgm:hierBranch val="init"/>
        </dgm:presLayoutVars>
      </dgm:prSet>
      <dgm:spPr/>
    </dgm:pt>
    <dgm:pt modelId="{EEF15D80-FE8A-4584-B1D5-A0EEF45756B0}" type="pres">
      <dgm:prSet presAssocID="{B8A6A29B-C5E2-4D7B-9E7A-0669441DECB3}" presName="rootComposite" presStyleCnt="0"/>
      <dgm:spPr/>
    </dgm:pt>
    <dgm:pt modelId="{17887991-65DF-495F-BE59-52B0CC88AAE5}" type="pres">
      <dgm:prSet presAssocID="{B8A6A29B-C5E2-4D7B-9E7A-0669441DECB3}" presName="rootText" presStyleLbl="node2" presStyleIdx="2" presStyleCnt="4" custScaleX="113671" custScaleY="133731">
        <dgm:presLayoutVars>
          <dgm:chPref val="3"/>
        </dgm:presLayoutVars>
      </dgm:prSet>
      <dgm:spPr/>
    </dgm:pt>
    <dgm:pt modelId="{7D498526-D87C-45DA-A468-B88CC2520917}" type="pres">
      <dgm:prSet presAssocID="{B8A6A29B-C5E2-4D7B-9E7A-0669441DECB3}" presName="rootConnector" presStyleLbl="node2" presStyleIdx="2" presStyleCnt="4"/>
      <dgm:spPr/>
    </dgm:pt>
    <dgm:pt modelId="{DCEBD3A5-2B78-402D-A5E7-1B7C59F3C5E4}" type="pres">
      <dgm:prSet presAssocID="{B8A6A29B-C5E2-4D7B-9E7A-0669441DECB3}" presName="hierChild4" presStyleCnt="0"/>
      <dgm:spPr/>
    </dgm:pt>
    <dgm:pt modelId="{6E576E13-3517-4E6D-B4E4-069521992DF8}" type="pres">
      <dgm:prSet presAssocID="{B8A6A29B-C5E2-4D7B-9E7A-0669441DECB3}" presName="hierChild5" presStyleCnt="0"/>
      <dgm:spPr/>
    </dgm:pt>
    <dgm:pt modelId="{51164099-1B3C-4876-8783-721D0CBBCD1B}" type="pres">
      <dgm:prSet presAssocID="{A4930416-536B-4573-BA8A-C5AAEE5A8D50}" presName="Name37" presStyleLbl="parChTrans1D2" presStyleIdx="3" presStyleCnt="4"/>
      <dgm:spPr/>
    </dgm:pt>
    <dgm:pt modelId="{007C85B1-6D1A-455C-A3EC-998868F5B2E7}" type="pres">
      <dgm:prSet presAssocID="{A9546626-F7FD-4A82-8969-F86591DB07D4}" presName="hierRoot2" presStyleCnt="0">
        <dgm:presLayoutVars>
          <dgm:hierBranch val="init"/>
        </dgm:presLayoutVars>
      </dgm:prSet>
      <dgm:spPr/>
    </dgm:pt>
    <dgm:pt modelId="{8234386B-0E86-4FBE-9D61-9246C3705DE7}" type="pres">
      <dgm:prSet presAssocID="{A9546626-F7FD-4A82-8969-F86591DB07D4}" presName="rootComposite" presStyleCnt="0"/>
      <dgm:spPr/>
    </dgm:pt>
    <dgm:pt modelId="{5E6ACD63-6FCD-4F66-983F-9EBB5EAD1DFD}" type="pres">
      <dgm:prSet presAssocID="{A9546626-F7FD-4A82-8969-F86591DB07D4}" presName="rootText" presStyleLbl="node2" presStyleIdx="3" presStyleCnt="4" custScaleX="113671" custScaleY="133731">
        <dgm:presLayoutVars>
          <dgm:chPref val="3"/>
        </dgm:presLayoutVars>
      </dgm:prSet>
      <dgm:spPr/>
    </dgm:pt>
    <dgm:pt modelId="{2B62B610-43CA-448C-8C0D-595A5D7B80C4}" type="pres">
      <dgm:prSet presAssocID="{A9546626-F7FD-4A82-8969-F86591DB07D4}" presName="rootConnector" presStyleLbl="node2" presStyleIdx="3" presStyleCnt="4"/>
      <dgm:spPr/>
    </dgm:pt>
    <dgm:pt modelId="{E845C0FD-6391-4E36-902E-0976754451BC}" type="pres">
      <dgm:prSet presAssocID="{A9546626-F7FD-4A82-8969-F86591DB07D4}" presName="hierChild4" presStyleCnt="0"/>
      <dgm:spPr/>
    </dgm:pt>
    <dgm:pt modelId="{71455083-EE35-4C41-802A-5CC172CEAECE}" type="pres">
      <dgm:prSet presAssocID="{A9546626-F7FD-4A82-8969-F86591DB07D4}" presName="hierChild5" presStyleCnt="0"/>
      <dgm:spPr/>
    </dgm:pt>
    <dgm:pt modelId="{1810D3AE-7434-4054-8DC0-60F21161DE07}" type="pres">
      <dgm:prSet presAssocID="{31379A62-4AE4-4995-B597-DD7BA141476E}" presName="hierChild3" presStyleCnt="0"/>
      <dgm:spPr/>
    </dgm:pt>
  </dgm:ptLst>
  <dgm:cxnLst>
    <dgm:cxn modelId="{07525401-B93E-49DD-91BE-544E5A5EB53A}" type="presOf" srcId="{8849FAB8-9ED5-471A-8F08-46D1BE44239D}" destId="{9560444E-8BA6-4566-B17A-69DDB8CDBABE}" srcOrd="0" destOrd="0" presId="urn:microsoft.com/office/officeart/2005/8/layout/orgChart1"/>
    <dgm:cxn modelId="{677AC605-0271-4E72-B07D-80BAFD6E5871}" type="presOf" srcId="{B8A6A29B-C5E2-4D7B-9E7A-0669441DECB3}" destId="{17887991-65DF-495F-BE59-52B0CC88AAE5}" srcOrd="0" destOrd="0" presId="urn:microsoft.com/office/officeart/2005/8/layout/orgChart1"/>
    <dgm:cxn modelId="{AFC9B90D-6842-48ED-903A-304F4B6BB428}" type="presOf" srcId="{E1D9D6B0-AA14-4EB5-91E0-438505FC81ED}" destId="{13780461-477F-4DD8-8DD5-65F6A3DBB8DA}" srcOrd="0" destOrd="0" presId="urn:microsoft.com/office/officeart/2005/8/layout/orgChart1"/>
    <dgm:cxn modelId="{31EF7216-9119-42F5-8F54-5F4D4D9C5767}" srcId="{31379A62-4AE4-4995-B597-DD7BA141476E}" destId="{8849FAB8-9ED5-471A-8F08-46D1BE44239D}" srcOrd="1" destOrd="0" parTransId="{E1D9D6B0-AA14-4EB5-91E0-438505FC81ED}" sibTransId="{A119CE85-7A22-4447-90C5-60B9E3EC5579}"/>
    <dgm:cxn modelId="{F684121B-C163-40E3-857A-921312426E81}" type="presOf" srcId="{B8A6A29B-C5E2-4D7B-9E7A-0669441DECB3}" destId="{7D498526-D87C-45DA-A468-B88CC2520917}" srcOrd="1" destOrd="0" presId="urn:microsoft.com/office/officeart/2005/8/layout/orgChart1"/>
    <dgm:cxn modelId="{44F94F24-3D92-42C1-9CEB-F5A578C7692A}" type="presOf" srcId="{71D64DA1-04A2-4CA1-A16D-5C97926E0996}" destId="{D536BB60-1660-4383-8557-4AF3AE6ED6EE}" srcOrd="1" destOrd="0" presId="urn:microsoft.com/office/officeart/2005/8/layout/orgChart1"/>
    <dgm:cxn modelId="{CE42AE30-CAB2-434C-8543-9EDB776B2A69}" type="presOf" srcId="{A9546626-F7FD-4A82-8969-F86591DB07D4}" destId="{5E6ACD63-6FCD-4F66-983F-9EBB5EAD1DFD}" srcOrd="0" destOrd="0" presId="urn:microsoft.com/office/officeart/2005/8/layout/orgChart1"/>
    <dgm:cxn modelId="{BB3F4035-B935-4C09-A70D-25580ACF04F6}" type="presOf" srcId="{31379A62-4AE4-4995-B597-DD7BA141476E}" destId="{E1194983-05F2-46AE-B598-CD812ED9E17F}" srcOrd="0" destOrd="0" presId="urn:microsoft.com/office/officeart/2005/8/layout/orgChart1"/>
    <dgm:cxn modelId="{2A578C36-D64F-4E3F-AD0A-954E01199B9B}" type="presOf" srcId="{8DD83205-5C59-456B-98C4-7FD73B6A341E}" destId="{3B42E4BF-4A45-47EB-A8DC-DD0800212282}" srcOrd="0" destOrd="0" presId="urn:microsoft.com/office/officeart/2005/8/layout/orgChart1"/>
    <dgm:cxn modelId="{B99AF73A-6FF4-4323-8E55-A433E1012F04}" type="presOf" srcId="{32BCF11A-7F6E-4248-A4E3-606A4F75534E}" destId="{112882FB-CA3C-4503-AF77-7F6F4BF437B8}" srcOrd="0" destOrd="0" presId="urn:microsoft.com/office/officeart/2005/8/layout/orgChart1"/>
    <dgm:cxn modelId="{FCC67D5B-7D47-4B6D-94C2-5CE71FB0423D}" type="presOf" srcId="{A9546626-F7FD-4A82-8969-F86591DB07D4}" destId="{2B62B610-43CA-448C-8C0D-595A5D7B80C4}" srcOrd="1" destOrd="0" presId="urn:microsoft.com/office/officeart/2005/8/layout/orgChart1"/>
    <dgm:cxn modelId="{9FBA9747-C9A4-415E-8B42-2156BFCC7C97}" type="presOf" srcId="{7AD0EFB8-FB56-46E9-8AAA-4971A79683CC}" destId="{7012284B-1C1E-47DF-A7D4-44523DB7D96F}" srcOrd="0" destOrd="0" presId="urn:microsoft.com/office/officeart/2005/8/layout/orgChart1"/>
    <dgm:cxn modelId="{6E531E4C-0FD6-49C7-A332-6F16B1513842}" type="presOf" srcId="{8849FAB8-9ED5-471A-8F08-46D1BE44239D}" destId="{7235F72B-F2DA-4C54-AA9D-CCFD9F9E7757}" srcOrd="1" destOrd="0" presId="urn:microsoft.com/office/officeart/2005/8/layout/orgChart1"/>
    <dgm:cxn modelId="{13E92B6F-A8B7-498F-ABEE-892A2F8E96D8}" type="presOf" srcId="{2180FD26-6776-4869-8CA4-3A3C876C6A11}" destId="{9E3EF929-63FF-4C91-89A8-F21670CEBD9F}" srcOrd="0" destOrd="0" presId="urn:microsoft.com/office/officeart/2005/8/layout/orgChart1"/>
    <dgm:cxn modelId="{B11AEE73-815F-4421-873D-E5DDD030A5E6}" srcId="{31379A62-4AE4-4995-B597-DD7BA141476E}" destId="{B8A6A29B-C5E2-4D7B-9E7A-0669441DECB3}" srcOrd="2" destOrd="0" parTransId="{E253937C-BB60-4646-A138-812EA8CF5E2E}" sibTransId="{0A3A8943-9CBB-4A06-95C5-0A4953D3C16D}"/>
    <dgm:cxn modelId="{FB0AE87D-92A6-43E5-A38C-B1890B7195F5}" type="presOf" srcId="{71D64DA1-04A2-4CA1-A16D-5C97926E0996}" destId="{7FA9616A-1F29-4335-93E1-4DF0235D0F9D}" srcOrd="0" destOrd="0" presId="urn:microsoft.com/office/officeart/2005/8/layout/orgChart1"/>
    <dgm:cxn modelId="{1C558B83-5841-4C4A-9AFE-E24192D1F62F}" type="presOf" srcId="{541D7FDA-77AD-4CB2-86DF-896516CE93A0}" destId="{504525F3-5C29-4DEA-8A04-073E1BC7BBA3}" srcOrd="0" destOrd="0" presId="urn:microsoft.com/office/officeart/2005/8/layout/orgChart1"/>
    <dgm:cxn modelId="{2E984285-4320-4F4D-A9E0-58571C0F4AA6}" type="presOf" srcId="{A45D71CB-B07C-4485-971F-99452CB001B6}" destId="{0CC9C517-151F-4B2A-9951-14B1F0010AAF}" srcOrd="0" destOrd="0" presId="urn:microsoft.com/office/officeart/2005/8/layout/orgChart1"/>
    <dgm:cxn modelId="{2576C893-1AF6-4BCD-8140-D2F61EDF8FA0}" type="presOf" srcId="{A4930416-536B-4573-BA8A-C5AAEE5A8D50}" destId="{51164099-1B3C-4876-8783-721D0CBBCD1B}" srcOrd="0" destOrd="0" presId="urn:microsoft.com/office/officeart/2005/8/layout/orgChart1"/>
    <dgm:cxn modelId="{A7701495-5262-49AC-BAC8-14C06495A1FC}" srcId="{8849FAB8-9ED5-471A-8F08-46D1BE44239D}" destId="{A45D71CB-B07C-4485-971F-99452CB001B6}" srcOrd="0" destOrd="0" parTransId="{8DD83205-5C59-456B-98C4-7FD73B6A341E}" sibTransId="{034BA447-5C65-4417-A6A2-F3B789C66376}"/>
    <dgm:cxn modelId="{6C448E9E-27A4-43A4-B7B5-40003F6D22D0}" type="presOf" srcId="{3A169E2E-CC86-45F8-90DE-C357F2CBE4EF}" destId="{90613CF9-D547-4C0D-9089-7A198EE85C0E}" srcOrd="0" destOrd="0" presId="urn:microsoft.com/office/officeart/2005/8/layout/orgChart1"/>
    <dgm:cxn modelId="{F5D2979F-5130-4FBD-B33E-46499EF056D9}" srcId="{8849FAB8-9ED5-471A-8F08-46D1BE44239D}" destId="{32BCF11A-7F6E-4248-A4E3-606A4F75534E}" srcOrd="1" destOrd="0" parTransId="{61839455-B565-46B4-B3BD-BF08119DE479}" sibTransId="{99FF1848-15F9-4827-AE3E-70334763299E}"/>
    <dgm:cxn modelId="{A1557AA0-10B1-426A-A131-8DED03CD9DC6}" type="presOf" srcId="{61839455-B565-46B4-B3BD-BF08119DE479}" destId="{24B25771-9004-47BF-9F2A-94F61FBFF718}" srcOrd="0" destOrd="0" presId="urn:microsoft.com/office/officeart/2005/8/layout/orgChart1"/>
    <dgm:cxn modelId="{BE4545AE-04C3-4C00-8FEE-484269D499E1}" srcId="{31379A62-4AE4-4995-B597-DD7BA141476E}" destId="{A9546626-F7FD-4A82-8969-F86591DB07D4}" srcOrd="3" destOrd="0" parTransId="{A4930416-536B-4573-BA8A-C5AAEE5A8D50}" sibTransId="{CB263A19-05F4-4CD5-AEA0-E64653689FED}"/>
    <dgm:cxn modelId="{F719E5B9-DCBB-4C34-AE3D-9EFA63351CA5}" type="presOf" srcId="{31379A62-4AE4-4995-B597-DD7BA141476E}" destId="{3A03D34A-56D3-45D2-8ED5-303D9FD98417}" srcOrd="1" destOrd="0" presId="urn:microsoft.com/office/officeart/2005/8/layout/orgChart1"/>
    <dgm:cxn modelId="{58ABA0CB-C196-4B1F-98B2-56480D094ACE}" type="presOf" srcId="{A45D71CB-B07C-4485-971F-99452CB001B6}" destId="{4D47667E-C03F-4419-A314-25B3E903E44F}" srcOrd="1" destOrd="0" presId="urn:microsoft.com/office/officeart/2005/8/layout/orgChart1"/>
    <dgm:cxn modelId="{63C73FD9-58C7-4851-897D-96B9B5F29B55}" type="presOf" srcId="{32BCF11A-7F6E-4248-A4E3-606A4F75534E}" destId="{83D0BDDB-D043-463E-B10F-51E4BB73E54F}" srcOrd="1" destOrd="0" presId="urn:microsoft.com/office/officeart/2005/8/layout/orgChart1"/>
    <dgm:cxn modelId="{120B8FE4-373F-4AD3-8B94-245A7296CB23}" srcId="{31379A62-4AE4-4995-B597-DD7BA141476E}" destId="{71D64DA1-04A2-4CA1-A16D-5C97926E0996}" srcOrd="0" destOrd="0" parTransId="{541D7FDA-77AD-4CB2-86DF-896516CE93A0}" sibTransId="{768C2284-B3BB-493E-8B0F-577BC80CD9EE}"/>
    <dgm:cxn modelId="{061953E8-3445-4073-BC5D-13195B8F330D}" srcId="{8849FAB8-9ED5-471A-8F08-46D1BE44239D}" destId="{7AD0EFB8-FB56-46E9-8AAA-4971A79683CC}" srcOrd="2" destOrd="0" parTransId="{2180FD26-6776-4869-8CA4-3A3C876C6A11}" sibTransId="{D18EE0AA-1591-4052-B8BD-CC076BE6AB88}"/>
    <dgm:cxn modelId="{2A7697E8-2338-43BF-B492-74CEAD1A12A3}" type="presOf" srcId="{7AD0EFB8-FB56-46E9-8AAA-4971A79683CC}" destId="{E5D6A93D-16C7-42F6-A17F-AC72240972BE}" srcOrd="1" destOrd="0" presId="urn:microsoft.com/office/officeart/2005/8/layout/orgChart1"/>
    <dgm:cxn modelId="{B9AD34E9-60A4-4619-8A3C-E58293B28303}" srcId="{3A169E2E-CC86-45F8-90DE-C357F2CBE4EF}" destId="{31379A62-4AE4-4995-B597-DD7BA141476E}" srcOrd="0" destOrd="0" parTransId="{4F0E5423-E4FC-412A-84CD-591AC0D9680E}" sibTransId="{971E65FD-5175-425F-B38B-AE00E98BD84B}"/>
    <dgm:cxn modelId="{6F0E92EF-2C5F-4F44-8C6D-F7FCD24ADC9B}" type="presOf" srcId="{E253937C-BB60-4646-A138-812EA8CF5E2E}" destId="{B5F14ED1-31DB-4AE4-9066-923D3765C41E}" srcOrd="0" destOrd="0" presId="urn:microsoft.com/office/officeart/2005/8/layout/orgChart1"/>
    <dgm:cxn modelId="{8B736BF3-4806-45C5-A424-5EF2589C0AAB}" type="presParOf" srcId="{90613CF9-D547-4C0D-9089-7A198EE85C0E}" destId="{47F40642-26AC-4710-8822-076869BE25D8}" srcOrd="0" destOrd="0" presId="urn:microsoft.com/office/officeart/2005/8/layout/orgChart1"/>
    <dgm:cxn modelId="{D1E907DD-82AD-44D7-86C3-EE3F5D62F2D8}" type="presParOf" srcId="{47F40642-26AC-4710-8822-076869BE25D8}" destId="{BD3B131A-3E48-401A-B46D-952A454C3C28}" srcOrd="0" destOrd="0" presId="urn:microsoft.com/office/officeart/2005/8/layout/orgChart1"/>
    <dgm:cxn modelId="{C5A77AA7-A003-43B5-9407-3E9228B4C052}" type="presParOf" srcId="{BD3B131A-3E48-401A-B46D-952A454C3C28}" destId="{E1194983-05F2-46AE-B598-CD812ED9E17F}" srcOrd="0" destOrd="0" presId="urn:microsoft.com/office/officeart/2005/8/layout/orgChart1"/>
    <dgm:cxn modelId="{81D6C7A0-D91B-4EE1-A07F-47C0B9F74E50}" type="presParOf" srcId="{BD3B131A-3E48-401A-B46D-952A454C3C28}" destId="{3A03D34A-56D3-45D2-8ED5-303D9FD98417}" srcOrd="1" destOrd="0" presId="urn:microsoft.com/office/officeart/2005/8/layout/orgChart1"/>
    <dgm:cxn modelId="{64E54BF6-7D70-4719-992B-D8300FBD889A}" type="presParOf" srcId="{47F40642-26AC-4710-8822-076869BE25D8}" destId="{F36C5281-63AE-44D5-847A-77DAA14B5818}" srcOrd="1" destOrd="0" presId="urn:microsoft.com/office/officeart/2005/8/layout/orgChart1"/>
    <dgm:cxn modelId="{E59998B3-59E9-46D5-AEA4-F04ABD68735C}" type="presParOf" srcId="{F36C5281-63AE-44D5-847A-77DAA14B5818}" destId="{504525F3-5C29-4DEA-8A04-073E1BC7BBA3}" srcOrd="0" destOrd="0" presId="urn:microsoft.com/office/officeart/2005/8/layout/orgChart1"/>
    <dgm:cxn modelId="{36C4FFCC-21E5-46FD-A4AB-022B7AD61EFE}" type="presParOf" srcId="{F36C5281-63AE-44D5-847A-77DAA14B5818}" destId="{2A4A95B7-3BC3-4790-930E-AE1AD680D76F}" srcOrd="1" destOrd="0" presId="urn:microsoft.com/office/officeart/2005/8/layout/orgChart1"/>
    <dgm:cxn modelId="{CFA7EAB1-C46E-4D03-8E98-AE015454F010}" type="presParOf" srcId="{2A4A95B7-3BC3-4790-930E-AE1AD680D76F}" destId="{7B40836C-F5C6-4542-8C13-DFFA7DAC6D4D}" srcOrd="0" destOrd="0" presId="urn:microsoft.com/office/officeart/2005/8/layout/orgChart1"/>
    <dgm:cxn modelId="{28702217-BBAF-4F0D-A7DE-6F99BBC179A7}" type="presParOf" srcId="{7B40836C-F5C6-4542-8C13-DFFA7DAC6D4D}" destId="{7FA9616A-1F29-4335-93E1-4DF0235D0F9D}" srcOrd="0" destOrd="0" presId="urn:microsoft.com/office/officeart/2005/8/layout/orgChart1"/>
    <dgm:cxn modelId="{07CC9854-1065-4E61-AAB9-02F8D23CC7A0}" type="presParOf" srcId="{7B40836C-F5C6-4542-8C13-DFFA7DAC6D4D}" destId="{D536BB60-1660-4383-8557-4AF3AE6ED6EE}" srcOrd="1" destOrd="0" presId="urn:microsoft.com/office/officeart/2005/8/layout/orgChart1"/>
    <dgm:cxn modelId="{C3DAEE27-7ACB-4986-9801-644B60F0AE81}" type="presParOf" srcId="{2A4A95B7-3BC3-4790-930E-AE1AD680D76F}" destId="{12FCBAA7-43AA-435D-8833-C72DCB28C1DB}" srcOrd="1" destOrd="0" presId="urn:microsoft.com/office/officeart/2005/8/layout/orgChart1"/>
    <dgm:cxn modelId="{11B7FC70-2AB3-4D7B-81D7-7632A83295E1}" type="presParOf" srcId="{2A4A95B7-3BC3-4790-930E-AE1AD680D76F}" destId="{100FAA25-DDA8-4F11-B474-D761541EA8A8}" srcOrd="2" destOrd="0" presId="urn:microsoft.com/office/officeart/2005/8/layout/orgChart1"/>
    <dgm:cxn modelId="{A6489917-623F-4E79-88B8-20B904895870}" type="presParOf" srcId="{F36C5281-63AE-44D5-847A-77DAA14B5818}" destId="{13780461-477F-4DD8-8DD5-65F6A3DBB8DA}" srcOrd="2" destOrd="0" presId="urn:microsoft.com/office/officeart/2005/8/layout/orgChart1"/>
    <dgm:cxn modelId="{EA87D851-167A-47E3-838F-F907262251A2}" type="presParOf" srcId="{F36C5281-63AE-44D5-847A-77DAA14B5818}" destId="{E5317C3C-54D0-436F-9F93-83174F5AF0D4}" srcOrd="3" destOrd="0" presId="urn:microsoft.com/office/officeart/2005/8/layout/orgChart1"/>
    <dgm:cxn modelId="{AB34A791-08B2-4656-A20B-00A6D972D327}" type="presParOf" srcId="{E5317C3C-54D0-436F-9F93-83174F5AF0D4}" destId="{145625AC-5054-4FE1-B0C3-FFEDA8476B78}" srcOrd="0" destOrd="0" presId="urn:microsoft.com/office/officeart/2005/8/layout/orgChart1"/>
    <dgm:cxn modelId="{356B9F8A-24C3-4489-89A3-BB198AB3C1D3}" type="presParOf" srcId="{145625AC-5054-4FE1-B0C3-FFEDA8476B78}" destId="{9560444E-8BA6-4566-B17A-69DDB8CDBABE}" srcOrd="0" destOrd="0" presId="urn:microsoft.com/office/officeart/2005/8/layout/orgChart1"/>
    <dgm:cxn modelId="{6B4748B8-54A2-4651-815B-176D38CFEA3E}" type="presParOf" srcId="{145625AC-5054-4FE1-B0C3-FFEDA8476B78}" destId="{7235F72B-F2DA-4C54-AA9D-CCFD9F9E7757}" srcOrd="1" destOrd="0" presId="urn:microsoft.com/office/officeart/2005/8/layout/orgChart1"/>
    <dgm:cxn modelId="{69D995F4-8450-42CF-B93A-252D6E5AC565}" type="presParOf" srcId="{E5317C3C-54D0-436F-9F93-83174F5AF0D4}" destId="{1FCA9EEA-2F5D-42FC-8D11-DAC252A9573B}" srcOrd="1" destOrd="0" presId="urn:microsoft.com/office/officeart/2005/8/layout/orgChart1"/>
    <dgm:cxn modelId="{D02E8A28-EE75-48F4-89C6-EC22642F1CA7}" type="presParOf" srcId="{1FCA9EEA-2F5D-42FC-8D11-DAC252A9573B}" destId="{3B42E4BF-4A45-47EB-A8DC-DD0800212282}" srcOrd="0" destOrd="0" presId="urn:microsoft.com/office/officeart/2005/8/layout/orgChart1"/>
    <dgm:cxn modelId="{59BB96F3-9B86-4DA5-865C-5D380190E4BC}" type="presParOf" srcId="{1FCA9EEA-2F5D-42FC-8D11-DAC252A9573B}" destId="{21666EBC-CC8D-4227-992D-82B01B86847D}" srcOrd="1" destOrd="0" presId="urn:microsoft.com/office/officeart/2005/8/layout/orgChart1"/>
    <dgm:cxn modelId="{9DCF9D6A-2294-4D1D-912F-CD2E6C1BBC0A}" type="presParOf" srcId="{21666EBC-CC8D-4227-992D-82B01B86847D}" destId="{5E876975-8CA9-47A8-88B4-DCCB0EDD8EF5}" srcOrd="0" destOrd="0" presId="urn:microsoft.com/office/officeart/2005/8/layout/orgChart1"/>
    <dgm:cxn modelId="{79B2EEC6-B629-4DC1-BE44-31121285A033}" type="presParOf" srcId="{5E876975-8CA9-47A8-88B4-DCCB0EDD8EF5}" destId="{0CC9C517-151F-4B2A-9951-14B1F0010AAF}" srcOrd="0" destOrd="0" presId="urn:microsoft.com/office/officeart/2005/8/layout/orgChart1"/>
    <dgm:cxn modelId="{05DE213D-F555-402E-B19D-571B86C6CB55}" type="presParOf" srcId="{5E876975-8CA9-47A8-88B4-DCCB0EDD8EF5}" destId="{4D47667E-C03F-4419-A314-25B3E903E44F}" srcOrd="1" destOrd="0" presId="urn:microsoft.com/office/officeart/2005/8/layout/orgChart1"/>
    <dgm:cxn modelId="{67D7C3AE-168B-43B7-B069-B40FA18FD335}" type="presParOf" srcId="{21666EBC-CC8D-4227-992D-82B01B86847D}" destId="{8E3CA345-975D-49E4-B4FD-A9FEE5F288AA}" srcOrd="1" destOrd="0" presId="urn:microsoft.com/office/officeart/2005/8/layout/orgChart1"/>
    <dgm:cxn modelId="{D791E40E-D3DF-4616-8C28-5EBA677F4FBE}" type="presParOf" srcId="{21666EBC-CC8D-4227-992D-82B01B86847D}" destId="{9B3BB6C7-1F71-477A-B13A-957A41A60C53}" srcOrd="2" destOrd="0" presId="urn:microsoft.com/office/officeart/2005/8/layout/orgChart1"/>
    <dgm:cxn modelId="{8764C031-A5C9-4FEE-BF93-176A0FF1013E}" type="presParOf" srcId="{1FCA9EEA-2F5D-42FC-8D11-DAC252A9573B}" destId="{24B25771-9004-47BF-9F2A-94F61FBFF718}" srcOrd="2" destOrd="0" presId="urn:microsoft.com/office/officeart/2005/8/layout/orgChart1"/>
    <dgm:cxn modelId="{A73785C4-1BA8-442C-B6E5-6AA268BD8C5B}" type="presParOf" srcId="{1FCA9EEA-2F5D-42FC-8D11-DAC252A9573B}" destId="{14CBC077-96A6-4BA8-ACC1-0540B60B5E26}" srcOrd="3" destOrd="0" presId="urn:microsoft.com/office/officeart/2005/8/layout/orgChart1"/>
    <dgm:cxn modelId="{64389A79-AC7A-4ECE-A22E-F4ABB1A6593D}" type="presParOf" srcId="{14CBC077-96A6-4BA8-ACC1-0540B60B5E26}" destId="{522E8332-F4F8-49DD-8048-4D6CF180DF21}" srcOrd="0" destOrd="0" presId="urn:microsoft.com/office/officeart/2005/8/layout/orgChart1"/>
    <dgm:cxn modelId="{43E7ADAE-2E82-45A8-AF45-636CF4DB58C0}" type="presParOf" srcId="{522E8332-F4F8-49DD-8048-4D6CF180DF21}" destId="{112882FB-CA3C-4503-AF77-7F6F4BF437B8}" srcOrd="0" destOrd="0" presId="urn:microsoft.com/office/officeart/2005/8/layout/orgChart1"/>
    <dgm:cxn modelId="{7625F9F6-F9F2-47D4-BE8A-52919922D54B}" type="presParOf" srcId="{522E8332-F4F8-49DD-8048-4D6CF180DF21}" destId="{83D0BDDB-D043-463E-B10F-51E4BB73E54F}" srcOrd="1" destOrd="0" presId="urn:microsoft.com/office/officeart/2005/8/layout/orgChart1"/>
    <dgm:cxn modelId="{F38EDB5D-64D2-42EC-A3BC-C1E34247F899}" type="presParOf" srcId="{14CBC077-96A6-4BA8-ACC1-0540B60B5E26}" destId="{81B6FEEA-A4B0-4262-8197-5E3186BB1455}" srcOrd="1" destOrd="0" presId="urn:microsoft.com/office/officeart/2005/8/layout/orgChart1"/>
    <dgm:cxn modelId="{3E4BBE12-B7DB-4E78-9744-5E6AE28D4EDA}" type="presParOf" srcId="{14CBC077-96A6-4BA8-ACC1-0540B60B5E26}" destId="{CD3A3221-A98F-4D5B-84F0-1A287790B907}" srcOrd="2" destOrd="0" presId="urn:microsoft.com/office/officeart/2005/8/layout/orgChart1"/>
    <dgm:cxn modelId="{D42A3D33-35A6-44D4-BDC1-774EA9F96D94}" type="presParOf" srcId="{1FCA9EEA-2F5D-42FC-8D11-DAC252A9573B}" destId="{9E3EF929-63FF-4C91-89A8-F21670CEBD9F}" srcOrd="4" destOrd="0" presId="urn:microsoft.com/office/officeart/2005/8/layout/orgChart1"/>
    <dgm:cxn modelId="{95E9302C-57BE-48FF-84A4-66A52C33646C}" type="presParOf" srcId="{1FCA9EEA-2F5D-42FC-8D11-DAC252A9573B}" destId="{E095E92C-D248-4968-B418-7B21D0AF2EF0}" srcOrd="5" destOrd="0" presId="urn:microsoft.com/office/officeart/2005/8/layout/orgChart1"/>
    <dgm:cxn modelId="{196BC274-46EA-4823-A016-2696105CDF86}" type="presParOf" srcId="{E095E92C-D248-4968-B418-7B21D0AF2EF0}" destId="{4C066D2A-1DCE-4943-AD23-F1A8AF6AA180}" srcOrd="0" destOrd="0" presId="urn:microsoft.com/office/officeart/2005/8/layout/orgChart1"/>
    <dgm:cxn modelId="{39380AF1-4498-416B-B7E8-AF21DDF2F42B}" type="presParOf" srcId="{4C066D2A-1DCE-4943-AD23-F1A8AF6AA180}" destId="{7012284B-1C1E-47DF-A7D4-44523DB7D96F}" srcOrd="0" destOrd="0" presId="urn:microsoft.com/office/officeart/2005/8/layout/orgChart1"/>
    <dgm:cxn modelId="{4F105F82-9CEE-4F6C-8C09-04C7DC702061}" type="presParOf" srcId="{4C066D2A-1DCE-4943-AD23-F1A8AF6AA180}" destId="{E5D6A93D-16C7-42F6-A17F-AC72240972BE}" srcOrd="1" destOrd="0" presId="urn:microsoft.com/office/officeart/2005/8/layout/orgChart1"/>
    <dgm:cxn modelId="{DCE6BC64-83DD-4632-A137-93CBFA2586AB}" type="presParOf" srcId="{E095E92C-D248-4968-B418-7B21D0AF2EF0}" destId="{296B3114-F835-4CB8-A607-24A121C4F754}" srcOrd="1" destOrd="0" presId="urn:microsoft.com/office/officeart/2005/8/layout/orgChart1"/>
    <dgm:cxn modelId="{2428A8BF-10E7-44AD-9BCC-028ACB09C112}" type="presParOf" srcId="{E095E92C-D248-4968-B418-7B21D0AF2EF0}" destId="{E46EF9A9-2BD9-4685-B6AB-C640712C3FF2}" srcOrd="2" destOrd="0" presId="urn:microsoft.com/office/officeart/2005/8/layout/orgChart1"/>
    <dgm:cxn modelId="{739B1A0E-070B-455C-B8AF-6FEE6D823F17}" type="presParOf" srcId="{E5317C3C-54D0-436F-9F93-83174F5AF0D4}" destId="{C3529A18-C4A5-4008-A4B9-322D7E8CD5D4}" srcOrd="2" destOrd="0" presId="urn:microsoft.com/office/officeart/2005/8/layout/orgChart1"/>
    <dgm:cxn modelId="{C1A5D0B8-032C-4347-B562-074F5A59F3A6}" type="presParOf" srcId="{F36C5281-63AE-44D5-847A-77DAA14B5818}" destId="{B5F14ED1-31DB-4AE4-9066-923D3765C41E}" srcOrd="4" destOrd="0" presId="urn:microsoft.com/office/officeart/2005/8/layout/orgChart1"/>
    <dgm:cxn modelId="{D45CA28F-7C23-464C-B52D-F8D7EC978E4B}" type="presParOf" srcId="{F36C5281-63AE-44D5-847A-77DAA14B5818}" destId="{C0BA2E29-A5C7-4024-99CB-F5CCB849B05A}" srcOrd="5" destOrd="0" presId="urn:microsoft.com/office/officeart/2005/8/layout/orgChart1"/>
    <dgm:cxn modelId="{EDCCF2D6-6E44-4F7F-9BE8-C222905FDDE1}" type="presParOf" srcId="{C0BA2E29-A5C7-4024-99CB-F5CCB849B05A}" destId="{EEF15D80-FE8A-4584-B1D5-A0EEF45756B0}" srcOrd="0" destOrd="0" presId="urn:microsoft.com/office/officeart/2005/8/layout/orgChart1"/>
    <dgm:cxn modelId="{BDDAA77A-6F18-4A25-B92A-EDE7208E58F2}" type="presParOf" srcId="{EEF15D80-FE8A-4584-B1D5-A0EEF45756B0}" destId="{17887991-65DF-495F-BE59-52B0CC88AAE5}" srcOrd="0" destOrd="0" presId="urn:microsoft.com/office/officeart/2005/8/layout/orgChart1"/>
    <dgm:cxn modelId="{C4F25CE5-B7DE-4AB2-ACAF-F1496B517D61}" type="presParOf" srcId="{EEF15D80-FE8A-4584-B1D5-A0EEF45756B0}" destId="{7D498526-D87C-45DA-A468-B88CC2520917}" srcOrd="1" destOrd="0" presId="urn:microsoft.com/office/officeart/2005/8/layout/orgChart1"/>
    <dgm:cxn modelId="{386B4AB8-6800-4383-BCD5-A53820C6DCEE}" type="presParOf" srcId="{C0BA2E29-A5C7-4024-99CB-F5CCB849B05A}" destId="{DCEBD3A5-2B78-402D-A5E7-1B7C59F3C5E4}" srcOrd="1" destOrd="0" presId="urn:microsoft.com/office/officeart/2005/8/layout/orgChart1"/>
    <dgm:cxn modelId="{53599018-0407-49B8-BD87-C84A9FACAED3}" type="presParOf" srcId="{C0BA2E29-A5C7-4024-99CB-F5CCB849B05A}" destId="{6E576E13-3517-4E6D-B4E4-069521992DF8}" srcOrd="2" destOrd="0" presId="urn:microsoft.com/office/officeart/2005/8/layout/orgChart1"/>
    <dgm:cxn modelId="{0998E222-F6E8-4B80-B809-ACBC26DF0A6A}" type="presParOf" srcId="{F36C5281-63AE-44D5-847A-77DAA14B5818}" destId="{51164099-1B3C-4876-8783-721D0CBBCD1B}" srcOrd="6" destOrd="0" presId="urn:microsoft.com/office/officeart/2005/8/layout/orgChart1"/>
    <dgm:cxn modelId="{9096DD93-6CEC-475A-BFB9-CC0B5EDB2FF1}" type="presParOf" srcId="{F36C5281-63AE-44D5-847A-77DAA14B5818}" destId="{007C85B1-6D1A-455C-A3EC-998868F5B2E7}" srcOrd="7" destOrd="0" presId="urn:microsoft.com/office/officeart/2005/8/layout/orgChart1"/>
    <dgm:cxn modelId="{4E61D71C-357C-4455-AADE-6DE8C5E079E3}" type="presParOf" srcId="{007C85B1-6D1A-455C-A3EC-998868F5B2E7}" destId="{8234386B-0E86-4FBE-9D61-9246C3705DE7}" srcOrd="0" destOrd="0" presId="urn:microsoft.com/office/officeart/2005/8/layout/orgChart1"/>
    <dgm:cxn modelId="{2F29A822-7ED6-4036-A4E1-C8120EB421DD}" type="presParOf" srcId="{8234386B-0E86-4FBE-9D61-9246C3705DE7}" destId="{5E6ACD63-6FCD-4F66-983F-9EBB5EAD1DFD}" srcOrd="0" destOrd="0" presId="urn:microsoft.com/office/officeart/2005/8/layout/orgChart1"/>
    <dgm:cxn modelId="{E10FDBAF-18D8-4E64-93D8-63EB1BB4CE5F}" type="presParOf" srcId="{8234386B-0E86-4FBE-9D61-9246C3705DE7}" destId="{2B62B610-43CA-448C-8C0D-595A5D7B80C4}" srcOrd="1" destOrd="0" presId="urn:microsoft.com/office/officeart/2005/8/layout/orgChart1"/>
    <dgm:cxn modelId="{8D14F0E4-0698-4E43-9AFD-F34130EA5A59}" type="presParOf" srcId="{007C85B1-6D1A-455C-A3EC-998868F5B2E7}" destId="{E845C0FD-6391-4E36-902E-0976754451BC}" srcOrd="1" destOrd="0" presId="urn:microsoft.com/office/officeart/2005/8/layout/orgChart1"/>
    <dgm:cxn modelId="{08EA3FA0-ED04-43EB-9E15-B037A021B9CD}" type="presParOf" srcId="{007C85B1-6D1A-455C-A3EC-998868F5B2E7}" destId="{71455083-EE35-4C41-802A-5CC172CEAECE}" srcOrd="2" destOrd="0" presId="urn:microsoft.com/office/officeart/2005/8/layout/orgChart1"/>
    <dgm:cxn modelId="{4F8C3645-B370-4718-A974-A2A3C94EED98}" type="presParOf" srcId="{47F40642-26AC-4710-8822-076869BE25D8}" destId="{1810D3AE-7434-4054-8DC0-60F21161DE0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169E2E-CC86-45F8-90DE-C357F2CBE4EF}" type="doc">
      <dgm:prSet loTypeId="urn:microsoft.com/office/officeart/2005/8/layout/orgChart1" loCatId="hierarchy" qsTypeId="urn:microsoft.com/office/officeart/2005/8/quickstyle/simple3" qsCatId="simple" csTypeId="urn:microsoft.com/office/officeart/2005/8/colors/colorful2" csCatId="colorful" phldr="1"/>
      <dgm:spPr/>
      <dgm:t>
        <a:bodyPr/>
        <a:lstStyle/>
        <a:p>
          <a:endParaRPr lang="en-GB"/>
        </a:p>
      </dgm:t>
    </dgm:pt>
    <dgm:pt modelId="{31379A62-4AE4-4995-B597-DD7BA141476E}">
      <dgm:prSet phldrT="[Text]" custT="1"/>
      <dgm:spPr>
        <a:xfrm>
          <a:off x="1376699" y="614"/>
          <a:ext cx="6302915" cy="54956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2400" noProof="0" dirty="0">
              <a:solidFill>
                <a:sysClr val="windowText" lastClr="000000"/>
              </a:solidFill>
              <a:latin typeface="Calibri"/>
              <a:ea typeface="+mn-ea"/>
              <a:cs typeface="+mn-cs"/>
            </a:rPr>
            <a:t>How to reduce greenhouse gas usage</a:t>
          </a:r>
        </a:p>
      </dgm:t>
    </dgm:pt>
    <dgm:pt modelId="{4F0E5423-E4FC-412A-84CD-591AC0D9680E}" type="parTrans" cxnId="{B9AD34E9-60A4-4619-8A3C-E58293B28303}">
      <dgm:prSet/>
      <dgm:spPr/>
      <dgm:t>
        <a:bodyPr/>
        <a:lstStyle/>
        <a:p>
          <a:endParaRPr lang="en-GB" noProof="0" dirty="0"/>
        </a:p>
      </dgm:t>
    </dgm:pt>
    <dgm:pt modelId="{971E65FD-5175-425F-B38B-AE00E98BD84B}" type="sibTrans" cxnId="{B9AD34E9-60A4-4619-8A3C-E58293B28303}">
      <dgm:prSet/>
      <dgm:spPr/>
      <dgm:t>
        <a:bodyPr/>
        <a:lstStyle/>
        <a:p>
          <a:endParaRPr lang="en-GB" noProof="0" dirty="0"/>
        </a:p>
      </dgm:t>
    </dgm:pt>
    <dgm:pt modelId="{71D64DA1-04A2-4CA1-A16D-5C97926E0996}">
      <dgm:prSet phldrT="[Text]" custT="1"/>
      <dgm:spPr>
        <a:xfrm>
          <a:off x="1155038" y="820626"/>
          <a:ext cx="1441015"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Optimization of current technologies</a:t>
          </a:r>
        </a:p>
      </dgm:t>
    </dgm:pt>
    <dgm:pt modelId="{541D7FDA-77AD-4CB2-86DF-896516CE93A0}" type="parTrans" cxnId="{120B8FE4-373F-4AD3-8B94-245A7296CB23}">
      <dgm:prSet/>
      <dgm:spPr>
        <a:xfrm>
          <a:off x="1875546" y="550182"/>
          <a:ext cx="2652610" cy="270443"/>
        </a:xfrm>
        <a:custGeom>
          <a:avLst/>
          <a:gdLst/>
          <a:ahLst/>
          <a:cxnLst/>
          <a:rect l="0" t="0" r="0" b="0"/>
          <a:pathLst>
            <a:path>
              <a:moveTo>
                <a:pt x="2652610" y="0"/>
              </a:moveTo>
              <a:lnTo>
                <a:pt x="2652610" y="135221"/>
              </a:lnTo>
              <a:lnTo>
                <a:pt x="0" y="135221"/>
              </a:lnTo>
              <a:lnTo>
                <a:pt x="0"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768C2284-B3BB-493E-8B0F-577BC80CD9EE}" type="sibTrans" cxnId="{120B8FE4-373F-4AD3-8B94-245A7296CB23}">
      <dgm:prSet/>
      <dgm:spPr/>
      <dgm:t>
        <a:bodyPr/>
        <a:lstStyle/>
        <a:p>
          <a:endParaRPr lang="en-GB" noProof="0" dirty="0"/>
        </a:p>
      </dgm:t>
    </dgm:pt>
    <dgm:pt modelId="{8849FAB8-9ED5-471A-8F08-46D1BE44239D}">
      <dgm:prSet phldrT="[Text]" custT="1"/>
      <dgm:spPr>
        <a:xfrm>
          <a:off x="2866498" y="820626"/>
          <a:ext cx="1463887"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Gas Recuperation</a:t>
          </a:r>
        </a:p>
      </dgm:t>
    </dgm:pt>
    <dgm:pt modelId="{E1D9D6B0-AA14-4EB5-91E0-438505FC81ED}" type="parTrans" cxnId="{31EF7216-9119-42F5-8F54-5F4D4D9C5767}">
      <dgm:prSet/>
      <dgm:spPr>
        <a:xfrm>
          <a:off x="3598441" y="550182"/>
          <a:ext cx="929715" cy="270443"/>
        </a:xfrm>
        <a:custGeom>
          <a:avLst/>
          <a:gdLst/>
          <a:ahLst/>
          <a:cxnLst/>
          <a:rect l="0" t="0" r="0" b="0"/>
          <a:pathLst>
            <a:path>
              <a:moveTo>
                <a:pt x="929715" y="0"/>
              </a:moveTo>
              <a:lnTo>
                <a:pt x="929715" y="135221"/>
              </a:lnTo>
              <a:lnTo>
                <a:pt x="0" y="135221"/>
              </a:lnTo>
              <a:lnTo>
                <a:pt x="0"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A119CE85-7A22-4447-90C5-60B9E3EC5579}" type="sibTrans" cxnId="{31EF7216-9119-42F5-8F54-5F4D4D9C5767}">
      <dgm:prSet/>
      <dgm:spPr/>
      <dgm:t>
        <a:bodyPr/>
        <a:lstStyle/>
        <a:p>
          <a:endParaRPr lang="en-GB" noProof="0" dirty="0"/>
        </a:p>
      </dgm:t>
    </dgm:pt>
    <dgm:pt modelId="{B8A6A29B-C5E2-4D7B-9E7A-0669441DECB3}">
      <dgm:prSet phldrT="[Text]" custT="1"/>
      <dgm:spPr>
        <a:xfrm>
          <a:off x="4600829"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Alternative Gases</a:t>
          </a:r>
        </a:p>
      </dgm:t>
    </dgm:pt>
    <dgm:pt modelId="{E253937C-BB60-4646-A138-812EA8CF5E2E}" type="parTrans" cxnId="{B11AEE73-815F-4421-873D-E5DDD030A5E6}">
      <dgm:prSet/>
      <dgm:spPr>
        <a:xfrm>
          <a:off x="4528157" y="550182"/>
          <a:ext cx="804615" cy="270443"/>
        </a:xfrm>
        <a:custGeom>
          <a:avLst/>
          <a:gdLst/>
          <a:ahLst/>
          <a:cxnLst/>
          <a:rect l="0" t="0" r="0" b="0"/>
          <a:pathLst>
            <a:path>
              <a:moveTo>
                <a:pt x="0" y="0"/>
              </a:moveTo>
              <a:lnTo>
                <a:pt x="0" y="135221"/>
              </a:lnTo>
              <a:lnTo>
                <a:pt x="804615" y="135221"/>
              </a:lnTo>
              <a:lnTo>
                <a:pt x="804615"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0A3A8943-9CBB-4A06-95C5-0A4953D3C16D}" type="sibTrans" cxnId="{B11AEE73-815F-4421-873D-E5DDD030A5E6}">
      <dgm:prSet/>
      <dgm:spPr/>
      <dgm:t>
        <a:bodyPr/>
        <a:lstStyle/>
        <a:p>
          <a:endParaRPr lang="en-GB" noProof="0" dirty="0"/>
        </a:p>
      </dgm:t>
    </dgm:pt>
    <dgm:pt modelId="{A9546626-F7FD-4A82-8969-F86591DB07D4}">
      <dgm:prSet phldrT="[Text]" custT="1"/>
      <dgm:spPr>
        <a:xfrm>
          <a:off x="6335160"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Gas disposal</a:t>
          </a:r>
        </a:p>
      </dgm:t>
    </dgm:pt>
    <dgm:pt modelId="{A4930416-536B-4573-BA8A-C5AAEE5A8D50}" type="parTrans" cxnId="{BE4545AE-04C3-4C00-8FEE-484269D499E1}">
      <dgm:prSet/>
      <dgm:spPr>
        <a:xfrm>
          <a:off x="4528157" y="550182"/>
          <a:ext cx="2538947" cy="270443"/>
        </a:xfrm>
        <a:custGeom>
          <a:avLst/>
          <a:gdLst/>
          <a:ahLst/>
          <a:cxnLst/>
          <a:rect l="0" t="0" r="0" b="0"/>
          <a:pathLst>
            <a:path>
              <a:moveTo>
                <a:pt x="0" y="0"/>
              </a:moveTo>
              <a:lnTo>
                <a:pt x="0" y="135221"/>
              </a:lnTo>
              <a:lnTo>
                <a:pt x="2538947" y="135221"/>
              </a:lnTo>
              <a:lnTo>
                <a:pt x="2538947"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CB263A19-05F4-4CD5-AEA0-E64653689FED}" type="sibTrans" cxnId="{BE4545AE-04C3-4C00-8FEE-484269D499E1}">
      <dgm:prSet/>
      <dgm:spPr/>
      <dgm:t>
        <a:bodyPr/>
        <a:lstStyle/>
        <a:p>
          <a:endParaRPr lang="en-GB" noProof="0" dirty="0"/>
        </a:p>
      </dgm:t>
    </dgm:pt>
    <dgm:pt modelId="{38EFD96E-D994-4648-9C33-5238A98CD16E}">
      <dgm:prSet phldrT="[Text]"/>
      <dgm:spPr>
        <a:xfrm>
          <a:off x="4966801" y="1952183"/>
          <a:ext cx="1287828" cy="643914"/>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noProof="0" dirty="0">
              <a:solidFill>
                <a:sysClr val="windowText" lastClr="000000"/>
              </a:solidFill>
              <a:latin typeface="Calibri"/>
              <a:ea typeface="+mn-ea"/>
              <a:cs typeface="+mn-cs"/>
            </a:rPr>
            <a:t>New eco-friendly gases, HFOs, …</a:t>
          </a:r>
        </a:p>
      </dgm:t>
    </dgm:pt>
    <dgm:pt modelId="{A37CF896-2539-4566-B7B1-2A3B3C97B8F0}" type="parTrans" cxnId="{CAC30E55-CBB7-43D1-AEDC-7DC50F434FF5}">
      <dgm:prSet/>
      <dgm:spPr>
        <a:xfrm>
          <a:off x="4747218" y="1681739"/>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3848CAEE-67DA-40F5-9C74-2CEB0D30F780}" type="sibTrans" cxnId="{CAC30E55-CBB7-43D1-AEDC-7DC50F434FF5}">
      <dgm:prSet/>
      <dgm:spPr/>
      <dgm:t>
        <a:bodyPr/>
        <a:lstStyle/>
        <a:p>
          <a:endParaRPr lang="en-GB"/>
        </a:p>
      </dgm:t>
    </dgm:pt>
    <dgm:pt modelId="{90613CF9-D547-4C0D-9089-7A198EE85C0E}" type="pres">
      <dgm:prSet presAssocID="{3A169E2E-CC86-45F8-90DE-C357F2CBE4EF}" presName="hierChild1" presStyleCnt="0">
        <dgm:presLayoutVars>
          <dgm:orgChart val="1"/>
          <dgm:chPref val="1"/>
          <dgm:dir/>
          <dgm:animOne val="branch"/>
          <dgm:animLvl val="lvl"/>
          <dgm:resizeHandles/>
        </dgm:presLayoutVars>
      </dgm:prSet>
      <dgm:spPr/>
    </dgm:pt>
    <dgm:pt modelId="{47F40642-26AC-4710-8822-076869BE25D8}" type="pres">
      <dgm:prSet presAssocID="{31379A62-4AE4-4995-B597-DD7BA141476E}" presName="hierRoot1" presStyleCnt="0">
        <dgm:presLayoutVars>
          <dgm:hierBranch val="init"/>
        </dgm:presLayoutVars>
      </dgm:prSet>
      <dgm:spPr/>
    </dgm:pt>
    <dgm:pt modelId="{BD3B131A-3E48-401A-B46D-952A454C3C28}" type="pres">
      <dgm:prSet presAssocID="{31379A62-4AE4-4995-B597-DD7BA141476E}" presName="rootComposite1" presStyleCnt="0"/>
      <dgm:spPr/>
    </dgm:pt>
    <dgm:pt modelId="{E1194983-05F2-46AE-B598-CD812ED9E17F}" type="pres">
      <dgm:prSet presAssocID="{31379A62-4AE4-4995-B597-DD7BA141476E}" presName="rootText1" presStyleLbl="node0" presStyleIdx="0" presStyleCnt="1" custScaleX="489422" custScaleY="85348" custLinFactNeighborX="3969">
        <dgm:presLayoutVars>
          <dgm:chPref val="3"/>
        </dgm:presLayoutVars>
      </dgm:prSet>
      <dgm:spPr/>
    </dgm:pt>
    <dgm:pt modelId="{3A03D34A-56D3-45D2-8ED5-303D9FD98417}" type="pres">
      <dgm:prSet presAssocID="{31379A62-4AE4-4995-B597-DD7BA141476E}" presName="rootConnector1" presStyleLbl="node1" presStyleIdx="0" presStyleCnt="0"/>
      <dgm:spPr/>
    </dgm:pt>
    <dgm:pt modelId="{F36C5281-63AE-44D5-847A-77DAA14B5818}" type="pres">
      <dgm:prSet presAssocID="{31379A62-4AE4-4995-B597-DD7BA141476E}" presName="hierChild2" presStyleCnt="0"/>
      <dgm:spPr/>
    </dgm:pt>
    <dgm:pt modelId="{504525F3-5C29-4DEA-8A04-073E1BC7BBA3}" type="pres">
      <dgm:prSet presAssocID="{541D7FDA-77AD-4CB2-86DF-896516CE93A0}" presName="Name37" presStyleLbl="parChTrans1D2" presStyleIdx="0" presStyleCnt="4"/>
      <dgm:spPr/>
    </dgm:pt>
    <dgm:pt modelId="{2A4A95B7-3BC3-4790-930E-AE1AD680D76F}" type="pres">
      <dgm:prSet presAssocID="{71D64DA1-04A2-4CA1-A16D-5C97926E0996}" presName="hierRoot2" presStyleCnt="0">
        <dgm:presLayoutVars>
          <dgm:hierBranch val="init"/>
        </dgm:presLayoutVars>
      </dgm:prSet>
      <dgm:spPr/>
    </dgm:pt>
    <dgm:pt modelId="{7B40836C-F5C6-4542-8C13-DFFA7DAC6D4D}" type="pres">
      <dgm:prSet presAssocID="{71D64DA1-04A2-4CA1-A16D-5C97926E0996}" presName="rootComposite" presStyleCnt="0"/>
      <dgm:spPr/>
    </dgm:pt>
    <dgm:pt modelId="{7FA9616A-1F29-4335-93E1-4DF0235D0F9D}" type="pres">
      <dgm:prSet presAssocID="{71D64DA1-04A2-4CA1-A16D-5C97926E0996}" presName="rootText" presStyleLbl="node2" presStyleIdx="0" presStyleCnt="4" custScaleX="111895" custScaleY="131641">
        <dgm:presLayoutVars>
          <dgm:chPref val="3"/>
        </dgm:presLayoutVars>
      </dgm:prSet>
      <dgm:spPr/>
    </dgm:pt>
    <dgm:pt modelId="{D536BB60-1660-4383-8557-4AF3AE6ED6EE}" type="pres">
      <dgm:prSet presAssocID="{71D64DA1-04A2-4CA1-A16D-5C97926E0996}" presName="rootConnector" presStyleLbl="node2" presStyleIdx="0" presStyleCnt="4"/>
      <dgm:spPr/>
    </dgm:pt>
    <dgm:pt modelId="{12FCBAA7-43AA-435D-8833-C72DCB28C1DB}" type="pres">
      <dgm:prSet presAssocID="{71D64DA1-04A2-4CA1-A16D-5C97926E0996}" presName="hierChild4" presStyleCnt="0"/>
      <dgm:spPr/>
    </dgm:pt>
    <dgm:pt modelId="{100FAA25-DDA8-4F11-B474-D761541EA8A8}" type="pres">
      <dgm:prSet presAssocID="{71D64DA1-04A2-4CA1-A16D-5C97926E0996}" presName="hierChild5" presStyleCnt="0"/>
      <dgm:spPr/>
    </dgm:pt>
    <dgm:pt modelId="{13780461-477F-4DD8-8DD5-65F6A3DBB8DA}" type="pres">
      <dgm:prSet presAssocID="{E1D9D6B0-AA14-4EB5-91E0-438505FC81ED}" presName="Name37" presStyleLbl="parChTrans1D2" presStyleIdx="1" presStyleCnt="4"/>
      <dgm:spPr/>
    </dgm:pt>
    <dgm:pt modelId="{E5317C3C-54D0-436F-9F93-83174F5AF0D4}" type="pres">
      <dgm:prSet presAssocID="{8849FAB8-9ED5-471A-8F08-46D1BE44239D}" presName="hierRoot2" presStyleCnt="0">
        <dgm:presLayoutVars>
          <dgm:hierBranch val="init"/>
        </dgm:presLayoutVars>
      </dgm:prSet>
      <dgm:spPr/>
    </dgm:pt>
    <dgm:pt modelId="{145625AC-5054-4FE1-B0C3-FFEDA8476B78}" type="pres">
      <dgm:prSet presAssocID="{8849FAB8-9ED5-471A-8F08-46D1BE44239D}" presName="rootComposite" presStyleCnt="0"/>
      <dgm:spPr/>
    </dgm:pt>
    <dgm:pt modelId="{9560444E-8BA6-4566-B17A-69DDB8CDBABE}" type="pres">
      <dgm:prSet presAssocID="{8849FAB8-9ED5-471A-8F08-46D1BE44239D}" presName="rootText" presStyleLbl="node2" presStyleIdx="1" presStyleCnt="4" custScaleX="113671" custScaleY="131641">
        <dgm:presLayoutVars>
          <dgm:chPref val="3"/>
        </dgm:presLayoutVars>
      </dgm:prSet>
      <dgm:spPr/>
    </dgm:pt>
    <dgm:pt modelId="{7235F72B-F2DA-4C54-AA9D-CCFD9F9E7757}" type="pres">
      <dgm:prSet presAssocID="{8849FAB8-9ED5-471A-8F08-46D1BE44239D}" presName="rootConnector" presStyleLbl="node2" presStyleIdx="1" presStyleCnt="4"/>
      <dgm:spPr/>
    </dgm:pt>
    <dgm:pt modelId="{1FCA9EEA-2F5D-42FC-8D11-DAC252A9573B}" type="pres">
      <dgm:prSet presAssocID="{8849FAB8-9ED5-471A-8F08-46D1BE44239D}" presName="hierChild4" presStyleCnt="0"/>
      <dgm:spPr/>
    </dgm:pt>
    <dgm:pt modelId="{C3529A18-C4A5-4008-A4B9-322D7E8CD5D4}" type="pres">
      <dgm:prSet presAssocID="{8849FAB8-9ED5-471A-8F08-46D1BE44239D}" presName="hierChild5" presStyleCnt="0"/>
      <dgm:spPr/>
    </dgm:pt>
    <dgm:pt modelId="{B5F14ED1-31DB-4AE4-9066-923D3765C41E}" type="pres">
      <dgm:prSet presAssocID="{E253937C-BB60-4646-A138-812EA8CF5E2E}" presName="Name37" presStyleLbl="parChTrans1D2" presStyleIdx="2" presStyleCnt="4"/>
      <dgm:spPr/>
    </dgm:pt>
    <dgm:pt modelId="{C0BA2E29-A5C7-4024-99CB-F5CCB849B05A}" type="pres">
      <dgm:prSet presAssocID="{B8A6A29B-C5E2-4D7B-9E7A-0669441DECB3}" presName="hierRoot2" presStyleCnt="0">
        <dgm:presLayoutVars>
          <dgm:hierBranch val="init"/>
        </dgm:presLayoutVars>
      </dgm:prSet>
      <dgm:spPr/>
    </dgm:pt>
    <dgm:pt modelId="{EEF15D80-FE8A-4584-B1D5-A0EEF45756B0}" type="pres">
      <dgm:prSet presAssocID="{B8A6A29B-C5E2-4D7B-9E7A-0669441DECB3}" presName="rootComposite" presStyleCnt="0"/>
      <dgm:spPr/>
    </dgm:pt>
    <dgm:pt modelId="{17887991-65DF-495F-BE59-52B0CC88AAE5}" type="pres">
      <dgm:prSet presAssocID="{B8A6A29B-C5E2-4D7B-9E7A-0669441DECB3}" presName="rootText" presStyleLbl="node2" presStyleIdx="2" presStyleCnt="4" custScaleX="113671" custScaleY="133731">
        <dgm:presLayoutVars>
          <dgm:chPref val="3"/>
        </dgm:presLayoutVars>
      </dgm:prSet>
      <dgm:spPr/>
    </dgm:pt>
    <dgm:pt modelId="{7D498526-D87C-45DA-A468-B88CC2520917}" type="pres">
      <dgm:prSet presAssocID="{B8A6A29B-C5E2-4D7B-9E7A-0669441DECB3}" presName="rootConnector" presStyleLbl="node2" presStyleIdx="2" presStyleCnt="4"/>
      <dgm:spPr/>
    </dgm:pt>
    <dgm:pt modelId="{DCEBD3A5-2B78-402D-A5E7-1B7C59F3C5E4}" type="pres">
      <dgm:prSet presAssocID="{B8A6A29B-C5E2-4D7B-9E7A-0669441DECB3}" presName="hierChild4" presStyleCnt="0"/>
      <dgm:spPr/>
    </dgm:pt>
    <dgm:pt modelId="{48B5ADF8-7124-475E-917D-4214D540B921}" type="pres">
      <dgm:prSet presAssocID="{A37CF896-2539-4566-B7B1-2A3B3C97B8F0}" presName="Name37" presStyleLbl="parChTrans1D3" presStyleIdx="0" presStyleCnt="1"/>
      <dgm:spPr/>
    </dgm:pt>
    <dgm:pt modelId="{29476679-34AE-4E46-AFD2-01397C86715C}" type="pres">
      <dgm:prSet presAssocID="{38EFD96E-D994-4648-9C33-5238A98CD16E}" presName="hierRoot2" presStyleCnt="0">
        <dgm:presLayoutVars>
          <dgm:hierBranch val="init"/>
        </dgm:presLayoutVars>
      </dgm:prSet>
      <dgm:spPr/>
    </dgm:pt>
    <dgm:pt modelId="{FD1B6771-BA6E-4F48-88F5-5BB19053FEF1}" type="pres">
      <dgm:prSet presAssocID="{38EFD96E-D994-4648-9C33-5238A98CD16E}" presName="rootComposite" presStyleCnt="0"/>
      <dgm:spPr/>
    </dgm:pt>
    <dgm:pt modelId="{920D0468-7004-4F99-B54D-923A943E1A44}" type="pres">
      <dgm:prSet presAssocID="{38EFD96E-D994-4648-9C33-5238A98CD16E}" presName="rootText" presStyleLbl="node3" presStyleIdx="0" presStyleCnt="1">
        <dgm:presLayoutVars>
          <dgm:chPref val="3"/>
        </dgm:presLayoutVars>
      </dgm:prSet>
      <dgm:spPr/>
    </dgm:pt>
    <dgm:pt modelId="{AE4A2223-08D5-4FC2-9EFE-814A53AC8144}" type="pres">
      <dgm:prSet presAssocID="{38EFD96E-D994-4648-9C33-5238A98CD16E}" presName="rootConnector" presStyleLbl="node3" presStyleIdx="0" presStyleCnt="1"/>
      <dgm:spPr/>
    </dgm:pt>
    <dgm:pt modelId="{A9CAD256-B333-4DFF-B85A-DFAFD9833D78}" type="pres">
      <dgm:prSet presAssocID="{38EFD96E-D994-4648-9C33-5238A98CD16E}" presName="hierChild4" presStyleCnt="0"/>
      <dgm:spPr/>
    </dgm:pt>
    <dgm:pt modelId="{08010568-10FE-437A-BA2A-477788783FB1}" type="pres">
      <dgm:prSet presAssocID="{38EFD96E-D994-4648-9C33-5238A98CD16E}" presName="hierChild5" presStyleCnt="0"/>
      <dgm:spPr/>
    </dgm:pt>
    <dgm:pt modelId="{6E576E13-3517-4E6D-B4E4-069521992DF8}" type="pres">
      <dgm:prSet presAssocID="{B8A6A29B-C5E2-4D7B-9E7A-0669441DECB3}" presName="hierChild5" presStyleCnt="0"/>
      <dgm:spPr/>
    </dgm:pt>
    <dgm:pt modelId="{51164099-1B3C-4876-8783-721D0CBBCD1B}" type="pres">
      <dgm:prSet presAssocID="{A4930416-536B-4573-BA8A-C5AAEE5A8D50}" presName="Name37" presStyleLbl="parChTrans1D2" presStyleIdx="3" presStyleCnt="4"/>
      <dgm:spPr/>
    </dgm:pt>
    <dgm:pt modelId="{007C85B1-6D1A-455C-A3EC-998868F5B2E7}" type="pres">
      <dgm:prSet presAssocID="{A9546626-F7FD-4A82-8969-F86591DB07D4}" presName="hierRoot2" presStyleCnt="0">
        <dgm:presLayoutVars>
          <dgm:hierBranch val="init"/>
        </dgm:presLayoutVars>
      </dgm:prSet>
      <dgm:spPr/>
    </dgm:pt>
    <dgm:pt modelId="{8234386B-0E86-4FBE-9D61-9246C3705DE7}" type="pres">
      <dgm:prSet presAssocID="{A9546626-F7FD-4A82-8969-F86591DB07D4}" presName="rootComposite" presStyleCnt="0"/>
      <dgm:spPr/>
    </dgm:pt>
    <dgm:pt modelId="{5E6ACD63-6FCD-4F66-983F-9EBB5EAD1DFD}" type="pres">
      <dgm:prSet presAssocID="{A9546626-F7FD-4A82-8969-F86591DB07D4}" presName="rootText" presStyleLbl="node2" presStyleIdx="3" presStyleCnt="4" custScaleX="113671" custScaleY="133731">
        <dgm:presLayoutVars>
          <dgm:chPref val="3"/>
        </dgm:presLayoutVars>
      </dgm:prSet>
      <dgm:spPr/>
    </dgm:pt>
    <dgm:pt modelId="{2B62B610-43CA-448C-8C0D-595A5D7B80C4}" type="pres">
      <dgm:prSet presAssocID="{A9546626-F7FD-4A82-8969-F86591DB07D4}" presName="rootConnector" presStyleLbl="node2" presStyleIdx="3" presStyleCnt="4"/>
      <dgm:spPr/>
    </dgm:pt>
    <dgm:pt modelId="{E845C0FD-6391-4E36-902E-0976754451BC}" type="pres">
      <dgm:prSet presAssocID="{A9546626-F7FD-4A82-8969-F86591DB07D4}" presName="hierChild4" presStyleCnt="0"/>
      <dgm:spPr/>
    </dgm:pt>
    <dgm:pt modelId="{71455083-EE35-4C41-802A-5CC172CEAECE}" type="pres">
      <dgm:prSet presAssocID="{A9546626-F7FD-4A82-8969-F86591DB07D4}" presName="hierChild5" presStyleCnt="0"/>
      <dgm:spPr/>
    </dgm:pt>
    <dgm:pt modelId="{1810D3AE-7434-4054-8DC0-60F21161DE07}" type="pres">
      <dgm:prSet presAssocID="{31379A62-4AE4-4995-B597-DD7BA141476E}" presName="hierChild3" presStyleCnt="0"/>
      <dgm:spPr/>
    </dgm:pt>
  </dgm:ptLst>
  <dgm:cxnLst>
    <dgm:cxn modelId="{07525401-B93E-49DD-91BE-544E5A5EB53A}" type="presOf" srcId="{8849FAB8-9ED5-471A-8F08-46D1BE44239D}" destId="{9560444E-8BA6-4566-B17A-69DDB8CDBABE}" srcOrd="0" destOrd="0" presId="urn:microsoft.com/office/officeart/2005/8/layout/orgChart1"/>
    <dgm:cxn modelId="{677AC605-0271-4E72-B07D-80BAFD6E5871}" type="presOf" srcId="{B8A6A29B-C5E2-4D7B-9E7A-0669441DECB3}" destId="{17887991-65DF-495F-BE59-52B0CC88AAE5}" srcOrd="0" destOrd="0" presId="urn:microsoft.com/office/officeart/2005/8/layout/orgChart1"/>
    <dgm:cxn modelId="{AFC9B90D-6842-48ED-903A-304F4B6BB428}" type="presOf" srcId="{E1D9D6B0-AA14-4EB5-91E0-438505FC81ED}" destId="{13780461-477F-4DD8-8DD5-65F6A3DBB8DA}" srcOrd="0" destOrd="0" presId="urn:microsoft.com/office/officeart/2005/8/layout/orgChart1"/>
    <dgm:cxn modelId="{31EF7216-9119-42F5-8F54-5F4D4D9C5767}" srcId="{31379A62-4AE4-4995-B597-DD7BA141476E}" destId="{8849FAB8-9ED5-471A-8F08-46D1BE44239D}" srcOrd="1" destOrd="0" parTransId="{E1D9D6B0-AA14-4EB5-91E0-438505FC81ED}" sibTransId="{A119CE85-7A22-4447-90C5-60B9E3EC5579}"/>
    <dgm:cxn modelId="{F684121B-C163-40E3-857A-921312426E81}" type="presOf" srcId="{B8A6A29B-C5E2-4D7B-9E7A-0669441DECB3}" destId="{7D498526-D87C-45DA-A468-B88CC2520917}" srcOrd="1" destOrd="0" presId="urn:microsoft.com/office/officeart/2005/8/layout/orgChart1"/>
    <dgm:cxn modelId="{44F94F24-3D92-42C1-9CEB-F5A578C7692A}" type="presOf" srcId="{71D64DA1-04A2-4CA1-A16D-5C97926E0996}" destId="{D536BB60-1660-4383-8557-4AF3AE6ED6EE}" srcOrd="1" destOrd="0" presId="urn:microsoft.com/office/officeart/2005/8/layout/orgChart1"/>
    <dgm:cxn modelId="{CE42AE30-CAB2-434C-8543-9EDB776B2A69}" type="presOf" srcId="{A9546626-F7FD-4A82-8969-F86591DB07D4}" destId="{5E6ACD63-6FCD-4F66-983F-9EBB5EAD1DFD}" srcOrd="0" destOrd="0" presId="urn:microsoft.com/office/officeart/2005/8/layout/orgChart1"/>
    <dgm:cxn modelId="{BB3F4035-B935-4C09-A70D-25580ACF04F6}" type="presOf" srcId="{31379A62-4AE4-4995-B597-DD7BA141476E}" destId="{E1194983-05F2-46AE-B598-CD812ED9E17F}" srcOrd="0" destOrd="0" presId="urn:microsoft.com/office/officeart/2005/8/layout/orgChart1"/>
    <dgm:cxn modelId="{B8D2A23D-B7E6-4139-B43E-19B50B0257D1}" type="presOf" srcId="{38EFD96E-D994-4648-9C33-5238A98CD16E}" destId="{920D0468-7004-4F99-B54D-923A943E1A44}" srcOrd="0" destOrd="0" presId="urn:microsoft.com/office/officeart/2005/8/layout/orgChart1"/>
    <dgm:cxn modelId="{FCC67D5B-7D47-4B6D-94C2-5CE71FB0423D}" type="presOf" srcId="{A9546626-F7FD-4A82-8969-F86591DB07D4}" destId="{2B62B610-43CA-448C-8C0D-595A5D7B80C4}" srcOrd="1" destOrd="0" presId="urn:microsoft.com/office/officeart/2005/8/layout/orgChart1"/>
    <dgm:cxn modelId="{2CF2FE5D-3CC3-4BEB-9260-1B01F280C4CA}" type="presOf" srcId="{38EFD96E-D994-4648-9C33-5238A98CD16E}" destId="{AE4A2223-08D5-4FC2-9EFE-814A53AC8144}" srcOrd="1" destOrd="0" presId="urn:microsoft.com/office/officeart/2005/8/layout/orgChart1"/>
    <dgm:cxn modelId="{6E531E4C-0FD6-49C7-A332-6F16B1513842}" type="presOf" srcId="{8849FAB8-9ED5-471A-8F08-46D1BE44239D}" destId="{7235F72B-F2DA-4C54-AA9D-CCFD9F9E7757}" srcOrd="1" destOrd="0" presId="urn:microsoft.com/office/officeart/2005/8/layout/orgChart1"/>
    <dgm:cxn modelId="{B11AEE73-815F-4421-873D-E5DDD030A5E6}" srcId="{31379A62-4AE4-4995-B597-DD7BA141476E}" destId="{B8A6A29B-C5E2-4D7B-9E7A-0669441DECB3}" srcOrd="2" destOrd="0" parTransId="{E253937C-BB60-4646-A138-812EA8CF5E2E}" sibTransId="{0A3A8943-9CBB-4A06-95C5-0A4953D3C16D}"/>
    <dgm:cxn modelId="{CAC30E55-CBB7-43D1-AEDC-7DC50F434FF5}" srcId="{B8A6A29B-C5E2-4D7B-9E7A-0669441DECB3}" destId="{38EFD96E-D994-4648-9C33-5238A98CD16E}" srcOrd="0" destOrd="0" parTransId="{A37CF896-2539-4566-B7B1-2A3B3C97B8F0}" sibTransId="{3848CAEE-67DA-40F5-9C74-2CEB0D30F780}"/>
    <dgm:cxn modelId="{FB0AE87D-92A6-43E5-A38C-B1890B7195F5}" type="presOf" srcId="{71D64DA1-04A2-4CA1-A16D-5C97926E0996}" destId="{7FA9616A-1F29-4335-93E1-4DF0235D0F9D}" srcOrd="0" destOrd="0" presId="urn:microsoft.com/office/officeart/2005/8/layout/orgChart1"/>
    <dgm:cxn modelId="{1C558B83-5841-4C4A-9AFE-E24192D1F62F}" type="presOf" srcId="{541D7FDA-77AD-4CB2-86DF-896516CE93A0}" destId="{504525F3-5C29-4DEA-8A04-073E1BC7BBA3}" srcOrd="0" destOrd="0" presId="urn:microsoft.com/office/officeart/2005/8/layout/orgChart1"/>
    <dgm:cxn modelId="{2576C893-1AF6-4BCD-8140-D2F61EDF8FA0}" type="presOf" srcId="{A4930416-536B-4573-BA8A-C5AAEE5A8D50}" destId="{51164099-1B3C-4876-8783-721D0CBBCD1B}" srcOrd="0" destOrd="0" presId="urn:microsoft.com/office/officeart/2005/8/layout/orgChart1"/>
    <dgm:cxn modelId="{6C448E9E-27A4-43A4-B7B5-40003F6D22D0}" type="presOf" srcId="{3A169E2E-CC86-45F8-90DE-C357F2CBE4EF}" destId="{90613CF9-D547-4C0D-9089-7A198EE85C0E}" srcOrd="0" destOrd="0" presId="urn:microsoft.com/office/officeart/2005/8/layout/orgChart1"/>
    <dgm:cxn modelId="{BE4545AE-04C3-4C00-8FEE-484269D499E1}" srcId="{31379A62-4AE4-4995-B597-DD7BA141476E}" destId="{A9546626-F7FD-4A82-8969-F86591DB07D4}" srcOrd="3" destOrd="0" parTransId="{A4930416-536B-4573-BA8A-C5AAEE5A8D50}" sibTransId="{CB263A19-05F4-4CD5-AEA0-E64653689FED}"/>
    <dgm:cxn modelId="{F719E5B9-DCBB-4C34-AE3D-9EFA63351CA5}" type="presOf" srcId="{31379A62-4AE4-4995-B597-DD7BA141476E}" destId="{3A03D34A-56D3-45D2-8ED5-303D9FD98417}" srcOrd="1" destOrd="0" presId="urn:microsoft.com/office/officeart/2005/8/layout/orgChart1"/>
    <dgm:cxn modelId="{120B8FE4-373F-4AD3-8B94-245A7296CB23}" srcId="{31379A62-4AE4-4995-B597-DD7BA141476E}" destId="{71D64DA1-04A2-4CA1-A16D-5C97926E0996}" srcOrd="0" destOrd="0" parTransId="{541D7FDA-77AD-4CB2-86DF-896516CE93A0}" sibTransId="{768C2284-B3BB-493E-8B0F-577BC80CD9EE}"/>
    <dgm:cxn modelId="{B9AD34E9-60A4-4619-8A3C-E58293B28303}" srcId="{3A169E2E-CC86-45F8-90DE-C357F2CBE4EF}" destId="{31379A62-4AE4-4995-B597-DD7BA141476E}" srcOrd="0" destOrd="0" parTransId="{4F0E5423-E4FC-412A-84CD-591AC0D9680E}" sibTransId="{971E65FD-5175-425F-B38B-AE00E98BD84B}"/>
    <dgm:cxn modelId="{6F0E92EF-2C5F-4F44-8C6D-F7FCD24ADC9B}" type="presOf" srcId="{E253937C-BB60-4646-A138-812EA8CF5E2E}" destId="{B5F14ED1-31DB-4AE4-9066-923D3765C41E}" srcOrd="0" destOrd="0" presId="urn:microsoft.com/office/officeart/2005/8/layout/orgChart1"/>
    <dgm:cxn modelId="{1E5301F7-3C3F-4574-A65A-1A624BC4AB64}" type="presOf" srcId="{A37CF896-2539-4566-B7B1-2A3B3C97B8F0}" destId="{48B5ADF8-7124-475E-917D-4214D540B921}" srcOrd="0" destOrd="0" presId="urn:microsoft.com/office/officeart/2005/8/layout/orgChart1"/>
    <dgm:cxn modelId="{8B736BF3-4806-45C5-A424-5EF2589C0AAB}" type="presParOf" srcId="{90613CF9-D547-4C0D-9089-7A198EE85C0E}" destId="{47F40642-26AC-4710-8822-076869BE25D8}" srcOrd="0" destOrd="0" presId="urn:microsoft.com/office/officeart/2005/8/layout/orgChart1"/>
    <dgm:cxn modelId="{D1E907DD-82AD-44D7-86C3-EE3F5D62F2D8}" type="presParOf" srcId="{47F40642-26AC-4710-8822-076869BE25D8}" destId="{BD3B131A-3E48-401A-B46D-952A454C3C28}" srcOrd="0" destOrd="0" presId="urn:microsoft.com/office/officeart/2005/8/layout/orgChart1"/>
    <dgm:cxn modelId="{C5A77AA7-A003-43B5-9407-3E9228B4C052}" type="presParOf" srcId="{BD3B131A-3E48-401A-B46D-952A454C3C28}" destId="{E1194983-05F2-46AE-B598-CD812ED9E17F}" srcOrd="0" destOrd="0" presId="urn:microsoft.com/office/officeart/2005/8/layout/orgChart1"/>
    <dgm:cxn modelId="{81D6C7A0-D91B-4EE1-A07F-47C0B9F74E50}" type="presParOf" srcId="{BD3B131A-3E48-401A-B46D-952A454C3C28}" destId="{3A03D34A-56D3-45D2-8ED5-303D9FD98417}" srcOrd="1" destOrd="0" presId="urn:microsoft.com/office/officeart/2005/8/layout/orgChart1"/>
    <dgm:cxn modelId="{64E54BF6-7D70-4719-992B-D8300FBD889A}" type="presParOf" srcId="{47F40642-26AC-4710-8822-076869BE25D8}" destId="{F36C5281-63AE-44D5-847A-77DAA14B5818}" srcOrd="1" destOrd="0" presId="urn:microsoft.com/office/officeart/2005/8/layout/orgChart1"/>
    <dgm:cxn modelId="{E59998B3-59E9-46D5-AEA4-F04ABD68735C}" type="presParOf" srcId="{F36C5281-63AE-44D5-847A-77DAA14B5818}" destId="{504525F3-5C29-4DEA-8A04-073E1BC7BBA3}" srcOrd="0" destOrd="0" presId="urn:microsoft.com/office/officeart/2005/8/layout/orgChart1"/>
    <dgm:cxn modelId="{36C4FFCC-21E5-46FD-A4AB-022B7AD61EFE}" type="presParOf" srcId="{F36C5281-63AE-44D5-847A-77DAA14B5818}" destId="{2A4A95B7-3BC3-4790-930E-AE1AD680D76F}" srcOrd="1" destOrd="0" presId="urn:microsoft.com/office/officeart/2005/8/layout/orgChart1"/>
    <dgm:cxn modelId="{CFA7EAB1-C46E-4D03-8E98-AE015454F010}" type="presParOf" srcId="{2A4A95B7-3BC3-4790-930E-AE1AD680D76F}" destId="{7B40836C-F5C6-4542-8C13-DFFA7DAC6D4D}" srcOrd="0" destOrd="0" presId="urn:microsoft.com/office/officeart/2005/8/layout/orgChart1"/>
    <dgm:cxn modelId="{28702217-BBAF-4F0D-A7DE-6F99BBC179A7}" type="presParOf" srcId="{7B40836C-F5C6-4542-8C13-DFFA7DAC6D4D}" destId="{7FA9616A-1F29-4335-93E1-4DF0235D0F9D}" srcOrd="0" destOrd="0" presId="urn:microsoft.com/office/officeart/2005/8/layout/orgChart1"/>
    <dgm:cxn modelId="{07CC9854-1065-4E61-AAB9-02F8D23CC7A0}" type="presParOf" srcId="{7B40836C-F5C6-4542-8C13-DFFA7DAC6D4D}" destId="{D536BB60-1660-4383-8557-4AF3AE6ED6EE}" srcOrd="1" destOrd="0" presId="urn:microsoft.com/office/officeart/2005/8/layout/orgChart1"/>
    <dgm:cxn modelId="{C3DAEE27-7ACB-4986-9801-644B60F0AE81}" type="presParOf" srcId="{2A4A95B7-3BC3-4790-930E-AE1AD680D76F}" destId="{12FCBAA7-43AA-435D-8833-C72DCB28C1DB}" srcOrd="1" destOrd="0" presId="urn:microsoft.com/office/officeart/2005/8/layout/orgChart1"/>
    <dgm:cxn modelId="{11B7FC70-2AB3-4D7B-81D7-7632A83295E1}" type="presParOf" srcId="{2A4A95B7-3BC3-4790-930E-AE1AD680D76F}" destId="{100FAA25-DDA8-4F11-B474-D761541EA8A8}" srcOrd="2" destOrd="0" presId="urn:microsoft.com/office/officeart/2005/8/layout/orgChart1"/>
    <dgm:cxn modelId="{A6489917-623F-4E79-88B8-20B904895870}" type="presParOf" srcId="{F36C5281-63AE-44D5-847A-77DAA14B5818}" destId="{13780461-477F-4DD8-8DD5-65F6A3DBB8DA}" srcOrd="2" destOrd="0" presId="urn:microsoft.com/office/officeart/2005/8/layout/orgChart1"/>
    <dgm:cxn modelId="{EA87D851-167A-47E3-838F-F907262251A2}" type="presParOf" srcId="{F36C5281-63AE-44D5-847A-77DAA14B5818}" destId="{E5317C3C-54D0-436F-9F93-83174F5AF0D4}" srcOrd="3" destOrd="0" presId="urn:microsoft.com/office/officeart/2005/8/layout/orgChart1"/>
    <dgm:cxn modelId="{AB34A791-08B2-4656-A20B-00A6D972D327}" type="presParOf" srcId="{E5317C3C-54D0-436F-9F93-83174F5AF0D4}" destId="{145625AC-5054-4FE1-B0C3-FFEDA8476B78}" srcOrd="0" destOrd="0" presId="urn:microsoft.com/office/officeart/2005/8/layout/orgChart1"/>
    <dgm:cxn modelId="{356B9F8A-24C3-4489-89A3-BB198AB3C1D3}" type="presParOf" srcId="{145625AC-5054-4FE1-B0C3-FFEDA8476B78}" destId="{9560444E-8BA6-4566-B17A-69DDB8CDBABE}" srcOrd="0" destOrd="0" presId="urn:microsoft.com/office/officeart/2005/8/layout/orgChart1"/>
    <dgm:cxn modelId="{6B4748B8-54A2-4651-815B-176D38CFEA3E}" type="presParOf" srcId="{145625AC-5054-4FE1-B0C3-FFEDA8476B78}" destId="{7235F72B-F2DA-4C54-AA9D-CCFD9F9E7757}" srcOrd="1" destOrd="0" presId="urn:microsoft.com/office/officeart/2005/8/layout/orgChart1"/>
    <dgm:cxn modelId="{69D995F4-8450-42CF-B93A-252D6E5AC565}" type="presParOf" srcId="{E5317C3C-54D0-436F-9F93-83174F5AF0D4}" destId="{1FCA9EEA-2F5D-42FC-8D11-DAC252A9573B}" srcOrd="1" destOrd="0" presId="urn:microsoft.com/office/officeart/2005/8/layout/orgChart1"/>
    <dgm:cxn modelId="{739B1A0E-070B-455C-B8AF-6FEE6D823F17}" type="presParOf" srcId="{E5317C3C-54D0-436F-9F93-83174F5AF0D4}" destId="{C3529A18-C4A5-4008-A4B9-322D7E8CD5D4}" srcOrd="2" destOrd="0" presId="urn:microsoft.com/office/officeart/2005/8/layout/orgChart1"/>
    <dgm:cxn modelId="{C1A5D0B8-032C-4347-B562-074F5A59F3A6}" type="presParOf" srcId="{F36C5281-63AE-44D5-847A-77DAA14B5818}" destId="{B5F14ED1-31DB-4AE4-9066-923D3765C41E}" srcOrd="4" destOrd="0" presId="urn:microsoft.com/office/officeart/2005/8/layout/orgChart1"/>
    <dgm:cxn modelId="{D45CA28F-7C23-464C-B52D-F8D7EC978E4B}" type="presParOf" srcId="{F36C5281-63AE-44D5-847A-77DAA14B5818}" destId="{C0BA2E29-A5C7-4024-99CB-F5CCB849B05A}" srcOrd="5" destOrd="0" presId="urn:microsoft.com/office/officeart/2005/8/layout/orgChart1"/>
    <dgm:cxn modelId="{EDCCF2D6-6E44-4F7F-9BE8-C222905FDDE1}" type="presParOf" srcId="{C0BA2E29-A5C7-4024-99CB-F5CCB849B05A}" destId="{EEF15D80-FE8A-4584-B1D5-A0EEF45756B0}" srcOrd="0" destOrd="0" presId="urn:microsoft.com/office/officeart/2005/8/layout/orgChart1"/>
    <dgm:cxn modelId="{BDDAA77A-6F18-4A25-B92A-EDE7208E58F2}" type="presParOf" srcId="{EEF15D80-FE8A-4584-B1D5-A0EEF45756B0}" destId="{17887991-65DF-495F-BE59-52B0CC88AAE5}" srcOrd="0" destOrd="0" presId="urn:microsoft.com/office/officeart/2005/8/layout/orgChart1"/>
    <dgm:cxn modelId="{C4F25CE5-B7DE-4AB2-ACAF-F1496B517D61}" type="presParOf" srcId="{EEF15D80-FE8A-4584-B1D5-A0EEF45756B0}" destId="{7D498526-D87C-45DA-A468-B88CC2520917}" srcOrd="1" destOrd="0" presId="urn:microsoft.com/office/officeart/2005/8/layout/orgChart1"/>
    <dgm:cxn modelId="{386B4AB8-6800-4383-BCD5-A53820C6DCEE}" type="presParOf" srcId="{C0BA2E29-A5C7-4024-99CB-F5CCB849B05A}" destId="{DCEBD3A5-2B78-402D-A5E7-1B7C59F3C5E4}" srcOrd="1" destOrd="0" presId="urn:microsoft.com/office/officeart/2005/8/layout/orgChart1"/>
    <dgm:cxn modelId="{FD81CE39-339F-44C3-A766-C33D4A5D2AC4}" type="presParOf" srcId="{DCEBD3A5-2B78-402D-A5E7-1B7C59F3C5E4}" destId="{48B5ADF8-7124-475E-917D-4214D540B921}" srcOrd="0" destOrd="0" presId="urn:microsoft.com/office/officeart/2005/8/layout/orgChart1"/>
    <dgm:cxn modelId="{58F538FF-BD6A-426F-A2B1-6158FB16B300}" type="presParOf" srcId="{DCEBD3A5-2B78-402D-A5E7-1B7C59F3C5E4}" destId="{29476679-34AE-4E46-AFD2-01397C86715C}" srcOrd="1" destOrd="0" presId="urn:microsoft.com/office/officeart/2005/8/layout/orgChart1"/>
    <dgm:cxn modelId="{997C2AF3-110F-44C6-A55A-EC7404C903A3}" type="presParOf" srcId="{29476679-34AE-4E46-AFD2-01397C86715C}" destId="{FD1B6771-BA6E-4F48-88F5-5BB19053FEF1}" srcOrd="0" destOrd="0" presId="urn:microsoft.com/office/officeart/2005/8/layout/orgChart1"/>
    <dgm:cxn modelId="{741567E0-3527-420C-96A2-34087EE57215}" type="presParOf" srcId="{FD1B6771-BA6E-4F48-88F5-5BB19053FEF1}" destId="{920D0468-7004-4F99-B54D-923A943E1A44}" srcOrd="0" destOrd="0" presId="urn:microsoft.com/office/officeart/2005/8/layout/orgChart1"/>
    <dgm:cxn modelId="{D9690F5C-4541-4ECB-983B-D97D70A2444C}" type="presParOf" srcId="{FD1B6771-BA6E-4F48-88F5-5BB19053FEF1}" destId="{AE4A2223-08D5-4FC2-9EFE-814A53AC8144}" srcOrd="1" destOrd="0" presId="urn:microsoft.com/office/officeart/2005/8/layout/orgChart1"/>
    <dgm:cxn modelId="{2ECCDEF6-5BC3-453E-BDC3-BE9A016863EE}" type="presParOf" srcId="{29476679-34AE-4E46-AFD2-01397C86715C}" destId="{A9CAD256-B333-4DFF-B85A-DFAFD9833D78}" srcOrd="1" destOrd="0" presId="urn:microsoft.com/office/officeart/2005/8/layout/orgChart1"/>
    <dgm:cxn modelId="{8822199F-E802-4808-B60E-BFD552B1DA6D}" type="presParOf" srcId="{29476679-34AE-4E46-AFD2-01397C86715C}" destId="{08010568-10FE-437A-BA2A-477788783FB1}" srcOrd="2" destOrd="0" presId="urn:microsoft.com/office/officeart/2005/8/layout/orgChart1"/>
    <dgm:cxn modelId="{53599018-0407-49B8-BD87-C84A9FACAED3}" type="presParOf" srcId="{C0BA2E29-A5C7-4024-99CB-F5CCB849B05A}" destId="{6E576E13-3517-4E6D-B4E4-069521992DF8}" srcOrd="2" destOrd="0" presId="urn:microsoft.com/office/officeart/2005/8/layout/orgChart1"/>
    <dgm:cxn modelId="{0998E222-F6E8-4B80-B809-ACBC26DF0A6A}" type="presParOf" srcId="{F36C5281-63AE-44D5-847A-77DAA14B5818}" destId="{51164099-1B3C-4876-8783-721D0CBBCD1B}" srcOrd="6" destOrd="0" presId="urn:microsoft.com/office/officeart/2005/8/layout/orgChart1"/>
    <dgm:cxn modelId="{9096DD93-6CEC-475A-BFB9-CC0B5EDB2FF1}" type="presParOf" srcId="{F36C5281-63AE-44D5-847A-77DAA14B5818}" destId="{007C85B1-6D1A-455C-A3EC-998868F5B2E7}" srcOrd="7" destOrd="0" presId="urn:microsoft.com/office/officeart/2005/8/layout/orgChart1"/>
    <dgm:cxn modelId="{4E61D71C-357C-4455-AADE-6DE8C5E079E3}" type="presParOf" srcId="{007C85B1-6D1A-455C-A3EC-998868F5B2E7}" destId="{8234386B-0E86-4FBE-9D61-9246C3705DE7}" srcOrd="0" destOrd="0" presId="urn:microsoft.com/office/officeart/2005/8/layout/orgChart1"/>
    <dgm:cxn modelId="{2F29A822-7ED6-4036-A4E1-C8120EB421DD}" type="presParOf" srcId="{8234386B-0E86-4FBE-9D61-9246C3705DE7}" destId="{5E6ACD63-6FCD-4F66-983F-9EBB5EAD1DFD}" srcOrd="0" destOrd="0" presId="urn:microsoft.com/office/officeart/2005/8/layout/orgChart1"/>
    <dgm:cxn modelId="{E10FDBAF-18D8-4E64-93D8-63EB1BB4CE5F}" type="presParOf" srcId="{8234386B-0E86-4FBE-9D61-9246C3705DE7}" destId="{2B62B610-43CA-448C-8C0D-595A5D7B80C4}" srcOrd="1" destOrd="0" presId="urn:microsoft.com/office/officeart/2005/8/layout/orgChart1"/>
    <dgm:cxn modelId="{8D14F0E4-0698-4E43-9AFD-F34130EA5A59}" type="presParOf" srcId="{007C85B1-6D1A-455C-A3EC-998868F5B2E7}" destId="{E845C0FD-6391-4E36-902E-0976754451BC}" srcOrd="1" destOrd="0" presId="urn:microsoft.com/office/officeart/2005/8/layout/orgChart1"/>
    <dgm:cxn modelId="{08EA3FA0-ED04-43EB-9E15-B037A021B9CD}" type="presParOf" srcId="{007C85B1-6D1A-455C-A3EC-998868F5B2E7}" destId="{71455083-EE35-4C41-802A-5CC172CEAECE}" srcOrd="2" destOrd="0" presId="urn:microsoft.com/office/officeart/2005/8/layout/orgChart1"/>
    <dgm:cxn modelId="{4F8C3645-B370-4718-A974-A2A3C94EED98}" type="presParOf" srcId="{47F40642-26AC-4710-8822-076869BE25D8}" destId="{1810D3AE-7434-4054-8DC0-60F21161DE0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169E2E-CC86-45F8-90DE-C357F2CBE4EF}" type="doc">
      <dgm:prSet loTypeId="urn:microsoft.com/office/officeart/2005/8/layout/orgChart1" loCatId="hierarchy" qsTypeId="urn:microsoft.com/office/officeart/2005/8/quickstyle/simple3" qsCatId="simple" csTypeId="urn:microsoft.com/office/officeart/2005/8/colors/colorful2" csCatId="colorful" phldr="1"/>
      <dgm:spPr/>
      <dgm:t>
        <a:bodyPr/>
        <a:lstStyle/>
        <a:p>
          <a:endParaRPr lang="en-GB"/>
        </a:p>
      </dgm:t>
    </dgm:pt>
    <dgm:pt modelId="{31379A62-4AE4-4995-B597-DD7BA141476E}">
      <dgm:prSet phldrT="[Text]" custT="1"/>
      <dgm:spPr>
        <a:xfrm>
          <a:off x="1376699" y="614"/>
          <a:ext cx="6302915" cy="54956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2400" noProof="0" dirty="0">
              <a:solidFill>
                <a:sysClr val="windowText" lastClr="000000"/>
              </a:solidFill>
              <a:latin typeface="Calibri"/>
              <a:ea typeface="+mn-ea"/>
              <a:cs typeface="+mn-cs"/>
            </a:rPr>
            <a:t>How to reduce greenhouse gas usage</a:t>
          </a:r>
        </a:p>
      </dgm:t>
    </dgm:pt>
    <dgm:pt modelId="{4F0E5423-E4FC-412A-84CD-591AC0D9680E}" type="parTrans" cxnId="{B9AD34E9-60A4-4619-8A3C-E58293B28303}">
      <dgm:prSet/>
      <dgm:spPr/>
      <dgm:t>
        <a:bodyPr/>
        <a:lstStyle/>
        <a:p>
          <a:endParaRPr lang="en-GB" noProof="0" dirty="0"/>
        </a:p>
      </dgm:t>
    </dgm:pt>
    <dgm:pt modelId="{971E65FD-5175-425F-B38B-AE00E98BD84B}" type="sibTrans" cxnId="{B9AD34E9-60A4-4619-8A3C-E58293B28303}">
      <dgm:prSet/>
      <dgm:spPr/>
      <dgm:t>
        <a:bodyPr/>
        <a:lstStyle/>
        <a:p>
          <a:endParaRPr lang="en-GB" noProof="0" dirty="0"/>
        </a:p>
      </dgm:t>
    </dgm:pt>
    <dgm:pt modelId="{71D64DA1-04A2-4CA1-A16D-5C97926E0996}">
      <dgm:prSet phldrT="[Text]" custT="1"/>
      <dgm:spPr>
        <a:xfrm>
          <a:off x="1155038" y="820626"/>
          <a:ext cx="1441015"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Optimization of current technologies</a:t>
          </a:r>
        </a:p>
      </dgm:t>
    </dgm:pt>
    <dgm:pt modelId="{541D7FDA-77AD-4CB2-86DF-896516CE93A0}" type="parTrans" cxnId="{120B8FE4-373F-4AD3-8B94-245A7296CB23}">
      <dgm:prSet/>
      <dgm:spPr>
        <a:xfrm>
          <a:off x="1875546" y="550182"/>
          <a:ext cx="2652610" cy="270443"/>
        </a:xfrm>
        <a:custGeom>
          <a:avLst/>
          <a:gdLst/>
          <a:ahLst/>
          <a:cxnLst/>
          <a:rect l="0" t="0" r="0" b="0"/>
          <a:pathLst>
            <a:path>
              <a:moveTo>
                <a:pt x="2652610" y="0"/>
              </a:moveTo>
              <a:lnTo>
                <a:pt x="2652610" y="135221"/>
              </a:lnTo>
              <a:lnTo>
                <a:pt x="0" y="135221"/>
              </a:lnTo>
              <a:lnTo>
                <a:pt x="0"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768C2284-B3BB-493E-8B0F-577BC80CD9EE}" type="sibTrans" cxnId="{120B8FE4-373F-4AD3-8B94-245A7296CB23}">
      <dgm:prSet/>
      <dgm:spPr/>
      <dgm:t>
        <a:bodyPr/>
        <a:lstStyle/>
        <a:p>
          <a:endParaRPr lang="en-GB" noProof="0" dirty="0"/>
        </a:p>
      </dgm:t>
    </dgm:pt>
    <dgm:pt modelId="{8849FAB8-9ED5-471A-8F08-46D1BE44239D}">
      <dgm:prSet phldrT="[Text]" custT="1"/>
      <dgm:spPr>
        <a:xfrm>
          <a:off x="2866498" y="820626"/>
          <a:ext cx="1463887"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Gas Recuperation</a:t>
          </a:r>
        </a:p>
      </dgm:t>
    </dgm:pt>
    <dgm:pt modelId="{E1D9D6B0-AA14-4EB5-91E0-438505FC81ED}" type="parTrans" cxnId="{31EF7216-9119-42F5-8F54-5F4D4D9C5767}">
      <dgm:prSet/>
      <dgm:spPr>
        <a:xfrm>
          <a:off x="3598441" y="550182"/>
          <a:ext cx="929715" cy="270443"/>
        </a:xfrm>
        <a:custGeom>
          <a:avLst/>
          <a:gdLst/>
          <a:ahLst/>
          <a:cxnLst/>
          <a:rect l="0" t="0" r="0" b="0"/>
          <a:pathLst>
            <a:path>
              <a:moveTo>
                <a:pt x="929715" y="0"/>
              </a:moveTo>
              <a:lnTo>
                <a:pt x="929715" y="135221"/>
              </a:lnTo>
              <a:lnTo>
                <a:pt x="0" y="135221"/>
              </a:lnTo>
              <a:lnTo>
                <a:pt x="0"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A119CE85-7A22-4447-90C5-60B9E3EC5579}" type="sibTrans" cxnId="{31EF7216-9119-42F5-8F54-5F4D4D9C5767}">
      <dgm:prSet/>
      <dgm:spPr/>
      <dgm:t>
        <a:bodyPr/>
        <a:lstStyle/>
        <a:p>
          <a:endParaRPr lang="en-GB" noProof="0" dirty="0"/>
        </a:p>
      </dgm:t>
    </dgm:pt>
    <dgm:pt modelId="{B8A6A29B-C5E2-4D7B-9E7A-0669441DECB3}">
      <dgm:prSet phldrT="[Text]" custT="1"/>
      <dgm:spPr>
        <a:xfrm>
          <a:off x="4600829"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Alternative Gases</a:t>
          </a:r>
        </a:p>
      </dgm:t>
    </dgm:pt>
    <dgm:pt modelId="{E253937C-BB60-4646-A138-812EA8CF5E2E}" type="parTrans" cxnId="{B11AEE73-815F-4421-873D-E5DDD030A5E6}">
      <dgm:prSet/>
      <dgm:spPr>
        <a:xfrm>
          <a:off x="4528157" y="550182"/>
          <a:ext cx="804615" cy="270443"/>
        </a:xfrm>
        <a:custGeom>
          <a:avLst/>
          <a:gdLst/>
          <a:ahLst/>
          <a:cxnLst/>
          <a:rect l="0" t="0" r="0" b="0"/>
          <a:pathLst>
            <a:path>
              <a:moveTo>
                <a:pt x="0" y="0"/>
              </a:moveTo>
              <a:lnTo>
                <a:pt x="0" y="135221"/>
              </a:lnTo>
              <a:lnTo>
                <a:pt x="804615" y="135221"/>
              </a:lnTo>
              <a:lnTo>
                <a:pt x="804615"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0A3A8943-9CBB-4A06-95C5-0A4953D3C16D}" type="sibTrans" cxnId="{B11AEE73-815F-4421-873D-E5DDD030A5E6}">
      <dgm:prSet/>
      <dgm:spPr/>
      <dgm:t>
        <a:bodyPr/>
        <a:lstStyle/>
        <a:p>
          <a:endParaRPr lang="en-GB" noProof="0" dirty="0"/>
        </a:p>
      </dgm:t>
    </dgm:pt>
    <dgm:pt modelId="{A9546626-F7FD-4A82-8969-F86591DB07D4}">
      <dgm:prSet phldrT="[Text]" custT="1"/>
      <dgm:spPr>
        <a:xfrm>
          <a:off x="6335160"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600" b="1" noProof="0" dirty="0">
              <a:solidFill>
                <a:sysClr val="windowText" lastClr="000000"/>
              </a:solidFill>
              <a:latin typeface="Calibri"/>
              <a:ea typeface="+mn-ea"/>
              <a:cs typeface="+mn-cs"/>
            </a:rPr>
            <a:t>Gas disposal</a:t>
          </a:r>
        </a:p>
      </dgm:t>
    </dgm:pt>
    <dgm:pt modelId="{A4930416-536B-4573-BA8A-C5AAEE5A8D50}" type="parTrans" cxnId="{BE4545AE-04C3-4C00-8FEE-484269D499E1}">
      <dgm:prSet/>
      <dgm:spPr>
        <a:xfrm>
          <a:off x="4528157" y="550182"/>
          <a:ext cx="2538947" cy="270443"/>
        </a:xfrm>
        <a:custGeom>
          <a:avLst/>
          <a:gdLst/>
          <a:ahLst/>
          <a:cxnLst/>
          <a:rect l="0" t="0" r="0" b="0"/>
          <a:pathLst>
            <a:path>
              <a:moveTo>
                <a:pt x="0" y="0"/>
              </a:moveTo>
              <a:lnTo>
                <a:pt x="0" y="135221"/>
              </a:lnTo>
              <a:lnTo>
                <a:pt x="2538947" y="135221"/>
              </a:lnTo>
              <a:lnTo>
                <a:pt x="2538947" y="270443"/>
              </a:lnTo>
            </a:path>
          </a:pathLst>
        </a:custGeom>
        <a:noFill/>
        <a:ln w="25400" cap="flat" cmpd="sng" algn="ctr">
          <a:solidFill>
            <a:srgbClr val="9BBB59">
              <a:hueOff val="0"/>
              <a:satOff val="0"/>
              <a:lumOff val="0"/>
              <a:alphaOff val="0"/>
            </a:srgbClr>
          </a:solidFill>
          <a:prstDash val="solid"/>
        </a:ln>
        <a:effectLst/>
      </dgm:spPr>
      <dgm:t>
        <a:bodyPr/>
        <a:lstStyle/>
        <a:p>
          <a:endParaRPr lang="en-GB" noProof="0" dirty="0"/>
        </a:p>
      </dgm:t>
    </dgm:pt>
    <dgm:pt modelId="{CB263A19-05F4-4CD5-AEA0-E64653689FED}" type="sibTrans" cxnId="{BE4545AE-04C3-4C00-8FEE-484269D499E1}">
      <dgm:prSet/>
      <dgm:spPr/>
      <dgm:t>
        <a:bodyPr/>
        <a:lstStyle/>
        <a:p>
          <a:endParaRPr lang="en-GB" noProof="0" dirty="0"/>
        </a:p>
      </dgm:t>
    </dgm:pt>
    <dgm:pt modelId="{30B7C501-4417-40EA-A0FE-A96410B8EAD3}">
      <dgm:prSet phldrT="[Text]"/>
      <dgm:spPr>
        <a:xfrm>
          <a:off x="6701132" y="1952183"/>
          <a:ext cx="1287828" cy="643914"/>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dirty="0">
              <a:solidFill>
                <a:sysClr val="windowText" lastClr="000000"/>
              </a:solidFill>
              <a:latin typeface="Calibri"/>
              <a:ea typeface="+mn-ea"/>
              <a:cs typeface="+mn-cs"/>
            </a:rPr>
            <a:t>GHGs destruction</a:t>
          </a:r>
          <a:endParaRPr lang="en-GB" noProof="0" dirty="0">
            <a:solidFill>
              <a:sysClr val="windowText" lastClr="000000"/>
            </a:solidFill>
            <a:latin typeface="Calibri"/>
            <a:ea typeface="+mn-ea"/>
            <a:cs typeface="+mn-cs"/>
          </a:endParaRPr>
        </a:p>
      </dgm:t>
    </dgm:pt>
    <dgm:pt modelId="{7D775F57-910A-40BD-8E87-0817123B7D1E}" type="parTrans" cxnId="{C4FE1794-2E31-467D-8571-BBEB50D71CC6}">
      <dgm:prSet/>
      <dgm:spPr>
        <a:xfrm>
          <a:off x="6481549" y="1681739"/>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CDC6369D-0120-44E4-91CF-FCD5F3C2614B}" type="sibTrans" cxnId="{C4FE1794-2E31-467D-8571-BBEB50D71CC6}">
      <dgm:prSet/>
      <dgm:spPr/>
      <dgm:t>
        <a:bodyPr/>
        <a:lstStyle/>
        <a:p>
          <a:endParaRPr lang="en-GB"/>
        </a:p>
      </dgm:t>
    </dgm:pt>
    <dgm:pt modelId="{38EFD96E-D994-4648-9C33-5238A98CD16E}">
      <dgm:prSet phldrT="[Text]"/>
      <dgm:spPr>
        <a:xfrm>
          <a:off x="4966801" y="1952183"/>
          <a:ext cx="1287828" cy="643914"/>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noProof="0" dirty="0">
              <a:solidFill>
                <a:sysClr val="windowText" lastClr="000000"/>
              </a:solidFill>
              <a:latin typeface="Calibri"/>
              <a:ea typeface="+mn-ea"/>
              <a:cs typeface="+mn-cs"/>
            </a:rPr>
            <a:t>New eco-friendly gases, HFOs, …</a:t>
          </a:r>
        </a:p>
      </dgm:t>
    </dgm:pt>
    <dgm:pt modelId="{3848CAEE-67DA-40F5-9C74-2CEB0D30F780}" type="sibTrans" cxnId="{CAC30E55-CBB7-43D1-AEDC-7DC50F434FF5}">
      <dgm:prSet/>
      <dgm:spPr/>
      <dgm:t>
        <a:bodyPr/>
        <a:lstStyle/>
        <a:p>
          <a:endParaRPr lang="en-GB"/>
        </a:p>
      </dgm:t>
    </dgm:pt>
    <dgm:pt modelId="{A37CF896-2539-4566-B7B1-2A3B3C97B8F0}" type="parTrans" cxnId="{CAC30E55-CBB7-43D1-AEDC-7DC50F434FF5}">
      <dgm:prSet/>
      <dgm:spPr>
        <a:xfrm>
          <a:off x="4747218" y="1681739"/>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A45D71CB-B07C-4485-971F-99452CB001B6}">
      <dgm:prSet phldrT="[Text]" custT="1"/>
      <dgm:spPr>
        <a:xfrm>
          <a:off x="3232470"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300" dirty="0">
              <a:solidFill>
                <a:sysClr val="windowText" lastClr="000000"/>
              </a:solidFill>
              <a:latin typeface="Calibri"/>
              <a:ea typeface="+mn-ea"/>
              <a:cs typeface="+mn-cs"/>
            </a:rPr>
            <a:t>Membrane separation</a:t>
          </a:r>
          <a:endParaRPr lang="en-GB" sz="1300" noProof="0" dirty="0">
            <a:solidFill>
              <a:sysClr val="windowText" lastClr="000000"/>
            </a:solidFill>
            <a:latin typeface="Calibri"/>
            <a:ea typeface="+mn-ea"/>
            <a:cs typeface="+mn-cs"/>
          </a:endParaRPr>
        </a:p>
      </dgm:t>
    </dgm:pt>
    <dgm:pt modelId="{034BA447-5C65-4417-A6A2-F3B789C66376}" type="sibTrans" cxnId="{A7701495-5262-49AC-BAC8-14C06495A1FC}">
      <dgm:prSet/>
      <dgm:spPr/>
      <dgm:t>
        <a:bodyPr/>
        <a:lstStyle/>
        <a:p>
          <a:endParaRPr lang="en-GB"/>
        </a:p>
      </dgm:t>
    </dgm:pt>
    <dgm:pt modelId="{8DD83205-5C59-456B-98C4-7FD73B6A341E}" type="parTrans" cxnId="{A7701495-5262-49AC-BAC8-14C06495A1FC}">
      <dgm:prSet/>
      <dgm:spPr>
        <a:xfrm>
          <a:off x="3012887" y="1668281"/>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32BCF11A-7F6E-4248-A4E3-606A4F75534E}">
      <dgm:prSet phldrT="[Text]"/>
      <dgm:spPr>
        <a:xfrm>
          <a:off x="3232470"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dirty="0">
              <a:solidFill>
                <a:sysClr val="windowText" lastClr="000000"/>
              </a:solidFill>
              <a:latin typeface="Calibri"/>
              <a:ea typeface="+mn-ea"/>
              <a:cs typeface="+mn-cs"/>
            </a:rPr>
            <a:t>Pressure swing</a:t>
          </a:r>
          <a:endParaRPr lang="en-GB" noProof="0" dirty="0">
            <a:solidFill>
              <a:sysClr val="windowText" lastClr="000000"/>
            </a:solidFill>
            <a:latin typeface="Calibri"/>
            <a:ea typeface="+mn-ea"/>
            <a:cs typeface="+mn-cs"/>
          </a:endParaRPr>
        </a:p>
      </dgm:t>
    </dgm:pt>
    <dgm:pt modelId="{99FF1848-15F9-4827-AE3E-70334763299E}" type="sibTrans" cxnId="{F5D2979F-5130-4FBD-B33E-46499EF056D9}">
      <dgm:prSet/>
      <dgm:spPr/>
      <dgm:t>
        <a:bodyPr/>
        <a:lstStyle/>
        <a:p>
          <a:endParaRPr lang="en-GB"/>
        </a:p>
      </dgm:t>
    </dgm:pt>
    <dgm:pt modelId="{61839455-B565-46B4-B3BD-BF08119DE479}" type="parTrans" cxnId="{F5D2979F-5130-4FBD-B33E-46499EF056D9}">
      <dgm:prSet/>
      <dgm:spPr>
        <a:xfrm>
          <a:off x="3012887" y="1668281"/>
          <a:ext cx="219583" cy="1506759"/>
        </a:xfrm>
        <a:custGeom>
          <a:avLst/>
          <a:gdLst/>
          <a:ahLst/>
          <a:cxnLst/>
          <a:rect l="0" t="0" r="0" b="0"/>
          <a:pathLst>
            <a:path>
              <a:moveTo>
                <a:pt x="0" y="0"/>
              </a:moveTo>
              <a:lnTo>
                <a:pt x="0" y="1506759"/>
              </a:lnTo>
              <a:lnTo>
                <a:pt x="219583" y="1506759"/>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7AD0EFB8-FB56-46E9-8AAA-4971A79683CC}">
      <dgm:prSet phldrT="[Text]"/>
      <dgm:spPr>
        <a:xfrm>
          <a:off x="3232470"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dirty="0">
              <a:solidFill>
                <a:sysClr val="windowText" lastClr="000000"/>
              </a:solidFill>
              <a:latin typeface="Calibri"/>
              <a:ea typeface="+mn-ea"/>
              <a:cs typeface="+mn-cs"/>
            </a:rPr>
            <a:t>Cryogenic/cold separation</a:t>
          </a:r>
          <a:endParaRPr lang="en-GB" noProof="0" dirty="0">
            <a:solidFill>
              <a:sysClr val="windowText" lastClr="000000"/>
            </a:solidFill>
            <a:latin typeface="Calibri"/>
            <a:ea typeface="+mn-ea"/>
            <a:cs typeface="+mn-cs"/>
          </a:endParaRPr>
        </a:p>
      </dgm:t>
    </dgm:pt>
    <dgm:pt modelId="{D18EE0AA-1591-4052-B8BD-CC076BE6AB88}" type="sibTrans" cxnId="{061953E8-3445-4073-BC5D-13195B8F330D}">
      <dgm:prSet/>
      <dgm:spPr/>
      <dgm:t>
        <a:bodyPr/>
        <a:lstStyle/>
        <a:p>
          <a:endParaRPr lang="en-GB"/>
        </a:p>
      </dgm:t>
    </dgm:pt>
    <dgm:pt modelId="{2180FD26-6776-4869-8CA4-3A3C876C6A11}" type="parTrans" cxnId="{061953E8-3445-4073-BC5D-13195B8F330D}">
      <dgm:prSet/>
      <dgm:spPr>
        <a:xfrm>
          <a:off x="3012887" y="1668281"/>
          <a:ext cx="219583" cy="2421117"/>
        </a:xfrm>
        <a:custGeom>
          <a:avLst/>
          <a:gdLst/>
          <a:ahLst/>
          <a:cxnLst/>
          <a:rect l="0" t="0" r="0" b="0"/>
          <a:pathLst>
            <a:path>
              <a:moveTo>
                <a:pt x="0" y="0"/>
              </a:moveTo>
              <a:lnTo>
                <a:pt x="0" y="2421117"/>
              </a:lnTo>
              <a:lnTo>
                <a:pt x="219583" y="2421117"/>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8F0700F9-A5C7-4676-AC48-B4B8E5287126}">
      <dgm:prSet phldrT="[Text]" custT="1"/>
      <dgm:spPr>
        <a:xfrm>
          <a:off x="1515292"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Font typeface="Calibri" panose="020F0502020204030204" pitchFamily="34" charset="0"/>
            <a:buNone/>
          </a:pPr>
          <a:r>
            <a:rPr lang="en-GB" sz="1300" dirty="0">
              <a:solidFill>
                <a:sysClr val="windowText" lastClr="000000"/>
              </a:solidFill>
              <a:latin typeface="Calibri"/>
              <a:ea typeface="+mn-ea"/>
              <a:cs typeface="+mn-cs"/>
            </a:rPr>
            <a:t>Gas recirculation</a:t>
          </a:r>
          <a:endParaRPr lang="en-GB" sz="1300" noProof="0" dirty="0">
            <a:solidFill>
              <a:sysClr val="windowText" lastClr="000000"/>
            </a:solidFill>
            <a:latin typeface="Calibri"/>
            <a:ea typeface="+mn-ea"/>
            <a:cs typeface="+mn-cs"/>
          </a:endParaRPr>
        </a:p>
      </dgm:t>
    </dgm:pt>
    <dgm:pt modelId="{E1B9BD6A-F94F-4B15-871B-1864DC2D6583}" type="sibTrans" cxnId="{C863077D-3B79-40DD-B517-1D2E446B628F}">
      <dgm:prSet/>
      <dgm:spPr/>
      <dgm:t>
        <a:bodyPr/>
        <a:lstStyle/>
        <a:p>
          <a:endParaRPr lang="en-GB"/>
        </a:p>
      </dgm:t>
    </dgm:pt>
    <dgm:pt modelId="{92B3DA69-C38D-4348-889E-684ABDBCCC81}" type="parTrans" cxnId="{C863077D-3B79-40DD-B517-1D2E446B628F}">
      <dgm:prSet/>
      <dgm:spPr>
        <a:xfrm>
          <a:off x="1299140" y="1668281"/>
          <a:ext cx="216152" cy="592401"/>
        </a:xfrm>
        <a:custGeom>
          <a:avLst/>
          <a:gdLst/>
          <a:ahLst/>
          <a:cxnLst/>
          <a:rect l="0" t="0" r="0" b="0"/>
          <a:pathLst>
            <a:path>
              <a:moveTo>
                <a:pt x="0" y="0"/>
              </a:moveTo>
              <a:lnTo>
                <a:pt x="0" y="592401"/>
              </a:lnTo>
              <a:lnTo>
                <a:pt x="216152" y="592401"/>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C74D88DB-B20D-43C3-9159-BF22A6476A6C}">
      <dgm:prSet phldrT="[Text]" custT="1"/>
      <dgm:spPr>
        <a:xfrm>
          <a:off x="1515292"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Font typeface="Calibri" panose="020F0502020204030204" pitchFamily="34" charset="0"/>
            <a:buNone/>
          </a:pPr>
          <a:r>
            <a:rPr lang="en-GB" sz="1300" dirty="0">
              <a:solidFill>
                <a:sysClr val="windowText" lastClr="000000"/>
              </a:solidFill>
              <a:latin typeface="Calibri"/>
              <a:ea typeface="+mn-ea"/>
              <a:cs typeface="+mn-cs"/>
            </a:rPr>
            <a:t>Particular attention to operation</a:t>
          </a:r>
          <a:endParaRPr lang="en-GB" sz="1300" noProof="0" dirty="0">
            <a:solidFill>
              <a:sysClr val="windowText" lastClr="000000"/>
            </a:solidFill>
            <a:latin typeface="Calibri"/>
            <a:ea typeface="+mn-ea"/>
            <a:cs typeface="+mn-cs"/>
          </a:endParaRPr>
        </a:p>
      </dgm:t>
    </dgm:pt>
    <dgm:pt modelId="{2ADE361B-9478-40B9-8A2B-A88C4CD70FD8}" type="sibTrans" cxnId="{135BD56C-82B5-4051-AD09-C8DE55AC209F}">
      <dgm:prSet/>
      <dgm:spPr/>
      <dgm:t>
        <a:bodyPr/>
        <a:lstStyle/>
        <a:p>
          <a:endParaRPr lang="en-GB"/>
        </a:p>
      </dgm:t>
    </dgm:pt>
    <dgm:pt modelId="{677870A1-E590-420B-B78A-203DA443E6FF}" type="parTrans" cxnId="{135BD56C-82B5-4051-AD09-C8DE55AC209F}">
      <dgm:prSet/>
      <dgm:spPr>
        <a:xfrm>
          <a:off x="1299140" y="1668281"/>
          <a:ext cx="216152" cy="1506759"/>
        </a:xfrm>
        <a:custGeom>
          <a:avLst/>
          <a:gdLst/>
          <a:ahLst/>
          <a:cxnLst/>
          <a:rect l="0" t="0" r="0" b="0"/>
          <a:pathLst>
            <a:path>
              <a:moveTo>
                <a:pt x="0" y="0"/>
              </a:moveTo>
              <a:lnTo>
                <a:pt x="0" y="1506759"/>
              </a:lnTo>
              <a:lnTo>
                <a:pt x="216152" y="1506759"/>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0A125305-1283-43DE-9F8C-B11F5553A497}">
      <dgm:prSet phldrT="[Text]" custT="1"/>
      <dgm:spPr>
        <a:xfrm>
          <a:off x="1515292"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GB" sz="1300" dirty="0">
              <a:solidFill>
                <a:sysClr val="windowText" lastClr="000000"/>
              </a:solidFill>
              <a:latin typeface="Calibri"/>
              <a:ea typeface="+mn-ea"/>
              <a:cs typeface="+mn-cs"/>
            </a:rPr>
            <a:t>Improved controls and monitoring </a:t>
          </a:r>
          <a:endParaRPr lang="en-GB" sz="1300" noProof="0" dirty="0">
            <a:solidFill>
              <a:sysClr val="windowText" lastClr="000000"/>
            </a:solidFill>
            <a:latin typeface="Calibri"/>
            <a:ea typeface="+mn-ea"/>
            <a:cs typeface="+mn-cs"/>
          </a:endParaRPr>
        </a:p>
      </dgm:t>
    </dgm:pt>
    <dgm:pt modelId="{6BD279BA-2D9C-41F0-BC15-A4A2B39EA82C}" type="sibTrans" cxnId="{964CCD3F-4998-43D8-8536-1AF1C62072AD}">
      <dgm:prSet/>
      <dgm:spPr/>
      <dgm:t>
        <a:bodyPr/>
        <a:lstStyle/>
        <a:p>
          <a:endParaRPr lang="en-GB"/>
        </a:p>
      </dgm:t>
    </dgm:pt>
    <dgm:pt modelId="{C3C60DB0-3467-473C-8E77-9FD1A4DBCF0A}" type="parTrans" cxnId="{964CCD3F-4998-43D8-8536-1AF1C62072AD}">
      <dgm:prSet/>
      <dgm:spPr>
        <a:xfrm>
          <a:off x="1299140" y="1668281"/>
          <a:ext cx="216152" cy="2421117"/>
        </a:xfrm>
        <a:custGeom>
          <a:avLst/>
          <a:gdLst/>
          <a:ahLst/>
          <a:cxnLst/>
          <a:rect l="0" t="0" r="0" b="0"/>
          <a:pathLst>
            <a:path>
              <a:moveTo>
                <a:pt x="0" y="0"/>
              </a:moveTo>
              <a:lnTo>
                <a:pt x="0" y="2421117"/>
              </a:lnTo>
              <a:lnTo>
                <a:pt x="216152" y="2421117"/>
              </a:lnTo>
            </a:path>
          </a:pathLst>
        </a:custGeom>
        <a:noFill/>
        <a:ln w="25400" cap="flat" cmpd="sng" algn="ctr">
          <a:solidFill>
            <a:srgbClr val="8064A2">
              <a:hueOff val="0"/>
              <a:satOff val="0"/>
              <a:lumOff val="0"/>
              <a:alphaOff val="0"/>
            </a:srgbClr>
          </a:solidFill>
          <a:prstDash val="solid"/>
        </a:ln>
        <a:effectLst/>
      </dgm:spPr>
      <dgm:t>
        <a:bodyPr/>
        <a:lstStyle/>
        <a:p>
          <a:endParaRPr lang="en-GB"/>
        </a:p>
      </dgm:t>
    </dgm:pt>
    <dgm:pt modelId="{90613CF9-D547-4C0D-9089-7A198EE85C0E}" type="pres">
      <dgm:prSet presAssocID="{3A169E2E-CC86-45F8-90DE-C357F2CBE4EF}" presName="hierChild1" presStyleCnt="0">
        <dgm:presLayoutVars>
          <dgm:orgChart val="1"/>
          <dgm:chPref val="1"/>
          <dgm:dir/>
          <dgm:animOne val="branch"/>
          <dgm:animLvl val="lvl"/>
          <dgm:resizeHandles/>
        </dgm:presLayoutVars>
      </dgm:prSet>
      <dgm:spPr/>
    </dgm:pt>
    <dgm:pt modelId="{47F40642-26AC-4710-8822-076869BE25D8}" type="pres">
      <dgm:prSet presAssocID="{31379A62-4AE4-4995-B597-DD7BA141476E}" presName="hierRoot1" presStyleCnt="0">
        <dgm:presLayoutVars>
          <dgm:hierBranch val="init"/>
        </dgm:presLayoutVars>
      </dgm:prSet>
      <dgm:spPr/>
    </dgm:pt>
    <dgm:pt modelId="{BD3B131A-3E48-401A-B46D-952A454C3C28}" type="pres">
      <dgm:prSet presAssocID="{31379A62-4AE4-4995-B597-DD7BA141476E}" presName="rootComposite1" presStyleCnt="0"/>
      <dgm:spPr/>
    </dgm:pt>
    <dgm:pt modelId="{E1194983-05F2-46AE-B598-CD812ED9E17F}" type="pres">
      <dgm:prSet presAssocID="{31379A62-4AE4-4995-B597-DD7BA141476E}" presName="rootText1" presStyleLbl="node0" presStyleIdx="0" presStyleCnt="1" custScaleX="489422" custScaleY="85348" custLinFactNeighborX="3969">
        <dgm:presLayoutVars>
          <dgm:chPref val="3"/>
        </dgm:presLayoutVars>
      </dgm:prSet>
      <dgm:spPr/>
    </dgm:pt>
    <dgm:pt modelId="{3A03D34A-56D3-45D2-8ED5-303D9FD98417}" type="pres">
      <dgm:prSet presAssocID="{31379A62-4AE4-4995-B597-DD7BA141476E}" presName="rootConnector1" presStyleLbl="node1" presStyleIdx="0" presStyleCnt="0"/>
      <dgm:spPr/>
    </dgm:pt>
    <dgm:pt modelId="{F36C5281-63AE-44D5-847A-77DAA14B5818}" type="pres">
      <dgm:prSet presAssocID="{31379A62-4AE4-4995-B597-DD7BA141476E}" presName="hierChild2" presStyleCnt="0"/>
      <dgm:spPr/>
    </dgm:pt>
    <dgm:pt modelId="{504525F3-5C29-4DEA-8A04-073E1BC7BBA3}" type="pres">
      <dgm:prSet presAssocID="{541D7FDA-77AD-4CB2-86DF-896516CE93A0}" presName="Name37" presStyleLbl="parChTrans1D2" presStyleIdx="0" presStyleCnt="4"/>
      <dgm:spPr/>
    </dgm:pt>
    <dgm:pt modelId="{2A4A95B7-3BC3-4790-930E-AE1AD680D76F}" type="pres">
      <dgm:prSet presAssocID="{71D64DA1-04A2-4CA1-A16D-5C97926E0996}" presName="hierRoot2" presStyleCnt="0">
        <dgm:presLayoutVars>
          <dgm:hierBranch val="init"/>
        </dgm:presLayoutVars>
      </dgm:prSet>
      <dgm:spPr/>
    </dgm:pt>
    <dgm:pt modelId="{7B40836C-F5C6-4542-8C13-DFFA7DAC6D4D}" type="pres">
      <dgm:prSet presAssocID="{71D64DA1-04A2-4CA1-A16D-5C97926E0996}" presName="rootComposite" presStyleCnt="0"/>
      <dgm:spPr/>
    </dgm:pt>
    <dgm:pt modelId="{7FA9616A-1F29-4335-93E1-4DF0235D0F9D}" type="pres">
      <dgm:prSet presAssocID="{71D64DA1-04A2-4CA1-A16D-5C97926E0996}" presName="rootText" presStyleLbl="node2" presStyleIdx="0" presStyleCnt="4" custScaleX="111895" custScaleY="131641">
        <dgm:presLayoutVars>
          <dgm:chPref val="3"/>
        </dgm:presLayoutVars>
      </dgm:prSet>
      <dgm:spPr/>
    </dgm:pt>
    <dgm:pt modelId="{D536BB60-1660-4383-8557-4AF3AE6ED6EE}" type="pres">
      <dgm:prSet presAssocID="{71D64DA1-04A2-4CA1-A16D-5C97926E0996}" presName="rootConnector" presStyleLbl="node2" presStyleIdx="0" presStyleCnt="4"/>
      <dgm:spPr/>
    </dgm:pt>
    <dgm:pt modelId="{12FCBAA7-43AA-435D-8833-C72DCB28C1DB}" type="pres">
      <dgm:prSet presAssocID="{71D64DA1-04A2-4CA1-A16D-5C97926E0996}" presName="hierChild4" presStyleCnt="0"/>
      <dgm:spPr/>
    </dgm:pt>
    <dgm:pt modelId="{659EF2FE-A7EA-4D3C-A406-6A074AEFDC08}" type="pres">
      <dgm:prSet presAssocID="{92B3DA69-C38D-4348-889E-684ABDBCCC81}" presName="Name37" presStyleLbl="parChTrans1D3" presStyleIdx="0" presStyleCnt="8"/>
      <dgm:spPr/>
    </dgm:pt>
    <dgm:pt modelId="{7600CC94-F337-4C70-A4BF-EB4537224B3E}" type="pres">
      <dgm:prSet presAssocID="{8F0700F9-A5C7-4676-AC48-B4B8E5287126}" presName="hierRoot2" presStyleCnt="0">
        <dgm:presLayoutVars>
          <dgm:hierBranch val="init"/>
        </dgm:presLayoutVars>
      </dgm:prSet>
      <dgm:spPr/>
    </dgm:pt>
    <dgm:pt modelId="{6FBA4861-E677-436D-B469-790EDEBC27D7}" type="pres">
      <dgm:prSet presAssocID="{8F0700F9-A5C7-4676-AC48-B4B8E5287126}" presName="rootComposite" presStyleCnt="0"/>
      <dgm:spPr/>
    </dgm:pt>
    <dgm:pt modelId="{723BABC8-812B-4249-A611-9F56B90A73E7}" type="pres">
      <dgm:prSet presAssocID="{8F0700F9-A5C7-4676-AC48-B4B8E5287126}" presName="rootText" presStyleLbl="node3" presStyleIdx="0" presStyleCnt="8">
        <dgm:presLayoutVars>
          <dgm:chPref val="3"/>
        </dgm:presLayoutVars>
      </dgm:prSet>
      <dgm:spPr/>
    </dgm:pt>
    <dgm:pt modelId="{1A6C4D4A-1E4D-463F-98B7-F0260947C186}" type="pres">
      <dgm:prSet presAssocID="{8F0700F9-A5C7-4676-AC48-B4B8E5287126}" presName="rootConnector" presStyleLbl="node3" presStyleIdx="0" presStyleCnt="8"/>
      <dgm:spPr/>
    </dgm:pt>
    <dgm:pt modelId="{F28A3144-42A6-4878-AE90-C9EF388DA8CB}" type="pres">
      <dgm:prSet presAssocID="{8F0700F9-A5C7-4676-AC48-B4B8E5287126}" presName="hierChild4" presStyleCnt="0"/>
      <dgm:spPr/>
    </dgm:pt>
    <dgm:pt modelId="{26717C55-7E1A-410F-BD44-47923BE3CF34}" type="pres">
      <dgm:prSet presAssocID="{8F0700F9-A5C7-4676-AC48-B4B8E5287126}" presName="hierChild5" presStyleCnt="0"/>
      <dgm:spPr/>
    </dgm:pt>
    <dgm:pt modelId="{3E3CA086-5151-43C6-A68F-055F76B8A7AC}" type="pres">
      <dgm:prSet presAssocID="{677870A1-E590-420B-B78A-203DA443E6FF}" presName="Name37" presStyleLbl="parChTrans1D3" presStyleIdx="1" presStyleCnt="8"/>
      <dgm:spPr/>
    </dgm:pt>
    <dgm:pt modelId="{0001409A-53A6-4AE4-B1FE-17C67FFB24B6}" type="pres">
      <dgm:prSet presAssocID="{C74D88DB-B20D-43C3-9159-BF22A6476A6C}" presName="hierRoot2" presStyleCnt="0">
        <dgm:presLayoutVars>
          <dgm:hierBranch val="init"/>
        </dgm:presLayoutVars>
      </dgm:prSet>
      <dgm:spPr/>
    </dgm:pt>
    <dgm:pt modelId="{A7334305-DA3F-4E77-BEBB-F1A014975931}" type="pres">
      <dgm:prSet presAssocID="{C74D88DB-B20D-43C3-9159-BF22A6476A6C}" presName="rootComposite" presStyleCnt="0"/>
      <dgm:spPr/>
    </dgm:pt>
    <dgm:pt modelId="{8B182A8C-F943-45AB-95D8-53ACAA5AA956}" type="pres">
      <dgm:prSet presAssocID="{C74D88DB-B20D-43C3-9159-BF22A6476A6C}" presName="rootText" presStyleLbl="node3" presStyleIdx="1" presStyleCnt="8">
        <dgm:presLayoutVars>
          <dgm:chPref val="3"/>
        </dgm:presLayoutVars>
      </dgm:prSet>
      <dgm:spPr/>
    </dgm:pt>
    <dgm:pt modelId="{539E368D-D221-43FB-8B1A-FD13A97EDD8F}" type="pres">
      <dgm:prSet presAssocID="{C74D88DB-B20D-43C3-9159-BF22A6476A6C}" presName="rootConnector" presStyleLbl="node3" presStyleIdx="1" presStyleCnt="8"/>
      <dgm:spPr/>
    </dgm:pt>
    <dgm:pt modelId="{F8E9D5E0-6343-40A2-BB71-75AC096CB33C}" type="pres">
      <dgm:prSet presAssocID="{C74D88DB-B20D-43C3-9159-BF22A6476A6C}" presName="hierChild4" presStyleCnt="0"/>
      <dgm:spPr/>
    </dgm:pt>
    <dgm:pt modelId="{ABD760E3-99F3-4D7E-8C56-7902B32BDC74}" type="pres">
      <dgm:prSet presAssocID="{C74D88DB-B20D-43C3-9159-BF22A6476A6C}" presName="hierChild5" presStyleCnt="0"/>
      <dgm:spPr/>
    </dgm:pt>
    <dgm:pt modelId="{6E7E1EAF-02AD-4B76-AB76-1DD9DA8BC3CC}" type="pres">
      <dgm:prSet presAssocID="{C3C60DB0-3467-473C-8E77-9FD1A4DBCF0A}" presName="Name37" presStyleLbl="parChTrans1D3" presStyleIdx="2" presStyleCnt="8"/>
      <dgm:spPr/>
    </dgm:pt>
    <dgm:pt modelId="{EAA4C47B-7D32-40AE-AD4A-E712FEC942BB}" type="pres">
      <dgm:prSet presAssocID="{0A125305-1283-43DE-9F8C-B11F5553A497}" presName="hierRoot2" presStyleCnt="0">
        <dgm:presLayoutVars>
          <dgm:hierBranch val="init"/>
        </dgm:presLayoutVars>
      </dgm:prSet>
      <dgm:spPr/>
    </dgm:pt>
    <dgm:pt modelId="{9151D02D-CC1D-4811-9CAC-1475F0F4A108}" type="pres">
      <dgm:prSet presAssocID="{0A125305-1283-43DE-9F8C-B11F5553A497}" presName="rootComposite" presStyleCnt="0"/>
      <dgm:spPr/>
    </dgm:pt>
    <dgm:pt modelId="{A994A557-8BE7-4015-8493-CB6F35114427}" type="pres">
      <dgm:prSet presAssocID="{0A125305-1283-43DE-9F8C-B11F5553A497}" presName="rootText" presStyleLbl="node3" presStyleIdx="2" presStyleCnt="8">
        <dgm:presLayoutVars>
          <dgm:chPref val="3"/>
        </dgm:presLayoutVars>
      </dgm:prSet>
      <dgm:spPr/>
    </dgm:pt>
    <dgm:pt modelId="{D7491281-E3D1-44F2-9EBC-F36B76E0393F}" type="pres">
      <dgm:prSet presAssocID="{0A125305-1283-43DE-9F8C-B11F5553A497}" presName="rootConnector" presStyleLbl="node3" presStyleIdx="2" presStyleCnt="8"/>
      <dgm:spPr/>
    </dgm:pt>
    <dgm:pt modelId="{D83FACC6-7B24-48C5-8CFA-64EB476035E2}" type="pres">
      <dgm:prSet presAssocID="{0A125305-1283-43DE-9F8C-B11F5553A497}" presName="hierChild4" presStyleCnt="0"/>
      <dgm:spPr/>
    </dgm:pt>
    <dgm:pt modelId="{E062A717-694B-4927-BB74-343D3EDEC39A}" type="pres">
      <dgm:prSet presAssocID="{0A125305-1283-43DE-9F8C-B11F5553A497}" presName="hierChild5" presStyleCnt="0"/>
      <dgm:spPr/>
    </dgm:pt>
    <dgm:pt modelId="{100FAA25-DDA8-4F11-B474-D761541EA8A8}" type="pres">
      <dgm:prSet presAssocID="{71D64DA1-04A2-4CA1-A16D-5C97926E0996}" presName="hierChild5" presStyleCnt="0"/>
      <dgm:spPr/>
    </dgm:pt>
    <dgm:pt modelId="{13780461-477F-4DD8-8DD5-65F6A3DBB8DA}" type="pres">
      <dgm:prSet presAssocID="{E1D9D6B0-AA14-4EB5-91E0-438505FC81ED}" presName="Name37" presStyleLbl="parChTrans1D2" presStyleIdx="1" presStyleCnt="4"/>
      <dgm:spPr/>
    </dgm:pt>
    <dgm:pt modelId="{E5317C3C-54D0-436F-9F93-83174F5AF0D4}" type="pres">
      <dgm:prSet presAssocID="{8849FAB8-9ED5-471A-8F08-46D1BE44239D}" presName="hierRoot2" presStyleCnt="0">
        <dgm:presLayoutVars>
          <dgm:hierBranch val="init"/>
        </dgm:presLayoutVars>
      </dgm:prSet>
      <dgm:spPr/>
    </dgm:pt>
    <dgm:pt modelId="{145625AC-5054-4FE1-B0C3-FFEDA8476B78}" type="pres">
      <dgm:prSet presAssocID="{8849FAB8-9ED5-471A-8F08-46D1BE44239D}" presName="rootComposite" presStyleCnt="0"/>
      <dgm:spPr/>
    </dgm:pt>
    <dgm:pt modelId="{9560444E-8BA6-4566-B17A-69DDB8CDBABE}" type="pres">
      <dgm:prSet presAssocID="{8849FAB8-9ED5-471A-8F08-46D1BE44239D}" presName="rootText" presStyleLbl="node2" presStyleIdx="1" presStyleCnt="4" custScaleX="113671" custScaleY="131641">
        <dgm:presLayoutVars>
          <dgm:chPref val="3"/>
        </dgm:presLayoutVars>
      </dgm:prSet>
      <dgm:spPr/>
    </dgm:pt>
    <dgm:pt modelId="{7235F72B-F2DA-4C54-AA9D-CCFD9F9E7757}" type="pres">
      <dgm:prSet presAssocID="{8849FAB8-9ED5-471A-8F08-46D1BE44239D}" presName="rootConnector" presStyleLbl="node2" presStyleIdx="1" presStyleCnt="4"/>
      <dgm:spPr/>
    </dgm:pt>
    <dgm:pt modelId="{1FCA9EEA-2F5D-42FC-8D11-DAC252A9573B}" type="pres">
      <dgm:prSet presAssocID="{8849FAB8-9ED5-471A-8F08-46D1BE44239D}" presName="hierChild4" presStyleCnt="0"/>
      <dgm:spPr/>
    </dgm:pt>
    <dgm:pt modelId="{3B42E4BF-4A45-47EB-A8DC-DD0800212282}" type="pres">
      <dgm:prSet presAssocID="{8DD83205-5C59-456B-98C4-7FD73B6A341E}" presName="Name37" presStyleLbl="parChTrans1D3" presStyleIdx="3" presStyleCnt="8"/>
      <dgm:spPr/>
    </dgm:pt>
    <dgm:pt modelId="{21666EBC-CC8D-4227-992D-82B01B86847D}" type="pres">
      <dgm:prSet presAssocID="{A45D71CB-B07C-4485-971F-99452CB001B6}" presName="hierRoot2" presStyleCnt="0">
        <dgm:presLayoutVars>
          <dgm:hierBranch val="init"/>
        </dgm:presLayoutVars>
      </dgm:prSet>
      <dgm:spPr/>
    </dgm:pt>
    <dgm:pt modelId="{5E876975-8CA9-47A8-88B4-DCCB0EDD8EF5}" type="pres">
      <dgm:prSet presAssocID="{A45D71CB-B07C-4485-971F-99452CB001B6}" presName="rootComposite" presStyleCnt="0"/>
      <dgm:spPr/>
    </dgm:pt>
    <dgm:pt modelId="{0CC9C517-151F-4B2A-9951-14B1F0010AAF}" type="pres">
      <dgm:prSet presAssocID="{A45D71CB-B07C-4485-971F-99452CB001B6}" presName="rootText" presStyleLbl="node3" presStyleIdx="3" presStyleCnt="8">
        <dgm:presLayoutVars>
          <dgm:chPref val="3"/>
        </dgm:presLayoutVars>
      </dgm:prSet>
      <dgm:spPr/>
    </dgm:pt>
    <dgm:pt modelId="{4D47667E-C03F-4419-A314-25B3E903E44F}" type="pres">
      <dgm:prSet presAssocID="{A45D71CB-B07C-4485-971F-99452CB001B6}" presName="rootConnector" presStyleLbl="node3" presStyleIdx="3" presStyleCnt="8"/>
      <dgm:spPr/>
    </dgm:pt>
    <dgm:pt modelId="{8E3CA345-975D-49E4-B4FD-A9FEE5F288AA}" type="pres">
      <dgm:prSet presAssocID="{A45D71CB-B07C-4485-971F-99452CB001B6}" presName="hierChild4" presStyleCnt="0"/>
      <dgm:spPr/>
    </dgm:pt>
    <dgm:pt modelId="{9B3BB6C7-1F71-477A-B13A-957A41A60C53}" type="pres">
      <dgm:prSet presAssocID="{A45D71CB-B07C-4485-971F-99452CB001B6}" presName="hierChild5" presStyleCnt="0"/>
      <dgm:spPr/>
    </dgm:pt>
    <dgm:pt modelId="{24B25771-9004-47BF-9F2A-94F61FBFF718}" type="pres">
      <dgm:prSet presAssocID="{61839455-B565-46B4-B3BD-BF08119DE479}" presName="Name37" presStyleLbl="parChTrans1D3" presStyleIdx="4" presStyleCnt="8"/>
      <dgm:spPr/>
    </dgm:pt>
    <dgm:pt modelId="{14CBC077-96A6-4BA8-ACC1-0540B60B5E26}" type="pres">
      <dgm:prSet presAssocID="{32BCF11A-7F6E-4248-A4E3-606A4F75534E}" presName="hierRoot2" presStyleCnt="0">
        <dgm:presLayoutVars>
          <dgm:hierBranch val="init"/>
        </dgm:presLayoutVars>
      </dgm:prSet>
      <dgm:spPr/>
    </dgm:pt>
    <dgm:pt modelId="{522E8332-F4F8-49DD-8048-4D6CF180DF21}" type="pres">
      <dgm:prSet presAssocID="{32BCF11A-7F6E-4248-A4E3-606A4F75534E}" presName="rootComposite" presStyleCnt="0"/>
      <dgm:spPr/>
    </dgm:pt>
    <dgm:pt modelId="{112882FB-CA3C-4503-AF77-7F6F4BF437B8}" type="pres">
      <dgm:prSet presAssocID="{32BCF11A-7F6E-4248-A4E3-606A4F75534E}" presName="rootText" presStyleLbl="node3" presStyleIdx="4" presStyleCnt="8">
        <dgm:presLayoutVars>
          <dgm:chPref val="3"/>
        </dgm:presLayoutVars>
      </dgm:prSet>
      <dgm:spPr/>
    </dgm:pt>
    <dgm:pt modelId="{83D0BDDB-D043-463E-B10F-51E4BB73E54F}" type="pres">
      <dgm:prSet presAssocID="{32BCF11A-7F6E-4248-A4E3-606A4F75534E}" presName="rootConnector" presStyleLbl="node3" presStyleIdx="4" presStyleCnt="8"/>
      <dgm:spPr/>
    </dgm:pt>
    <dgm:pt modelId="{81B6FEEA-A4B0-4262-8197-5E3186BB1455}" type="pres">
      <dgm:prSet presAssocID="{32BCF11A-7F6E-4248-A4E3-606A4F75534E}" presName="hierChild4" presStyleCnt="0"/>
      <dgm:spPr/>
    </dgm:pt>
    <dgm:pt modelId="{CD3A3221-A98F-4D5B-84F0-1A287790B907}" type="pres">
      <dgm:prSet presAssocID="{32BCF11A-7F6E-4248-A4E3-606A4F75534E}" presName="hierChild5" presStyleCnt="0"/>
      <dgm:spPr/>
    </dgm:pt>
    <dgm:pt modelId="{9E3EF929-63FF-4C91-89A8-F21670CEBD9F}" type="pres">
      <dgm:prSet presAssocID="{2180FD26-6776-4869-8CA4-3A3C876C6A11}" presName="Name37" presStyleLbl="parChTrans1D3" presStyleIdx="5" presStyleCnt="8"/>
      <dgm:spPr/>
    </dgm:pt>
    <dgm:pt modelId="{E095E92C-D248-4968-B418-7B21D0AF2EF0}" type="pres">
      <dgm:prSet presAssocID="{7AD0EFB8-FB56-46E9-8AAA-4971A79683CC}" presName="hierRoot2" presStyleCnt="0">
        <dgm:presLayoutVars>
          <dgm:hierBranch val="init"/>
        </dgm:presLayoutVars>
      </dgm:prSet>
      <dgm:spPr/>
    </dgm:pt>
    <dgm:pt modelId="{4C066D2A-1DCE-4943-AD23-F1A8AF6AA180}" type="pres">
      <dgm:prSet presAssocID="{7AD0EFB8-FB56-46E9-8AAA-4971A79683CC}" presName="rootComposite" presStyleCnt="0"/>
      <dgm:spPr/>
    </dgm:pt>
    <dgm:pt modelId="{7012284B-1C1E-47DF-A7D4-44523DB7D96F}" type="pres">
      <dgm:prSet presAssocID="{7AD0EFB8-FB56-46E9-8AAA-4971A79683CC}" presName="rootText" presStyleLbl="node3" presStyleIdx="5" presStyleCnt="8">
        <dgm:presLayoutVars>
          <dgm:chPref val="3"/>
        </dgm:presLayoutVars>
      </dgm:prSet>
      <dgm:spPr/>
    </dgm:pt>
    <dgm:pt modelId="{E5D6A93D-16C7-42F6-A17F-AC72240972BE}" type="pres">
      <dgm:prSet presAssocID="{7AD0EFB8-FB56-46E9-8AAA-4971A79683CC}" presName="rootConnector" presStyleLbl="node3" presStyleIdx="5" presStyleCnt="8"/>
      <dgm:spPr/>
    </dgm:pt>
    <dgm:pt modelId="{296B3114-F835-4CB8-A607-24A121C4F754}" type="pres">
      <dgm:prSet presAssocID="{7AD0EFB8-FB56-46E9-8AAA-4971A79683CC}" presName="hierChild4" presStyleCnt="0"/>
      <dgm:spPr/>
    </dgm:pt>
    <dgm:pt modelId="{E46EF9A9-2BD9-4685-B6AB-C640712C3FF2}" type="pres">
      <dgm:prSet presAssocID="{7AD0EFB8-FB56-46E9-8AAA-4971A79683CC}" presName="hierChild5" presStyleCnt="0"/>
      <dgm:spPr/>
    </dgm:pt>
    <dgm:pt modelId="{C3529A18-C4A5-4008-A4B9-322D7E8CD5D4}" type="pres">
      <dgm:prSet presAssocID="{8849FAB8-9ED5-471A-8F08-46D1BE44239D}" presName="hierChild5" presStyleCnt="0"/>
      <dgm:spPr/>
    </dgm:pt>
    <dgm:pt modelId="{B5F14ED1-31DB-4AE4-9066-923D3765C41E}" type="pres">
      <dgm:prSet presAssocID="{E253937C-BB60-4646-A138-812EA8CF5E2E}" presName="Name37" presStyleLbl="parChTrans1D2" presStyleIdx="2" presStyleCnt="4"/>
      <dgm:spPr/>
    </dgm:pt>
    <dgm:pt modelId="{C0BA2E29-A5C7-4024-99CB-F5CCB849B05A}" type="pres">
      <dgm:prSet presAssocID="{B8A6A29B-C5E2-4D7B-9E7A-0669441DECB3}" presName="hierRoot2" presStyleCnt="0">
        <dgm:presLayoutVars>
          <dgm:hierBranch val="init"/>
        </dgm:presLayoutVars>
      </dgm:prSet>
      <dgm:spPr/>
    </dgm:pt>
    <dgm:pt modelId="{EEF15D80-FE8A-4584-B1D5-A0EEF45756B0}" type="pres">
      <dgm:prSet presAssocID="{B8A6A29B-C5E2-4D7B-9E7A-0669441DECB3}" presName="rootComposite" presStyleCnt="0"/>
      <dgm:spPr/>
    </dgm:pt>
    <dgm:pt modelId="{17887991-65DF-495F-BE59-52B0CC88AAE5}" type="pres">
      <dgm:prSet presAssocID="{B8A6A29B-C5E2-4D7B-9E7A-0669441DECB3}" presName="rootText" presStyleLbl="node2" presStyleIdx="2" presStyleCnt="4" custScaleX="113671" custScaleY="133731">
        <dgm:presLayoutVars>
          <dgm:chPref val="3"/>
        </dgm:presLayoutVars>
      </dgm:prSet>
      <dgm:spPr/>
    </dgm:pt>
    <dgm:pt modelId="{7D498526-D87C-45DA-A468-B88CC2520917}" type="pres">
      <dgm:prSet presAssocID="{B8A6A29B-C5E2-4D7B-9E7A-0669441DECB3}" presName="rootConnector" presStyleLbl="node2" presStyleIdx="2" presStyleCnt="4"/>
      <dgm:spPr/>
    </dgm:pt>
    <dgm:pt modelId="{DCEBD3A5-2B78-402D-A5E7-1B7C59F3C5E4}" type="pres">
      <dgm:prSet presAssocID="{B8A6A29B-C5E2-4D7B-9E7A-0669441DECB3}" presName="hierChild4" presStyleCnt="0"/>
      <dgm:spPr/>
    </dgm:pt>
    <dgm:pt modelId="{48B5ADF8-7124-475E-917D-4214D540B921}" type="pres">
      <dgm:prSet presAssocID="{A37CF896-2539-4566-B7B1-2A3B3C97B8F0}" presName="Name37" presStyleLbl="parChTrans1D3" presStyleIdx="6" presStyleCnt="8"/>
      <dgm:spPr/>
    </dgm:pt>
    <dgm:pt modelId="{29476679-34AE-4E46-AFD2-01397C86715C}" type="pres">
      <dgm:prSet presAssocID="{38EFD96E-D994-4648-9C33-5238A98CD16E}" presName="hierRoot2" presStyleCnt="0">
        <dgm:presLayoutVars>
          <dgm:hierBranch val="init"/>
        </dgm:presLayoutVars>
      </dgm:prSet>
      <dgm:spPr/>
    </dgm:pt>
    <dgm:pt modelId="{FD1B6771-BA6E-4F48-88F5-5BB19053FEF1}" type="pres">
      <dgm:prSet presAssocID="{38EFD96E-D994-4648-9C33-5238A98CD16E}" presName="rootComposite" presStyleCnt="0"/>
      <dgm:spPr/>
    </dgm:pt>
    <dgm:pt modelId="{920D0468-7004-4F99-B54D-923A943E1A44}" type="pres">
      <dgm:prSet presAssocID="{38EFD96E-D994-4648-9C33-5238A98CD16E}" presName="rootText" presStyleLbl="node3" presStyleIdx="6" presStyleCnt="8">
        <dgm:presLayoutVars>
          <dgm:chPref val="3"/>
        </dgm:presLayoutVars>
      </dgm:prSet>
      <dgm:spPr/>
    </dgm:pt>
    <dgm:pt modelId="{AE4A2223-08D5-4FC2-9EFE-814A53AC8144}" type="pres">
      <dgm:prSet presAssocID="{38EFD96E-D994-4648-9C33-5238A98CD16E}" presName="rootConnector" presStyleLbl="node3" presStyleIdx="6" presStyleCnt="8"/>
      <dgm:spPr/>
    </dgm:pt>
    <dgm:pt modelId="{A9CAD256-B333-4DFF-B85A-DFAFD9833D78}" type="pres">
      <dgm:prSet presAssocID="{38EFD96E-D994-4648-9C33-5238A98CD16E}" presName="hierChild4" presStyleCnt="0"/>
      <dgm:spPr/>
    </dgm:pt>
    <dgm:pt modelId="{08010568-10FE-437A-BA2A-477788783FB1}" type="pres">
      <dgm:prSet presAssocID="{38EFD96E-D994-4648-9C33-5238A98CD16E}" presName="hierChild5" presStyleCnt="0"/>
      <dgm:spPr/>
    </dgm:pt>
    <dgm:pt modelId="{6E576E13-3517-4E6D-B4E4-069521992DF8}" type="pres">
      <dgm:prSet presAssocID="{B8A6A29B-C5E2-4D7B-9E7A-0669441DECB3}" presName="hierChild5" presStyleCnt="0"/>
      <dgm:spPr/>
    </dgm:pt>
    <dgm:pt modelId="{51164099-1B3C-4876-8783-721D0CBBCD1B}" type="pres">
      <dgm:prSet presAssocID="{A4930416-536B-4573-BA8A-C5AAEE5A8D50}" presName="Name37" presStyleLbl="parChTrans1D2" presStyleIdx="3" presStyleCnt="4"/>
      <dgm:spPr/>
    </dgm:pt>
    <dgm:pt modelId="{007C85B1-6D1A-455C-A3EC-998868F5B2E7}" type="pres">
      <dgm:prSet presAssocID="{A9546626-F7FD-4A82-8969-F86591DB07D4}" presName="hierRoot2" presStyleCnt="0">
        <dgm:presLayoutVars>
          <dgm:hierBranch val="init"/>
        </dgm:presLayoutVars>
      </dgm:prSet>
      <dgm:spPr/>
    </dgm:pt>
    <dgm:pt modelId="{8234386B-0E86-4FBE-9D61-9246C3705DE7}" type="pres">
      <dgm:prSet presAssocID="{A9546626-F7FD-4A82-8969-F86591DB07D4}" presName="rootComposite" presStyleCnt="0"/>
      <dgm:spPr/>
    </dgm:pt>
    <dgm:pt modelId="{5E6ACD63-6FCD-4F66-983F-9EBB5EAD1DFD}" type="pres">
      <dgm:prSet presAssocID="{A9546626-F7FD-4A82-8969-F86591DB07D4}" presName="rootText" presStyleLbl="node2" presStyleIdx="3" presStyleCnt="4" custScaleX="113671" custScaleY="133731">
        <dgm:presLayoutVars>
          <dgm:chPref val="3"/>
        </dgm:presLayoutVars>
      </dgm:prSet>
      <dgm:spPr/>
    </dgm:pt>
    <dgm:pt modelId="{2B62B610-43CA-448C-8C0D-595A5D7B80C4}" type="pres">
      <dgm:prSet presAssocID="{A9546626-F7FD-4A82-8969-F86591DB07D4}" presName="rootConnector" presStyleLbl="node2" presStyleIdx="3" presStyleCnt="4"/>
      <dgm:spPr/>
    </dgm:pt>
    <dgm:pt modelId="{E845C0FD-6391-4E36-902E-0976754451BC}" type="pres">
      <dgm:prSet presAssocID="{A9546626-F7FD-4A82-8969-F86591DB07D4}" presName="hierChild4" presStyleCnt="0"/>
      <dgm:spPr/>
    </dgm:pt>
    <dgm:pt modelId="{7A5C704A-5F21-4CA6-934C-32295061451F}" type="pres">
      <dgm:prSet presAssocID="{7D775F57-910A-40BD-8E87-0817123B7D1E}" presName="Name37" presStyleLbl="parChTrans1D3" presStyleIdx="7" presStyleCnt="8"/>
      <dgm:spPr/>
    </dgm:pt>
    <dgm:pt modelId="{EF97FE4E-8781-4AF0-9E66-1E6AF4F3F5B1}" type="pres">
      <dgm:prSet presAssocID="{30B7C501-4417-40EA-A0FE-A96410B8EAD3}" presName="hierRoot2" presStyleCnt="0">
        <dgm:presLayoutVars>
          <dgm:hierBranch val="init"/>
        </dgm:presLayoutVars>
      </dgm:prSet>
      <dgm:spPr/>
    </dgm:pt>
    <dgm:pt modelId="{36778DDE-ACCE-4895-BEAD-30839C7B0DC4}" type="pres">
      <dgm:prSet presAssocID="{30B7C501-4417-40EA-A0FE-A96410B8EAD3}" presName="rootComposite" presStyleCnt="0"/>
      <dgm:spPr/>
    </dgm:pt>
    <dgm:pt modelId="{CFD36412-9D70-4D7F-8B4A-D4E2502B568C}" type="pres">
      <dgm:prSet presAssocID="{30B7C501-4417-40EA-A0FE-A96410B8EAD3}" presName="rootText" presStyleLbl="node3" presStyleIdx="7" presStyleCnt="8">
        <dgm:presLayoutVars>
          <dgm:chPref val="3"/>
        </dgm:presLayoutVars>
      </dgm:prSet>
      <dgm:spPr/>
    </dgm:pt>
    <dgm:pt modelId="{A43B115A-E0D3-48CC-8D34-7B990F9ABB49}" type="pres">
      <dgm:prSet presAssocID="{30B7C501-4417-40EA-A0FE-A96410B8EAD3}" presName="rootConnector" presStyleLbl="node3" presStyleIdx="7" presStyleCnt="8"/>
      <dgm:spPr/>
    </dgm:pt>
    <dgm:pt modelId="{BF04C591-B16C-4A6D-AA9E-58AD0B6107BE}" type="pres">
      <dgm:prSet presAssocID="{30B7C501-4417-40EA-A0FE-A96410B8EAD3}" presName="hierChild4" presStyleCnt="0"/>
      <dgm:spPr/>
    </dgm:pt>
    <dgm:pt modelId="{418CE52E-3FDE-4C45-8996-102E5B898411}" type="pres">
      <dgm:prSet presAssocID="{30B7C501-4417-40EA-A0FE-A96410B8EAD3}" presName="hierChild5" presStyleCnt="0"/>
      <dgm:spPr/>
    </dgm:pt>
    <dgm:pt modelId="{71455083-EE35-4C41-802A-5CC172CEAECE}" type="pres">
      <dgm:prSet presAssocID="{A9546626-F7FD-4A82-8969-F86591DB07D4}" presName="hierChild5" presStyleCnt="0"/>
      <dgm:spPr/>
    </dgm:pt>
    <dgm:pt modelId="{1810D3AE-7434-4054-8DC0-60F21161DE07}" type="pres">
      <dgm:prSet presAssocID="{31379A62-4AE4-4995-B597-DD7BA141476E}" presName="hierChild3" presStyleCnt="0"/>
      <dgm:spPr/>
    </dgm:pt>
  </dgm:ptLst>
  <dgm:cxnLst>
    <dgm:cxn modelId="{07525401-B93E-49DD-91BE-544E5A5EB53A}" type="presOf" srcId="{8849FAB8-9ED5-471A-8F08-46D1BE44239D}" destId="{9560444E-8BA6-4566-B17A-69DDB8CDBABE}" srcOrd="0" destOrd="0" presId="urn:microsoft.com/office/officeart/2005/8/layout/orgChart1"/>
    <dgm:cxn modelId="{677AC605-0271-4E72-B07D-80BAFD6E5871}" type="presOf" srcId="{B8A6A29B-C5E2-4D7B-9E7A-0669441DECB3}" destId="{17887991-65DF-495F-BE59-52B0CC88AAE5}" srcOrd="0" destOrd="0" presId="urn:microsoft.com/office/officeart/2005/8/layout/orgChart1"/>
    <dgm:cxn modelId="{AFC9B90D-6842-48ED-903A-304F4B6BB428}" type="presOf" srcId="{E1D9D6B0-AA14-4EB5-91E0-438505FC81ED}" destId="{13780461-477F-4DD8-8DD5-65F6A3DBB8DA}" srcOrd="0" destOrd="0" presId="urn:microsoft.com/office/officeart/2005/8/layout/orgChart1"/>
    <dgm:cxn modelId="{31EF7216-9119-42F5-8F54-5F4D4D9C5767}" srcId="{31379A62-4AE4-4995-B597-DD7BA141476E}" destId="{8849FAB8-9ED5-471A-8F08-46D1BE44239D}" srcOrd="1" destOrd="0" parTransId="{E1D9D6B0-AA14-4EB5-91E0-438505FC81ED}" sibTransId="{A119CE85-7A22-4447-90C5-60B9E3EC5579}"/>
    <dgm:cxn modelId="{F684121B-C163-40E3-857A-921312426E81}" type="presOf" srcId="{B8A6A29B-C5E2-4D7B-9E7A-0669441DECB3}" destId="{7D498526-D87C-45DA-A468-B88CC2520917}" srcOrd="1" destOrd="0" presId="urn:microsoft.com/office/officeart/2005/8/layout/orgChart1"/>
    <dgm:cxn modelId="{44F94F24-3D92-42C1-9CEB-F5A578C7692A}" type="presOf" srcId="{71D64DA1-04A2-4CA1-A16D-5C97926E0996}" destId="{D536BB60-1660-4383-8557-4AF3AE6ED6EE}" srcOrd="1" destOrd="0" presId="urn:microsoft.com/office/officeart/2005/8/layout/orgChart1"/>
    <dgm:cxn modelId="{9691012A-FBEB-4089-A2F5-A0A99220CE33}" type="presOf" srcId="{7D775F57-910A-40BD-8E87-0817123B7D1E}" destId="{7A5C704A-5F21-4CA6-934C-32295061451F}" srcOrd="0" destOrd="0" presId="urn:microsoft.com/office/officeart/2005/8/layout/orgChart1"/>
    <dgm:cxn modelId="{CE42AE30-CAB2-434C-8543-9EDB776B2A69}" type="presOf" srcId="{A9546626-F7FD-4A82-8969-F86591DB07D4}" destId="{5E6ACD63-6FCD-4F66-983F-9EBB5EAD1DFD}" srcOrd="0" destOrd="0" presId="urn:microsoft.com/office/officeart/2005/8/layout/orgChart1"/>
    <dgm:cxn modelId="{BB3F4035-B935-4C09-A70D-25580ACF04F6}" type="presOf" srcId="{31379A62-4AE4-4995-B597-DD7BA141476E}" destId="{E1194983-05F2-46AE-B598-CD812ED9E17F}" srcOrd="0" destOrd="0" presId="urn:microsoft.com/office/officeart/2005/8/layout/orgChart1"/>
    <dgm:cxn modelId="{2A578C36-D64F-4E3F-AD0A-954E01199B9B}" type="presOf" srcId="{8DD83205-5C59-456B-98C4-7FD73B6A341E}" destId="{3B42E4BF-4A45-47EB-A8DC-DD0800212282}" srcOrd="0" destOrd="0" presId="urn:microsoft.com/office/officeart/2005/8/layout/orgChart1"/>
    <dgm:cxn modelId="{B99AF73A-6FF4-4323-8E55-A433E1012F04}" type="presOf" srcId="{32BCF11A-7F6E-4248-A4E3-606A4F75534E}" destId="{112882FB-CA3C-4503-AF77-7F6F4BF437B8}" srcOrd="0" destOrd="0" presId="urn:microsoft.com/office/officeart/2005/8/layout/orgChart1"/>
    <dgm:cxn modelId="{B8D2A23D-B7E6-4139-B43E-19B50B0257D1}" type="presOf" srcId="{38EFD96E-D994-4648-9C33-5238A98CD16E}" destId="{920D0468-7004-4F99-B54D-923A943E1A44}" srcOrd="0" destOrd="0" presId="urn:microsoft.com/office/officeart/2005/8/layout/orgChart1"/>
    <dgm:cxn modelId="{964CCD3F-4998-43D8-8536-1AF1C62072AD}" srcId="{71D64DA1-04A2-4CA1-A16D-5C97926E0996}" destId="{0A125305-1283-43DE-9F8C-B11F5553A497}" srcOrd="2" destOrd="0" parTransId="{C3C60DB0-3467-473C-8E77-9FD1A4DBCF0A}" sibTransId="{6BD279BA-2D9C-41F0-BC15-A4A2B39EA82C}"/>
    <dgm:cxn modelId="{FCC67D5B-7D47-4B6D-94C2-5CE71FB0423D}" type="presOf" srcId="{A9546626-F7FD-4A82-8969-F86591DB07D4}" destId="{2B62B610-43CA-448C-8C0D-595A5D7B80C4}" srcOrd="1" destOrd="0" presId="urn:microsoft.com/office/officeart/2005/8/layout/orgChart1"/>
    <dgm:cxn modelId="{2CF2FE5D-3CC3-4BEB-9260-1B01F280C4CA}" type="presOf" srcId="{38EFD96E-D994-4648-9C33-5238A98CD16E}" destId="{AE4A2223-08D5-4FC2-9EFE-814A53AC8144}" srcOrd="1" destOrd="0" presId="urn:microsoft.com/office/officeart/2005/8/layout/orgChart1"/>
    <dgm:cxn modelId="{F9BDEE65-CA07-491E-9E93-F2E2C394B921}" type="presOf" srcId="{92B3DA69-C38D-4348-889E-684ABDBCCC81}" destId="{659EF2FE-A7EA-4D3C-A406-6A074AEFDC08}" srcOrd="0" destOrd="0" presId="urn:microsoft.com/office/officeart/2005/8/layout/orgChart1"/>
    <dgm:cxn modelId="{9FBA9747-C9A4-415E-8B42-2156BFCC7C97}" type="presOf" srcId="{7AD0EFB8-FB56-46E9-8AAA-4971A79683CC}" destId="{7012284B-1C1E-47DF-A7D4-44523DB7D96F}" srcOrd="0" destOrd="0" presId="urn:microsoft.com/office/officeart/2005/8/layout/orgChart1"/>
    <dgm:cxn modelId="{57331049-6405-4CB3-8B9E-DFFAFFE35414}" type="presOf" srcId="{677870A1-E590-420B-B78A-203DA443E6FF}" destId="{3E3CA086-5151-43C6-A68F-055F76B8A7AC}" srcOrd="0" destOrd="0" presId="urn:microsoft.com/office/officeart/2005/8/layout/orgChart1"/>
    <dgm:cxn modelId="{6E531E4C-0FD6-49C7-A332-6F16B1513842}" type="presOf" srcId="{8849FAB8-9ED5-471A-8F08-46D1BE44239D}" destId="{7235F72B-F2DA-4C54-AA9D-CCFD9F9E7757}" srcOrd="1" destOrd="0" presId="urn:microsoft.com/office/officeart/2005/8/layout/orgChart1"/>
    <dgm:cxn modelId="{135BD56C-82B5-4051-AD09-C8DE55AC209F}" srcId="{71D64DA1-04A2-4CA1-A16D-5C97926E0996}" destId="{C74D88DB-B20D-43C3-9159-BF22A6476A6C}" srcOrd="1" destOrd="0" parTransId="{677870A1-E590-420B-B78A-203DA443E6FF}" sibTransId="{2ADE361B-9478-40B9-8A2B-A88C4CD70FD8}"/>
    <dgm:cxn modelId="{9F3DC54E-68CB-40A6-A411-50B150F9236D}" type="presOf" srcId="{0A125305-1283-43DE-9F8C-B11F5553A497}" destId="{D7491281-E3D1-44F2-9EBC-F36B76E0393F}" srcOrd="1" destOrd="0" presId="urn:microsoft.com/office/officeart/2005/8/layout/orgChart1"/>
    <dgm:cxn modelId="{13E92B6F-A8B7-498F-ABEE-892A2F8E96D8}" type="presOf" srcId="{2180FD26-6776-4869-8CA4-3A3C876C6A11}" destId="{9E3EF929-63FF-4C91-89A8-F21670CEBD9F}" srcOrd="0" destOrd="0" presId="urn:microsoft.com/office/officeart/2005/8/layout/orgChart1"/>
    <dgm:cxn modelId="{B11AEE73-815F-4421-873D-E5DDD030A5E6}" srcId="{31379A62-4AE4-4995-B597-DD7BA141476E}" destId="{B8A6A29B-C5E2-4D7B-9E7A-0669441DECB3}" srcOrd="2" destOrd="0" parTransId="{E253937C-BB60-4646-A138-812EA8CF5E2E}" sibTransId="{0A3A8943-9CBB-4A06-95C5-0A4953D3C16D}"/>
    <dgm:cxn modelId="{CAC30E55-CBB7-43D1-AEDC-7DC50F434FF5}" srcId="{B8A6A29B-C5E2-4D7B-9E7A-0669441DECB3}" destId="{38EFD96E-D994-4648-9C33-5238A98CD16E}" srcOrd="0" destOrd="0" parTransId="{A37CF896-2539-4566-B7B1-2A3B3C97B8F0}" sibTransId="{3848CAEE-67DA-40F5-9C74-2CEB0D30F780}"/>
    <dgm:cxn modelId="{31B56677-D4F0-4726-AC70-C6F0E49EE6FB}" type="presOf" srcId="{8F0700F9-A5C7-4676-AC48-B4B8E5287126}" destId="{1A6C4D4A-1E4D-463F-98B7-F0260947C186}" srcOrd="1" destOrd="0" presId="urn:microsoft.com/office/officeart/2005/8/layout/orgChart1"/>
    <dgm:cxn modelId="{C863077D-3B79-40DD-B517-1D2E446B628F}" srcId="{71D64DA1-04A2-4CA1-A16D-5C97926E0996}" destId="{8F0700F9-A5C7-4676-AC48-B4B8E5287126}" srcOrd="0" destOrd="0" parTransId="{92B3DA69-C38D-4348-889E-684ABDBCCC81}" sibTransId="{E1B9BD6A-F94F-4B15-871B-1864DC2D6583}"/>
    <dgm:cxn modelId="{FB0AE87D-92A6-43E5-A38C-B1890B7195F5}" type="presOf" srcId="{71D64DA1-04A2-4CA1-A16D-5C97926E0996}" destId="{7FA9616A-1F29-4335-93E1-4DF0235D0F9D}" srcOrd="0" destOrd="0" presId="urn:microsoft.com/office/officeart/2005/8/layout/orgChart1"/>
    <dgm:cxn modelId="{1C558B83-5841-4C4A-9AFE-E24192D1F62F}" type="presOf" srcId="{541D7FDA-77AD-4CB2-86DF-896516CE93A0}" destId="{504525F3-5C29-4DEA-8A04-073E1BC7BBA3}" srcOrd="0" destOrd="0" presId="urn:microsoft.com/office/officeart/2005/8/layout/orgChart1"/>
    <dgm:cxn modelId="{2E984285-4320-4F4D-A9E0-58571C0F4AA6}" type="presOf" srcId="{A45D71CB-B07C-4485-971F-99452CB001B6}" destId="{0CC9C517-151F-4B2A-9951-14B1F0010AAF}" srcOrd="0" destOrd="0" presId="urn:microsoft.com/office/officeart/2005/8/layout/orgChart1"/>
    <dgm:cxn modelId="{2576C893-1AF6-4BCD-8140-D2F61EDF8FA0}" type="presOf" srcId="{A4930416-536B-4573-BA8A-C5AAEE5A8D50}" destId="{51164099-1B3C-4876-8783-721D0CBBCD1B}" srcOrd="0" destOrd="0" presId="urn:microsoft.com/office/officeart/2005/8/layout/orgChart1"/>
    <dgm:cxn modelId="{C4FE1794-2E31-467D-8571-BBEB50D71CC6}" srcId="{A9546626-F7FD-4A82-8969-F86591DB07D4}" destId="{30B7C501-4417-40EA-A0FE-A96410B8EAD3}" srcOrd="0" destOrd="0" parTransId="{7D775F57-910A-40BD-8E87-0817123B7D1E}" sibTransId="{CDC6369D-0120-44E4-91CF-FCD5F3C2614B}"/>
    <dgm:cxn modelId="{A7701495-5262-49AC-BAC8-14C06495A1FC}" srcId="{8849FAB8-9ED5-471A-8F08-46D1BE44239D}" destId="{A45D71CB-B07C-4485-971F-99452CB001B6}" srcOrd="0" destOrd="0" parTransId="{8DD83205-5C59-456B-98C4-7FD73B6A341E}" sibTransId="{034BA447-5C65-4417-A6A2-F3B789C66376}"/>
    <dgm:cxn modelId="{6C448E9E-27A4-43A4-B7B5-40003F6D22D0}" type="presOf" srcId="{3A169E2E-CC86-45F8-90DE-C357F2CBE4EF}" destId="{90613CF9-D547-4C0D-9089-7A198EE85C0E}" srcOrd="0" destOrd="0" presId="urn:microsoft.com/office/officeart/2005/8/layout/orgChart1"/>
    <dgm:cxn modelId="{F5D2979F-5130-4FBD-B33E-46499EF056D9}" srcId="{8849FAB8-9ED5-471A-8F08-46D1BE44239D}" destId="{32BCF11A-7F6E-4248-A4E3-606A4F75534E}" srcOrd="1" destOrd="0" parTransId="{61839455-B565-46B4-B3BD-BF08119DE479}" sibTransId="{99FF1848-15F9-4827-AE3E-70334763299E}"/>
    <dgm:cxn modelId="{A1557AA0-10B1-426A-A131-8DED03CD9DC6}" type="presOf" srcId="{61839455-B565-46B4-B3BD-BF08119DE479}" destId="{24B25771-9004-47BF-9F2A-94F61FBFF718}" srcOrd="0" destOrd="0" presId="urn:microsoft.com/office/officeart/2005/8/layout/orgChart1"/>
    <dgm:cxn modelId="{51743DA2-FD3A-4B94-A0BA-DBDB88EB0DB4}" type="presOf" srcId="{C3C60DB0-3467-473C-8E77-9FD1A4DBCF0A}" destId="{6E7E1EAF-02AD-4B76-AB76-1DD9DA8BC3CC}" srcOrd="0" destOrd="0" presId="urn:microsoft.com/office/officeart/2005/8/layout/orgChart1"/>
    <dgm:cxn modelId="{BE4545AE-04C3-4C00-8FEE-484269D499E1}" srcId="{31379A62-4AE4-4995-B597-DD7BA141476E}" destId="{A9546626-F7FD-4A82-8969-F86591DB07D4}" srcOrd="3" destOrd="0" parTransId="{A4930416-536B-4573-BA8A-C5AAEE5A8D50}" sibTransId="{CB263A19-05F4-4CD5-AEA0-E64653689FED}"/>
    <dgm:cxn modelId="{F719E5B9-DCBB-4C34-AE3D-9EFA63351CA5}" type="presOf" srcId="{31379A62-4AE4-4995-B597-DD7BA141476E}" destId="{3A03D34A-56D3-45D2-8ED5-303D9FD98417}" srcOrd="1" destOrd="0" presId="urn:microsoft.com/office/officeart/2005/8/layout/orgChart1"/>
    <dgm:cxn modelId="{321857BE-B70F-49B9-BA79-8FB3B6F59702}" type="presOf" srcId="{C74D88DB-B20D-43C3-9159-BF22A6476A6C}" destId="{8B182A8C-F943-45AB-95D8-53ACAA5AA956}" srcOrd="0" destOrd="0" presId="urn:microsoft.com/office/officeart/2005/8/layout/orgChart1"/>
    <dgm:cxn modelId="{F204E5C2-5AC1-4CBD-BDD7-DC5B20A477FA}" type="presOf" srcId="{30B7C501-4417-40EA-A0FE-A96410B8EAD3}" destId="{CFD36412-9D70-4D7F-8B4A-D4E2502B568C}" srcOrd="0" destOrd="0" presId="urn:microsoft.com/office/officeart/2005/8/layout/orgChart1"/>
    <dgm:cxn modelId="{58ABA0CB-C196-4B1F-98B2-56480D094ACE}" type="presOf" srcId="{A45D71CB-B07C-4485-971F-99452CB001B6}" destId="{4D47667E-C03F-4419-A314-25B3E903E44F}" srcOrd="1" destOrd="0" presId="urn:microsoft.com/office/officeart/2005/8/layout/orgChart1"/>
    <dgm:cxn modelId="{EDAEB7D7-8510-48AB-B8CF-B95D146AE1AC}" type="presOf" srcId="{0A125305-1283-43DE-9F8C-B11F5553A497}" destId="{A994A557-8BE7-4015-8493-CB6F35114427}" srcOrd="0" destOrd="0" presId="urn:microsoft.com/office/officeart/2005/8/layout/orgChart1"/>
    <dgm:cxn modelId="{63C73FD9-58C7-4851-897D-96B9B5F29B55}" type="presOf" srcId="{32BCF11A-7F6E-4248-A4E3-606A4F75534E}" destId="{83D0BDDB-D043-463E-B10F-51E4BB73E54F}" srcOrd="1" destOrd="0" presId="urn:microsoft.com/office/officeart/2005/8/layout/orgChart1"/>
    <dgm:cxn modelId="{51C5D4DA-7738-4091-9088-C7974A0B3ACB}" type="presOf" srcId="{8F0700F9-A5C7-4676-AC48-B4B8E5287126}" destId="{723BABC8-812B-4249-A611-9F56B90A73E7}" srcOrd="0" destOrd="0" presId="urn:microsoft.com/office/officeart/2005/8/layout/orgChart1"/>
    <dgm:cxn modelId="{118CF3DC-F654-447F-ACE3-458E76F66ED2}" type="presOf" srcId="{C74D88DB-B20D-43C3-9159-BF22A6476A6C}" destId="{539E368D-D221-43FB-8B1A-FD13A97EDD8F}" srcOrd="1" destOrd="0" presId="urn:microsoft.com/office/officeart/2005/8/layout/orgChart1"/>
    <dgm:cxn modelId="{7B031CDF-6D59-40BC-83ED-61C6655C4AF1}" type="presOf" srcId="{30B7C501-4417-40EA-A0FE-A96410B8EAD3}" destId="{A43B115A-E0D3-48CC-8D34-7B990F9ABB49}" srcOrd="1" destOrd="0" presId="urn:microsoft.com/office/officeart/2005/8/layout/orgChart1"/>
    <dgm:cxn modelId="{120B8FE4-373F-4AD3-8B94-245A7296CB23}" srcId="{31379A62-4AE4-4995-B597-DD7BA141476E}" destId="{71D64DA1-04A2-4CA1-A16D-5C97926E0996}" srcOrd="0" destOrd="0" parTransId="{541D7FDA-77AD-4CB2-86DF-896516CE93A0}" sibTransId="{768C2284-B3BB-493E-8B0F-577BC80CD9EE}"/>
    <dgm:cxn modelId="{061953E8-3445-4073-BC5D-13195B8F330D}" srcId="{8849FAB8-9ED5-471A-8F08-46D1BE44239D}" destId="{7AD0EFB8-FB56-46E9-8AAA-4971A79683CC}" srcOrd="2" destOrd="0" parTransId="{2180FD26-6776-4869-8CA4-3A3C876C6A11}" sibTransId="{D18EE0AA-1591-4052-B8BD-CC076BE6AB88}"/>
    <dgm:cxn modelId="{2A7697E8-2338-43BF-B492-74CEAD1A12A3}" type="presOf" srcId="{7AD0EFB8-FB56-46E9-8AAA-4971A79683CC}" destId="{E5D6A93D-16C7-42F6-A17F-AC72240972BE}" srcOrd="1" destOrd="0" presId="urn:microsoft.com/office/officeart/2005/8/layout/orgChart1"/>
    <dgm:cxn modelId="{B9AD34E9-60A4-4619-8A3C-E58293B28303}" srcId="{3A169E2E-CC86-45F8-90DE-C357F2CBE4EF}" destId="{31379A62-4AE4-4995-B597-DD7BA141476E}" srcOrd="0" destOrd="0" parTransId="{4F0E5423-E4FC-412A-84CD-591AC0D9680E}" sibTransId="{971E65FD-5175-425F-B38B-AE00E98BD84B}"/>
    <dgm:cxn modelId="{6F0E92EF-2C5F-4F44-8C6D-F7FCD24ADC9B}" type="presOf" srcId="{E253937C-BB60-4646-A138-812EA8CF5E2E}" destId="{B5F14ED1-31DB-4AE4-9066-923D3765C41E}" srcOrd="0" destOrd="0" presId="urn:microsoft.com/office/officeart/2005/8/layout/orgChart1"/>
    <dgm:cxn modelId="{1E5301F7-3C3F-4574-A65A-1A624BC4AB64}" type="presOf" srcId="{A37CF896-2539-4566-B7B1-2A3B3C97B8F0}" destId="{48B5ADF8-7124-475E-917D-4214D540B921}" srcOrd="0" destOrd="0" presId="urn:microsoft.com/office/officeart/2005/8/layout/orgChart1"/>
    <dgm:cxn modelId="{8B736BF3-4806-45C5-A424-5EF2589C0AAB}" type="presParOf" srcId="{90613CF9-D547-4C0D-9089-7A198EE85C0E}" destId="{47F40642-26AC-4710-8822-076869BE25D8}" srcOrd="0" destOrd="0" presId="urn:microsoft.com/office/officeart/2005/8/layout/orgChart1"/>
    <dgm:cxn modelId="{D1E907DD-82AD-44D7-86C3-EE3F5D62F2D8}" type="presParOf" srcId="{47F40642-26AC-4710-8822-076869BE25D8}" destId="{BD3B131A-3E48-401A-B46D-952A454C3C28}" srcOrd="0" destOrd="0" presId="urn:microsoft.com/office/officeart/2005/8/layout/orgChart1"/>
    <dgm:cxn modelId="{C5A77AA7-A003-43B5-9407-3E9228B4C052}" type="presParOf" srcId="{BD3B131A-3E48-401A-B46D-952A454C3C28}" destId="{E1194983-05F2-46AE-B598-CD812ED9E17F}" srcOrd="0" destOrd="0" presId="urn:microsoft.com/office/officeart/2005/8/layout/orgChart1"/>
    <dgm:cxn modelId="{81D6C7A0-D91B-4EE1-A07F-47C0B9F74E50}" type="presParOf" srcId="{BD3B131A-3E48-401A-B46D-952A454C3C28}" destId="{3A03D34A-56D3-45D2-8ED5-303D9FD98417}" srcOrd="1" destOrd="0" presId="urn:microsoft.com/office/officeart/2005/8/layout/orgChart1"/>
    <dgm:cxn modelId="{64E54BF6-7D70-4719-992B-D8300FBD889A}" type="presParOf" srcId="{47F40642-26AC-4710-8822-076869BE25D8}" destId="{F36C5281-63AE-44D5-847A-77DAA14B5818}" srcOrd="1" destOrd="0" presId="urn:microsoft.com/office/officeart/2005/8/layout/orgChart1"/>
    <dgm:cxn modelId="{E59998B3-59E9-46D5-AEA4-F04ABD68735C}" type="presParOf" srcId="{F36C5281-63AE-44D5-847A-77DAA14B5818}" destId="{504525F3-5C29-4DEA-8A04-073E1BC7BBA3}" srcOrd="0" destOrd="0" presId="urn:microsoft.com/office/officeart/2005/8/layout/orgChart1"/>
    <dgm:cxn modelId="{36C4FFCC-21E5-46FD-A4AB-022B7AD61EFE}" type="presParOf" srcId="{F36C5281-63AE-44D5-847A-77DAA14B5818}" destId="{2A4A95B7-3BC3-4790-930E-AE1AD680D76F}" srcOrd="1" destOrd="0" presId="urn:microsoft.com/office/officeart/2005/8/layout/orgChart1"/>
    <dgm:cxn modelId="{CFA7EAB1-C46E-4D03-8E98-AE015454F010}" type="presParOf" srcId="{2A4A95B7-3BC3-4790-930E-AE1AD680D76F}" destId="{7B40836C-F5C6-4542-8C13-DFFA7DAC6D4D}" srcOrd="0" destOrd="0" presId="urn:microsoft.com/office/officeart/2005/8/layout/orgChart1"/>
    <dgm:cxn modelId="{28702217-BBAF-4F0D-A7DE-6F99BBC179A7}" type="presParOf" srcId="{7B40836C-F5C6-4542-8C13-DFFA7DAC6D4D}" destId="{7FA9616A-1F29-4335-93E1-4DF0235D0F9D}" srcOrd="0" destOrd="0" presId="urn:microsoft.com/office/officeart/2005/8/layout/orgChart1"/>
    <dgm:cxn modelId="{07CC9854-1065-4E61-AAB9-02F8D23CC7A0}" type="presParOf" srcId="{7B40836C-F5C6-4542-8C13-DFFA7DAC6D4D}" destId="{D536BB60-1660-4383-8557-4AF3AE6ED6EE}" srcOrd="1" destOrd="0" presId="urn:microsoft.com/office/officeart/2005/8/layout/orgChart1"/>
    <dgm:cxn modelId="{C3DAEE27-7ACB-4986-9801-644B60F0AE81}" type="presParOf" srcId="{2A4A95B7-3BC3-4790-930E-AE1AD680D76F}" destId="{12FCBAA7-43AA-435D-8833-C72DCB28C1DB}" srcOrd="1" destOrd="0" presId="urn:microsoft.com/office/officeart/2005/8/layout/orgChart1"/>
    <dgm:cxn modelId="{D874309E-EBF1-4B20-9E18-69AD6A99BE6D}" type="presParOf" srcId="{12FCBAA7-43AA-435D-8833-C72DCB28C1DB}" destId="{659EF2FE-A7EA-4D3C-A406-6A074AEFDC08}" srcOrd="0" destOrd="0" presId="urn:microsoft.com/office/officeart/2005/8/layout/orgChart1"/>
    <dgm:cxn modelId="{B14DD408-961D-401C-8FA4-583D5DAE33F5}" type="presParOf" srcId="{12FCBAA7-43AA-435D-8833-C72DCB28C1DB}" destId="{7600CC94-F337-4C70-A4BF-EB4537224B3E}" srcOrd="1" destOrd="0" presId="urn:microsoft.com/office/officeart/2005/8/layout/orgChart1"/>
    <dgm:cxn modelId="{003FA62C-101C-4A42-AF33-B0F6EF82706A}" type="presParOf" srcId="{7600CC94-F337-4C70-A4BF-EB4537224B3E}" destId="{6FBA4861-E677-436D-B469-790EDEBC27D7}" srcOrd="0" destOrd="0" presId="urn:microsoft.com/office/officeart/2005/8/layout/orgChart1"/>
    <dgm:cxn modelId="{3A158757-CEE5-4E25-8B7D-039E7689CDFD}" type="presParOf" srcId="{6FBA4861-E677-436D-B469-790EDEBC27D7}" destId="{723BABC8-812B-4249-A611-9F56B90A73E7}" srcOrd="0" destOrd="0" presId="urn:microsoft.com/office/officeart/2005/8/layout/orgChart1"/>
    <dgm:cxn modelId="{6B379489-7DF7-4D63-B05E-0098620F8775}" type="presParOf" srcId="{6FBA4861-E677-436D-B469-790EDEBC27D7}" destId="{1A6C4D4A-1E4D-463F-98B7-F0260947C186}" srcOrd="1" destOrd="0" presId="urn:microsoft.com/office/officeart/2005/8/layout/orgChart1"/>
    <dgm:cxn modelId="{47C1B53F-52E8-4646-B61D-2884D18BA2C3}" type="presParOf" srcId="{7600CC94-F337-4C70-A4BF-EB4537224B3E}" destId="{F28A3144-42A6-4878-AE90-C9EF388DA8CB}" srcOrd="1" destOrd="0" presId="urn:microsoft.com/office/officeart/2005/8/layout/orgChart1"/>
    <dgm:cxn modelId="{F5F894A2-5027-4983-B05B-43F9FBCC9C99}" type="presParOf" srcId="{7600CC94-F337-4C70-A4BF-EB4537224B3E}" destId="{26717C55-7E1A-410F-BD44-47923BE3CF34}" srcOrd="2" destOrd="0" presId="urn:microsoft.com/office/officeart/2005/8/layout/orgChart1"/>
    <dgm:cxn modelId="{A90F20DD-9841-4A7F-BD26-12978B5DFFFC}" type="presParOf" srcId="{12FCBAA7-43AA-435D-8833-C72DCB28C1DB}" destId="{3E3CA086-5151-43C6-A68F-055F76B8A7AC}" srcOrd="2" destOrd="0" presId="urn:microsoft.com/office/officeart/2005/8/layout/orgChart1"/>
    <dgm:cxn modelId="{FC3A8A85-1DAA-4C72-A3F2-FE3C199B0A08}" type="presParOf" srcId="{12FCBAA7-43AA-435D-8833-C72DCB28C1DB}" destId="{0001409A-53A6-4AE4-B1FE-17C67FFB24B6}" srcOrd="3" destOrd="0" presId="urn:microsoft.com/office/officeart/2005/8/layout/orgChart1"/>
    <dgm:cxn modelId="{F9F7FEC2-7FA5-41F3-A029-FE60A1CDD2D4}" type="presParOf" srcId="{0001409A-53A6-4AE4-B1FE-17C67FFB24B6}" destId="{A7334305-DA3F-4E77-BEBB-F1A014975931}" srcOrd="0" destOrd="0" presId="urn:microsoft.com/office/officeart/2005/8/layout/orgChart1"/>
    <dgm:cxn modelId="{1E21D62E-2153-406D-BE6E-5747AB9467E2}" type="presParOf" srcId="{A7334305-DA3F-4E77-BEBB-F1A014975931}" destId="{8B182A8C-F943-45AB-95D8-53ACAA5AA956}" srcOrd="0" destOrd="0" presId="urn:microsoft.com/office/officeart/2005/8/layout/orgChart1"/>
    <dgm:cxn modelId="{4201EB25-8867-4788-8FD3-E72857422A3C}" type="presParOf" srcId="{A7334305-DA3F-4E77-BEBB-F1A014975931}" destId="{539E368D-D221-43FB-8B1A-FD13A97EDD8F}" srcOrd="1" destOrd="0" presId="urn:microsoft.com/office/officeart/2005/8/layout/orgChart1"/>
    <dgm:cxn modelId="{DC09F275-46E2-4E6D-814D-F7A756BFDA2D}" type="presParOf" srcId="{0001409A-53A6-4AE4-B1FE-17C67FFB24B6}" destId="{F8E9D5E0-6343-40A2-BB71-75AC096CB33C}" srcOrd="1" destOrd="0" presId="urn:microsoft.com/office/officeart/2005/8/layout/orgChart1"/>
    <dgm:cxn modelId="{B6130D8A-ED6D-43DF-BC94-AE18AC884AE9}" type="presParOf" srcId="{0001409A-53A6-4AE4-B1FE-17C67FFB24B6}" destId="{ABD760E3-99F3-4D7E-8C56-7902B32BDC74}" srcOrd="2" destOrd="0" presId="urn:microsoft.com/office/officeart/2005/8/layout/orgChart1"/>
    <dgm:cxn modelId="{56EBAEFD-4B2C-4C1B-B39A-D87F500238F3}" type="presParOf" srcId="{12FCBAA7-43AA-435D-8833-C72DCB28C1DB}" destId="{6E7E1EAF-02AD-4B76-AB76-1DD9DA8BC3CC}" srcOrd="4" destOrd="0" presId="urn:microsoft.com/office/officeart/2005/8/layout/orgChart1"/>
    <dgm:cxn modelId="{AC8C8A82-5275-46C3-961C-A8C6DBD630C1}" type="presParOf" srcId="{12FCBAA7-43AA-435D-8833-C72DCB28C1DB}" destId="{EAA4C47B-7D32-40AE-AD4A-E712FEC942BB}" srcOrd="5" destOrd="0" presId="urn:microsoft.com/office/officeart/2005/8/layout/orgChart1"/>
    <dgm:cxn modelId="{93562067-FF03-4666-9EFE-A08FAF1B30C6}" type="presParOf" srcId="{EAA4C47B-7D32-40AE-AD4A-E712FEC942BB}" destId="{9151D02D-CC1D-4811-9CAC-1475F0F4A108}" srcOrd="0" destOrd="0" presId="urn:microsoft.com/office/officeart/2005/8/layout/orgChart1"/>
    <dgm:cxn modelId="{AD24DF67-3DD6-4896-8936-8D2B3E3D0FCC}" type="presParOf" srcId="{9151D02D-CC1D-4811-9CAC-1475F0F4A108}" destId="{A994A557-8BE7-4015-8493-CB6F35114427}" srcOrd="0" destOrd="0" presId="urn:microsoft.com/office/officeart/2005/8/layout/orgChart1"/>
    <dgm:cxn modelId="{6B3B3EC5-5F52-4D27-9DB2-016E6681F77D}" type="presParOf" srcId="{9151D02D-CC1D-4811-9CAC-1475F0F4A108}" destId="{D7491281-E3D1-44F2-9EBC-F36B76E0393F}" srcOrd="1" destOrd="0" presId="urn:microsoft.com/office/officeart/2005/8/layout/orgChart1"/>
    <dgm:cxn modelId="{E07CA88A-74E9-4EE7-AE3F-37D16B0D3CF1}" type="presParOf" srcId="{EAA4C47B-7D32-40AE-AD4A-E712FEC942BB}" destId="{D83FACC6-7B24-48C5-8CFA-64EB476035E2}" srcOrd="1" destOrd="0" presId="urn:microsoft.com/office/officeart/2005/8/layout/orgChart1"/>
    <dgm:cxn modelId="{025F9225-2AA8-4396-8C7F-125F8DA09F89}" type="presParOf" srcId="{EAA4C47B-7D32-40AE-AD4A-E712FEC942BB}" destId="{E062A717-694B-4927-BB74-343D3EDEC39A}" srcOrd="2" destOrd="0" presId="urn:microsoft.com/office/officeart/2005/8/layout/orgChart1"/>
    <dgm:cxn modelId="{11B7FC70-2AB3-4D7B-81D7-7632A83295E1}" type="presParOf" srcId="{2A4A95B7-3BC3-4790-930E-AE1AD680D76F}" destId="{100FAA25-DDA8-4F11-B474-D761541EA8A8}" srcOrd="2" destOrd="0" presId="urn:microsoft.com/office/officeart/2005/8/layout/orgChart1"/>
    <dgm:cxn modelId="{A6489917-623F-4E79-88B8-20B904895870}" type="presParOf" srcId="{F36C5281-63AE-44D5-847A-77DAA14B5818}" destId="{13780461-477F-4DD8-8DD5-65F6A3DBB8DA}" srcOrd="2" destOrd="0" presId="urn:microsoft.com/office/officeart/2005/8/layout/orgChart1"/>
    <dgm:cxn modelId="{EA87D851-167A-47E3-838F-F907262251A2}" type="presParOf" srcId="{F36C5281-63AE-44D5-847A-77DAA14B5818}" destId="{E5317C3C-54D0-436F-9F93-83174F5AF0D4}" srcOrd="3" destOrd="0" presId="urn:microsoft.com/office/officeart/2005/8/layout/orgChart1"/>
    <dgm:cxn modelId="{AB34A791-08B2-4656-A20B-00A6D972D327}" type="presParOf" srcId="{E5317C3C-54D0-436F-9F93-83174F5AF0D4}" destId="{145625AC-5054-4FE1-B0C3-FFEDA8476B78}" srcOrd="0" destOrd="0" presId="urn:microsoft.com/office/officeart/2005/8/layout/orgChart1"/>
    <dgm:cxn modelId="{356B9F8A-24C3-4489-89A3-BB198AB3C1D3}" type="presParOf" srcId="{145625AC-5054-4FE1-B0C3-FFEDA8476B78}" destId="{9560444E-8BA6-4566-B17A-69DDB8CDBABE}" srcOrd="0" destOrd="0" presId="urn:microsoft.com/office/officeart/2005/8/layout/orgChart1"/>
    <dgm:cxn modelId="{6B4748B8-54A2-4651-815B-176D38CFEA3E}" type="presParOf" srcId="{145625AC-5054-4FE1-B0C3-FFEDA8476B78}" destId="{7235F72B-F2DA-4C54-AA9D-CCFD9F9E7757}" srcOrd="1" destOrd="0" presId="urn:microsoft.com/office/officeart/2005/8/layout/orgChart1"/>
    <dgm:cxn modelId="{69D995F4-8450-42CF-B93A-252D6E5AC565}" type="presParOf" srcId="{E5317C3C-54D0-436F-9F93-83174F5AF0D4}" destId="{1FCA9EEA-2F5D-42FC-8D11-DAC252A9573B}" srcOrd="1" destOrd="0" presId="urn:microsoft.com/office/officeart/2005/8/layout/orgChart1"/>
    <dgm:cxn modelId="{D02E8A28-EE75-48F4-89C6-EC22642F1CA7}" type="presParOf" srcId="{1FCA9EEA-2F5D-42FC-8D11-DAC252A9573B}" destId="{3B42E4BF-4A45-47EB-A8DC-DD0800212282}" srcOrd="0" destOrd="0" presId="urn:microsoft.com/office/officeart/2005/8/layout/orgChart1"/>
    <dgm:cxn modelId="{59BB96F3-9B86-4DA5-865C-5D380190E4BC}" type="presParOf" srcId="{1FCA9EEA-2F5D-42FC-8D11-DAC252A9573B}" destId="{21666EBC-CC8D-4227-992D-82B01B86847D}" srcOrd="1" destOrd="0" presId="urn:microsoft.com/office/officeart/2005/8/layout/orgChart1"/>
    <dgm:cxn modelId="{9DCF9D6A-2294-4D1D-912F-CD2E6C1BBC0A}" type="presParOf" srcId="{21666EBC-CC8D-4227-992D-82B01B86847D}" destId="{5E876975-8CA9-47A8-88B4-DCCB0EDD8EF5}" srcOrd="0" destOrd="0" presId="urn:microsoft.com/office/officeart/2005/8/layout/orgChart1"/>
    <dgm:cxn modelId="{79B2EEC6-B629-4DC1-BE44-31121285A033}" type="presParOf" srcId="{5E876975-8CA9-47A8-88B4-DCCB0EDD8EF5}" destId="{0CC9C517-151F-4B2A-9951-14B1F0010AAF}" srcOrd="0" destOrd="0" presId="urn:microsoft.com/office/officeart/2005/8/layout/orgChart1"/>
    <dgm:cxn modelId="{05DE213D-F555-402E-B19D-571B86C6CB55}" type="presParOf" srcId="{5E876975-8CA9-47A8-88B4-DCCB0EDD8EF5}" destId="{4D47667E-C03F-4419-A314-25B3E903E44F}" srcOrd="1" destOrd="0" presId="urn:microsoft.com/office/officeart/2005/8/layout/orgChart1"/>
    <dgm:cxn modelId="{67D7C3AE-168B-43B7-B069-B40FA18FD335}" type="presParOf" srcId="{21666EBC-CC8D-4227-992D-82B01B86847D}" destId="{8E3CA345-975D-49E4-B4FD-A9FEE5F288AA}" srcOrd="1" destOrd="0" presId="urn:microsoft.com/office/officeart/2005/8/layout/orgChart1"/>
    <dgm:cxn modelId="{D791E40E-D3DF-4616-8C28-5EBA677F4FBE}" type="presParOf" srcId="{21666EBC-CC8D-4227-992D-82B01B86847D}" destId="{9B3BB6C7-1F71-477A-B13A-957A41A60C53}" srcOrd="2" destOrd="0" presId="urn:microsoft.com/office/officeart/2005/8/layout/orgChart1"/>
    <dgm:cxn modelId="{8764C031-A5C9-4FEE-BF93-176A0FF1013E}" type="presParOf" srcId="{1FCA9EEA-2F5D-42FC-8D11-DAC252A9573B}" destId="{24B25771-9004-47BF-9F2A-94F61FBFF718}" srcOrd="2" destOrd="0" presId="urn:microsoft.com/office/officeart/2005/8/layout/orgChart1"/>
    <dgm:cxn modelId="{A73785C4-1BA8-442C-B6E5-6AA268BD8C5B}" type="presParOf" srcId="{1FCA9EEA-2F5D-42FC-8D11-DAC252A9573B}" destId="{14CBC077-96A6-4BA8-ACC1-0540B60B5E26}" srcOrd="3" destOrd="0" presId="urn:microsoft.com/office/officeart/2005/8/layout/orgChart1"/>
    <dgm:cxn modelId="{64389A79-AC7A-4ECE-A22E-F4ABB1A6593D}" type="presParOf" srcId="{14CBC077-96A6-4BA8-ACC1-0540B60B5E26}" destId="{522E8332-F4F8-49DD-8048-4D6CF180DF21}" srcOrd="0" destOrd="0" presId="urn:microsoft.com/office/officeart/2005/8/layout/orgChart1"/>
    <dgm:cxn modelId="{43E7ADAE-2E82-45A8-AF45-636CF4DB58C0}" type="presParOf" srcId="{522E8332-F4F8-49DD-8048-4D6CF180DF21}" destId="{112882FB-CA3C-4503-AF77-7F6F4BF437B8}" srcOrd="0" destOrd="0" presId="urn:microsoft.com/office/officeart/2005/8/layout/orgChart1"/>
    <dgm:cxn modelId="{7625F9F6-F9F2-47D4-BE8A-52919922D54B}" type="presParOf" srcId="{522E8332-F4F8-49DD-8048-4D6CF180DF21}" destId="{83D0BDDB-D043-463E-B10F-51E4BB73E54F}" srcOrd="1" destOrd="0" presId="urn:microsoft.com/office/officeart/2005/8/layout/orgChart1"/>
    <dgm:cxn modelId="{F38EDB5D-64D2-42EC-A3BC-C1E34247F899}" type="presParOf" srcId="{14CBC077-96A6-4BA8-ACC1-0540B60B5E26}" destId="{81B6FEEA-A4B0-4262-8197-5E3186BB1455}" srcOrd="1" destOrd="0" presId="urn:microsoft.com/office/officeart/2005/8/layout/orgChart1"/>
    <dgm:cxn modelId="{3E4BBE12-B7DB-4E78-9744-5E6AE28D4EDA}" type="presParOf" srcId="{14CBC077-96A6-4BA8-ACC1-0540B60B5E26}" destId="{CD3A3221-A98F-4D5B-84F0-1A287790B907}" srcOrd="2" destOrd="0" presId="urn:microsoft.com/office/officeart/2005/8/layout/orgChart1"/>
    <dgm:cxn modelId="{D42A3D33-35A6-44D4-BDC1-774EA9F96D94}" type="presParOf" srcId="{1FCA9EEA-2F5D-42FC-8D11-DAC252A9573B}" destId="{9E3EF929-63FF-4C91-89A8-F21670CEBD9F}" srcOrd="4" destOrd="0" presId="urn:microsoft.com/office/officeart/2005/8/layout/orgChart1"/>
    <dgm:cxn modelId="{95E9302C-57BE-48FF-84A4-66A52C33646C}" type="presParOf" srcId="{1FCA9EEA-2F5D-42FC-8D11-DAC252A9573B}" destId="{E095E92C-D248-4968-B418-7B21D0AF2EF0}" srcOrd="5" destOrd="0" presId="urn:microsoft.com/office/officeart/2005/8/layout/orgChart1"/>
    <dgm:cxn modelId="{196BC274-46EA-4823-A016-2696105CDF86}" type="presParOf" srcId="{E095E92C-D248-4968-B418-7B21D0AF2EF0}" destId="{4C066D2A-1DCE-4943-AD23-F1A8AF6AA180}" srcOrd="0" destOrd="0" presId="urn:microsoft.com/office/officeart/2005/8/layout/orgChart1"/>
    <dgm:cxn modelId="{39380AF1-4498-416B-B7E8-AF21DDF2F42B}" type="presParOf" srcId="{4C066D2A-1DCE-4943-AD23-F1A8AF6AA180}" destId="{7012284B-1C1E-47DF-A7D4-44523DB7D96F}" srcOrd="0" destOrd="0" presId="urn:microsoft.com/office/officeart/2005/8/layout/orgChart1"/>
    <dgm:cxn modelId="{4F105F82-9CEE-4F6C-8C09-04C7DC702061}" type="presParOf" srcId="{4C066D2A-1DCE-4943-AD23-F1A8AF6AA180}" destId="{E5D6A93D-16C7-42F6-A17F-AC72240972BE}" srcOrd="1" destOrd="0" presId="urn:microsoft.com/office/officeart/2005/8/layout/orgChart1"/>
    <dgm:cxn modelId="{DCE6BC64-83DD-4632-A137-93CBFA2586AB}" type="presParOf" srcId="{E095E92C-D248-4968-B418-7B21D0AF2EF0}" destId="{296B3114-F835-4CB8-A607-24A121C4F754}" srcOrd="1" destOrd="0" presId="urn:microsoft.com/office/officeart/2005/8/layout/orgChart1"/>
    <dgm:cxn modelId="{2428A8BF-10E7-44AD-9BCC-028ACB09C112}" type="presParOf" srcId="{E095E92C-D248-4968-B418-7B21D0AF2EF0}" destId="{E46EF9A9-2BD9-4685-B6AB-C640712C3FF2}" srcOrd="2" destOrd="0" presId="urn:microsoft.com/office/officeart/2005/8/layout/orgChart1"/>
    <dgm:cxn modelId="{739B1A0E-070B-455C-B8AF-6FEE6D823F17}" type="presParOf" srcId="{E5317C3C-54D0-436F-9F93-83174F5AF0D4}" destId="{C3529A18-C4A5-4008-A4B9-322D7E8CD5D4}" srcOrd="2" destOrd="0" presId="urn:microsoft.com/office/officeart/2005/8/layout/orgChart1"/>
    <dgm:cxn modelId="{C1A5D0B8-032C-4347-B562-074F5A59F3A6}" type="presParOf" srcId="{F36C5281-63AE-44D5-847A-77DAA14B5818}" destId="{B5F14ED1-31DB-4AE4-9066-923D3765C41E}" srcOrd="4" destOrd="0" presId="urn:microsoft.com/office/officeart/2005/8/layout/orgChart1"/>
    <dgm:cxn modelId="{D45CA28F-7C23-464C-B52D-F8D7EC978E4B}" type="presParOf" srcId="{F36C5281-63AE-44D5-847A-77DAA14B5818}" destId="{C0BA2E29-A5C7-4024-99CB-F5CCB849B05A}" srcOrd="5" destOrd="0" presId="urn:microsoft.com/office/officeart/2005/8/layout/orgChart1"/>
    <dgm:cxn modelId="{EDCCF2D6-6E44-4F7F-9BE8-C222905FDDE1}" type="presParOf" srcId="{C0BA2E29-A5C7-4024-99CB-F5CCB849B05A}" destId="{EEF15D80-FE8A-4584-B1D5-A0EEF45756B0}" srcOrd="0" destOrd="0" presId="urn:microsoft.com/office/officeart/2005/8/layout/orgChart1"/>
    <dgm:cxn modelId="{BDDAA77A-6F18-4A25-B92A-EDE7208E58F2}" type="presParOf" srcId="{EEF15D80-FE8A-4584-B1D5-A0EEF45756B0}" destId="{17887991-65DF-495F-BE59-52B0CC88AAE5}" srcOrd="0" destOrd="0" presId="urn:microsoft.com/office/officeart/2005/8/layout/orgChart1"/>
    <dgm:cxn modelId="{C4F25CE5-B7DE-4AB2-ACAF-F1496B517D61}" type="presParOf" srcId="{EEF15D80-FE8A-4584-B1D5-A0EEF45756B0}" destId="{7D498526-D87C-45DA-A468-B88CC2520917}" srcOrd="1" destOrd="0" presId="urn:microsoft.com/office/officeart/2005/8/layout/orgChart1"/>
    <dgm:cxn modelId="{386B4AB8-6800-4383-BCD5-A53820C6DCEE}" type="presParOf" srcId="{C0BA2E29-A5C7-4024-99CB-F5CCB849B05A}" destId="{DCEBD3A5-2B78-402D-A5E7-1B7C59F3C5E4}" srcOrd="1" destOrd="0" presId="urn:microsoft.com/office/officeart/2005/8/layout/orgChart1"/>
    <dgm:cxn modelId="{FD81CE39-339F-44C3-A766-C33D4A5D2AC4}" type="presParOf" srcId="{DCEBD3A5-2B78-402D-A5E7-1B7C59F3C5E4}" destId="{48B5ADF8-7124-475E-917D-4214D540B921}" srcOrd="0" destOrd="0" presId="urn:microsoft.com/office/officeart/2005/8/layout/orgChart1"/>
    <dgm:cxn modelId="{58F538FF-BD6A-426F-A2B1-6158FB16B300}" type="presParOf" srcId="{DCEBD3A5-2B78-402D-A5E7-1B7C59F3C5E4}" destId="{29476679-34AE-4E46-AFD2-01397C86715C}" srcOrd="1" destOrd="0" presId="urn:microsoft.com/office/officeart/2005/8/layout/orgChart1"/>
    <dgm:cxn modelId="{997C2AF3-110F-44C6-A55A-EC7404C903A3}" type="presParOf" srcId="{29476679-34AE-4E46-AFD2-01397C86715C}" destId="{FD1B6771-BA6E-4F48-88F5-5BB19053FEF1}" srcOrd="0" destOrd="0" presId="urn:microsoft.com/office/officeart/2005/8/layout/orgChart1"/>
    <dgm:cxn modelId="{741567E0-3527-420C-96A2-34087EE57215}" type="presParOf" srcId="{FD1B6771-BA6E-4F48-88F5-5BB19053FEF1}" destId="{920D0468-7004-4F99-B54D-923A943E1A44}" srcOrd="0" destOrd="0" presId="urn:microsoft.com/office/officeart/2005/8/layout/orgChart1"/>
    <dgm:cxn modelId="{D9690F5C-4541-4ECB-983B-D97D70A2444C}" type="presParOf" srcId="{FD1B6771-BA6E-4F48-88F5-5BB19053FEF1}" destId="{AE4A2223-08D5-4FC2-9EFE-814A53AC8144}" srcOrd="1" destOrd="0" presId="urn:microsoft.com/office/officeart/2005/8/layout/orgChart1"/>
    <dgm:cxn modelId="{2ECCDEF6-5BC3-453E-BDC3-BE9A016863EE}" type="presParOf" srcId="{29476679-34AE-4E46-AFD2-01397C86715C}" destId="{A9CAD256-B333-4DFF-B85A-DFAFD9833D78}" srcOrd="1" destOrd="0" presId="urn:microsoft.com/office/officeart/2005/8/layout/orgChart1"/>
    <dgm:cxn modelId="{8822199F-E802-4808-B60E-BFD552B1DA6D}" type="presParOf" srcId="{29476679-34AE-4E46-AFD2-01397C86715C}" destId="{08010568-10FE-437A-BA2A-477788783FB1}" srcOrd="2" destOrd="0" presId="urn:microsoft.com/office/officeart/2005/8/layout/orgChart1"/>
    <dgm:cxn modelId="{53599018-0407-49B8-BD87-C84A9FACAED3}" type="presParOf" srcId="{C0BA2E29-A5C7-4024-99CB-F5CCB849B05A}" destId="{6E576E13-3517-4E6D-B4E4-069521992DF8}" srcOrd="2" destOrd="0" presId="urn:microsoft.com/office/officeart/2005/8/layout/orgChart1"/>
    <dgm:cxn modelId="{0998E222-F6E8-4B80-B809-ACBC26DF0A6A}" type="presParOf" srcId="{F36C5281-63AE-44D5-847A-77DAA14B5818}" destId="{51164099-1B3C-4876-8783-721D0CBBCD1B}" srcOrd="6" destOrd="0" presId="urn:microsoft.com/office/officeart/2005/8/layout/orgChart1"/>
    <dgm:cxn modelId="{9096DD93-6CEC-475A-BFB9-CC0B5EDB2FF1}" type="presParOf" srcId="{F36C5281-63AE-44D5-847A-77DAA14B5818}" destId="{007C85B1-6D1A-455C-A3EC-998868F5B2E7}" srcOrd="7" destOrd="0" presId="urn:microsoft.com/office/officeart/2005/8/layout/orgChart1"/>
    <dgm:cxn modelId="{4E61D71C-357C-4455-AADE-6DE8C5E079E3}" type="presParOf" srcId="{007C85B1-6D1A-455C-A3EC-998868F5B2E7}" destId="{8234386B-0E86-4FBE-9D61-9246C3705DE7}" srcOrd="0" destOrd="0" presId="urn:microsoft.com/office/officeart/2005/8/layout/orgChart1"/>
    <dgm:cxn modelId="{2F29A822-7ED6-4036-A4E1-C8120EB421DD}" type="presParOf" srcId="{8234386B-0E86-4FBE-9D61-9246C3705DE7}" destId="{5E6ACD63-6FCD-4F66-983F-9EBB5EAD1DFD}" srcOrd="0" destOrd="0" presId="urn:microsoft.com/office/officeart/2005/8/layout/orgChart1"/>
    <dgm:cxn modelId="{E10FDBAF-18D8-4E64-93D8-63EB1BB4CE5F}" type="presParOf" srcId="{8234386B-0E86-4FBE-9D61-9246C3705DE7}" destId="{2B62B610-43CA-448C-8C0D-595A5D7B80C4}" srcOrd="1" destOrd="0" presId="urn:microsoft.com/office/officeart/2005/8/layout/orgChart1"/>
    <dgm:cxn modelId="{8D14F0E4-0698-4E43-9AFD-F34130EA5A59}" type="presParOf" srcId="{007C85B1-6D1A-455C-A3EC-998868F5B2E7}" destId="{E845C0FD-6391-4E36-902E-0976754451BC}" srcOrd="1" destOrd="0" presId="urn:microsoft.com/office/officeart/2005/8/layout/orgChart1"/>
    <dgm:cxn modelId="{3BB56D0D-2871-4DC9-8118-2D8633335902}" type="presParOf" srcId="{E845C0FD-6391-4E36-902E-0976754451BC}" destId="{7A5C704A-5F21-4CA6-934C-32295061451F}" srcOrd="0" destOrd="0" presId="urn:microsoft.com/office/officeart/2005/8/layout/orgChart1"/>
    <dgm:cxn modelId="{AF5391D0-62D6-40D6-A048-FEAE963058E2}" type="presParOf" srcId="{E845C0FD-6391-4E36-902E-0976754451BC}" destId="{EF97FE4E-8781-4AF0-9E66-1E6AF4F3F5B1}" srcOrd="1" destOrd="0" presId="urn:microsoft.com/office/officeart/2005/8/layout/orgChart1"/>
    <dgm:cxn modelId="{5F685542-6687-4F6F-B053-628EA0A74BEF}" type="presParOf" srcId="{EF97FE4E-8781-4AF0-9E66-1E6AF4F3F5B1}" destId="{36778DDE-ACCE-4895-BEAD-30839C7B0DC4}" srcOrd="0" destOrd="0" presId="urn:microsoft.com/office/officeart/2005/8/layout/orgChart1"/>
    <dgm:cxn modelId="{B88C724E-9222-41A7-B707-5FF9904E7F41}" type="presParOf" srcId="{36778DDE-ACCE-4895-BEAD-30839C7B0DC4}" destId="{CFD36412-9D70-4D7F-8B4A-D4E2502B568C}" srcOrd="0" destOrd="0" presId="urn:microsoft.com/office/officeart/2005/8/layout/orgChart1"/>
    <dgm:cxn modelId="{4A24B991-C691-47D4-95C7-F69B0B11970C}" type="presParOf" srcId="{36778DDE-ACCE-4895-BEAD-30839C7B0DC4}" destId="{A43B115A-E0D3-48CC-8D34-7B990F9ABB49}" srcOrd="1" destOrd="0" presId="urn:microsoft.com/office/officeart/2005/8/layout/orgChart1"/>
    <dgm:cxn modelId="{F8E65A2E-F825-4334-9B1C-A654D5794B17}" type="presParOf" srcId="{EF97FE4E-8781-4AF0-9E66-1E6AF4F3F5B1}" destId="{BF04C591-B16C-4A6D-AA9E-58AD0B6107BE}" srcOrd="1" destOrd="0" presId="urn:microsoft.com/office/officeart/2005/8/layout/orgChart1"/>
    <dgm:cxn modelId="{F4CEFF59-85B2-44E9-A32D-6E4FECFA61FE}" type="presParOf" srcId="{EF97FE4E-8781-4AF0-9E66-1E6AF4F3F5B1}" destId="{418CE52E-3FDE-4C45-8996-102E5B898411}" srcOrd="2" destOrd="0" presId="urn:microsoft.com/office/officeart/2005/8/layout/orgChart1"/>
    <dgm:cxn modelId="{08EA3FA0-ED04-43EB-9E15-B037A021B9CD}" type="presParOf" srcId="{007C85B1-6D1A-455C-A3EC-998868F5B2E7}" destId="{71455083-EE35-4C41-802A-5CC172CEAECE}" srcOrd="2" destOrd="0" presId="urn:microsoft.com/office/officeart/2005/8/layout/orgChart1"/>
    <dgm:cxn modelId="{4F8C3645-B370-4718-A974-A2A3C94EED98}" type="presParOf" srcId="{47F40642-26AC-4710-8822-076869BE25D8}" destId="{1810D3AE-7434-4054-8DC0-60F21161DE0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C704A-5F21-4CA6-934C-32295061451F}">
      <dsp:nvSpPr>
        <dsp:cNvPr id="0" name=""/>
        <dsp:cNvSpPr/>
      </dsp:nvSpPr>
      <dsp:spPr>
        <a:xfrm>
          <a:off x="6481549" y="1681739"/>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1164099-1B3C-4876-8783-721D0CBBCD1B}">
      <dsp:nvSpPr>
        <dsp:cNvPr id="0" name=""/>
        <dsp:cNvSpPr/>
      </dsp:nvSpPr>
      <dsp:spPr>
        <a:xfrm>
          <a:off x="4528157" y="550182"/>
          <a:ext cx="2538947" cy="270443"/>
        </a:xfrm>
        <a:custGeom>
          <a:avLst/>
          <a:gdLst/>
          <a:ahLst/>
          <a:cxnLst/>
          <a:rect l="0" t="0" r="0" b="0"/>
          <a:pathLst>
            <a:path>
              <a:moveTo>
                <a:pt x="0" y="0"/>
              </a:moveTo>
              <a:lnTo>
                <a:pt x="0" y="135221"/>
              </a:lnTo>
              <a:lnTo>
                <a:pt x="2538947" y="135221"/>
              </a:lnTo>
              <a:lnTo>
                <a:pt x="2538947"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8B5ADF8-7124-475E-917D-4214D540B921}">
      <dsp:nvSpPr>
        <dsp:cNvPr id="0" name=""/>
        <dsp:cNvSpPr/>
      </dsp:nvSpPr>
      <dsp:spPr>
        <a:xfrm>
          <a:off x="4747218" y="1681739"/>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F14ED1-31DB-4AE4-9066-923D3765C41E}">
      <dsp:nvSpPr>
        <dsp:cNvPr id="0" name=""/>
        <dsp:cNvSpPr/>
      </dsp:nvSpPr>
      <dsp:spPr>
        <a:xfrm>
          <a:off x="4528157" y="550182"/>
          <a:ext cx="804615" cy="270443"/>
        </a:xfrm>
        <a:custGeom>
          <a:avLst/>
          <a:gdLst/>
          <a:ahLst/>
          <a:cxnLst/>
          <a:rect l="0" t="0" r="0" b="0"/>
          <a:pathLst>
            <a:path>
              <a:moveTo>
                <a:pt x="0" y="0"/>
              </a:moveTo>
              <a:lnTo>
                <a:pt x="0" y="135221"/>
              </a:lnTo>
              <a:lnTo>
                <a:pt x="804615" y="135221"/>
              </a:lnTo>
              <a:lnTo>
                <a:pt x="804615"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E3EF929-63FF-4C91-89A8-F21670CEBD9F}">
      <dsp:nvSpPr>
        <dsp:cNvPr id="0" name=""/>
        <dsp:cNvSpPr/>
      </dsp:nvSpPr>
      <dsp:spPr>
        <a:xfrm>
          <a:off x="3012887" y="1668281"/>
          <a:ext cx="219583" cy="2421117"/>
        </a:xfrm>
        <a:custGeom>
          <a:avLst/>
          <a:gdLst/>
          <a:ahLst/>
          <a:cxnLst/>
          <a:rect l="0" t="0" r="0" b="0"/>
          <a:pathLst>
            <a:path>
              <a:moveTo>
                <a:pt x="0" y="0"/>
              </a:moveTo>
              <a:lnTo>
                <a:pt x="0" y="2421117"/>
              </a:lnTo>
              <a:lnTo>
                <a:pt x="219583" y="2421117"/>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4B25771-9004-47BF-9F2A-94F61FBFF718}">
      <dsp:nvSpPr>
        <dsp:cNvPr id="0" name=""/>
        <dsp:cNvSpPr/>
      </dsp:nvSpPr>
      <dsp:spPr>
        <a:xfrm>
          <a:off x="3012887" y="1668281"/>
          <a:ext cx="219583" cy="1506759"/>
        </a:xfrm>
        <a:custGeom>
          <a:avLst/>
          <a:gdLst/>
          <a:ahLst/>
          <a:cxnLst/>
          <a:rect l="0" t="0" r="0" b="0"/>
          <a:pathLst>
            <a:path>
              <a:moveTo>
                <a:pt x="0" y="0"/>
              </a:moveTo>
              <a:lnTo>
                <a:pt x="0" y="1506759"/>
              </a:lnTo>
              <a:lnTo>
                <a:pt x="219583" y="1506759"/>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B42E4BF-4A45-47EB-A8DC-DD0800212282}">
      <dsp:nvSpPr>
        <dsp:cNvPr id="0" name=""/>
        <dsp:cNvSpPr/>
      </dsp:nvSpPr>
      <dsp:spPr>
        <a:xfrm>
          <a:off x="3012887" y="1668281"/>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3780461-477F-4DD8-8DD5-65F6A3DBB8DA}">
      <dsp:nvSpPr>
        <dsp:cNvPr id="0" name=""/>
        <dsp:cNvSpPr/>
      </dsp:nvSpPr>
      <dsp:spPr>
        <a:xfrm>
          <a:off x="3598441" y="550182"/>
          <a:ext cx="929715" cy="270443"/>
        </a:xfrm>
        <a:custGeom>
          <a:avLst/>
          <a:gdLst/>
          <a:ahLst/>
          <a:cxnLst/>
          <a:rect l="0" t="0" r="0" b="0"/>
          <a:pathLst>
            <a:path>
              <a:moveTo>
                <a:pt x="929715" y="0"/>
              </a:moveTo>
              <a:lnTo>
                <a:pt x="929715" y="135221"/>
              </a:lnTo>
              <a:lnTo>
                <a:pt x="0" y="135221"/>
              </a:lnTo>
              <a:lnTo>
                <a:pt x="0"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E7E1EAF-02AD-4B76-AB76-1DD9DA8BC3CC}">
      <dsp:nvSpPr>
        <dsp:cNvPr id="0" name=""/>
        <dsp:cNvSpPr/>
      </dsp:nvSpPr>
      <dsp:spPr>
        <a:xfrm>
          <a:off x="1299140" y="1668281"/>
          <a:ext cx="216152" cy="2421117"/>
        </a:xfrm>
        <a:custGeom>
          <a:avLst/>
          <a:gdLst/>
          <a:ahLst/>
          <a:cxnLst/>
          <a:rect l="0" t="0" r="0" b="0"/>
          <a:pathLst>
            <a:path>
              <a:moveTo>
                <a:pt x="0" y="0"/>
              </a:moveTo>
              <a:lnTo>
                <a:pt x="0" y="2421117"/>
              </a:lnTo>
              <a:lnTo>
                <a:pt x="216152" y="2421117"/>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E3CA086-5151-43C6-A68F-055F76B8A7AC}">
      <dsp:nvSpPr>
        <dsp:cNvPr id="0" name=""/>
        <dsp:cNvSpPr/>
      </dsp:nvSpPr>
      <dsp:spPr>
        <a:xfrm>
          <a:off x="1299140" y="1668281"/>
          <a:ext cx="216152" cy="1506759"/>
        </a:xfrm>
        <a:custGeom>
          <a:avLst/>
          <a:gdLst/>
          <a:ahLst/>
          <a:cxnLst/>
          <a:rect l="0" t="0" r="0" b="0"/>
          <a:pathLst>
            <a:path>
              <a:moveTo>
                <a:pt x="0" y="0"/>
              </a:moveTo>
              <a:lnTo>
                <a:pt x="0" y="1506759"/>
              </a:lnTo>
              <a:lnTo>
                <a:pt x="216152" y="1506759"/>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59EF2FE-A7EA-4D3C-A406-6A074AEFDC08}">
      <dsp:nvSpPr>
        <dsp:cNvPr id="0" name=""/>
        <dsp:cNvSpPr/>
      </dsp:nvSpPr>
      <dsp:spPr>
        <a:xfrm>
          <a:off x="1299140" y="1668281"/>
          <a:ext cx="216152" cy="592401"/>
        </a:xfrm>
        <a:custGeom>
          <a:avLst/>
          <a:gdLst/>
          <a:ahLst/>
          <a:cxnLst/>
          <a:rect l="0" t="0" r="0" b="0"/>
          <a:pathLst>
            <a:path>
              <a:moveTo>
                <a:pt x="0" y="0"/>
              </a:moveTo>
              <a:lnTo>
                <a:pt x="0" y="592401"/>
              </a:lnTo>
              <a:lnTo>
                <a:pt x="216152"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04525F3-5C29-4DEA-8A04-073E1BC7BBA3}">
      <dsp:nvSpPr>
        <dsp:cNvPr id="0" name=""/>
        <dsp:cNvSpPr/>
      </dsp:nvSpPr>
      <dsp:spPr>
        <a:xfrm>
          <a:off x="1875546" y="550182"/>
          <a:ext cx="2652610" cy="270443"/>
        </a:xfrm>
        <a:custGeom>
          <a:avLst/>
          <a:gdLst/>
          <a:ahLst/>
          <a:cxnLst/>
          <a:rect l="0" t="0" r="0" b="0"/>
          <a:pathLst>
            <a:path>
              <a:moveTo>
                <a:pt x="2652610" y="0"/>
              </a:moveTo>
              <a:lnTo>
                <a:pt x="2652610" y="135221"/>
              </a:lnTo>
              <a:lnTo>
                <a:pt x="0" y="135221"/>
              </a:lnTo>
              <a:lnTo>
                <a:pt x="0"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1194983-05F2-46AE-B598-CD812ED9E17F}">
      <dsp:nvSpPr>
        <dsp:cNvPr id="0" name=""/>
        <dsp:cNvSpPr/>
      </dsp:nvSpPr>
      <dsp:spPr>
        <a:xfrm>
          <a:off x="1376699" y="614"/>
          <a:ext cx="6302915" cy="54956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noProof="0" dirty="0">
              <a:solidFill>
                <a:sysClr val="windowText" lastClr="000000"/>
              </a:solidFill>
              <a:latin typeface="Calibri"/>
              <a:ea typeface="+mn-ea"/>
              <a:cs typeface="+mn-cs"/>
            </a:rPr>
            <a:t>How to reduce greenhouse gas usage</a:t>
          </a:r>
        </a:p>
      </dsp:txBody>
      <dsp:txXfrm>
        <a:off x="1376699" y="614"/>
        <a:ext cx="6302915" cy="549567"/>
      </dsp:txXfrm>
    </dsp:sp>
    <dsp:sp modelId="{7FA9616A-1F29-4335-93E1-4DF0235D0F9D}">
      <dsp:nvSpPr>
        <dsp:cNvPr id="0" name=""/>
        <dsp:cNvSpPr/>
      </dsp:nvSpPr>
      <dsp:spPr>
        <a:xfrm>
          <a:off x="1155038" y="820626"/>
          <a:ext cx="1441015"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Optimization of current technologies</a:t>
          </a:r>
        </a:p>
      </dsp:txBody>
      <dsp:txXfrm>
        <a:off x="1155038" y="820626"/>
        <a:ext cx="1441015" cy="847655"/>
      </dsp:txXfrm>
    </dsp:sp>
    <dsp:sp modelId="{723BABC8-812B-4249-A611-9F56B90A73E7}">
      <dsp:nvSpPr>
        <dsp:cNvPr id="0" name=""/>
        <dsp:cNvSpPr/>
      </dsp:nvSpPr>
      <dsp:spPr>
        <a:xfrm>
          <a:off x="1515292"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Font typeface="Calibri" panose="020F0502020204030204" pitchFamily="34" charset="0"/>
            <a:buNone/>
          </a:pPr>
          <a:r>
            <a:rPr lang="en-GB" sz="1300" kern="1200">
              <a:solidFill>
                <a:sysClr val="windowText" lastClr="000000"/>
              </a:solidFill>
              <a:latin typeface="Calibri"/>
              <a:ea typeface="+mn-ea"/>
              <a:cs typeface="+mn-cs"/>
            </a:rPr>
            <a:t>Gas recirculation</a:t>
          </a:r>
          <a:endParaRPr lang="en-GB" sz="1300" kern="1200" noProof="0" dirty="0">
            <a:solidFill>
              <a:sysClr val="windowText" lastClr="000000"/>
            </a:solidFill>
            <a:latin typeface="Calibri"/>
            <a:ea typeface="+mn-ea"/>
            <a:cs typeface="+mn-cs"/>
          </a:endParaRPr>
        </a:p>
      </dsp:txBody>
      <dsp:txXfrm>
        <a:off x="1515292" y="1938725"/>
        <a:ext cx="1287828" cy="643914"/>
      </dsp:txXfrm>
    </dsp:sp>
    <dsp:sp modelId="{8B182A8C-F943-45AB-95D8-53ACAA5AA956}">
      <dsp:nvSpPr>
        <dsp:cNvPr id="0" name=""/>
        <dsp:cNvSpPr/>
      </dsp:nvSpPr>
      <dsp:spPr>
        <a:xfrm>
          <a:off x="1515292"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Font typeface="Calibri" panose="020F0502020204030204" pitchFamily="34" charset="0"/>
            <a:buNone/>
          </a:pPr>
          <a:r>
            <a:rPr lang="en-GB" sz="1300" kern="1200" dirty="0">
              <a:solidFill>
                <a:sysClr val="windowText" lastClr="000000"/>
              </a:solidFill>
              <a:latin typeface="Calibri"/>
              <a:ea typeface="+mn-ea"/>
              <a:cs typeface="+mn-cs"/>
            </a:rPr>
            <a:t>Particular attention to operation</a:t>
          </a:r>
          <a:endParaRPr lang="en-GB" sz="1300" kern="1200" noProof="0" dirty="0">
            <a:solidFill>
              <a:sysClr val="windowText" lastClr="000000"/>
            </a:solidFill>
            <a:latin typeface="Calibri"/>
            <a:ea typeface="+mn-ea"/>
            <a:cs typeface="+mn-cs"/>
          </a:endParaRPr>
        </a:p>
      </dsp:txBody>
      <dsp:txXfrm>
        <a:off x="1515292" y="2853083"/>
        <a:ext cx="1287828" cy="643914"/>
      </dsp:txXfrm>
    </dsp:sp>
    <dsp:sp modelId="{A994A557-8BE7-4015-8493-CB6F35114427}">
      <dsp:nvSpPr>
        <dsp:cNvPr id="0" name=""/>
        <dsp:cNvSpPr/>
      </dsp:nvSpPr>
      <dsp:spPr>
        <a:xfrm>
          <a:off x="1515292"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Text" lastClr="000000"/>
              </a:solidFill>
              <a:latin typeface="Calibri"/>
              <a:ea typeface="+mn-ea"/>
              <a:cs typeface="+mn-cs"/>
            </a:rPr>
            <a:t>Improved controls and monitoring </a:t>
          </a:r>
          <a:endParaRPr lang="en-GB" sz="1300" kern="1200" noProof="0" dirty="0">
            <a:solidFill>
              <a:sysClr val="windowText" lastClr="000000"/>
            </a:solidFill>
            <a:latin typeface="Calibri"/>
            <a:ea typeface="+mn-ea"/>
            <a:cs typeface="+mn-cs"/>
          </a:endParaRPr>
        </a:p>
      </dsp:txBody>
      <dsp:txXfrm>
        <a:off x="1515292" y="3767441"/>
        <a:ext cx="1287828" cy="643914"/>
      </dsp:txXfrm>
    </dsp:sp>
    <dsp:sp modelId="{9560444E-8BA6-4566-B17A-69DDB8CDBABE}">
      <dsp:nvSpPr>
        <dsp:cNvPr id="0" name=""/>
        <dsp:cNvSpPr/>
      </dsp:nvSpPr>
      <dsp:spPr>
        <a:xfrm>
          <a:off x="2866498" y="820626"/>
          <a:ext cx="1463887"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Gas Recuperation</a:t>
          </a:r>
        </a:p>
      </dsp:txBody>
      <dsp:txXfrm>
        <a:off x="2866498" y="820626"/>
        <a:ext cx="1463887" cy="847655"/>
      </dsp:txXfrm>
    </dsp:sp>
    <dsp:sp modelId="{0CC9C517-151F-4B2A-9951-14B1F0010AAF}">
      <dsp:nvSpPr>
        <dsp:cNvPr id="0" name=""/>
        <dsp:cNvSpPr/>
      </dsp:nvSpPr>
      <dsp:spPr>
        <a:xfrm>
          <a:off x="3232470"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Text" lastClr="000000"/>
              </a:solidFill>
              <a:latin typeface="Calibri"/>
              <a:ea typeface="+mn-ea"/>
              <a:cs typeface="+mn-cs"/>
            </a:rPr>
            <a:t>Membrane separation</a:t>
          </a:r>
          <a:endParaRPr lang="en-GB" sz="1300" kern="1200" noProof="0" dirty="0">
            <a:solidFill>
              <a:sysClr val="windowText" lastClr="000000"/>
            </a:solidFill>
            <a:latin typeface="Calibri"/>
            <a:ea typeface="+mn-ea"/>
            <a:cs typeface="+mn-cs"/>
          </a:endParaRPr>
        </a:p>
      </dsp:txBody>
      <dsp:txXfrm>
        <a:off x="3232470" y="1938725"/>
        <a:ext cx="1287828" cy="643914"/>
      </dsp:txXfrm>
    </dsp:sp>
    <dsp:sp modelId="{112882FB-CA3C-4503-AF77-7F6F4BF437B8}">
      <dsp:nvSpPr>
        <dsp:cNvPr id="0" name=""/>
        <dsp:cNvSpPr/>
      </dsp:nvSpPr>
      <dsp:spPr>
        <a:xfrm>
          <a:off x="3232470"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ysClr val="windowText" lastClr="000000"/>
              </a:solidFill>
              <a:latin typeface="Calibri"/>
              <a:ea typeface="+mn-ea"/>
              <a:cs typeface="+mn-cs"/>
            </a:rPr>
            <a:t>Pressure swing</a:t>
          </a:r>
          <a:endParaRPr lang="en-GB" sz="1400" kern="1200" noProof="0" dirty="0">
            <a:solidFill>
              <a:sysClr val="windowText" lastClr="000000"/>
            </a:solidFill>
            <a:latin typeface="Calibri"/>
            <a:ea typeface="+mn-ea"/>
            <a:cs typeface="+mn-cs"/>
          </a:endParaRPr>
        </a:p>
      </dsp:txBody>
      <dsp:txXfrm>
        <a:off x="3232470" y="2853083"/>
        <a:ext cx="1287828" cy="643914"/>
      </dsp:txXfrm>
    </dsp:sp>
    <dsp:sp modelId="{7012284B-1C1E-47DF-A7D4-44523DB7D96F}">
      <dsp:nvSpPr>
        <dsp:cNvPr id="0" name=""/>
        <dsp:cNvSpPr/>
      </dsp:nvSpPr>
      <dsp:spPr>
        <a:xfrm>
          <a:off x="3232470"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ysClr val="windowText" lastClr="000000"/>
              </a:solidFill>
              <a:latin typeface="Calibri"/>
              <a:ea typeface="+mn-ea"/>
              <a:cs typeface="+mn-cs"/>
            </a:rPr>
            <a:t>Cryogenic/cold separation</a:t>
          </a:r>
          <a:endParaRPr lang="en-GB" sz="1400" kern="1200" noProof="0" dirty="0">
            <a:solidFill>
              <a:sysClr val="windowText" lastClr="000000"/>
            </a:solidFill>
            <a:latin typeface="Calibri"/>
            <a:ea typeface="+mn-ea"/>
            <a:cs typeface="+mn-cs"/>
          </a:endParaRPr>
        </a:p>
      </dsp:txBody>
      <dsp:txXfrm>
        <a:off x="3232470" y="3767441"/>
        <a:ext cx="1287828" cy="643914"/>
      </dsp:txXfrm>
    </dsp:sp>
    <dsp:sp modelId="{17887991-65DF-495F-BE59-52B0CC88AAE5}">
      <dsp:nvSpPr>
        <dsp:cNvPr id="0" name=""/>
        <dsp:cNvSpPr/>
      </dsp:nvSpPr>
      <dsp:spPr>
        <a:xfrm>
          <a:off x="4600829"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Alternative Gases</a:t>
          </a:r>
        </a:p>
      </dsp:txBody>
      <dsp:txXfrm>
        <a:off x="4600829" y="820626"/>
        <a:ext cx="1463887" cy="861112"/>
      </dsp:txXfrm>
    </dsp:sp>
    <dsp:sp modelId="{920D0468-7004-4F99-B54D-923A943E1A44}">
      <dsp:nvSpPr>
        <dsp:cNvPr id="0" name=""/>
        <dsp:cNvSpPr/>
      </dsp:nvSpPr>
      <dsp:spPr>
        <a:xfrm>
          <a:off x="4966801" y="1952183"/>
          <a:ext cx="1287828" cy="643914"/>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noProof="0" dirty="0">
              <a:solidFill>
                <a:sysClr val="windowText" lastClr="000000"/>
              </a:solidFill>
              <a:latin typeface="Calibri"/>
              <a:ea typeface="+mn-ea"/>
              <a:cs typeface="+mn-cs"/>
            </a:rPr>
            <a:t>New eco-friendly gases, HFOs, …</a:t>
          </a:r>
        </a:p>
      </dsp:txBody>
      <dsp:txXfrm>
        <a:off x="4966801" y="1952183"/>
        <a:ext cx="1287828" cy="643914"/>
      </dsp:txXfrm>
    </dsp:sp>
    <dsp:sp modelId="{5E6ACD63-6FCD-4F66-983F-9EBB5EAD1DFD}">
      <dsp:nvSpPr>
        <dsp:cNvPr id="0" name=""/>
        <dsp:cNvSpPr/>
      </dsp:nvSpPr>
      <dsp:spPr>
        <a:xfrm>
          <a:off x="6335160"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Gas disposal</a:t>
          </a:r>
        </a:p>
      </dsp:txBody>
      <dsp:txXfrm>
        <a:off x="6335160" y="820626"/>
        <a:ext cx="1463887" cy="861112"/>
      </dsp:txXfrm>
    </dsp:sp>
    <dsp:sp modelId="{CFD36412-9D70-4D7F-8B4A-D4E2502B568C}">
      <dsp:nvSpPr>
        <dsp:cNvPr id="0" name=""/>
        <dsp:cNvSpPr/>
      </dsp:nvSpPr>
      <dsp:spPr>
        <a:xfrm>
          <a:off x="6701132" y="1952183"/>
          <a:ext cx="1287828" cy="643914"/>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ysClr val="windowText" lastClr="000000"/>
              </a:solidFill>
              <a:latin typeface="Calibri"/>
              <a:ea typeface="+mn-ea"/>
              <a:cs typeface="+mn-cs"/>
            </a:rPr>
            <a:t>GHGs destruction</a:t>
          </a:r>
          <a:endParaRPr lang="en-GB" sz="1400" kern="1200" noProof="0" dirty="0">
            <a:solidFill>
              <a:sysClr val="windowText" lastClr="000000"/>
            </a:solidFill>
            <a:latin typeface="Calibri"/>
            <a:ea typeface="+mn-ea"/>
            <a:cs typeface="+mn-cs"/>
          </a:endParaRPr>
        </a:p>
      </dsp:txBody>
      <dsp:txXfrm>
        <a:off x="6701132" y="1952183"/>
        <a:ext cx="1287828" cy="643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64099-1B3C-4876-8783-721D0CBBCD1B}">
      <dsp:nvSpPr>
        <dsp:cNvPr id="0" name=""/>
        <dsp:cNvSpPr/>
      </dsp:nvSpPr>
      <dsp:spPr>
        <a:xfrm>
          <a:off x="4623113" y="550182"/>
          <a:ext cx="2538947" cy="270443"/>
        </a:xfrm>
        <a:custGeom>
          <a:avLst/>
          <a:gdLst/>
          <a:ahLst/>
          <a:cxnLst/>
          <a:rect l="0" t="0" r="0" b="0"/>
          <a:pathLst>
            <a:path>
              <a:moveTo>
                <a:pt x="0" y="0"/>
              </a:moveTo>
              <a:lnTo>
                <a:pt x="0" y="135221"/>
              </a:lnTo>
              <a:lnTo>
                <a:pt x="2538947" y="135221"/>
              </a:lnTo>
              <a:lnTo>
                <a:pt x="2538947"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F14ED1-31DB-4AE4-9066-923D3765C41E}">
      <dsp:nvSpPr>
        <dsp:cNvPr id="0" name=""/>
        <dsp:cNvSpPr/>
      </dsp:nvSpPr>
      <dsp:spPr>
        <a:xfrm>
          <a:off x="4623113" y="550182"/>
          <a:ext cx="804615" cy="270443"/>
        </a:xfrm>
        <a:custGeom>
          <a:avLst/>
          <a:gdLst/>
          <a:ahLst/>
          <a:cxnLst/>
          <a:rect l="0" t="0" r="0" b="0"/>
          <a:pathLst>
            <a:path>
              <a:moveTo>
                <a:pt x="0" y="0"/>
              </a:moveTo>
              <a:lnTo>
                <a:pt x="0" y="135221"/>
              </a:lnTo>
              <a:lnTo>
                <a:pt x="804615" y="135221"/>
              </a:lnTo>
              <a:lnTo>
                <a:pt x="804615"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E3EF929-63FF-4C91-89A8-F21670CEBD9F}">
      <dsp:nvSpPr>
        <dsp:cNvPr id="0" name=""/>
        <dsp:cNvSpPr/>
      </dsp:nvSpPr>
      <dsp:spPr>
        <a:xfrm>
          <a:off x="3107843" y="1668281"/>
          <a:ext cx="219583" cy="2421117"/>
        </a:xfrm>
        <a:custGeom>
          <a:avLst/>
          <a:gdLst/>
          <a:ahLst/>
          <a:cxnLst/>
          <a:rect l="0" t="0" r="0" b="0"/>
          <a:pathLst>
            <a:path>
              <a:moveTo>
                <a:pt x="0" y="0"/>
              </a:moveTo>
              <a:lnTo>
                <a:pt x="0" y="2421117"/>
              </a:lnTo>
              <a:lnTo>
                <a:pt x="219583" y="2421117"/>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4B25771-9004-47BF-9F2A-94F61FBFF718}">
      <dsp:nvSpPr>
        <dsp:cNvPr id="0" name=""/>
        <dsp:cNvSpPr/>
      </dsp:nvSpPr>
      <dsp:spPr>
        <a:xfrm>
          <a:off x="3107843" y="1668281"/>
          <a:ext cx="219583" cy="1506759"/>
        </a:xfrm>
        <a:custGeom>
          <a:avLst/>
          <a:gdLst/>
          <a:ahLst/>
          <a:cxnLst/>
          <a:rect l="0" t="0" r="0" b="0"/>
          <a:pathLst>
            <a:path>
              <a:moveTo>
                <a:pt x="0" y="0"/>
              </a:moveTo>
              <a:lnTo>
                <a:pt x="0" y="1506759"/>
              </a:lnTo>
              <a:lnTo>
                <a:pt x="219583" y="1506759"/>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B42E4BF-4A45-47EB-A8DC-DD0800212282}">
      <dsp:nvSpPr>
        <dsp:cNvPr id="0" name=""/>
        <dsp:cNvSpPr/>
      </dsp:nvSpPr>
      <dsp:spPr>
        <a:xfrm>
          <a:off x="3107843" y="1668281"/>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3780461-477F-4DD8-8DD5-65F6A3DBB8DA}">
      <dsp:nvSpPr>
        <dsp:cNvPr id="0" name=""/>
        <dsp:cNvSpPr/>
      </dsp:nvSpPr>
      <dsp:spPr>
        <a:xfrm>
          <a:off x="3693398" y="550182"/>
          <a:ext cx="929715" cy="270443"/>
        </a:xfrm>
        <a:custGeom>
          <a:avLst/>
          <a:gdLst/>
          <a:ahLst/>
          <a:cxnLst/>
          <a:rect l="0" t="0" r="0" b="0"/>
          <a:pathLst>
            <a:path>
              <a:moveTo>
                <a:pt x="929715" y="0"/>
              </a:moveTo>
              <a:lnTo>
                <a:pt x="929715" y="135221"/>
              </a:lnTo>
              <a:lnTo>
                <a:pt x="0" y="135221"/>
              </a:lnTo>
              <a:lnTo>
                <a:pt x="0"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04525F3-5C29-4DEA-8A04-073E1BC7BBA3}">
      <dsp:nvSpPr>
        <dsp:cNvPr id="0" name=""/>
        <dsp:cNvSpPr/>
      </dsp:nvSpPr>
      <dsp:spPr>
        <a:xfrm>
          <a:off x="1970502" y="550182"/>
          <a:ext cx="2652610" cy="270443"/>
        </a:xfrm>
        <a:custGeom>
          <a:avLst/>
          <a:gdLst/>
          <a:ahLst/>
          <a:cxnLst/>
          <a:rect l="0" t="0" r="0" b="0"/>
          <a:pathLst>
            <a:path>
              <a:moveTo>
                <a:pt x="2652610" y="0"/>
              </a:moveTo>
              <a:lnTo>
                <a:pt x="2652610" y="135221"/>
              </a:lnTo>
              <a:lnTo>
                <a:pt x="0" y="135221"/>
              </a:lnTo>
              <a:lnTo>
                <a:pt x="0"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1194983-05F2-46AE-B598-CD812ED9E17F}">
      <dsp:nvSpPr>
        <dsp:cNvPr id="0" name=""/>
        <dsp:cNvSpPr/>
      </dsp:nvSpPr>
      <dsp:spPr>
        <a:xfrm>
          <a:off x="1471656" y="614"/>
          <a:ext cx="6302915" cy="54956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noProof="0" dirty="0">
              <a:solidFill>
                <a:sysClr val="windowText" lastClr="000000"/>
              </a:solidFill>
              <a:latin typeface="Calibri"/>
              <a:ea typeface="+mn-ea"/>
              <a:cs typeface="+mn-cs"/>
            </a:rPr>
            <a:t>How to reduce greenhouse gas usage</a:t>
          </a:r>
        </a:p>
      </dsp:txBody>
      <dsp:txXfrm>
        <a:off x="1471656" y="614"/>
        <a:ext cx="6302915" cy="549567"/>
      </dsp:txXfrm>
    </dsp:sp>
    <dsp:sp modelId="{7FA9616A-1F29-4335-93E1-4DF0235D0F9D}">
      <dsp:nvSpPr>
        <dsp:cNvPr id="0" name=""/>
        <dsp:cNvSpPr/>
      </dsp:nvSpPr>
      <dsp:spPr>
        <a:xfrm>
          <a:off x="1249995" y="820626"/>
          <a:ext cx="1441015"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Optimization of current technologies</a:t>
          </a:r>
        </a:p>
      </dsp:txBody>
      <dsp:txXfrm>
        <a:off x="1249995" y="820626"/>
        <a:ext cx="1441015" cy="847655"/>
      </dsp:txXfrm>
    </dsp:sp>
    <dsp:sp modelId="{9560444E-8BA6-4566-B17A-69DDB8CDBABE}">
      <dsp:nvSpPr>
        <dsp:cNvPr id="0" name=""/>
        <dsp:cNvSpPr/>
      </dsp:nvSpPr>
      <dsp:spPr>
        <a:xfrm>
          <a:off x="2961454" y="820626"/>
          <a:ext cx="1463887"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Gas Recuperation</a:t>
          </a:r>
        </a:p>
      </dsp:txBody>
      <dsp:txXfrm>
        <a:off x="2961454" y="820626"/>
        <a:ext cx="1463887" cy="847655"/>
      </dsp:txXfrm>
    </dsp:sp>
    <dsp:sp modelId="{0CC9C517-151F-4B2A-9951-14B1F0010AAF}">
      <dsp:nvSpPr>
        <dsp:cNvPr id="0" name=""/>
        <dsp:cNvSpPr/>
      </dsp:nvSpPr>
      <dsp:spPr>
        <a:xfrm>
          <a:off x="3327426"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Text" lastClr="000000"/>
              </a:solidFill>
              <a:latin typeface="Calibri"/>
              <a:ea typeface="+mn-ea"/>
              <a:cs typeface="+mn-cs"/>
            </a:rPr>
            <a:t>Membrane separation</a:t>
          </a:r>
          <a:endParaRPr lang="en-GB" sz="1300" kern="1200" noProof="0" dirty="0">
            <a:solidFill>
              <a:sysClr val="windowText" lastClr="000000"/>
            </a:solidFill>
            <a:latin typeface="Calibri"/>
            <a:ea typeface="+mn-ea"/>
            <a:cs typeface="+mn-cs"/>
          </a:endParaRPr>
        </a:p>
      </dsp:txBody>
      <dsp:txXfrm>
        <a:off x="3327426" y="1938725"/>
        <a:ext cx="1287828" cy="643914"/>
      </dsp:txXfrm>
    </dsp:sp>
    <dsp:sp modelId="{112882FB-CA3C-4503-AF77-7F6F4BF437B8}">
      <dsp:nvSpPr>
        <dsp:cNvPr id="0" name=""/>
        <dsp:cNvSpPr/>
      </dsp:nvSpPr>
      <dsp:spPr>
        <a:xfrm>
          <a:off x="3327426"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Pressure swing</a:t>
          </a:r>
          <a:endParaRPr lang="en-GB" sz="1600" kern="1200" noProof="0" dirty="0">
            <a:solidFill>
              <a:sysClr val="windowText" lastClr="000000"/>
            </a:solidFill>
            <a:latin typeface="Calibri"/>
            <a:ea typeface="+mn-ea"/>
            <a:cs typeface="+mn-cs"/>
          </a:endParaRPr>
        </a:p>
      </dsp:txBody>
      <dsp:txXfrm>
        <a:off x="3327426" y="2853083"/>
        <a:ext cx="1287828" cy="643914"/>
      </dsp:txXfrm>
    </dsp:sp>
    <dsp:sp modelId="{7012284B-1C1E-47DF-A7D4-44523DB7D96F}">
      <dsp:nvSpPr>
        <dsp:cNvPr id="0" name=""/>
        <dsp:cNvSpPr/>
      </dsp:nvSpPr>
      <dsp:spPr>
        <a:xfrm>
          <a:off x="3327426"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Cryogenic/cold separation</a:t>
          </a:r>
          <a:endParaRPr lang="en-GB" sz="1600" kern="1200" noProof="0" dirty="0">
            <a:solidFill>
              <a:sysClr val="windowText" lastClr="000000"/>
            </a:solidFill>
            <a:latin typeface="Calibri"/>
            <a:ea typeface="+mn-ea"/>
            <a:cs typeface="+mn-cs"/>
          </a:endParaRPr>
        </a:p>
      </dsp:txBody>
      <dsp:txXfrm>
        <a:off x="3327426" y="3767441"/>
        <a:ext cx="1287828" cy="643914"/>
      </dsp:txXfrm>
    </dsp:sp>
    <dsp:sp modelId="{17887991-65DF-495F-BE59-52B0CC88AAE5}">
      <dsp:nvSpPr>
        <dsp:cNvPr id="0" name=""/>
        <dsp:cNvSpPr/>
      </dsp:nvSpPr>
      <dsp:spPr>
        <a:xfrm>
          <a:off x="4695786"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Alternative Gases</a:t>
          </a:r>
        </a:p>
      </dsp:txBody>
      <dsp:txXfrm>
        <a:off x="4695786" y="820626"/>
        <a:ext cx="1463887" cy="861112"/>
      </dsp:txXfrm>
    </dsp:sp>
    <dsp:sp modelId="{5E6ACD63-6FCD-4F66-983F-9EBB5EAD1DFD}">
      <dsp:nvSpPr>
        <dsp:cNvPr id="0" name=""/>
        <dsp:cNvSpPr/>
      </dsp:nvSpPr>
      <dsp:spPr>
        <a:xfrm>
          <a:off x="6430117"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Gas disposal</a:t>
          </a:r>
        </a:p>
      </dsp:txBody>
      <dsp:txXfrm>
        <a:off x="6430117" y="820626"/>
        <a:ext cx="1463887" cy="861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64099-1B3C-4876-8783-721D0CBBCD1B}">
      <dsp:nvSpPr>
        <dsp:cNvPr id="0" name=""/>
        <dsp:cNvSpPr/>
      </dsp:nvSpPr>
      <dsp:spPr>
        <a:xfrm>
          <a:off x="3125256" y="799332"/>
          <a:ext cx="2351826" cy="250512"/>
        </a:xfrm>
        <a:custGeom>
          <a:avLst/>
          <a:gdLst/>
          <a:ahLst/>
          <a:cxnLst/>
          <a:rect l="0" t="0" r="0" b="0"/>
          <a:pathLst>
            <a:path>
              <a:moveTo>
                <a:pt x="0" y="0"/>
              </a:moveTo>
              <a:lnTo>
                <a:pt x="0" y="135221"/>
              </a:lnTo>
              <a:lnTo>
                <a:pt x="2538947" y="135221"/>
              </a:lnTo>
              <a:lnTo>
                <a:pt x="2538947"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8B5ADF8-7124-475E-917D-4214D540B921}">
      <dsp:nvSpPr>
        <dsp:cNvPr id="0" name=""/>
        <dsp:cNvSpPr/>
      </dsp:nvSpPr>
      <dsp:spPr>
        <a:xfrm>
          <a:off x="3328172" y="1847493"/>
          <a:ext cx="203399" cy="54874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F14ED1-31DB-4AE4-9066-923D3765C41E}">
      <dsp:nvSpPr>
        <dsp:cNvPr id="0" name=""/>
        <dsp:cNvSpPr/>
      </dsp:nvSpPr>
      <dsp:spPr>
        <a:xfrm>
          <a:off x="3125256" y="799332"/>
          <a:ext cx="745315" cy="250512"/>
        </a:xfrm>
        <a:custGeom>
          <a:avLst/>
          <a:gdLst/>
          <a:ahLst/>
          <a:cxnLst/>
          <a:rect l="0" t="0" r="0" b="0"/>
          <a:pathLst>
            <a:path>
              <a:moveTo>
                <a:pt x="0" y="0"/>
              </a:moveTo>
              <a:lnTo>
                <a:pt x="0" y="135221"/>
              </a:lnTo>
              <a:lnTo>
                <a:pt x="804615" y="135221"/>
              </a:lnTo>
              <a:lnTo>
                <a:pt x="804615"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3780461-477F-4DD8-8DD5-65F6A3DBB8DA}">
      <dsp:nvSpPr>
        <dsp:cNvPr id="0" name=""/>
        <dsp:cNvSpPr/>
      </dsp:nvSpPr>
      <dsp:spPr>
        <a:xfrm>
          <a:off x="2264060" y="799332"/>
          <a:ext cx="861195" cy="250512"/>
        </a:xfrm>
        <a:custGeom>
          <a:avLst/>
          <a:gdLst/>
          <a:ahLst/>
          <a:cxnLst/>
          <a:rect l="0" t="0" r="0" b="0"/>
          <a:pathLst>
            <a:path>
              <a:moveTo>
                <a:pt x="929715" y="0"/>
              </a:moveTo>
              <a:lnTo>
                <a:pt x="929715" y="135221"/>
              </a:lnTo>
              <a:lnTo>
                <a:pt x="0" y="135221"/>
              </a:lnTo>
              <a:lnTo>
                <a:pt x="0"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04525F3-5C29-4DEA-8A04-073E1BC7BBA3}">
      <dsp:nvSpPr>
        <dsp:cNvPr id="0" name=""/>
        <dsp:cNvSpPr/>
      </dsp:nvSpPr>
      <dsp:spPr>
        <a:xfrm>
          <a:off x="668142" y="799332"/>
          <a:ext cx="2457113" cy="250512"/>
        </a:xfrm>
        <a:custGeom>
          <a:avLst/>
          <a:gdLst/>
          <a:ahLst/>
          <a:cxnLst/>
          <a:rect l="0" t="0" r="0" b="0"/>
          <a:pathLst>
            <a:path>
              <a:moveTo>
                <a:pt x="2652610" y="0"/>
              </a:moveTo>
              <a:lnTo>
                <a:pt x="2652610" y="135221"/>
              </a:lnTo>
              <a:lnTo>
                <a:pt x="0" y="135221"/>
              </a:lnTo>
              <a:lnTo>
                <a:pt x="0"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1194983-05F2-46AE-B598-CD812ED9E17F}">
      <dsp:nvSpPr>
        <dsp:cNvPr id="0" name=""/>
        <dsp:cNvSpPr/>
      </dsp:nvSpPr>
      <dsp:spPr>
        <a:xfrm>
          <a:off x="206061" y="290267"/>
          <a:ext cx="5838390" cy="50906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noProof="0" dirty="0">
              <a:solidFill>
                <a:sysClr val="windowText" lastClr="000000"/>
              </a:solidFill>
              <a:latin typeface="Calibri"/>
              <a:ea typeface="+mn-ea"/>
              <a:cs typeface="+mn-cs"/>
            </a:rPr>
            <a:t>How to reduce greenhouse gas usage</a:t>
          </a:r>
        </a:p>
      </dsp:txBody>
      <dsp:txXfrm>
        <a:off x="206061" y="290267"/>
        <a:ext cx="5838390" cy="509064"/>
      </dsp:txXfrm>
    </dsp:sp>
    <dsp:sp modelId="{7FA9616A-1F29-4335-93E1-4DF0235D0F9D}">
      <dsp:nvSpPr>
        <dsp:cNvPr id="0" name=""/>
        <dsp:cNvSpPr/>
      </dsp:nvSpPr>
      <dsp:spPr>
        <a:xfrm>
          <a:off x="736" y="1049844"/>
          <a:ext cx="1334812" cy="78518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Optimization of current technologies</a:t>
          </a:r>
        </a:p>
      </dsp:txBody>
      <dsp:txXfrm>
        <a:off x="736" y="1049844"/>
        <a:ext cx="1334812" cy="785182"/>
      </dsp:txXfrm>
    </dsp:sp>
    <dsp:sp modelId="{9560444E-8BA6-4566-B17A-69DDB8CDBABE}">
      <dsp:nvSpPr>
        <dsp:cNvPr id="0" name=""/>
        <dsp:cNvSpPr/>
      </dsp:nvSpPr>
      <dsp:spPr>
        <a:xfrm>
          <a:off x="1586061" y="1049844"/>
          <a:ext cx="1355998" cy="78518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Gas Recuperation</a:t>
          </a:r>
        </a:p>
      </dsp:txBody>
      <dsp:txXfrm>
        <a:off x="1586061" y="1049844"/>
        <a:ext cx="1355998" cy="785182"/>
      </dsp:txXfrm>
    </dsp:sp>
    <dsp:sp modelId="{17887991-65DF-495F-BE59-52B0CC88AAE5}">
      <dsp:nvSpPr>
        <dsp:cNvPr id="0" name=""/>
        <dsp:cNvSpPr/>
      </dsp:nvSpPr>
      <dsp:spPr>
        <a:xfrm>
          <a:off x="3192572" y="1049844"/>
          <a:ext cx="1355998" cy="797648"/>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Alternative Gases</a:t>
          </a:r>
        </a:p>
      </dsp:txBody>
      <dsp:txXfrm>
        <a:off x="3192572" y="1049844"/>
        <a:ext cx="1355998" cy="797648"/>
      </dsp:txXfrm>
    </dsp:sp>
    <dsp:sp modelId="{920D0468-7004-4F99-B54D-923A943E1A44}">
      <dsp:nvSpPr>
        <dsp:cNvPr id="0" name=""/>
        <dsp:cNvSpPr/>
      </dsp:nvSpPr>
      <dsp:spPr>
        <a:xfrm>
          <a:off x="3531572" y="2098005"/>
          <a:ext cx="1192915" cy="596457"/>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noProof="0" dirty="0">
              <a:solidFill>
                <a:sysClr val="windowText" lastClr="000000"/>
              </a:solidFill>
              <a:latin typeface="Calibri"/>
              <a:ea typeface="+mn-ea"/>
              <a:cs typeface="+mn-cs"/>
            </a:rPr>
            <a:t>New eco-friendly gases, HFOs, …</a:t>
          </a:r>
        </a:p>
      </dsp:txBody>
      <dsp:txXfrm>
        <a:off x="3531572" y="2098005"/>
        <a:ext cx="1192915" cy="596457"/>
      </dsp:txXfrm>
    </dsp:sp>
    <dsp:sp modelId="{5E6ACD63-6FCD-4F66-983F-9EBB5EAD1DFD}">
      <dsp:nvSpPr>
        <dsp:cNvPr id="0" name=""/>
        <dsp:cNvSpPr/>
      </dsp:nvSpPr>
      <dsp:spPr>
        <a:xfrm>
          <a:off x="4799083" y="1049844"/>
          <a:ext cx="1355998" cy="797648"/>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Gas disposal</a:t>
          </a:r>
        </a:p>
      </dsp:txBody>
      <dsp:txXfrm>
        <a:off x="4799083" y="1049844"/>
        <a:ext cx="1355998" cy="797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C704A-5F21-4CA6-934C-32295061451F}">
      <dsp:nvSpPr>
        <dsp:cNvPr id="0" name=""/>
        <dsp:cNvSpPr/>
      </dsp:nvSpPr>
      <dsp:spPr>
        <a:xfrm>
          <a:off x="6481549" y="1681739"/>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1164099-1B3C-4876-8783-721D0CBBCD1B}">
      <dsp:nvSpPr>
        <dsp:cNvPr id="0" name=""/>
        <dsp:cNvSpPr/>
      </dsp:nvSpPr>
      <dsp:spPr>
        <a:xfrm>
          <a:off x="4528157" y="550182"/>
          <a:ext cx="2538947" cy="270443"/>
        </a:xfrm>
        <a:custGeom>
          <a:avLst/>
          <a:gdLst/>
          <a:ahLst/>
          <a:cxnLst/>
          <a:rect l="0" t="0" r="0" b="0"/>
          <a:pathLst>
            <a:path>
              <a:moveTo>
                <a:pt x="0" y="0"/>
              </a:moveTo>
              <a:lnTo>
                <a:pt x="0" y="135221"/>
              </a:lnTo>
              <a:lnTo>
                <a:pt x="2538947" y="135221"/>
              </a:lnTo>
              <a:lnTo>
                <a:pt x="2538947"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8B5ADF8-7124-475E-917D-4214D540B921}">
      <dsp:nvSpPr>
        <dsp:cNvPr id="0" name=""/>
        <dsp:cNvSpPr/>
      </dsp:nvSpPr>
      <dsp:spPr>
        <a:xfrm>
          <a:off x="4747218" y="1681739"/>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F14ED1-31DB-4AE4-9066-923D3765C41E}">
      <dsp:nvSpPr>
        <dsp:cNvPr id="0" name=""/>
        <dsp:cNvSpPr/>
      </dsp:nvSpPr>
      <dsp:spPr>
        <a:xfrm>
          <a:off x="4528157" y="550182"/>
          <a:ext cx="804615" cy="270443"/>
        </a:xfrm>
        <a:custGeom>
          <a:avLst/>
          <a:gdLst/>
          <a:ahLst/>
          <a:cxnLst/>
          <a:rect l="0" t="0" r="0" b="0"/>
          <a:pathLst>
            <a:path>
              <a:moveTo>
                <a:pt x="0" y="0"/>
              </a:moveTo>
              <a:lnTo>
                <a:pt x="0" y="135221"/>
              </a:lnTo>
              <a:lnTo>
                <a:pt x="804615" y="135221"/>
              </a:lnTo>
              <a:lnTo>
                <a:pt x="804615"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E3EF929-63FF-4C91-89A8-F21670CEBD9F}">
      <dsp:nvSpPr>
        <dsp:cNvPr id="0" name=""/>
        <dsp:cNvSpPr/>
      </dsp:nvSpPr>
      <dsp:spPr>
        <a:xfrm>
          <a:off x="3012887" y="1668281"/>
          <a:ext cx="219583" cy="2421117"/>
        </a:xfrm>
        <a:custGeom>
          <a:avLst/>
          <a:gdLst/>
          <a:ahLst/>
          <a:cxnLst/>
          <a:rect l="0" t="0" r="0" b="0"/>
          <a:pathLst>
            <a:path>
              <a:moveTo>
                <a:pt x="0" y="0"/>
              </a:moveTo>
              <a:lnTo>
                <a:pt x="0" y="2421117"/>
              </a:lnTo>
              <a:lnTo>
                <a:pt x="219583" y="2421117"/>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4B25771-9004-47BF-9F2A-94F61FBFF718}">
      <dsp:nvSpPr>
        <dsp:cNvPr id="0" name=""/>
        <dsp:cNvSpPr/>
      </dsp:nvSpPr>
      <dsp:spPr>
        <a:xfrm>
          <a:off x="3012887" y="1668281"/>
          <a:ext cx="219583" cy="1506759"/>
        </a:xfrm>
        <a:custGeom>
          <a:avLst/>
          <a:gdLst/>
          <a:ahLst/>
          <a:cxnLst/>
          <a:rect l="0" t="0" r="0" b="0"/>
          <a:pathLst>
            <a:path>
              <a:moveTo>
                <a:pt x="0" y="0"/>
              </a:moveTo>
              <a:lnTo>
                <a:pt x="0" y="1506759"/>
              </a:lnTo>
              <a:lnTo>
                <a:pt x="219583" y="1506759"/>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B42E4BF-4A45-47EB-A8DC-DD0800212282}">
      <dsp:nvSpPr>
        <dsp:cNvPr id="0" name=""/>
        <dsp:cNvSpPr/>
      </dsp:nvSpPr>
      <dsp:spPr>
        <a:xfrm>
          <a:off x="3012887" y="1668281"/>
          <a:ext cx="219583" cy="592401"/>
        </a:xfrm>
        <a:custGeom>
          <a:avLst/>
          <a:gdLst/>
          <a:ahLst/>
          <a:cxnLst/>
          <a:rect l="0" t="0" r="0" b="0"/>
          <a:pathLst>
            <a:path>
              <a:moveTo>
                <a:pt x="0" y="0"/>
              </a:moveTo>
              <a:lnTo>
                <a:pt x="0" y="592401"/>
              </a:lnTo>
              <a:lnTo>
                <a:pt x="219583"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3780461-477F-4DD8-8DD5-65F6A3DBB8DA}">
      <dsp:nvSpPr>
        <dsp:cNvPr id="0" name=""/>
        <dsp:cNvSpPr/>
      </dsp:nvSpPr>
      <dsp:spPr>
        <a:xfrm>
          <a:off x="3598441" y="550182"/>
          <a:ext cx="929715" cy="270443"/>
        </a:xfrm>
        <a:custGeom>
          <a:avLst/>
          <a:gdLst/>
          <a:ahLst/>
          <a:cxnLst/>
          <a:rect l="0" t="0" r="0" b="0"/>
          <a:pathLst>
            <a:path>
              <a:moveTo>
                <a:pt x="929715" y="0"/>
              </a:moveTo>
              <a:lnTo>
                <a:pt x="929715" y="135221"/>
              </a:lnTo>
              <a:lnTo>
                <a:pt x="0" y="135221"/>
              </a:lnTo>
              <a:lnTo>
                <a:pt x="0"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E7E1EAF-02AD-4B76-AB76-1DD9DA8BC3CC}">
      <dsp:nvSpPr>
        <dsp:cNvPr id="0" name=""/>
        <dsp:cNvSpPr/>
      </dsp:nvSpPr>
      <dsp:spPr>
        <a:xfrm>
          <a:off x="1299140" y="1668281"/>
          <a:ext cx="216152" cy="2421117"/>
        </a:xfrm>
        <a:custGeom>
          <a:avLst/>
          <a:gdLst/>
          <a:ahLst/>
          <a:cxnLst/>
          <a:rect l="0" t="0" r="0" b="0"/>
          <a:pathLst>
            <a:path>
              <a:moveTo>
                <a:pt x="0" y="0"/>
              </a:moveTo>
              <a:lnTo>
                <a:pt x="0" y="2421117"/>
              </a:lnTo>
              <a:lnTo>
                <a:pt x="216152" y="2421117"/>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E3CA086-5151-43C6-A68F-055F76B8A7AC}">
      <dsp:nvSpPr>
        <dsp:cNvPr id="0" name=""/>
        <dsp:cNvSpPr/>
      </dsp:nvSpPr>
      <dsp:spPr>
        <a:xfrm>
          <a:off x="1299140" y="1668281"/>
          <a:ext cx="216152" cy="1506759"/>
        </a:xfrm>
        <a:custGeom>
          <a:avLst/>
          <a:gdLst/>
          <a:ahLst/>
          <a:cxnLst/>
          <a:rect l="0" t="0" r="0" b="0"/>
          <a:pathLst>
            <a:path>
              <a:moveTo>
                <a:pt x="0" y="0"/>
              </a:moveTo>
              <a:lnTo>
                <a:pt x="0" y="1506759"/>
              </a:lnTo>
              <a:lnTo>
                <a:pt x="216152" y="1506759"/>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59EF2FE-A7EA-4D3C-A406-6A074AEFDC08}">
      <dsp:nvSpPr>
        <dsp:cNvPr id="0" name=""/>
        <dsp:cNvSpPr/>
      </dsp:nvSpPr>
      <dsp:spPr>
        <a:xfrm>
          <a:off x="1299140" y="1668281"/>
          <a:ext cx="216152" cy="592401"/>
        </a:xfrm>
        <a:custGeom>
          <a:avLst/>
          <a:gdLst/>
          <a:ahLst/>
          <a:cxnLst/>
          <a:rect l="0" t="0" r="0" b="0"/>
          <a:pathLst>
            <a:path>
              <a:moveTo>
                <a:pt x="0" y="0"/>
              </a:moveTo>
              <a:lnTo>
                <a:pt x="0" y="592401"/>
              </a:lnTo>
              <a:lnTo>
                <a:pt x="216152" y="592401"/>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04525F3-5C29-4DEA-8A04-073E1BC7BBA3}">
      <dsp:nvSpPr>
        <dsp:cNvPr id="0" name=""/>
        <dsp:cNvSpPr/>
      </dsp:nvSpPr>
      <dsp:spPr>
        <a:xfrm>
          <a:off x="1875546" y="550182"/>
          <a:ext cx="2652610" cy="270443"/>
        </a:xfrm>
        <a:custGeom>
          <a:avLst/>
          <a:gdLst/>
          <a:ahLst/>
          <a:cxnLst/>
          <a:rect l="0" t="0" r="0" b="0"/>
          <a:pathLst>
            <a:path>
              <a:moveTo>
                <a:pt x="2652610" y="0"/>
              </a:moveTo>
              <a:lnTo>
                <a:pt x="2652610" y="135221"/>
              </a:lnTo>
              <a:lnTo>
                <a:pt x="0" y="135221"/>
              </a:lnTo>
              <a:lnTo>
                <a:pt x="0" y="270443"/>
              </a:lnTo>
            </a:path>
          </a:pathLst>
        </a:custGeom>
        <a:noFill/>
        <a:ln w="25400" cap="flat" cmpd="sng" algn="ctr">
          <a:solidFill>
            <a:srgbClr val="9BBB59">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1194983-05F2-46AE-B598-CD812ED9E17F}">
      <dsp:nvSpPr>
        <dsp:cNvPr id="0" name=""/>
        <dsp:cNvSpPr/>
      </dsp:nvSpPr>
      <dsp:spPr>
        <a:xfrm>
          <a:off x="1376699" y="614"/>
          <a:ext cx="6302915" cy="549567"/>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noProof="0" dirty="0">
              <a:solidFill>
                <a:sysClr val="windowText" lastClr="000000"/>
              </a:solidFill>
              <a:latin typeface="Calibri"/>
              <a:ea typeface="+mn-ea"/>
              <a:cs typeface="+mn-cs"/>
            </a:rPr>
            <a:t>How to reduce greenhouse gas usage</a:t>
          </a:r>
        </a:p>
      </dsp:txBody>
      <dsp:txXfrm>
        <a:off x="1376699" y="614"/>
        <a:ext cx="6302915" cy="549567"/>
      </dsp:txXfrm>
    </dsp:sp>
    <dsp:sp modelId="{7FA9616A-1F29-4335-93E1-4DF0235D0F9D}">
      <dsp:nvSpPr>
        <dsp:cNvPr id="0" name=""/>
        <dsp:cNvSpPr/>
      </dsp:nvSpPr>
      <dsp:spPr>
        <a:xfrm>
          <a:off x="1155038" y="820626"/>
          <a:ext cx="1441015"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Optimization of current technologies</a:t>
          </a:r>
        </a:p>
      </dsp:txBody>
      <dsp:txXfrm>
        <a:off x="1155038" y="820626"/>
        <a:ext cx="1441015" cy="847655"/>
      </dsp:txXfrm>
    </dsp:sp>
    <dsp:sp modelId="{723BABC8-812B-4249-A611-9F56B90A73E7}">
      <dsp:nvSpPr>
        <dsp:cNvPr id="0" name=""/>
        <dsp:cNvSpPr/>
      </dsp:nvSpPr>
      <dsp:spPr>
        <a:xfrm>
          <a:off x="1515292"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Font typeface="Calibri" panose="020F0502020204030204" pitchFamily="34" charset="0"/>
            <a:buNone/>
          </a:pPr>
          <a:r>
            <a:rPr lang="en-GB" sz="1300" kern="1200" dirty="0">
              <a:solidFill>
                <a:sysClr val="windowText" lastClr="000000"/>
              </a:solidFill>
              <a:latin typeface="Calibri"/>
              <a:ea typeface="+mn-ea"/>
              <a:cs typeface="+mn-cs"/>
            </a:rPr>
            <a:t>Gas recirculation</a:t>
          </a:r>
          <a:endParaRPr lang="en-GB" sz="1300" kern="1200" noProof="0" dirty="0">
            <a:solidFill>
              <a:sysClr val="windowText" lastClr="000000"/>
            </a:solidFill>
            <a:latin typeface="Calibri"/>
            <a:ea typeface="+mn-ea"/>
            <a:cs typeface="+mn-cs"/>
          </a:endParaRPr>
        </a:p>
      </dsp:txBody>
      <dsp:txXfrm>
        <a:off x="1515292" y="1938725"/>
        <a:ext cx="1287828" cy="643914"/>
      </dsp:txXfrm>
    </dsp:sp>
    <dsp:sp modelId="{8B182A8C-F943-45AB-95D8-53ACAA5AA956}">
      <dsp:nvSpPr>
        <dsp:cNvPr id="0" name=""/>
        <dsp:cNvSpPr/>
      </dsp:nvSpPr>
      <dsp:spPr>
        <a:xfrm>
          <a:off x="1515292"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Font typeface="Calibri" panose="020F0502020204030204" pitchFamily="34" charset="0"/>
            <a:buNone/>
          </a:pPr>
          <a:r>
            <a:rPr lang="en-GB" sz="1300" kern="1200" dirty="0">
              <a:solidFill>
                <a:sysClr val="windowText" lastClr="000000"/>
              </a:solidFill>
              <a:latin typeface="Calibri"/>
              <a:ea typeface="+mn-ea"/>
              <a:cs typeface="+mn-cs"/>
            </a:rPr>
            <a:t>Particular attention to operation</a:t>
          </a:r>
          <a:endParaRPr lang="en-GB" sz="1300" kern="1200" noProof="0" dirty="0">
            <a:solidFill>
              <a:sysClr val="windowText" lastClr="000000"/>
            </a:solidFill>
            <a:latin typeface="Calibri"/>
            <a:ea typeface="+mn-ea"/>
            <a:cs typeface="+mn-cs"/>
          </a:endParaRPr>
        </a:p>
      </dsp:txBody>
      <dsp:txXfrm>
        <a:off x="1515292" y="2853083"/>
        <a:ext cx="1287828" cy="643914"/>
      </dsp:txXfrm>
    </dsp:sp>
    <dsp:sp modelId="{A994A557-8BE7-4015-8493-CB6F35114427}">
      <dsp:nvSpPr>
        <dsp:cNvPr id="0" name=""/>
        <dsp:cNvSpPr/>
      </dsp:nvSpPr>
      <dsp:spPr>
        <a:xfrm>
          <a:off x="1515292"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Text" lastClr="000000"/>
              </a:solidFill>
              <a:latin typeface="Calibri"/>
              <a:ea typeface="+mn-ea"/>
              <a:cs typeface="+mn-cs"/>
            </a:rPr>
            <a:t>Improved controls and monitoring </a:t>
          </a:r>
          <a:endParaRPr lang="en-GB" sz="1300" kern="1200" noProof="0" dirty="0">
            <a:solidFill>
              <a:sysClr val="windowText" lastClr="000000"/>
            </a:solidFill>
            <a:latin typeface="Calibri"/>
            <a:ea typeface="+mn-ea"/>
            <a:cs typeface="+mn-cs"/>
          </a:endParaRPr>
        </a:p>
      </dsp:txBody>
      <dsp:txXfrm>
        <a:off x="1515292" y="3767441"/>
        <a:ext cx="1287828" cy="643914"/>
      </dsp:txXfrm>
    </dsp:sp>
    <dsp:sp modelId="{9560444E-8BA6-4566-B17A-69DDB8CDBABE}">
      <dsp:nvSpPr>
        <dsp:cNvPr id="0" name=""/>
        <dsp:cNvSpPr/>
      </dsp:nvSpPr>
      <dsp:spPr>
        <a:xfrm>
          <a:off x="2866498" y="820626"/>
          <a:ext cx="1463887" cy="847655"/>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Gas Recuperation</a:t>
          </a:r>
        </a:p>
      </dsp:txBody>
      <dsp:txXfrm>
        <a:off x="2866498" y="820626"/>
        <a:ext cx="1463887" cy="847655"/>
      </dsp:txXfrm>
    </dsp:sp>
    <dsp:sp modelId="{0CC9C517-151F-4B2A-9951-14B1F0010AAF}">
      <dsp:nvSpPr>
        <dsp:cNvPr id="0" name=""/>
        <dsp:cNvSpPr/>
      </dsp:nvSpPr>
      <dsp:spPr>
        <a:xfrm>
          <a:off x="3232470" y="1938725"/>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Text" lastClr="000000"/>
              </a:solidFill>
              <a:latin typeface="Calibri"/>
              <a:ea typeface="+mn-ea"/>
              <a:cs typeface="+mn-cs"/>
            </a:rPr>
            <a:t>Membrane separation</a:t>
          </a:r>
          <a:endParaRPr lang="en-GB" sz="1300" kern="1200" noProof="0" dirty="0">
            <a:solidFill>
              <a:sysClr val="windowText" lastClr="000000"/>
            </a:solidFill>
            <a:latin typeface="Calibri"/>
            <a:ea typeface="+mn-ea"/>
            <a:cs typeface="+mn-cs"/>
          </a:endParaRPr>
        </a:p>
      </dsp:txBody>
      <dsp:txXfrm>
        <a:off x="3232470" y="1938725"/>
        <a:ext cx="1287828" cy="643914"/>
      </dsp:txXfrm>
    </dsp:sp>
    <dsp:sp modelId="{112882FB-CA3C-4503-AF77-7F6F4BF437B8}">
      <dsp:nvSpPr>
        <dsp:cNvPr id="0" name=""/>
        <dsp:cNvSpPr/>
      </dsp:nvSpPr>
      <dsp:spPr>
        <a:xfrm>
          <a:off x="3232470" y="2853083"/>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ysClr val="windowText" lastClr="000000"/>
              </a:solidFill>
              <a:latin typeface="Calibri"/>
              <a:ea typeface="+mn-ea"/>
              <a:cs typeface="+mn-cs"/>
            </a:rPr>
            <a:t>Pressure swing</a:t>
          </a:r>
          <a:endParaRPr lang="en-GB" sz="1400" kern="1200" noProof="0" dirty="0">
            <a:solidFill>
              <a:sysClr val="windowText" lastClr="000000"/>
            </a:solidFill>
            <a:latin typeface="Calibri"/>
            <a:ea typeface="+mn-ea"/>
            <a:cs typeface="+mn-cs"/>
          </a:endParaRPr>
        </a:p>
      </dsp:txBody>
      <dsp:txXfrm>
        <a:off x="3232470" y="2853083"/>
        <a:ext cx="1287828" cy="643914"/>
      </dsp:txXfrm>
    </dsp:sp>
    <dsp:sp modelId="{7012284B-1C1E-47DF-A7D4-44523DB7D96F}">
      <dsp:nvSpPr>
        <dsp:cNvPr id="0" name=""/>
        <dsp:cNvSpPr/>
      </dsp:nvSpPr>
      <dsp:spPr>
        <a:xfrm>
          <a:off x="3232470" y="3767441"/>
          <a:ext cx="1287828" cy="643914"/>
        </a:xfrm>
        <a:prstGeom prst="rect">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ysClr val="windowText" lastClr="000000"/>
              </a:solidFill>
              <a:latin typeface="Calibri"/>
              <a:ea typeface="+mn-ea"/>
              <a:cs typeface="+mn-cs"/>
            </a:rPr>
            <a:t>Cryogenic/cold separation</a:t>
          </a:r>
          <a:endParaRPr lang="en-GB" sz="1400" kern="1200" noProof="0" dirty="0">
            <a:solidFill>
              <a:sysClr val="windowText" lastClr="000000"/>
            </a:solidFill>
            <a:latin typeface="Calibri"/>
            <a:ea typeface="+mn-ea"/>
            <a:cs typeface="+mn-cs"/>
          </a:endParaRPr>
        </a:p>
      </dsp:txBody>
      <dsp:txXfrm>
        <a:off x="3232470" y="3767441"/>
        <a:ext cx="1287828" cy="643914"/>
      </dsp:txXfrm>
    </dsp:sp>
    <dsp:sp modelId="{17887991-65DF-495F-BE59-52B0CC88AAE5}">
      <dsp:nvSpPr>
        <dsp:cNvPr id="0" name=""/>
        <dsp:cNvSpPr/>
      </dsp:nvSpPr>
      <dsp:spPr>
        <a:xfrm>
          <a:off x="4600829"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Alternative Gases</a:t>
          </a:r>
        </a:p>
      </dsp:txBody>
      <dsp:txXfrm>
        <a:off x="4600829" y="820626"/>
        <a:ext cx="1463887" cy="861112"/>
      </dsp:txXfrm>
    </dsp:sp>
    <dsp:sp modelId="{920D0468-7004-4F99-B54D-923A943E1A44}">
      <dsp:nvSpPr>
        <dsp:cNvPr id="0" name=""/>
        <dsp:cNvSpPr/>
      </dsp:nvSpPr>
      <dsp:spPr>
        <a:xfrm>
          <a:off x="4966801" y="1952183"/>
          <a:ext cx="1287828" cy="643914"/>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noProof="0" dirty="0">
              <a:solidFill>
                <a:sysClr val="windowText" lastClr="000000"/>
              </a:solidFill>
              <a:latin typeface="Calibri"/>
              <a:ea typeface="+mn-ea"/>
              <a:cs typeface="+mn-cs"/>
            </a:rPr>
            <a:t>New eco-friendly gases, HFOs, …</a:t>
          </a:r>
        </a:p>
      </dsp:txBody>
      <dsp:txXfrm>
        <a:off x="4966801" y="1952183"/>
        <a:ext cx="1287828" cy="643914"/>
      </dsp:txXfrm>
    </dsp:sp>
    <dsp:sp modelId="{5E6ACD63-6FCD-4F66-983F-9EBB5EAD1DFD}">
      <dsp:nvSpPr>
        <dsp:cNvPr id="0" name=""/>
        <dsp:cNvSpPr/>
      </dsp:nvSpPr>
      <dsp:spPr>
        <a:xfrm>
          <a:off x="6335160" y="820626"/>
          <a:ext cx="1463887" cy="861112"/>
        </a:xfrm>
        <a:prstGeom prst="rect">
          <a:avLst/>
        </a:prstGeom>
        <a:gradFill rotWithShape="0">
          <a:gsLst>
            <a:gs pos="0">
              <a:srgbClr val="9BBB59">
                <a:hueOff val="0"/>
                <a:satOff val="0"/>
                <a:lumOff val="0"/>
                <a:alphaOff val="0"/>
                <a:tint val="50000"/>
                <a:satMod val="300000"/>
              </a:srgbClr>
            </a:gs>
            <a:gs pos="35000">
              <a:srgbClr val="9BBB59">
                <a:hueOff val="0"/>
                <a:satOff val="0"/>
                <a:lumOff val="0"/>
                <a:alphaOff val="0"/>
                <a:tint val="37000"/>
                <a:satMod val="300000"/>
              </a:srgbClr>
            </a:gs>
            <a:gs pos="100000">
              <a:srgbClr val="9BBB59">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noProof="0" dirty="0">
              <a:solidFill>
                <a:sysClr val="windowText" lastClr="000000"/>
              </a:solidFill>
              <a:latin typeface="Calibri"/>
              <a:ea typeface="+mn-ea"/>
              <a:cs typeface="+mn-cs"/>
            </a:rPr>
            <a:t>Gas disposal</a:t>
          </a:r>
        </a:p>
      </dsp:txBody>
      <dsp:txXfrm>
        <a:off x="6335160" y="820626"/>
        <a:ext cx="1463887" cy="861112"/>
      </dsp:txXfrm>
    </dsp:sp>
    <dsp:sp modelId="{CFD36412-9D70-4D7F-8B4A-D4E2502B568C}">
      <dsp:nvSpPr>
        <dsp:cNvPr id="0" name=""/>
        <dsp:cNvSpPr/>
      </dsp:nvSpPr>
      <dsp:spPr>
        <a:xfrm>
          <a:off x="6701132" y="1952183"/>
          <a:ext cx="1287828" cy="643914"/>
        </a:xfrm>
        <a:prstGeom prst="rect">
          <a:avLst/>
        </a:prstGeom>
        <a:solidFill>
          <a:srgbClr val="4BACC6">
            <a:lumMod val="20000"/>
            <a:lumOff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ysClr val="windowText" lastClr="000000"/>
              </a:solidFill>
              <a:latin typeface="Calibri"/>
              <a:ea typeface="+mn-ea"/>
              <a:cs typeface="+mn-cs"/>
            </a:rPr>
            <a:t>GHGs destruction</a:t>
          </a:r>
          <a:endParaRPr lang="en-GB" sz="1400" kern="1200" noProof="0" dirty="0">
            <a:solidFill>
              <a:sysClr val="windowText" lastClr="000000"/>
            </a:solidFill>
            <a:latin typeface="Calibri"/>
            <a:ea typeface="+mn-ea"/>
            <a:cs typeface="+mn-cs"/>
          </a:endParaRPr>
        </a:p>
      </dsp:txBody>
      <dsp:txXfrm>
        <a:off x="6701132" y="1952183"/>
        <a:ext cx="1287828" cy="6439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0.61701</cdr:x>
      <cdr:y>0.49686</cdr:y>
    </cdr:from>
    <cdr:to>
      <cdr:x>0.71161</cdr:x>
      <cdr:y>0.56604</cdr:y>
    </cdr:to>
    <cdr:sp macro="" textlink="">
      <cdr:nvSpPr>
        <cdr:cNvPr id="2" name="TextBox 1">
          <a:extLst xmlns:a="http://schemas.openxmlformats.org/drawingml/2006/main">
            <a:ext uri="{FF2B5EF4-FFF2-40B4-BE49-F238E27FC236}">
              <a16:creationId xmlns:a16="http://schemas.microsoft.com/office/drawing/2014/main" id="{CA33037E-09C3-A150-1279-64027532C83F}"/>
            </a:ext>
          </a:extLst>
        </cdr:cNvPr>
        <cdr:cNvSpPr txBox="1"/>
      </cdr:nvSpPr>
      <cdr:spPr>
        <a:xfrm xmlns:a="http://schemas.openxmlformats.org/drawingml/2006/main">
          <a:off x="6578338" y="2234152"/>
          <a:ext cx="1008668" cy="3110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0.46925</cdr:x>
      <cdr:y>0.12371</cdr:y>
    </cdr:from>
    <cdr:to>
      <cdr:x>0.81118</cdr:x>
      <cdr:y>0.36386</cdr:y>
    </cdr:to>
    <cdr:sp macro="" textlink="">
      <cdr:nvSpPr>
        <cdr:cNvPr id="4" name="TextBox 3">
          <a:extLst xmlns:a="http://schemas.openxmlformats.org/drawingml/2006/main">
            <a:ext uri="{FF2B5EF4-FFF2-40B4-BE49-F238E27FC236}">
              <a16:creationId xmlns:a16="http://schemas.microsoft.com/office/drawing/2014/main" id="{3D4F196F-78B5-5C56-F740-87028640C0D7}"/>
            </a:ext>
          </a:extLst>
        </cdr:cNvPr>
        <cdr:cNvSpPr txBox="1"/>
      </cdr:nvSpPr>
      <cdr:spPr>
        <a:xfrm xmlns:a="http://schemas.openxmlformats.org/drawingml/2006/main">
          <a:off x="2784223" y="439943"/>
          <a:ext cx="2028762" cy="854031"/>
        </a:xfrm>
        <a:prstGeom xmlns:a="http://schemas.openxmlformats.org/drawingml/2006/main" prst="rect">
          <a:avLst/>
        </a:prstGeom>
        <a:ln xmlns:a="http://schemas.openxmlformats.org/drawingml/2006/main">
          <a:solidFill>
            <a:schemeClr val="accent6"/>
          </a:solidFill>
        </a:ln>
      </cdr:spPr>
      <cdr:txBody>
        <a:bodyPr xmlns:a="http://schemas.openxmlformats.org/drawingml/2006/main" vertOverflow="clip" wrap="square" tIns="72000" rtlCol="0"/>
        <a:lstStyle xmlns:a="http://schemas.openxmlformats.org/drawingml/2006/main"/>
        <a:p xmlns:a="http://schemas.openxmlformats.org/drawingml/2006/main">
          <a:pPr algn="ctr"/>
          <a:r>
            <a:rPr lang="en-US" sz="1600" i="0" dirty="0">
              <a:latin typeface="Cambria Math" panose="02040503050406030204" pitchFamily="18" charset="0"/>
            </a:rPr>
            <a:t>𝐴𝑧𝑒𝑜𝑡𝑟𝑜𝑝𝑒</a:t>
          </a:r>
          <a:endParaRPr lang="en-US" sz="1600" dirty="0"/>
        </a:p>
        <a:p xmlns:a="http://schemas.openxmlformats.org/drawingml/2006/main">
          <a:pPr algn="ctr"/>
          <a:r>
            <a:rPr lang="en-US" sz="1600" i="0" dirty="0">
              <a:latin typeface="Cambria Math" panose="02040503050406030204" pitchFamily="18" charset="0"/>
            </a:rPr>
            <a:t>65/35</a:t>
          </a:r>
          <a:endParaRPr lang="en-US" sz="1600" dirty="0"/>
        </a:p>
        <a:p xmlns:a="http://schemas.openxmlformats.org/drawingml/2006/main">
          <a:pPr algn="ctr"/>
          <a:r>
            <a:rPr lang="en-US" sz="1600" b="0" i="0" dirty="0">
              <a:latin typeface="Cambria Math" panose="02040503050406030204" pitchFamily="18" charset="0"/>
            </a:rPr>
            <a:t>𝑇_𝑏𝑜𝑖𝑙</a:t>
          </a:r>
          <a:r>
            <a:rPr lang="en-US" sz="1600" b="0" i="0" baseline="-25000" dirty="0">
              <a:latin typeface="Cambria Math" panose="02040503050406030204" pitchFamily="18" charset="0"/>
            </a:rPr>
            <a:t>𝑎𝑧</a:t>
          </a:r>
          <a:r>
            <a:rPr lang="en-US" sz="1600" b="0" i="0" dirty="0">
              <a:latin typeface="Cambria Math" panose="02040503050406030204" pitchFamily="18" charset="0"/>
            </a:rPr>
            <a:t> </a:t>
          </a:r>
          <a:r>
            <a:rPr lang="en-US" sz="1600" i="0" dirty="0">
              <a:latin typeface="Cambria Math" panose="02040503050406030204" pitchFamily="18" charset="0"/>
            </a:rPr>
            <a:t> = −32.3  °𝐶</a:t>
          </a:r>
          <a:endParaRPr lang="en-US" sz="1600" dirty="0"/>
        </a:p>
        <a:p xmlns:a="http://schemas.openxmlformats.org/drawingml/2006/main">
          <a:pPr algn="ctr"/>
          <a:endParaRPr lang="en-GB" sz="1600" dirty="0"/>
        </a:p>
      </cdr:txBody>
    </cdr:sp>
  </cdr:relSizeAnchor>
  <cdr:relSizeAnchor xmlns:cdr="http://schemas.openxmlformats.org/drawingml/2006/chartDrawing">
    <cdr:from>
      <cdr:x>0.1038</cdr:x>
      <cdr:y>0.11765</cdr:y>
    </cdr:from>
    <cdr:to>
      <cdr:x>0.45092</cdr:x>
      <cdr:y>0.24455</cdr:y>
    </cdr:to>
    <cdr:sp macro="" textlink="">
      <cdr:nvSpPr>
        <cdr:cNvPr id="6" name="TextBox 1">
          <a:extLst xmlns:a="http://schemas.openxmlformats.org/drawingml/2006/main">
            <a:ext uri="{FF2B5EF4-FFF2-40B4-BE49-F238E27FC236}">
              <a16:creationId xmlns:a16="http://schemas.microsoft.com/office/drawing/2014/main" id="{D9FA0859-CCA3-C908-9F6B-7A44EE09BD87}"/>
            </a:ext>
          </a:extLst>
        </cdr:cNvPr>
        <cdr:cNvSpPr txBox="1"/>
      </cdr:nvSpPr>
      <cdr:spPr>
        <a:xfrm xmlns:a="http://schemas.openxmlformats.org/drawingml/2006/main">
          <a:off x="561804" y="312717"/>
          <a:ext cx="1878770" cy="337313"/>
        </a:xfrm>
        <a:prstGeom xmlns:a="http://schemas.openxmlformats.org/drawingml/2006/main" prst="rect">
          <a:avLst/>
        </a:prstGeom>
        <a:ln xmlns:a="http://schemas.openxmlformats.org/drawingml/2006/main">
          <a:solidFill>
            <a:schemeClr val="accent6"/>
          </a:solidFill>
        </a:ln>
      </cdr:spPr>
      <cdr:txBody>
        <a:bodyPr xmlns:a="http://schemas.openxmlformats.org/drawingml/2006/main" wrap="square" t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0" i="0" dirty="0">
              <a:latin typeface="Cambria Math" panose="02040503050406030204" pitchFamily="18" charset="0"/>
            </a:rPr>
            <a:t>𝑇_𝑏𝑜𝑖𝑙</a:t>
          </a:r>
          <a:r>
            <a:rPr lang="en-US" sz="1600" b="0" i="0" baseline="-25000" dirty="0">
              <a:latin typeface="Cambria Math" panose="02040503050406030204" pitchFamily="18" charset="0"/>
            </a:rPr>
            <a:t>𝑖𝑠𝑜</a:t>
          </a:r>
          <a:r>
            <a:rPr lang="en-US" sz="1600" b="0" i="0" dirty="0">
              <a:latin typeface="Cambria Math" panose="02040503050406030204" pitchFamily="18" charset="0"/>
            </a:rPr>
            <a:t>=</a:t>
          </a:r>
          <a:r>
            <a:rPr lang="en-US" sz="1600" i="0" dirty="0">
              <a:latin typeface="Cambria Math" panose="02040503050406030204" pitchFamily="18" charset="0"/>
            </a:rPr>
            <a:t> −12.5 °𝐶</a:t>
          </a:r>
          <a:endParaRPr lang="en-US" sz="1600" dirty="0"/>
        </a:p>
        <a:p xmlns:a="http://schemas.openxmlformats.org/drawingml/2006/main">
          <a:pPr algn="ctr"/>
          <a:endParaRPr lang="en-US" sz="1600" dirty="0"/>
        </a:p>
        <a:p xmlns:a="http://schemas.openxmlformats.org/drawingml/2006/main">
          <a:pPr algn="ctr"/>
          <a:endParaRPr lang="en-GB" sz="1600" dirty="0"/>
        </a:p>
      </cdr:txBody>
    </cdr:sp>
  </cdr:relSizeAnchor>
  <cdr:relSizeAnchor xmlns:cdr="http://schemas.openxmlformats.org/drawingml/2006/chartDrawing">
    <cdr:from>
      <cdr:x>0.62969</cdr:x>
      <cdr:y>0.39001</cdr:y>
    </cdr:from>
    <cdr:to>
      <cdr:x>0.98447</cdr:x>
      <cdr:y>0.52738</cdr:y>
    </cdr:to>
    <cdr:sp macro="" textlink="">
      <cdr:nvSpPr>
        <cdr:cNvPr id="7" name="TextBox 1">
          <a:extLst xmlns:a="http://schemas.openxmlformats.org/drawingml/2006/main">
            <a:ext uri="{FF2B5EF4-FFF2-40B4-BE49-F238E27FC236}">
              <a16:creationId xmlns:a16="http://schemas.microsoft.com/office/drawing/2014/main" id="{12D0A9AD-AF96-6DB5-CCD6-6948C626B714}"/>
            </a:ext>
          </a:extLst>
        </cdr:cNvPr>
        <cdr:cNvSpPr txBox="1"/>
      </cdr:nvSpPr>
      <cdr:spPr>
        <a:xfrm xmlns:a="http://schemas.openxmlformats.org/drawingml/2006/main">
          <a:off x="3408137" y="1036658"/>
          <a:ext cx="1920183" cy="365124"/>
        </a:xfrm>
        <a:prstGeom xmlns:a="http://schemas.openxmlformats.org/drawingml/2006/main" prst="rect">
          <a:avLst/>
        </a:prstGeom>
        <a:ln xmlns:a="http://schemas.openxmlformats.org/drawingml/2006/main">
          <a:solidFill>
            <a:schemeClr val="accent6"/>
          </a:solidFill>
        </a:ln>
      </cdr:spPr>
      <cdr:txBody>
        <a:bodyPr xmlns:a="http://schemas.openxmlformats.org/drawingml/2006/main" wrap="square" tIns="72000" rtlCol="0" anchor="t"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0" i="0" dirty="0">
              <a:latin typeface="Cambria Math" panose="02040503050406030204" pitchFamily="18" charset="0"/>
            </a:rPr>
            <a:t>𝑇_𝑏𝑜𝑖𝑙</a:t>
          </a:r>
          <a:r>
            <a:rPr lang="en-US" sz="1400" b="0" i="0" baseline="-25000" dirty="0">
              <a:latin typeface="Cambria Math" panose="02040503050406030204" pitchFamily="18" charset="0"/>
            </a:rPr>
            <a:t>𝑅134𝑎 </a:t>
          </a:r>
          <a:r>
            <a:rPr lang="en-US" sz="1400" i="0" baseline="-25000" dirty="0">
              <a:latin typeface="Cambria Math" panose="02040503050406030204" pitchFamily="18" charset="0"/>
            </a:rPr>
            <a:t> </a:t>
          </a:r>
          <a:r>
            <a:rPr lang="en-US" sz="1400" i="0" dirty="0">
              <a:latin typeface="Cambria Math" panose="02040503050406030204" pitchFamily="18" charset="0"/>
            </a:rPr>
            <a:t>= −26.5 °𝐶</a:t>
          </a:r>
          <a:endParaRPr lang="en-US" sz="1400" dirty="0"/>
        </a:p>
        <a:p xmlns:a="http://schemas.openxmlformats.org/drawingml/2006/main">
          <a:pPr algn="ctr"/>
          <a:endParaRPr lang="en-US" sz="1400" dirty="0"/>
        </a:p>
        <a:p xmlns:a="http://schemas.openxmlformats.org/drawingml/2006/main">
          <a:pPr algn="ctr"/>
          <a:endParaRPr lang="en-GB"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889938" cy="498055"/>
          </a:xfrm>
          <a:prstGeom prst="rect">
            <a:avLst/>
          </a:prstGeom>
        </p:spPr>
        <p:txBody>
          <a:bodyPr vert="horz" lIns="90708" tIns="45353" rIns="90708" bIns="45353" rtlCol="0"/>
          <a:lstStyle>
            <a:lvl1pPr algn="l">
              <a:defRPr sz="1100"/>
            </a:lvl1pPr>
          </a:lstStyle>
          <a:p>
            <a:endParaRPr lang="en-GB"/>
          </a:p>
        </p:txBody>
      </p:sp>
      <p:sp>
        <p:nvSpPr>
          <p:cNvPr id="3" name="Date Placeholder 2"/>
          <p:cNvSpPr>
            <a:spLocks noGrp="1"/>
          </p:cNvSpPr>
          <p:nvPr>
            <p:ph type="dt" idx="1"/>
          </p:nvPr>
        </p:nvSpPr>
        <p:spPr>
          <a:xfrm>
            <a:off x="3777608" y="1"/>
            <a:ext cx="2889938" cy="498055"/>
          </a:xfrm>
          <a:prstGeom prst="rect">
            <a:avLst/>
          </a:prstGeom>
        </p:spPr>
        <p:txBody>
          <a:bodyPr vert="horz" lIns="90708" tIns="45353" rIns="90708" bIns="45353" rtlCol="0"/>
          <a:lstStyle>
            <a:lvl1pPr algn="r">
              <a:defRPr sz="1100"/>
            </a:lvl1pPr>
          </a:lstStyle>
          <a:p>
            <a:fld id="{7BFFD815-B8EB-49CD-B367-D3093AEC7682}" type="datetimeFigureOut">
              <a:rPr lang="en-GB" smtClean="0"/>
              <a:t>12/07/2024</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0708" tIns="45353" rIns="90708" bIns="45353" rtlCol="0" anchor="ctr"/>
          <a:lstStyle/>
          <a:p>
            <a:endParaRPr lang="en-GB"/>
          </a:p>
        </p:txBody>
      </p:sp>
      <p:sp>
        <p:nvSpPr>
          <p:cNvPr id="5" name="Notes Placeholder 4"/>
          <p:cNvSpPr>
            <a:spLocks noGrp="1"/>
          </p:cNvSpPr>
          <p:nvPr>
            <p:ph type="body" sz="quarter" idx="3"/>
          </p:nvPr>
        </p:nvSpPr>
        <p:spPr>
          <a:xfrm>
            <a:off x="666910" y="4777195"/>
            <a:ext cx="5335270" cy="3908614"/>
          </a:xfrm>
          <a:prstGeom prst="rect">
            <a:avLst/>
          </a:prstGeom>
        </p:spPr>
        <p:txBody>
          <a:bodyPr vert="horz" lIns="90708" tIns="45353" rIns="90708" bIns="453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5"/>
            <a:ext cx="2889938" cy="498054"/>
          </a:xfrm>
          <a:prstGeom prst="rect">
            <a:avLst/>
          </a:prstGeom>
        </p:spPr>
        <p:txBody>
          <a:bodyPr vert="horz" lIns="90708" tIns="45353" rIns="90708" bIns="45353" rtlCol="0" anchor="b"/>
          <a:lstStyle>
            <a:lvl1pPr algn="l">
              <a:defRPr sz="1100"/>
            </a:lvl1pPr>
          </a:lstStyle>
          <a:p>
            <a:endParaRPr lang="en-GB"/>
          </a:p>
        </p:txBody>
      </p:sp>
      <p:sp>
        <p:nvSpPr>
          <p:cNvPr id="7" name="Slide Number Placeholder 6"/>
          <p:cNvSpPr>
            <a:spLocks noGrp="1"/>
          </p:cNvSpPr>
          <p:nvPr>
            <p:ph type="sldNum" sz="quarter" idx="5"/>
          </p:nvPr>
        </p:nvSpPr>
        <p:spPr>
          <a:xfrm>
            <a:off x="3777608" y="9428585"/>
            <a:ext cx="2889938" cy="498054"/>
          </a:xfrm>
          <a:prstGeom prst="rect">
            <a:avLst/>
          </a:prstGeom>
        </p:spPr>
        <p:txBody>
          <a:bodyPr vert="horz" lIns="90708" tIns="45353" rIns="90708" bIns="45353" rtlCol="0" anchor="b"/>
          <a:lstStyle>
            <a:lvl1pPr algn="r">
              <a:defRPr sz="1100"/>
            </a:lvl1pPr>
          </a:lstStyle>
          <a:p>
            <a:fld id="{8ABD4501-90F9-4C30-B900-46170E8523BC}" type="slidenum">
              <a:rPr lang="en-GB" smtClean="0"/>
              <a:t>‹#›</a:t>
            </a:fld>
            <a:endParaRPr lang="en-GB"/>
          </a:p>
        </p:txBody>
      </p:sp>
    </p:spTree>
    <p:extLst>
      <p:ext uri="{BB962C8B-B14F-4D97-AF65-F5344CB8AC3E}">
        <p14:creationId xmlns:p14="http://schemas.microsoft.com/office/powerpoint/2010/main" val="3859850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Fare schema invece di lista </a:t>
            </a:r>
            <a:r>
              <a:rPr lang="it-IT" dirty="0">
                <a:sym typeface="Wingdings" panose="05000000000000000000" pitchFamily="2" charset="2"/>
              </a:rPr>
              <a:t> gas freccia e detector (esempio)</a:t>
            </a:r>
            <a:endParaRPr lang="it-IT" dirty="0"/>
          </a:p>
        </p:txBody>
      </p:sp>
      <p:sp>
        <p:nvSpPr>
          <p:cNvPr id="4" name="Segnaposto numero diapositiva 3"/>
          <p:cNvSpPr>
            <a:spLocks noGrp="1"/>
          </p:cNvSpPr>
          <p:nvPr>
            <p:ph type="sldNum" sz="quarter" idx="5"/>
          </p:nvPr>
        </p:nvSpPr>
        <p:spPr/>
        <p:txBody>
          <a:bodyPr/>
          <a:lstStyle/>
          <a:p>
            <a:fld id="{B9F718B9-1172-4E16-886C-3257B6D2313E}" type="slidenum">
              <a:rPr lang="it-IT" smtClean="0"/>
              <a:t>5</a:t>
            </a:fld>
            <a:endParaRPr lang="it-IT" dirty="0"/>
          </a:p>
        </p:txBody>
      </p:sp>
      <p:sp>
        <p:nvSpPr>
          <p:cNvPr id="5" name="Segnaposto piè di pagina 4">
            <a:extLst>
              <a:ext uri="{FF2B5EF4-FFF2-40B4-BE49-F238E27FC236}">
                <a16:creationId xmlns:a16="http://schemas.microsoft.com/office/drawing/2014/main" id="{8705CE6A-62D6-CDD4-7DBE-133E95731477}"/>
              </a:ext>
            </a:extLst>
          </p:cNvPr>
          <p:cNvSpPr>
            <a:spLocks noGrp="1"/>
          </p:cNvSpPr>
          <p:nvPr>
            <p:ph type="ftr" sz="quarter" idx="4"/>
          </p:nvPr>
        </p:nvSpPr>
        <p:spPr/>
        <p:txBody>
          <a:bodyPr/>
          <a:lstStyle/>
          <a:p>
            <a:r>
              <a:rPr lang="it-IT"/>
              <a:t>Maria Cristina Arena</a:t>
            </a:r>
            <a:endParaRPr lang="it-IT" dirty="0"/>
          </a:p>
        </p:txBody>
      </p:sp>
    </p:spTree>
    <p:extLst>
      <p:ext uri="{BB962C8B-B14F-4D97-AF65-F5344CB8AC3E}">
        <p14:creationId xmlns:p14="http://schemas.microsoft.com/office/powerpoint/2010/main" val="2535987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07080">
              <a:defRPr/>
            </a:pPr>
            <a:fld id="{C10504D3-12CE-4627-8768-7BA9A2D01E48}" type="slidenum">
              <a:rPr lang="en-GB">
                <a:solidFill>
                  <a:prstClr val="black"/>
                </a:solidFill>
                <a:latin typeface="Calibri"/>
              </a:rPr>
              <a:pPr defTabSz="907080">
                <a:defRPr/>
              </a:pPr>
              <a:t>89</a:t>
            </a:fld>
            <a:endParaRPr lang="en-GB">
              <a:solidFill>
                <a:prstClr val="black"/>
              </a:solidFill>
              <a:latin typeface="Calibri"/>
            </a:endParaRPr>
          </a:p>
        </p:txBody>
      </p:sp>
    </p:spTree>
    <p:extLst>
      <p:ext uri="{BB962C8B-B14F-4D97-AF65-F5344CB8AC3E}">
        <p14:creationId xmlns:p14="http://schemas.microsoft.com/office/powerpoint/2010/main" val="103186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07080">
              <a:defRPr/>
            </a:pPr>
            <a:fld id="{C10504D3-12CE-4627-8768-7BA9A2D01E48}" type="slidenum">
              <a:rPr lang="en-GB">
                <a:solidFill>
                  <a:prstClr val="black"/>
                </a:solidFill>
                <a:latin typeface="Calibri"/>
              </a:rPr>
              <a:pPr defTabSz="907080">
                <a:defRPr/>
              </a:pPr>
              <a:t>90</a:t>
            </a:fld>
            <a:endParaRPr lang="en-GB">
              <a:solidFill>
                <a:prstClr val="black"/>
              </a:solidFill>
              <a:latin typeface="Calibri"/>
            </a:endParaRPr>
          </a:p>
        </p:txBody>
      </p:sp>
    </p:spTree>
    <p:extLst>
      <p:ext uri="{BB962C8B-B14F-4D97-AF65-F5344CB8AC3E}">
        <p14:creationId xmlns:p14="http://schemas.microsoft.com/office/powerpoint/2010/main" val="1483586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07080">
              <a:defRPr/>
            </a:pPr>
            <a:fld id="{C10504D3-12CE-4627-8768-7BA9A2D01E48}" type="slidenum">
              <a:rPr lang="en-GB">
                <a:solidFill>
                  <a:prstClr val="black"/>
                </a:solidFill>
                <a:latin typeface="Calibri"/>
              </a:rPr>
              <a:pPr defTabSz="907080">
                <a:defRPr/>
              </a:pPr>
              <a:t>91</a:t>
            </a:fld>
            <a:endParaRPr lang="en-GB">
              <a:solidFill>
                <a:prstClr val="black"/>
              </a:solidFill>
              <a:latin typeface="Calibri"/>
            </a:endParaRPr>
          </a:p>
        </p:txBody>
      </p:sp>
    </p:spTree>
    <p:extLst>
      <p:ext uri="{BB962C8B-B14F-4D97-AF65-F5344CB8AC3E}">
        <p14:creationId xmlns:p14="http://schemas.microsoft.com/office/powerpoint/2010/main" val="161629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0504D3-12CE-4627-8768-7BA9A2D01E48}" type="slidenum">
              <a:rPr lang="en-GB" smtClean="0"/>
              <a:t>37</a:t>
            </a:fld>
            <a:endParaRPr lang="en-GB"/>
          </a:p>
        </p:txBody>
      </p:sp>
    </p:spTree>
    <p:extLst>
      <p:ext uri="{BB962C8B-B14F-4D97-AF65-F5344CB8AC3E}">
        <p14:creationId xmlns:p14="http://schemas.microsoft.com/office/powerpoint/2010/main" val="369662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Aggiungere</a:t>
            </a:r>
            <a:r>
              <a:rPr lang="en-US" dirty="0"/>
              <a:t> absorber</a:t>
            </a:r>
            <a:endParaRPr lang="en-GB" dirty="0"/>
          </a:p>
        </p:txBody>
      </p:sp>
      <p:sp>
        <p:nvSpPr>
          <p:cNvPr id="4" name="Slide Number Placeholder 3"/>
          <p:cNvSpPr>
            <a:spLocks noGrp="1"/>
          </p:cNvSpPr>
          <p:nvPr>
            <p:ph type="sldNum" sz="quarter" idx="5"/>
          </p:nvPr>
        </p:nvSpPr>
        <p:spPr/>
        <p:txBody>
          <a:bodyPr/>
          <a:lstStyle/>
          <a:p>
            <a:fld id="{B9F718B9-1172-4E16-886C-3257B6D2313E}" type="slidenum">
              <a:rPr lang="it-IT" smtClean="0"/>
              <a:t>39</a:t>
            </a:fld>
            <a:endParaRPr lang="it-IT" dirty="0"/>
          </a:p>
        </p:txBody>
      </p:sp>
      <p:sp>
        <p:nvSpPr>
          <p:cNvPr id="5" name="Segnaposto piè di pagina 4">
            <a:extLst>
              <a:ext uri="{FF2B5EF4-FFF2-40B4-BE49-F238E27FC236}">
                <a16:creationId xmlns:a16="http://schemas.microsoft.com/office/drawing/2014/main" id="{31984A4A-ED26-AC9A-54CB-4F4977E20F0E}"/>
              </a:ext>
            </a:extLst>
          </p:cNvPr>
          <p:cNvSpPr>
            <a:spLocks noGrp="1"/>
          </p:cNvSpPr>
          <p:nvPr>
            <p:ph type="ftr" sz="quarter" idx="4"/>
          </p:nvPr>
        </p:nvSpPr>
        <p:spPr/>
        <p:txBody>
          <a:bodyPr/>
          <a:lstStyle/>
          <a:p>
            <a:r>
              <a:rPr lang="it-IT"/>
              <a:t>Maria Cristina Arena</a:t>
            </a:r>
            <a:endParaRPr lang="it-IT" dirty="0"/>
          </a:p>
        </p:txBody>
      </p:sp>
    </p:spTree>
    <p:extLst>
      <p:ext uri="{BB962C8B-B14F-4D97-AF65-F5344CB8AC3E}">
        <p14:creationId xmlns:p14="http://schemas.microsoft.com/office/powerpoint/2010/main" val="23206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Aggiungere</a:t>
            </a:r>
            <a:r>
              <a:rPr lang="en-US" dirty="0"/>
              <a:t> absorber</a:t>
            </a:r>
            <a:endParaRPr lang="en-GB" dirty="0"/>
          </a:p>
        </p:txBody>
      </p:sp>
      <p:sp>
        <p:nvSpPr>
          <p:cNvPr id="4" name="Slide Number Placeholder 3"/>
          <p:cNvSpPr>
            <a:spLocks noGrp="1"/>
          </p:cNvSpPr>
          <p:nvPr>
            <p:ph type="sldNum" sz="quarter" idx="5"/>
          </p:nvPr>
        </p:nvSpPr>
        <p:spPr/>
        <p:txBody>
          <a:bodyPr/>
          <a:lstStyle/>
          <a:p>
            <a:fld id="{B9F718B9-1172-4E16-886C-3257B6D2313E}" type="slidenum">
              <a:rPr lang="it-IT" smtClean="0"/>
              <a:t>40</a:t>
            </a:fld>
            <a:endParaRPr lang="it-IT" dirty="0"/>
          </a:p>
        </p:txBody>
      </p:sp>
      <p:sp>
        <p:nvSpPr>
          <p:cNvPr id="5" name="Segnaposto piè di pagina 4">
            <a:extLst>
              <a:ext uri="{FF2B5EF4-FFF2-40B4-BE49-F238E27FC236}">
                <a16:creationId xmlns:a16="http://schemas.microsoft.com/office/drawing/2014/main" id="{31984A4A-ED26-AC9A-54CB-4F4977E20F0E}"/>
              </a:ext>
            </a:extLst>
          </p:cNvPr>
          <p:cNvSpPr>
            <a:spLocks noGrp="1"/>
          </p:cNvSpPr>
          <p:nvPr>
            <p:ph type="ftr" sz="quarter" idx="4"/>
          </p:nvPr>
        </p:nvSpPr>
        <p:spPr/>
        <p:txBody>
          <a:bodyPr/>
          <a:lstStyle/>
          <a:p>
            <a:r>
              <a:rPr lang="it-IT"/>
              <a:t>Maria Cristina Arena</a:t>
            </a:r>
            <a:endParaRPr lang="it-IT" dirty="0"/>
          </a:p>
        </p:txBody>
      </p:sp>
    </p:spTree>
    <p:extLst>
      <p:ext uri="{BB962C8B-B14F-4D97-AF65-F5344CB8AC3E}">
        <p14:creationId xmlns:p14="http://schemas.microsoft.com/office/powerpoint/2010/main" val="224031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Aggiungere</a:t>
            </a:r>
            <a:r>
              <a:rPr lang="en-US" dirty="0"/>
              <a:t> absorber</a:t>
            </a:r>
            <a:endParaRPr lang="en-GB" dirty="0"/>
          </a:p>
        </p:txBody>
      </p:sp>
      <p:sp>
        <p:nvSpPr>
          <p:cNvPr id="4" name="Slide Number Placeholder 3"/>
          <p:cNvSpPr>
            <a:spLocks noGrp="1"/>
          </p:cNvSpPr>
          <p:nvPr>
            <p:ph type="sldNum" sz="quarter" idx="5"/>
          </p:nvPr>
        </p:nvSpPr>
        <p:spPr/>
        <p:txBody>
          <a:bodyPr/>
          <a:lstStyle/>
          <a:p>
            <a:fld id="{B9F718B9-1172-4E16-886C-3257B6D2313E}" type="slidenum">
              <a:rPr lang="it-IT" smtClean="0"/>
              <a:t>41</a:t>
            </a:fld>
            <a:endParaRPr lang="it-IT" dirty="0"/>
          </a:p>
        </p:txBody>
      </p:sp>
      <p:sp>
        <p:nvSpPr>
          <p:cNvPr id="5" name="Segnaposto piè di pagina 4">
            <a:extLst>
              <a:ext uri="{FF2B5EF4-FFF2-40B4-BE49-F238E27FC236}">
                <a16:creationId xmlns:a16="http://schemas.microsoft.com/office/drawing/2014/main" id="{31984A4A-ED26-AC9A-54CB-4F4977E20F0E}"/>
              </a:ext>
            </a:extLst>
          </p:cNvPr>
          <p:cNvSpPr>
            <a:spLocks noGrp="1"/>
          </p:cNvSpPr>
          <p:nvPr>
            <p:ph type="ftr" sz="quarter" idx="4"/>
          </p:nvPr>
        </p:nvSpPr>
        <p:spPr/>
        <p:txBody>
          <a:bodyPr/>
          <a:lstStyle/>
          <a:p>
            <a:r>
              <a:rPr lang="it-IT"/>
              <a:t>Maria Cristina Arena</a:t>
            </a:r>
            <a:endParaRPr lang="it-IT" dirty="0"/>
          </a:p>
        </p:txBody>
      </p:sp>
    </p:spTree>
    <p:extLst>
      <p:ext uri="{BB962C8B-B14F-4D97-AF65-F5344CB8AC3E}">
        <p14:creationId xmlns:p14="http://schemas.microsoft.com/office/powerpoint/2010/main" val="3294710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Aggiungere</a:t>
            </a:r>
            <a:r>
              <a:rPr lang="en-US" dirty="0"/>
              <a:t> absorber</a:t>
            </a:r>
            <a:endParaRPr lang="en-GB" dirty="0"/>
          </a:p>
        </p:txBody>
      </p:sp>
      <p:sp>
        <p:nvSpPr>
          <p:cNvPr id="4" name="Slide Number Placeholder 3"/>
          <p:cNvSpPr>
            <a:spLocks noGrp="1"/>
          </p:cNvSpPr>
          <p:nvPr>
            <p:ph type="sldNum" sz="quarter" idx="5"/>
          </p:nvPr>
        </p:nvSpPr>
        <p:spPr/>
        <p:txBody>
          <a:bodyPr/>
          <a:lstStyle/>
          <a:p>
            <a:fld id="{B9F718B9-1172-4E16-886C-3257B6D2313E}" type="slidenum">
              <a:rPr lang="it-IT" smtClean="0"/>
              <a:t>42</a:t>
            </a:fld>
            <a:endParaRPr lang="it-IT" dirty="0"/>
          </a:p>
        </p:txBody>
      </p:sp>
      <p:sp>
        <p:nvSpPr>
          <p:cNvPr id="5" name="Segnaposto piè di pagina 4">
            <a:extLst>
              <a:ext uri="{FF2B5EF4-FFF2-40B4-BE49-F238E27FC236}">
                <a16:creationId xmlns:a16="http://schemas.microsoft.com/office/drawing/2014/main" id="{31984A4A-ED26-AC9A-54CB-4F4977E20F0E}"/>
              </a:ext>
            </a:extLst>
          </p:cNvPr>
          <p:cNvSpPr>
            <a:spLocks noGrp="1"/>
          </p:cNvSpPr>
          <p:nvPr>
            <p:ph type="ftr" sz="quarter" idx="4"/>
          </p:nvPr>
        </p:nvSpPr>
        <p:spPr/>
        <p:txBody>
          <a:bodyPr/>
          <a:lstStyle/>
          <a:p>
            <a:r>
              <a:rPr lang="it-IT"/>
              <a:t>Maria Cristina Arena</a:t>
            </a:r>
            <a:endParaRPr lang="it-IT" dirty="0"/>
          </a:p>
        </p:txBody>
      </p:sp>
    </p:spTree>
    <p:extLst>
      <p:ext uri="{BB962C8B-B14F-4D97-AF65-F5344CB8AC3E}">
        <p14:creationId xmlns:p14="http://schemas.microsoft.com/office/powerpoint/2010/main" val="3954810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Aggiungere</a:t>
            </a:r>
            <a:r>
              <a:rPr lang="en-US" dirty="0"/>
              <a:t> absorber</a:t>
            </a:r>
            <a:endParaRPr lang="en-GB" dirty="0"/>
          </a:p>
        </p:txBody>
      </p:sp>
      <p:sp>
        <p:nvSpPr>
          <p:cNvPr id="4" name="Slide Number Placeholder 3"/>
          <p:cNvSpPr>
            <a:spLocks noGrp="1"/>
          </p:cNvSpPr>
          <p:nvPr>
            <p:ph type="sldNum" sz="quarter" idx="5"/>
          </p:nvPr>
        </p:nvSpPr>
        <p:spPr/>
        <p:txBody>
          <a:bodyPr/>
          <a:lstStyle/>
          <a:p>
            <a:fld id="{B9F718B9-1172-4E16-886C-3257B6D2313E}" type="slidenum">
              <a:rPr lang="it-IT" smtClean="0"/>
              <a:t>43</a:t>
            </a:fld>
            <a:endParaRPr lang="it-IT" dirty="0"/>
          </a:p>
        </p:txBody>
      </p:sp>
      <p:sp>
        <p:nvSpPr>
          <p:cNvPr id="5" name="Segnaposto piè di pagina 4">
            <a:extLst>
              <a:ext uri="{FF2B5EF4-FFF2-40B4-BE49-F238E27FC236}">
                <a16:creationId xmlns:a16="http://schemas.microsoft.com/office/drawing/2014/main" id="{31984A4A-ED26-AC9A-54CB-4F4977E20F0E}"/>
              </a:ext>
            </a:extLst>
          </p:cNvPr>
          <p:cNvSpPr>
            <a:spLocks noGrp="1"/>
          </p:cNvSpPr>
          <p:nvPr>
            <p:ph type="ftr" sz="quarter" idx="4"/>
          </p:nvPr>
        </p:nvSpPr>
        <p:spPr/>
        <p:txBody>
          <a:bodyPr/>
          <a:lstStyle/>
          <a:p>
            <a:r>
              <a:rPr lang="it-IT"/>
              <a:t>Maria Cristina Arena</a:t>
            </a:r>
            <a:endParaRPr lang="it-IT" dirty="0"/>
          </a:p>
        </p:txBody>
      </p:sp>
    </p:spTree>
    <p:extLst>
      <p:ext uri="{BB962C8B-B14F-4D97-AF65-F5344CB8AC3E}">
        <p14:creationId xmlns:p14="http://schemas.microsoft.com/office/powerpoint/2010/main" val="3995184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07080">
              <a:defRPr/>
            </a:pPr>
            <a:fld id="{C10504D3-12CE-4627-8768-7BA9A2D01E48}" type="slidenum">
              <a:rPr lang="en-GB">
                <a:solidFill>
                  <a:prstClr val="black"/>
                </a:solidFill>
                <a:latin typeface="Calibri"/>
              </a:rPr>
              <a:pPr defTabSz="907080">
                <a:defRPr/>
              </a:pPr>
              <a:t>87</a:t>
            </a:fld>
            <a:endParaRPr lang="en-GB">
              <a:solidFill>
                <a:prstClr val="black"/>
              </a:solidFill>
              <a:latin typeface="Calibri"/>
            </a:endParaRPr>
          </a:p>
        </p:txBody>
      </p:sp>
    </p:spTree>
    <p:extLst>
      <p:ext uri="{BB962C8B-B14F-4D97-AF65-F5344CB8AC3E}">
        <p14:creationId xmlns:p14="http://schemas.microsoft.com/office/powerpoint/2010/main" val="6356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07080">
              <a:defRPr/>
            </a:pPr>
            <a:fld id="{C10504D3-12CE-4627-8768-7BA9A2D01E48}" type="slidenum">
              <a:rPr lang="en-GB">
                <a:solidFill>
                  <a:prstClr val="black"/>
                </a:solidFill>
                <a:latin typeface="Calibri"/>
              </a:rPr>
              <a:pPr defTabSz="907080">
                <a:defRPr/>
              </a:pPr>
              <a:t>88</a:t>
            </a:fld>
            <a:endParaRPr lang="en-GB">
              <a:solidFill>
                <a:prstClr val="black"/>
              </a:solidFill>
              <a:latin typeface="Calibri"/>
            </a:endParaRPr>
          </a:p>
        </p:txBody>
      </p:sp>
    </p:spTree>
    <p:extLst>
      <p:ext uri="{BB962C8B-B14F-4D97-AF65-F5344CB8AC3E}">
        <p14:creationId xmlns:p14="http://schemas.microsoft.com/office/powerpoint/2010/main" val="293935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7C65-AEE9-4DEF-ABAB-1EBEBC6B35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B7EE66C-AE43-401A-9428-8162873FF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649F78-7E86-42FB-90DE-D4E040ACC77C}"/>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3AA946F7-E3DE-41BA-9CDA-DAAE10DA3967}"/>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CB86BAA5-7291-4D07-86F6-8990A7BBE075}"/>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2196605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1238D-C154-49CE-9F78-DA328F89A4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B0EE80-FBEF-4EA3-8F82-C67102D6AD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512523-9710-4ABA-83C4-47D7BF63E612}"/>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BAA905DA-44F6-43C2-B48A-341F9D26C24C}"/>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6C00F44A-5EA1-4BB0-A8DE-C49ED0E842A2}"/>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1399952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1D10A-8373-4CCA-9E80-771A42EBAF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7D6841-57E7-43A7-B955-DF7C5ABAE7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D58261-A147-4691-8606-3BEFC0E34512}"/>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755A265D-56E3-49EF-BBE4-481FEC0A8A24}"/>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D9FA6922-741E-4383-A618-3902873B4E49}"/>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1303489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7A79-6491-4C58-962D-FAAD779FFE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430080-1259-49D9-B496-FCABBB431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E4A8A8-4044-476B-B219-7A1364465213}"/>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CCFA3F94-DA50-4FC2-B37B-5E77E6722711}"/>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714A9253-1758-40D9-965E-26DAB47F135A}"/>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219995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C916-9E31-4FD1-B51E-4B62F9BA0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25904B-9C2F-46C9-AB9A-24AF14C46C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B4B8D4-F351-4B1B-8BFA-A74D572EEDD3}"/>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C467306B-E2B1-4639-B0EF-91F56B4B667E}"/>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F1FB6D0E-F00C-47D3-B16E-3DC272422EB2}"/>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2810489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A43BE-0DC7-48AD-80A7-55F413B77C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423A84-77F2-4BD3-B415-B843A93E81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32BE16-00C4-4FF3-9264-395EA7B907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62A0B-9424-4177-9F3D-CAFCBF556FF0}"/>
              </a:ext>
            </a:extLst>
          </p:cNvPr>
          <p:cNvSpPr>
            <a:spLocks noGrp="1"/>
          </p:cNvSpPr>
          <p:nvPr>
            <p:ph type="dt" sz="half" idx="10"/>
          </p:nvPr>
        </p:nvSpPr>
        <p:spPr/>
        <p:txBody>
          <a:bodyPr/>
          <a:lstStyle/>
          <a:p>
            <a:r>
              <a:rPr lang="en-CH"/>
              <a:t>20/06/2024</a:t>
            </a:r>
            <a:endParaRPr lang="en-GB"/>
          </a:p>
        </p:txBody>
      </p:sp>
      <p:sp>
        <p:nvSpPr>
          <p:cNvPr id="6" name="Footer Placeholder 5">
            <a:extLst>
              <a:ext uri="{FF2B5EF4-FFF2-40B4-BE49-F238E27FC236}">
                <a16:creationId xmlns:a16="http://schemas.microsoft.com/office/drawing/2014/main" id="{E1703658-A74C-4BBB-A749-7AD18312080D}"/>
              </a:ext>
            </a:extLst>
          </p:cNvPr>
          <p:cNvSpPr>
            <a:spLocks noGrp="1"/>
          </p:cNvSpPr>
          <p:nvPr>
            <p:ph type="ftr" sz="quarter" idx="11"/>
          </p:nvPr>
        </p:nvSpPr>
        <p:spPr/>
        <p:txBody>
          <a:bodyPr/>
          <a:lstStyle/>
          <a:p>
            <a:r>
              <a:rPr lang="en-GB"/>
              <a:t>Bonaudi-Chiavassa International School on Particle Detectors</a:t>
            </a:r>
          </a:p>
        </p:txBody>
      </p:sp>
      <p:sp>
        <p:nvSpPr>
          <p:cNvPr id="7" name="Slide Number Placeholder 6">
            <a:extLst>
              <a:ext uri="{FF2B5EF4-FFF2-40B4-BE49-F238E27FC236}">
                <a16:creationId xmlns:a16="http://schemas.microsoft.com/office/drawing/2014/main" id="{84B976BD-DDD8-411F-9597-2BDCBC2A14D0}"/>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423138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2502C-EFD3-4BCA-BCC7-EE9BEF5E15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1FA28A-DCE7-47E3-A6D9-C0BA214B8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C21080-DBBA-41CB-828C-CCFE1241D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DB2EBE-6878-47FB-A576-3AD86383D8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83ABAC-66F8-47D5-AD77-68B5AE866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19F55C-3863-4149-84BA-E0A451107D82}"/>
              </a:ext>
            </a:extLst>
          </p:cNvPr>
          <p:cNvSpPr>
            <a:spLocks noGrp="1"/>
          </p:cNvSpPr>
          <p:nvPr>
            <p:ph type="dt" sz="half" idx="10"/>
          </p:nvPr>
        </p:nvSpPr>
        <p:spPr/>
        <p:txBody>
          <a:bodyPr/>
          <a:lstStyle/>
          <a:p>
            <a:r>
              <a:rPr lang="en-CH"/>
              <a:t>20/06/2024</a:t>
            </a:r>
            <a:endParaRPr lang="en-GB"/>
          </a:p>
        </p:txBody>
      </p:sp>
      <p:sp>
        <p:nvSpPr>
          <p:cNvPr id="8" name="Footer Placeholder 7">
            <a:extLst>
              <a:ext uri="{FF2B5EF4-FFF2-40B4-BE49-F238E27FC236}">
                <a16:creationId xmlns:a16="http://schemas.microsoft.com/office/drawing/2014/main" id="{47F3C72B-C70A-4054-A671-62745CA27221}"/>
              </a:ext>
            </a:extLst>
          </p:cNvPr>
          <p:cNvSpPr>
            <a:spLocks noGrp="1"/>
          </p:cNvSpPr>
          <p:nvPr>
            <p:ph type="ftr" sz="quarter" idx="11"/>
          </p:nvPr>
        </p:nvSpPr>
        <p:spPr/>
        <p:txBody>
          <a:bodyPr/>
          <a:lstStyle/>
          <a:p>
            <a:r>
              <a:rPr lang="en-GB"/>
              <a:t>Bonaudi-Chiavassa International School on Particle Detectors</a:t>
            </a:r>
          </a:p>
        </p:txBody>
      </p:sp>
      <p:sp>
        <p:nvSpPr>
          <p:cNvPr id="9" name="Slide Number Placeholder 8">
            <a:extLst>
              <a:ext uri="{FF2B5EF4-FFF2-40B4-BE49-F238E27FC236}">
                <a16:creationId xmlns:a16="http://schemas.microsoft.com/office/drawing/2014/main" id="{207348B6-8850-4BCA-8C6F-6FA581FB10DE}"/>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291519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2863-2439-4FD2-B67E-92FED9F0A9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E9271B-14DA-44F3-B949-CFFE13CA1F3E}"/>
              </a:ext>
            </a:extLst>
          </p:cNvPr>
          <p:cNvSpPr>
            <a:spLocks noGrp="1"/>
          </p:cNvSpPr>
          <p:nvPr>
            <p:ph type="dt" sz="half" idx="10"/>
          </p:nvPr>
        </p:nvSpPr>
        <p:spPr/>
        <p:txBody>
          <a:bodyPr/>
          <a:lstStyle/>
          <a:p>
            <a:r>
              <a:rPr lang="en-CH"/>
              <a:t>20/06/2024</a:t>
            </a:r>
            <a:endParaRPr lang="en-GB"/>
          </a:p>
        </p:txBody>
      </p:sp>
      <p:sp>
        <p:nvSpPr>
          <p:cNvPr id="4" name="Footer Placeholder 3">
            <a:extLst>
              <a:ext uri="{FF2B5EF4-FFF2-40B4-BE49-F238E27FC236}">
                <a16:creationId xmlns:a16="http://schemas.microsoft.com/office/drawing/2014/main" id="{48D5327A-4734-4811-B149-54F56AA1265C}"/>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1F60F51D-1A4B-4040-83F2-860282AC775B}"/>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1492830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AE42C2-0E4A-436C-BF36-AC27511CC5D8}"/>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FCC0F900-B75B-499C-9F52-9B62640EAD21}"/>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8C89CA95-7B66-4AC4-8C11-6C036CBF68EE}"/>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287192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6C4E-849F-48F2-A101-666C67679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A07601-639B-4065-BF7C-E7022E7E3F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78E694-0975-4C1C-905F-86AA74ADF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CD19C-1B6A-44C5-B9BB-E65F47713871}"/>
              </a:ext>
            </a:extLst>
          </p:cNvPr>
          <p:cNvSpPr>
            <a:spLocks noGrp="1"/>
          </p:cNvSpPr>
          <p:nvPr>
            <p:ph type="dt" sz="half" idx="10"/>
          </p:nvPr>
        </p:nvSpPr>
        <p:spPr/>
        <p:txBody>
          <a:bodyPr/>
          <a:lstStyle/>
          <a:p>
            <a:r>
              <a:rPr lang="en-CH"/>
              <a:t>20/06/2024</a:t>
            </a:r>
            <a:endParaRPr lang="en-GB"/>
          </a:p>
        </p:txBody>
      </p:sp>
      <p:sp>
        <p:nvSpPr>
          <p:cNvPr id="6" name="Footer Placeholder 5">
            <a:extLst>
              <a:ext uri="{FF2B5EF4-FFF2-40B4-BE49-F238E27FC236}">
                <a16:creationId xmlns:a16="http://schemas.microsoft.com/office/drawing/2014/main" id="{52E50761-D7AC-4A97-BFE3-B31C64C2AE9D}"/>
              </a:ext>
            </a:extLst>
          </p:cNvPr>
          <p:cNvSpPr>
            <a:spLocks noGrp="1"/>
          </p:cNvSpPr>
          <p:nvPr>
            <p:ph type="ftr" sz="quarter" idx="11"/>
          </p:nvPr>
        </p:nvSpPr>
        <p:spPr/>
        <p:txBody>
          <a:bodyPr/>
          <a:lstStyle/>
          <a:p>
            <a:r>
              <a:rPr lang="en-GB"/>
              <a:t>Bonaudi-Chiavassa International School on Particle Detectors</a:t>
            </a:r>
          </a:p>
        </p:txBody>
      </p:sp>
      <p:sp>
        <p:nvSpPr>
          <p:cNvPr id="7" name="Slide Number Placeholder 6">
            <a:extLst>
              <a:ext uri="{FF2B5EF4-FFF2-40B4-BE49-F238E27FC236}">
                <a16:creationId xmlns:a16="http://schemas.microsoft.com/office/drawing/2014/main" id="{798783E3-83BB-4B7F-9BCF-E36CF4456F52}"/>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387362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D877-99DD-411C-BE1F-4BFD7822B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6EAEA7-F5FC-4BBA-8194-63B150D25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DFD392-A481-4FFF-A485-089EA0B5C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D8B4FC-5A89-4F52-BF76-7ECFCC7FEBC3}"/>
              </a:ext>
            </a:extLst>
          </p:cNvPr>
          <p:cNvSpPr>
            <a:spLocks noGrp="1"/>
          </p:cNvSpPr>
          <p:nvPr>
            <p:ph type="dt" sz="half" idx="10"/>
          </p:nvPr>
        </p:nvSpPr>
        <p:spPr/>
        <p:txBody>
          <a:bodyPr/>
          <a:lstStyle/>
          <a:p>
            <a:r>
              <a:rPr lang="en-CH"/>
              <a:t>20/06/2024</a:t>
            </a:r>
            <a:endParaRPr lang="en-GB"/>
          </a:p>
        </p:txBody>
      </p:sp>
      <p:sp>
        <p:nvSpPr>
          <p:cNvPr id="6" name="Footer Placeholder 5">
            <a:extLst>
              <a:ext uri="{FF2B5EF4-FFF2-40B4-BE49-F238E27FC236}">
                <a16:creationId xmlns:a16="http://schemas.microsoft.com/office/drawing/2014/main" id="{E3F82FDA-368E-4054-A046-D0C1BB673C90}"/>
              </a:ext>
            </a:extLst>
          </p:cNvPr>
          <p:cNvSpPr>
            <a:spLocks noGrp="1"/>
          </p:cNvSpPr>
          <p:nvPr>
            <p:ph type="ftr" sz="quarter" idx="11"/>
          </p:nvPr>
        </p:nvSpPr>
        <p:spPr/>
        <p:txBody>
          <a:bodyPr/>
          <a:lstStyle/>
          <a:p>
            <a:r>
              <a:rPr lang="en-GB"/>
              <a:t>Bonaudi-Chiavassa International School on Particle Detectors</a:t>
            </a:r>
          </a:p>
        </p:txBody>
      </p:sp>
      <p:sp>
        <p:nvSpPr>
          <p:cNvPr id="7" name="Slide Number Placeholder 6">
            <a:extLst>
              <a:ext uri="{FF2B5EF4-FFF2-40B4-BE49-F238E27FC236}">
                <a16:creationId xmlns:a16="http://schemas.microsoft.com/office/drawing/2014/main" id="{1F15569F-6298-4C6B-A852-F30BADC4AD54}"/>
              </a:ext>
            </a:extLst>
          </p:cNvPr>
          <p:cNvSpPr>
            <a:spLocks noGrp="1"/>
          </p:cNvSpPr>
          <p:nvPr>
            <p:ph type="sldNum" sz="quarter" idx="12"/>
          </p:nvPr>
        </p:nvSpPr>
        <p:spPr/>
        <p:txBody>
          <a:bodyPr/>
          <a:lstStyle/>
          <a:p>
            <a:fld id="{42A0D281-FBFC-4D24-9147-4B8F7095011A}" type="slidenum">
              <a:rPr lang="en-GB" smtClean="0"/>
              <a:t>‹#›</a:t>
            </a:fld>
            <a:endParaRPr lang="en-GB"/>
          </a:p>
        </p:txBody>
      </p:sp>
    </p:spTree>
    <p:extLst>
      <p:ext uri="{BB962C8B-B14F-4D97-AF65-F5344CB8AC3E}">
        <p14:creationId xmlns:p14="http://schemas.microsoft.com/office/powerpoint/2010/main" val="1748974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AE900-6764-482C-97C7-A143CBCDB3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059CAA-43EC-4227-9FA5-7F85DDF86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038A42-7BCE-40C7-BE67-6673B0011A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CH"/>
              <a:t>20/06/2024</a:t>
            </a:r>
            <a:endParaRPr lang="en-GB"/>
          </a:p>
        </p:txBody>
      </p:sp>
      <p:sp>
        <p:nvSpPr>
          <p:cNvPr id="5" name="Footer Placeholder 4">
            <a:extLst>
              <a:ext uri="{FF2B5EF4-FFF2-40B4-BE49-F238E27FC236}">
                <a16:creationId xmlns:a16="http://schemas.microsoft.com/office/drawing/2014/main" id="{4C21D753-207F-44CF-97E6-65794D812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B3C2256D-81EE-4652-A3BA-7BDA87247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0D281-FBFC-4D24-9147-4B8F7095011A}" type="slidenum">
              <a:rPr lang="en-GB" smtClean="0"/>
              <a:t>‹#›</a:t>
            </a:fld>
            <a:endParaRPr lang="en-GB"/>
          </a:p>
        </p:txBody>
      </p:sp>
    </p:spTree>
    <p:extLst>
      <p:ext uri="{BB962C8B-B14F-4D97-AF65-F5344CB8AC3E}">
        <p14:creationId xmlns:p14="http://schemas.microsoft.com/office/powerpoint/2010/main" val="1484368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urworldindata.org/co2/country/switzerland" TargetMode="External"/><Relationship Id="rId2" Type="http://schemas.openxmlformats.org/officeDocument/2006/relationships/hyperlink" Target="https://www.geneve.ch/sites/default/files/2022-02/bilan-emissions-gaz-effet-serre.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epa.gov/energy/greenhouse-gas-equivalencies-calculator"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88/1748-0221/12/10/T10002"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hyperlink" Target="https://indico.cern.ch/event/1123140/contributions/499436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indico.cern.ch/event/644205/contributions/286225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doi.org/10.1088/1748-0221/12/10/T10002" TargetMode="Externa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chart" Target="../charts/chart2.xml"/><Relationship Id="rId11" Type="http://schemas.openxmlformats.org/officeDocument/2006/relationships/image" Target="../media/image1.png"/><Relationship Id="rId5" Type="http://schemas.openxmlformats.org/officeDocument/2006/relationships/image" Target="../media/image48.jpeg"/><Relationship Id="rId10" Type="http://schemas.openxmlformats.org/officeDocument/2006/relationships/image" Target="../media/image51.png"/><Relationship Id="rId4" Type="http://schemas.openxmlformats.org/officeDocument/2006/relationships/image" Target="../media/image47.jpe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88/1748-0221/12/10/T10002"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hyperlink" Target="https://indico.cern.ch/event/1123140/contributions/4994363/"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pos.sissa.it/159/029/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0.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6.jpe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7.gif"/></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00.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1.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hyperlink" Target="https://indico.cern.ch/event/1237829/contributions/5613877/"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gif"/></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115.png"/></Relationships>
</file>

<file path=ppt/slides/_rels/slide6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6.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6.png"/><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6.png"/><Relationship Id="rId7"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7.png"/><Relationship Id="rId9"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6.png"/><Relationship Id="rId7"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7.png"/><Relationship Id="rId9"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25.png"/></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6.png"/><Relationship Id="rId7"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7.png"/><Relationship Id="rId9"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3.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jpeg"/></Relationships>
</file>

<file path=ppt/slides/_rels/slide7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7.png"/><Relationship Id="rId9" Type="http://schemas.openxmlformats.org/officeDocument/2006/relationships/image" Target="../media/image118.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8" Type="http://schemas.openxmlformats.org/officeDocument/2006/relationships/hyperlink" Target="https://home.cern/news/news/cern/cerns-year-environmental-awareness#:~:text=CERN%E2%80%99s%20Year%20of%20Environmental%20Awareness%20will%20be%20officially,presentations%20on%20environmental%20subjects%20and%20a%20round-table%20discussion" TargetMode="External"/><Relationship Id="rId3" Type="http://schemas.openxmlformats.org/officeDocument/2006/relationships/image" Target="../media/image10.png"/><Relationship Id="rId7" Type="http://schemas.openxmlformats.org/officeDocument/2006/relationships/hyperlink" Target="https://hse.cern/environment-report-2019-2020"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hyperlink" Target="https://doi.org/10.25325/CERN-Environment-2023-003"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0.jpeg"/><Relationship Id="rId7" Type="http://schemas.openxmlformats.org/officeDocument/2006/relationships/image" Target="../media/image7.pn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18.png"/><Relationship Id="rId9" Type="http://schemas.openxmlformats.org/officeDocument/2006/relationships/image" Target="../media/image143.png"/></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1.png"/></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5.jpeg"/><Relationship Id="rId4" Type="http://schemas.openxmlformats.org/officeDocument/2006/relationships/image" Target="../media/image154.jpeg"/></Relationships>
</file>

<file path=ppt/slides/_rels/slide84.xml.rels><?xml version="1.0" encoding="UTF-8" standalone="yes"?>
<Relationships xmlns="http://schemas.openxmlformats.org/package/2006/relationships"><Relationship Id="rId8" Type="http://schemas.openxmlformats.org/officeDocument/2006/relationships/hyperlink" Target="https://indico.cern.ch/event/1123140/contributions/5002734/" TargetMode="External"/><Relationship Id="rId3" Type="http://schemas.openxmlformats.org/officeDocument/2006/relationships/image" Target="../media/image157.png"/><Relationship Id="rId7" Type="http://schemas.openxmlformats.org/officeDocument/2006/relationships/hyperlink" Target="https://indico.cern.ch/event/1123140/contributions/4994338/" TargetMode="Externa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hyperlink" Target="https://indico.cern.ch/event/1123140/" TargetMode="External"/><Relationship Id="rId5" Type="http://schemas.openxmlformats.org/officeDocument/2006/relationships/hyperlink" Target="https://indico.cern.ch/event/1202955/" TargetMode="External"/><Relationship Id="rId4" Type="http://schemas.openxmlformats.org/officeDocument/2006/relationships/image" Target="../media/image158.png"/><Relationship Id="rId9"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emf"/></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uidar\Documents\IEEE2012\CERN LogoOutline-Blue-04.png">
            <a:extLst>
              <a:ext uri="{FF2B5EF4-FFF2-40B4-BE49-F238E27FC236}">
                <a16:creationId xmlns:a16="http://schemas.microsoft.com/office/drawing/2014/main" id="{E32935D4-7E2D-450B-94CA-3DAE645F68C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E7D8A2-93F5-4F43-94E1-CCB3F1E17ED6}"/>
              </a:ext>
            </a:extLst>
          </p:cNvPr>
          <p:cNvSpPr txBox="1"/>
          <p:nvPr/>
        </p:nvSpPr>
        <p:spPr>
          <a:xfrm>
            <a:off x="-27803" y="827420"/>
            <a:ext cx="1239442" cy="369332"/>
          </a:xfrm>
          <a:prstGeom prst="rect">
            <a:avLst/>
          </a:prstGeom>
          <a:noFill/>
        </p:spPr>
        <p:txBody>
          <a:bodyPr wrap="none" rtlCol="0">
            <a:spAutoFit/>
          </a:bodyPr>
          <a:lstStyle/>
          <a:p>
            <a:r>
              <a:rPr lang="fr-CH" sz="900" dirty="0">
                <a:solidFill>
                  <a:schemeClr val="accent1">
                    <a:lumMod val="50000"/>
                  </a:schemeClr>
                </a:solidFill>
              </a:rPr>
              <a:t>EP-DT</a:t>
            </a:r>
          </a:p>
          <a:p>
            <a:r>
              <a:rPr lang="fr-CH" sz="900" dirty="0">
                <a:solidFill>
                  <a:schemeClr val="accent1">
                    <a:lumMod val="50000"/>
                  </a:schemeClr>
                </a:solidFill>
              </a:rPr>
              <a:t>Detector Technologies</a:t>
            </a:r>
            <a:endParaRPr lang="en-GB" sz="900" dirty="0">
              <a:solidFill>
                <a:schemeClr val="accent1">
                  <a:lumMod val="50000"/>
                </a:schemeClr>
              </a:solidFill>
            </a:endParaRPr>
          </a:p>
        </p:txBody>
      </p:sp>
      <p:sp>
        <p:nvSpPr>
          <p:cNvPr id="7" name="Rectangle 4">
            <a:extLst>
              <a:ext uri="{FF2B5EF4-FFF2-40B4-BE49-F238E27FC236}">
                <a16:creationId xmlns:a16="http://schemas.microsoft.com/office/drawing/2014/main" id="{2E776F15-7788-4ECF-BFAE-018821CBF8CC}"/>
              </a:ext>
            </a:extLst>
          </p:cNvPr>
          <p:cNvSpPr txBox="1">
            <a:spLocks noChangeArrowheads="1"/>
          </p:cNvSpPr>
          <p:nvPr/>
        </p:nvSpPr>
        <p:spPr>
          <a:xfrm>
            <a:off x="1814698" y="1073969"/>
            <a:ext cx="8568878" cy="2853764"/>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pPr>
            <a:r>
              <a:rPr lang="en-GB" sz="3600" dirty="0">
                <a:solidFill>
                  <a:schemeClr val="accent1">
                    <a:lumMod val="75000"/>
                  </a:schemeClr>
                </a:solidFill>
                <a:latin typeface="+mn-lt"/>
              </a:rPr>
              <a:t>Strategies for optimizing </a:t>
            </a:r>
          </a:p>
          <a:p>
            <a:pPr>
              <a:lnSpc>
                <a:spcPct val="130000"/>
              </a:lnSpc>
            </a:pPr>
            <a:r>
              <a:rPr lang="en-GB" sz="3600" dirty="0">
                <a:solidFill>
                  <a:schemeClr val="accent1">
                    <a:lumMod val="75000"/>
                  </a:schemeClr>
                </a:solidFill>
                <a:latin typeface="+mn-lt"/>
              </a:rPr>
              <a:t>the usage of greenhouse gas</a:t>
            </a:r>
          </a:p>
          <a:p>
            <a:pPr>
              <a:lnSpc>
                <a:spcPct val="130000"/>
              </a:lnSpc>
            </a:pPr>
            <a:r>
              <a:rPr lang="en-GB" sz="3600" dirty="0">
                <a:solidFill>
                  <a:schemeClr val="accent1">
                    <a:lumMod val="75000"/>
                  </a:schemeClr>
                </a:solidFill>
                <a:latin typeface="+mn-lt"/>
              </a:rPr>
              <a:t>in particle detection systems</a:t>
            </a:r>
          </a:p>
        </p:txBody>
      </p:sp>
      <p:sp>
        <p:nvSpPr>
          <p:cNvPr id="8" name="Rectangle 4">
            <a:extLst>
              <a:ext uri="{FF2B5EF4-FFF2-40B4-BE49-F238E27FC236}">
                <a16:creationId xmlns:a16="http://schemas.microsoft.com/office/drawing/2014/main" id="{74E86C20-F162-4B41-87AF-97C9D834F27F}"/>
              </a:ext>
            </a:extLst>
          </p:cNvPr>
          <p:cNvSpPr txBox="1">
            <a:spLocks noChangeArrowheads="1"/>
          </p:cNvSpPr>
          <p:nvPr/>
        </p:nvSpPr>
        <p:spPr>
          <a:xfrm>
            <a:off x="2426729" y="3869888"/>
            <a:ext cx="7632700" cy="761727"/>
          </a:xfrm>
          <a:prstGeom prst="rect">
            <a:avLst/>
          </a:prstGeom>
          <a:noFill/>
          <a:ln w="12700">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accent1">
                    <a:lumMod val="75000"/>
                  </a:schemeClr>
                </a:solidFill>
                <a:latin typeface="+mn-lt"/>
              </a:rPr>
              <a:t>R. Guida</a:t>
            </a:r>
            <a:br>
              <a:rPr lang="en-US" sz="2000" dirty="0">
                <a:solidFill>
                  <a:schemeClr val="accent1">
                    <a:lumMod val="75000"/>
                  </a:schemeClr>
                </a:solidFill>
                <a:latin typeface="+mn-lt"/>
              </a:rPr>
            </a:br>
            <a:r>
              <a:rPr lang="en-US" sz="2000" dirty="0">
                <a:solidFill>
                  <a:schemeClr val="accent1">
                    <a:lumMod val="75000"/>
                  </a:schemeClr>
                </a:solidFill>
                <a:latin typeface="+mn-lt"/>
              </a:rPr>
              <a:t>CERN EP-DT Gas Systems Team</a:t>
            </a:r>
          </a:p>
        </p:txBody>
      </p:sp>
      <p:cxnSp>
        <p:nvCxnSpPr>
          <p:cNvPr id="9" name="Straight Connector 8">
            <a:extLst>
              <a:ext uri="{FF2B5EF4-FFF2-40B4-BE49-F238E27FC236}">
                <a16:creationId xmlns:a16="http://schemas.microsoft.com/office/drawing/2014/main" id="{7415C863-D823-4474-BB90-6A338347338F}"/>
              </a:ext>
            </a:extLst>
          </p:cNvPr>
          <p:cNvCxnSpPr/>
          <p:nvPr/>
        </p:nvCxnSpPr>
        <p:spPr>
          <a:xfrm>
            <a:off x="486000" y="3789040"/>
            <a:ext cx="1134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5F167ACC-8629-8902-BA75-35DD85B0C06E}"/>
              </a:ext>
            </a:extLst>
          </p:cNvPr>
          <p:cNvSpPr>
            <a:spLocks noGrp="1"/>
          </p:cNvSpPr>
          <p:nvPr>
            <p:ph type="sldNum" sz="quarter" idx="12"/>
          </p:nvPr>
        </p:nvSpPr>
        <p:spPr/>
        <p:txBody>
          <a:bodyPr/>
          <a:lstStyle/>
          <a:p>
            <a:fld id="{42A0D281-FBFC-4D24-9147-4B8F7095011A}" type="slidenum">
              <a:rPr lang="en-GB" smtClean="0"/>
              <a:t>1</a:t>
            </a:fld>
            <a:endParaRPr lang="en-GB"/>
          </a:p>
        </p:txBody>
      </p:sp>
      <p:sp>
        <p:nvSpPr>
          <p:cNvPr id="2" name="Date Placeholder 1">
            <a:extLst>
              <a:ext uri="{FF2B5EF4-FFF2-40B4-BE49-F238E27FC236}">
                <a16:creationId xmlns:a16="http://schemas.microsoft.com/office/drawing/2014/main" id="{BD0E7B47-C445-3C37-B3FD-17509790E239}"/>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C16655ED-23D4-DD9B-A404-4D6813B616EA}"/>
              </a:ext>
            </a:extLst>
          </p:cNvPr>
          <p:cNvSpPr>
            <a:spLocks noGrp="1"/>
          </p:cNvSpPr>
          <p:nvPr>
            <p:ph type="ftr" sz="quarter" idx="11"/>
          </p:nvPr>
        </p:nvSpPr>
        <p:spPr/>
        <p:txBody>
          <a:bodyPr/>
          <a:lstStyle/>
          <a:p>
            <a:r>
              <a:rPr lang="en-GB"/>
              <a:t>Bonaudi-Chiavassa International School on Particle Detectors</a:t>
            </a:r>
          </a:p>
        </p:txBody>
      </p:sp>
    </p:spTree>
    <p:extLst>
      <p:ext uri="{BB962C8B-B14F-4D97-AF65-F5344CB8AC3E}">
        <p14:creationId xmlns:p14="http://schemas.microsoft.com/office/powerpoint/2010/main" val="2504149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B16D43-A79A-73AA-265A-425779F8696D}"/>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3ADB3D1C-E620-3E2D-BE04-6BC47BF14B4A}"/>
              </a:ext>
            </a:extLst>
          </p:cNvPr>
          <p:cNvSpPr>
            <a:spLocks noGrp="1"/>
          </p:cNvSpPr>
          <p:nvPr>
            <p:ph type="sldNum" sz="quarter" idx="12"/>
          </p:nvPr>
        </p:nvSpPr>
        <p:spPr/>
        <p:txBody>
          <a:bodyPr/>
          <a:lstStyle/>
          <a:p>
            <a:fld id="{42A0D281-FBFC-4D24-9147-4B8F7095011A}" type="slidenum">
              <a:rPr lang="en-GB" smtClean="0"/>
              <a:t>10</a:t>
            </a:fld>
            <a:endParaRPr lang="en-GB"/>
          </a:p>
        </p:txBody>
      </p:sp>
      <p:sp>
        <p:nvSpPr>
          <p:cNvPr id="6" name="Google Shape;730;p62">
            <a:extLst>
              <a:ext uri="{FF2B5EF4-FFF2-40B4-BE49-F238E27FC236}">
                <a16:creationId xmlns:a16="http://schemas.microsoft.com/office/drawing/2014/main" id="{BEB01897-4741-A024-2F72-BF30FAF9A09B}"/>
              </a:ext>
            </a:extLst>
          </p:cNvPr>
          <p:cNvSpPr txBox="1">
            <a:spLocks/>
          </p:cNvSpPr>
          <p:nvPr/>
        </p:nvSpPr>
        <p:spPr>
          <a:xfrm>
            <a:off x="79367" y="626133"/>
            <a:ext cx="11881200" cy="2053926"/>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Run 2 </a:t>
            </a:r>
            <a:r>
              <a:rPr lang="fr-FR" sz="2000" dirty="0" err="1"/>
              <a:t>emissions</a:t>
            </a:r>
            <a:r>
              <a:rPr lang="fr-FR" sz="2000" dirty="0"/>
              <a:t> </a:t>
            </a:r>
            <a:r>
              <a:rPr lang="fr-FR" sz="2000" dirty="0" err="1"/>
              <a:t>from</a:t>
            </a:r>
            <a:r>
              <a:rPr lang="fr-FR" sz="2000" dirty="0"/>
              <a:t> F-</a:t>
            </a:r>
            <a:r>
              <a:rPr lang="fr-FR" sz="2000" dirty="0" err="1"/>
              <a:t>gases</a:t>
            </a:r>
            <a:r>
              <a:rPr lang="fr-FR" sz="2000" dirty="0"/>
              <a:t> ~ 130 000 tCO2e</a:t>
            </a:r>
          </a:p>
          <a:p>
            <a:pPr marL="0" indent="0">
              <a:spcBef>
                <a:spcPts val="667"/>
              </a:spcBef>
              <a:buFont typeface="Arial" panose="020B0604020202020204" pitchFamily="34" charset="0"/>
              <a:buNone/>
            </a:pPr>
            <a:r>
              <a:rPr lang="fr-FR" sz="2000" dirty="0"/>
              <a:t>Geneva </a:t>
            </a:r>
            <a:r>
              <a:rPr lang="fr-FR" sz="2000" dirty="0" err="1"/>
              <a:t>emissions</a:t>
            </a:r>
            <a:r>
              <a:rPr lang="fr-FR" sz="2000" dirty="0"/>
              <a:t> 2019 ~ </a:t>
            </a:r>
            <a:r>
              <a:rPr lang="fr-FR" sz="2000" u="sng" dirty="0">
                <a:solidFill>
                  <a:schemeClr val="hlink"/>
                </a:solidFill>
                <a:hlinkClick r:id="rId2"/>
              </a:rPr>
              <a:t>2 650 000</a:t>
            </a:r>
            <a:r>
              <a:rPr lang="fr-FR" sz="2000" dirty="0"/>
              <a:t> tCO2</a:t>
            </a:r>
          </a:p>
          <a:p>
            <a:pPr marL="0" indent="0">
              <a:spcBef>
                <a:spcPts val="667"/>
              </a:spcBef>
              <a:buFont typeface="Arial" panose="020B0604020202020204" pitchFamily="34" charset="0"/>
              <a:buNone/>
            </a:pPr>
            <a:r>
              <a:rPr lang="fr-FR" sz="2000" dirty="0" err="1"/>
              <a:t>Switzerland</a:t>
            </a:r>
            <a:r>
              <a:rPr lang="fr-FR" sz="2000" dirty="0"/>
              <a:t> </a:t>
            </a:r>
            <a:r>
              <a:rPr lang="fr-FR" sz="2000" dirty="0" err="1"/>
              <a:t>emissions</a:t>
            </a:r>
            <a:r>
              <a:rPr lang="fr-FR" sz="2000" dirty="0"/>
              <a:t> 2018 ~ </a:t>
            </a:r>
            <a:r>
              <a:rPr lang="fr-FR" sz="2000" u="sng" dirty="0">
                <a:solidFill>
                  <a:schemeClr val="hlink"/>
                </a:solidFill>
                <a:hlinkClick r:id="rId3"/>
              </a:rPr>
              <a:t>39 637 007 tCO2e</a:t>
            </a:r>
            <a:endParaRPr lang="fr-FR" sz="2000" dirty="0"/>
          </a:p>
          <a:p>
            <a:pPr marL="0" indent="0">
              <a:spcBef>
                <a:spcPts val="667"/>
              </a:spcBef>
              <a:spcAft>
                <a:spcPts val="667"/>
              </a:spcAft>
              <a:buFont typeface="Arial" panose="020B0604020202020204" pitchFamily="34" charset="0"/>
              <a:buNone/>
            </a:pPr>
            <a:r>
              <a:rPr lang="fr-FR" sz="2000" b="1" dirty="0"/>
              <a:t>CERN contribution ~ 5% of Geneva, 0.3 % of </a:t>
            </a:r>
            <a:r>
              <a:rPr lang="fr-FR" sz="2000" b="1" dirty="0" err="1"/>
              <a:t>Switzerland</a:t>
            </a:r>
            <a:r>
              <a:rPr lang="fr-FR" sz="2000" b="1" dirty="0"/>
              <a:t> GHG </a:t>
            </a:r>
            <a:r>
              <a:rPr lang="fr-FR" sz="2000" b="1" dirty="0" err="1"/>
              <a:t>emissions</a:t>
            </a:r>
            <a:endParaRPr lang="fr-FR" sz="2000" b="1" dirty="0"/>
          </a:p>
        </p:txBody>
      </p:sp>
      <p:pic>
        <p:nvPicPr>
          <p:cNvPr id="7" name="Google Shape;731;p62">
            <a:extLst>
              <a:ext uri="{FF2B5EF4-FFF2-40B4-BE49-F238E27FC236}">
                <a16:creationId xmlns:a16="http://schemas.microsoft.com/office/drawing/2014/main" id="{342C7EE8-4F4E-B32D-6FB9-500422EE7F26}"/>
              </a:ext>
            </a:extLst>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173268" y="2535060"/>
            <a:ext cx="11693397" cy="2919967"/>
          </a:xfrm>
          <a:prstGeom prst="rect">
            <a:avLst/>
          </a:prstGeom>
          <a:noFill/>
          <a:ln>
            <a:noFill/>
          </a:ln>
        </p:spPr>
      </p:pic>
      <p:sp>
        <p:nvSpPr>
          <p:cNvPr id="8" name="Google Shape;732;p62">
            <a:extLst>
              <a:ext uri="{FF2B5EF4-FFF2-40B4-BE49-F238E27FC236}">
                <a16:creationId xmlns:a16="http://schemas.microsoft.com/office/drawing/2014/main" id="{F50DD177-0AF2-4EA1-223A-B567880C1CF1}"/>
              </a:ext>
            </a:extLst>
          </p:cNvPr>
          <p:cNvSpPr txBox="1"/>
          <p:nvPr/>
        </p:nvSpPr>
        <p:spPr>
          <a:xfrm>
            <a:off x="178733" y="5755468"/>
            <a:ext cx="11050400" cy="615513"/>
          </a:xfrm>
          <a:prstGeom prst="rect">
            <a:avLst/>
          </a:prstGeom>
          <a:noFill/>
          <a:ln>
            <a:noFill/>
          </a:ln>
        </p:spPr>
        <p:txBody>
          <a:bodyPr spcFirstLastPara="1" wrap="square" lIns="121900" tIns="121900" rIns="121900" bIns="121900" anchor="t" anchorCtr="0">
            <a:spAutoFit/>
          </a:bodyPr>
          <a:lstStyle/>
          <a:p>
            <a:r>
              <a:rPr lang="it" sz="2400" dirty="0">
                <a:latin typeface="Source Sans Pro"/>
                <a:ea typeface="Source Sans Pro"/>
                <a:cs typeface="Source Sans Pro"/>
                <a:sym typeface="Source Sans Pro"/>
                <a:hlinkClick r:id="rId5"/>
              </a:rPr>
              <a:t>https://www.epa.gov/energy/greenhouse-gas-equivalencies-calculator</a:t>
            </a:r>
            <a:r>
              <a:rPr lang="it" sz="2400" dirty="0">
                <a:latin typeface="Source Sans Pro"/>
                <a:ea typeface="Source Sans Pro"/>
                <a:cs typeface="Source Sans Pro"/>
                <a:sym typeface="Source Sans Pro"/>
              </a:rPr>
              <a:t> </a:t>
            </a:r>
            <a:endParaRPr sz="2400" dirty="0">
              <a:latin typeface="Source Sans Pro"/>
              <a:ea typeface="Source Sans Pro"/>
              <a:cs typeface="Source Sans Pro"/>
              <a:sym typeface="Source Sans Pro"/>
            </a:endParaRPr>
          </a:p>
        </p:txBody>
      </p:sp>
      <p:sp>
        <p:nvSpPr>
          <p:cNvPr id="9" name="Rectangle 4">
            <a:extLst>
              <a:ext uri="{FF2B5EF4-FFF2-40B4-BE49-F238E27FC236}">
                <a16:creationId xmlns:a16="http://schemas.microsoft.com/office/drawing/2014/main" id="{EA0BB533-506F-61BF-021A-E4C4F7B18960}"/>
              </a:ext>
            </a:extLst>
          </p:cNvPr>
          <p:cNvSpPr txBox="1">
            <a:spLocks noChangeArrowheads="1"/>
          </p:cNvSpPr>
          <p:nvPr/>
        </p:nvSpPr>
        <p:spPr>
          <a:xfrm>
            <a:off x="2276820" y="-67963"/>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GHG emissions: a comparison</a:t>
            </a:r>
          </a:p>
        </p:txBody>
      </p:sp>
      <p:pic>
        <p:nvPicPr>
          <p:cNvPr id="10" name="Picture 2" descr="C:\Users\guidar\Documents\IEEE2012\CERN LogoOutline-Blue-04.png">
            <a:extLst>
              <a:ext uri="{FF2B5EF4-FFF2-40B4-BE49-F238E27FC236}">
                <a16:creationId xmlns:a16="http://schemas.microsoft.com/office/drawing/2014/main" id="{0AA368C6-4993-E7AA-29B3-4E70FBC3B64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95BADFF-E37C-7EAC-0D71-AB1AFA155EBE}"/>
              </a:ext>
            </a:extLst>
          </p:cNvPr>
          <p:cNvGrpSpPr/>
          <p:nvPr/>
        </p:nvGrpSpPr>
        <p:grpSpPr>
          <a:xfrm>
            <a:off x="792488" y="691712"/>
            <a:ext cx="10440000" cy="37824"/>
            <a:chOff x="179512" y="582864"/>
            <a:chExt cx="8820000" cy="37824"/>
          </a:xfrm>
        </p:grpSpPr>
        <p:cxnSp>
          <p:nvCxnSpPr>
            <p:cNvPr id="12" name="Straight Connector 11">
              <a:extLst>
                <a:ext uri="{FF2B5EF4-FFF2-40B4-BE49-F238E27FC236}">
                  <a16:creationId xmlns:a16="http://schemas.microsoft.com/office/drawing/2014/main" id="{7D2A28DB-0A61-29EE-2F0F-E90ADCB61B52}"/>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7F8715-1FEA-B73D-4CB6-074A119E63E8}"/>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B3669886-0710-C577-E306-B8184D0DB821}"/>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225649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A038D8-AFCE-44FB-A6E1-7819B516204B}"/>
              </a:ext>
            </a:extLst>
          </p:cNvPr>
          <p:cNvSpPr>
            <a:spLocks noGrp="1"/>
          </p:cNvSpPr>
          <p:nvPr>
            <p:ph type="ftr" sz="quarter" idx="11"/>
          </p:nvPr>
        </p:nvSpPr>
        <p:spPr>
          <a:xfrm>
            <a:off x="4038600" y="6356350"/>
            <a:ext cx="4758328"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12642028-8490-4B0E-97DA-CFF0DFD93C60}"/>
              </a:ext>
            </a:extLst>
          </p:cNvPr>
          <p:cNvSpPr>
            <a:spLocks noGrp="1"/>
          </p:cNvSpPr>
          <p:nvPr>
            <p:ph type="sldNum" sz="quarter" idx="12"/>
          </p:nvPr>
        </p:nvSpPr>
        <p:spPr/>
        <p:txBody>
          <a:bodyPr/>
          <a:lstStyle/>
          <a:p>
            <a:fld id="{42A0D281-FBFC-4D24-9147-4B8F7095011A}" type="slidenum">
              <a:rPr lang="en-GB" smtClean="0"/>
              <a:t>11</a:t>
            </a:fld>
            <a:endParaRPr lang="en-GB"/>
          </a:p>
        </p:txBody>
      </p:sp>
      <p:sp>
        <p:nvSpPr>
          <p:cNvPr id="5" name="Rectangle 4">
            <a:extLst>
              <a:ext uri="{FF2B5EF4-FFF2-40B4-BE49-F238E27FC236}">
                <a16:creationId xmlns:a16="http://schemas.microsoft.com/office/drawing/2014/main" id="{EAE3020D-FBA9-4DEC-A5A0-0B5E9E02D0CD}"/>
              </a:ext>
            </a:extLst>
          </p:cNvPr>
          <p:cNvSpPr txBox="1">
            <a:spLocks noChangeArrowheads="1"/>
          </p:cNvSpPr>
          <p:nvPr/>
        </p:nvSpPr>
        <p:spPr>
          <a:xfrm>
            <a:off x="2376138" y="0"/>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Greenhouse gas regulation</a:t>
            </a:r>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Google Shape;130;p14">
            <a:extLst>
              <a:ext uri="{FF2B5EF4-FFF2-40B4-BE49-F238E27FC236}">
                <a16:creationId xmlns:a16="http://schemas.microsoft.com/office/drawing/2014/main" id="{83087622-1CC4-F43C-6D61-2ECE3FBE0AFF}"/>
              </a:ext>
            </a:extLst>
          </p:cNvPr>
          <p:cNvSpPr/>
          <p:nvPr/>
        </p:nvSpPr>
        <p:spPr>
          <a:xfrm>
            <a:off x="4906244" y="2961548"/>
            <a:ext cx="434000" cy="80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131;p14">
            <a:extLst>
              <a:ext uri="{FF2B5EF4-FFF2-40B4-BE49-F238E27FC236}">
                <a16:creationId xmlns:a16="http://schemas.microsoft.com/office/drawing/2014/main" id="{3E86D3F9-078D-E4F2-8077-69BDAF187848}"/>
              </a:ext>
            </a:extLst>
          </p:cNvPr>
          <p:cNvSpPr txBox="1">
            <a:spLocks/>
          </p:cNvSpPr>
          <p:nvPr/>
        </p:nvSpPr>
        <p:spPr>
          <a:xfrm>
            <a:off x="410088" y="5930700"/>
            <a:ext cx="11564800" cy="443200"/>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60000"/>
              </a:lnSpc>
              <a:spcAft>
                <a:spcPts val="667"/>
              </a:spcAft>
            </a:pPr>
            <a:r>
              <a:rPr lang="en-GB" sz="1933" b="1" u="sng" dirty="0">
                <a:solidFill>
                  <a:schemeClr val="dk1"/>
                </a:solidFill>
                <a:ea typeface="Arial"/>
                <a:cs typeface="Arial" panose="020B0604020202020204" pitchFamily="34" charset="0"/>
                <a:sym typeface="Arial"/>
              </a:rPr>
              <a:t>Goal: reduce F- gases consumption and emissions from particle detectors</a:t>
            </a:r>
          </a:p>
        </p:txBody>
      </p:sp>
      <p:sp>
        <p:nvSpPr>
          <p:cNvPr id="35" name="TextBox 34">
            <a:extLst>
              <a:ext uri="{FF2B5EF4-FFF2-40B4-BE49-F238E27FC236}">
                <a16:creationId xmlns:a16="http://schemas.microsoft.com/office/drawing/2014/main" id="{4CF60382-08CB-278C-1870-D1A2232353BE}"/>
              </a:ext>
            </a:extLst>
          </p:cNvPr>
          <p:cNvSpPr txBox="1"/>
          <p:nvPr/>
        </p:nvSpPr>
        <p:spPr>
          <a:xfrm>
            <a:off x="9365" y="854610"/>
            <a:ext cx="12193334" cy="1254446"/>
          </a:xfrm>
          <a:prstGeom prst="rect">
            <a:avLst/>
          </a:prstGeom>
          <a:noFill/>
        </p:spPr>
        <p:txBody>
          <a:bodyPr wrap="square" rtlCol="0">
            <a:spAutoFit/>
          </a:bodyPr>
          <a:lstStyle/>
          <a:p>
            <a:pPr>
              <a:lnSpc>
                <a:spcPct val="120000"/>
              </a:lnSpc>
            </a:pPr>
            <a:r>
              <a:rPr lang="en-GB" sz="1600" dirty="0"/>
              <a:t>Due to the environmental risk, “</a:t>
            </a:r>
            <a:r>
              <a:rPr lang="en-GB" sz="1600" b="1" u="sng" dirty="0"/>
              <a:t>F-gas regulations</a:t>
            </a:r>
            <a:r>
              <a:rPr lang="en-GB" sz="1600" dirty="0"/>
              <a:t>” started to appear. For example, the EU517/2014 is:</a:t>
            </a:r>
          </a:p>
          <a:p>
            <a:pPr marL="285750" indent="-285750">
              <a:lnSpc>
                <a:spcPct val="120000"/>
              </a:lnSpc>
              <a:buFont typeface="Calibri" panose="020F0502020204030204" pitchFamily="34" charset="0"/>
              <a:buChar char="-"/>
            </a:pPr>
            <a:r>
              <a:rPr lang="en-GB" sz="1600" b="1" u="sng" dirty="0"/>
              <a:t>Limiting the total amount </a:t>
            </a:r>
            <a:r>
              <a:rPr lang="en-GB" sz="1600" dirty="0"/>
              <a:t>of the most important F-gases that can be sold from 2015 onwards. By 2030, it limits the use to 1/5 of 2014 sales.</a:t>
            </a:r>
          </a:p>
          <a:p>
            <a:pPr marL="285750" indent="-285750">
              <a:lnSpc>
                <a:spcPct val="120000"/>
              </a:lnSpc>
              <a:buFont typeface="Calibri" panose="020F0502020204030204" pitchFamily="34" charset="0"/>
              <a:buChar char="-"/>
            </a:pPr>
            <a:r>
              <a:rPr lang="en-GB" sz="1600" b="1" u="sng" dirty="0"/>
              <a:t>Banning the use of F-gases </a:t>
            </a:r>
            <a:r>
              <a:rPr lang="en-GB" sz="1600" dirty="0"/>
              <a:t>in new equipment where less harmful alternatives are available.</a:t>
            </a:r>
          </a:p>
          <a:p>
            <a:pPr marL="285750" indent="-285750">
              <a:lnSpc>
                <a:spcPct val="120000"/>
              </a:lnSpc>
              <a:buFont typeface="Calibri" panose="020F0502020204030204" pitchFamily="34" charset="0"/>
              <a:buChar char="-"/>
            </a:pPr>
            <a:r>
              <a:rPr lang="en-GB" sz="1600" b="1" u="sng" dirty="0"/>
              <a:t>Preventing emissions of F-gases </a:t>
            </a:r>
            <a:r>
              <a:rPr lang="en-GB" sz="1600" dirty="0"/>
              <a:t>from existing equipment by requiring checks, proper servicing and recovery of gases.</a:t>
            </a:r>
          </a:p>
        </p:txBody>
      </p:sp>
      <p:pic>
        <p:nvPicPr>
          <p:cNvPr id="36" name="Picture 35">
            <a:extLst>
              <a:ext uri="{FF2B5EF4-FFF2-40B4-BE49-F238E27FC236}">
                <a16:creationId xmlns:a16="http://schemas.microsoft.com/office/drawing/2014/main" id="{673A4F34-3752-BFD9-21F8-9600F0C76DF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7380" y="2212329"/>
            <a:ext cx="5290734" cy="3329708"/>
          </a:xfrm>
          <a:prstGeom prst="rect">
            <a:avLst/>
          </a:prstGeom>
        </p:spPr>
      </p:pic>
      <p:sp>
        <p:nvSpPr>
          <p:cNvPr id="37" name="Shape 195">
            <a:extLst>
              <a:ext uri="{FF2B5EF4-FFF2-40B4-BE49-F238E27FC236}">
                <a16:creationId xmlns:a16="http://schemas.microsoft.com/office/drawing/2014/main" id="{02306868-A463-61E5-8E1D-CA7D90D81C09}"/>
              </a:ext>
            </a:extLst>
          </p:cNvPr>
          <p:cNvSpPr/>
          <p:nvPr/>
        </p:nvSpPr>
        <p:spPr>
          <a:xfrm>
            <a:off x="5695494" y="2308898"/>
            <a:ext cx="6128319"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2964AD"/>
                </a:solidFill>
                <a:latin typeface="Helvetica Neue Medium"/>
                <a:ea typeface="Helvetica Neue Medium"/>
                <a:cs typeface="Helvetica Neue Medium"/>
                <a:sym typeface="Helvetica Neue Medium"/>
              </a:defRPr>
            </a:lvl1pPr>
          </a:lstStyle>
          <a:p>
            <a:pPr algn="r"/>
            <a:r>
              <a:rPr lang="en-GB" sz="2000" dirty="0">
                <a:latin typeface="+mj-lt"/>
              </a:rPr>
              <a:t>HFC phase down: effects on HFC availability and prices </a:t>
            </a:r>
          </a:p>
        </p:txBody>
      </p:sp>
      <p:sp>
        <p:nvSpPr>
          <p:cNvPr id="38" name="Shape 195">
            <a:extLst>
              <a:ext uri="{FF2B5EF4-FFF2-40B4-BE49-F238E27FC236}">
                <a16:creationId xmlns:a16="http://schemas.microsoft.com/office/drawing/2014/main" id="{3F4B225B-61E9-283C-AB2D-8D8471786F6C}"/>
              </a:ext>
            </a:extLst>
          </p:cNvPr>
          <p:cNvSpPr/>
          <p:nvPr/>
        </p:nvSpPr>
        <p:spPr>
          <a:xfrm>
            <a:off x="107504" y="5608464"/>
            <a:ext cx="6633560" cy="44114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2964AD"/>
                </a:solidFill>
                <a:latin typeface="Helvetica Neue Medium"/>
                <a:ea typeface="Helvetica Neue Medium"/>
                <a:cs typeface="Helvetica Neue Medium"/>
                <a:sym typeface="Helvetica Neue Medium"/>
              </a:defRPr>
            </a:lvl1pPr>
          </a:lstStyle>
          <a:p>
            <a:r>
              <a:rPr lang="fr-CH" sz="1100" dirty="0">
                <a:latin typeface="+mj-lt"/>
              </a:rPr>
              <a:t>Sources:  E</a:t>
            </a:r>
            <a:r>
              <a:rPr lang="en-GB" sz="1100" dirty="0" err="1">
                <a:latin typeface="+mj-lt"/>
              </a:rPr>
              <a:t>uropean</a:t>
            </a:r>
            <a:r>
              <a:rPr lang="en-GB" sz="1100" dirty="0">
                <a:latin typeface="+mj-lt"/>
              </a:rPr>
              <a:t> Environment Agency, Fluorinated greenhouse gases 2019 report </a:t>
            </a:r>
          </a:p>
          <a:p>
            <a:r>
              <a:rPr lang="en-GB" sz="1100" dirty="0" err="1">
                <a:latin typeface="+mj-lt"/>
              </a:rPr>
              <a:t>Öko</a:t>
            </a:r>
            <a:r>
              <a:rPr lang="en-GB" sz="1100" dirty="0">
                <a:latin typeface="+mj-lt"/>
              </a:rPr>
              <a:t> Recherche report, March 2020 J. Kleinschmidt et al.</a:t>
            </a:r>
          </a:p>
        </p:txBody>
      </p:sp>
      <p:grpSp>
        <p:nvGrpSpPr>
          <p:cNvPr id="45" name="Group 44">
            <a:extLst>
              <a:ext uri="{FF2B5EF4-FFF2-40B4-BE49-F238E27FC236}">
                <a16:creationId xmlns:a16="http://schemas.microsoft.com/office/drawing/2014/main" id="{840BBDC0-A7AB-D5AD-FBA8-73F8109D69F6}"/>
              </a:ext>
            </a:extLst>
          </p:cNvPr>
          <p:cNvGrpSpPr/>
          <p:nvPr/>
        </p:nvGrpSpPr>
        <p:grpSpPr>
          <a:xfrm>
            <a:off x="7729146" y="2919597"/>
            <a:ext cx="4094667" cy="2792680"/>
            <a:chOff x="7880221" y="2183247"/>
            <a:chExt cx="4094667" cy="2792680"/>
          </a:xfrm>
        </p:grpSpPr>
        <p:pic>
          <p:nvPicPr>
            <p:cNvPr id="39" name="Picture 38">
              <a:extLst>
                <a:ext uri="{FF2B5EF4-FFF2-40B4-BE49-F238E27FC236}">
                  <a16:creationId xmlns:a16="http://schemas.microsoft.com/office/drawing/2014/main" id="{2781252A-F155-621D-673D-E7AFD97BAF8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880221" y="2529482"/>
              <a:ext cx="4094667" cy="2446445"/>
            </a:xfrm>
            <a:prstGeom prst="rect">
              <a:avLst/>
            </a:prstGeom>
          </p:spPr>
        </p:pic>
        <p:sp>
          <p:nvSpPr>
            <p:cNvPr id="40" name="Shape 195">
              <a:extLst>
                <a:ext uri="{FF2B5EF4-FFF2-40B4-BE49-F238E27FC236}">
                  <a16:creationId xmlns:a16="http://schemas.microsoft.com/office/drawing/2014/main" id="{34FD44F2-8A1F-1D5B-FF98-0F980E4DC797}"/>
                </a:ext>
              </a:extLst>
            </p:cNvPr>
            <p:cNvSpPr/>
            <p:nvPr/>
          </p:nvSpPr>
          <p:spPr>
            <a:xfrm>
              <a:off x="8371912" y="2183247"/>
              <a:ext cx="2934241" cy="379591"/>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2964AD"/>
                  </a:solidFill>
                  <a:latin typeface="Helvetica Neue Medium"/>
                  <a:ea typeface="Helvetica Neue Medium"/>
                  <a:cs typeface="Helvetica Neue Medium"/>
                  <a:sym typeface="Helvetica Neue Medium"/>
                </a:defRPr>
              </a:lvl1pPr>
            </a:lstStyle>
            <a:p>
              <a:r>
                <a:rPr lang="en-GB" sz="1800" dirty="0">
                  <a:latin typeface="+mn-lt"/>
                </a:rPr>
                <a:t>Price fluctuations:</a:t>
              </a:r>
            </a:p>
          </p:txBody>
        </p:sp>
        <p:cxnSp>
          <p:nvCxnSpPr>
            <p:cNvPr id="41" name="Straight Arrow Connector 40">
              <a:extLst>
                <a:ext uri="{FF2B5EF4-FFF2-40B4-BE49-F238E27FC236}">
                  <a16:creationId xmlns:a16="http://schemas.microsoft.com/office/drawing/2014/main" id="{C4251A95-8378-9E81-4BC7-45B61CF61D71}"/>
                </a:ext>
              </a:extLst>
            </p:cNvPr>
            <p:cNvCxnSpPr>
              <a:cxnSpLocks/>
              <a:stCxn id="43" idx="2"/>
            </p:cNvCxnSpPr>
            <p:nvPr/>
          </p:nvCxnSpPr>
          <p:spPr>
            <a:xfrm>
              <a:off x="9268881" y="3297624"/>
              <a:ext cx="782140" cy="5125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Shape 195">
              <a:extLst>
                <a:ext uri="{FF2B5EF4-FFF2-40B4-BE49-F238E27FC236}">
                  <a16:creationId xmlns:a16="http://schemas.microsoft.com/office/drawing/2014/main" id="{85227E10-55F1-9603-13D0-1CCD6D31D99A}"/>
                </a:ext>
              </a:extLst>
            </p:cNvPr>
            <p:cNvSpPr/>
            <p:nvPr/>
          </p:nvSpPr>
          <p:spPr>
            <a:xfrm>
              <a:off x="10104595" y="2402505"/>
              <a:ext cx="1803525" cy="656590"/>
            </a:xfrm>
            <a:prstGeom prst="rect">
              <a:avLst/>
            </a:prstGeom>
            <a:no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2964AD"/>
                  </a:solidFill>
                  <a:latin typeface="Helvetica Neue Medium"/>
                  <a:ea typeface="Helvetica Neue Medium"/>
                  <a:cs typeface="Helvetica Neue Medium"/>
                  <a:sym typeface="Helvetica Neue Medium"/>
                </a:defRPr>
              </a:lvl1pPr>
            </a:lstStyle>
            <a:p>
              <a:pPr algn="r"/>
              <a:r>
                <a:rPr lang="en-GB" sz="1200" dirty="0">
                  <a:latin typeface="+mn-lt"/>
                </a:rPr>
                <a:t>decrease due to industrial conversion to new low GWP gases</a:t>
              </a:r>
            </a:p>
          </p:txBody>
        </p:sp>
        <p:sp>
          <p:nvSpPr>
            <p:cNvPr id="43" name="Shape 195">
              <a:extLst>
                <a:ext uri="{FF2B5EF4-FFF2-40B4-BE49-F238E27FC236}">
                  <a16:creationId xmlns:a16="http://schemas.microsoft.com/office/drawing/2014/main" id="{41DD6287-B544-9F25-F1D5-ADAC98B60246}"/>
                </a:ext>
              </a:extLst>
            </p:cNvPr>
            <p:cNvSpPr/>
            <p:nvPr/>
          </p:nvSpPr>
          <p:spPr>
            <a:xfrm>
              <a:off x="8486740" y="2641034"/>
              <a:ext cx="1564282" cy="656590"/>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2964AD"/>
                  </a:solidFill>
                  <a:latin typeface="Helvetica Neue Medium"/>
                  <a:ea typeface="Helvetica Neue Medium"/>
                  <a:cs typeface="Helvetica Neue Medium"/>
                  <a:sym typeface="Helvetica Neue Medium"/>
                </a:defRPr>
              </a:lvl1pPr>
            </a:lstStyle>
            <a:p>
              <a:r>
                <a:rPr lang="en-GB" sz="1200" dirty="0">
                  <a:latin typeface="+mn-lt"/>
                </a:rPr>
                <a:t>increase due to EU HFC phase-down/reduced availability</a:t>
              </a:r>
            </a:p>
          </p:txBody>
        </p:sp>
        <p:cxnSp>
          <p:nvCxnSpPr>
            <p:cNvPr id="44" name="Straight Arrow Connector 43">
              <a:extLst>
                <a:ext uri="{FF2B5EF4-FFF2-40B4-BE49-F238E27FC236}">
                  <a16:creationId xmlns:a16="http://schemas.microsoft.com/office/drawing/2014/main" id="{F55BFF51-A1C3-654F-F39E-6FC7E6DC0EA8}"/>
                </a:ext>
              </a:extLst>
            </p:cNvPr>
            <p:cNvCxnSpPr>
              <a:cxnSpLocks/>
            </p:cNvCxnSpPr>
            <p:nvPr/>
          </p:nvCxnSpPr>
          <p:spPr>
            <a:xfrm>
              <a:off x="11027398" y="2843071"/>
              <a:ext cx="0" cy="9361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Shape 195">
            <a:extLst>
              <a:ext uri="{FF2B5EF4-FFF2-40B4-BE49-F238E27FC236}">
                <a16:creationId xmlns:a16="http://schemas.microsoft.com/office/drawing/2014/main" id="{2DE041F1-11E7-8958-DCDF-8CF9E1AE67B0}"/>
              </a:ext>
            </a:extLst>
          </p:cNvPr>
          <p:cNvSpPr/>
          <p:nvPr/>
        </p:nvSpPr>
        <p:spPr>
          <a:xfrm rot="1650814">
            <a:off x="2316491" y="3359369"/>
            <a:ext cx="4341380" cy="3795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2964AD"/>
                </a:solidFill>
                <a:latin typeface="Helvetica Neue Medium"/>
                <a:ea typeface="Helvetica Neue Medium"/>
                <a:cs typeface="Helvetica Neue Medium"/>
                <a:sym typeface="Helvetica Neue Medium"/>
              </a:defRPr>
            </a:lvl1pPr>
          </a:lstStyle>
          <a:p>
            <a:r>
              <a:rPr lang="en-GB" sz="1800" dirty="0">
                <a:latin typeface="+mj-lt"/>
              </a:rPr>
              <a:t>Reduction in availability over LHC operation</a:t>
            </a:r>
          </a:p>
        </p:txBody>
      </p:sp>
      <p:sp>
        <p:nvSpPr>
          <p:cNvPr id="47" name="TextBox 46">
            <a:extLst>
              <a:ext uri="{FF2B5EF4-FFF2-40B4-BE49-F238E27FC236}">
                <a16:creationId xmlns:a16="http://schemas.microsoft.com/office/drawing/2014/main" id="{354CE017-8A9F-82A4-8A17-51DE0013714E}"/>
              </a:ext>
            </a:extLst>
          </p:cNvPr>
          <p:cNvSpPr txBox="1"/>
          <p:nvPr/>
        </p:nvSpPr>
        <p:spPr>
          <a:xfrm>
            <a:off x="2932201" y="4094107"/>
            <a:ext cx="452368" cy="276999"/>
          </a:xfrm>
          <a:prstGeom prst="rect">
            <a:avLst/>
          </a:prstGeom>
          <a:noFill/>
        </p:spPr>
        <p:txBody>
          <a:bodyPr wrap="none" rtlCol="0">
            <a:spAutoFit/>
          </a:bodyPr>
          <a:lstStyle/>
          <a:p>
            <a:r>
              <a:rPr lang="fr-CH" sz="1200" dirty="0"/>
              <a:t>63%</a:t>
            </a:r>
            <a:endParaRPr lang="en-GB" sz="1200" dirty="0"/>
          </a:p>
        </p:txBody>
      </p:sp>
      <p:sp>
        <p:nvSpPr>
          <p:cNvPr id="48" name="TextBox 47">
            <a:extLst>
              <a:ext uri="{FF2B5EF4-FFF2-40B4-BE49-F238E27FC236}">
                <a16:creationId xmlns:a16="http://schemas.microsoft.com/office/drawing/2014/main" id="{F8E4C4C9-7047-8785-FFA4-6F41001B1F59}"/>
              </a:ext>
            </a:extLst>
          </p:cNvPr>
          <p:cNvSpPr txBox="1"/>
          <p:nvPr/>
        </p:nvSpPr>
        <p:spPr>
          <a:xfrm>
            <a:off x="2070692" y="3456051"/>
            <a:ext cx="530915" cy="276999"/>
          </a:xfrm>
          <a:prstGeom prst="rect">
            <a:avLst/>
          </a:prstGeom>
          <a:noFill/>
        </p:spPr>
        <p:txBody>
          <a:bodyPr wrap="none" rtlCol="0">
            <a:spAutoFit/>
          </a:bodyPr>
          <a:lstStyle/>
          <a:p>
            <a:r>
              <a:rPr lang="fr-CH" sz="1200" dirty="0"/>
              <a:t>100%</a:t>
            </a:r>
            <a:endParaRPr lang="en-GB" sz="1200" dirty="0"/>
          </a:p>
        </p:txBody>
      </p:sp>
      <p:sp>
        <p:nvSpPr>
          <p:cNvPr id="49" name="TextBox 48">
            <a:extLst>
              <a:ext uri="{FF2B5EF4-FFF2-40B4-BE49-F238E27FC236}">
                <a16:creationId xmlns:a16="http://schemas.microsoft.com/office/drawing/2014/main" id="{C587156E-C9A7-552C-53FE-5CA91D718B66}"/>
              </a:ext>
            </a:extLst>
          </p:cNvPr>
          <p:cNvSpPr txBox="1"/>
          <p:nvPr/>
        </p:nvSpPr>
        <p:spPr>
          <a:xfrm>
            <a:off x="3323886" y="4385625"/>
            <a:ext cx="452368" cy="276999"/>
          </a:xfrm>
          <a:prstGeom prst="rect">
            <a:avLst/>
          </a:prstGeom>
          <a:noFill/>
        </p:spPr>
        <p:txBody>
          <a:bodyPr wrap="none" rtlCol="0">
            <a:spAutoFit/>
          </a:bodyPr>
          <a:lstStyle/>
          <a:p>
            <a:r>
              <a:rPr lang="fr-CH" sz="1200" dirty="0"/>
              <a:t>45%</a:t>
            </a:r>
            <a:endParaRPr lang="en-GB" sz="1200" dirty="0"/>
          </a:p>
        </p:txBody>
      </p:sp>
      <p:sp>
        <p:nvSpPr>
          <p:cNvPr id="50" name="TextBox 49">
            <a:extLst>
              <a:ext uri="{FF2B5EF4-FFF2-40B4-BE49-F238E27FC236}">
                <a16:creationId xmlns:a16="http://schemas.microsoft.com/office/drawing/2014/main" id="{B43B31E6-058B-D8A7-5DF5-DD52E5E5E1A7}"/>
              </a:ext>
            </a:extLst>
          </p:cNvPr>
          <p:cNvSpPr txBox="1"/>
          <p:nvPr/>
        </p:nvSpPr>
        <p:spPr>
          <a:xfrm>
            <a:off x="4159908" y="4578200"/>
            <a:ext cx="452368" cy="276999"/>
          </a:xfrm>
          <a:prstGeom prst="rect">
            <a:avLst/>
          </a:prstGeom>
          <a:noFill/>
        </p:spPr>
        <p:txBody>
          <a:bodyPr wrap="none" rtlCol="0">
            <a:spAutoFit/>
          </a:bodyPr>
          <a:lstStyle/>
          <a:p>
            <a:r>
              <a:rPr lang="fr-CH" sz="1200" dirty="0"/>
              <a:t>31%</a:t>
            </a:r>
            <a:endParaRPr lang="en-GB" sz="1200" dirty="0"/>
          </a:p>
        </p:txBody>
      </p:sp>
      <p:sp>
        <p:nvSpPr>
          <p:cNvPr id="51" name="TextBox 50">
            <a:extLst>
              <a:ext uri="{FF2B5EF4-FFF2-40B4-BE49-F238E27FC236}">
                <a16:creationId xmlns:a16="http://schemas.microsoft.com/office/drawing/2014/main" id="{B2FA6DD6-BC6C-C486-0EF5-5801D9DDE38F}"/>
              </a:ext>
            </a:extLst>
          </p:cNvPr>
          <p:cNvSpPr txBox="1"/>
          <p:nvPr/>
        </p:nvSpPr>
        <p:spPr>
          <a:xfrm>
            <a:off x="4770776" y="4681204"/>
            <a:ext cx="452368" cy="276999"/>
          </a:xfrm>
          <a:prstGeom prst="rect">
            <a:avLst/>
          </a:prstGeom>
          <a:noFill/>
        </p:spPr>
        <p:txBody>
          <a:bodyPr wrap="none" rtlCol="0">
            <a:spAutoFit/>
          </a:bodyPr>
          <a:lstStyle/>
          <a:p>
            <a:r>
              <a:rPr lang="fr-CH" sz="1200" dirty="0"/>
              <a:t>24%</a:t>
            </a:r>
            <a:endParaRPr lang="en-GB" sz="1200" dirty="0"/>
          </a:p>
        </p:txBody>
      </p:sp>
      <p:sp>
        <p:nvSpPr>
          <p:cNvPr id="52" name="TextBox 51">
            <a:extLst>
              <a:ext uri="{FF2B5EF4-FFF2-40B4-BE49-F238E27FC236}">
                <a16:creationId xmlns:a16="http://schemas.microsoft.com/office/drawing/2014/main" id="{41994099-8E73-8D44-54EF-F90E145F96F7}"/>
              </a:ext>
            </a:extLst>
          </p:cNvPr>
          <p:cNvSpPr txBox="1"/>
          <p:nvPr/>
        </p:nvSpPr>
        <p:spPr>
          <a:xfrm>
            <a:off x="5216862" y="4722216"/>
            <a:ext cx="452368" cy="276999"/>
          </a:xfrm>
          <a:prstGeom prst="rect">
            <a:avLst/>
          </a:prstGeom>
          <a:noFill/>
        </p:spPr>
        <p:txBody>
          <a:bodyPr wrap="none" rtlCol="0">
            <a:spAutoFit/>
          </a:bodyPr>
          <a:lstStyle/>
          <a:p>
            <a:r>
              <a:rPr lang="fr-CH" sz="1200" dirty="0"/>
              <a:t>21%</a:t>
            </a:r>
            <a:endParaRPr lang="en-GB" sz="1200" dirty="0"/>
          </a:p>
        </p:txBody>
      </p:sp>
      <p:sp>
        <p:nvSpPr>
          <p:cNvPr id="53" name="TextBox 52">
            <a:extLst>
              <a:ext uri="{FF2B5EF4-FFF2-40B4-BE49-F238E27FC236}">
                <a16:creationId xmlns:a16="http://schemas.microsoft.com/office/drawing/2014/main" id="{920BC3A2-4650-7238-05FF-149DDC1FA832}"/>
              </a:ext>
            </a:extLst>
          </p:cNvPr>
          <p:cNvSpPr txBox="1"/>
          <p:nvPr/>
        </p:nvSpPr>
        <p:spPr>
          <a:xfrm>
            <a:off x="2383240" y="3559055"/>
            <a:ext cx="452368" cy="276999"/>
          </a:xfrm>
          <a:prstGeom prst="rect">
            <a:avLst/>
          </a:prstGeom>
          <a:noFill/>
        </p:spPr>
        <p:txBody>
          <a:bodyPr wrap="none" rtlCol="0">
            <a:spAutoFit/>
          </a:bodyPr>
          <a:lstStyle/>
          <a:p>
            <a:r>
              <a:rPr lang="fr-CH" sz="1200" dirty="0"/>
              <a:t>93%</a:t>
            </a:r>
            <a:endParaRPr lang="en-GB" sz="1200" dirty="0"/>
          </a:p>
        </p:txBody>
      </p:sp>
      <p:sp>
        <p:nvSpPr>
          <p:cNvPr id="57" name="Rectangle 56">
            <a:extLst>
              <a:ext uri="{FF2B5EF4-FFF2-40B4-BE49-F238E27FC236}">
                <a16:creationId xmlns:a16="http://schemas.microsoft.com/office/drawing/2014/main" id="{CC8D0AFD-C990-51F2-B7E4-68370F0CD77B}"/>
              </a:ext>
            </a:extLst>
          </p:cNvPr>
          <p:cNvSpPr/>
          <p:nvPr/>
        </p:nvSpPr>
        <p:spPr>
          <a:xfrm>
            <a:off x="3384569" y="5385713"/>
            <a:ext cx="2153545" cy="128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Arrow Connector 55">
            <a:extLst>
              <a:ext uri="{FF2B5EF4-FFF2-40B4-BE49-F238E27FC236}">
                <a16:creationId xmlns:a16="http://schemas.microsoft.com/office/drawing/2014/main" id="{41728FA1-5DBD-F31A-1882-012D1CA2AAC2}"/>
              </a:ext>
            </a:extLst>
          </p:cNvPr>
          <p:cNvCxnSpPr/>
          <p:nvPr/>
        </p:nvCxnSpPr>
        <p:spPr>
          <a:xfrm>
            <a:off x="3662756" y="5439687"/>
            <a:ext cx="252000" cy="774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E1D0881-EEEB-601D-A5DD-C59CDD560673}"/>
              </a:ext>
            </a:extLst>
          </p:cNvPr>
          <p:cNvSpPr txBox="1"/>
          <p:nvPr/>
        </p:nvSpPr>
        <p:spPr>
          <a:xfrm>
            <a:off x="3842138" y="5285798"/>
            <a:ext cx="562975" cy="307777"/>
          </a:xfrm>
          <a:prstGeom prst="rect">
            <a:avLst/>
          </a:prstGeom>
          <a:noFill/>
        </p:spPr>
        <p:txBody>
          <a:bodyPr wrap="none" rtlCol="0">
            <a:spAutoFit/>
          </a:bodyPr>
          <a:lstStyle/>
          <a:p>
            <a:r>
              <a:rPr lang="fr-CH" sz="1400" dirty="0"/>
              <a:t>Run3</a:t>
            </a:r>
            <a:endParaRPr lang="en-GB" sz="1400" dirty="0"/>
          </a:p>
        </p:txBody>
      </p:sp>
      <p:sp>
        <p:nvSpPr>
          <p:cNvPr id="59" name="TextBox 58">
            <a:extLst>
              <a:ext uri="{FF2B5EF4-FFF2-40B4-BE49-F238E27FC236}">
                <a16:creationId xmlns:a16="http://schemas.microsoft.com/office/drawing/2014/main" id="{1C79A59A-0A02-E984-F6B4-293380DE5F78}"/>
              </a:ext>
            </a:extLst>
          </p:cNvPr>
          <p:cNvSpPr txBox="1"/>
          <p:nvPr/>
        </p:nvSpPr>
        <p:spPr>
          <a:xfrm>
            <a:off x="5253326" y="5284742"/>
            <a:ext cx="562975" cy="307777"/>
          </a:xfrm>
          <a:prstGeom prst="rect">
            <a:avLst/>
          </a:prstGeom>
          <a:noFill/>
        </p:spPr>
        <p:txBody>
          <a:bodyPr wrap="none" rtlCol="0">
            <a:spAutoFit/>
          </a:bodyPr>
          <a:lstStyle/>
          <a:p>
            <a:r>
              <a:rPr lang="fr-CH" sz="1400" dirty="0"/>
              <a:t>Run4</a:t>
            </a:r>
            <a:endParaRPr lang="en-GB" sz="1400" dirty="0"/>
          </a:p>
        </p:txBody>
      </p:sp>
      <p:cxnSp>
        <p:nvCxnSpPr>
          <p:cNvPr id="60" name="Straight Arrow Connector 59">
            <a:extLst>
              <a:ext uri="{FF2B5EF4-FFF2-40B4-BE49-F238E27FC236}">
                <a16:creationId xmlns:a16="http://schemas.microsoft.com/office/drawing/2014/main" id="{5E26ECD9-1A2D-F0AF-A93E-16C4B3889E16}"/>
              </a:ext>
            </a:extLst>
          </p:cNvPr>
          <p:cNvCxnSpPr/>
          <p:nvPr/>
        </p:nvCxnSpPr>
        <p:spPr>
          <a:xfrm>
            <a:off x="4300184" y="5448969"/>
            <a:ext cx="252000" cy="774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45566D1-40E6-DC7A-25FC-AE3B6F190F8A}"/>
              </a:ext>
            </a:extLst>
          </p:cNvPr>
          <p:cNvCxnSpPr/>
          <p:nvPr/>
        </p:nvCxnSpPr>
        <p:spPr>
          <a:xfrm>
            <a:off x="5067104" y="5432443"/>
            <a:ext cx="252000" cy="774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E8797C9-3751-F43F-87F5-25D6956CF560}"/>
              </a:ext>
            </a:extLst>
          </p:cNvPr>
          <p:cNvCxnSpPr>
            <a:cxnSpLocks/>
          </p:cNvCxnSpPr>
          <p:nvPr/>
        </p:nvCxnSpPr>
        <p:spPr>
          <a:xfrm>
            <a:off x="4128178" y="4232606"/>
            <a:ext cx="0" cy="813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EDBE6B2-8054-96E1-0D04-D7E7C66F0E4A}"/>
              </a:ext>
            </a:extLst>
          </p:cNvPr>
          <p:cNvSpPr txBox="1"/>
          <p:nvPr/>
        </p:nvSpPr>
        <p:spPr>
          <a:xfrm>
            <a:off x="3676021" y="3743125"/>
            <a:ext cx="913007" cy="461665"/>
          </a:xfrm>
          <a:prstGeom prst="rect">
            <a:avLst/>
          </a:prstGeom>
          <a:noFill/>
        </p:spPr>
        <p:txBody>
          <a:bodyPr wrap="none" rtlCol="0">
            <a:spAutoFit/>
          </a:bodyPr>
          <a:lstStyle/>
          <a:p>
            <a:r>
              <a:rPr lang="fr-CH" sz="2400" dirty="0" err="1">
                <a:solidFill>
                  <a:srgbClr val="FF0000"/>
                </a:solidFill>
              </a:rPr>
              <a:t>Today</a:t>
            </a:r>
            <a:endParaRPr lang="en-GB" sz="2400" dirty="0">
              <a:solidFill>
                <a:srgbClr val="FF0000"/>
              </a:solidFill>
            </a:endParaRPr>
          </a:p>
        </p:txBody>
      </p:sp>
      <p:cxnSp>
        <p:nvCxnSpPr>
          <p:cNvPr id="66" name="Straight Arrow Connector 65">
            <a:extLst>
              <a:ext uri="{FF2B5EF4-FFF2-40B4-BE49-F238E27FC236}">
                <a16:creationId xmlns:a16="http://schemas.microsoft.com/office/drawing/2014/main" id="{9E20025C-BC5A-7E49-518C-1B5E16082FA9}"/>
              </a:ext>
            </a:extLst>
          </p:cNvPr>
          <p:cNvCxnSpPr>
            <a:cxnSpLocks/>
          </p:cNvCxnSpPr>
          <p:nvPr/>
        </p:nvCxnSpPr>
        <p:spPr>
          <a:xfrm>
            <a:off x="8335665" y="4999215"/>
            <a:ext cx="334480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B83A3D8-A0C6-AD05-E1FF-0057116F2DD8}"/>
              </a:ext>
            </a:extLst>
          </p:cNvPr>
          <p:cNvSpPr txBox="1"/>
          <p:nvPr/>
        </p:nvSpPr>
        <p:spPr>
          <a:xfrm>
            <a:off x="7088868" y="4768382"/>
            <a:ext cx="913007" cy="461665"/>
          </a:xfrm>
          <a:prstGeom prst="rect">
            <a:avLst/>
          </a:prstGeom>
          <a:noFill/>
        </p:spPr>
        <p:txBody>
          <a:bodyPr wrap="none" rtlCol="0">
            <a:spAutoFit/>
          </a:bodyPr>
          <a:lstStyle/>
          <a:p>
            <a:r>
              <a:rPr lang="fr-CH" sz="2400" dirty="0" err="1">
                <a:solidFill>
                  <a:srgbClr val="FF0000"/>
                </a:solidFill>
              </a:rPr>
              <a:t>Today</a:t>
            </a:r>
            <a:endParaRPr lang="en-GB" sz="2400" dirty="0">
              <a:solidFill>
                <a:srgbClr val="FF0000"/>
              </a:solidFill>
            </a:endParaRPr>
          </a:p>
        </p:txBody>
      </p:sp>
      <p:sp>
        <p:nvSpPr>
          <p:cNvPr id="2" name="Date Placeholder 1">
            <a:extLst>
              <a:ext uri="{FF2B5EF4-FFF2-40B4-BE49-F238E27FC236}">
                <a16:creationId xmlns:a16="http://schemas.microsoft.com/office/drawing/2014/main" id="{C4230716-6D7C-64A7-D423-3FDC16037BE1}"/>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617692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4EAB01-ADBB-4095-CF96-1DFC5A2DCACD}"/>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A5C34BFA-0C7D-DFD6-E6AB-4AB9AD378907}"/>
              </a:ext>
            </a:extLst>
          </p:cNvPr>
          <p:cNvSpPr>
            <a:spLocks noGrp="1"/>
          </p:cNvSpPr>
          <p:nvPr>
            <p:ph type="sldNum" sz="quarter" idx="12"/>
          </p:nvPr>
        </p:nvSpPr>
        <p:spPr/>
        <p:txBody>
          <a:bodyPr/>
          <a:lstStyle/>
          <a:p>
            <a:fld id="{42A0D281-FBFC-4D24-9147-4B8F7095011A}" type="slidenum">
              <a:rPr lang="en-GB" smtClean="0"/>
              <a:t>12</a:t>
            </a:fld>
            <a:endParaRPr lang="en-GB"/>
          </a:p>
        </p:txBody>
      </p:sp>
      <p:sp>
        <p:nvSpPr>
          <p:cNvPr id="37" name="The new Regulation establishes the total elimination of hydrofluorocarbons by 2050">
            <a:extLst>
              <a:ext uri="{FF2B5EF4-FFF2-40B4-BE49-F238E27FC236}">
                <a16:creationId xmlns:a16="http://schemas.microsoft.com/office/drawing/2014/main" id="{049CEF48-9C16-470B-F93F-A1D9A1C229E9}"/>
              </a:ext>
            </a:extLst>
          </p:cNvPr>
          <p:cNvSpPr txBox="1"/>
          <p:nvPr/>
        </p:nvSpPr>
        <p:spPr>
          <a:xfrm>
            <a:off x="1664919" y="769994"/>
            <a:ext cx="7676782"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300" b="1">
                <a:solidFill>
                  <a:srgbClr val="21529F"/>
                </a:solidFill>
                <a:latin typeface="Helvetica Neue"/>
                <a:ea typeface="Helvetica Neue"/>
                <a:cs typeface="Helvetica Neue"/>
                <a:sym typeface="Helvetica Neue"/>
              </a:defRPr>
            </a:lvl1pPr>
          </a:lstStyle>
          <a:p>
            <a:r>
              <a:rPr sz="1800" dirty="0"/>
              <a:t>The new Regulation establishes the </a:t>
            </a:r>
            <a:r>
              <a:rPr sz="1800" u="sng" dirty="0">
                <a:solidFill>
                  <a:srgbClr val="FF0000"/>
                </a:solidFill>
              </a:rPr>
              <a:t>total elimination of </a:t>
            </a:r>
            <a:r>
              <a:rPr lang="en-GB" sz="1800" u="sng" dirty="0">
                <a:solidFill>
                  <a:srgbClr val="FF0000"/>
                </a:solidFill>
              </a:rPr>
              <a:t>HFCs</a:t>
            </a:r>
            <a:r>
              <a:rPr sz="1800" u="sng" dirty="0">
                <a:solidFill>
                  <a:srgbClr val="FF0000"/>
                </a:solidFill>
              </a:rPr>
              <a:t> by 2050</a:t>
            </a:r>
          </a:p>
        </p:txBody>
      </p:sp>
      <p:sp>
        <p:nvSpPr>
          <p:cNvPr id="38" name="It is a major step towards climate neutrality…">
            <a:extLst>
              <a:ext uri="{FF2B5EF4-FFF2-40B4-BE49-F238E27FC236}">
                <a16:creationId xmlns:a16="http://schemas.microsoft.com/office/drawing/2014/main" id="{F3A57437-8D27-75AB-FCC3-B79433F22607}"/>
              </a:ext>
            </a:extLst>
          </p:cNvPr>
          <p:cNvSpPr txBox="1"/>
          <p:nvPr/>
        </p:nvSpPr>
        <p:spPr>
          <a:xfrm>
            <a:off x="0" y="1084300"/>
            <a:ext cx="12192000" cy="2052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08352" indent="-208352">
              <a:spcBef>
                <a:spcPts val="352"/>
              </a:spcBef>
              <a:buSzPct val="75000"/>
              <a:buChar char="-"/>
              <a:defRPr sz="2100">
                <a:latin typeface="Helvetica Neue"/>
                <a:ea typeface="Helvetica Neue"/>
                <a:cs typeface="Helvetica Neue"/>
                <a:sym typeface="Helvetica Neue"/>
              </a:defRPr>
            </a:pPr>
            <a:r>
              <a:rPr sz="1600" dirty="0"/>
              <a:t>It is a</a:t>
            </a:r>
            <a:r>
              <a:rPr sz="1600" dirty="0">
                <a:solidFill>
                  <a:schemeClr val="accent2"/>
                </a:solidFill>
              </a:rPr>
              <a:t> </a:t>
            </a:r>
            <a:r>
              <a:rPr sz="1600" dirty="0"/>
              <a:t>major step towards </a:t>
            </a:r>
            <a:r>
              <a:rPr sz="1600" dirty="0">
                <a:latin typeface="Helvetica Neue Medium"/>
                <a:ea typeface="Helvetica Neue Medium"/>
                <a:cs typeface="Helvetica Neue Medium"/>
                <a:sym typeface="Helvetica Neue Medium"/>
              </a:rPr>
              <a:t>climate neutrality</a:t>
            </a:r>
          </a:p>
          <a:p>
            <a:pPr marL="208352" indent="-208352">
              <a:spcBef>
                <a:spcPts val="352"/>
              </a:spcBef>
              <a:buSzPct val="75000"/>
              <a:buChar char="-"/>
              <a:defRPr sz="2100">
                <a:latin typeface="Helvetica Neue"/>
                <a:ea typeface="Helvetica Neue"/>
                <a:cs typeface="Helvetica Neue"/>
                <a:sym typeface="Helvetica Neue"/>
              </a:defRPr>
            </a:pPr>
            <a:r>
              <a:rPr sz="1600" dirty="0"/>
              <a:t>First goal: reduction of 55% GHG emissions by the end of this decade compared to 1990 levels</a:t>
            </a:r>
          </a:p>
          <a:p>
            <a:pPr marL="208352" indent="-208352">
              <a:spcBef>
                <a:spcPts val="352"/>
              </a:spcBef>
              <a:buSzPct val="75000"/>
              <a:buChar char="-"/>
              <a:defRPr sz="2100">
                <a:latin typeface="Helvetica Neue"/>
                <a:ea typeface="Helvetica Neue"/>
                <a:cs typeface="Helvetica Neue"/>
                <a:sym typeface="Helvetica Neue"/>
              </a:defRPr>
            </a:pPr>
            <a:r>
              <a:rPr sz="1600" dirty="0"/>
              <a:t>New restrictions also in the use of SF</a:t>
            </a:r>
            <a:r>
              <a:rPr sz="1600" baseline="-5999" dirty="0"/>
              <a:t>6</a:t>
            </a:r>
            <a:r>
              <a:rPr sz="1600" dirty="0"/>
              <a:t> and especially for high GWP gases</a:t>
            </a:r>
          </a:p>
          <a:p>
            <a:pPr marL="208352" indent="-208352">
              <a:spcBef>
                <a:spcPts val="352"/>
              </a:spcBef>
              <a:buSzPct val="75000"/>
              <a:buChar char="-"/>
              <a:defRPr sz="2100">
                <a:latin typeface="Helvetica Neue"/>
                <a:ea typeface="Helvetica Neue"/>
                <a:cs typeface="Helvetica Neue"/>
                <a:sym typeface="Helvetica Neue"/>
              </a:defRPr>
            </a:pPr>
            <a:r>
              <a:rPr sz="1600" dirty="0"/>
              <a:t>It will result in a reduction in production and </a:t>
            </a:r>
            <a:r>
              <a:rPr sz="1600" dirty="0">
                <a:latin typeface="Helvetica Neue Medium"/>
                <a:ea typeface="Helvetica Neue Medium"/>
                <a:cs typeface="Helvetica Neue Medium"/>
                <a:sym typeface="Helvetica Neue Medium"/>
              </a:rPr>
              <a:t>reduced quotas</a:t>
            </a:r>
            <a:r>
              <a:rPr sz="1600" dirty="0"/>
              <a:t> for F-Gas refrigerants, leading to an inevitable</a:t>
            </a:r>
            <a:r>
              <a:rPr sz="1600" dirty="0">
                <a:latin typeface="Helvetica Neue Medium"/>
                <a:ea typeface="Helvetica Neue Medium"/>
                <a:cs typeface="Helvetica Neue Medium"/>
                <a:sym typeface="Helvetica Neue Medium"/>
              </a:rPr>
              <a:t> increase in prices</a:t>
            </a:r>
            <a:r>
              <a:rPr sz="1600" dirty="0"/>
              <a:t> for higher GWP refrigerants</a:t>
            </a:r>
          </a:p>
          <a:p>
            <a:pPr marL="285740" lvl="2" indent="-151799">
              <a:spcBef>
                <a:spcPts val="352"/>
              </a:spcBef>
              <a:buSzPct val="100000"/>
              <a:buChar char="-"/>
              <a:defRPr sz="2100">
                <a:solidFill>
                  <a:srgbClr val="747474"/>
                </a:solidFill>
                <a:latin typeface="Helvetica Neue"/>
                <a:ea typeface="Helvetica Neue"/>
                <a:cs typeface="Helvetica Neue"/>
                <a:sym typeface="Helvetica Neue"/>
              </a:defRPr>
            </a:pPr>
            <a:r>
              <a:rPr sz="1600" dirty="0"/>
              <a:t>It will probably affect not-EU market</a:t>
            </a:r>
          </a:p>
          <a:p>
            <a:pPr marL="208352" indent="-208352">
              <a:spcBef>
                <a:spcPts val="352"/>
              </a:spcBef>
              <a:buSzPct val="75000"/>
              <a:buChar char="-"/>
              <a:defRPr sz="2100">
                <a:latin typeface="Helvetica Neue"/>
                <a:ea typeface="Helvetica Neue"/>
                <a:cs typeface="Helvetica Neue"/>
                <a:sym typeface="Helvetica Neue"/>
              </a:defRPr>
            </a:pPr>
            <a:r>
              <a:rPr sz="1600" dirty="0"/>
              <a:t>Important also to consider possible new regulation for all PFAS</a:t>
            </a:r>
          </a:p>
        </p:txBody>
      </p:sp>
      <p:pic>
        <p:nvPicPr>
          <p:cNvPr id="51" name="F-gas-Price-monitoring-Q1-2022.jpg" descr="F-gas-Price-monitoring-Q1-2022.jpg">
            <a:extLst>
              <a:ext uri="{FF2B5EF4-FFF2-40B4-BE49-F238E27FC236}">
                <a16:creationId xmlns:a16="http://schemas.microsoft.com/office/drawing/2014/main" id="{DCCFDD97-FB66-52C3-3337-78F715630ABA}"/>
              </a:ext>
            </a:extLst>
          </p:cNvPr>
          <p:cNvPicPr>
            <a:picLocks noChangeAspect="1"/>
          </p:cNvPicPr>
          <p:nvPr/>
        </p:nvPicPr>
        <p:blipFill>
          <a:blip r:embed="rId2"/>
          <a:stretch>
            <a:fillRect/>
          </a:stretch>
        </p:blipFill>
        <p:spPr>
          <a:xfrm>
            <a:off x="6391782" y="3943429"/>
            <a:ext cx="4505680" cy="2334762"/>
          </a:xfrm>
          <a:prstGeom prst="rect">
            <a:avLst/>
          </a:prstGeom>
          <a:ln w="12700">
            <a:miter lim="400000"/>
          </a:ln>
        </p:spPr>
      </p:pic>
      <p:sp>
        <p:nvSpPr>
          <p:cNvPr id="53" name="increase due to EU HFC phase-down/reduced availability">
            <a:extLst>
              <a:ext uri="{FF2B5EF4-FFF2-40B4-BE49-F238E27FC236}">
                <a16:creationId xmlns:a16="http://schemas.microsoft.com/office/drawing/2014/main" id="{54DFA9A7-96D6-069D-33C8-36C53735EA89}"/>
              </a:ext>
            </a:extLst>
          </p:cNvPr>
          <p:cNvSpPr txBox="1"/>
          <p:nvPr/>
        </p:nvSpPr>
        <p:spPr>
          <a:xfrm>
            <a:off x="6995839" y="3694800"/>
            <a:ext cx="1107729" cy="67794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457200">
              <a:lnSpc>
                <a:spcPts val="3500"/>
              </a:lnSpc>
              <a:defRPr sz="1400">
                <a:latin typeface="Helvetica Neue"/>
                <a:ea typeface="Helvetica Neue"/>
                <a:cs typeface="Helvetica Neue"/>
                <a:sym typeface="Helvetica Neue"/>
              </a:defRPr>
            </a:lvl1pPr>
          </a:lstStyle>
          <a:p>
            <a:pPr>
              <a:lnSpc>
                <a:spcPct val="100000"/>
              </a:lnSpc>
            </a:pPr>
            <a:r>
              <a:rPr sz="984" dirty="0"/>
              <a:t>increase due to EU HFC phase-down/reduced availability</a:t>
            </a:r>
          </a:p>
        </p:txBody>
      </p:sp>
      <p:sp>
        <p:nvSpPr>
          <p:cNvPr id="54" name="decrease due to industrial conversion to new low GWP gases">
            <a:extLst>
              <a:ext uri="{FF2B5EF4-FFF2-40B4-BE49-F238E27FC236}">
                <a16:creationId xmlns:a16="http://schemas.microsoft.com/office/drawing/2014/main" id="{6FB86079-93C1-7921-AEAD-6A11D60D4D6B}"/>
              </a:ext>
            </a:extLst>
          </p:cNvPr>
          <p:cNvSpPr txBox="1"/>
          <p:nvPr/>
        </p:nvSpPr>
        <p:spPr>
          <a:xfrm>
            <a:off x="8824498" y="3954359"/>
            <a:ext cx="2107381" cy="41838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457200">
              <a:lnSpc>
                <a:spcPts val="3800"/>
              </a:lnSpc>
              <a:defRPr sz="1600">
                <a:latin typeface="Calibri"/>
                <a:ea typeface="Calibri"/>
                <a:cs typeface="Calibri"/>
                <a:sym typeface="Calibri"/>
              </a:defRPr>
            </a:lvl1pPr>
          </a:lstStyle>
          <a:p>
            <a:pPr>
              <a:lnSpc>
                <a:spcPct val="100000"/>
              </a:lnSpc>
            </a:pPr>
            <a:r>
              <a:rPr sz="1125" dirty="0"/>
              <a:t>decrease due to industrial conversion to new low GWP gases</a:t>
            </a:r>
          </a:p>
        </p:txBody>
      </p:sp>
      <p:sp>
        <p:nvSpPr>
          <p:cNvPr id="55" name="Line">
            <a:extLst>
              <a:ext uri="{FF2B5EF4-FFF2-40B4-BE49-F238E27FC236}">
                <a16:creationId xmlns:a16="http://schemas.microsoft.com/office/drawing/2014/main" id="{F9150C0E-764E-C8CC-DD37-E9B8F4CB7F0F}"/>
              </a:ext>
            </a:extLst>
          </p:cNvPr>
          <p:cNvSpPr/>
          <p:nvPr/>
        </p:nvSpPr>
        <p:spPr>
          <a:xfrm flipV="1">
            <a:off x="9229055" y="4372743"/>
            <a:ext cx="587805" cy="424264"/>
          </a:xfrm>
          <a:prstGeom prst="line">
            <a:avLst/>
          </a:prstGeom>
          <a:ln w="12700">
            <a:solidFill>
              <a:srgbClr val="000000"/>
            </a:solidFill>
            <a:miter lim="400000"/>
            <a:tailEnd type="triangle"/>
          </a:ln>
        </p:spPr>
        <p:txBody>
          <a:bodyPr lIns="35719" tIns="35719" rIns="35719" bIns="35719" anchor="ctr"/>
          <a:lstStyle/>
          <a:p>
            <a:pPr>
              <a:defRPr sz="2400"/>
            </a:pPr>
            <a:endParaRPr sz="1687"/>
          </a:p>
        </p:txBody>
      </p:sp>
      <p:sp>
        <p:nvSpPr>
          <p:cNvPr id="56" name="Line">
            <a:extLst>
              <a:ext uri="{FF2B5EF4-FFF2-40B4-BE49-F238E27FC236}">
                <a16:creationId xmlns:a16="http://schemas.microsoft.com/office/drawing/2014/main" id="{8C3A5F27-1DBE-7184-C3AC-B30BC7BE8E50}"/>
              </a:ext>
            </a:extLst>
          </p:cNvPr>
          <p:cNvSpPr/>
          <p:nvPr/>
        </p:nvSpPr>
        <p:spPr>
          <a:xfrm flipH="1" flipV="1">
            <a:off x="7504981" y="4372743"/>
            <a:ext cx="360473" cy="556776"/>
          </a:xfrm>
          <a:prstGeom prst="line">
            <a:avLst/>
          </a:prstGeom>
          <a:ln w="12700">
            <a:solidFill>
              <a:srgbClr val="000000"/>
            </a:solidFill>
            <a:miter lim="400000"/>
            <a:tailEnd type="triangle"/>
          </a:ln>
        </p:spPr>
        <p:txBody>
          <a:bodyPr lIns="35719" tIns="35719" rIns="35719" bIns="35719" anchor="ctr"/>
          <a:lstStyle/>
          <a:p>
            <a:pPr>
              <a:defRPr sz="2400"/>
            </a:pPr>
            <a:endParaRPr sz="1687"/>
          </a:p>
        </p:txBody>
      </p:sp>
      <p:grpSp>
        <p:nvGrpSpPr>
          <p:cNvPr id="60" name="Group 59">
            <a:extLst>
              <a:ext uri="{FF2B5EF4-FFF2-40B4-BE49-F238E27FC236}">
                <a16:creationId xmlns:a16="http://schemas.microsoft.com/office/drawing/2014/main" id="{E06E6DE7-C343-8019-7EA7-3B224961A173}"/>
              </a:ext>
            </a:extLst>
          </p:cNvPr>
          <p:cNvGrpSpPr/>
          <p:nvPr/>
        </p:nvGrpSpPr>
        <p:grpSpPr>
          <a:xfrm>
            <a:off x="454516" y="3169787"/>
            <a:ext cx="5109160" cy="3291153"/>
            <a:chOff x="1921639" y="3353855"/>
            <a:chExt cx="5109160" cy="3291153"/>
          </a:xfrm>
        </p:grpSpPr>
        <p:sp>
          <p:nvSpPr>
            <p:cNvPr id="39" name="Line">
              <a:extLst>
                <a:ext uri="{FF2B5EF4-FFF2-40B4-BE49-F238E27FC236}">
                  <a16:creationId xmlns:a16="http://schemas.microsoft.com/office/drawing/2014/main" id="{626F1798-DFE0-5C92-1D01-B591DBD39A97}"/>
                </a:ext>
              </a:extLst>
            </p:cNvPr>
            <p:cNvSpPr/>
            <p:nvPr/>
          </p:nvSpPr>
          <p:spPr>
            <a:xfrm>
              <a:off x="2224244" y="6375225"/>
              <a:ext cx="727324" cy="1"/>
            </a:xfrm>
            <a:prstGeom prst="line">
              <a:avLst/>
            </a:prstGeom>
            <a:ln w="19050">
              <a:solidFill>
                <a:srgbClr val="000000"/>
              </a:solidFill>
              <a:miter lim="400000"/>
              <a:headEnd type="arrow"/>
              <a:tailEnd type="arrow"/>
            </a:ln>
          </p:spPr>
          <p:txBody>
            <a:bodyPr lIns="35719" tIns="35719" rIns="35719" bIns="35719" anchor="ctr"/>
            <a:lstStyle/>
            <a:p>
              <a:pPr>
                <a:defRPr sz="2400"/>
              </a:pPr>
              <a:endParaRPr sz="1687"/>
            </a:p>
          </p:txBody>
        </p:sp>
        <p:sp>
          <p:nvSpPr>
            <p:cNvPr id="40" name="LHC RUN 2">
              <a:extLst>
                <a:ext uri="{FF2B5EF4-FFF2-40B4-BE49-F238E27FC236}">
                  <a16:creationId xmlns:a16="http://schemas.microsoft.com/office/drawing/2014/main" id="{1B690C47-DE52-2234-7701-75297EA2D7E1}"/>
                </a:ext>
              </a:extLst>
            </p:cNvPr>
            <p:cNvSpPr txBox="1"/>
            <p:nvPr/>
          </p:nvSpPr>
          <p:spPr>
            <a:xfrm>
              <a:off x="2196719" y="6410520"/>
              <a:ext cx="785472" cy="234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500">
                  <a:latin typeface="Helvetica Neue"/>
                  <a:ea typeface="Helvetica Neue"/>
                  <a:cs typeface="Helvetica Neue"/>
                  <a:sym typeface="Helvetica Neue"/>
                </a:defRPr>
              </a:lvl1pPr>
            </a:lstStyle>
            <a:p>
              <a:r>
                <a:rPr sz="1055"/>
                <a:t>LHC RUN 2</a:t>
              </a:r>
            </a:p>
          </p:txBody>
        </p:sp>
        <p:sp>
          <p:nvSpPr>
            <p:cNvPr id="41" name="Line">
              <a:extLst>
                <a:ext uri="{FF2B5EF4-FFF2-40B4-BE49-F238E27FC236}">
                  <a16:creationId xmlns:a16="http://schemas.microsoft.com/office/drawing/2014/main" id="{75EA535D-BD3E-6B5D-F7A0-509040ADA33E}"/>
                </a:ext>
              </a:extLst>
            </p:cNvPr>
            <p:cNvSpPr/>
            <p:nvPr/>
          </p:nvSpPr>
          <p:spPr>
            <a:xfrm>
              <a:off x="3494320" y="6375225"/>
              <a:ext cx="596535" cy="1"/>
            </a:xfrm>
            <a:prstGeom prst="line">
              <a:avLst/>
            </a:prstGeom>
            <a:ln w="19050">
              <a:solidFill>
                <a:srgbClr val="000000"/>
              </a:solidFill>
              <a:miter lim="400000"/>
              <a:headEnd type="arrow"/>
              <a:tailEnd type="arrow"/>
            </a:ln>
          </p:spPr>
          <p:txBody>
            <a:bodyPr lIns="35719" tIns="35719" rIns="35719" bIns="35719" anchor="ctr"/>
            <a:lstStyle/>
            <a:p>
              <a:pPr>
                <a:defRPr sz="2400"/>
              </a:pPr>
              <a:endParaRPr sz="1687"/>
            </a:p>
          </p:txBody>
        </p:sp>
        <p:sp>
          <p:nvSpPr>
            <p:cNvPr id="42" name="LHC RUN 3">
              <a:extLst>
                <a:ext uri="{FF2B5EF4-FFF2-40B4-BE49-F238E27FC236}">
                  <a16:creationId xmlns:a16="http://schemas.microsoft.com/office/drawing/2014/main" id="{830817ED-000B-D25D-9C06-FE6E5E2A7EC4}"/>
                </a:ext>
              </a:extLst>
            </p:cNvPr>
            <p:cNvSpPr txBox="1"/>
            <p:nvPr/>
          </p:nvSpPr>
          <p:spPr>
            <a:xfrm>
              <a:off x="3414988" y="6410520"/>
              <a:ext cx="785472" cy="234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500">
                  <a:latin typeface="Helvetica Neue"/>
                  <a:ea typeface="Helvetica Neue"/>
                  <a:cs typeface="Helvetica Neue"/>
                  <a:sym typeface="Helvetica Neue"/>
                </a:defRPr>
              </a:lvl1pPr>
            </a:lstStyle>
            <a:p>
              <a:r>
                <a:rPr sz="1055"/>
                <a:t>LHC RUN 3</a:t>
              </a:r>
            </a:p>
          </p:txBody>
        </p:sp>
        <p:sp>
          <p:nvSpPr>
            <p:cNvPr id="43" name="LHC RUN 4">
              <a:extLst>
                <a:ext uri="{FF2B5EF4-FFF2-40B4-BE49-F238E27FC236}">
                  <a16:creationId xmlns:a16="http://schemas.microsoft.com/office/drawing/2014/main" id="{74A17693-3F9E-8FA0-C2F5-ADFBDDF91A2F}"/>
                </a:ext>
              </a:extLst>
            </p:cNvPr>
            <p:cNvSpPr txBox="1"/>
            <p:nvPr/>
          </p:nvSpPr>
          <p:spPr>
            <a:xfrm>
              <a:off x="4519926" y="6410520"/>
              <a:ext cx="785472" cy="234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500">
                  <a:latin typeface="Helvetica Neue"/>
                  <a:ea typeface="Helvetica Neue"/>
                  <a:cs typeface="Helvetica Neue"/>
                  <a:sym typeface="Helvetica Neue"/>
                </a:defRPr>
              </a:lvl1pPr>
            </a:lstStyle>
            <a:p>
              <a:r>
                <a:rPr sz="1055"/>
                <a:t>LHC RUN 4</a:t>
              </a:r>
            </a:p>
          </p:txBody>
        </p:sp>
        <p:sp>
          <p:nvSpPr>
            <p:cNvPr id="44" name="Line">
              <a:extLst>
                <a:ext uri="{FF2B5EF4-FFF2-40B4-BE49-F238E27FC236}">
                  <a16:creationId xmlns:a16="http://schemas.microsoft.com/office/drawing/2014/main" id="{4E849945-BF79-4DD9-29CC-C3C4884B63A2}"/>
                </a:ext>
              </a:extLst>
            </p:cNvPr>
            <p:cNvSpPr/>
            <p:nvPr/>
          </p:nvSpPr>
          <p:spPr>
            <a:xfrm>
              <a:off x="4604459" y="6375225"/>
              <a:ext cx="727324" cy="1"/>
            </a:xfrm>
            <a:prstGeom prst="line">
              <a:avLst/>
            </a:prstGeom>
            <a:ln w="19050">
              <a:solidFill>
                <a:srgbClr val="000000"/>
              </a:solidFill>
              <a:miter lim="400000"/>
              <a:headEnd type="arrow"/>
              <a:tailEnd type="arrow"/>
            </a:ln>
          </p:spPr>
          <p:txBody>
            <a:bodyPr lIns="35719" tIns="35719" rIns="35719" bIns="35719" anchor="ctr"/>
            <a:lstStyle/>
            <a:p>
              <a:pPr>
                <a:defRPr sz="2400"/>
              </a:pPr>
              <a:endParaRPr sz="1687"/>
            </a:p>
          </p:txBody>
        </p:sp>
        <p:sp>
          <p:nvSpPr>
            <p:cNvPr id="45" name="Line">
              <a:extLst>
                <a:ext uri="{FF2B5EF4-FFF2-40B4-BE49-F238E27FC236}">
                  <a16:creationId xmlns:a16="http://schemas.microsoft.com/office/drawing/2014/main" id="{54F814DF-40AB-9F1F-29C3-63EA9D961967}"/>
                </a:ext>
              </a:extLst>
            </p:cNvPr>
            <p:cNvSpPr/>
            <p:nvPr/>
          </p:nvSpPr>
          <p:spPr>
            <a:xfrm>
              <a:off x="5614109" y="6375225"/>
              <a:ext cx="471822" cy="1"/>
            </a:xfrm>
            <a:prstGeom prst="line">
              <a:avLst/>
            </a:prstGeom>
            <a:ln w="19050">
              <a:solidFill>
                <a:srgbClr val="000000"/>
              </a:solidFill>
              <a:miter lim="400000"/>
              <a:headEnd type="arrow"/>
              <a:tailEnd type="arrow"/>
            </a:ln>
          </p:spPr>
          <p:txBody>
            <a:bodyPr lIns="35719" tIns="35719" rIns="35719" bIns="35719" anchor="ctr"/>
            <a:lstStyle/>
            <a:p>
              <a:pPr>
                <a:defRPr sz="2400"/>
              </a:pPr>
              <a:endParaRPr sz="1687"/>
            </a:p>
          </p:txBody>
        </p:sp>
        <p:sp>
          <p:nvSpPr>
            <p:cNvPr id="46" name="LHC RUN 5">
              <a:extLst>
                <a:ext uri="{FF2B5EF4-FFF2-40B4-BE49-F238E27FC236}">
                  <a16:creationId xmlns:a16="http://schemas.microsoft.com/office/drawing/2014/main" id="{691898DE-9D11-4E28-D408-E8C27D035395}"/>
                </a:ext>
              </a:extLst>
            </p:cNvPr>
            <p:cNvSpPr txBox="1"/>
            <p:nvPr/>
          </p:nvSpPr>
          <p:spPr>
            <a:xfrm>
              <a:off x="5458833" y="6410520"/>
              <a:ext cx="785472" cy="234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500">
                  <a:latin typeface="Helvetica Neue"/>
                  <a:ea typeface="Helvetica Neue"/>
                  <a:cs typeface="Helvetica Neue"/>
                  <a:sym typeface="Helvetica Neue"/>
                </a:defRPr>
              </a:lvl1pPr>
            </a:lstStyle>
            <a:p>
              <a:r>
                <a:rPr sz="1055"/>
                <a:t>LHC RUN 5</a:t>
              </a:r>
            </a:p>
          </p:txBody>
        </p:sp>
        <p:grpSp>
          <p:nvGrpSpPr>
            <p:cNvPr id="47" name="Group">
              <a:extLst>
                <a:ext uri="{FF2B5EF4-FFF2-40B4-BE49-F238E27FC236}">
                  <a16:creationId xmlns:a16="http://schemas.microsoft.com/office/drawing/2014/main" id="{09CF76FE-EA87-0642-083B-0DD48301D092}"/>
                </a:ext>
              </a:extLst>
            </p:cNvPr>
            <p:cNvGrpSpPr/>
            <p:nvPr/>
          </p:nvGrpSpPr>
          <p:grpSpPr>
            <a:xfrm>
              <a:off x="6347042" y="6375225"/>
              <a:ext cx="424969" cy="1"/>
              <a:chOff x="0" y="0"/>
              <a:chExt cx="604399" cy="0"/>
            </a:xfrm>
          </p:grpSpPr>
          <p:sp>
            <p:nvSpPr>
              <p:cNvPr id="48" name="Line">
                <a:extLst>
                  <a:ext uri="{FF2B5EF4-FFF2-40B4-BE49-F238E27FC236}">
                    <a16:creationId xmlns:a16="http://schemas.microsoft.com/office/drawing/2014/main" id="{0CA83BFD-1131-8038-5804-E2A57C5866D6}"/>
                  </a:ext>
                </a:extLst>
              </p:cNvPr>
              <p:cNvSpPr/>
              <p:nvPr/>
            </p:nvSpPr>
            <p:spPr>
              <a:xfrm>
                <a:off x="0" y="0"/>
                <a:ext cx="330096" cy="0"/>
              </a:xfrm>
              <a:prstGeom prst="line">
                <a:avLst/>
              </a:prstGeom>
              <a:noFill/>
              <a:ln w="19050" cap="flat">
                <a:solidFill>
                  <a:srgbClr val="000000"/>
                </a:solidFill>
                <a:prstDash val="solid"/>
                <a:miter lim="400000"/>
                <a:headEnd type="arrow" w="med" len="med"/>
              </a:ln>
              <a:effectLst/>
            </p:spPr>
            <p:txBody>
              <a:bodyPr wrap="square" lIns="35719" tIns="35719" rIns="35719" bIns="35719" numCol="1" anchor="ctr">
                <a:noAutofit/>
              </a:bodyPr>
              <a:lstStyle/>
              <a:p>
                <a:pPr>
                  <a:defRPr sz="2400"/>
                </a:pPr>
                <a:endParaRPr sz="1687"/>
              </a:p>
            </p:txBody>
          </p:sp>
          <p:sp>
            <p:nvSpPr>
              <p:cNvPr id="49" name="Line">
                <a:extLst>
                  <a:ext uri="{FF2B5EF4-FFF2-40B4-BE49-F238E27FC236}">
                    <a16:creationId xmlns:a16="http://schemas.microsoft.com/office/drawing/2014/main" id="{BB1BA67A-41A5-8ED2-F268-2425AFEEF856}"/>
                  </a:ext>
                </a:extLst>
              </p:cNvPr>
              <p:cNvSpPr/>
              <p:nvPr/>
            </p:nvSpPr>
            <p:spPr>
              <a:xfrm>
                <a:off x="187330" y="0"/>
                <a:ext cx="417070" cy="0"/>
              </a:xfrm>
              <a:prstGeom prst="line">
                <a:avLst/>
              </a:prstGeom>
              <a:noFill/>
              <a:ln w="19050" cap="flat">
                <a:solidFill>
                  <a:srgbClr val="000000"/>
                </a:solidFill>
                <a:custDash>
                  <a:ds d="200000" sp="200000"/>
                </a:custDash>
                <a:miter lim="400000"/>
              </a:ln>
              <a:effectLst/>
            </p:spPr>
            <p:txBody>
              <a:bodyPr wrap="square" lIns="35719" tIns="35719" rIns="35719" bIns="35719" numCol="1" anchor="ctr">
                <a:noAutofit/>
              </a:bodyPr>
              <a:lstStyle/>
              <a:p>
                <a:pPr>
                  <a:defRPr sz="2400"/>
                </a:pPr>
                <a:endParaRPr sz="1687"/>
              </a:p>
            </p:txBody>
          </p:sp>
        </p:grpSp>
        <p:sp>
          <p:nvSpPr>
            <p:cNvPr id="50" name="LHC RUN 6">
              <a:extLst>
                <a:ext uri="{FF2B5EF4-FFF2-40B4-BE49-F238E27FC236}">
                  <a16:creationId xmlns:a16="http://schemas.microsoft.com/office/drawing/2014/main" id="{9CBCD0F6-010F-2248-4F12-BCFB42495833}"/>
                </a:ext>
              </a:extLst>
            </p:cNvPr>
            <p:cNvSpPr txBox="1"/>
            <p:nvPr/>
          </p:nvSpPr>
          <p:spPr>
            <a:xfrm>
              <a:off x="6245327" y="6410520"/>
              <a:ext cx="785472" cy="234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500">
                  <a:latin typeface="Helvetica Neue"/>
                  <a:ea typeface="Helvetica Neue"/>
                  <a:cs typeface="Helvetica Neue"/>
                  <a:sym typeface="Helvetica Neue"/>
                </a:defRPr>
              </a:lvl1pPr>
            </a:lstStyle>
            <a:p>
              <a:r>
                <a:rPr sz="1055"/>
                <a:t>LHC RUN 6</a:t>
              </a:r>
            </a:p>
          </p:txBody>
        </p:sp>
        <p:graphicFrame>
          <p:nvGraphicFramePr>
            <p:cNvPr id="57" name="2D Line Chart">
              <a:extLst>
                <a:ext uri="{FF2B5EF4-FFF2-40B4-BE49-F238E27FC236}">
                  <a16:creationId xmlns:a16="http://schemas.microsoft.com/office/drawing/2014/main" id="{33EE3843-174A-59FF-5B49-DE88E8730710}"/>
                </a:ext>
              </a:extLst>
            </p:cNvPr>
            <p:cNvGraphicFramePr/>
            <p:nvPr>
              <p:extLst>
                <p:ext uri="{D42A27DB-BD31-4B8C-83A1-F6EECF244321}">
                  <p14:modId xmlns:p14="http://schemas.microsoft.com/office/powerpoint/2010/main" val="2154650378"/>
                </p:ext>
              </p:extLst>
            </p:nvPr>
          </p:nvGraphicFramePr>
          <p:xfrm>
            <a:off x="1921639" y="3353855"/>
            <a:ext cx="4539716" cy="2888156"/>
          </p:xfrm>
          <a:graphic>
            <a:graphicData uri="http://schemas.openxmlformats.org/drawingml/2006/chart">
              <c:chart xmlns:c="http://schemas.openxmlformats.org/drawingml/2006/chart" xmlns:r="http://schemas.openxmlformats.org/officeDocument/2006/relationships" r:id="rId3"/>
            </a:graphicData>
          </a:graphic>
        </p:graphicFrame>
        <p:sp>
          <p:nvSpPr>
            <p:cNvPr id="58" name="EU-2023 revision">
              <a:extLst>
                <a:ext uri="{FF2B5EF4-FFF2-40B4-BE49-F238E27FC236}">
                  <a16:creationId xmlns:a16="http://schemas.microsoft.com/office/drawing/2014/main" id="{DBA74341-2C9E-E843-BE7B-455BA4AFF003}"/>
                </a:ext>
              </a:extLst>
            </p:cNvPr>
            <p:cNvSpPr txBox="1"/>
            <p:nvPr/>
          </p:nvSpPr>
          <p:spPr>
            <a:xfrm>
              <a:off x="5077791" y="3568880"/>
              <a:ext cx="1464238" cy="455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457200">
                <a:lnSpc>
                  <a:spcPts val="3600"/>
                </a:lnSpc>
                <a:spcBef>
                  <a:spcPts val="1200"/>
                </a:spcBef>
                <a:defRPr sz="1800">
                  <a:solidFill>
                    <a:schemeClr val="accent5"/>
                  </a:solidFill>
                  <a:latin typeface="Helvetica Neue"/>
                  <a:ea typeface="Helvetica Neue"/>
                  <a:cs typeface="Helvetica Neue"/>
                  <a:sym typeface="Helvetica Neue"/>
                </a:defRPr>
              </a:lvl1pPr>
            </a:lstStyle>
            <a:p>
              <a:r>
                <a:rPr sz="1266"/>
                <a:t>EU-2023 revision</a:t>
              </a:r>
            </a:p>
          </p:txBody>
        </p:sp>
      </p:grpSp>
      <p:sp>
        <p:nvSpPr>
          <p:cNvPr id="59" name="EU F-gas 2015">
            <a:extLst>
              <a:ext uri="{FF2B5EF4-FFF2-40B4-BE49-F238E27FC236}">
                <a16:creationId xmlns:a16="http://schemas.microsoft.com/office/drawing/2014/main" id="{D5FBF34C-08D4-4B77-61A4-A9A795D7463D}"/>
              </a:ext>
            </a:extLst>
          </p:cNvPr>
          <p:cNvSpPr txBox="1"/>
          <p:nvPr/>
        </p:nvSpPr>
        <p:spPr>
          <a:xfrm>
            <a:off x="3600895" y="3133551"/>
            <a:ext cx="1464239" cy="455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457200">
              <a:lnSpc>
                <a:spcPts val="3600"/>
              </a:lnSpc>
              <a:spcBef>
                <a:spcPts val="1200"/>
              </a:spcBef>
              <a:defRPr sz="1800">
                <a:solidFill>
                  <a:srgbClr val="21529F"/>
                </a:solidFill>
                <a:latin typeface="Helvetica Neue"/>
                <a:ea typeface="Helvetica Neue"/>
                <a:cs typeface="Helvetica Neue"/>
                <a:sym typeface="Helvetica Neue"/>
              </a:defRPr>
            </a:lvl1pPr>
          </a:lstStyle>
          <a:p>
            <a:r>
              <a:rPr sz="1266"/>
              <a:t>EU F-gas 2015</a:t>
            </a:r>
          </a:p>
        </p:txBody>
      </p:sp>
      <p:sp>
        <p:nvSpPr>
          <p:cNvPr id="52" name="Average purchase prices of the most commonly used HFC refrigerants">
            <a:extLst>
              <a:ext uri="{FF2B5EF4-FFF2-40B4-BE49-F238E27FC236}">
                <a16:creationId xmlns:a16="http://schemas.microsoft.com/office/drawing/2014/main" id="{649CF3ED-89F0-614E-17A0-098DC3B213A2}"/>
              </a:ext>
            </a:extLst>
          </p:cNvPr>
          <p:cNvSpPr txBox="1"/>
          <p:nvPr/>
        </p:nvSpPr>
        <p:spPr>
          <a:xfrm>
            <a:off x="6140380" y="3197597"/>
            <a:ext cx="6317410" cy="349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defTabSz="321457">
              <a:lnSpc>
                <a:spcPts val="2531"/>
              </a:lnSpc>
              <a:spcBef>
                <a:spcPts val="844"/>
              </a:spcBef>
              <a:defRPr sz="1800" b="1">
                <a:solidFill>
                  <a:srgbClr val="21529F"/>
                </a:solidFill>
                <a:latin typeface="Helvetica Neue"/>
                <a:ea typeface="Helvetica Neue"/>
                <a:cs typeface="Helvetica Neue"/>
                <a:sym typeface="Helvetica Neue"/>
              </a:defRPr>
            </a:pPr>
            <a:r>
              <a:rPr sz="1266" dirty="0"/>
              <a:t>Average purchase prices of the</a:t>
            </a:r>
            <a:r>
              <a:rPr lang="en-GB" sz="1266" dirty="0"/>
              <a:t> </a:t>
            </a:r>
            <a:r>
              <a:rPr sz="1266" dirty="0"/>
              <a:t>most commonly used HFC refrigerants</a:t>
            </a:r>
          </a:p>
        </p:txBody>
      </p:sp>
      <p:sp>
        <p:nvSpPr>
          <p:cNvPr id="61" name="Rectangle 4">
            <a:extLst>
              <a:ext uri="{FF2B5EF4-FFF2-40B4-BE49-F238E27FC236}">
                <a16:creationId xmlns:a16="http://schemas.microsoft.com/office/drawing/2014/main" id="{92D33F8B-E058-8AE1-3B3F-0B763C5AE0E5}"/>
              </a:ext>
            </a:extLst>
          </p:cNvPr>
          <p:cNvSpPr txBox="1">
            <a:spLocks noChangeArrowheads="1"/>
          </p:cNvSpPr>
          <p:nvPr/>
        </p:nvSpPr>
        <p:spPr>
          <a:xfrm>
            <a:off x="2376138" y="0"/>
            <a:ext cx="7632700" cy="649287"/>
          </a:xfrm>
          <a:prstGeom prst="rect">
            <a:avLst/>
          </a:prstGeom>
          <a:noFill/>
          <a:ln w="12700">
            <a:noFill/>
          </a:ln>
          <a:effectLst/>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New F-gas regulation: from phase down to phase out</a:t>
            </a:r>
          </a:p>
        </p:txBody>
      </p:sp>
      <p:pic>
        <p:nvPicPr>
          <p:cNvPr id="62" name="Picture 2" descr="C:\Users\guidar\Documents\IEEE2012\CERN LogoOutline-Blue-04.png">
            <a:extLst>
              <a:ext uri="{FF2B5EF4-FFF2-40B4-BE49-F238E27FC236}">
                <a16:creationId xmlns:a16="http://schemas.microsoft.com/office/drawing/2014/main" id="{062931A5-D5E4-4EFC-DA2E-5D295248451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CD69B283-4229-0E9D-873E-59EE1590D867}"/>
              </a:ext>
            </a:extLst>
          </p:cNvPr>
          <p:cNvGrpSpPr/>
          <p:nvPr/>
        </p:nvGrpSpPr>
        <p:grpSpPr>
          <a:xfrm>
            <a:off x="792488" y="691712"/>
            <a:ext cx="10440000" cy="37824"/>
            <a:chOff x="179512" y="582864"/>
            <a:chExt cx="8820000" cy="37824"/>
          </a:xfrm>
        </p:grpSpPr>
        <p:cxnSp>
          <p:nvCxnSpPr>
            <p:cNvPr id="64" name="Straight Connector 63">
              <a:extLst>
                <a:ext uri="{FF2B5EF4-FFF2-40B4-BE49-F238E27FC236}">
                  <a16:creationId xmlns:a16="http://schemas.microsoft.com/office/drawing/2014/main" id="{ED041AF2-B960-0926-0D39-7991B971833C}"/>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42EC5FC-576B-C056-06C5-E855EE7A9570}"/>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C55FCCDE-0330-759C-4B61-C494793EC92A}"/>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286773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81C0FEF-270F-4792-68DD-CEF58E475C37}"/>
              </a:ext>
            </a:extLst>
          </p:cNvPr>
          <p:cNvSpPr txBox="1">
            <a:spLocks noChangeArrowheads="1"/>
          </p:cNvSpPr>
          <p:nvPr/>
        </p:nvSpPr>
        <p:spPr>
          <a:xfrm>
            <a:off x="1988568" y="-20125"/>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rPr>
              <a:t>And now: PFAS</a:t>
            </a:r>
            <a:r>
              <a:rPr lang="en-US" sz="3000" dirty="0">
                <a:solidFill>
                  <a:srgbClr val="4F81BD">
                    <a:lumMod val="75000"/>
                  </a:srgbClr>
                </a:solidFill>
                <a:latin typeface="+mn-lt"/>
              </a:rPr>
              <a:t> -</a:t>
            </a:r>
            <a:r>
              <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rPr>
              <a:t> </a:t>
            </a:r>
            <a:r>
              <a:rPr kumimoji="0" lang="en-US" sz="3000" b="0" i="1" u="none" strike="noStrike" kern="1200" cap="none" spc="0" normalizeH="0" baseline="0" noProof="0" dirty="0">
                <a:ln>
                  <a:noFill/>
                </a:ln>
                <a:solidFill>
                  <a:srgbClr val="4F81BD">
                    <a:lumMod val="75000"/>
                  </a:srgbClr>
                </a:solidFill>
                <a:effectLst/>
                <a:uLnTx/>
                <a:uFillTx/>
                <a:latin typeface="+mn-lt"/>
                <a:ea typeface="+mj-ea"/>
                <a:cs typeface="+mj-cs"/>
              </a:rPr>
              <a:t>“forever chemicals”</a:t>
            </a:r>
          </a:p>
        </p:txBody>
      </p:sp>
      <p:pic>
        <p:nvPicPr>
          <p:cNvPr id="5" name="Picture 2" descr="C:\Users\guidar\Documents\IEEE2012\CERN LogoOutline-Blue-04.png">
            <a:extLst>
              <a:ext uri="{FF2B5EF4-FFF2-40B4-BE49-F238E27FC236}">
                <a16:creationId xmlns:a16="http://schemas.microsoft.com/office/drawing/2014/main" id="{93501629-75E5-B949-7FB3-81063CB80E1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74097"/>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7DC8910-1DF1-ED0B-FAD9-F01C143F55CE}"/>
              </a:ext>
            </a:extLst>
          </p:cNvPr>
          <p:cNvGrpSpPr/>
          <p:nvPr/>
        </p:nvGrpSpPr>
        <p:grpSpPr>
          <a:xfrm>
            <a:off x="792488" y="633233"/>
            <a:ext cx="10440000" cy="37824"/>
            <a:chOff x="179512" y="582864"/>
            <a:chExt cx="8820000" cy="37824"/>
          </a:xfrm>
        </p:grpSpPr>
        <p:cxnSp>
          <p:nvCxnSpPr>
            <p:cNvPr id="7" name="Straight Connector 6">
              <a:extLst>
                <a:ext uri="{FF2B5EF4-FFF2-40B4-BE49-F238E27FC236}">
                  <a16:creationId xmlns:a16="http://schemas.microsoft.com/office/drawing/2014/main" id="{98CF9087-B744-CC2E-B246-79CDF0AB7F5E}"/>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8" name="Straight Connector 7">
              <a:extLst>
                <a:ext uri="{FF2B5EF4-FFF2-40B4-BE49-F238E27FC236}">
                  <a16:creationId xmlns:a16="http://schemas.microsoft.com/office/drawing/2014/main" id="{1A750DE5-7A13-F613-BC1C-7F4BC652494B}"/>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10" name="TextBox 9">
            <a:extLst>
              <a:ext uri="{FF2B5EF4-FFF2-40B4-BE49-F238E27FC236}">
                <a16:creationId xmlns:a16="http://schemas.microsoft.com/office/drawing/2014/main" id="{65353D77-923D-422F-B8C0-CCB7518DCAB2}"/>
              </a:ext>
            </a:extLst>
          </p:cNvPr>
          <p:cNvSpPr txBox="1"/>
          <p:nvPr/>
        </p:nvSpPr>
        <p:spPr>
          <a:xfrm>
            <a:off x="107504" y="788136"/>
            <a:ext cx="11992196" cy="2862322"/>
          </a:xfrm>
          <a:prstGeom prst="rect">
            <a:avLst/>
          </a:prstGeom>
          <a:noFill/>
        </p:spPr>
        <p:txBody>
          <a:bodyPr wrap="square">
            <a:spAutoFit/>
          </a:bodyPr>
          <a:lstStyle/>
          <a:p>
            <a:r>
              <a:rPr lang="en-GB" dirty="0"/>
              <a:t>PFASs: fluorinated substances containing at least one fully fluorinated methyl or methylene carbon atom (without any H/Cl/Br/I atom attached to it), i.e. with a few noted exceptions, any chemical with at least a perfluorinated methyl group (–CF3) or a perfluorinated methylene group (–CF2–) is a PFAS</a:t>
            </a:r>
          </a:p>
          <a:p>
            <a:endParaRPr lang="en-GB" sz="1100" dirty="0"/>
          </a:p>
          <a:p>
            <a:r>
              <a:rPr lang="en-GB" dirty="0"/>
              <a:t>PFASs play a key economic role for companies such as DuPont, 3M, and W. L. Gore &amp; Associates because they are used in emulsion polymerization to produce fluoropolymers. They have two main markets: a $1 billion annual market for use in stain repellents, and a $100 million annual market for use in polishes, paints, and coatings. In 2022, 3M announced that it will end PFAS production by 2025.</a:t>
            </a:r>
          </a:p>
          <a:p>
            <a:endParaRPr lang="en-GB" dirty="0"/>
          </a:p>
          <a:p>
            <a:r>
              <a:rPr lang="fr-FR" dirty="0"/>
              <a:t>Bioaccumulation and biomagnification</a:t>
            </a:r>
            <a:endParaRPr lang="en-CH" dirty="0"/>
          </a:p>
        </p:txBody>
      </p:sp>
      <p:pic>
        <p:nvPicPr>
          <p:cNvPr id="11" name="Picture 10">
            <a:extLst>
              <a:ext uri="{FF2B5EF4-FFF2-40B4-BE49-F238E27FC236}">
                <a16:creationId xmlns:a16="http://schemas.microsoft.com/office/drawing/2014/main" id="{B44DF6B9-D6BB-5ACA-5F14-CF5F4E18EDA9}"/>
              </a:ext>
            </a:extLst>
          </p:cNvPr>
          <p:cNvPicPr>
            <a:picLocks noChangeAspect="1"/>
          </p:cNvPicPr>
          <p:nvPr/>
        </p:nvPicPr>
        <p:blipFill>
          <a:blip r:embed="rId3"/>
          <a:stretch>
            <a:fillRect/>
          </a:stretch>
        </p:blipFill>
        <p:spPr>
          <a:xfrm>
            <a:off x="690658" y="3565019"/>
            <a:ext cx="5114260" cy="2876771"/>
          </a:xfrm>
          <a:prstGeom prst="rect">
            <a:avLst/>
          </a:prstGeom>
        </p:spPr>
      </p:pic>
      <p:sp>
        <p:nvSpPr>
          <p:cNvPr id="12" name="Date Placeholder 11">
            <a:extLst>
              <a:ext uri="{FF2B5EF4-FFF2-40B4-BE49-F238E27FC236}">
                <a16:creationId xmlns:a16="http://schemas.microsoft.com/office/drawing/2014/main" id="{7BEE8FF6-9D17-1E9F-80CB-A60B8E390D2A}"/>
              </a:ext>
            </a:extLst>
          </p:cNvPr>
          <p:cNvSpPr>
            <a:spLocks noGrp="1"/>
          </p:cNvSpPr>
          <p:nvPr>
            <p:ph type="dt" sz="half" idx="10"/>
          </p:nvPr>
        </p:nvSpPr>
        <p:spPr/>
        <p:txBody>
          <a:bodyPr/>
          <a:lstStyle/>
          <a:p>
            <a:r>
              <a:rPr lang="en-CH"/>
              <a:t>20/06/2024</a:t>
            </a:r>
          </a:p>
        </p:txBody>
      </p:sp>
      <p:sp>
        <p:nvSpPr>
          <p:cNvPr id="13" name="Footer Placeholder 12">
            <a:extLst>
              <a:ext uri="{FF2B5EF4-FFF2-40B4-BE49-F238E27FC236}">
                <a16:creationId xmlns:a16="http://schemas.microsoft.com/office/drawing/2014/main" id="{E30F7093-DC98-DEEA-82D1-0175A65D367B}"/>
              </a:ext>
            </a:extLst>
          </p:cNvPr>
          <p:cNvSpPr>
            <a:spLocks noGrp="1"/>
          </p:cNvSpPr>
          <p:nvPr>
            <p:ph type="ftr" sz="quarter" idx="11"/>
          </p:nvPr>
        </p:nvSpPr>
        <p:spPr/>
        <p:txBody>
          <a:bodyPr/>
          <a:lstStyle/>
          <a:p>
            <a:r>
              <a:rPr lang="fr-FR"/>
              <a:t>Bonaudi-Chiavassa International School on Particle Detectors</a:t>
            </a:r>
            <a:endParaRPr lang="en-CH"/>
          </a:p>
        </p:txBody>
      </p:sp>
      <p:sp>
        <p:nvSpPr>
          <p:cNvPr id="14" name="Slide Number Placeholder 13">
            <a:extLst>
              <a:ext uri="{FF2B5EF4-FFF2-40B4-BE49-F238E27FC236}">
                <a16:creationId xmlns:a16="http://schemas.microsoft.com/office/drawing/2014/main" id="{8CD0B88D-77CA-3BE6-029E-472307F33FAA}"/>
              </a:ext>
            </a:extLst>
          </p:cNvPr>
          <p:cNvSpPr>
            <a:spLocks noGrp="1"/>
          </p:cNvSpPr>
          <p:nvPr>
            <p:ph type="sldNum" sz="quarter" idx="12"/>
          </p:nvPr>
        </p:nvSpPr>
        <p:spPr/>
        <p:txBody>
          <a:bodyPr/>
          <a:lstStyle/>
          <a:p>
            <a:fld id="{71C4F2EB-0B27-4F85-A608-05BA2EA2D841}" type="slidenum">
              <a:rPr lang="en-CH" smtClean="0"/>
              <a:t>13</a:t>
            </a:fld>
            <a:endParaRPr lang="en-CH"/>
          </a:p>
        </p:txBody>
      </p:sp>
      <p:pic>
        <p:nvPicPr>
          <p:cNvPr id="15" name="Picture 14">
            <a:extLst>
              <a:ext uri="{FF2B5EF4-FFF2-40B4-BE49-F238E27FC236}">
                <a16:creationId xmlns:a16="http://schemas.microsoft.com/office/drawing/2014/main" id="{1D9BA927-A721-F69A-010A-31287FB672C2}"/>
              </a:ext>
            </a:extLst>
          </p:cNvPr>
          <p:cNvPicPr>
            <a:picLocks noChangeAspect="1"/>
          </p:cNvPicPr>
          <p:nvPr/>
        </p:nvPicPr>
        <p:blipFill>
          <a:blip r:embed="rId4"/>
          <a:stretch>
            <a:fillRect/>
          </a:stretch>
        </p:blipFill>
        <p:spPr>
          <a:xfrm>
            <a:off x="6789609" y="2665355"/>
            <a:ext cx="5190953" cy="3893215"/>
          </a:xfrm>
          <a:prstGeom prst="rect">
            <a:avLst/>
          </a:prstGeom>
        </p:spPr>
      </p:pic>
    </p:spTree>
    <p:extLst>
      <p:ext uri="{BB962C8B-B14F-4D97-AF65-F5344CB8AC3E}">
        <p14:creationId xmlns:p14="http://schemas.microsoft.com/office/powerpoint/2010/main" val="2130655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FC7679-D538-AE61-F47D-6CDF32501965}"/>
              </a:ext>
            </a:extLst>
          </p:cNvPr>
          <p:cNvPicPr>
            <a:picLocks noChangeAspect="1"/>
          </p:cNvPicPr>
          <p:nvPr/>
        </p:nvPicPr>
        <p:blipFill rotWithShape="1">
          <a:blip r:embed="rId2"/>
          <a:srcRect b="10268"/>
          <a:stretch/>
        </p:blipFill>
        <p:spPr>
          <a:xfrm>
            <a:off x="99968" y="119039"/>
            <a:ext cx="11992063" cy="5940176"/>
          </a:xfrm>
          <a:prstGeom prst="rect">
            <a:avLst/>
          </a:prstGeom>
        </p:spPr>
      </p:pic>
      <p:sp>
        <p:nvSpPr>
          <p:cNvPr id="6" name="Date Placeholder 5">
            <a:extLst>
              <a:ext uri="{FF2B5EF4-FFF2-40B4-BE49-F238E27FC236}">
                <a16:creationId xmlns:a16="http://schemas.microsoft.com/office/drawing/2014/main" id="{BC754F92-2638-C11F-454E-5C4BD22DAC0F}"/>
              </a:ext>
            </a:extLst>
          </p:cNvPr>
          <p:cNvSpPr>
            <a:spLocks noGrp="1"/>
          </p:cNvSpPr>
          <p:nvPr>
            <p:ph type="dt" sz="half" idx="10"/>
          </p:nvPr>
        </p:nvSpPr>
        <p:spPr/>
        <p:txBody>
          <a:bodyPr/>
          <a:lstStyle/>
          <a:p>
            <a:r>
              <a:rPr lang="en-CH"/>
              <a:t>20/06/2024</a:t>
            </a:r>
          </a:p>
        </p:txBody>
      </p:sp>
      <p:sp>
        <p:nvSpPr>
          <p:cNvPr id="7" name="Footer Placeholder 6">
            <a:extLst>
              <a:ext uri="{FF2B5EF4-FFF2-40B4-BE49-F238E27FC236}">
                <a16:creationId xmlns:a16="http://schemas.microsoft.com/office/drawing/2014/main" id="{F6C4279C-1A70-22E0-951D-B52BF401B4A1}"/>
              </a:ext>
            </a:extLst>
          </p:cNvPr>
          <p:cNvSpPr>
            <a:spLocks noGrp="1"/>
          </p:cNvSpPr>
          <p:nvPr>
            <p:ph type="ftr" sz="quarter" idx="11"/>
          </p:nvPr>
        </p:nvSpPr>
        <p:spPr/>
        <p:txBody>
          <a:bodyPr/>
          <a:lstStyle/>
          <a:p>
            <a:r>
              <a:rPr lang="fr-FR"/>
              <a:t>Bonaudi-Chiavassa International School on Particle Detectors</a:t>
            </a:r>
            <a:endParaRPr lang="en-CH"/>
          </a:p>
        </p:txBody>
      </p:sp>
      <p:sp>
        <p:nvSpPr>
          <p:cNvPr id="8" name="Slide Number Placeholder 7">
            <a:extLst>
              <a:ext uri="{FF2B5EF4-FFF2-40B4-BE49-F238E27FC236}">
                <a16:creationId xmlns:a16="http://schemas.microsoft.com/office/drawing/2014/main" id="{B22DB3C5-B11F-0504-0B30-E0FF141A70A3}"/>
              </a:ext>
            </a:extLst>
          </p:cNvPr>
          <p:cNvSpPr>
            <a:spLocks noGrp="1"/>
          </p:cNvSpPr>
          <p:nvPr>
            <p:ph type="sldNum" sz="quarter" idx="12"/>
          </p:nvPr>
        </p:nvSpPr>
        <p:spPr/>
        <p:txBody>
          <a:bodyPr/>
          <a:lstStyle/>
          <a:p>
            <a:fld id="{71C4F2EB-0B27-4F85-A608-05BA2EA2D841}" type="slidenum">
              <a:rPr lang="en-CH" smtClean="0"/>
              <a:t>14</a:t>
            </a:fld>
            <a:endParaRPr lang="en-CH"/>
          </a:p>
        </p:txBody>
      </p:sp>
      <p:cxnSp>
        <p:nvCxnSpPr>
          <p:cNvPr id="3" name="Straight Arrow Connector 2">
            <a:extLst>
              <a:ext uri="{FF2B5EF4-FFF2-40B4-BE49-F238E27FC236}">
                <a16:creationId xmlns:a16="http://schemas.microsoft.com/office/drawing/2014/main" id="{1E86CB8A-E280-78A9-B629-0CD21300E614}"/>
              </a:ext>
            </a:extLst>
          </p:cNvPr>
          <p:cNvCxnSpPr>
            <a:cxnSpLocks/>
          </p:cNvCxnSpPr>
          <p:nvPr/>
        </p:nvCxnSpPr>
        <p:spPr>
          <a:xfrm>
            <a:off x="7334053" y="4279769"/>
            <a:ext cx="0" cy="9093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5E54B28-14F0-FD86-FBD9-3D59B8CF0086}"/>
              </a:ext>
            </a:extLst>
          </p:cNvPr>
          <p:cNvSpPr txBox="1"/>
          <p:nvPr/>
        </p:nvSpPr>
        <p:spPr>
          <a:xfrm>
            <a:off x="6468762" y="5189110"/>
            <a:ext cx="1566583" cy="584775"/>
          </a:xfrm>
          <a:prstGeom prst="rect">
            <a:avLst/>
          </a:prstGeom>
          <a:noFill/>
        </p:spPr>
        <p:txBody>
          <a:bodyPr wrap="none" rtlCol="0">
            <a:spAutoFit/>
          </a:bodyPr>
          <a:lstStyle/>
          <a:p>
            <a:pPr algn="ctr"/>
            <a:r>
              <a:rPr lang="en-GB" sz="1600" dirty="0"/>
              <a:t>September 2023</a:t>
            </a:r>
          </a:p>
          <a:p>
            <a:pPr algn="ctr"/>
            <a:r>
              <a:rPr lang="en-GB" sz="1600" dirty="0"/>
              <a:t>Consultation</a:t>
            </a:r>
            <a:endParaRPr lang="en-CH" sz="1600" dirty="0"/>
          </a:p>
        </p:txBody>
      </p:sp>
    </p:spTree>
    <p:extLst>
      <p:ext uri="{BB962C8B-B14F-4D97-AF65-F5344CB8AC3E}">
        <p14:creationId xmlns:p14="http://schemas.microsoft.com/office/powerpoint/2010/main" val="1350854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431BAA-C0FC-2C4C-F202-FFFD5AEE8FFB}"/>
              </a:ext>
            </a:extLst>
          </p:cNvPr>
          <p:cNvPicPr>
            <a:picLocks noChangeAspect="1"/>
          </p:cNvPicPr>
          <p:nvPr/>
        </p:nvPicPr>
        <p:blipFill rotWithShape="1">
          <a:blip r:embed="rId2"/>
          <a:srcRect b="8932"/>
          <a:stretch/>
        </p:blipFill>
        <p:spPr>
          <a:xfrm>
            <a:off x="52343" y="47600"/>
            <a:ext cx="12087313" cy="6158759"/>
          </a:xfrm>
          <a:prstGeom prst="rect">
            <a:avLst/>
          </a:prstGeom>
        </p:spPr>
      </p:pic>
      <p:sp>
        <p:nvSpPr>
          <p:cNvPr id="6" name="Date Placeholder 5">
            <a:extLst>
              <a:ext uri="{FF2B5EF4-FFF2-40B4-BE49-F238E27FC236}">
                <a16:creationId xmlns:a16="http://schemas.microsoft.com/office/drawing/2014/main" id="{D2440ED1-F9CC-EB71-F77E-8536D32C6A8D}"/>
              </a:ext>
            </a:extLst>
          </p:cNvPr>
          <p:cNvSpPr>
            <a:spLocks noGrp="1"/>
          </p:cNvSpPr>
          <p:nvPr>
            <p:ph type="dt" sz="half" idx="10"/>
          </p:nvPr>
        </p:nvSpPr>
        <p:spPr/>
        <p:txBody>
          <a:bodyPr/>
          <a:lstStyle/>
          <a:p>
            <a:r>
              <a:rPr lang="en-CH"/>
              <a:t>20/06/2024</a:t>
            </a:r>
          </a:p>
        </p:txBody>
      </p:sp>
      <p:sp>
        <p:nvSpPr>
          <p:cNvPr id="7" name="Footer Placeholder 6">
            <a:extLst>
              <a:ext uri="{FF2B5EF4-FFF2-40B4-BE49-F238E27FC236}">
                <a16:creationId xmlns:a16="http://schemas.microsoft.com/office/drawing/2014/main" id="{ECB5896B-DA8B-133A-246C-A61C916CD6BB}"/>
              </a:ext>
            </a:extLst>
          </p:cNvPr>
          <p:cNvSpPr>
            <a:spLocks noGrp="1"/>
          </p:cNvSpPr>
          <p:nvPr>
            <p:ph type="ftr" sz="quarter" idx="11"/>
          </p:nvPr>
        </p:nvSpPr>
        <p:spPr/>
        <p:txBody>
          <a:bodyPr/>
          <a:lstStyle/>
          <a:p>
            <a:r>
              <a:rPr lang="fr-FR"/>
              <a:t>Bonaudi-Chiavassa International School on Particle Detectors</a:t>
            </a:r>
            <a:endParaRPr lang="en-CH"/>
          </a:p>
        </p:txBody>
      </p:sp>
      <p:sp>
        <p:nvSpPr>
          <p:cNvPr id="8" name="Slide Number Placeholder 7">
            <a:extLst>
              <a:ext uri="{FF2B5EF4-FFF2-40B4-BE49-F238E27FC236}">
                <a16:creationId xmlns:a16="http://schemas.microsoft.com/office/drawing/2014/main" id="{7056FB5E-106F-B5A7-96C1-2A6269FFC88E}"/>
              </a:ext>
            </a:extLst>
          </p:cNvPr>
          <p:cNvSpPr>
            <a:spLocks noGrp="1"/>
          </p:cNvSpPr>
          <p:nvPr>
            <p:ph type="sldNum" sz="quarter" idx="12"/>
          </p:nvPr>
        </p:nvSpPr>
        <p:spPr/>
        <p:txBody>
          <a:bodyPr/>
          <a:lstStyle/>
          <a:p>
            <a:fld id="{71C4F2EB-0B27-4F85-A608-05BA2EA2D841}" type="slidenum">
              <a:rPr lang="en-CH" smtClean="0"/>
              <a:t>15</a:t>
            </a:fld>
            <a:endParaRPr lang="en-CH"/>
          </a:p>
        </p:txBody>
      </p:sp>
    </p:spTree>
    <p:extLst>
      <p:ext uri="{BB962C8B-B14F-4D97-AF65-F5344CB8AC3E}">
        <p14:creationId xmlns:p14="http://schemas.microsoft.com/office/powerpoint/2010/main" val="1762757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B3CA98-F1D9-4A01-AF7A-9958EE8E7746}"/>
              </a:ext>
            </a:extLst>
          </p:cNvPr>
          <p:cNvSpPr>
            <a:spLocks noGrp="1"/>
          </p:cNvSpPr>
          <p:nvPr>
            <p:ph type="ftr" sz="quarter" idx="11"/>
          </p:nvPr>
        </p:nvSpPr>
        <p:spPr>
          <a:xfrm>
            <a:off x="4038599" y="6356350"/>
            <a:ext cx="4738305" cy="365125"/>
          </a:xfrm>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9ECBB91B-433D-4E49-86DE-B203CD1BB573}"/>
              </a:ext>
            </a:extLst>
          </p:cNvPr>
          <p:cNvSpPr>
            <a:spLocks noGrp="1"/>
          </p:cNvSpPr>
          <p:nvPr>
            <p:ph type="sldNum" sz="quarter" idx="12"/>
          </p:nvPr>
        </p:nvSpPr>
        <p:spPr/>
        <p:txBody>
          <a:bodyPr/>
          <a:lstStyle/>
          <a:p>
            <a:fld id="{42A0D281-FBFC-4D24-9147-4B8F7095011A}" type="slidenum">
              <a:rPr lang="en-GB" smtClean="0"/>
              <a:t>16</a:t>
            </a:fld>
            <a:endParaRPr lang="en-GB"/>
          </a:p>
        </p:txBody>
      </p:sp>
      <p:sp>
        <p:nvSpPr>
          <p:cNvPr id="11" name="Rectangle 4">
            <a:extLst>
              <a:ext uri="{FF2B5EF4-FFF2-40B4-BE49-F238E27FC236}">
                <a16:creationId xmlns:a16="http://schemas.microsoft.com/office/drawing/2014/main" id="{B73E6C6E-3715-44F2-83CC-5C8FA54D2A75}"/>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GHG Optimization: CERN Strategies</a:t>
            </a:r>
          </a:p>
        </p:txBody>
      </p:sp>
      <p:pic>
        <p:nvPicPr>
          <p:cNvPr id="12" name="Picture 2" descr="C:\Users\guidar\Documents\IEEE2012\CERN LogoOutline-Blue-04.png">
            <a:extLst>
              <a:ext uri="{FF2B5EF4-FFF2-40B4-BE49-F238E27FC236}">
                <a16:creationId xmlns:a16="http://schemas.microsoft.com/office/drawing/2014/main" id="{DD84DA7C-B02B-45EB-9098-503FC4BD620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651EC0A-06D0-40BB-80E6-55401CC6E81C}"/>
              </a:ext>
            </a:extLst>
          </p:cNvPr>
          <p:cNvGrpSpPr/>
          <p:nvPr/>
        </p:nvGrpSpPr>
        <p:grpSpPr>
          <a:xfrm>
            <a:off x="792488" y="691712"/>
            <a:ext cx="10440000" cy="37824"/>
            <a:chOff x="179512" y="582864"/>
            <a:chExt cx="8820000" cy="37824"/>
          </a:xfrm>
        </p:grpSpPr>
        <p:cxnSp>
          <p:nvCxnSpPr>
            <p:cNvPr id="14" name="Straight Connector 13">
              <a:extLst>
                <a:ext uri="{FF2B5EF4-FFF2-40B4-BE49-F238E27FC236}">
                  <a16:creationId xmlns:a16="http://schemas.microsoft.com/office/drawing/2014/main" id="{3BC54BC5-E9DE-417C-AE42-8367F7CC0975}"/>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5" name="Straight Connector 14">
              <a:extLst>
                <a:ext uri="{FF2B5EF4-FFF2-40B4-BE49-F238E27FC236}">
                  <a16:creationId xmlns:a16="http://schemas.microsoft.com/office/drawing/2014/main" id="{9603D864-6B3F-4F4E-8B36-1823BEBB093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graphicFrame>
        <p:nvGraphicFramePr>
          <p:cNvPr id="16" name="Diagram 15">
            <a:extLst>
              <a:ext uri="{FF2B5EF4-FFF2-40B4-BE49-F238E27FC236}">
                <a16:creationId xmlns:a16="http://schemas.microsoft.com/office/drawing/2014/main" id="{747DA777-B5A4-4716-AA98-22246D84E11F}"/>
              </a:ext>
            </a:extLst>
          </p:cNvPr>
          <p:cNvGraphicFramePr/>
          <p:nvPr>
            <p:extLst>
              <p:ext uri="{D42A27DB-BD31-4B8C-83A1-F6EECF244321}">
                <p14:modId xmlns:p14="http://schemas.microsoft.com/office/powerpoint/2010/main" val="1697499198"/>
              </p:ext>
            </p:extLst>
          </p:nvPr>
        </p:nvGraphicFramePr>
        <p:xfrm>
          <a:off x="1488403" y="1157897"/>
          <a:ext cx="9144000" cy="4411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A05A3E7F-FDC1-CE28-DE4B-108C829383F7}"/>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4287079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34BA289-07F0-C5DD-0874-4611BDA3EDD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68013" y="1387048"/>
            <a:ext cx="6523986" cy="481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F2B3CA98-F1D9-4A01-AF7A-9958EE8E7746}"/>
              </a:ext>
            </a:extLst>
          </p:cNvPr>
          <p:cNvSpPr>
            <a:spLocks noGrp="1"/>
          </p:cNvSpPr>
          <p:nvPr>
            <p:ph type="ftr" sz="quarter" idx="11"/>
          </p:nvPr>
        </p:nvSpPr>
        <p:spPr>
          <a:xfrm>
            <a:off x="4038599" y="6356350"/>
            <a:ext cx="4738305" cy="365125"/>
          </a:xfrm>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9ECBB91B-433D-4E49-86DE-B203CD1BB573}"/>
              </a:ext>
            </a:extLst>
          </p:cNvPr>
          <p:cNvSpPr>
            <a:spLocks noGrp="1"/>
          </p:cNvSpPr>
          <p:nvPr>
            <p:ph type="sldNum" sz="quarter" idx="12"/>
          </p:nvPr>
        </p:nvSpPr>
        <p:spPr/>
        <p:txBody>
          <a:bodyPr/>
          <a:lstStyle/>
          <a:p>
            <a:fld id="{42A0D281-FBFC-4D24-9147-4B8F7095011A}" type="slidenum">
              <a:rPr lang="en-GB" smtClean="0"/>
              <a:t>17</a:t>
            </a:fld>
            <a:endParaRPr lang="en-GB"/>
          </a:p>
        </p:txBody>
      </p:sp>
      <p:sp>
        <p:nvSpPr>
          <p:cNvPr id="11" name="Rectangle 4">
            <a:extLst>
              <a:ext uri="{FF2B5EF4-FFF2-40B4-BE49-F238E27FC236}">
                <a16:creationId xmlns:a16="http://schemas.microsoft.com/office/drawing/2014/main" id="{B73E6C6E-3715-44F2-83CC-5C8FA54D2A75}"/>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Gas mixture recirculation system</a:t>
            </a:r>
          </a:p>
        </p:txBody>
      </p:sp>
      <p:pic>
        <p:nvPicPr>
          <p:cNvPr id="12" name="Picture 2" descr="C:\Users\guidar\Documents\IEEE2012\CERN LogoOutline-Blue-04.png">
            <a:extLst>
              <a:ext uri="{FF2B5EF4-FFF2-40B4-BE49-F238E27FC236}">
                <a16:creationId xmlns:a16="http://schemas.microsoft.com/office/drawing/2014/main" id="{DD84DA7C-B02B-45EB-9098-503FC4BD620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651EC0A-06D0-40BB-80E6-55401CC6E81C}"/>
              </a:ext>
            </a:extLst>
          </p:cNvPr>
          <p:cNvGrpSpPr/>
          <p:nvPr/>
        </p:nvGrpSpPr>
        <p:grpSpPr>
          <a:xfrm>
            <a:off x="792488" y="691712"/>
            <a:ext cx="10440000" cy="37824"/>
            <a:chOff x="179512" y="582864"/>
            <a:chExt cx="8820000" cy="37824"/>
          </a:xfrm>
        </p:grpSpPr>
        <p:cxnSp>
          <p:nvCxnSpPr>
            <p:cNvPr id="14" name="Straight Connector 13">
              <a:extLst>
                <a:ext uri="{FF2B5EF4-FFF2-40B4-BE49-F238E27FC236}">
                  <a16:creationId xmlns:a16="http://schemas.microsoft.com/office/drawing/2014/main" id="{3BC54BC5-E9DE-417C-AE42-8367F7CC0975}"/>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5" name="Straight Connector 14">
              <a:extLst>
                <a:ext uri="{FF2B5EF4-FFF2-40B4-BE49-F238E27FC236}">
                  <a16:creationId xmlns:a16="http://schemas.microsoft.com/office/drawing/2014/main" id="{9603D864-6B3F-4F4E-8B36-1823BEBB093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2" name="TextBox 1">
            <a:extLst>
              <a:ext uri="{FF2B5EF4-FFF2-40B4-BE49-F238E27FC236}">
                <a16:creationId xmlns:a16="http://schemas.microsoft.com/office/drawing/2014/main" id="{EC7F05AD-F988-3113-B7DA-6B8A1777E4A4}"/>
              </a:ext>
            </a:extLst>
          </p:cNvPr>
          <p:cNvSpPr txBox="1"/>
          <p:nvPr/>
        </p:nvSpPr>
        <p:spPr>
          <a:xfrm>
            <a:off x="1" y="774143"/>
            <a:ext cx="12192000" cy="2110065"/>
          </a:xfrm>
          <a:prstGeom prst="rect">
            <a:avLst/>
          </a:prstGeom>
          <a:noFill/>
        </p:spPr>
        <p:txBody>
          <a:bodyPr wrap="square" rtlCol="0">
            <a:spAutoFit/>
          </a:bodyPr>
          <a:lstStyle/>
          <a:p>
            <a:pPr>
              <a:lnSpc>
                <a:spcPct val="110000"/>
              </a:lnSpc>
            </a:pPr>
            <a:r>
              <a:rPr lang="en-US" dirty="0">
                <a:cs typeface="Times New Roman" pitchFamily="18" charset="0"/>
              </a:rPr>
              <a:t>Gas systems extend from the surface building to service balcony on the experiment following a route few hundred meters long.</a:t>
            </a:r>
          </a:p>
          <a:p>
            <a:pPr marL="285750" indent="-285750">
              <a:lnSpc>
                <a:spcPct val="110000"/>
              </a:lnSpc>
              <a:buFont typeface="Wingdings" pitchFamily="2" charset="2"/>
              <a:buChar char="Ø"/>
            </a:pPr>
            <a:endParaRPr lang="en-US" dirty="0">
              <a:cs typeface="Times New Roman" pitchFamily="18" charset="0"/>
            </a:endParaRPr>
          </a:p>
          <a:p>
            <a:pPr marL="285750" indent="-285750">
              <a:lnSpc>
                <a:spcPct val="110000"/>
              </a:lnSpc>
              <a:buFont typeface="Wingdings" panose="05000000000000000000" pitchFamily="2" charset="2"/>
              <a:buChar char="§"/>
            </a:pPr>
            <a:r>
              <a:rPr lang="en-US" dirty="0">
                <a:cs typeface="Times New Roman" pitchFamily="18" charset="0"/>
              </a:rPr>
              <a:t>Primary gas supply point is located in surface building</a:t>
            </a:r>
          </a:p>
          <a:p>
            <a:pPr marL="285750" indent="-285750">
              <a:lnSpc>
                <a:spcPct val="110000"/>
              </a:lnSpc>
              <a:buFont typeface="Wingdings" panose="05000000000000000000" pitchFamily="2" charset="2"/>
              <a:buChar char="§"/>
            </a:pPr>
            <a:r>
              <a:rPr lang="en-US" dirty="0">
                <a:cs typeface="Times New Roman" pitchFamily="18" charset="0"/>
              </a:rPr>
              <a:t>Gas system distributed in three levels:</a:t>
            </a:r>
          </a:p>
          <a:p>
            <a:pPr marL="742950" lvl="1" indent="-285750">
              <a:lnSpc>
                <a:spcPct val="110000"/>
              </a:lnSpc>
              <a:buFont typeface="Times New Roman" panose="02020603050405020304" pitchFamily="18" charset="0"/>
              <a:buChar char="▫"/>
            </a:pPr>
            <a:r>
              <a:rPr lang="en-US" sz="1600" dirty="0">
                <a:solidFill>
                  <a:schemeClr val="bg1">
                    <a:lumMod val="50000"/>
                  </a:schemeClr>
                </a:solidFill>
                <a:cs typeface="Times New Roman" pitchFamily="18" charset="0"/>
              </a:rPr>
              <a:t>Surface (SG) </a:t>
            </a:r>
          </a:p>
          <a:p>
            <a:pPr marL="742950" lvl="1" indent="-285750">
              <a:lnSpc>
                <a:spcPct val="110000"/>
              </a:lnSpc>
              <a:buFont typeface="Times New Roman" panose="02020603050405020304" pitchFamily="18" charset="0"/>
              <a:buChar char="▫"/>
            </a:pPr>
            <a:r>
              <a:rPr lang="en-US" sz="1600" dirty="0">
                <a:solidFill>
                  <a:schemeClr val="bg1">
                    <a:lumMod val="50000"/>
                  </a:schemeClr>
                </a:solidFill>
                <a:cs typeface="Times New Roman" pitchFamily="18" charset="0"/>
              </a:rPr>
              <a:t>Gas Service room (USC)</a:t>
            </a:r>
          </a:p>
          <a:p>
            <a:pPr marL="742950" lvl="1" indent="-285750">
              <a:lnSpc>
                <a:spcPct val="110000"/>
              </a:lnSpc>
              <a:buFont typeface="Times New Roman" panose="02020603050405020304" pitchFamily="18" charset="0"/>
              <a:buChar char="▫"/>
            </a:pPr>
            <a:r>
              <a:rPr lang="en-US" sz="1600" dirty="0">
                <a:solidFill>
                  <a:schemeClr val="bg1">
                    <a:lumMod val="50000"/>
                  </a:schemeClr>
                </a:solidFill>
                <a:cs typeface="Times New Roman" pitchFamily="18" charset="0"/>
              </a:rPr>
              <a:t>experimental cavern (UXC)</a:t>
            </a:r>
          </a:p>
        </p:txBody>
      </p:sp>
      <p:sp>
        <p:nvSpPr>
          <p:cNvPr id="5" name="TextBox 4">
            <a:extLst>
              <a:ext uri="{FF2B5EF4-FFF2-40B4-BE49-F238E27FC236}">
                <a16:creationId xmlns:a16="http://schemas.microsoft.com/office/drawing/2014/main" id="{955BDCED-0DDD-5BF7-02D7-9FA2E2F2A1FE}"/>
              </a:ext>
            </a:extLst>
          </p:cNvPr>
          <p:cNvSpPr txBox="1"/>
          <p:nvPr/>
        </p:nvSpPr>
        <p:spPr>
          <a:xfrm>
            <a:off x="-3560" y="3543785"/>
            <a:ext cx="6411311" cy="2812565"/>
          </a:xfrm>
          <a:prstGeom prst="rect">
            <a:avLst/>
          </a:prstGeom>
          <a:noFill/>
        </p:spPr>
        <p:txBody>
          <a:bodyPr wrap="square" rtlCol="0">
            <a:spAutoFit/>
          </a:bodyPr>
          <a:lstStyle/>
          <a:p>
            <a:pPr marL="285750" indent="-285750">
              <a:lnSpc>
                <a:spcPct val="110000"/>
              </a:lnSpc>
              <a:buFont typeface="Wingdings" panose="05000000000000000000" pitchFamily="2" charset="2"/>
              <a:buChar char="§"/>
            </a:pPr>
            <a:r>
              <a:rPr lang="en-US" dirty="0">
                <a:cs typeface="Times New Roman" pitchFamily="18" charset="0"/>
              </a:rPr>
              <a:t>The gas systems were built according to a common standard allowing minimization of manpower and costs for maintenance and operation. </a:t>
            </a:r>
          </a:p>
          <a:p>
            <a:pPr marL="285750" indent="-285750">
              <a:lnSpc>
                <a:spcPct val="110000"/>
              </a:lnSpc>
              <a:buFont typeface="Wingdings" panose="05000000000000000000" pitchFamily="2" charset="2"/>
              <a:buChar char="§"/>
            </a:pPr>
            <a:endParaRPr lang="en-US" dirty="0">
              <a:cs typeface="Times New Roman" pitchFamily="18" charset="0"/>
            </a:endParaRPr>
          </a:p>
          <a:p>
            <a:pPr marL="742950" lvl="1" indent="-285750">
              <a:lnSpc>
                <a:spcPct val="110000"/>
              </a:lnSpc>
              <a:buFont typeface="Times New Roman" panose="02020603050405020304" pitchFamily="18" charset="0"/>
              <a:buChar char="▫"/>
            </a:pPr>
            <a:r>
              <a:rPr lang="en-US" dirty="0">
                <a:cs typeface="Times New Roman" pitchFamily="18" charset="0"/>
              </a:rPr>
              <a:t>Construction started early 2000</a:t>
            </a:r>
          </a:p>
          <a:p>
            <a:pPr marL="742950" lvl="1" indent="-285750">
              <a:lnSpc>
                <a:spcPct val="110000"/>
              </a:lnSpc>
              <a:buFont typeface="Times New Roman" panose="02020603050405020304" pitchFamily="18" charset="0"/>
              <a:buChar char="▫"/>
            </a:pPr>
            <a:r>
              <a:rPr lang="en-US" dirty="0">
                <a:cs typeface="Times New Roman" pitchFamily="18" charset="0"/>
              </a:rPr>
              <a:t>Operational since 2005-2006</a:t>
            </a:r>
          </a:p>
          <a:p>
            <a:pPr marL="285750" indent="-285750">
              <a:lnSpc>
                <a:spcPct val="110000"/>
              </a:lnSpc>
              <a:buFont typeface="Times New Roman" panose="02020603050405020304" pitchFamily="18" charset="0"/>
              <a:buChar char="▫"/>
            </a:pPr>
            <a:endParaRPr lang="en-US" dirty="0">
              <a:cs typeface="Times New Roman" pitchFamily="18" charset="0"/>
            </a:endParaRPr>
          </a:p>
          <a:p>
            <a:pPr marL="285750" indent="-285750">
              <a:lnSpc>
                <a:spcPct val="110000"/>
              </a:lnSpc>
              <a:buFont typeface="Wingdings" panose="05000000000000000000" pitchFamily="2" charset="2"/>
              <a:buChar char="§"/>
            </a:pPr>
            <a:r>
              <a:rPr lang="en-US" dirty="0">
                <a:cs typeface="Times New Roman" pitchFamily="18" charset="0"/>
              </a:rPr>
              <a:t>The CERN gas service team (EP-DT-FS, BE-ICS) </a:t>
            </a:r>
          </a:p>
          <a:p>
            <a:pPr marL="285750" indent="-285750">
              <a:lnSpc>
                <a:spcPct val="110000"/>
              </a:lnSpc>
              <a:buFont typeface="Times New Roman" panose="02020603050405020304" pitchFamily="18" charset="0"/>
              <a:buChar char="▫"/>
            </a:pPr>
            <a:endParaRPr lang="en-US" dirty="0">
              <a:cs typeface="Times New Roman" pitchFamily="18" charset="0"/>
            </a:endParaRPr>
          </a:p>
        </p:txBody>
      </p:sp>
      <p:sp>
        <p:nvSpPr>
          <p:cNvPr id="7" name="Date Placeholder 6">
            <a:extLst>
              <a:ext uri="{FF2B5EF4-FFF2-40B4-BE49-F238E27FC236}">
                <a16:creationId xmlns:a16="http://schemas.microsoft.com/office/drawing/2014/main" id="{463B929B-6B12-CBBC-8353-3B1038E619A3}"/>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721508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D6869E9-0ACA-4546-A08A-4C7B8BDAC0DF}"/>
              </a:ext>
            </a:extLst>
          </p:cNvPr>
          <p:cNvSpPr>
            <a:spLocks noGrp="1"/>
          </p:cNvSpPr>
          <p:nvPr>
            <p:ph type="ftr" sz="quarter" idx="11"/>
          </p:nvPr>
        </p:nvSpPr>
        <p:spPr>
          <a:xfrm>
            <a:off x="4038600" y="6356350"/>
            <a:ext cx="4724956"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250CA754-727C-46D9-A21D-701F40BF32FC}"/>
              </a:ext>
            </a:extLst>
          </p:cNvPr>
          <p:cNvSpPr>
            <a:spLocks noGrp="1"/>
          </p:cNvSpPr>
          <p:nvPr>
            <p:ph type="sldNum" sz="quarter" idx="12"/>
          </p:nvPr>
        </p:nvSpPr>
        <p:spPr/>
        <p:txBody>
          <a:bodyPr/>
          <a:lstStyle/>
          <a:p>
            <a:fld id="{42A0D281-FBFC-4D24-9147-4B8F7095011A}" type="slidenum">
              <a:rPr lang="en-GB" smtClean="0"/>
              <a:t>18</a:t>
            </a:fld>
            <a:endParaRPr lang="en-GB" dirty="0"/>
          </a:p>
        </p:txBody>
      </p:sp>
      <p:sp>
        <p:nvSpPr>
          <p:cNvPr id="5" name="Rectangle 4">
            <a:extLst>
              <a:ext uri="{FF2B5EF4-FFF2-40B4-BE49-F238E27FC236}">
                <a16:creationId xmlns:a16="http://schemas.microsoft.com/office/drawing/2014/main" id="{5A770AF7-07B5-45C7-912A-1BC65065AD87}"/>
              </a:ext>
            </a:extLst>
          </p:cNvPr>
          <p:cNvSpPr txBox="1">
            <a:spLocks noChangeArrowheads="1"/>
          </p:cNvSpPr>
          <p:nvPr/>
        </p:nvSpPr>
        <p:spPr>
          <a:xfrm>
            <a:off x="3078479" y="-44091"/>
            <a:ext cx="6035042"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Gas systems: open mode</a:t>
            </a:r>
          </a:p>
        </p:txBody>
      </p:sp>
      <p:pic>
        <p:nvPicPr>
          <p:cNvPr id="6" name="Picture 2" descr="C:\Users\guidar\Documents\IEEE2012\CERN LogoOutline-Blue-04.png">
            <a:extLst>
              <a:ext uri="{FF2B5EF4-FFF2-40B4-BE49-F238E27FC236}">
                <a16:creationId xmlns:a16="http://schemas.microsoft.com/office/drawing/2014/main" id="{665C4A9D-1C08-4CF4-A1B9-DF253F88E51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5C9B3E1-CC4D-4AB7-8834-E116AE63CB10}"/>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D5EE8047-D2E1-4974-8481-BA3CE7F1AEBF}"/>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480CA8-F8E7-4325-8BE7-3FD71C601EE9}"/>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74074C43-CBC6-11F3-E76D-2051E325B1F5}"/>
              </a:ext>
            </a:extLst>
          </p:cNvPr>
          <p:cNvSpPr txBox="1"/>
          <p:nvPr/>
        </p:nvSpPr>
        <p:spPr>
          <a:xfrm>
            <a:off x="315828" y="1025001"/>
            <a:ext cx="11560344" cy="1477328"/>
          </a:xfrm>
          <a:prstGeom prst="rect">
            <a:avLst/>
          </a:prstGeom>
          <a:noFill/>
        </p:spPr>
        <p:txBody>
          <a:bodyPr wrap="square" rtlCol="0">
            <a:spAutoFit/>
          </a:bodyPr>
          <a:lstStyle/>
          <a:p>
            <a:r>
              <a:rPr lang="en-GB" b="1" dirty="0">
                <a:cs typeface="Times New Roman" panose="02020603050405020304" pitchFamily="18" charset="0"/>
              </a:rPr>
              <a:t>Basic gas system: </a:t>
            </a:r>
            <a:r>
              <a:rPr lang="en-GB" u="sng" dirty="0">
                <a:cs typeface="Times New Roman" panose="02020603050405020304" pitchFamily="18" charset="0"/>
              </a:rPr>
              <a:t>Open mode operation</a:t>
            </a:r>
            <a:r>
              <a:rPr lang="en-GB" dirty="0">
                <a:cs typeface="Times New Roman" panose="02020603050405020304" pitchFamily="18" charset="0"/>
              </a:rPr>
              <a:t> </a:t>
            </a:r>
          </a:p>
          <a:p>
            <a:r>
              <a:rPr lang="en-GB" dirty="0">
                <a:cs typeface="Times New Roman" panose="02020603050405020304" pitchFamily="18" charset="0"/>
              </a:rPr>
              <a:t>Gas mixture prepared and sent to the detector. </a:t>
            </a:r>
          </a:p>
          <a:p>
            <a:pPr lvl="1"/>
            <a:r>
              <a:rPr lang="en-GB" dirty="0">
                <a:solidFill>
                  <a:schemeClr val="accent3">
                    <a:lumMod val="50000"/>
                  </a:schemeClr>
                </a:solidFill>
                <a:cs typeface="Times New Roman" panose="02020603050405020304" pitchFamily="18" charset="0"/>
                <a:sym typeface="Wingdings" panose="05000000000000000000" pitchFamily="2" charset="2"/>
              </a:rPr>
              <a:t> advantages: </a:t>
            </a:r>
            <a:r>
              <a:rPr lang="en-GB" dirty="0">
                <a:cs typeface="Times New Roman" panose="02020603050405020304" pitchFamily="18" charset="0"/>
              </a:rPr>
              <a:t>very simple to build and operate. No particular need of monitoring impurities.</a:t>
            </a:r>
            <a:endParaRPr lang="en-GB" dirty="0">
              <a:solidFill>
                <a:schemeClr val="accent3">
                  <a:lumMod val="50000"/>
                </a:schemeClr>
              </a:solidFill>
              <a:cs typeface="Times New Roman" panose="02020603050405020304" pitchFamily="18" charset="0"/>
            </a:endParaRPr>
          </a:p>
          <a:p>
            <a:pPr marL="2257425" lvl="1" indent="-457200">
              <a:buFont typeface="Wingdings" panose="05000000000000000000" pitchFamily="2" charset="2"/>
              <a:buChar char="à"/>
            </a:pPr>
            <a:r>
              <a:rPr lang="en-GB" dirty="0">
                <a:solidFill>
                  <a:srgbClr val="FF0000"/>
                </a:solidFill>
                <a:cs typeface="Times New Roman" panose="02020603050405020304" pitchFamily="18" charset="0"/>
                <a:sym typeface="Wingdings" panose="05000000000000000000" pitchFamily="2" charset="2"/>
              </a:rPr>
              <a:t>disadvantage</a:t>
            </a:r>
            <a:r>
              <a:rPr lang="en-GB" dirty="0">
                <a:cs typeface="Times New Roman" panose="02020603050405020304" pitchFamily="18" charset="0"/>
                <a:sym typeface="Wingdings" panose="05000000000000000000" pitchFamily="2" charset="2"/>
              </a:rPr>
              <a:t>: mixture is vented after being used, i.e. potential source of high gas consumption and high emissions</a:t>
            </a:r>
            <a:endParaRPr lang="en-GB" b="1" dirty="0">
              <a:cs typeface="Times New Roman" panose="02020603050405020304" pitchFamily="18" charset="0"/>
            </a:endParaRPr>
          </a:p>
        </p:txBody>
      </p:sp>
      <p:grpSp>
        <p:nvGrpSpPr>
          <p:cNvPr id="12" name="Group 11">
            <a:extLst>
              <a:ext uri="{FF2B5EF4-FFF2-40B4-BE49-F238E27FC236}">
                <a16:creationId xmlns:a16="http://schemas.microsoft.com/office/drawing/2014/main" id="{BE6AD8FE-AC8D-D421-8CBC-6DD3E4B4D378}"/>
              </a:ext>
            </a:extLst>
          </p:cNvPr>
          <p:cNvGrpSpPr>
            <a:grpSpLocks noChangeAspect="1"/>
          </p:cNvGrpSpPr>
          <p:nvPr/>
        </p:nvGrpSpPr>
        <p:grpSpPr>
          <a:xfrm>
            <a:off x="2864962" y="2832476"/>
            <a:ext cx="6248559" cy="685223"/>
            <a:chOff x="9901287" y="9529290"/>
            <a:chExt cx="8316832" cy="912032"/>
          </a:xfrm>
        </p:grpSpPr>
        <p:sp>
          <p:nvSpPr>
            <p:cNvPr id="14" name="Rectangle 13">
              <a:extLst>
                <a:ext uri="{FF2B5EF4-FFF2-40B4-BE49-F238E27FC236}">
                  <a16:creationId xmlns:a16="http://schemas.microsoft.com/office/drawing/2014/main" id="{57A9BD55-B8A9-D3E1-2C7F-7168FCBEA3A2}"/>
                </a:ext>
              </a:extLst>
            </p:cNvPr>
            <p:cNvSpPr/>
            <p:nvPr/>
          </p:nvSpPr>
          <p:spPr>
            <a:xfrm>
              <a:off x="9901287" y="9541322"/>
              <a:ext cx="1800000" cy="90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Times New Roman" panose="02020603050405020304" pitchFamily="18" charset="0"/>
                  <a:cs typeface="Times New Roman" panose="02020603050405020304" pitchFamily="18" charset="0"/>
                </a:rPr>
                <a:t>GAS MIXER</a:t>
              </a:r>
            </a:p>
          </p:txBody>
        </p:sp>
        <p:cxnSp>
          <p:nvCxnSpPr>
            <p:cNvPr id="15" name="Straight Arrow Connector 14">
              <a:extLst>
                <a:ext uri="{FF2B5EF4-FFF2-40B4-BE49-F238E27FC236}">
                  <a16:creationId xmlns:a16="http://schemas.microsoft.com/office/drawing/2014/main" id="{D5676426-BE11-3E23-BD89-70425651BF1F}"/>
                </a:ext>
              </a:extLst>
            </p:cNvPr>
            <p:cNvCxnSpPr>
              <a:stCxn id="14" idx="3"/>
            </p:cNvCxnSpPr>
            <p:nvPr/>
          </p:nvCxnSpPr>
          <p:spPr>
            <a:xfrm flipV="1">
              <a:off x="11701287" y="9973370"/>
              <a:ext cx="1440000" cy="0"/>
            </a:xfrm>
            <a:prstGeom prst="straightConnector1">
              <a:avLst/>
            </a:prstGeom>
            <a:ln w="38100">
              <a:solidFill>
                <a:schemeClr val="accent1">
                  <a:lumMod val="60000"/>
                  <a:lumOff val="4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EA17DC4-35A5-4DA8-140B-86028BC247CA}"/>
                </a:ext>
              </a:extLst>
            </p:cNvPr>
            <p:cNvSpPr/>
            <p:nvPr/>
          </p:nvSpPr>
          <p:spPr>
            <a:xfrm>
              <a:off x="13165527" y="9529290"/>
              <a:ext cx="1800000" cy="90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Times New Roman" panose="02020603050405020304" pitchFamily="18" charset="0"/>
                  <a:cs typeface="Times New Roman" panose="02020603050405020304" pitchFamily="18" charset="0"/>
                </a:rPr>
                <a:t>DETECTOR</a:t>
              </a:r>
            </a:p>
          </p:txBody>
        </p:sp>
        <p:cxnSp>
          <p:nvCxnSpPr>
            <p:cNvPr id="18" name="Straight Arrow Connector 17">
              <a:extLst>
                <a:ext uri="{FF2B5EF4-FFF2-40B4-BE49-F238E27FC236}">
                  <a16:creationId xmlns:a16="http://schemas.microsoft.com/office/drawing/2014/main" id="{CBB65EAF-4262-A20F-3D73-F709B054104F}"/>
                </a:ext>
              </a:extLst>
            </p:cNvPr>
            <p:cNvCxnSpPr/>
            <p:nvPr/>
          </p:nvCxnSpPr>
          <p:spPr>
            <a:xfrm flipV="1">
              <a:off x="14965911" y="9973370"/>
              <a:ext cx="1440000" cy="0"/>
            </a:xfrm>
            <a:prstGeom prst="straightConnector1">
              <a:avLst/>
            </a:prstGeom>
            <a:ln w="38100">
              <a:solidFill>
                <a:schemeClr val="accent1">
                  <a:lumMod val="60000"/>
                  <a:lumOff val="4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1F8DF38-6E63-3651-B92B-AB3B1999FFB7}"/>
                </a:ext>
              </a:extLst>
            </p:cNvPr>
            <p:cNvSpPr/>
            <p:nvPr/>
          </p:nvSpPr>
          <p:spPr>
            <a:xfrm>
              <a:off x="16418119" y="9529290"/>
              <a:ext cx="1800000" cy="90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Times New Roman" panose="02020603050405020304" pitchFamily="18" charset="0"/>
                  <a:cs typeface="Times New Roman" panose="02020603050405020304" pitchFamily="18" charset="0"/>
                </a:rPr>
                <a:t>EXHAUST</a:t>
              </a:r>
            </a:p>
          </p:txBody>
        </p:sp>
      </p:grpSp>
      <p:sp>
        <p:nvSpPr>
          <p:cNvPr id="10" name="Date Placeholder 9">
            <a:extLst>
              <a:ext uri="{FF2B5EF4-FFF2-40B4-BE49-F238E27FC236}">
                <a16:creationId xmlns:a16="http://schemas.microsoft.com/office/drawing/2014/main" id="{A4531B4C-BB57-9F6F-B96D-3F2095BBB61A}"/>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285928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D6869E9-0ACA-4546-A08A-4C7B8BDAC0DF}"/>
              </a:ext>
            </a:extLst>
          </p:cNvPr>
          <p:cNvSpPr>
            <a:spLocks noGrp="1"/>
          </p:cNvSpPr>
          <p:nvPr>
            <p:ph type="ftr" sz="quarter" idx="11"/>
          </p:nvPr>
        </p:nvSpPr>
        <p:spPr>
          <a:xfrm>
            <a:off x="4038600" y="6356350"/>
            <a:ext cx="4724956"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250CA754-727C-46D9-A21D-701F40BF32FC}"/>
              </a:ext>
            </a:extLst>
          </p:cNvPr>
          <p:cNvSpPr>
            <a:spLocks noGrp="1"/>
          </p:cNvSpPr>
          <p:nvPr>
            <p:ph type="sldNum" sz="quarter" idx="12"/>
          </p:nvPr>
        </p:nvSpPr>
        <p:spPr/>
        <p:txBody>
          <a:bodyPr/>
          <a:lstStyle/>
          <a:p>
            <a:fld id="{42A0D281-FBFC-4D24-9147-4B8F7095011A}" type="slidenum">
              <a:rPr lang="en-GB" smtClean="0"/>
              <a:t>19</a:t>
            </a:fld>
            <a:endParaRPr lang="en-GB" dirty="0"/>
          </a:p>
        </p:txBody>
      </p:sp>
      <p:sp>
        <p:nvSpPr>
          <p:cNvPr id="5" name="Rectangle 4">
            <a:extLst>
              <a:ext uri="{FF2B5EF4-FFF2-40B4-BE49-F238E27FC236}">
                <a16:creationId xmlns:a16="http://schemas.microsoft.com/office/drawing/2014/main" id="{5A770AF7-07B5-45C7-912A-1BC65065AD87}"/>
              </a:ext>
            </a:extLst>
          </p:cNvPr>
          <p:cNvSpPr txBox="1">
            <a:spLocks noChangeArrowheads="1"/>
          </p:cNvSpPr>
          <p:nvPr/>
        </p:nvSpPr>
        <p:spPr>
          <a:xfrm>
            <a:off x="1424763" y="-44091"/>
            <a:ext cx="8569842"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Optimization of current technologies: gas recirculation</a:t>
            </a:r>
          </a:p>
        </p:txBody>
      </p:sp>
      <p:pic>
        <p:nvPicPr>
          <p:cNvPr id="6" name="Picture 2" descr="C:\Users\guidar\Documents\IEEE2012\CERN LogoOutline-Blue-04.png">
            <a:extLst>
              <a:ext uri="{FF2B5EF4-FFF2-40B4-BE49-F238E27FC236}">
                <a16:creationId xmlns:a16="http://schemas.microsoft.com/office/drawing/2014/main" id="{665C4A9D-1C08-4CF4-A1B9-DF253F88E51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5C9B3E1-CC4D-4AB7-8834-E116AE63CB10}"/>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D5EE8047-D2E1-4974-8481-BA3CE7F1AEBF}"/>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480CA8-F8E7-4325-8BE7-3FD71C601EE9}"/>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A2FDE3F0-6B73-4C64-9DE6-A564C9CE4332}"/>
              </a:ext>
            </a:extLst>
          </p:cNvPr>
          <p:cNvSpPr txBox="1"/>
          <p:nvPr/>
        </p:nvSpPr>
        <p:spPr>
          <a:xfrm>
            <a:off x="8566" y="3359363"/>
            <a:ext cx="12183434" cy="3057340"/>
          </a:xfrm>
          <a:prstGeom prst="rect">
            <a:avLst/>
          </a:prstGeom>
          <a:noFill/>
        </p:spPr>
        <p:txBody>
          <a:bodyPr wrap="square" rtlCol="0">
            <a:noAutofit/>
          </a:bodyPr>
          <a:lstStyle/>
          <a:p>
            <a:pPr marL="285750" indent="-285750">
              <a:lnSpc>
                <a:spcPct val="120000"/>
              </a:lnSpc>
              <a:buFont typeface="Calibri" panose="020F0502020204030204" pitchFamily="34" charset="0"/>
              <a:buChar char="-"/>
            </a:pPr>
            <a:r>
              <a:rPr lang="en-GB" sz="1600" dirty="0">
                <a:cs typeface="Times New Roman" pitchFamily="18" charset="0"/>
              </a:rPr>
              <a:t>The remaining 10% is what we started to address from LS1. It is needed to compensate for:</a:t>
            </a:r>
          </a:p>
          <a:p>
            <a:pPr marL="742950" lvl="1" indent="-285750">
              <a:lnSpc>
                <a:spcPct val="120000"/>
              </a:lnSpc>
              <a:buFont typeface="Times New Roman" panose="02020603050405020304" pitchFamily="18" charset="0"/>
              <a:buChar char="."/>
            </a:pPr>
            <a:r>
              <a:rPr lang="en-GB" sz="1600" dirty="0">
                <a:cs typeface="Times New Roman" pitchFamily="18" charset="0"/>
              </a:rPr>
              <a:t>Leaks at detector: 85 % (mainly ATLAS and CMS RPC systems)</a:t>
            </a:r>
          </a:p>
          <a:p>
            <a:pPr marL="742950" lvl="1" indent="-285750">
              <a:lnSpc>
                <a:spcPct val="120000"/>
              </a:lnSpc>
              <a:buFont typeface="Times New Roman" panose="02020603050405020304" pitchFamily="18" charset="0"/>
              <a:buChar char="."/>
            </a:pPr>
            <a:r>
              <a:rPr lang="en-GB" sz="1600" dirty="0">
                <a:cs typeface="Times New Roman" pitchFamily="18" charset="0"/>
              </a:rPr>
              <a:t>15% N</a:t>
            </a:r>
            <a:r>
              <a:rPr lang="en-GB" sz="1600" baseline="-25000" dirty="0">
                <a:cs typeface="Times New Roman" pitchFamily="18" charset="0"/>
              </a:rPr>
              <a:t>2</a:t>
            </a:r>
            <a:r>
              <a:rPr lang="en-GB" sz="1600" dirty="0">
                <a:cs typeface="Times New Roman" pitchFamily="18" charset="0"/>
              </a:rPr>
              <a:t> intake (CMS-CSC, LHCb-RICH1, LHCb-RICH2)</a:t>
            </a:r>
          </a:p>
          <a:p>
            <a:pPr lvl="1">
              <a:lnSpc>
                <a:spcPct val="120000"/>
              </a:lnSpc>
            </a:pPr>
            <a:endParaRPr lang="en-GB" sz="800" dirty="0">
              <a:cs typeface="Times New Roman" pitchFamily="18" charset="0"/>
            </a:endParaRPr>
          </a:p>
          <a:p>
            <a:pPr lvl="1">
              <a:lnSpc>
                <a:spcPct val="120000"/>
              </a:lnSpc>
            </a:pPr>
            <a:endParaRPr lang="en-GB" sz="400" dirty="0">
              <a:cs typeface="Times New Roman" pitchFamily="18" charset="0"/>
            </a:endParaRPr>
          </a:p>
          <a:p>
            <a:pPr marL="285750" indent="-285750">
              <a:lnSpc>
                <a:spcPct val="120000"/>
              </a:lnSpc>
              <a:buFont typeface="Wingdings" panose="05000000000000000000" pitchFamily="2" charset="2"/>
              <a:buChar char="§"/>
            </a:pPr>
            <a:r>
              <a:rPr lang="en-GB" sz="1600" dirty="0">
                <a:cs typeface="Times New Roman" pitchFamily="18" charset="0"/>
              </a:rPr>
              <a:t>Two remaining open mode systems upgraded to gas re-circulations from Run1 to Run2:</a:t>
            </a:r>
          </a:p>
          <a:p>
            <a:pPr marL="285750" indent="-285750">
              <a:lnSpc>
                <a:spcPct val="120000"/>
              </a:lnSpc>
              <a:buFont typeface="Calibri Light" panose="020F0302020204030204" pitchFamily="34" charset="0"/>
              <a:buChar char="⁻"/>
            </a:pPr>
            <a:r>
              <a:rPr lang="en-GB" sz="1400" dirty="0">
                <a:cs typeface="Times New Roman" pitchFamily="18" charset="0"/>
              </a:rPr>
              <a:t>ALICE-MTR: from Run1 to Run2: 75% GHG reduction </a:t>
            </a:r>
            <a:r>
              <a:rPr lang="en-GB" sz="1400" dirty="0">
                <a:cs typeface="Times New Roman" pitchFamily="18" charset="0"/>
                <a:sym typeface="Wingdings" panose="05000000000000000000" pitchFamily="2" charset="2"/>
              </a:rPr>
              <a:t> </a:t>
            </a:r>
          </a:p>
          <a:p>
            <a:pPr marL="285750" indent="-285750">
              <a:lnSpc>
                <a:spcPct val="120000"/>
              </a:lnSpc>
              <a:buFont typeface="Calibri Light" panose="020F0302020204030204" pitchFamily="34" charset="0"/>
              <a:buChar char="⁻"/>
            </a:pPr>
            <a:r>
              <a:rPr lang="en-US" sz="1400" dirty="0" err="1">
                <a:cs typeface="Times New Roman" pitchFamily="18" charset="0"/>
                <a:sym typeface="Wingdings" panose="05000000000000000000" pitchFamily="2" charset="2"/>
              </a:rPr>
              <a:t>LHCb</a:t>
            </a:r>
            <a:r>
              <a:rPr lang="en-US" sz="1400" dirty="0">
                <a:cs typeface="Times New Roman" pitchFamily="18" charset="0"/>
                <a:sym typeface="Wingdings" panose="05000000000000000000" pitchFamily="2" charset="2"/>
              </a:rPr>
              <a:t>-GEM: </a:t>
            </a:r>
            <a:r>
              <a:rPr lang="en-GB" sz="1400" dirty="0">
                <a:cs typeface="Times New Roman" pitchFamily="18" charset="0"/>
                <a:sym typeface="Wingdings" panose="05000000000000000000" pitchFamily="2" charset="2"/>
              </a:rPr>
              <a:t>from Run1 to Run2: 90% GHG reduction </a:t>
            </a:r>
          </a:p>
          <a:p>
            <a:pPr lvl="1">
              <a:lnSpc>
                <a:spcPct val="120000"/>
              </a:lnSpc>
            </a:pPr>
            <a:r>
              <a:rPr lang="en-GB" sz="1400" dirty="0">
                <a:cs typeface="Times New Roman" pitchFamily="18" charset="0"/>
                <a:sym typeface="Wingdings" panose="05000000000000000000" pitchFamily="2" charset="2"/>
              </a:rPr>
              <a:t>	 </a:t>
            </a:r>
            <a:r>
              <a:rPr lang="en-GB" sz="1400" i="1" dirty="0">
                <a:cs typeface="Times New Roman" pitchFamily="18" charset="0"/>
                <a:sym typeface="Wingdings" panose="05000000000000000000" pitchFamily="2" charset="2"/>
              </a:rPr>
              <a:t>For both detector systems: </a:t>
            </a:r>
            <a:r>
              <a:rPr lang="en-GB" sz="1400" b="1" i="1" dirty="0">
                <a:cs typeface="Times New Roman" pitchFamily="18" charset="0"/>
                <a:sym typeface="Wingdings" panose="05000000000000000000" pitchFamily="2" charset="2"/>
              </a:rPr>
              <a:t>Original investment was totally paid back by gas cost saving during few years of operation</a:t>
            </a:r>
          </a:p>
          <a:p>
            <a:pPr marL="285750" indent="-285750">
              <a:lnSpc>
                <a:spcPct val="120000"/>
              </a:lnSpc>
              <a:buFont typeface="Wingdings" panose="05000000000000000000" pitchFamily="2" charset="2"/>
              <a:buChar char="§"/>
            </a:pPr>
            <a:r>
              <a:rPr lang="en-GB" sz="1600" dirty="0">
                <a:cs typeface="Times New Roman" pitchFamily="18" charset="0"/>
                <a:sym typeface="Wingdings" panose="05000000000000000000" pitchFamily="2" charset="2"/>
              </a:rPr>
              <a:t>and laboratory setups:</a:t>
            </a:r>
          </a:p>
          <a:p>
            <a:pPr marL="285750" marR="0" lvl="0" indent="-285750" algn="l" defTabSz="914400" rtl="0" eaLnBrk="1" fontAlgn="auto" latinLnBrk="0" hangingPunct="1">
              <a:lnSpc>
                <a:spcPct val="120000"/>
              </a:lnSpc>
              <a:spcBef>
                <a:spcPts val="0"/>
              </a:spcBef>
              <a:spcAft>
                <a:spcPts val="0"/>
              </a:spcAft>
              <a:buClrTx/>
              <a:buSzTx/>
              <a:buFont typeface="Calibri Light" panose="020F03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2013: Development of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hlinkClick r:id="rId3"/>
              </a:rPr>
              <a:t>"A portable gas recirculation unit" JINST 12 T10002</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a:p>
            <a:pPr marL="285750" indent="-285750">
              <a:lnSpc>
                <a:spcPct val="120000"/>
              </a:lnSpc>
              <a:buFont typeface="Calibri Light" panose="020F0302020204030204" pitchFamily="34" charset="0"/>
              <a:buChar char="⁻"/>
              <a:defRPr/>
            </a:pPr>
            <a:r>
              <a:rPr lang="fr-FR" sz="1400" dirty="0">
                <a:cs typeface="Times New Roman" pitchFamily="18" charset="0"/>
                <a:sym typeface="Wingdings" panose="05000000000000000000" pitchFamily="2" charset="2"/>
              </a:rPr>
              <a:t>2020: </a:t>
            </a:r>
            <a:r>
              <a:rPr lang="en-GB" sz="1400" dirty="0">
                <a:cs typeface="Times New Roman" pitchFamily="18" charset="0"/>
                <a:sym typeface="Wingdings" panose="05000000000000000000" pitchFamily="2" charset="2"/>
              </a:rPr>
              <a:t>Development of </a:t>
            </a:r>
            <a:r>
              <a:rPr lang="en-GB" sz="1400" dirty="0">
                <a:cs typeface="Times New Roman" pitchFamily="18" charset="0"/>
                <a:sym typeface="Wingdings" panose="05000000000000000000" pitchFamily="2" charset="2"/>
                <a:hlinkClick r:id="rId4"/>
              </a:rPr>
              <a:t>Gas recirculation systems for RPC detectors: from LHC experiments to laboratory set-ups - RPC2022</a:t>
            </a:r>
            <a:r>
              <a:rPr lang="en-GB" sz="1400" dirty="0">
                <a:cs typeface="Times New Roman" pitchFamily="18" charset="0"/>
                <a:sym typeface="Wingdings" panose="05000000000000000000" pitchFamily="2" charset="2"/>
              </a:rPr>
              <a:t> </a:t>
            </a:r>
          </a:p>
          <a:p>
            <a:pPr marR="0" lvl="0" algn="l" defTabSz="914400" rtl="0" eaLnBrk="1" fontAlgn="auto" latinLnBrk="0" hangingPunct="1">
              <a:lnSpc>
                <a:spcPct val="120000"/>
              </a:lnSpc>
              <a:spcBef>
                <a:spcPts val="0"/>
              </a:spcBef>
              <a:spcAft>
                <a:spcPts val="0"/>
              </a:spcAft>
              <a:buClrTx/>
              <a:buSzTx/>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a:p>
            <a:pPr marL="285750" indent="-285750">
              <a:lnSpc>
                <a:spcPct val="120000"/>
              </a:lnSpc>
              <a:buFont typeface="Wingdings" panose="05000000000000000000" pitchFamily="2" charset="2"/>
              <a:buChar char="§"/>
            </a:pPr>
            <a:endParaRPr lang="en-GB" sz="1600" dirty="0">
              <a:cs typeface="Times New Roman" pitchFamily="18" charset="0"/>
              <a:sym typeface="Wingdings" panose="05000000000000000000" pitchFamily="2" charset="2"/>
            </a:endParaRPr>
          </a:p>
          <a:p>
            <a:pPr>
              <a:lnSpc>
                <a:spcPct val="120000"/>
              </a:lnSpc>
            </a:pPr>
            <a:endParaRPr lang="en-GB" sz="1600" dirty="0">
              <a:cs typeface="Times New Roman" pitchFamily="18" charset="0"/>
            </a:endParaRPr>
          </a:p>
        </p:txBody>
      </p:sp>
      <p:sp>
        <p:nvSpPr>
          <p:cNvPr id="11" name="TextBox 10">
            <a:extLst>
              <a:ext uri="{FF2B5EF4-FFF2-40B4-BE49-F238E27FC236}">
                <a16:creationId xmlns:a16="http://schemas.microsoft.com/office/drawing/2014/main" id="{5E927396-CF4A-4EAA-9886-0BBE33B280F8}"/>
              </a:ext>
            </a:extLst>
          </p:cNvPr>
          <p:cNvSpPr txBox="1"/>
          <p:nvPr/>
        </p:nvSpPr>
        <p:spPr>
          <a:xfrm>
            <a:off x="8566" y="762374"/>
            <a:ext cx="12183434" cy="442775"/>
          </a:xfrm>
          <a:prstGeom prst="rect">
            <a:avLst/>
          </a:prstGeom>
          <a:noFill/>
        </p:spPr>
        <p:txBody>
          <a:bodyPr wrap="square" rtlCol="0">
            <a:noAutofit/>
          </a:bodyPr>
          <a:lstStyle/>
          <a:p>
            <a:pPr marL="285750" indent="-285750">
              <a:lnSpc>
                <a:spcPct val="120000"/>
              </a:lnSpc>
              <a:buFont typeface="Wingdings" panose="05000000000000000000" pitchFamily="2" charset="2"/>
              <a:buChar char="§"/>
            </a:pPr>
            <a:r>
              <a:rPr lang="en-GB" sz="1600" dirty="0">
                <a:cs typeface="Times New Roman" pitchFamily="18" charset="0"/>
              </a:rPr>
              <a:t>All gas systems are designed to recirculate the gas mixture: </a:t>
            </a:r>
            <a:r>
              <a:rPr lang="en-GB" sz="1600" dirty="0">
                <a:cs typeface="Times New Roman" pitchFamily="18" charset="0"/>
                <a:sym typeface="Wingdings" panose="05000000000000000000" pitchFamily="2" charset="2"/>
              </a:rPr>
              <a:t>average 90% gas recirculation  90% reduction of consumption/emissions </a:t>
            </a:r>
            <a:endParaRPr lang="en-GB" sz="1600" dirty="0">
              <a:cs typeface="Times New Roman" pitchFamily="18" charset="0"/>
            </a:endParaRPr>
          </a:p>
        </p:txBody>
      </p:sp>
      <p:pic>
        <p:nvPicPr>
          <p:cNvPr id="13" name="pasted-image.pdf">
            <a:extLst>
              <a:ext uri="{FF2B5EF4-FFF2-40B4-BE49-F238E27FC236}">
                <a16:creationId xmlns:a16="http://schemas.microsoft.com/office/drawing/2014/main" id="{F05349EB-F1BF-4282-AA72-4414B8003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30" y="1556792"/>
            <a:ext cx="4175664" cy="1080579"/>
          </a:xfrm>
          <a:prstGeom prst="rect">
            <a:avLst/>
          </a:prstGeom>
          <a:ln w="12700">
            <a:miter lim="400000"/>
          </a:ln>
        </p:spPr>
      </p:pic>
      <p:sp>
        <p:nvSpPr>
          <p:cNvPr id="17" name="Rectangle 16"/>
          <p:cNvSpPr/>
          <p:nvPr/>
        </p:nvSpPr>
        <p:spPr>
          <a:xfrm>
            <a:off x="5672647" y="1237987"/>
            <a:ext cx="5681153" cy="2064540"/>
          </a:xfrm>
          <a:prstGeom prst="rect">
            <a:avLst/>
          </a:prstGeom>
        </p:spPr>
        <p:txBody>
          <a:bodyPr wrap="square">
            <a:spAutoFit/>
          </a:bodyPr>
          <a:lstStyle/>
          <a:p>
            <a:pPr>
              <a:lnSpc>
                <a:spcPct val="120000"/>
              </a:lnSpc>
            </a:pPr>
            <a:r>
              <a:rPr lang="en-GB" dirty="0">
                <a:solidFill>
                  <a:srgbClr val="0070C0"/>
                </a:solidFill>
              </a:rPr>
              <a:t>Advantages:</a:t>
            </a:r>
          </a:p>
          <a:p>
            <a:pPr>
              <a:lnSpc>
                <a:spcPct val="120000"/>
              </a:lnSpc>
            </a:pPr>
            <a:r>
              <a:rPr lang="en-GB" dirty="0"/>
              <a:t>- Reduction of gas consumption </a:t>
            </a:r>
          </a:p>
          <a:p>
            <a:pPr>
              <a:lnSpc>
                <a:spcPct val="120000"/>
              </a:lnSpc>
            </a:pPr>
            <a:r>
              <a:rPr lang="en-GB" dirty="0">
                <a:solidFill>
                  <a:schemeClr val="accent2">
                    <a:lumMod val="75000"/>
                  </a:schemeClr>
                </a:solidFill>
              </a:rPr>
              <a:t>Disadvantages:</a:t>
            </a:r>
          </a:p>
          <a:p>
            <a:pPr>
              <a:lnSpc>
                <a:spcPct val="120000"/>
              </a:lnSpc>
            </a:pPr>
            <a:r>
              <a:rPr lang="en-GB" dirty="0"/>
              <a:t>- Complex systems</a:t>
            </a:r>
            <a:br>
              <a:rPr lang="en-GB" dirty="0"/>
            </a:br>
            <a:r>
              <a:rPr lang="en-GB" dirty="0"/>
              <a:t>- Constant monitoring (hardware and mixture composition)</a:t>
            </a:r>
            <a:br>
              <a:rPr lang="en-GB" dirty="0"/>
            </a:br>
            <a:r>
              <a:rPr lang="en-GB" dirty="0"/>
              <a:t>- Use of gas purifying techniques</a:t>
            </a:r>
          </a:p>
        </p:txBody>
      </p:sp>
      <p:sp>
        <p:nvSpPr>
          <p:cNvPr id="2" name="Date Placeholder 1">
            <a:extLst>
              <a:ext uri="{FF2B5EF4-FFF2-40B4-BE49-F238E27FC236}">
                <a16:creationId xmlns:a16="http://schemas.microsoft.com/office/drawing/2014/main" id="{7CAAC713-13D3-EA3D-A910-C13B23EFFDA7}"/>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537959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A038D8-AFCE-44FB-A6E1-7819B516204B}"/>
              </a:ext>
            </a:extLst>
          </p:cNvPr>
          <p:cNvSpPr>
            <a:spLocks noGrp="1"/>
          </p:cNvSpPr>
          <p:nvPr>
            <p:ph type="ftr" sz="quarter" idx="11"/>
          </p:nvPr>
        </p:nvSpPr>
        <p:spPr>
          <a:xfrm>
            <a:off x="4038600" y="6356350"/>
            <a:ext cx="4758328"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12642028-8490-4B0E-97DA-CFF0DFD93C60}"/>
              </a:ext>
            </a:extLst>
          </p:cNvPr>
          <p:cNvSpPr>
            <a:spLocks noGrp="1"/>
          </p:cNvSpPr>
          <p:nvPr>
            <p:ph type="sldNum" sz="quarter" idx="12"/>
          </p:nvPr>
        </p:nvSpPr>
        <p:spPr/>
        <p:txBody>
          <a:bodyPr/>
          <a:lstStyle/>
          <a:p>
            <a:fld id="{42A0D281-FBFC-4D24-9147-4B8F7095011A}" type="slidenum">
              <a:rPr lang="en-GB" smtClean="0"/>
              <a:t>2</a:t>
            </a:fld>
            <a:endParaRPr lang="en-GB"/>
          </a:p>
        </p:txBody>
      </p:sp>
      <p:sp>
        <p:nvSpPr>
          <p:cNvPr id="5" name="Rectangle 4">
            <a:extLst>
              <a:ext uri="{FF2B5EF4-FFF2-40B4-BE49-F238E27FC236}">
                <a16:creationId xmlns:a16="http://schemas.microsoft.com/office/drawing/2014/main" id="{EAE3020D-FBA9-4DEC-A5A0-0B5E9E02D0CD}"/>
              </a:ext>
            </a:extLst>
          </p:cNvPr>
          <p:cNvSpPr txBox="1">
            <a:spLocks noChangeArrowheads="1"/>
          </p:cNvSpPr>
          <p:nvPr/>
        </p:nvSpPr>
        <p:spPr>
          <a:xfrm>
            <a:off x="2376138" y="0"/>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Outline</a:t>
            </a:r>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5EF8F0A-2463-4B06-B899-384A9A0A314C}"/>
              </a:ext>
            </a:extLst>
          </p:cNvPr>
          <p:cNvSpPr txBox="1"/>
          <p:nvPr/>
        </p:nvSpPr>
        <p:spPr>
          <a:xfrm>
            <a:off x="1564064" y="1470066"/>
            <a:ext cx="8664018" cy="391786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GB" sz="2200" dirty="0">
                <a:cs typeface="Times New Roman" panose="02020603050405020304" pitchFamily="18" charset="0"/>
                <a:sym typeface="Wingdings" panose="05000000000000000000" pitchFamily="2" charset="2"/>
              </a:rPr>
              <a:t>Greenhouse gases (GHGs) for particle detection</a:t>
            </a:r>
          </a:p>
          <a:p>
            <a:pPr marL="342900" indent="-342900">
              <a:lnSpc>
                <a:spcPct val="150000"/>
              </a:lnSpc>
              <a:buFont typeface="Wingdings" panose="05000000000000000000" pitchFamily="2" charset="2"/>
              <a:buChar char="§"/>
            </a:pPr>
            <a:r>
              <a:rPr lang="en-GB" sz="2200" dirty="0">
                <a:cs typeface="Times New Roman" panose="02020603050405020304" pitchFamily="18" charset="0"/>
                <a:sym typeface="Wingdings" panose="05000000000000000000" pitchFamily="2" charset="2"/>
              </a:rPr>
              <a:t>F-gas regulations</a:t>
            </a:r>
          </a:p>
          <a:p>
            <a:pPr marL="342900" indent="-342900">
              <a:lnSpc>
                <a:spcPct val="150000"/>
              </a:lnSpc>
              <a:buFont typeface="Wingdings" panose="05000000000000000000" pitchFamily="2" charset="2"/>
              <a:buChar char="§"/>
            </a:pPr>
            <a:r>
              <a:rPr lang="en-GB" sz="2200" dirty="0">
                <a:cs typeface="Times New Roman" panose="02020603050405020304" pitchFamily="18" charset="0"/>
                <a:sym typeface="Wingdings" panose="05000000000000000000" pitchFamily="2" charset="2"/>
              </a:rPr>
              <a:t>Strategies for optimizing GHGs usage: results, new projects and plans</a:t>
            </a:r>
          </a:p>
          <a:p>
            <a:pPr marL="800100" lvl="1" indent="-342900">
              <a:lnSpc>
                <a:spcPct val="150000"/>
              </a:lnSpc>
              <a:buFont typeface="Calibri" panose="020F0502020204030204" pitchFamily="34" charset="0"/>
              <a:buChar char="‐"/>
            </a:pPr>
            <a:r>
              <a:rPr lang="en-GB" sz="2000" dirty="0">
                <a:cs typeface="Times New Roman" panose="02020603050405020304" pitchFamily="18" charset="0"/>
                <a:sym typeface="Wingdings" panose="05000000000000000000" pitchFamily="2" charset="2"/>
              </a:rPr>
              <a:t>Recirculation systems</a:t>
            </a:r>
          </a:p>
          <a:p>
            <a:pPr marL="800100" lvl="1" indent="-342900">
              <a:lnSpc>
                <a:spcPct val="150000"/>
              </a:lnSpc>
              <a:buFont typeface="Calibri" panose="020F0502020204030204" pitchFamily="34" charset="0"/>
              <a:buChar char="‐"/>
            </a:pPr>
            <a:r>
              <a:rPr lang="en-GB" sz="2000" dirty="0">
                <a:cs typeface="Times New Roman" panose="02020603050405020304" pitchFamily="18" charset="0"/>
                <a:sym typeface="Wingdings" panose="05000000000000000000" pitchFamily="2" charset="2"/>
              </a:rPr>
              <a:t>Recuperation systems</a:t>
            </a:r>
          </a:p>
          <a:p>
            <a:pPr marL="800100" lvl="1" indent="-342900">
              <a:lnSpc>
                <a:spcPct val="150000"/>
              </a:lnSpc>
              <a:buFont typeface="Calibri" panose="020F0502020204030204" pitchFamily="34" charset="0"/>
              <a:buChar char="‐"/>
            </a:pPr>
            <a:r>
              <a:rPr lang="en-GB" sz="2000" dirty="0">
                <a:cs typeface="Times New Roman" panose="02020603050405020304" pitchFamily="18" charset="0"/>
                <a:sym typeface="Wingdings" panose="05000000000000000000" pitchFamily="2" charset="2"/>
              </a:rPr>
              <a:t>Ecofriendly gases</a:t>
            </a:r>
          </a:p>
          <a:p>
            <a:pPr marL="800100" lvl="1" indent="-342900">
              <a:lnSpc>
                <a:spcPct val="150000"/>
              </a:lnSpc>
              <a:buFont typeface="Calibri" panose="020F0502020204030204" pitchFamily="34" charset="0"/>
              <a:buChar char="‐"/>
            </a:pPr>
            <a:r>
              <a:rPr lang="en-GB" sz="2000" dirty="0">
                <a:cs typeface="Times New Roman" panose="02020603050405020304" pitchFamily="18" charset="0"/>
                <a:sym typeface="Wingdings" panose="05000000000000000000" pitchFamily="2" charset="2"/>
              </a:rPr>
              <a:t>GHGs disposal</a:t>
            </a:r>
          </a:p>
          <a:p>
            <a:pPr marL="342900" indent="-342900">
              <a:lnSpc>
                <a:spcPct val="150000"/>
              </a:lnSpc>
              <a:buFont typeface="Wingdings" panose="05000000000000000000" pitchFamily="2" charset="2"/>
              <a:buChar char="§"/>
            </a:pPr>
            <a:r>
              <a:rPr lang="en-GB" sz="2200" dirty="0">
                <a:cs typeface="Times New Roman" panose="02020603050405020304" pitchFamily="18" charset="0"/>
                <a:sym typeface="Wingdings" panose="05000000000000000000" pitchFamily="2" charset="2"/>
              </a:rPr>
              <a:t>Conclusions</a:t>
            </a:r>
          </a:p>
        </p:txBody>
      </p:sp>
      <p:sp>
        <p:nvSpPr>
          <p:cNvPr id="2" name="Date Placeholder 1">
            <a:extLst>
              <a:ext uri="{FF2B5EF4-FFF2-40B4-BE49-F238E27FC236}">
                <a16:creationId xmlns:a16="http://schemas.microsoft.com/office/drawing/2014/main" id="{365D8A94-88C9-5227-F9E1-7F60E3688FA8}"/>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445307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2DDDE48-B4CB-A6AF-0498-E43A4BC9F061}"/>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61EDA1CE-AD86-F107-31A2-13EB7F940C4D}"/>
              </a:ext>
            </a:extLst>
          </p:cNvPr>
          <p:cNvSpPr>
            <a:spLocks noGrp="1"/>
          </p:cNvSpPr>
          <p:nvPr>
            <p:ph type="sldNum" sz="quarter" idx="12"/>
          </p:nvPr>
        </p:nvSpPr>
        <p:spPr/>
        <p:txBody>
          <a:bodyPr/>
          <a:lstStyle/>
          <a:p>
            <a:fld id="{42A0D281-FBFC-4D24-9147-4B8F7095011A}" type="slidenum">
              <a:rPr lang="en-GB" smtClean="0"/>
              <a:t>20</a:t>
            </a:fld>
            <a:endParaRPr lang="en-GB"/>
          </a:p>
        </p:txBody>
      </p:sp>
      <p:sp>
        <p:nvSpPr>
          <p:cNvPr id="6" name="TextBox 5">
            <a:extLst>
              <a:ext uri="{FF2B5EF4-FFF2-40B4-BE49-F238E27FC236}">
                <a16:creationId xmlns:a16="http://schemas.microsoft.com/office/drawing/2014/main" id="{857FA983-3B74-3458-49A2-03AB2EBF9CF3}"/>
              </a:ext>
            </a:extLst>
          </p:cNvPr>
          <p:cNvSpPr txBox="1"/>
          <p:nvPr/>
        </p:nvSpPr>
        <p:spPr>
          <a:xfrm>
            <a:off x="0" y="901041"/>
            <a:ext cx="12192000" cy="1600566"/>
          </a:xfrm>
          <a:prstGeom prst="rect">
            <a:avLst/>
          </a:prstGeom>
          <a:noFill/>
        </p:spPr>
        <p:txBody>
          <a:bodyPr wrap="square" rtlCol="0">
            <a:spAutoFit/>
          </a:bodyPr>
          <a:lstStyle/>
          <a:p>
            <a:pPr marL="285750" indent="-285750">
              <a:lnSpc>
                <a:spcPct val="110000"/>
              </a:lnSpc>
              <a:buFont typeface="Wingdings" panose="05000000000000000000" pitchFamily="2" charset="2"/>
              <a:buChar char="§"/>
            </a:pPr>
            <a:r>
              <a:rPr lang="en-GB" u="sng" dirty="0">
                <a:cs typeface="Times New Roman" pitchFamily="18" charset="0"/>
              </a:rPr>
              <a:t>Gas systems are made of several modules </a:t>
            </a:r>
            <a:r>
              <a:rPr lang="en-GB" dirty="0">
                <a:cs typeface="Times New Roman" pitchFamily="18" charset="0"/>
              </a:rPr>
              <a:t>(</a:t>
            </a:r>
            <a:r>
              <a:rPr lang="en-GB" b="1" i="1" dirty="0">
                <a:cs typeface="Times New Roman" pitchFamily="18" charset="0"/>
              </a:rPr>
              <a:t>building blocks</a:t>
            </a:r>
            <a:r>
              <a:rPr lang="en-GB" dirty="0">
                <a:cs typeface="Times New Roman" pitchFamily="18" charset="0"/>
              </a:rPr>
              <a:t>): mixer, pre-distribution, distribution, circulation pump, purifier, humidifier, membrane, liquefier, gas analysis, etc.</a:t>
            </a:r>
            <a:endParaRPr lang="en-GB" sz="1200" dirty="0">
              <a:cs typeface="Times New Roman" pitchFamily="18" charset="0"/>
            </a:endParaRPr>
          </a:p>
          <a:p>
            <a:pPr marL="285750" indent="-285750">
              <a:lnSpc>
                <a:spcPct val="110000"/>
              </a:lnSpc>
              <a:buFont typeface="Wingdings" panose="05000000000000000000" pitchFamily="2" charset="2"/>
              <a:buChar char="§"/>
            </a:pPr>
            <a:r>
              <a:rPr lang="en-GB" dirty="0">
                <a:cs typeface="Times New Roman" pitchFamily="18" charset="0"/>
              </a:rPr>
              <a:t>Functional modules are equal between different gas systems, but </a:t>
            </a:r>
            <a:r>
              <a:rPr lang="en-GB" u="sng" dirty="0">
                <a:cs typeface="Times New Roman" pitchFamily="18" charset="0"/>
              </a:rPr>
              <a:t>they </a:t>
            </a:r>
            <a:r>
              <a:rPr lang="en-GB" b="1" u="sng" dirty="0">
                <a:cs typeface="Times New Roman" pitchFamily="18" charset="0"/>
              </a:rPr>
              <a:t>can be configured </a:t>
            </a:r>
            <a:r>
              <a:rPr lang="en-GB" u="sng" dirty="0">
                <a:cs typeface="Times New Roman" pitchFamily="18" charset="0"/>
              </a:rPr>
              <a:t>to satisfy the specific needs</a:t>
            </a:r>
            <a:r>
              <a:rPr lang="en-GB" dirty="0">
                <a:cs typeface="Times New Roman" pitchFamily="18" charset="0"/>
              </a:rPr>
              <a:t> of all particle detector.</a:t>
            </a:r>
            <a:endParaRPr lang="en-GB" sz="1200" dirty="0">
              <a:cs typeface="Times New Roman" pitchFamily="18" charset="0"/>
            </a:endParaRPr>
          </a:p>
          <a:p>
            <a:pPr marL="285750" indent="-285750">
              <a:lnSpc>
                <a:spcPct val="110000"/>
              </a:lnSpc>
              <a:buFont typeface="Wingdings" panose="05000000000000000000" pitchFamily="2" charset="2"/>
              <a:buChar char="§"/>
            </a:pPr>
            <a:r>
              <a:rPr lang="en-GB" dirty="0">
                <a:cs typeface="Times New Roman" pitchFamily="18" charset="0"/>
              </a:rPr>
              <a:t>Implementation: control rack and crates (</a:t>
            </a:r>
            <a:r>
              <a:rPr lang="en-GB" b="1" dirty="0">
                <a:cs typeface="Times New Roman" pitchFamily="18" charset="0"/>
              </a:rPr>
              <a:t>flexible during installation phase and max modularity for large systems</a:t>
            </a:r>
            <a:r>
              <a:rPr lang="en-GB" dirty="0">
                <a:cs typeface="Times New Roman" pitchFamily="18" charset="0"/>
              </a:rPr>
              <a:t>)</a:t>
            </a:r>
            <a:endParaRPr lang="en-GB" b="1" dirty="0">
              <a:solidFill>
                <a:srgbClr val="FF0000"/>
              </a:solidFill>
              <a:cs typeface="Times New Roman" pitchFamily="18" charset="0"/>
            </a:endParaRPr>
          </a:p>
        </p:txBody>
      </p:sp>
      <p:pic>
        <p:nvPicPr>
          <p:cNvPr id="7" name="Picture 14" descr="C:\Users\guidar\Documents\IEEE2013\gas system\last foti\DSC09323.JPG">
            <a:extLst>
              <a:ext uri="{FF2B5EF4-FFF2-40B4-BE49-F238E27FC236}">
                <a16:creationId xmlns:a16="http://schemas.microsoft.com/office/drawing/2014/main" id="{71CA8F94-2FDE-2976-65C6-91879B800CE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6501326" y="3518602"/>
            <a:ext cx="3224129" cy="24180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C:\Users\guidar\Documents\IEEE2013\gas system\last foti\DSC09322.JPG">
            <a:extLst>
              <a:ext uri="{FF2B5EF4-FFF2-40B4-BE49-F238E27FC236}">
                <a16:creationId xmlns:a16="http://schemas.microsoft.com/office/drawing/2014/main" id="{BEFD3911-6606-494A-7FDC-F887385A55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3433115" y="3533195"/>
            <a:ext cx="3226463" cy="2419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3C6CA1-0F4B-A43C-AF38-16833B35DB47}"/>
              </a:ext>
            </a:extLst>
          </p:cNvPr>
          <p:cNvSpPr txBox="1"/>
          <p:nvPr/>
        </p:nvSpPr>
        <p:spPr>
          <a:xfrm>
            <a:off x="1791774" y="3331610"/>
            <a:ext cx="2044649" cy="2554545"/>
          </a:xfrm>
          <a:prstGeom prst="rect">
            <a:avLst/>
          </a:prstGeom>
          <a:noFill/>
        </p:spPr>
        <p:txBody>
          <a:bodyPr wrap="square" rtlCol="0">
            <a:spAutoFit/>
          </a:bodyPr>
          <a:lstStyle/>
          <a:p>
            <a:r>
              <a:rPr lang="en-GB" sz="1600" dirty="0">
                <a:cs typeface="Times New Roman" panose="02020603050405020304" pitchFamily="18" charset="0"/>
              </a:rPr>
              <a:t>Control rack</a:t>
            </a:r>
          </a:p>
          <a:p>
            <a:endParaRPr lang="en-GB" sz="1600" dirty="0">
              <a:cs typeface="Times New Roman" panose="02020603050405020304" pitchFamily="18" charset="0"/>
            </a:endParaRPr>
          </a:p>
          <a:p>
            <a:endParaRPr lang="en-GB" sz="1600" dirty="0">
              <a:cs typeface="Times New Roman" panose="02020603050405020304" pitchFamily="18" charset="0"/>
            </a:endParaRPr>
          </a:p>
          <a:p>
            <a:r>
              <a:rPr lang="en-GB" sz="1600" dirty="0">
                <a:cs typeface="Times New Roman" panose="02020603050405020304" pitchFamily="18" charset="0"/>
              </a:rPr>
              <a:t>Control crate</a:t>
            </a:r>
          </a:p>
          <a:p>
            <a:r>
              <a:rPr lang="en-GB" sz="1600" dirty="0">
                <a:cs typeface="Times New Roman" panose="02020603050405020304" pitchFamily="18" charset="0"/>
              </a:rPr>
              <a:t>(PLCs)</a:t>
            </a:r>
          </a:p>
          <a:p>
            <a:endParaRPr lang="en-GB" sz="1600" dirty="0">
              <a:cs typeface="Times New Roman" panose="02020603050405020304" pitchFamily="18" charset="0"/>
            </a:endParaRPr>
          </a:p>
          <a:p>
            <a:endParaRPr lang="en-GB" sz="1600" dirty="0">
              <a:cs typeface="Times New Roman" panose="02020603050405020304" pitchFamily="18" charset="0"/>
            </a:endParaRPr>
          </a:p>
          <a:p>
            <a:r>
              <a:rPr lang="en-GB" sz="1600" dirty="0">
                <a:cs typeface="Times New Roman" panose="02020603050405020304" pitchFamily="18" charset="0"/>
              </a:rPr>
              <a:t>Modules crates</a:t>
            </a:r>
          </a:p>
          <a:p>
            <a:r>
              <a:rPr lang="en-GB" sz="1600" dirty="0" err="1">
                <a:cs typeface="Times New Roman" panose="02020603050405020304" pitchFamily="18" charset="0"/>
              </a:rPr>
              <a:t>Profibus</a:t>
            </a:r>
            <a:r>
              <a:rPr lang="en-GB" sz="1600" dirty="0">
                <a:cs typeface="Times New Roman" panose="02020603050405020304" pitchFamily="18" charset="0"/>
              </a:rPr>
              <a:t> connection to control crate</a:t>
            </a:r>
          </a:p>
        </p:txBody>
      </p:sp>
      <p:cxnSp>
        <p:nvCxnSpPr>
          <p:cNvPr id="10" name="Straight Arrow Connector 9">
            <a:extLst>
              <a:ext uri="{FF2B5EF4-FFF2-40B4-BE49-F238E27FC236}">
                <a16:creationId xmlns:a16="http://schemas.microsoft.com/office/drawing/2014/main" id="{4E8FFFE9-D754-331E-FAAB-677C57ACEA9B}"/>
              </a:ext>
            </a:extLst>
          </p:cNvPr>
          <p:cNvCxnSpPr/>
          <p:nvPr/>
        </p:nvCxnSpPr>
        <p:spPr>
          <a:xfrm>
            <a:off x="3087918" y="3518175"/>
            <a:ext cx="1008112" cy="65202"/>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407072E-F2F4-DED4-8BCE-0679A47FBA0F}"/>
              </a:ext>
            </a:extLst>
          </p:cNvPr>
          <p:cNvCxnSpPr/>
          <p:nvPr/>
        </p:nvCxnSpPr>
        <p:spPr>
          <a:xfrm>
            <a:off x="3015910" y="4411730"/>
            <a:ext cx="1008112" cy="65202"/>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625CDA4-71B5-4968-DB46-BE307A916874}"/>
              </a:ext>
            </a:extLst>
          </p:cNvPr>
          <p:cNvCxnSpPr/>
          <p:nvPr/>
        </p:nvCxnSpPr>
        <p:spPr>
          <a:xfrm>
            <a:off x="3332367" y="5203818"/>
            <a:ext cx="691655" cy="216024"/>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Left Brace 12">
            <a:extLst>
              <a:ext uri="{FF2B5EF4-FFF2-40B4-BE49-F238E27FC236}">
                <a16:creationId xmlns:a16="http://schemas.microsoft.com/office/drawing/2014/main" id="{4DDA2D10-AA44-A226-FDC4-BD77CF971F75}"/>
              </a:ext>
            </a:extLst>
          </p:cNvPr>
          <p:cNvSpPr/>
          <p:nvPr/>
        </p:nvSpPr>
        <p:spPr>
          <a:xfrm>
            <a:off x="4096030" y="4771770"/>
            <a:ext cx="288032" cy="1296144"/>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ED002C57-4576-475A-5E8D-FE4556862422}"/>
              </a:ext>
            </a:extLst>
          </p:cNvPr>
          <p:cNvCxnSpPr/>
          <p:nvPr/>
        </p:nvCxnSpPr>
        <p:spPr>
          <a:xfrm>
            <a:off x="4869862" y="4514535"/>
            <a:ext cx="2754560" cy="94347"/>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F91D003-48A7-7682-390E-4EDE705D271F}"/>
              </a:ext>
            </a:extLst>
          </p:cNvPr>
          <p:cNvCxnSpPr/>
          <p:nvPr/>
        </p:nvCxnSpPr>
        <p:spPr>
          <a:xfrm>
            <a:off x="4840623" y="5311830"/>
            <a:ext cx="2783799" cy="574325"/>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ectangle 4">
            <a:extLst>
              <a:ext uri="{FF2B5EF4-FFF2-40B4-BE49-F238E27FC236}">
                <a16:creationId xmlns:a16="http://schemas.microsoft.com/office/drawing/2014/main" id="{6107890E-0B67-1FCD-2C4A-37AA9629BA11}"/>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Gas system construction: modularity</a:t>
            </a:r>
          </a:p>
        </p:txBody>
      </p:sp>
      <p:pic>
        <p:nvPicPr>
          <p:cNvPr id="17" name="Picture 2" descr="C:\Users\guidar\Documents\IEEE2012\CERN LogoOutline-Blue-04.png">
            <a:extLst>
              <a:ext uri="{FF2B5EF4-FFF2-40B4-BE49-F238E27FC236}">
                <a16:creationId xmlns:a16="http://schemas.microsoft.com/office/drawing/2014/main" id="{95271235-197C-282A-060A-68F09EDFD55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0CCF3C-DBBF-00E7-8AEA-D86C5D8E48DF}"/>
              </a:ext>
            </a:extLst>
          </p:cNvPr>
          <p:cNvGrpSpPr/>
          <p:nvPr/>
        </p:nvGrpSpPr>
        <p:grpSpPr>
          <a:xfrm>
            <a:off x="792488" y="691712"/>
            <a:ext cx="10440000" cy="37824"/>
            <a:chOff x="179512" y="582864"/>
            <a:chExt cx="8820000" cy="37824"/>
          </a:xfrm>
        </p:grpSpPr>
        <p:cxnSp>
          <p:nvCxnSpPr>
            <p:cNvPr id="19" name="Straight Connector 18">
              <a:extLst>
                <a:ext uri="{FF2B5EF4-FFF2-40B4-BE49-F238E27FC236}">
                  <a16:creationId xmlns:a16="http://schemas.microsoft.com/office/drawing/2014/main" id="{F030E5D9-E996-4CAC-5E88-7C5F6D1F4454}"/>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20" name="Straight Connector 19">
              <a:extLst>
                <a:ext uri="{FF2B5EF4-FFF2-40B4-BE49-F238E27FC236}">
                  <a16:creationId xmlns:a16="http://schemas.microsoft.com/office/drawing/2014/main" id="{3836FA3E-32ED-330D-E71B-67E25DCCBB31}"/>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21" name="Date Placeholder 20">
            <a:extLst>
              <a:ext uri="{FF2B5EF4-FFF2-40B4-BE49-F238E27FC236}">
                <a16:creationId xmlns:a16="http://schemas.microsoft.com/office/drawing/2014/main" id="{A4E8258E-DC5E-33F9-A2EB-995579B45315}"/>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525118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81F431-3F4C-2A3D-5E3E-A3C6BD1A556C}"/>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5C12F997-0B80-FBC6-0AED-E882A3444C33}"/>
              </a:ext>
            </a:extLst>
          </p:cNvPr>
          <p:cNvSpPr>
            <a:spLocks noGrp="1"/>
          </p:cNvSpPr>
          <p:nvPr>
            <p:ph type="sldNum" sz="quarter" idx="12"/>
          </p:nvPr>
        </p:nvSpPr>
        <p:spPr/>
        <p:txBody>
          <a:bodyPr/>
          <a:lstStyle/>
          <a:p>
            <a:fld id="{42A0D281-FBFC-4D24-9147-4B8F7095011A}" type="slidenum">
              <a:rPr lang="en-GB" smtClean="0"/>
              <a:t>21</a:t>
            </a:fld>
            <a:endParaRPr lang="en-GB"/>
          </a:p>
        </p:txBody>
      </p:sp>
      <p:sp>
        <p:nvSpPr>
          <p:cNvPr id="8" name="Rectangle 4">
            <a:extLst>
              <a:ext uri="{FF2B5EF4-FFF2-40B4-BE49-F238E27FC236}">
                <a16:creationId xmlns:a16="http://schemas.microsoft.com/office/drawing/2014/main" id="{760DE33A-7689-846D-C28B-751FE0AB0457}"/>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Gas system construction: modularity</a:t>
            </a:r>
          </a:p>
        </p:txBody>
      </p:sp>
      <p:pic>
        <p:nvPicPr>
          <p:cNvPr id="9" name="Picture 2" descr="C:\Users\guidar\Documents\IEEE2012\CERN LogoOutline-Blue-04.png">
            <a:extLst>
              <a:ext uri="{FF2B5EF4-FFF2-40B4-BE49-F238E27FC236}">
                <a16:creationId xmlns:a16="http://schemas.microsoft.com/office/drawing/2014/main" id="{AE278489-88CD-B48B-AEC5-ED722F3FFA8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9A70029-ABDE-D3B6-75B4-DB936D57B2A1}"/>
              </a:ext>
            </a:extLst>
          </p:cNvPr>
          <p:cNvSpPr txBox="1"/>
          <p:nvPr/>
        </p:nvSpPr>
        <p:spPr>
          <a:xfrm>
            <a:off x="775235" y="796244"/>
            <a:ext cx="5438102" cy="400110"/>
          </a:xfrm>
          <a:prstGeom prst="rect">
            <a:avLst/>
          </a:prstGeom>
          <a:noFill/>
        </p:spPr>
        <p:txBody>
          <a:bodyPr wrap="square" rtlCol="0">
            <a:spAutoFit/>
          </a:bodyPr>
          <a:lstStyle/>
          <a:p>
            <a:r>
              <a:rPr lang="en-GB" sz="2000" dirty="0"/>
              <a:t>Gas systems modules in surface building</a:t>
            </a:r>
            <a:endParaRPr lang="en-CH" sz="2000" dirty="0"/>
          </a:p>
        </p:txBody>
      </p:sp>
      <p:grpSp>
        <p:nvGrpSpPr>
          <p:cNvPr id="2" name="Group 1">
            <a:extLst>
              <a:ext uri="{FF2B5EF4-FFF2-40B4-BE49-F238E27FC236}">
                <a16:creationId xmlns:a16="http://schemas.microsoft.com/office/drawing/2014/main" id="{3906A147-7F78-5365-6D5F-AB4D17BDF156}"/>
              </a:ext>
            </a:extLst>
          </p:cNvPr>
          <p:cNvGrpSpPr/>
          <p:nvPr/>
        </p:nvGrpSpPr>
        <p:grpSpPr>
          <a:xfrm>
            <a:off x="333010" y="714588"/>
            <a:ext cx="10882225" cy="5641762"/>
            <a:chOff x="350263" y="691712"/>
            <a:chExt cx="10882225" cy="5641762"/>
          </a:xfrm>
        </p:grpSpPr>
        <p:pic>
          <p:nvPicPr>
            <p:cNvPr id="7" name="Picture 6" descr="A large white machine in a factory&#10;&#10;Description automatically generated">
              <a:extLst>
                <a:ext uri="{FF2B5EF4-FFF2-40B4-BE49-F238E27FC236}">
                  <a16:creationId xmlns:a16="http://schemas.microsoft.com/office/drawing/2014/main" id="{1219E198-836B-29B0-995B-DE7A734C7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53" y="1913422"/>
              <a:ext cx="8077200" cy="4420052"/>
            </a:xfrm>
            <a:prstGeom prst="rect">
              <a:avLst/>
            </a:prstGeom>
          </p:spPr>
        </p:pic>
        <p:grpSp>
          <p:nvGrpSpPr>
            <p:cNvPr id="10" name="Group 9">
              <a:extLst>
                <a:ext uri="{FF2B5EF4-FFF2-40B4-BE49-F238E27FC236}">
                  <a16:creationId xmlns:a16="http://schemas.microsoft.com/office/drawing/2014/main" id="{FAC8C3C1-8379-F1FE-5F27-4E94C0F3D6CA}"/>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F0C07DE4-B35D-D030-26C6-B8E817B5093C}"/>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2" name="Straight Connector 11">
                <a:extLst>
                  <a:ext uri="{FF2B5EF4-FFF2-40B4-BE49-F238E27FC236}">
                    <a16:creationId xmlns:a16="http://schemas.microsoft.com/office/drawing/2014/main" id="{1AF27484-F0F3-B6FC-8FCA-7D58E20D906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15" name="TextBox 14">
              <a:extLst>
                <a:ext uri="{FF2B5EF4-FFF2-40B4-BE49-F238E27FC236}">
                  <a16:creationId xmlns:a16="http://schemas.microsoft.com/office/drawing/2014/main" id="{563BCEF7-9545-E00F-AB3F-86F4D06C71A2}"/>
                </a:ext>
              </a:extLst>
            </p:cNvPr>
            <p:cNvSpPr txBox="1"/>
            <p:nvPr/>
          </p:nvSpPr>
          <p:spPr>
            <a:xfrm>
              <a:off x="350263" y="1465462"/>
              <a:ext cx="1047082" cy="369332"/>
            </a:xfrm>
            <a:prstGeom prst="rect">
              <a:avLst/>
            </a:prstGeom>
            <a:noFill/>
          </p:spPr>
          <p:txBody>
            <a:bodyPr wrap="none" rtlCol="0">
              <a:spAutoFit/>
            </a:bodyPr>
            <a:lstStyle/>
            <a:p>
              <a:r>
                <a:rPr lang="en-GB" dirty="0"/>
                <a:t>Purifier 1</a:t>
              </a:r>
              <a:endParaRPr lang="en-CH" dirty="0"/>
            </a:p>
          </p:txBody>
        </p:sp>
        <p:sp>
          <p:nvSpPr>
            <p:cNvPr id="16" name="TextBox 15">
              <a:extLst>
                <a:ext uri="{FF2B5EF4-FFF2-40B4-BE49-F238E27FC236}">
                  <a16:creationId xmlns:a16="http://schemas.microsoft.com/office/drawing/2014/main" id="{977C4991-90EB-085F-57B1-D7E8559633EB}"/>
                </a:ext>
              </a:extLst>
            </p:cNvPr>
            <p:cNvSpPr txBox="1"/>
            <p:nvPr/>
          </p:nvSpPr>
          <p:spPr>
            <a:xfrm>
              <a:off x="1449387" y="1317646"/>
              <a:ext cx="1738553" cy="369332"/>
            </a:xfrm>
            <a:prstGeom prst="rect">
              <a:avLst/>
            </a:prstGeom>
            <a:noFill/>
          </p:spPr>
          <p:txBody>
            <a:bodyPr wrap="none" rtlCol="0">
              <a:spAutoFit/>
            </a:bodyPr>
            <a:lstStyle/>
            <a:p>
              <a:r>
                <a:rPr lang="en-GB" dirty="0"/>
                <a:t>Controls module</a:t>
              </a:r>
              <a:endParaRPr lang="en-CH" dirty="0"/>
            </a:p>
          </p:txBody>
        </p:sp>
        <p:sp>
          <p:nvSpPr>
            <p:cNvPr id="17" name="TextBox 16">
              <a:extLst>
                <a:ext uri="{FF2B5EF4-FFF2-40B4-BE49-F238E27FC236}">
                  <a16:creationId xmlns:a16="http://schemas.microsoft.com/office/drawing/2014/main" id="{340895A6-B3EE-349C-DB78-86AEBC43F981}"/>
                </a:ext>
              </a:extLst>
            </p:cNvPr>
            <p:cNvSpPr txBox="1"/>
            <p:nvPr/>
          </p:nvSpPr>
          <p:spPr>
            <a:xfrm>
              <a:off x="3491733" y="1317646"/>
              <a:ext cx="1047082" cy="369332"/>
            </a:xfrm>
            <a:prstGeom prst="rect">
              <a:avLst/>
            </a:prstGeom>
            <a:noFill/>
          </p:spPr>
          <p:txBody>
            <a:bodyPr wrap="none" rtlCol="0">
              <a:spAutoFit/>
            </a:bodyPr>
            <a:lstStyle/>
            <a:p>
              <a:r>
                <a:rPr lang="en-GB" dirty="0"/>
                <a:t>Purifier 2</a:t>
              </a:r>
              <a:endParaRPr lang="en-CH" dirty="0"/>
            </a:p>
          </p:txBody>
        </p:sp>
        <p:sp>
          <p:nvSpPr>
            <p:cNvPr id="18" name="TextBox 17">
              <a:extLst>
                <a:ext uri="{FF2B5EF4-FFF2-40B4-BE49-F238E27FC236}">
                  <a16:creationId xmlns:a16="http://schemas.microsoft.com/office/drawing/2014/main" id="{41DF9EE6-46E1-40E5-B5AD-3C956D3EB1AA}"/>
                </a:ext>
              </a:extLst>
            </p:cNvPr>
            <p:cNvSpPr txBox="1"/>
            <p:nvPr/>
          </p:nvSpPr>
          <p:spPr>
            <a:xfrm>
              <a:off x="4581513" y="1548170"/>
              <a:ext cx="1047082" cy="369332"/>
            </a:xfrm>
            <a:prstGeom prst="rect">
              <a:avLst/>
            </a:prstGeom>
            <a:noFill/>
          </p:spPr>
          <p:txBody>
            <a:bodyPr wrap="none" rtlCol="0">
              <a:spAutoFit/>
            </a:bodyPr>
            <a:lstStyle/>
            <a:p>
              <a:r>
                <a:rPr lang="en-GB" dirty="0"/>
                <a:t>Purifier 3</a:t>
              </a:r>
              <a:endParaRPr lang="en-CH" dirty="0"/>
            </a:p>
          </p:txBody>
        </p:sp>
        <p:sp>
          <p:nvSpPr>
            <p:cNvPr id="19" name="TextBox 18">
              <a:extLst>
                <a:ext uri="{FF2B5EF4-FFF2-40B4-BE49-F238E27FC236}">
                  <a16:creationId xmlns:a16="http://schemas.microsoft.com/office/drawing/2014/main" id="{81EA7901-208B-4683-785E-2EDF89646883}"/>
                </a:ext>
              </a:extLst>
            </p:cNvPr>
            <p:cNvSpPr txBox="1"/>
            <p:nvPr/>
          </p:nvSpPr>
          <p:spPr>
            <a:xfrm>
              <a:off x="5444709" y="1208598"/>
              <a:ext cx="2099036" cy="369332"/>
            </a:xfrm>
            <a:prstGeom prst="rect">
              <a:avLst/>
            </a:prstGeom>
            <a:noFill/>
          </p:spPr>
          <p:txBody>
            <a:bodyPr wrap="none" rtlCol="0">
              <a:spAutoFit/>
            </a:bodyPr>
            <a:lstStyle/>
            <a:p>
              <a:r>
                <a:rPr lang="en-GB" dirty="0"/>
                <a:t>High pressure buffer</a:t>
              </a:r>
              <a:endParaRPr lang="en-CH" dirty="0"/>
            </a:p>
          </p:txBody>
        </p:sp>
        <p:sp>
          <p:nvSpPr>
            <p:cNvPr id="20" name="TextBox 19">
              <a:extLst>
                <a:ext uri="{FF2B5EF4-FFF2-40B4-BE49-F238E27FC236}">
                  <a16:creationId xmlns:a16="http://schemas.microsoft.com/office/drawing/2014/main" id="{B41CD479-0994-62E9-1071-B45CBCCDB124}"/>
                </a:ext>
              </a:extLst>
            </p:cNvPr>
            <p:cNvSpPr txBox="1"/>
            <p:nvPr/>
          </p:nvSpPr>
          <p:spPr>
            <a:xfrm>
              <a:off x="7280796" y="1546130"/>
              <a:ext cx="1181734" cy="369332"/>
            </a:xfrm>
            <a:prstGeom prst="rect">
              <a:avLst/>
            </a:prstGeom>
            <a:noFill/>
          </p:spPr>
          <p:txBody>
            <a:bodyPr wrap="none" rtlCol="0">
              <a:spAutoFit/>
            </a:bodyPr>
            <a:lstStyle/>
            <a:p>
              <a:r>
                <a:rPr lang="en-GB" dirty="0"/>
                <a:t>Humidifier</a:t>
              </a:r>
              <a:endParaRPr lang="en-CH" dirty="0"/>
            </a:p>
          </p:txBody>
        </p:sp>
        <p:sp>
          <p:nvSpPr>
            <p:cNvPr id="21" name="TextBox 20">
              <a:extLst>
                <a:ext uri="{FF2B5EF4-FFF2-40B4-BE49-F238E27FC236}">
                  <a16:creationId xmlns:a16="http://schemas.microsoft.com/office/drawing/2014/main" id="{F46DEA7D-A8DC-7BA4-6A3D-0B357C42B255}"/>
                </a:ext>
              </a:extLst>
            </p:cNvPr>
            <p:cNvSpPr txBox="1"/>
            <p:nvPr/>
          </p:nvSpPr>
          <p:spPr>
            <a:xfrm>
              <a:off x="8258813" y="1208598"/>
              <a:ext cx="937564" cy="369332"/>
            </a:xfrm>
            <a:prstGeom prst="rect">
              <a:avLst/>
            </a:prstGeom>
            <a:noFill/>
          </p:spPr>
          <p:txBody>
            <a:bodyPr wrap="none" rtlCol="0">
              <a:spAutoFit/>
            </a:bodyPr>
            <a:lstStyle/>
            <a:p>
              <a:r>
                <a:rPr lang="en-GB" dirty="0"/>
                <a:t>Analysis</a:t>
              </a:r>
              <a:endParaRPr lang="en-CH" dirty="0"/>
            </a:p>
          </p:txBody>
        </p:sp>
        <p:sp>
          <p:nvSpPr>
            <p:cNvPr id="22" name="TextBox 21">
              <a:extLst>
                <a:ext uri="{FF2B5EF4-FFF2-40B4-BE49-F238E27FC236}">
                  <a16:creationId xmlns:a16="http://schemas.microsoft.com/office/drawing/2014/main" id="{97468C63-9CEE-B873-B163-EC29D5A79821}"/>
                </a:ext>
              </a:extLst>
            </p:cNvPr>
            <p:cNvSpPr txBox="1"/>
            <p:nvPr/>
          </p:nvSpPr>
          <p:spPr>
            <a:xfrm>
              <a:off x="9285690" y="1526552"/>
              <a:ext cx="723596" cy="369332"/>
            </a:xfrm>
            <a:prstGeom prst="rect">
              <a:avLst/>
            </a:prstGeom>
            <a:noFill/>
          </p:spPr>
          <p:txBody>
            <a:bodyPr wrap="none" rtlCol="0">
              <a:spAutoFit/>
            </a:bodyPr>
            <a:lstStyle/>
            <a:p>
              <a:r>
                <a:rPr lang="en-GB" dirty="0"/>
                <a:t>Mixer</a:t>
              </a:r>
              <a:endParaRPr lang="en-CH" dirty="0"/>
            </a:p>
          </p:txBody>
        </p:sp>
        <p:cxnSp>
          <p:nvCxnSpPr>
            <p:cNvPr id="23" name="Straight Arrow Connector 22">
              <a:extLst>
                <a:ext uri="{FF2B5EF4-FFF2-40B4-BE49-F238E27FC236}">
                  <a16:creationId xmlns:a16="http://schemas.microsoft.com/office/drawing/2014/main" id="{F89610C7-DF7E-6ECA-E66C-AF0B44B472D2}"/>
                </a:ext>
              </a:extLst>
            </p:cNvPr>
            <p:cNvCxnSpPr>
              <a:cxnSpLocks/>
              <a:stCxn id="15" idx="2"/>
            </p:cNvCxnSpPr>
            <p:nvPr/>
          </p:nvCxnSpPr>
          <p:spPr>
            <a:xfrm>
              <a:off x="873804" y="1834794"/>
              <a:ext cx="1573059" cy="1136608"/>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40BD3C-0F88-C17C-D97B-69EA730A1CE2}"/>
                </a:ext>
              </a:extLst>
            </p:cNvPr>
            <p:cNvCxnSpPr>
              <a:cxnSpLocks/>
              <a:stCxn id="16" idx="2"/>
            </p:cNvCxnSpPr>
            <p:nvPr/>
          </p:nvCxnSpPr>
          <p:spPr>
            <a:xfrm>
              <a:off x="2318664" y="1686978"/>
              <a:ext cx="844926" cy="1263529"/>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706155B-7140-CF37-004E-14C827D9321E}"/>
                </a:ext>
              </a:extLst>
            </p:cNvPr>
            <p:cNvCxnSpPr>
              <a:cxnSpLocks/>
              <a:stCxn id="17" idx="2"/>
            </p:cNvCxnSpPr>
            <p:nvPr/>
          </p:nvCxnSpPr>
          <p:spPr>
            <a:xfrm>
              <a:off x="4015274" y="1686978"/>
              <a:ext cx="13114" cy="1048525"/>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AC95471-5123-A1B5-D34D-649C046B3444}"/>
                </a:ext>
              </a:extLst>
            </p:cNvPr>
            <p:cNvCxnSpPr>
              <a:cxnSpLocks/>
              <a:stCxn id="18" idx="2"/>
            </p:cNvCxnSpPr>
            <p:nvPr/>
          </p:nvCxnSpPr>
          <p:spPr>
            <a:xfrm>
              <a:off x="5105054" y="1917502"/>
              <a:ext cx="0" cy="699305"/>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27E7B8E-41AB-A685-79F0-4EDEF2249FF1}"/>
                </a:ext>
              </a:extLst>
            </p:cNvPr>
            <p:cNvCxnSpPr>
              <a:cxnSpLocks/>
            </p:cNvCxnSpPr>
            <p:nvPr/>
          </p:nvCxnSpPr>
          <p:spPr>
            <a:xfrm>
              <a:off x="6528733" y="1577930"/>
              <a:ext cx="0" cy="1705604"/>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F243F67-959A-576E-BAFA-C844B7773A8A}"/>
                </a:ext>
              </a:extLst>
            </p:cNvPr>
            <p:cNvCxnSpPr>
              <a:cxnSpLocks/>
              <a:stCxn id="20" idx="2"/>
            </p:cNvCxnSpPr>
            <p:nvPr/>
          </p:nvCxnSpPr>
          <p:spPr>
            <a:xfrm>
              <a:off x="7871663" y="1915462"/>
              <a:ext cx="0" cy="820041"/>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51B45D7-6F56-A141-0BD0-5E1F25855BC8}"/>
                </a:ext>
              </a:extLst>
            </p:cNvPr>
            <p:cNvCxnSpPr>
              <a:cxnSpLocks/>
              <a:stCxn id="21" idx="2"/>
            </p:cNvCxnSpPr>
            <p:nvPr/>
          </p:nvCxnSpPr>
          <p:spPr>
            <a:xfrm>
              <a:off x="8727595" y="1577930"/>
              <a:ext cx="36188" cy="1393472"/>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386EA09-D6BA-968F-23FF-903AC710D6EF}"/>
                </a:ext>
              </a:extLst>
            </p:cNvPr>
            <p:cNvCxnSpPr>
              <a:cxnSpLocks/>
              <a:stCxn id="22" idx="2"/>
            </p:cNvCxnSpPr>
            <p:nvPr/>
          </p:nvCxnSpPr>
          <p:spPr>
            <a:xfrm flipH="1">
              <a:off x="9285690" y="1895884"/>
              <a:ext cx="361798" cy="1075518"/>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48" name="Date Placeholder 47">
            <a:extLst>
              <a:ext uri="{FF2B5EF4-FFF2-40B4-BE49-F238E27FC236}">
                <a16:creationId xmlns:a16="http://schemas.microsoft.com/office/drawing/2014/main" id="{F820919A-A4C5-0EAE-7373-4DC6A98A690D}"/>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2912644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81F431-3F4C-2A3D-5E3E-A3C6BD1A556C}"/>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5C12F997-0B80-FBC6-0AED-E882A3444C33}"/>
              </a:ext>
            </a:extLst>
          </p:cNvPr>
          <p:cNvSpPr>
            <a:spLocks noGrp="1"/>
          </p:cNvSpPr>
          <p:nvPr>
            <p:ph type="sldNum" sz="quarter" idx="12"/>
          </p:nvPr>
        </p:nvSpPr>
        <p:spPr/>
        <p:txBody>
          <a:bodyPr/>
          <a:lstStyle/>
          <a:p>
            <a:fld id="{42A0D281-FBFC-4D24-9147-4B8F7095011A}" type="slidenum">
              <a:rPr lang="en-GB" smtClean="0"/>
              <a:t>22</a:t>
            </a:fld>
            <a:endParaRPr lang="en-GB"/>
          </a:p>
        </p:txBody>
      </p:sp>
      <p:sp>
        <p:nvSpPr>
          <p:cNvPr id="8" name="Rectangle 4">
            <a:extLst>
              <a:ext uri="{FF2B5EF4-FFF2-40B4-BE49-F238E27FC236}">
                <a16:creationId xmlns:a16="http://schemas.microsoft.com/office/drawing/2014/main" id="{760DE33A-7689-846D-C28B-751FE0AB0457}"/>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Gas system construction: modularity</a:t>
            </a:r>
          </a:p>
        </p:txBody>
      </p:sp>
      <p:pic>
        <p:nvPicPr>
          <p:cNvPr id="9" name="Picture 2" descr="C:\Users\guidar\Documents\IEEE2012\CERN LogoOutline-Blue-04.png">
            <a:extLst>
              <a:ext uri="{FF2B5EF4-FFF2-40B4-BE49-F238E27FC236}">
                <a16:creationId xmlns:a16="http://schemas.microsoft.com/office/drawing/2014/main" id="{AE278489-88CD-B48B-AEC5-ED722F3FFA8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AC8C3C1-8379-F1FE-5F27-4E94C0F3D6CA}"/>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F0C07DE4-B35D-D030-26C6-B8E817B5093C}"/>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2" name="Straight Connector 11">
              <a:extLst>
                <a:ext uri="{FF2B5EF4-FFF2-40B4-BE49-F238E27FC236}">
                  <a16:creationId xmlns:a16="http://schemas.microsoft.com/office/drawing/2014/main" id="{1AF27484-F0F3-B6FC-8FCA-7D58E20D906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pic>
        <p:nvPicPr>
          <p:cNvPr id="3" name="Picture 2">
            <a:extLst>
              <a:ext uri="{FF2B5EF4-FFF2-40B4-BE49-F238E27FC236}">
                <a16:creationId xmlns:a16="http://schemas.microsoft.com/office/drawing/2014/main" id="{113B7F0B-3452-9782-45AE-393947018737}"/>
              </a:ext>
            </a:extLst>
          </p:cNvPr>
          <p:cNvPicPr>
            <a:picLocks noChangeAspect="1"/>
          </p:cNvPicPr>
          <p:nvPr/>
        </p:nvPicPr>
        <p:blipFill>
          <a:blip r:embed="rId3"/>
          <a:stretch>
            <a:fillRect/>
          </a:stretch>
        </p:blipFill>
        <p:spPr>
          <a:xfrm>
            <a:off x="0" y="1745223"/>
            <a:ext cx="6706954" cy="4255953"/>
          </a:xfrm>
          <a:prstGeom prst="rect">
            <a:avLst/>
          </a:prstGeom>
        </p:spPr>
      </p:pic>
      <p:pic>
        <p:nvPicPr>
          <p:cNvPr id="13" name="Picture 12">
            <a:extLst>
              <a:ext uri="{FF2B5EF4-FFF2-40B4-BE49-F238E27FC236}">
                <a16:creationId xmlns:a16="http://schemas.microsoft.com/office/drawing/2014/main" id="{52DD5377-EB52-5AA8-4B6E-FC228B1ACAFD}"/>
              </a:ext>
            </a:extLst>
          </p:cNvPr>
          <p:cNvPicPr>
            <a:picLocks noChangeAspect="1"/>
          </p:cNvPicPr>
          <p:nvPr/>
        </p:nvPicPr>
        <p:blipFill>
          <a:blip r:embed="rId4"/>
          <a:stretch>
            <a:fillRect/>
          </a:stretch>
        </p:blipFill>
        <p:spPr>
          <a:xfrm>
            <a:off x="6723321" y="2734015"/>
            <a:ext cx="4777454" cy="2815031"/>
          </a:xfrm>
          <a:prstGeom prst="rect">
            <a:avLst/>
          </a:prstGeom>
        </p:spPr>
      </p:pic>
      <p:sp>
        <p:nvSpPr>
          <p:cNvPr id="14" name="TextBox 13">
            <a:extLst>
              <a:ext uri="{FF2B5EF4-FFF2-40B4-BE49-F238E27FC236}">
                <a16:creationId xmlns:a16="http://schemas.microsoft.com/office/drawing/2014/main" id="{4A305B2A-B893-BF6D-BC53-DA50627F75D2}"/>
              </a:ext>
            </a:extLst>
          </p:cNvPr>
          <p:cNvSpPr txBox="1"/>
          <p:nvPr/>
        </p:nvSpPr>
        <p:spPr>
          <a:xfrm>
            <a:off x="561770" y="1366777"/>
            <a:ext cx="2029723" cy="369332"/>
          </a:xfrm>
          <a:prstGeom prst="rect">
            <a:avLst/>
          </a:prstGeom>
          <a:noFill/>
        </p:spPr>
        <p:txBody>
          <a:bodyPr wrap="none" rtlCol="0">
            <a:spAutoFit/>
          </a:bodyPr>
          <a:lstStyle/>
          <a:p>
            <a:r>
              <a:rPr lang="en-GB" dirty="0"/>
              <a:t>Functional modules</a:t>
            </a:r>
            <a:endParaRPr lang="en-CH" dirty="0"/>
          </a:p>
        </p:txBody>
      </p:sp>
      <p:sp>
        <p:nvSpPr>
          <p:cNvPr id="15" name="TextBox 14">
            <a:extLst>
              <a:ext uri="{FF2B5EF4-FFF2-40B4-BE49-F238E27FC236}">
                <a16:creationId xmlns:a16="http://schemas.microsoft.com/office/drawing/2014/main" id="{801C783D-0036-0333-5EC3-EA593A908817}"/>
              </a:ext>
            </a:extLst>
          </p:cNvPr>
          <p:cNvSpPr txBox="1"/>
          <p:nvPr/>
        </p:nvSpPr>
        <p:spPr>
          <a:xfrm>
            <a:off x="7487110" y="2307946"/>
            <a:ext cx="3214470" cy="369332"/>
          </a:xfrm>
          <a:prstGeom prst="rect">
            <a:avLst/>
          </a:prstGeom>
          <a:noFill/>
        </p:spPr>
        <p:txBody>
          <a:bodyPr wrap="none" rtlCol="0">
            <a:spAutoFit/>
          </a:bodyPr>
          <a:lstStyle/>
          <a:p>
            <a:r>
              <a:rPr lang="en-GB" dirty="0"/>
              <a:t>Example: detail of mixer module</a:t>
            </a:r>
            <a:endParaRPr lang="en-CH" dirty="0"/>
          </a:p>
        </p:txBody>
      </p:sp>
      <p:sp>
        <p:nvSpPr>
          <p:cNvPr id="16" name="TextBox 15">
            <a:extLst>
              <a:ext uri="{FF2B5EF4-FFF2-40B4-BE49-F238E27FC236}">
                <a16:creationId xmlns:a16="http://schemas.microsoft.com/office/drawing/2014/main" id="{97010996-22FB-B90A-E974-23ADE7C218C5}"/>
              </a:ext>
            </a:extLst>
          </p:cNvPr>
          <p:cNvSpPr txBox="1"/>
          <p:nvPr/>
        </p:nvSpPr>
        <p:spPr>
          <a:xfrm>
            <a:off x="156498" y="868048"/>
            <a:ext cx="2840265" cy="369332"/>
          </a:xfrm>
          <a:prstGeom prst="rect">
            <a:avLst/>
          </a:prstGeom>
          <a:noFill/>
        </p:spPr>
        <p:txBody>
          <a:bodyPr wrap="none" rtlCol="0">
            <a:spAutoFit/>
          </a:bodyPr>
          <a:lstStyle/>
          <a:p>
            <a:r>
              <a:rPr lang="en-GB" dirty="0"/>
              <a:t>View from software controls</a:t>
            </a:r>
            <a:endParaRPr lang="en-CH" dirty="0"/>
          </a:p>
        </p:txBody>
      </p:sp>
      <p:sp>
        <p:nvSpPr>
          <p:cNvPr id="17" name="Date Placeholder 16">
            <a:extLst>
              <a:ext uri="{FF2B5EF4-FFF2-40B4-BE49-F238E27FC236}">
                <a16:creationId xmlns:a16="http://schemas.microsoft.com/office/drawing/2014/main" id="{525F95A0-3A71-BD5C-F720-445B4E5BEA89}"/>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052022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55539D6-2BE4-63E8-EFC4-6A673F58B9A9}"/>
              </a:ext>
            </a:extLst>
          </p:cNvPr>
          <p:cNvGrpSpPr>
            <a:grpSpLocks noChangeAspect="1"/>
          </p:cNvGrpSpPr>
          <p:nvPr/>
        </p:nvGrpSpPr>
        <p:grpSpPr>
          <a:xfrm>
            <a:off x="7572802" y="3349369"/>
            <a:ext cx="4592397" cy="3316034"/>
            <a:chOff x="2843808" y="2664716"/>
            <a:chExt cx="5112568" cy="3691634"/>
          </a:xfrm>
        </p:grpSpPr>
        <p:pic>
          <p:nvPicPr>
            <p:cNvPr id="7" name="Picture 6">
              <a:extLst>
                <a:ext uri="{FF2B5EF4-FFF2-40B4-BE49-F238E27FC236}">
                  <a16:creationId xmlns:a16="http://schemas.microsoft.com/office/drawing/2014/main" id="{0A7624EA-DA33-A81C-C1C7-6F4F17CD8C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43808" y="2664716"/>
              <a:ext cx="5112568" cy="3691634"/>
            </a:xfrm>
            <a:prstGeom prst="rect">
              <a:avLst/>
            </a:prstGeom>
          </p:spPr>
        </p:pic>
        <p:sp>
          <p:nvSpPr>
            <p:cNvPr id="8" name="Rectangle 7">
              <a:extLst>
                <a:ext uri="{FF2B5EF4-FFF2-40B4-BE49-F238E27FC236}">
                  <a16:creationId xmlns:a16="http://schemas.microsoft.com/office/drawing/2014/main" id="{C6FD0DBE-850B-9149-4BFB-28B6BB1FD699}"/>
                </a:ext>
              </a:extLst>
            </p:cNvPr>
            <p:cNvSpPr/>
            <p:nvPr/>
          </p:nvSpPr>
          <p:spPr>
            <a:xfrm>
              <a:off x="7380312" y="5733256"/>
              <a:ext cx="576064" cy="454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Footer Placeholder 2">
            <a:extLst>
              <a:ext uri="{FF2B5EF4-FFF2-40B4-BE49-F238E27FC236}">
                <a16:creationId xmlns:a16="http://schemas.microsoft.com/office/drawing/2014/main" id="{F2B3CA98-F1D9-4A01-AF7A-9958EE8E7746}"/>
              </a:ext>
            </a:extLst>
          </p:cNvPr>
          <p:cNvSpPr>
            <a:spLocks noGrp="1"/>
          </p:cNvSpPr>
          <p:nvPr>
            <p:ph type="ftr" sz="quarter" idx="11"/>
          </p:nvPr>
        </p:nvSpPr>
        <p:spPr>
          <a:xfrm>
            <a:off x="4038599" y="6356350"/>
            <a:ext cx="4738305" cy="365125"/>
          </a:xfrm>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9ECBB91B-433D-4E49-86DE-B203CD1BB573}"/>
              </a:ext>
            </a:extLst>
          </p:cNvPr>
          <p:cNvSpPr>
            <a:spLocks noGrp="1"/>
          </p:cNvSpPr>
          <p:nvPr>
            <p:ph type="sldNum" sz="quarter" idx="12"/>
          </p:nvPr>
        </p:nvSpPr>
        <p:spPr/>
        <p:txBody>
          <a:bodyPr/>
          <a:lstStyle/>
          <a:p>
            <a:fld id="{42A0D281-FBFC-4D24-9147-4B8F7095011A}" type="slidenum">
              <a:rPr lang="en-GB" smtClean="0"/>
              <a:t>23</a:t>
            </a:fld>
            <a:endParaRPr lang="en-GB"/>
          </a:p>
        </p:txBody>
      </p:sp>
      <p:sp>
        <p:nvSpPr>
          <p:cNvPr id="11" name="Rectangle 4">
            <a:extLst>
              <a:ext uri="{FF2B5EF4-FFF2-40B4-BE49-F238E27FC236}">
                <a16:creationId xmlns:a16="http://schemas.microsoft.com/office/drawing/2014/main" id="{B73E6C6E-3715-44F2-83CC-5C8FA54D2A75}"/>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Gas mixture recirculation systems</a:t>
            </a:r>
          </a:p>
        </p:txBody>
      </p:sp>
      <p:pic>
        <p:nvPicPr>
          <p:cNvPr id="12" name="Picture 2" descr="C:\Users\guidar\Documents\IEEE2012\CERN LogoOutline-Blue-04.png">
            <a:extLst>
              <a:ext uri="{FF2B5EF4-FFF2-40B4-BE49-F238E27FC236}">
                <a16:creationId xmlns:a16="http://schemas.microsoft.com/office/drawing/2014/main" id="{DD84DA7C-B02B-45EB-9098-503FC4BD620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651EC0A-06D0-40BB-80E6-55401CC6E81C}"/>
              </a:ext>
            </a:extLst>
          </p:cNvPr>
          <p:cNvGrpSpPr/>
          <p:nvPr/>
        </p:nvGrpSpPr>
        <p:grpSpPr>
          <a:xfrm>
            <a:off x="792488" y="691712"/>
            <a:ext cx="10440000" cy="37824"/>
            <a:chOff x="179512" y="582864"/>
            <a:chExt cx="8820000" cy="37824"/>
          </a:xfrm>
        </p:grpSpPr>
        <p:cxnSp>
          <p:nvCxnSpPr>
            <p:cNvPr id="14" name="Straight Connector 13">
              <a:extLst>
                <a:ext uri="{FF2B5EF4-FFF2-40B4-BE49-F238E27FC236}">
                  <a16:creationId xmlns:a16="http://schemas.microsoft.com/office/drawing/2014/main" id="{3BC54BC5-E9DE-417C-AE42-8367F7CC0975}"/>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5" name="Straight Connector 14">
              <a:extLst>
                <a:ext uri="{FF2B5EF4-FFF2-40B4-BE49-F238E27FC236}">
                  <a16:creationId xmlns:a16="http://schemas.microsoft.com/office/drawing/2014/main" id="{9603D864-6B3F-4F4E-8B36-1823BEBB093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9" name="TextBox 8">
            <a:extLst>
              <a:ext uri="{FF2B5EF4-FFF2-40B4-BE49-F238E27FC236}">
                <a16:creationId xmlns:a16="http://schemas.microsoft.com/office/drawing/2014/main" id="{6C440F94-3E64-F9E2-4838-57D88ADD9063}"/>
              </a:ext>
            </a:extLst>
          </p:cNvPr>
          <p:cNvSpPr txBox="1"/>
          <p:nvPr/>
        </p:nvSpPr>
        <p:spPr>
          <a:xfrm>
            <a:off x="35496" y="908720"/>
            <a:ext cx="5184576" cy="5554854"/>
          </a:xfrm>
          <a:prstGeom prst="rect">
            <a:avLst/>
          </a:prstGeom>
          <a:noFill/>
        </p:spPr>
        <p:txBody>
          <a:bodyPr wrap="square" rtlCol="0">
            <a:spAutoFit/>
          </a:bodyPr>
          <a:lstStyle/>
          <a:p>
            <a:pPr>
              <a:lnSpc>
                <a:spcPct val="110000"/>
              </a:lnSpc>
            </a:pPr>
            <a:r>
              <a:rPr lang="en-US" dirty="0">
                <a:cs typeface="Times New Roman" pitchFamily="18" charset="0"/>
              </a:rPr>
              <a:t>Few numbers:</a:t>
            </a:r>
          </a:p>
          <a:p>
            <a:pPr marL="285750" indent="-285750">
              <a:lnSpc>
                <a:spcPct val="110000"/>
              </a:lnSpc>
              <a:buFontTx/>
              <a:buChar char="-"/>
            </a:pPr>
            <a:r>
              <a:rPr lang="en-US" dirty="0">
                <a:solidFill>
                  <a:schemeClr val="bg1">
                    <a:lumMod val="50000"/>
                  </a:schemeClr>
                </a:solidFill>
                <a:cs typeface="Times New Roman" pitchFamily="18" charset="0"/>
              </a:rPr>
              <a:t>Construction started in 2000</a:t>
            </a:r>
          </a:p>
          <a:p>
            <a:pPr marL="285750"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Operational since 2005-2006</a:t>
            </a:r>
          </a:p>
          <a:p>
            <a:pPr marL="285750" indent="-285750">
              <a:lnSpc>
                <a:spcPct val="110000"/>
              </a:lnSpc>
              <a:buFontTx/>
              <a:buChar char="-"/>
            </a:pPr>
            <a:r>
              <a:rPr lang="en-US" dirty="0">
                <a:solidFill>
                  <a:schemeClr val="bg1">
                    <a:lumMod val="50000"/>
                  </a:schemeClr>
                </a:solidFill>
                <a:cs typeface="Times New Roman" pitchFamily="18" charset="0"/>
              </a:rPr>
              <a:t>30 gas systems detectors at the LHC experiments</a:t>
            </a:r>
            <a:endParaRPr lang="en-US" dirty="0">
              <a:solidFill>
                <a:schemeClr val="bg1">
                  <a:lumMod val="50000"/>
                </a:schemeClr>
              </a:solidFill>
              <a:cs typeface="Times New Roman" pitchFamily="18" charset="0"/>
              <a:sym typeface="Wingdings" panose="05000000000000000000" pitchFamily="2" charset="2"/>
            </a:endParaRPr>
          </a:p>
          <a:p>
            <a:pPr marL="285750" indent="-285750">
              <a:lnSpc>
                <a:spcPct val="110000"/>
              </a:lnSpc>
              <a:buFontTx/>
              <a:buChar char="-"/>
            </a:pPr>
            <a:r>
              <a:rPr lang="en-US" dirty="0">
                <a:solidFill>
                  <a:schemeClr val="bg1">
                    <a:lumMod val="50000"/>
                  </a:schemeClr>
                </a:solidFill>
                <a:cs typeface="Times New Roman" pitchFamily="18" charset="0"/>
              </a:rPr>
              <a:t>300 Universal </a:t>
            </a:r>
            <a:r>
              <a:rPr lang="en-US" dirty="0" err="1">
                <a:solidFill>
                  <a:schemeClr val="bg1">
                    <a:lumMod val="50000"/>
                  </a:schemeClr>
                </a:solidFill>
                <a:cs typeface="Times New Roman" pitchFamily="18" charset="0"/>
              </a:rPr>
              <a:t>Euroracks</a:t>
            </a:r>
            <a:r>
              <a:rPr lang="en-US" dirty="0">
                <a:solidFill>
                  <a:schemeClr val="bg1">
                    <a:lumMod val="50000"/>
                  </a:schemeClr>
                </a:solidFill>
                <a:cs typeface="Times New Roman" pitchFamily="18" charset="0"/>
              </a:rPr>
              <a:t> </a:t>
            </a:r>
            <a:r>
              <a:rPr lang="en-US" dirty="0">
                <a:solidFill>
                  <a:schemeClr val="bg1">
                    <a:lumMod val="50000"/>
                  </a:schemeClr>
                </a:solidFill>
                <a:cs typeface="Times New Roman" pitchFamily="18" charset="0"/>
                <a:sym typeface="Wingdings" panose="05000000000000000000" pitchFamily="2" charset="2"/>
              </a:rPr>
              <a:t>                                      	x2 height of Eiffel Tower</a:t>
            </a:r>
          </a:p>
          <a:p>
            <a:pPr marL="285750"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60 PLCs</a:t>
            </a:r>
          </a:p>
          <a:p>
            <a:pPr marL="285750"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150 MFCs</a:t>
            </a:r>
          </a:p>
          <a:p>
            <a:pPr marL="285750"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4000 flow meters in distribution racks</a:t>
            </a:r>
          </a:p>
          <a:p>
            <a:pPr marL="285750"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 70 gas analyzers and 6 gas chromatographers</a:t>
            </a:r>
          </a:p>
          <a:p>
            <a:pPr marL="285750"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Per gas system:</a:t>
            </a:r>
          </a:p>
          <a:p>
            <a:pPr marL="742950" lvl="1"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  2-3 km pipes</a:t>
            </a:r>
          </a:p>
          <a:p>
            <a:pPr marL="742950" lvl="1"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&gt; 1000 connectors and 500 welds</a:t>
            </a:r>
          </a:p>
          <a:p>
            <a:pPr marL="742950" lvl="1"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  40 Pressure sensors </a:t>
            </a:r>
          </a:p>
          <a:p>
            <a:pPr marL="742950" lvl="1"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  10 Regulation valves</a:t>
            </a:r>
          </a:p>
          <a:p>
            <a:pPr marL="742950" lvl="1" indent="-285750">
              <a:lnSpc>
                <a:spcPct val="110000"/>
              </a:lnSpc>
              <a:buFontTx/>
              <a:buChar char="-"/>
            </a:pPr>
            <a:r>
              <a:rPr lang="en-US" dirty="0">
                <a:solidFill>
                  <a:schemeClr val="bg1">
                    <a:lumMod val="50000"/>
                  </a:schemeClr>
                </a:solidFill>
                <a:cs typeface="Times New Roman" pitchFamily="18" charset="0"/>
                <a:sym typeface="Wingdings" panose="05000000000000000000" pitchFamily="2" charset="2"/>
              </a:rPr>
              <a:t>&lt; 0.1 l/h leak rate</a:t>
            </a:r>
          </a:p>
          <a:p>
            <a:pPr>
              <a:lnSpc>
                <a:spcPct val="110000"/>
              </a:lnSpc>
            </a:pPr>
            <a:r>
              <a:rPr lang="en-US" dirty="0">
                <a:solidFill>
                  <a:schemeClr val="bg1">
                    <a:lumMod val="50000"/>
                  </a:schemeClr>
                </a:solidFill>
                <a:cs typeface="Times New Roman" pitchFamily="18" charset="0"/>
                <a:sym typeface="Wingdings" panose="05000000000000000000" pitchFamily="2" charset="2"/>
              </a:rPr>
              <a:t> </a:t>
            </a:r>
          </a:p>
          <a:p>
            <a:pPr marL="285750" indent="-285750">
              <a:lnSpc>
                <a:spcPct val="110000"/>
              </a:lnSpc>
              <a:buFontTx/>
              <a:buChar char="-"/>
            </a:pPr>
            <a:endParaRPr lang="en-US" dirty="0">
              <a:solidFill>
                <a:schemeClr val="bg1">
                  <a:lumMod val="50000"/>
                </a:schemeClr>
              </a:solidFill>
              <a:cs typeface="Times New Roman" pitchFamily="18" charset="0"/>
            </a:endParaRPr>
          </a:p>
        </p:txBody>
      </p:sp>
      <p:sp>
        <p:nvSpPr>
          <p:cNvPr id="19" name="TextBox 18">
            <a:extLst>
              <a:ext uri="{FF2B5EF4-FFF2-40B4-BE49-F238E27FC236}">
                <a16:creationId xmlns:a16="http://schemas.microsoft.com/office/drawing/2014/main" id="{BDC90A69-391A-1BDE-8CA4-7443E436F3F1}"/>
              </a:ext>
            </a:extLst>
          </p:cNvPr>
          <p:cNvSpPr txBox="1"/>
          <p:nvPr/>
        </p:nvSpPr>
        <p:spPr>
          <a:xfrm>
            <a:off x="5476513" y="729536"/>
            <a:ext cx="4592397" cy="3587392"/>
          </a:xfrm>
          <a:prstGeom prst="rect">
            <a:avLst/>
          </a:prstGeom>
          <a:noFill/>
        </p:spPr>
        <p:txBody>
          <a:bodyPr wrap="square" rtlCol="0">
            <a:spAutoFit/>
          </a:bodyPr>
          <a:lstStyle/>
          <a:p>
            <a:pPr marL="285750" indent="-285750">
              <a:lnSpc>
                <a:spcPct val="130000"/>
              </a:lnSpc>
              <a:buFont typeface="Wingdings" panose="05000000000000000000" pitchFamily="2" charset="2"/>
              <a:buChar char="§"/>
            </a:pPr>
            <a:r>
              <a:rPr lang="en-GB" sz="1600" b="1" dirty="0">
                <a:solidFill>
                  <a:prstClr val="black"/>
                </a:solidFill>
                <a:cs typeface="Times New Roman" pitchFamily="18" charset="0"/>
              </a:rPr>
              <a:t>Reliability</a:t>
            </a:r>
          </a:p>
          <a:p>
            <a:pPr marL="742950" lvl="1" indent="-285750">
              <a:lnSpc>
                <a:spcPct val="130000"/>
              </a:lnSpc>
              <a:buFont typeface="Times New Roman" panose="02020603050405020304" pitchFamily="18" charset="0"/>
              <a:buChar char="▫"/>
            </a:pPr>
            <a:r>
              <a:rPr lang="en-GB" sz="1600" dirty="0">
                <a:solidFill>
                  <a:prstClr val="black"/>
                </a:solidFill>
                <a:cs typeface="Times New Roman" pitchFamily="18" charset="0"/>
              </a:rPr>
              <a:t>LHC experiments are operational 24/24 7/7</a:t>
            </a:r>
          </a:p>
          <a:p>
            <a:pPr marL="742950" lvl="1" indent="-285750">
              <a:lnSpc>
                <a:spcPct val="130000"/>
              </a:lnSpc>
              <a:buFont typeface="Times New Roman" panose="02020603050405020304" pitchFamily="18" charset="0"/>
              <a:buChar char="▫"/>
            </a:pPr>
            <a:r>
              <a:rPr lang="en-GB" sz="1600" dirty="0">
                <a:solidFill>
                  <a:prstClr val="black"/>
                </a:solidFill>
                <a:cs typeface="Times New Roman" pitchFamily="18" charset="0"/>
              </a:rPr>
              <a:t>Gas systems must be available all time</a:t>
            </a:r>
          </a:p>
          <a:p>
            <a:pPr marL="285750" indent="-285750">
              <a:lnSpc>
                <a:spcPct val="130000"/>
              </a:lnSpc>
              <a:buFont typeface="Wingdings" panose="05000000000000000000" pitchFamily="2" charset="2"/>
              <a:buChar char="§"/>
            </a:pPr>
            <a:r>
              <a:rPr lang="en-GB" sz="1600" b="1" dirty="0">
                <a:solidFill>
                  <a:prstClr val="black"/>
                </a:solidFill>
                <a:cs typeface="Times New Roman" pitchFamily="18" charset="0"/>
              </a:rPr>
              <a:t>Automation</a:t>
            </a:r>
          </a:p>
          <a:p>
            <a:pPr marL="742950" lvl="1" indent="-285750">
              <a:lnSpc>
                <a:spcPct val="130000"/>
              </a:lnSpc>
              <a:buFont typeface="Times New Roman" panose="02020603050405020304" pitchFamily="18" charset="0"/>
              <a:buChar char="▫"/>
            </a:pPr>
            <a:r>
              <a:rPr lang="en-GB" sz="1600" dirty="0">
                <a:solidFill>
                  <a:prstClr val="black"/>
                </a:solidFill>
                <a:cs typeface="Times New Roman" pitchFamily="18" charset="0"/>
              </a:rPr>
              <a:t>Large and complex infrastructure</a:t>
            </a:r>
          </a:p>
          <a:p>
            <a:pPr marL="742950" lvl="1" indent="-285750">
              <a:lnSpc>
                <a:spcPct val="130000"/>
              </a:lnSpc>
              <a:buFont typeface="Times New Roman" panose="02020603050405020304" pitchFamily="18" charset="0"/>
              <a:buChar char="▫"/>
            </a:pPr>
            <a:r>
              <a:rPr lang="en-GB" sz="1600" dirty="0">
                <a:solidFill>
                  <a:prstClr val="black"/>
                </a:solidFill>
                <a:cs typeface="Times New Roman" pitchFamily="18" charset="0"/>
              </a:rPr>
              <a:t>Resources for operation</a:t>
            </a:r>
          </a:p>
          <a:p>
            <a:pPr marL="742950" lvl="1" indent="-285750">
              <a:lnSpc>
                <a:spcPct val="130000"/>
              </a:lnSpc>
              <a:buFont typeface="Times New Roman" panose="02020603050405020304" pitchFamily="18" charset="0"/>
              <a:buChar char="▫"/>
            </a:pPr>
            <a:r>
              <a:rPr lang="en-GB" sz="1600" dirty="0">
                <a:solidFill>
                  <a:prstClr val="black"/>
                </a:solidFill>
                <a:cs typeface="Times New Roman" pitchFamily="18" charset="0"/>
              </a:rPr>
              <a:t>Repeatability of conditions.</a:t>
            </a:r>
          </a:p>
          <a:p>
            <a:pPr marL="285750" indent="-285750">
              <a:lnSpc>
                <a:spcPct val="130000"/>
              </a:lnSpc>
              <a:buFont typeface="Wingdings" panose="05000000000000000000" pitchFamily="2" charset="2"/>
              <a:buChar char="§"/>
            </a:pPr>
            <a:r>
              <a:rPr lang="en-GB" sz="1600" b="1" dirty="0">
                <a:solidFill>
                  <a:prstClr val="black"/>
                </a:solidFill>
                <a:cs typeface="Times New Roman" pitchFamily="18" charset="0"/>
              </a:rPr>
              <a:t>Stability</a:t>
            </a:r>
          </a:p>
          <a:p>
            <a:pPr marL="742950" lvl="1" indent="-285750">
              <a:lnSpc>
                <a:spcPct val="130000"/>
              </a:lnSpc>
              <a:buFont typeface="Times New Roman" panose="02020603050405020304" pitchFamily="18" charset="0"/>
              <a:buChar char="▫"/>
            </a:pPr>
            <a:r>
              <a:rPr lang="en-GB" sz="1600" dirty="0">
                <a:solidFill>
                  <a:prstClr val="black"/>
                </a:solidFill>
                <a:cs typeface="Times New Roman" pitchFamily="18" charset="0"/>
              </a:rPr>
              <a:t>Detector performance are strictly related with stable conditions (mixture composition, pressures, flows, …) </a:t>
            </a:r>
          </a:p>
        </p:txBody>
      </p:sp>
      <p:sp>
        <p:nvSpPr>
          <p:cNvPr id="2" name="Date Placeholder 1">
            <a:extLst>
              <a:ext uri="{FF2B5EF4-FFF2-40B4-BE49-F238E27FC236}">
                <a16:creationId xmlns:a16="http://schemas.microsoft.com/office/drawing/2014/main" id="{6E85F229-7769-0E49-A787-3B4415E76D51}"/>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650697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B3CA98-F1D9-4A01-AF7A-9958EE8E7746}"/>
              </a:ext>
            </a:extLst>
          </p:cNvPr>
          <p:cNvSpPr>
            <a:spLocks noGrp="1"/>
          </p:cNvSpPr>
          <p:nvPr>
            <p:ph type="ftr" sz="quarter" idx="11"/>
          </p:nvPr>
        </p:nvSpPr>
        <p:spPr>
          <a:xfrm>
            <a:off x="4038599" y="6356350"/>
            <a:ext cx="4738305" cy="365125"/>
          </a:xfrm>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9ECBB91B-433D-4E49-86DE-B203CD1BB573}"/>
              </a:ext>
            </a:extLst>
          </p:cNvPr>
          <p:cNvSpPr>
            <a:spLocks noGrp="1"/>
          </p:cNvSpPr>
          <p:nvPr>
            <p:ph type="sldNum" sz="quarter" idx="12"/>
          </p:nvPr>
        </p:nvSpPr>
        <p:spPr/>
        <p:txBody>
          <a:bodyPr/>
          <a:lstStyle/>
          <a:p>
            <a:fld id="{42A0D281-FBFC-4D24-9147-4B8F7095011A}" type="slidenum">
              <a:rPr lang="en-GB" smtClean="0"/>
              <a:t>24</a:t>
            </a:fld>
            <a:endParaRPr lang="en-GB"/>
          </a:p>
        </p:txBody>
      </p:sp>
      <p:sp>
        <p:nvSpPr>
          <p:cNvPr id="11" name="Rectangle 4">
            <a:extLst>
              <a:ext uri="{FF2B5EF4-FFF2-40B4-BE49-F238E27FC236}">
                <a16:creationId xmlns:a16="http://schemas.microsoft.com/office/drawing/2014/main" id="{B73E6C6E-3715-44F2-83CC-5C8FA54D2A75}"/>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Requirements and Quality Assurance</a:t>
            </a:r>
          </a:p>
        </p:txBody>
      </p:sp>
      <p:pic>
        <p:nvPicPr>
          <p:cNvPr id="12" name="Picture 2" descr="C:\Users\guidar\Documents\IEEE2012\CERN LogoOutline-Blue-04.png">
            <a:extLst>
              <a:ext uri="{FF2B5EF4-FFF2-40B4-BE49-F238E27FC236}">
                <a16:creationId xmlns:a16="http://schemas.microsoft.com/office/drawing/2014/main" id="{DD84DA7C-B02B-45EB-9098-503FC4BD620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651EC0A-06D0-40BB-80E6-55401CC6E81C}"/>
              </a:ext>
            </a:extLst>
          </p:cNvPr>
          <p:cNvGrpSpPr/>
          <p:nvPr/>
        </p:nvGrpSpPr>
        <p:grpSpPr>
          <a:xfrm>
            <a:off x="792488" y="691712"/>
            <a:ext cx="10440000" cy="37824"/>
            <a:chOff x="179512" y="582864"/>
            <a:chExt cx="8820000" cy="37824"/>
          </a:xfrm>
        </p:grpSpPr>
        <p:cxnSp>
          <p:nvCxnSpPr>
            <p:cNvPr id="14" name="Straight Connector 13">
              <a:extLst>
                <a:ext uri="{FF2B5EF4-FFF2-40B4-BE49-F238E27FC236}">
                  <a16:creationId xmlns:a16="http://schemas.microsoft.com/office/drawing/2014/main" id="{3BC54BC5-E9DE-417C-AE42-8367F7CC0975}"/>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5" name="Straight Connector 14">
              <a:extLst>
                <a:ext uri="{FF2B5EF4-FFF2-40B4-BE49-F238E27FC236}">
                  <a16:creationId xmlns:a16="http://schemas.microsoft.com/office/drawing/2014/main" id="{9603D864-6B3F-4F4E-8B36-1823BEBB093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6" name="TextBox 5">
            <a:extLst>
              <a:ext uri="{FF2B5EF4-FFF2-40B4-BE49-F238E27FC236}">
                <a16:creationId xmlns:a16="http://schemas.microsoft.com/office/drawing/2014/main" id="{B8088D9F-5B5E-B916-FB25-74200E479AD9}"/>
              </a:ext>
            </a:extLst>
          </p:cNvPr>
          <p:cNvSpPr txBox="1"/>
          <p:nvPr/>
        </p:nvSpPr>
        <p:spPr>
          <a:xfrm>
            <a:off x="107504" y="1111496"/>
            <a:ext cx="12084496" cy="5381858"/>
          </a:xfrm>
          <a:prstGeom prst="rect">
            <a:avLst/>
          </a:prstGeom>
          <a:noFill/>
        </p:spPr>
        <p:txBody>
          <a:bodyPr wrap="square" rtlCol="0">
            <a:spAutoFit/>
          </a:bodyPr>
          <a:lstStyle/>
          <a:p>
            <a:pPr>
              <a:lnSpc>
                <a:spcPct val="130000"/>
              </a:lnSpc>
            </a:pPr>
            <a:r>
              <a:rPr lang="en-GB" dirty="0">
                <a:cs typeface="Times New Roman" pitchFamily="18" charset="0"/>
              </a:rPr>
              <a:t>Gas systems (as detectors) are subject to severe requirements on material &amp; gas for safe detector operation:</a:t>
            </a:r>
          </a:p>
          <a:p>
            <a:pPr marL="285750" lvl="0" indent="-285750">
              <a:lnSpc>
                <a:spcPct val="130000"/>
              </a:lnSpc>
              <a:buFont typeface="Wingdings" panose="05000000000000000000" pitchFamily="2" charset="2"/>
              <a:buChar char="§"/>
            </a:pPr>
            <a:r>
              <a:rPr lang="en-GB" dirty="0">
                <a:solidFill>
                  <a:prstClr val="black"/>
                </a:solidFill>
                <a:cs typeface="Times New Roman" pitchFamily="18" charset="0"/>
              </a:rPr>
              <a:t>Mainly (if needed only) stainless steel pipe and components</a:t>
            </a:r>
          </a:p>
          <a:p>
            <a:pPr marL="285750" lvl="0" indent="-285750">
              <a:lnSpc>
                <a:spcPct val="130000"/>
              </a:lnSpc>
              <a:buFont typeface="Wingdings" panose="05000000000000000000" pitchFamily="2" charset="2"/>
              <a:buChar char="§"/>
            </a:pPr>
            <a:r>
              <a:rPr lang="en-GB" b="1" dirty="0">
                <a:solidFill>
                  <a:prstClr val="black"/>
                </a:solidFill>
                <a:cs typeface="Times New Roman" pitchFamily="18" charset="0"/>
              </a:rPr>
              <a:t>Need to validate the gas system components (ageing test setup)</a:t>
            </a:r>
          </a:p>
          <a:p>
            <a:pPr marL="285750" lvl="0" indent="-285750">
              <a:lnSpc>
                <a:spcPct val="130000"/>
              </a:lnSpc>
              <a:buFont typeface="Wingdings" panose="05000000000000000000" pitchFamily="2" charset="2"/>
              <a:buChar char="§"/>
            </a:pPr>
            <a:r>
              <a:rPr lang="en-GB" dirty="0">
                <a:solidFill>
                  <a:prstClr val="black"/>
                </a:solidFill>
                <a:cs typeface="Times New Roman" pitchFamily="18" charset="0"/>
              </a:rPr>
              <a:t>Documentation for QA and easy operation/maintenance follow up</a:t>
            </a:r>
          </a:p>
          <a:p>
            <a:pPr marL="285750" lvl="0" indent="-285750">
              <a:lnSpc>
                <a:spcPct val="130000"/>
              </a:lnSpc>
              <a:buFont typeface="Wingdings" panose="05000000000000000000" pitchFamily="2" charset="2"/>
              <a:buChar char="§"/>
            </a:pPr>
            <a:r>
              <a:rPr lang="en-GB" dirty="0">
                <a:solidFill>
                  <a:prstClr val="black"/>
                </a:solidFill>
                <a:cs typeface="Times New Roman" pitchFamily="18" charset="0"/>
              </a:rPr>
              <a:t>Monitoring of gas system operation</a:t>
            </a:r>
          </a:p>
          <a:p>
            <a:pPr marL="285750" lvl="0" indent="-285750">
              <a:lnSpc>
                <a:spcPct val="130000"/>
              </a:lnSpc>
              <a:buFont typeface="Wingdings" panose="05000000000000000000" pitchFamily="2" charset="2"/>
              <a:buChar char="§"/>
            </a:pPr>
            <a:r>
              <a:rPr lang="en-GB" dirty="0">
                <a:solidFill>
                  <a:prstClr val="black"/>
                </a:solidFill>
                <a:cs typeface="Times New Roman" pitchFamily="18" charset="0"/>
              </a:rPr>
              <a:t>Monitor of supply gases and mixture composition</a:t>
            </a:r>
          </a:p>
          <a:p>
            <a:pPr marL="285750" lvl="0" indent="-285750">
              <a:lnSpc>
                <a:spcPct val="130000"/>
              </a:lnSpc>
              <a:buFont typeface="Wingdings" panose="05000000000000000000" pitchFamily="2" charset="2"/>
              <a:buChar char="§"/>
            </a:pPr>
            <a:r>
              <a:rPr lang="en-GB" dirty="0">
                <a:solidFill>
                  <a:prstClr val="black"/>
                </a:solidFill>
                <a:cs typeface="Times New Roman" pitchFamily="18" charset="0"/>
              </a:rPr>
              <a:t>Evaluation of operational cost</a:t>
            </a:r>
          </a:p>
          <a:p>
            <a:pPr marL="285750" lvl="0" indent="-285750">
              <a:lnSpc>
                <a:spcPct val="130000"/>
              </a:lnSpc>
              <a:buFont typeface="Wingdings" panose="05000000000000000000" pitchFamily="2" charset="2"/>
              <a:buChar char="§"/>
            </a:pPr>
            <a:r>
              <a:rPr lang="en-GB" dirty="0">
                <a:solidFill>
                  <a:prstClr val="black"/>
                </a:solidFill>
                <a:cs typeface="Times New Roman" pitchFamily="18" charset="0"/>
              </a:rPr>
              <a:t>Flexible design to accommodate detector requirements/upgrades</a:t>
            </a:r>
          </a:p>
          <a:p>
            <a:pPr marL="285750" lvl="0" indent="-285750">
              <a:lnSpc>
                <a:spcPct val="130000"/>
              </a:lnSpc>
              <a:buFont typeface="Wingdings" panose="05000000000000000000" pitchFamily="2" charset="2"/>
              <a:buChar char="§"/>
            </a:pPr>
            <a:r>
              <a:rPr lang="en-GB" dirty="0">
                <a:solidFill>
                  <a:prstClr val="black"/>
                </a:solidFill>
                <a:cs typeface="Times New Roman" pitchFamily="18" charset="0"/>
              </a:rPr>
              <a:t>Careful evaluation of </a:t>
            </a:r>
          </a:p>
          <a:p>
            <a:pPr marL="742950" lvl="1" indent="-285750">
              <a:lnSpc>
                <a:spcPct val="130000"/>
              </a:lnSpc>
              <a:buFont typeface="Times New Roman" panose="02020603050405020304" pitchFamily="18" charset="0"/>
              <a:buChar char="▫"/>
            </a:pPr>
            <a:r>
              <a:rPr lang="en-GB" dirty="0">
                <a:solidFill>
                  <a:prstClr val="black"/>
                </a:solidFill>
                <a:cs typeface="Times New Roman" pitchFamily="18" charset="0"/>
              </a:rPr>
              <a:t>resources for operation</a:t>
            </a:r>
          </a:p>
          <a:p>
            <a:pPr marL="742950" lvl="1" indent="-285750">
              <a:lnSpc>
                <a:spcPct val="130000"/>
              </a:lnSpc>
              <a:buFont typeface="Times New Roman" panose="02020603050405020304" pitchFamily="18" charset="0"/>
              <a:buChar char="▫"/>
            </a:pPr>
            <a:r>
              <a:rPr lang="en-GB" dirty="0">
                <a:solidFill>
                  <a:prstClr val="black"/>
                </a:solidFill>
                <a:cs typeface="Times New Roman" pitchFamily="18" charset="0"/>
              </a:rPr>
              <a:t>resources for maintenance activity</a:t>
            </a:r>
          </a:p>
          <a:p>
            <a:pPr marL="742950" lvl="1" indent="-285750">
              <a:lnSpc>
                <a:spcPct val="130000"/>
              </a:lnSpc>
              <a:buFont typeface="Times New Roman" panose="02020603050405020304" pitchFamily="18" charset="0"/>
              <a:buChar char="▫"/>
            </a:pPr>
            <a:r>
              <a:rPr lang="en-GB" dirty="0">
                <a:solidFill>
                  <a:prstClr val="black"/>
                </a:solidFill>
                <a:cs typeface="Times New Roman" pitchFamily="18" charset="0"/>
              </a:rPr>
              <a:t>Stability required </a:t>
            </a:r>
          </a:p>
          <a:p>
            <a:pPr marL="742950" lvl="1" indent="-285750">
              <a:lnSpc>
                <a:spcPct val="130000"/>
              </a:lnSpc>
              <a:buFont typeface="Times New Roman" panose="02020603050405020304" pitchFamily="18" charset="0"/>
              <a:buChar char="▫"/>
            </a:pPr>
            <a:r>
              <a:rPr lang="en-GB" dirty="0">
                <a:solidFill>
                  <a:prstClr val="black"/>
                </a:solidFill>
                <a:cs typeface="Times New Roman" pitchFamily="18" charset="0"/>
              </a:rPr>
              <a:t>Balance requirements vs safety (as much as possible)</a:t>
            </a:r>
          </a:p>
          <a:p>
            <a:pPr>
              <a:lnSpc>
                <a:spcPct val="130000"/>
              </a:lnSpc>
            </a:pPr>
            <a:endParaRPr lang="en-GB" sz="1600" b="1" dirty="0">
              <a:solidFill>
                <a:srgbClr val="FF0000"/>
              </a:solidFill>
              <a:cs typeface="Times New Roman" pitchFamily="18" charset="0"/>
            </a:endParaRPr>
          </a:p>
          <a:p>
            <a:pPr>
              <a:lnSpc>
                <a:spcPct val="130000"/>
              </a:lnSpc>
            </a:pPr>
            <a:endParaRPr lang="en-GB" sz="1600" b="1" dirty="0">
              <a:solidFill>
                <a:srgbClr val="FF0000"/>
              </a:solidFill>
              <a:cs typeface="Times New Roman" pitchFamily="18" charset="0"/>
            </a:endParaRPr>
          </a:p>
        </p:txBody>
      </p:sp>
      <p:sp>
        <p:nvSpPr>
          <p:cNvPr id="2" name="Date Placeholder 1">
            <a:extLst>
              <a:ext uri="{FF2B5EF4-FFF2-40B4-BE49-F238E27FC236}">
                <a16:creationId xmlns:a16="http://schemas.microsoft.com/office/drawing/2014/main" id="{6AA15482-EA48-C64A-ACA4-4A23076E1DBE}"/>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335543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DA183B-C383-046B-6061-5878718CAE33}"/>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5913FAB1-0B7E-8542-5391-1CE9A83178BD}"/>
              </a:ext>
            </a:extLst>
          </p:cNvPr>
          <p:cNvSpPr>
            <a:spLocks noGrp="1"/>
          </p:cNvSpPr>
          <p:nvPr>
            <p:ph type="sldNum" sz="quarter" idx="12"/>
          </p:nvPr>
        </p:nvSpPr>
        <p:spPr/>
        <p:txBody>
          <a:bodyPr/>
          <a:lstStyle/>
          <a:p>
            <a:fld id="{42A0D281-FBFC-4D24-9147-4B8F7095011A}" type="slidenum">
              <a:rPr lang="en-GB" smtClean="0"/>
              <a:t>25</a:t>
            </a:fld>
            <a:endParaRPr lang="en-GB"/>
          </a:p>
        </p:txBody>
      </p:sp>
      <p:pic>
        <p:nvPicPr>
          <p:cNvPr id="7" name="Picture 6">
            <a:extLst>
              <a:ext uri="{FF2B5EF4-FFF2-40B4-BE49-F238E27FC236}">
                <a16:creationId xmlns:a16="http://schemas.microsoft.com/office/drawing/2014/main" id="{9220D967-5A80-9F94-3432-03DE563C7BA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01833" y="3867573"/>
            <a:ext cx="4423564" cy="2488777"/>
          </a:xfrm>
          <a:prstGeom prst="rect">
            <a:avLst/>
          </a:prstGeom>
        </p:spPr>
      </p:pic>
      <p:sp>
        <p:nvSpPr>
          <p:cNvPr id="8" name="Content Placeholder 2">
            <a:extLst>
              <a:ext uri="{FF2B5EF4-FFF2-40B4-BE49-F238E27FC236}">
                <a16:creationId xmlns:a16="http://schemas.microsoft.com/office/drawing/2014/main" id="{AC22F329-14C7-A511-9EC9-232E376B9062}"/>
              </a:ext>
            </a:extLst>
          </p:cNvPr>
          <p:cNvSpPr txBox="1">
            <a:spLocks/>
          </p:cNvSpPr>
          <p:nvPr/>
        </p:nvSpPr>
        <p:spPr>
          <a:xfrm>
            <a:off x="1354949" y="982710"/>
            <a:ext cx="7935700" cy="10323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700" dirty="0"/>
              <a:t>Mixture: </a:t>
            </a:r>
            <a:r>
              <a:rPr lang="en-GB" sz="1700" b="1" u="sng" dirty="0">
                <a:solidFill>
                  <a:srgbClr val="A50021"/>
                </a:solidFill>
              </a:rPr>
              <a:t>C</a:t>
            </a:r>
            <a:r>
              <a:rPr lang="en-GB" sz="1700" b="1" u="sng" baseline="-25000" dirty="0">
                <a:solidFill>
                  <a:srgbClr val="A50021"/>
                </a:solidFill>
              </a:rPr>
              <a:t>2</a:t>
            </a:r>
            <a:r>
              <a:rPr lang="en-GB" sz="1700" b="1" u="sng" dirty="0">
                <a:solidFill>
                  <a:srgbClr val="A50021"/>
                </a:solidFill>
              </a:rPr>
              <a:t>H</a:t>
            </a:r>
            <a:r>
              <a:rPr lang="en-GB" sz="1700" b="1" u="sng" baseline="-25000" dirty="0">
                <a:solidFill>
                  <a:srgbClr val="A50021"/>
                </a:solidFill>
              </a:rPr>
              <a:t>2</a:t>
            </a:r>
            <a:r>
              <a:rPr lang="en-GB" sz="1700" b="1" u="sng" dirty="0">
                <a:solidFill>
                  <a:srgbClr val="A50021"/>
                </a:solidFill>
              </a:rPr>
              <a:t>F</a:t>
            </a:r>
            <a:r>
              <a:rPr lang="en-GB" sz="1700" b="1" u="sng" baseline="-25000" dirty="0">
                <a:solidFill>
                  <a:srgbClr val="A50021"/>
                </a:solidFill>
              </a:rPr>
              <a:t>4</a:t>
            </a:r>
            <a:r>
              <a:rPr lang="en-GB" sz="1700" b="1" u="sng" dirty="0">
                <a:solidFill>
                  <a:srgbClr val="A50021"/>
                </a:solidFill>
              </a:rPr>
              <a:t> 89.7%, SF</a:t>
            </a:r>
            <a:r>
              <a:rPr lang="en-GB" sz="1700" b="1" u="sng" baseline="-25000" dirty="0">
                <a:solidFill>
                  <a:srgbClr val="A50021"/>
                </a:solidFill>
              </a:rPr>
              <a:t>6</a:t>
            </a:r>
            <a:r>
              <a:rPr lang="en-GB" sz="1700" b="1" u="sng" dirty="0">
                <a:solidFill>
                  <a:srgbClr val="A50021"/>
                </a:solidFill>
              </a:rPr>
              <a:t> 0.3%</a:t>
            </a:r>
            <a:r>
              <a:rPr lang="en-GB" sz="1700" dirty="0"/>
              <a:t>, </a:t>
            </a:r>
            <a:r>
              <a:rPr lang="en-GB" sz="1700" i="1" dirty="0"/>
              <a:t>i</a:t>
            </a:r>
            <a:r>
              <a:rPr lang="en-GB" sz="1700" dirty="0"/>
              <a:t>C</a:t>
            </a:r>
            <a:r>
              <a:rPr lang="en-GB" sz="1700" baseline="-25000" dirty="0"/>
              <a:t>4</a:t>
            </a:r>
            <a:r>
              <a:rPr lang="en-GB" sz="1700" dirty="0"/>
              <a:t>H</a:t>
            </a:r>
            <a:r>
              <a:rPr lang="en-GB" sz="1700" baseline="-25000" dirty="0"/>
              <a:t>10</a:t>
            </a:r>
            <a:r>
              <a:rPr lang="en-GB" sz="1700" dirty="0"/>
              <a:t> 10%</a:t>
            </a:r>
          </a:p>
          <a:p>
            <a:pPr marL="0" indent="0">
              <a:buNone/>
            </a:pPr>
            <a:r>
              <a:rPr lang="en-GB" sz="1700" dirty="0"/>
              <a:t>Detector volume: 300 </a:t>
            </a:r>
            <a:r>
              <a:rPr lang="en-GB" sz="1700" dirty="0" err="1"/>
              <a:t>liters</a:t>
            </a:r>
            <a:r>
              <a:rPr lang="en-GB" sz="1700" dirty="0"/>
              <a:t> (much smaller </a:t>
            </a:r>
            <a:r>
              <a:rPr lang="en-GB" sz="1700" dirty="0" err="1"/>
              <a:t>wrt</a:t>
            </a:r>
            <a:r>
              <a:rPr lang="en-GB" sz="1700" dirty="0"/>
              <a:t> ATLAS and CMS-RPC systems)</a:t>
            </a:r>
          </a:p>
          <a:p>
            <a:pPr marL="0" indent="0">
              <a:buNone/>
            </a:pPr>
            <a:r>
              <a:rPr lang="en-GB" sz="1700" dirty="0"/>
              <a:t>Therefore, originally designed in open mode </a:t>
            </a:r>
            <a:r>
              <a:rPr lang="en-GB" sz="1700" dirty="0">
                <a:sym typeface="Wingdings" panose="05000000000000000000" pitchFamily="2" charset="2"/>
              </a:rPr>
              <a:t> upgraded to gas recirculation in 2015</a:t>
            </a:r>
            <a:endParaRPr lang="en-GB" sz="1050" dirty="0"/>
          </a:p>
        </p:txBody>
      </p:sp>
      <p:pic>
        <p:nvPicPr>
          <p:cNvPr id="9" name="Picture 8">
            <a:extLst>
              <a:ext uri="{FF2B5EF4-FFF2-40B4-BE49-F238E27FC236}">
                <a16:creationId xmlns:a16="http://schemas.microsoft.com/office/drawing/2014/main" id="{E59166F0-50FD-0A7B-8102-4EC330F8319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56445" y="3870856"/>
            <a:ext cx="3432318" cy="1711354"/>
          </a:xfrm>
          <a:prstGeom prst="rect">
            <a:avLst/>
          </a:prstGeom>
        </p:spPr>
      </p:pic>
      <p:sp>
        <p:nvSpPr>
          <p:cNvPr id="10" name="Rectangle 9">
            <a:extLst>
              <a:ext uri="{FF2B5EF4-FFF2-40B4-BE49-F238E27FC236}">
                <a16:creationId xmlns:a16="http://schemas.microsoft.com/office/drawing/2014/main" id="{BB2CC670-7DAA-80CB-8AFB-698922D009E6}"/>
              </a:ext>
            </a:extLst>
          </p:cNvPr>
          <p:cNvSpPr/>
          <p:nvPr/>
        </p:nvSpPr>
        <p:spPr>
          <a:xfrm>
            <a:off x="1434193" y="5651747"/>
            <a:ext cx="4139952" cy="523220"/>
          </a:xfrm>
          <a:prstGeom prst="rect">
            <a:avLst/>
          </a:prstGeom>
        </p:spPr>
        <p:txBody>
          <a:bodyPr wrap="square">
            <a:spAutoFit/>
          </a:bodyPr>
          <a:lstStyle/>
          <a:p>
            <a:r>
              <a:rPr lang="en-GB" sz="1400"/>
              <a:t>More details in</a:t>
            </a:r>
          </a:p>
          <a:p>
            <a:r>
              <a:rPr lang="en-GB" sz="1400">
                <a:hlinkClick r:id="rId4"/>
              </a:rPr>
              <a:t>Gas mixture monitoring for the RPC at LHC (RPC2018)</a:t>
            </a:r>
            <a:endParaRPr lang="en-GB" sz="1400"/>
          </a:p>
        </p:txBody>
      </p:sp>
      <p:sp>
        <p:nvSpPr>
          <p:cNvPr id="11" name="Rectangle 10">
            <a:extLst>
              <a:ext uri="{FF2B5EF4-FFF2-40B4-BE49-F238E27FC236}">
                <a16:creationId xmlns:a16="http://schemas.microsoft.com/office/drawing/2014/main" id="{98FB262B-35FB-2B78-5F4E-E83A057C6ABF}"/>
              </a:ext>
            </a:extLst>
          </p:cNvPr>
          <p:cNvSpPr/>
          <p:nvPr/>
        </p:nvSpPr>
        <p:spPr>
          <a:xfrm rot="817683">
            <a:off x="9685550" y="1073151"/>
            <a:ext cx="2303003" cy="707886"/>
          </a:xfrm>
          <a:prstGeom prst="rect">
            <a:avLst/>
          </a:prstGeom>
        </p:spPr>
        <p:txBody>
          <a:bodyPr wrap="none">
            <a:spAutoFit/>
          </a:bodyPr>
          <a:lstStyle/>
          <a:p>
            <a:r>
              <a:rPr lang="en-GB" sz="2000" b="1" dirty="0">
                <a:solidFill>
                  <a:srgbClr val="33CC33"/>
                </a:solidFill>
              </a:rPr>
              <a:t>From Run1 to Run2:</a:t>
            </a:r>
          </a:p>
          <a:p>
            <a:r>
              <a:rPr lang="en-GB" sz="2000" b="1" dirty="0">
                <a:solidFill>
                  <a:srgbClr val="33CC33"/>
                </a:solidFill>
              </a:rPr>
              <a:t>75% GHG reduction</a:t>
            </a:r>
          </a:p>
        </p:txBody>
      </p:sp>
      <p:sp>
        <p:nvSpPr>
          <p:cNvPr id="12" name="Rectangle 11">
            <a:extLst>
              <a:ext uri="{FF2B5EF4-FFF2-40B4-BE49-F238E27FC236}">
                <a16:creationId xmlns:a16="http://schemas.microsoft.com/office/drawing/2014/main" id="{F0834035-269D-1890-2635-249AC69B0DE4}"/>
              </a:ext>
            </a:extLst>
          </p:cNvPr>
          <p:cNvSpPr/>
          <p:nvPr/>
        </p:nvSpPr>
        <p:spPr>
          <a:xfrm>
            <a:off x="1354949" y="2126038"/>
            <a:ext cx="8770448" cy="400110"/>
          </a:xfrm>
          <a:prstGeom prst="rect">
            <a:avLst/>
          </a:prstGeom>
        </p:spPr>
        <p:txBody>
          <a:bodyPr wrap="square">
            <a:spAutoFit/>
          </a:bodyPr>
          <a:lstStyle/>
          <a:p>
            <a:r>
              <a:rPr lang="en-GB" sz="2000" b="1" dirty="0">
                <a:solidFill>
                  <a:srgbClr val="33CC33"/>
                </a:solidFill>
              </a:rPr>
              <a:t>Original investment already largely paid back by gas cost saving during operation</a:t>
            </a:r>
          </a:p>
        </p:txBody>
      </p:sp>
      <p:sp>
        <p:nvSpPr>
          <p:cNvPr id="13" name="Content Placeholder 2">
            <a:extLst>
              <a:ext uri="{FF2B5EF4-FFF2-40B4-BE49-F238E27FC236}">
                <a16:creationId xmlns:a16="http://schemas.microsoft.com/office/drawing/2014/main" id="{F6BA796D-30AC-3DC2-3CC9-CB71D9D5DCDB}"/>
              </a:ext>
            </a:extLst>
          </p:cNvPr>
          <p:cNvSpPr txBox="1">
            <a:spLocks/>
          </p:cNvSpPr>
          <p:nvPr/>
        </p:nvSpPr>
        <p:spPr>
          <a:xfrm>
            <a:off x="1304925" y="2496137"/>
            <a:ext cx="8100392" cy="12891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700" dirty="0"/>
              <a:t>RPC operated in slightly different conditions (higher pulse charge):</a:t>
            </a:r>
          </a:p>
          <a:p>
            <a:pPr marL="0" indent="0">
              <a:buNone/>
            </a:pPr>
            <a:r>
              <a:rPr lang="en-GB" sz="1700" dirty="0">
                <a:sym typeface="Wingdings" panose="05000000000000000000" pitchFamily="2" charset="2"/>
              </a:rPr>
              <a:t>   Impurities due to fragmentation of main gas components are visible</a:t>
            </a:r>
          </a:p>
          <a:p>
            <a:pPr>
              <a:buFont typeface="Wingdings" panose="05000000000000000000" pitchFamily="2" charset="2"/>
              <a:buChar char="à"/>
            </a:pPr>
            <a:r>
              <a:rPr lang="en-GB" sz="1700" dirty="0">
                <a:sym typeface="Wingdings" panose="05000000000000000000" pitchFamily="2" charset="2"/>
              </a:rPr>
              <a:t>Closely monitored </a:t>
            </a:r>
          </a:p>
          <a:p>
            <a:pPr>
              <a:buFont typeface="Wingdings" panose="05000000000000000000" pitchFamily="2" charset="2"/>
              <a:buChar char="à"/>
            </a:pPr>
            <a:r>
              <a:rPr lang="en-GB" sz="1700" dirty="0">
                <a:sym typeface="Wingdings" panose="05000000000000000000" pitchFamily="2" charset="2"/>
              </a:rPr>
              <a:t>Detector performance are not affected by gas recirculation</a:t>
            </a:r>
          </a:p>
        </p:txBody>
      </p:sp>
      <p:sp>
        <p:nvSpPr>
          <p:cNvPr id="14" name="Rectangle 4">
            <a:extLst>
              <a:ext uri="{FF2B5EF4-FFF2-40B4-BE49-F238E27FC236}">
                <a16:creationId xmlns:a16="http://schemas.microsoft.com/office/drawing/2014/main" id="{5C1BF4B1-1651-B223-D2CA-A460B1B9B261}"/>
              </a:ext>
            </a:extLst>
          </p:cNvPr>
          <p:cNvSpPr txBox="1">
            <a:spLocks noChangeArrowheads="1"/>
          </p:cNvSpPr>
          <p:nvPr/>
        </p:nvSpPr>
        <p:spPr>
          <a:xfrm>
            <a:off x="3078479" y="-44091"/>
            <a:ext cx="6035042"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ALICE-Muon Trigger RPCs/MID</a:t>
            </a:r>
          </a:p>
        </p:txBody>
      </p:sp>
      <p:pic>
        <p:nvPicPr>
          <p:cNvPr id="15" name="Picture 2" descr="C:\Users\guidar\Documents\IEEE2012\CERN LogoOutline-Blue-04.png">
            <a:extLst>
              <a:ext uri="{FF2B5EF4-FFF2-40B4-BE49-F238E27FC236}">
                <a16:creationId xmlns:a16="http://schemas.microsoft.com/office/drawing/2014/main" id="{38BDBAB6-4D28-95E5-4BFC-62EDF3302DB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AAD346F-5DC5-8946-7085-1851BC667EAD}"/>
              </a:ext>
            </a:extLst>
          </p:cNvPr>
          <p:cNvGrpSpPr/>
          <p:nvPr/>
        </p:nvGrpSpPr>
        <p:grpSpPr>
          <a:xfrm>
            <a:off x="792488" y="691712"/>
            <a:ext cx="10440000" cy="37824"/>
            <a:chOff x="179512" y="582864"/>
            <a:chExt cx="8820000" cy="37824"/>
          </a:xfrm>
        </p:grpSpPr>
        <p:cxnSp>
          <p:nvCxnSpPr>
            <p:cNvPr id="17" name="Straight Connector 16">
              <a:extLst>
                <a:ext uri="{FF2B5EF4-FFF2-40B4-BE49-F238E27FC236}">
                  <a16:creationId xmlns:a16="http://schemas.microsoft.com/office/drawing/2014/main" id="{C196848C-A1A3-C5EC-348F-C7CC23473E18}"/>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98CE63-D398-6820-9F91-B53F8478BAF7}"/>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24DAC5C4-1D2C-BF6D-965A-EC353A69E125}"/>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937106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D35100E-4A0A-B1BF-A649-208B0BB14737}"/>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80FA4D58-F7B3-750F-0383-CE82840318A5}"/>
              </a:ext>
            </a:extLst>
          </p:cNvPr>
          <p:cNvSpPr>
            <a:spLocks noGrp="1"/>
          </p:cNvSpPr>
          <p:nvPr>
            <p:ph type="sldNum" sz="quarter" idx="12"/>
          </p:nvPr>
        </p:nvSpPr>
        <p:spPr/>
        <p:txBody>
          <a:bodyPr/>
          <a:lstStyle/>
          <a:p>
            <a:fld id="{42A0D281-FBFC-4D24-9147-4B8F7095011A}" type="slidenum">
              <a:rPr lang="en-GB" smtClean="0"/>
              <a:t>26</a:t>
            </a:fld>
            <a:endParaRPr lang="en-GB"/>
          </a:p>
        </p:txBody>
      </p:sp>
      <p:pic>
        <p:nvPicPr>
          <p:cNvPr id="7" name="Picture 6" descr="A picture containing indoor, wall&#10;&#10;Description generated with high confidence">
            <a:extLst>
              <a:ext uri="{FF2B5EF4-FFF2-40B4-BE49-F238E27FC236}">
                <a16:creationId xmlns:a16="http://schemas.microsoft.com/office/drawing/2014/main" id="{63A97CC9-6952-6943-C154-4CAF4BDA895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552286" y="2896369"/>
            <a:ext cx="2124553" cy="3207600"/>
          </a:xfrm>
          <a:prstGeom prst="rect">
            <a:avLst/>
          </a:prstGeom>
        </p:spPr>
      </p:pic>
      <p:sp>
        <p:nvSpPr>
          <p:cNvPr id="9" name="Rectangle 2">
            <a:extLst>
              <a:ext uri="{FF2B5EF4-FFF2-40B4-BE49-F238E27FC236}">
                <a16:creationId xmlns:a16="http://schemas.microsoft.com/office/drawing/2014/main" id="{E58290C6-946C-A3E7-9575-8EDD11006C01}"/>
              </a:ext>
            </a:extLst>
          </p:cNvPr>
          <p:cNvSpPr>
            <a:spLocks noChangeArrowheads="1"/>
          </p:cNvSpPr>
          <p:nvPr/>
        </p:nvSpPr>
        <p:spPr bwMode="auto">
          <a:xfrm>
            <a:off x="381000" y="651284"/>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Times New Roman" pitchFamily="18" charset="0"/>
                <a:ea typeface="ＭＳ Ｐゴシック" charset="-128"/>
              </a:defRPr>
            </a:lvl1pPr>
            <a:lvl2pPr marL="742950" indent="-285750" eaLnBrk="0" hangingPunct="0">
              <a:defRPr sz="1400" b="1">
                <a:solidFill>
                  <a:schemeClr val="tx1"/>
                </a:solidFill>
                <a:latin typeface="Times New Roman" pitchFamily="18" charset="0"/>
                <a:ea typeface="ＭＳ Ｐゴシック" charset="-128"/>
              </a:defRPr>
            </a:lvl2pPr>
            <a:lvl3pPr marL="1143000" indent="-228600" eaLnBrk="0" hangingPunct="0">
              <a:defRPr sz="1400" b="1">
                <a:solidFill>
                  <a:schemeClr val="tx1"/>
                </a:solidFill>
                <a:latin typeface="Times New Roman" pitchFamily="18" charset="0"/>
                <a:ea typeface="ＭＳ Ｐゴシック" charset="-128"/>
              </a:defRPr>
            </a:lvl3pPr>
            <a:lvl4pPr marL="1600200" indent="-228600" eaLnBrk="0" hangingPunct="0">
              <a:defRPr sz="1400" b="1">
                <a:solidFill>
                  <a:schemeClr val="tx1"/>
                </a:solidFill>
                <a:latin typeface="Times New Roman" pitchFamily="18" charset="0"/>
                <a:ea typeface="ＭＳ Ｐゴシック" charset="-128"/>
              </a:defRPr>
            </a:lvl4pPr>
            <a:lvl5pPr marL="2057400" indent="-228600" eaLnBrk="0" hangingPunct="0">
              <a:defRPr sz="1400" b="1">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9pPr>
          </a:lstStyle>
          <a:p>
            <a:pPr eaLnBrk="1" hangingPunct="1"/>
            <a:r>
              <a:rPr lang="en-GB" altLang="en-US" sz="1800" b="0" dirty="0">
                <a:latin typeface="+mn-lt"/>
              </a:rPr>
              <a:t> </a:t>
            </a:r>
          </a:p>
          <a:p>
            <a:pPr eaLnBrk="1" hangingPunct="1"/>
            <a:r>
              <a:rPr lang="en-GB" altLang="en-US" sz="1800" b="0" dirty="0">
                <a:latin typeface="+mn-lt"/>
              </a:rPr>
              <a:t>Mixture: </a:t>
            </a:r>
            <a:r>
              <a:rPr lang="en-GB" altLang="en-US" sz="1800" u="sng" dirty="0">
                <a:solidFill>
                  <a:srgbClr val="C00000"/>
                </a:solidFill>
                <a:latin typeface="+mn-lt"/>
              </a:rPr>
              <a:t>CF</a:t>
            </a:r>
            <a:r>
              <a:rPr lang="en-GB" altLang="en-US" sz="1800" u="sng" baseline="-25000" dirty="0">
                <a:solidFill>
                  <a:srgbClr val="C00000"/>
                </a:solidFill>
                <a:latin typeface="+mn-lt"/>
              </a:rPr>
              <a:t>4</a:t>
            </a:r>
            <a:r>
              <a:rPr lang="en-GB" altLang="en-US" sz="1800" u="sng" dirty="0">
                <a:solidFill>
                  <a:srgbClr val="C00000"/>
                </a:solidFill>
                <a:latin typeface="+mn-lt"/>
              </a:rPr>
              <a:t> 40%</a:t>
            </a:r>
            <a:r>
              <a:rPr lang="en-GB" altLang="en-US" sz="1800" b="0" dirty="0">
                <a:latin typeface="+mn-lt"/>
              </a:rPr>
              <a:t>, </a:t>
            </a:r>
            <a:r>
              <a:rPr lang="en-GB" altLang="en-US" sz="1800" b="0" dirty="0" err="1">
                <a:latin typeface="+mn-lt"/>
              </a:rPr>
              <a:t>Ar</a:t>
            </a:r>
            <a:r>
              <a:rPr lang="en-GB" altLang="en-US" sz="1800" b="0" dirty="0">
                <a:latin typeface="+mn-lt"/>
              </a:rPr>
              <a:t> 45%, CO</a:t>
            </a:r>
            <a:r>
              <a:rPr lang="en-GB" altLang="en-US" sz="1800" b="0" baseline="-25000" dirty="0">
                <a:latin typeface="+mn-lt"/>
              </a:rPr>
              <a:t>2</a:t>
            </a:r>
            <a:r>
              <a:rPr lang="en-GB" altLang="en-US" sz="1800" b="0" dirty="0">
                <a:latin typeface="+mn-lt"/>
              </a:rPr>
              <a:t> 15% </a:t>
            </a:r>
          </a:p>
          <a:p>
            <a:pPr eaLnBrk="1" hangingPunct="1"/>
            <a:r>
              <a:rPr lang="en-GB" altLang="en-US" sz="1800" b="0" dirty="0">
                <a:latin typeface="+mn-lt"/>
              </a:rPr>
              <a:t>Detector volume: ~ 50 </a:t>
            </a:r>
            <a:r>
              <a:rPr lang="en-GB" altLang="en-US" sz="1800" b="0" dirty="0" err="1">
                <a:latin typeface="+mn-lt"/>
              </a:rPr>
              <a:t>liters</a:t>
            </a:r>
            <a:r>
              <a:rPr lang="en-GB" altLang="en-US" sz="1800" b="0" dirty="0">
                <a:latin typeface="+mn-lt"/>
              </a:rPr>
              <a:t> (but very high flow needed by the detector)</a:t>
            </a:r>
          </a:p>
          <a:p>
            <a:pPr eaLnBrk="1" hangingPunct="1"/>
            <a:r>
              <a:rPr lang="en-GB" altLang="en-US" sz="1800" b="0" dirty="0">
                <a:latin typeface="+mn-lt"/>
                <a:sym typeface="Wingdings" panose="05000000000000000000" pitchFamily="2" charset="2"/>
              </a:rPr>
              <a:t> </a:t>
            </a:r>
            <a:r>
              <a:rPr lang="en-GB" altLang="en-US" sz="1800" b="0" dirty="0">
                <a:latin typeface="+mn-lt"/>
              </a:rPr>
              <a:t>R&amp;D for operation of large GEM detector systems with gas recirculation</a:t>
            </a:r>
          </a:p>
        </p:txBody>
      </p:sp>
      <p:sp>
        <p:nvSpPr>
          <p:cNvPr id="10" name="Rectangle 2">
            <a:extLst>
              <a:ext uri="{FF2B5EF4-FFF2-40B4-BE49-F238E27FC236}">
                <a16:creationId xmlns:a16="http://schemas.microsoft.com/office/drawing/2014/main" id="{841148F0-3D59-4F8E-7DDA-2E1340F0709B}"/>
              </a:ext>
            </a:extLst>
          </p:cNvPr>
          <p:cNvSpPr>
            <a:spLocks noChangeArrowheads="1"/>
          </p:cNvSpPr>
          <p:nvPr/>
        </p:nvSpPr>
        <p:spPr bwMode="auto">
          <a:xfrm>
            <a:off x="466725" y="1826525"/>
            <a:ext cx="416508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Times New Roman" pitchFamily="18" charset="0"/>
                <a:ea typeface="ＭＳ Ｐゴシック" charset="-128"/>
              </a:defRPr>
            </a:lvl1pPr>
            <a:lvl2pPr marL="742950" indent="-285750" eaLnBrk="0" hangingPunct="0">
              <a:defRPr sz="1400" b="1">
                <a:solidFill>
                  <a:schemeClr val="tx1"/>
                </a:solidFill>
                <a:latin typeface="Times New Roman" pitchFamily="18" charset="0"/>
                <a:ea typeface="ＭＳ Ｐゴシック" charset="-128"/>
              </a:defRPr>
            </a:lvl2pPr>
            <a:lvl3pPr marL="1143000" indent="-228600" eaLnBrk="0" hangingPunct="0">
              <a:defRPr sz="1400" b="1">
                <a:solidFill>
                  <a:schemeClr val="tx1"/>
                </a:solidFill>
                <a:latin typeface="Times New Roman" pitchFamily="18" charset="0"/>
                <a:ea typeface="ＭＳ Ｐゴシック" charset="-128"/>
              </a:defRPr>
            </a:lvl3pPr>
            <a:lvl4pPr marL="1600200" indent="-228600" eaLnBrk="0" hangingPunct="0">
              <a:defRPr sz="1400" b="1">
                <a:solidFill>
                  <a:schemeClr val="tx1"/>
                </a:solidFill>
                <a:latin typeface="Times New Roman" pitchFamily="18" charset="0"/>
                <a:ea typeface="ＭＳ Ｐゴシック" charset="-128"/>
              </a:defRPr>
            </a:lvl4pPr>
            <a:lvl5pPr marL="2057400" indent="-228600" eaLnBrk="0" hangingPunct="0">
              <a:defRPr sz="1400" b="1">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9pPr>
          </a:lstStyle>
          <a:p>
            <a:pPr eaLnBrk="1" hangingPunct="1">
              <a:lnSpc>
                <a:spcPct val="90000"/>
              </a:lnSpc>
            </a:pPr>
            <a:r>
              <a:rPr lang="fr-CH" sz="1600" dirty="0">
                <a:latin typeface="+mj-lt"/>
              </a:rPr>
              <a:t>2013: </a:t>
            </a:r>
            <a:r>
              <a:rPr lang="en-GB" altLang="en-US" sz="1600" b="0" dirty="0">
                <a:solidFill>
                  <a:schemeClr val="accent1">
                    <a:lumMod val="75000"/>
                  </a:schemeClr>
                </a:solidFill>
                <a:latin typeface="+mj-lt"/>
              </a:rPr>
              <a:t>Development of small gas recirculation systems for R&amp;D</a:t>
            </a:r>
          </a:p>
          <a:p>
            <a:pPr eaLnBrk="1" hangingPunct="1">
              <a:lnSpc>
                <a:spcPct val="90000"/>
              </a:lnSpc>
            </a:pPr>
            <a:r>
              <a:rPr lang="en-GB" altLang="en-US" sz="1600" b="0" dirty="0">
                <a:solidFill>
                  <a:schemeClr val="accent1">
                    <a:lumMod val="75000"/>
                  </a:schemeClr>
                </a:solidFill>
                <a:latin typeface="+mj-lt"/>
              </a:rPr>
              <a:t>Started test in lab with radioactive source (GEM never operated in recirculation before)</a:t>
            </a:r>
          </a:p>
        </p:txBody>
      </p:sp>
      <p:pic>
        <p:nvPicPr>
          <p:cNvPr id="11" name="Picture 10" descr="A store inside of a building&#10;&#10;Description generated with very high confidence">
            <a:extLst>
              <a:ext uri="{FF2B5EF4-FFF2-40B4-BE49-F238E27FC236}">
                <a16:creationId xmlns:a16="http://schemas.microsoft.com/office/drawing/2014/main" id="{E2506422-3D8C-24DF-1C3D-25EA356256B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4634083" y="2910861"/>
            <a:ext cx="2615186" cy="1929723"/>
          </a:xfrm>
          <a:prstGeom prst="rect">
            <a:avLst/>
          </a:prstGeom>
        </p:spPr>
      </p:pic>
      <p:sp>
        <p:nvSpPr>
          <p:cNvPr id="12" name="TextBox 11">
            <a:extLst>
              <a:ext uri="{FF2B5EF4-FFF2-40B4-BE49-F238E27FC236}">
                <a16:creationId xmlns:a16="http://schemas.microsoft.com/office/drawing/2014/main" id="{A7454754-53CF-6362-9F45-3FFEE3BC9882}"/>
              </a:ext>
            </a:extLst>
          </p:cNvPr>
          <p:cNvSpPr txBox="1"/>
          <p:nvPr/>
        </p:nvSpPr>
        <p:spPr>
          <a:xfrm>
            <a:off x="4578805" y="4809544"/>
            <a:ext cx="3030504" cy="338554"/>
          </a:xfrm>
          <a:prstGeom prst="rect">
            <a:avLst/>
          </a:prstGeom>
          <a:noFill/>
        </p:spPr>
        <p:txBody>
          <a:bodyPr wrap="square" rtlCol="0">
            <a:spAutoFit/>
          </a:bodyPr>
          <a:lstStyle/>
          <a:p>
            <a:r>
              <a:rPr lang="en-GB" sz="1600" dirty="0">
                <a:latin typeface="+mj-lt"/>
              </a:rPr>
              <a:t>Gas mixture purification studies</a:t>
            </a:r>
          </a:p>
        </p:txBody>
      </p:sp>
      <p:sp>
        <p:nvSpPr>
          <p:cNvPr id="13" name="Rectangle 2">
            <a:extLst>
              <a:ext uri="{FF2B5EF4-FFF2-40B4-BE49-F238E27FC236}">
                <a16:creationId xmlns:a16="http://schemas.microsoft.com/office/drawing/2014/main" id="{F16D5D22-88F6-A487-1E76-E9CFC334AF25}"/>
              </a:ext>
            </a:extLst>
          </p:cNvPr>
          <p:cNvSpPr>
            <a:spLocks noChangeArrowheads="1"/>
          </p:cNvSpPr>
          <p:nvPr/>
        </p:nvSpPr>
        <p:spPr bwMode="auto">
          <a:xfrm>
            <a:off x="4634101" y="1826525"/>
            <a:ext cx="2759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Times New Roman" pitchFamily="18" charset="0"/>
                <a:ea typeface="ＭＳ Ｐゴシック" charset="-128"/>
              </a:defRPr>
            </a:lvl1pPr>
            <a:lvl2pPr marL="742950" indent="-285750" eaLnBrk="0" hangingPunct="0">
              <a:defRPr sz="1400" b="1">
                <a:solidFill>
                  <a:schemeClr val="tx1"/>
                </a:solidFill>
                <a:latin typeface="Times New Roman" pitchFamily="18" charset="0"/>
                <a:ea typeface="ＭＳ Ｐゴシック" charset="-128"/>
              </a:defRPr>
            </a:lvl2pPr>
            <a:lvl3pPr marL="1143000" indent="-228600" eaLnBrk="0" hangingPunct="0">
              <a:defRPr sz="1400" b="1">
                <a:solidFill>
                  <a:schemeClr val="tx1"/>
                </a:solidFill>
                <a:latin typeface="Times New Roman" pitchFamily="18" charset="0"/>
                <a:ea typeface="ＭＳ Ｐゴシック" charset="-128"/>
              </a:defRPr>
            </a:lvl3pPr>
            <a:lvl4pPr marL="1600200" indent="-228600" eaLnBrk="0" hangingPunct="0">
              <a:defRPr sz="1400" b="1">
                <a:solidFill>
                  <a:schemeClr val="tx1"/>
                </a:solidFill>
                <a:latin typeface="Times New Roman" pitchFamily="18" charset="0"/>
                <a:ea typeface="ＭＳ Ｐゴシック" charset="-128"/>
              </a:defRPr>
            </a:lvl4pPr>
            <a:lvl5pPr marL="2057400" indent="-228600" eaLnBrk="0" hangingPunct="0">
              <a:defRPr sz="1400" b="1">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9pPr>
          </a:lstStyle>
          <a:p>
            <a:pPr eaLnBrk="1" hangingPunct="1"/>
            <a:r>
              <a:rPr lang="fr-CH" sz="1600" dirty="0">
                <a:latin typeface="+mj-lt"/>
              </a:rPr>
              <a:t>2016-…:</a:t>
            </a:r>
            <a:endParaRPr lang="en-GB" altLang="en-US" sz="1600" b="0" dirty="0">
              <a:latin typeface="+mj-lt"/>
            </a:endParaRPr>
          </a:p>
          <a:p>
            <a:pPr eaLnBrk="1" hangingPunct="1"/>
            <a:r>
              <a:rPr lang="en-GB" altLang="en-US" sz="1600" b="0" dirty="0">
                <a:solidFill>
                  <a:schemeClr val="accent1">
                    <a:lumMod val="75000"/>
                  </a:schemeClr>
                </a:solidFill>
                <a:latin typeface="+mj-lt"/>
              </a:rPr>
              <a:t>Validation continued at CERN Gamma Irradiation Facility</a:t>
            </a:r>
          </a:p>
        </p:txBody>
      </p:sp>
      <p:sp>
        <p:nvSpPr>
          <p:cNvPr id="14" name="Rectangle 2">
            <a:extLst>
              <a:ext uri="{FF2B5EF4-FFF2-40B4-BE49-F238E27FC236}">
                <a16:creationId xmlns:a16="http://schemas.microsoft.com/office/drawing/2014/main" id="{1FF9F9BB-0B77-DC20-0EE0-777DAC2A3D63}"/>
              </a:ext>
            </a:extLst>
          </p:cNvPr>
          <p:cNvSpPr>
            <a:spLocks noChangeArrowheads="1"/>
          </p:cNvSpPr>
          <p:nvPr/>
        </p:nvSpPr>
        <p:spPr bwMode="auto">
          <a:xfrm>
            <a:off x="7395559" y="1826525"/>
            <a:ext cx="25180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Times New Roman" pitchFamily="18" charset="0"/>
                <a:ea typeface="ＭＳ Ｐゴシック" charset="-128"/>
              </a:defRPr>
            </a:lvl1pPr>
            <a:lvl2pPr marL="742950" indent="-285750" eaLnBrk="0" hangingPunct="0">
              <a:defRPr sz="1400" b="1">
                <a:solidFill>
                  <a:schemeClr val="tx1"/>
                </a:solidFill>
                <a:latin typeface="Times New Roman" pitchFamily="18" charset="0"/>
                <a:ea typeface="ＭＳ Ｐゴシック" charset="-128"/>
              </a:defRPr>
            </a:lvl2pPr>
            <a:lvl3pPr marL="1143000" indent="-228600" eaLnBrk="0" hangingPunct="0">
              <a:defRPr sz="1400" b="1">
                <a:solidFill>
                  <a:schemeClr val="tx1"/>
                </a:solidFill>
                <a:latin typeface="Times New Roman" pitchFamily="18" charset="0"/>
                <a:ea typeface="ＭＳ Ｐゴシック" charset="-128"/>
              </a:defRPr>
            </a:lvl3pPr>
            <a:lvl4pPr marL="1600200" indent="-228600" eaLnBrk="0" hangingPunct="0">
              <a:defRPr sz="1400" b="1">
                <a:solidFill>
                  <a:schemeClr val="tx1"/>
                </a:solidFill>
                <a:latin typeface="Times New Roman" pitchFamily="18" charset="0"/>
                <a:ea typeface="ＭＳ Ｐゴシック" charset="-128"/>
              </a:defRPr>
            </a:lvl4pPr>
            <a:lvl5pPr marL="2057400" indent="-228600" eaLnBrk="0" hangingPunct="0">
              <a:defRPr sz="1400" b="1">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9pPr>
          </a:lstStyle>
          <a:p>
            <a:pPr eaLnBrk="1" hangingPunct="1"/>
            <a:r>
              <a:rPr lang="fr-CH" sz="1600" dirty="0">
                <a:latin typeface="+mj-lt"/>
              </a:rPr>
              <a:t>2016-…:</a:t>
            </a:r>
            <a:endParaRPr lang="en-GB" altLang="en-US" sz="1600" b="0" dirty="0">
              <a:latin typeface="+mj-lt"/>
            </a:endParaRPr>
          </a:p>
          <a:p>
            <a:pPr eaLnBrk="1" hangingPunct="1"/>
            <a:r>
              <a:rPr lang="en-GB" altLang="en-US" sz="1600" b="0" dirty="0">
                <a:solidFill>
                  <a:schemeClr val="accent1">
                    <a:lumMod val="75000"/>
                  </a:schemeClr>
                </a:solidFill>
                <a:latin typeface="+mj-lt"/>
              </a:rPr>
              <a:t>LHCb-GEM upgraded to gas recirculation</a:t>
            </a:r>
          </a:p>
        </p:txBody>
      </p:sp>
      <p:sp>
        <p:nvSpPr>
          <p:cNvPr id="15" name="Rectangle 2">
            <a:extLst>
              <a:ext uri="{FF2B5EF4-FFF2-40B4-BE49-F238E27FC236}">
                <a16:creationId xmlns:a16="http://schemas.microsoft.com/office/drawing/2014/main" id="{88034A4A-4EBA-530A-0C03-B5CE420936B9}"/>
              </a:ext>
            </a:extLst>
          </p:cNvPr>
          <p:cNvSpPr>
            <a:spLocks noChangeArrowheads="1"/>
          </p:cNvSpPr>
          <p:nvPr/>
        </p:nvSpPr>
        <p:spPr bwMode="auto">
          <a:xfrm>
            <a:off x="1381125" y="6086207"/>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Times New Roman" pitchFamily="18" charset="0"/>
                <a:ea typeface="ＭＳ Ｐゴシック" charset="-128"/>
              </a:defRPr>
            </a:lvl1pPr>
            <a:lvl2pPr marL="742950" indent="-285750" eaLnBrk="0" hangingPunct="0">
              <a:defRPr sz="1400" b="1">
                <a:solidFill>
                  <a:schemeClr val="tx1"/>
                </a:solidFill>
                <a:latin typeface="Times New Roman" pitchFamily="18" charset="0"/>
                <a:ea typeface="ＭＳ Ｐゴシック" charset="-128"/>
              </a:defRPr>
            </a:lvl2pPr>
            <a:lvl3pPr marL="1143000" indent="-228600" eaLnBrk="0" hangingPunct="0">
              <a:defRPr sz="1400" b="1">
                <a:solidFill>
                  <a:schemeClr val="tx1"/>
                </a:solidFill>
                <a:latin typeface="Times New Roman" pitchFamily="18" charset="0"/>
                <a:ea typeface="ＭＳ Ｐゴシック" charset="-128"/>
              </a:defRPr>
            </a:lvl3pPr>
            <a:lvl4pPr marL="1600200" indent="-228600" eaLnBrk="0" hangingPunct="0">
              <a:defRPr sz="1400" b="1">
                <a:solidFill>
                  <a:schemeClr val="tx1"/>
                </a:solidFill>
                <a:latin typeface="Times New Roman" pitchFamily="18" charset="0"/>
                <a:ea typeface="ＭＳ Ｐゴシック" charset="-128"/>
              </a:defRPr>
            </a:lvl4pPr>
            <a:lvl5pPr marL="2057400" indent="-228600" eaLnBrk="0" hangingPunct="0">
              <a:defRPr sz="1400" b="1">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9pPr>
          </a:lstStyle>
          <a:p>
            <a:pPr eaLnBrk="1" hangingPunct="1"/>
            <a:r>
              <a:rPr lang="en-GB" altLang="en-US" sz="1600" b="0" dirty="0">
                <a:latin typeface="+mj-lt"/>
              </a:rPr>
              <a:t>LHCb-GEM detector operation became more stable thanks to less frequent replacement of CF</a:t>
            </a:r>
            <a:r>
              <a:rPr lang="en-GB" altLang="en-US" sz="1600" b="0" baseline="-25000" dirty="0">
                <a:latin typeface="+mj-lt"/>
              </a:rPr>
              <a:t>4</a:t>
            </a:r>
            <a:r>
              <a:rPr lang="en-GB" altLang="en-US" sz="1600" b="0" dirty="0">
                <a:latin typeface="+mj-lt"/>
              </a:rPr>
              <a:t> cylinders</a:t>
            </a:r>
          </a:p>
        </p:txBody>
      </p:sp>
      <p:sp>
        <p:nvSpPr>
          <p:cNvPr id="16" name="Rectangle 15">
            <a:extLst>
              <a:ext uri="{FF2B5EF4-FFF2-40B4-BE49-F238E27FC236}">
                <a16:creationId xmlns:a16="http://schemas.microsoft.com/office/drawing/2014/main" id="{60F7B242-D662-A724-BDFD-6213A1DF431A}"/>
              </a:ext>
            </a:extLst>
          </p:cNvPr>
          <p:cNvSpPr/>
          <p:nvPr/>
        </p:nvSpPr>
        <p:spPr>
          <a:xfrm rot="1074464">
            <a:off x="9578045" y="1233735"/>
            <a:ext cx="2303003" cy="707886"/>
          </a:xfrm>
          <a:prstGeom prst="rect">
            <a:avLst/>
          </a:prstGeom>
          <a:noFill/>
        </p:spPr>
        <p:txBody>
          <a:bodyPr wrap="none">
            <a:spAutoFit/>
          </a:bodyPr>
          <a:lstStyle/>
          <a:p>
            <a:r>
              <a:rPr lang="en-GB" sz="2000" b="1" dirty="0">
                <a:solidFill>
                  <a:srgbClr val="33CC33"/>
                </a:solidFill>
              </a:rPr>
              <a:t>From Run1 to Run2:</a:t>
            </a:r>
          </a:p>
          <a:p>
            <a:r>
              <a:rPr lang="en-GB" sz="2000" b="1" dirty="0">
                <a:solidFill>
                  <a:srgbClr val="33CC33"/>
                </a:solidFill>
              </a:rPr>
              <a:t>90% GHG reduction</a:t>
            </a:r>
          </a:p>
        </p:txBody>
      </p:sp>
      <p:sp>
        <p:nvSpPr>
          <p:cNvPr id="17" name="Rectangle 16">
            <a:extLst>
              <a:ext uri="{FF2B5EF4-FFF2-40B4-BE49-F238E27FC236}">
                <a16:creationId xmlns:a16="http://schemas.microsoft.com/office/drawing/2014/main" id="{ABFADB46-EE10-72D3-31A5-B9F0BB0680F4}"/>
              </a:ext>
            </a:extLst>
          </p:cNvPr>
          <p:cNvSpPr>
            <a:spLocks noChangeArrowheads="1"/>
          </p:cNvSpPr>
          <p:nvPr/>
        </p:nvSpPr>
        <p:spPr bwMode="auto">
          <a:xfrm>
            <a:off x="1369883" y="764012"/>
            <a:ext cx="8964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Times New Roman" pitchFamily="18" charset="0"/>
                <a:ea typeface="ＭＳ Ｐゴシック" charset="-128"/>
              </a:defRPr>
            </a:lvl1pPr>
            <a:lvl2pPr marL="742950" indent="-285750" eaLnBrk="0" hangingPunct="0">
              <a:defRPr sz="1400" b="1">
                <a:solidFill>
                  <a:schemeClr val="tx1"/>
                </a:solidFill>
                <a:latin typeface="Times New Roman" pitchFamily="18" charset="0"/>
                <a:ea typeface="ＭＳ Ｐゴシック" charset="-128"/>
              </a:defRPr>
            </a:lvl2pPr>
            <a:lvl3pPr marL="1143000" indent="-228600" eaLnBrk="0" hangingPunct="0">
              <a:defRPr sz="1400" b="1">
                <a:solidFill>
                  <a:schemeClr val="tx1"/>
                </a:solidFill>
                <a:latin typeface="Times New Roman" pitchFamily="18" charset="0"/>
                <a:ea typeface="ＭＳ Ｐゴシック" charset="-128"/>
              </a:defRPr>
            </a:lvl3pPr>
            <a:lvl4pPr marL="1600200" indent="-228600" eaLnBrk="0" hangingPunct="0">
              <a:defRPr sz="1400" b="1">
                <a:solidFill>
                  <a:schemeClr val="tx1"/>
                </a:solidFill>
                <a:latin typeface="Times New Roman" pitchFamily="18" charset="0"/>
                <a:ea typeface="ＭＳ Ｐゴシック" charset="-128"/>
              </a:defRPr>
            </a:lvl4pPr>
            <a:lvl5pPr marL="2057400" indent="-228600" eaLnBrk="0" hangingPunct="0">
              <a:defRPr sz="1400" b="1">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400" b="1">
                <a:solidFill>
                  <a:schemeClr val="tx1"/>
                </a:solidFill>
                <a:latin typeface="Times New Roman" pitchFamily="18" charset="0"/>
                <a:ea typeface="ＭＳ Ｐゴシック" charset="-128"/>
              </a:defRPr>
            </a:lvl9pPr>
          </a:lstStyle>
          <a:p>
            <a:pPr eaLnBrk="1" hangingPunct="1"/>
            <a:endParaRPr lang="en-GB" altLang="en-US" sz="1800" b="0" dirty="0">
              <a:latin typeface="+mj-lt"/>
            </a:endParaRPr>
          </a:p>
        </p:txBody>
      </p:sp>
      <p:grpSp>
        <p:nvGrpSpPr>
          <p:cNvPr id="20" name="Group 19">
            <a:extLst>
              <a:ext uri="{FF2B5EF4-FFF2-40B4-BE49-F238E27FC236}">
                <a16:creationId xmlns:a16="http://schemas.microsoft.com/office/drawing/2014/main" id="{5069086E-D634-CADB-CA15-5C6E426BAAAA}"/>
              </a:ext>
            </a:extLst>
          </p:cNvPr>
          <p:cNvGrpSpPr/>
          <p:nvPr/>
        </p:nvGrpSpPr>
        <p:grpSpPr>
          <a:xfrm>
            <a:off x="994215" y="2884883"/>
            <a:ext cx="2736304" cy="3209105"/>
            <a:chOff x="1453978" y="2910861"/>
            <a:chExt cx="2736304" cy="3209105"/>
          </a:xfrm>
        </p:grpSpPr>
        <p:pic>
          <p:nvPicPr>
            <p:cNvPr id="8" name="Picture 2" descr="\\cern.ch\dfs\Users\g\guidar\Documents\My Pictures\20141103_121100.jpg">
              <a:extLst>
                <a:ext uri="{FF2B5EF4-FFF2-40B4-BE49-F238E27FC236}">
                  <a16:creationId xmlns:a16="http://schemas.microsoft.com/office/drawing/2014/main" id="{EA73D19B-1DD6-2044-A3F4-7F7AF40E6CF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96838" y="2910861"/>
              <a:ext cx="2406829" cy="32091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2485185-2E6E-4A26-32E8-65DE1D89D795}"/>
                </a:ext>
              </a:extLst>
            </p:cNvPr>
            <p:cNvSpPr/>
            <p:nvPr/>
          </p:nvSpPr>
          <p:spPr>
            <a:xfrm rot="20774212">
              <a:off x="1453978" y="5229912"/>
              <a:ext cx="2736304" cy="523220"/>
            </a:xfrm>
            <a:prstGeom prst="rect">
              <a:avLst/>
            </a:prstGeom>
            <a:solidFill>
              <a:schemeClr val="bg1">
                <a:alpha val="75000"/>
              </a:schemeClr>
            </a:solidFill>
          </p:spPr>
          <p:txBody>
            <a:bodyPr wrap="square">
              <a:spAutoFit/>
            </a:bodyPr>
            <a:lstStyle/>
            <a:p>
              <a:pPr algn="ctr"/>
              <a:r>
                <a:rPr lang="fr-FR" sz="1400" dirty="0">
                  <a:hlinkClick r:id="rId5"/>
                </a:rPr>
                <a:t>"A portable </a:t>
              </a:r>
              <a:r>
                <a:rPr lang="fr-FR" sz="1400" dirty="0" err="1">
                  <a:hlinkClick r:id="rId5"/>
                </a:rPr>
                <a:t>gas</a:t>
              </a:r>
              <a:r>
                <a:rPr lang="fr-FR" sz="1400" dirty="0">
                  <a:hlinkClick r:id="rId5"/>
                </a:rPr>
                <a:t> recirculation unit" JINST 12 T10002</a:t>
              </a:r>
              <a:r>
                <a:rPr lang="en-GB" sz="1400" dirty="0"/>
                <a:t> </a:t>
              </a:r>
            </a:p>
          </p:txBody>
        </p:sp>
      </p:grpSp>
      <p:sp>
        <p:nvSpPr>
          <p:cNvPr id="19" name="Rectangle 18">
            <a:extLst>
              <a:ext uri="{FF2B5EF4-FFF2-40B4-BE49-F238E27FC236}">
                <a16:creationId xmlns:a16="http://schemas.microsoft.com/office/drawing/2014/main" id="{36613983-1B09-19D2-434E-58770D45C341}"/>
              </a:ext>
            </a:extLst>
          </p:cNvPr>
          <p:cNvSpPr/>
          <p:nvPr/>
        </p:nvSpPr>
        <p:spPr>
          <a:xfrm>
            <a:off x="4469776" y="5229700"/>
            <a:ext cx="5157341" cy="707886"/>
          </a:xfrm>
          <a:prstGeom prst="rect">
            <a:avLst/>
          </a:prstGeom>
          <a:solidFill>
            <a:schemeClr val="bg1">
              <a:alpha val="85000"/>
            </a:schemeClr>
          </a:solidFill>
        </p:spPr>
        <p:txBody>
          <a:bodyPr wrap="square">
            <a:spAutoFit/>
          </a:bodyPr>
          <a:lstStyle/>
          <a:p>
            <a:pPr algn="r"/>
            <a:r>
              <a:rPr lang="en-GB" sz="2000" b="1" dirty="0">
                <a:solidFill>
                  <a:srgbClr val="33CC33"/>
                </a:solidFill>
              </a:rPr>
              <a:t>Original investment already largely paid back by gas cost saving during operation</a:t>
            </a:r>
          </a:p>
        </p:txBody>
      </p:sp>
      <p:sp>
        <p:nvSpPr>
          <p:cNvPr id="21" name="Rectangle 4">
            <a:extLst>
              <a:ext uri="{FF2B5EF4-FFF2-40B4-BE49-F238E27FC236}">
                <a16:creationId xmlns:a16="http://schemas.microsoft.com/office/drawing/2014/main" id="{D8632E7C-F010-83F4-1F04-0BF79B45C9D0}"/>
              </a:ext>
            </a:extLst>
          </p:cNvPr>
          <p:cNvSpPr txBox="1">
            <a:spLocks noChangeArrowheads="1"/>
          </p:cNvSpPr>
          <p:nvPr/>
        </p:nvSpPr>
        <p:spPr>
          <a:xfrm>
            <a:off x="3078479" y="-44091"/>
            <a:ext cx="6035042"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LHCb-GEM example</a:t>
            </a:r>
          </a:p>
        </p:txBody>
      </p:sp>
      <p:pic>
        <p:nvPicPr>
          <p:cNvPr id="22" name="Picture 2" descr="C:\Users\guidar\Documents\IEEE2012\CERN LogoOutline-Blue-04.png">
            <a:extLst>
              <a:ext uri="{FF2B5EF4-FFF2-40B4-BE49-F238E27FC236}">
                <a16:creationId xmlns:a16="http://schemas.microsoft.com/office/drawing/2014/main" id="{CAF77483-EF94-3D0A-EDEC-1BBCE80C95A6}"/>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B487C43B-50F7-6ABC-EBA7-B0EF931C4CB7}"/>
              </a:ext>
            </a:extLst>
          </p:cNvPr>
          <p:cNvGrpSpPr/>
          <p:nvPr/>
        </p:nvGrpSpPr>
        <p:grpSpPr>
          <a:xfrm>
            <a:off x="792488" y="691712"/>
            <a:ext cx="10440000" cy="37824"/>
            <a:chOff x="179512" y="582864"/>
            <a:chExt cx="8820000" cy="37824"/>
          </a:xfrm>
        </p:grpSpPr>
        <p:cxnSp>
          <p:nvCxnSpPr>
            <p:cNvPr id="24" name="Straight Connector 23">
              <a:extLst>
                <a:ext uri="{FF2B5EF4-FFF2-40B4-BE49-F238E27FC236}">
                  <a16:creationId xmlns:a16="http://schemas.microsoft.com/office/drawing/2014/main" id="{7C46B7CA-3660-CCBB-7A85-D8468A8E43F3}"/>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DA28EC-68CD-D2C3-800A-CC4A36702B00}"/>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2D862BDF-4BDF-EE23-E356-2753380E909E}"/>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035962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E5D9E9-257E-4F45-A53B-348D389F0691}"/>
              </a:ext>
            </a:extLst>
          </p:cNvPr>
          <p:cNvSpPr>
            <a:spLocks noGrp="1"/>
          </p:cNvSpPr>
          <p:nvPr>
            <p:ph type="ftr" sz="quarter" idx="11"/>
          </p:nvPr>
        </p:nvSpPr>
        <p:spPr>
          <a:xfrm>
            <a:off x="4038600" y="6356350"/>
            <a:ext cx="4751654"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0A27FC52-601E-4361-A9CD-3D42834614BF}"/>
              </a:ext>
            </a:extLst>
          </p:cNvPr>
          <p:cNvSpPr>
            <a:spLocks noGrp="1"/>
          </p:cNvSpPr>
          <p:nvPr>
            <p:ph type="sldNum" sz="quarter" idx="12"/>
          </p:nvPr>
        </p:nvSpPr>
        <p:spPr/>
        <p:txBody>
          <a:bodyPr/>
          <a:lstStyle/>
          <a:p>
            <a:fld id="{42A0D281-FBFC-4D24-9147-4B8F7095011A}" type="slidenum">
              <a:rPr lang="en-GB" smtClean="0"/>
              <a:t>27</a:t>
            </a:fld>
            <a:endParaRPr lang="en-GB"/>
          </a:p>
        </p:txBody>
      </p:sp>
      <p:sp>
        <p:nvSpPr>
          <p:cNvPr id="5" name="Rectangle 4">
            <a:extLst>
              <a:ext uri="{FF2B5EF4-FFF2-40B4-BE49-F238E27FC236}">
                <a16:creationId xmlns:a16="http://schemas.microsoft.com/office/drawing/2014/main" id="{1DAF2909-FBE1-4A78-B1D0-1A12846515DA}"/>
              </a:ext>
            </a:extLst>
          </p:cNvPr>
          <p:cNvSpPr txBox="1">
            <a:spLocks noChangeArrowheads="1"/>
          </p:cNvSpPr>
          <p:nvPr/>
        </p:nvSpPr>
        <p:spPr>
          <a:xfrm>
            <a:off x="2279650" y="0"/>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000" dirty="0">
                <a:solidFill>
                  <a:schemeClr val="accent1">
                    <a:lumMod val="75000"/>
                  </a:schemeClr>
                </a:solidFill>
                <a:latin typeface="+mn-lt"/>
              </a:rPr>
              <a:t>ATLAS and CMS RPC systems</a:t>
            </a:r>
          </a:p>
        </p:txBody>
      </p:sp>
      <p:pic>
        <p:nvPicPr>
          <p:cNvPr id="6" name="Picture 2" descr="C:\Users\guidar\Documents\IEEE2012\CERN LogoOutline-Blue-04.png">
            <a:extLst>
              <a:ext uri="{FF2B5EF4-FFF2-40B4-BE49-F238E27FC236}">
                <a16:creationId xmlns:a16="http://schemas.microsoft.com/office/drawing/2014/main" id="{1795FD38-3A0C-491B-88AD-D1908B94C19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0C65EA8-DBCB-4EE8-9B68-996CAF6D5F51}"/>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189B3BF3-6AA8-4381-9387-265F47CBE71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BC8370-F166-4312-B2A5-38E6093451A1}"/>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Content Placeholder 2">
            <a:extLst>
              <a:ext uri="{FF2B5EF4-FFF2-40B4-BE49-F238E27FC236}">
                <a16:creationId xmlns:a16="http://schemas.microsoft.com/office/drawing/2014/main" id="{F23025E5-AF7B-4034-BC7D-B08F0F5A02F2}"/>
              </a:ext>
            </a:extLst>
          </p:cNvPr>
          <p:cNvSpPr txBox="1">
            <a:spLocks/>
          </p:cNvSpPr>
          <p:nvPr/>
        </p:nvSpPr>
        <p:spPr>
          <a:xfrm>
            <a:off x="0" y="773812"/>
            <a:ext cx="12192000" cy="7337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t>Nowadays GHGs usage for particle detectors @ LHC is dominated by the large ATLAS and CMS RPC systems:</a:t>
            </a:r>
          </a:p>
          <a:p>
            <a:pPr algn="l"/>
            <a:r>
              <a:rPr lang="en-GB" sz="1800" dirty="0"/>
              <a:t>mixture recirculation is already almost at design level (85-90%) and today it is limited by leaks at detector level</a:t>
            </a:r>
          </a:p>
          <a:p>
            <a:pPr lvl="2" algn="l"/>
            <a:endParaRPr lang="en-GB" dirty="0">
              <a:solidFill>
                <a:prstClr val="black"/>
              </a:solidFill>
            </a:endParaRPr>
          </a:p>
        </p:txBody>
      </p:sp>
      <p:pic>
        <p:nvPicPr>
          <p:cNvPr id="11" name="Picture 10" descr="A picture containing building&#10;&#10;Description automatically generated">
            <a:extLst>
              <a:ext uri="{FF2B5EF4-FFF2-40B4-BE49-F238E27FC236}">
                <a16:creationId xmlns:a16="http://schemas.microsoft.com/office/drawing/2014/main" id="{D3BAEA02-60FD-45C9-BA21-7918CB44A74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92034" y="2022672"/>
            <a:ext cx="4240632" cy="3212546"/>
          </a:xfrm>
          <a:prstGeom prst="rect">
            <a:avLst/>
          </a:prstGeom>
        </p:spPr>
      </p:pic>
      <p:sp>
        <p:nvSpPr>
          <p:cNvPr id="13" name="Content Placeholder 2">
            <a:extLst>
              <a:ext uri="{FF2B5EF4-FFF2-40B4-BE49-F238E27FC236}">
                <a16:creationId xmlns:a16="http://schemas.microsoft.com/office/drawing/2014/main" id="{70815B74-4CE3-4E30-A7E7-47859E36CBB1}"/>
              </a:ext>
            </a:extLst>
          </p:cNvPr>
          <p:cNvSpPr txBox="1">
            <a:spLocks/>
          </p:cNvSpPr>
          <p:nvPr/>
        </p:nvSpPr>
        <p:spPr>
          <a:xfrm>
            <a:off x="0" y="1606038"/>
            <a:ext cx="8724315" cy="47503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800" b="1" dirty="0"/>
              <a:t>Further optimization requires:</a:t>
            </a:r>
          </a:p>
          <a:p>
            <a:pPr>
              <a:lnSpc>
                <a:spcPct val="110000"/>
              </a:lnSpc>
              <a:buFont typeface="Calibri" panose="020F0502020204030204" pitchFamily="34" charset="0"/>
              <a:buChar char="-"/>
            </a:pPr>
            <a:r>
              <a:rPr lang="en-GB" sz="1800" b="1" dirty="0"/>
              <a:t>Fixing leaks at detector level</a:t>
            </a:r>
          </a:p>
          <a:p>
            <a:pPr lvl="1">
              <a:lnSpc>
                <a:spcPct val="110000"/>
              </a:lnSpc>
              <a:buFont typeface="Calibri" panose="020F0502020204030204" pitchFamily="34" charset="0"/>
              <a:buChar char="-"/>
            </a:pPr>
            <a:r>
              <a:rPr lang="en-GB" sz="1600" dirty="0"/>
              <a:t>Huge ongoing effort of RPC detector communities (ATLAS and CMS)</a:t>
            </a:r>
          </a:p>
          <a:p>
            <a:pPr lvl="1">
              <a:lnSpc>
                <a:spcPct val="110000"/>
              </a:lnSpc>
              <a:buFont typeface="Calibri" panose="020F0502020204030204" pitchFamily="34" charset="0"/>
              <a:buChar char="-"/>
            </a:pPr>
            <a:r>
              <a:rPr lang="en-GB" sz="1600" dirty="0"/>
              <a:t>but critical/fragile gas connectors are extremely difficult to access</a:t>
            </a:r>
          </a:p>
          <a:p>
            <a:pPr lvl="1">
              <a:lnSpc>
                <a:spcPct val="110000"/>
              </a:lnSpc>
              <a:buFont typeface="Calibri" panose="020F0502020204030204" pitchFamily="34" charset="0"/>
              <a:buChar char="-"/>
            </a:pPr>
            <a:r>
              <a:rPr lang="en-GB" sz="1600" dirty="0"/>
              <a:t>Good technical progress</a:t>
            </a:r>
          </a:p>
          <a:p>
            <a:pPr>
              <a:lnSpc>
                <a:spcPct val="110000"/>
              </a:lnSpc>
              <a:buFont typeface="Calibri" panose="020F0502020204030204" pitchFamily="34" charset="0"/>
              <a:buChar char="-"/>
            </a:pPr>
            <a:r>
              <a:rPr lang="en-GB" sz="1800" b="1" dirty="0"/>
              <a:t>Gas system upgrade to minimize any pressure/flow fluctuation</a:t>
            </a:r>
          </a:p>
          <a:p>
            <a:pPr marL="685800" lvl="1">
              <a:lnSpc>
                <a:spcPct val="110000"/>
              </a:lnSpc>
              <a:buFont typeface="Wingdings" panose="05000000000000000000" pitchFamily="2" charset="2"/>
              <a:buChar char="à"/>
            </a:pPr>
            <a:r>
              <a:rPr lang="en-GB" sz="1600" dirty="0"/>
              <a:t>Goal: new upgrades to cope with observed fragility of some detector components</a:t>
            </a:r>
          </a:p>
          <a:p>
            <a:pPr marL="685800" lvl="1">
              <a:lnSpc>
                <a:spcPct val="110000"/>
              </a:lnSpc>
              <a:buFont typeface="Wingdings" panose="05000000000000000000" pitchFamily="2" charset="2"/>
              <a:buChar char="à"/>
            </a:pPr>
            <a:r>
              <a:rPr lang="en-GB" sz="1600" dirty="0"/>
              <a:t>Positive effects already visible at end of Run2: </a:t>
            </a:r>
          </a:p>
          <a:p>
            <a:pPr marL="685800" lvl="1">
              <a:lnSpc>
                <a:spcPct val="110000"/>
              </a:lnSpc>
              <a:buFont typeface="Calibri Light" panose="020F0302020204030204" pitchFamily="34" charset="0"/>
              <a:buChar char="․"/>
            </a:pPr>
            <a:r>
              <a:rPr lang="en-GB" sz="1400" dirty="0"/>
              <a:t>Reduced leak developments at start-up</a:t>
            </a:r>
          </a:p>
          <a:p>
            <a:pPr marL="685800" lvl="1">
              <a:lnSpc>
                <a:spcPct val="110000"/>
              </a:lnSpc>
              <a:buFont typeface="Calibri Light" panose="020F0302020204030204" pitchFamily="34" charset="0"/>
              <a:buChar char="․"/>
            </a:pPr>
            <a:r>
              <a:rPr lang="en-GB" sz="1400" dirty="0"/>
              <a:t>Pressure regulation improved by 70%</a:t>
            </a:r>
            <a:endParaRPr lang="en-GB" sz="1600" dirty="0"/>
          </a:p>
          <a:p>
            <a:pPr>
              <a:lnSpc>
                <a:spcPct val="110000"/>
              </a:lnSpc>
              <a:buFont typeface="Calibri" panose="020F0502020204030204" pitchFamily="34" charset="0"/>
              <a:buChar char="-"/>
            </a:pPr>
            <a:r>
              <a:rPr lang="en-GB" sz="1800" b="1" dirty="0"/>
              <a:t>Minimize impact of cavern ventilation (tested in collaboration with EN-CV)</a:t>
            </a:r>
          </a:p>
          <a:p>
            <a:pPr>
              <a:lnSpc>
                <a:spcPct val="110000"/>
              </a:lnSpc>
              <a:buFont typeface="Calibri" panose="020F0502020204030204" pitchFamily="34" charset="0"/>
              <a:buChar char="-"/>
            </a:pPr>
            <a:r>
              <a:rPr lang="en-GB" sz="1800" b="1" dirty="0"/>
              <a:t>Look for other external causes (vibrations, …)</a:t>
            </a:r>
          </a:p>
          <a:p>
            <a:pPr>
              <a:lnSpc>
                <a:spcPct val="110000"/>
              </a:lnSpc>
              <a:buFont typeface="Calibri" panose="020F0502020204030204" pitchFamily="34" charset="0"/>
              <a:buChar char="-"/>
            </a:pPr>
            <a:r>
              <a:rPr lang="en-GB" sz="1800" b="1" dirty="0"/>
              <a:t>Detector R&amp;D to validate higher recirculation fraction</a:t>
            </a:r>
          </a:p>
          <a:p>
            <a:pPr>
              <a:lnSpc>
                <a:spcPct val="110000"/>
              </a:lnSpc>
              <a:buFont typeface="Calibri" panose="020F0502020204030204" pitchFamily="34" charset="0"/>
              <a:buChar char="-"/>
            </a:pPr>
            <a:r>
              <a:rPr lang="en-GB" sz="1800" b="1" dirty="0"/>
              <a:t>Tools to check detector and gas system tightness</a:t>
            </a:r>
          </a:p>
          <a:p>
            <a:pPr marL="914400" lvl="2" indent="0">
              <a:lnSpc>
                <a:spcPct val="110000"/>
              </a:lnSpc>
              <a:buFont typeface="Arial" panose="020B0604020202020204" pitchFamily="34" charset="0"/>
              <a:buNone/>
            </a:pPr>
            <a:endParaRPr lang="en-GB" sz="1800" dirty="0">
              <a:solidFill>
                <a:prstClr val="black"/>
              </a:solidFill>
            </a:endParaRPr>
          </a:p>
        </p:txBody>
      </p:sp>
      <p:sp>
        <p:nvSpPr>
          <p:cNvPr id="2" name="Date Placeholder 1">
            <a:extLst>
              <a:ext uri="{FF2B5EF4-FFF2-40B4-BE49-F238E27FC236}">
                <a16:creationId xmlns:a16="http://schemas.microsoft.com/office/drawing/2014/main" id="{ED715873-1A35-4C0A-FDB5-741BF89129F4}"/>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890599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A038D8-AFCE-44FB-A6E1-7819B516204B}"/>
              </a:ext>
            </a:extLst>
          </p:cNvPr>
          <p:cNvSpPr>
            <a:spLocks noGrp="1"/>
          </p:cNvSpPr>
          <p:nvPr>
            <p:ph type="ftr" sz="quarter" idx="11"/>
          </p:nvPr>
        </p:nvSpPr>
        <p:spPr>
          <a:xfrm>
            <a:off x="4038600" y="6356350"/>
            <a:ext cx="4758328"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12642028-8490-4B0E-97DA-CFF0DFD93C60}"/>
              </a:ext>
            </a:extLst>
          </p:cNvPr>
          <p:cNvSpPr>
            <a:spLocks noGrp="1"/>
          </p:cNvSpPr>
          <p:nvPr>
            <p:ph type="sldNum" sz="quarter" idx="12"/>
          </p:nvPr>
        </p:nvSpPr>
        <p:spPr/>
        <p:txBody>
          <a:bodyPr/>
          <a:lstStyle/>
          <a:p>
            <a:fld id="{42A0D281-FBFC-4D24-9147-4B8F7095011A}" type="slidenum">
              <a:rPr lang="en-GB" smtClean="0"/>
              <a:t>28</a:t>
            </a:fld>
            <a:endParaRPr lang="en-GB"/>
          </a:p>
        </p:txBody>
      </p:sp>
      <p:sp>
        <p:nvSpPr>
          <p:cNvPr id="5" name="Rectangle 4">
            <a:extLst>
              <a:ext uri="{FF2B5EF4-FFF2-40B4-BE49-F238E27FC236}">
                <a16:creationId xmlns:a16="http://schemas.microsoft.com/office/drawing/2014/main" id="{EAE3020D-FBA9-4DEC-A5A0-0B5E9E02D0CD}"/>
              </a:ext>
            </a:extLst>
          </p:cNvPr>
          <p:cNvSpPr txBox="1">
            <a:spLocks noChangeArrowheads="1"/>
          </p:cNvSpPr>
          <p:nvPr/>
        </p:nvSpPr>
        <p:spPr>
          <a:xfrm>
            <a:off x="2376138" y="0"/>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Optimization strategies</a:t>
            </a:r>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D129BF01-0504-5597-754F-FF6451597E05}"/>
              </a:ext>
            </a:extLst>
          </p:cNvPr>
          <p:cNvGrpSpPr/>
          <p:nvPr/>
        </p:nvGrpSpPr>
        <p:grpSpPr>
          <a:xfrm>
            <a:off x="89674" y="874535"/>
            <a:ext cx="11142814" cy="5316518"/>
            <a:chOff x="-20750" y="912283"/>
            <a:chExt cx="11142814" cy="5316518"/>
          </a:xfrm>
        </p:grpSpPr>
        <p:sp>
          <p:nvSpPr>
            <p:cNvPr id="14" name="Google Shape;199;p19">
              <a:extLst>
                <a:ext uri="{FF2B5EF4-FFF2-40B4-BE49-F238E27FC236}">
                  <a16:creationId xmlns:a16="http://schemas.microsoft.com/office/drawing/2014/main" id="{F83ACBA4-CEA4-CC67-814D-ED2A7AF3B7CB}"/>
                </a:ext>
              </a:extLst>
            </p:cNvPr>
            <p:cNvSpPr txBox="1"/>
            <p:nvPr/>
          </p:nvSpPr>
          <p:spPr>
            <a:xfrm>
              <a:off x="6142067" y="912283"/>
              <a:ext cx="4146240" cy="553957"/>
            </a:xfrm>
            <a:prstGeom prst="rect">
              <a:avLst/>
            </a:prstGeom>
            <a:noFill/>
            <a:ln>
              <a:noFill/>
            </a:ln>
          </p:spPr>
          <p:txBody>
            <a:bodyPr spcFirstLastPara="1" wrap="square" lIns="121900" tIns="121900" rIns="121900" bIns="121900" anchor="t" anchorCtr="0">
              <a:spAutoFit/>
            </a:bodyPr>
            <a:lstStyle/>
            <a:p>
              <a:r>
                <a:rPr lang="it" sz="2000" b="1" dirty="0">
                  <a:solidFill>
                    <a:srgbClr val="2CA02C"/>
                  </a:solidFill>
                  <a:ea typeface="Source Sans Pro" panose="020B0503030403020204" pitchFamily="34" charset="0"/>
                  <a:cs typeface="Source Sans Pro"/>
                  <a:sym typeface="Source Sans Pro"/>
                </a:rPr>
                <a:t>Helps reducing gas emissions</a:t>
              </a:r>
              <a:endParaRPr sz="2000" b="1" dirty="0">
                <a:solidFill>
                  <a:srgbClr val="2CA02C"/>
                </a:solidFill>
                <a:ea typeface="Source Sans Pro" panose="020B0503030403020204" pitchFamily="34" charset="0"/>
                <a:cs typeface="Source Sans Pro"/>
                <a:sym typeface="Source Sans Pro"/>
              </a:endParaRPr>
            </a:p>
          </p:txBody>
        </p:sp>
        <p:grpSp>
          <p:nvGrpSpPr>
            <p:cNvPr id="10" name="Group 9">
              <a:extLst>
                <a:ext uri="{FF2B5EF4-FFF2-40B4-BE49-F238E27FC236}">
                  <a16:creationId xmlns:a16="http://schemas.microsoft.com/office/drawing/2014/main" id="{B65D7D82-CF88-86F8-AA6D-DFD43A16E920}"/>
                </a:ext>
              </a:extLst>
            </p:cNvPr>
            <p:cNvGrpSpPr/>
            <p:nvPr/>
          </p:nvGrpSpPr>
          <p:grpSpPr>
            <a:xfrm>
              <a:off x="-20750" y="1189261"/>
              <a:ext cx="11142814" cy="5039540"/>
              <a:chOff x="-20750" y="1189261"/>
              <a:chExt cx="11142814" cy="5039540"/>
            </a:xfrm>
          </p:grpSpPr>
          <p:graphicFrame>
            <p:nvGraphicFramePr>
              <p:cNvPr id="11" name="Google Shape;197;p19">
                <a:extLst>
                  <a:ext uri="{FF2B5EF4-FFF2-40B4-BE49-F238E27FC236}">
                    <a16:creationId xmlns:a16="http://schemas.microsoft.com/office/drawing/2014/main" id="{CD110381-1F8F-35C9-594A-18C31B4C7487}"/>
                  </a:ext>
                </a:extLst>
              </p:cNvPr>
              <p:cNvGraphicFramePr/>
              <p:nvPr>
                <p:extLst>
                  <p:ext uri="{D42A27DB-BD31-4B8C-83A1-F6EECF244321}">
                    <p14:modId xmlns:p14="http://schemas.microsoft.com/office/powerpoint/2010/main" val="2988692546"/>
                  </p:ext>
                </p:extLst>
              </p:nvPr>
            </p:nvGraphicFramePr>
            <p:xfrm>
              <a:off x="1713464" y="2033758"/>
              <a:ext cx="9408600" cy="4195043"/>
            </p:xfrm>
            <a:graphic>
              <a:graphicData uri="http://schemas.openxmlformats.org/drawingml/2006/table">
                <a:tbl>
                  <a:tblPr>
                    <a:noFill/>
                  </a:tblPr>
                  <a:tblGrid>
                    <a:gridCol w="2352150">
                      <a:extLst>
                        <a:ext uri="{9D8B030D-6E8A-4147-A177-3AD203B41FA5}">
                          <a16:colId xmlns:a16="http://schemas.microsoft.com/office/drawing/2014/main" val="20000"/>
                        </a:ext>
                      </a:extLst>
                    </a:gridCol>
                    <a:gridCol w="2352150">
                      <a:extLst>
                        <a:ext uri="{9D8B030D-6E8A-4147-A177-3AD203B41FA5}">
                          <a16:colId xmlns:a16="http://schemas.microsoft.com/office/drawing/2014/main" val="20001"/>
                        </a:ext>
                      </a:extLst>
                    </a:gridCol>
                    <a:gridCol w="2352150">
                      <a:extLst>
                        <a:ext uri="{9D8B030D-6E8A-4147-A177-3AD203B41FA5}">
                          <a16:colId xmlns:a16="http://schemas.microsoft.com/office/drawing/2014/main" val="20002"/>
                        </a:ext>
                      </a:extLst>
                    </a:gridCol>
                    <a:gridCol w="2352150">
                      <a:extLst>
                        <a:ext uri="{9D8B030D-6E8A-4147-A177-3AD203B41FA5}">
                          <a16:colId xmlns:a16="http://schemas.microsoft.com/office/drawing/2014/main" val="20003"/>
                        </a:ext>
                      </a:extLst>
                    </a:gridCol>
                  </a:tblGrid>
                  <a:tr h="842776">
                    <a:tc>
                      <a:txBody>
                        <a:bodyPr/>
                        <a:lstStyle/>
                        <a:p>
                          <a:pPr marL="0" lvl="0" indent="0" algn="ctr" rtl="0">
                            <a:spcBef>
                              <a:spcPts val="0"/>
                            </a:spcBef>
                            <a:spcAft>
                              <a:spcPts val="0"/>
                            </a:spcAft>
                            <a:buNone/>
                          </a:pPr>
                          <a:r>
                            <a:rPr lang="it" sz="2000" b="1" dirty="0"/>
                            <a:t>Optimization strategy</a:t>
                          </a:r>
                          <a:endParaRPr sz="2000" b="1" dirty="0"/>
                        </a:p>
                      </a:txBody>
                      <a:tcPr marL="48000" marR="48000" marT="48000" marB="48000" anchor="ctr"/>
                    </a:tc>
                    <a:tc>
                      <a:txBody>
                        <a:bodyPr/>
                        <a:lstStyle/>
                        <a:p>
                          <a:pPr marL="0" lvl="0" indent="0" algn="ctr" rtl="0">
                            <a:spcBef>
                              <a:spcPts val="0"/>
                            </a:spcBef>
                            <a:spcAft>
                              <a:spcPts val="0"/>
                            </a:spcAft>
                            <a:buNone/>
                          </a:pPr>
                          <a:r>
                            <a:rPr lang="it" sz="2000" b="1" dirty="0"/>
                            <a:t>Technical implementation</a:t>
                          </a:r>
                          <a:endParaRPr sz="2000" b="1" dirty="0"/>
                        </a:p>
                      </a:txBody>
                      <a:tcPr marL="48000" marR="48000" marT="48000" marB="48000" anchor="ctr"/>
                    </a:tc>
                    <a:tc>
                      <a:txBody>
                        <a:bodyPr/>
                        <a:lstStyle/>
                        <a:p>
                          <a:pPr marL="0" lvl="0" indent="0" algn="ctr" rtl="0">
                            <a:spcBef>
                              <a:spcPts val="0"/>
                            </a:spcBef>
                            <a:spcAft>
                              <a:spcPts val="0"/>
                            </a:spcAft>
                            <a:buNone/>
                          </a:pPr>
                          <a:r>
                            <a:rPr lang="it" sz="2000" b="1" dirty="0"/>
                            <a:t>Goal</a:t>
                          </a:r>
                          <a:endParaRPr sz="2000" b="1" dirty="0"/>
                        </a:p>
                      </a:txBody>
                      <a:tcPr marL="48000" marR="48000" marT="48000" marB="48000" anchor="ctr"/>
                    </a:tc>
                    <a:tc>
                      <a:txBody>
                        <a:bodyPr/>
                        <a:lstStyle/>
                        <a:p>
                          <a:pPr marL="0" lvl="0" indent="0" algn="ctr" rtl="0">
                            <a:spcBef>
                              <a:spcPts val="0"/>
                            </a:spcBef>
                            <a:spcAft>
                              <a:spcPts val="0"/>
                            </a:spcAft>
                            <a:buNone/>
                          </a:pPr>
                          <a:r>
                            <a:rPr lang="it" sz="2000" b="1" dirty="0"/>
                            <a:t>Examples</a:t>
                          </a:r>
                          <a:endParaRPr sz="2000" b="1" dirty="0"/>
                        </a:p>
                      </a:txBody>
                      <a:tcPr marL="48000" marR="48000" marT="48000" marB="48000" anchor="ctr"/>
                    </a:tc>
                    <a:extLst>
                      <a:ext uri="{0D108BD9-81ED-4DB2-BD59-A6C34878D82A}">
                        <a16:rowId xmlns:a16="http://schemas.microsoft.com/office/drawing/2014/main" val="10000"/>
                      </a:ext>
                    </a:extLst>
                  </a:tr>
                  <a:tr h="601467">
                    <a:tc>
                      <a:txBody>
                        <a:bodyPr/>
                        <a:lstStyle/>
                        <a:p>
                          <a:pPr marL="0" lvl="0" indent="0" algn="l" rtl="0">
                            <a:spcBef>
                              <a:spcPts val="0"/>
                            </a:spcBef>
                            <a:spcAft>
                              <a:spcPts val="0"/>
                            </a:spcAft>
                            <a:buNone/>
                          </a:pPr>
                          <a:r>
                            <a:rPr lang="it" sz="1500" b="1"/>
                            <a:t>Gas recirculation</a:t>
                          </a:r>
                          <a:endParaRPr sz="1500" b="1"/>
                        </a:p>
                      </a:txBody>
                      <a:tcPr marL="48000" marR="48000" marT="48000" marB="48000" anchor="ctr">
                        <a:solidFill>
                          <a:srgbClr val="CFE2F3"/>
                        </a:solidFill>
                      </a:tcPr>
                    </a:tc>
                    <a:tc>
                      <a:txBody>
                        <a:bodyPr/>
                        <a:lstStyle/>
                        <a:p>
                          <a:pPr marL="0" lvl="0" indent="0" algn="l" rtl="0">
                            <a:spcBef>
                              <a:spcPts val="0"/>
                            </a:spcBef>
                            <a:spcAft>
                              <a:spcPts val="0"/>
                            </a:spcAft>
                            <a:buNone/>
                          </a:pPr>
                          <a:r>
                            <a:rPr lang="en-GB" sz="1500" dirty="0"/>
                            <a:t>Mixture recirculation</a:t>
                          </a:r>
                          <a:r>
                            <a:rPr lang="it" sz="1500" dirty="0"/>
                            <a:t> systems</a:t>
                          </a:r>
                          <a:endParaRPr sz="1500" dirty="0"/>
                        </a:p>
                      </a:txBody>
                      <a:tcPr marL="48000" marR="48000" marT="48000" marB="48000" anchor="ctr"/>
                    </a:tc>
                    <a:tc>
                      <a:txBody>
                        <a:bodyPr/>
                        <a:lstStyle/>
                        <a:p>
                          <a:pPr marL="0" lvl="0" indent="0" algn="l" rtl="0">
                            <a:spcBef>
                              <a:spcPts val="0"/>
                            </a:spcBef>
                            <a:spcAft>
                              <a:spcPts val="0"/>
                            </a:spcAft>
                            <a:buNone/>
                          </a:pPr>
                          <a:r>
                            <a:rPr lang="it" sz="1500"/>
                            <a:t>Consumption reduction, detector performance</a:t>
                          </a:r>
                          <a:endParaRPr sz="1500"/>
                        </a:p>
                      </a:txBody>
                      <a:tcPr marL="48000" marR="48000" marT="48000" marB="48000" anchor="ctr"/>
                    </a:tc>
                    <a:tc>
                      <a:txBody>
                        <a:bodyPr/>
                        <a:lstStyle/>
                        <a:p>
                          <a:pPr marL="0" lvl="0" indent="0" algn="l" rtl="0">
                            <a:spcBef>
                              <a:spcPts val="0"/>
                            </a:spcBef>
                            <a:spcAft>
                              <a:spcPts val="0"/>
                            </a:spcAft>
                            <a:buNone/>
                          </a:pPr>
                          <a:r>
                            <a:rPr lang="it" sz="1500"/>
                            <a:t>RPC, RICH, CSC, …</a:t>
                          </a:r>
                          <a:endParaRPr sz="1500"/>
                        </a:p>
                      </a:txBody>
                      <a:tcPr marL="48000" marR="48000" marT="48000" marB="48000" anchor="ctr"/>
                    </a:tc>
                    <a:extLst>
                      <a:ext uri="{0D108BD9-81ED-4DB2-BD59-A6C34878D82A}">
                        <a16:rowId xmlns:a16="http://schemas.microsoft.com/office/drawing/2014/main" val="10001"/>
                      </a:ext>
                    </a:extLst>
                  </a:tr>
                  <a:tr h="585733">
                    <a:tc>
                      <a:txBody>
                        <a:bodyPr/>
                        <a:lstStyle/>
                        <a:p>
                          <a:pPr marL="0" lvl="0" indent="0" algn="l" rtl="0">
                            <a:spcBef>
                              <a:spcPts val="0"/>
                            </a:spcBef>
                            <a:spcAft>
                              <a:spcPts val="0"/>
                            </a:spcAft>
                            <a:buNone/>
                          </a:pPr>
                          <a:r>
                            <a:rPr lang="it" sz="1500" b="1"/>
                            <a:t>Flow, Pressure regulation</a:t>
                          </a:r>
                          <a:endParaRPr sz="1500" b="1"/>
                        </a:p>
                      </a:txBody>
                      <a:tcPr marL="48000" marR="48000" marT="48000" marB="48000" anchor="ctr">
                        <a:solidFill>
                          <a:srgbClr val="CFE2F3"/>
                        </a:solidFill>
                      </a:tcPr>
                    </a:tc>
                    <a:tc>
                      <a:txBody>
                        <a:bodyPr/>
                        <a:lstStyle/>
                        <a:p>
                          <a:pPr marL="0" lvl="0" indent="0" algn="l" rtl="0">
                            <a:spcBef>
                              <a:spcPts val="0"/>
                            </a:spcBef>
                            <a:spcAft>
                              <a:spcPts val="0"/>
                            </a:spcAft>
                            <a:buNone/>
                          </a:pPr>
                          <a:r>
                            <a:rPr lang="it" sz="1500" dirty="0"/>
                            <a:t>Automatic regulation, PID controllers</a:t>
                          </a:r>
                          <a:endParaRPr sz="1500" dirty="0"/>
                        </a:p>
                      </a:txBody>
                      <a:tcPr marL="48000" marR="48000" marT="48000" marB="48000" anchor="ctr"/>
                    </a:tc>
                    <a:tc>
                      <a:txBody>
                        <a:bodyPr/>
                        <a:lstStyle/>
                        <a:p>
                          <a:pPr marL="0" lvl="0" indent="0" algn="l" rtl="0">
                            <a:spcBef>
                              <a:spcPts val="0"/>
                            </a:spcBef>
                            <a:spcAft>
                              <a:spcPts val="0"/>
                            </a:spcAft>
                            <a:buNone/>
                          </a:pPr>
                          <a:r>
                            <a:rPr lang="it" sz="1500"/>
                            <a:t>Detector stability, leak reduction</a:t>
                          </a:r>
                          <a:endParaRPr sz="1500"/>
                        </a:p>
                      </a:txBody>
                      <a:tcPr marL="48000" marR="48000" marT="48000" marB="48000" anchor="ctr"/>
                    </a:tc>
                    <a:tc>
                      <a:txBody>
                        <a:bodyPr/>
                        <a:lstStyle/>
                        <a:p>
                          <a:pPr marL="0" lvl="0" indent="0" algn="l" rtl="0">
                            <a:spcBef>
                              <a:spcPts val="0"/>
                            </a:spcBef>
                            <a:spcAft>
                              <a:spcPts val="0"/>
                            </a:spcAft>
                            <a:buNone/>
                          </a:pPr>
                          <a:r>
                            <a:rPr lang="it" sz="1500"/>
                            <a:t>RICH detectors, RPC leaks</a:t>
                          </a:r>
                          <a:endParaRPr sz="1500"/>
                        </a:p>
                      </a:txBody>
                      <a:tcPr marL="48000" marR="48000" marT="48000" marB="48000" anchor="ctr"/>
                    </a:tc>
                    <a:extLst>
                      <a:ext uri="{0D108BD9-81ED-4DB2-BD59-A6C34878D82A}">
                        <a16:rowId xmlns:a16="http://schemas.microsoft.com/office/drawing/2014/main" val="10002"/>
                      </a:ext>
                    </a:extLst>
                  </a:tr>
                  <a:tr h="601467">
                    <a:tc>
                      <a:txBody>
                        <a:bodyPr/>
                        <a:lstStyle/>
                        <a:p>
                          <a:pPr marL="0" lvl="0" indent="0" algn="l" rtl="0">
                            <a:spcBef>
                              <a:spcPts val="0"/>
                            </a:spcBef>
                            <a:spcAft>
                              <a:spcPts val="0"/>
                            </a:spcAft>
                            <a:buNone/>
                          </a:pPr>
                          <a:r>
                            <a:rPr lang="it" sz="1500" b="1"/>
                            <a:t>Software upgrades</a:t>
                          </a:r>
                          <a:endParaRPr sz="1500" b="1"/>
                        </a:p>
                      </a:txBody>
                      <a:tcPr marL="48000" marR="48000" marT="48000" marB="48000" anchor="ctr">
                        <a:solidFill>
                          <a:srgbClr val="CFE2F3"/>
                        </a:solidFill>
                      </a:tcPr>
                    </a:tc>
                    <a:tc>
                      <a:txBody>
                        <a:bodyPr/>
                        <a:lstStyle/>
                        <a:p>
                          <a:pPr marL="0" lvl="0" indent="0" algn="l" rtl="0">
                            <a:spcBef>
                              <a:spcPts val="0"/>
                            </a:spcBef>
                            <a:spcAft>
                              <a:spcPts val="0"/>
                            </a:spcAft>
                            <a:buNone/>
                          </a:pPr>
                          <a:r>
                            <a:rPr lang="it" sz="1500"/>
                            <a:t>Additional control features</a:t>
                          </a:r>
                          <a:endParaRPr sz="1500"/>
                        </a:p>
                      </a:txBody>
                      <a:tcPr marL="48000" marR="48000" marT="48000" marB="48000" anchor="ctr"/>
                    </a:tc>
                    <a:tc>
                      <a:txBody>
                        <a:bodyPr/>
                        <a:lstStyle/>
                        <a:p>
                          <a:pPr marL="0" lvl="0" indent="0" algn="l" rtl="0">
                            <a:spcBef>
                              <a:spcPts val="0"/>
                            </a:spcBef>
                            <a:spcAft>
                              <a:spcPts val="0"/>
                            </a:spcAft>
                            <a:buNone/>
                          </a:pPr>
                          <a:r>
                            <a:rPr lang="it" sz="1500" dirty="0"/>
                            <a:t>Operation stability</a:t>
                          </a:r>
                          <a:endParaRPr sz="1500" dirty="0"/>
                        </a:p>
                      </a:txBody>
                      <a:tcPr marL="48000" marR="48000" marT="48000" marB="48000" anchor="ctr"/>
                    </a:tc>
                    <a:tc>
                      <a:txBody>
                        <a:bodyPr/>
                        <a:lstStyle/>
                        <a:p>
                          <a:pPr marL="0" lvl="0" indent="0" algn="l" rtl="0">
                            <a:spcBef>
                              <a:spcPts val="0"/>
                            </a:spcBef>
                            <a:spcAft>
                              <a:spcPts val="0"/>
                            </a:spcAft>
                            <a:buNone/>
                          </a:pPr>
                          <a:r>
                            <a:rPr lang="it" sz="1500"/>
                            <a:t>All LHC gas systems during LS2 upgrades</a:t>
                          </a:r>
                          <a:endParaRPr sz="1500"/>
                        </a:p>
                      </a:txBody>
                      <a:tcPr marL="48000" marR="48000" marT="48000" marB="48000" anchor="ctr"/>
                    </a:tc>
                    <a:extLst>
                      <a:ext uri="{0D108BD9-81ED-4DB2-BD59-A6C34878D82A}">
                        <a16:rowId xmlns:a16="http://schemas.microsoft.com/office/drawing/2014/main" val="10003"/>
                      </a:ext>
                    </a:extLst>
                  </a:tr>
                  <a:tr h="766560">
                    <a:tc>
                      <a:txBody>
                        <a:bodyPr/>
                        <a:lstStyle/>
                        <a:p>
                          <a:pPr marL="0" lvl="0" indent="0" algn="l" rtl="0">
                            <a:spcBef>
                              <a:spcPts val="0"/>
                            </a:spcBef>
                            <a:spcAft>
                              <a:spcPts val="0"/>
                            </a:spcAft>
                            <a:buNone/>
                          </a:pPr>
                          <a:r>
                            <a:rPr lang="it" sz="1500" b="1"/>
                            <a:t>Monitoring</a:t>
                          </a:r>
                          <a:endParaRPr sz="1500" b="1"/>
                        </a:p>
                      </a:txBody>
                      <a:tcPr marL="48000" marR="48000" marT="48000" marB="48000" anchor="ctr">
                        <a:solidFill>
                          <a:srgbClr val="D9EAD3"/>
                        </a:solidFill>
                      </a:tcPr>
                    </a:tc>
                    <a:tc>
                      <a:txBody>
                        <a:bodyPr/>
                        <a:lstStyle/>
                        <a:p>
                          <a:pPr marL="0" lvl="0" indent="0" algn="l" rtl="0">
                            <a:spcBef>
                              <a:spcPts val="0"/>
                            </a:spcBef>
                            <a:spcAft>
                              <a:spcPts val="0"/>
                            </a:spcAft>
                            <a:buNone/>
                          </a:pPr>
                          <a:r>
                            <a:rPr lang="it" sz="1500"/>
                            <a:t>HMI, Control panels, dashboards</a:t>
                          </a:r>
                          <a:endParaRPr sz="1500"/>
                        </a:p>
                      </a:txBody>
                      <a:tcPr marL="48000" marR="48000" marT="48000" marB="48000" anchor="ctr"/>
                    </a:tc>
                    <a:tc>
                      <a:txBody>
                        <a:bodyPr/>
                        <a:lstStyle/>
                        <a:p>
                          <a:pPr marL="0" lvl="0" indent="0" algn="l" rtl="0">
                            <a:spcBef>
                              <a:spcPts val="0"/>
                            </a:spcBef>
                            <a:spcAft>
                              <a:spcPts val="0"/>
                            </a:spcAft>
                            <a:buNone/>
                          </a:pPr>
                          <a:r>
                            <a:rPr lang="it" sz="1500" dirty="0"/>
                            <a:t>Anomaly detection</a:t>
                          </a:r>
                          <a:endParaRPr sz="1500" dirty="0"/>
                        </a:p>
                      </a:txBody>
                      <a:tcPr marL="48000" marR="48000" marT="48000" marB="48000" anchor="ctr"/>
                    </a:tc>
                    <a:tc>
                      <a:txBody>
                        <a:bodyPr/>
                        <a:lstStyle/>
                        <a:p>
                          <a:pPr marL="0" lvl="0" indent="0" algn="l" rtl="0">
                            <a:spcBef>
                              <a:spcPts val="0"/>
                            </a:spcBef>
                            <a:spcAft>
                              <a:spcPts val="0"/>
                            </a:spcAft>
                            <a:buNone/>
                          </a:pPr>
                          <a:r>
                            <a:rPr lang="it" sz="1500" dirty="0"/>
                            <a:t>Impurities intake, malfunctioning of  gas component</a:t>
                          </a:r>
                          <a:endParaRPr sz="1500" dirty="0"/>
                        </a:p>
                      </a:txBody>
                      <a:tcPr marL="48000" marR="48000" marT="48000" marB="48000" anchor="ctr"/>
                    </a:tc>
                    <a:extLst>
                      <a:ext uri="{0D108BD9-81ED-4DB2-BD59-A6C34878D82A}">
                        <a16:rowId xmlns:a16="http://schemas.microsoft.com/office/drawing/2014/main" val="10004"/>
                      </a:ext>
                    </a:extLst>
                  </a:tr>
                  <a:tr h="766560">
                    <a:tc>
                      <a:txBody>
                        <a:bodyPr/>
                        <a:lstStyle/>
                        <a:p>
                          <a:pPr marL="0" lvl="0" indent="0" algn="l" rtl="0">
                            <a:spcBef>
                              <a:spcPts val="0"/>
                            </a:spcBef>
                            <a:spcAft>
                              <a:spcPts val="0"/>
                            </a:spcAft>
                            <a:buNone/>
                          </a:pPr>
                          <a:r>
                            <a:rPr lang="it" sz="1500" b="1" dirty="0"/>
                            <a:t>Offline analysis</a:t>
                          </a:r>
                          <a:endParaRPr sz="1500" b="1" dirty="0"/>
                        </a:p>
                      </a:txBody>
                      <a:tcPr marL="48000" marR="48000" marT="48000" marB="48000" anchor="ctr">
                        <a:solidFill>
                          <a:srgbClr val="D9EAD3"/>
                        </a:solidFill>
                      </a:tcPr>
                    </a:tc>
                    <a:tc>
                      <a:txBody>
                        <a:bodyPr/>
                        <a:lstStyle/>
                        <a:p>
                          <a:pPr marL="0" lvl="0" indent="0" algn="l" rtl="0">
                            <a:spcBef>
                              <a:spcPts val="0"/>
                            </a:spcBef>
                            <a:spcAft>
                              <a:spcPts val="0"/>
                            </a:spcAft>
                            <a:buNone/>
                          </a:pPr>
                          <a:r>
                            <a:rPr lang="it" sz="1500"/>
                            <a:t>Data analysis</a:t>
                          </a:r>
                          <a:endParaRPr sz="1500"/>
                        </a:p>
                      </a:txBody>
                      <a:tcPr marL="48000" marR="48000" marT="48000" marB="48000" anchor="ctr"/>
                    </a:tc>
                    <a:tc>
                      <a:txBody>
                        <a:bodyPr/>
                        <a:lstStyle/>
                        <a:p>
                          <a:pPr marL="0" lvl="0" indent="0" algn="l" rtl="0">
                            <a:spcBef>
                              <a:spcPts val="0"/>
                            </a:spcBef>
                            <a:spcAft>
                              <a:spcPts val="0"/>
                            </a:spcAft>
                            <a:buNone/>
                          </a:pPr>
                          <a:r>
                            <a:rPr lang="it" sz="1500"/>
                            <a:t>Deeper understanding of the dynamics</a:t>
                          </a:r>
                          <a:endParaRPr sz="1500"/>
                        </a:p>
                      </a:txBody>
                      <a:tcPr marL="48000" marR="48000" marT="48000" marB="48000" anchor="ctr"/>
                    </a:tc>
                    <a:tc>
                      <a:txBody>
                        <a:bodyPr/>
                        <a:lstStyle/>
                        <a:p>
                          <a:pPr marL="0" lvl="0" indent="0" algn="l" rtl="0">
                            <a:spcBef>
                              <a:spcPts val="0"/>
                            </a:spcBef>
                            <a:spcAft>
                              <a:spcPts val="0"/>
                            </a:spcAft>
                            <a:buNone/>
                          </a:pPr>
                          <a:r>
                            <a:rPr lang="it" sz="1500" dirty="0"/>
                            <a:t>System startups, additional regulation valves when needed</a:t>
                          </a:r>
                          <a:endParaRPr sz="1500" dirty="0"/>
                        </a:p>
                      </a:txBody>
                      <a:tcPr marL="48000" marR="48000" marT="48000" marB="48000" anchor="ctr"/>
                    </a:tc>
                    <a:extLst>
                      <a:ext uri="{0D108BD9-81ED-4DB2-BD59-A6C34878D82A}">
                        <a16:rowId xmlns:a16="http://schemas.microsoft.com/office/drawing/2014/main" val="10005"/>
                      </a:ext>
                    </a:extLst>
                  </a:tr>
                </a:tbl>
              </a:graphicData>
            </a:graphic>
          </p:graphicFrame>
          <p:sp>
            <p:nvSpPr>
              <p:cNvPr id="13" name="Google Shape;198;p19">
                <a:extLst>
                  <a:ext uri="{FF2B5EF4-FFF2-40B4-BE49-F238E27FC236}">
                    <a16:creationId xmlns:a16="http://schemas.microsoft.com/office/drawing/2014/main" id="{6BA612A2-2D74-0AD9-9346-0B340C6C6427}"/>
                  </a:ext>
                </a:extLst>
              </p:cNvPr>
              <p:cNvSpPr txBox="1"/>
              <p:nvPr/>
            </p:nvSpPr>
            <p:spPr>
              <a:xfrm>
                <a:off x="2536466" y="1189261"/>
                <a:ext cx="3212356" cy="553957"/>
              </a:xfrm>
              <a:prstGeom prst="rect">
                <a:avLst/>
              </a:prstGeom>
              <a:noFill/>
              <a:ln>
                <a:noFill/>
              </a:ln>
            </p:spPr>
            <p:txBody>
              <a:bodyPr spcFirstLastPara="1" wrap="square" lIns="121900" tIns="121900" rIns="121900" bIns="121900" anchor="t" anchorCtr="0">
                <a:spAutoFit/>
              </a:bodyPr>
              <a:lstStyle/>
              <a:p>
                <a:r>
                  <a:rPr lang="it" sz="2000" dirty="0">
                    <a:ea typeface="Source Sans Pro" panose="020B0503030403020204" pitchFamily="34" charset="0"/>
                    <a:cs typeface="Source Sans Pro"/>
                    <a:sym typeface="Source Sans Pro"/>
                  </a:rPr>
                  <a:t>Optimization of gas systems</a:t>
                </a:r>
                <a:endParaRPr sz="2000" dirty="0">
                  <a:ea typeface="Source Sans Pro" panose="020B0503030403020204" pitchFamily="34" charset="0"/>
                  <a:cs typeface="Source Sans Pro"/>
                  <a:sym typeface="Source Sans Pro"/>
                </a:endParaRPr>
              </a:p>
            </p:txBody>
          </p:sp>
          <p:sp>
            <p:nvSpPr>
              <p:cNvPr id="17" name="Google Shape;202;p19">
                <a:extLst>
                  <a:ext uri="{FF2B5EF4-FFF2-40B4-BE49-F238E27FC236}">
                    <a16:creationId xmlns:a16="http://schemas.microsoft.com/office/drawing/2014/main" id="{95E6BAD4-2C6D-49AE-5266-64E0BA7E54F7}"/>
                  </a:ext>
                </a:extLst>
              </p:cNvPr>
              <p:cNvSpPr txBox="1"/>
              <p:nvPr/>
            </p:nvSpPr>
            <p:spPr>
              <a:xfrm>
                <a:off x="83653" y="3471054"/>
                <a:ext cx="1387341" cy="492402"/>
              </a:xfrm>
              <a:prstGeom prst="rect">
                <a:avLst/>
              </a:prstGeom>
              <a:noFill/>
              <a:ln>
                <a:noFill/>
              </a:ln>
            </p:spPr>
            <p:txBody>
              <a:bodyPr spcFirstLastPara="1" wrap="square" lIns="121900" tIns="121900" rIns="121900" bIns="121900" anchor="t" anchorCtr="0">
                <a:spAutoFit/>
              </a:bodyPr>
              <a:lstStyle/>
              <a:p>
                <a:r>
                  <a:rPr lang="it" sz="1600" dirty="0">
                    <a:ea typeface="Source Sans Pro" panose="020B0503030403020204" pitchFamily="34" charset="0"/>
                    <a:cs typeface="Source Sans Pro"/>
                    <a:sym typeface="Source Sans Pro"/>
                  </a:rPr>
                  <a:t>Direct effects</a:t>
                </a:r>
                <a:endParaRPr sz="1600" dirty="0">
                  <a:ea typeface="Source Sans Pro" panose="020B0503030403020204" pitchFamily="34" charset="0"/>
                  <a:cs typeface="Source Sans Pro"/>
                  <a:sym typeface="Source Sans Pro"/>
                </a:endParaRPr>
              </a:p>
            </p:txBody>
          </p:sp>
          <p:sp>
            <p:nvSpPr>
              <p:cNvPr id="18" name="Google Shape;203;p19">
                <a:extLst>
                  <a:ext uri="{FF2B5EF4-FFF2-40B4-BE49-F238E27FC236}">
                    <a16:creationId xmlns:a16="http://schemas.microsoft.com/office/drawing/2014/main" id="{2CD1B7F6-5FE2-530E-D515-7A5C5A924213}"/>
                  </a:ext>
                </a:extLst>
              </p:cNvPr>
              <p:cNvSpPr txBox="1"/>
              <p:nvPr/>
            </p:nvSpPr>
            <p:spPr>
              <a:xfrm>
                <a:off x="-20750" y="5186659"/>
                <a:ext cx="1475840" cy="492402"/>
              </a:xfrm>
              <a:prstGeom prst="rect">
                <a:avLst/>
              </a:prstGeom>
              <a:noFill/>
              <a:ln>
                <a:noFill/>
              </a:ln>
            </p:spPr>
            <p:txBody>
              <a:bodyPr spcFirstLastPara="1" wrap="square" lIns="121900" tIns="121900" rIns="121900" bIns="121900" anchor="t" anchorCtr="0">
                <a:spAutoFit/>
              </a:bodyPr>
              <a:lstStyle/>
              <a:p>
                <a:r>
                  <a:rPr lang="it" sz="1600" dirty="0">
                    <a:ea typeface="Source Sans Pro" panose="020B0503030403020204" pitchFamily="34" charset="0"/>
                    <a:cs typeface="Source Sans Pro"/>
                    <a:sym typeface="Source Sans Pro"/>
                  </a:rPr>
                  <a:t>Indirect effects</a:t>
                </a:r>
                <a:endParaRPr sz="1600" dirty="0">
                  <a:ea typeface="Source Sans Pro" panose="020B0503030403020204" pitchFamily="34" charset="0"/>
                  <a:cs typeface="Source Sans Pro"/>
                  <a:sym typeface="Source Sans Pro"/>
                </a:endParaRPr>
              </a:p>
            </p:txBody>
          </p:sp>
          <p:sp>
            <p:nvSpPr>
              <p:cNvPr id="19" name="Google Shape;204;p19">
                <a:extLst>
                  <a:ext uri="{FF2B5EF4-FFF2-40B4-BE49-F238E27FC236}">
                    <a16:creationId xmlns:a16="http://schemas.microsoft.com/office/drawing/2014/main" id="{61094EEB-D3CB-31E8-104F-30186D640ED2}"/>
                  </a:ext>
                </a:extLst>
              </p:cNvPr>
              <p:cNvSpPr txBox="1"/>
              <p:nvPr/>
            </p:nvSpPr>
            <p:spPr>
              <a:xfrm>
                <a:off x="6142067" y="1430801"/>
                <a:ext cx="4146240" cy="553957"/>
              </a:xfrm>
              <a:prstGeom prst="rect">
                <a:avLst/>
              </a:prstGeom>
              <a:noFill/>
              <a:ln>
                <a:noFill/>
              </a:ln>
            </p:spPr>
            <p:txBody>
              <a:bodyPr spcFirstLastPara="1" wrap="square" lIns="121900" tIns="121900" rIns="121900" bIns="121900" anchor="t" anchorCtr="0">
                <a:spAutoFit/>
              </a:bodyPr>
              <a:lstStyle/>
              <a:p>
                <a:r>
                  <a:rPr lang="it" sz="2000" b="1" dirty="0">
                    <a:solidFill>
                      <a:srgbClr val="FF7F0E"/>
                    </a:solidFill>
                    <a:ea typeface="Source Sans Pro" panose="020B0503030403020204" pitchFamily="34" charset="0"/>
                    <a:cs typeface="Source Sans Pro"/>
                    <a:sym typeface="Source Sans Pro"/>
                  </a:rPr>
                  <a:t>Affects detector performances</a:t>
                </a:r>
                <a:endParaRPr sz="2000" b="1" dirty="0">
                  <a:solidFill>
                    <a:srgbClr val="FF7F0E"/>
                  </a:solidFill>
                  <a:ea typeface="Source Sans Pro" panose="020B0503030403020204" pitchFamily="34" charset="0"/>
                  <a:cs typeface="Source Sans Pro"/>
                  <a:sym typeface="Source Sans Pro"/>
                </a:endParaRPr>
              </a:p>
            </p:txBody>
          </p:sp>
          <p:cxnSp>
            <p:nvCxnSpPr>
              <p:cNvPr id="20" name="Google Shape;205;p19">
                <a:extLst>
                  <a:ext uri="{FF2B5EF4-FFF2-40B4-BE49-F238E27FC236}">
                    <a16:creationId xmlns:a16="http://schemas.microsoft.com/office/drawing/2014/main" id="{C782AE80-16BF-A114-43C9-F6B58256EC77}"/>
                  </a:ext>
                </a:extLst>
              </p:cNvPr>
              <p:cNvCxnSpPr>
                <a:cxnSpLocks/>
                <a:stCxn id="13" idx="3"/>
                <a:endCxn id="14" idx="1"/>
              </p:cNvCxnSpPr>
              <p:nvPr/>
            </p:nvCxnSpPr>
            <p:spPr>
              <a:xfrm flipV="1">
                <a:off x="5748822" y="1189262"/>
                <a:ext cx="393245" cy="276978"/>
              </a:xfrm>
              <a:prstGeom prst="straightConnector1">
                <a:avLst/>
              </a:prstGeom>
              <a:noFill/>
              <a:ln w="9525" cap="flat" cmpd="sng">
                <a:solidFill>
                  <a:srgbClr val="2CA02C"/>
                </a:solidFill>
                <a:prstDash val="solid"/>
                <a:round/>
                <a:headEnd type="none" w="med" len="med"/>
                <a:tailEnd type="triangle" w="med" len="med"/>
              </a:ln>
            </p:spPr>
          </p:cxnSp>
          <p:cxnSp>
            <p:nvCxnSpPr>
              <p:cNvPr id="21" name="Google Shape;206;p19">
                <a:extLst>
                  <a:ext uri="{FF2B5EF4-FFF2-40B4-BE49-F238E27FC236}">
                    <a16:creationId xmlns:a16="http://schemas.microsoft.com/office/drawing/2014/main" id="{75F97E42-461D-7B06-8F28-1BC957F31FCA}"/>
                  </a:ext>
                </a:extLst>
              </p:cNvPr>
              <p:cNvCxnSpPr>
                <a:cxnSpLocks/>
                <a:stCxn id="13" idx="3"/>
                <a:endCxn id="19" idx="1"/>
              </p:cNvCxnSpPr>
              <p:nvPr/>
            </p:nvCxnSpPr>
            <p:spPr>
              <a:xfrm>
                <a:off x="5748822" y="1466240"/>
                <a:ext cx="393245" cy="241540"/>
              </a:xfrm>
              <a:prstGeom prst="straightConnector1">
                <a:avLst/>
              </a:prstGeom>
              <a:noFill/>
              <a:ln w="9525" cap="flat" cmpd="sng">
                <a:solidFill>
                  <a:srgbClr val="FF7F0E"/>
                </a:solidFill>
                <a:prstDash val="solid"/>
                <a:round/>
                <a:headEnd type="none" w="med" len="med"/>
                <a:tailEnd type="triangle" w="med" len="med"/>
              </a:ln>
            </p:spPr>
          </p:cxnSp>
          <p:sp>
            <p:nvSpPr>
              <p:cNvPr id="28" name="Left Brace 27">
                <a:extLst>
                  <a:ext uri="{FF2B5EF4-FFF2-40B4-BE49-F238E27FC236}">
                    <a16:creationId xmlns:a16="http://schemas.microsoft.com/office/drawing/2014/main" id="{0C60BF74-7794-3B89-0B7D-6307537951E7}"/>
                  </a:ext>
                </a:extLst>
              </p:cNvPr>
              <p:cNvSpPr/>
              <p:nvPr/>
            </p:nvSpPr>
            <p:spPr>
              <a:xfrm>
                <a:off x="1407384" y="2894275"/>
                <a:ext cx="246486" cy="16856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Left Brace 28">
                <a:extLst>
                  <a:ext uri="{FF2B5EF4-FFF2-40B4-BE49-F238E27FC236}">
                    <a16:creationId xmlns:a16="http://schemas.microsoft.com/office/drawing/2014/main" id="{E52C5C43-5DCD-39A7-3A19-5FE0E11D4D07}"/>
                  </a:ext>
                </a:extLst>
              </p:cNvPr>
              <p:cNvSpPr/>
              <p:nvPr/>
            </p:nvSpPr>
            <p:spPr>
              <a:xfrm>
                <a:off x="1408712" y="4670676"/>
                <a:ext cx="246486" cy="155812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2" name="Date Placeholder 1">
            <a:extLst>
              <a:ext uri="{FF2B5EF4-FFF2-40B4-BE49-F238E27FC236}">
                <a16:creationId xmlns:a16="http://schemas.microsoft.com/office/drawing/2014/main" id="{3529C0DA-33C9-A00C-D5C0-4E52475CACF5}"/>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2213413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2D42EDD-69ED-4D3E-B69A-079457337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34" y="1808419"/>
            <a:ext cx="10906373" cy="4547931"/>
          </a:xfrm>
          <a:prstGeom prst="rect">
            <a:avLst/>
          </a:prstGeom>
        </p:spPr>
      </p:pic>
      <p:sp>
        <p:nvSpPr>
          <p:cNvPr id="3" name="Footer Placeholder 2">
            <a:extLst>
              <a:ext uri="{FF2B5EF4-FFF2-40B4-BE49-F238E27FC236}">
                <a16:creationId xmlns:a16="http://schemas.microsoft.com/office/drawing/2014/main" id="{EF515420-1E7A-402A-9962-DD8387707B8F}"/>
              </a:ext>
            </a:extLst>
          </p:cNvPr>
          <p:cNvSpPr>
            <a:spLocks noGrp="1"/>
          </p:cNvSpPr>
          <p:nvPr>
            <p:ph type="ftr" sz="quarter" idx="11"/>
          </p:nvPr>
        </p:nvSpPr>
        <p:spPr>
          <a:xfrm>
            <a:off x="4038600" y="6356350"/>
            <a:ext cx="4751654"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AA558C2E-AE5F-4565-819B-89122FD2A429}"/>
              </a:ext>
            </a:extLst>
          </p:cNvPr>
          <p:cNvSpPr>
            <a:spLocks noGrp="1"/>
          </p:cNvSpPr>
          <p:nvPr>
            <p:ph type="sldNum" sz="quarter" idx="12"/>
          </p:nvPr>
        </p:nvSpPr>
        <p:spPr/>
        <p:txBody>
          <a:bodyPr/>
          <a:lstStyle/>
          <a:p>
            <a:fld id="{42A0D281-FBFC-4D24-9147-4B8F7095011A}" type="slidenum">
              <a:rPr lang="en-GB" smtClean="0"/>
              <a:t>29</a:t>
            </a:fld>
            <a:endParaRPr lang="en-GB"/>
          </a:p>
        </p:txBody>
      </p:sp>
      <p:sp>
        <p:nvSpPr>
          <p:cNvPr id="5" name="Content Placeholder 2">
            <a:extLst>
              <a:ext uri="{FF2B5EF4-FFF2-40B4-BE49-F238E27FC236}">
                <a16:creationId xmlns:a16="http://schemas.microsoft.com/office/drawing/2014/main" id="{4E25923C-0EA8-40B0-96ED-B453B97703C1}"/>
              </a:ext>
            </a:extLst>
          </p:cNvPr>
          <p:cNvSpPr txBox="1">
            <a:spLocks/>
          </p:cNvSpPr>
          <p:nvPr/>
        </p:nvSpPr>
        <p:spPr>
          <a:xfrm>
            <a:off x="1" y="772388"/>
            <a:ext cx="12192000" cy="1135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t>Goal: minimize any chamber pressure/flow fluctuation to cope with observed fragility of some detector components</a:t>
            </a:r>
          </a:p>
          <a:p>
            <a:pPr marL="0" indent="0">
              <a:buNone/>
            </a:pPr>
            <a:r>
              <a:rPr lang="en-GB" sz="1800" b="1" dirty="0"/>
              <a:t>from some 0.1 mbar to ~ 0.1 mbar: </a:t>
            </a:r>
            <a:r>
              <a:rPr lang="en-GB" sz="1800" b="1" dirty="0">
                <a:solidFill>
                  <a:schemeClr val="accent1">
                    <a:lumMod val="75000"/>
                  </a:schemeClr>
                </a:solidFill>
              </a:rPr>
              <a:t>not an easy challenge</a:t>
            </a:r>
            <a:endParaRPr lang="en-GB" sz="1800" dirty="0"/>
          </a:p>
          <a:p>
            <a:pPr marL="0" indent="0">
              <a:buNone/>
            </a:pPr>
            <a:r>
              <a:rPr lang="en-GB" sz="1800" dirty="0"/>
              <a:t>Example of upgrades on </a:t>
            </a:r>
            <a:r>
              <a:rPr lang="en-GB" sz="1800" b="1" dirty="0">
                <a:solidFill>
                  <a:schemeClr val="accent1">
                    <a:lumMod val="75000"/>
                  </a:schemeClr>
                </a:solidFill>
              </a:rPr>
              <a:t>mixture distribution modules:</a:t>
            </a:r>
          </a:p>
        </p:txBody>
      </p:sp>
      <p:sp>
        <p:nvSpPr>
          <p:cNvPr id="6" name="Content Placeholder 2">
            <a:extLst>
              <a:ext uri="{FF2B5EF4-FFF2-40B4-BE49-F238E27FC236}">
                <a16:creationId xmlns:a16="http://schemas.microsoft.com/office/drawing/2014/main" id="{C2D1621A-3C81-4249-9956-AE511F2F4D82}"/>
              </a:ext>
            </a:extLst>
          </p:cNvPr>
          <p:cNvSpPr txBox="1">
            <a:spLocks/>
          </p:cNvSpPr>
          <p:nvPr/>
        </p:nvSpPr>
        <p:spPr>
          <a:xfrm>
            <a:off x="591434" y="4769291"/>
            <a:ext cx="3604701" cy="715358"/>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Calibri" panose="020F0502020204030204" pitchFamily="34" charset="0"/>
              <a:buChar char="-"/>
            </a:pPr>
            <a:r>
              <a:rPr lang="en-GB" sz="1600" dirty="0"/>
              <a:t>As slow as possible opening at input</a:t>
            </a:r>
          </a:p>
          <a:p>
            <a:pPr>
              <a:buFont typeface="Calibri" panose="020F0502020204030204" pitchFamily="34" charset="0"/>
              <a:buChar char="-"/>
            </a:pPr>
            <a:r>
              <a:rPr lang="en-GB" sz="1600" dirty="0"/>
              <a:t>New modules with regulation valves</a:t>
            </a:r>
          </a:p>
        </p:txBody>
      </p:sp>
      <p:sp>
        <p:nvSpPr>
          <p:cNvPr id="7" name="Content Placeholder 2">
            <a:extLst>
              <a:ext uri="{FF2B5EF4-FFF2-40B4-BE49-F238E27FC236}">
                <a16:creationId xmlns:a16="http://schemas.microsoft.com/office/drawing/2014/main" id="{6B9298C6-5838-49B2-BC7F-9A168B3180AE}"/>
              </a:ext>
            </a:extLst>
          </p:cNvPr>
          <p:cNvSpPr txBox="1">
            <a:spLocks/>
          </p:cNvSpPr>
          <p:nvPr/>
        </p:nvSpPr>
        <p:spPr>
          <a:xfrm>
            <a:off x="6801388" y="5234645"/>
            <a:ext cx="4999044" cy="1121705"/>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Calibri" panose="020F0502020204030204" pitchFamily="34" charset="0"/>
              <a:buChar char="-"/>
            </a:pPr>
            <a:r>
              <a:rPr lang="en-GB" sz="1600" dirty="0"/>
              <a:t>New restart procedure</a:t>
            </a:r>
          </a:p>
          <a:p>
            <a:pPr>
              <a:buFont typeface="Calibri" panose="020F0502020204030204" pitchFamily="34" charset="0"/>
              <a:buChar char="-"/>
            </a:pPr>
            <a:r>
              <a:rPr lang="en-GB" sz="1600" dirty="0"/>
              <a:t>Additional regulation valves</a:t>
            </a:r>
          </a:p>
          <a:p>
            <a:pPr>
              <a:buFont typeface="Calibri" panose="020F0502020204030204" pitchFamily="34" charset="0"/>
              <a:buChar char="-"/>
            </a:pPr>
            <a:r>
              <a:rPr lang="en-GB" sz="1600" dirty="0"/>
              <a:t>Two sets of controls parameters (for start-up and run)</a:t>
            </a:r>
          </a:p>
        </p:txBody>
      </p:sp>
      <p:sp>
        <p:nvSpPr>
          <p:cNvPr id="13" name="Rectangle 4">
            <a:extLst>
              <a:ext uri="{FF2B5EF4-FFF2-40B4-BE49-F238E27FC236}">
                <a16:creationId xmlns:a16="http://schemas.microsoft.com/office/drawing/2014/main" id="{F78C13F1-BC34-400A-85DD-C4C302D4A43C}"/>
              </a:ext>
            </a:extLst>
          </p:cNvPr>
          <p:cNvSpPr txBox="1">
            <a:spLocks noChangeArrowheads="1"/>
          </p:cNvSpPr>
          <p:nvPr/>
        </p:nvSpPr>
        <p:spPr>
          <a:xfrm>
            <a:off x="935086" y="25979"/>
            <a:ext cx="10297401"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000" dirty="0">
                <a:solidFill>
                  <a:schemeClr val="accent1">
                    <a:lumMod val="75000"/>
                  </a:schemeClr>
                </a:solidFill>
                <a:latin typeface="+mn-lt"/>
              </a:rPr>
              <a:t>Optimization strategies - Examples: RPC Gas system upgrade</a:t>
            </a:r>
          </a:p>
        </p:txBody>
      </p:sp>
      <p:pic>
        <p:nvPicPr>
          <p:cNvPr id="14" name="Picture 2" descr="C:\Users\guidar\Documents\IEEE2012\CERN LogoOutline-Blue-04.png">
            <a:extLst>
              <a:ext uri="{FF2B5EF4-FFF2-40B4-BE49-F238E27FC236}">
                <a16:creationId xmlns:a16="http://schemas.microsoft.com/office/drawing/2014/main" id="{14F95061-5B59-4957-9860-C08199E3F56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48A21BD-9C86-4C4F-822F-904F9256390C}"/>
              </a:ext>
            </a:extLst>
          </p:cNvPr>
          <p:cNvGrpSpPr/>
          <p:nvPr/>
        </p:nvGrpSpPr>
        <p:grpSpPr>
          <a:xfrm>
            <a:off x="792488" y="691712"/>
            <a:ext cx="10440000" cy="37824"/>
            <a:chOff x="179512" y="582864"/>
            <a:chExt cx="8820000" cy="37824"/>
          </a:xfrm>
        </p:grpSpPr>
        <p:cxnSp>
          <p:nvCxnSpPr>
            <p:cNvPr id="16" name="Straight Connector 15">
              <a:extLst>
                <a:ext uri="{FF2B5EF4-FFF2-40B4-BE49-F238E27FC236}">
                  <a16:creationId xmlns:a16="http://schemas.microsoft.com/office/drawing/2014/main" id="{F6D45A4E-D8B0-4537-98D4-7EAF0589C3DA}"/>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1C5B65-7180-4C9F-894F-79ADD74D2970}"/>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Content Placeholder 2">
            <a:extLst>
              <a:ext uri="{FF2B5EF4-FFF2-40B4-BE49-F238E27FC236}">
                <a16:creationId xmlns:a16="http://schemas.microsoft.com/office/drawing/2014/main" id="{D78A4439-5ACF-4789-BE10-21D647F1E626}"/>
              </a:ext>
            </a:extLst>
          </p:cNvPr>
          <p:cNvSpPr txBox="1">
            <a:spLocks/>
          </p:cNvSpPr>
          <p:nvPr/>
        </p:nvSpPr>
        <p:spPr>
          <a:xfrm>
            <a:off x="1255405" y="5640992"/>
            <a:ext cx="4032448" cy="715358"/>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Calibri" panose="020F0502020204030204" pitchFamily="34" charset="0"/>
              <a:buChar char="-"/>
            </a:pPr>
            <a:r>
              <a:rPr lang="en-GB" sz="1600" dirty="0"/>
              <a:t>Pressure regulation by using Detector pressure or “reference/dummy chambers”</a:t>
            </a:r>
          </a:p>
        </p:txBody>
      </p:sp>
      <p:sp>
        <p:nvSpPr>
          <p:cNvPr id="8" name="Oval 7"/>
          <p:cNvSpPr/>
          <p:nvPr/>
        </p:nvSpPr>
        <p:spPr>
          <a:xfrm>
            <a:off x="3323877" y="3931253"/>
            <a:ext cx="1001168" cy="9477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413259" y="2555925"/>
            <a:ext cx="1001168" cy="9477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13259" y="5319621"/>
            <a:ext cx="1001168" cy="9477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rot="728823">
            <a:off x="10120368" y="2062248"/>
            <a:ext cx="1001168" cy="28465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a:stCxn id="6" idx="0"/>
            <a:endCxn id="8" idx="2"/>
          </p:cNvCxnSpPr>
          <p:nvPr/>
        </p:nvCxnSpPr>
        <p:spPr>
          <a:xfrm flipV="1">
            <a:off x="2393785" y="4405139"/>
            <a:ext cx="930092" cy="364152"/>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8" idx="3"/>
          </p:cNvCxnSpPr>
          <p:nvPr/>
        </p:nvCxnSpPr>
        <p:spPr>
          <a:xfrm flipV="1">
            <a:off x="4420464" y="3364899"/>
            <a:ext cx="1139413" cy="2276093"/>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9" idx="1"/>
          </p:cNvCxnSpPr>
          <p:nvPr/>
        </p:nvCxnSpPr>
        <p:spPr>
          <a:xfrm flipV="1">
            <a:off x="4420464" y="5458419"/>
            <a:ext cx="1139413" cy="182573"/>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0"/>
            <a:endCxn id="22" idx="3"/>
          </p:cNvCxnSpPr>
          <p:nvPr/>
        </p:nvCxnSpPr>
        <p:spPr>
          <a:xfrm flipV="1">
            <a:off x="9300910" y="4394952"/>
            <a:ext cx="762228" cy="839693"/>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95CC56DA-FB60-E22E-D103-6D50823F1478}"/>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411662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DEE13EFE-3EFF-E28E-871C-C448BD4C7D57}"/>
              </a:ext>
            </a:extLst>
          </p:cNvPr>
          <p:cNvSpPr>
            <a:spLocks noGrp="1"/>
          </p:cNvSpPr>
          <p:nvPr>
            <p:ph type="ftr" sz="quarter" idx="11"/>
          </p:nvPr>
        </p:nvSpPr>
        <p:spPr/>
        <p:txBody>
          <a:bodyPr/>
          <a:lstStyle/>
          <a:p>
            <a:r>
              <a:rPr lang="en-US"/>
              <a:t>Bonaudi-Chiavassa International School on Particle Detectors</a:t>
            </a:r>
            <a:endParaRPr lang="en-US" dirty="0"/>
          </a:p>
        </p:txBody>
      </p:sp>
      <p:sp>
        <p:nvSpPr>
          <p:cNvPr id="5" name="Segnaposto numero diapositiva 4">
            <a:extLst>
              <a:ext uri="{FF2B5EF4-FFF2-40B4-BE49-F238E27FC236}">
                <a16:creationId xmlns:a16="http://schemas.microsoft.com/office/drawing/2014/main" id="{4386D5AD-D610-EB06-4707-DD34D2C5B165}"/>
              </a:ext>
            </a:extLst>
          </p:cNvPr>
          <p:cNvSpPr>
            <a:spLocks noGrp="1"/>
          </p:cNvSpPr>
          <p:nvPr>
            <p:ph type="sldNum" sz="quarter" idx="12"/>
          </p:nvPr>
        </p:nvSpPr>
        <p:spPr/>
        <p:txBody>
          <a:bodyPr/>
          <a:lstStyle/>
          <a:p>
            <a:fld id="{27CE633F-9882-4A5C-83A2-1109D0C73261}" type="slidenum">
              <a:rPr lang="en-US" smtClean="0"/>
              <a:t>3</a:t>
            </a:fld>
            <a:endParaRPr lang="en-US" dirty="0"/>
          </a:p>
        </p:txBody>
      </p:sp>
      <p:sp>
        <p:nvSpPr>
          <p:cNvPr id="3" name="TextBox 2">
            <a:extLst>
              <a:ext uri="{FF2B5EF4-FFF2-40B4-BE49-F238E27FC236}">
                <a16:creationId xmlns:a16="http://schemas.microsoft.com/office/drawing/2014/main" id="{C1CEBDAB-C956-7B8B-F4F4-17D6484A2684}"/>
              </a:ext>
            </a:extLst>
          </p:cNvPr>
          <p:cNvSpPr txBox="1"/>
          <p:nvPr/>
        </p:nvSpPr>
        <p:spPr>
          <a:xfrm>
            <a:off x="0" y="1411792"/>
            <a:ext cx="6602112" cy="4524315"/>
          </a:xfrm>
          <a:prstGeom prst="rect">
            <a:avLst/>
          </a:prstGeom>
          <a:noFill/>
          <a:effectLst/>
        </p:spPr>
        <p:txBody>
          <a:bodyPr wrap="square" rtlCol="0">
            <a:spAutoFit/>
          </a:bodyPr>
          <a:lstStyle/>
          <a:p>
            <a:r>
              <a:rPr lang="it-IT" dirty="0"/>
              <a:t>Among gaseous detector systems, there are</a:t>
            </a:r>
            <a:r>
              <a:rPr lang="en-US" dirty="0"/>
              <a:t>:</a:t>
            </a:r>
            <a:br>
              <a:rPr lang="en-US" dirty="0"/>
            </a:br>
            <a:r>
              <a:rPr lang="en-US" b="1" dirty="0"/>
              <a:t>Muon systems: </a:t>
            </a:r>
          </a:p>
          <a:p>
            <a:r>
              <a:rPr lang="en-US" dirty="0"/>
              <a:t>located in the outermost region, covering large surface areas</a:t>
            </a:r>
            <a:br>
              <a:rPr lang="en-US" dirty="0"/>
            </a:br>
            <a:r>
              <a:rPr lang="en-US" b="1" dirty="0"/>
              <a:t>Trackers: </a:t>
            </a:r>
          </a:p>
          <a:p>
            <a:r>
              <a:rPr lang="en-US" dirty="0"/>
              <a:t>located closer to the interaction point, usually operated in high-rate environments</a:t>
            </a:r>
            <a:br>
              <a:rPr lang="en-US" dirty="0"/>
            </a:br>
            <a:r>
              <a:rPr lang="en-US" b="1" dirty="0"/>
              <a:t>Particle identification systems: </a:t>
            </a:r>
          </a:p>
          <a:p>
            <a:r>
              <a:rPr lang="en-US" dirty="0"/>
              <a:t>used to identify charged particle momenta</a:t>
            </a:r>
          </a:p>
          <a:p>
            <a:endParaRPr lang="en-US" dirty="0"/>
          </a:p>
          <a:p>
            <a:r>
              <a:rPr lang="en-US" dirty="0"/>
              <a:t>Detector technologies:</a:t>
            </a:r>
            <a:br>
              <a:rPr lang="en-US" dirty="0"/>
            </a:br>
            <a:r>
              <a:rPr lang="en-US" b="1" dirty="0"/>
              <a:t>Triggering:</a:t>
            </a:r>
          </a:p>
          <a:p>
            <a:r>
              <a:rPr lang="en-US" dirty="0"/>
              <a:t>e.g., Resistive Plate Chambers, Cathode Strip Chambers, Drift Tubes</a:t>
            </a:r>
            <a:br>
              <a:rPr lang="en-US" dirty="0"/>
            </a:br>
            <a:r>
              <a:rPr lang="en-US" b="1" dirty="0"/>
              <a:t>Tracking: </a:t>
            </a:r>
          </a:p>
          <a:p>
            <a:r>
              <a:rPr lang="en-US" dirty="0"/>
              <a:t>e.g., CSC, DT, GEM, MPGD</a:t>
            </a:r>
            <a:br>
              <a:rPr lang="en-US" dirty="0"/>
            </a:br>
            <a:r>
              <a:rPr lang="en-US" b="1" dirty="0"/>
              <a:t>Particle identification: </a:t>
            </a:r>
          </a:p>
          <a:p>
            <a:r>
              <a:rPr lang="en-US" dirty="0"/>
              <a:t>e.g., RICH</a:t>
            </a:r>
            <a:endParaRPr lang="en-GB" dirty="0"/>
          </a:p>
        </p:txBody>
      </p:sp>
      <p:grpSp>
        <p:nvGrpSpPr>
          <p:cNvPr id="18" name="Group 17">
            <a:extLst>
              <a:ext uri="{FF2B5EF4-FFF2-40B4-BE49-F238E27FC236}">
                <a16:creationId xmlns:a16="http://schemas.microsoft.com/office/drawing/2014/main" id="{16BFC35F-D4B7-59C4-0519-6FD491D693D3}"/>
              </a:ext>
            </a:extLst>
          </p:cNvPr>
          <p:cNvGrpSpPr/>
          <p:nvPr/>
        </p:nvGrpSpPr>
        <p:grpSpPr>
          <a:xfrm>
            <a:off x="6708655" y="1630683"/>
            <a:ext cx="5523631" cy="4428246"/>
            <a:chOff x="6463551" y="1912497"/>
            <a:chExt cx="5854900" cy="4428315"/>
          </a:xfrm>
        </p:grpSpPr>
        <p:pic>
          <p:nvPicPr>
            <p:cNvPr id="19" name="Picture 2">
              <a:extLst>
                <a:ext uri="{FF2B5EF4-FFF2-40B4-BE49-F238E27FC236}">
                  <a16:creationId xmlns:a16="http://schemas.microsoft.com/office/drawing/2014/main" id="{7B154572-A8E3-9F12-D523-9A55D4B0E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355" y="1927942"/>
              <a:ext cx="2637305" cy="21098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FB439FC9-3CF2-CD8C-0F97-56F830B12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551" y="1921066"/>
              <a:ext cx="2672944" cy="21098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LHCb postcard | Visit CERN Science Gateway">
              <a:extLst>
                <a:ext uri="{FF2B5EF4-FFF2-40B4-BE49-F238E27FC236}">
                  <a16:creationId xmlns:a16="http://schemas.microsoft.com/office/drawing/2014/main" id="{2A6924A7-2C64-3884-ADF4-C76132C41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524" y="4230968"/>
              <a:ext cx="2930678" cy="210984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40D9ADB-4B18-203B-E3AC-00D8A62678FB}"/>
                </a:ext>
              </a:extLst>
            </p:cNvPr>
            <p:cNvSpPr txBox="1"/>
            <p:nvPr/>
          </p:nvSpPr>
          <p:spPr>
            <a:xfrm>
              <a:off x="7966106" y="1921161"/>
              <a:ext cx="1408316"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CMS CSC</a:t>
              </a:r>
              <a:endParaRPr lang="en-GB" sz="2000" b="1" dirty="0">
                <a:solidFill>
                  <a:schemeClr val="bg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06A7AF81-49E2-DAED-55DC-68765C8ECADB}"/>
                </a:ext>
              </a:extLst>
            </p:cNvPr>
            <p:cNvSpPr txBox="1"/>
            <p:nvPr/>
          </p:nvSpPr>
          <p:spPr>
            <a:xfrm>
              <a:off x="10910135" y="1912497"/>
              <a:ext cx="1408316"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CMS RPC</a:t>
              </a:r>
              <a:endParaRPr lang="en-GB" sz="2000" b="1" dirty="0">
                <a:solidFill>
                  <a:schemeClr val="bg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C02AEAA8-62F9-A132-A6EE-53465C9CC38E}"/>
                </a:ext>
              </a:extLst>
            </p:cNvPr>
            <p:cNvSpPr txBox="1"/>
            <p:nvPr/>
          </p:nvSpPr>
          <p:spPr>
            <a:xfrm>
              <a:off x="8127414" y="4335212"/>
              <a:ext cx="957922" cy="400116"/>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RICH1</a:t>
              </a:r>
              <a:endParaRPr lang="en-GB" sz="2000" b="1" dirty="0">
                <a:solidFill>
                  <a:schemeClr val="bg1"/>
                </a:solidFill>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id="{98FB6D29-7AEB-434A-F159-36DB69B85610}"/>
              </a:ext>
            </a:extLst>
          </p:cNvPr>
          <p:cNvCxnSpPr>
            <a:cxnSpLocks/>
          </p:cNvCxnSpPr>
          <p:nvPr/>
        </p:nvCxnSpPr>
        <p:spPr>
          <a:xfrm flipH="1" flipV="1">
            <a:off x="8701958" y="4453470"/>
            <a:ext cx="147061" cy="33443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DBEC53C-B724-092A-F2B9-8A6FC3281733}"/>
              </a:ext>
            </a:extLst>
          </p:cNvPr>
          <p:cNvSpPr txBox="1"/>
          <p:nvPr/>
        </p:nvSpPr>
        <p:spPr>
          <a:xfrm>
            <a:off x="10276461" y="5614259"/>
            <a:ext cx="903723"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RICH2</a:t>
            </a:r>
            <a:endParaRPr lang="en-GB" sz="2000" b="1" dirty="0">
              <a:solidFill>
                <a:schemeClr val="bg1"/>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154C87DB-CB60-F20A-5603-599AE78660A6}"/>
              </a:ext>
            </a:extLst>
          </p:cNvPr>
          <p:cNvCxnSpPr>
            <a:cxnSpLocks/>
            <a:endCxn id="12" idx="0"/>
          </p:cNvCxnSpPr>
          <p:nvPr/>
        </p:nvCxnSpPr>
        <p:spPr>
          <a:xfrm>
            <a:off x="10182519" y="5378450"/>
            <a:ext cx="545804" cy="23580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B2DC600-956C-F5AE-19C0-0716825AF13C}"/>
              </a:ext>
            </a:extLst>
          </p:cNvPr>
          <p:cNvSpPr txBox="1"/>
          <p:nvPr/>
        </p:nvSpPr>
        <p:spPr>
          <a:xfrm>
            <a:off x="10182270" y="3930466"/>
            <a:ext cx="903723"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LHCb</a:t>
            </a:r>
            <a:endParaRPr lang="en-GB" sz="2000" b="1" dirty="0">
              <a:solidFill>
                <a:schemeClr val="bg1"/>
              </a:solidFill>
              <a:latin typeface="Calibri" panose="020F0502020204030204" pitchFamily="34" charset="0"/>
              <a:cs typeface="Calibri" panose="020F0502020204030204" pitchFamily="34" charset="0"/>
            </a:endParaRPr>
          </a:p>
        </p:txBody>
      </p:sp>
      <p:sp>
        <p:nvSpPr>
          <p:cNvPr id="6" name="Date Placeholder 5">
            <a:extLst>
              <a:ext uri="{FF2B5EF4-FFF2-40B4-BE49-F238E27FC236}">
                <a16:creationId xmlns:a16="http://schemas.microsoft.com/office/drawing/2014/main" id="{623D9413-447C-9ABE-90B8-13272FB273B3}"/>
              </a:ext>
            </a:extLst>
          </p:cNvPr>
          <p:cNvSpPr>
            <a:spLocks noGrp="1"/>
          </p:cNvSpPr>
          <p:nvPr>
            <p:ph type="dt" sz="half" idx="10"/>
          </p:nvPr>
        </p:nvSpPr>
        <p:spPr/>
        <p:txBody>
          <a:bodyPr/>
          <a:lstStyle/>
          <a:p>
            <a:r>
              <a:rPr lang="en-CH"/>
              <a:t>20/06/2024</a:t>
            </a:r>
            <a:endParaRPr lang="en-GB"/>
          </a:p>
        </p:txBody>
      </p:sp>
      <p:sp>
        <p:nvSpPr>
          <p:cNvPr id="9" name="Rectangle 4">
            <a:extLst>
              <a:ext uri="{FF2B5EF4-FFF2-40B4-BE49-F238E27FC236}">
                <a16:creationId xmlns:a16="http://schemas.microsoft.com/office/drawing/2014/main" id="{825EF297-1BD2-C7EE-7ED9-633550BBC41A}"/>
              </a:ext>
            </a:extLst>
          </p:cNvPr>
          <p:cNvSpPr txBox="1">
            <a:spLocks noChangeArrowheads="1"/>
          </p:cNvSpPr>
          <p:nvPr/>
        </p:nvSpPr>
        <p:spPr>
          <a:xfrm>
            <a:off x="1621410" y="0"/>
            <a:ext cx="9611078" cy="649287"/>
          </a:xfrm>
          <a:prstGeom prst="rect">
            <a:avLst/>
          </a:prstGeom>
          <a:noFill/>
          <a:ln w="12700">
            <a:noFill/>
          </a:ln>
          <a:effectLst/>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Gaseous detector technologies: examples from LHC experiments</a:t>
            </a:r>
          </a:p>
        </p:txBody>
      </p:sp>
      <p:pic>
        <p:nvPicPr>
          <p:cNvPr id="10" name="Picture 2" descr="C:\Users\guidar\Documents\IEEE2012\CERN LogoOutline-Blue-04.png">
            <a:extLst>
              <a:ext uri="{FF2B5EF4-FFF2-40B4-BE49-F238E27FC236}">
                <a16:creationId xmlns:a16="http://schemas.microsoft.com/office/drawing/2014/main" id="{0E19F392-13E6-5C9D-AC04-A7004B11CE3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1E38379-A531-4184-E83A-5C370B86639A}"/>
              </a:ext>
            </a:extLst>
          </p:cNvPr>
          <p:cNvGrpSpPr/>
          <p:nvPr/>
        </p:nvGrpSpPr>
        <p:grpSpPr>
          <a:xfrm>
            <a:off x="792488" y="691712"/>
            <a:ext cx="10440000" cy="37824"/>
            <a:chOff x="179512" y="582864"/>
            <a:chExt cx="8820000" cy="37824"/>
          </a:xfrm>
        </p:grpSpPr>
        <p:cxnSp>
          <p:nvCxnSpPr>
            <p:cNvPr id="14" name="Straight Connector 13">
              <a:extLst>
                <a:ext uri="{FF2B5EF4-FFF2-40B4-BE49-F238E27FC236}">
                  <a16:creationId xmlns:a16="http://schemas.microsoft.com/office/drawing/2014/main" id="{C936FCB6-8C1C-8008-C839-E68119A9F914}"/>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2BB72A0-662C-687C-3606-DD6BBDAF0718}"/>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DB099D59-F353-5018-223D-B70434553049}"/>
              </a:ext>
            </a:extLst>
          </p:cNvPr>
          <p:cNvSpPr txBox="1"/>
          <p:nvPr/>
        </p:nvSpPr>
        <p:spPr>
          <a:xfrm>
            <a:off x="107504" y="950095"/>
            <a:ext cx="9665979" cy="369332"/>
          </a:xfrm>
          <a:prstGeom prst="rect">
            <a:avLst/>
          </a:prstGeom>
          <a:noFill/>
        </p:spPr>
        <p:txBody>
          <a:bodyPr wrap="none" rtlCol="0">
            <a:spAutoFit/>
          </a:bodyPr>
          <a:lstStyle/>
          <a:p>
            <a:r>
              <a:rPr lang="it-IT" dirty="0"/>
              <a:t>Gaseous detectors are installed in all of the four main LHC Experiments and in many not-LHC facilities</a:t>
            </a:r>
          </a:p>
        </p:txBody>
      </p:sp>
    </p:spTree>
    <p:extLst>
      <p:ext uri="{BB962C8B-B14F-4D97-AF65-F5344CB8AC3E}">
        <p14:creationId xmlns:p14="http://schemas.microsoft.com/office/powerpoint/2010/main" val="4156957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A038D8-AFCE-44FB-A6E1-7819B516204B}"/>
              </a:ext>
            </a:extLst>
          </p:cNvPr>
          <p:cNvSpPr>
            <a:spLocks noGrp="1"/>
          </p:cNvSpPr>
          <p:nvPr>
            <p:ph type="ftr" sz="quarter" idx="11"/>
          </p:nvPr>
        </p:nvSpPr>
        <p:spPr>
          <a:xfrm>
            <a:off x="4038600" y="6356350"/>
            <a:ext cx="4758328"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12642028-8490-4B0E-97DA-CFF0DFD93C60}"/>
              </a:ext>
            </a:extLst>
          </p:cNvPr>
          <p:cNvSpPr>
            <a:spLocks noGrp="1"/>
          </p:cNvSpPr>
          <p:nvPr>
            <p:ph type="sldNum" sz="quarter" idx="12"/>
          </p:nvPr>
        </p:nvSpPr>
        <p:spPr/>
        <p:txBody>
          <a:bodyPr/>
          <a:lstStyle/>
          <a:p>
            <a:fld id="{42A0D281-FBFC-4D24-9147-4B8F7095011A}" type="slidenum">
              <a:rPr lang="en-GB" smtClean="0"/>
              <a:t>30</a:t>
            </a:fld>
            <a:endParaRPr lang="en-GB"/>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Google Shape;233;p35">
            <a:extLst>
              <a:ext uri="{FF2B5EF4-FFF2-40B4-BE49-F238E27FC236}">
                <a16:creationId xmlns:a16="http://schemas.microsoft.com/office/drawing/2014/main" id="{CECC1D18-8190-2787-9C71-3E2551055D81}"/>
              </a:ext>
            </a:extLst>
          </p:cNvPr>
          <p:cNvSpPr txBox="1"/>
          <p:nvPr/>
        </p:nvSpPr>
        <p:spPr>
          <a:xfrm>
            <a:off x="498375" y="902592"/>
            <a:ext cx="6253930" cy="1965956"/>
          </a:xfrm>
          <a:prstGeom prst="rect">
            <a:avLst/>
          </a:prstGeom>
          <a:noFill/>
          <a:ln>
            <a:noFill/>
          </a:ln>
        </p:spPr>
        <p:txBody>
          <a:bodyPr spcFirstLastPara="1" wrap="square" lIns="91425" tIns="45700" rIns="91425" bIns="45700" anchor="t" anchorCtr="0">
            <a:noAutofit/>
          </a:bodyPr>
          <a:lstStyle/>
          <a:p>
            <a:pPr>
              <a:lnSpc>
                <a:spcPct val="130000"/>
              </a:lnSpc>
            </a:pPr>
            <a:r>
              <a:rPr lang="it" sz="1600" b="1" dirty="0">
                <a:ea typeface="Calibri"/>
                <a:cs typeface="Calibri"/>
                <a:sym typeface="Calibri"/>
              </a:rPr>
              <a:t>4 New distribution racks (i.e., from 5 to 9 modules)</a:t>
            </a:r>
            <a:r>
              <a:rPr lang="it" sz="1600" b="1" dirty="0">
                <a:solidFill>
                  <a:srgbClr val="000000"/>
                </a:solidFill>
                <a:ea typeface="Calibri"/>
                <a:cs typeface="Calibri"/>
                <a:sym typeface="Calibri"/>
              </a:rPr>
              <a:t>: </a:t>
            </a:r>
            <a:endParaRPr sz="1600" b="1" dirty="0"/>
          </a:p>
          <a:p>
            <a:pPr marL="285750" indent="-285750">
              <a:lnSpc>
                <a:spcPct val="130000"/>
              </a:lnSpc>
              <a:buFont typeface="Calibri" panose="020F0502020204030204" pitchFamily="34" charset="0"/>
              <a:buChar char="-"/>
            </a:pPr>
            <a:r>
              <a:rPr lang="it" sz="1600" dirty="0">
                <a:ea typeface="Calibri"/>
                <a:cs typeface="Calibri"/>
                <a:sym typeface="Calibri"/>
              </a:rPr>
              <a:t>To minimize hydrostatic pressure effect</a:t>
            </a:r>
          </a:p>
          <a:p>
            <a:pPr marL="285750" indent="-285750">
              <a:lnSpc>
                <a:spcPct val="130000"/>
              </a:lnSpc>
              <a:buFont typeface="Calibri" panose="020F0502020204030204" pitchFamily="34" charset="0"/>
              <a:buChar char="-"/>
            </a:pPr>
            <a:r>
              <a:rPr lang="it" sz="1600" dirty="0">
                <a:ea typeface="Calibri"/>
                <a:cs typeface="Calibri"/>
                <a:sym typeface="Calibri"/>
              </a:rPr>
              <a:t>for the addition of new channels needed for upgrade</a:t>
            </a:r>
          </a:p>
          <a:p>
            <a:pPr>
              <a:lnSpc>
                <a:spcPct val="130000"/>
              </a:lnSpc>
            </a:pPr>
            <a:endParaRPr lang="it" sz="1600" u="sng" dirty="0">
              <a:ea typeface="Calibri"/>
              <a:cs typeface="Calibri"/>
              <a:sym typeface="Calibri"/>
            </a:endParaRPr>
          </a:p>
          <a:p>
            <a:pPr>
              <a:lnSpc>
                <a:spcPct val="130000"/>
              </a:lnSpc>
            </a:pPr>
            <a:r>
              <a:rPr lang="it" sz="1600" b="1" dirty="0">
                <a:ea typeface="Calibri"/>
                <a:cs typeface="Calibri"/>
                <a:sym typeface="Calibri"/>
              </a:rPr>
              <a:t>Upgrade of existing racks</a:t>
            </a:r>
            <a:r>
              <a:rPr lang="it" sz="1600" b="1" dirty="0">
                <a:solidFill>
                  <a:srgbClr val="000000"/>
                </a:solidFill>
                <a:ea typeface="Calibri"/>
                <a:cs typeface="Calibri"/>
                <a:sym typeface="Calibri"/>
              </a:rPr>
              <a:t>: </a:t>
            </a:r>
            <a:endParaRPr sz="1600" b="1" dirty="0"/>
          </a:p>
          <a:p>
            <a:pPr>
              <a:lnSpc>
                <a:spcPct val="130000"/>
              </a:lnSpc>
            </a:pPr>
            <a:r>
              <a:rPr lang="it" sz="1600" dirty="0">
                <a:ea typeface="Calibri"/>
                <a:cs typeface="Calibri"/>
                <a:sym typeface="Calibri"/>
              </a:rPr>
              <a:t>to minimize any chamber/flow fluctuation from some 0.1 to ~0.1 mbar</a:t>
            </a:r>
            <a:endParaRPr sz="1600" dirty="0">
              <a:ea typeface="Calibri"/>
              <a:cs typeface="Calibri"/>
              <a:sym typeface="Calibri"/>
            </a:endParaRPr>
          </a:p>
        </p:txBody>
      </p:sp>
      <p:pic>
        <p:nvPicPr>
          <p:cNvPr id="13" name="Google Shape;234;p35">
            <a:extLst>
              <a:ext uri="{FF2B5EF4-FFF2-40B4-BE49-F238E27FC236}">
                <a16:creationId xmlns:a16="http://schemas.microsoft.com/office/drawing/2014/main" id="{6F96650F-6170-C5B4-BF10-CCE9B0B5B01E}"/>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6652966" y="3581200"/>
            <a:ext cx="1985775" cy="2717775"/>
          </a:xfrm>
          <a:prstGeom prst="rect">
            <a:avLst/>
          </a:prstGeom>
          <a:noFill/>
          <a:ln>
            <a:noFill/>
          </a:ln>
        </p:spPr>
      </p:pic>
      <p:pic>
        <p:nvPicPr>
          <p:cNvPr id="14" name="Google Shape;236;p35">
            <a:extLst>
              <a:ext uri="{FF2B5EF4-FFF2-40B4-BE49-F238E27FC236}">
                <a16:creationId xmlns:a16="http://schemas.microsoft.com/office/drawing/2014/main" id="{D2428AD7-C4B4-C04F-E4B7-B31F92914535}"/>
              </a:ext>
            </a:extLst>
          </p:cNvPr>
          <p:cNvPicPr preferRelativeResize="0">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031929" y="3584545"/>
            <a:ext cx="1289929" cy="2717776"/>
          </a:xfrm>
          <a:prstGeom prst="rect">
            <a:avLst/>
          </a:prstGeom>
          <a:noFill/>
          <a:ln>
            <a:noFill/>
          </a:ln>
        </p:spPr>
      </p:pic>
      <p:pic>
        <p:nvPicPr>
          <p:cNvPr id="15" name="Picture 14">
            <a:extLst>
              <a:ext uri="{FF2B5EF4-FFF2-40B4-BE49-F238E27FC236}">
                <a16:creationId xmlns:a16="http://schemas.microsoft.com/office/drawing/2014/main" id="{2387DC9E-5E9C-F446-A2A3-FB2885471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503" y="919873"/>
            <a:ext cx="4107122" cy="2356928"/>
          </a:xfrm>
          <a:prstGeom prst="rect">
            <a:avLst/>
          </a:prstGeom>
        </p:spPr>
      </p:pic>
      <p:pic>
        <p:nvPicPr>
          <p:cNvPr id="16" name="Picture 15">
            <a:extLst>
              <a:ext uri="{FF2B5EF4-FFF2-40B4-BE49-F238E27FC236}">
                <a16:creationId xmlns:a16="http://schemas.microsoft.com/office/drawing/2014/main" id="{367EDAA0-0214-3795-C58E-3AB112894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384" y="3429000"/>
            <a:ext cx="1607109" cy="2952963"/>
          </a:xfrm>
          <a:prstGeom prst="rect">
            <a:avLst/>
          </a:prstGeom>
        </p:spPr>
      </p:pic>
      <p:pic>
        <p:nvPicPr>
          <p:cNvPr id="17" name="Picture 16">
            <a:extLst>
              <a:ext uri="{FF2B5EF4-FFF2-40B4-BE49-F238E27FC236}">
                <a16:creationId xmlns:a16="http://schemas.microsoft.com/office/drawing/2014/main" id="{018DE6E5-10E9-CECC-4A67-15F24417F9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7886" y="3796500"/>
            <a:ext cx="1766569" cy="2369788"/>
          </a:xfrm>
          <a:prstGeom prst="rect">
            <a:avLst/>
          </a:prstGeom>
        </p:spPr>
      </p:pic>
      <p:pic>
        <p:nvPicPr>
          <p:cNvPr id="18" name="Picture 17">
            <a:extLst>
              <a:ext uri="{FF2B5EF4-FFF2-40B4-BE49-F238E27FC236}">
                <a16:creationId xmlns:a16="http://schemas.microsoft.com/office/drawing/2014/main" id="{E1B13BB5-7D2F-0A46-F13D-3B8B9B1E13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0246" y="3427713"/>
            <a:ext cx="1390235" cy="2954250"/>
          </a:xfrm>
          <a:prstGeom prst="rect">
            <a:avLst/>
          </a:prstGeom>
        </p:spPr>
      </p:pic>
      <p:sp>
        <p:nvSpPr>
          <p:cNvPr id="19" name="Google Shape;233;p35">
            <a:extLst>
              <a:ext uri="{FF2B5EF4-FFF2-40B4-BE49-F238E27FC236}">
                <a16:creationId xmlns:a16="http://schemas.microsoft.com/office/drawing/2014/main" id="{8D9694C9-D9AA-A50B-E7D4-D181F0DA9E3C}"/>
              </a:ext>
            </a:extLst>
          </p:cNvPr>
          <p:cNvSpPr txBox="1"/>
          <p:nvPr/>
        </p:nvSpPr>
        <p:spPr>
          <a:xfrm>
            <a:off x="725927" y="3119339"/>
            <a:ext cx="2523535" cy="504106"/>
          </a:xfrm>
          <a:prstGeom prst="rect">
            <a:avLst/>
          </a:prstGeom>
          <a:noFill/>
          <a:ln>
            <a:noFill/>
          </a:ln>
        </p:spPr>
        <p:txBody>
          <a:bodyPr spcFirstLastPara="1" wrap="square" lIns="91425" tIns="45700" rIns="91425" bIns="45700" anchor="t" anchorCtr="0">
            <a:noAutofit/>
          </a:bodyPr>
          <a:lstStyle/>
          <a:p>
            <a:pPr>
              <a:lnSpc>
                <a:spcPct val="130000"/>
              </a:lnSpc>
            </a:pPr>
            <a:r>
              <a:rPr lang="it" sz="1500" i="1" dirty="0">
                <a:latin typeface="Calibri"/>
                <a:ea typeface="Calibri"/>
                <a:cs typeface="Calibri"/>
                <a:sym typeface="Calibri"/>
              </a:rPr>
              <a:t>From design to installation:</a:t>
            </a:r>
            <a:endParaRPr sz="1500" i="1" dirty="0">
              <a:latin typeface="Calibri"/>
              <a:ea typeface="Calibri"/>
              <a:cs typeface="Calibri"/>
              <a:sym typeface="Calibri"/>
            </a:endParaRPr>
          </a:p>
        </p:txBody>
      </p:sp>
      <p:sp>
        <p:nvSpPr>
          <p:cNvPr id="2" name="Rectangle 4">
            <a:extLst>
              <a:ext uri="{FF2B5EF4-FFF2-40B4-BE49-F238E27FC236}">
                <a16:creationId xmlns:a16="http://schemas.microsoft.com/office/drawing/2014/main" id="{18E3FB90-C770-2CF6-F7D2-EDDE8ED2F165}"/>
              </a:ext>
            </a:extLst>
          </p:cNvPr>
          <p:cNvSpPr txBox="1">
            <a:spLocks noChangeArrowheads="1"/>
          </p:cNvSpPr>
          <p:nvPr/>
        </p:nvSpPr>
        <p:spPr>
          <a:xfrm>
            <a:off x="935086" y="25979"/>
            <a:ext cx="10297401"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000" dirty="0">
                <a:solidFill>
                  <a:schemeClr val="accent1">
                    <a:lumMod val="75000"/>
                  </a:schemeClr>
                </a:solidFill>
                <a:latin typeface="+mn-lt"/>
              </a:rPr>
              <a:t>Optimization strategies - Examples: RPC Gas system upgrade</a:t>
            </a:r>
          </a:p>
        </p:txBody>
      </p:sp>
      <p:sp>
        <p:nvSpPr>
          <p:cNvPr id="10" name="Date Placeholder 9">
            <a:extLst>
              <a:ext uri="{FF2B5EF4-FFF2-40B4-BE49-F238E27FC236}">
                <a16:creationId xmlns:a16="http://schemas.microsoft.com/office/drawing/2014/main" id="{4045DDC5-7511-0A0B-51B0-6F7DAA0EA019}"/>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539257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cabinet&#10;&#10;Description automatically generated">
            <a:extLst>
              <a:ext uri="{FF2B5EF4-FFF2-40B4-BE49-F238E27FC236}">
                <a16:creationId xmlns:a16="http://schemas.microsoft.com/office/drawing/2014/main" id="{AF19E04A-B9B4-50AD-7ED6-FCBADA5FA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712" y="849872"/>
            <a:ext cx="4091940" cy="3060700"/>
          </a:xfrm>
          <a:prstGeom prst="rect">
            <a:avLst/>
          </a:prstGeom>
        </p:spPr>
      </p:pic>
      <p:sp>
        <p:nvSpPr>
          <p:cNvPr id="3" name="Footer Placeholder 2">
            <a:extLst>
              <a:ext uri="{FF2B5EF4-FFF2-40B4-BE49-F238E27FC236}">
                <a16:creationId xmlns:a16="http://schemas.microsoft.com/office/drawing/2014/main" id="{1FA260DC-2C39-4B28-9C7B-E92AD096BA08}"/>
              </a:ext>
            </a:extLst>
          </p:cNvPr>
          <p:cNvSpPr>
            <a:spLocks noGrp="1"/>
          </p:cNvSpPr>
          <p:nvPr>
            <p:ph type="ftr" sz="quarter" idx="11"/>
          </p:nvPr>
        </p:nvSpPr>
        <p:spPr>
          <a:xfrm>
            <a:off x="3506525" y="6356350"/>
            <a:ext cx="4646875"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700CF6A8-F0CF-4A3B-BCA6-4154F5B90F5E}"/>
              </a:ext>
            </a:extLst>
          </p:cNvPr>
          <p:cNvSpPr>
            <a:spLocks noGrp="1"/>
          </p:cNvSpPr>
          <p:nvPr>
            <p:ph type="sldNum" sz="quarter" idx="12"/>
          </p:nvPr>
        </p:nvSpPr>
        <p:spPr/>
        <p:txBody>
          <a:bodyPr/>
          <a:lstStyle/>
          <a:p>
            <a:fld id="{42A0D281-FBFC-4D24-9147-4B8F7095011A}" type="slidenum">
              <a:rPr lang="en-GB" smtClean="0"/>
              <a:t>31</a:t>
            </a:fld>
            <a:endParaRPr lang="en-GB"/>
          </a:p>
        </p:txBody>
      </p:sp>
      <p:sp>
        <p:nvSpPr>
          <p:cNvPr id="18" name="Google Shape;410;p45">
            <a:extLst>
              <a:ext uri="{FF2B5EF4-FFF2-40B4-BE49-F238E27FC236}">
                <a16:creationId xmlns:a16="http://schemas.microsoft.com/office/drawing/2014/main" id="{0596B697-7973-4536-ABB9-09E9E13F9020}"/>
              </a:ext>
            </a:extLst>
          </p:cNvPr>
          <p:cNvSpPr txBox="1"/>
          <p:nvPr/>
        </p:nvSpPr>
        <p:spPr>
          <a:xfrm>
            <a:off x="52906" y="649287"/>
            <a:ext cx="5512200" cy="1579745"/>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it" sz="1600" b="1" dirty="0">
                <a:ea typeface="Calibri"/>
                <a:cs typeface="Calibri"/>
                <a:sym typeface="Calibri"/>
              </a:rPr>
              <a:t>Many tests performed in laboratory and at CMS</a:t>
            </a:r>
            <a:endParaRPr sz="1600" b="1" dirty="0">
              <a:ea typeface="Calibri"/>
              <a:cs typeface="Calibri"/>
              <a:sym typeface="Calibri"/>
            </a:endParaRPr>
          </a:p>
          <a:p>
            <a:pPr marL="285750" lvl="0" indent="-285750" algn="l" rtl="0">
              <a:lnSpc>
                <a:spcPct val="120000"/>
              </a:lnSpc>
              <a:spcBef>
                <a:spcPts val="0"/>
              </a:spcBef>
              <a:spcAft>
                <a:spcPts val="0"/>
              </a:spcAft>
              <a:buFont typeface="Calibri" panose="020F0502020204030204" pitchFamily="34" charset="0"/>
              <a:buChar char="‐"/>
            </a:pPr>
            <a:r>
              <a:rPr lang="it" sz="1600" dirty="0">
                <a:ea typeface="Calibri"/>
                <a:cs typeface="Calibri"/>
                <a:sym typeface="Calibri"/>
              </a:rPr>
              <a:t>One valve selected: ECONEX</a:t>
            </a:r>
            <a:endParaRPr sz="1600" dirty="0">
              <a:ea typeface="Calibri"/>
              <a:cs typeface="Calibri"/>
              <a:sym typeface="Calibri"/>
            </a:endParaRPr>
          </a:p>
          <a:p>
            <a:pPr marL="285750" lvl="0" indent="-285750" algn="l" rtl="0">
              <a:lnSpc>
                <a:spcPct val="120000"/>
              </a:lnSpc>
              <a:spcBef>
                <a:spcPts val="0"/>
              </a:spcBef>
              <a:spcAft>
                <a:spcPts val="0"/>
              </a:spcAft>
              <a:buFont typeface="Calibri" panose="020F0502020204030204" pitchFamily="34" charset="0"/>
              <a:buChar char="‐"/>
            </a:pPr>
            <a:r>
              <a:rPr lang="it" sz="1600" dirty="0">
                <a:ea typeface="Calibri"/>
                <a:cs typeface="Calibri"/>
                <a:sym typeface="Calibri"/>
              </a:rPr>
              <a:t>Valve seats specific for distribution module:</a:t>
            </a:r>
            <a:endParaRPr sz="1600" dirty="0"/>
          </a:p>
          <a:p>
            <a:pPr marL="742950" lvl="1" indent="-285750">
              <a:lnSpc>
                <a:spcPct val="120000"/>
              </a:lnSpc>
              <a:buClr>
                <a:schemeClr val="dk2"/>
              </a:buClr>
              <a:buSzPts val="1400"/>
              <a:buFont typeface="Times New Roman" panose="02020603050405020304" pitchFamily="18" charset="0"/>
              <a:buChar char="."/>
            </a:pPr>
            <a:r>
              <a:rPr lang="it" sz="1600" dirty="0">
                <a:ea typeface="Calibri"/>
                <a:cs typeface="Calibri"/>
                <a:sym typeface="Calibri"/>
              </a:rPr>
              <a:t>Different in BARREL and ENDCAP</a:t>
            </a:r>
            <a:endParaRPr sz="1600" dirty="0">
              <a:ea typeface="Calibri"/>
              <a:cs typeface="Calibri"/>
              <a:sym typeface="Calibri"/>
            </a:endParaRPr>
          </a:p>
          <a:p>
            <a:pPr marL="742950" lvl="1" indent="-285750">
              <a:lnSpc>
                <a:spcPct val="120000"/>
              </a:lnSpc>
              <a:buFont typeface="Times New Roman" panose="02020603050405020304" pitchFamily="18" charset="0"/>
              <a:buChar char="."/>
            </a:pPr>
            <a:r>
              <a:rPr lang="it" sz="1600" b="1" dirty="0">
                <a:ea typeface="Calibri"/>
                <a:cs typeface="Calibri"/>
                <a:sym typeface="Calibri"/>
              </a:rPr>
              <a:t>R&amp;D to improve/design seat shape</a:t>
            </a:r>
            <a:endParaRPr sz="1600" b="1" dirty="0">
              <a:ea typeface="Calibri"/>
              <a:cs typeface="Calibri"/>
              <a:sym typeface="Calibri"/>
            </a:endParaRPr>
          </a:p>
          <a:p>
            <a:pPr marL="0" lvl="0" indent="0" algn="l" rtl="0">
              <a:lnSpc>
                <a:spcPct val="120000"/>
              </a:lnSpc>
              <a:spcBef>
                <a:spcPts val="0"/>
              </a:spcBef>
              <a:spcAft>
                <a:spcPts val="0"/>
              </a:spcAft>
              <a:buNone/>
            </a:pPr>
            <a:endParaRPr sz="1600" dirty="0">
              <a:ea typeface="Calibri"/>
              <a:cs typeface="Calibri"/>
              <a:sym typeface="Calibri"/>
            </a:endParaRPr>
          </a:p>
          <a:p>
            <a:pPr marL="0" lvl="0" indent="0" algn="l" rtl="0">
              <a:lnSpc>
                <a:spcPct val="120000"/>
              </a:lnSpc>
              <a:spcBef>
                <a:spcPts val="0"/>
              </a:spcBef>
              <a:spcAft>
                <a:spcPts val="0"/>
              </a:spcAft>
              <a:buClr>
                <a:schemeClr val="dk2"/>
              </a:buClr>
              <a:buFont typeface="Arial"/>
              <a:buNone/>
            </a:pPr>
            <a:endParaRPr sz="1600" dirty="0">
              <a:ea typeface="Calibri"/>
              <a:cs typeface="Calibri"/>
              <a:sym typeface="Calibri"/>
            </a:endParaRPr>
          </a:p>
          <a:p>
            <a:pPr marL="914400" lvl="0" indent="0" algn="l" rtl="0">
              <a:lnSpc>
                <a:spcPct val="120000"/>
              </a:lnSpc>
              <a:spcBef>
                <a:spcPts val="0"/>
              </a:spcBef>
              <a:spcAft>
                <a:spcPts val="0"/>
              </a:spcAft>
              <a:buNone/>
            </a:pPr>
            <a:endParaRPr sz="1600" dirty="0"/>
          </a:p>
        </p:txBody>
      </p:sp>
      <p:pic>
        <p:nvPicPr>
          <p:cNvPr id="22" name="Picture 21">
            <a:extLst>
              <a:ext uri="{FF2B5EF4-FFF2-40B4-BE49-F238E27FC236}">
                <a16:creationId xmlns:a16="http://schemas.microsoft.com/office/drawing/2014/main" id="{1F242744-8924-4BCD-906A-9F80DB6972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14262" y="2269820"/>
            <a:ext cx="995639" cy="1630538"/>
          </a:xfrm>
          <a:prstGeom prst="roundRect">
            <a:avLst>
              <a:gd name="adj" fmla="val 8594"/>
            </a:avLst>
          </a:prstGeom>
          <a:solidFill>
            <a:srgbClr val="FFFFFF">
              <a:shade val="85000"/>
            </a:srgbClr>
          </a:solidFill>
          <a:ln>
            <a:noFill/>
          </a:ln>
          <a:effectLst/>
        </p:spPr>
      </p:pic>
      <p:pic>
        <p:nvPicPr>
          <p:cNvPr id="23" name="Picture 22">
            <a:extLst>
              <a:ext uri="{FF2B5EF4-FFF2-40B4-BE49-F238E27FC236}">
                <a16:creationId xmlns:a16="http://schemas.microsoft.com/office/drawing/2014/main" id="{C9264745-2CA7-40AB-83D6-489F25ECE2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2468" y="2289063"/>
            <a:ext cx="981335" cy="1630538"/>
          </a:xfrm>
          <a:prstGeom prst="roundRect">
            <a:avLst>
              <a:gd name="adj" fmla="val 8594"/>
            </a:avLst>
          </a:prstGeom>
          <a:solidFill>
            <a:srgbClr val="FFFFFF">
              <a:shade val="85000"/>
            </a:srgbClr>
          </a:solidFill>
          <a:ln>
            <a:noFill/>
          </a:ln>
          <a:effectLst/>
        </p:spPr>
      </p:pic>
      <p:sp>
        <p:nvSpPr>
          <p:cNvPr id="24" name="Right Arrow 16">
            <a:extLst>
              <a:ext uri="{FF2B5EF4-FFF2-40B4-BE49-F238E27FC236}">
                <a16:creationId xmlns:a16="http://schemas.microsoft.com/office/drawing/2014/main" id="{42CC3067-383C-4903-BBF5-7C7F99C73B7C}"/>
              </a:ext>
            </a:extLst>
          </p:cNvPr>
          <p:cNvSpPr/>
          <p:nvPr/>
        </p:nvSpPr>
        <p:spPr>
          <a:xfrm>
            <a:off x="1437491" y="3097608"/>
            <a:ext cx="336558" cy="196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06608401-CC87-453A-A3C5-F25EB62CCE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036453"/>
            <a:ext cx="1892146" cy="2336973"/>
          </a:xfrm>
          <a:prstGeom prst="roundRect">
            <a:avLst>
              <a:gd name="adj" fmla="val 8594"/>
            </a:avLst>
          </a:prstGeom>
          <a:solidFill>
            <a:srgbClr val="FFFFFF">
              <a:shade val="85000"/>
            </a:srgbClr>
          </a:solidFill>
          <a:ln>
            <a:noFill/>
          </a:ln>
          <a:effectLst/>
        </p:spPr>
      </p:pic>
      <p:graphicFrame>
        <p:nvGraphicFramePr>
          <p:cNvPr id="26" name="Chart 25">
            <a:extLst>
              <a:ext uri="{FF2B5EF4-FFF2-40B4-BE49-F238E27FC236}">
                <a16:creationId xmlns:a16="http://schemas.microsoft.com/office/drawing/2014/main" id="{4442E362-DD68-434C-9370-5FA7944C094C}"/>
              </a:ext>
            </a:extLst>
          </p:cNvPr>
          <p:cNvGraphicFramePr>
            <a:graphicFrameLocks/>
          </p:cNvGraphicFramePr>
          <p:nvPr>
            <p:extLst>
              <p:ext uri="{D42A27DB-BD31-4B8C-83A1-F6EECF244321}">
                <p14:modId xmlns:p14="http://schemas.microsoft.com/office/powerpoint/2010/main" val="317939304"/>
              </p:ext>
            </p:extLst>
          </p:nvPr>
        </p:nvGraphicFramePr>
        <p:xfrm>
          <a:off x="1862600" y="4017116"/>
          <a:ext cx="3407481" cy="2312890"/>
        </p:xfrm>
        <a:graphic>
          <a:graphicData uri="http://schemas.openxmlformats.org/drawingml/2006/chart">
            <c:chart xmlns:c="http://schemas.openxmlformats.org/drawingml/2006/chart" xmlns:r="http://schemas.openxmlformats.org/officeDocument/2006/relationships" r:id="rId6"/>
          </a:graphicData>
        </a:graphic>
      </p:graphicFrame>
      <p:pic>
        <p:nvPicPr>
          <p:cNvPr id="27" name="Picture 26">
            <a:extLst>
              <a:ext uri="{FF2B5EF4-FFF2-40B4-BE49-F238E27FC236}">
                <a16:creationId xmlns:a16="http://schemas.microsoft.com/office/drawing/2014/main" id="{1D819316-E80B-43E5-90EC-DDAA4729B17F}"/>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150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3106311" y="2284037"/>
            <a:ext cx="2856797" cy="1606949"/>
          </a:xfrm>
          <a:prstGeom prst="rect">
            <a:avLst/>
          </a:prstGeom>
        </p:spPr>
      </p:pic>
      <p:grpSp>
        <p:nvGrpSpPr>
          <p:cNvPr id="14" name="Group 13">
            <a:extLst>
              <a:ext uri="{FF2B5EF4-FFF2-40B4-BE49-F238E27FC236}">
                <a16:creationId xmlns:a16="http://schemas.microsoft.com/office/drawing/2014/main" id="{FF4FE9A7-3F0E-BC3E-9D42-A31445F5DB2D}"/>
              </a:ext>
            </a:extLst>
          </p:cNvPr>
          <p:cNvGrpSpPr/>
          <p:nvPr/>
        </p:nvGrpSpPr>
        <p:grpSpPr>
          <a:xfrm>
            <a:off x="5040289" y="3669175"/>
            <a:ext cx="4465789" cy="2668916"/>
            <a:chOff x="4467267" y="3575998"/>
            <a:chExt cx="4465789" cy="2668916"/>
          </a:xfrm>
        </p:grpSpPr>
        <p:pic>
          <p:nvPicPr>
            <p:cNvPr id="28" name="Google Shape;414;p45">
              <a:extLst>
                <a:ext uri="{FF2B5EF4-FFF2-40B4-BE49-F238E27FC236}">
                  <a16:creationId xmlns:a16="http://schemas.microsoft.com/office/drawing/2014/main" id="{41C08D20-016C-4DF8-B92E-7B95FD8CE343}"/>
                </a:ext>
              </a:extLst>
            </p:cNvPr>
            <p:cNvPicPr preferRelativeResize="0"/>
            <p:nvPr/>
          </p:nvPicPr>
          <p:blipFill>
            <a:blip r:embed="rId9">
              <a:alphaModFix/>
              <a:extLst>
                <a:ext uri="{28A0092B-C50C-407E-A947-70E740481C1C}">
                  <a14:useLocalDpi xmlns:a14="http://schemas.microsoft.com/office/drawing/2010/main" val="0"/>
                </a:ext>
              </a:extLst>
            </a:blip>
            <a:stretch>
              <a:fillRect/>
            </a:stretch>
          </p:blipFill>
          <p:spPr>
            <a:xfrm>
              <a:off x="4850154" y="3575998"/>
              <a:ext cx="4082902" cy="2668916"/>
            </a:xfrm>
            <a:prstGeom prst="rect">
              <a:avLst/>
            </a:prstGeom>
            <a:noFill/>
            <a:ln>
              <a:noFill/>
            </a:ln>
          </p:spPr>
        </p:pic>
        <p:grpSp>
          <p:nvGrpSpPr>
            <p:cNvPr id="13" name="Group 12">
              <a:extLst>
                <a:ext uri="{FF2B5EF4-FFF2-40B4-BE49-F238E27FC236}">
                  <a16:creationId xmlns:a16="http://schemas.microsoft.com/office/drawing/2014/main" id="{CCB7B87E-B5E9-D681-E2BE-62F779F24865}"/>
                </a:ext>
              </a:extLst>
            </p:cNvPr>
            <p:cNvGrpSpPr/>
            <p:nvPr/>
          </p:nvGrpSpPr>
          <p:grpSpPr>
            <a:xfrm>
              <a:off x="4467267" y="4345386"/>
              <a:ext cx="1136017" cy="430210"/>
              <a:chOff x="5825059" y="1857412"/>
              <a:chExt cx="1136017" cy="430210"/>
            </a:xfrm>
          </p:grpSpPr>
          <p:sp>
            <p:nvSpPr>
              <p:cNvPr id="29" name="Arrow: Right 28">
                <a:extLst>
                  <a:ext uri="{FF2B5EF4-FFF2-40B4-BE49-F238E27FC236}">
                    <a16:creationId xmlns:a16="http://schemas.microsoft.com/office/drawing/2014/main" id="{A375BF81-1D30-4EBA-B4F2-C27892495647}"/>
                  </a:ext>
                </a:extLst>
              </p:cNvPr>
              <p:cNvSpPr/>
              <p:nvPr/>
            </p:nvSpPr>
            <p:spPr>
              <a:xfrm>
                <a:off x="5919864" y="1857412"/>
                <a:ext cx="971741" cy="430210"/>
              </a:xfrm>
              <a:prstGeom prst="rightArrow">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BD5F2DF-B5C5-4B97-B301-0BE063FA312B}"/>
                  </a:ext>
                </a:extLst>
              </p:cNvPr>
              <p:cNvSpPr txBox="1"/>
              <p:nvPr/>
            </p:nvSpPr>
            <p:spPr>
              <a:xfrm>
                <a:off x="5825059" y="1877502"/>
                <a:ext cx="1136017" cy="369332"/>
              </a:xfrm>
              <a:prstGeom prst="rect">
                <a:avLst/>
              </a:prstGeom>
              <a:noFill/>
            </p:spPr>
            <p:txBody>
              <a:bodyPr wrap="none" rtlCol="0">
                <a:spAutoFit/>
              </a:bodyPr>
              <a:lstStyle/>
              <a:p>
                <a:r>
                  <a:rPr lang="fr-CH" dirty="0">
                    <a:solidFill>
                      <a:schemeClr val="bg1"/>
                    </a:solidFill>
                  </a:rPr>
                  <a:t>with valve</a:t>
                </a:r>
                <a:endParaRPr lang="en-GB" dirty="0">
                  <a:solidFill>
                    <a:schemeClr val="bg1"/>
                  </a:solidFill>
                </a:endParaRPr>
              </a:p>
            </p:txBody>
          </p:sp>
        </p:grpSp>
      </p:grpSp>
      <p:pic>
        <p:nvPicPr>
          <p:cNvPr id="32" name="barrel_8_modified pipe 1.PNG" descr="barrel_8_modified pipe 1.PNG">
            <a:extLst>
              <a:ext uri="{FF2B5EF4-FFF2-40B4-BE49-F238E27FC236}">
                <a16:creationId xmlns:a16="http://schemas.microsoft.com/office/drawing/2014/main" id="{39F09572-F527-4D68-888D-FD22E5760EBF}"/>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448800" y="3669175"/>
            <a:ext cx="2743200" cy="2559626"/>
          </a:xfrm>
          <a:prstGeom prst="rect">
            <a:avLst/>
          </a:prstGeom>
          <a:ln w="12700">
            <a:miter lim="400000"/>
          </a:ln>
        </p:spPr>
      </p:pic>
      <p:pic>
        <p:nvPicPr>
          <p:cNvPr id="7" name="Picture 2" descr="C:\Users\guidar\Documents\IEEE2012\CERN LogoOutline-Blue-04.png">
            <a:extLst>
              <a:ext uri="{FF2B5EF4-FFF2-40B4-BE49-F238E27FC236}">
                <a16:creationId xmlns:a16="http://schemas.microsoft.com/office/drawing/2014/main" id="{282CA16E-93A2-B478-687D-402480FCBA85}"/>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15D707E4-67A6-F6D1-B927-90D69042DB16}"/>
              </a:ext>
            </a:extLst>
          </p:cNvPr>
          <p:cNvGrpSpPr/>
          <p:nvPr/>
        </p:nvGrpSpPr>
        <p:grpSpPr>
          <a:xfrm>
            <a:off x="792488" y="691712"/>
            <a:ext cx="10440000" cy="37824"/>
            <a:chOff x="179512" y="582864"/>
            <a:chExt cx="8820000" cy="37824"/>
          </a:xfrm>
        </p:grpSpPr>
        <p:cxnSp>
          <p:nvCxnSpPr>
            <p:cNvPr id="9" name="Straight Connector 8">
              <a:extLst>
                <a:ext uri="{FF2B5EF4-FFF2-40B4-BE49-F238E27FC236}">
                  <a16:creationId xmlns:a16="http://schemas.microsoft.com/office/drawing/2014/main" id="{84AD31D3-6AD3-B037-5A8A-194679E05B03}"/>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8B7ED9-D3FD-DA16-482A-88178DFD034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70C2B1D-9C09-2CA9-207A-A67F29D558A0}"/>
              </a:ext>
            </a:extLst>
          </p:cNvPr>
          <p:cNvSpPr txBox="1"/>
          <p:nvPr/>
        </p:nvSpPr>
        <p:spPr>
          <a:xfrm>
            <a:off x="1913607" y="3990772"/>
            <a:ext cx="925061" cy="307777"/>
          </a:xfrm>
          <a:prstGeom prst="rect">
            <a:avLst/>
          </a:prstGeom>
          <a:noFill/>
        </p:spPr>
        <p:txBody>
          <a:bodyPr wrap="none" rtlCol="0">
            <a:spAutoFit/>
          </a:bodyPr>
          <a:lstStyle/>
          <a:p>
            <a:r>
              <a:rPr lang="fr-CH" sz="1400" dirty="0"/>
              <a:t>M. Busato</a:t>
            </a:r>
            <a:endParaRPr lang="en-GB" sz="1400" dirty="0"/>
          </a:p>
        </p:txBody>
      </p:sp>
      <p:sp>
        <p:nvSpPr>
          <p:cNvPr id="16" name="Rectangle 15">
            <a:extLst>
              <a:ext uri="{FF2B5EF4-FFF2-40B4-BE49-F238E27FC236}">
                <a16:creationId xmlns:a16="http://schemas.microsoft.com/office/drawing/2014/main" id="{43F26A5E-8F73-88C6-2365-29850399A136}"/>
              </a:ext>
            </a:extLst>
          </p:cNvPr>
          <p:cNvSpPr/>
          <p:nvPr/>
        </p:nvSpPr>
        <p:spPr>
          <a:xfrm rot="865629">
            <a:off x="8103655" y="1028479"/>
            <a:ext cx="3024517" cy="684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4C13373-6310-C923-FFAE-F447ABC17F2D}"/>
              </a:ext>
            </a:extLst>
          </p:cNvPr>
          <p:cNvSpPr txBox="1"/>
          <p:nvPr/>
        </p:nvSpPr>
        <p:spPr>
          <a:xfrm>
            <a:off x="5395097" y="1161399"/>
            <a:ext cx="1616533" cy="369332"/>
          </a:xfrm>
          <a:prstGeom prst="rect">
            <a:avLst/>
          </a:prstGeom>
          <a:noFill/>
        </p:spPr>
        <p:txBody>
          <a:bodyPr wrap="none" rtlCol="0">
            <a:spAutoFit/>
          </a:bodyPr>
          <a:lstStyle/>
          <a:p>
            <a:r>
              <a:rPr lang="fr-CH" dirty="0"/>
              <a:t>Valves </a:t>
            </a:r>
            <a:r>
              <a:rPr lang="fr-CH" dirty="0" err="1"/>
              <a:t>installed</a:t>
            </a:r>
            <a:endParaRPr lang="en-GB" dirty="0"/>
          </a:p>
        </p:txBody>
      </p:sp>
      <p:cxnSp>
        <p:nvCxnSpPr>
          <p:cNvPr id="38" name="Straight Arrow Connector 37">
            <a:extLst>
              <a:ext uri="{FF2B5EF4-FFF2-40B4-BE49-F238E27FC236}">
                <a16:creationId xmlns:a16="http://schemas.microsoft.com/office/drawing/2014/main" id="{CB008C53-ECE6-32E8-0BEA-60FCDDF9E1B4}"/>
              </a:ext>
            </a:extLst>
          </p:cNvPr>
          <p:cNvCxnSpPr>
            <a:stCxn id="17" idx="3"/>
            <a:endCxn id="16" idx="1"/>
          </p:cNvCxnSpPr>
          <p:nvPr/>
        </p:nvCxnSpPr>
        <p:spPr>
          <a:xfrm flipV="1">
            <a:off x="7011630" y="993952"/>
            <a:ext cx="1139714" cy="3521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4">
            <a:extLst>
              <a:ext uri="{FF2B5EF4-FFF2-40B4-BE49-F238E27FC236}">
                <a16:creationId xmlns:a16="http://schemas.microsoft.com/office/drawing/2014/main" id="{B9A173C3-C3E4-B012-BBD4-03AF74A99C5B}"/>
              </a:ext>
            </a:extLst>
          </p:cNvPr>
          <p:cNvSpPr txBox="1">
            <a:spLocks noChangeArrowheads="1"/>
          </p:cNvSpPr>
          <p:nvPr/>
        </p:nvSpPr>
        <p:spPr>
          <a:xfrm>
            <a:off x="935086" y="25979"/>
            <a:ext cx="10297401"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000" dirty="0">
                <a:solidFill>
                  <a:schemeClr val="accent1">
                    <a:lumMod val="75000"/>
                  </a:schemeClr>
                </a:solidFill>
                <a:latin typeface="+mn-lt"/>
              </a:rPr>
              <a:t>Optimization strategies - Examples: RPC Gas system upgrade</a:t>
            </a:r>
          </a:p>
        </p:txBody>
      </p:sp>
      <p:sp>
        <p:nvSpPr>
          <p:cNvPr id="5" name="Date Placeholder 4">
            <a:extLst>
              <a:ext uri="{FF2B5EF4-FFF2-40B4-BE49-F238E27FC236}">
                <a16:creationId xmlns:a16="http://schemas.microsoft.com/office/drawing/2014/main" id="{016EAAEC-2D9F-6964-AEBF-8313CCB9860B}"/>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276361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A038D8-AFCE-44FB-A6E1-7819B516204B}"/>
              </a:ext>
            </a:extLst>
          </p:cNvPr>
          <p:cNvSpPr>
            <a:spLocks noGrp="1"/>
          </p:cNvSpPr>
          <p:nvPr>
            <p:ph type="ftr" sz="quarter" idx="11"/>
          </p:nvPr>
        </p:nvSpPr>
        <p:spPr>
          <a:xfrm>
            <a:off x="4038600" y="6356350"/>
            <a:ext cx="4758328"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12642028-8490-4B0E-97DA-CFF0DFD93C60}"/>
              </a:ext>
            </a:extLst>
          </p:cNvPr>
          <p:cNvSpPr>
            <a:spLocks noGrp="1"/>
          </p:cNvSpPr>
          <p:nvPr>
            <p:ph type="sldNum" sz="quarter" idx="12"/>
          </p:nvPr>
        </p:nvSpPr>
        <p:spPr/>
        <p:txBody>
          <a:bodyPr/>
          <a:lstStyle/>
          <a:p>
            <a:fld id="{42A0D281-FBFC-4D24-9147-4B8F7095011A}" type="slidenum">
              <a:rPr lang="en-GB" smtClean="0"/>
              <a:t>32</a:t>
            </a:fld>
            <a:endParaRPr lang="en-GB"/>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B085AFCE-3EFF-69FD-CA59-6DAFC87D2458}"/>
              </a:ext>
            </a:extLst>
          </p:cNvPr>
          <p:cNvSpPr txBox="1"/>
          <p:nvPr/>
        </p:nvSpPr>
        <p:spPr>
          <a:xfrm>
            <a:off x="714131" y="748040"/>
            <a:ext cx="11370365" cy="2583912"/>
          </a:xfrm>
          <a:prstGeom prst="rect">
            <a:avLst/>
          </a:prstGeom>
          <a:noFill/>
        </p:spPr>
        <p:txBody>
          <a:bodyPr wrap="square" rtlCol="0">
            <a:spAutoFit/>
          </a:bodyPr>
          <a:lstStyle/>
          <a:p>
            <a:pPr>
              <a:lnSpc>
                <a:spcPct val="130000"/>
              </a:lnSpc>
            </a:pPr>
            <a:r>
              <a:rPr lang="fr-CH" dirty="0"/>
              <a:t>Detector pressure </a:t>
            </a:r>
            <a:r>
              <a:rPr lang="fr-CH" dirty="0" err="1"/>
              <a:t>regulation</a:t>
            </a:r>
            <a:r>
              <a:rPr lang="fr-CH" dirty="0"/>
              <a:t> </a:t>
            </a:r>
            <a:r>
              <a:rPr lang="fr-CH" dirty="0" err="1"/>
              <a:t>was</a:t>
            </a:r>
            <a:r>
              <a:rPr lang="fr-CH" dirty="0"/>
              <a:t> </a:t>
            </a:r>
            <a:r>
              <a:rPr lang="fr-CH" dirty="0" err="1"/>
              <a:t>done</a:t>
            </a:r>
            <a:r>
              <a:rPr lang="fr-CH" dirty="0"/>
              <a:t> </a:t>
            </a:r>
            <a:r>
              <a:rPr lang="fr-CH" dirty="0" err="1"/>
              <a:t>using</a:t>
            </a:r>
            <a:r>
              <a:rPr lang="fr-CH" dirty="0"/>
              <a:t> </a:t>
            </a:r>
            <a:r>
              <a:rPr lang="fr-CH" dirty="0" err="1"/>
              <a:t>sensors</a:t>
            </a:r>
            <a:r>
              <a:rPr lang="fr-CH" dirty="0"/>
              <a:t> at rack </a:t>
            </a:r>
            <a:r>
              <a:rPr lang="fr-CH" dirty="0" err="1"/>
              <a:t>level</a:t>
            </a:r>
            <a:r>
              <a:rPr lang="fr-CH" dirty="0"/>
              <a:t>: </a:t>
            </a:r>
            <a:endParaRPr lang="en-GB" dirty="0"/>
          </a:p>
          <a:p>
            <a:pPr marL="285750" indent="-285750">
              <a:lnSpc>
                <a:spcPct val="130000"/>
              </a:lnSpc>
              <a:buFont typeface="Calibri" panose="020F0502020204030204" pitchFamily="34" charset="0"/>
              <a:buChar char="‐"/>
            </a:pPr>
            <a:r>
              <a:rPr lang="en-GB" dirty="0">
                <a:sym typeface="Wingdings" panose="05000000000000000000" pitchFamily="2" charset="2"/>
              </a:rPr>
              <a:t>Weight of hydrostatic column was not considered</a:t>
            </a:r>
          </a:p>
          <a:p>
            <a:pPr marL="285750" indent="-285750">
              <a:lnSpc>
                <a:spcPct val="130000"/>
              </a:lnSpc>
              <a:buFont typeface="Calibri" panose="020F0502020204030204" pitchFamily="34" charset="0"/>
              <a:buChar char="‐"/>
            </a:pPr>
            <a:r>
              <a:rPr lang="en-GB" dirty="0">
                <a:sym typeface="Wingdings" panose="05000000000000000000" pitchFamily="2" charset="2"/>
              </a:rPr>
              <a:t>Particularly critical during fill and emptying phases (due to changes in gas density)</a:t>
            </a:r>
          </a:p>
          <a:p>
            <a:pPr marL="285750" indent="-285750">
              <a:lnSpc>
                <a:spcPct val="130000"/>
              </a:lnSpc>
              <a:buFont typeface="Calibri" panose="020F0502020204030204" pitchFamily="34" charset="0"/>
              <a:buChar char="‐"/>
            </a:pPr>
            <a:r>
              <a:rPr lang="en-GB" dirty="0">
                <a:sym typeface="Wingdings" panose="05000000000000000000" pitchFamily="2" charset="2"/>
              </a:rPr>
              <a:t>Pressure sensors already present at detector level cannot be used due to risk of detector leak presence/development </a:t>
            </a:r>
          </a:p>
          <a:p>
            <a:pPr marL="285750" indent="-285750">
              <a:lnSpc>
                <a:spcPct val="130000"/>
              </a:lnSpc>
              <a:buFont typeface="Wingdings" panose="05000000000000000000" pitchFamily="2" charset="2"/>
              <a:buChar char="à"/>
            </a:pPr>
            <a:r>
              <a:rPr lang="en-GB" dirty="0">
                <a:sym typeface="Wingdings" panose="05000000000000000000" pitchFamily="2" charset="2"/>
              </a:rPr>
              <a:t>Installation of volumes that simulates detectors (reference sensors/“dummy RPC”)</a:t>
            </a:r>
          </a:p>
          <a:p>
            <a:pPr marL="285750" indent="-285750">
              <a:lnSpc>
                <a:spcPct val="130000"/>
              </a:lnSpc>
              <a:buFont typeface="Wingdings" panose="05000000000000000000" pitchFamily="2" charset="2"/>
              <a:buChar char="à"/>
            </a:pPr>
            <a:r>
              <a:rPr lang="en-GB" dirty="0">
                <a:sym typeface="Wingdings" panose="05000000000000000000" pitchFamily="2" charset="2"/>
              </a:rPr>
              <a:t>Extremely useful during detector filling after shutdown (when mixture hydrostatic pressure is changing significantly)</a:t>
            </a:r>
          </a:p>
          <a:p>
            <a:pPr marL="285750" indent="-285750">
              <a:lnSpc>
                <a:spcPct val="130000"/>
              </a:lnSpc>
              <a:buFont typeface="Wingdings" panose="05000000000000000000" pitchFamily="2" charset="2"/>
              <a:buChar char="à"/>
            </a:pPr>
            <a:r>
              <a:rPr lang="en-GB" dirty="0">
                <a:sym typeface="Wingdings" panose="05000000000000000000" pitchFamily="2" charset="2"/>
              </a:rPr>
              <a:t>Minimize over-pressure at chamber level</a:t>
            </a:r>
          </a:p>
        </p:txBody>
      </p:sp>
      <p:grpSp>
        <p:nvGrpSpPr>
          <p:cNvPr id="17" name="Group 16">
            <a:extLst>
              <a:ext uri="{FF2B5EF4-FFF2-40B4-BE49-F238E27FC236}">
                <a16:creationId xmlns:a16="http://schemas.microsoft.com/office/drawing/2014/main" id="{6B40F428-0BF6-1BDA-192D-F84EBA566342}"/>
              </a:ext>
            </a:extLst>
          </p:cNvPr>
          <p:cNvGrpSpPr/>
          <p:nvPr/>
        </p:nvGrpSpPr>
        <p:grpSpPr>
          <a:xfrm>
            <a:off x="1872549" y="3412202"/>
            <a:ext cx="8616952" cy="3068960"/>
            <a:chOff x="1872549" y="3284984"/>
            <a:chExt cx="8616952" cy="3068960"/>
          </a:xfrm>
        </p:grpSpPr>
        <p:pic>
          <p:nvPicPr>
            <p:cNvPr id="13" name="Picture 12">
              <a:extLst>
                <a:ext uri="{FF2B5EF4-FFF2-40B4-BE49-F238E27FC236}">
                  <a16:creationId xmlns:a16="http://schemas.microsoft.com/office/drawing/2014/main" id="{67234825-93F0-403E-81DE-8132CE8C3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549" y="3284984"/>
              <a:ext cx="2301720" cy="3068960"/>
            </a:xfrm>
            <a:prstGeom prst="rect">
              <a:avLst/>
            </a:prstGeom>
          </p:spPr>
        </p:pic>
        <p:pic>
          <p:nvPicPr>
            <p:cNvPr id="14" name="Picture 13">
              <a:extLst>
                <a:ext uri="{FF2B5EF4-FFF2-40B4-BE49-F238E27FC236}">
                  <a16:creationId xmlns:a16="http://schemas.microsoft.com/office/drawing/2014/main" id="{83ADF84C-6421-4A31-C441-F220314ED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309" y="3436685"/>
              <a:ext cx="6300192" cy="2694997"/>
            </a:xfrm>
            <a:prstGeom prst="rect">
              <a:avLst/>
            </a:prstGeom>
          </p:spPr>
        </p:pic>
        <p:sp>
          <p:nvSpPr>
            <p:cNvPr id="15" name="Rectangle: Rounded Corners 14">
              <a:extLst>
                <a:ext uri="{FF2B5EF4-FFF2-40B4-BE49-F238E27FC236}">
                  <a16:creationId xmlns:a16="http://schemas.microsoft.com/office/drawing/2014/main" id="{EDD43791-8C3E-B3CC-4A5A-7049DF16B53E}"/>
                </a:ext>
              </a:extLst>
            </p:cNvPr>
            <p:cNvSpPr/>
            <p:nvPr/>
          </p:nvSpPr>
          <p:spPr>
            <a:xfrm>
              <a:off x="6945106" y="5589240"/>
              <a:ext cx="792088" cy="36004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35A83017-CC71-C0BE-F4C7-BAD39DF51037}"/>
                </a:ext>
              </a:extLst>
            </p:cNvPr>
            <p:cNvCxnSpPr>
              <a:cxnSpLocks/>
              <a:endCxn id="15" idx="1"/>
            </p:cNvCxnSpPr>
            <p:nvPr/>
          </p:nvCxnSpPr>
          <p:spPr>
            <a:xfrm>
              <a:off x="3397222" y="5733256"/>
              <a:ext cx="3547885" cy="36004"/>
            </a:xfrm>
            <a:prstGeom prst="straightConnector1">
              <a:avLst/>
            </a:pr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 name="Rectangle 4">
            <a:extLst>
              <a:ext uri="{FF2B5EF4-FFF2-40B4-BE49-F238E27FC236}">
                <a16:creationId xmlns:a16="http://schemas.microsoft.com/office/drawing/2014/main" id="{DD69A362-F17A-7DF0-5CD3-91D7129C083C}"/>
              </a:ext>
            </a:extLst>
          </p:cNvPr>
          <p:cNvSpPr txBox="1">
            <a:spLocks noChangeArrowheads="1"/>
          </p:cNvSpPr>
          <p:nvPr/>
        </p:nvSpPr>
        <p:spPr>
          <a:xfrm>
            <a:off x="935086" y="25979"/>
            <a:ext cx="10297401"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000" dirty="0">
                <a:solidFill>
                  <a:schemeClr val="accent1">
                    <a:lumMod val="75000"/>
                  </a:schemeClr>
                </a:solidFill>
                <a:latin typeface="+mn-lt"/>
              </a:rPr>
              <a:t>Optimization strategies - Examples: RPC Gas system upgrade</a:t>
            </a:r>
          </a:p>
        </p:txBody>
      </p:sp>
      <p:sp>
        <p:nvSpPr>
          <p:cNvPr id="10" name="Date Placeholder 9">
            <a:extLst>
              <a:ext uri="{FF2B5EF4-FFF2-40B4-BE49-F238E27FC236}">
                <a16:creationId xmlns:a16="http://schemas.microsoft.com/office/drawing/2014/main" id="{3C1761FC-C429-7371-A0AE-FE275A56DF08}"/>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221473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4295D9-CD8F-67E0-7E9E-6BC644E7DCFA}"/>
              </a:ext>
            </a:extLst>
          </p:cNvPr>
          <p:cNvSpPr>
            <a:spLocks noGrp="1"/>
          </p:cNvSpPr>
          <p:nvPr>
            <p:ph type="ftr" sz="quarter" idx="11"/>
          </p:nvPr>
        </p:nvSpPr>
        <p:spPr>
          <a:xfrm>
            <a:off x="3721210" y="6356350"/>
            <a:ext cx="4432190"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84B027C3-BECE-8698-CB0B-11666DE35EE2}"/>
              </a:ext>
            </a:extLst>
          </p:cNvPr>
          <p:cNvSpPr>
            <a:spLocks noGrp="1"/>
          </p:cNvSpPr>
          <p:nvPr>
            <p:ph type="sldNum" sz="quarter" idx="12"/>
          </p:nvPr>
        </p:nvSpPr>
        <p:spPr/>
        <p:txBody>
          <a:bodyPr/>
          <a:lstStyle/>
          <a:p>
            <a:fld id="{42A0D281-FBFC-4D24-9147-4B8F7095011A}" type="slidenum">
              <a:rPr lang="en-GB" smtClean="0"/>
              <a:t>33</a:t>
            </a:fld>
            <a:endParaRPr lang="en-GB"/>
          </a:p>
        </p:txBody>
      </p:sp>
      <p:pic>
        <p:nvPicPr>
          <p:cNvPr id="9" name="Picture 8">
            <a:extLst>
              <a:ext uri="{FF2B5EF4-FFF2-40B4-BE49-F238E27FC236}">
                <a16:creationId xmlns:a16="http://schemas.microsoft.com/office/drawing/2014/main" id="{6C05FD88-C1BE-77D9-DF8A-60686B8A7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808" y="3724230"/>
            <a:ext cx="4432191" cy="2553144"/>
          </a:xfrm>
          <a:prstGeom prst="rect">
            <a:avLst/>
          </a:prstGeom>
        </p:spPr>
      </p:pic>
      <p:pic>
        <p:nvPicPr>
          <p:cNvPr id="11" name="Picture 10">
            <a:extLst>
              <a:ext uri="{FF2B5EF4-FFF2-40B4-BE49-F238E27FC236}">
                <a16:creationId xmlns:a16="http://schemas.microsoft.com/office/drawing/2014/main" id="{586A89B4-ED5A-650D-0D2C-7ECBBA46E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809" y="1193211"/>
            <a:ext cx="4432191" cy="2533277"/>
          </a:xfrm>
          <a:prstGeom prst="rect">
            <a:avLst/>
          </a:prstGeom>
        </p:spPr>
      </p:pic>
      <p:cxnSp>
        <p:nvCxnSpPr>
          <p:cNvPr id="13" name="Straight Connector 12">
            <a:extLst>
              <a:ext uri="{FF2B5EF4-FFF2-40B4-BE49-F238E27FC236}">
                <a16:creationId xmlns:a16="http://schemas.microsoft.com/office/drawing/2014/main" id="{6E00468F-1337-F2F7-7D66-50505D555653}"/>
              </a:ext>
            </a:extLst>
          </p:cNvPr>
          <p:cNvCxnSpPr/>
          <p:nvPr/>
        </p:nvCxnSpPr>
        <p:spPr>
          <a:xfrm>
            <a:off x="7759809" y="2250219"/>
            <a:ext cx="42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DD239D1-B0B2-490C-E15E-18956B18B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2313835"/>
            <a:ext cx="5627753" cy="3723726"/>
          </a:xfrm>
          <a:prstGeom prst="rect">
            <a:avLst/>
          </a:prstGeom>
        </p:spPr>
      </p:pic>
      <p:pic>
        <p:nvPicPr>
          <p:cNvPr id="21" name="Picture 2" descr="C:\Users\guidar\Documents\IEEE2012\CERN LogoOutline-Blue-04.png">
            <a:extLst>
              <a:ext uri="{FF2B5EF4-FFF2-40B4-BE49-F238E27FC236}">
                <a16:creationId xmlns:a16="http://schemas.microsoft.com/office/drawing/2014/main" id="{670E8FF6-B960-8A40-910F-5FBAC55BD24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3FE78BA-C31D-5F80-8EE5-DFB97FBA4CA9}"/>
              </a:ext>
            </a:extLst>
          </p:cNvPr>
          <p:cNvGrpSpPr/>
          <p:nvPr/>
        </p:nvGrpSpPr>
        <p:grpSpPr>
          <a:xfrm>
            <a:off x="792488" y="691712"/>
            <a:ext cx="10440000" cy="37824"/>
            <a:chOff x="179512" y="582864"/>
            <a:chExt cx="8820000" cy="37824"/>
          </a:xfrm>
        </p:grpSpPr>
        <p:cxnSp>
          <p:nvCxnSpPr>
            <p:cNvPr id="23" name="Straight Connector 22">
              <a:extLst>
                <a:ext uri="{FF2B5EF4-FFF2-40B4-BE49-F238E27FC236}">
                  <a16:creationId xmlns:a16="http://schemas.microsoft.com/office/drawing/2014/main" id="{7D02F9E4-B8AD-EF2D-A94F-1EF718528683}"/>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B6CD0A-DBE5-A8C8-DF48-D6D4A4D616F7}"/>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523258F6-0A54-0922-28E1-DBB4D55156E5}"/>
              </a:ext>
            </a:extLst>
          </p:cNvPr>
          <p:cNvCxnSpPr/>
          <p:nvPr/>
        </p:nvCxnSpPr>
        <p:spPr>
          <a:xfrm>
            <a:off x="7759809" y="1806271"/>
            <a:ext cx="42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020031-BF95-00D7-7170-68F171321D5D}"/>
              </a:ext>
            </a:extLst>
          </p:cNvPr>
          <p:cNvCxnSpPr/>
          <p:nvPr/>
        </p:nvCxnSpPr>
        <p:spPr>
          <a:xfrm>
            <a:off x="7777040" y="5424122"/>
            <a:ext cx="42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F2F2782-17D4-42A0-0EAB-6E35EB0B3783}"/>
              </a:ext>
            </a:extLst>
          </p:cNvPr>
          <p:cNvCxnSpPr/>
          <p:nvPr/>
        </p:nvCxnSpPr>
        <p:spPr>
          <a:xfrm>
            <a:off x="7777040" y="5163047"/>
            <a:ext cx="42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8B8257D-7DF2-5E45-4F5D-4001EDD4DB56}"/>
              </a:ext>
            </a:extLst>
          </p:cNvPr>
          <p:cNvSpPr txBox="1"/>
          <p:nvPr/>
        </p:nvSpPr>
        <p:spPr>
          <a:xfrm>
            <a:off x="8396577" y="2390728"/>
            <a:ext cx="3211520" cy="646331"/>
          </a:xfrm>
          <a:prstGeom prst="rect">
            <a:avLst/>
          </a:prstGeom>
          <a:noFill/>
        </p:spPr>
        <p:txBody>
          <a:bodyPr wrap="none" rtlCol="0">
            <a:spAutoFit/>
          </a:bodyPr>
          <a:lstStyle/>
          <a:p>
            <a:r>
              <a:rPr lang="fr-CH" dirty="0">
                <a:solidFill>
                  <a:schemeClr val="bg1"/>
                </a:solidFill>
              </a:rPr>
              <a:t>Run2:</a:t>
            </a:r>
          </a:p>
          <a:p>
            <a:r>
              <a:rPr lang="el-GR" dirty="0">
                <a:solidFill>
                  <a:schemeClr val="bg1"/>
                </a:solidFill>
              </a:rPr>
              <a:t>Δ</a:t>
            </a:r>
            <a:r>
              <a:rPr lang="fr-CH" dirty="0">
                <a:solidFill>
                  <a:schemeClr val="bg1"/>
                </a:solidFill>
              </a:rPr>
              <a:t> high pressure buffer ~70 mbar</a:t>
            </a:r>
            <a:endParaRPr lang="en-GB" dirty="0">
              <a:solidFill>
                <a:schemeClr val="bg1"/>
              </a:solidFill>
            </a:endParaRPr>
          </a:p>
        </p:txBody>
      </p:sp>
      <p:sp>
        <p:nvSpPr>
          <p:cNvPr id="29" name="TextBox 28">
            <a:extLst>
              <a:ext uri="{FF2B5EF4-FFF2-40B4-BE49-F238E27FC236}">
                <a16:creationId xmlns:a16="http://schemas.microsoft.com/office/drawing/2014/main" id="{56B45545-334F-F14A-106B-8BFCCC2FCC9B}"/>
              </a:ext>
            </a:extLst>
          </p:cNvPr>
          <p:cNvSpPr txBox="1"/>
          <p:nvPr/>
        </p:nvSpPr>
        <p:spPr>
          <a:xfrm>
            <a:off x="8203837" y="4255642"/>
            <a:ext cx="2753061" cy="646331"/>
          </a:xfrm>
          <a:prstGeom prst="rect">
            <a:avLst/>
          </a:prstGeom>
          <a:noFill/>
        </p:spPr>
        <p:txBody>
          <a:bodyPr wrap="none" rtlCol="0">
            <a:spAutoFit/>
          </a:bodyPr>
          <a:lstStyle/>
          <a:p>
            <a:r>
              <a:rPr lang="fr-CH" dirty="0">
                <a:solidFill>
                  <a:schemeClr val="bg1"/>
                </a:solidFill>
              </a:rPr>
              <a:t>Run3:</a:t>
            </a:r>
          </a:p>
          <a:p>
            <a:r>
              <a:rPr lang="el-GR" dirty="0">
                <a:solidFill>
                  <a:schemeClr val="bg1"/>
                </a:solidFill>
              </a:rPr>
              <a:t>Δ</a:t>
            </a:r>
            <a:r>
              <a:rPr lang="fr-CH" dirty="0">
                <a:solidFill>
                  <a:schemeClr val="bg1"/>
                </a:solidFill>
              </a:rPr>
              <a:t> pressure buffer ~30 mbar</a:t>
            </a:r>
            <a:endParaRPr lang="en-GB" dirty="0">
              <a:solidFill>
                <a:schemeClr val="bg1"/>
              </a:solidFill>
            </a:endParaRPr>
          </a:p>
        </p:txBody>
      </p:sp>
      <p:sp>
        <p:nvSpPr>
          <p:cNvPr id="30" name="TextBox 29">
            <a:extLst>
              <a:ext uri="{FF2B5EF4-FFF2-40B4-BE49-F238E27FC236}">
                <a16:creationId xmlns:a16="http://schemas.microsoft.com/office/drawing/2014/main" id="{E731F914-CDDE-F104-1144-82B03882C0C8}"/>
              </a:ext>
            </a:extLst>
          </p:cNvPr>
          <p:cNvSpPr txBox="1"/>
          <p:nvPr/>
        </p:nvSpPr>
        <p:spPr>
          <a:xfrm>
            <a:off x="0" y="899959"/>
            <a:ext cx="7847937" cy="1143518"/>
          </a:xfrm>
          <a:prstGeom prst="rect">
            <a:avLst/>
          </a:prstGeom>
          <a:noFill/>
        </p:spPr>
        <p:txBody>
          <a:bodyPr wrap="square" rtlCol="0">
            <a:spAutoFit/>
          </a:bodyPr>
          <a:lstStyle/>
          <a:p>
            <a:pPr>
              <a:lnSpc>
                <a:spcPct val="130000"/>
              </a:lnSpc>
            </a:pPr>
            <a:r>
              <a:rPr lang="fr-CH" dirty="0"/>
              <a:t>Upgrade of purifier modules </a:t>
            </a:r>
          </a:p>
          <a:p>
            <a:pPr marL="285750" indent="-285750">
              <a:lnSpc>
                <a:spcPct val="130000"/>
              </a:lnSpc>
              <a:buFont typeface="Wingdings" panose="05000000000000000000" pitchFamily="2" charset="2"/>
              <a:buChar char="à"/>
            </a:pPr>
            <a:r>
              <a:rPr lang="fr-CH" dirty="0" err="1"/>
              <a:t>Smoother</a:t>
            </a:r>
            <a:r>
              <a:rPr lang="fr-CH" dirty="0"/>
              <a:t> change to run conditions: </a:t>
            </a:r>
          </a:p>
          <a:p>
            <a:pPr>
              <a:lnSpc>
                <a:spcPct val="130000"/>
              </a:lnSpc>
            </a:pPr>
            <a:r>
              <a:rPr lang="fr-CH" dirty="0"/>
              <a:t>	modification of </a:t>
            </a:r>
            <a:r>
              <a:rPr lang="fr-CH" dirty="0" err="1"/>
              <a:t>preparation</a:t>
            </a:r>
            <a:r>
              <a:rPr lang="fr-CH" dirty="0"/>
              <a:t> for run phases </a:t>
            </a:r>
            <a:endParaRPr lang="en-GB" dirty="0"/>
          </a:p>
        </p:txBody>
      </p:sp>
      <p:sp>
        <p:nvSpPr>
          <p:cNvPr id="31" name="Oval 30">
            <a:extLst>
              <a:ext uri="{FF2B5EF4-FFF2-40B4-BE49-F238E27FC236}">
                <a16:creationId xmlns:a16="http://schemas.microsoft.com/office/drawing/2014/main" id="{B1D3D3DA-5C85-2554-E7D1-77BED352150D}"/>
              </a:ext>
            </a:extLst>
          </p:cNvPr>
          <p:cNvSpPr/>
          <p:nvPr/>
        </p:nvSpPr>
        <p:spPr>
          <a:xfrm rot="1584670">
            <a:off x="1200579" y="4345410"/>
            <a:ext cx="822520" cy="1822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466AB289-6465-97C9-438E-21AC7BE1798C}"/>
              </a:ext>
            </a:extLst>
          </p:cNvPr>
          <p:cNvCxnSpPr>
            <a:cxnSpLocks/>
            <a:endCxn id="31" idx="1"/>
          </p:cNvCxnSpPr>
          <p:nvPr/>
        </p:nvCxnSpPr>
        <p:spPr>
          <a:xfrm flipH="1">
            <a:off x="1637981" y="2016911"/>
            <a:ext cx="421407" cy="25332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4">
            <a:extLst>
              <a:ext uri="{FF2B5EF4-FFF2-40B4-BE49-F238E27FC236}">
                <a16:creationId xmlns:a16="http://schemas.microsoft.com/office/drawing/2014/main" id="{94F2316C-09B7-260C-7EA1-FC0A551A6DC5}"/>
              </a:ext>
            </a:extLst>
          </p:cNvPr>
          <p:cNvSpPr txBox="1">
            <a:spLocks noChangeArrowheads="1"/>
          </p:cNvSpPr>
          <p:nvPr/>
        </p:nvSpPr>
        <p:spPr>
          <a:xfrm>
            <a:off x="935086" y="25979"/>
            <a:ext cx="10297401"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000" dirty="0">
                <a:solidFill>
                  <a:schemeClr val="accent1">
                    <a:lumMod val="75000"/>
                  </a:schemeClr>
                </a:solidFill>
                <a:latin typeface="+mn-lt"/>
              </a:rPr>
              <a:t>Optimization strategies - Examples: RPC Gas system upgrade</a:t>
            </a:r>
          </a:p>
        </p:txBody>
      </p:sp>
      <p:sp>
        <p:nvSpPr>
          <p:cNvPr id="3" name="Date Placeholder 2">
            <a:extLst>
              <a:ext uri="{FF2B5EF4-FFF2-40B4-BE49-F238E27FC236}">
                <a16:creationId xmlns:a16="http://schemas.microsoft.com/office/drawing/2014/main" id="{B6F3B984-9DBC-9029-CB44-A7D9F9B25A54}"/>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2615218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A038D8-AFCE-44FB-A6E1-7819B516204B}"/>
              </a:ext>
            </a:extLst>
          </p:cNvPr>
          <p:cNvSpPr>
            <a:spLocks noGrp="1"/>
          </p:cNvSpPr>
          <p:nvPr>
            <p:ph type="ftr" sz="quarter" idx="11"/>
          </p:nvPr>
        </p:nvSpPr>
        <p:spPr>
          <a:xfrm>
            <a:off x="4038600" y="6356350"/>
            <a:ext cx="4758328"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12642028-8490-4B0E-97DA-CFF0DFD93C60}"/>
              </a:ext>
            </a:extLst>
          </p:cNvPr>
          <p:cNvSpPr>
            <a:spLocks noGrp="1"/>
          </p:cNvSpPr>
          <p:nvPr>
            <p:ph type="sldNum" sz="quarter" idx="12"/>
          </p:nvPr>
        </p:nvSpPr>
        <p:spPr/>
        <p:txBody>
          <a:bodyPr/>
          <a:lstStyle/>
          <a:p>
            <a:fld id="{42A0D281-FBFC-4D24-9147-4B8F7095011A}" type="slidenum">
              <a:rPr lang="en-GB" smtClean="0"/>
              <a:t>34</a:t>
            </a:fld>
            <a:endParaRPr lang="en-GB"/>
          </a:p>
        </p:txBody>
      </p:sp>
      <p:sp>
        <p:nvSpPr>
          <p:cNvPr id="5" name="Rectangle 4">
            <a:extLst>
              <a:ext uri="{FF2B5EF4-FFF2-40B4-BE49-F238E27FC236}">
                <a16:creationId xmlns:a16="http://schemas.microsoft.com/office/drawing/2014/main" id="{EAE3020D-FBA9-4DEC-A5A0-0B5E9E02D0CD}"/>
              </a:ext>
            </a:extLst>
          </p:cNvPr>
          <p:cNvSpPr txBox="1">
            <a:spLocks noChangeArrowheads="1"/>
          </p:cNvSpPr>
          <p:nvPr/>
        </p:nvSpPr>
        <p:spPr>
          <a:xfrm>
            <a:off x="2376138" y="0"/>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“Lab size” gas systems</a:t>
            </a:r>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C09A2B46-CCD0-7831-6BEB-E4C4BFB7725C}"/>
              </a:ext>
            </a:extLst>
          </p:cNvPr>
          <p:cNvSpPr txBox="1"/>
          <p:nvPr/>
        </p:nvSpPr>
        <p:spPr>
          <a:xfrm>
            <a:off x="0" y="818565"/>
            <a:ext cx="12192000" cy="752514"/>
          </a:xfrm>
          <a:prstGeom prst="rect">
            <a:avLst/>
          </a:prstGeom>
          <a:noFill/>
        </p:spPr>
        <p:txBody>
          <a:bodyPr wrap="square" rtlCol="0">
            <a:spAutoFit/>
          </a:bodyPr>
          <a:lstStyle/>
          <a:p>
            <a:pPr>
              <a:lnSpc>
                <a:spcPct val="110000"/>
              </a:lnSpc>
            </a:pPr>
            <a:r>
              <a:rPr lang="fr-CH" sz="2000" dirty="0" err="1"/>
              <a:t>Sometimes</a:t>
            </a:r>
            <a:r>
              <a:rPr lang="fr-CH" sz="2000" dirty="0"/>
              <a:t> </a:t>
            </a:r>
            <a:r>
              <a:rPr lang="fr-CH" sz="2000" dirty="0" err="1"/>
              <a:t>lab</a:t>
            </a:r>
            <a:r>
              <a:rPr lang="fr-CH" sz="2000" dirty="0"/>
              <a:t> test are </a:t>
            </a:r>
            <a:r>
              <a:rPr lang="fr-CH" sz="2000" dirty="0" err="1"/>
              <a:t>using</a:t>
            </a:r>
            <a:r>
              <a:rPr lang="fr-CH" sz="2000" dirty="0"/>
              <a:t> </a:t>
            </a:r>
            <a:r>
              <a:rPr lang="fr-CH" sz="2000" dirty="0" err="1"/>
              <a:t>relatively</a:t>
            </a:r>
            <a:r>
              <a:rPr lang="fr-CH" sz="2000" dirty="0"/>
              <a:t> high </a:t>
            </a:r>
            <a:r>
              <a:rPr lang="fr-CH" sz="2000" dirty="0" err="1"/>
              <a:t>gas</a:t>
            </a:r>
            <a:r>
              <a:rPr lang="fr-CH" sz="2000" dirty="0"/>
              <a:t> </a:t>
            </a:r>
            <a:r>
              <a:rPr lang="fr-CH" sz="2000" dirty="0" err="1"/>
              <a:t>quantity</a:t>
            </a:r>
            <a:r>
              <a:rPr lang="fr-CH" sz="2000" dirty="0"/>
              <a:t> if </a:t>
            </a:r>
            <a:r>
              <a:rPr lang="fr-CH" sz="2000" dirty="0" err="1"/>
              <a:t>compared</a:t>
            </a:r>
            <a:r>
              <a:rPr lang="fr-CH" sz="2000" dirty="0"/>
              <a:t> with large LHC </a:t>
            </a:r>
            <a:r>
              <a:rPr lang="fr-CH" sz="2000" dirty="0" err="1"/>
              <a:t>systems</a:t>
            </a:r>
            <a:r>
              <a:rPr lang="fr-CH" sz="2000" dirty="0"/>
              <a:t>: </a:t>
            </a:r>
          </a:p>
          <a:p>
            <a:pPr>
              <a:lnSpc>
                <a:spcPct val="110000"/>
              </a:lnSpc>
            </a:pPr>
            <a:r>
              <a:rPr lang="fr-CH" sz="2000" dirty="0" err="1"/>
              <a:t>example</a:t>
            </a:r>
            <a:r>
              <a:rPr lang="fr-CH" sz="2000" dirty="0"/>
              <a:t> </a:t>
            </a:r>
            <a:r>
              <a:rPr lang="fr-CH" sz="2000" dirty="0" err="1"/>
              <a:t>from</a:t>
            </a:r>
            <a:r>
              <a:rPr lang="fr-CH" sz="2000" dirty="0"/>
              <a:t> GIF++ tests (RPC, CSC, GEM), test </a:t>
            </a:r>
            <a:r>
              <a:rPr lang="fr-CH" sz="2000" dirty="0" err="1"/>
              <a:t>beam</a:t>
            </a:r>
            <a:r>
              <a:rPr lang="fr-CH" sz="2000" dirty="0"/>
              <a:t> </a:t>
            </a:r>
            <a:r>
              <a:rPr lang="fr-CH" sz="2000" dirty="0" err="1"/>
              <a:t>activities</a:t>
            </a:r>
            <a:r>
              <a:rPr lang="fr-CH" sz="2000" dirty="0"/>
              <a:t> (CALICE RPC-SDHCAL), EEE </a:t>
            </a:r>
            <a:r>
              <a:rPr lang="fr-CH" sz="2000" dirty="0" err="1"/>
              <a:t>telescope</a:t>
            </a:r>
            <a:r>
              <a:rPr lang="fr-CH" sz="2000" dirty="0"/>
              <a:t>, … </a:t>
            </a:r>
            <a:endParaRPr lang="en-GB" sz="2000" dirty="0">
              <a:sym typeface="Wingdings" panose="05000000000000000000" pitchFamily="2" charset="2"/>
            </a:endParaRPr>
          </a:p>
        </p:txBody>
      </p:sp>
      <p:sp>
        <p:nvSpPr>
          <p:cNvPr id="19" name="TextBox 18">
            <a:extLst>
              <a:ext uri="{FF2B5EF4-FFF2-40B4-BE49-F238E27FC236}">
                <a16:creationId xmlns:a16="http://schemas.microsoft.com/office/drawing/2014/main" id="{449D24CA-1958-D763-4B29-C926E5AA8C2E}"/>
              </a:ext>
            </a:extLst>
          </p:cNvPr>
          <p:cNvSpPr txBox="1"/>
          <p:nvPr/>
        </p:nvSpPr>
        <p:spPr>
          <a:xfrm>
            <a:off x="95553" y="1556614"/>
            <a:ext cx="6192688" cy="369332"/>
          </a:xfrm>
          <a:prstGeom prst="rect">
            <a:avLst/>
          </a:prstGeom>
          <a:noFill/>
        </p:spPr>
        <p:txBody>
          <a:bodyPr wrap="square" rtlCol="0">
            <a:spAutoFit/>
          </a:bodyPr>
          <a:lstStyle/>
          <a:p>
            <a:r>
              <a:rPr lang="en-GB" dirty="0">
                <a:cs typeface="Times New Roman" panose="02020603050405020304" pitchFamily="18" charset="0"/>
              </a:rPr>
              <a:t>Development of Recirculation system for laboratory applications</a:t>
            </a:r>
          </a:p>
        </p:txBody>
      </p:sp>
      <p:sp>
        <p:nvSpPr>
          <p:cNvPr id="24" name="TextBox 23">
            <a:extLst>
              <a:ext uri="{FF2B5EF4-FFF2-40B4-BE49-F238E27FC236}">
                <a16:creationId xmlns:a16="http://schemas.microsoft.com/office/drawing/2014/main" id="{6176B96E-2F9A-B0A3-E066-6686539EEDFC}"/>
              </a:ext>
            </a:extLst>
          </p:cNvPr>
          <p:cNvSpPr txBox="1"/>
          <p:nvPr/>
        </p:nvSpPr>
        <p:spPr>
          <a:xfrm>
            <a:off x="4465457" y="2243302"/>
            <a:ext cx="7471442" cy="402546"/>
          </a:xfrm>
          <a:prstGeom prst="rect">
            <a:avLst/>
          </a:prstGeom>
          <a:noFill/>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Calibri Light" panose="020F030202020403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2013: Development of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hlinkClick r:id="rId3"/>
              </a:rPr>
              <a:t>"A portable gas recirculation unit" JINST 12 T10002</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pic>
        <p:nvPicPr>
          <p:cNvPr id="12" name="Picture 11">
            <a:extLst>
              <a:ext uri="{FF2B5EF4-FFF2-40B4-BE49-F238E27FC236}">
                <a16:creationId xmlns:a16="http://schemas.microsoft.com/office/drawing/2014/main" id="{91148E30-D5DA-1099-671D-2988C2B15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48" y="1899204"/>
            <a:ext cx="3699476" cy="4584988"/>
          </a:xfrm>
          <a:prstGeom prst="rect">
            <a:avLst/>
          </a:prstGeom>
        </p:spPr>
      </p:pic>
      <p:sp>
        <p:nvSpPr>
          <p:cNvPr id="25" name="TextBox 24">
            <a:extLst>
              <a:ext uri="{FF2B5EF4-FFF2-40B4-BE49-F238E27FC236}">
                <a16:creationId xmlns:a16="http://schemas.microsoft.com/office/drawing/2014/main" id="{A1238C56-22EE-A1DE-0E00-422EFE88FA74}"/>
              </a:ext>
            </a:extLst>
          </p:cNvPr>
          <p:cNvSpPr txBox="1"/>
          <p:nvPr/>
        </p:nvSpPr>
        <p:spPr>
          <a:xfrm>
            <a:off x="4626769" y="2963204"/>
            <a:ext cx="6129336" cy="2862322"/>
          </a:xfrm>
          <a:prstGeom prst="rect">
            <a:avLst/>
          </a:prstGeom>
          <a:noFill/>
        </p:spPr>
        <p:txBody>
          <a:bodyPr wrap="square">
            <a:spAutoFit/>
          </a:bodyPr>
          <a:lstStyle/>
          <a:p>
            <a:pPr marL="285750" indent="-285750">
              <a:buFont typeface="Calibri" panose="020F0502020204030204" pitchFamily="34" charset="0"/>
              <a:buChar char="−"/>
            </a:pPr>
            <a:r>
              <a:rPr lang="en-GB" dirty="0"/>
              <a:t>~10 detectors</a:t>
            </a:r>
          </a:p>
          <a:p>
            <a:pPr marL="285750" indent="-285750">
              <a:buFont typeface="Calibri" panose="020F0502020204030204" pitchFamily="34" charset="0"/>
              <a:buChar char="−"/>
            </a:pPr>
            <a:r>
              <a:rPr lang="en-GB" dirty="0"/>
              <a:t>~100-200 l/h</a:t>
            </a:r>
          </a:p>
          <a:p>
            <a:pPr marL="285750" indent="-285750">
              <a:buFont typeface="Calibri" panose="020F0502020204030204" pitchFamily="34" charset="0"/>
              <a:buChar char="−"/>
            </a:pPr>
            <a:r>
              <a:rPr lang="en-GB" dirty="0"/>
              <a:t>One single rack can contain the full system</a:t>
            </a:r>
          </a:p>
          <a:p>
            <a:pPr marL="285750" indent="-285750">
              <a:buFont typeface="Calibri" panose="020F0502020204030204" pitchFamily="34" charset="0"/>
              <a:buChar char="−"/>
            </a:pPr>
            <a:r>
              <a:rPr lang="en-GB" dirty="0"/>
              <a:t>Control system based on simple PLC</a:t>
            </a:r>
          </a:p>
          <a:p>
            <a:pPr marL="285750" indent="-285750">
              <a:buFont typeface="Calibri" panose="020F0502020204030204" pitchFamily="34" charset="0"/>
              <a:buChar char="−"/>
            </a:pPr>
            <a:r>
              <a:rPr lang="en-GB" dirty="0"/>
              <a:t>Monitoring system based on Grafana</a:t>
            </a:r>
          </a:p>
          <a:p>
            <a:pPr marL="285750" indent="-285750">
              <a:buFont typeface="Calibri" panose="020F0502020204030204" pitchFamily="34" charset="0"/>
              <a:buChar char="−"/>
            </a:pPr>
            <a:r>
              <a:rPr lang="en-GB" dirty="0"/>
              <a:t>Possible to have some parameters controlled remotely </a:t>
            </a:r>
          </a:p>
          <a:p>
            <a:pPr marL="285750" indent="-285750">
              <a:buFont typeface="Calibri" panose="020F0502020204030204" pitchFamily="34" charset="0"/>
              <a:buChar char="−"/>
            </a:pPr>
            <a:r>
              <a:rPr lang="en-GB" dirty="0"/>
              <a:t>Few sensors</a:t>
            </a:r>
          </a:p>
          <a:p>
            <a:pPr marL="285750" indent="-285750">
              <a:buFont typeface="Calibri" panose="020F0502020204030204" pitchFamily="34" charset="0"/>
              <a:buChar char="−"/>
            </a:pPr>
            <a:r>
              <a:rPr lang="en-GB" dirty="0"/>
              <a:t>Five gas systems already produced and in use</a:t>
            </a:r>
          </a:p>
          <a:p>
            <a:pPr marL="285750" indent="-285750">
              <a:buFont typeface="Calibri" panose="020F0502020204030204" pitchFamily="34" charset="0"/>
              <a:buChar char="−"/>
            </a:pPr>
            <a:endParaRPr lang="en-GB" dirty="0"/>
          </a:p>
          <a:p>
            <a:pPr marL="285750" indent="-285750">
              <a:buFont typeface="Calibri" panose="020F0502020204030204" pitchFamily="34" charset="0"/>
              <a:buChar char="−"/>
            </a:pPr>
            <a:r>
              <a:rPr lang="en-GB" dirty="0"/>
              <a:t>20-30 </a:t>
            </a:r>
            <a:r>
              <a:rPr lang="en-GB" dirty="0" err="1"/>
              <a:t>kCHF</a:t>
            </a:r>
            <a:endParaRPr lang="en-CH" dirty="0"/>
          </a:p>
        </p:txBody>
      </p:sp>
      <p:sp>
        <p:nvSpPr>
          <p:cNvPr id="2" name="Date Placeholder 1">
            <a:extLst>
              <a:ext uri="{FF2B5EF4-FFF2-40B4-BE49-F238E27FC236}">
                <a16:creationId xmlns:a16="http://schemas.microsoft.com/office/drawing/2014/main" id="{272CD258-84A5-5C6D-03BD-A0AABE6FABBF}"/>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842430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A038D8-AFCE-44FB-A6E1-7819B516204B}"/>
              </a:ext>
            </a:extLst>
          </p:cNvPr>
          <p:cNvSpPr>
            <a:spLocks noGrp="1"/>
          </p:cNvSpPr>
          <p:nvPr>
            <p:ph type="ftr" sz="quarter" idx="11"/>
          </p:nvPr>
        </p:nvSpPr>
        <p:spPr>
          <a:xfrm>
            <a:off x="4038600" y="6356350"/>
            <a:ext cx="4758328" cy="365125"/>
          </a:xfrm>
        </p:spPr>
        <p:txBody>
          <a:bodyPr/>
          <a:lstStyle/>
          <a:p>
            <a:r>
              <a:rPr lang="en-GB"/>
              <a:t>Bonaudi-Chiavassa International School on Particle Detectors</a:t>
            </a:r>
            <a:endParaRPr lang="en-GB" dirty="0"/>
          </a:p>
        </p:txBody>
      </p:sp>
      <p:sp>
        <p:nvSpPr>
          <p:cNvPr id="4" name="Slide Number Placeholder 3">
            <a:extLst>
              <a:ext uri="{FF2B5EF4-FFF2-40B4-BE49-F238E27FC236}">
                <a16:creationId xmlns:a16="http://schemas.microsoft.com/office/drawing/2014/main" id="{12642028-8490-4B0E-97DA-CFF0DFD93C60}"/>
              </a:ext>
            </a:extLst>
          </p:cNvPr>
          <p:cNvSpPr>
            <a:spLocks noGrp="1"/>
          </p:cNvSpPr>
          <p:nvPr>
            <p:ph type="sldNum" sz="quarter" idx="12"/>
          </p:nvPr>
        </p:nvSpPr>
        <p:spPr/>
        <p:txBody>
          <a:bodyPr/>
          <a:lstStyle/>
          <a:p>
            <a:fld id="{42A0D281-FBFC-4D24-9147-4B8F7095011A}" type="slidenum">
              <a:rPr lang="en-GB" smtClean="0"/>
              <a:t>35</a:t>
            </a:fld>
            <a:endParaRPr lang="en-GB"/>
          </a:p>
        </p:txBody>
      </p:sp>
      <p:sp>
        <p:nvSpPr>
          <p:cNvPr id="5" name="Rectangle 4">
            <a:extLst>
              <a:ext uri="{FF2B5EF4-FFF2-40B4-BE49-F238E27FC236}">
                <a16:creationId xmlns:a16="http://schemas.microsoft.com/office/drawing/2014/main" id="{EAE3020D-FBA9-4DEC-A5A0-0B5E9E02D0CD}"/>
              </a:ext>
            </a:extLst>
          </p:cNvPr>
          <p:cNvSpPr txBox="1">
            <a:spLocks noChangeArrowheads="1"/>
          </p:cNvSpPr>
          <p:nvPr/>
        </p:nvSpPr>
        <p:spPr>
          <a:xfrm>
            <a:off x="2376138" y="0"/>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“Lab size” gas systems</a:t>
            </a:r>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C09A2B46-CCD0-7831-6BEB-E4C4BFB7725C}"/>
              </a:ext>
            </a:extLst>
          </p:cNvPr>
          <p:cNvSpPr txBox="1"/>
          <p:nvPr/>
        </p:nvSpPr>
        <p:spPr>
          <a:xfrm>
            <a:off x="0" y="818565"/>
            <a:ext cx="12192000" cy="413959"/>
          </a:xfrm>
          <a:prstGeom prst="rect">
            <a:avLst/>
          </a:prstGeom>
          <a:noFill/>
        </p:spPr>
        <p:txBody>
          <a:bodyPr wrap="square" rtlCol="0">
            <a:spAutoFit/>
          </a:bodyPr>
          <a:lstStyle/>
          <a:p>
            <a:pPr>
              <a:lnSpc>
                <a:spcPct val="110000"/>
              </a:lnSpc>
            </a:pPr>
            <a:r>
              <a:rPr lang="en-GB" sz="2000" dirty="0"/>
              <a:t>Development of Recirculation system for ~1-2 detectors – 20-30 l/h</a:t>
            </a:r>
          </a:p>
        </p:txBody>
      </p:sp>
      <p:sp>
        <p:nvSpPr>
          <p:cNvPr id="24" name="TextBox 23">
            <a:extLst>
              <a:ext uri="{FF2B5EF4-FFF2-40B4-BE49-F238E27FC236}">
                <a16:creationId xmlns:a16="http://schemas.microsoft.com/office/drawing/2014/main" id="{6176B96E-2F9A-B0A3-E066-6686539EEDFC}"/>
              </a:ext>
            </a:extLst>
          </p:cNvPr>
          <p:cNvSpPr txBox="1"/>
          <p:nvPr/>
        </p:nvSpPr>
        <p:spPr>
          <a:xfrm>
            <a:off x="5222403" y="1321552"/>
            <a:ext cx="6776393" cy="734945"/>
          </a:xfrm>
          <a:prstGeom prst="rect">
            <a:avLst/>
          </a:prstGeom>
          <a:noFill/>
        </p:spPr>
        <p:txBody>
          <a:bodyPr wrap="square">
            <a:spAutoFit/>
          </a:bodyPr>
          <a:lstStyle/>
          <a:p>
            <a:pPr marL="285750" indent="-285750">
              <a:lnSpc>
                <a:spcPct val="120000"/>
              </a:lnSpc>
              <a:buFont typeface="Calibri Light" panose="020F0302020204030204" pitchFamily="34" charset="0"/>
              <a:buChar char="⁻"/>
              <a:defRPr/>
            </a:pPr>
            <a:r>
              <a:rPr lang="fr-FR" sz="1800" dirty="0">
                <a:cs typeface="Times New Roman" pitchFamily="18" charset="0"/>
                <a:sym typeface="Wingdings" panose="05000000000000000000" pitchFamily="2" charset="2"/>
              </a:rPr>
              <a:t>2019: </a:t>
            </a:r>
            <a:r>
              <a:rPr lang="en-GB" sz="1800" dirty="0">
                <a:cs typeface="Times New Roman" pitchFamily="18" charset="0"/>
                <a:sym typeface="Wingdings" panose="05000000000000000000" pitchFamily="2" charset="2"/>
              </a:rPr>
              <a:t>Development of </a:t>
            </a:r>
            <a:r>
              <a:rPr lang="en-GB" sz="1800" dirty="0">
                <a:cs typeface="Times New Roman" pitchFamily="18" charset="0"/>
                <a:sym typeface="Wingdings" panose="05000000000000000000" pitchFamily="2" charset="2"/>
                <a:hlinkClick r:id="rId3"/>
              </a:rPr>
              <a:t>Gas recirculation systems for RPC detectors: from LHC experiments to laboratory set-ups - RPC2022</a:t>
            </a:r>
            <a:r>
              <a:rPr lang="en-GB" sz="1800" dirty="0">
                <a:cs typeface="Times New Roman" pitchFamily="18" charset="0"/>
                <a:sym typeface="Wingdings" panose="05000000000000000000" pitchFamily="2" charset="2"/>
              </a:rPr>
              <a:t> </a:t>
            </a:r>
          </a:p>
        </p:txBody>
      </p:sp>
      <p:pic>
        <p:nvPicPr>
          <p:cNvPr id="12" name="Picture 11">
            <a:extLst>
              <a:ext uri="{FF2B5EF4-FFF2-40B4-BE49-F238E27FC236}">
                <a16:creationId xmlns:a16="http://schemas.microsoft.com/office/drawing/2014/main" id="{55AA042D-94A0-807E-C927-C7A501362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81" y="1321552"/>
            <a:ext cx="4548794" cy="3202823"/>
          </a:xfrm>
          <a:prstGeom prst="rect">
            <a:avLst/>
          </a:prstGeom>
        </p:spPr>
      </p:pic>
      <p:sp>
        <p:nvSpPr>
          <p:cNvPr id="25" name="TextBox 24">
            <a:extLst>
              <a:ext uri="{FF2B5EF4-FFF2-40B4-BE49-F238E27FC236}">
                <a16:creationId xmlns:a16="http://schemas.microsoft.com/office/drawing/2014/main" id="{548F34CC-93E8-9571-A0FF-BFB089E8C7B2}"/>
              </a:ext>
            </a:extLst>
          </p:cNvPr>
          <p:cNvSpPr txBox="1"/>
          <p:nvPr/>
        </p:nvSpPr>
        <p:spPr>
          <a:xfrm>
            <a:off x="5732260" y="2366788"/>
            <a:ext cx="6129336" cy="2031325"/>
          </a:xfrm>
          <a:prstGeom prst="rect">
            <a:avLst/>
          </a:prstGeom>
          <a:noFill/>
        </p:spPr>
        <p:txBody>
          <a:bodyPr wrap="square">
            <a:spAutoFit/>
          </a:bodyPr>
          <a:lstStyle/>
          <a:p>
            <a:pPr marL="285750" indent="-285750">
              <a:buFont typeface="Calibri" panose="020F0502020204030204" pitchFamily="34" charset="0"/>
              <a:buChar char="−"/>
            </a:pPr>
            <a:r>
              <a:rPr lang="en-GB" dirty="0"/>
              <a:t>It should fit in a small box</a:t>
            </a:r>
          </a:p>
          <a:p>
            <a:pPr marL="285750" indent="-285750">
              <a:buFont typeface="Calibri" panose="020F0502020204030204" pitchFamily="34" charset="0"/>
              <a:buChar char="−"/>
            </a:pPr>
            <a:r>
              <a:rPr lang="en-GB" dirty="0"/>
              <a:t>Monitoring system based on </a:t>
            </a:r>
            <a:r>
              <a:rPr lang="en-GB" dirty="0" err="1"/>
              <a:t>RaspBerry</a:t>
            </a:r>
            <a:r>
              <a:rPr lang="en-GB" dirty="0"/>
              <a:t> PI and Grafana</a:t>
            </a:r>
          </a:p>
          <a:p>
            <a:pPr marL="285750" indent="-285750">
              <a:buFont typeface="Calibri" panose="020F0502020204030204" pitchFamily="34" charset="0"/>
              <a:buChar char="−"/>
            </a:pPr>
            <a:r>
              <a:rPr lang="en-GB" dirty="0"/>
              <a:t>Manual (optional remote) control</a:t>
            </a:r>
          </a:p>
          <a:p>
            <a:pPr marL="285750" indent="-285750">
              <a:buFont typeface="Calibri" panose="020F0502020204030204" pitchFamily="34" charset="0"/>
              <a:buChar char="−"/>
            </a:pPr>
            <a:r>
              <a:rPr lang="en-GB" dirty="0"/>
              <a:t>Limited number of electronic sensors</a:t>
            </a:r>
          </a:p>
          <a:p>
            <a:pPr marL="285750" indent="-285750">
              <a:buFont typeface="Calibri" panose="020F0502020204030204" pitchFamily="34" charset="0"/>
              <a:buChar char="−"/>
            </a:pPr>
            <a:r>
              <a:rPr lang="en-GB" dirty="0"/>
              <a:t>Very cheap components</a:t>
            </a:r>
          </a:p>
          <a:p>
            <a:pPr marL="285750" indent="-285750">
              <a:buFont typeface="Calibri" panose="020F0502020204030204" pitchFamily="34" charset="0"/>
              <a:buChar char="−"/>
            </a:pPr>
            <a:endParaRPr lang="en-GB" dirty="0"/>
          </a:p>
          <a:p>
            <a:pPr marL="285750" indent="-285750">
              <a:buFont typeface="Calibri" panose="020F0502020204030204" pitchFamily="34" charset="0"/>
              <a:buChar char="−"/>
            </a:pPr>
            <a:r>
              <a:rPr lang="en-GB" dirty="0"/>
              <a:t>1-2 </a:t>
            </a:r>
            <a:r>
              <a:rPr lang="en-GB" dirty="0" err="1"/>
              <a:t>kCHF</a:t>
            </a:r>
            <a:endParaRPr lang="en-CH" dirty="0"/>
          </a:p>
        </p:txBody>
      </p:sp>
      <p:pic>
        <p:nvPicPr>
          <p:cNvPr id="27" name="Picture 26">
            <a:extLst>
              <a:ext uri="{FF2B5EF4-FFF2-40B4-BE49-F238E27FC236}">
                <a16:creationId xmlns:a16="http://schemas.microsoft.com/office/drawing/2014/main" id="{64154CCA-8A6D-BBD8-ABEB-E5C781DFC1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05" y="4644686"/>
            <a:ext cx="5210795" cy="1783523"/>
          </a:xfrm>
          <a:prstGeom prst="rect">
            <a:avLst/>
          </a:prstGeom>
        </p:spPr>
      </p:pic>
      <p:sp>
        <p:nvSpPr>
          <p:cNvPr id="2" name="Date Placeholder 1">
            <a:extLst>
              <a:ext uri="{FF2B5EF4-FFF2-40B4-BE49-F238E27FC236}">
                <a16:creationId xmlns:a16="http://schemas.microsoft.com/office/drawing/2014/main" id="{ADEA56BE-7B53-52B0-0491-E3D577759604}"/>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148780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6BBD45-8E19-4BFC-A909-592527753A6C}"/>
              </a:ext>
            </a:extLst>
          </p:cNvPr>
          <p:cNvSpPr>
            <a:spLocks noGrp="1"/>
          </p:cNvSpPr>
          <p:nvPr>
            <p:ph type="ftr" sz="quarter" idx="11"/>
          </p:nvPr>
        </p:nvSpPr>
        <p:spPr>
          <a:xfrm>
            <a:off x="4038600" y="6356350"/>
            <a:ext cx="4718282"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91F95EB4-D147-4263-A9D2-00B9B19B08A0}"/>
              </a:ext>
            </a:extLst>
          </p:cNvPr>
          <p:cNvSpPr>
            <a:spLocks noGrp="1"/>
          </p:cNvSpPr>
          <p:nvPr>
            <p:ph type="sldNum" sz="quarter" idx="12"/>
          </p:nvPr>
        </p:nvSpPr>
        <p:spPr/>
        <p:txBody>
          <a:bodyPr/>
          <a:lstStyle/>
          <a:p>
            <a:fld id="{42A0D281-FBFC-4D24-9147-4B8F7095011A}" type="slidenum">
              <a:rPr lang="en-GB" smtClean="0"/>
              <a:t>36</a:t>
            </a:fld>
            <a:endParaRPr lang="en-GB"/>
          </a:p>
        </p:txBody>
      </p:sp>
      <p:sp>
        <p:nvSpPr>
          <p:cNvPr id="13" name="Rectangle 4">
            <a:extLst>
              <a:ext uri="{FF2B5EF4-FFF2-40B4-BE49-F238E27FC236}">
                <a16:creationId xmlns:a16="http://schemas.microsoft.com/office/drawing/2014/main" id="{958DF888-5997-4FD0-9307-ED95B8807715}"/>
              </a:ext>
            </a:extLst>
          </p:cNvPr>
          <p:cNvSpPr txBox="1">
            <a:spLocks noChangeArrowheads="1"/>
          </p:cNvSpPr>
          <p:nvPr/>
        </p:nvSpPr>
        <p:spPr>
          <a:xfrm>
            <a:off x="2581391" y="42425"/>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GHG Optimization Strategies</a:t>
            </a:r>
          </a:p>
        </p:txBody>
      </p:sp>
      <p:pic>
        <p:nvPicPr>
          <p:cNvPr id="14" name="Picture 2" descr="C:\Users\guidar\Documents\IEEE2012\CERN LogoOutline-Blue-04.png">
            <a:extLst>
              <a:ext uri="{FF2B5EF4-FFF2-40B4-BE49-F238E27FC236}">
                <a16:creationId xmlns:a16="http://schemas.microsoft.com/office/drawing/2014/main" id="{7A922F81-D5A6-47BB-A661-4EF73969155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499E58C-94D3-4334-B309-CCFC695F851E}"/>
              </a:ext>
            </a:extLst>
          </p:cNvPr>
          <p:cNvGrpSpPr/>
          <p:nvPr/>
        </p:nvGrpSpPr>
        <p:grpSpPr>
          <a:xfrm>
            <a:off x="792488" y="691712"/>
            <a:ext cx="10440000" cy="37824"/>
            <a:chOff x="179512" y="582864"/>
            <a:chExt cx="8820000" cy="37824"/>
          </a:xfrm>
        </p:grpSpPr>
        <p:cxnSp>
          <p:nvCxnSpPr>
            <p:cNvPr id="16" name="Straight Connector 15">
              <a:extLst>
                <a:ext uri="{FF2B5EF4-FFF2-40B4-BE49-F238E27FC236}">
                  <a16:creationId xmlns:a16="http://schemas.microsoft.com/office/drawing/2014/main" id="{A1D44ECB-A949-408E-8580-C3F3192BA298}"/>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7" name="Straight Connector 16">
              <a:extLst>
                <a:ext uri="{FF2B5EF4-FFF2-40B4-BE49-F238E27FC236}">
                  <a16:creationId xmlns:a16="http://schemas.microsoft.com/office/drawing/2014/main" id="{0DFFE561-1FE9-4A85-ADC3-7B248FCE142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graphicFrame>
        <p:nvGraphicFramePr>
          <p:cNvPr id="18" name="Diagram 17">
            <a:extLst>
              <a:ext uri="{FF2B5EF4-FFF2-40B4-BE49-F238E27FC236}">
                <a16:creationId xmlns:a16="http://schemas.microsoft.com/office/drawing/2014/main" id="{8C6DCAF9-D245-46F7-889F-1D7F80AD6F7F}"/>
              </a:ext>
            </a:extLst>
          </p:cNvPr>
          <p:cNvGraphicFramePr/>
          <p:nvPr>
            <p:extLst>
              <p:ext uri="{D42A27DB-BD31-4B8C-83A1-F6EECF244321}">
                <p14:modId xmlns:p14="http://schemas.microsoft.com/office/powerpoint/2010/main" val="308027275"/>
              </p:ext>
            </p:extLst>
          </p:nvPr>
        </p:nvGraphicFramePr>
        <p:xfrm>
          <a:off x="1825741" y="1266793"/>
          <a:ext cx="9144000" cy="4411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1AA4EE58-8F50-DF1C-405E-26A2903F51A7}"/>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63656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Bonaudi-Chiavassa International School on Particle Detectors</a:t>
            </a:r>
            <a:endParaRPr lang="en-GB" dirty="0"/>
          </a:p>
        </p:txBody>
      </p:sp>
      <p:sp>
        <p:nvSpPr>
          <p:cNvPr id="8" name="Rectangle 4"/>
          <p:cNvSpPr>
            <a:spLocks noGrp="1" noChangeArrowheads="1"/>
          </p:cNvSpPr>
          <p:nvPr>
            <p:ph type="title"/>
          </p:nvPr>
        </p:nvSpPr>
        <p:spPr>
          <a:xfrm>
            <a:off x="906379" y="53503"/>
            <a:ext cx="9906000" cy="649287"/>
          </a:xfrm>
          <a:noFill/>
          <a:ln w="12700">
            <a:noFill/>
          </a:ln>
          <a:effectLst/>
        </p:spPr>
        <p:txBody>
          <a:bodyPr>
            <a:normAutofit/>
          </a:bodyPr>
          <a:lstStyle/>
          <a:p>
            <a:pPr algn="ctr"/>
            <a:r>
              <a:rPr lang="en-GB" sz="3000" dirty="0">
                <a:solidFill>
                  <a:schemeClr val="accent1">
                    <a:lumMod val="75000"/>
                  </a:schemeClr>
                </a:solidFill>
                <a:latin typeface="Times New Roman" pitchFamily="18" charset="0"/>
              </a:rPr>
              <a:t>Beyond gas recirculation: why?</a:t>
            </a:r>
          </a:p>
        </p:txBody>
      </p:sp>
      <p:sp>
        <p:nvSpPr>
          <p:cNvPr id="16" name="Slide Number Placeholder 15">
            <a:extLst>
              <a:ext uri="{FF2B5EF4-FFF2-40B4-BE49-F238E27FC236}">
                <a16:creationId xmlns:a16="http://schemas.microsoft.com/office/drawing/2014/main" id="{36EA6CDA-C8CF-4BD5-B9EB-3DEB204BA60F}"/>
              </a:ext>
            </a:extLst>
          </p:cNvPr>
          <p:cNvSpPr>
            <a:spLocks noGrp="1"/>
          </p:cNvSpPr>
          <p:nvPr>
            <p:ph type="sldNum" sz="quarter" idx="12"/>
          </p:nvPr>
        </p:nvSpPr>
        <p:spPr/>
        <p:txBody>
          <a:bodyPr/>
          <a:lstStyle/>
          <a:p>
            <a:fld id="{ED0B01B5-062F-4E4D-A5EA-85102D21A3D7}" type="slidenum">
              <a:rPr lang="en-GB" smtClean="0"/>
              <a:t>37</a:t>
            </a:fld>
            <a:endParaRPr lang="en-GB"/>
          </a:p>
        </p:txBody>
      </p:sp>
      <p:sp>
        <p:nvSpPr>
          <p:cNvPr id="14" name="Rectangle 13">
            <a:extLst>
              <a:ext uri="{FF2B5EF4-FFF2-40B4-BE49-F238E27FC236}">
                <a16:creationId xmlns:a16="http://schemas.microsoft.com/office/drawing/2014/main" id="{D5F31ADC-061E-4E09-829B-83687C4D46D4}"/>
              </a:ext>
            </a:extLst>
          </p:cNvPr>
          <p:cNvSpPr/>
          <p:nvPr/>
        </p:nvSpPr>
        <p:spPr>
          <a:xfrm>
            <a:off x="356850" y="940382"/>
            <a:ext cx="11311275" cy="1769074"/>
          </a:xfrm>
          <a:prstGeom prst="rect">
            <a:avLst/>
          </a:prstGeom>
        </p:spPr>
        <p:txBody>
          <a:bodyPr wrap="square">
            <a:spAutoFit/>
          </a:bodyPr>
          <a:lstStyle/>
          <a:p>
            <a:pPr>
              <a:lnSpc>
                <a:spcPct val="120000"/>
              </a:lnSpc>
            </a:pPr>
            <a:r>
              <a:rPr lang="en-GB" sz="2000" b="1" dirty="0"/>
              <a:t>Not always the recirculation fraction can be increased easily: two examples</a:t>
            </a:r>
            <a:endParaRPr lang="en-GB" dirty="0"/>
          </a:p>
          <a:p>
            <a:pPr marL="342900" indent="-342900">
              <a:lnSpc>
                <a:spcPct val="120000"/>
              </a:lnSpc>
              <a:buFont typeface="+mj-lt"/>
              <a:buAutoNum type="arabicParenR"/>
            </a:pPr>
            <a:r>
              <a:rPr lang="en-GB" dirty="0"/>
              <a:t>Detector operation validated for ageing up to 90%</a:t>
            </a:r>
          </a:p>
          <a:p>
            <a:pPr marL="800100" lvl="1" indent="-342900">
              <a:lnSpc>
                <a:spcPct val="120000"/>
              </a:lnSpc>
              <a:buFont typeface="Calibri" panose="020F0502020204030204" pitchFamily="34" charset="0"/>
              <a:buChar char="‐"/>
            </a:pPr>
            <a:r>
              <a:rPr lang="en-GB" dirty="0"/>
              <a:t>What about recirculating more? (example RPC: only short test performed in the past (2011) up to 97-99%)</a:t>
            </a:r>
          </a:p>
          <a:p>
            <a:pPr marL="800100" lvl="1" indent="-342900">
              <a:lnSpc>
                <a:spcPct val="120000"/>
              </a:lnSpc>
              <a:buFont typeface="+mj-lt"/>
              <a:buAutoNum type="arabicParenR"/>
            </a:pPr>
            <a:endParaRPr lang="en-GB" dirty="0"/>
          </a:p>
          <a:p>
            <a:pPr marL="342900" indent="-342900">
              <a:lnSpc>
                <a:spcPct val="120000"/>
              </a:lnSpc>
              <a:buFont typeface="+mj-lt"/>
              <a:buAutoNum type="arabicParenR"/>
            </a:pPr>
            <a:r>
              <a:rPr lang="en-GB" dirty="0"/>
              <a:t>N2 intake by diffusion (example: CMS-CSC detector) </a:t>
            </a:r>
          </a:p>
        </p:txBody>
      </p:sp>
      <p:grpSp>
        <p:nvGrpSpPr>
          <p:cNvPr id="44" name="Group 43">
            <a:extLst>
              <a:ext uri="{FF2B5EF4-FFF2-40B4-BE49-F238E27FC236}">
                <a16:creationId xmlns:a16="http://schemas.microsoft.com/office/drawing/2014/main" id="{18994DEF-6ECA-4C4A-9F9E-AE24225D0751}"/>
              </a:ext>
            </a:extLst>
          </p:cNvPr>
          <p:cNvGrpSpPr/>
          <p:nvPr/>
        </p:nvGrpSpPr>
        <p:grpSpPr>
          <a:xfrm>
            <a:off x="1267417" y="3215801"/>
            <a:ext cx="10583478" cy="3264400"/>
            <a:chOff x="593653" y="2726520"/>
            <a:chExt cx="10583478" cy="3264400"/>
          </a:xfrm>
        </p:grpSpPr>
        <p:pic>
          <p:nvPicPr>
            <p:cNvPr id="7" name="Picture 6">
              <a:extLst>
                <a:ext uri="{FF2B5EF4-FFF2-40B4-BE49-F238E27FC236}">
                  <a16:creationId xmlns:a16="http://schemas.microsoft.com/office/drawing/2014/main" id="{DA352CB8-67D6-4AC9-A568-AF4D8B425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53" y="3022880"/>
              <a:ext cx="7054753" cy="2968040"/>
            </a:xfrm>
            <a:prstGeom prst="rect">
              <a:avLst/>
            </a:prstGeom>
          </p:spPr>
        </p:pic>
        <p:sp>
          <p:nvSpPr>
            <p:cNvPr id="25" name="TextBox 24">
              <a:extLst>
                <a:ext uri="{FF2B5EF4-FFF2-40B4-BE49-F238E27FC236}">
                  <a16:creationId xmlns:a16="http://schemas.microsoft.com/office/drawing/2014/main" id="{3CC8F439-D35B-4759-A7EC-6A3DAC72F4CE}"/>
                </a:ext>
              </a:extLst>
            </p:cNvPr>
            <p:cNvSpPr txBox="1"/>
            <p:nvPr/>
          </p:nvSpPr>
          <p:spPr>
            <a:xfrm>
              <a:off x="7982883" y="5417859"/>
              <a:ext cx="3194248" cy="369332"/>
            </a:xfrm>
            <a:prstGeom prst="rect">
              <a:avLst/>
            </a:prstGeom>
            <a:noFill/>
          </p:spPr>
          <p:txBody>
            <a:bodyPr wrap="square">
              <a:spAutoFit/>
            </a:bodyPr>
            <a:lstStyle/>
            <a:p>
              <a:r>
                <a:rPr lang="en-GB" sz="1800" dirty="0">
                  <a:hlinkClick r:id="rId4"/>
                </a:rPr>
                <a:t>https://pos.sissa.it/159/029/pdf</a:t>
              </a:r>
              <a:r>
                <a:rPr lang="en-GB" sz="1800" dirty="0"/>
                <a:t> </a:t>
              </a:r>
            </a:p>
          </p:txBody>
        </p:sp>
        <p:sp>
          <p:nvSpPr>
            <p:cNvPr id="24" name="TextBox 23">
              <a:extLst>
                <a:ext uri="{FF2B5EF4-FFF2-40B4-BE49-F238E27FC236}">
                  <a16:creationId xmlns:a16="http://schemas.microsoft.com/office/drawing/2014/main" id="{4BF5E89E-FB98-4AF6-A198-DE66F8217DD3}"/>
                </a:ext>
              </a:extLst>
            </p:cNvPr>
            <p:cNvSpPr txBox="1"/>
            <p:nvPr/>
          </p:nvSpPr>
          <p:spPr>
            <a:xfrm>
              <a:off x="6042448" y="3364083"/>
              <a:ext cx="583814" cy="369332"/>
            </a:xfrm>
            <a:prstGeom prst="rect">
              <a:avLst/>
            </a:prstGeom>
            <a:noFill/>
          </p:spPr>
          <p:txBody>
            <a:bodyPr wrap="none" rtlCol="0">
              <a:spAutoFit/>
            </a:bodyPr>
            <a:lstStyle/>
            <a:p>
              <a:r>
                <a:rPr lang="fr-CH" dirty="0"/>
                <a:t>97%</a:t>
              </a:r>
              <a:endParaRPr lang="en-GB" dirty="0"/>
            </a:p>
          </p:txBody>
        </p:sp>
        <p:sp>
          <p:nvSpPr>
            <p:cNvPr id="31" name="TextBox 30">
              <a:extLst>
                <a:ext uri="{FF2B5EF4-FFF2-40B4-BE49-F238E27FC236}">
                  <a16:creationId xmlns:a16="http://schemas.microsoft.com/office/drawing/2014/main" id="{1C18B852-4065-48E6-BC77-185FC359AB0E}"/>
                </a:ext>
              </a:extLst>
            </p:cNvPr>
            <p:cNvSpPr txBox="1"/>
            <p:nvPr/>
          </p:nvSpPr>
          <p:spPr>
            <a:xfrm>
              <a:off x="6761692" y="3360661"/>
              <a:ext cx="583814" cy="369332"/>
            </a:xfrm>
            <a:prstGeom prst="rect">
              <a:avLst/>
            </a:prstGeom>
            <a:noFill/>
          </p:spPr>
          <p:txBody>
            <a:bodyPr wrap="none" rtlCol="0">
              <a:spAutoFit/>
            </a:bodyPr>
            <a:lstStyle/>
            <a:p>
              <a:r>
                <a:rPr lang="fr-CH" dirty="0"/>
                <a:t>99%</a:t>
              </a:r>
              <a:endParaRPr lang="en-GB" dirty="0"/>
            </a:p>
          </p:txBody>
        </p:sp>
        <p:sp>
          <p:nvSpPr>
            <p:cNvPr id="32" name="TextBox 31">
              <a:extLst>
                <a:ext uri="{FF2B5EF4-FFF2-40B4-BE49-F238E27FC236}">
                  <a16:creationId xmlns:a16="http://schemas.microsoft.com/office/drawing/2014/main" id="{9EF0EB5D-6CBE-4A10-A333-F12BFFA1FF19}"/>
                </a:ext>
              </a:extLst>
            </p:cNvPr>
            <p:cNvSpPr txBox="1"/>
            <p:nvPr/>
          </p:nvSpPr>
          <p:spPr>
            <a:xfrm>
              <a:off x="7399069" y="3360661"/>
              <a:ext cx="583814" cy="369332"/>
            </a:xfrm>
            <a:prstGeom prst="rect">
              <a:avLst/>
            </a:prstGeom>
            <a:noFill/>
          </p:spPr>
          <p:txBody>
            <a:bodyPr wrap="none" rtlCol="0">
              <a:spAutoFit/>
            </a:bodyPr>
            <a:lstStyle/>
            <a:p>
              <a:r>
                <a:rPr lang="fr-CH" dirty="0"/>
                <a:t>94%</a:t>
              </a:r>
              <a:endParaRPr lang="en-GB" dirty="0"/>
            </a:p>
          </p:txBody>
        </p:sp>
        <p:sp>
          <p:nvSpPr>
            <p:cNvPr id="33" name="TextBox 32">
              <a:extLst>
                <a:ext uri="{FF2B5EF4-FFF2-40B4-BE49-F238E27FC236}">
                  <a16:creationId xmlns:a16="http://schemas.microsoft.com/office/drawing/2014/main" id="{080BEE21-9889-43C8-BA35-7F4858D3CA7C}"/>
                </a:ext>
              </a:extLst>
            </p:cNvPr>
            <p:cNvSpPr txBox="1"/>
            <p:nvPr/>
          </p:nvSpPr>
          <p:spPr>
            <a:xfrm>
              <a:off x="6070225" y="3059668"/>
              <a:ext cx="2922723" cy="369332"/>
            </a:xfrm>
            <a:prstGeom prst="rect">
              <a:avLst/>
            </a:prstGeom>
            <a:noFill/>
          </p:spPr>
          <p:txBody>
            <a:bodyPr wrap="none" rtlCol="0">
              <a:spAutoFit/>
            </a:bodyPr>
            <a:lstStyle/>
            <a:p>
              <a:r>
                <a:rPr lang="fr-CH" b="1" dirty="0" err="1">
                  <a:solidFill>
                    <a:srgbClr val="FF0000"/>
                  </a:solidFill>
                </a:rPr>
                <a:t>Higher</a:t>
              </a:r>
              <a:r>
                <a:rPr lang="fr-CH" b="1" dirty="0">
                  <a:solidFill>
                    <a:srgbClr val="FF0000"/>
                  </a:solidFill>
                </a:rPr>
                <a:t> recirculation fraction:</a:t>
              </a:r>
              <a:endParaRPr lang="en-GB" b="1" dirty="0">
                <a:solidFill>
                  <a:srgbClr val="FF0000"/>
                </a:solidFill>
              </a:endParaRPr>
            </a:p>
          </p:txBody>
        </p:sp>
        <p:cxnSp>
          <p:nvCxnSpPr>
            <p:cNvPr id="28" name="Straight Arrow Connector 27">
              <a:extLst>
                <a:ext uri="{FF2B5EF4-FFF2-40B4-BE49-F238E27FC236}">
                  <a16:creationId xmlns:a16="http://schemas.microsoft.com/office/drawing/2014/main" id="{57A193CF-FDE1-4068-9E81-8D51E39B3366}"/>
                </a:ext>
              </a:extLst>
            </p:cNvPr>
            <p:cNvCxnSpPr>
              <a:cxnSpLocks/>
              <a:stCxn id="24" idx="1"/>
            </p:cNvCxnSpPr>
            <p:nvPr/>
          </p:nvCxnSpPr>
          <p:spPr>
            <a:xfrm flipH="1">
              <a:off x="5783572" y="3548749"/>
              <a:ext cx="258876" cy="1031272"/>
            </a:xfrm>
            <a:prstGeom prst="straightConnector1">
              <a:avLst/>
            </a:prstGeom>
            <a:ln w="19050">
              <a:solidFill>
                <a:srgbClr val="C45C88"/>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EB20E4D-9F70-46AF-8AB9-6FAC3EC6DF46}"/>
                </a:ext>
              </a:extLst>
            </p:cNvPr>
            <p:cNvCxnSpPr>
              <a:cxnSpLocks/>
              <a:stCxn id="31" idx="1"/>
            </p:cNvCxnSpPr>
            <p:nvPr/>
          </p:nvCxnSpPr>
          <p:spPr>
            <a:xfrm flipH="1">
              <a:off x="6615868" y="3545327"/>
              <a:ext cx="145824" cy="525869"/>
            </a:xfrm>
            <a:prstGeom prst="straightConnector1">
              <a:avLst/>
            </a:prstGeom>
            <a:ln w="19050">
              <a:solidFill>
                <a:srgbClr val="FF8C57"/>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FF9F54B-D468-40E4-BDD7-50CC030E4A3B}"/>
                </a:ext>
              </a:extLst>
            </p:cNvPr>
            <p:cNvCxnSpPr>
              <a:cxnSpLocks/>
              <a:stCxn id="32" idx="1"/>
            </p:cNvCxnSpPr>
            <p:nvPr/>
          </p:nvCxnSpPr>
          <p:spPr>
            <a:xfrm flipH="1">
              <a:off x="6885138" y="3545327"/>
              <a:ext cx="513931" cy="1435747"/>
            </a:xfrm>
            <a:prstGeom prst="straightConnector1">
              <a:avLst/>
            </a:prstGeom>
            <a:ln w="19050">
              <a:solidFill>
                <a:srgbClr val="54CBB2"/>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06C7A66-FBC0-4459-8911-47BE90F6E273}"/>
                </a:ext>
              </a:extLst>
            </p:cNvPr>
            <p:cNvSpPr txBox="1"/>
            <p:nvPr/>
          </p:nvSpPr>
          <p:spPr>
            <a:xfrm>
              <a:off x="997906" y="2726520"/>
              <a:ext cx="4733860" cy="369332"/>
            </a:xfrm>
            <a:prstGeom prst="rect">
              <a:avLst/>
            </a:prstGeom>
            <a:noFill/>
          </p:spPr>
          <p:txBody>
            <a:bodyPr wrap="none" rtlCol="0">
              <a:spAutoFit/>
            </a:bodyPr>
            <a:lstStyle/>
            <a:p>
              <a:r>
                <a:rPr lang="en-GB" dirty="0"/>
                <a:t>RPC: Gas recirculation and impurities in past test</a:t>
              </a:r>
            </a:p>
          </p:txBody>
        </p:sp>
      </p:grpSp>
      <p:pic>
        <p:nvPicPr>
          <p:cNvPr id="2" name="Picture 2" descr="C:\Users\guidar\Documents\IEEE2012\CERN LogoOutline-Blue-04.png">
            <a:extLst>
              <a:ext uri="{FF2B5EF4-FFF2-40B4-BE49-F238E27FC236}">
                <a16:creationId xmlns:a16="http://schemas.microsoft.com/office/drawing/2014/main" id="{D0F4B945-6A89-A32A-F69C-B16B20F08354}"/>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1A66EC0-4E9E-B5BA-DCB0-F3513B497EE2}"/>
              </a:ext>
            </a:extLst>
          </p:cNvPr>
          <p:cNvGrpSpPr/>
          <p:nvPr/>
        </p:nvGrpSpPr>
        <p:grpSpPr>
          <a:xfrm>
            <a:off x="792488" y="691712"/>
            <a:ext cx="10440000" cy="37824"/>
            <a:chOff x="179512" y="582864"/>
            <a:chExt cx="8820000" cy="37824"/>
          </a:xfrm>
        </p:grpSpPr>
        <p:cxnSp>
          <p:nvCxnSpPr>
            <p:cNvPr id="4" name="Straight Connector 3">
              <a:extLst>
                <a:ext uri="{FF2B5EF4-FFF2-40B4-BE49-F238E27FC236}">
                  <a16:creationId xmlns:a16="http://schemas.microsoft.com/office/drawing/2014/main" id="{7AE01D6F-E04C-9CF2-5CEA-7795F8660830}"/>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6" name="Straight Connector 5">
              <a:extLst>
                <a:ext uri="{FF2B5EF4-FFF2-40B4-BE49-F238E27FC236}">
                  <a16:creationId xmlns:a16="http://schemas.microsoft.com/office/drawing/2014/main" id="{5D879E86-592D-25F7-1818-E970B272C518}"/>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9" name="Date Placeholder 8">
            <a:extLst>
              <a:ext uri="{FF2B5EF4-FFF2-40B4-BE49-F238E27FC236}">
                <a16:creationId xmlns:a16="http://schemas.microsoft.com/office/drawing/2014/main" id="{CE02C829-12BB-396C-837A-24EA5B3FA4A0}"/>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646463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6BBD45-8E19-4BFC-A909-592527753A6C}"/>
              </a:ext>
            </a:extLst>
          </p:cNvPr>
          <p:cNvSpPr>
            <a:spLocks noGrp="1"/>
          </p:cNvSpPr>
          <p:nvPr>
            <p:ph type="ftr" sz="quarter" idx="11"/>
          </p:nvPr>
        </p:nvSpPr>
        <p:spPr>
          <a:xfrm>
            <a:off x="4038600" y="6356350"/>
            <a:ext cx="4691584"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91F95EB4-D147-4263-A9D2-00B9B19B08A0}"/>
              </a:ext>
            </a:extLst>
          </p:cNvPr>
          <p:cNvSpPr>
            <a:spLocks noGrp="1"/>
          </p:cNvSpPr>
          <p:nvPr>
            <p:ph type="sldNum" sz="quarter" idx="12"/>
          </p:nvPr>
        </p:nvSpPr>
        <p:spPr/>
        <p:txBody>
          <a:bodyPr/>
          <a:lstStyle/>
          <a:p>
            <a:fld id="{42A0D281-FBFC-4D24-9147-4B8F7095011A}" type="slidenum">
              <a:rPr lang="en-GB" smtClean="0"/>
              <a:t>38</a:t>
            </a:fld>
            <a:endParaRPr lang="en-GB"/>
          </a:p>
        </p:txBody>
      </p:sp>
      <p:sp>
        <p:nvSpPr>
          <p:cNvPr id="15" name="Rectangle 4">
            <a:extLst>
              <a:ext uri="{FF2B5EF4-FFF2-40B4-BE49-F238E27FC236}">
                <a16:creationId xmlns:a16="http://schemas.microsoft.com/office/drawing/2014/main" id="{9DA2AE0C-E03A-421E-8552-69A3C383A75B}"/>
              </a:ext>
            </a:extLst>
          </p:cNvPr>
          <p:cNvSpPr txBox="1">
            <a:spLocks noChangeArrowheads="1"/>
          </p:cNvSpPr>
          <p:nvPr/>
        </p:nvSpPr>
        <p:spPr>
          <a:xfrm>
            <a:off x="2568042" y="27721"/>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rPr>
              <a:t>Gas systems and recuperation</a:t>
            </a:r>
          </a:p>
        </p:txBody>
      </p:sp>
      <p:pic>
        <p:nvPicPr>
          <p:cNvPr id="16" name="Picture 2" descr="C:\Users\guidar\Documents\IEEE2012\CERN LogoOutline-Blue-04.png">
            <a:extLst>
              <a:ext uri="{FF2B5EF4-FFF2-40B4-BE49-F238E27FC236}">
                <a16:creationId xmlns:a16="http://schemas.microsoft.com/office/drawing/2014/main" id="{3F18D2C0-955A-43D0-A68B-E6257E56F96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D7969DA-C0B4-484E-84AA-50159635A90C}"/>
              </a:ext>
            </a:extLst>
          </p:cNvPr>
          <p:cNvGrpSpPr/>
          <p:nvPr/>
        </p:nvGrpSpPr>
        <p:grpSpPr>
          <a:xfrm>
            <a:off x="792488" y="691712"/>
            <a:ext cx="10440000" cy="37824"/>
            <a:chOff x="179512" y="582864"/>
            <a:chExt cx="8820000" cy="37824"/>
          </a:xfrm>
        </p:grpSpPr>
        <p:cxnSp>
          <p:nvCxnSpPr>
            <p:cNvPr id="18" name="Straight Connector 17">
              <a:extLst>
                <a:ext uri="{FF2B5EF4-FFF2-40B4-BE49-F238E27FC236}">
                  <a16:creationId xmlns:a16="http://schemas.microsoft.com/office/drawing/2014/main" id="{656C5CE2-3BC2-404E-B635-F291DA5A730E}"/>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9" name="Straight Connector 18">
              <a:extLst>
                <a:ext uri="{FF2B5EF4-FFF2-40B4-BE49-F238E27FC236}">
                  <a16:creationId xmlns:a16="http://schemas.microsoft.com/office/drawing/2014/main" id="{1724327C-E879-4720-B0BB-EF75E547C5A6}"/>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pic>
        <p:nvPicPr>
          <p:cNvPr id="20" name="Picture 19" descr="A screenshot of a cell phone&#10;&#10;Description generated with very high confidence">
            <a:extLst>
              <a:ext uri="{FF2B5EF4-FFF2-40B4-BE49-F238E27FC236}">
                <a16:creationId xmlns:a16="http://schemas.microsoft.com/office/drawing/2014/main" id="{52777B62-AA6D-4365-8A6A-3754BA3B699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4423" y="1247977"/>
            <a:ext cx="5402516" cy="4329687"/>
          </a:xfrm>
          <a:prstGeom prst="rect">
            <a:avLst/>
          </a:prstGeom>
        </p:spPr>
      </p:pic>
      <p:sp>
        <p:nvSpPr>
          <p:cNvPr id="22" name="Rectangle 21">
            <a:extLst>
              <a:ext uri="{FF2B5EF4-FFF2-40B4-BE49-F238E27FC236}">
                <a16:creationId xmlns:a16="http://schemas.microsoft.com/office/drawing/2014/main" id="{99D0C353-0229-4D99-9D55-3FBBD9CCEE13}"/>
              </a:ext>
            </a:extLst>
          </p:cNvPr>
          <p:cNvSpPr/>
          <p:nvPr/>
        </p:nvSpPr>
        <p:spPr>
          <a:xfrm>
            <a:off x="0" y="780994"/>
            <a:ext cx="9137729"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rPr>
              <a:t>Possibility to recuperate a single gas component from exhausted mixture</a:t>
            </a:r>
          </a:p>
        </p:txBody>
      </p:sp>
      <p:sp>
        <p:nvSpPr>
          <p:cNvPr id="2" name="Rectangle 1"/>
          <p:cNvSpPr/>
          <p:nvPr/>
        </p:nvSpPr>
        <p:spPr>
          <a:xfrm>
            <a:off x="5433568" y="3397696"/>
            <a:ext cx="6927519" cy="3293209"/>
          </a:xfrm>
          <a:prstGeom prst="rect">
            <a:avLst/>
          </a:prstGeom>
        </p:spPr>
        <p:txBody>
          <a:bodyPr wrap="square">
            <a:spAutoFit/>
          </a:bodyPr>
          <a:lstStyle/>
          <a:p>
            <a:pPr marL="342900" indent="-342900">
              <a:lnSpc>
                <a:spcPct val="130000"/>
              </a:lnSpc>
              <a:buFont typeface="Wingdings" panose="05000000000000000000" pitchFamily="2" charset="2"/>
              <a:buChar char="§"/>
            </a:pPr>
            <a:r>
              <a:rPr lang="en-GB" sz="1600" b="1" i="1" dirty="0">
                <a:solidFill>
                  <a:schemeClr val="accent1">
                    <a:lumMod val="75000"/>
                  </a:schemeClr>
                </a:solidFill>
                <a:cs typeface="Times New Roman" panose="02020603050405020304" pitchFamily="18" charset="0"/>
                <a:sym typeface="Wingdings" panose="05000000000000000000" pitchFamily="2" charset="2"/>
              </a:rPr>
              <a:t>Ongoing R&amp;D aims in testing the feasibility for new recuperation systems</a:t>
            </a:r>
            <a:r>
              <a:rPr lang="en-GB" sz="1600" b="1" dirty="0">
                <a:solidFill>
                  <a:prstClr val="black"/>
                </a:solidFill>
                <a:cs typeface="Times New Roman" panose="02020603050405020304" pitchFamily="18" charset="0"/>
                <a:sym typeface="Wingdings" panose="05000000000000000000" pitchFamily="2" charset="2"/>
              </a:rPr>
              <a:t>:</a:t>
            </a:r>
          </a:p>
          <a:p>
            <a:pPr marL="800100" lvl="1" indent="-342900">
              <a:lnSpc>
                <a:spcPct val="130000"/>
              </a:lnSpc>
              <a:buFont typeface="Calibri" panose="020F0502020204030204" pitchFamily="34" charset="0"/>
              <a:buChar char="-"/>
            </a:pPr>
            <a:r>
              <a:rPr lang="en-GB" sz="1600" b="1" dirty="0">
                <a:solidFill>
                  <a:schemeClr val="accent1">
                    <a:lumMod val="75000"/>
                  </a:schemeClr>
                </a:solidFill>
                <a:cs typeface="Times New Roman" panose="02020603050405020304" pitchFamily="18" charset="0"/>
                <a:sym typeface="Wingdings" panose="05000000000000000000" pitchFamily="2" charset="2"/>
              </a:rPr>
              <a:t>R134a</a:t>
            </a:r>
            <a:r>
              <a:rPr lang="en-GB" sz="1600" b="1" dirty="0">
                <a:solidFill>
                  <a:prstClr val="black"/>
                </a:solidFill>
                <a:cs typeface="Times New Roman" panose="02020603050405020304" pitchFamily="18" charset="0"/>
                <a:sym typeface="Wingdings" panose="05000000000000000000" pitchFamily="2" charset="2"/>
              </a:rPr>
              <a:t> for ALICE-RPC, ATLAS-RPC, CMS-RPC, ALICE-TOF</a:t>
            </a:r>
          </a:p>
          <a:p>
            <a:pPr marL="342900" indent="-342900">
              <a:lnSpc>
                <a:spcPct val="130000"/>
              </a:lnSpc>
              <a:buFont typeface="Wingdings" panose="05000000000000000000" pitchFamily="2" charset="2"/>
              <a:buChar char="§"/>
            </a:pPr>
            <a:r>
              <a:rPr lang="en-GB" sz="1600" b="1" i="1" dirty="0">
                <a:solidFill>
                  <a:schemeClr val="accent1">
                    <a:lumMod val="75000"/>
                  </a:schemeClr>
                </a:solidFill>
                <a:cs typeface="Times New Roman" panose="02020603050405020304" pitchFamily="18" charset="0"/>
                <a:sym typeface="Wingdings" panose="05000000000000000000" pitchFamily="2" charset="2"/>
              </a:rPr>
              <a:t>and substantial improvements of existing systems:</a:t>
            </a:r>
          </a:p>
          <a:p>
            <a:pPr marL="800100" lvl="1" indent="-342900">
              <a:lnSpc>
                <a:spcPct val="130000"/>
              </a:lnSpc>
              <a:buFont typeface="Calibri" panose="020F0502020204030204" pitchFamily="34" charset="0"/>
              <a:buChar char="-"/>
            </a:pPr>
            <a:r>
              <a:rPr lang="en-GB" sz="1600" b="1" dirty="0">
                <a:solidFill>
                  <a:schemeClr val="accent1">
                    <a:lumMod val="75000"/>
                  </a:schemeClr>
                </a:solidFill>
                <a:cs typeface="Times New Roman" panose="02020603050405020304" pitchFamily="18" charset="0"/>
                <a:sym typeface="Wingdings" panose="05000000000000000000" pitchFamily="2" charset="2"/>
              </a:rPr>
              <a:t>CF</a:t>
            </a:r>
            <a:r>
              <a:rPr lang="en-GB" sz="1600" b="1" baseline="-25000" dirty="0">
                <a:solidFill>
                  <a:schemeClr val="accent1">
                    <a:lumMod val="75000"/>
                  </a:schemeClr>
                </a:solidFill>
                <a:cs typeface="Times New Roman" panose="02020603050405020304" pitchFamily="18" charset="0"/>
                <a:sym typeface="Wingdings" panose="05000000000000000000" pitchFamily="2" charset="2"/>
              </a:rPr>
              <a:t>4</a:t>
            </a:r>
            <a:r>
              <a:rPr lang="en-GB" sz="1600" b="1" baseline="-25000" dirty="0">
                <a:solidFill>
                  <a:prstClr val="black"/>
                </a:solidFill>
                <a:cs typeface="Times New Roman" panose="02020603050405020304" pitchFamily="18" charset="0"/>
                <a:sym typeface="Wingdings" panose="05000000000000000000" pitchFamily="2" charset="2"/>
              </a:rPr>
              <a:t>  </a:t>
            </a:r>
            <a:r>
              <a:rPr lang="en-GB" sz="1600" b="1" dirty="0">
                <a:solidFill>
                  <a:prstClr val="black"/>
                </a:solidFill>
                <a:cs typeface="Times New Roman" panose="02020603050405020304" pitchFamily="18" charset="0"/>
                <a:sym typeface="Wingdings" panose="05000000000000000000" pitchFamily="2" charset="2"/>
              </a:rPr>
              <a:t>for CMS-CSC, LHCb-RICH2</a:t>
            </a:r>
          </a:p>
          <a:p>
            <a:pPr marL="800100" lvl="1" indent="-342900">
              <a:lnSpc>
                <a:spcPct val="130000"/>
              </a:lnSpc>
              <a:buFont typeface="Calibri" panose="020F0502020204030204" pitchFamily="34" charset="0"/>
              <a:buChar char="-"/>
            </a:pPr>
            <a:r>
              <a:rPr lang="en-GB" sz="1600" b="1" dirty="0">
                <a:solidFill>
                  <a:schemeClr val="accent1">
                    <a:lumMod val="75000"/>
                  </a:schemeClr>
                </a:solidFill>
                <a:cs typeface="Times New Roman" panose="02020603050405020304" pitchFamily="18" charset="0"/>
                <a:sym typeface="Wingdings" panose="05000000000000000000" pitchFamily="2" charset="2"/>
              </a:rPr>
              <a:t>C</a:t>
            </a:r>
            <a:r>
              <a:rPr lang="en-GB" sz="1600" b="1" baseline="-25000" dirty="0">
                <a:solidFill>
                  <a:schemeClr val="accent1">
                    <a:lumMod val="75000"/>
                  </a:schemeClr>
                </a:solidFill>
                <a:cs typeface="Times New Roman" panose="02020603050405020304" pitchFamily="18" charset="0"/>
                <a:sym typeface="Wingdings" panose="05000000000000000000" pitchFamily="2" charset="2"/>
              </a:rPr>
              <a:t>4</a:t>
            </a:r>
            <a:r>
              <a:rPr lang="en-GB" sz="1600" b="1" dirty="0">
                <a:solidFill>
                  <a:schemeClr val="accent1">
                    <a:lumMod val="75000"/>
                  </a:schemeClr>
                </a:solidFill>
                <a:cs typeface="Times New Roman" panose="02020603050405020304" pitchFamily="18" charset="0"/>
                <a:sym typeface="Wingdings" panose="05000000000000000000" pitchFamily="2" charset="2"/>
              </a:rPr>
              <a:t>F</a:t>
            </a:r>
            <a:r>
              <a:rPr lang="en-GB" sz="1600" b="1" baseline="-25000" dirty="0">
                <a:solidFill>
                  <a:schemeClr val="accent1">
                    <a:lumMod val="75000"/>
                  </a:schemeClr>
                </a:solidFill>
                <a:cs typeface="Times New Roman" panose="02020603050405020304" pitchFamily="18" charset="0"/>
                <a:sym typeface="Wingdings" panose="05000000000000000000" pitchFamily="2" charset="2"/>
              </a:rPr>
              <a:t>10</a:t>
            </a:r>
            <a:r>
              <a:rPr lang="en-GB" sz="1600" b="1" baseline="-25000" dirty="0">
                <a:solidFill>
                  <a:prstClr val="black"/>
                </a:solidFill>
                <a:cs typeface="Times New Roman" panose="02020603050405020304" pitchFamily="18" charset="0"/>
                <a:sym typeface="Wingdings" panose="05000000000000000000" pitchFamily="2" charset="2"/>
              </a:rPr>
              <a:t> </a:t>
            </a:r>
            <a:r>
              <a:rPr lang="en-GB" sz="1600" b="1" dirty="0">
                <a:solidFill>
                  <a:prstClr val="black"/>
                </a:solidFill>
                <a:cs typeface="Times New Roman" panose="02020603050405020304" pitchFamily="18" charset="0"/>
                <a:sym typeface="Wingdings" panose="05000000000000000000" pitchFamily="2" charset="2"/>
              </a:rPr>
              <a:t>for LHCb-RICH1</a:t>
            </a:r>
          </a:p>
          <a:p>
            <a:pPr marL="342900" indent="-342900">
              <a:lnSpc>
                <a:spcPct val="130000"/>
              </a:lnSpc>
              <a:buFont typeface="Wingdings" panose="05000000000000000000" pitchFamily="2" charset="2"/>
              <a:buChar char="§"/>
            </a:pPr>
            <a:r>
              <a:rPr lang="en-GB" sz="1600" dirty="0">
                <a:solidFill>
                  <a:prstClr val="black"/>
                </a:solidFill>
                <a:cs typeface="Times New Roman" panose="02020603050405020304" pitchFamily="18" charset="0"/>
                <a:sym typeface="Wingdings" panose="05000000000000000000" pitchFamily="2" charset="2"/>
              </a:rPr>
              <a:t>Recuperation will be effective only if leaks at detector level will be reduced</a:t>
            </a:r>
          </a:p>
          <a:p>
            <a:pPr marL="342900" indent="-342900">
              <a:lnSpc>
                <a:spcPct val="130000"/>
              </a:lnSpc>
              <a:buFont typeface="Wingdings" panose="05000000000000000000" pitchFamily="2" charset="2"/>
              <a:buChar char="§"/>
            </a:pPr>
            <a:r>
              <a:rPr lang="en-GB" sz="1600" dirty="0">
                <a:solidFill>
                  <a:prstClr val="black"/>
                </a:solidFill>
                <a:cs typeface="Times New Roman" panose="02020603050405020304" pitchFamily="18" charset="0"/>
                <a:sym typeface="Wingdings" panose="05000000000000000000" pitchFamily="2" charset="2"/>
              </a:rPr>
              <a:t>R134a recuperation can drastically decrease GHG consumption</a:t>
            </a:r>
          </a:p>
          <a:p>
            <a:pPr marL="342900" indent="-342900">
              <a:lnSpc>
                <a:spcPct val="130000"/>
              </a:lnSpc>
              <a:buFont typeface="Wingdings" panose="05000000000000000000" pitchFamily="2" charset="2"/>
              <a:buChar char="§"/>
            </a:pPr>
            <a:r>
              <a:rPr lang="en-GB" sz="1600" dirty="0">
                <a:solidFill>
                  <a:prstClr val="black"/>
                </a:solidFill>
                <a:cs typeface="Times New Roman" panose="02020603050405020304" pitchFamily="18" charset="0"/>
                <a:sym typeface="Wingdings" panose="05000000000000000000" pitchFamily="2" charset="2"/>
              </a:rPr>
              <a:t>R&amp;D costs for first R134a recuperation system can be potentially paid back with one year of operation</a:t>
            </a:r>
          </a:p>
          <a:p>
            <a:pPr marL="800100" lvl="1" indent="-342900">
              <a:lnSpc>
                <a:spcPct val="130000"/>
              </a:lnSpc>
              <a:buFont typeface="Calibri" panose="020F0502020204030204" pitchFamily="34" charset="0"/>
              <a:buChar char="-"/>
            </a:pPr>
            <a:endParaRPr lang="en-GB" sz="1600" dirty="0">
              <a:solidFill>
                <a:prstClr val="black"/>
              </a:solidFill>
              <a:cs typeface="Times New Roman" panose="02020603050405020304" pitchFamily="18" charset="0"/>
              <a:sym typeface="Wingdings" panose="05000000000000000000" pitchFamily="2" charset="2"/>
            </a:endParaRPr>
          </a:p>
        </p:txBody>
      </p:sp>
      <p:sp>
        <p:nvSpPr>
          <p:cNvPr id="3" name="Rectangle 2"/>
          <p:cNvSpPr/>
          <p:nvPr/>
        </p:nvSpPr>
        <p:spPr>
          <a:xfrm>
            <a:off x="5682184" y="1200271"/>
            <a:ext cx="6096000" cy="2209964"/>
          </a:xfrm>
          <a:prstGeom prst="rect">
            <a:avLst/>
          </a:prstGeom>
        </p:spPr>
        <p:txBody>
          <a:bodyPr>
            <a:spAutoFit/>
          </a:bodyPr>
          <a:lstStyle/>
          <a:p>
            <a:pPr>
              <a:lnSpc>
                <a:spcPct val="110000"/>
              </a:lnSpc>
            </a:pPr>
            <a:r>
              <a:rPr lang="en-GB" b="1" dirty="0">
                <a:solidFill>
                  <a:srgbClr val="376092"/>
                </a:solidFill>
              </a:rPr>
              <a:t>Many LHC gas systems already with gas recuperation</a:t>
            </a:r>
          </a:p>
          <a:p>
            <a:pPr>
              <a:lnSpc>
                <a:spcPct val="110000"/>
              </a:lnSpc>
            </a:pPr>
            <a:r>
              <a:rPr lang="en-GB" dirty="0">
                <a:solidFill>
                  <a:srgbClr val="558ED5"/>
                </a:solidFill>
              </a:rPr>
              <a:t>Advantages: </a:t>
            </a:r>
          </a:p>
          <a:p>
            <a:pPr>
              <a:lnSpc>
                <a:spcPct val="110000"/>
              </a:lnSpc>
            </a:pPr>
            <a:r>
              <a:rPr lang="en-GB" dirty="0"/>
              <a:t>- Further reduction of gas consumption</a:t>
            </a:r>
          </a:p>
          <a:p>
            <a:pPr>
              <a:lnSpc>
                <a:spcPct val="110000"/>
              </a:lnSpc>
            </a:pPr>
            <a:r>
              <a:rPr lang="en-GB" dirty="0">
                <a:solidFill>
                  <a:schemeClr val="accent2">
                    <a:lumMod val="75000"/>
                  </a:schemeClr>
                </a:solidFill>
              </a:rPr>
              <a:t>Disadvantages:</a:t>
            </a:r>
          </a:p>
          <a:p>
            <a:pPr>
              <a:lnSpc>
                <a:spcPct val="110000"/>
              </a:lnSpc>
            </a:pPr>
            <a:r>
              <a:rPr lang="en-GB" dirty="0"/>
              <a:t>- Higher level of complexity</a:t>
            </a:r>
          </a:p>
          <a:p>
            <a:pPr>
              <a:lnSpc>
                <a:spcPct val="110000"/>
              </a:lnSpc>
            </a:pPr>
            <a:r>
              <a:rPr lang="en-GB" dirty="0"/>
              <a:t>- Dedicated R&amp;D</a:t>
            </a:r>
          </a:p>
          <a:p>
            <a:pPr>
              <a:lnSpc>
                <a:spcPct val="110000"/>
              </a:lnSpc>
            </a:pPr>
            <a:r>
              <a:rPr lang="en-GB" dirty="0"/>
              <a:t>- Gas mixture monitoring fundamental </a:t>
            </a:r>
          </a:p>
        </p:txBody>
      </p:sp>
      <p:sp>
        <p:nvSpPr>
          <p:cNvPr id="4" name="Date Placeholder 3">
            <a:extLst>
              <a:ext uri="{FF2B5EF4-FFF2-40B4-BE49-F238E27FC236}">
                <a16:creationId xmlns:a16="http://schemas.microsoft.com/office/drawing/2014/main" id="{782B57CC-216E-A763-BBD2-890A41D16509}"/>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973508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3D09E-4B97-ACD0-5C1E-651F8426AC40}"/>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5AD71540-C5F2-96C6-4761-73F9F3ED8AAB}"/>
              </a:ext>
            </a:extLst>
          </p:cNvPr>
          <p:cNvSpPr>
            <a:spLocks noGrp="1"/>
          </p:cNvSpPr>
          <p:nvPr>
            <p:ph type="ftr" sz="quarter" idx="11"/>
          </p:nvPr>
        </p:nvSpPr>
        <p:spPr/>
        <p:txBody>
          <a:bodyPr/>
          <a:lstStyle/>
          <a:p>
            <a:r>
              <a:rPr lang="en-US"/>
              <a:t>Bonaudi-Chiavassa International School on Particle Detectors</a:t>
            </a:r>
            <a:endParaRPr lang="en-US" dirty="0"/>
          </a:p>
        </p:txBody>
      </p:sp>
      <p:sp>
        <p:nvSpPr>
          <p:cNvPr id="5" name="Segnaposto numero diapositiva 4">
            <a:extLst>
              <a:ext uri="{FF2B5EF4-FFF2-40B4-BE49-F238E27FC236}">
                <a16:creationId xmlns:a16="http://schemas.microsoft.com/office/drawing/2014/main" id="{CB139370-A53E-BFF3-224B-25F367849D56}"/>
              </a:ext>
            </a:extLst>
          </p:cNvPr>
          <p:cNvSpPr>
            <a:spLocks noGrp="1"/>
          </p:cNvSpPr>
          <p:nvPr>
            <p:ph type="sldNum" sz="quarter" idx="12"/>
          </p:nvPr>
        </p:nvSpPr>
        <p:spPr/>
        <p:txBody>
          <a:bodyPr/>
          <a:lstStyle/>
          <a:p>
            <a:fld id="{27CE633F-9882-4A5C-83A2-1109D0C73261}" type="slidenum">
              <a:rPr lang="en-US" smtClean="0"/>
              <a:t>39</a:t>
            </a:fld>
            <a:endParaRPr lang="en-US" dirty="0"/>
          </a:p>
        </p:txBody>
      </p:sp>
      <p:grpSp>
        <p:nvGrpSpPr>
          <p:cNvPr id="10" name="Group 9">
            <a:extLst>
              <a:ext uri="{FF2B5EF4-FFF2-40B4-BE49-F238E27FC236}">
                <a16:creationId xmlns:a16="http://schemas.microsoft.com/office/drawing/2014/main" id="{166622D2-B3FA-30C2-C2E2-552277A0CD36}"/>
              </a:ext>
            </a:extLst>
          </p:cNvPr>
          <p:cNvGrpSpPr/>
          <p:nvPr/>
        </p:nvGrpSpPr>
        <p:grpSpPr>
          <a:xfrm>
            <a:off x="8399878" y="1454230"/>
            <a:ext cx="3361736" cy="4308553"/>
            <a:chOff x="4308841" y="1549941"/>
            <a:chExt cx="3361736" cy="4308553"/>
          </a:xfrm>
        </p:grpSpPr>
        <p:pic>
          <p:nvPicPr>
            <p:cNvPr id="1028" name="Picture 4" descr="Distillation Fundamentals | Neutrium">
              <a:extLst>
                <a:ext uri="{FF2B5EF4-FFF2-40B4-BE49-F238E27FC236}">
                  <a16:creationId xmlns:a16="http://schemas.microsoft.com/office/drawing/2014/main" id="{5FF1B292-8C7C-A918-5416-C524A6742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151" y="1977342"/>
              <a:ext cx="1639661" cy="174049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6" descr="MEMSIC">
              <a:extLst>
                <a:ext uri="{FF2B5EF4-FFF2-40B4-BE49-F238E27FC236}">
                  <a16:creationId xmlns:a16="http://schemas.microsoft.com/office/drawing/2014/main" id="{089109A4-14C0-DF30-0B1D-5E9D06E11D2E}"/>
                </a:ext>
              </a:extLst>
            </p:cNvPr>
            <p:cNvSpPr>
              <a:spLocks noChangeAspect="1" noChangeArrowheads="1"/>
            </p:cNvSpPr>
            <p:nvPr/>
          </p:nvSpPr>
          <p:spPr bwMode="auto">
            <a:xfrm>
              <a:off x="5935953" y="5525799"/>
              <a:ext cx="30373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CasellaDiTesto 16">
              <a:extLst>
                <a:ext uri="{FF2B5EF4-FFF2-40B4-BE49-F238E27FC236}">
                  <a16:creationId xmlns:a16="http://schemas.microsoft.com/office/drawing/2014/main" id="{BB46608C-4D25-5F2B-8A43-067EFB378164}"/>
                </a:ext>
              </a:extLst>
            </p:cNvPr>
            <p:cNvSpPr txBox="1"/>
            <p:nvPr/>
          </p:nvSpPr>
          <p:spPr>
            <a:xfrm>
              <a:off x="4308841" y="1549941"/>
              <a:ext cx="3046280" cy="400110"/>
            </a:xfrm>
            <a:prstGeom prst="rect">
              <a:avLst/>
            </a:prstGeom>
            <a:noFill/>
          </p:spPr>
          <p:txBody>
            <a:bodyPr wrap="square" rtlCol="0">
              <a:spAutoFit/>
            </a:bodyPr>
            <a:lstStyle/>
            <a:p>
              <a:pPr algn="ctr"/>
              <a:r>
                <a:rPr lang="it-IT" sz="2000" b="1" dirty="0">
                  <a:solidFill>
                    <a:schemeClr val="accent5">
                      <a:lumMod val="50000"/>
                    </a:schemeClr>
                  </a:solidFill>
                </a:rPr>
                <a:t>DISTILLATION</a:t>
              </a:r>
            </a:p>
          </p:txBody>
        </p:sp>
        <p:sp>
          <p:nvSpPr>
            <p:cNvPr id="19" name="CasellaDiTesto 18">
              <a:extLst>
                <a:ext uri="{FF2B5EF4-FFF2-40B4-BE49-F238E27FC236}">
                  <a16:creationId xmlns:a16="http://schemas.microsoft.com/office/drawing/2014/main" id="{C53D12CD-D11E-BB7A-12B2-FAA14296ACC0}"/>
                </a:ext>
              </a:extLst>
            </p:cNvPr>
            <p:cNvSpPr txBox="1"/>
            <p:nvPr/>
          </p:nvSpPr>
          <p:spPr>
            <a:xfrm>
              <a:off x="4624297" y="4152129"/>
              <a:ext cx="3046280" cy="1706365"/>
            </a:xfrm>
            <a:prstGeom prst="rect">
              <a:avLst/>
            </a:prstGeom>
            <a:noFill/>
          </p:spPr>
          <p:txBody>
            <a:bodyPr wrap="square" rtlCol="0">
              <a:spAutoFit/>
            </a:bodyPr>
            <a:lstStyle/>
            <a:p>
              <a:pPr marL="285750" indent="-285750">
                <a:lnSpc>
                  <a:spcPct val="150000"/>
                </a:lnSpc>
                <a:buFont typeface="Calibri" panose="020F0502020204030204" pitchFamily="34" charset="0"/>
                <a:buChar char="‐"/>
              </a:pPr>
              <a:r>
                <a:rPr lang="it-IT" dirty="0"/>
                <a:t>CMS RPC R134a </a:t>
              </a:r>
            </a:p>
            <a:p>
              <a:pPr marL="285750" indent="-285750">
                <a:lnSpc>
                  <a:spcPct val="150000"/>
                </a:lnSpc>
                <a:buFont typeface="Calibri" panose="020F0502020204030204" pitchFamily="34" charset="0"/>
                <a:buChar char="‐"/>
              </a:pPr>
              <a:r>
                <a:rPr lang="it-IT" dirty="0"/>
                <a:t>CMS RPC SF</a:t>
              </a:r>
              <a:r>
                <a:rPr lang="it-IT" baseline="-25000" dirty="0"/>
                <a:t>6</a:t>
              </a:r>
              <a:r>
                <a:rPr lang="it-IT" dirty="0"/>
                <a:t> </a:t>
              </a:r>
            </a:p>
            <a:p>
              <a:pPr marL="285750" indent="-285750">
                <a:lnSpc>
                  <a:spcPct val="150000"/>
                </a:lnSpc>
                <a:buFont typeface="Calibri" panose="020F0502020204030204" pitchFamily="34" charset="0"/>
                <a:buChar char="‐"/>
              </a:pPr>
              <a:r>
                <a:rPr lang="it-IT" dirty="0"/>
                <a:t>Old LHCb RICH1 C</a:t>
              </a:r>
              <a:r>
                <a:rPr lang="it-IT" baseline="-25000" dirty="0"/>
                <a:t>4</a:t>
              </a:r>
              <a:r>
                <a:rPr lang="it-IT" dirty="0"/>
                <a:t>F</a:t>
              </a:r>
              <a:r>
                <a:rPr lang="it-IT" baseline="-25000" dirty="0"/>
                <a:t>10</a:t>
              </a:r>
              <a:r>
                <a:rPr lang="it-IT" dirty="0"/>
                <a:t> </a:t>
              </a:r>
            </a:p>
            <a:p>
              <a:pPr marL="285750" indent="-285750">
                <a:lnSpc>
                  <a:spcPct val="150000"/>
                </a:lnSpc>
                <a:buFont typeface="Calibri" panose="020F0502020204030204" pitchFamily="34" charset="0"/>
                <a:buChar char="‐"/>
              </a:pPr>
              <a:r>
                <a:rPr lang="it-IT" dirty="0"/>
                <a:t>New LHCb RICH1 C</a:t>
              </a:r>
              <a:r>
                <a:rPr lang="it-IT" baseline="-25000" dirty="0"/>
                <a:t>4</a:t>
              </a:r>
              <a:r>
                <a:rPr lang="it-IT" dirty="0"/>
                <a:t>F</a:t>
              </a:r>
              <a:r>
                <a:rPr lang="it-IT" baseline="-25000" dirty="0"/>
                <a:t>10</a:t>
              </a:r>
              <a:endParaRPr lang="it-IT" dirty="0"/>
            </a:p>
          </p:txBody>
        </p:sp>
      </p:grpSp>
      <p:grpSp>
        <p:nvGrpSpPr>
          <p:cNvPr id="14" name="Group 13">
            <a:extLst>
              <a:ext uri="{FF2B5EF4-FFF2-40B4-BE49-F238E27FC236}">
                <a16:creationId xmlns:a16="http://schemas.microsoft.com/office/drawing/2014/main" id="{59B3B360-6489-98EA-2C3B-3D07B9E06FD4}"/>
              </a:ext>
            </a:extLst>
          </p:cNvPr>
          <p:cNvGrpSpPr/>
          <p:nvPr/>
        </p:nvGrpSpPr>
        <p:grpSpPr>
          <a:xfrm>
            <a:off x="639819" y="1551595"/>
            <a:ext cx="3333759" cy="3486930"/>
            <a:chOff x="639819" y="1551595"/>
            <a:chExt cx="3333759" cy="3486930"/>
          </a:xfrm>
        </p:grpSpPr>
        <p:pic>
          <p:nvPicPr>
            <p:cNvPr id="16" name="Immagine 15">
              <a:extLst>
                <a:ext uri="{FF2B5EF4-FFF2-40B4-BE49-F238E27FC236}">
                  <a16:creationId xmlns:a16="http://schemas.microsoft.com/office/drawing/2014/main" id="{D2A7BDF0-4A32-6684-2F56-2D4F08A17387}"/>
                </a:ext>
              </a:extLst>
            </p:cNvPr>
            <p:cNvPicPr>
              <a:picLocks noChangeAspect="1"/>
            </p:cNvPicPr>
            <p:nvPr/>
          </p:nvPicPr>
          <p:blipFill>
            <a:blip r:embed="rId4"/>
            <a:stretch>
              <a:fillRect/>
            </a:stretch>
          </p:blipFill>
          <p:spPr>
            <a:xfrm>
              <a:off x="838199" y="1977342"/>
              <a:ext cx="2937001" cy="1760068"/>
            </a:xfrm>
            <a:prstGeom prst="rect">
              <a:avLst/>
            </a:prstGeom>
          </p:spPr>
        </p:pic>
        <p:sp>
          <p:nvSpPr>
            <p:cNvPr id="18" name="CasellaDiTesto 17">
              <a:extLst>
                <a:ext uri="{FF2B5EF4-FFF2-40B4-BE49-F238E27FC236}">
                  <a16:creationId xmlns:a16="http://schemas.microsoft.com/office/drawing/2014/main" id="{07E75989-C295-1C73-54E9-34B970563A15}"/>
                </a:ext>
              </a:extLst>
            </p:cNvPr>
            <p:cNvSpPr txBox="1"/>
            <p:nvPr/>
          </p:nvSpPr>
          <p:spPr>
            <a:xfrm>
              <a:off x="639819" y="1551595"/>
              <a:ext cx="3333759" cy="400110"/>
            </a:xfrm>
            <a:prstGeom prst="rect">
              <a:avLst/>
            </a:prstGeom>
            <a:noFill/>
          </p:spPr>
          <p:txBody>
            <a:bodyPr wrap="square" rtlCol="0">
              <a:spAutoFit/>
            </a:bodyPr>
            <a:lstStyle/>
            <a:p>
              <a:pPr algn="ctr"/>
              <a:r>
                <a:rPr lang="it-IT" sz="2000" b="1" dirty="0">
                  <a:solidFill>
                    <a:schemeClr val="accent5">
                      <a:lumMod val="50000"/>
                    </a:schemeClr>
                  </a:solidFill>
                </a:rPr>
                <a:t>MEMBRANE SEPARATION</a:t>
              </a:r>
            </a:p>
          </p:txBody>
        </p:sp>
        <p:sp>
          <p:nvSpPr>
            <p:cNvPr id="20" name="CasellaDiTesto 19">
              <a:extLst>
                <a:ext uri="{FF2B5EF4-FFF2-40B4-BE49-F238E27FC236}">
                  <a16:creationId xmlns:a16="http://schemas.microsoft.com/office/drawing/2014/main" id="{2EBBE290-CA91-4D8D-AA39-E738ECBFD5D7}"/>
                </a:ext>
              </a:extLst>
            </p:cNvPr>
            <p:cNvSpPr txBox="1"/>
            <p:nvPr/>
          </p:nvSpPr>
          <p:spPr>
            <a:xfrm>
              <a:off x="1141025" y="4163157"/>
              <a:ext cx="2331348" cy="875368"/>
            </a:xfrm>
            <a:prstGeom prst="rect">
              <a:avLst/>
            </a:prstGeom>
            <a:noFill/>
          </p:spPr>
          <p:txBody>
            <a:bodyPr wrap="square" rtlCol="0">
              <a:spAutoFit/>
            </a:bodyPr>
            <a:lstStyle/>
            <a:p>
              <a:pPr marL="285750" indent="-285750">
                <a:lnSpc>
                  <a:spcPct val="150000"/>
                </a:lnSpc>
                <a:buFont typeface="Calibri" panose="020F0502020204030204" pitchFamily="34" charset="0"/>
                <a:buChar char="‐"/>
              </a:pPr>
              <a:r>
                <a:rPr lang="it-IT" dirty="0"/>
                <a:t>CMS CSC CF</a:t>
              </a:r>
              <a:r>
                <a:rPr lang="it-IT" baseline="-25000" dirty="0"/>
                <a:t>4</a:t>
              </a:r>
              <a:r>
                <a:rPr lang="it-IT" dirty="0"/>
                <a:t> </a:t>
              </a:r>
            </a:p>
            <a:p>
              <a:pPr marL="285750" indent="-285750">
                <a:lnSpc>
                  <a:spcPct val="150000"/>
                </a:lnSpc>
                <a:buFont typeface="Calibri" panose="020F0502020204030204" pitchFamily="34" charset="0"/>
                <a:buChar char="‐"/>
              </a:pPr>
              <a:r>
                <a:rPr lang="it-IT" dirty="0"/>
                <a:t>LHCb RICH2 CF</a:t>
              </a:r>
              <a:r>
                <a:rPr lang="it-IT" baseline="-25000" dirty="0"/>
                <a:t>4</a:t>
              </a:r>
              <a:endParaRPr lang="it-IT" dirty="0"/>
            </a:p>
          </p:txBody>
        </p:sp>
      </p:grpSp>
      <p:grpSp>
        <p:nvGrpSpPr>
          <p:cNvPr id="11" name="Group 10">
            <a:extLst>
              <a:ext uri="{FF2B5EF4-FFF2-40B4-BE49-F238E27FC236}">
                <a16:creationId xmlns:a16="http://schemas.microsoft.com/office/drawing/2014/main" id="{3F348E01-C881-E24C-3F2F-7E45008FE6F3}"/>
              </a:ext>
            </a:extLst>
          </p:cNvPr>
          <p:cNvGrpSpPr/>
          <p:nvPr/>
        </p:nvGrpSpPr>
        <p:grpSpPr>
          <a:xfrm>
            <a:off x="4227427" y="1454230"/>
            <a:ext cx="3737146" cy="4270194"/>
            <a:chOff x="7917219" y="1396460"/>
            <a:chExt cx="3737146" cy="4270194"/>
          </a:xfrm>
        </p:grpSpPr>
        <p:pic>
          <p:nvPicPr>
            <p:cNvPr id="7" name="Immagine 6">
              <a:extLst>
                <a:ext uri="{FF2B5EF4-FFF2-40B4-BE49-F238E27FC236}">
                  <a16:creationId xmlns:a16="http://schemas.microsoft.com/office/drawing/2014/main" id="{EADD8356-AEE9-D0DC-38DE-058CF983F154}"/>
                </a:ext>
              </a:extLst>
            </p:cNvPr>
            <p:cNvPicPr>
              <a:picLocks noChangeAspect="1"/>
            </p:cNvPicPr>
            <p:nvPr/>
          </p:nvPicPr>
          <p:blipFill>
            <a:blip r:embed="rId5"/>
            <a:stretch>
              <a:fillRect/>
            </a:stretch>
          </p:blipFill>
          <p:spPr>
            <a:xfrm>
              <a:off x="8865951" y="1948159"/>
              <a:ext cx="2030935" cy="1857988"/>
            </a:xfrm>
            <a:prstGeom prst="rect">
              <a:avLst/>
            </a:prstGeom>
          </p:spPr>
        </p:pic>
        <p:sp>
          <p:nvSpPr>
            <p:cNvPr id="8" name="CasellaDiTesto 7">
              <a:extLst>
                <a:ext uri="{FF2B5EF4-FFF2-40B4-BE49-F238E27FC236}">
                  <a16:creationId xmlns:a16="http://schemas.microsoft.com/office/drawing/2014/main" id="{C1E11300-4484-FD7E-D9BD-1C1A570E7421}"/>
                </a:ext>
              </a:extLst>
            </p:cNvPr>
            <p:cNvSpPr txBox="1"/>
            <p:nvPr/>
          </p:nvSpPr>
          <p:spPr>
            <a:xfrm>
              <a:off x="9622629" y="2874460"/>
              <a:ext cx="258789" cy="873812"/>
            </a:xfrm>
            <a:prstGeom prst="rect">
              <a:avLst/>
            </a:prstGeom>
            <a:noFill/>
          </p:spPr>
          <p:txBody>
            <a:bodyPr vert="wordArtVert" wrap="square" rtlCol="0">
              <a:spAutoFit/>
            </a:bodyPr>
            <a:lstStyle/>
            <a:p>
              <a:r>
                <a:rPr lang="it-IT" sz="400" dirty="0">
                  <a:effectLst>
                    <a:outerShdw blurRad="38100" dist="38100" dir="2700000" algn="tl">
                      <a:srgbClr val="000000">
                        <a:alpha val="43137"/>
                      </a:srgbClr>
                    </a:outerShdw>
                  </a:effectLst>
                </a:rPr>
                <a:t>ABSORPTION</a:t>
              </a:r>
            </a:p>
          </p:txBody>
        </p:sp>
        <p:sp>
          <p:nvSpPr>
            <p:cNvPr id="9" name="CasellaDiTesto 8">
              <a:extLst>
                <a:ext uri="{FF2B5EF4-FFF2-40B4-BE49-F238E27FC236}">
                  <a16:creationId xmlns:a16="http://schemas.microsoft.com/office/drawing/2014/main" id="{9812E39C-7394-25A8-D487-2B6ED2FF25FA}"/>
                </a:ext>
              </a:extLst>
            </p:cNvPr>
            <p:cNvSpPr txBox="1"/>
            <p:nvPr/>
          </p:nvSpPr>
          <p:spPr>
            <a:xfrm>
              <a:off x="10072571" y="2877153"/>
              <a:ext cx="258789" cy="847268"/>
            </a:xfrm>
            <a:prstGeom prst="rect">
              <a:avLst/>
            </a:prstGeom>
            <a:noFill/>
          </p:spPr>
          <p:txBody>
            <a:bodyPr vert="wordArtVert" wrap="square" rtlCol="0">
              <a:spAutoFit/>
            </a:bodyPr>
            <a:lstStyle/>
            <a:p>
              <a:r>
                <a:rPr lang="it-IT" sz="400" dirty="0">
                  <a:effectLst>
                    <a:outerShdw blurRad="38100" dist="38100" dir="2700000" algn="tl">
                      <a:srgbClr val="000000">
                        <a:alpha val="43137"/>
                      </a:srgbClr>
                    </a:outerShdw>
                  </a:effectLst>
                </a:rPr>
                <a:t>DESORPTION</a:t>
              </a:r>
            </a:p>
          </p:txBody>
        </p:sp>
        <p:sp>
          <p:nvSpPr>
            <p:cNvPr id="12" name="CasellaDiTesto 11">
              <a:extLst>
                <a:ext uri="{FF2B5EF4-FFF2-40B4-BE49-F238E27FC236}">
                  <a16:creationId xmlns:a16="http://schemas.microsoft.com/office/drawing/2014/main" id="{AFCE36B3-BC0B-85D1-0C83-3435B60EFFB2}"/>
                </a:ext>
              </a:extLst>
            </p:cNvPr>
            <p:cNvSpPr txBox="1"/>
            <p:nvPr/>
          </p:nvSpPr>
          <p:spPr>
            <a:xfrm>
              <a:off x="7917219" y="1396460"/>
              <a:ext cx="3737146" cy="707886"/>
            </a:xfrm>
            <a:prstGeom prst="rect">
              <a:avLst/>
            </a:prstGeom>
            <a:noFill/>
          </p:spPr>
          <p:txBody>
            <a:bodyPr wrap="square" rtlCol="0">
              <a:spAutoFit/>
            </a:bodyPr>
            <a:lstStyle/>
            <a:p>
              <a:pPr algn="ctr"/>
              <a:r>
                <a:rPr lang="it-IT" sz="2000" b="1" dirty="0">
                  <a:solidFill>
                    <a:schemeClr val="accent5">
                      <a:lumMod val="50000"/>
                    </a:schemeClr>
                  </a:solidFill>
                </a:rPr>
                <a:t>PRESSURE &amp; THERMAL SWING ADSORPTION (PSA &amp; TSA)</a:t>
              </a:r>
            </a:p>
          </p:txBody>
        </p:sp>
        <p:sp>
          <p:nvSpPr>
            <p:cNvPr id="3" name="CasellaDiTesto 19">
              <a:extLst>
                <a:ext uri="{FF2B5EF4-FFF2-40B4-BE49-F238E27FC236}">
                  <a16:creationId xmlns:a16="http://schemas.microsoft.com/office/drawing/2014/main" id="{CDBB4A74-4B00-A1EE-6B8A-4DBEDE7DCD18}"/>
                </a:ext>
              </a:extLst>
            </p:cNvPr>
            <p:cNvSpPr txBox="1"/>
            <p:nvPr/>
          </p:nvSpPr>
          <p:spPr>
            <a:xfrm>
              <a:off x="8438716" y="3960289"/>
              <a:ext cx="2885404" cy="1706365"/>
            </a:xfrm>
            <a:prstGeom prst="rect">
              <a:avLst/>
            </a:prstGeom>
            <a:noFill/>
          </p:spPr>
          <p:txBody>
            <a:bodyPr wrap="square" rtlCol="0">
              <a:spAutoFit/>
            </a:bodyPr>
            <a:lstStyle/>
            <a:p>
              <a:pPr marL="285750" indent="-285750">
                <a:lnSpc>
                  <a:spcPct val="150000"/>
                </a:lnSpc>
                <a:buFont typeface="Calibri" panose="020F0502020204030204" pitchFamily="34" charset="0"/>
                <a:buChar char="‐"/>
              </a:pPr>
              <a:r>
                <a:rPr lang="it-IT" dirty="0"/>
                <a:t>CMS CSC CF</a:t>
              </a:r>
              <a:r>
                <a:rPr lang="it-IT" baseline="-25000" dirty="0"/>
                <a:t>4</a:t>
              </a:r>
              <a:r>
                <a:rPr lang="it-IT" dirty="0"/>
                <a:t> </a:t>
              </a:r>
            </a:p>
            <a:p>
              <a:pPr marL="285750" indent="-285750">
                <a:lnSpc>
                  <a:spcPct val="150000"/>
                </a:lnSpc>
                <a:buFont typeface="Calibri" panose="020F0502020204030204" pitchFamily="34" charset="0"/>
                <a:buChar char="‐"/>
              </a:pPr>
              <a:r>
                <a:rPr lang="it-IT" dirty="0"/>
                <a:t>LHCb RICH2 CF</a:t>
              </a:r>
              <a:r>
                <a:rPr lang="it-IT" baseline="-25000" dirty="0"/>
                <a:t>4</a:t>
              </a:r>
            </a:p>
            <a:p>
              <a:pPr marL="285750" indent="-285750">
                <a:lnSpc>
                  <a:spcPct val="150000"/>
                </a:lnSpc>
                <a:buFont typeface="Calibri" panose="020F0502020204030204" pitchFamily="34" charset="0"/>
                <a:buChar char="‐"/>
              </a:pPr>
              <a:r>
                <a:rPr lang="it-IT" dirty="0"/>
                <a:t>Old LHCb RICH1 C</a:t>
              </a:r>
              <a:r>
                <a:rPr lang="it-IT" baseline="-25000" dirty="0"/>
                <a:t>4</a:t>
              </a:r>
              <a:r>
                <a:rPr lang="it-IT" dirty="0"/>
                <a:t>F</a:t>
              </a:r>
              <a:r>
                <a:rPr lang="it-IT" baseline="-25000" dirty="0"/>
                <a:t>10</a:t>
              </a:r>
              <a:r>
                <a:rPr lang="it-IT" dirty="0"/>
                <a:t> </a:t>
              </a:r>
            </a:p>
            <a:p>
              <a:pPr marL="285750" indent="-285750">
                <a:lnSpc>
                  <a:spcPct val="150000"/>
                </a:lnSpc>
                <a:buFont typeface="Calibri" panose="020F0502020204030204" pitchFamily="34" charset="0"/>
                <a:buChar char="‐"/>
              </a:pPr>
              <a:endParaRPr lang="it-IT" dirty="0"/>
            </a:p>
          </p:txBody>
        </p:sp>
      </p:grpSp>
      <p:sp>
        <p:nvSpPr>
          <p:cNvPr id="23" name="Rectangle 4">
            <a:extLst>
              <a:ext uri="{FF2B5EF4-FFF2-40B4-BE49-F238E27FC236}">
                <a16:creationId xmlns:a16="http://schemas.microsoft.com/office/drawing/2014/main" id="{51E5B0A5-D8AB-F933-F936-E82C50AC96CA}"/>
              </a:ext>
            </a:extLst>
          </p:cNvPr>
          <p:cNvSpPr txBox="1">
            <a:spLocks noChangeArrowheads="1"/>
          </p:cNvSpPr>
          <p:nvPr/>
        </p:nvSpPr>
        <p:spPr>
          <a:xfrm>
            <a:off x="2568042" y="27721"/>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rPr>
              <a:t>Gas separation techniques</a:t>
            </a:r>
          </a:p>
        </p:txBody>
      </p:sp>
      <p:pic>
        <p:nvPicPr>
          <p:cNvPr id="24" name="Picture 2" descr="C:\Users\guidar\Documents\IEEE2012\CERN LogoOutline-Blue-04.png">
            <a:extLst>
              <a:ext uri="{FF2B5EF4-FFF2-40B4-BE49-F238E27FC236}">
                <a16:creationId xmlns:a16="http://schemas.microsoft.com/office/drawing/2014/main" id="{E1A8DC7C-6C42-8D31-F167-32E33EDBAF3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352C774-2DB1-929E-5771-14DEE19B72B1}"/>
              </a:ext>
            </a:extLst>
          </p:cNvPr>
          <p:cNvGrpSpPr/>
          <p:nvPr/>
        </p:nvGrpSpPr>
        <p:grpSpPr>
          <a:xfrm>
            <a:off x="792488" y="691712"/>
            <a:ext cx="10440000" cy="37824"/>
            <a:chOff x="179512" y="582864"/>
            <a:chExt cx="8820000" cy="37824"/>
          </a:xfrm>
        </p:grpSpPr>
        <p:cxnSp>
          <p:nvCxnSpPr>
            <p:cNvPr id="26" name="Straight Connector 25">
              <a:extLst>
                <a:ext uri="{FF2B5EF4-FFF2-40B4-BE49-F238E27FC236}">
                  <a16:creationId xmlns:a16="http://schemas.microsoft.com/office/drawing/2014/main" id="{50D4C8A9-62A5-E658-D3F0-4A49E22315C3}"/>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27" name="Straight Connector 26">
              <a:extLst>
                <a:ext uri="{FF2B5EF4-FFF2-40B4-BE49-F238E27FC236}">
                  <a16:creationId xmlns:a16="http://schemas.microsoft.com/office/drawing/2014/main" id="{4C2574C7-C6D6-6724-62BC-F3E5D76337EF}"/>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2" name="Date Placeholder 1">
            <a:extLst>
              <a:ext uri="{FF2B5EF4-FFF2-40B4-BE49-F238E27FC236}">
                <a16:creationId xmlns:a16="http://schemas.microsoft.com/office/drawing/2014/main" id="{11456183-92F3-D034-99F3-BEA906956D75}"/>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131551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D66E49-543C-413E-A154-8C3792770830}"/>
              </a:ext>
            </a:extLst>
          </p:cNvPr>
          <p:cNvSpPr>
            <a:spLocks noGrp="1"/>
          </p:cNvSpPr>
          <p:nvPr>
            <p:ph type="ftr" sz="quarter" idx="11"/>
          </p:nvPr>
        </p:nvSpPr>
        <p:spPr>
          <a:xfrm>
            <a:off x="4038600" y="6356350"/>
            <a:ext cx="4718282"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1902A4F5-5239-4124-80CF-456E1563355E}"/>
              </a:ext>
            </a:extLst>
          </p:cNvPr>
          <p:cNvSpPr>
            <a:spLocks noGrp="1"/>
          </p:cNvSpPr>
          <p:nvPr>
            <p:ph type="sldNum" sz="quarter" idx="12"/>
          </p:nvPr>
        </p:nvSpPr>
        <p:spPr/>
        <p:txBody>
          <a:bodyPr/>
          <a:lstStyle/>
          <a:p>
            <a:fld id="{42A0D281-FBFC-4D24-9147-4B8F7095011A}" type="slidenum">
              <a:rPr lang="en-GB" smtClean="0"/>
              <a:t>4</a:t>
            </a:fld>
            <a:endParaRPr lang="en-GB"/>
          </a:p>
        </p:txBody>
      </p:sp>
      <p:sp>
        <p:nvSpPr>
          <p:cNvPr id="10" name="Rectangle 4">
            <a:extLst>
              <a:ext uri="{FF2B5EF4-FFF2-40B4-BE49-F238E27FC236}">
                <a16:creationId xmlns:a16="http://schemas.microsoft.com/office/drawing/2014/main" id="{4D8CC864-7BFB-40EA-88FD-77F1828296EF}"/>
              </a:ext>
            </a:extLst>
          </p:cNvPr>
          <p:cNvSpPr txBox="1">
            <a:spLocks noChangeArrowheads="1"/>
          </p:cNvSpPr>
          <p:nvPr/>
        </p:nvSpPr>
        <p:spPr>
          <a:xfrm>
            <a:off x="2276820" y="-67963"/>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Gaseous detector systems at LHC</a:t>
            </a:r>
          </a:p>
        </p:txBody>
      </p:sp>
      <p:pic>
        <p:nvPicPr>
          <p:cNvPr id="11" name="Picture 2" descr="C:\Users\guidar\Documents\IEEE2012\CERN LogoOutline-Blue-04.png">
            <a:extLst>
              <a:ext uri="{FF2B5EF4-FFF2-40B4-BE49-F238E27FC236}">
                <a16:creationId xmlns:a16="http://schemas.microsoft.com/office/drawing/2014/main" id="{054FE88E-2A85-4238-9943-BD23696372D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4AB7809-C6C7-45AC-8B3A-4565C953D883}"/>
              </a:ext>
            </a:extLst>
          </p:cNvPr>
          <p:cNvGrpSpPr/>
          <p:nvPr/>
        </p:nvGrpSpPr>
        <p:grpSpPr>
          <a:xfrm>
            <a:off x="792488" y="691712"/>
            <a:ext cx="10440000" cy="37824"/>
            <a:chOff x="179512" y="582864"/>
            <a:chExt cx="8820000" cy="37824"/>
          </a:xfrm>
        </p:grpSpPr>
        <p:cxnSp>
          <p:nvCxnSpPr>
            <p:cNvPr id="13" name="Straight Connector 12">
              <a:extLst>
                <a:ext uri="{FF2B5EF4-FFF2-40B4-BE49-F238E27FC236}">
                  <a16:creationId xmlns:a16="http://schemas.microsoft.com/office/drawing/2014/main" id="{2B395A57-90E5-425C-9D0C-A3B82BEDFCFC}"/>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59A57A-88B4-49C0-A2F6-06E792B264A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0356825E-A162-41E4-8C33-44C992B83E08}"/>
              </a:ext>
            </a:extLst>
          </p:cNvPr>
          <p:cNvSpPr/>
          <p:nvPr/>
        </p:nvSpPr>
        <p:spPr>
          <a:xfrm>
            <a:off x="-1" y="4392257"/>
            <a:ext cx="7361759" cy="1200329"/>
          </a:xfrm>
          <a:prstGeom prst="rect">
            <a:avLst/>
          </a:prstGeom>
        </p:spPr>
        <p:txBody>
          <a:bodyPr wrap="none">
            <a:spAutoFit/>
          </a:bodyPr>
          <a:lstStyle/>
          <a:p>
            <a:pPr marL="342900" indent="-342900">
              <a:buFont typeface="Symbol" panose="05050102010706020507" pitchFamily="18" charset="2"/>
              <a:buChar char=""/>
            </a:pPr>
            <a:r>
              <a:rPr lang="en-GB" dirty="0">
                <a:solidFill>
                  <a:schemeClr val="accent1">
                    <a:lumMod val="75000"/>
                  </a:schemeClr>
                </a:solidFill>
                <a:cs typeface="Times New Roman" panose="02020603050405020304" pitchFamily="18" charset="0"/>
              </a:rPr>
              <a:t>Very Large apparatus: detector volume from &lt; 1 m</a:t>
            </a:r>
            <a:r>
              <a:rPr lang="en-GB" baseline="30000" dirty="0">
                <a:solidFill>
                  <a:schemeClr val="accent1">
                    <a:lumMod val="75000"/>
                  </a:schemeClr>
                </a:solidFill>
                <a:cs typeface="Times New Roman" panose="02020603050405020304" pitchFamily="18" charset="0"/>
              </a:rPr>
              <a:t>3</a:t>
            </a:r>
            <a:r>
              <a:rPr lang="en-GB" dirty="0">
                <a:solidFill>
                  <a:schemeClr val="accent1">
                    <a:lumMod val="75000"/>
                  </a:schemeClr>
                </a:solidFill>
                <a:cs typeface="Times New Roman" panose="02020603050405020304" pitchFamily="18" charset="0"/>
              </a:rPr>
              <a:t> up to several 100 m</a:t>
            </a:r>
            <a:r>
              <a:rPr lang="en-GB" baseline="30000" dirty="0">
                <a:solidFill>
                  <a:schemeClr val="accent1">
                    <a:lumMod val="75000"/>
                  </a:schemeClr>
                </a:solidFill>
                <a:cs typeface="Times New Roman" panose="02020603050405020304" pitchFamily="18" charset="0"/>
              </a:rPr>
              <a:t>3</a:t>
            </a:r>
            <a:r>
              <a:rPr lang="en-GB" dirty="0">
                <a:solidFill>
                  <a:schemeClr val="accent1">
                    <a:lumMod val="75000"/>
                  </a:schemeClr>
                </a:solidFill>
                <a:cs typeface="Times New Roman" panose="02020603050405020304" pitchFamily="18" charset="0"/>
              </a:rPr>
              <a:t> </a:t>
            </a:r>
          </a:p>
          <a:p>
            <a:pPr marL="342900" indent="-342900">
              <a:buFont typeface="Symbol" panose="05050102010706020507" pitchFamily="18" charset="2"/>
              <a:buChar char=""/>
            </a:pPr>
            <a:r>
              <a:rPr lang="en-GB" dirty="0">
                <a:solidFill>
                  <a:schemeClr val="accent1">
                    <a:lumMod val="75000"/>
                  </a:schemeClr>
                </a:solidFill>
                <a:cs typeface="Times New Roman" panose="02020603050405020304" pitchFamily="18" charset="0"/>
              </a:rPr>
              <a:t>High mixture flow</a:t>
            </a:r>
          </a:p>
          <a:p>
            <a:pPr marL="342900" indent="-342900">
              <a:buFont typeface="Symbol" panose="05050102010706020507" pitchFamily="18" charset="2"/>
              <a:buChar char=""/>
            </a:pPr>
            <a:r>
              <a:rPr lang="en-GB" dirty="0">
                <a:solidFill>
                  <a:schemeClr val="accent1">
                    <a:lumMod val="75000"/>
                  </a:schemeClr>
                </a:solidFill>
                <a:cs typeface="Times New Roman" panose="02020603050405020304" pitchFamily="18" charset="0"/>
              </a:rPr>
              <a:t>Use of expensive and/or greenhouse gases</a:t>
            </a:r>
          </a:p>
          <a:p>
            <a:pPr marL="342900" indent="-342900">
              <a:buFont typeface="Symbol" panose="05050102010706020507" pitchFamily="18" charset="2"/>
              <a:buChar char=""/>
            </a:pPr>
            <a:r>
              <a:rPr lang="en-GB" dirty="0">
                <a:solidFill>
                  <a:schemeClr val="accent1">
                    <a:lumMod val="75000"/>
                  </a:schemeClr>
                </a:solidFill>
                <a:cs typeface="Times New Roman" panose="02020603050405020304" pitchFamily="18" charset="0"/>
              </a:rPr>
              <a:t>Operational costs issue</a:t>
            </a:r>
          </a:p>
        </p:txBody>
      </p:sp>
      <p:sp>
        <p:nvSpPr>
          <p:cNvPr id="4" name="TextBox 3">
            <a:extLst>
              <a:ext uri="{FF2B5EF4-FFF2-40B4-BE49-F238E27FC236}">
                <a16:creationId xmlns:a16="http://schemas.microsoft.com/office/drawing/2014/main" id="{280D6DCB-FBA3-F68D-7490-8C09AA7F7019}"/>
              </a:ext>
            </a:extLst>
          </p:cNvPr>
          <p:cNvSpPr txBox="1"/>
          <p:nvPr/>
        </p:nvSpPr>
        <p:spPr>
          <a:xfrm>
            <a:off x="7130975" y="4957827"/>
            <a:ext cx="4881934" cy="646331"/>
          </a:xfrm>
          <a:prstGeom prst="rect">
            <a:avLst/>
          </a:prstGeom>
          <a:noFill/>
        </p:spPr>
        <p:txBody>
          <a:bodyPr wrap="square">
            <a:spAutoFit/>
          </a:bodyPr>
          <a:lstStyle/>
          <a:p>
            <a:pPr marL="285750" indent="-285750">
              <a:buFont typeface="Wingdings" panose="05000000000000000000" pitchFamily="2" charset="2"/>
              <a:buChar char="à"/>
            </a:pPr>
            <a:r>
              <a:rPr lang="en-GB" b="1" i="1" dirty="0">
                <a:solidFill>
                  <a:schemeClr val="accent1">
                    <a:lumMod val="75000"/>
                  </a:schemeClr>
                </a:solidFill>
                <a:cs typeface="Times New Roman" panose="02020603050405020304" pitchFamily="18" charset="0"/>
              </a:rPr>
              <a:t>Optimization of gas usage: mandatory! </a:t>
            </a:r>
          </a:p>
          <a:p>
            <a:pPr marL="285750" indent="-285750">
              <a:buFont typeface="Wingdings" panose="05000000000000000000" pitchFamily="2" charset="2"/>
              <a:buChar char="à"/>
            </a:pPr>
            <a:r>
              <a:rPr lang="en-GB" b="1" i="1" dirty="0">
                <a:solidFill>
                  <a:schemeClr val="accent1">
                    <a:lumMod val="75000"/>
                  </a:schemeClr>
                </a:solidFill>
                <a:cs typeface="Times New Roman" panose="02020603050405020304" pitchFamily="18" charset="0"/>
              </a:rPr>
              <a:t>A lot of work already from the design phase</a:t>
            </a:r>
            <a:endParaRPr lang="en-CH" dirty="0"/>
          </a:p>
        </p:txBody>
      </p:sp>
      <p:sp>
        <p:nvSpPr>
          <p:cNvPr id="2" name="TextBox 1">
            <a:extLst>
              <a:ext uri="{FF2B5EF4-FFF2-40B4-BE49-F238E27FC236}">
                <a16:creationId xmlns:a16="http://schemas.microsoft.com/office/drawing/2014/main" id="{04D77B3D-BDD2-46EA-CEB7-44552F07B7E2}"/>
              </a:ext>
            </a:extLst>
          </p:cNvPr>
          <p:cNvSpPr txBox="1"/>
          <p:nvPr/>
        </p:nvSpPr>
        <p:spPr>
          <a:xfrm>
            <a:off x="0" y="881563"/>
            <a:ext cx="6436311" cy="1586845"/>
          </a:xfrm>
          <a:prstGeom prst="rect">
            <a:avLst/>
          </a:prstGeom>
          <a:noFill/>
        </p:spPr>
        <p:txBody>
          <a:bodyPr wrap="square" rtlCol="0">
            <a:spAutoFit/>
          </a:bodyPr>
          <a:lstStyle/>
          <a:p>
            <a:pPr>
              <a:lnSpc>
                <a:spcPct val="120000"/>
              </a:lnSpc>
            </a:pPr>
            <a:r>
              <a:rPr lang="en-GB" dirty="0">
                <a:solidFill>
                  <a:schemeClr val="accent5">
                    <a:lumMod val="75000"/>
                  </a:schemeClr>
                </a:solidFill>
                <a:cs typeface="Times New Roman" panose="02020603050405020304" pitchFamily="18" charset="0"/>
              </a:rPr>
              <a:t>Gases are used as active medium in different research fields:</a:t>
            </a:r>
          </a:p>
          <a:p>
            <a:pPr>
              <a:lnSpc>
                <a:spcPct val="120000"/>
              </a:lnSpc>
            </a:pPr>
            <a:r>
              <a:rPr lang="en-GB" sz="1600" dirty="0">
                <a:cs typeface="Times New Roman" panose="02020603050405020304" pitchFamily="18" charset="0"/>
              </a:rPr>
              <a:t>-ionization (proportional counters, GEM, RPC, …)</a:t>
            </a:r>
          </a:p>
          <a:p>
            <a:pPr>
              <a:lnSpc>
                <a:spcPct val="120000"/>
              </a:lnSpc>
            </a:pPr>
            <a:r>
              <a:rPr lang="en-GB" sz="1600" dirty="0">
                <a:cs typeface="Times New Roman" panose="02020603050405020304" pitchFamily="18" charset="0"/>
              </a:rPr>
              <a:t>-light radiator (Cherenkov radiation, RICH)</a:t>
            </a:r>
          </a:p>
          <a:p>
            <a:pPr>
              <a:lnSpc>
                <a:spcPct val="120000"/>
              </a:lnSpc>
            </a:pPr>
            <a:r>
              <a:rPr lang="en-GB" sz="1600" dirty="0">
                <a:cs typeface="Times New Roman" panose="02020603050405020304" pitchFamily="18" charset="0"/>
              </a:rPr>
              <a:t>-chemical reaction (CLOUD experiment)</a:t>
            </a:r>
          </a:p>
          <a:p>
            <a:pPr>
              <a:lnSpc>
                <a:spcPct val="120000"/>
              </a:lnSpc>
            </a:pPr>
            <a:r>
              <a:rPr lang="en-GB" sz="1600" dirty="0">
                <a:cs typeface="Times New Roman" panose="02020603050405020304" pitchFamily="18" charset="0"/>
              </a:rPr>
              <a:t>-particle production (accelerators)</a:t>
            </a:r>
          </a:p>
        </p:txBody>
      </p:sp>
      <p:sp>
        <p:nvSpPr>
          <p:cNvPr id="7" name="TextBox 6">
            <a:extLst>
              <a:ext uri="{FF2B5EF4-FFF2-40B4-BE49-F238E27FC236}">
                <a16:creationId xmlns:a16="http://schemas.microsoft.com/office/drawing/2014/main" id="{6E9FBC81-1C54-BBA5-876F-07E01B086C96}"/>
              </a:ext>
            </a:extLst>
          </p:cNvPr>
          <p:cNvSpPr txBox="1"/>
          <p:nvPr/>
        </p:nvSpPr>
        <p:spPr>
          <a:xfrm>
            <a:off x="5949781" y="883225"/>
            <a:ext cx="6347323" cy="2547108"/>
          </a:xfrm>
          <a:prstGeom prst="rect">
            <a:avLst/>
          </a:prstGeom>
          <a:noFill/>
        </p:spPr>
        <p:txBody>
          <a:bodyPr wrap="square" rtlCol="0">
            <a:spAutoFit/>
          </a:bodyPr>
          <a:lstStyle/>
          <a:p>
            <a:pPr>
              <a:lnSpc>
                <a:spcPct val="120000"/>
              </a:lnSpc>
            </a:pPr>
            <a:r>
              <a:rPr lang="en-GB" dirty="0">
                <a:solidFill>
                  <a:schemeClr val="accent5">
                    <a:lumMod val="75000"/>
                  </a:schemeClr>
                </a:solidFill>
                <a:cs typeface="Times New Roman" panose="02020603050405020304" pitchFamily="18" charset="0"/>
              </a:rPr>
              <a:t>Gases can be</a:t>
            </a:r>
          </a:p>
          <a:p>
            <a:pPr>
              <a:lnSpc>
                <a:spcPct val="120000"/>
              </a:lnSpc>
            </a:pPr>
            <a:r>
              <a:rPr lang="en-GB" sz="1600" dirty="0">
                <a:cs typeface="Times New Roman" panose="02020603050405020304" pitchFamily="18" charset="0"/>
              </a:rPr>
              <a:t>-very expensive:</a:t>
            </a:r>
          </a:p>
          <a:p>
            <a:pPr>
              <a:lnSpc>
                <a:spcPct val="120000"/>
              </a:lnSpc>
            </a:pPr>
            <a:r>
              <a:rPr lang="en-GB" sz="1600" dirty="0">
                <a:cs typeface="Times New Roman" panose="02020603050405020304" pitchFamily="18" charset="0"/>
              </a:rPr>
              <a:t>operation budget is of the order of few MCHF (0.7 MCHF only for R134a)</a:t>
            </a:r>
          </a:p>
          <a:p>
            <a:pPr>
              <a:lnSpc>
                <a:spcPct val="120000"/>
              </a:lnSpc>
            </a:pPr>
            <a:endParaRPr lang="en-GB" sz="400" dirty="0">
              <a:cs typeface="Times New Roman" panose="02020603050405020304" pitchFamily="18" charset="0"/>
            </a:endParaRPr>
          </a:p>
          <a:p>
            <a:pPr>
              <a:lnSpc>
                <a:spcPct val="120000"/>
              </a:lnSpc>
            </a:pPr>
            <a:r>
              <a:rPr lang="en-GB" sz="1600" dirty="0">
                <a:cs typeface="Times New Roman" panose="02020603050405020304" pitchFamily="18" charset="0"/>
              </a:rPr>
              <a:t>-potentially dangerous for the environment:</a:t>
            </a:r>
          </a:p>
          <a:p>
            <a:pPr>
              <a:lnSpc>
                <a:spcPct val="120000"/>
              </a:lnSpc>
            </a:pPr>
            <a:r>
              <a:rPr lang="en-GB" sz="1600" dirty="0">
                <a:cs typeface="Times New Roman" panose="02020603050405020304" pitchFamily="18" charset="0"/>
              </a:rPr>
              <a:t>typical example are greenhouse gases (GHG) like Freon. </a:t>
            </a:r>
          </a:p>
          <a:p>
            <a:pPr>
              <a:lnSpc>
                <a:spcPct val="120000"/>
              </a:lnSpc>
            </a:pPr>
            <a:r>
              <a:rPr lang="en-GB" sz="1600" dirty="0">
                <a:cs typeface="Times New Roman" panose="02020603050405020304" pitchFamily="18" charset="0"/>
              </a:rPr>
              <a:t>A GHG is any gaseous compound that is capable of absorbing infrared radiation, thereby trapping and holding heat in the atmosphere (greenhouse effect). </a:t>
            </a:r>
          </a:p>
        </p:txBody>
      </p:sp>
      <p:sp>
        <p:nvSpPr>
          <p:cNvPr id="8" name="TextBox 7">
            <a:extLst>
              <a:ext uri="{FF2B5EF4-FFF2-40B4-BE49-F238E27FC236}">
                <a16:creationId xmlns:a16="http://schemas.microsoft.com/office/drawing/2014/main" id="{DCB548E4-1EC6-0F01-628D-9122FBB93558}"/>
              </a:ext>
            </a:extLst>
          </p:cNvPr>
          <p:cNvSpPr txBox="1"/>
          <p:nvPr/>
        </p:nvSpPr>
        <p:spPr>
          <a:xfrm>
            <a:off x="-1" y="2644151"/>
            <a:ext cx="6436311" cy="995914"/>
          </a:xfrm>
          <a:prstGeom prst="rect">
            <a:avLst/>
          </a:prstGeom>
          <a:noFill/>
        </p:spPr>
        <p:txBody>
          <a:bodyPr wrap="square" rtlCol="0">
            <a:spAutoFit/>
          </a:bodyPr>
          <a:lstStyle/>
          <a:p>
            <a:pPr>
              <a:lnSpc>
                <a:spcPct val="120000"/>
              </a:lnSpc>
            </a:pPr>
            <a:r>
              <a:rPr lang="en-GB" dirty="0">
                <a:solidFill>
                  <a:schemeClr val="accent5">
                    <a:lumMod val="75000"/>
                  </a:schemeClr>
                </a:solidFill>
                <a:cs typeface="Times New Roman" panose="02020603050405020304" pitchFamily="18" charset="0"/>
              </a:rPr>
              <a:t>Gas volume and type represent a very wide phase space:</a:t>
            </a:r>
          </a:p>
          <a:p>
            <a:pPr>
              <a:lnSpc>
                <a:spcPct val="120000"/>
              </a:lnSpc>
            </a:pPr>
            <a:r>
              <a:rPr lang="en-GB" sz="1600" dirty="0">
                <a:cs typeface="Times New Roman" panose="02020603050405020304" pitchFamily="18" charset="0"/>
              </a:rPr>
              <a:t>-from few litres to several hundred cubic meters</a:t>
            </a:r>
          </a:p>
          <a:p>
            <a:pPr>
              <a:lnSpc>
                <a:spcPct val="120000"/>
              </a:lnSpc>
            </a:pPr>
            <a:r>
              <a:rPr lang="en-GB" sz="1600" dirty="0">
                <a:cs typeface="Times New Roman" panose="02020603050405020304" pitchFamily="18" charset="0"/>
              </a:rPr>
              <a:t>-Xenon, Freon, </a:t>
            </a:r>
            <a:r>
              <a:rPr lang="en-GB" sz="1600" dirty="0" err="1">
                <a:cs typeface="Times New Roman" panose="02020603050405020304" pitchFamily="18" charset="0"/>
              </a:rPr>
              <a:t>CxHy</a:t>
            </a:r>
            <a:r>
              <a:rPr lang="en-GB" sz="1600" dirty="0">
                <a:cs typeface="Times New Roman" panose="02020603050405020304" pitchFamily="18" charset="0"/>
              </a:rPr>
              <a:t>, …</a:t>
            </a:r>
          </a:p>
        </p:txBody>
      </p:sp>
      <p:sp>
        <p:nvSpPr>
          <p:cNvPr id="3" name="Date Placeholder 2">
            <a:extLst>
              <a:ext uri="{FF2B5EF4-FFF2-40B4-BE49-F238E27FC236}">
                <a16:creationId xmlns:a16="http://schemas.microsoft.com/office/drawing/2014/main" id="{04E00999-DE76-818F-0D98-EC522F7A3FB3}"/>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430444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3D09E-4B97-ACD0-5C1E-651F8426AC40}"/>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5AD71540-C5F2-96C6-4761-73F9F3ED8AAB}"/>
              </a:ext>
            </a:extLst>
          </p:cNvPr>
          <p:cNvSpPr>
            <a:spLocks noGrp="1"/>
          </p:cNvSpPr>
          <p:nvPr>
            <p:ph type="ftr" sz="quarter" idx="11"/>
          </p:nvPr>
        </p:nvSpPr>
        <p:spPr/>
        <p:txBody>
          <a:bodyPr/>
          <a:lstStyle/>
          <a:p>
            <a:r>
              <a:rPr lang="en-US"/>
              <a:t>Bonaudi-Chiavassa International School on Particle Detectors</a:t>
            </a:r>
            <a:endParaRPr lang="en-US" dirty="0"/>
          </a:p>
        </p:txBody>
      </p:sp>
      <p:sp>
        <p:nvSpPr>
          <p:cNvPr id="5" name="Segnaposto numero diapositiva 4">
            <a:extLst>
              <a:ext uri="{FF2B5EF4-FFF2-40B4-BE49-F238E27FC236}">
                <a16:creationId xmlns:a16="http://schemas.microsoft.com/office/drawing/2014/main" id="{CB139370-A53E-BFF3-224B-25F367849D56}"/>
              </a:ext>
            </a:extLst>
          </p:cNvPr>
          <p:cNvSpPr>
            <a:spLocks noGrp="1"/>
          </p:cNvSpPr>
          <p:nvPr>
            <p:ph type="sldNum" sz="quarter" idx="12"/>
          </p:nvPr>
        </p:nvSpPr>
        <p:spPr/>
        <p:txBody>
          <a:bodyPr/>
          <a:lstStyle/>
          <a:p>
            <a:fld id="{27CE633F-9882-4A5C-83A2-1109D0C73261}" type="slidenum">
              <a:rPr lang="en-US" smtClean="0"/>
              <a:t>40</a:t>
            </a:fld>
            <a:endParaRPr lang="en-US" dirty="0"/>
          </a:p>
        </p:txBody>
      </p:sp>
      <p:sp>
        <p:nvSpPr>
          <p:cNvPr id="13" name="AutoShape 6" descr="MEMSIC">
            <a:extLst>
              <a:ext uri="{FF2B5EF4-FFF2-40B4-BE49-F238E27FC236}">
                <a16:creationId xmlns:a16="http://schemas.microsoft.com/office/drawing/2014/main" id="{089109A4-14C0-DF30-0B1D-5E9D06E11D2E}"/>
              </a:ext>
            </a:extLst>
          </p:cNvPr>
          <p:cNvSpPr>
            <a:spLocks noChangeAspect="1" noChangeArrowheads="1"/>
          </p:cNvSpPr>
          <p:nvPr/>
        </p:nvSpPr>
        <p:spPr bwMode="auto">
          <a:xfrm>
            <a:off x="5935953" y="5525799"/>
            <a:ext cx="30373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6" name="Immagine 15">
            <a:extLst>
              <a:ext uri="{FF2B5EF4-FFF2-40B4-BE49-F238E27FC236}">
                <a16:creationId xmlns:a16="http://schemas.microsoft.com/office/drawing/2014/main" id="{D2A7BDF0-4A32-6684-2F56-2D4F08A17387}"/>
              </a:ext>
            </a:extLst>
          </p:cNvPr>
          <p:cNvPicPr>
            <a:picLocks noChangeAspect="1"/>
          </p:cNvPicPr>
          <p:nvPr/>
        </p:nvPicPr>
        <p:blipFill>
          <a:blip r:embed="rId3"/>
          <a:stretch>
            <a:fillRect/>
          </a:stretch>
        </p:blipFill>
        <p:spPr>
          <a:xfrm>
            <a:off x="606057" y="1270531"/>
            <a:ext cx="4341800" cy="2601927"/>
          </a:xfrm>
          <a:prstGeom prst="rect">
            <a:avLst/>
          </a:prstGeom>
        </p:spPr>
      </p:pic>
      <p:grpSp>
        <p:nvGrpSpPr>
          <p:cNvPr id="28" name="Group 27">
            <a:extLst>
              <a:ext uri="{FF2B5EF4-FFF2-40B4-BE49-F238E27FC236}">
                <a16:creationId xmlns:a16="http://schemas.microsoft.com/office/drawing/2014/main" id="{320831D8-8640-4AE4-E3E3-28C27F689928}"/>
              </a:ext>
            </a:extLst>
          </p:cNvPr>
          <p:cNvGrpSpPr/>
          <p:nvPr/>
        </p:nvGrpSpPr>
        <p:grpSpPr>
          <a:xfrm>
            <a:off x="6250717" y="5087252"/>
            <a:ext cx="5318075" cy="888300"/>
            <a:chOff x="1672064" y="5275397"/>
            <a:chExt cx="3591277" cy="620165"/>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323E192-D23C-70D0-0702-258DFCF3BC7F}"/>
                    </a:ext>
                  </a:extLst>
                </p:cNvPr>
                <p:cNvSpPr txBox="1"/>
                <p:nvPr/>
              </p:nvSpPr>
              <p:spPr>
                <a:xfrm>
                  <a:off x="2559726" y="5283216"/>
                  <a:ext cx="794426" cy="612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𝛼</m:t>
                        </m:r>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𝑃</m:t>
                                </m:r>
                              </m:e>
                              <m:sub>
                                <m:r>
                                  <a:rPr lang="en-US" sz="2800" b="0" i="1" smtClean="0">
                                    <a:latin typeface="Cambria Math" panose="02040503050406030204" pitchFamily="18" charset="0"/>
                                    <a:ea typeface="Cambria Math" panose="02040503050406030204" pitchFamily="18" charset="0"/>
                                  </a:rPr>
                                  <m:t>𝐴</m:t>
                                </m:r>
                              </m:sub>
                            </m:sSub>
                          </m:num>
                          <m:den>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𝑃</m:t>
                                </m:r>
                              </m:e>
                              <m:sub>
                                <m:r>
                                  <a:rPr lang="en-US" sz="2800" b="0" i="1" smtClean="0">
                                    <a:latin typeface="Cambria Math" panose="02040503050406030204" pitchFamily="18" charset="0"/>
                                    <a:ea typeface="Cambria Math" panose="02040503050406030204" pitchFamily="18" charset="0"/>
                                  </a:rPr>
                                  <m:t>𝐵</m:t>
                                </m:r>
                              </m:sub>
                            </m:sSub>
                          </m:den>
                        </m:f>
                      </m:oMath>
                    </m:oMathPara>
                  </a14:m>
                  <a:endParaRPr lang="en-GB" sz="2800" dirty="0"/>
                </a:p>
              </p:txBody>
            </p:sp>
          </mc:Choice>
          <mc:Fallback xmlns="">
            <p:sp>
              <p:nvSpPr>
                <p:cNvPr id="24" name="TextBox 23">
                  <a:extLst>
                    <a:ext uri="{FF2B5EF4-FFF2-40B4-BE49-F238E27FC236}">
                      <a16:creationId xmlns:a16="http://schemas.microsoft.com/office/drawing/2014/main" id="{9323E192-D23C-70D0-0702-258DFCF3BC7F}"/>
                    </a:ext>
                  </a:extLst>
                </p:cNvPr>
                <p:cNvSpPr txBox="1">
                  <a:spLocks noRot="1" noChangeAspect="1" noMove="1" noResize="1" noEditPoints="1" noAdjustHandles="1" noChangeArrowheads="1" noChangeShapeType="1" noTextEdit="1"/>
                </p:cNvSpPr>
                <p:nvPr/>
              </p:nvSpPr>
              <p:spPr>
                <a:xfrm>
                  <a:off x="2559726" y="5283216"/>
                  <a:ext cx="794426" cy="612346"/>
                </a:xfrm>
                <a:prstGeom prst="rect">
                  <a:avLst/>
                </a:prstGeom>
                <a:blipFill>
                  <a:blip r:embed="rId6"/>
                  <a:stretch>
                    <a:fillRect/>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FF5A491B-59C7-8AD2-42B3-2F0B3330EB7D}"/>
                </a:ext>
              </a:extLst>
            </p:cNvPr>
            <p:cNvSpPr txBox="1"/>
            <p:nvPr/>
          </p:nvSpPr>
          <p:spPr>
            <a:xfrm>
              <a:off x="1672064" y="5457671"/>
              <a:ext cx="945768" cy="257848"/>
            </a:xfrm>
            <a:prstGeom prst="rect">
              <a:avLst/>
            </a:prstGeom>
            <a:noFill/>
          </p:spPr>
          <p:txBody>
            <a:bodyPr wrap="square" rtlCol="0">
              <a:spAutoFit/>
            </a:bodyPr>
            <a:lstStyle/>
            <a:p>
              <a:r>
                <a:rPr lang="en-US" i="1" dirty="0"/>
                <a:t>selectivity</a:t>
              </a:r>
              <a:endParaRPr lang="en-GB" i="1" dirty="0"/>
            </a:p>
          </p:txBody>
        </p:sp>
        <p:sp>
          <p:nvSpPr>
            <p:cNvPr id="26" name="TextBox 25">
              <a:extLst>
                <a:ext uri="{FF2B5EF4-FFF2-40B4-BE49-F238E27FC236}">
                  <a16:creationId xmlns:a16="http://schemas.microsoft.com/office/drawing/2014/main" id="{E1925A53-20C3-76EB-531A-1356D4EBC8D7}"/>
                </a:ext>
              </a:extLst>
            </p:cNvPr>
            <p:cNvSpPr txBox="1"/>
            <p:nvPr/>
          </p:nvSpPr>
          <p:spPr>
            <a:xfrm>
              <a:off x="3433090" y="5275397"/>
              <a:ext cx="1830251" cy="257848"/>
            </a:xfrm>
            <a:prstGeom prst="rect">
              <a:avLst/>
            </a:prstGeom>
            <a:noFill/>
          </p:spPr>
          <p:txBody>
            <a:bodyPr wrap="square" rtlCol="0">
              <a:spAutoFit/>
            </a:bodyPr>
            <a:lstStyle/>
            <a:p>
              <a:r>
                <a:rPr lang="en-US" i="1" dirty="0"/>
                <a:t>Permeability A</a:t>
              </a:r>
              <a:endParaRPr lang="en-GB" i="1" dirty="0"/>
            </a:p>
          </p:txBody>
        </p:sp>
        <p:sp>
          <p:nvSpPr>
            <p:cNvPr id="27" name="TextBox 26">
              <a:extLst>
                <a:ext uri="{FF2B5EF4-FFF2-40B4-BE49-F238E27FC236}">
                  <a16:creationId xmlns:a16="http://schemas.microsoft.com/office/drawing/2014/main" id="{CFB6CDBC-21D7-069A-347E-9A372C44419E}"/>
                </a:ext>
              </a:extLst>
            </p:cNvPr>
            <p:cNvSpPr txBox="1"/>
            <p:nvPr/>
          </p:nvSpPr>
          <p:spPr>
            <a:xfrm>
              <a:off x="3433089" y="5615390"/>
              <a:ext cx="1830251" cy="257848"/>
            </a:xfrm>
            <a:prstGeom prst="rect">
              <a:avLst/>
            </a:prstGeom>
            <a:noFill/>
          </p:spPr>
          <p:txBody>
            <a:bodyPr wrap="square" rtlCol="0">
              <a:spAutoFit/>
            </a:bodyPr>
            <a:lstStyle/>
            <a:p>
              <a:r>
                <a:rPr lang="en-US" i="1" dirty="0"/>
                <a:t>Permeability B</a:t>
              </a:r>
              <a:endParaRPr lang="en-GB" i="1" dirty="0"/>
            </a:p>
          </p:txBody>
        </p:sp>
      </p:grpSp>
      <p:sp>
        <p:nvSpPr>
          <p:cNvPr id="29" name="TextBox 28">
            <a:extLst>
              <a:ext uri="{FF2B5EF4-FFF2-40B4-BE49-F238E27FC236}">
                <a16:creationId xmlns:a16="http://schemas.microsoft.com/office/drawing/2014/main" id="{F6108EB2-F0A9-93EA-3EE2-CF22BB418DA7}"/>
              </a:ext>
            </a:extLst>
          </p:cNvPr>
          <p:cNvSpPr txBox="1"/>
          <p:nvPr/>
        </p:nvSpPr>
        <p:spPr>
          <a:xfrm>
            <a:off x="6012488" y="4554766"/>
            <a:ext cx="4931415" cy="369332"/>
          </a:xfrm>
          <a:prstGeom prst="rect">
            <a:avLst/>
          </a:prstGeom>
          <a:noFill/>
        </p:spPr>
        <p:txBody>
          <a:bodyPr wrap="square" rtlCol="0">
            <a:spAutoFit/>
          </a:bodyPr>
          <a:lstStyle/>
          <a:p>
            <a:r>
              <a:rPr lang="en-US" u="sng" dirty="0"/>
              <a:t>Ability of a membrane to separate two molecules:</a:t>
            </a:r>
            <a:endParaRPr lang="en-GB" u="sng" dirty="0"/>
          </a:p>
        </p:txBody>
      </p:sp>
      <p:sp>
        <p:nvSpPr>
          <p:cNvPr id="30" name="TextBox 29">
            <a:extLst>
              <a:ext uri="{FF2B5EF4-FFF2-40B4-BE49-F238E27FC236}">
                <a16:creationId xmlns:a16="http://schemas.microsoft.com/office/drawing/2014/main" id="{494556BD-7A49-F165-C0D3-E3B92E925A15}"/>
              </a:ext>
            </a:extLst>
          </p:cNvPr>
          <p:cNvSpPr txBox="1"/>
          <p:nvPr/>
        </p:nvSpPr>
        <p:spPr>
          <a:xfrm>
            <a:off x="5169948" y="1101729"/>
            <a:ext cx="6881304" cy="2657907"/>
          </a:xfrm>
          <a:prstGeom prst="rect">
            <a:avLst/>
          </a:prstGeom>
          <a:noFill/>
        </p:spPr>
        <p:txBody>
          <a:bodyPr wrap="square" rtlCol="0">
            <a:spAutoFit/>
          </a:bodyPr>
          <a:lstStyle/>
          <a:p>
            <a:pPr>
              <a:lnSpc>
                <a:spcPct val="120000"/>
              </a:lnSpc>
            </a:pPr>
            <a:r>
              <a:rPr lang="en-US" b="1" dirty="0"/>
              <a:t>Separation process </a:t>
            </a:r>
            <a:r>
              <a:rPr lang="en-US" dirty="0"/>
              <a:t>is driven by </a:t>
            </a:r>
            <a:r>
              <a:rPr lang="en-US" dirty="0">
                <a:sym typeface="Wingdings" panose="05000000000000000000" pitchFamily="2" charset="2"/>
              </a:rPr>
              <a:t></a:t>
            </a:r>
          </a:p>
          <a:p>
            <a:pPr marL="285750" indent="-285750">
              <a:lnSpc>
                <a:spcPct val="120000"/>
              </a:lnSpc>
              <a:buFont typeface="Calibri" panose="020F0502020204030204" pitchFamily="34" charset="0"/>
              <a:buChar char="‐"/>
            </a:pPr>
            <a:r>
              <a:rPr lang="en-US" b="1" dirty="0">
                <a:sym typeface="Wingdings" panose="05000000000000000000" pitchFamily="2" charset="2"/>
              </a:rPr>
              <a:t>Partial pressure</a:t>
            </a:r>
            <a:r>
              <a:rPr lang="en-US" dirty="0">
                <a:sym typeface="Wingdings" panose="05000000000000000000" pitchFamily="2" charset="2"/>
              </a:rPr>
              <a:t> gradient</a:t>
            </a:r>
          </a:p>
          <a:p>
            <a:pPr marL="285750" indent="-285750">
              <a:lnSpc>
                <a:spcPct val="120000"/>
              </a:lnSpc>
              <a:buFont typeface="Calibri" panose="020F0502020204030204" pitchFamily="34" charset="0"/>
              <a:buChar char="‐"/>
            </a:pPr>
            <a:r>
              <a:rPr lang="en-US" b="1" dirty="0">
                <a:sym typeface="Wingdings" panose="05000000000000000000" pitchFamily="2" charset="2"/>
              </a:rPr>
              <a:t>Nature of membrane </a:t>
            </a:r>
            <a:r>
              <a:rPr lang="en-US" dirty="0">
                <a:sym typeface="Wingdings" panose="05000000000000000000" pitchFamily="2" charset="2"/>
              </a:rPr>
              <a:t>(chemical structure)</a:t>
            </a:r>
          </a:p>
          <a:p>
            <a:pPr marL="285750" indent="-285750">
              <a:lnSpc>
                <a:spcPct val="120000"/>
              </a:lnSpc>
              <a:buFont typeface="Calibri" panose="020F0502020204030204" pitchFamily="34" charset="0"/>
              <a:buChar char="‐"/>
            </a:pPr>
            <a:r>
              <a:rPr lang="en-US" b="1" i="1" dirty="0">
                <a:sym typeface="Wingdings" panose="05000000000000000000" pitchFamily="2" charset="2"/>
              </a:rPr>
              <a:t>Permeability (P) </a:t>
            </a:r>
            <a:r>
              <a:rPr lang="en-US" dirty="0">
                <a:sym typeface="Wingdings" panose="05000000000000000000" pitchFamily="2" charset="2"/>
              </a:rPr>
              <a:t> </a:t>
            </a:r>
            <a:r>
              <a:rPr lang="en-US" sz="1600" dirty="0">
                <a:sym typeface="Wingdings" panose="05000000000000000000" pitchFamily="2" charset="2"/>
              </a:rPr>
              <a:t>capability of gas molecules to permeate the membrane</a:t>
            </a:r>
            <a:endParaRPr lang="en-US" i="1" dirty="0">
              <a:sym typeface="Wingdings" panose="05000000000000000000" pitchFamily="2" charset="2"/>
            </a:endParaRPr>
          </a:p>
          <a:p>
            <a:pPr marL="285750" indent="-285750">
              <a:lnSpc>
                <a:spcPct val="120000"/>
              </a:lnSpc>
              <a:buFont typeface="Calibri" panose="020F0502020204030204" pitchFamily="34" charset="0"/>
              <a:buChar char="‐"/>
            </a:pPr>
            <a:r>
              <a:rPr lang="en-US" b="1" i="1" dirty="0">
                <a:sym typeface="Wingdings" panose="05000000000000000000" pitchFamily="2" charset="2"/>
              </a:rPr>
              <a:t>Solubility</a:t>
            </a:r>
            <a:r>
              <a:rPr lang="en-US" i="1" dirty="0">
                <a:sym typeface="Wingdings" panose="05000000000000000000" pitchFamily="2" charset="2"/>
              </a:rPr>
              <a:t> </a:t>
            </a:r>
            <a:r>
              <a:rPr lang="en-US" b="1" i="1" dirty="0">
                <a:sym typeface="Wingdings" panose="05000000000000000000" pitchFamily="2" charset="2"/>
              </a:rPr>
              <a:t>(S) </a:t>
            </a:r>
            <a:r>
              <a:rPr lang="en-US" dirty="0">
                <a:sym typeface="Wingdings" panose="05000000000000000000" pitchFamily="2" charset="2"/>
              </a:rPr>
              <a:t></a:t>
            </a:r>
            <a:r>
              <a:rPr lang="en-US" sz="1600" dirty="0">
                <a:sym typeface="Wingdings" panose="05000000000000000000" pitchFamily="2" charset="2"/>
              </a:rPr>
              <a:t>thermodynamic parameter given the amount of penetrant absorbed by membrane</a:t>
            </a:r>
            <a:endParaRPr lang="en-US" i="1" dirty="0">
              <a:sym typeface="Wingdings" panose="05000000000000000000" pitchFamily="2" charset="2"/>
            </a:endParaRPr>
          </a:p>
          <a:p>
            <a:pPr marL="285750" indent="-285750">
              <a:lnSpc>
                <a:spcPct val="120000"/>
              </a:lnSpc>
              <a:buFont typeface="Calibri" panose="020F0502020204030204" pitchFamily="34" charset="0"/>
              <a:buChar char="‐"/>
            </a:pPr>
            <a:r>
              <a:rPr lang="en-US" b="1" i="1" dirty="0">
                <a:sym typeface="Wingdings" panose="05000000000000000000" pitchFamily="2" charset="2"/>
              </a:rPr>
              <a:t>Diffusivity (D) </a:t>
            </a:r>
            <a:r>
              <a:rPr lang="en-US" dirty="0">
                <a:sym typeface="Wingdings" panose="05000000000000000000" pitchFamily="2" charset="2"/>
              </a:rPr>
              <a:t> </a:t>
            </a:r>
            <a:r>
              <a:rPr lang="en-US" sz="1600" dirty="0">
                <a:sym typeface="Wingdings" panose="05000000000000000000" pitchFamily="2" charset="2"/>
              </a:rPr>
              <a:t>dependent on geometry of penetrant: if molecular size increases the coefficient decreases</a:t>
            </a:r>
            <a:endParaRPr lang="en-GB" i="1"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840BAC6-81F6-FD66-28CD-88D30F0224FA}"/>
                  </a:ext>
                </a:extLst>
              </p:cNvPr>
              <p:cNvSpPr txBox="1"/>
              <p:nvPr/>
            </p:nvSpPr>
            <p:spPr>
              <a:xfrm>
                <a:off x="6800211" y="4173869"/>
                <a:ext cx="342568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r>
                        <a:rPr lang="en-US" sz="1600" b="0" i="1" smtClean="0">
                          <a:latin typeface="Cambria Math" panose="02040503050406030204" pitchFamily="18" charset="0"/>
                        </a:rPr>
                        <m:t>𝐷𝑖𝑓𝑓𝑢𝑠𝑖𝑣𝑖𝑡𝑦</m:t>
                      </m:r>
                      <m:r>
                        <a:rPr lang="en-US" sz="1600" b="0" i="1" smtClean="0">
                          <a:latin typeface="Cambria Math" panose="02040503050406030204" pitchFamily="18" charset="0"/>
                        </a:rPr>
                        <m:t> </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𝐷</m:t>
                          </m:r>
                        </m:e>
                      </m:d>
                      <m:r>
                        <a:rPr lang="en-US" sz="1600" b="0" i="1" smtClean="0">
                          <a:latin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𝑆𝑜𝑙𝑢𝑏𝑖𝑙𝑖𝑡𝑦</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𝑆</m:t>
                      </m:r>
                      <m:r>
                        <a:rPr lang="en-US" sz="1600" b="0" i="1" smtClean="0">
                          <a:latin typeface="Cambria Math" panose="02040503050406030204" pitchFamily="18" charset="0"/>
                          <a:ea typeface="Cambria Math" panose="02040503050406030204" pitchFamily="18" charset="0"/>
                        </a:rPr>
                        <m:t>)</m:t>
                      </m:r>
                    </m:oMath>
                  </m:oMathPara>
                </a14:m>
                <a:endParaRPr lang="en-GB" sz="1600" dirty="0"/>
              </a:p>
            </p:txBody>
          </p:sp>
        </mc:Choice>
        <mc:Fallback xmlns="">
          <p:sp>
            <p:nvSpPr>
              <p:cNvPr id="31" name="TextBox 30">
                <a:extLst>
                  <a:ext uri="{FF2B5EF4-FFF2-40B4-BE49-F238E27FC236}">
                    <a16:creationId xmlns:a16="http://schemas.microsoft.com/office/drawing/2014/main" id="{2840BAC6-81F6-FD66-28CD-88D30F0224FA}"/>
                  </a:ext>
                </a:extLst>
              </p:cNvPr>
              <p:cNvSpPr txBox="1">
                <a:spLocks noRot="1" noChangeAspect="1" noMove="1" noResize="1" noEditPoints="1" noAdjustHandles="1" noChangeArrowheads="1" noChangeShapeType="1" noTextEdit="1"/>
              </p:cNvSpPr>
              <p:nvPr/>
            </p:nvSpPr>
            <p:spPr>
              <a:xfrm>
                <a:off x="6800211" y="4173869"/>
                <a:ext cx="3425681" cy="246221"/>
              </a:xfrm>
              <a:prstGeom prst="rect">
                <a:avLst/>
              </a:prstGeom>
              <a:blipFill>
                <a:blip r:embed="rId7"/>
                <a:stretch>
                  <a:fillRect l="-891" r="-1604" b="-32500"/>
                </a:stretch>
              </a:blipFill>
            </p:spPr>
            <p:txBody>
              <a:bodyPr/>
              <a:lstStyle/>
              <a:p>
                <a:r>
                  <a:rPr lang="en-CH">
                    <a:noFill/>
                  </a:rPr>
                  <a:t> </a:t>
                </a:r>
              </a:p>
            </p:txBody>
          </p:sp>
        </mc:Fallback>
      </mc:AlternateContent>
      <p:sp>
        <p:nvSpPr>
          <p:cNvPr id="3" name="TextBox 2">
            <a:extLst>
              <a:ext uri="{FF2B5EF4-FFF2-40B4-BE49-F238E27FC236}">
                <a16:creationId xmlns:a16="http://schemas.microsoft.com/office/drawing/2014/main" id="{DA35CD6E-1424-65C8-5355-1302EBB40AD1}"/>
              </a:ext>
            </a:extLst>
          </p:cNvPr>
          <p:cNvSpPr txBox="1"/>
          <p:nvPr/>
        </p:nvSpPr>
        <p:spPr>
          <a:xfrm>
            <a:off x="-5616" y="4140434"/>
            <a:ext cx="5895595" cy="1346779"/>
          </a:xfrm>
          <a:prstGeom prst="rect">
            <a:avLst/>
          </a:prstGeom>
          <a:noFill/>
        </p:spPr>
        <p:txBody>
          <a:bodyPr wrap="square" rtlCol="0">
            <a:spAutoFit/>
          </a:bodyPr>
          <a:lstStyle/>
          <a:p>
            <a:pPr>
              <a:lnSpc>
                <a:spcPct val="130000"/>
              </a:lnSpc>
            </a:pPr>
            <a:r>
              <a:rPr lang="en-US" sz="1600" dirty="0"/>
              <a:t>Transport of gas is described by the </a:t>
            </a:r>
            <a:r>
              <a:rPr lang="en-US" sz="1600" b="1" dirty="0"/>
              <a:t>solution-diffusion mechanism:</a:t>
            </a:r>
            <a:r>
              <a:rPr lang="en-US" sz="1600" dirty="0"/>
              <a:t> </a:t>
            </a:r>
            <a:r>
              <a:rPr lang="en-US" sz="1600" dirty="0">
                <a:sym typeface="Wingdings" panose="05000000000000000000" pitchFamily="2" charset="2"/>
              </a:rPr>
              <a:t> </a:t>
            </a:r>
            <a:r>
              <a:rPr lang="en-GB" sz="1600" b="1" dirty="0"/>
              <a:t>difference</a:t>
            </a:r>
            <a:r>
              <a:rPr lang="en-GB" sz="1600" dirty="0"/>
              <a:t> in </a:t>
            </a:r>
            <a:r>
              <a:rPr lang="en-GB" sz="1600" b="1" dirty="0"/>
              <a:t>thermodynamic activities </a:t>
            </a:r>
            <a:r>
              <a:rPr lang="en-GB" sz="1600" dirty="0"/>
              <a:t>existing across the membrane and </a:t>
            </a:r>
            <a:r>
              <a:rPr lang="en-GB" sz="1600" b="1" dirty="0"/>
              <a:t>interacting forces </a:t>
            </a:r>
            <a:r>
              <a:rPr lang="en-GB" sz="1600" dirty="0"/>
              <a:t>working between </a:t>
            </a:r>
            <a:r>
              <a:rPr lang="en-GB" sz="1600" b="1" dirty="0"/>
              <a:t>membrane material </a:t>
            </a:r>
            <a:r>
              <a:rPr lang="en-GB" sz="1600" dirty="0"/>
              <a:t>and permeating </a:t>
            </a:r>
            <a:r>
              <a:rPr lang="en-GB" sz="1600" b="1" dirty="0"/>
              <a:t>molecules</a:t>
            </a:r>
          </a:p>
        </p:txBody>
      </p:sp>
      <p:sp>
        <p:nvSpPr>
          <p:cNvPr id="7" name="Rectangle 4">
            <a:extLst>
              <a:ext uri="{FF2B5EF4-FFF2-40B4-BE49-F238E27FC236}">
                <a16:creationId xmlns:a16="http://schemas.microsoft.com/office/drawing/2014/main" id="{CCAD5C9E-EE0A-37B7-7B20-039FBA8EB610}"/>
              </a:ext>
            </a:extLst>
          </p:cNvPr>
          <p:cNvSpPr txBox="1">
            <a:spLocks noChangeArrowheads="1"/>
          </p:cNvSpPr>
          <p:nvPr/>
        </p:nvSpPr>
        <p:spPr>
          <a:xfrm>
            <a:off x="2568042" y="27721"/>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none" spc="0" normalizeH="0" baseline="0" noProof="0" dirty="0">
                <a:ln>
                  <a:noFill/>
                </a:ln>
                <a:solidFill>
                  <a:srgbClr val="4F81BD">
                    <a:lumMod val="75000"/>
                  </a:srgbClr>
                </a:solidFill>
                <a:effectLst/>
                <a:uLnTx/>
                <a:uFillTx/>
                <a:latin typeface="+mn-lt"/>
                <a:ea typeface="+mj-ea"/>
                <a:cs typeface="+mj-cs"/>
              </a:rPr>
              <a:t>Gas </a:t>
            </a:r>
            <a:r>
              <a:rPr kumimoji="0" lang="fr-FR" sz="3000" b="0" i="0" u="none" strike="noStrike" kern="1200" cap="none" spc="0" normalizeH="0" baseline="0" noProof="0" dirty="0" err="1">
                <a:ln>
                  <a:noFill/>
                </a:ln>
                <a:solidFill>
                  <a:srgbClr val="4F81BD">
                    <a:lumMod val="75000"/>
                  </a:srgbClr>
                </a:solidFill>
                <a:effectLst/>
                <a:uLnTx/>
                <a:uFillTx/>
                <a:latin typeface="+mn-lt"/>
                <a:ea typeface="+mj-ea"/>
                <a:cs typeface="+mj-cs"/>
              </a:rPr>
              <a:t>separation</a:t>
            </a:r>
            <a:r>
              <a:rPr kumimoji="0" lang="fr-FR" sz="3000" b="0" i="0" u="none" strike="noStrike" kern="1200" cap="none" spc="0" normalizeH="0" baseline="0" noProof="0" dirty="0">
                <a:ln>
                  <a:noFill/>
                </a:ln>
                <a:solidFill>
                  <a:srgbClr val="4F81BD">
                    <a:lumMod val="75000"/>
                  </a:srgbClr>
                </a:solidFill>
                <a:effectLst/>
                <a:uLnTx/>
                <a:uFillTx/>
                <a:latin typeface="+mn-lt"/>
                <a:ea typeface="+mj-ea"/>
                <a:cs typeface="+mj-cs"/>
              </a:rPr>
              <a:t> techniques: Membrane</a:t>
            </a:r>
            <a:endPar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endParaRPr>
          </a:p>
        </p:txBody>
      </p:sp>
      <p:pic>
        <p:nvPicPr>
          <p:cNvPr id="8" name="Picture 2" descr="C:\Users\guidar\Documents\IEEE2012\CERN LogoOutline-Blue-04.png">
            <a:extLst>
              <a:ext uri="{FF2B5EF4-FFF2-40B4-BE49-F238E27FC236}">
                <a16:creationId xmlns:a16="http://schemas.microsoft.com/office/drawing/2014/main" id="{25A09A5B-C59C-DC93-2498-099CF3B45707}"/>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9F76D8F-3970-5416-1837-80FF1109B6E1}"/>
              </a:ext>
            </a:extLst>
          </p:cNvPr>
          <p:cNvGrpSpPr/>
          <p:nvPr/>
        </p:nvGrpSpPr>
        <p:grpSpPr>
          <a:xfrm>
            <a:off x="792488" y="691712"/>
            <a:ext cx="10440000" cy="37824"/>
            <a:chOff x="179512" y="582864"/>
            <a:chExt cx="8820000" cy="37824"/>
          </a:xfrm>
        </p:grpSpPr>
        <p:cxnSp>
          <p:nvCxnSpPr>
            <p:cNvPr id="10" name="Straight Connector 9">
              <a:extLst>
                <a:ext uri="{FF2B5EF4-FFF2-40B4-BE49-F238E27FC236}">
                  <a16:creationId xmlns:a16="http://schemas.microsoft.com/office/drawing/2014/main" id="{94E33063-0F6A-269E-213E-AB4AE88FBCE9}"/>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1" name="Straight Connector 10">
              <a:extLst>
                <a:ext uri="{FF2B5EF4-FFF2-40B4-BE49-F238E27FC236}">
                  <a16:creationId xmlns:a16="http://schemas.microsoft.com/office/drawing/2014/main" id="{3ABB22BB-45AE-C79F-6D5B-E8AFB1FF4CC3}"/>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2" name="Date Placeholder 1">
            <a:extLst>
              <a:ext uri="{FF2B5EF4-FFF2-40B4-BE49-F238E27FC236}">
                <a16:creationId xmlns:a16="http://schemas.microsoft.com/office/drawing/2014/main" id="{679C538E-3E27-2037-775F-ACDB25B9EDDA}"/>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2303417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3D09E-4B97-ACD0-5C1E-651F8426AC40}"/>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5AD71540-C5F2-96C6-4761-73F9F3ED8AAB}"/>
              </a:ext>
            </a:extLst>
          </p:cNvPr>
          <p:cNvSpPr>
            <a:spLocks noGrp="1"/>
          </p:cNvSpPr>
          <p:nvPr>
            <p:ph type="ftr" sz="quarter" idx="11"/>
          </p:nvPr>
        </p:nvSpPr>
        <p:spPr/>
        <p:txBody>
          <a:bodyPr/>
          <a:lstStyle/>
          <a:p>
            <a:r>
              <a:rPr lang="en-US"/>
              <a:t>Bonaudi-Chiavassa International School on Particle Detectors</a:t>
            </a:r>
            <a:endParaRPr lang="en-US" dirty="0"/>
          </a:p>
        </p:txBody>
      </p:sp>
      <p:sp>
        <p:nvSpPr>
          <p:cNvPr id="5" name="Segnaposto numero diapositiva 4">
            <a:extLst>
              <a:ext uri="{FF2B5EF4-FFF2-40B4-BE49-F238E27FC236}">
                <a16:creationId xmlns:a16="http://schemas.microsoft.com/office/drawing/2014/main" id="{CB139370-A53E-BFF3-224B-25F367849D56}"/>
              </a:ext>
            </a:extLst>
          </p:cNvPr>
          <p:cNvSpPr>
            <a:spLocks noGrp="1"/>
          </p:cNvSpPr>
          <p:nvPr>
            <p:ph type="sldNum" sz="quarter" idx="12"/>
          </p:nvPr>
        </p:nvSpPr>
        <p:spPr/>
        <p:txBody>
          <a:bodyPr/>
          <a:lstStyle/>
          <a:p>
            <a:fld id="{27CE633F-9882-4A5C-83A2-1109D0C73261}" type="slidenum">
              <a:rPr lang="en-US" smtClean="0"/>
              <a:t>41</a:t>
            </a:fld>
            <a:endParaRPr lang="en-US" dirty="0"/>
          </a:p>
        </p:txBody>
      </p:sp>
      <p:sp>
        <p:nvSpPr>
          <p:cNvPr id="13" name="AutoShape 6" descr="MEMSIC">
            <a:extLst>
              <a:ext uri="{FF2B5EF4-FFF2-40B4-BE49-F238E27FC236}">
                <a16:creationId xmlns:a16="http://schemas.microsoft.com/office/drawing/2014/main" id="{089109A4-14C0-DF30-0B1D-5E9D06E11D2E}"/>
              </a:ext>
            </a:extLst>
          </p:cNvPr>
          <p:cNvSpPr>
            <a:spLocks noChangeAspect="1" noChangeArrowheads="1"/>
          </p:cNvSpPr>
          <p:nvPr/>
        </p:nvSpPr>
        <p:spPr bwMode="auto">
          <a:xfrm>
            <a:off x="5953205" y="5025464"/>
            <a:ext cx="30373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nvGrpSpPr>
          <p:cNvPr id="12" name="Group 11">
            <a:extLst>
              <a:ext uri="{FF2B5EF4-FFF2-40B4-BE49-F238E27FC236}">
                <a16:creationId xmlns:a16="http://schemas.microsoft.com/office/drawing/2014/main" id="{784C0F75-AA65-D184-85C7-57B9878A89C0}"/>
              </a:ext>
            </a:extLst>
          </p:cNvPr>
          <p:cNvGrpSpPr/>
          <p:nvPr/>
        </p:nvGrpSpPr>
        <p:grpSpPr>
          <a:xfrm>
            <a:off x="895063" y="3093847"/>
            <a:ext cx="3160789" cy="2535624"/>
            <a:chOff x="900953" y="1484430"/>
            <a:chExt cx="3088892" cy="2866932"/>
          </a:xfrm>
        </p:grpSpPr>
        <p:pic>
          <p:nvPicPr>
            <p:cNvPr id="3" name="Immagine 6">
              <a:extLst>
                <a:ext uri="{FF2B5EF4-FFF2-40B4-BE49-F238E27FC236}">
                  <a16:creationId xmlns:a16="http://schemas.microsoft.com/office/drawing/2014/main" id="{C1A69298-7F3D-F8B1-C753-033B7D3AD64B}"/>
                </a:ext>
              </a:extLst>
            </p:cNvPr>
            <p:cNvPicPr>
              <a:picLocks noChangeAspect="1"/>
            </p:cNvPicPr>
            <p:nvPr/>
          </p:nvPicPr>
          <p:blipFill>
            <a:blip r:embed="rId3"/>
            <a:stretch>
              <a:fillRect/>
            </a:stretch>
          </p:blipFill>
          <p:spPr>
            <a:xfrm>
              <a:off x="900953" y="1484430"/>
              <a:ext cx="3088892" cy="2825854"/>
            </a:xfrm>
            <a:prstGeom prst="rect">
              <a:avLst/>
            </a:prstGeom>
          </p:spPr>
        </p:pic>
        <p:sp>
          <p:nvSpPr>
            <p:cNvPr id="7" name="CasellaDiTesto 7">
              <a:extLst>
                <a:ext uri="{FF2B5EF4-FFF2-40B4-BE49-F238E27FC236}">
                  <a16:creationId xmlns:a16="http://schemas.microsoft.com/office/drawing/2014/main" id="{2CE7F375-F9E3-C3C8-F29C-911B949287A4}"/>
                </a:ext>
              </a:extLst>
            </p:cNvPr>
            <p:cNvSpPr txBox="1"/>
            <p:nvPr/>
          </p:nvSpPr>
          <p:spPr>
            <a:xfrm>
              <a:off x="2074311" y="2985506"/>
              <a:ext cx="261925" cy="1365856"/>
            </a:xfrm>
            <a:prstGeom prst="rect">
              <a:avLst/>
            </a:prstGeom>
            <a:noFill/>
          </p:spPr>
          <p:txBody>
            <a:bodyPr vert="wordArtVert" wrap="square" rtlCol="0">
              <a:spAutoFit/>
            </a:bodyPr>
            <a:lstStyle/>
            <a:p>
              <a:r>
                <a:rPr lang="it-IT" sz="450" dirty="0">
                  <a:effectLst>
                    <a:outerShdw blurRad="38100" dist="38100" dir="2700000" algn="tl">
                      <a:srgbClr val="000000">
                        <a:alpha val="43137"/>
                      </a:srgbClr>
                    </a:outerShdw>
                  </a:effectLst>
                </a:rPr>
                <a:t>ABSORPTION</a:t>
              </a:r>
            </a:p>
          </p:txBody>
        </p:sp>
        <p:sp>
          <p:nvSpPr>
            <p:cNvPr id="8" name="CasellaDiTesto 8">
              <a:extLst>
                <a:ext uri="{FF2B5EF4-FFF2-40B4-BE49-F238E27FC236}">
                  <a16:creationId xmlns:a16="http://schemas.microsoft.com/office/drawing/2014/main" id="{6E223E66-FEA1-F70C-6477-D0B921FF1CF0}"/>
                </a:ext>
              </a:extLst>
            </p:cNvPr>
            <p:cNvSpPr txBox="1"/>
            <p:nvPr/>
          </p:nvSpPr>
          <p:spPr>
            <a:xfrm>
              <a:off x="2770153" y="2985506"/>
              <a:ext cx="261925" cy="1257099"/>
            </a:xfrm>
            <a:prstGeom prst="rect">
              <a:avLst/>
            </a:prstGeom>
            <a:noFill/>
          </p:spPr>
          <p:txBody>
            <a:bodyPr vert="wordArtVert" wrap="square" rtlCol="0">
              <a:spAutoFit/>
            </a:bodyPr>
            <a:lstStyle/>
            <a:p>
              <a:r>
                <a:rPr lang="it-IT" sz="450" dirty="0">
                  <a:effectLst>
                    <a:outerShdw blurRad="38100" dist="38100" dir="2700000" algn="tl">
                      <a:srgbClr val="000000">
                        <a:alpha val="43137"/>
                      </a:srgbClr>
                    </a:outerShdw>
                  </a:effectLst>
                </a:rPr>
                <a:t>DESORPTION</a:t>
              </a:r>
            </a:p>
          </p:txBody>
        </p:sp>
      </p:grpSp>
      <p:sp>
        <p:nvSpPr>
          <p:cNvPr id="11" name="CasellaDiTesto 11">
            <a:extLst>
              <a:ext uri="{FF2B5EF4-FFF2-40B4-BE49-F238E27FC236}">
                <a16:creationId xmlns:a16="http://schemas.microsoft.com/office/drawing/2014/main" id="{06D8F832-CEFA-D9BE-769B-D527AE920EB5}"/>
              </a:ext>
            </a:extLst>
          </p:cNvPr>
          <p:cNvSpPr txBox="1"/>
          <p:nvPr/>
        </p:nvSpPr>
        <p:spPr>
          <a:xfrm>
            <a:off x="4471217" y="3051628"/>
            <a:ext cx="7398870" cy="2956450"/>
          </a:xfrm>
          <a:prstGeom prst="rect">
            <a:avLst/>
          </a:prstGeom>
          <a:noFill/>
        </p:spPr>
        <p:txBody>
          <a:bodyPr wrap="square" rtlCol="0">
            <a:spAutoFit/>
          </a:bodyPr>
          <a:lstStyle/>
          <a:p>
            <a:pPr>
              <a:lnSpc>
                <a:spcPct val="110000"/>
              </a:lnSpc>
            </a:pPr>
            <a:r>
              <a:rPr lang="it-IT" sz="1400" b="1" dirty="0">
                <a:solidFill>
                  <a:schemeClr val="accent5">
                    <a:lumMod val="50000"/>
                  </a:schemeClr>
                </a:solidFill>
              </a:rPr>
              <a:t>THERMAL SWING ADSORPTION (TSA): </a:t>
            </a:r>
          </a:p>
          <a:p>
            <a:pPr>
              <a:lnSpc>
                <a:spcPct val="110000"/>
              </a:lnSpc>
            </a:pPr>
            <a:r>
              <a:rPr lang="it-IT" sz="1400" b="1" dirty="0">
                <a:solidFill>
                  <a:schemeClr val="accent5">
                    <a:lumMod val="50000"/>
                  </a:schemeClr>
                </a:solidFill>
                <a:sym typeface="Wingdings" panose="05000000000000000000" pitchFamily="2" charset="2"/>
              </a:rPr>
              <a:t> </a:t>
            </a:r>
            <a:r>
              <a:rPr lang="it-IT" sz="1600" dirty="0">
                <a:sym typeface="Wingdings" panose="05000000000000000000" pitchFamily="2" charset="2"/>
              </a:rPr>
              <a:t>After the contaminants or target gas have been absorbed, the sieve bed is </a:t>
            </a:r>
            <a:r>
              <a:rPr lang="it-IT" sz="1600" b="1" dirty="0">
                <a:sym typeface="Wingdings" panose="05000000000000000000" pitchFamily="2" charset="2"/>
              </a:rPr>
              <a:t>heated</a:t>
            </a:r>
            <a:r>
              <a:rPr lang="it-IT" sz="1600" dirty="0">
                <a:sym typeface="Wingdings" panose="05000000000000000000" pitchFamily="2" charset="2"/>
              </a:rPr>
              <a:t>, usually flushing also a clean hot stream of pure gas, to regenerate the MS for reuse. Then it is cooled down to restart the process. </a:t>
            </a:r>
            <a:r>
              <a:rPr lang="it-IT" sz="1600" b="1" dirty="0">
                <a:sym typeface="Wingdings" panose="05000000000000000000" pitchFamily="2" charset="2"/>
              </a:rPr>
              <a:t>Temperature regeneration is the most effective one.</a:t>
            </a:r>
            <a:endParaRPr lang="it-IT" sz="1600" b="1" dirty="0">
              <a:solidFill>
                <a:schemeClr val="accent5">
                  <a:lumMod val="50000"/>
                </a:schemeClr>
              </a:solidFill>
            </a:endParaRPr>
          </a:p>
          <a:p>
            <a:pPr>
              <a:lnSpc>
                <a:spcPct val="110000"/>
              </a:lnSpc>
            </a:pPr>
            <a:endParaRPr lang="it-IT" sz="1400" b="1" dirty="0">
              <a:solidFill>
                <a:schemeClr val="accent5">
                  <a:lumMod val="50000"/>
                </a:schemeClr>
              </a:solidFill>
            </a:endParaRPr>
          </a:p>
          <a:p>
            <a:pPr>
              <a:lnSpc>
                <a:spcPct val="110000"/>
              </a:lnSpc>
            </a:pPr>
            <a:r>
              <a:rPr lang="it-IT" sz="1400" b="1" dirty="0">
                <a:solidFill>
                  <a:schemeClr val="accent5">
                    <a:lumMod val="50000"/>
                  </a:schemeClr>
                </a:solidFill>
              </a:rPr>
              <a:t>PRESSURE SWING ADSORPTION (PSA): </a:t>
            </a:r>
          </a:p>
          <a:p>
            <a:pPr>
              <a:lnSpc>
                <a:spcPct val="110000"/>
              </a:lnSpc>
            </a:pPr>
            <a:r>
              <a:rPr lang="it-IT" sz="1400" b="1" dirty="0">
                <a:solidFill>
                  <a:schemeClr val="accent5">
                    <a:lumMod val="50000"/>
                  </a:schemeClr>
                </a:solidFill>
                <a:sym typeface="Wingdings" panose="05000000000000000000" pitchFamily="2" charset="2"/>
              </a:rPr>
              <a:t> </a:t>
            </a:r>
            <a:r>
              <a:rPr lang="it-IT" sz="1600" dirty="0">
                <a:sym typeface="Wingdings" panose="05000000000000000000" pitchFamily="2" charset="2"/>
              </a:rPr>
              <a:t>gas feed stream fed to the sieve beds at high pressure and then the sieve bed pressure is reduced to regenerate the sieve and remove adsorbent contaminants or target gas. Vacuum regeneration is faster and it has the advantage of not overheating the material, avoiding break down processes. However, it is not always effective.</a:t>
            </a:r>
          </a:p>
        </p:txBody>
      </p:sp>
      <p:sp>
        <p:nvSpPr>
          <p:cNvPr id="14" name="TextBox 13">
            <a:extLst>
              <a:ext uri="{FF2B5EF4-FFF2-40B4-BE49-F238E27FC236}">
                <a16:creationId xmlns:a16="http://schemas.microsoft.com/office/drawing/2014/main" id="{43E11E88-BF60-312F-8E1B-5C0457A864B3}"/>
              </a:ext>
            </a:extLst>
          </p:cNvPr>
          <p:cNvSpPr txBox="1"/>
          <p:nvPr/>
        </p:nvSpPr>
        <p:spPr>
          <a:xfrm>
            <a:off x="533261" y="5599940"/>
            <a:ext cx="3505339" cy="276999"/>
          </a:xfrm>
          <a:prstGeom prst="rect">
            <a:avLst/>
          </a:prstGeom>
          <a:noFill/>
        </p:spPr>
        <p:txBody>
          <a:bodyPr wrap="square" rtlCol="0">
            <a:spAutoFit/>
          </a:bodyPr>
          <a:lstStyle/>
          <a:p>
            <a:pPr algn="ctr"/>
            <a:r>
              <a:rPr lang="en-US" sz="1200" i="1" dirty="0"/>
              <a:t>Schematic view of an absorber module of gas system</a:t>
            </a:r>
            <a:endParaRPr lang="en-GB" sz="1200" i="1" dirty="0"/>
          </a:p>
        </p:txBody>
      </p:sp>
      <p:grpSp>
        <p:nvGrpSpPr>
          <p:cNvPr id="25" name="Group 24">
            <a:extLst>
              <a:ext uri="{FF2B5EF4-FFF2-40B4-BE49-F238E27FC236}">
                <a16:creationId xmlns:a16="http://schemas.microsoft.com/office/drawing/2014/main" id="{F161741E-44D7-4437-8C6F-AAFE1937167B}"/>
              </a:ext>
            </a:extLst>
          </p:cNvPr>
          <p:cNvGrpSpPr/>
          <p:nvPr/>
        </p:nvGrpSpPr>
        <p:grpSpPr>
          <a:xfrm>
            <a:off x="1103857" y="960421"/>
            <a:ext cx="2743200" cy="2038500"/>
            <a:chOff x="992154" y="1052573"/>
            <a:chExt cx="2743200" cy="2038500"/>
          </a:xfrm>
        </p:grpSpPr>
        <p:pic>
          <p:nvPicPr>
            <p:cNvPr id="4100" name="Picture 4" descr="Structure model of 4 Å molecular sieve. | Download Scientific Diagram">
              <a:extLst>
                <a:ext uri="{FF2B5EF4-FFF2-40B4-BE49-F238E27FC236}">
                  <a16:creationId xmlns:a16="http://schemas.microsoft.com/office/drawing/2014/main" id="{8A325DF7-44FA-8E38-00F8-47A3B03BF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700" y="1052573"/>
              <a:ext cx="1786952" cy="17681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52F34A5-2522-B04B-AEE3-C35E93AD9891}"/>
                </a:ext>
              </a:extLst>
            </p:cNvPr>
            <p:cNvSpPr txBox="1"/>
            <p:nvPr/>
          </p:nvSpPr>
          <p:spPr>
            <a:xfrm>
              <a:off x="992154" y="2814074"/>
              <a:ext cx="2743200" cy="276999"/>
            </a:xfrm>
            <a:prstGeom prst="rect">
              <a:avLst/>
            </a:prstGeom>
            <a:noFill/>
          </p:spPr>
          <p:txBody>
            <a:bodyPr wrap="square" rtlCol="0">
              <a:spAutoFit/>
            </a:bodyPr>
            <a:lstStyle/>
            <a:p>
              <a:pPr algn="ctr"/>
              <a:r>
                <a:rPr lang="en-US" sz="1200" i="1" dirty="0"/>
                <a:t>Structure model of 4Å molecular sieve</a:t>
              </a:r>
              <a:endParaRPr lang="en-GB" sz="1200" i="1" dirty="0"/>
            </a:p>
          </p:txBody>
        </p:sp>
      </p:grpSp>
      <p:grpSp>
        <p:nvGrpSpPr>
          <p:cNvPr id="6" name="Group 5">
            <a:extLst>
              <a:ext uri="{FF2B5EF4-FFF2-40B4-BE49-F238E27FC236}">
                <a16:creationId xmlns:a16="http://schemas.microsoft.com/office/drawing/2014/main" id="{0473323F-3F8F-D916-BB27-42CF62C5D6A3}"/>
              </a:ext>
            </a:extLst>
          </p:cNvPr>
          <p:cNvGrpSpPr/>
          <p:nvPr/>
        </p:nvGrpSpPr>
        <p:grpSpPr>
          <a:xfrm>
            <a:off x="4471217" y="962771"/>
            <a:ext cx="7398870" cy="1694899"/>
            <a:chOff x="4471217" y="1157764"/>
            <a:chExt cx="7398870" cy="1694899"/>
          </a:xfrm>
        </p:grpSpPr>
        <p:grpSp>
          <p:nvGrpSpPr>
            <p:cNvPr id="9" name="Group 8">
              <a:extLst>
                <a:ext uri="{FF2B5EF4-FFF2-40B4-BE49-F238E27FC236}">
                  <a16:creationId xmlns:a16="http://schemas.microsoft.com/office/drawing/2014/main" id="{3BC4B4FC-E96F-70D9-04F6-9736613A18A8}"/>
                </a:ext>
              </a:extLst>
            </p:cNvPr>
            <p:cNvGrpSpPr/>
            <p:nvPr/>
          </p:nvGrpSpPr>
          <p:grpSpPr>
            <a:xfrm>
              <a:off x="6380334" y="1157764"/>
              <a:ext cx="3580636" cy="1131745"/>
              <a:chOff x="6254012" y="4901872"/>
              <a:chExt cx="3580636" cy="1131745"/>
            </a:xfrm>
          </p:grpSpPr>
          <p:pic>
            <p:nvPicPr>
              <p:cNvPr id="4098" name="Picture 2" descr="What's the 3A,4A,5A,13X molecular sieve application?">
                <a:extLst>
                  <a:ext uri="{FF2B5EF4-FFF2-40B4-BE49-F238E27FC236}">
                    <a16:creationId xmlns:a16="http://schemas.microsoft.com/office/drawing/2014/main" id="{D1C1A1DF-0282-ED36-C162-AC4867D79D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1481"/>
              <a:stretch/>
            </p:blipFill>
            <p:spPr bwMode="auto">
              <a:xfrm>
                <a:off x="6254012" y="4976503"/>
                <a:ext cx="3580636" cy="10571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C56A3AE-3239-3FE5-328B-9A1A47D7199E}"/>
                  </a:ext>
                </a:extLst>
              </p:cNvPr>
              <p:cNvSpPr txBox="1"/>
              <p:nvPr/>
            </p:nvSpPr>
            <p:spPr>
              <a:xfrm>
                <a:off x="6317382" y="4905017"/>
                <a:ext cx="776688" cy="307777"/>
              </a:xfrm>
              <a:prstGeom prst="rect">
                <a:avLst/>
              </a:prstGeom>
              <a:noFill/>
            </p:spPr>
            <p:txBody>
              <a:bodyPr wrap="square" rtlCol="0">
                <a:spAutoFit/>
              </a:bodyPr>
              <a:lstStyle/>
              <a:p>
                <a:r>
                  <a:rPr lang="en-US" sz="1400" b="1" dirty="0">
                    <a:solidFill>
                      <a:schemeClr val="accent6">
                        <a:lumMod val="50000"/>
                      </a:schemeClr>
                    </a:solidFill>
                  </a:rPr>
                  <a:t>MS 3A</a:t>
                </a:r>
                <a:endParaRPr lang="en-GB" sz="1400" b="1" dirty="0">
                  <a:solidFill>
                    <a:schemeClr val="accent6">
                      <a:lumMod val="50000"/>
                    </a:schemeClr>
                  </a:solidFill>
                </a:endParaRPr>
              </a:p>
            </p:txBody>
          </p:sp>
          <p:sp>
            <p:nvSpPr>
              <p:cNvPr id="17" name="TextBox 16">
                <a:extLst>
                  <a:ext uri="{FF2B5EF4-FFF2-40B4-BE49-F238E27FC236}">
                    <a16:creationId xmlns:a16="http://schemas.microsoft.com/office/drawing/2014/main" id="{49221DE8-15D1-FA22-A14E-E38709183DFB}"/>
                  </a:ext>
                </a:extLst>
              </p:cNvPr>
              <p:cNvSpPr txBox="1"/>
              <p:nvPr/>
            </p:nvSpPr>
            <p:spPr>
              <a:xfrm>
                <a:off x="7211923" y="4901872"/>
                <a:ext cx="776688" cy="307777"/>
              </a:xfrm>
              <a:prstGeom prst="rect">
                <a:avLst/>
              </a:prstGeom>
              <a:noFill/>
            </p:spPr>
            <p:txBody>
              <a:bodyPr wrap="square" rtlCol="0">
                <a:spAutoFit/>
              </a:bodyPr>
              <a:lstStyle/>
              <a:p>
                <a:r>
                  <a:rPr lang="en-US" sz="1400" b="1" dirty="0">
                    <a:solidFill>
                      <a:schemeClr val="accent6">
                        <a:lumMod val="50000"/>
                      </a:schemeClr>
                    </a:solidFill>
                  </a:rPr>
                  <a:t>MS 4A</a:t>
                </a:r>
                <a:endParaRPr lang="en-GB" sz="1400" b="1" dirty="0">
                  <a:solidFill>
                    <a:schemeClr val="accent6">
                      <a:lumMod val="50000"/>
                    </a:schemeClr>
                  </a:solidFill>
                </a:endParaRPr>
              </a:p>
            </p:txBody>
          </p:sp>
          <p:sp>
            <p:nvSpPr>
              <p:cNvPr id="18" name="TextBox 17">
                <a:extLst>
                  <a:ext uri="{FF2B5EF4-FFF2-40B4-BE49-F238E27FC236}">
                    <a16:creationId xmlns:a16="http://schemas.microsoft.com/office/drawing/2014/main" id="{1E04E2A2-CDB3-117A-35CD-10D8C8998FA9}"/>
                  </a:ext>
                </a:extLst>
              </p:cNvPr>
              <p:cNvSpPr txBox="1"/>
              <p:nvPr/>
            </p:nvSpPr>
            <p:spPr>
              <a:xfrm>
                <a:off x="8071224" y="4902039"/>
                <a:ext cx="776688" cy="307777"/>
              </a:xfrm>
              <a:prstGeom prst="rect">
                <a:avLst/>
              </a:prstGeom>
              <a:noFill/>
            </p:spPr>
            <p:txBody>
              <a:bodyPr wrap="square" rtlCol="0">
                <a:spAutoFit/>
              </a:bodyPr>
              <a:lstStyle/>
              <a:p>
                <a:r>
                  <a:rPr lang="en-US" sz="1400" b="1" dirty="0">
                    <a:solidFill>
                      <a:schemeClr val="accent6">
                        <a:lumMod val="50000"/>
                      </a:schemeClr>
                    </a:solidFill>
                  </a:rPr>
                  <a:t>MS 5A</a:t>
                </a:r>
                <a:endParaRPr lang="en-GB" sz="1400" b="1" dirty="0">
                  <a:solidFill>
                    <a:schemeClr val="accent6">
                      <a:lumMod val="50000"/>
                    </a:schemeClr>
                  </a:solidFill>
                </a:endParaRPr>
              </a:p>
            </p:txBody>
          </p:sp>
          <p:sp>
            <p:nvSpPr>
              <p:cNvPr id="19" name="TextBox 18">
                <a:extLst>
                  <a:ext uri="{FF2B5EF4-FFF2-40B4-BE49-F238E27FC236}">
                    <a16:creationId xmlns:a16="http://schemas.microsoft.com/office/drawing/2014/main" id="{9E18980B-A970-621A-1D65-070CE6324736}"/>
                  </a:ext>
                </a:extLst>
              </p:cNvPr>
              <p:cNvSpPr txBox="1"/>
              <p:nvPr/>
            </p:nvSpPr>
            <p:spPr>
              <a:xfrm>
                <a:off x="8940186" y="4901872"/>
                <a:ext cx="884880" cy="307777"/>
              </a:xfrm>
              <a:prstGeom prst="rect">
                <a:avLst/>
              </a:prstGeom>
              <a:noFill/>
            </p:spPr>
            <p:txBody>
              <a:bodyPr wrap="square" rtlCol="0">
                <a:spAutoFit/>
              </a:bodyPr>
              <a:lstStyle/>
              <a:p>
                <a:r>
                  <a:rPr lang="en-US" sz="1400" b="1" dirty="0">
                    <a:solidFill>
                      <a:schemeClr val="accent6">
                        <a:lumMod val="50000"/>
                      </a:schemeClr>
                    </a:solidFill>
                  </a:rPr>
                  <a:t>MS 13X</a:t>
                </a:r>
                <a:endParaRPr lang="en-GB" sz="1400" b="1" dirty="0">
                  <a:solidFill>
                    <a:schemeClr val="accent6">
                      <a:lumMod val="50000"/>
                    </a:schemeClr>
                  </a:solidFill>
                </a:endParaRPr>
              </a:p>
            </p:txBody>
          </p:sp>
        </p:grpSp>
        <p:sp>
          <p:nvSpPr>
            <p:cNvPr id="10" name="TextBox 9">
              <a:extLst>
                <a:ext uri="{FF2B5EF4-FFF2-40B4-BE49-F238E27FC236}">
                  <a16:creationId xmlns:a16="http://schemas.microsoft.com/office/drawing/2014/main" id="{BF37F717-59C4-8A11-EE43-5FEE46D5D9F8}"/>
                </a:ext>
              </a:extLst>
            </p:cNvPr>
            <p:cNvSpPr txBox="1"/>
            <p:nvPr/>
          </p:nvSpPr>
          <p:spPr>
            <a:xfrm>
              <a:off x="4471217" y="2329443"/>
              <a:ext cx="7398870" cy="523220"/>
            </a:xfrm>
            <a:prstGeom prst="rect">
              <a:avLst/>
            </a:prstGeom>
            <a:noFill/>
          </p:spPr>
          <p:txBody>
            <a:bodyPr wrap="square" rtlCol="0">
              <a:spAutoFit/>
            </a:bodyPr>
            <a:lstStyle/>
            <a:p>
              <a:pPr algn="ctr"/>
              <a:r>
                <a:rPr lang="en-GB" sz="1400" i="1" dirty="0"/>
                <a:t>Crystalline metal aluminosilicates </a:t>
              </a:r>
            </a:p>
            <a:p>
              <a:pPr algn="ctr"/>
              <a:r>
                <a:rPr lang="en-GB" sz="1400" i="1" dirty="0"/>
                <a:t>having a three-dimensional interconnecting network of silica and alumina tetrahedra</a:t>
              </a:r>
            </a:p>
          </p:txBody>
        </p:sp>
      </p:grpSp>
      <p:sp>
        <p:nvSpPr>
          <p:cNvPr id="16" name="Rectangle 4">
            <a:extLst>
              <a:ext uri="{FF2B5EF4-FFF2-40B4-BE49-F238E27FC236}">
                <a16:creationId xmlns:a16="http://schemas.microsoft.com/office/drawing/2014/main" id="{B671B8E1-9E68-82B4-4C62-5166E3B29A82}"/>
              </a:ext>
            </a:extLst>
          </p:cNvPr>
          <p:cNvSpPr txBox="1">
            <a:spLocks noChangeArrowheads="1"/>
          </p:cNvSpPr>
          <p:nvPr/>
        </p:nvSpPr>
        <p:spPr>
          <a:xfrm>
            <a:off x="877811" y="27952"/>
            <a:ext cx="10846034" cy="649287"/>
          </a:xfrm>
          <a:prstGeom prst="rect">
            <a:avLst/>
          </a:prstGeom>
          <a:noFill/>
          <a:ln w="12700">
            <a:noFill/>
          </a:ln>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Gas separation: Thermal Swing Adsorption &amp; Pressure Swing Adsorption</a:t>
            </a:r>
            <a:endPar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endParaRPr>
          </a:p>
        </p:txBody>
      </p:sp>
      <p:pic>
        <p:nvPicPr>
          <p:cNvPr id="21" name="Picture 2" descr="C:\Users\guidar\Documents\IEEE2012\CERN LogoOutline-Blue-04.png">
            <a:extLst>
              <a:ext uri="{FF2B5EF4-FFF2-40B4-BE49-F238E27FC236}">
                <a16:creationId xmlns:a16="http://schemas.microsoft.com/office/drawing/2014/main" id="{850E3400-9912-9D75-9AD3-68E449148769}"/>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F19E71B-2727-D020-5EF4-530E70D53EA0}"/>
              </a:ext>
            </a:extLst>
          </p:cNvPr>
          <p:cNvGrpSpPr/>
          <p:nvPr/>
        </p:nvGrpSpPr>
        <p:grpSpPr>
          <a:xfrm>
            <a:off x="792488" y="691712"/>
            <a:ext cx="10440000" cy="37824"/>
            <a:chOff x="179512" y="582864"/>
            <a:chExt cx="8820000" cy="37824"/>
          </a:xfrm>
        </p:grpSpPr>
        <p:cxnSp>
          <p:nvCxnSpPr>
            <p:cNvPr id="23" name="Straight Connector 22">
              <a:extLst>
                <a:ext uri="{FF2B5EF4-FFF2-40B4-BE49-F238E27FC236}">
                  <a16:creationId xmlns:a16="http://schemas.microsoft.com/office/drawing/2014/main" id="{BDCA55F3-D48E-6158-651F-5B609093AF34}"/>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24" name="Straight Connector 23">
              <a:extLst>
                <a:ext uri="{FF2B5EF4-FFF2-40B4-BE49-F238E27FC236}">
                  <a16:creationId xmlns:a16="http://schemas.microsoft.com/office/drawing/2014/main" id="{7D4BDC18-85B7-E6BE-58A0-A7A9A08F08DD}"/>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2" name="Date Placeholder 1">
            <a:extLst>
              <a:ext uri="{FF2B5EF4-FFF2-40B4-BE49-F238E27FC236}">
                <a16:creationId xmlns:a16="http://schemas.microsoft.com/office/drawing/2014/main" id="{E0EE6E0A-0F77-C0E6-14DA-2B37CF93B243}"/>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405402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3D09E-4B97-ACD0-5C1E-651F8426AC40}"/>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5AD71540-C5F2-96C6-4761-73F9F3ED8AAB}"/>
              </a:ext>
            </a:extLst>
          </p:cNvPr>
          <p:cNvSpPr>
            <a:spLocks noGrp="1"/>
          </p:cNvSpPr>
          <p:nvPr>
            <p:ph type="ftr" sz="quarter" idx="11"/>
          </p:nvPr>
        </p:nvSpPr>
        <p:spPr/>
        <p:txBody>
          <a:bodyPr/>
          <a:lstStyle/>
          <a:p>
            <a:r>
              <a:rPr lang="en-US"/>
              <a:t>Bonaudi-Chiavassa International School on Particle Detectors</a:t>
            </a:r>
            <a:endParaRPr lang="en-US" dirty="0"/>
          </a:p>
        </p:txBody>
      </p:sp>
      <p:sp>
        <p:nvSpPr>
          <p:cNvPr id="5" name="Segnaposto numero diapositiva 4">
            <a:extLst>
              <a:ext uri="{FF2B5EF4-FFF2-40B4-BE49-F238E27FC236}">
                <a16:creationId xmlns:a16="http://schemas.microsoft.com/office/drawing/2014/main" id="{CB139370-A53E-BFF3-224B-25F367849D56}"/>
              </a:ext>
            </a:extLst>
          </p:cNvPr>
          <p:cNvSpPr>
            <a:spLocks noGrp="1"/>
          </p:cNvSpPr>
          <p:nvPr>
            <p:ph type="sldNum" sz="quarter" idx="12"/>
          </p:nvPr>
        </p:nvSpPr>
        <p:spPr/>
        <p:txBody>
          <a:bodyPr/>
          <a:lstStyle/>
          <a:p>
            <a:fld id="{27CE633F-9882-4A5C-83A2-1109D0C73261}" type="slidenum">
              <a:rPr lang="en-US" smtClean="0"/>
              <a:t>42</a:t>
            </a:fld>
            <a:endParaRPr lang="en-US" dirty="0"/>
          </a:p>
        </p:txBody>
      </p:sp>
      <p:pic>
        <p:nvPicPr>
          <p:cNvPr id="1028" name="Picture 4" descr="Distillation Fundamentals | Neutrium">
            <a:extLst>
              <a:ext uri="{FF2B5EF4-FFF2-40B4-BE49-F238E27FC236}">
                <a16:creationId xmlns:a16="http://schemas.microsoft.com/office/drawing/2014/main" id="{5FF1B292-8C7C-A918-5416-C524A6742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770" y="4220017"/>
            <a:ext cx="1833520" cy="194627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6" descr="MEMSIC">
            <a:extLst>
              <a:ext uri="{FF2B5EF4-FFF2-40B4-BE49-F238E27FC236}">
                <a16:creationId xmlns:a16="http://schemas.microsoft.com/office/drawing/2014/main" id="{089109A4-14C0-DF30-0B1D-5E9D06E11D2E}"/>
              </a:ext>
            </a:extLst>
          </p:cNvPr>
          <p:cNvSpPr>
            <a:spLocks noChangeAspect="1" noChangeArrowheads="1"/>
          </p:cNvSpPr>
          <p:nvPr/>
        </p:nvSpPr>
        <p:spPr bwMode="auto">
          <a:xfrm>
            <a:off x="5634031" y="5077227"/>
            <a:ext cx="30373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3" name="TextBox 22">
            <a:extLst>
              <a:ext uri="{FF2B5EF4-FFF2-40B4-BE49-F238E27FC236}">
                <a16:creationId xmlns:a16="http://schemas.microsoft.com/office/drawing/2014/main" id="{45C130A3-BF34-C556-1C33-2A198D08E88B}"/>
              </a:ext>
            </a:extLst>
          </p:cNvPr>
          <p:cNvSpPr txBox="1"/>
          <p:nvPr/>
        </p:nvSpPr>
        <p:spPr>
          <a:xfrm>
            <a:off x="0" y="845801"/>
            <a:ext cx="11007306" cy="400110"/>
          </a:xfrm>
          <a:prstGeom prst="rect">
            <a:avLst/>
          </a:prstGeom>
          <a:noFill/>
        </p:spPr>
        <p:txBody>
          <a:bodyPr wrap="square" rtlCol="0">
            <a:spAutoFit/>
          </a:bodyPr>
          <a:lstStyle/>
          <a:p>
            <a:pPr algn="ctr"/>
            <a:r>
              <a:rPr lang="en-US" sz="2000" b="1" dirty="0">
                <a:solidFill>
                  <a:srgbClr val="002060"/>
                </a:solidFill>
              </a:rPr>
              <a:t>Method to separate two or more compounds based on differences in boiling points or volatility </a:t>
            </a:r>
          </a:p>
        </p:txBody>
      </p:sp>
      <p:pic>
        <p:nvPicPr>
          <p:cNvPr id="3074" name="Picture 2" descr="fractional distillation of ideal mixtures of liquids">
            <a:extLst>
              <a:ext uri="{FF2B5EF4-FFF2-40B4-BE49-F238E27FC236}">
                <a16:creationId xmlns:a16="http://schemas.microsoft.com/office/drawing/2014/main" id="{9EE8C669-69D5-BA6E-FA53-9D2DCC021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393" y="1485694"/>
            <a:ext cx="3464565" cy="21904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C202034-F504-80DE-B620-AF4DB992E814}"/>
              </a:ext>
            </a:extLst>
          </p:cNvPr>
          <p:cNvSpPr txBox="1"/>
          <p:nvPr/>
        </p:nvSpPr>
        <p:spPr>
          <a:xfrm>
            <a:off x="8146268" y="6209708"/>
            <a:ext cx="2770077" cy="276999"/>
          </a:xfrm>
          <a:prstGeom prst="rect">
            <a:avLst/>
          </a:prstGeom>
          <a:noFill/>
        </p:spPr>
        <p:txBody>
          <a:bodyPr wrap="square" rtlCol="0">
            <a:spAutoFit/>
          </a:bodyPr>
          <a:lstStyle/>
          <a:p>
            <a:r>
              <a:rPr lang="en-US" sz="1200" dirty="0"/>
              <a:t>Schematic view of a distillation column</a:t>
            </a:r>
            <a:endParaRPr lang="en-GB" sz="1200" dirty="0"/>
          </a:p>
        </p:txBody>
      </p:sp>
      <p:sp>
        <p:nvSpPr>
          <p:cNvPr id="25" name="TextBox 24">
            <a:extLst>
              <a:ext uri="{FF2B5EF4-FFF2-40B4-BE49-F238E27FC236}">
                <a16:creationId xmlns:a16="http://schemas.microsoft.com/office/drawing/2014/main" id="{408D13D3-29F8-4027-4AC5-B8D4D75921ED}"/>
              </a:ext>
            </a:extLst>
          </p:cNvPr>
          <p:cNvSpPr txBox="1"/>
          <p:nvPr/>
        </p:nvSpPr>
        <p:spPr>
          <a:xfrm>
            <a:off x="107504" y="1703860"/>
            <a:ext cx="7947212" cy="958980"/>
          </a:xfrm>
          <a:prstGeom prst="rect">
            <a:avLst/>
          </a:prstGeom>
          <a:noFill/>
        </p:spPr>
        <p:txBody>
          <a:bodyPr wrap="square" rtlCol="0">
            <a:spAutoFit/>
          </a:bodyPr>
          <a:lstStyle/>
          <a:p>
            <a:pPr>
              <a:lnSpc>
                <a:spcPct val="120000"/>
              </a:lnSpc>
            </a:pPr>
            <a:r>
              <a:rPr lang="en-US" sz="1600" dirty="0"/>
              <a:t>The composition of vapor phase depend on the initial one of the liquid phase </a:t>
            </a:r>
            <a:r>
              <a:rPr lang="en-US" sz="1600" dirty="0">
                <a:sym typeface="Wingdings" panose="05000000000000000000" pitchFamily="2" charset="2"/>
              </a:rPr>
              <a:t> </a:t>
            </a:r>
            <a:br>
              <a:rPr lang="en-US" sz="1600" dirty="0">
                <a:sym typeface="Wingdings" panose="05000000000000000000" pitchFamily="2" charset="2"/>
              </a:rPr>
            </a:br>
            <a:r>
              <a:rPr lang="en-US" sz="1600" b="1" dirty="0">
                <a:sym typeface="Wingdings" panose="05000000000000000000" pitchFamily="2" charset="2"/>
              </a:rPr>
              <a:t>lighter</a:t>
            </a:r>
            <a:r>
              <a:rPr lang="en-US" sz="1600" dirty="0">
                <a:sym typeface="Wingdings" panose="05000000000000000000" pitchFamily="2" charset="2"/>
              </a:rPr>
              <a:t> (lower-boiling) component tend </a:t>
            </a:r>
            <a:r>
              <a:rPr lang="en-US" sz="1600" b="1" dirty="0">
                <a:sym typeface="Wingdings" panose="05000000000000000000" pitchFamily="2" charset="2"/>
              </a:rPr>
              <a:t>to concentrate in vapor phase</a:t>
            </a:r>
            <a:br>
              <a:rPr lang="en-US" sz="1600" dirty="0">
                <a:sym typeface="Wingdings" panose="05000000000000000000" pitchFamily="2" charset="2"/>
              </a:rPr>
            </a:br>
            <a:r>
              <a:rPr lang="en-US" sz="1600" b="1" dirty="0">
                <a:sym typeface="Wingdings" panose="05000000000000000000" pitchFamily="2" charset="2"/>
              </a:rPr>
              <a:t>heavier</a:t>
            </a:r>
            <a:r>
              <a:rPr lang="en-US" sz="1600" dirty="0">
                <a:sym typeface="Wingdings" panose="05000000000000000000" pitchFamily="2" charset="2"/>
              </a:rPr>
              <a:t> (higher-boiling) component tend </a:t>
            </a:r>
            <a:r>
              <a:rPr lang="en-US" sz="1600" b="1" dirty="0">
                <a:sym typeface="Wingdings" panose="05000000000000000000" pitchFamily="2" charset="2"/>
              </a:rPr>
              <a:t>toward the liquid phase</a:t>
            </a:r>
            <a:endParaRPr lang="en-US" sz="1600" b="1" dirty="0"/>
          </a:p>
        </p:txBody>
      </p:sp>
      <p:sp>
        <p:nvSpPr>
          <p:cNvPr id="26" name="TextBox 25">
            <a:extLst>
              <a:ext uri="{FF2B5EF4-FFF2-40B4-BE49-F238E27FC236}">
                <a16:creationId xmlns:a16="http://schemas.microsoft.com/office/drawing/2014/main" id="{F00BB679-D5EF-7E42-9DBC-C43004ADDF50}"/>
              </a:ext>
            </a:extLst>
          </p:cNvPr>
          <p:cNvSpPr txBox="1"/>
          <p:nvPr/>
        </p:nvSpPr>
        <p:spPr>
          <a:xfrm>
            <a:off x="107504" y="3383797"/>
            <a:ext cx="6556298" cy="663515"/>
          </a:xfrm>
          <a:prstGeom prst="rect">
            <a:avLst/>
          </a:prstGeom>
          <a:noFill/>
        </p:spPr>
        <p:txBody>
          <a:bodyPr wrap="square" rtlCol="0">
            <a:spAutoFit/>
          </a:bodyPr>
          <a:lstStyle/>
          <a:p>
            <a:pPr>
              <a:lnSpc>
                <a:spcPct val="120000"/>
              </a:lnSpc>
            </a:pPr>
            <a:r>
              <a:rPr lang="en-US" sz="1600" b="1" dirty="0"/>
              <a:t>Simple distillation </a:t>
            </a:r>
            <a:r>
              <a:rPr lang="en-US" sz="1600" b="1" dirty="0">
                <a:sym typeface="Wingdings" panose="05000000000000000000" pitchFamily="2" charset="2"/>
              </a:rPr>
              <a:t> </a:t>
            </a:r>
            <a:r>
              <a:rPr lang="en-US" sz="1600" dirty="0"/>
              <a:t>Can be used when the components have widely different boiling points (&gt;100</a:t>
            </a:r>
            <a:r>
              <a:rPr lang="en-US" sz="1600" dirty="0">
                <a:cs typeface="Times New Roman" panose="02020603050405020304" pitchFamily="18" charset="0"/>
              </a:rPr>
              <a:t>˚</a:t>
            </a:r>
            <a:r>
              <a:rPr lang="en-US" sz="1600" dirty="0"/>
              <a:t>C)</a:t>
            </a:r>
          </a:p>
        </p:txBody>
      </p:sp>
      <p:sp>
        <p:nvSpPr>
          <p:cNvPr id="27" name="TextBox 26">
            <a:extLst>
              <a:ext uri="{FF2B5EF4-FFF2-40B4-BE49-F238E27FC236}">
                <a16:creationId xmlns:a16="http://schemas.microsoft.com/office/drawing/2014/main" id="{C0299C72-9872-99AB-D2B2-EF991160163C}"/>
              </a:ext>
            </a:extLst>
          </p:cNvPr>
          <p:cNvSpPr txBox="1"/>
          <p:nvPr/>
        </p:nvSpPr>
        <p:spPr>
          <a:xfrm>
            <a:off x="107504" y="4750137"/>
            <a:ext cx="7323711" cy="958980"/>
          </a:xfrm>
          <a:prstGeom prst="rect">
            <a:avLst/>
          </a:prstGeom>
          <a:noFill/>
        </p:spPr>
        <p:txBody>
          <a:bodyPr wrap="square" rtlCol="0">
            <a:spAutoFit/>
          </a:bodyPr>
          <a:lstStyle/>
          <a:p>
            <a:pPr>
              <a:lnSpc>
                <a:spcPct val="120000"/>
              </a:lnSpc>
            </a:pPr>
            <a:r>
              <a:rPr lang="en-US" sz="1600" b="1" dirty="0"/>
              <a:t>Fractional distillation </a:t>
            </a:r>
            <a:r>
              <a:rPr lang="en-US" sz="1600" b="1" dirty="0">
                <a:sym typeface="Wingdings" panose="05000000000000000000" pitchFamily="2" charset="2"/>
              </a:rPr>
              <a:t> </a:t>
            </a:r>
            <a:r>
              <a:rPr lang="en-US" sz="1600" dirty="0"/>
              <a:t>Subsequent </a:t>
            </a:r>
            <a:r>
              <a:rPr lang="en-GB" sz="1600" b="0" i="0" dirty="0">
                <a:effectLst/>
              </a:rPr>
              <a:t>vaporization-condensation event (called "theoretical plate"), and each event enriches the distillate in the lower boiling component. Specific packed columns are used for this purpose</a:t>
            </a:r>
            <a:endParaRPr lang="en-US" sz="1600" dirty="0"/>
          </a:p>
        </p:txBody>
      </p:sp>
      <p:sp>
        <p:nvSpPr>
          <p:cNvPr id="28" name="TextBox 27">
            <a:extLst>
              <a:ext uri="{FF2B5EF4-FFF2-40B4-BE49-F238E27FC236}">
                <a16:creationId xmlns:a16="http://schemas.microsoft.com/office/drawing/2014/main" id="{AA799886-2874-C920-56F2-B1423902F26C}"/>
              </a:ext>
            </a:extLst>
          </p:cNvPr>
          <p:cNvSpPr txBox="1"/>
          <p:nvPr/>
        </p:nvSpPr>
        <p:spPr>
          <a:xfrm>
            <a:off x="8095638" y="3698924"/>
            <a:ext cx="2770077" cy="276999"/>
          </a:xfrm>
          <a:prstGeom prst="rect">
            <a:avLst/>
          </a:prstGeom>
          <a:noFill/>
        </p:spPr>
        <p:txBody>
          <a:bodyPr wrap="square" rtlCol="0">
            <a:spAutoFit/>
          </a:bodyPr>
          <a:lstStyle/>
          <a:p>
            <a:pPr algn="ctr"/>
            <a:r>
              <a:rPr lang="en-US" sz="1200" dirty="0"/>
              <a:t>Typical liquid-vapor plot</a:t>
            </a:r>
            <a:endParaRPr lang="en-GB" sz="1200" dirty="0"/>
          </a:p>
        </p:txBody>
      </p:sp>
      <p:sp>
        <p:nvSpPr>
          <p:cNvPr id="3" name="Rectangle 4">
            <a:extLst>
              <a:ext uri="{FF2B5EF4-FFF2-40B4-BE49-F238E27FC236}">
                <a16:creationId xmlns:a16="http://schemas.microsoft.com/office/drawing/2014/main" id="{00ABEB13-1445-2FA5-45D5-90B6FCE088AC}"/>
              </a:ext>
            </a:extLst>
          </p:cNvPr>
          <p:cNvSpPr txBox="1">
            <a:spLocks noChangeArrowheads="1"/>
          </p:cNvSpPr>
          <p:nvPr/>
        </p:nvSpPr>
        <p:spPr>
          <a:xfrm>
            <a:off x="2568042" y="27721"/>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rPr>
              <a:t>Gas separation techniques: Distillation</a:t>
            </a:r>
          </a:p>
        </p:txBody>
      </p:sp>
      <p:pic>
        <p:nvPicPr>
          <p:cNvPr id="7" name="Picture 2" descr="C:\Users\guidar\Documents\IEEE2012\CERN LogoOutline-Blue-04.png">
            <a:extLst>
              <a:ext uri="{FF2B5EF4-FFF2-40B4-BE49-F238E27FC236}">
                <a16:creationId xmlns:a16="http://schemas.microsoft.com/office/drawing/2014/main" id="{8487E6F5-3BCD-093F-31B9-34E3FF5E708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15F63D1-5A7A-CE47-C32F-81D592D783E4}"/>
              </a:ext>
            </a:extLst>
          </p:cNvPr>
          <p:cNvGrpSpPr/>
          <p:nvPr/>
        </p:nvGrpSpPr>
        <p:grpSpPr>
          <a:xfrm>
            <a:off x="792488" y="691712"/>
            <a:ext cx="10440000" cy="37824"/>
            <a:chOff x="179512" y="582864"/>
            <a:chExt cx="8820000" cy="37824"/>
          </a:xfrm>
        </p:grpSpPr>
        <p:cxnSp>
          <p:nvCxnSpPr>
            <p:cNvPr id="9" name="Straight Connector 8">
              <a:extLst>
                <a:ext uri="{FF2B5EF4-FFF2-40B4-BE49-F238E27FC236}">
                  <a16:creationId xmlns:a16="http://schemas.microsoft.com/office/drawing/2014/main" id="{3D79CB2E-6B1E-6434-63F0-D645C49B8A2A}"/>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0" name="Straight Connector 9">
              <a:extLst>
                <a:ext uri="{FF2B5EF4-FFF2-40B4-BE49-F238E27FC236}">
                  <a16:creationId xmlns:a16="http://schemas.microsoft.com/office/drawing/2014/main" id="{6D35394C-DE42-32E5-AB9C-62F5B703A33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2" name="Date Placeholder 1">
            <a:extLst>
              <a:ext uri="{FF2B5EF4-FFF2-40B4-BE49-F238E27FC236}">
                <a16:creationId xmlns:a16="http://schemas.microsoft.com/office/drawing/2014/main" id="{EF18DC27-FB06-CD89-B530-3AA0691EAF34}"/>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982937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3D09E-4B97-ACD0-5C1E-651F8426AC40}"/>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5AD71540-C5F2-96C6-4761-73F9F3ED8AAB}"/>
              </a:ext>
            </a:extLst>
          </p:cNvPr>
          <p:cNvSpPr>
            <a:spLocks noGrp="1"/>
          </p:cNvSpPr>
          <p:nvPr>
            <p:ph type="ftr" sz="quarter" idx="11"/>
          </p:nvPr>
        </p:nvSpPr>
        <p:spPr/>
        <p:txBody>
          <a:bodyPr/>
          <a:lstStyle/>
          <a:p>
            <a:r>
              <a:rPr lang="en-US"/>
              <a:t>Bonaudi-Chiavassa International School on Particle Detectors</a:t>
            </a:r>
            <a:endParaRPr lang="en-US" dirty="0"/>
          </a:p>
        </p:txBody>
      </p:sp>
      <p:sp>
        <p:nvSpPr>
          <p:cNvPr id="5" name="Segnaposto numero diapositiva 4">
            <a:extLst>
              <a:ext uri="{FF2B5EF4-FFF2-40B4-BE49-F238E27FC236}">
                <a16:creationId xmlns:a16="http://schemas.microsoft.com/office/drawing/2014/main" id="{CB139370-A53E-BFF3-224B-25F367849D56}"/>
              </a:ext>
            </a:extLst>
          </p:cNvPr>
          <p:cNvSpPr>
            <a:spLocks noGrp="1"/>
          </p:cNvSpPr>
          <p:nvPr>
            <p:ph type="sldNum" sz="quarter" idx="12"/>
          </p:nvPr>
        </p:nvSpPr>
        <p:spPr/>
        <p:txBody>
          <a:bodyPr/>
          <a:lstStyle/>
          <a:p>
            <a:fld id="{27CE633F-9882-4A5C-83A2-1109D0C73261}" type="slidenum">
              <a:rPr lang="en-US" smtClean="0"/>
              <a:t>43</a:t>
            </a:fld>
            <a:endParaRPr lang="en-US" dirty="0"/>
          </a:p>
        </p:txBody>
      </p:sp>
      <p:sp>
        <p:nvSpPr>
          <p:cNvPr id="3" name="TextBox 2">
            <a:extLst>
              <a:ext uri="{FF2B5EF4-FFF2-40B4-BE49-F238E27FC236}">
                <a16:creationId xmlns:a16="http://schemas.microsoft.com/office/drawing/2014/main" id="{C53B66F2-EFA3-776F-594C-EC1EA5A2AE32}"/>
              </a:ext>
            </a:extLst>
          </p:cNvPr>
          <p:cNvSpPr txBox="1"/>
          <p:nvPr/>
        </p:nvSpPr>
        <p:spPr>
          <a:xfrm>
            <a:off x="926118" y="1016069"/>
            <a:ext cx="10300447" cy="707886"/>
          </a:xfrm>
          <a:prstGeom prst="rect">
            <a:avLst/>
          </a:prstGeom>
          <a:noFill/>
        </p:spPr>
        <p:txBody>
          <a:bodyPr wrap="square" rtlCol="0">
            <a:spAutoFit/>
          </a:bodyPr>
          <a:lstStyle/>
          <a:p>
            <a:pPr algn="ctr"/>
            <a:r>
              <a:rPr lang="en-US" sz="2000" dirty="0"/>
              <a:t>Gas recirculation and gas recuperation systems imply the need to monitor: </a:t>
            </a:r>
          </a:p>
          <a:p>
            <a:pPr algn="ctr"/>
            <a:r>
              <a:rPr lang="en-US" sz="2000" dirty="0"/>
              <a:t>quality of the recuperated gas and mixture circulating in the loop</a:t>
            </a:r>
            <a:endParaRPr lang="en-GB" sz="2000" dirty="0"/>
          </a:p>
        </p:txBody>
      </p:sp>
      <p:grpSp>
        <p:nvGrpSpPr>
          <p:cNvPr id="25" name="Group 24">
            <a:extLst>
              <a:ext uri="{FF2B5EF4-FFF2-40B4-BE49-F238E27FC236}">
                <a16:creationId xmlns:a16="http://schemas.microsoft.com/office/drawing/2014/main" id="{B5E29833-5976-DE57-FEFA-98CEBDCBC2DD}"/>
              </a:ext>
            </a:extLst>
          </p:cNvPr>
          <p:cNvGrpSpPr/>
          <p:nvPr/>
        </p:nvGrpSpPr>
        <p:grpSpPr>
          <a:xfrm>
            <a:off x="837740" y="1723955"/>
            <a:ext cx="10870196" cy="4532390"/>
            <a:chOff x="1031464" y="2501395"/>
            <a:chExt cx="10870196" cy="4532390"/>
          </a:xfrm>
        </p:grpSpPr>
        <p:cxnSp>
          <p:nvCxnSpPr>
            <p:cNvPr id="11" name="Straight Arrow Connector 10">
              <a:extLst>
                <a:ext uri="{FF2B5EF4-FFF2-40B4-BE49-F238E27FC236}">
                  <a16:creationId xmlns:a16="http://schemas.microsoft.com/office/drawing/2014/main" id="{EBF209B4-26CB-E06B-1891-FC3FF9C157C1}"/>
                </a:ext>
              </a:extLst>
            </p:cNvPr>
            <p:cNvCxnSpPr>
              <a:cxnSpLocks/>
            </p:cNvCxnSpPr>
            <p:nvPr/>
          </p:nvCxnSpPr>
          <p:spPr>
            <a:xfrm flipH="1">
              <a:off x="2766763" y="2527823"/>
              <a:ext cx="741572" cy="49584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7846E52-0763-C8B0-16EF-43045FE15CC2}"/>
                </a:ext>
              </a:extLst>
            </p:cNvPr>
            <p:cNvCxnSpPr>
              <a:cxnSpLocks/>
              <a:stCxn id="3" idx="2"/>
              <a:endCxn id="26" idx="0"/>
            </p:cNvCxnSpPr>
            <p:nvPr/>
          </p:nvCxnSpPr>
          <p:spPr>
            <a:xfrm flipH="1">
              <a:off x="6270065" y="2510021"/>
              <a:ext cx="1" cy="36688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BCE38A0-E4BC-7B30-FDAA-69F671AA1527}"/>
                </a:ext>
              </a:extLst>
            </p:cNvPr>
            <p:cNvSpPr txBox="1"/>
            <p:nvPr/>
          </p:nvSpPr>
          <p:spPr>
            <a:xfrm>
              <a:off x="1031464" y="2886250"/>
              <a:ext cx="1717711" cy="369332"/>
            </a:xfrm>
            <a:prstGeom prst="rect">
              <a:avLst/>
            </a:prstGeom>
            <a:noFill/>
          </p:spPr>
          <p:txBody>
            <a:bodyPr wrap="square" rtlCol="0">
              <a:spAutoFit/>
            </a:bodyPr>
            <a:lstStyle/>
            <a:p>
              <a:r>
                <a:rPr lang="en-US" dirty="0" err="1">
                  <a:solidFill>
                    <a:schemeClr val="accent6">
                      <a:lumMod val="50000"/>
                    </a:schemeClr>
                  </a:solidFill>
                </a:rPr>
                <a:t>uGC</a:t>
              </a:r>
              <a:r>
                <a:rPr lang="en-US" dirty="0">
                  <a:solidFill>
                    <a:schemeClr val="accent6">
                      <a:lumMod val="50000"/>
                    </a:schemeClr>
                  </a:solidFill>
                </a:rPr>
                <a:t> analysis</a:t>
              </a:r>
              <a:endParaRPr lang="en-GB" dirty="0">
                <a:solidFill>
                  <a:schemeClr val="accent6">
                    <a:lumMod val="50000"/>
                  </a:schemeClr>
                </a:solidFill>
              </a:endParaRPr>
            </a:p>
          </p:txBody>
        </p:sp>
        <p:sp>
          <p:nvSpPr>
            <p:cNvPr id="26" name="TextBox 25">
              <a:extLst>
                <a:ext uri="{FF2B5EF4-FFF2-40B4-BE49-F238E27FC236}">
                  <a16:creationId xmlns:a16="http://schemas.microsoft.com/office/drawing/2014/main" id="{BED9FEF1-F120-9B8C-184A-BE8527B26812}"/>
                </a:ext>
              </a:extLst>
            </p:cNvPr>
            <p:cNvSpPr txBox="1"/>
            <p:nvPr/>
          </p:nvSpPr>
          <p:spPr>
            <a:xfrm>
              <a:off x="5565645" y="2876907"/>
              <a:ext cx="1408839" cy="369332"/>
            </a:xfrm>
            <a:prstGeom prst="rect">
              <a:avLst/>
            </a:prstGeom>
            <a:noFill/>
          </p:spPr>
          <p:txBody>
            <a:bodyPr wrap="square" rtlCol="0">
              <a:spAutoFit/>
            </a:bodyPr>
            <a:lstStyle/>
            <a:p>
              <a:r>
                <a:rPr lang="en-US" dirty="0">
                  <a:solidFill>
                    <a:schemeClr val="accent6">
                      <a:lumMod val="50000"/>
                    </a:schemeClr>
                  </a:solidFill>
                </a:rPr>
                <a:t>IR analysis</a:t>
              </a:r>
              <a:endParaRPr lang="en-GB" dirty="0">
                <a:solidFill>
                  <a:schemeClr val="accent6">
                    <a:lumMod val="50000"/>
                  </a:schemeClr>
                </a:solidFill>
              </a:endParaRPr>
            </a:p>
          </p:txBody>
        </p:sp>
        <p:pic>
          <p:nvPicPr>
            <p:cNvPr id="28" name="Picture 27">
              <a:extLst>
                <a:ext uri="{FF2B5EF4-FFF2-40B4-BE49-F238E27FC236}">
                  <a16:creationId xmlns:a16="http://schemas.microsoft.com/office/drawing/2014/main" id="{60233E2B-7276-D825-40D8-70F8AE797D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863"/>
            <a:stretch/>
          </p:blipFill>
          <p:spPr>
            <a:xfrm>
              <a:off x="4613324" y="3334353"/>
              <a:ext cx="3078192" cy="3699432"/>
            </a:xfrm>
            <a:prstGeom prst="rect">
              <a:avLst/>
            </a:prstGeom>
          </p:spPr>
        </p:pic>
        <p:sp>
          <p:nvSpPr>
            <p:cNvPr id="32" name="AutoShape 2">
              <a:extLst>
                <a:ext uri="{FF2B5EF4-FFF2-40B4-BE49-F238E27FC236}">
                  <a16:creationId xmlns:a16="http://schemas.microsoft.com/office/drawing/2014/main" id="{36C1E24E-A70E-3274-2C78-C1A3E94721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4" name="Picture 33" descr="A computer on a table next to a blue cylinder&#10;&#10;Description automatically generated">
              <a:extLst>
                <a:ext uri="{FF2B5EF4-FFF2-40B4-BE49-F238E27FC236}">
                  <a16:creationId xmlns:a16="http://schemas.microsoft.com/office/drawing/2014/main" id="{F5B81ED9-03C6-9F4D-C5A5-063C41A14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224" y="4224243"/>
              <a:ext cx="2088823" cy="2785097"/>
            </a:xfrm>
            <a:prstGeom prst="rect">
              <a:avLst/>
            </a:prstGeom>
          </p:spPr>
        </p:pic>
        <p:cxnSp>
          <p:nvCxnSpPr>
            <p:cNvPr id="12" name="Straight Arrow Connector 11">
              <a:extLst>
                <a:ext uri="{FF2B5EF4-FFF2-40B4-BE49-F238E27FC236}">
                  <a16:creationId xmlns:a16="http://schemas.microsoft.com/office/drawing/2014/main" id="{8219F342-0F11-8B29-40DF-EF638345C55A}"/>
                </a:ext>
              </a:extLst>
            </p:cNvPr>
            <p:cNvCxnSpPr>
              <a:cxnSpLocks/>
            </p:cNvCxnSpPr>
            <p:nvPr/>
          </p:nvCxnSpPr>
          <p:spPr>
            <a:xfrm>
              <a:off x="9672883" y="2501395"/>
              <a:ext cx="773027" cy="52227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Immagine 9">
              <a:extLst>
                <a:ext uri="{FF2B5EF4-FFF2-40B4-BE49-F238E27FC236}">
                  <a16:creationId xmlns:a16="http://schemas.microsoft.com/office/drawing/2014/main" id="{2080F461-644C-B50F-6AE5-FA60EE7A5EB0}"/>
                </a:ext>
              </a:extLst>
            </p:cNvPr>
            <p:cNvPicPr>
              <a:picLocks noChangeAspect="1"/>
            </p:cNvPicPr>
            <p:nvPr/>
          </p:nvPicPr>
          <p:blipFill>
            <a:blip r:embed="rId5"/>
            <a:stretch>
              <a:fillRect/>
            </a:stretch>
          </p:blipFill>
          <p:spPr>
            <a:xfrm>
              <a:off x="8450188" y="5364763"/>
              <a:ext cx="3451472" cy="1669022"/>
            </a:xfrm>
            <a:prstGeom prst="rect">
              <a:avLst/>
            </a:prstGeom>
          </p:spPr>
        </p:pic>
        <p:sp>
          <p:nvSpPr>
            <p:cNvPr id="18" name="TextBox 17">
              <a:extLst>
                <a:ext uri="{FF2B5EF4-FFF2-40B4-BE49-F238E27FC236}">
                  <a16:creationId xmlns:a16="http://schemas.microsoft.com/office/drawing/2014/main" id="{01C4519C-00DB-A269-3B38-FB6C0F5D2DAC}"/>
                </a:ext>
              </a:extLst>
            </p:cNvPr>
            <p:cNvSpPr txBox="1"/>
            <p:nvPr/>
          </p:nvSpPr>
          <p:spPr>
            <a:xfrm>
              <a:off x="8951480" y="2907268"/>
              <a:ext cx="2821594" cy="369332"/>
            </a:xfrm>
            <a:prstGeom prst="rect">
              <a:avLst/>
            </a:prstGeom>
            <a:noFill/>
          </p:spPr>
          <p:txBody>
            <a:bodyPr wrap="square" rtlCol="0">
              <a:spAutoFit/>
            </a:bodyPr>
            <a:lstStyle/>
            <a:p>
              <a:r>
                <a:rPr lang="en-US" dirty="0">
                  <a:solidFill>
                    <a:schemeClr val="accent6">
                      <a:lumMod val="50000"/>
                    </a:schemeClr>
                  </a:solidFill>
                </a:rPr>
                <a:t>Detector based analysis</a:t>
              </a:r>
              <a:endParaRPr lang="en-GB" dirty="0">
                <a:solidFill>
                  <a:schemeClr val="accent6">
                    <a:lumMod val="50000"/>
                  </a:schemeClr>
                </a:solidFill>
              </a:endParaRPr>
            </a:p>
          </p:txBody>
        </p:sp>
      </p:grpSp>
      <p:pic>
        <p:nvPicPr>
          <p:cNvPr id="23" name="Picture 99">
            <a:extLst>
              <a:ext uri="{FF2B5EF4-FFF2-40B4-BE49-F238E27FC236}">
                <a16:creationId xmlns:a16="http://schemas.microsoft.com/office/drawing/2014/main" id="{10EB5D29-8583-5DFE-A378-294E05F61FD2}"/>
              </a:ext>
            </a:extLst>
          </p:cNvPr>
          <p:cNvPicPr/>
          <p:nvPr/>
        </p:nvPicPr>
        <p:blipFill>
          <a:blip r:embed="rId6"/>
          <a:stretch>
            <a:fillRect/>
          </a:stretch>
        </p:blipFill>
        <p:spPr>
          <a:xfrm>
            <a:off x="601724" y="2453989"/>
            <a:ext cx="2243320" cy="1325563"/>
          </a:xfrm>
          <a:prstGeom prst="rect">
            <a:avLst/>
          </a:prstGeom>
        </p:spPr>
      </p:pic>
      <p:pic>
        <p:nvPicPr>
          <p:cNvPr id="13" name="Immagine 9" descr="Immagine che contiene Impianto elettrico, macchina, elettronica, Ingegneria elettronica&#10;&#10;Descrizione generata automaticamente">
            <a:extLst>
              <a:ext uri="{FF2B5EF4-FFF2-40B4-BE49-F238E27FC236}">
                <a16:creationId xmlns:a16="http://schemas.microsoft.com/office/drawing/2014/main" id="{B184D8A2-68A6-C9E9-0F06-A1982D721DA2}"/>
              </a:ext>
            </a:extLst>
          </p:cNvPr>
          <p:cNvPicPr>
            <a:picLocks noChangeAspect="1"/>
          </p:cNvPicPr>
          <p:nvPr/>
        </p:nvPicPr>
        <p:blipFill rotWithShape="1">
          <a:blip r:embed="rId7">
            <a:extLst>
              <a:ext uri="{28A0092B-C50C-407E-A947-70E740481C1C}">
                <a14:useLocalDpi xmlns:a14="http://schemas.microsoft.com/office/drawing/2010/main" val="0"/>
              </a:ext>
            </a:extLst>
          </a:blip>
          <a:srcRect l="38920"/>
          <a:stretch/>
        </p:blipFill>
        <p:spPr>
          <a:xfrm rot="5400000" flipV="1">
            <a:off x="8995142" y="2514087"/>
            <a:ext cx="2001996" cy="2073260"/>
          </a:xfrm>
          <a:prstGeom prst="rect">
            <a:avLst/>
          </a:prstGeom>
        </p:spPr>
      </p:pic>
      <p:sp>
        <p:nvSpPr>
          <p:cNvPr id="7" name="Rectangle 4">
            <a:extLst>
              <a:ext uri="{FF2B5EF4-FFF2-40B4-BE49-F238E27FC236}">
                <a16:creationId xmlns:a16="http://schemas.microsoft.com/office/drawing/2014/main" id="{78F487D5-B109-432F-41B1-10C4C72D3A92}"/>
              </a:ext>
            </a:extLst>
          </p:cNvPr>
          <p:cNvSpPr txBox="1">
            <a:spLocks noChangeArrowheads="1"/>
          </p:cNvSpPr>
          <p:nvPr/>
        </p:nvSpPr>
        <p:spPr>
          <a:xfrm>
            <a:off x="2568042" y="27721"/>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rPr>
              <a:t>Monitoring of gas quality</a:t>
            </a:r>
          </a:p>
        </p:txBody>
      </p:sp>
      <p:pic>
        <p:nvPicPr>
          <p:cNvPr id="8" name="Picture 2" descr="C:\Users\guidar\Documents\IEEE2012\CERN LogoOutline-Blue-04.png">
            <a:extLst>
              <a:ext uri="{FF2B5EF4-FFF2-40B4-BE49-F238E27FC236}">
                <a16:creationId xmlns:a16="http://schemas.microsoft.com/office/drawing/2014/main" id="{F4573E73-EE4E-AC00-FA51-EB495577C6A1}"/>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0529D1A-2CEE-C314-781B-3B599910E769}"/>
              </a:ext>
            </a:extLst>
          </p:cNvPr>
          <p:cNvGrpSpPr/>
          <p:nvPr/>
        </p:nvGrpSpPr>
        <p:grpSpPr>
          <a:xfrm>
            <a:off x="792488" y="691712"/>
            <a:ext cx="10440000" cy="37824"/>
            <a:chOff x="179512" y="582864"/>
            <a:chExt cx="8820000" cy="37824"/>
          </a:xfrm>
        </p:grpSpPr>
        <p:cxnSp>
          <p:nvCxnSpPr>
            <p:cNvPr id="10" name="Straight Connector 9">
              <a:extLst>
                <a:ext uri="{FF2B5EF4-FFF2-40B4-BE49-F238E27FC236}">
                  <a16:creationId xmlns:a16="http://schemas.microsoft.com/office/drawing/2014/main" id="{881F0564-EC33-FD4C-FD1D-5FCE53E6B6B2}"/>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5" name="Straight Connector 14">
              <a:extLst>
                <a:ext uri="{FF2B5EF4-FFF2-40B4-BE49-F238E27FC236}">
                  <a16:creationId xmlns:a16="http://schemas.microsoft.com/office/drawing/2014/main" id="{66C58487-88DB-4DBE-F685-3AA8646D1E7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2" name="Date Placeholder 1">
            <a:extLst>
              <a:ext uri="{FF2B5EF4-FFF2-40B4-BE49-F238E27FC236}">
                <a16:creationId xmlns:a16="http://schemas.microsoft.com/office/drawing/2014/main" id="{E6E0FDB9-349C-B335-67DF-5DD96A7DB758}"/>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898358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95902A-DC37-3FC2-FEF3-E18DC24B5EAA}"/>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0F8EA8AF-E082-FF26-0A02-192DE2D4D9FA}"/>
              </a:ext>
            </a:extLst>
          </p:cNvPr>
          <p:cNvSpPr>
            <a:spLocks noGrp="1"/>
          </p:cNvSpPr>
          <p:nvPr>
            <p:ph type="sldNum" sz="quarter" idx="12"/>
          </p:nvPr>
        </p:nvSpPr>
        <p:spPr/>
        <p:txBody>
          <a:bodyPr/>
          <a:lstStyle/>
          <a:p>
            <a:fld id="{42A0D281-FBFC-4D24-9147-4B8F7095011A}" type="slidenum">
              <a:rPr lang="en-GB" smtClean="0"/>
              <a:t>44</a:t>
            </a:fld>
            <a:endParaRPr lang="en-GB"/>
          </a:p>
        </p:txBody>
      </p:sp>
      <p:sp>
        <p:nvSpPr>
          <p:cNvPr id="8" name="Rectangle 4">
            <a:extLst>
              <a:ext uri="{FF2B5EF4-FFF2-40B4-BE49-F238E27FC236}">
                <a16:creationId xmlns:a16="http://schemas.microsoft.com/office/drawing/2014/main" id="{53F9CC0C-3DC3-A852-3218-16826BB2F49B}"/>
              </a:ext>
            </a:extLst>
          </p:cNvPr>
          <p:cNvSpPr txBox="1">
            <a:spLocks noChangeArrowheads="1"/>
          </p:cNvSpPr>
          <p:nvPr/>
        </p:nvSpPr>
        <p:spPr>
          <a:xfrm>
            <a:off x="2568042" y="27721"/>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rPr>
              <a:t>Gas recuperation plants: two examples</a:t>
            </a:r>
          </a:p>
        </p:txBody>
      </p:sp>
      <p:pic>
        <p:nvPicPr>
          <p:cNvPr id="9" name="Picture 2" descr="C:\Users\guidar\Documents\IEEE2012\CERN LogoOutline-Blue-04.png">
            <a:extLst>
              <a:ext uri="{FF2B5EF4-FFF2-40B4-BE49-F238E27FC236}">
                <a16:creationId xmlns:a16="http://schemas.microsoft.com/office/drawing/2014/main" id="{60547365-3F4E-7ADC-4971-617F3A4E4DA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9A73FC4-3385-13DA-1C32-F02023D1192C}"/>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02D81782-F22E-11BD-9310-36C3AE57B790}"/>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2" name="Straight Connector 11">
              <a:extLst>
                <a:ext uri="{FF2B5EF4-FFF2-40B4-BE49-F238E27FC236}">
                  <a16:creationId xmlns:a16="http://schemas.microsoft.com/office/drawing/2014/main" id="{EE9CF6A1-DFF0-66ED-D7CD-B7EEED8BF9C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13" name="TextBox 12">
            <a:extLst>
              <a:ext uri="{FF2B5EF4-FFF2-40B4-BE49-F238E27FC236}">
                <a16:creationId xmlns:a16="http://schemas.microsoft.com/office/drawing/2014/main" id="{67A6D5D1-85AD-6AFB-DDCC-9C68AAB449DC}"/>
              </a:ext>
            </a:extLst>
          </p:cNvPr>
          <p:cNvSpPr txBox="1"/>
          <p:nvPr/>
        </p:nvSpPr>
        <p:spPr>
          <a:xfrm>
            <a:off x="792488" y="1238208"/>
            <a:ext cx="4742004" cy="4708981"/>
          </a:xfrm>
          <a:prstGeom prst="rect">
            <a:avLst/>
          </a:prstGeom>
          <a:noFill/>
        </p:spPr>
        <p:txBody>
          <a:bodyPr wrap="none" rtlCol="0">
            <a:spAutoFit/>
          </a:bodyPr>
          <a:lstStyle/>
          <a:p>
            <a:r>
              <a:rPr lang="en-GB" sz="2000" b="1" dirty="0"/>
              <a:t>Two examples:</a:t>
            </a:r>
          </a:p>
          <a:p>
            <a:pPr marL="342900" indent="-342900">
              <a:buFontTx/>
              <a:buChar char="-"/>
            </a:pPr>
            <a:r>
              <a:rPr lang="en-GB" sz="2000" dirty="0"/>
              <a:t>CF4</a:t>
            </a:r>
          </a:p>
          <a:p>
            <a:pPr marL="342900" indent="-342900">
              <a:buFontTx/>
              <a:buChar char="-"/>
            </a:pPr>
            <a:r>
              <a:rPr lang="en-GB" sz="2000" dirty="0"/>
              <a:t>R134a</a:t>
            </a:r>
          </a:p>
          <a:p>
            <a:endParaRPr lang="en-GB" sz="2000" dirty="0"/>
          </a:p>
          <a:p>
            <a:r>
              <a:rPr kumimoji="0" lang="en-GB" sz="2000" b="1" i="0" u="none" strike="noStrike" kern="0" cap="none" spc="0" normalizeH="0" baseline="0" noProof="0" dirty="0">
                <a:ln>
                  <a:noFill/>
                </a:ln>
                <a:effectLst/>
                <a:uLnTx/>
                <a:uFillTx/>
                <a:cs typeface="Times New Roman" panose="02020603050405020304" pitchFamily="18" charset="0"/>
              </a:rPr>
              <a:t>Problem (why not 100% gas recirculation?)</a:t>
            </a:r>
            <a:endParaRPr lang="en-GB" sz="2000" b="1" dirty="0"/>
          </a:p>
          <a:p>
            <a:endParaRPr lang="en-GB" sz="2000" dirty="0"/>
          </a:p>
          <a:p>
            <a:r>
              <a:rPr kumimoji="0" lang="en-GB" sz="2000" b="1" i="0" u="none" strike="noStrike" kern="0" cap="none" spc="0" normalizeH="0" baseline="0" noProof="0" dirty="0">
                <a:ln>
                  <a:noFill/>
                </a:ln>
                <a:effectLst/>
                <a:uLnTx/>
                <a:uFillTx/>
                <a:cs typeface="Times New Roman" panose="02020603050405020304" pitchFamily="18" charset="0"/>
              </a:rPr>
              <a:t>Technical challenge</a:t>
            </a:r>
          </a:p>
          <a:p>
            <a:endParaRPr lang="en-GB" sz="2000" dirty="0"/>
          </a:p>
          <a:p>
            <a:r>
              <a:rPr lang="en-GB" sz="2000" b="1" dirty="0"/>
              <a:t>Developments</a:t>
            </a:r>
          </a:p>
          <a:p>
            <a:endParaRPr lang="en-GB" sz="2000" dirty="0"/>
          </a:p>
          <a:p>
            <a:r>
              <a:rPr lang="en-GB" sz="2000" b="1" dirty="0"/>
              <a:t>Results</a:t>
            </a:r>
          </a:p>
          <a:p>
            <a:endParaRPr lang="en-GB" sz="2000" dirty="0"/>
          </a:p>
          <a:p>
            <a:r>
              <a:rPr lang="en-GB" sz="2000" b="1" dirty="0"/>
              <a:t>Costs vs Advantages</a:t>
            </a:r>
            <a:endParaRPr lang="en-CH" sz="2000" b="1" dirty="0"/>
          </a:p>
          <a:p>
            <a:endParaRPr lang="en-GB" sz="2000" dirty="0"/>
          </a:p>
          <a:p>
            <a:pPr marL="342900" indent="-342900">
              <a:buFontTx/>
              <a:buChar char="-"/>
            </a:pPr>
            <a:endParaRPr lang="en-CH" sz="2000" dirty="0"/>
          </a:p>
        </p:txBody>
      </p:sp>
      <p:sp>
        <p:nvSpPr>
          <p:cNvPr id="19" name="TextBox 18">
            <a:extLst>
              <a:ext uri="{FF2B5EF4-FFF2-40B4-BE49-F238E27FC236}">
                <a16:creationId xmlns:a16="http://schemas.microsoft.com/office/drawing/2014/main" id="{DAD94C54-7AB0-6FAC-7CA4-CF9651179706}"/>
              </a:ext>
            </a:extLst>
          </p:cNvPr>
          <p:cNvSpPr txBox="1"/>
          <p:nvPr/>
        </p:nvSpPr>
        <p:spPr>
          <a:xfrm>
            <a:off x="8683256" y="4540103"/>
            <a:ext cx="2442720" cy="461665"/>
          </a:xfrm>
          <a:prstGeom prst="rect">
            <a:avLst/>
          </a:prstGeom>
          <a:noFill/>
        </p:spPr>
        <p:txBody>
          <a:bodyPr wrap="none" rtlCol="0">
            <a:spAutoFit/>
          </a:bodyPr>
          <a:lstStyle/>
          <a:p>
            <a:r>
              <a:rPr lang="en-GB" sz="2400" dirty="0"/>
              <a:t>Start with CF4  </a:t>
            </a:r>
            <a:r>
              <a:rPr lang="en-GB" sz="2400" dirty="0">
                <a:sym typeface="Wingdings" panose="05000000000000000000" pitchFamily="2" charset="2"/>
              </a:rPr>
              <a:t> </a:t>
            </a:r>
            <a:endParaRPr lang="en-CH" sz="2400" dirty="0"/>
          </a:p>
        </p:txBody>
      </p:sp>
      <p:sp>
        <p:nvSpPr>
          <p:cNvPr id="20" name="Date Placeholder 19">
            <a:extLst>
              <a:ext uri="{FF2B5EF4-FFF2-40B4-BE49-F238E27FC236}">
                <a16:creationId xmlns:a16="http://schemas.microsoft.com/office/drawing/2014/main" id="{019AF86B-5073-84BF-A4DE-FCBCAAA4E6F6}"/>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814120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5DD240-CD69-5ADE-0E4F-72D0380EF8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2009" y="2810269"/>
            <a:ext cx="5371417" cy="3573338"/>
          </a:xfrm>
          <a:prstGeom prst="rect">
            <a:avLst/>
          </a:prstGeom>
        </p:spPr>
      </p:pic>
      <p:sp>
        <p:nvSpPr>
          <p:cNvPr id="4" name="Date Placeholder 3">
            <a:extLst>
              <a:ext uri="{FF2B5EF4-FFF2-40B4-BE49-F238E27FC236}">
                <a16:creationId xmlns:a16="http://schemas.microsoft.com/office/drawing/2014/main" id="{07951D80-901B-E117-CCD2-FFD47EF5FDAE}"/>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B4B6A2F5-ED8F-A22C-6F42-C737738B2BEE}"/>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968B2B5D-44D4-E099-6873-45E57C30F3D0}"/>
              </a:ext>
            </a:extLst>
          </p:cNvPr>
          <p:cNvSpPr>
            <a:spLocks noGrp="1"/>
          </p:cNvSpPr>
          <p:nvPr>
            <p:ph type="sldNum" sz="quarter" idx="12"/>
          </p:nvPr>
        </p:nvSpPr>
        <p:spPr/>
        <p:txBody>
          <a:bodyPr/>
          <a:lstStyle/>
          <a:p>
            <a:fld id="{42A0D281-FBFC-4D24-9147-4B8F7095011A}" type="slidenum">
              <a:rPr lang="en-GB" smtClean="0"/>
              <a:t>45</a:t>
            </a:fld>
            <a:endParaRPr lang="en-GB"/>
          </a:p>
        </p:txBody>
      </p:sp>
      <p:sp>
        <p:nvSpPr>
          <p:cNvPr id="7" name="Rectangle 4">
            <a:extLst>
              <a:ext uri="{FF2B5EF4-FFF2-40B4-BE49-F238E27FC236}">
                <a16:creationId xmlns:a16="http://schemas.microsoft.com/office/drawing/2014/main" id="{17B0D9D2-CE62-4671-67F1-D7412679550B}"/>
              </a:ext>
            </a:extLst>
          </p:cNvPr>
          <p:cNvSpPr txBox="1">
            <a:spLocks noChangeArrowheads="1"/>
          </p:cNvSpPr>
          <p:nvPr/>
        </p:nvSpPr>
        <p:spPr>
          <a:xfrm>
            <a:off x="3592403" y="13008"/>
            <a:ext cx="5624022"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CF4 case</a:t>
            </a:r>
          </a:p>
        </p:txBody>
      </p:sp>
      <p:pic>
        <p:nvPicPr>
          <p:cNvPr id="8" name="Picture 2" descr="C:\Users\guidar\Documents\IEEE2012\CERN LogoOutline-Blue-04.png">
            <a:extLst>
              <a:ext uri="{FF2B5EF4-FFF2-40B4-BE49-F238E27FC236}">
                <a16:creationId xmlns:a16="http://schemas.microsoft.com/office/drawing/2014/main" id="{10A255B3-8C7D-CD96-E19F-E44543B0CC4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81E64A0-CA6E-4EDE-7B21-F7C798622BC1}"/>
              </a:ext>
            </a:extLst>
          </p:cNvPr>
          <p:cNvGrpSpPr/>
          <p:nvPr/>
        </p:nvGrpSpPr>
        <p:grpSpPr>
          <a:xfrm>
            <a:off x="792488" y="691712"/>
            <a:ext cx="10440000" cy="37824"/>
            <a:chOff x="179512" y="582864"/>
            <a:chExt cx="8820000" cy="37824"/>
          </a:xfrm>
        </p:grpSpPr>
        <p:cxnSp>
          <p:nvCxnSpPr>
            <p:cNvPr id="10" name="Straight Connector 9">
              <a:extLst>
                <a:ext uri="{FF2B5EF4-FFF2-40B4-BE49-F238E27FC236}">
                  <a16:creationId xmlns:a16="http://schemas.microsoft.com/office/drawing/2014/main" id="{E62B2D12-BA31-4074-B2E4-890113205E5D}"/>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32C554-BC5D-807A-BD4E-DB55D71BCC47}"/>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BF338778-2D25-45A6-068F-F45D60741618}"/>
              </a:ext>
            </a:extLst>
          </p:cNvPr>
          <p:cNvSpPr/>
          <p:nvPr/>
        </p:nvSpPr>
        <p:spPr>
          <a:xfrm>
            <a:off x="24602" y="858738"/>
            <a:ext cx="3312369"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CMS-CSC CF</a:t>
            </a:r>
            <a:r>
              <a:rPr kumimoji="0" lang="en-GB" sz="1800" b="0" i="0" u="none" strike="noStrike" kern="0" cap="none" spc="0" normalizeH="0" baseline="-25000" noProof="0" dirty="0">
                <a:ln>
                  <a:noFill/>
                </a:ln>
                <a:solidFill>
                  <a:prstClr val="black"/>
                </a:solidFill>
                <a:effectLst/>
                <a:uLnTx/>
                <a:uFillTx/>
              </a:rPr>
              <a:t>4</a:t>
            </a:r>
            <a:r>
              <a:rPr kumimoji="0" lang="en-GB" sz="1800" b="0" i="0" u="none" strike="noStrike" kern="0" cap="none" spc="0" normalizeH="0" baseline="0" noProof="0" dirty="0">
                <a:ln>
                  <a:noFill/>
                </a:ln>
                <a:solidFill>
                  <a:prstClr val="black"/>
                </a:solidFill>
                <a:effectLst/>
                <a:uLnTx/>
                <a:uFillTx/>
              </a:rPr>
              <a:t> recuperation plant</a:t>
            </a:r>
            <a:endParaRPr kumimoji="0" lang="en-GB" sz="1800" b="0" i="0" u="none" strike="noStrike" kern="0" cap="none" spc="0" normalizeH="0" baseline="0" noProof="0" dirty="0">
              <a:ln>
                <a:noFill/>
              </a:ln>
              <a:solidFill>
                <a:srgbClr val="FF0000"/>
              </a:solidFill>
              <a:effectLst/>
              <a:uLnTx/>
              <a:uFillTx/>
            </a:endParaRPr>
          </a:p>
        </p:txBody>
      </p:sp>
      <p:pic>
        <p:nvPicPr>
          <p:cNvPr id="14" name="Picture 13" descr="S7302772">
            <a:extLst>
              <a:ext uri="{FF2B5EF4-FFF2-40B4-BE49-F238E27FC236}">
                <a16:creationId xmlns:a16="http://schemas.microsoft.com/office/drawing/2014/main" id="{A99D6377-F1E7-BE66-62C9-E38606F4FB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flipH="1">
            <a:off x="7055813" y="3331622"/>
            <a:ext cx="3552244" cy="2658481"/>
          </a:xfrm>
          <a:prstGeom prst="rect">
            <a:avLst/>
          </a:prstGeom>
          <a:noFill/>
          <a:ln w="9525">
            <a:noFill/>
            <a:miter lim="800000"/>
            <a:headEnd/>
            <a:tailEnd/>
          </a:ln>
        </p:spPr>
      </p:pic>
      <p:cxnSp>
        <p:nvCxnSpPr>
          <p:cNvPr id="15" name="Straight Arrow Connector 14">
            <a:extLst>
              <a:ext uri="{FF2B5EF4-FFF2-40B4-BE49-F238E27FC236}">
                <a16:creationId xmlns:a16="http://schemas.microsoft.com/office/drawing/2014/main" id="{7276071F-CDB4-2393-0539-0148342C50A0}"/>
              </a:ext>
            </a:extLst>
          </p:cNvPr>
          <p:cNvCxnSpPr>
            <a:cxnSpLocks/>
          </p:cNvCxnSpPr>
          <p:nvPr/>
        </p:nvCxnSpPr>
        <p:spPr>
          <a:xfrm>
            <a:off x="6404414" y="3683955"/>
            <a:ext cx="2312679" cy="635628"/>
          </a:xfrm>
          <a:prstGeom prst="straightConnector1">
            <a:avLst/>
          </a:prstGeom>
          <a:noFill/>
          <a:ln w="28575" cap="flat" cmpd="sng" algn="ctr">
            <a:solidFill>
              <a:srgbClr val="FF0000"/>
            </a:solidFill>
            <a:prstDash val="solid"/>
            <a:headEnd type="triangle" w="med" len="med"/>
            <a:tailEnd type="triangle" w="med" len="med"/>
          </a:ln>
          <a:effectLst/>
        </p:spPr>
      </p:cxnSp>
      <p:cxnSp>
        <p:nvCxnSpPr>
          <p:cNvPr id="16" name="Straight Arrow Connector 15">
            <a:extLst>
              <a:ext uri="{FF2B5EF4-FFF2-40B4-BE49-F238E27FC236}">
                <a16:creationId xmlns:a16="http://schemas.microsoft.com/office/drawing/2014/main" id="{1565A55B-25F8-931E-9C0B-0DEC79EEBC6A}"/>
              </a:ext>
            </a:extLst>
          </p:cNvPr>
          <p:cNvCxnSpPr>
            <a:cxnSpLocks/>
          </p:cNvCxnSpPr>
          <p:nvPr/>
        </p:nvCxnSpPr>
        <p:spPr>
          <a:xfrm>
            <a:off x="6096000" y="4423388"/>
            <a:ext cx="1832774" cy="333560"/>
          </a:xfrm>
          <a:prstGeom prst="straightConnector1">
            <a:avLst/>
          </a:prstGeom>
          <a:noFill/>
          <a:ln w="28575" cap="flat" cmpd="sng" algn="ctr">
            <a:solidFill>
              <a:srgbClr val="FF0000"/>
            </a:solidFill>
            <a:prstDash val="solid"/>
            <a:headEnd type="triangle" w="med" len="med"/>
            <a:tailEnd type="triangle" w="med" len="med"/>
          </a:ln>
          <a:effectLst/>
        </p:spPr>
      </p:cxnSp>
      <p:cxnSp>
        <p:nvCxnSpPr>
          <p:cNvPr id="17" name="Straight Arrow Connector 16">
            <a:extLst>
              <a:ext uri="{FF2B5EF4-FFF2-40B4-BE49-F238E27FC236}">
                <a16:creationId xmlns:a16="http://schemas.microsoft.com/office/drawing/2014/main" id="{5FED94EA-16B0-43F3-7FA2-20AA51B8C28A}"/>
              </a:ext>
            </a:extLst>
          </p:cNvPr>
          <p:cNvCxnSpPr>
            <a:cxnSpLocks/>
          </p:cNvCxnSpPr>
          <p:nvPr/>
        </p:nvCxnSpPr>
        <p:spPr>
          <a:xfrm flipV="1">
            <a:off x="6404414" y="5261004"/>
            <a:ext cx="1287958" cy="397866"/>
          </a:xfrm>
          <a:prstGeom prst="straightConnector1">
            <a:avLst/>
          </a:prstGeom>
          <a:noFill/>
          <a:ln w="28575" cap="flat" cmpd="sng" algn="ctr">
            <a:solidFill>
              <a:srgbClr val="FF0000"/>
            </a:solidFill>
            <a:prstDash val="solid"/>
            <a:headEnd type="triangle" w="med" len="med"/>
            <a:tailEnd type="triangle" w="med" len="med"/>
          </a:ln>
          <a:effectLst/>
        </p:spPr>
      </p:cxnSp>
      <p:sp>
        <p:nvSpPr>
          <p:cNvPr id="18" name="Rectangle 17">
            <a:extLst>
              <a:ext uri="{FF2B5EF4-FFF2-40B4-BE49-F238E27FC236}">
                <a16:creationId xmlns:a16="http://schemas.microsoft.com/office/drawing/2014/main" id="{5F313A3E-5F7F-39F7-CB10-B2F1DB202453}"/>
              </a:ext>
            </a:extLst>
          </p:cNvPr>
          <p:cNvSpPr/>
          <p:nvPr/>
        </p:nvSpPr>
        <p:spPr>
          <a:xfrm>
            <a:off x="5793546" y="1189459"/>
            <a:ext cx="3950906" cy="923330"/>
          </a:xfrm>
          <a:prstGeom prst="rect">
            <a:avLst/>
          </a:prstGeom>
          <a:ln>
            <a:noFill/>
          </a:ln>
          <a:effectLst>
            <a:glow rad="63500">
              <a:srgbClr val="C0504D">
                <a:satMod val="175000"/>
                <a:alpha val="40000"/>
              </a:srgbClr>
            </a:glo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cs typeface="Times New Roman" panose="02020603050405020304" pitchFamily="18" charset="0"/>
              </a:rPr>
              <a:t>Technical challenge:</a:t>
            </a:r>
            <a:r>
              <a:rPr kumimoji="0" lang="en-GB" sz="1800" b="0" i="0" u="none" strike="noStrike" kern="0" cap="none" spc="0" normalizeH="0" baseline="0" noProof="0" dirty="0">
                <a:ln>
                  <a:noFill/>
                </a:ln>
                <a:solidFill>
                  <a:prstClr val="black"/>
                </a:solidFill>
                <a:effectLst/>
                <a:uLnTx/>
                <a:uFillTx/>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0000"/>
                </a:solidFill>
                <a:effectLst/>
                <a:uLnTx/>
                <a:uFillTx/>
                <a:cs typeface="Times New Roman" panose="02020603050405020304" pitchFamily="18" charset="0"/>
              </a:rPr>
              <a:t>First plant built for CF</a:t>
            </a:r>
            <a:r>
              <a:rPr kumimoji="0" lang="en-GB" sz="1800" b="0" i="0" u="none" strike="noStrike" kern="0" cap="none" spc="0" normalizeH="0" baseline="-25000" noProof="0" dirty="0">
                <a:ln>
                  <a:noFill/>
                </a:ln>
                <a:solidFill>
                  <a:srgbClr val="FF0000"/>
                </a:solidFill>
                <a:effectLst/>
                <a:uLnTx/>
                <a:uFillTx/>
                <a:cs typeface="Times New Roman" panose="02020603050405020304" pitchFamily="18" charset="0"/>
              </a:rPr>
              <a:t>4</a:t>
            </a:r>
            <a:r>
              <a:rPr kumimoji="0" lang="en-GB" sz="1800" b="0" i="0" u="none" strike="noStrike" kern="0" cap="none" spc="0" normalizeH="0" baseline="0" noProof="0" dirty="0">
                <a:ln>
                  <a:noFill/>
                </a:ln>
                <a:solidFill>
                  <a:srgbClr val="FF0000"/>
                </a:solidFill>
                <a:effectLst/>
                <a:uLnTx/>
                <a:uFillTx/>
                <a:cs typeface="Times New Roman" panose="02020603050405020304" pitchFamily="18" charset="0"/>
              </a:rPr>
              <a:t> warm adsorption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0000"/>
                </a:solidFill>
                <a:effectLst/>
                <a:uLnTx/>
                <a:uFillTx/>
                <a:cs typeface="Times New Roman" panose="02020603050405020304" pitchFamily="18" charset="0"/>
              </a:rPr>
              <a:t>A completely non-standard  system</a:t>
            </a:r>
          </a:p>
        </p:txBody>
      </p:sp>
      <p:sp>
        <p:nvSpPr>
          <p:cNvPr id="19" name="TextBox 18">
            <a:extLst>
              <a:ext uri="{FF2B5EF4-FFF2-40B4-BE49-F238E27FC236}">
                <a16:creationId xmlns:a16="http://schemas.microsoft.com/office/drawing/2014/main" id="{9F46363F-0061-892F-2F0A-EF0B030096CD}"/>
              </a:ext>
            </a:extLst>
          </p:cNvPr>
          <p:cNvSpPr txBox="1"/>
          <p:nvPr/>
        </p:nvSpPr>
        <p:spPr>
          <a:xfrm>
            <a:off x="15849" y="1168836"/>
            <a:ext cx="5666392"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cs typeface="Times New Roman" panose="02020603050405020304" pitchFamily="18" charset="0"/>
              </a:rPr>
              <a:t>Problem:</a:t>
            </a:r>
            <a:r>
              <a:rPr kumimoji="0" lang="en-GB" sz="1800" b="0" i="0" u="none" strike="noStrike" kern="0" cap="none" spc="0" normalizeH="0" baseline="0" noProof="0" dirty="0">
                <a:ln>
                  <a:noFill/>
                </a:ln>
                <a:solidFill>
                  <a:prstClr val="black"/>
                </a:solidFill>
                <a:effectLst/>
                <a:uLnTx/>
                <a:uFillTx/>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Too high N</a:t>
            </a:r>
            <a:r>
              <a:rPr kumimoji="0" lang="en-US" sz="1800" b="0" i="0" u="none" strike="noStrike" kern="0" cap="none" spc="0" normalizeH="0" baseline="-25000" noProof="0" dirty="0">
                <a:ln>
                  <a:noFill/>
                </a:ln>
                <a:solidFill>
                  <a:prstClr val="black"/>
                </a:solidFill>
                <a:effectLst/>
                <a:uLnTx/>
                <a:uFillTx/>
              </a:rPr>
              <a:t>2</a:t>
            </a:r>
            <a:r>
              <a:rPr kumimoji="0" lang="en-US" sz="1800" b="0" i="0" u="none" strike="noStrike" kern="0" cap="none" spc="0" normalizeH="0" baseline="0" noProof="0" dirty="0">
                <a:ln>
                  <a:noFill/>
                </a:ln>
                <a:solidFill>
                  <a:prstClr val="black"/>
                </a:solidFill>
                <a:effectLst/>
                <a:uLnTx/>
                <a:uFillTx/>
              </a:rPr>
              <a:t> concentration for gas recirculation due to diffusion leak from detector components</a:t>
            </a:r>
          </a:p>
        </p:txBody>
      </p:sp>
      <p:sp>
        <p:nvSpPr>
          <p:cNvPr id="20" name="TextBox 19">
            <a:extLst>
              <a:ext uri="{FF2B5EF4-FFF2-40B4-BE49-F238E27FC236}">
                <a16:creationId xmlns:a16="http://schemas.microsoft.com/office/drawing/2014/main" id="{C8DF68C1-78D6-CB00-0188-45B2D04CBCF4}"/>
              </a:ext>
            </a:extLst>
          </p:cNvPr>
          <p:cNvSpPr txBox="1"/>
          <p:nvPr/>
        </p:nvSpPr>
        <p:spPr>
          <a:xfrm>
            <a:off x="448569" y="2112483"/>
            <a:ext cx="10851363" cy="615553"/>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R&amp;D started in 2009, Operation from 2012. Several technical and resource problems </a:t>
            </a:r>
            <a:r>
              <a:rPr kumimoji="0" lang="en-GB" sz="1800" b="0" i="0" u="none" strike="noStrike" kern="0" cap="none" spc="0" normalizeH="0" baseline="0" noProof="0" dirty="0">
                <a:ln>
                  <a:noFill/>
                </a:ln>
                <a:solidFill>
                  <a:prstClr val="black"/>
                </a:solidFill>
                <a:effectLst/>
                <a:uLnTx/>
                <a:uFillTx/>
                <a:sym typeface="Wingdings" panose="05000000000000000000" pitchFamily="2" charset="2"/>
              </a:rPr>
              <a:t> </a:t>
            </a:r>
            <a:r>
              <a:rPr kumimoji="0" lang="en-GB" sz="1800" b="0" i="0" u="none" strike="noStrike" kern="0" cap="none" spc="0" normalizeH="0" baseline="0" noProof="0" dirty="0">
                <a:ln>
                  <a:noFill/>
                </a:ln>
                <a:solidFill>
                  <a:srgbClr val="4F81BD">
                    <a:lumMod val="75000"/>
                  </a:srgbClr>
                </a:solidFill>
                <a:effectLst/>
                <a:uLnTx/>
                <a:uFillTx/>
              </a:rPr>
              <a:t>Average efficiency </a:t>
            </a:r>
            <a:r>
              <a:rPr lang="en-GB" kern="0" dirty="0">
                <a:solidFill>
                  <a:srgbClr val="4F81BD">
                    <a:lumMod val="75000"/>
                  </a:srgbClr>
                </a:solidFill>
              </a:rPr>
              <a:t>6</a:t>
            </a:r>
            <a:r>
              <a:rPr kumimoji="0" lang="en-GB" sz="1800" b="0" i="0" u="none" strike="noStrike" kern="0" cap="none" spc="0" normalizeH="0" baseline="0" noProof="0" dirty="0">
                <a:ln>
                  <a:noFill/>
                </a:ln>
                <a:solidFill>
                  <a:srgbClr val="4F81BD">
                    <a:lumMod val="75000"/>
                  </a:srgbClr>
                </a:solidFill>
                <a:effectLst/>
                <a:uLnTx/>
                <a:uFillTx/>
              </a:rPr>
              <a:t>0-70%</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dirty="0">
                <a:solidFill>
                  <a:prstClr val="black"/>
                </a:solidFill>
              </a:rPr>
              <a:t>More selective sieves or c</a:t>
            </a:r>
            <a:r>
              <a:rPr kumimoji="0" lang="en-GB" sz="1600" b="0" i="0" u="none" strike="noStrike" kern="0" cap="none" spc="0" normalizeH="0" baseline="0" noProof="0" dirty="0" err="1">
                <a:ln>
                  <a:noFill/>
                </a:ln>
                <a:solidFill>
                  <a:prstClr val="black"/>
                </a:solidFill>
                <a:effectLst/>
                <a:uLnTx/>
                <a:uFillTx/>
              </a:rPr>
              <a:t>ryogenic</a:t>
            </a:r>
            <a:r>
              <a:rPr kumimoji="0" lang="en-GB" sz="1600" b="0" i="0" u="none" strike="noStrike" kern="0" cap="none" spc="0" normalizeH="0" baseline="0" noProof="0" dirty="0">
                <a:ln>
                  <a:noFill/>
                </a:ln>
                <a:solidFill>
                  <a:prstClr val="black"/>
                </a:solidFill>
                <a:effectLst/>
                <a:uLnTx/>
                <a:uFillTx/>
              </a:rPr>
              <a:t> separation considered in case of further upgrades </a:t>
            </a:r>
          </a:p>
        </p:txBody>
      </p:sp>
      <p:sp>
        <p:nvSpPr>
          <p:cNvPr id="21" name="Rectangle 20">
            <a:extLst>
              <a:ext uri="{FF2B5EF4-FFF2-40B4-BE49-F238E27FC236}">
                <a16:creationId xmlns:a16="http://schemas.microsoft.com/office/drawing/2014/main" id="{1641AFB5-99C8-70E8-E648-EA476427C343}"/>
              </a:ext>
            </a:extLst>
          </p:cNvPr>
          <p:cNvSpPr/>
          <p:nvPr/>
        </p:nvSpPr>
        <p:spPr>
          <a:xfrm rot="633895">
            <a:off x="9256919" y="962542"/>
            <a:ext cx="2878737" cy="707886"/>
          </a:xfrm>
          <a:prstGeom prst="rect">
            <a:avLst/>
          </a:prstGeom>
        </p:spPr>
        <p:txBody>
          <a:bodyPr wrap="none">
            <a:spAutoFit/>
          </a:bodyPr>
          <a:lstStyle/>
          <a:p>
            <a:r>
              <a:rPr lang="en-GB" sz="2000" b="1" dirty="0">
                <a:solidFill>
                  <a:srgbClr val="33CC33"/>
                </a:solidFill>
              </a:rPr>
              <a:t>From Run1 to Run2</a:t>
            </a:r>
          </a:p>
          <a:p>
            <a:r>
              <a:rPr lang="en-GB" sz="2000" b="1" dirty="0">
                <a:solidFill>
                  <a:srgbClr val="33CC33"/>
                </a:solidFill>
              </a:rPr>
              <a:t>up to 44% GHG reduction</a:t>
            </a:r>
          </a:p>
        </p:txBody>
      </p:sp>
    </p:spTree>
    <p:extLst>
      <p:ext uri="{BB962C8B-B14F-4D97-AF65-F5344CB8AC3E}">
        <p14:creationId xmlns:p14="http://schemas.microsoft.com/office/powerpoint/2010/main" val="2296447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6BBD45-8E19-4BFC-A909-592527753A6C}"/>
              </a:ext>
            </a:extLst>
          </p:cNvPr>
          <p:cNvSpPr>
            <a:spLocks noGrp="1"/>
          </p:cNvSpPr>
          <p:nvPr>
            <p:ph type="ftr" sz="quarter" idx="11"/>
          </p:nvPr>
        </p:nvSpPr>
        <p:spPr>
          <a:xfrm>
            <a:off x="4038600" y="6356350"/>
            <a:ext cx="4637856"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91F95EB4-D147-4263-A9D2-00B9B19B08A0}"/>
              </a:ext>
            </a:extLst>
          </p:cNvPr>
          <p:cNvSpPr>
            <a:spLocks noGrp="1"/>
          </p:cNvSpPr>
          <p:nvPr>
            <p:ph type="sldNum" sz="quarter" idx="12"/>
          </p:nvPr>
        </p:nvSpPr>
        <p:spPr/>
        <p:txBody>
          <a:bodyPr/>
          <a:lstStyle/>
          <a:p>
            <a:fld id="{42A0D281-FBFC-4D24-9147-4B8F7095011A}" type="slidenum">
              <a:rPr lang="en-GB" smtClean="0"/>
              <a:t>46</a:t>
            </a:fld>
            <a:endParaRPr lang="en-GB"/>
          </a:p>
        </p:txBody>
      </p:sp>
      <p:sp>
        <p:nvSpPr>
          <p:cNvPr id="9" name="Membrane module"/>
          <p:cNvSpPr txBox="1"/>
          <p:nvPr/>
        </p:nvSpPr>
        <p:spPr>
          <a:xfrm>
            <a:off x="112539" y="869128"/>
            <a:ext cx="1742785"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rgbClr val="21529F"/>
                </a:solidFill>
              </a:defRPr>
            </a:lvl1pPr>
          </a:lstStyle>
          <a:p>
            <a:r>
              <a:rPr sz="1600" b="1" dirty="0"/>
              <a:t>Membrane module</a:t>
            </a:r>
          </a:p>
        </p:txBody>
      </p:sp>
      <p:sp>
        <p:nvSpPr>
          <p:cNvPr id="16" name="Rectangle 4">
            <a:extLst>
              <a:ext uri="{FF2B5EF4-FFF2-40B4-BE49-F238E27FC236}">
                <a16:creationId xmlns:a16="http://schemas.microsoft.com/office/drawing/2014/main" id="{C103DADF-C485-4B4B-8893-4A9CEA7A5692}"/>
              </a:ext>
            </a:extLst>
          </p:cNvPr>
          <p:cNvSpPr txBox="1">
            <a:spLocks noChangeArrowheads="1"/>
          </p:cNvSpPr>
          <p:nvPr/>
        </p:nvSpPr>
        <p:spPr>
          <a:xfrm>
            <a:off x="2541178" y="40202"/>
            <a:ext cx="7632700" cy="649287"/>
          </a:xfrm>
          <a:prstGeom prst="rect">
            <a:avLst/>
          </a:prstGeom>
          <a:noFill/>
          <a:ln w="12700">
            <a:noFill/>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75000"/>
                  </a:schemeClr>
                </a:solidFill>
                <a:latin typeface="+mn-lt"/>
              </a:rPr>
              <a:t>CSC CF4 Recuperation Plant: R&amp;D studies</a:t>
            </a:r>
            <a:endParaRPr lang="en-US" sz="3200" dirty="0">
              <a:solidFill>
                <a:schemeClr val="accent1">
                  <a:lumMod val="75000"/>
                </a:schemeClr>
              </a:solidFill>
              <a:latin typeface="+mn-lt"/>
            </a:endParaRPr>
          </a:p>
        </p:txBody>
      </p:sp>
      <p:pic>
        <p:nvPicPr>
          <p:cNvPr id="17" name="Picture 2" descr="C:\Users\guidar\Documents\IEEE2012\CERN LogoOutline-Blue-04.png">
            <a:extLst>
              <a:ext uri="{FF2B5EF4-FFF2-40B4-BE49-F238E27FC236}">
                <a16:creationId xmlns:a16="http://schemas.microsoft.com/office/drawing/2014/main" id="{8F343A22-2440-4975-91DB-BF041B1D795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737B97F-0AD8-42F8-A00A-DE705E5BA4AA}"/>
              </a:ext>
            </a:extLst>
          </p:cNvPr>
          <p:cNvGrpSpPr/>
          <p:nvPr/>
        </p:nvGrpSpPr>
        <p:grpSpPr>
          <a:xfrm>
            <a:off x="792488" y="691712"/>
            <a:ext cx="10440000" cy="37824"/>
            <a:chOff x="179512" y="582864"/>
            <a:chExt cx="8820000" cy="37824"/>
          </a:xfrm>
        </p:grpSpPr>
        <p:cxnSp>
          <p:nvCxnSpPr>
            <p:cNvPr id="19" name="Straight Connector 18">
              <a:extLst>
                <a:ext uri="{FF2B5EF4-FFF2-40B4-BE49-F238E27FC236}">
                  <a16:creationId xmlns:a16="http://schemas.microsoft.com/office/drawing/2014/main" id="{7F8E73F0-92EC-4999-B861-A86BB0D9BAAA}"/>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F80B1E-565A-4479-A661-4A2AE75146D4}"/>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le 1">
            <a:extLst>
              <a:ext uri="{FF2B5EF4-FFF2-40B4-BE49-F238E27FC236}">
                <a16:creationId xmlns:a16="http://schemas.microsoft.com/office/drawing/2014/main" id="{4C29BC1B-74A4-D9CB-9580-C6CD163C296B}"/>
              </a:ext>
            </a:extLst>
          </p:cNvPr>
          <p:cNvGraphicFramePr>
            <a:graphicFrameLocks noGrp="1"/>
          </p:cNvGraphicFramePr>
          <p:nvPr>
            <p:extLst>
              <p:ext uri="{D42A27DB-BD31-4B8C-83A1-F6EECF244321}">
                <p14:modId xmlns:p14="http://schemas.microsoft.com/office/powerpoint/2010/main" val="708097049"/>
              </p:ext>
            </p:extLst>
          </p:nvPr>
        </p:nvGraphicFramePr>
        <p:xfrm>
          <a:off x="660346" y="1707551"/>
          <a:ext cx="6350572" cy="2560320"/>
        </p:xfrm>
        <a:graphic>
          <a:graphicData uri="http://schemas.openxmlformats.org/drawingml/2006/table">
            <a:tbl>
              <a:tblPr firstRow="1">
                <a:noFill/>
                <a:tableStyleId>{93296810-A885-4BE3-A3E7-6D5BEEA58F35}</a:tableStyleId>
              </a:tblPr>
              <a:tblGrid>
                <a:gridCol w="1815435">
                  <a:extLst>
                    <a:ext uri="{9D8B030D-6E8A-4147-A177-3AD203B41FA5}">
                      <a16:colId xmlns:a16="http://schemas.microsoft.com/office/drawing/2014/main" val="1341350101"/>
                    </a:ext>
                  </a:extLst>
                </a:gridCol>
                <a:gridCol w="1212240">
                  <a:extLst>
                    <a:ext uri="{9D8B030D-6E8A-4147-A177-3AD203B41FA5}">
                      <a16:colId xmlns:a16="http://schemas.microsoft.com/office/drawing/2014/main" val="3252033003"/>
                    </a:ext>
                  </a:extLst>
                </a:gridCol>
                <a:gridCol w="1513839">
                  <a:extLst>
                    <a:ext uri="{9D8B030D-6E8A-4147-A177-3AD203B41FA5}">
                      <a16:colId xmlns:a16="http://schemas.microsoft.com/office/drawing/2014/main" val="894725219"/>
                    </a:ext>
                  </a:extLst>
                </a:gridCol>
                <a:gridCol w="1809058">
                  <a:extLst>
                    <a:ext uri="{9D8B030D-6E8A-4147-A177-3AD203B41FA5}">
                      <a16:colId xmlns:a16="http://schemas.microsoft.com/office/drawing/2014/main" val="1743191714"/>
                    </a:ext>
                  </a:extLst>
                </a:gridCol>
              </a:tblGrid>
              <a:tr h="203643">
                <a:tc>
                  <a:txBody>
                    <a:bodyPr/>
                    <a:lstStyle/>
                    <a:p>
                      <a:endParaRPr lang="en-GB" sz="12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US" sz="1200" dirty="0">
                          <a:solidFill>
                            <a:schemeClr val="tx1"/>
                          </a:solidFill>
                        </a:rPr>
                        <a:t>Model</a:t>
                      </a:r>
                      <a:endParaRPr lang="en-GB" sz="12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US" sz="1200" dirty="0">
                          <a:solidFill>
                            <a:schemeClr val="tx1"/>
                          </a:solidFill>
                        </a:rPr>
                        <a:t>Working flow</a:t>
                      </a:r>
                      <a:endParaRPr lang="en-GB" sz="12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US" sz="1200" dirty="0">
                          <a:solidFill>
                            <a:schemeClr val="tx1"/>
                          </a:solidFill>
                        </a:rPr>
                        <a:t>Specifications</a:t>
                      </a:r>
                      <a:endParaRPr lang="en-GB" sz="12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400771091"/>
                  </a:ext>
                </a:extLst>
              </a:tr>
              <a:tr h="330920">
                <a:tc>
                  <a:txBody>
                    <a:bodyPr/>
                    <a:lstStyle/>
                    <a:p>
                      <a:r>
                        <a:rPr lang="en-US" sz="1200" dirty="0">
                          <a:solidFill>
                            <a:schemeClr val="tx1"/>
                          </a:solidFill>
                        </a:rPr>
                        <a:t>Membrane 1</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rPr>
                        <a:t>CO-C10</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Up to 300 l/h</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rPr>
                        <a:t>High thickness and density gradient</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904999"/>
                  </a:ext>
                </a:extLst>
              </a:tr>
              <a:tr h="330920">
                <a:tc>
                  <a:txBody>
                    <a:bodyPr/>
                    <a:lstStyle/>
                    <a:p>
                      <a:r>
                        <a:rPr lang="en-US" sz="1200" dirty="0">
                          <a:solidFill>
                            <a:schemeClr val="tx1"/>
                          </a:solidFill>
                        </a:rPr>
                        <a:t>Membrane 2</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CO-C10A</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Up to 300 l/h</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High thickness and density gradient</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144107"/>
                  </a:ext>
                </a:extLst>
              </a:tr>
              <a:tr h="330920">
                <a:tc>
                  <a:txBody>
                    <a:bodyPr/>
                    <a:lstStyle/>
                    <a:p>
                      <a:r>
                        <a:rPr lang="en-US" sz="1200" dirty="0">
                          <a:solidFill>
                            <a:schemeClr val="tx1"/>
                          </a:solidFill>
                        </a:rPr>
                        <a:t>Membrane 3</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CO-C10A</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Up to 300 l/h</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High thickness and density gradient</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0926139"/>
                  </a:ext>
                </a:extLst>
              </a:tr>
              <a:tr h="330920">
                <a:tc>
                  <a:txBody>
                    <a:bodyPr/>
                    <a:lstStyle/>
                    <a:p>
                      <a:r>
                        <a:rPr lang="en-US" sz="1200" dirty="0">
                          <a:solidFill>
                            <a:schemeClr val="tx1"/>
                          </a:solidFill>
                        </a:rPr>
                        <a:t>Membrane 4</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rPr>
                        <a:t>CO-410A</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rPr>
                        <a:t>More than 600 l/h</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High thickness and density gradient</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366068"/>
                  </a:ext>
                </a:extLst>
              </a:tr>
              <a:tr h="330920">
                <a:tc>
                  <a:txBody>
                    <a:bodyPr/>
                    <a:lstStyle/>
                    <a:p>
                      <a:r>
                        <a:rPr lang="en-US" sz="1200" dirty="0" err="1">
                          <a:solidFill>
                            <a:schemeClr val="tx1"/>
                          </a:solidFill>
                        </a:rPr>
                        <a:t>Memb</a:t>
                      </a:r>
                      <a:r>
                        <a:rPr lang="en-US" sz="1200" dirty="0">
                          <a:solidFill>
                            <a:schemeClr val="tx1"/>
                          </a:solidFill>
                        </a:rPr>
                        <a:t>. Highly sensitive</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rPr>
                        <a:t>CO-C07FS</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Up to 300 l/h</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Reduced thickness and density gradient</a:t>
                      </a:r>
                      <a:endParaRPr lang="en-GB"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3625418"/>
                  </a:ext>
                </a:extLst>
              </a:tr>
            </a:tbl>
          </a:graphicData>
        </a:graphic>
      </p:graphicFrame>
      <p:pic>
        <p:nvPicPr>
          <p:cNvPr id="3" name="Picture 2" descr="A picture containing computer&#10;&#10;Description automatically generated">
            <a:extLst>
              <a:ext uri="{FF2B5EF4-FFF2-40B4-BE49-F238E27FC236}">
                <a16:creationId xmlns:a16="http://schemas.microsoft.com/office/drawing/2014/main" id="{E21B4EF5-2BAC-F890-2519-4C042D56F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557" y="1079917"/>
            <a:ext cx="2673259" cy="3766382"/>
          </a:xfrm>
          <a:prstGeom prst="rect">
            <a:avLst/>
          </a:prstGeom>
          <a:ln>
            <a:noFill/>
          </a:ln>
          <a:effec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988F231-6227-17E0-FE8E-BD57050D598C}"/>
                  </a:ext>
                </a:extLst>
              </p:cNvPr>
              <p:cNvSpPr txBox="1"/>
              <p:nvPr/>
            </p:nvSpPr>
            <p:spPr>
              <a:xfrm>
                <a:off x="8338098" y="5224615"/>
                <a:ext cx="2085975" cy="524374"/>
              </a:xfrm>
              <a:prstGeom prst="rect">
                <a:avLst/>
              </a:prstGeom>
              <a:noFill/>
            </p:spPr>
            <p:txBody>
              <a:bodyPr wrap="square" lIns="0" tIns="0" rIns="0" bIns="0" rtlCol="0">
                <a:sp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𝜀</m:t>
                    </m:r>
                  </m:oMath>
                </a14:m>
                <a:r>
                  <a:rPr lang="en-GB" dirty="0"/>
                  <a:t>= </a:t>
                </a:r>
                <a14:m>
                  <m:oMath xmlns:m="http://schemas.openxmlformats.org/officeDocument/2006/math">
                    <m:f>
                      <m:fPr>
                        <m:ctrlPr>
                          <a:rPr lang="en-GB" i="1" smtClean="0">
                            <a:latin typeface="Cambria Math" panose="02040503050406030204" pitchFamily="18" charset="0"/>
                          </a:rPr>
                        </m:ctrlPr>
                      </m:fPr>
                      <m:num>
                        <m:sSub>
                          <m:sSubPr>
                            <m:ctrlPr>
                              <a:rPr lang="en-GB" i="1" smtClean="0">
                                <a:latin typeface="Cambria Math" panose="02040503050406030204" pitchFamily="18" charset="0"/>
                              </a:rPr>
                            </m:ctrlPr>
                          </m:sSubPr>
                          <m:e>
                            <m:r>
                              <m:rPr>
                                <m:nor/>
                              </m:rPr>
                              <a:rPr lang="el-GR" dirty="0"/>
                              <m:t>Φ</m:t>
                            </m:r>
                            <m:r>
                              <a:rPr lang="en-US" b="0" i="1" smtClean="0">
                                <a:latin typeface="Cambria Math" panose="02040503050406030204" pitchFamily="18" charset="0"/>
                              </a:rPr>
                              <m:t>𝐶𝐹</m:t>
                            </m:r>
                          </m:e>
                          <m:sub>
                            <m:r>
                              <a:rPr lang="en-US" b="0" i="1" smtClean="0">
                                <a:latin typeface="Cambria Math" panose="02040503050406030204" pitchFamily="18" charset="0"/>
                              </a:rPr>
                              <m:t>4 </m:t>
                            </m:r>
                            <m:r>
                              <a:rPr lang="en-US" b="0" i="1" smtClean="0">
                                <a:latin typeface="Cambria Math" panose="02040503050406030204" pitchFamily="18" charset="0"/>
                              </a:rPr>
                              <m:t>𝑟𝑒𝑡𝑒𝑛𝑡𝑎𝑡𝑒</m:t>
                            </m:r>
                            <m:r>
                              <a:rPr lang="en-US" b="0" i="1" smtClean="0">
                                <a:latin typeface="Cambria Math" panose="02040503050406030204" pitchFamily="18" charset="0"/>
                              </a:rPr>
                              <m:t> </m:t>
                            </m:r>
                            <m:r>
                              <a:rPr lang="en-US" b="0" i="1" smtClean="0">
                                <a:latin typeface="Cambria Math" panose="02040503050406030204" pitchFamily="18" charset="0"/>
                              </a:rPr>
                              <m:t>𝑠𝑖𝑑𝑒</m:t>
                            </m:r>
                            <m:r>
                              <a:rPr lang="en-US" b="0" i="1" smtClean="0">
                                <a:latin typeface="Cambria Math" panose="02040503050406030204" pitchFamily="18" charset="0"/>
                              </a:rPr>
                              <m:t> </m:t>
                            </m:r>
                          </m:sub>
                        </m:sSub>
                      </m:num>
                      <m:den>
                        <m:r>
                          <m:rPr>
                            <m:nor/>
                          </m:rPr>
                          <a:rPr lang="el-GR" dirty="0"/>
                          <m:t>Φ</m:t>
                        </m:r>
                        <m:sSub>
                          <m:sSubPr>
                            <m:ctrlPr>
                              <a:rPr lang="en-GB" i="1" smtClean="0">
                                <a:latin typeface="Cambria Math" panose="02040503050406030204" pitchFamily="18" charset="0"/>
                              </a:rPr>
                            </m:ctrlPr>
                          </m:sSubPr>
                          <m:e>
                            <m:r>
                              <a:rPr lang="en-US" b="0" i="1" smtClean="0">
                                <a:latin typeface="Cambria Math" panose="02040503050406030204" pitchFamily="18" charset="0"/>
                              </a:rPr>
                              <m:t>𝐶𝐹</m:t>
                            </m:r>
                          </m:e>
                          <m:sub>
                            <m:r>
                              <a:rPr lang="en-US" b="0" i="1" smtClean="0">
                                <a:latin typeface="Cambria Math" panose="02040503050406030204" pitchFamily="18" charset="0"/>
                              </a:rPr>
                              <m:t>4 </m:t>
                            </m:r>
                            <m:r>
                              <a:rPr lang="en-US" b="0" i="1" smtClean="0">
                                <a:latin typeface="Cambria Math" panose="02040503050406030204" pitchFamily="18" charset="0"/>
                              </a:rPr>
                              <m:t>𝑓𝑒𝑒𝑑</m:t>
                            </m:r>
                          </m:sub>
                        </m:sSub>
                      </m:den>
                    </m:f>
                  </m:oMath>
                </a14:m>
                <a:endParaRPr lang="en-GB" dirty="0"/>
              </a:p>
            </p:txBody>
          </p:sp>
        </mc:Choice>
        <mc:Fallback xmlns="">
          <p:sp>
            <p:nvSpPr>
              <p:cNvPr id="4" name="TextBox 3">
                <a:extLst>
                  <a:ext uri="{FF2B5EF4-FFF2-40B4-BE49-F238E27FC236}">
                    <a16:creationId xmlns:a16="http://schemas.microsoft.com/office/drawing/2014/main" id="{E988F231-6227-17E0-FE8E-BD57050D598C}"/>
                  </a:ext>
                </a:extLst>
              </p:cNvPr>
              <p:cNvSpPr txBox="1">
                <a:spLocks noRot="1" noChangeAspect="1" noMove="1" noResize="1" noEditPoints="1" noAdjustHandles="1" noChangeArrowheads="1" noChangeShapeType="1" noTextEdit="1"/>
              </p:cNvSpPr>
              <p:nvPr/>
            </p:nvSpPr>
            <p:spPr>
              <a:xfrm>
                <a:off x="8338098" y="5224615"/>
                <a:ext cx="2085975" cy="524374"/>
              </a:xfrm>
              <a:prstGeom prst="rect">
                <a:avLst/>
              </a:prstGeom>
              <a:blipFill>
                <a:blip r:embed="rId4"/>
                <a:stretch>
                  <a:fillRect l="-1754" b="-1163"/>
                </a:stretch>
              </a:blipFill>
            </p:spPr>
            <p:txBody>
              <a:bodyPr/>
              <a:lstStyle/>
              <a:p>
                <a:r>
                  <a:rPr lang="en-CH">
                    <a:noFill/>
                  </a:rPr>
                  <a:t> </a:t>
                </a:r>
              </a:p>
            </p:txBody>
          </p:sp>
        </mc:Fallback>
      </mc:AlternateContent>
      <p:grpSp>
        <p:nvGrpSpPr>
          <p:cNvPr id="7" name="Gruppo 13">
            <a:extLst>
              <a:ext uri="{FF2B5EF4-FFF2-40B4-BE49-F238E27FC236}">
                <a16:creationId xmlns:a16="http://schemas.microsoft.com/office/drawing/2014/main" id="{C0519BFE-1918-DD9C-8796-E1320AD72B57}"/>
              </a:ext>
            </a:extLst>
          </p:cNvPr>
          <p:cNvGrpSpPr/>
          <p:nvPr/>
        </p:nvGrpSpPr>
        <p:grpSpPr>
          <a:xfrm>
            <a:off x="1188098" y="4320765"/>
            <a:ext cx="6463532" cy="1807699"/>
            <a:chOff x="1891824" y="4803198"/>
            <a:chExt cx="6463532" cy="1807699"/>
          </a:xfrm>
        </p:grpSpPr>
        <p:pic>
          <p:nvPicPr>
            <p:cNvPr id="8" name="Picture 29">
              <a:extLst>
                <a:ext uri="{FF2B5EF4-FFF2-40B4-BE49-F238E27FC236}">
                  <a16:creationId xmlns:a16="http://schemas.microsoft.com/office/drawing/2014/main" id="{74B43F50-11DE-6A3A-C652-BF9E732BF06C}"/>
                </a:ext>
              </a:extLst>
            </p:cNvPr>
            <p:cNvPicPr/>
            <p:nvPr/>
          </p:nvPicPr>
          <p:blipFill rotWithShape="1">
            <a:blip r:embed="rId5"/>
            <a:srcRect l="4293" t="9238" r="1959" b="7379"/>
            <a:stretch/>
          </p:blipFill>
          <p:spPr bwMode="auto">
            <a:xfrm>
              <a:off x="1891824" y="4803198"/>
              <a:ext cx="4293552" cy="1270852"/>
            </a:xfrm>
            <a:prstGeom prst="rect">
              <a:avLst/>
            </a:prstGeom>
            <a:ln>
              <a:noFill/>
            </a:ln>
            <a:extLst>
              <a:ext uri="{53640926-AAD7-44D8-BBD7-CCE9431645EC}">
                <a14:shadowObscured xmlns:a14="http://schemas.microsoft.com/office/drawing/2010/main"/>
              </a:ext>
            </a:extLst>
          </p:spPr>
        </p:pic>
        <p:sp>
          <p:nvSpPr>
            <p:cNvPr id="11" name="Arrow: Right 10">
              <a:extLst>
                <a:ext uri="{FF2B5EF4-FFF2-40B4-BE49-F238E27FC236}">
                  <a16:creationId xmlns:a16="http://schemas.microsoft.com/office/drawing/2014/main" id="{00D31DD0-DD23-18F8-62A1-3226F292D3C1}"/>
                </a:ext>
              </a:extLst>
            </p:cNvPr>
            <p:cNvSpPr/>
            <p:nvPr/>
          </p:nvSpPr>
          <p:spPr>
            <a:xfrm>
              <a:off x="2559050" y="5588000"/>
              <a:ext cx="336550" cy="120650"/>
            </a:xfrm>
            <a:prstGeom prst="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511FAF98-A0EC-D3F2-DBA2-C51E4381B1AC}"/>
                </a:ext>
              </a:extLst>
            </p:cNvPr>
            <p:cNvSpPr/>
            <p:nvPr/>
          </p:nvSpPr>
          <p:spPr>
            <a:xfrm>
              <a:off x="6185376" y="5588000"/>
              <a:ext cx="336550" cy="120650"/>
            </a:xfrm>
            <a:prstGeom prst="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466CC32C-8A32-0BBA-334D-AD4B366D8E59}"/>
                </a:ext>
              </a:extLst>
            </p:cNvPr>
            <p:cNvSpPr/>
            <p:nvPr/>
          </p:nvSpPr>
          <p:spPr>
            <a:xfrm rot="5400000">
              <a:off x="3079750" y="6127750"/>
              <a:ext cx="336550" cy="120650"/>
            </a:xfrm>
            <a:prstGeom prst="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17C0606-BC1E-FE33-6373-2527E283F930}"/>
                </a:ext>
              </a:extLst>
            </p:cNvPr>
            <p:cNvSpPr txBox="1"/>
            <p:nvPr/>
          </p:nvSpPr>
          <p:spPr>
            <a:xfrm>
              <a:off x="2389187" y="5269347"/>
              <a:ext cx="676276" cy="307777"/>
            </a:xfrm>
            <a:prstGeom prst="rect">
              <a:avLst/>
            </a:prstGeom>
            <a:noFill/>
          </p:spPr>
          <p:txBody>
            <a:bodyPr wrap="square" rtlCol="0">
              <a:spAutoFit/>
            </a:bodyPr>
            <a:lstStyle/>
            <a:p>
              <a:r>
                <a:rPr lang="en-US" sz="1400" dirty="0"/>
                <a:t>Feed</a:t>
              </a:r>
              <a:endParaRPr lang="en-GB" sz="900" dirty="0"/>
            </a:p>
          </p:txBody>
        </p:sp>
        <p:sp>
          <p:nvSpPr>
            <p:cNvPr id="29" name="TextBox 28">
              <a:extLst>
                <a:ext uri="{FF2B5EF4-FFF2-40B4-BE49-F238E27FC236}">
                  <a16:creationId xmlns:a16="http://schemas.microsoft.com/office/drawing/2014/main" id="{64DD590A-4039-F1E1-5377-8E734246CF6F}"/>
                </a:ext>
              </a:extLst>
            </p:cNvPr>
            <p:cNvSpPr txBox="1"/>
            <p:nvPr/>
          </p:nvSpPr>
          <p:spPr>
            <a:xfrm>
              <a:off x="2287587" y="6303120"/>
              <a:ext cx="2373313" cy="307777"/>
            </a:xfrm>
            <a:prstGeom prst="rect">
              <a:avLst/>
            </a:prstGeom>
            <a:noFill/>
          </p:spPr>
          <p:txBody>
            <a:bodyPr wrap="square" rtlCol="0">
              <a:spAutoFit/>
            </a:bodyPr>
            <a:lstStyle/>
            <a:p>
              <a:r>
                <a:rPr lang="en-US" sz="1400" dirty="0"/>
                <a:t>Permeate</a:t>
              </a:r>
              <a:r>
                <a:rPr lang="en-US" sz="900" dirty="0"/>
                <a:t> (negative pressure)</a:t>
              </a:r>
              <a:endParaRPr lang="en-GB" sz="900" dirty="0"/>
            </a:p>
          </p:txBody>
        </p:sp>
        <p:sp>
          <p:nvSpPr>
            <p:cNvPr id="30" name="TextBox 29">
              <a:extLst>
                <a:ext uri="{FF2B5EF4-FFF2-40B4-BE49-F238E27FC236}">
                  <a16:creationId xmlns:a16="http://schemas.microsoft.com/office/drawing/2014/main" id="{BF1B81EE-605D-4F83-1DFF-73D25AB8689E}"/>
                </a:ext>
              </a:extLst>
            </p:cNvPr>
            <p:cNvSpPr txBox="1"/>
            <p:nvPr/>
          </p:nvSpPr>
          <p:spPr>
            <a:xfrm>
              <a:off x="6560818" y="5438624"/>
              <a:ext cx="1794538" cy="307777"/>
            </a:xfrm>
            <a:prstGeom prst="rect">
              <a:avLst/>
            </a:prstGeom>
            <a:noFill/>
          </p:spPr>
          <p:txBody>
            <a:bodyPr wrap="square" rtlCol="0">
              <a:spAutoFit/>
            </a:bodyPr>
            <a:lstStyle/>
            <a:p>
              <a:r>
                <a:rPr lang="en-US" sz="1400" dirty="0"/>
                <a:t>Retentate</a:t>
              </a:r>
              <a:r>
                <a:rPr lang="en-US" sz="900" dirty="0"/>
                <a:t> (positive pressure)</a:t>
              </a:r>
              <a:endParaRPr lang="en-GB" sz="900" dirty="0"/>
            </a:p>
          </p:txBody>
        </p:sp>
      </p:grpSp>
      <p:sp>
        <p:nvSpPr>
          <p:cNvPr id="10" name="Date Placeholder 9">
            <a:extLst>
              <a:ext uri="{FF2B5EF4-FFF2-40B4-BE49-F238E27FC236}">
                <a16:creationId xmlns:a16="http://schemas.microsoft.com/office/drawing/2014/main" id="{3D7BF34F-1DF6-7936-E9B5-DE83A6E453F2}"/>
              </a:ext>
            </a:extLst>
          </p:cNvPr>
          <p:cNvSpPr>
            <a:spLocks noGrp="1"/>
          </p:cNvSpPr>
          <p:nvPr>
            <p:ph type="dt" sz="half" idx="10"/>
          </p:nvPr>
        </p:nvSpPr>
        <p:spPr/>
        <p:txBody>
          <a:bodyPr/>
          <a:lstStyle/>
          <a:p>
            <a:r>
              <a:rPr lang="en-CH"/>
              <a:t>20/06/2024</a:t>
            </a:r>
            <a:endParaRPr lang="en-GB"/>
          </a:p>
        </p:txBody>
      </p:sp>
      <p:sp>
        <p:nvSpPr>
          <p:cNvPr id="12" name="TextBox 11">
            <a:extLst>
              <a:ext uri="{FF2B5EF4-FFF2-40B4-BE49-F238E27FC236}">
                <a16:creationId xmlns:a16="http://schemas.microsoft.com/office/drawing/2014/main" id="{C287F7C5-A25F-1E3D-EF53-0E370BFA901C}"/>
              </a:ext>
            </a:extLst>
          </p:cNvPr>
          <p:cNvSpPr txBox="1"/>
          <p:nvPr/>
        </p:nvSpPr>
        <p:spPr>
          <a:xfrm>
            <a:off x="107504" y="1231256"/>
            <a:ext cx="6980309" cy="369332"/>
          </a:xfrm>
          <a:prstGeom prst="rect">
            <a:avLst/>
          </a:prstGeom>
          <a:noFill/>
        </p:spPr>
        <p:txBody>
          <a:bodyPr wrap="none" rtlCol="0">
            <a:spAutoFit/>
          </a:bodyPr>
          <a:lstStyle/>
          <a:p>
            <a:r>
              <a:rPr lang="en-GB" dirty="0"/>
              <a:t>Challenge: use of membrane developed for CO2 separation to retain CF4</a:t>
            </a:r>
            <a:endParaRPr lang="en-CH" dirty="0"/>
          </a:p>
        </p:txBody>
      </p:sp>
    </p:spTree>
    <p:extLst>
      <p:ext uri="{BB962C8B-B14F-4D97-AF65-F5344CB8AC3E}">
        <p14:creationId xmlns:p14="http://schemas.microsoft.com/office/powerpoint/2010/main" val="4083494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6BBD45-8E19-4BFC-A909-592527753A6C}"/>
              </a:ext>
            </a:extLst>
          </p:cNvPr>
          <p:cNvSpPr>
            <a:spLocks noGrp="1"/>
          </p:cNvSpPr>
          <p:nvPr>
            <p:ph type="ftr" sz="quarter" idx="11"/>
          </p:nvPr>
        </p:nvSpPr>
        <p:spPr>
          <a:xfrm>
            <a:off x="4038600" y="6356350"/>
            <a:ext cx="4637856"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91F95EB4-D147-4263-A9D2-00B9B19B08A0}"/>
              </a:ext>
            </a:extLst>
          </p:cNvPr>
          <p:cNvSpPr>
            <a:spLocks noGrp="1"/>
          </p:cNvSpPr>
          <p:nvPr>
            <p:ph type="sldNum" sz="quarter" idx="12"/>
          </p:nvPr>
        </p:nvSpPr>
        <p:spPr/>
        <p:txBody>
          <a:bodyPr/>
          <a:lstStyle/>
          <a:p>
            <a:fld id="{42A0D281-FBFC-4D24-9147-4B8F7095011A}" type="slidenum">
              <a:rPr lang="en-GB" smtClean="0"/>
              <a:t>47</a:t>
            </a:fld>
            <a:endParaRPr lang="en-GB"/>
          </a:p>
        </p:txBody>
      </p:sp>
      <p:sp>
        <p:nvSpPr>
          <p:cNvPr id="9" name="Membrane module"/>
          <p:cNvSpPr txBox="1"/>
          <p:nvPr/>
        </p:nvSpPr>
        <p:spPr>
          <a:xfrm>
            <a:off x="0" y="867443"/>
            <a:ext cx="1742785"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rgbClr val="21529F"/>
                </a:solidFill>
              </a:defRPr>
            </a:lvl1pPr>
          </a:lstStyle>
          <a:p>
            <a:r>
              <a:rPr sz="1600" b="1" dirty="0"/>
              <a:t>Membrane module</a:t>
            </a:r>
          </a:p>
        </p:txBody>
      </p:sp>
      <p:sp>
        <p:nvSpPr>
          <p:cNvPr id="16" name="Rectangle 4">
            <a:extLst>
              <a:ext uri="{FF2B5EF4-FFF2-40B4-BE49-F238E27FC236}">
                <a16:creationId xmlns:a16="http://schemas.microsoft.com/office/drawing/2014/main" id="{C103DADF-C485-4B4B-8893-4A9CEA7A5692}"/>
              </a:ext>
            </a:extLst>
          </p:cNvPr>
          <p:cNvSpPr txBox="1">
            <a:spLocks noChangeArrowheads="1"/>
          </p:cNvSpPr>
          <p:nvPr/>
        </p:nvSpPr>
        <p:spPr>
          <a:xfrm>
            <a:off x="2541178" y="40202"/>
            <a:ext cx="7632700" cy="649287"/>
          </a:xfrm>
          <a:prstGeom prst="rect">
            <a:avLst/>
          </a:prstGeom>
          <a:noFill/>
          <a:ln w="12700">
            <a:noFill/>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75000"/>
                  </a:schemeClr>
                </a:solidFill>
                <a:latin typeface="+mn-lt"/>
              </a:rPr>
              <a:t>CSC CF4 Recuperation Plant: R&amp;D studies</a:t>
            </a:r>
            <a:endParaRPr lang="en-US" sz="3200" dirty="0">
              <a:solidFill>
                <a:schemeClr val="accent1">
                  <a:lumMod val="75000"/>
                </a:schemeClr>
              </a:solidFill>
              <a:latin typeface="+mn-lt"/>
            </a:endParaRPr>
          </a:p>
        </p:txBody>
      </p:sp>
      <p:pic>
        <p:nvPicPr>
          <p:cNvPr id="17" name="Picture 2" descr="C:\Users\guidar\Documents\IEEE2012\CERN LogoOutline-Blue-04.png">
            <a:extLst>
              <a:ext uri="{FF2B5EF4-FFF2-40B4-BE49-F238E27FC236}">
                <a16:creationId xmlns:a16="http://schemas.microsoft.com/office/drawing/2014/main" id="{8F343A22-2440-4975-91DB-BF041B1D795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737B97F-0AD8-42F8-A00A-DE705E5BA4AA}"/>
              </a:ext>
            </a:extLst>
          </p:cNvPr>
          <p:cNvGrpSpPr/>
          <p:nvPr/>
        </p:nvGrpSpPr>
        <p:grpSpPr>
          <a:xfrm>
            <a:off x="792488" y="691712"/>
            <a:ext cx="10440000" cy="37824"/>
            <a:chOff x="179512" y="582864"/>
            <a:chExt cx="8820000" cy="37824"/>
          </a:xfrm>
        </p:grpSpPr>
        <p:cxnSp>
          <p:nvCxnSpPr>
            <p:cNvPr id="19" name="Straight Connector 18">
              <a:extLst>
                <a:ext uri="{FF2B5EF4-FFF2-40B4-BE49-F238E27FC236}">
                  <a16:creationId xmlns:a16="http://schemas.microsoft.com/office/drawing/2014/main" id="{7F8E73F0-92EC-4999-B861-A86BB0D9BAAA}"/>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F80B1E-565A-4479-A661-4A2AE75146D4}"/>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2">
            <a:extLst>
              <a:ext uri="{FF2B5EF4-FFF2-40B4-BE49-F238E27FC236}">
                <a16:creationId xmlns:a16="http://schemas.microsoft.com/office/drawing/2014/main" id="{B0C78B6A-7993-EBD8-C41B-8DD9332FC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226" y="3693975"/>
            <a:ext cx="3803957" cy="2483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95B9C8-6900-345E-4B6E-7ED73CEFD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1" y="2073303"/>
            <a:ext cx="3947060" cy="2483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A779934A-C4B2-86AB-6B21-F3E84827C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502" y="1354162"/>
            <a:ext cx="3947060" cy="248376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9">
            <a:extLst>
              <a:ext uri="{FF2B5EF4-FFF2-40B4-BE49-F238E27FC236}">
                <a16:creationId xmlns:a16="http://schemas.microsoft.com/office/drawing/2014/main" id="{1EF6315C-C1ED-9CDD-4765-E6C0023F6CAA}"/>
              </a:ext>
            </a:extLst>
          </p:cNvPr>
          <p:cNvSpPr txBox="1"/>
          <p:nvPr/>
        </p:nvSpPr>
        <p:spPr>
          <a:xfrm>
            <a:off x="107504" y="1501223"/>
            <a:ext cx="4727495" cy="523220"/>
          </a:xfrm>
          <a:prstGeom prst="rect">
            <a:avLst/>
          </a:prstGeom>
          <a:solidFill>
            <a:schemeClr val="bg1"/>
          </a:solidFill>
          <a:ln>
            <a:noFill/>
          </a:ln>
        </p:spPr>
        <p:txBody>
          <a:bodyPr wrap="square" rtlCol="0">
            <a:spAutoFit/>
          </a:bodyPr>
          <a:lstStyle/>
          <a:p>
            <a:r>
              <a:rPr lang="it-IT" sz="1400" dirty="0" err="1"/>
              <a:t>Increasing</a:t>
            </a:r>
            <a:r>
              <a:rPr lang="it-IT" sz="1400" dirty="0"/>
              <a:t> the feed flow, the </a:t>
            </a:r>
            <a:r>
              <a:rPr lang="it-IT" sz="1400" dirty="0" err="1"/>
              <a:t>recuperation</a:t>
            </a:r>
            <a:r>
              <a:rPr lang="it-IT" sz="1400" dirty="0"/>
              <a:t> </a:t>
            </a:r>
            <a:r>
              <a:rPr lang="it-IT" sz="1400" dirty="0" err="1"/>
              <a:t>efficiency</a:t>
            </a:r>
            <a:r>
              <a:rPr lang="it-IT" sz="1400" dirty="0"/>
              <a:t> </a:t>
            </a:r>
            <a:r>
              <a:rPr lang="it-IT" sz="1400" dirty="0" err="1"/>
              <a:t>increases</a:t>
            </a:r>
            <a:r>
              <a:rPr lang="it-IT" sz="1400" dirty="0"/>
              <a:t> for </a:t>
            </a:r>
            <a:r>
              <a:rPr lang="it-IT" sz="1400" dirty="0" err="1"/>
              <a:t>all</a:t>
            </a:r>
            <a:r>
              <a:rPr lang="it-IT" sz="1400" dirty="0"/>
              <a:t> the </a:t>
            </a:r>
            <a:r>
              <a:rPr lang="it-IT" sz="1400" dirty="0" err="1"/>
              <a:t>membranes</a:t>
            </a:r>
            <a:r>
              <a:rPr lang="it-IT" sz="1400" dirty="0"/>
              <a:t> </a:t>
            </a:r>
            <a:r>
              <a:rPr lang="it-IT" sz="1400" dirty="0" err="1"/>
              <a:t>tested</a:t>
            </a:r>
            <a:endParaRPr lang="it-IT" sz="1400" dirty="0"/>
          </a:p>
        </p:txBody>
      </p:sp>
      <p:sp>
        <p:nvSpPr>
          <p:cNvPr id="8" name="CasellaDiTesto 10">
            <a:extLst>
              <a:ext uri="{FF2B5EF4-FFF2-40B4-BE49-F238E27FC236}">
                <a16:creationId xmlns:a16="http://schemas.microsoft.com/office/drawing/2014/main" id="{2DC2724C-6F81-CC03-1DB3-B3EB2C368C9D}"/>
              </a:ext>
            </a:extLst>
          </p:cNvPr>
          <p:cNvSpPr txBox="1"/>
          <p:nvPr/>
        </p:nvSpPr>
        <p:spPr>
          <a:xfrm>
            <a:off x="7077458" y="867443"/>
            <a:ext cx="4838498" cy="523220"/>
          </a:xfrm>
          <a:prstGeom prst="rect">
            <a:avLst/>
          </a:prstGeom>
          <a:solidFill>
            <a:schemeClr val="bg1"/>
          </a:solidFill>
          <a:ln>
            <a:noFill/>
          </a:ln>
        </p:spPr>
        <p:txBody>
          <a:bodyPr wrap="square" rtlCol="0">
            <a:spAutoFit/>
          </a:bodyPr>
          <a:lstStyle/>
          <a:p>
            <a:r>
              <a:rPr lang="it-IT" sz="1400" dirty="0"/>
              <a:t>Ar fraction in retentate is a contamination for recuperate CF4 </a:t>
            </a:r>
            <a:r>
              <a:rPr lang="it-IT" sz="1400" dirty="0">
                <a:sym typeface="Wingdings" panose="05000000000000000000" pitchFamily="2" charset="2"/>
              </a:rPr>
              <a:t> C07FS not good for our purpose</a:t>
            </a:r>
            <a:endParaRPr lang="it-IT" sz="1400" dirty="0"/>
          </a:p>
        </p:txBody>
      </p:sp>
      <p:sp>
        <p:nvSpPr>
          <p:cNvPr id="10" name="CasellaDiTesto 11">
            <a:extLst>
              <a:ext uri="{FF2B5EF4-FFF2-40B4-BE49-F238E27FC236}">
                <a16:creationId xmlns:a16="http://schemas.microsoft.com/office/drawing/2014/main" id="{1AE1351E-36DB-D678-09B5-808DD4526558}"/>
              </a:ext>
            </a:extLst>
          </p:cNvPr>
          <p:cNvSpPr txBox="1"/>
          <p:nvPr/>
        </p:nvSpPr>
        <p:spPr>
          <a:xfrm>
            <a:off x="5772229" y="5251294"/>
            <a:ext cx="5676741" cy="523220"/>
          </a:xfrm>
          <a:prstGeom prst="rect">
            <a:avLst/>
          </a:prstGeom>
          <a:solidFill>
            <a:schemeClr val="bg1"/>
          </a:solidFill>
          <a:ln>
            <a:noFill/>
          </a:ln>
        </p:spPr>
        <p:txBody>
          <a:bodyPr wrap="square" rtlCol="0">
            <a:spAutoFit/>
          </a:bodyPr>
          <a:lstStyle/>
          <a:p>
            <a:r>
              <a:rPr lang="it-IT" sz="1400" dirty="0">
                <a:solidFill>
                  <a:schemeClr val="accent6">
                    <a:lumMod val="50000"/>
                  </a:schemeClr>
                </a:solidFill>
              </a:rPr>
              <a:t>The general </a:t>
            </a:r>
            <a:r>
              <a:rPr lang="it-IT" sz="1400" dirty="0" err="1">
                <a:solidFill>
                  <a:schemeClr val="accent6">
                    <a:lumMod val="50000"/>
                  </a:schemeClr>
                </a:solidFill>
              </a:rPr>
              <a:t>efficiency</a:t>
            </a:r>
            <a:r>
              <a:rPr lang="it-IT" sz="1400" dirty="0">
                <a:solidFill>
                  <a:schemeClr val="accent6">
                    <a:lumMod val="50000"/>
                  </a:schemeClr>
                </a:solidFill>
              </a:rPr>
              <a:t> of membrane </a:t>
            </a:r>
            <a:r>
              <a:rPr lang="it-IT" sz="1400" dirty="0" err="1">
                <a:solidFill>
                  <a:schemeClr val="accent6">
                    <a:lumMod val="50000"/>
                  </a:schemeClr>
                </a:solidFill>
              </a:rPr>
              <a:t>module</a:t>
            </a:r>
            <a:r>
              <a:rPr lang="it-IT" sz="1400" dirty="0">
                <a:solidFill>
                  <a:schemeClr val="accent6">
                    <a:lumMod val="50000"/>
                  </a:schemeClr>
                </a:solidFill>
              </a:rPr>
              <a:t> </a:t>
            </a:r>
            <a:r>
              <a:rPr lang="it-IT" sz="1400" dirty="0" err="1">
                <a:solidFill>
                  <a:schemeClr val="accent6">
                    <a:lumMod val="50000"/>
                  </a:schemeClr>
                </a:solidFill>
              </a:rPr>
              <a:t>increase</a:t>
            </a:r>
            <a:r>
              <a:rPr lang="it-IT" sz="1400" dirty="0">
                <a:solidFill>
                  <a:schemeClr val="accent6">
                    <a:lumMod val="50000"/>
                  </a:schemeClr>
                </a:solidFill>
              </a:rPr>
              <a:t> with the feed flow </a:t>
            </a:r>
            <a:r>
              <a:rPr lang="it-IT" sz="1400" dirty="0">
                <a:solidFill>
                  <a:schemeClr val="accent6">
                    <a:lumMod val="50000"/>
                  </a:schemeClr>
                </a:solidFill>
                <a:sym typeface="Wingdings" panose="05000000000000000000" pitchFamily="2" charset="2"/>
              </a:rPr>
              <a:t> </a:t>
            </a:r>
            <a:r>
              <a:rPr lang="it-IT" sz="1400" dirty="0" err="1">
                <a:solidFill>
                  <a:schemeClr val="accent6">
                    <a:lumMod val="50000"/>
                  </a:schemeClr>
                </a:solidFill>
                <a:sym typeface="Wingdings" panose="05000000000000000000" pitchFamily="2" charset="2"/>
              </a:rPr>
              <a:t>smoothing</a:t>
            </a:r>
            <a:r>
              <a:rPr lang="it-IT" sz="1400" dirty="0">
                <a:solidFill>
                  <a:schemeClr val="accent6">
                    <a:lumMod val="50000"/>
                  </a:schemeClr>
                </a:solidFill>
                <a:sym typeface="Wingdings" panose="05000000000000000000" pitchFamily="2" charset="2"/>
              </a:rPr>
              <a:t> and </a:t>
            </a:r>
            <a:r>
              <a:rPr lang="it-IT" sz="1400" dirty="0" err="1">
                <a:solidFill>
                  <a:schemeClr val="accent6">
                    <a:lumMod val="50000"/>
                  </a:schemeClr>
                </a:solidFill>
                <a:sym typeface="Wingdings" panose="05000000000000000000" pitchFamily="2" charset="2"/>
              </a:rPr>
              <a:t>stabilization</a:t>
            </a:r>
            <a:r>
              <a:rPr lang="it-IT" sz="1400" dirty="0">
                <a:solidFill>
                  <a:schemeClr val="accent6">
                    <a:lumMod val="50000"/>
                  </a:schemeClr>
                </a:solidFill>
                <a:sym typeface="Wingdings" panose="05000000000000000000" pitchFamily="2" charset="2"/>
              </a:rPr>
              <a:t> of CSC </a:t>
            </a:r>
            <a:r>
              <a:rPr lang="it-IT" sz="1400" dirty="0" err="1">
                <a:solidFill>
                  <a:schemeClr val="accent6">
                    <a:lumMod val="50000"/>
                  </a:schemeClr>
                </a:solidFill>
                <a:sym typeface="Wingdings" panose="05000000000000000000" pitchFamily="2" charset="2"/>
              </a:rPr>
              <a:t>exhaust</a:t>
            </a:r>
            <a:r>
              <a:rPr lang="it-IT" sz="1400" dirty="0">
                <a:solidFill>
                  <a:schemeClr val="accent6">
                    <a:lumMod val="50000"/>
                  </a:schemeClr>
                </a:solidFill>
                <a:sym typeface="Wingdings" panose="05000000000000000000" pitchFamily="2" charset="2"/>
              </a:rPr>
              <a:t> flow</a:t>
            </a:r>
            <a:endParaRPr lang="it-IT" sz="1400" dirty="0">
              <a:solidFill>
                <a:schemeClr val="accent6">
                  <a:lumMod val="50000"/>
                </a:schemeClr>
              </a:solidFill>
            </a:endParaRPr>
          </a:p>
        </p:txBody>
      </p:sp>
      <p:sp>
        <p:nvSpPr>
          <p:cNvPr id="11" name="Date Placeholder 10">
            <a:extLst>
              <a:ext uri="{FF2B5EF4-FFF2-40B4-BE49-F238E27FC236}">
                <a16:creationId xmlns:a16="http://schemas.microsoft.com/office/drawing/2014/main" id="{6B44C93F-0396-8B52-241C-06B6669E93EC}"/>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4277243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6BBD45-8E19-4BFC-A909-592527753A6C}"/>
              </a:ext>
            </a:extLst>
          </p:cNvPr>
          <p:cNvSpPr>
            <a:spLocks noGrp="1"/>
          </p:cNvSpPr>
          <p:nvPr>
            <p:ph type="ftr" sz="quarter" idx="11"/>
          </p:nvPr>
        </p:nvSpPr>
        <p:spPr>
          <a:xfrm>
            <a:off x="4038600" y="6356350"/>
            <a:ext cx="4637856"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91F95EB4-D147-4263-A9D2-00B9B19B08A0}"/>
              </a:ext>
            </a:extLst>
          </p:cNvPr>
          <p:cNvSpPr>
            <a:spLocks noGrp="1"/>
          </p:cNvSpPr>
          <p:nvPr>
            <p:ph type="sldNum" sz="quarter" idx="12"/>
          </p:nvPr>
        </p:nvSpPr>
        <p:spPr/>
        <p:txBody>
          <a:bodyPr/>
          <a:lstStyle/>
          <a:p>
            <a:fld id="{42A0D281-FBFC-4D24-9147-4B8F7095011A}" type="slidenum">
              <a:rPr lang="en-GB" smtClean="0"/>
              <a:t>48</a:t>
            </a:fld>
            <a:endParaRPr lang="en-GB"/>
          </a:p>
        </p:txBody>
      </p:sp>
      <p:sp>
        <p:nvSpPr>
          <p:cNvPr id="9" name="Membrane module"/>
          <p:cNvSpPr txBox="1"/>
          <p:nvPr/>
        </p:nvSpPr>
        <p:spPr>
          <a:xfrm>
            <a:off x="24737" y="836712"/>
            <a:ext cx="1941814"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rgbClr val="21529F"/>
                </a:solidFill>
              </a:defRPr>
            </a:lvl1pPr>
          </a:lstStyle>
          <a:p>
            <a:r>
              <a:rPr lang="fr-FR" sz="1600" b="1" dirty="0"/>
              <a:t>CF4 Absorber </a:t>
            </a:r>
            <a:r>
              <a:rPr sz="1600" b="1" dirty="0"/>
              <a:t>module</a:t>
            </a:r>
          </a:p>
        </p:txBody>
      </p:sp>
      <p:sp>
        <p:nvSpPr>
          <p:cNvPr id="16" name="Rectangle 4">
            <a:extLst>
              <a:ext uri="{FF2B5EF4-FFF2-40B4-BE49-F238E27FC236}">
                <a16:creationId xmlns:a16="http://schemas.microsoft.com/office/drawing/2014/main" id="{C103DADF-C485-4B4B-8893-4A9CEA7A5692}"/>
              </a:ext>
            </a:extLst>
          </p:cNvPr>
          <p:cNvSpPr txBox="1">
            <a:spLocks noChangeArrowheads="1"/>
          </p:cNvSpPr>
          <p:nvPr/>
        </p:nvSpPr>
        <p:spPr>
          <a:xfrm>
            <a:off x="2541178" y="40202"/>
            <a:ext cx="7632700" cy="649287"/>
          </a:xfrm>
          <a:prstGeom prst="rect">
            <a:avLst/>
          </a:prstGeom>
          <a:noFill/>
          <a:ln w="12700">
            <a:noFill/>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75000"/>
                  </a:schemeClr>
                </a:solidFill>
                <a:latin typeface="+mn-lt"/>
              </a:rPr>
              <a:t>CSC CF4 Recuperation Plant: R&amp;D studies</a:t>
            </a:r>
            <a:endParaRPr lang="en-US" sz="3200" dirty="0">
              <a:solidFill>
                <a:schemeClr val="accent1">
                  <a:lumMod val="75000"/>
                </a:schemeClr>
              </a:solidFill>
              <a:latin typeface="+mn-lt"/>
            </a:endParaRPr>
          </a:p>
        </p:txBody>
      </p:sp>
      <p:pic>
        <p:nvPicPr>
          <p:cNvPr id="17" name="Picture 2" descr="C:\Users\guidar\Documents\IEEE2012\CERN LogoOutline-Blue-04.png">
            <a:extLst>
              <a:ext uri="{FF2B5EF4-FFF2-40B4-BE49-F238E27FC236}">
                <a16:creationId xmlns:a16="http://schemas.microsoft.com/office/drawing/2014/main" id="{8F343A22-2440-4975-91DB-BF041B1D795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737B97F-0AD8-42F8-A00A-DE705E5BA4AA}"/>
              </a:ext>
            </a:extLst>
          </p:cNvPr>
          <p:cNvGrpSpPr/>
          <p:nvPr/>
        </p:nvGrpSpPr>
        <p:grpSpPr>
          <a:xfrm>
            <a:off x="792488" y="691712"/>
            <a:ext cx="10440000" cy="37824"/>
            <a:chOff x="179512" y="582864"/>
            <a:chExt cx="8820000" cy="37824"/>
          </a:xfrm>
        </p:grpSpPr>
        <p:cxnSp>
          <p:nvCxnSpPr>
            <p:cNvPr id="19" name="Straight Connector 18">
              <a:extLst>
                <a:ext uri="{FF2B5EF4-FFF2-40B4-BE49-F238E27FC236}">
                  <a16:creationId xmlns:a16="http://schemas.microsoft.com/office/drawing/2014/main" id="{7F8E73F0-92EC-4999-B861-A86BB0D9BAAA}"/>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F80B1E-565A-4479-A661-4A2AE75146D4}"/>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5" descr="A picture containing indoor, tube&#10;&#10;Description automatically generated">
            <a:extLst>
              <a:ext uri="{FF2B5EF4-FFF2-40B4-BE49-F238E27FC236}">
                <a16:creationId xmlns:a16="http://schemas.microsoft.com/office/drawing/2014/main" id="{869F9C9E-98B4-093E-4F42-F2C5BAE421A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02139" y="1773201"/>
            <a:ext cx="2743200" cy="3629327"/>
          </a:xfrm>
          <a:prstGeom prst="rect">
            <a:avLst/>
          </a:prstGeom>
          <a:ln>
            <a:noFill/>
          </a:ln>
          <a:effectLst/>
        </p:spPr>
      </p:pic>
      <p:pic>
        <p:nvPicPr>
          <p:cNvPr id="12" name="Picture 2">
            <a:extLst>
              <a:ext uri="{FF2B5EF4-FFF2-40B4-BE49-F238E27FC236}">
                <a16:creationId xmlns:a16="http://schemas.microsoft.com/office/drawing/2014/main" id="{64F6D1BE-3095-C730-C17D-898A8451920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7641" y="1773202"/>
            <a:ext cx="2743200" cy="3629327"/>
          </a:xfrm>
          <a:prstGeom prst="rect">
            <a:avLst/>
          </a:prstGeom>
          <a:ln>
            <a:noFill/>
          </a:ln>
          <a:effectLst/>
        </p:spPr>
      </p:pic>
      <p:sp>
        <p:nvSpPr>
          <p:cNvPr id="13" name="TextBox 12">
            <a:extLst>
              <a:ext uri="{FF2B5EF4-FFF2-40B4-BE49-F238E27FC236}">
                <a16:creationId xmlns:a16="http://schemas.microsoft.com/office/drawing/2014/main" id="{A0E5E4ED-E839-6D60-9DDD-4EB40676C076}"/>
              </a:ext>
            </a:extLst>
          </p:cNvPr>
          <p:cNvSpPr txBox="1"/>
          <p:nvPr/>
        </p:nvSpPr>
        <p:spPr>
          <a:xfrm>
            <a:off x="5966603" y="2242145"/>
            <a:ext cx="6225397" cy="2862322"/>
          </a:xfrm>
          <a:prstGeom prst="rect">
            <a:avLst/>
          </a:prstGeom>
          <a:noFill/>
        </p:spPr>
        <p:txBody>
          <a:bodyPr wrap="square" rtlCol="0">
            <a:spAutoFit/>
          </a:bodyPr>
          <a:lstStyle/>
          <a:p>
            <a:pPr marL="285750" indent="-285750">
              <a:buFont typeface="Calibri" panose="020F0502020204030204" pitchFamily="34" charset="0"/>
              <a:buChar char="‐"/>
            </a:pPr>
            <a:r>
              <a:rPr lang="en-US" dirty="0"/>
              <a:t>Last separation module of CF</a:t>
            </a:r>
            <a:r>
              <a:rPr lang="en-US" baseline="-25000" dirty="0"/>
              <a:t>4</a:t>
            </a:r>
            <a:r>
              <a:rPr lang="en-US" dirty="0"/>
              <a:t> recovery system</a:t>
            </a:r>
          </a:p>
          <a:p>
            <a:pPr marL="285750" indent="-285750">
              <a:buFont typeface="Calibri" panose="020F0502020204030204" pitchFamily="34" charset="0"/>
              <a:buChar char="‐"/>
            </a:pPr>
            <a:r>
              <a:rPr lang="en-US" dirty="0"/>
              <a:t>Molecular sieve </a:t>
            </a:r>
            <a:r>
              <a:rPr lang="en-US" b="1" dirty="0"/>
              <a:t>13X</a:t>
            </a:r>
          </a:p>
          <a:p>
            <a:pPr marL="285750" indent="-285750">
              <a:buFont typeface="Calibri" panose="020F0502020204030204" pitchFamily="34" charset="0"/>
              <a:buChar char="‐"/>
            </a:pPr>
            <a:r>
              <a:rPr lang="en-US" dirty="0"/>
              <a:t>Working principle: </a:t>
            </a:r>
            <a:r>
              <a:rPr lang="en-US" b="1" dirty="0"/>
              <a:t>Pressure Swing Adsorption</a:t>
            </a:r>
          </a:p>
          <a:p>
            <a:pPr marL="285750" indent="-285750">
              <a:buFont typeface="Calibri" panose="020F0502020204030204" pitchFamily="34" charset="0"/>
              <a:buChar char="‐"/>
            </a:pPr>
            <a:endParaRPr lang="en-US" dirty="0"/>
          </a:p>
          <a:p>
            <a:pPr marL="285750" indent="-285750">
              <a:buFont typeface="Calibri" panose="020F0502020204030204" pitchFamily="34" charset="0"/>
              <a:buChar char="‐"/>
            </a:pPr>
            <a:r>
              <a:rPr lang="en-US" dirty="0"/>
              <a:t>4 steps at 4 different pressure values:</a:t>
            </a:r>
          </a:p>
          <a:p>
            <a:pPr marL="800100" lvl="1" indent="-342900">
              <a:buFont typeface="+mj-lt"/>
              <a:buAutoNum type="arabicPeriod"/>
            </a:pPr>
            <a:r>
              <a:rPr lang="en-US" b="1" dirty="0"/>
              <a:t>Column filling </a:t>
            </a:r>
            <a:r>
              <a:rPr lang="en-US" dirty="0"/>
              <a:t>(from -0.9 </a:t>
            </a:r>
            <a:r>
              <a:rPr lang="en-US" dirty="0" err="1"/>
              <a:t>barg</a:t>
            </a:r>
            <a:r>
              <a:rPr lang="en-US" dirty="0"/>
              <a:t> to -0.050 </a:t>
            </a:r>
            <a:r>
              <a:rPr lang="en-US" dirty="0" err="1"/>
              <a:t>barg</a:t>
            </a:r>
            <a:r>
              <a:rPr lang="en-US" dirty="0"/>
              <a:t>)</a:t>
            </a:r>
          </a:p>
          <a:p>
            <a:pPr marL="800100" lvl="1" indent="-342900">
              <a:buFont typeface="+mj-lt"/>
              <a:buAutoNum type="arabicPeriod"/>
            </a:pPr>
            <a:r>
              <a:rPr lang="en-US" b="1" dirty="0"/>
              <a:t>Separation phase</a:t>
            </a:r>
          </a:p>
          <a:p>
            <a:pPr marL="800100" lvl="1" indent="-342900">
              <a:buFont typeface="+mj-lt"/>
              <a:buAutoNum type="arabicPeriod"/>
            </a:pPr>
            <a:r>
              <a:rPr lang="en-US" b="1" dirty="0"/>
              <a:t>Venting</a:t>
            </a:r>
            <a:r>
              <a:rPr lang="en-US" dirty="0"/>
              <a:t> of components not absorbed by MS (from          -0,05 </a:t>
            </a:r>
            <a:r>
              <a:rPr lang="en-US" dirty="0" err="1"/>
              <a:t>barg</a:t>
            </a:r>
            <a:r>
              <a:rPr lang="en-US" dirty="0"/>
              <a:t> to -0.45 </a:t>
            </a:r>
            <a:r>
              <a:rPr lang="en-US" dirty="0" err="1"/>
              <a:t>barg</a:t>
            </a:r>
            <a:r>
              <a:rPr lang="en-US" dirty="0"/>
              <a:t>)</a:t>
            </a:r>
          </a:p>
          <a:p>
            <a:pPr marL="800100" lvl="1" indent="-342900">
              <a:buFont typeface="+mj-lt"/>
              <a:buAutoNum type="arabicPeriod"/>
            </a:pPr>
            <a:r>
              <a:rPr lang="en-US" b="1" dirty="0"/>
              <a:t>Emptying</a:t>
            </a:r>
            <a:r>
              <a:rPr lang="en-US" dirty="0"/>
              <a:t> of column (from -0.45 </a:t>
            </a:r>
            <a:r>
              <a:rPr lang="en-US" dirty="0" err="1"/>
              <a:t>barg</a:t>
            </a:r>
            <a:r>
              <a:rPr lang="en-US" dirty="0"/>
              <a:t> to -0.9 </a:t>
            </a:r>
            <a:r>
              <a:rPr lang="en-US" dirty="0" err="1"/>
              <a:t>barg</a:t>
            </a:r>
            <a:r>
              <a:rPr lang="en-US" dirty="0"/>
              <a:t>)</a:t>
            </a:r>
            <a:endParaRPr lang="en-GB" dirty="0"/>
          </a:p>
        </p:txBody>
      </p:sp>
      <p:sp>
        <p:nvSpPr>
          <p:cNvPr id="2" name="Date Placeholder 1">
            <a:extLst>
              <a:ext uri="{FF2B5EF4-FFF2-40B4-BE49-F238E27FC236}">
                <a16:creationId xmlns:a16="http://schemas.microsoft.com/office/drawing/2014/main" id="{44CEFB33-CF5A-C0CA-402A-22A07EAC8EC1}"/>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160053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6BBD45-8E19-4BFC-A909-592527753A6C}"/>
              </a:ext>
            </a:extLst>
          </p:cNvPr>
          <p:cNvSpPr>
            <a:spLocks noGrp="1"/>
          </p:cNvSpPr>
          <p:nvPr>
            <p:ph type="ftr" sz="quarter" idx="11"/>
          </p:nvPr>
        </p:nvSpPr>
        <p:spPr>
          <a:xfrm>
            <a:off x="4038600" y="6356350"/>
            <a:ext cx="4637856"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91F95EB4-D147-4263-A9D2-00B9B19B08A0}"/>
              </a:ext>
            </a:extLst>
          </p:cNvPr>
          <p:cNvSpPr>
            <a:spLocks noGrp="1"/>
          </p:cNvSpPr>
          <p:nvPr>
            <p:ph type="sldNum" sz="quarter" idx="12"/>
          </p:nvPr>
        </p:nvSpPr>
        <p:spPr/>
        <p:txBody>
          <a:bodyPr/>
          <a:lstStyle/>
          <a:p>
            <a:fld id="{42A0D281-FBFC-4D24-9147-4B8F7095011A}" type="slidenum">
              <a:rPr lang="en-GB" smtClean="0"/>
              <a:t>49</a:t>
            </a:fld>
            <a:endParaRPr lang="en-GB"/>
          </a:p>
        </p:txBody>
      </p:sp>
      <p:sp>
        <p:nvSpPr>
          <p:cNvPr id="9" name="Membrane module"/>
          <p:cNvSpPr txBox="1"/>
          <p:nvPr/>
        </p:nvSpPr>
        <p:spPr>
          <a:xfrm>
            <a:off x="0" y="814528"/>
            <a:ext cx="1941814"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rgbClr val="21529F"/>
                </a:solidFill>
              </a:defRPr>
            </a:lvl1pPr>
          </a:lstStyle>
          <a:p>
            <a:r>
              <a:rPr lang="fr-FR" sz="1600" b="1" dirty="0"/>
              <a:t>CF4 Absorber </a:t>
            </a:r>
            <a:r>
              <a:rPr sz="1600" b="1" dirty="0"/>
              <a:t>module</a:t>
            </a:r>
          </a:p>
        </p:txBody>
      </p:sp>
      <p:sp>
        <p:nvSpPr>
          <p:cNvPr id="16" name="Rectangle 4">
            <a:extLst>
              <a:ext uri="{FF2B5EF4-FFF2-40B4-BE49-F238E27FC236}">
                <a16:creationId xmlns:a16="http://schemas.microsoft.com/office/drawing/2014/main" id="{C103DADF-C485-4B4B-8893-4A9CEA7A5692}"/>
              </a:ext>
            </a:extLst>
          </p:cNvPr>
          <p:cNvSpPr txBox="1">
            <a:spLocks noChangeArrowheads="1"/>
          </p:cNvSpPr>
          <p:nvPr/>
        </p:nvSpPr>
        <p:spPr>
          <a:xfrm>
            <a:off x="2541178" y="40202"/>
            <a:ext cx="7632700" cy="649287"/>
          </a:xfrm>
          <a:prstGeom prst="rect">
            <a:avLst/>
          </a:prstGeom>
          <a:noFill/>
          <a:ln w="12700">
            <a:noFill/>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75000"/>
                  </a:schemeClr>
                </a:solidFill>
                <a:latin typeface="+mn-lt"/>
              </a:rPr>
              <a:t>CSC CF4 Recuperation Plant: R&amp;D studies</a:t>
            </a:r>
            <a:endParaRPr lang="en-US" sz="3200" dirty="0">
              <a:solidFill>
                <a:schemeClr val="accent1">
                  <a:lumMod val="75000"/>
                </a:schemeClr>
              </a:solidFill>
              <a:latin typeface="+mn-lt"/>
            </a:endParaRPr>
          </a:p>
        </p:txBody>
      </p:sp>
      <p:pic>
        <p:nvPicPr>
          <p:cNvPr id="17" name="Picture 2" descr="C:\Users\guidar\Documents\IEEE2012\CERN LogoOutline-Blue-04.png">
            <a:extLst>
              <a:ext uri="{FF2B5EF4-FFF2-40B4-BE49-F238E27FC236}">
                <a16:creationId xmlns:a16="http://schemas.microsoft.com/office/drawing/2014/main" id="{8F343A22-2440-4975-91DB-BF041B1D795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737B97F-0AD8-42F8-A00A-DE705E5BA4AA}"/>
              </a:ext>
            </a:extLst>
          </p:cNvPr>
          <p:cNvGrpSpPr/>
          <p:nvPr/>
        </p:nvGrpSpPr>
        <p:grpSpPr>
          <a:xfrm>
            <a:off x="792488" y="691712"/>
            <a:ext cx="10440000" cy="37824"/>
            <a:chOff x="179512" y="582864"/>
            <a:chExt cx="8820000" cy="37824"/>
          </a:xfrm>
        </p:grpSpPr>
        <p:cxnSp>
          <p:nvCxnSpPr>
            <p:cNvPr id="19" name="Straight Connector 18">
              <a:extLst>
                <a:ext uri="{FF2B5EF4-FFF2-40B4-BE49-F238E27FC236}">
                  <a16:creationId xmlns:a16="http://schemas.microsoft.com/office/drawing/2014/main" id="{7F8E73F0-92EC-4999-B861-A86BB0D9BAAA}"/>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F80B1E-565A-4479-A661-4A2AE75146D4}"/>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 name="Chart 4">
            <a:extLst>
              <a:ext uri="{FF2B5EF4-FFF2-40B4-BE49-F238E27FC236}">
                <a16:creationId xmlns:a16="http://schemas.microsoft.com/office/drawing/2014/main" id="{BE4A8C4F-786A-15F4-C476-56ABF5E7C71A}"/>
              </a:ext>
            </a:extLst>
          </p:cNvPr>
          <p:cNvGraphicFramePr>
            <a:graphicFrameLocks/>
          </p:cNvGraphicFramePr>
          <p:nvPr>
            <p:extLst>
              <p:ext uri="{D42A27DB-BD31-4B8C-83A1-F6EECF244321}">
                <p14:modId xmlns:p14="http://schemas.microsoft.com/office/powerpoint/2010/main" val="2516113705"/>
              </p:ext>
            </p:extLst>
          </p:nvPr>
        </p:nvGraphicFramePr>
        <p:xfrm>
          <a:off x="345057" y="1228953"/>
          <a:ext cx="7104771" cy="3131778"/>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0B17AA04-A65D-B6CE-3A5A-E159F7ADBD66}"/>
              </a:ext>
            </a:extLst>
          </p:cNvPr>
          <p:cNvGrpSpPr/>
          <p:nvPr/>
        </p:nvGrpSpPr>
        <p:grpSpPr>
          <a:xfrm>
            <a:off x="7081528" y="1579163"/>
            <a:ext cx="4616450" cy="2556143"/>
            <a:chOff x="7391400" y="2012950"/>
            <a:chExt cx="4616450" cy="2556143"/>
          </a:xfrm>
        </p:grpSpPr>
        <p:sp>
          <p:nvSpPr>
            <p:cNvPr id="4" name="TextBox 3">
              <a:extLst>
                <a:ext uri="{FF2B5EF4-FFF2-40B4-BE49-F238E27FC236}">
                  <a16:creationId xmlns:a16="http://schemas.microsoft.com/office/drawing/2014/main" id="{D84BB13E-0A70-4F81-D8D6-F03C4AD63818}"/>
                </a:ext>
              </a:extLst>
            </p:cNvPr>
            <p:cNvSpPr txBox="1"/>
            <p:nvPr/>
          </p:nvSpPr>
          <p:spPr>
            <a:xfrm>
              <a:off x="7391400" y="2012950"/>
              <a:ext cx="4616450" cy="1200329"/>
            </a:xfrm>
            <a:prstGeom prst="rect">
              <a:avLst/>
            </a:prstGeom>
            <a:noFill/>
          </p:spPr>
          <p:txBody>
            <a:bodyPr wrap="square" rtlCol="0">
              <a:spAutoFit/>
            </a:bodyPr>
            <a:lstStyle/>
            <a:p>
              <a:pPr algn="ctr"/>
              <a:r>
                <a:rPr lang="en-US" dirty="0"/>
                <a:t>Many tests performed to find out the best pressure value to start the CF</a:t>
              </a:r>
              <a:r>
                <a:rPr lang="en-US" baseline="-25000" dirty="0"/>
                <a:t>4</a:t>
              </a:r>
              <a:r>
                <a:rPr lang="en-US" dirty="0"/>
                <a:t> recovery </a:t>
              </a:r>
            </a:p>
            <a:p>
              <a:pPr marL="285750" indent="-285750">
                <a:buFont typeface="Arial" panose="020B0604020202020204" pitchFamily="34" charset="0"/>
                <a:buChar char="•"/>
              </a:pPr>
              <a:endParaRPr lang="en-GB" dirty="0"/>
            </a:p>
          </p:txBody>
        </p:sp>
        <p:sp>
          <p:nvSpPr>
            <p:cNvPr id="7" name="Arrow: Down 6">
              <a:extLst>
                <a:ext uri="{FF2B5EF4-FFF2-40B4-BE49-F238E27FC236}">
                  <a16:creationId xmlns:a16="http://schemas.microsoft.com/office/drawing/2014/main" id="{88D70C1E-54DA-1B6D-19D3-52ADE266D8C1}"/>
                </a:ext>
              </a:extLst>
            </p:cNvPr>
            <p:cNvSpPr/>
            <p:nvPr/>
          </p:nvSpPr>
          <p:spPr>
            <a:xfrm>
              <a:off x="9569450" y="2843672"/>
              <a:ext cx="260350" cy="667742"/>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54D7E16-F887-4BF8-2E3C-91A23D13D47E}"/>
                </a:ext>
              </a:extLst>
            </p:cNvPr>
            <p:cNvSpPr txBox="1"/>
            <p:nvPr/>
          </p:nvSpPr>
          <p:spPr>
            <a:xfrm>
              <a:off x="7759700" y="3645763"/>
              <a:ext cx="3879850" cy="923330"/>
            </a:xfrm>
            <a:prstGeom prst="rect">
              <a:avLst/>
            </a:prstGeom>
            <a:noFill/>
          </p:spPr>
          <p:txBody>
            <a:bodyPr wrap="square" rtlCol="0">
              <a:spAutoFit/>
            </a:bodyPr>
            <a:lstStyle/>
            <a:p>
              <a:pPr algn="ctr"/>
              <a:r>
                <a:rPr lang="en-US" dirty="0"/>
                <a:t>Tradeoff between </a:t>
              </a:r>
            </a:p>
            <a:p>
              <a:pPr algn="ctr"/>
              <a:r>
                <a:rPr lang="en-US" dirty="0"/>
                <a:t>quality of recuperated CF</a:t>
              </a:r>
              <a:r>
                <a:rPr lang="en-US" baseline="-25000" dirty="0"/>
                <a:t>4</a:t>
              </a:r>
              <a:r>
                <a:rPr lang="en-US" dirty="0"/>
                <a:t> </a:t>
              </a:r>
            </a:p>
            <a:p>
              <a:pPr algn="ctr"/>
              <a:r>
                <a:rPr lang="en-US" dirty="0"/>
                <a:t>and total recuperation efficiency</a:t>
              </a:r>
              <a:endParaRPr lang="en-GB" dirty="0"/>
            </a:p>
          </p:txBody>
        </p:sp>
      </p:grpSp>
      <p:grpSp>
        <p:nvGrpSpPr>
          <p:cNvPr id="10" name="Group 9">
            <a:extLst>
              <a:ext uri="{FF2B5EF4-FFF2-40B4-BE49-F238E27FC236}">
                <a16:creationId xmlns:a16="http://schemas.microsoft.com/office/drawing/2014/main" id="{2DD4F24B-27E3-F029-078A-BC6210F55CC9}"/>
              </a:ext>
            </a:extLst>
          </p:cNvPr>
          <p:cNvGrpSpPr/>
          <p:nvPr/>
        </p:nvGrpSpPr>
        <p:grpSpPr>
          <a:xfrm>
            <a:off x="477364" y="4455981"/>
            <a:ext cx="5216430" cy="1661993"/>
            <a:chOff x="3339152" y="4324350"/>
            <a:chExt cx="5620730" cy="1661993"/>
          </a:xfrm>
        </p:grpSpPr>
        <p:sp>
          <p:nvSpPr>
            <p:cNvPr id="11" name="TextBox 10">
              <a:extLst>
                <a:ext uri="{FF2B5EF4-FFF2-40B4-BE49-F238E27FC236}">
                  <a16:creationId xmlns:a16="http://schemas.microsoft.com/office/drawing/2014/main" id="{8FF2100B-6943-B6F2-2E39-E902C9A27A9D}"/>
                </a:ext>
              </a:extLst>
            </p:cNvPr>
            <p:cNvSpPr txBox="1"/>
            <p:nvPr/>
          </p:nvSpPr>
          <p:spPr>
            <a:xfrm>
              <a:off x="4813300" y="4324350"/>
              <a:ext cx="3340100" cy="338554"/>
            </a:xfrm>
            <a:prstGeom prst="rect">
              <a:avLst/>
            </a:prstGeom>
            <a:noFill/>
          </p:spPr>
          <p:txBody>
            <a:bodyPr wrap="square" rtlCol="0">
              <a:spAutoFit/>
            </a:bodyPr>
            <a:lstStyle/>
            <a:p>
              <a:r>
                <a:rPr lang="en-US" sz="1600" b="1" dirty="0">
                  <a:solidFill>
                    <a:srgbClr val="002060"/>
                  </a:solidFill>
                </a:rPr>
                <a:t>ANALYSIS CF</a:t>
              </a:r>
              <a:r>
                <a:rPr lang="en-US" sz="1600" b="1" baseline="-25000" dirty="0">
                  <a:solidFill>
                    <a:srgbClr val="002060"/>
                  </a:solidFill>
                </a:rPr>
                <a:t>4</a:t>
              </a:r>
              <a:r>
                <a:rPr lang="en-US" sz="1600" b="1" dirty="0">
                  <a:solidFill>
                    <a:srgbClr val="002060"/>
                  </a:solidFill>
                </a:rPr>
                <a:t> ABSORBER</a:t>
              </a:r>
              <a:endParaRPr lang="en-GB" sz="1600" b="1" dirty="0">
                <a:solidFill>
                  <a:srgbClr val="002060"/>
                </a:solidFill>
              </a:endParaRPr>
            </a:p>
          </p:txBody>
        </p:sp>
        <p:sp>
          <p:nvSpPr>
            <p:cNvPr id="12" name="TextBox 11">
              <a:extLst>
                <a:ext uri="{FF2B5EF4-FFF2-40B4-BE49-F238E27FC236}">
                  <a16:creationId xmlns:a16="http://schemas.microsoft.com/office/drawing/2014/main" id="{8D4C7C77-7F83-FE47-E065-C0C9E9CFEEA2}"/>
                </a:ext>
              </a:extLst>
            </p:cNvPr>
            <p:cNvSpPr txBox="1"/>
            <p:nvPr/>
          </p:nvSpPr>
          <p:spPr>
            <a:xfrm>
              <a:off x="3339152" y="4662904"/>
              <a:ext cx="2997200" cy="1323439"/>
            </a:xfrm>
            <a:prstGeom prst="rect">
              <a:avLst/>
            </a:prstGeom>
            <a:noFill/>
          </p:spPr>
          <p:txBody>
            <a:bodyPr wrap="square" rtlCol="0">
              <a:spAutoFit/>
            </a:bodyPr>
            <a:lstStyle/>
            <a:p>
              <a:pPr algn="ctr"/>
              <a:r>
                <a:rPr lang="en-US" sz="1600" dirty="0">
                  <a:solidFill>
                    <a:srgbClr val="FF0000"/>
                  </a:solidFill>
                  <a:effectLst>
                    <a:outerShdw blurRad="38100" dist="38100" dir="2700000" algn="tl">
                      <a:srgbClr val="000000">
                        <a:alpha val="43137"/>
                      </a:srgbClr>
                    </a:outerShdw>
                  </a:effectLst>
                </a:rPr>
                <a:t>Before optimization</a:t>
              </a:r>
            </a:p>
            <a:p>
              <a:pPr algn="ctr"/>
              <a:r>
                <a:rPr lang="en-US" sz="1600" dirty="0"/>
                <a:t>Ar 17.14%</a:t>
              </a:r>
              <a:br>
                <a:rPr lang="en-US" sz="1600" dirty="0"/>
              </a:br>
              <a:r>
                <a:rPr lang="en-US" sz="1600" dirty="0"/>
                <a:t>CF</a:t>
              </a:r>
              <a:r>
                <a:rPr lang="en-US" sz="1600" baseline="-25000" dirty="0"/>
                <a:t>4</a:t>
              </a:r>
              <a:r>
                <a:rPr lang="en-US" sz="1600" dirty="0"/>
                <a:t> 80.95%</a:t>
              </a:r>
              <a:br>
                <a:rPr lang="en-US" sz="1600" dirty="0"/>
              </a:br>
              <a:r>
                <a:rPr lang="en-US" sz="1600" dirty="0"/>
                <a:t>O</a:t>
              </a:r>
              <a:r>
                <a:rPr lang="en-US" sz="1600" baseline="-25000" dirty="0"/>
                <a:t>2</a:t>
              </a:r>
              <a:r>
                <a:rPr lang="en-US" sz="1600" dirty="0"/>
                <a:t> 460 ppm</a:t>
              </a:r>
              <a:br>
                <a:rPr lang="en-US" sz="1600" dirty="0"/>
              </a:br>
              <a:r>
                <a:rPr lang="en-US" sz="1600" dirty="0"/>
                <a:t>N</a:t>
              </a:r>
              <a:r>
                <a:rPr lang="en-US" sz="1600" baseline="-25000" dirty="0"/>
                <a:t>2</a:t>
              </a:r>
              <a:r>
                <a:rPr lang="en-US" sz="1600" dirty="0"/>
                <a:t> 37625 ppm</a:t>
              </a:r>
              <a:endParaRPr lang="en-GB" sz="1600" dirty="0"/>
            </a:p>
          </p:txBody>
        </p:sp>
        <p:sp>
          <p:nvSpPr>
            <p:cNvPr id="13" name="TextBox 12">
              <a:extLst>
                <a:ext uri="{FF2B5EF4-FFF2-40B4-BE49-F238E27FC236}">
                  <a16:creationId xmlns:a16="http://schemas.microsoft.com/office/drawing/2014/main" id="{27F5A51A-5261-B865-C295-F40A8C234C87}"/>
                </a:ext>
              </a:extLst>
            </p:cNvPr>
            <p:cNvSpPr txBox="1"/>
            <p:nvPr/>
          </p:nvSpPr>
          <p:spPr>
            <a:xfrm>
              <a:off x="5962682" y="4662904"/>
              <a:ext cx="2997200" cy="1323439"/>
            </a:xfrm>
            <a:prstGeom prst="rect">
              <a:avLst/>
            </a:prstGeom>
            <a:noFill/>
          </p:spPr>
          <p:txBody>
            <a:bodyPr wrap="square" rtlCol="0">
              <a:spAutoFit/>
            </a:bodyPr>
            <a:lstStyle/>
            <a:p>
              <a:pPr algn="ctr"/>
              <a:r>
                <a:rPr lang="en-US" sz="1600" dirty="0">
                  <a:solidFill>
                    <a:srgbClr val="00B050"/>
                  </a:solidFill>
                  <a:effectLst>
                    <a:outerShdw blurRad="38100" dist="38100" dir="2700000" algn="tl">
                      <a:srgbClr val="000000">
                        <a:alpha val="43137"/>
                      </a:srgbClr>
                    </a:outerShdw>
                  </a:effectLst>
                </a:rPr>
                <a:t>After optimization</a:t>
              </a:r>
            </a:p>
            <a:p>
              <a:pPr algn="ctr"/>
              <a:r>
                <a:rPr lang="en-US" sz="1600" dirty="0"/>
                <a:t>Ar 1.78%</a:t>
              </a:r>
              <a:br>
                <a:rPr lang="en-US" sz="1600" dirty="0"/>
              </a:br>
              <a:r>
                <a:rPr lang="en-US" sz="1600" dirty="0"/>
                <a:t>CF</a:t>
              </a:r>
              <a:r>
                <a:rPr lang="en-US" sz="1600" baseline="-25000" dirty="0"/>
                <a:t>4</a:t>
              </a:r>
              <a:r>
                <a:rPr lang="en-US" sz="1600" dirty="0"/>
                <a:t> 97.16%</a:t>
              </a:r>
              <a:br>
                <a:rPr lang="en-US" sz="1600" dirty="0"/>
              </a:br>
              <a:r>
                <a:rPr lang="en-US" sz="1600" dirty="0"/>
                <a:t>O</a:t>
              </a:r>
              <a:r>
                <a:rPr lang="en-US" sz="1600" baseline="-25000" dirty="0"/>
                <a:t>2</a:t>
              </a:r>
              <a:r>
                <a:rPr lang="en-US" sz="1600" dirty="0"/>
                <a:t> 173 ppm</a:t>
              </a:r>
              <a:br>
                <a:rPr lang="en-US" sz="1600" dirty="0"/>
              </a:br>
              <a:r>
                <a:rPr lang="en-US" sz="1600" dirty="0"/>
                <a:t>N</a:t>
              </a:r>
              <a:r>
                <a:rPr lang="en-US" sz="1600" baseline="-25000" dirty="0"/>
                <a:t>2</a:t>
              </a:r>
              <a:r>
                <a:rPr lang="en-US" sz="1600" dirty="0"/>
                <a:t> 2646 ppm</a:t>
              </a:r>
              <a:endParaRPr lang="en-GB" sz="1600" dirty="0"/>
            </a:p>
          </p:txBody>
        </p:sp>
      </p:grpSp>
      <p:grpSp>
        <p:nvGrpSpPr>
          <p:cNvPr id="14" name="Group 13">
            <a:extLst>
              <a:ext uri="{FF2B5EF4-FFF2-40B4-BE49-F238E27FC236}">
                <a16:creationId xmlns:a16="http://schemas.microsoft.com/office/drawing/2014/main" id="{B1BFAE75-F46A-8956-91B6-49135CC4B5AF}"/>
              </a:ext>
            </a:extLst>
          </p:cNvPr>
          <p:cNvGrpSpPr/>
          <p:nvPr/>
        </p:nvGrpSpPr>
        <p:grpSpPr>
          <a:xfrm>
            <a:off x="5540540" y="4465964"/>
            <a:ext cx="5929502" cy="966757"/>
            <a:chOff x="3240182" y="4324350"/>
            <a:chExt cx="5929502" cy="966757"/>
          </a:xfrm>
        </p:grpSpPr>
        <p:sp>
          <p:nvSpPr>
            <p:cNvPr id="15" name="TextBox 14">
              <a:extLst>
                <a:ext uri="{FF2B5EF4-FFF2-40B4-BE49-F238E27FC236}">
                  <a16:creationId xmlns:a16="http://schemas.microsoft.com/office/drawing/2014/main" id="{7D0784B8-7433-8AC5-F104-166057D743EE}"/>
                </a:ext>
              </a:extLst>
            </p:cNvPr>
            <p:cNvSpPr txBox="1"/>
            <p:nvPr/>
          </p:nvSpPr>
          <p:spPr>
            <a:xfrm>
              <a:off x="4460143" y="4324350"/>
              <a:ext cx="3693257" cy="338554"/>
            </a:xfrm>
            <a:prstGeom prst="rect">
              <a:avLst/>
            </a:prstGeom>
            <a:noFill/>
          </p:spPr>
          <p:txBody>
            <a:bodyPr wrap="square" rtlCol="0">
              <a:spAutoFit/>
            </a:bodyPr>
            <a:lstStyle/>
            <a:p>
              <a:r>
                <a:rPr lang="en-US" sz="1600" b="1" dirty="0">
                  <a:solidFill>
                    <a:srgbClr val="002060"/>
                  </a:solidFill>
                </a:rPr>
                <a:t> CF</a:t>
              </a:r>
              <a:r>
                <a:rPr lang="en-US" sz="1600" b="1" baseline="-25000" dirty="0">
                  <a:solidFill>
                    <a:srgbClr val="002060"/>
                  </a:solidFill>
                </a:rPr>
                <a:t>4</a:t>
              </a:r>
              <a:r>
                <a:rPr lang="en-US" sz="1600" b="1" dirty="0">
                  <a:solidFill>
                    <a:srgbClr val="002060"/>
                  </a:solidFill>
                </a:rPr>
                <a:t> RECUPERATION EFFICIENCY</a:t>
              </a:r>
              <a:endParaRPr lang="en-GB" sz="1600" b="1" dirty="0">
                <a:solidFill>
                  <a:srgbClr val="002060"/>
                </a:solidFill>
              </a:endParaRPr>
            </a:p>
          </p:txBody>
        </p:sp>
        <p:sp>
          <p:nvSpPr>
            <p:cNvPr id="21" name="TextBox 20">
              <a:extLst>
                <a:ext uri="{FF2B5EF4-FFF2-40B4-BE49-F238E27FC236}">
                  <a16:creationId xmlns:a16="http://schemas.microsoft.com/office/drawing/2014/main" id="{70A3660C-238E-8CCB-3DBA-384E4942B227}"/>
                </a:ext>
              </a:extLst>
            </p:cNvPr>
            <p:cNvSpPr txBox="1"/>
            <p:nvPr/>
          </p:nvSpPr>
          <p:spPr>
            <a:xfrm>
              <a:off x="3240182" y="4706332"/>
              <a:ext cx="2997200" cy="584775"/>
            </a:xfrm>
            <a:prstGeom prst="rect">
              <a:avLst/>
            </a:prstGeom>
            <a:noFill/>
          </p:spPr>
          <p:txBody>
            <a:bodyPr wrap="square" rtlCol="0">
              <a:spAutoFit/>
            </a:bodyPr>
            <a:lstStyle/>
            <a:p>
              <a:pPr algn="ctr"/>
              <a:r>
                <a:rPr lang="en-US" sz="1600" dirty="0">
                  <a:solidFill>
                    <a:srgbClr val="FF0000"/>
                  </a:solidFill>
                  <a:effectLst>
                    <a:outerShdw blurRad="38100" dist="38100" dir="2700000" algn="tl">
                      <a:srgbClr val="000000">
                        <a:alpha val="43137"/>
                      </a:srgbClr>
                    </a:outerShdw>
                  </a:effectLst>
                </a:rPr>
                <a:t>Before optimization</a:t>
              </a:r>
            </a:p>
            <a:p>
              <a:pPr algn="ctr"/>
              <a:r>
                <a:rPr lang="en-US" sz="1600" dirty="0"/>
                <a:t>45%</a:t>
              </a:r>
            </a:p>
          </p:txBody>
        </p:sp>
        <p:sp>
          <p:nvSpPr>
            <p:cNvPr id="22" name="TextBox 21">
              <a:extLst>
                <a:ext uri="{FF2B5EF4-FFF2-40B4-BE49-F238E27FC236}">
                  <a16:creationId xmlns:a16="http://schemas.microsoft.com/office/drawing/2014/main" id="{E166FEA3-E1E2-A2BF-D8CF-B7FB6FC8F204}"/>
                </a:ext>
              </a:extLst>
            </p:cNvPr>
            <p:cNvSpPr txBox="1"/>
            <p:nvPr/>
          </p:nvSpPr>
          <p:spPr>
            <a:xfrm>
              <a:off x="6172484" y="4701470"/>
              <a:ext cx="2997200" cy="584775"/>
            </a:xfrm>
            <a:prstGeom prst="rect">
              <a:avLst/>
            </a:prstGeom>
            <a:noFill/>
          </p:spPr>
          <p:txBody>
            <a:bodyPr wrap="square" rtlCol="0">
              <a:spAutoFit/>
            </a:bodyPr>
            <a:lstStyle/>
            <a:p>
              <a:pPr algn="ctr"/>
              <a:r>
                <a:rPr lang="en-US" sz="1600" dirty="0">
                  <a:solidFill>
                    <a:srgbClr val="00B050"/>
                  </a:solidFill>
                  <a:effectLst>
                    <a:outerShdw blurRad="38100" dist="38100" dir="2700000" algn="tl">
                      <a:srgbClr val="000000">
                        <a:alpha val="43137"/>
                      </a:srgbClr>
                    </a:outerShdw>
                  </a:effectLst>
                </a:rPr>
                <a:t>After optimization</a:t>
              </a:r>
            </a:p>
            <a:p>
              <a:pPr algn="ctr"/>
              <a:r>
                <a:rPr lang="en-US" sz="1600" dirty="0"/>
                <a:t>66%</a:t>
              </a:r>
              <a:endParaRPr lang="en-GB" sz="1600" dirty="0"/>
            </a:p>
          </p:txBody>
        </p:sp>
      </p:grpSp>
      <p:sp>
        <p:nvSpPr>
          <p:cNvPr id="23" name="Date Placeholder 22">
            <a:extLst>
              <a:ext uri="{FF2B5EF4-FFF2-40B4-BE49-F238E27FC236}">
                <a16:creationId xmlns:a16="http://schemas.microsoft.com/office/drawing/2014/main" id="{08AC2B66-9A32-41BF-E791-CAEF174482B4}"/>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99360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DEE13EFE-3EFF-E28E-871C-C448BD4C7D57}"/>
              </a:ext>
            </a:extLst>
          </p:cNvPr>
          <p:cNvSpPr>
            <a:spLocks noGrp="1"/>
          </p:cNvSpPr>
          <p:nvPr>
            <p:ph type="ftr" sz="quarter" idx="11"/>
          </p:nvPr>
        </p:nvSpPr>
        <p:spPr/>
        <p:txBody>
          <a:bodyPr/>
          <a:lstStyle/>
          <a:p>
            <a:r>
              <a:rPr lang="en-US"/>
              <a:t>Bonaudi-Chiavassa International School on Particle Detectors</a:t>
            </a:r>
            <a:endParaRPr lang="en-US" dirty="0"/>
          </a:p>
        </p:txBody>
      </p:sp>
      <p:sp>
        <p:nvSpPr>
          <p:cNvPr id="5" name="Segnaposto numero diapositiva 4">
            <a:extLst>
              <a:ext uri="{FF2B5EF4-FFF2-40B4-BE49-F238E27FC236}">
                <a16:creationId xmlns:a16="http://schemas.microsoft.com/office/drawing/2014/main" id="{4386D5AD-D610-EB06-4707-DD34D2C5B165}"/>
              </a:ext>
            </a:extLst>
          </p:cNvPr>
          <p:cNvSpPr>
            <a:spLocks noGrp="1"/>
          </p:cNvSpPr>
          <p:nvPr>
            <p:ph type="sldNum" sz="quarter" idx="12"/>
          </p:nvPr>
        </p:nvSpPr>
        <p:spPr/>
        <p:txBody>
          <a:bodyPr/>
          <a:lstStyle/>
          <a:p>
            <a:fld id="{27CE633F-9882-4A5C-83A2-1109D0C73261}" type="slidenum">
              <a:rPr lang="en-US" smtClean="0"/>
              <a:t>5</a:t>
            </a:fld>
            <a:endParaRPr lang="en-US" dirty="0"/>
          </a:p>
        </p:txBody>
      </p:sp>
      <p:sp>
        <p:nvSpPr>
          <p:cNvPr id="3" name="TextBox 2">
            <a:extLst>
              <a:ext uri="{FF2B5EF4-FFF2-40B4-BE49-F238E27FC236}">
                <a16:creationId xmlns:a16="http://schemas.microsoft.com/office/drawing/2014/main" id="{C1CEBDAB-C956-7B8B-F4F4-17D6484A2684}"/>
              </a:ext>
            </a:extLst>
          </p:cNvPr>
          <p:cNvSpPr txBox="1"/>
          <p:nvPr/>
        </p:nvSpPr>
        <p:spPr>
          <a:xfrm>
            <a:off x="692310" y="1064795"/>
            <a:ext cx="10801720" cy="4985980"/>
          </a:xfrm>
          <a:prstGeom prst="rect">
            <a:avLst/>
          </a:prstGeom>
          <a:noFill/>
        </p:spPr>
        <p:txBody>
          <a:bodyPr wrap="square" rtlCol="0">
            <a:spAutoFit/>
          </a:bodyPr>
          <a:lstStyle/>
          <a:p>
            <a:r>
              <a:rPr lang="en-US" dirty="0"/>
              <a:t>Depending on the purpose and the geometry of the detectors, different gas mixtures are required </a:t>
            </a:r>
          </a:p>
          <a:p>
            <a:endParaRPr lang="en-US" dirty="0"/>
          </a:p>
          <a:p>
            <a:r>
              <a:rPr lang="en-US" dirty="0"/>
              <a:t>Some detectors work with a single pure gas</a:t>
            </a:r>
            <a:r>
              <a:rPr lang="en-US" dirty="0">
                <a:sym typeface="Wingdings" panose="05000000000000000000" pitchFamily="2" charset="2"/>
              </a:rPr>
              <a:t>: </a:t>
            </a:r>
          </a:p>
          <a:p>
            <a:r>
              <a:rPr lang="en-US" b="1" dirty="0">
                <a:solidFill>
                  <a:srgbClr val="FF0000"/>
                </a:solidFill>
                <a:sym typeface="Wingdings" panose="05000000000000000000" pitchFamily="2" charset="2"/>
              </a:rPr>
              <a:t>   C</a:t>
            </a:r>
            <a:r>
              <a:rPr lang="en-US" b="1" baseline="-25000" dirty="0">
                <a:solidFill>
                  <a:srgbClr val="FF0000"/>
                </a:solidFill>
                <a:sym typeface="Wingdings" panose="05000000000000000000" pitchFamily="2" charset="2"/>
              </a:rPr>
              <a:t>4</a:t>
            </a:r>
            <a:r>
              <a:rPr lang="en-US" b="1" dirty="0">
                <a:solidFill>
                  <a:srgbClr val="FF0000"/>
                </a:solidFill>
                <a:sym typeface="Wingdings" panose="05000000000000000000" pitchFamily="2" charset="2"/>
              </a:rPr>
              <a:t>F</a:t>
            </a:r>
            <a:r>
              <a:rPr lang="en-US" b="1" baseline="-25000" dirty="0">
                <a:solidFill>
                  <a:srgbClr val="FF0000"/>
                </a:solidFill>
                <a:sym typeface="Wingdings" panose="05000000000000000000" pitchFamily="2" charset="2"/>
              </a:rPr>
              <a:t>10</a:t>
            </a:r>
          </a:p>
          <a:p>
            <a:pPr marL="742950" lvl="1" indent="-285750">
              <a:buFont typeface="Arial" panose="020B0604020202020204" pitchFamily="34" charset="0"/>
              <a:buChar char="•"/>
            </a:pPr>
            <a:r>
              <a:rPr lang="en-US" dirty="0">
                <a:sym typeface="Wingdings" panose="05000000000000000000" pitchFamily="2" charset="2"/>
              </a:rPr>
              <a:t>RICH1</a:t>
            </a:r>
            <a:br>
              <a:rPr lang="en-US" b="1" baseline="-25000" dirty="0">
                <a:solidFill>
                  <a:schemeClr val="accent6">
                    <a:lumMod val="50000"/>
                  </a:schemeClr>
                </a:solidFill>
                <a:sym typeface="Wingdings" panose="05000000000000000000" pitchFamily="2" charset="2"/>
              </a:rPr>
            </a:br>
            <a:endParaRPr lang="en-GB" b="1" baseline="-25000" dirty="0">
              <a:solidFill>
                <a:schemeClr val="accent6">
                  <a:lumMod val="50000"/>
                </a:schemeClr>
              </a:solidFill>
              <a:sym typeface="Wingdings" panose="05000000000000000000" pitchFamily="2" charset="2"/>
            </a:endParaRPr>
          </a:p>
          <a:p>
            <a:r>
              <a:rPr lang="en-GB" dirty="0">
                <a:sym typeface="Wingdings" panose="05000000000000000000" pitchFamily="2" charset="2"/>
              </a:rPr>
              <a:t>Other detectors need mixtures with 2 up to 4 components </a:t>
            </a:r>
          </a:p>
          <a:p>
            <a:r>
              <a:rPr lang="en-GB" dirty="0">
                <a:sym typeface="Wingdings" panose="05000000000000000000" pitchFamily="2" charset="2"/>
              </a:rPr>
              <a:t>  CO</a:t>
            </a:r>
            <a:r>
              <a:rPr lang="en-GB" baseline="-25000" dirty="0">
                <a:sym typeface="Wingdings" panose="05000000000000000000" pitchFamily="2" charset="2"/>
              </a:rPr>
              <a:t>2</a:t>
            </a:r>
            <a:r>
              <a:rPr lang="en-GB" dirty="0">
                <a:sym typeface="Wingdings" panose="05000000000000000000" pitchFamily="2" charset="2"/>
              </a:rPr>
              <a:t>/Ar-CO</a:t>
            </a:r>
            <a:r>
              <a:rPr lang="en-GB" baseline="-25000" dirty="0">
                <a:sym typeface="Wingdings" panose="05000000000000000000" pitchFamily="2" charset="2"/>
              </a:rPr>
              <a:t>2</a:t>
            </a:r>
            <a:r>
              <a:rPr lang="en-GB" dirty="0">
                <a:sym typeface="Wingdings" panose="05000000000000000000" pitchFamily="2" charset="2"/>
              </a:rPr>
              <a:t>/Ar/</a:t>
            </a:r>
            <a:r>
              <a:rPr lang="en-GB" b="1" dirty="0">
                <a:solidFill>
                  <a:schemeClr val="accent6">
                    <a:lumMod val="50000"/>
                  </a:schemeClr>
                </a:solidFill>
                <a:sym typeface="Wingdings" panose="05000000000000000000" pitchFamily="2" charset="2"/>
              </a:rPr>
              <a:t> </a:t>
            </a:r>
            <a:r>
              <a:rPr lang="en-GB" b="1" dirty="0">
                <a:solidFill>
                  <a:srgbClr val="FF0000"/>
                </a:solidFill>
                <a:sym typeface="Wingdings" panose="05000000000000000000" pitchFamily="2" charset="2"/>
              </a:rPr>
              <a:t>CF</a:t>
            </a:r>
            <a:r>
              <a:rPr lang="en-GB" b="1" baseline="-25000" dirty="0">
                <a:solidFill>
                  <a:srgbClr val="FF0000"/>
                </a:solidFill>
                <a:sym typeface="Wingdings" panose="05000000000000000000" pitchFamily="2" charset="2"/>
              </a:rPr>
              <a:t>4</a:t>
            </a:r>
            <a:r>
              <a:rPr lang="en-GB" b="1" baseline="-25000" dirty="0">
                <a:solidFill>
                  <a:schemeClr val="accent6">
                    <a:lumMod val="50000"/>
                  </a:schemeClr>
                </a:solidFill>
                <a:sym typeface="Wingdings" panose="05000000000000000000" pitchFamily="2" charset="2"/>
              </a:rPr>
              <a:t> </a:t>
            </a:r>
            <a:r>
              <a:rPr lang="en-GB" dirty="0">
                <a:sym typeface="Wingdings" panose="05000000000000000000" pitchFamily="2" charset="2"/>
              </a:rPr>
              <a:t>– CO</a:t>
            </a:r>
            <a:r>
              <a:rPr lang="en-GB" baseline="-25000" dirty="0">
                <a:sym typeface="Wingdings" panose="05000000000000000000" pitchFamily="2" charset="2"/>
              </a:rPr>
              <a:t>2</a:t>
            </a:r>
            <a:r>
              <a:rPr lang="en-GB" dirty="0">
                <a:sym typeface="Wingdings" panose="05000000000000000000" pitchFamily="2" charset="2"/>
              </a:rPr>
              <a:t>/</a:t>
            </a:r>
            <a:r>
              <a:rPr lang="en-GB" b="1" dirty="0">
                <a:solidFill>
                  <a:schemeClr val="accent6">
                    <a:lumMod val="50000"/>
                  </a:schemeClr>
                </a:solidFill>
                <a:sym typeface="Wingdings" panose="05000000000000000000" pitchFamily="2" charset="2"/>
              </a:rPr>
              <a:t> </a:t>
            </a:r>
            <a:r>
              <a:rPr lang="en-GB" b="1" dirty="0">
                <a:solidFill>
                  <a:srgbClr val="FF0000"/>
                </a:solidFill>
                <a:sym typeface="Wingdings" panose="05000000000000000000" pitchFamily="2" charset="2"/>
              </a:rPr>
              <a:t>CF</a:t>
            </a:r>
            <a:r>
              <a:rPr lang="en-GB" b="1" baseline="-25000" dirty="0">
                <a:solidFill>
                  <a:srgbClr val="FF0000"/>
                </a:solidFill>
                <a:sym typeface="Wingdings" panose="05000000000000000000" pitchFamily="2" charset="2"/>
              </a:rPr>
              <a:t>4 </a:t>
            </a:r>
          </a:p>
          <a:p>
            <a:pPr marL="742950" lvl="1" indent="-285750">
              <a:buFont typeface="Arial" panose="020B0604020202020204" pitchFamily="34" charset="0"/>
              <a:buChar char="•"/>
            </a:pPr>
            <a:r>
              <a:rPr lang="en-GB" dirty="0">
                <a:sym typeface="Wingdings" panose="05000000000000000000" pitchFamily="2" charset="2"/>
              </a:rPr>
              <a:t>CSC</a:t>
            </a:r>
          </a:p>
          <a:p>
            <a:pPr marL="742950" lvl="1" indent="-285750">
              <a:buFont typeface="Arial" panose="020B0604020202020204" pitchFamily="34" charset="0"/>
              <a:buChar char="•"/>
            </a:pPr>
            <a:r>
              <a:rPr lang="en-GB" dirty="0">
                <a:sym typeface="Wingdings" panose="05000000000000000000" pitchFamily="2" charset="2"/>
              </a:rPr>
              <a:t>MWPC</a:t>
            </a:r>
          </a:p>
          <a:p>
            <a:pPr marL="742950" lvl="1" indent="-285750">
              <a:buFont typeface="Arial" panose="020B0604020202020204" pitchFamily="34" charset="0"/>
              <a:buChar char="•"/>
            </a:pPr>
            <a:r>
              <a:rPr lang="en-GB" dirty="0">
                <a:sym typeface="Wingdings" panose="05000000000000000000" pitchFamily="2" charset="2"/>
              </a:rPr>
              <a:t>RICH2</a:t>
            </a:r>
          </a:p>
          <a:p>
            <a:pPr marL="742950" lvl="1" indent="-285750">
              <a:buFont typeface="Arial" panose="020B0604020202020204" pitchFamily="34" charset="0"/>
              <a:buChar char="•"/>
            </a:pPr>
            <a:r>
              <a:rPr lang="en-GB" dirty="0">
                <a:sym typeface="Wingdings" panose="05000000000000000000" pitchFamily="2" charset="2"/>
              </a:rPr>
              <a:t>GEM</a:t>
            </a:r>
          </a:p>
          <a:p>
            <a:pPr marL="742950" lvl="1" indent="-285750">
              <a:buFont typeface="Arial" panose="020B0604020202020204" pitchFamily="34" charset="0"/>
              <a:buChar char="•"/>
            </a:pPr>
            <a:r>
              <a:rPr lang="en-GB" dirty="0">
                <a:sym typeface="Wingdings" panose="05000000000000000000" pitchFamily="2" charset="2"/>
              </a:rPr>
              <a:t>DT</a:t>
            </a:r>
            <a:endParaRPr lang="en-GB" baseline="-25000" dirty="0">
              <a:sym typeface="Wingdings" panose="05000000000000000000" pitchFamily="2" charset="2"/>
            </a:endParaRPr>
          </a:p>
          <a:p>
            <a:r>
              <a:rPr lang="en-GB" b="1" dirty="0">
                <a:solidFill>
                  <a:schemeClr val="accent6">
                    <a:lumMod val="50000"/>
                  </a:schemeClr>
                </a:solidFill>
                <a:sym typeface="Wingdings" panose="05000000000000000000" pitchFamily="2" charset="2"/>
              </a:rPr>
              <a:t>  </a:t>
            </a:r>
            <a:r>
              <a:rPr lang="en-GB" b="1" dirty="0">
                <a:solidFill>
                  <a:srgbClr val="FF0000"/>
                </a:solidFill>
                <a:sym typeface="Wingdings" panose="05000000000000000000" pitchFamily="2" charset="2"/>
              </a:rPr>
              <a:t>C</a:t>
            </a:r>
            <a:r>
              <a:rPr lang="en-GB" b="1" baseline="-25000" dirty="0">
                <a:solidFill>
                  <a:srgbClr val="FF0000"/>
                </a:solidFill>
                <a:sym typeface="Wingdings" panose="05000000000000000000" pitchFamily="2" charset="2"/>
              </a:rPr>
              <a:t>2</a:t>
            </a:r>
            <a:r>
              <a:rPr lang="en-GB" b="1" dirty="0">
                <a:solidFill>
                  <a:srgbClr val="FF0000"/>
                </a:solidFill>
                <a:sym typeface="Wingdings" panose="05000000000000000000" pitchFamily="2" charset="2"/>
              </a:rPr>
              <a:t>H</a:t>
            </a:r>
            <a:r>
              <a:rPr lang="en-GB" b="1" baseline="-25000" dirty="0">
                <a:solidFill>
                  <a:srgbClr val="FF0000"/>
                </a:solidFill>
                <a:sym typeface="Wingdings" panose="05000000000000000000" pitchFamily="2" charset="2"/>
              </a:rPr>
              <a:t>2</a:t>
            </a:r>
            <a:r>
              <a:rPr lang="en-GB" b="1" dirty="0">
                <a:solidFill>
                  <a:srgbClr val="FF0000"/>
                </a:solidFill>
                <a:sym typeface="Wingdings" panose="05000000000000000000" pitchFamily="2" charset="2"/>
              </a:rPr>
              <a:t>F</a:t>
            </a:r>
            <a:r>
              <a:rPr lang="en-GB" b="1" baseline="-25000" dirty="0">
                <a:solidFill>
                  <a:srgbClr val="FF0000"/>
                </a:solidFill>
                <a:sym typeface="Wingdings" panose="05000000000000000000" pitchFamily="2" charset="2"/>
              </a:rPr>
              <a:t>4</a:t>
            </a:r>
            <a:r>
              <a:rPr lang="en-GB" dirty="0">
                <a:sym typeface="Wingdings" panose="05000000000000000000" pitchFamily="2" charset="2"/>
              </a:rPr>
              <a:t>/iC</a:t>
            </a:r>
            <a:r>
              <a:rPr lang="en-GB" baseline="-25000" dirty="0">
                <a:sym typeface="Wingdings" panose="05000000000000000000" pitchFamily="2" charset="2"/>
              </a:rPr>
              <a:t>4</a:t>
            </a:r>
            <a:r>
              <a:rPr lang="en-GB" dirty="0">
                <a:sym typeface="Wingdings" panose="05000000000000000000" pitchFamily="2" charset="2"/>
              </a:rPr>
              <a:t>H</a:t>
            </a:r>
            <a:r>
              <a:rPr lang="en-GB" baseline="-25000" dirty="0">
                <a:sym typeface="Wingdings" panose="05000000000000000000" pitchFamily="2" charset="2"/>
              </a:rPr>
              <a:t>10</a:t>
            </a:r>
            <a:r>
              <a:rPr lang="en-GB" dirty="0">
                <a:sym typeface="Wingdings" panose="05000000000000000000" pitchFamily="2" charset="2"/>
              </a:rPr>
              <a:t>/</a:t>
            </a:r>
            <a:r>
              <a:rPr lang="en-GB" b="1" dirty="0">
                <a:solidFill>
                  <a:srgbClr val="FF0000"/>
                </a:solidFill>
                <a:sym typeface="Wingdings" panose="05000000000000000000" pitchFamily="2" charset="2"/>
              </a:rPr>
              <a:t>SF</a:t>
            </a:r>
            <a:r>
              <a:rPr lang="en-GB" b="1" baseline="-25000" dirty="0">
                <a:solidFill>
                  <a:srgbClr val="FF0000"/>
                </a:solidFill>
                <a:sym typeface="Wingdings" panose="05000000000000000000" pitchFamily="2" charset="2"/>
              </a:rPr>
              <a:t>6</a:t>
            </a:r>
          </a:p>
          <a:p>
            <a:pPr marL="742950" lvl="1" indent="-285750">
              <a:buFont typeface="Arial" panose="020B0604020202020204" pitchFamily="34" charset="0"/>
              <a:buChar char="•"/>
            </a:pPr>
            <a:r>
              <a:rPr lang="en-GB" dirty="0">
                <a:sym typeface="Wingdings" panose="05000000000000000000" pitchFamily="2" charset="2"/>
              </a:rPr>
              <a:t>RPC</a:t>
            </a:r>
          </a:p>
          <a:p>
            <a:pPr marL="742950" lvl="1" indent="-285750">
              <a:buFont typeface="Arial" panose="020B0604020202020204" pitchFamily="34" charset="0"/>
              <a:buChar char="•"/>
            </a:pPr>
            <a:r>
              <a:rPr lang="en-GB" dirty="0">
                <a:sym typeface="Wingdings" panose="05000000000000000000" pitchFamily="2" charset="2"/>
              </a:rPr>
              <a:t>MID</a:t>
            </a:r>
          </a:p>
          <a:p>
            <a:pPr marL="742950" lvl="1" indent="-285750">
              <a:buFont typeface="Arial" panose="020B0604020202020204" pitchFamily="34" charset="0"/>
              <a:buChar char="•"/>
            </a:pPr>
            <a:r>
              <a:rPr lang="en-GB" dirty="0">
                <a:sym typeface="Wingdings" panose="05000000000000000000" pitchFamily="2" charset="2"/>
              </a:rPr>
              <a:t>TOF</a:t>
            </a:r>
          </a:p>
          <a:p>
            <a:pPr lvl="1"/>
            <a:endParaRPr lang="en-GB" dirty="0">
              <a:sym typeface="Wingdings" panose="05000000000000000000" pitchFamily="2" charset="2"/>
            </a:endParaRPr>
          </a:p>
        </p:txBody>
      </p:sp>
      <p:sp>
        <p:nvSpPr>
          <p:cNvPr id="6" name="CasellaDiTesto 5">
            <a:extLst>
              <a:ext uri="{FF2B5EF4-FFF2-40B4-BE49-F238E27FC236}">
                <a16:creationId xmlns:a16="http://schemas.microsoft.com/office/drawing/2014/main" id="{010DB72D-154F-4538-5523-67842EF57023}"/>
              </a:ext>
            </a:extLst>
          </p:cNvPr>
          <p:cNvSpPr txBox="1"/>
          <p:nvPr/>
        </p:nvSpPr>
        <p:spPr>
          <a:xfrm>
            <a:off x="5097439" y="4591665"/>
            <a:ext cx="6741101" cy="400110"/>
          </a:xfrm>
          <a:prstGeom prst="rect">
            <a:avLst/>
          </a:prstGeom>
          <a:noFill/>
        </p:spPr>
        <p:txBody>
          <a:bodyPr wrap="square" rtlCol="0">
            <a:spAutoFit/>
          </a:bodyPr>
          <a:lstStyle/>
          <a:p>
            <a:r>
              <a:rPr lang="en-GB" sz="2000" dirty="0">
                <a:sym typeface="Wingdings" panose="05000000000000000000" pitchFamily="2" charset="2"/>
              </a:rPr>
              <a:t>Some of these gases are </a:t>
            </a:r>
            <a:r>
              <a:rPr lang="en-GB" sz="2000" b="1" dirty="0">
                <a:solidFill>
                  <a:srgbClr val="FF0000"/>
                </a:solidFill>
                <a:sym typeface="Wingdings" panose="05000000000000000000" pitchFamily="2" charset="2"/>
              </a:rPr>
              <a:t>GREENHOUSE GASES (GHGs)</a:t>
            </a:r>
          </a:p>
        </p:txBody>
      </p:sp>
      <p:sp>
        <p:nvSpPr>
          <p:cNvPr id="8" name="Rectangle 4">
            <a:extLst>
              <a:ext uri="{FF2B5EF4-FFF2-40B4-BE49-F238E27FC236}">
                <a16:creationId xmlns:a16="http://schemas.microsoft.com/office/drawing/2014/main" id="{544627AD-A0AC-C6A0-0A5C-28A0F9EBCA7F}"/>
              </a:ext>
            </a:extLst>
          </p:cNvPr>
          <p:cNvSpPr txBox="1">
            <a:spLocks noChangeArrowheads="1"/>
          </p:cNvSpPr>
          <p:nvPr/>
        </p:nvSpPr>
        <p:spPr>
          <a:xfrm>
            <a:off x="2276820" y="-67963"/>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Gas mixtures for the LHC experiments</a:t>
            </a:r>
          </a:p>
        </p:txBody>
      </p:sp>
      <p:pic>
        <p:nvPicPr>
          <p:cNvPr id="9" name="Picture 2" descr="C:\Users\guidar\Documents\IEEE2012\CERN LogoOutline-Blue-04.png">
            <a:extLst>
              <a:ext uri="{FF2B5EF4-FFF2-40B4-BE49-F238E27FC236}">
                <a16:creationId xmlns:a16="http://schemas.microsoft.com/office/drawing/2014/main" id="{EA64989D-AA53-24E7-5DD8-2D2BDC81B1F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E91C650-FAB0-A068-15EA-FA585D936092}"/>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1E2BEB34-951F-B603-FC23-8286E20C4413}"/>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358664-FB73-0528-5935-4C7A4184D571}"/>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Date Placeholder 14">
            <a:extLst>
              <a:ext uri="{FF2B5EF4-FFF2-40B4-BE49-F238E27FC236}">
                <a16:creationId xmlns:a16="http://schemas.microsoft.com/office/drawing/2014/main" id="{8CC5AEB2-1037-5C23-2551-46EAD56953C2}"/>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836828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6BBD45-8E19-4BFC-A909-592527753A6C}"/>
              </a:ext>
            </a:extLst>
          </p:cNvPr>
          <p:cNvSpPr>
            <a:spLocks noGrp="1"/>
          </p:cNvSpPr>
          <p:nvPr>
            <p:ph type="ftr" sz="quarter" idx="11"/>
          </p:nvPr>
        </p:nvSpPr>
        <p:spPr>
          <a:xfrm>
            <a:off x="4038600" y="6356350"/>
            <a:ext cx="4637856"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91F95EB4-D147-4263-A9D2-00B9B19B08A0}"/>
              </a:ext>
            </a:extLst>
          </p:cNvPr>
          <p:cNvSpPr>
            <a:spLocks noGrp="1"/>
          </p:cNvSpPr>
          <p:nvPr>
            <p:ph type="sldNum" sz="quarter" idx="12"/>
          </p:nvPr>
        </p:nvSpPr>
        <p:spPr/>
        <p:txBody>
          <a:bodyPr/>
          <a:lstStyle/>
          <a:p>
            <a:fld id="{42A0D281-FBFC-4D24-9147-4B8F7095011A}" type="slidenum">
              <a:rPr lang="en-GB" smtClean="0"/>
              <a:t>50</a:t>
            </a:fld>
            <a:endParaRPr lang="en-GB"/>
          </a:p>
        </p:txBody>
      </p:sp>
      <p:sp>
        <p:nvSpPr>
          <p:cNvPr id="9" name="Membrane module"/>
          <p:cNvSpPr txBox="1"/>
          <p:nvPr/>
        </p:nvSpPr>
        <p:spPr>
          <a:xfrm>
            <a:off x="24737" y="836712"/>
            <a:ext cx="1941814"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rgbClr val="21529F"/>
                </a:solidFill>
              </a:defRPr>
            </a:lvl1pPr>
          </a:lstStyle>
          <a:p>
            <a:r>
              <a:rPr lang="fr-FR" sz="1600" b="1" dirty="0"/>
              <a:t>CF4 Absorber </a:t>
            </a:r>
            <a:r>
              <a:rPr sz="1600" b="1" dirty="0"/>
              <a:t>module</a:t>
            </a:r>
          </a:p>
        </p:txBody>
      </p:sp>
      <p:sp>
        <p:nvSpPr>
          <p:cNvPr id="16" name="Rectangle 4">
            <a:extLst>
              <a:ext uri="{FF2B5EF4-FFF2-40B4-BE49-F238E27FC236}">
                <a16:creationId xmlns:a16="http://schemas.microsoft.com/office/drawing/2014/main" id="{C103DADF-C485-4B4B-8893-4A9CEA7A5692}"/>
              </a:ext>
            </a:extLst>
          </p:cNvPr>
          <p:cNvSpPr txBox="1">
            <a:spLocks noChangeArrowheads="1"/>
          </p:cNvSpPr>
          <p:nvPr/>
        </p:nvSpPr>
        <p:spPr>
          <a:xfrm>
            <a:off x="2541178" y="40202"/>
            <a:ext cx="7632700" cy="649287"/>
          </a:xfrm>
          <a:prstGeom prst="rect">
            <a:avLst/>
          </a:prstGeom>
          <a:noFill/>
          <a:ln w="12700">
            <a:noFill/>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75000"/>
                  </a:schemeClr>
                </a:solidFill>
                <a:latin typeface="+mn-lt"/>
              </a:rPr>
              <a:t>CSC CF4 Recuperation Plant: R&amp;D studies</a:t>
            </a:r>
            <a:endParaRPr lang="en-US" sz="3200" dirty="0">
              <a:solidFill>
                <a:schemeClr val="accent1">
                  <a:lumMod val="75000"/>
                </a:schemeClr>
              </a:solidFill>
              <a:latin typeface="+mn-lt"/>
            </a:endParaRPr>
          </a:p>
        </p:txBody>
      </p:sp>
      <p:pic>
        <p:nvPicPr>
          <p:cNvPr id="17" name="Picture 2" descr="C:\Users\guidar\Documents\IEEE2012\CERN LogoOutline-Blue-04.png">
            <a:extLst>
              <a:ext uri="{FF2B5EF4-FFF2-40B4-BE49-F238E27FC236}">
                <a16:creationId xmlns:a16="http://schemas.microsoft.com/office/drawing/2014/main" id="{8F343A22-2440-4975-91DB-BF041B1D795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737B97F-0AD8-42F8-A00A-DE705E5BA4AA}"/>
              </a:ext>
            </a:extLst>
          </p:cNvPr>
          <p:cNvGrpSpPr/>
          <p:nvPr/>
        </p:nvGrpSpPr>
        <p:grpSpPr>
          <a:xfrm>
            <a:off x="792488" y="691712"/>
            <a:ext cx="10440000" cy="37824"/>
            <a:chOff x="179512" y="582864"/>
            <a:chExt cx="8820000" cy="37824"/>
          </a:xfrm>
        </p:grpSpPr>
        <p:cxnSp>
          <p:nvCxnSpPr>
            <p:cNvPr id="19" name="Straight Connector 18">
              <a:extLst>
                <a:ext uri="{FF2B5EF4-FFF2-40B4-BE49-F238E27FC236}">
                  <a16:creationId xmlns:a16="http://schemas.microsoft.com/office/drawing/2014/main" id="{7F8E73F0-92EC-4999-B861-A86BB0D9BAAA}"/>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F80B1E-565A-4479-A661-4A2AE75146D4}"/>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6">
            <a:extLst>
              <a:ext uri="{FF2B5EF4-FFF2-40B4-BE49-F238E27FC236}">
                <a16:creationId xmlns:a16="http://schemas.microsoft.com/office/drawing/2014/main" id="{83633317-3EEC-9E82-5B0A-760874AF9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596" y="1397389"/>
            <a:ext cx="5613739" cy="278063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2110FF9-432C-427E-711F-0F5A1EEB6E8B}"/>
              </a:ext>
            </a:extLst>
          </p:cNvPr>
          <p:cNvGrpSpPr/>
          <p:nvPr/>
        </p:nvGrpSpPr>
        <p:grpSpPr>
          <a:xfrm>
            <a:off x="156692" y="1397389"/>
            <a:ext cx="5689974" cy="4505458"/>
            <a:chOff x="320590" y="1397389"/>
            <a:chExt cx="5689974" cy="4505458"/>
          </a:xfrm>
        </p:grpSpPr>
        <p:pic>
          <p:nvPicPr>
            <p:cNvPr id="3" name="Picture 2">
              <a:extLst>
                <a:ext uri="{FF2B5EF4-FFF2-40B4-BE49-F238E27FC236}">
                  <a16:creationId xmlns:a16="http://schemas.microsoft.com/office/drawing/2014/main" id="{E584AC71-5FB1-1D8D-110C-481B1A1F4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25" y="1397389"/>
              <a:ext cx="5613739" cy="278063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6785C38-4FA1-D748-EE83-11D74D613811}"/>
                </a:ext>
                <a:ext uri="{C183D7F6-B498-43B3-948B-1728B52AA6E4}">
                  <adec:decorative xmlns:adec="http://schemas.microsoft.com/office/drawing/2017/decorative" val="1"/>
                </a:ext>
              </a:extLst>
            </p:cNvPr>
            <p:cNvSpPr/>
            <p:nvPr/>
          </p:nvSpPr>
          <p:spPr>
            <a:xfrm>
              <a:off x="2615238" y="2558774"/>
              <a:ext cx="196850" cy="1346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20ACEAF-C974-BF22-56A6-42309C2FB3CA}"/>
                </a:ext>
              </a:extLst>
            </p:cNvPr>
            <p:cNvSpPr txBox="1"/>
            <p:nvPr/>
          </p:nvSpPr>
          <p:spPr>
            <a:xfrm>
              <a:off x="2492932" y="3441637"/>
              <a:ext cx="1809750" cy="400110"/>
            </a:xfrm>
            <a:prstGeom prst="rect">
              <a:avLst/>
            </a:prstGeom>
            <a:noFill/>
          </p:spPr>
          <p:txBody>
            <a:bodyPr wrap="square" rtlCol="0">
              <a:spAutoFit/>
            </a:bodyPr>
            <a:lstStyle/>
            <a:p>
              <a:pPr algn="ctr"/>
              <a:r>
                <a:rPr lang="en-US" sz="1000" dirty="0">
                  <a:solidFill>
                    <a:srgbClr val="FF0000"/>
                  </a:solidFill>
                </a:rPr>
                <a:t>Problem with pump module</a:t>
              </a:r>
              <a:endParaRPr lang="en-GB" sz="1000" dirty="0">
                <a:solidFill>
                  <a:srgbClr val="FF0000"/>
                </a:solidFill>
              </a:endParaRPr>
            </a:p>
          </p:txBody>
        </p:sp>
        <p:sp>
          <p:nvSpPr>
            <p:cNvPr id="8" name="TextBox 7">
              <a:extLst>
                <a:ext uri="{FF2B5EF4-FFF2-40B4-BE49-F238E27FC236}">
                  <a16:creationId xmlns:a16="http://schemas.microsoft.com/office/drawing/2014/main" id="{C5AF2A96-D762-9846-0408-39A3B8E97FEB}"/>
                </a:ext>
              </a:extLst>
            </p:cNvPr>
            <p:cNvSpPr txBox="1"/>
            <p:nvPr/>
          </p:nvSpPr>
          <p:spPr>
            <a:xfrm>
              <a:off x="320590" y="4333187"/>
              <a:ext cx="4869815" cy="1569660"/>
            </a:xfrm>
            <a:prstGeom prst="rect">
              <a:avLst/>
            </a:prstGeom>
            <a:noFill/>
          </p:spPr>
          <p:txBody>
            <a:bodyPr wrap="square" rtlCol="0">
              <a:spAutoFit/>
            </a:bodyPr>
            <a:lstStyle/>
            <a:p>
              <a:pPr algn="ctr"/>
              <a:r>
                <a:rPr lang="en-US" sz="1600" b="1" dirty="0"/>
                <a:t>2023-2024 average</a:t>
              </a:r>
              <a:br>
                <a:rPr lang="en-US" sz="1600" b="1" dirty="0"/>
              </a:br>
              <a:r>
                <a:rPr lang="en-US" sz="1600" b="1" dirty="0"/>
                <a:t>composition of the battery </a:t>
              </a:r>
            </a:p>
            <a:p>
              <a:pPr algn="ctr"/>
              <a:r>
                <a:rPr lang="en-US" sz="1600" dirty="0"/>
                <a:t>Ar 11%</a:t>
              </a:r>
              <a:br>
                <a:rPr lang="en-US" sz="1600" dirty="0"/>
              </a:br>
              <a:r>
                <a:rPr lang="en-US" sz="1600" dirty="0"/>
                <a:t>CF</a:t>
              </a:r>
              <a:r>
                <a:rPr lang="en-US" sz="1600" baseline="-25000" dirty="0"/>
                <a:t>4</a:t>
              </a:r>
              <a:r>
                <a:rPr lang="en-US" sz="1600" dirty="0"/>
                <a:t> 88%</a:t>
              </a:r>
              <a:br>
                <a:rPr lang="en-US" sz="1600" dirty="0"/>
              </a:br>
              <a:r>
                <a:rPr lang="en-US" sz="1600" dirty="0"/>
                <a:t>N</a:t>
              </a:r>
              <a:r>
                <a:rPr lang="en-US" sz="1600" baseline="-25000" dirty="0"/>
                <a:t>2</a:t>
              </a:r>
              <a:r>
                <a:rPr lang="en-US" sz="1600" dirty="0"/>
                <a:t> 1.9%</a:t>
              </a:r>
            </a:p>
            <a:p>
              <a:pPr algn="ctr"/>
              <a:r>
                <a:rPr lang="en-US" sz="1600" dirty="0"/>
                <a:t>O</a:t>
              </a:r>
              <a:r>
                <a:rPr lang="en-US" sz="1600" baseline="-25000" dirty="0"/>
                <a:t>2</a:t>
              </a:r>
              <a:r>
                <a:rPr lang="en-US" sz="1600" dirty="0"/>
                <a:t> 0.2%</a:t>
              </a:r>
              <a:endParaRPr lang="en-GB" sz="1600" dirty="0"/>
            </a:p>
          </p:txBody>
        </p:sp>
      </p:grpSp>
      <p:sp>
        <p:nvSpPr>
          <p:cNvPr id="10" name="Oval 9">
            <a:extLst>
              <a:ext uri="{FF2B5EF4-FFF2-40B4-BE49-F238E27FC236}">
                <a16:creationId xmlns:a16="http://schemas.microsoft.com/office/drawing/2014/main" id="{2F8272E0-F696-8FE4-8ED8-FD5DAE929F3F}"/>
              </a:ext>
              <a:ext uri="{C183D7F6-B498-43B3-948B-1728B52AA6E4}">
                <adec:decorative xmlns:adec="http://schemas.microsoft.com/office/drawing/2017/decorative" val="1"/>
              </a:ext>
            </a:extLst>
          </p:cNvPr>
          <p:cNvSpPr/>
          <p:nvPr/>
        </p:nvSpPr>
        <p:spPr>
          <a:xfrm>
            <a:off x="8252381" y="1547034"/>
            <a:ext cx="247153" cy="7817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458142B-D551-4E3C-FBC6-67BEBBE9A9B1}"/>
              </a:ext>
            </a:extLst>
          </p:cNvPr>
          <p:cNvSpPr txBox="1"/>
          <p:nvPr/>
        </p:nvSpPr>
        <p:spPr>
          <a:xfrm>
            <a:off x="8252382" y="1765476"/>
            <a:ext cx="1809750" cy="400110"/>
          </a:xfrm>
          <a:prstGeom prst="rect">
            <a:avLst/>
          </a:prstGeom>
          <a:noFill/>
        </p:spPr>
        <p:txBody>
          <a:bodyPr wrap="square" rtlCol="0">
            <a:spAutoFit/>
          </a:bodyPr>
          <a:lstStyle/>
          <a:p>
            <a:pPr algn="ctr"/>
            <a:r>
              <a:rPr lang="en-US" sz="1000" dirty="0">
                <a:solidFill>
                  <a:srgbClr val="FF0000"/>
                </a:solidFill>
              </a:rPr>
              <a:t>Problem with pump module</a:t>
            </a:r>
            <a:endParaRPr lang="en-GB" sz="1000" dirty="0">
              <a:solidFill>
                <a:srgbClr val="FF000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FBB5BB-C7ED-3956-34A9-F5362F03965E}"/>
                  </a:ext>
                </a:extLst>
              </p:cNvPr>
              <p:cNvSpPr txBox="1"/>
              <p:nvPr/>
            </p:nvSpPr>
            <p:spPr>
              <a:xfrm>
                <a:off x="5991292" y="4302409"/>
                <a:ext cx="6200708" cy="1600438"/>
              </a:xfrm>
              <a:prstGeom prst="rect">
                <a:avLst/>
              </a:prstGeom>
              <a:noFill/>
            </p:spPr>
            <p:txBody>
              <a:bodyPr wrap="square" rtlCol="0">
                <a:spAutoFit/>
              </a:bodyPr>
              <a:lstStyle/>
              <a:p>
                <a:pPr marL="285750" indent="-285750">
                  <a:buFont typeface="Calibri" panose="020F0502020204030204" pitchFamily="34" charset="0"/>
                  <a:buChar char="‐"/>
                </a:pPr>
                <a:r>
                  <a:rPr lang="en-US" dirty="0"/>
                  <a:t>The N</a:t>
                </a:r>
                <a:r>
                  <a:rPr lang="en-US" baseline="-25000" dirty="0"/>
                  <a:t>2</a:t>
                </a:r>
                <a:r>
                  <a:rPr lang="en-US" dirty="0"/>
                  <a:t> concentration is reduced by a factor 10 in the recuperation system </a:t>
                </a:r>
              </a:p>
              <a:p>
                <a:pPr marL="285750" indent="-285750">
                  <a:buFont typeface="Calibri" panose="020F0502020204030204" pitchFamily="34" charset="0"/>
                  <a:buChar char="‐"/>
                </a:pPr>
                <a:r>
                  <a:rPr lang="en-US" dirty="0"/>
                  <a:t>Considering that CF</a:t>
                </a:r>
                <a:r>
                  <a:rPr lang="en-US" baseline="-25000" dirty="0"/>
                  <a:t>4</a:t>
                </a:r>
                <a:r>
                  <a:rPr lang="en-US" dirty="0"/>
                  <a:t> (10% in the CSC mixture) is injected 50/50 fresh/recuperated, the N</a:t>
                </a:r>
                <a:r>
                  <a:rPr lang="en-US" baseline="-25000" dirty="0"/>
                  <a:t>2</a:t>
                </a:r>
                <a:r>
                  <a:rPr lang="en-US" dirty="0"/>
                  <a:t> reinjected in the mixer is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200</m:t>
                        </m:r>
                      </m:den>
                    </m:f>
                  </m:oMath>
                </a14:m>
                <a:r>
                  <a:rPr lang="en-US" dirty="0"/>
                  <a:t> of the initial concentration</a:t>
                </a:r>
                <a:endParaRPr lang="en-GB" dirty="0"/>
              </a:p>
            </p:txBody>
          </p:sp>
        </mc:Choice>
        <mc:Fallback xmlns="">
          <p:sp>
            <p:nvSpPr>
              <p:cNvPr id="12" name="TextBox 11">
                <a:extLst>
                  <a:ext uri="{FF2B5EF4-FFF2-40B4-BE49-F238E27FC236}">
                    <a16:creationId xmlns:a16="http://schemas.microsoft.com/office/drawing/2014/main" id="{4AFBB5BB-C7ED-3956-34A9-F5362F03965E}"/>
                  </a:ext>
                </a:extLst>
              </p:cNvPr>
              <p:cNvSpPr txBox="1">
                <a:spLocks noRot="1" noChangeAspect="1" noMove="1" noResize="1" noEditPoints="1" noAdjustHandles="1" noChangeArrowheads="1" noChangeShapeType="1" noTextEdit="1"/>
              </p:cNvSpPr>
              <p:nvPr/>
            </p:nvSpPr>
            <p:spPr>
              <a:xfrm>
                <a:off x="5991292" y="4302409"/>
                <a:ext cx="6200708" cy="1600438"/>
              </a:xfrm>
              <a:prstGeom prst="rect">
                <a:avLst/>
              </a:prstGeom>
              <a:blipFill>
                <a:blip r:embed="rId5"/>
                <a:stretch>
                  <a:fillRect l="-885" t="-2290" b="-4962"/>
                </a:stretch>
              </a:blipFill>
            </p:spPr>
            <p:txBody>
              <a:bodyPr/>
              <a:lstStyle/>
              <a:p>
                <a:r>
                  <a:rPr lang="en-CH">
                    <a:noFill/>
                  </a:rPr>
                  <a:t> </a:t>
                </a:r>
              </a:p>
            </p:txBody>
          </p:sp>
        </mc:Fallback>
      </mc:AlternateContent>
      <p:sp>
        <p:nvSpPr>
          <p:cNvPr id="13" name="Date Placeholder 12">
            <a:extLst>
              <a:ext uri="{FF2B5EF4-FFF2-40B4-BE49-F238E27FC236}">
                <a16:creationId xmlns:a16="http://schemas.microsoft.com/office/drawing/2014/main" id="{9DFE3145-3F6D-E7E3-DD4B-2372CDFAA7EB}"/>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060211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6BBD45-8E19-4BFC-A909-592527753A6C}"/>
              </a:ext>
            </a:extLst>
          </p:cNvPr>
          <p:cNvSpPr>
            <a:spLocks noGrp="1"/>
          </p:cNvSpPr>
          <p:nvPr>
            <p:ph type="ftr" sz="quarter" idx="11"/>
          </p:nvPr>
        </p:nvSpPr>
        <p:spPr>
          <a:xfrm>
            <a:off x="4038600" y="6356350"/>
            <a:ext cx="4758328"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91F95EB4-D147-4263-A9D2-00B9B19B08A0}"/>
              </a:ext>
            </a:extLst>
          </p:cNvPr>
          <p:cNvSpPr>
            <a:spLocks noGrp="1"/>
          </p:cNvSpPr>
          <p:nvPr>
            <p:ph type="sldNum" sz="quarter" idx="12"/>
          </p:nvPr>
        </p:nvSpPr>
        <p:spPr/>
        <p:txBody>
          <a:bodyPr/>
          <a:lstStyle/>
          <a:p>
            <a:fld id="{42A0D281-FBFC-4D24-9147-4B8F7095011A}" type="slidenum">
              <a:rPr lang="en-GB" smtClean="0"/>
              <a:t>51</a:t>
            </a:fld>
            <a:endParaRPr lang="en-GB"/>
          </a:p>
        </p:txBody>
      </p:sp>
      <p:sp>
        <p:nvSpPr>
          <p:cNvPr id="7" name="Rectangle 6">
            <a:extLst>
              <a:ext uri="{FF2B5EF4-FFF2-40B4-BE49-F238E27FC236}">
                <a16:creationId xmlns:a16="http://schemas.microsoft.com/office/drawing/2014/main" id="{B2CE9834-98C0-4C20-BCAF-8D49D788702F}"/>
              </a:ext>
            </a:extLst>
          </p:cNvPr>
          <p:cNvSpPr/>
          <p:nvPr/>
        </p:nvSpPr>
        <p:spPr>
          <a:xfrm>
            <a:off x="1" y="1177905"/>
            <a:ext cx="5497797" cy="338554"/>
          </a:xfrm>
          <a:prstGeom prst="rect">
            <a:avLst/>
          </a:prstGeom>
        </p:spPr>
        <p:txBody>
          <a:bodyPr wrap="square">
            <a:spAutoFit/>
          </a:bodyPr>
          <a:lstStyle/>
          <a:p>
            <a:pPr>
              <a:defRPr/>
            </a:pPr>
            <a:r>
              <a:rPr lang="en-GB" sz="1600" dirty="0"/>
              <a:t>Quality of recuperated CF</a:t>
            </a:r>
            <a:r>
              <a:rPr lang="en-GB" sz="1600" baseline="-25000" dirty="0"/>
              <a:t>4 </a:t>
            </a:r>
            <a:r>
              <a:rPr lang="en-GB" sz="1600" dirty="0"/>
              <a:t>is monitored: with </a:t>
            </a:r>
            <a:r>
              <a:rPr lang="en-GB" sz="1600" b="1" dirty="0"/>
              <a:t>GC analysis</a:t>
            </a:r>
          </a:p>
        </p:txBody>
      </p:sp>
      <p:sp>
        <p:nvSpPr>
          <p:cNvPr id="8" name="Rectangle 4">
            <a:extLst>
              <a:ext uri="{FF2B5EF4-FFF2-40B4-BE49-F238E27FC236}">
                <a16:creationId xmlns:a16="http://schemas.microsoft.com/office/drawing/2014/main" id="{DE0EB492-09D9-48A5-8FEC-37172FBB67A6}"/>
              </a:ext>
            </a:extLst>
          </p:cNvPr>
          <p:cNvSpPr>
            <a:spLocks noGrp="1" noChangeArrowheads="1"/>
          </p:cNvSpPr>
          <p:nvPr>
            <p:ph type="title"/>
          </p:nvPr>
        </p:nvSpPr>
        <p:spPr>
          <a:xfrm>
            <a:off x="2114906" y="40613"/>
            <a:ext cx="8605716" cy="649287"/>
          </a:xfrm>
          <a:noFill/>
          <a:ln w="12700">
            <a:noFill/>
          </a:ln>
          <a:effectLst/>
        </p:spPr>
        <p:txBody>
          <a:bodyPr>
            <a:normAutofit fontScale="90000"/>
          </a:bodyPr>
          <a:lstStyle/>
          <a:p>
            <a:r>
              <a:rPr lang="en-US" sz="3200" dirty="0">
                <a:solidFill>
                  <a:schemeClr val="accent1">
                    <a:lumMod val="75000"/>
                  </a:schemeClr>
                </a:solidFill>
                <a:latin typeface="+mn-lt"/>
              </a:rPr>
              <a:t>Gas recuperation: monitoring quality of recuperated gas</a:t>
            </a:r>
          </a:p>
        </p:txBody>
      </p:sp>
      <p:pic>
        <p:nvPicPr>
          <p:cNvPr id="9" name="Picture 2" descr="C:\Users\guidar\Documents\IEEE2012\CERN LogoOutline-Blue-04.png">
            <a:extLst>
              <a:ext uri="{FF2B5EF4-FFF2-40B4-BE49-F238E27FC236}">
                <a16:creationId xmlns:a16="http://schemas.microsoft.com/office/drawing/2014/main" id="{E205A159-8AAE-4018-A00C-7130DDE84DD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9DD00AA-747F-49F9-AF93-A349CA889811}"/>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72C6D271-C2EF-4104-962E-60CDEB26D906}"/>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78407B-8D03-4E8E-AC3D-6836AF8B658F}"/>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242F49B1-CCB0-4485-9598-3BBBF3076567}"/>
              </a:ext>
            </a:extLst>
          </p:cNvPr>
          <p:cNvSpPr/>
          <p:nvPr/>
        </p:nvSpPr>
        <p:spPr>
          <a:xfrm>
            <a:off x="19452" y="3861048"/>
            <a:ext cx="5021471" cy="338554"/>
          </a:xfrm>
          <a:prstGeom prst="rect">
            <a:avLst/>
          </a:prstGeom>
        </p:spPr>
        <p:txBody>
          <a:bodyPr wrap="square">
            <a:spAutoFit/>
          </a:bodyPr>
          <a:lstStyle/>
          <a:p>
            <a:pPr>
              <a:defRPr/>
            </a:pPr>
            <a:r>
              <a:rPr lang="en-GB" sz="1600" dirty="0"/>
              <a:t>and with gas mixture monitoring: </a:t>
            </a:r>
            <a:r>
              <a:rPr lang="en-GB" sz="1600" b="1" dirty="0"/>
              <a:t>Single Wire Chambers</a:t>
            </a:r>
          </a:p>
        </p:txBody>
      </p:sp>
      <p:pic>
        <p:nvPicPr>
          <p:cNvPr id="14" name="Picture 7">
            <a:extLst>
              <a:ext uri="{FF2B5EF4-FFF2-40B4-BE49-F238E27FC236}">
                <a16:creationId xmlns:a16="http://schemas.microsoft.com/office/drawing/2014/main" id="{9ADB8DDB-9148-4B9E-A3E6-CADE3164148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00797" y="1553739"/>
            <a:ext cx="3288507" cy="227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F8188F13-A1FF-4A26-8F7D-DDB132F71819}"/>
              </a:ext>
            </a:extLst>
          </p:cNvPr>
          <p:cNvSpPr/>
          <p:nvPr/>
        </p:nvSpPr>
        <p:spPr>
          <a:xfrm>
            <a:off x="3333219" y="2339243"/>
            <a:ext cx="1939425" cy="307777"/>
          </a:xfrm>
          <a:prstGeom prst="rect">
            <a:avLst/>
          </a:prstGeom>
        </p:spPr>
        <p:txBody>
          <a:bodyPr wrap="square">
            <a:spAutoFit/>
          </a:bodyPr>
          <a:lstStyle/>
          <a:p>
            <a:pPr>
              <a:defRPr/>
            </a:pPr>
            <a:r>
              <a:rPr lang="en-GB" sz="1400" dirty="0">
                <a:solidFill>
                  <a:schemeClr val="accent1">
                    <a:lumMod val="75000"/>
                  </a:schemeClr>
                </a:solidFill>
              </a:rPr>
              <a:t>Increased to about 95%</a:t>
            </a:r>
            <a:endParaRPr lang="en-GB" sz="1400" b="0" dirty="0">
              <a:solidFill>
                <a:schemeClr val="accent1">
                  <a:lumMod val="75000"/>
                </a:schemeClr>
              </a:solidFill>
            </a:endParaRPr>
          </a:p>
        </p:txBody>
      </p:sp>
      <p:cxnSp>
        <p:nvCxnSpPr>
          <p:cNvPr id="16" name="Straight Arrow Connector 15">
            <a:extLst>
              <a:ext uri="{FF2B5EF4-FFF2-40B4-BE49-F238E27FC236}">
                <a16:creationId xmlns:a16="http://schemas.microsoft.com/office/drawing/2014/main" id="{0BDE1B41-E36F-451E-BDF4-A13F003744DF}"/>
              </a:ext>
            </a:extLst>
          </p:cNvPr>
          <p:cNvCxnSpPr>
            <a:cxnSpLocks/>
          </p:cNvCxnSpPr>
          <p:nvPr/>
        </p:nvCxnSpPr>
        <p:spPr>
          <a:xfrm>
            <a:off x="2913702" y="2302807"/>
            <a:ext cx="468559" cy="14639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E968E4C-F6CA-448E-BBE5-323643D582D4}"/>
              </a:ext>
            </a:extLst>
          </p:cNvPr>
          <p:cNvSpPr/>
          <p:nvPr/>
        </p:nvSpPr>
        <p:spPr>
          <a:xfrm>
            <a:off x="6589868" y="1172669"/>
            <a:ext cx="4717032" cy="338554"/>
          </a:xfrm>
          <a:prstGeom prst="rect">
            <a:avLst/>
          </a:prstGeom>
        </p:spPr>
        <p:txBody>
          <a:bodyPr wrap="square">
            <a:spAutoFit/>
          </a:bodyPr>
          <a:lstStyle/>
          <a:p>
            <a:pPr>
              <a:defRPr/>
            </a:pPr>
            <a:r>
              <a:rPr lang="en-GB" sz="1600" dirty="0">
                <a:solidFill>
                  <a:schemeClr val="accent1">
                    <a:lumMod val="75000"/>
                  </a:schemeClr>
                </a:solidFill>
              </a:rPr>
              <a:t>Mixed injection of CF</a:t>
            </a:r>
            <a:r>
              <a:rPr lang="en-GB" sz="1600" baseline="-25000" dirty="0">
                <a:solidFill>
                  <a:schemeClr val="accent1">
                    <a:lumMod val="75000"/>
                  </a:schemeClr>
                </a:solidFill>
              </a:rPr>
              <a:t>4</a:t>
            </a:r>
            <a:r>
              <a:rPr lang="en-GB" sz="1600" dirty="0">
                <a:solidFill>
                  <a:schemeClr val="accent1">
                    <a:lumMod val="75000"/>
                  </a:schemeClr>
                </a:solidFill>
              </a:rPr>
              <a:t> 50% recuperated and 50% new</a:t>
            </a:r>
            <a:endParaRPr lang="en-GB" sz="1600" b="0" dirty="0">
              <a:solidFill>
                <a:schemeClr val="accent1">
                  <a:lumMod val="75000"/>
                </a:schemeClr>
              </a:solidFill>
            </a:endParaRPr>
          </a:p>
        </p:txBody>
      </p:sp>
      <p:pic>
        <p:nvPicPr>
          <p:cNvPr id="18" name="Picture 17">
            <a:extLst>
              <a:ext uri="{FF2B5EF4-FFF2-40B4-BE49-F238E27FC236}">
                <a16:creationId xmlns:a16="http://schemas.microsoft.com/office/drawing/2014/main" id="{AF8729C2-5C24-43E5-80F3-F1C012DCD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93" y="4257653"/>
            <a:ext cx="2768123" cy="2141816"/>
          </a:xfrm>
          <a:prstGeom prst="rect">
            <a:avLst/>
          </a:prstGeom>
        </p:spPr>
      </p:pic>
      <p:pic>
        <p:nvPicPr>
          <p:cNvPr id="19" name="Picture 18">
            <a:extLst>
              <a:ext uri="{FF2B5EF4-FFF2-40B4-BE49-F238E27FC236}">
                <a16:creationId xmlns:a16="http://schemas.microsoft.com/office/drawing/2014/main" id="{5054B11D-133D-4BD2-BFC6-9F931FB7E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3837" y="4285531"/>
            <a:ext cx="2573194" cy="1757646"/>
          </a:xfrm>
          <a:prstGeom prst="rect">
            <a:avLst/>
          </a:prstGeom>
        </p:spPr>
      </p:pic>
      <p:sp>
        <p:nvSpPr>
          <p:cNvPr id="20" name="Rectangle 19">
            <a:extLst>
              <a:ext uri="{FF2B5EF4-FFF2-40B4-BE49-F238E27FC236}">
                <a16:creationId xmlns:a16="http://schemas.microsoft.com/office/drawing/2014/main" id="{86450FF9-4434-4172-9161-33C2EB85DAC0}"/>
              </a:ext>
            </a:extLst>
          </p:cNvPr>
          <p:cNvSpPr/>
          <p:nvPr/>
        </p:nvSpPr>
        <p:spPr>
          <a:xfrm>
            <a:off x="0" y="796642"/>
            <a:ext cx="12191999" cy="384721"/>
          </a:xfrm>
          <a:prstGeom prst="rect">
            <a:avLst/>
          </a:prstGeom>
        </p:spPr>
        <p:txBody>
          <a:bodyPr wrap="square">
            <a:spAutoFit/>
          </a:bodyPr>
          <a:lstStyle/>
          <a:p>
            <a:pPr>
              <a:defRPr/>
            </a:pPr>
            <a:r>
              <a:rPr lang="en-GB" sz="1900" b="1" dirty="0">
                <a:solidFill>
                  <a:schemeClr val="accent1">
                    <a:lumMod val="75000"/>
                  </a:schemeClr>
                </a:solidFill>
              </a:rPr>
              <a:t>Complexity of using a recuperated gas: mixture quality monitoring ensuring good composition and avoiding ageing</a:t>
            </a:r>
          </a:p>
        </p:txBody>
      </p:sp>
      <p:grpSp>
        <p:nvGrpSpPr>
          <p:cNvPr id="3" name="Group 2"/>
          <p:cNvGrpSpPr/>
          <p:nvPr/>
        </p:nvGrpSpPr>
        <p:grpSpPr>
          <a:xfrm>
            <a:off x="6651655" y="1482225"/>
            <a:ext cx="4427509" cy="2508251"/>
            <a:chOff x="4470172" y="1505174"/>
            <a:chExt cx="4427509" cy="2508251"/>
          </a:xfrm>
        </p:grpSpPr>
        <p:pic>
          <p:nvPicPr>
            <p:cNvPr id="21" name="Picture 20">
              <a:extLst>
                <a:ext uri="{FF2B5EF4-FFF2-40B4-BE49-F238E27FC236}">
                  <a16:creationId xmlns:a16="http://schemas.microsoft.com/office/drawing/2014/main" id="{B1D04D43-C183-413A-B344-E1F17905C1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157" y="1524637"/>
              <a:ext cx="4336524" cy="2488788"/>
            </a:xfrm>
            <a:prstGeom prst="rect">
              <a:avLst/>
            </a:prstGeom>
          </p:spPr>
        </p:pic>
        <p:sp>
          <p:nvSpPr>
            <p:cNvPr id="22" name="TextBox 21">
              <a:extLst>
                <a:ext uri="{FF2B5EF4-FFF2-40B4-BE49-F238E27FC236}">
                  <a16:creationId xmlns:a16="http://schemas.microsoft.com/office/drawing/2014/main" id="{DFB76E20-ED08-45BB-853D-4B6446D965CC}"/>
                </a:ext>
              </a:extLst>
            </p:cNvPr>
            <p:cNvSpPr txBox="1"/>
            <p:nvPr/>
          </p:nvSpPr>
          <p:spPr>
            <a:xfrm>
              <a:off x="4499546" y="1505174"/>
              <a:ext cx="460639" cy="307777"/>
            </a:xfrm>
            <a:prstGeom prst="rect">
              <a:avLst/>
            </a:prstGeom>
            <a:noFill/>
          </p:spPr>
          <p:txBody>
            <a:bodyPr wrap="none" rtlCol="0">
              <a:spAutoFit/>
            </a:bodyPr>
            <a:lstStyle/>
            <a:p>
              <a:r>
                <a:rPr lang="fr-CH" sz="1400" b="1" dirty="0">
                  <a:solidFill>
                    <a:schemeClr val="accent6">
                      <a:lumMod val="75000"/>
                    </a:schemeClr>
                  </a:solidFill>
                </a:rPr>
                <a:t>CO</a:t>
              </a:r>
              <a:r>
                <a:rPr lang="fr-CH" sz="1400" b="1" baseline="-25000" dirty="0">
                  <a:solidFill>
                    <a:schemeClr val="accent6">
                      <a:lumMod val="75000"/>
                    </a:schemeClr>
                  </a:solidFill>
                </a:rPr>
                <a:t>2</a:t>
              </a:r>
              <a:endParaRPr lang="en-GB" sz="1400" b="1" baseline="-25000" dirty="0">
                <a:solidFill>
                  <a:schemeClr val="accent6">
                    <a:lumMod val="75000"/>
                  </a:schemeClr>
                </a:solidFill>
              </a:endParaRPr>
            </a:p>
          </p:txBody>
        </p:sp>
        <p:sp>
          <p:nvSpPr>
            <p:cNvPr id="23" name="TextBox 22">
              <a:extLst>
                <a:ext uri="{FF2B5EF4-FFF2-40B4-BE49-F238E27FC236}">
                  <a16:creationId xmlns:a16="http://schemas.microsoft.com/office/drawing/2014/main" id="{F11C4C32-0B6D-4AE2-AD74-F3C7CB422913}"/>
                </a:ext>
              </a:extLst>
            </p:cNvPr>
            <p:cNvSpPr txBox="1"/>
            <p:nvPr/>
          </p:nvSpPr>
          <p:spPr>
            <a:xfrm>
              <a:off x="4520698" y="2053474"/>
              <a:ext cx="357790" cy="307777"/>
            </a:xfrm>
            <a:prstGeom prst="rect">
              <a:avLst/>
            </a:prstGeom>
            <a:noFill/>
          </p:spPr>
          <p:txBody>
            <a:bodyPr wrap="none" rtlCol="0">
              <a:spAutoFit/>
            </a:bodyPr>
            <a:lstStyle/>
            <a:p>
              <a:r>
                <a:rPr lang="fr-CH" sz="1400" b="1" dirty="0">
                  <a:solidFill>
                    <a:schemeClr val="tx2">
                      <a:lumMod val="60000"/>
                      <a:lumOff val="40000"/>
                    </a:schemeClr>
                  </a:solidFill>
                </a:rPr>
                <a:t>Ar</a:t>
              </a:r>
              <a:endParaRPr lang="en-GB" sz="1400" b="1" baseline="-25000" dirty="0">
                <a:solidFill>
                  <a:schemeClr val="tx2">
                    <a:lumMod val="60000"/>
                    <a:lumOff val="40000"/>
                  </a:schemeClr>
                </a:solidFill>
              </a:endParaRPr>
            </a:p>
          </p:txBody>
        </p:sp>
        <p:sp>
          <p:nvSpPr>
            <p:cNvPr id="24" name="TextBox 23">
              <a:extLst>
                <a:ext uri="{FF2B5EF4-FFF2-40B4-BE49-F238E27FC236}">
                  <a16:creationId xmlns:a16="http://schemas.microsoft.com/office/drawing/2014/main" id="{6C896E0E-A159-4D60-953F-A152A3FEDDE2}"/>
                </a:ext>
              </a:extLst>
            </p:cNvPr>
            <p:cNvSpPr txBox="1"/>
            <p:nvPr/>
          </p:nvSpPr>
          <p:spPr>
            <a:xfrm>
              <a:off x="4499546" y="2701546"/>
              <a:ext cx="703269" cy="276999"/>
            </a:xfrm>
            <a:prstGeom prst="rect">
              <a:avLst/>
            </a:prstGeom>
            <a:noFill/>
          </p:spPr>
          <p:txBody>
            <a:bodyPr wrap="none" rtlCol="0">
              <a:spAutoFit/>
            </a:bodyPr>
            <a:lstStyle/>
            <a:p>
              <a:r>
                <a:rPr lang="fr-CH" sz="1200" b="1" dirty="0">
                  <a:solidFill>
                    <a:srgbClr val="FF0000"/>
                  </a:solidFill>
                </a:rPr>
                <a:t>CF</a:t>
              </a:r>
              <a:r>
                <a:rPr lang="fr-CH" sz="1200" b="1" baseline="-25000" dirty="0">
                  <a:solidFill>
                    <a:srgbClr val="FF0000"/>
                  </a:solidFill>
                </a:rPr>
                <a:t>4 </a:t>
              </a:r>
              <a:r>
                <a:rPr lang="fr-CH" sz="1200" b="1" dirty="0">
                  <a:solidFill>
                    <a:srgbClr val="FF0000"/>
                  </a:solidFill>
                </a:rPr>
                <a:t>New</a:t>
              </a:r>
              <a:endParaRPr lang="en-GB" sz="1200" b="1" dirty="0">
                <a:solidFill>
                  <a:srgbClr val="FF0000"/>
                </a:solidFill>
              </a:endParaRPr>
            </a:p>
          </p:txBody>
        </p:sp>
        <p:sp>
          <p:nvSpPr>
            <p:cNvPr id="25" name="TextBox 24">
              <a:extLst>
                <a:ext uri="{FF2B5EF4-FFF2-40B4-BE49-F238E27FC236}">
                  <a16:creationId xmlns:a16="http://schemas.microsoft.com/office/drawing/2014/main" id="{E00526C4-256B-4DAD-9B42-BE3EE778AF12}"/>
                </a:ext>
              </a:extLst>
            </p:cNvPr>
            <p:cNvSpPr txBox="1"/>
            <p:nvPr/>
          </p:nvSpPr>
          <p:spPr>
            <a:xfrm>
              <a:off x="4470172" y="3284984"/>
              <a:ext cx="1216102" cy="276999"/>
            </a:xfrm>
            <a:prstGeom prst="rect">
              <a:avLst/>
            </a:prstGeom>
            <a:noFill/>
          </p:spPr>
          <p:txBody>
            <a:bodyPr wrap="none" rtlCol="0">
              <a:spAutoFit/>
            </a:bodyPr>
            <a:lstStyle/>
            <a:p>
              <a:r>
                <a:rPr lang="fr-CH" sz="1200" b="1" dirty="0">
                  <a:solidFill>
                    <a:srgbClr val="FF0000"/>
                  </a:solidFill>
                </a:rPr>
                <a:t>CF</a:t>
              </a:r>
              <a:r>
                <a:rPr lang="fr-CH" sz="1200" b="1" baseline="-25000" dirty="0">
                  <a:solidFill>
                    <a:srgbClr val="FF0000"/>
                  </a:solidFill>
                </a:rPr>
                <a:t>4 </a:t>
              </a:r>
              <a:r>
                <a:rPr lang="fr-CH" sz="1200" b="1" dirty="0" err="1">
                  <a:solidFill>
                    <a:srgbClr val="FF0000"/>
                  </a:solidFill>
                </a:rPr>
                <a:t>Recuperated</a:t>
              </a:r>
              <a:endParaRPr lang="en-GB" sz="1200" b="1" baseline="-25000" dirty="0">
                <a:solidFill>
                  <a:srgbClr val="FF0000"/>
                </a:solidFill>
              </a:endParaRPr>
            </a:p>
          </p:txBody>
        </p:sp>
        <p:sp>
          <p:nvSpPr>
            <p:cNvPr id="26" name="Rectangle 25">
              <a:extLst>
                <a:ext uri="{FF2B5EF4-FFF2-40B4-BE49-F238E27FC236}">
                  <a16:creationId xmlns:a16="http://schemas.microsoft.com/office/drawing/2014/main" id="{963108E0-D0BC-40CE-A509-CBA1872B5B75}"/>
                </a:ext>
              </a:extLst>
            </p:cNvPr>
            <p:cNvSpPr/>
            <p:nvPr/>
          </p:nvSpPr>
          <p:spPr>
            <a:xfrm>
              <a:off x="6041190" y="2090344"/>
              <a:ext cx="288032" cy="189496"/>
            </a:xfrm>
            <a:prstGeom prst="rect">
              <a:avLst/>
            </a:prstGeom>
            <a:noFill/>
            <a:ln>
              <a:solidFill>
                <a:srgbClr val="55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C831281-51DB-4BFA-A79B-AC59053A99E8}"/>
                </a:ext>
              </a:extLst>
            </p:cNvPr>
            <p:cNvSpPr/>
            <p:nvPr/>
          </p:nvSpPr>
          <p:spPr>
            <a:xfrm>
              <a:off x="6047298" y="2716294"/>
              <a:ext cx="288032" cy="189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512A8DB-FC77-4E1C-B3DF-6A625E617219}"/>
                </a:ext>
              </a:extLst>
            </p:cNvPr>
            <p:cNvSpPr/>
            <p:nvPr/>
          </p:nvSpPr>
          <p:spPr>
            <a:xfrm>
              <a:off x="6048564" y="3323421"/>
              <a:ext cx="288032" cy="189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8331D104-CF9D-832F-F78E-E17B00A66395}"/>
              </a:ext>
            </a:extLst>
          </p:cNvPr>
          <p:cNvSpPr txBox="1"/>
          <p:nvPr/>
        </p:nvSpPr>
        <p:spPr>
          <a:xfrm>
            <a:off x="3388713" y="6043177"/>
            <a:ext cx="3492363" cy="246221"/>
          </a:xfrm>
          <a:prstGeom prst="rect">
            <a:avLst/>
          </a:prstGeom>
          <a:noFill/>
        </p:spPr>
        <p:txBody>
          <a:bodyPr wrap="square">
            <a:spAutoFit/>
          </a:bodyPr>
          <a:lstStyle/>
          <a:p>
            <a:r>
              <a:rPr lang="fr-FR" sz="1000" dirty="0">
                <a:hlinkClick r:id="rId7"/>
              </a:rPr>
              <a:t>https://indico.cern.ch/event/1237829/contributions/5613877/</a:t>
            </a:r>
            <a:r>
              <a:rPr lang="fr-FR" sz="1000" dirty="0"/>
              <a:t> </a:t>
            </a:r>
            <a:endParaRPr lang="en-CH" sz="1000" dirty="0"/>
          </a:p>
        </p:txBody>
      </p:sp>
      <p:pic>
        <p:nvPicPr>
          <p:cNvPr id="32" name="Picture 31">
            <a:extLst>
              <a:ext uri="{FF2B5EF4-FFF2-40B4-BE49-F238E27FC236}">
                <a16:creationId xmlns:a16="http://schemas.microsoft.com/office/drawing/2014/main" id="{56575077-91AF-757B-0638-D57D6E726B19}"/>
              </a:ext>
            </a:extLst>
          </p:cNvPr>
          <p:cNvPicPr>
            <a:picLocks noChangeAspect="1"/>
          </p:cNvPicPr>
          <p:nvPr/>
        </p:nvPicPr>
        <p:blipFill>
          <a:blip r:embed="rId8"/>
          <a:stretch>
            <a:fillRect/>
          </a:stretch>
        </p:blipFill>
        <p:spPr>
          <a:xfrm>
            <a:off x="6911348" y="4074803"/>
            <a:ext cx="4568973" cy="2335488"/>
          </a:xfrm>
          <a:prstGeom prst="rect">
            <a:avLst/>
          </a:prstGeom>
        </p:spPr>
      </p:pic>
      <p:sp>
        <p:nvSpPr>
          <p:cNvPr id="2" name="Date Placeholder 1">
            <a:extLst>
              <a:ext uri="{FF2B5EF4-FFF2-40B4-BE49-F238E27FC236}">
                <a16:creationId xmlns:a16="http://schemas.microsoft.com/office/drawing/2014/main" id="{38994652-F9E6-4806-6123-04E437BF4EC8}"/>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514383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4D160A-42C9-A784-E5AB-23F93AE86375}"/>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D3ADF59A-1C5F-1DFE-C1DB-CB697AB8A317}"/>
              </a:ext>
            </a:extLst>
          </p:cNvPr>
          <p:cNvSpPr>
            <a:spLocks noGrp="1"/>
          </p:cNvSpPr>
          <p:nvPr>
            <p:ph type="sldNum" sz="quarter" idx="12"/>
          </p:nvPr>
        </p:nvSpPr>
        <p:spPr/>
        <p:txBody>
          <a:bodyPr/>
          <a:lstStyle/>
          <a:p>
            <a:fld id="{42A0D281-FBFC-4D24-9147-4B8F7095011A}" type="slidenum">
              <a:rPr lang="en-GB" smtClean="0"/>
              <a:t>52</a:t>
            </a:fld>
            <a:endParaRPr lang="en-GB"/>
          </a:p>
        </p:txBody>
      </p:sp>
      <p:sp>
        <p:nvSpPr>
          <p:cNvPr id="8" name="Rectangle 4">
            <a:extLst>
              <a:ext uri="{FF2B5EF4-FFF2-40B4-BE49-F238E27FC236}">
                <a16:creationId xmlns:a16="http://schemas.microsoft.com/office/drawing/2014/main" id="{F2D43CD0-6D7C-4FA2-A62E-A0B9EE305B7B}"/>
              </a:ext>
            </a:extLst>
          </p:cNvPr>
          <p:cNvSpPr txBox="1">
            <a:spLocks noChangeArrowheads="1"/>
          </p:cNvSpPr>
          <p:nvPr/>
        </p:nvSpPr>
        <p:spPr>
          <a:xfrm>
            <a:off x="2568042" y="27721"/>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4F81BD">
                    <a:lumMod val="75000"/>
                  </a:srgbClr>
                </a:solidFill>
                <a:effectLst/>
                <a:uLnTx/>
                <a:uFillTx/>
                <a:latin typeface="+mn-lt"/>
                <a:ea typeface="+mj-ea"/>
                <a:cs typeface="+mj-cs"/>
              </a:rPr>
              <a:t>Gas recuperation plants</a:t>
            </a:r>
          </a:p>
        </p:txBody>
      </p:sp>
      <p:pic>
        <p:nvPicPr>
          <p:cNvPr id="9" name="Picture 2" descr="C:\Users\guidar\Documents\IEEE2012\CERN LogoOutline-Blue-04.png">
            <a:extLst>
              <a:ext uri="{FF2B5EF4-FFF2-40B4-BE49-F238E27FC236}">
                <a16:creationId xmlns:a16="http://schemas.microsoft.com/office/drawing/2014/main" id="{BE9E41CA-C2D0-FAF0-F382-6EBE6802554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C732E53-6494-147D-F8A4-C969108F9EB5}"/>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C8F0A16F-CEB8-F1DC-1C0B-56B71384EF0A}"/>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2" name="Straight Connector 11">
              <a:extLst>
                <a:ext uri="{FF2B5EF4-FFF2-40B4-BE49-F238E27FC236}">
                  <a16:creationId xmlns:a16="http://schemas.microsoft.com/office/drawing/2014/main" id="{7CC49D29-60E5-53E4-868B-E214999FEA9D}"/>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13" name="TextBox 12">
            <a:extLst>
              <a:ext uri="{FF2B5EF4-FFF2-40B4-BE49-F238E27FC236}">
                <a16:creationId xmlns:a16="http://schemas.microsoft.com/office/drawing/2014/main" id="{27D5AD65-8B06-1CD8-B8A2-C40E6FC4E10D}"/>
              </a:ext>
            </a:extLst>
          </p:cNvPr>
          <p:cNvSpPr txBox="1"/>
          <p:nvPr/>
        </p:nvSpPr>
        <p:spPr>
          <a:xfrm>
            <a:off x="792488" y="1411792"/>
            <a:ext cx="2089996" cy="461665"/>
          </a:xfrm>
          <a:prstGeom prst="rect">
            <a:avLst/>
          </a:prstGeom>
          <a:noFill/>
        </p:spPr>
        <p:txBody>
          <a:bodyPr wrap="none" rtlCol="0">
            <a:spAutoFit/>
          </a:bodyPr>
          <a:lstStyle/>
          <a:p>
            <a:r>
              <a:rPr lang="en-GB" sz="2400" dirty="0"/>
              <a:t>R134a example</a:t>
            </a:r>
            <a:endParaRPr lang="en-CH" sz="2400" dirty="0"/>
          </a:p>
        </p:txBody>
      </p:sp>
      <p:sp>
        <p:nvSpPr>
          <p:cNvPr id="19" name="Date Placeholder 18">
            <a:extLst>
              <a:ext uri="{FF2B5EF4-FFF2-40B4-BE49-F238E27FC236}">
                <a16:creationId xmlns:a16="http://schemas.microsoft.com/office/drawing/2014/main" id="{324C974C-00FE-BAE6-2E1E-6E8B828B7602}"/>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779754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8DE5F0C-81ED-48F7-B388-E99BE86290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0909" y="790397"/>
            <a:ext cx="6741091" cy="2817241"/>
          </a:xfrm>
          <a:prstGeom prst="rect">
            <a:avLst/>
          </a:prstGeom>
        </p:spPr>
      </p:pic>
      <p:sp>
        <p:nvSpPr>
          <p:cNvPr id="4" name="Date Placeholder 3">
            <a:extLst>
              <a:ext uri="{FF2B5EF4-FFF2-40B4-BE49-F238E27FC236}">
                <a16:creationId xmlns:a16="http://schemas.microsoft.com/office/drawing/2014/main" id="{7DB84109-A1BF-4591-9ECE-005F7C4BF6A5}"/>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CC6BBD45-8E19-4BFC-A909-592527753A6C}"/>
              </a:ext>
            </a:extLst>
          </p:cNvPr>
          <p:cNvSpPr>
            <a:spLocks noGrp="1"/>
          </p:cNvSpPr>
          <p:nvPr>
            <p:ph type="ftr" sz="quarter" idx="11"/>
          </p:nvPr>
        </p:nvSpPr>
        <p:spPr>
          <a:xfrm>
            <a:off x="4038599" y="6356350"/>
            <a:ext cx="4731631"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91F95EB4-D147-4263-A9D2-00B9B19B08A0}"/>
              </a:ext>
            </a:extLst>
          </p:cNvPr>
          <p:cNvSpPr>
            <a:spLocks noGrp="1"/>
          </p:cNvSpPr>
          <p:nvPr>
            <p:ph type="sldNum" sz="quarter" idx="12"/>
          </p:nvPr>
        </p:nvSpPr>
        <p:spPr/>
        <p:txBody>
          <a:bodyPr/>
          <a:lstStyle/>
          <a:p>
            <a:fld id="{42A0D281-FBFC-4D24-9147-4B8F7095011A}" type="slidenum">
              <a:rPr lang="en-GB" smtClean="0"/>
              <a:t>53</a:t>
            </a:fld>
            <a:endParaRPr lang="en-GB"/>
          </a:p>
        </p:txBody>
      </p:sp>
      <p:sp>
        <p:nvSpPr>
          <p:cNvPr id="9" name="Google Shape;458;p48">
            <a:extLst>
              <a:ext uri="{FF2B5EF4-FFF2-40B4-BE49-F238E27FC236}">
                <a16:creationId xmlns:a16="http://schemas.microsoft.com/office/drawing/2014/main" id="{894EBC73-42AE-4110-BEF0-A8D5D14F3B76}"/>
              </a:ext>
            </a:extLst>
          </p:cNvPr>
          <p:cNvSpPr txBox="1"/>
          <p:nvPr/>
        </p:nvSpPr>
        <p:spPr>
          <a:xfrm>
            <a:off x="46801" y="736542"/>
            <a:ext cx="7498987" cy="2513486"/>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2"/>
              </a:buClr>
              <a:buFont typeface="Arial"/>
              <a:buNone/>
            </a:pPr>
            <a:r>
              <a:rPr lang="it" sz="1600" dirty="0">
                <a:latin typeface="Calibri" panose="020F0502020204030204" pitchFamily="34" charset="0"/>
                <a:cs typeface="Calibri" panose="020F0502020204030204" pitchFamily="34" charset="0"/>
              </a:rPr>
              <a:t>2018</a:t>
            </a:r>
            <a:r>
              <a:rPr lang="it" sz="1600" b="1" dirty="0">
                <a:latin typeface="Calibri" panose="020F0502020204030204" pitchFamily="34" charset="0"/>
                <a:cs typeface="Calibri" panose="020F0502020204030204" pitchFamily="34" charset="0"/>
              </a:rPr>
              <a:t>:</a:t>
            </a:r>
            <a:r>
              <a:rPr lang="it" sz="1600" dirty="0">
                <a:latin typeface="Calibri" panose="020F0502020204030204" pitchFamily="34" charset="0"/>
                <a:cs typeface="Calibri" panose="020F0502020204030204" pitchFamily="34" charset="0"/>
              </a:rPr>
              <a:t> Prototype0 tested in ATLAS-RPC (100 nl/h)</a:t>
            </a:r>
            <a:endParaRPr sz="1600" dirty="0">
              <a:latin typeface="Calibri" panose="020F0502020204030204" pitchFamily="34" charset="0"/>
              <a:cs typeface="Calibri" panose="020F0502020204030204" pitchFamily="34" charset="0"/>
            </a:endParaRPr>
          </a:p>
          <a:p>
            <a:pPr marL="457200" lvl="0" indent="-330200" algn="l" rtl="0">
              <a:lnSpc>
                <a:spcPct val="120000"/>
              </a:lnSpc>
              <a:spcBef>
                <a:spcPts val="0"/>
              </a:spcBef>
              <a:spcAft>
                <a:spcPts val="0"/>
              </a:spcAft>
              <a:buClr>
                <a:schemeClr val="dk2"/>
              </a:buClr>
              <a:buSzPts val="1600"/>
              <a:buFont typeface="Calibri" panose="020F0502020204030204" pitchFamily="34" charset="0"/>
              <a:buChar char="-"/>
            </a:pPr>
            <a:r>
              <a:rPr lang="it" sz="1600" dirty="0">
                <a:latin typeface="Calibri" panose="020F0502020204030204" pitchFamily="34" charset="0"/>
                <a:cs typeface="Calibri" panose="020F0502020204030204" pitchFamily="34" charset="0"/>
              </a:rPr>
              <a:t>encouraging results, air/N2 and iC4H10/SF6 removed</a:t>
            </a:r>
            <a:endParaRPr sz="1000" dirty="0">
              <a:latin typeface="Calibri" panose="020F0502020204030204" pitchFamily="34" charset="0"/>
              <a:cs typeface="Calibri" panose="020F0502020204030204" pitchFamily="34" charset="0"/>
            </a:endParaRPr>
          </a:p>
          <a:p>
            <a:pPr marL="0" lvl="0" indent="0" algn="l" rtl="0">
              <a:lnSpc>
                <a:spcPct val="120000"/>
              </a:lnSpc>
              <a:spcBef>
                <a:spcPts val="0"/>
              </a:spcBef>
              <a:spcAft>
                <a:spcPts val="0"/>
              </a:spcAft>
              <a:buNone/>
            </a:pPr>
            <a:r>
              <a:rPr lang="it" sz="1600" dirty="0">
                <a:latin typeface="Calibri" panose="020F0502020204030204" pitchFamily="34" charset="0"/>
                <a:cs typeface="Calibri" panose="020F0502020204030204" pitchFamily="34" charset="0"/>
              </a:rPr>
              <a:t>2019</a:t>
            </a:r>
            <a:r>
              <a:rPr lang="it" sz="1600" b="1" dirty="0">
                <a:latin typeface="Calibri" panose="020F0502020204030204" pitchFamily="34" charset="0"/>
                <a:cs typeface="Calibri" panose="020F0502020204030204" pitchFamily="34" charset="0"/>
              </a:rPr>
              <a:t>: </a:t>
            </a:r>
            <a:r>
              <a:rPr lang="it" sz="1600" dirty="0">
                <a:latin typeface="Calibri" panose="020F0502020204030204" pitchFamily="34" charset="0"/>
                <a:cs typeface="Calibri" panose="020F0502020204030204" pitchFamily="34" charset="0"/>
              </a:rPr>
              <a:t>Prototype0 moved to CMS </a:t>
            </a:r>
          </a:p>
          <a:p>
            <a:pPr marL="0" lvl="0" indent="0" algn="l" rtl="0">
              <a:lnSpc>
                <a:spcPct val="120000"/>
              </a:lnSpc>
              <a:spcBef>
                <a:spcPts val="0"/>
              </a:spcBef>
              <a:spcAft>
                <a:spcPts val="0"/>
              </a:spcAft>
              <a:buNone/>
            </a:pPr>
            <a:r>
              <a:rPr lang="it" sz="1600" dirty="0">
                <a:latin typeface="Calibri" panose="020F0502020204030204" pitchFamily="34" charset="0"/>
                <a:cs typeface="Calibri" panose="020F0502020204030204" pitchFamily="34" charset="0"/>
              </a:rPr>
              <a:t>2020: test restarted at CMS with CMS-RPC</a:t>
            </a:r>
            <a:endParaRPr sz="1600" dirty="0">
              <a:latin typeface="Calibri" panose="020F0502020204030204" pitchFamily="34" charset="0"/>
              <a:cs typeface="Calibri" panose="020F0502020204030204" pitchFamily="34" charset="0"/>
            </a:endParaRPr>
          </a:p>
          <a:p>
            <a:pPr marL="457200" lvl="0" indent="-330200" algn="l" rtl="0">
              <a:lnSpc>
                <a:spcPct val="120000"/>
              </a:lnSpc>
              <a:spcBef>
                <a:spcPts val="0"/>
              </a:spcBef>
              <a:spcAft>
                <a:spcPts val="0"/>
              </a:spcAft>
              <a:buClr>
                <a:schemeClr val="dk2"/>
              </a:buClr>
              <a:buSzPts val="1600"/>
              <a:buFont typeface="Calibri" panose="020F0502020204030204" pitchFamily="34" charset="0"/>
              <a:buChar char="-"/>
            </a:pPr>
            <a:r>
              <a:rPr lang="it" sz="1600" dirty="0">
                <a:latin typeface="Calibri" panose="020F0502020204030204" pitchFamily="34" charset="0"/>
                <a:cs typeface="Calibri" panose="020F0502020204030204" pitchFamily="34" charset="0"/>
              </a:rPr>
              <a:t>R134a/iC4H10 form an </a:t>
            </a:r>
            <a:r>
              <a:rPr lang="it" sz="1600" b="1" dirty="0">
                <a:latin typeface="Calibri" panose="020F0502020204030204" pitchFamily="34" charset="0"/>
                <a:cs typeface="Calibri" panose="020F0502020204030204" pitchFamily="34" charset="0"/>
              </a:rPr>
              <a:t>azeotrope </a:t>
            </a:r>
          </a:p>
          <a:p>
            <a:pPr marL="412750" lvl="0" indent="-285750" algn="l" rtl="0">
              <a:lnSpc>
                <a:spcPct val="120000"/>
              </a:lnSpc>
              <a:spcBef>
                <a:spcPts val="0"/>
              </a:spcBef>
              <a:spcAft>
                <a:spcPts val="0"/>
              </a:spcAft>
              <a:buClr>
                <a:schemeClr val="dk2"/>
              </a:buClr>
              <a:buSzPts val="1600"/>
              <a:buFont typeface="Wingdings" panose="05000000000000000000" pitchFamily="2" charset="2"/>
              <a:buChar char="à"/>
            </a:pPr>
            <a:r>
              <a:rPr lang="it" sz="1600" dirty="0">
                <a:latin typeface="Calibri" panose="020F0502020204030204" pitchFamily="34" charset="0"/>
                <a:cs typeface="Calibri" panose="020F0502020204030204" pitchFamily="34" charset="0"/>
              </a:rPr>
              <a:t>simple separation thanks to difference in boiling points is not possible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2022: Good R134a quality, ~80% recuperation efficiency (limit due to azeotrope)</a:t>
            </a:r>
          </a:p>
          <a:p>
            <a:pPr marL="0" marR="0" lvl="0" indent="0" algn="l" defTabSz="914400" rtl="0" eaLnBrk="1" fontAlgn="auto" latinLnBrk="0" hangingPunct="1">
              <a:lnSpc>
                <a:spcPct val="120000"/>
              </a:lnSpc>
              <a:spcBef>
                <a:spcPts val="0"/>
              </a:spcBef>
              <a:spcAft>
                <a:spcPts val="0"/>
              </a:spcAft>
              <a:buClrTx/>
              <a:buSzTx/>
              <a:buFontTx/>
              <a:buNone/>
              <a:tabLst/>
              <a:defRPr/>
            </a:pPr>
            <a:r>
              <a:rPr lang="en-GB" sz="1600" dirty="0">
                <a:solidFill>
                  <a:prstClr val="black"/>
                </a:solidFill>
                <a:latin typeface="Calibri" panose="020F0502020204030204" pitchFamily="34" charset="0"/>
                <a:cs typeface="Calibri" panose="020F0502020204030204" pitchFamily="34" charset="0"/>
              </a:rPr>
              <a:t>2023: installation of new </a:t>
            </a:r>
            <a:r>
              <a:rPr lang="it" sz="1600" dirty="0">
                <a:latin typeface="Calibri" panose="020F0502020204030204" pitchFamily="34" charset="0"/>
                <a:cs typeface="Calibri" panose="020F0502020204030204" pitchFamily="34" charset="0"/>
              </a:rPr>
              <a:t>Prototype1 for continuous operation </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0" lvl="0" algn="l" rtl="0">
              <a:lnSpc>
                <a:spcPct val="120000"/>
              </a:lnSpc>
              <a:spcBef>
                <a:spcPts val="0"/>
              </a:spcBef>
              <a:spcAft>
                <a:spcPts val="0"/>
              </a:spcAft>
              <a:buClr>
                <a:schemeClr val="dk2"/>
              </a:buClr>
              <a:buSzPts val="1600"/>
            </a:pPr>
            <a:endParaRPr lang="it" sz="16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9745765E-AC26-4FC7-907E-49659F08165A}"/>
              </a:ext>
            </a:extLst>
          </p:cNvPr>
          <p:cNvGrpSpPr/>
          <p:nvPr/>
        </p:nvGrpSpPr>
        <p:grpSpPr>
          <a:xfrm>
            <a:off x="9565589" y="3429000"/>
            <a:ext cx="2824575" cy="3262400"/>
            <a:chOff x="6295250" y="774975"/>
            <a:chExt cx="2824575" cy="3262400"/>
          </a:xfrm>
        </p:grpSpPr>
        <p:pic>
          <p:nvPicPr>
            <p:cNvPr id="11" name="Google Shape;459;p48">
              <a:extLst>
                <a:ext uri="{FF2B5EF4-FFF2-40B4-BE49-F238E27FC236}">
                  <a16:creationId xmlns:a16="http://schemas.microsoft.com/office/drawing/2014/main" id="{2C412FD1-9D08-4FCD-817F-16BCC4D9A868}"/>
                </a:ext>
              </a:extLst>
            </p:cNvPr>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6382375" y="809500"/>
              <a:ext cx="2356051" cy="3227875"/>
            </a:xfrm>
            <a:prstGeom prst="rect">
              <a:avLst/>
            </a:prstGeom>
            <a:noFill/>
            <a:ln>
              <a:noFill/>
            </a:ln>
          </p:spPr>
        </p:pic>
        <p:sp>
          <p:nvSpPr>
            <p:cNvPr id="12" name="Google Shape;460;p48">
              <a:extLst>
                <a:ext uri="{FF2B5EF4-FFF2-40B4-BE49-F238E27FC236}">
                  <a16:creationId xmlns:a16="http://schemas.microsoft.com/office/drawing/2014/main" id="{B290CF42-367F-4E99-AA0B-F886293BC111}"/>
                </a:ext>
              </a:extLst>
            </p:cNvPr>
            <p:cNvSpPr txBox="1"/>
            <p:nvPr/>
          </p:nvSpPr>
          <p:spPr>
            <a:xfrm>
              <a:off x="7289525" y="1769825"/>
              <a:ext cx="7410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rgbClr val="FFFFFF"/>
                  </a:solidFill>
                  <a:latin typeface="Times New Roman" panose="02020603050405020304" pitchFamily="18" charset="0"/>
                  <a:ea typeface="Source Sans Pro"/>
                  <a:cs typeface="Times New Roman" panose="02020603050405020304" pitchFamily="18" charset="0"/>
                  <a:sym typeface="Source Sans Pro"/>
                </a:rPr>
                <a:t>chiller</a:t>
              </a:r>
              <a:endParaRPr sz="1400">
                <a:solidFill>
                  <a:srgbClr val="FFFFFF"/>
                </a:solidFill>
                <a:latin typeface="Times New Roman" panose="02020603050405020304" pitchFamily="18" charset="0"/>
                <a:ea typeface="Source Sans Pro"/>
                <a:cs typeface="Times New Roman" panose="02020603050405020304" pitchFamily="18" charset="0"/>
                <a:sym typeface="Source Sans Pro"/>
              </a:endParaRPr>
            </a:p>
          </p:txBody>
        </p:sp>
        <p:sp>
          <p:nvSpPr>
            <p:cNvPr id="13" name="Google Shape;461;p48">
              <a:extLst>
                <a:ext uri="{FF2B5EF4-FFF2-40B4-BE49-F238E27FC236}">
                  <a16:creationId xmlns:a16="http://schemas.microsoft.com/office/drawing/2014/main" id="{53340A16-D4B0-415B-A74A-59EF59AC58F4}"/>
                </a:ext>
              </a:extLst>
            </p:cNvPr>
            <p:cNvSpPr txBox="1"/>
            <p:nvPr/>
          </p:nvSpPr>
          <p:spPr>
            <a:xfrm>
              <a:off x="6852237" y="1152263"/>
              <a:ext cx="1089300" cy="55530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400" dirty="0">
                  <a:solidFill>
                    <a:srgbClr val="FFFFFF"/>
                  </a:solidFill>
                  <a:latin typeface="Times New Roman" panose="02020603050405020304" pitchFamily="18" charset="0"/>
                  <a:ea typeface="Source Sans Pro"/>
                  <a:cs typeface="Times New Roman" panose="02020603050405020304" pitchFamily="18" charset="0"/>
                  <a:sym typeface="Source Sans Pro"/>
                </a:rPr>
                <a:t>C</a:t>
              </a:r>
              <a:r>
                <a:rPr lang="it" sz="1400" dirty="0">
                  <a:solidFill>
                    <a:srgbClr val="FFFFFF"/>
                  </a:solidFill>
                  <a:latin typeface="Times New Roman" panose="02020603050405020304" pitchFamily="18" charset="0"/>
                  <a:ea typeface="Source Sans Pro"/>
                  <a:cs typeface="Times New Roman" panose="02020603050405020304" pitchFamily="18" charset="0"/>
                  <a:sym typeface="Source Sans Pro"/>
                </a:rPr>
                <a:t>old separation</a:t>
              </a:r>
              <a:endParaRPr sz="1400" dirty="0">
                <a:solidFill>
                  <a:srgbClr val="FFFFFF"/>
                </a:solidFill>
                <a:latin typeface="Times New Roman" panose="02020603050405020304" pitchFamily="18" charset="0"/>
                <a:ea typeface="Source Sans Pro"/>
                <a:cs typeface="Times New Roman" panose="02020603050405020304" pitchFamily="18" charset="0"/>
                <a:sym typeface="Source Sans Pro"/>
              </a:endParaRPr>
            </a:p>
          </p:txBody>
        </p:sp>
        <p:sp>
          <p:nvSpPr>
            <p:cNvPr id="14" name="Google Shape;462;p48">
              <a:extLst>
                <a:ext uri="{FF2B5EF4-FFF2-40B4-BE49-F238E27FC236}">
                  <a16:creationId xmlns:a16="http://schemas.microsoft.com/office/drawing/2014/main" id="{D8210E52-0C47-4207-9D90-54A153294D3E}"/>
                </a:ext>
              </a:extLst>
            </p:cNvPr>
            <p:cNvSpPr txBox="1"/>
            <p:nvPr/>
          </p:nvSpPr>
          <p:spPr>
            <a:xfrm>
              <a:off x="6739575" y="2391238"/>
              <a:ext cx="10893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400" dirty="0">
                  <a:solidFill>
                    <a:srgbClr val="FFFFFF"/>
                  </a:solidFill>
                  <a:latin typeface="Times New Roman" panose="02020603050405020304" pitchFamily="18" charset="0"/>
                  <a:ea typeface="Source Sans Pro"/>
                  <a:cs typeface="Times New Roman" panose="02020603050405020304" pitchFamily="18" charset="0"/>
                  <a:sym typeface="Source Sans Pro"/>
                </a:rPr>
                <a:t>compressor</a:t>
              </a:r>
              <a:endParaRPr sz="1400" dirty="0">
                <a:solidFill>
                  <a:srgbClr val="FFFFFF"/>
                </a:solidFill>
                <a:latin typeface="Times New Roman" panose="02020603050405020304" pitchFamily="18" charset="0"/>
                <a:ea typeface="Source Sans Pro"/>
                <a:cs typeface="Times New Roman" panose="02020603050405020304" pitchFamily="18" charset="0"/>
                <a:sym typeface="Source Sans Pro"/>
              </a:endParaRPr>
            </a:p>
          </p:txBody>
        </p:sp>
        <p:sp>
          <p:nvSpPr>
            <p:cNvPr id="15" name="Google Shape;463;p48">
              <a:extLst>
                <a:ext uri="{FF2B5EF4-FFF2-40B4-BE49-F238E27FC236}">
                  <a16:creationId xmlns:a16="http://schemas.microsoft.com/office/drawing/2014/main" id="{94094EF0-2230-4E74-A9D5-1D603782F889}"/>
                </a:ext>
              </a:extLst>
            </p:cNvPr>
            <p:cNvSpPr txBox="1"/>
            <p:nvPr/>
          </p:nvSpPr>
          <p:spPr>
            <a:xfrm>
              <a:off x="7439075" y="3289950"/>
              <a:ext cx="4419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rgbClr val="FFFFFF"/>
                  </a:solidFill>
                  <a:latin typeface="Times New Roman" panose="02020603050405020304" pitchFamily="18" charset="0"/>
                  <a:ea typeface="Source Sans Pro"/>
                  <a:cs typeface="Times New Roman" panose="02020603050405020304" pitchFamily="18" charset="0"/>
                  <a:sym typeface="Source Sans Pro"/>
                </a:rPr>
                <a:t>GC</a:t>
              </a:r>
              <a:endParaRPr sz="1400">
                <a:solidFill>
                  <a:srgbClr val="FFFFFF"/>
                </a:solidFill>
                <a:latin typeface="Times New Roman" panose="02020603050405020304" pitchFamily="18" charset="0"/>
                <a:ea typeface="Source Sans Pro"/>
                <a:cs typeface="Times New Roman" panose="02020603050405020304" pitchFamily="18" charset="0"/>
                <a:sym typeface="Source Sans Pro"/>
              </a:endParaRPr>
            </a:p>
          </p:txBody>
        </p:sp>
        <p:sp>
          <p:nvSpPr>
            <p:cNvPr id="16" name="Google Shape;464;p48">
              <a:extLst>
                <a:ext uri="{FF2B5EF4-FFF2-40B4-BE49-F238E27FC236}">
                  <a16:creationId xmlns:a16="http://schemas.microsoft.com/office/drawing/2014/main" id="{8AE5E146-8E56-46C8-8A9A-4B907A674AD2}"/>
                </a:ext>
              </a:extLst>
            </p:cNvPr>
            <p:cNvSpPr txBox="1"/>
            <p:nvPr/>
          </p:nvSpPr>
          <p:spPr>
            <a:xfrm>
              <a:off x="8030525" y="2391238"/>
              <a:ext cx="10893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rgbClr val="FFFFFF"/>
                  </a:solidFill>
                  <a:latin typeface="Times New Roman" panose="02020603050405020304" pitchFamily="18" charset="0"/>
                  <a:ea typeface="Source Sans Pro"/>
                  <a:cs typeface="Times New Roman" panose="02020603050405020304" pitchFamily="18" charset="0"/>
                  <a:sym typeface="Source Sans Pro"/>
                </a:rPr>
                <a:t>GC/MS</a:t>
              </a:r>
              <a:endParaRPr sz="1400">
                <a:solidFill>
                  <a:srgbClr val="FFFFFF"/>
                </a:solidFill>
                <a:latin typeface="Times New Roman" panose="02020603050405020304" pitchFamily="18" charset="0"/>
                <a:ea typeface="Source Sans Pro"/>
                <a:cs typeface="Times New Roman" panose="02020603050405020304" pitchFamily="18" charset="0"/>
                <a:sym typeface="Source Sans Pro"/>
              </a:endParaRPr>
            </a:p>
          </p:txBody>
        </p:sp>
        <p:sp>
          <p:nvSpPr>
            <p:cNvPr id="17" name="Google Shape;465;p48">
              <a:extLst>
                <a:ext uri="{FF2B5EF4-FFF2-40B4-BE49-F238E27FC236}">
                  <a16:creationId xmlns:a16="http://schemas.microsoft.com/office/drawing/2014/main" id="{228A2092-F484-4885-A413-E3EA00B64B61}"/>
                </a:ext>
              </a:extLst>
            </p:cNvPr>
            <p:cNvSpPr txBox="1"/>
            <p:nvPr/>
          </p:nvSpPr>
          <p:spPr>
            <a:xfrm>
              <a:off x="7342375" y="2840600"/>
              <a:ext cx="4419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rgbClr val="FFFFFF"/>
                  </a:solidFill>
                  <a:latin typeface="Times New Roman" panose="02020603050405020304" pitchFamily="18" charset="0"/>
                  <a:ea typeface="Source Sans Pro"/>
                  <a:cs typeface="Times New Roman" panose="02020603050405020304" pitchFamily="18" charset="0"/>
                  <a:sym typeface="Source Sans Pro"/>
                </a:rPr>
                <a:t>IR</a:t>
              </a:r>
              <a:endParaRPr sz="1400">
                <a:solidFill>
                  <a:srgbClr val="FFFFFF"/>
                </a:solidFill>
                <a:latin typeface="Times New Roman" panose="02020603050405020304" pitchFamily="18" charset="0"/>
                <a:ea typeface="Source Sans Pro"/>
                <a:cs typeface="Times New Roman" panose="02020603050405020304" pitchFamily="18" charset="0"/>
                <a:sym typeface="Source Sans Pro"/>
              </a:endParaRPr>
            </a:p>
          </p:txBody>
        </p:sp>
        <p:sp>
          <p:nvSpPr>
            <p:cNvPr id="18" name="Google Shape;466;p48">
              <a:extLst>
                <a:ext uri="{FF2B5EF4-FFF2-40B4-BE49-F238E27FC236}">
                  <a16:creationId xmlns:a16="http://schemas.microsoft.com/office/drawing/2014/main" id="{F05A1517-9839-44B9-9390-20EB4FCF7474}"/>
                </a:ext>
              </a:extLst>
            </p:cNvPr>
            <p:cNvSpPr txBox="1"/>
            <p:nvPr/>
          </p:nvSpPr>
          <p:spPr>
            <a:xfrm>
              <a:off x="6625950" y="774975"/>
              <a:ext cx="7410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400" dirty="0">
                  <a:solidFill>
                    <a:srgbClr val="FFFFFF"/>
                  </a:solidFill>
                  <a:latin typeface="Times New Roman" panose="02020603050405020304" pitchFamily="18" charset="0"/>
                  <a:ea typeface="Source Sans Pro"/>
                  <a:cs typeface="Times New Roman" panose="02020603050405020304" pitchFamily="18" charset="0"/>
                  <a:sym typeface="Source Sans Pro"/>
                </a:rPr>
                <a:t>input </a:t>
              </a:r>
              <a:endParaRPr sz="1400" dirty="0">
                <a:solidFill>
                  <a:srgbClr val="FFFFFF"/>
                </a:solidFill>
                <a:latin typeface="Times New Roman" panose="02020603050405020304" pitchFamily="18" charset="0"/>
                <a:ea typeface="Source Sans Pro"/>
                <a:cs typeface="Times New Roman" panose="02020603050405020304" pitchFamily="18" charset="0"/>
                <a:sym typeface="Source Sans Pro"/>
              </a:endParaRPr>
            </a:p>
          </p:txBody>
        </p:sp>
        <p:sp>
          <p:nvSpPr>
            <p:cNvPr id="19" name="Google Shape;467;p48">
              <a:extLst>
                <a:ext uri="{FF2B5EF4-FFF2-40B4-BE49-F238E27FC236}">
                  <a16:creationId xmlns:a16="http://schemas.microsoft.com/office/drawing/2014/main" id="{1269580F-1CB6-4EFE-8704-4BA617B90368}"/>
                </a:ext>
              </a:extLst>
            </p:cNvPr>
            <p:cNvSpPr txBox="1"/>
            <p:nvPr/>
          </p:nvSpPr>
          <p:spPr>
            <a:xfrm>
              <a:off x="6295250" y="1707863"/>
              <a:ext cx="7410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rgbClr val="FFFFFF"/>
                  </a:solidFill>
                  <a:latin typeface="Times New Roman" panose="02020603050405020304" pitchFamily="18" charset="0"/>
                  <a:ea typeface="Source Sans Pro"/>
                  <a:cs typeface="Times New Roman" panose="02020603050405020304" pitchFamily="18" charset="0"/>
                  <a:sym typeface="Source Sans Pro"/>
                </a:rPr>
                <a:t>RPC </a:t>
              </a:r>
              <a:endParaRPr sz="1400">
                <a:solidFill>
                  <a:srgbClr val="FFFFFF"/>
                </a:solidFill>
                <a:latin typeface="Times New Roman" panose="02020603050405020304" pitchFamily="18" charset="0"/>
                <a:ea typeface="Source Sans Pro"/>
                <a:cs typeface="Times New Roman" panose="02020603050405020304" pitchFamily="18" charset="0"/>
                <a:sym typeface="Source Sans Pro"/>
              </a:endParaRPr>
            </a:p>
          </p:txBody>
        </p:sp>
      </p:grpSp>
      <p:pic>
        <p:nvPicPr>
          <p:cNvPr id="31" name="Picture 30">
            <a:extLst>
              <a:ext uri="{FF2B5EF4-FFF2-40B4-BE49-F238E27FC236}">
                <a16:creationId xmlns:a16="http://schemas.microsoft.com/office/drawing/2014/main" id="{1F2D90CD-CD1C-4CF5-9056-25CF69C2E37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153" y="3463496"/>
            <a:ext cx="3853487" cy="2436200"/>
          </a:xfrm>
          <a:prstGeom prst="rect">
            <a:avLst/>
          </a:prstGeom>
        </p:spPr>
      </p:pic>
      <p:sp>
        <p:nvSpPr>
          <p:cNvPr id="32" name="TextBox 31">
            <a:extLst>
              <a:ext uri="{FF2B5EF4-FFF2-40B4-BE49-F238E27FC236}">
                <a16:creationId xmlns:a16="http://schemas.microsoft.com/office/drawing/2014/main" id="{BF12E78E-DD0F-4FE8-8C0F-463EC9CA9142}"/>
              </a:ext>
            </a:extLst>
          </p:cNvPr>
          <p:cNvSpPr txBox="1"/>
          <p:nvPr/>
        </p:nvSpPr>
        <p:spPr>
          <a:xfrm>
            <a:off x="779751" y="3581840"/>
            <a:ext cx="2630000" cy="338554"/>
          </a:xfrm>
          <a:prstGeom prst="rect">
            <a:avLst/>
          </a:prstGeom>
          <a:noFill/>
        </p:spPr>
        <p:txBody>
          <a:bodyPr wrap="square" rtlCol="0">
            <a:spAutoFit/>
          </a:bodyPr>
          <a:lstStyle/>
          <a:p>
            <a:r>
              <a:rPr lang="en-GB" sz="1600" dirty="0">
                <a:solidFill>
                  <a:srgbClr val="FF0000"/>
                </a:solidFill>
              </a:rPr>
              <a:t>Vapour composition curve</a:t>
            </a:r>
          </a:p>
        </p:txBody>
      </p:sp>
      <p:cxnSp>
        <p:nvCxnSpPr>
          <p:cNvPr id="33" name="Straight Arrow Connector 32">
            <a:extLst>
              <a:ext uri="{FF2B5EF4-FFF2-40B4-BE49-F238E27FC236}">
                <a16:creationId xmlns:a16="http://schemas.microsoft.com/office/drawing/2014/main" id="{C18903EF-64B6-4143-8E67-1969EA5AED81}"/>
              </a:ext>
            </a:extLst>
          </p:cNvPr>
          <p:cNvCxnSpPr>
            <a:cxnSpLocks/>
          </p:cNvCxnSpPr>
          <p:nvPr/>
        </p:nvCxnSpPr>
        <p:spPr>
          <a:xfrm flipH="1">
            <a:off x="1312042" y="3920961"/>
            <a:ext cx="354228" cy="2316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B5BB003-D079-4878-A76E-2B39C5F12108}"/>
              </a:ext>
            </a:extLst>
          </p:cNvPr>
          <p:cNvCxnSpPr>
            <a:cxnSpLocks/>
          </p:cNvCxnSpPr>
          <p:nvPr/>
        </p:nvCxnSpPr>
        <p:spPr>
          <a:xfrm>
            <a:off x="1778571" y="3919380"/>
            <a:ext cx="1506546" cy="14200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57B29BB-BF43-4E80-8D6F-E64946C4530B}"/>
              </a:ext>
            </a:extLst>
          </p:cNvPr>
          <p:cNvCxnSpPr/>
          <p:nvPr/>
        </p:nvCxnSpPr>
        <p:spPr>
          <a:xfrm flipV="1">
            <a:off x="3346466" y="5476623"/>
            <a:ext cx="289291" cy="356587"/>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084774F-7F14-44A2-BB7B-426B9CD555D8}"/>
              </a:ext>
            </a:extLst>
          </p:cNvPr>
          <p:cNvCxnSpPr>
            <a:cxnSpLocks/>
          </p:cNvCxnSpPr>
          <p:nvPr/>
        </p:nvCxnSpPr>
        <p:spPr>
          <a:xfrm flipH="1" flipV="1">
            <a:off x="1200165" y="5322641"/>
            <a:ext cx="1980701" cy="510569"/>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87FAA6A-D116-4AE0-9770-04AEE6380245}"/>
              </a:ext>
            </a:extLst>
          </p:cNvPr>
          <p:cNvSpPr txBox="1"/>
          <p:nvPr/>
        </p:nvSpPr>
        <p:spPr>
          <a:xfrm>
            <a:off x="3311329" y="3507593"/>
            <a:ext cx="1670650" cy="461665"/>
          </a:xfrm>
          <a:prstGeom prst="rect">
            <a:avLst/>
          </a:prstGeom>
          <a:solidFill>
            <a:schemeClr val="bg1"/>
          </a:solidFill>
        </p:spPr>
        <p:txBody>
          <a:bodyPr wrap="none" rtlCol="0">
            <a:spAutoFit/>
          </a:bodyPr>
          <a:lstStyle/>
          <a:p>
            <a:r>
              <a:rPr lang="fr-CH" sz="1200" dirty="0" err="1"/>
              <a:t>Starting</a:t>
            </a:r>
            <a:r>
              <a:rPr lang="fr-CH" sz="1200" dirty="0"/>
              <a:t> point mixture </a:t>
            </a:r>
          </a:p>
          <a:p>
            <a:r>
              <a:rPr lang="fr-CH" sz="1200" dirty="0"/>
              <a:t>95% R134a - 5% iC4H10</a:t>
            </a:r>
          </a:p>
        </p:txBody>
      </p:sp>
      <p:cxnSp>
        <p:nvCxnSpPr>
          <p:cNvPr id="38" name="Straight Arrow Connector 37">
            <a:extLst>
              <a:ext uri="{FF2B5EF4-FFF2-40B4-BE49-F238E27FC236}">
                <a16:creationId xmlns:a16="http://schemas.microsoft.com/office/drawing/2014/main" id="{2371BB05-02DE-4451-A762-B6553026D9A7}"/>
              </a:ext>
            </a:extLst>
          </p:cNvPr>
          <p:cNvCxnSpPr>
            <a:cxnSpLocks/>
          </p:cNvCxnSpPr>
          <p:nvPr/>
        </p:nvCxnSpPr>
        <p:spPr>
          <a:xfrm>
            <a:off x="3781572" y="3951172"/>
            <a:ext cx="0" cy="179432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8E357B7-A701-4416-B270-48BA78E30B1E}"/>
              </a:ext>
            </a:extLst>
          </p:cNvPr>
          <p:cNvSpPr/>
          <p:nvPr/>
        </p:nvSpPr>
        <p:spPr>
          <a:xfrm rot="19937790">
            <a:off x="2549093" y="5148723"/>
            <a:ext cx="1484350" cy="4766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a:extLst>
              <a:ext uri="{FF2B5EF4-FFF2-40B4-BE49-F238E27FC236}">
                <a16:creationId xmlns:a16="http://schemas.microsoft.com/office/drawing/2014/main" id="{15187873-D8AA-4AA7-90D8-4CC1DA09F97A}"/>
              </a:ext>
            </a:extLst>
          </p:cNvPr>
          <p:cNvCxnSpPr>
            <a:cxnSpLocks/>
            <a:stCxn id="41" idx="6"/>
            <a:endCxn id="52" idx="1"/>
          </p:cNvCxnSpPr>
          <p:nvPr/>
        </p:nvCxnSpPr>
        <p:spPr>
          <a:xfrm>
            <a:off x="3948364" y="5042012"/>
            <a:ext cx="883095" cy="20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5" name="Rectangle 4">
            <a:extLst>
              <a:ext uri="{FF2B5EF4-FFF2-40B4-BE49-F238E27FC236}">
                <a16:creationId xmlns:a16="http://schemas.microsoft.com/office/drawing/2014/main" id="{DE0EB492-09D9-48A5-8FEC-37172FBB67A6}"/>
              </a:ext>
            </a:extLst>
          </p:cNvPr>
          <p:cNvSpPr txBox="1">
            <a:spLocks noChangeArrowheads="1"/>
          </p:cNvSpPr>
          <p:nvPr/>
        </p:nvSpPr>
        <p:spPr>
          <a:xfrm>
            <a:off x="3592403" y="13008"/>
            <a:ext cx="5624022"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R134a case</a:t>
            </a:r>
          </a:p>
        </p:txBody>
      </p:sp>
      <p:pic>
        <p:nvPicPr>
          <p:cNvPr id="46" name="Picture 2" descr="C:\Users\guidar\Documents\IEEE2012\CERN LogoOutline-Blue-04.png">
            <a:extLst>
              <a:ext uri="{FF2B5EF4-FFF2-40B4-BE49-F238E27FC236}">
                <a16:creationId xmlns:a16="http://schemas.microsoft.com/office/drawing/2014/main" id="{E205A159-8AAE-4018-A00C-7130DDE84DD7}"/>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79DD00AA-747F-49F9-AF93-A349CA889811}"/>
              </a:ext>
            </a:extLst>
          </p:cNvPr>
          <p:cNvGrpSpPr/>
          <p:nvPr/>
        </p:nvGrpSpPr>
        <p:grpSpPr>
          <a:xfrm>
            <a:off x="792488" y="691712"/>
            <a:ext cx="10440000" cy="37824"/>
            <a:chOff x="179512" y="582864"/>
            <a:chExt cx="8820000" cy="37824"/>
          </a:xfrm>
        </p:grpSpPr>
        <p:cxnSp>
          <p:nvCxnSpPr>
            <p:cNvPr id="48" name="Straight Connector 47">
              <a:extLst>
                <a:ext uri="{FF2B5EF4-FFF2-40B4-BE49-F238E27FC236}">
                  <a16:creationId xmlns:a16="http://schemas.microsoft.com/office/drawing/2014/main" id="{72C6D271-C2EF-4104-962E-60CDEB26D906}"/>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78407B-8D03-4E8E-AC3D-6836AF8B658F}"/>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302234A1-001B-43D1-A5BE-B1CAE295AAFC}"/>
              </a:ext>
            </a:extLst>
          </p:cNvPr>
          <p:cNvSpPr txBox="1"/>
          <p:nvPr/>
        </p:nvSpPr>
        <p:spPr>
          <a:xfrm>
            <a:off x="1995827" y="5804328"/>
            <a:ext cx="2486502" cy="338554"/>
          </a:xfrm>
          <a:prstGeom prst="rect">
            <a:avLst/>
          </a:prstGeom>
          <a:noFill/>
        </p:spPr>
        <p:txBody>
          <a:bodyPr wrap="square" rtlCol="0">
            <a:spAutoFit/>
          </a:bodyPr>
          <a:lstStyle/>
          <a:p>
            <a:r>
              <a:rPr lang="en-GB" sz="1600" dirty="0">
                <a:solidFill>
                  <a:schemeClr val="accent1">
                    <a:lumMod val="75000"/>
                  </a:schemeClr>
                </a:solidFill>
              </a:rPr>
              <a:t>liquid composition curve</a:t>
            </a:r>
          </a:p>
        </p:txBody>
      </p:sp>
      <p:sp>
        <p:nvSpPr>
          <p:cNvPr id="52" name="TextBox 51">
            <a:extLst>
              <a:ext uri="{FF2B5EF4-FFF2-40B4-BE49-F238E27FC236}">
                <a16:creationId xmlns:a16="http://schemas.microsoft.com/office/drawing/2014/main" id="{687FAA6A-D116-4AE0-9770-04AEE6380245}"/>
              </a:ext>
            </a:extLst>
          </p:cNvPr>
          <p:cNvSpPr txBox="1"/>
          <p:nvPr/>
        </p:nvSpPr>
        <p:spPr>
          <a:xfrm>
            <a:off x="4831459" y="4269095"/>
            <a:ext cx="4637796" cy="1549911"/>
          </a:xfrm>
          <a:prstGeom prst="rect">
            <a:avLst/>
          </a:prstGeom>
          <a:noFill/>
        </p:spPr>
        <p:txBody>
          <a:bodyPr wrap="square" rtlCol="0">
            <a:spAutoFit/>
          </a:bodyPr>
          <a:lstStyle/>
          <a:p>
            <a:pPr>
              <a:lnSpc>
                <a:spcPct val="120000"/>
              </a:lnSpc>
            </a:pPr>
            <a:r>
              <a:rPr lang="en-GB" sz="1600" dirty="0"/>
              <a:t>R134a/iC4H10 remaining mixture is totally liquefied and it is sent to buffer at 5 °C: </a:t>
            </a:r>
          </a:p>
          <a:p>
            <a:pPr marL="285750" indent="-285750">
              <a:lnSpc>
                <a:spcPct val="120000"/>
              </a:lnSpc>
              <a:buFont typeface="Calibri Light" panose="020F0302020204030204" pitchFamily="34" charset="0"/>
              <a:buChar char="․"/>
            </a:pPr>
            <a:r>
              <a:rPr lang="en-GB" sz="1600" dirty="0" err="1"/>
              <a:t>azeotropic</a:t>
            </a:r>
            <a:r>
              <a:rPr lang="en-GB" sz="1600" dirty="0"/>
              <a:t> mixture is slowly heats up</a:t>
            </a:r>
          </a:p>
          <a:p>
            <a:pPr marL="285750" indent="-285750">
              <a:lnSpc>
                <a:spcPct val="120000"/>
              </a:lnSpc>
              <a:buFont typeface="Calibri Light" panose="020F0302020204030204" pitchFamily="34" charset="0"/>
              <a:buChar char="․"/>
            </a:pPr>
            <a:r>
              <a:rPr lang="en-GB" sz="1600" dirty="0"/>
              <a:t>liquid is enriched of pure R134a </a:t>
            </a:r>
          </a:p>
          <a:p>
            <a:pPr marL="285750" indent="-285750">
              <a:lnSpc>
                <a:spcPct val="120000"/>
              </a:lnSpc>
              <a:buFont typeface="Calibri Light" panose="020F0302020204030204" pitchFamily="34" charset="0"/>
              <a:buChar char="․"/>
            </a:pPr>
            <a:r>
              <a:rPr lang="en-GB" sz="1600" dirty="0"/>
              <a:t>vapour of azeotrope which escapes from exhaust</a:t>
            </a:r>
            <a:endParaRPr lang="fr-CH" sz="1600" dirty="0"/>
          </a:p>
        </p:txBody>
      </p:sp>
      <p:sp>
        <p:nvSpPr>
          <p:cNvPr id="54" name="TextBox 53">
            <a:extLst>
              <a:ext uri="{FF2B5EF4-FFF2-40B4-BE49-F238E27FC236}">
                <a16:creationId xmlns:a16="http://schemas.microsoft.com/office/drawing/2014/main" id="{72C3FFD9-2D41-466E-A548-26134A3D489E}"/>
              </a:ext>
            </a:extLst>
          </p:cNvPr>
          <p:cNvSpPr txBox="1"/>
          <p:nvPr/>
        </p:nvSpPr>
        <p:spPr>
          <a:xfrm>
            <a:off x="5358323" y="1282690"/>
            <a:ext cx="1491114" cy="276999"/>
          </a:xfrm>
          <a:prstGeom prst="rect">
            <a:avLst/>
          </a:prstGeom>
          <a:noFill/>
        </p:spPr>
        <p:txBody>
          <a:bodyPr wrap="none" rtlCol="0">
            <a:spAutoFit/>
          </a:bodyPr>
          <a:lstStyle/>
          <a:p>
            <a:r>
              <a:rPr lang="fr-CH" sz="1200" dirty="0"/>
              <a:t>R134a, iC</a:t>
            </a:r>
            <a:r>
              <a:rPr lang="fr-CH" sz="1200" baseline="-25000" dirty="0"/>
              <a:t>4</a:t>
            </a:r>
            <a:r>
              <a:rPr lang="fr-CH" sz="1200" dirty="0"/>
              <a:t>H</a:t>
            </a:r>
            <a:r>
              <a:rPr lang="fr-CH" sz="1200" baseline="-25000" dirty="0"/>
              <a:t>10</a:t>
            </a:r>
            <a:r>
              <a:rPr lang="fr-CH" sz="1200" dirty="0"/>
              <a:t>, SF</a:t>
            </a:r>
            <a:r>
              <a:rPr lang="fr-CH" sz="1200" baseline="-25000" dirty="0"/>
              <a:t>6</a:t>
            </a:r>
            <a:r>
              <a:rPr lang="fr-CH" sz="1200" dirty="0"/>
              <a:t>, …</a:t>
            </a:r>
          </a:p>
        </p:txBody>
      </p:sp>
    </p:spTree>
    <p:extLst>
      <p:ext uri="{BB962C8B-B14F-4D97-AF65-F5344CB8AC3E}">
        <p14:creationId xmlns:p14="http://schemas.microsoft.com/office/powerpoint/2010/main" val="111649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C461F69-B768-2A67-F355-EFA9D54A88C6}"/>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E09FC2BC-C5A0-39FF-21D5-2BF3C0A5A053}"/>
              </a:ext>
            </a:extLst>
          </p:cNvPr>
          <p:cNvSpPr>
            <a:spLocks noGrp="1"/>
          </p:cNvSpPr>
          <p:nvPr>
            <p:ph type="ftr" sz="quarter" idx="11"/>
          </p:nvPr>
        </p:nvSpPr>
        <p:spPr>
          <a:xfrm>
            <a:off x="3581400" y="6356350"/>
            <a:ext cx="4572000"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493A494C-A154-09BB-0ED2-3C22F19CCAE6}"/>
              </a:ext>
            </a:extLst>
          </p:cNvPr>
          <p:cNvSpPr>
            <a:spLocks noGrp="1"/>
          </p:cNvSpPr>
          <p:nvPr>
            <p:ph type="sldNum" sz="quarter" idx="12"/>
          </p:nvPr>
        </p:nvSpPr>
        <p:spPr/>
        <p:txBody>
          <a:bodyPr/>
          <a:lstStyle/>
          <a:p>
            <a:fld id="{42A0D281-FBFC-4D24-9147-4B8F7095011A}" type="slidenum">
              <a:rPr lang="en-GB" smtClean="0"/>
              <a:t>54</a:t>
            </a:fld>
            <a:endParaRPr lang="en-GB"/>
          </a:p>
        </p:txBody>
      </p:sp>
      <p:pic>
        <p:nvPicPr>
          <p:cNvPr id="8" name="Picture 7">
            <a:extLst>
              <a:ext uri="{FF2B5EF4-FFF2-40B4-BE49-F238E27FC236}">
                <a16:creationId xmlns:a16="http://schemas.microsoft.com/office/drawing/2014/main" id="{307CA265-86AE-26AD-3430-E615C99AC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25" y="2579094"/>
            <a:ext cx="3724275" cy="3600450"/>
          </a:xfrm>
          <a:prstGeom prst="rect">
            <a:avLst/>
          </a:prstGeom>
        </p:spPr>
      </p:pic>
      <p:sp>
        <p:nvSpPr>
          <p:cNvPr id="3" name="Rectangle 4">
            <a:extLst>
              <a:ext uri="{FF2B5EF4-FFF2-40B4-BE49-F238E27FC236}">
                <a16:creationId xmlns:a16="http://schemas.microsoft.com/office/drawing/2014/main" id="{3E745031-11FD-D9D8-BAF0-CAD39014ACD7}"/>
              </a:ext>
            </a:extLst>
          </p:cNvPr>
          <p:cNvSpPr txBox="1">
            <a:spLocks noChangeArrowheads="1"/>
          </p:cNvSpPr>
          <p:nvPr/>
        </p:nvSpPr>
        <p:spPr>
          <a:xfrm>
            <a:off x="3592403" y="13008"/>
            <a:ext cx="5624022"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R134a case</a:t>
            </a:r>
          </a:p>
        </p:txBody>
      </p:sp>
      <p:pic>
        <p:nvPicPr>
          <p:cNvPr id="9" name="Picture 2" descr="C:\Users\guidar\Documents\IEEE2012\CERN LogoOutline-Blue-04.png">
            <a:extLst>
              <a:ext uri="{FF2B5EF4-FFF2-40B4-BE49-F238E27FC236}">
                <a16:creationId xmlns:a16="http://schemas.microsoft.com/office/drawing/2014/main" id="{38EBAD91-3E25-D8D0-1FB3-61AB65AB21E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5B0A45E-8B4F-D803-3650-CC0F9C630D4F}"/>
              </a:ext>
            </a:extLst>
          </p:cNvPr>
          <p:cNvGrpSpPr/>
          <p:nvPr/>
        </p:nvGrpSpPr>
        <p:grpSpPr>
          <a:xfrm>
            <a:off x="792488" y="691712"/>
            <a:ext cx="10440000" cy="37824"/>
            <a:chOff x="179512" y="582864"/>
            <a:chExt cx="8820000" cy="37824"/>
          </a:xfrm>
        </p:grpSpPr>
        <p:cxnSp>
          <p:nvCxnSpPr>
            <p:cNvPr id="12" name="Straight Connector 11">
              <a:extLst>
                <a:ext uri="{FF2B5EF4-FFF2-40B4-BE49-F238E27FC236}">
                  <a16:creationId xmlns:a16="http://schemas.microsoft.com/office/drawing/2014/main" id="{73EFD2DE-B5C0-E23D-30BB-9F4401F6171C}"/>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FF9254-BA84-F90B-4F5C-3C76F1879570}"/>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20CAE904-9C79-BAC2-34D5-E13F975933DB}"/>
              </a:ext>
            </a:extLst>
          </p:cNvPr>
          <p:cNvSpPr txBox="1"/>
          <p:nvPr/>
        </p:nvSpPr>
        <p:spPr>
          <a:xfrm>
            <a:off x="5244392" y="1407314"/>
            <a:ext cx="6182142" cy="646331"/>
          </a:xfrm>
          <a:prstGeom prst="rect">
            <a:avLst/>
          </a:prstGeom>
          <a:noFill/>
        </p:spPr>
        <p:txBody>
          <a:bodyPr wrap="none" rtlCol="0">
            <a:spAutoFit/>
          </a:bodyPr>
          <a:lstStyle/>
          <a:p>
            <a:r>
              <a:rPr lang="fr-CH" sz="2000" dirty="0" err="1"/>
              <a:t>Azeotropic</a:t>
            </a:r>
            <a:r>
              <a:rPr lang="fr-CH" sz="2000" dirty="0"/>
              <a:t> mixture:</a:t>
            </a:r>
          </a:p>
          <a:p>
            <a:r>
              <a:rPr lang="fr-CH" sz="1600" dirty="0"/>
              <a:t>In the </a:t>
            </a:r>
            <a:r>
              <a:rPr lang="fr-CH" sz="1600" dirty="0" err="1"/>
              <a:t>boiling</a:t>
            </a:r>
            <a:r>
              <a:rPr lang="fr-CH" sz="1600" dirty="0"/>
              <a:t> </a:t>
            </a:r>
            <a:r>
              <a:rPr lang="fr-CH" sz="1600" dirty="0" err="1"/>
              <a:t>temperature</a:t>
            </a:r>
            <a:r>
              <a:rPr lang="fr-CH" sz="1600" dirty="0"/>
              <a:t> vs composition plot </a:t>
            </a:r>
            <a:r>
              <a:rPr lang="fr-CH" sz="1600" dirty="0" err="1"/>
              <a:t>is</a:t>
            </a:r>
            <a:r>
              <a:rPr lang="fr-CH" sz="1600" dirty="0"/>
              <a:t> </a:t>
            </a:r>
            <a:r>
              <a:rPr lang="fr-CH" sz="1600" dirty="0" err="1"/>
              <a:t>present</a:t>
            </a:r>
            <a:r>
              <a:rPr lang="fr-CH" sz="1600" dirty="0"/>
              <a:t> a min or a max</a:t>
            </a:r>
          </a:p>
        </p:txBody>
      </p:sp>
      <p:sp>
        <p:nvSpPr>
          <p:cNvPr id="17" name="TextBox 16">
            <a:extLst>
              <a:ext uri="{FF2B5EF4-FFF2-40B4-BE49-F238E27FC236}">
                <a16:creationId xmlns:a16="http://schemas.microsoft.com/office/drawing/2014/main" id="{FBBCC8AB-3445-B3C9-A462-EB7EA888E4B1}"/>
              </a:ext>
            </a:extLst>
          </p:cNvPr>
          <p:cNvSpPr txBox="1"/>
          <p:nvPr/>
        </p:nvSpPr>
        <p:spPr>
          <a:xfrm>
            <a:off x="107504" y="1447905"/>
            <a:ext cx="4984057" cy="892552"/>
          </a:xfrm>
          <a:prstGeom prst="rect">
            <a:avLst/>
          </a:prstGeom>
          <a:noFill/>
        </p:spPr>
        <p:txBody>
          <a:bodyPr wrap="none" rtlCol="0">
            <a:spAutoFit/>
          </a:bodyPr>
          <a:lstStyle/>
          <a:p>
            <a:r>
              <a:rPr lang="fr-CH" sz="2000" dirty="0"/>
              <a:t>Ideal mixture:</a:t>
            </a:r>
          </a:p>
          <a:p>
            <a:r>
              <a:rPr lang="fr-CH" sz="1600" dirty="0" err="1"/>
              <a:t>Two</a:t>
            </a:r>
            <a:r>
              <a:rPr lang="fr-CH" sz="1600" dirty="0"/>
              <a:t> </a:t>
            </a:r>
            <a:r>
              <a:rPr lang="fr-CH" sz="1600" dirty="0" err="1"/>
              <a:t>boiling</a:t>
            </a:r>
            <a:r>
              <a:rPr lang="fr-CH" sz="1600" dirty="0"/>
              <a:t> </a:t>
            </a:r>
            <a:r>
              <a:rPr lang="fr-CH" sz="1600" dirty="0" err="1"/>
              <a:t>termeratures</a:t>
            </a:r>
            <a:r>
              <a:rPr lang="fr-CH" sz="1600" dirty="0"/>
              <a:t> (component1 and component2)</a:t>
            </a:r>
          </a:p>
          <a:p>
            <a:r>
              <a:rPr lang="fr-CH" sz="1600" dirty="0"/>
              <a:t>No </a:t>
            </a:r>
            <a:r>
              <a:rPr lang="fr-CH" sz="1600" dirty="0" err="1"/>
              <a:t>other</a:t>
            </a:r>
            <a:r>
              <a:rPr lang="fr-CH" sz="1600" dirty="0"/>
              <a:t> min/max for </a:t>
            </a:r>
            <a:r>
              <a:rPr lang="fr-CH" sz="1600" dirty="0" err="1"/>
              <a:t>vapour</a:t>
            </a:r>
            <a:r>
              <a:rPr lang="fr-CH" sz="1600" dirty="0"/>
              <a:t> and liquid </a:t>
            </a:r>
            <a:r>
              <a:rPr lang="fr-CH" sz="1600" dirty="0" err="1"/>
              <a:t>curves</a:t>
            </a:r>
            <a:endParaRPr lang="en-GB" sz="1600" dirty="0"/>
          </a:p>
        </p:txBody>
      </p:sp>
      <p:grpSp>
        <p:nvGrpSpPr>
          <p:cNvPr id="25" name="Group 24">
            <a:extLst>
              <a:ext uri="{FF2B5EF4-FFF2-40B4-BE49-F238E27FC236}">
                <a16:creationId xmlns:a16="http://schemas.microsoft.com/office/drawing/2014/main" id="{16F8A0EC-2289-9582-5EAF-4D4FE40AE9CC}"/>
              </a:ext>
            </a:extLst>
          </p:cNvPr>
          <p:cNvGrpSpPr/>
          <p:nvPr/>
        </p:nvGrpSpPr>
        <p:grpSpPr>
          <a:xfrm>
            <a:off x="5398835" y="2206637"/>
            <a:ext cx="6175614" cy="3717235"/>
            <a:chOff x="5469861" y="1937524"/>
            <a:chExt cx="6175614" cy="3717235"/>
          </a:xfrm>
        </p:grpSpPr>
        <p:pic>
          <p:nvPicPr>
            <p:cNvPr id="19" name="Picture 18" descr="Chart, line chart&#10;&#10;Description automatically generated">
              <a:extLst>
                <a:ext uri="{FF2B5EF4-FFF2-40B4-BE49-F238E27FC236}">
                  <a16:creationId xmlns:a16="http://schemas.microsoft.com/office/drawing/2014/main" id="{6609FB20-BCB2-E651-4E18-0BE739BEA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861" y="1937524"/>
              <a:ext cx="5883939" cy="3717235"/>
            </a:xfrm>
            <a:prstGeom prst="rect">
              <a:avLst/>
            </a:prstGeom>
          </p:spPr>
        </p:pic>
        <p:sp>
          <p:nvSpPr>
            <p:cNvPr id="20" name="TextBox 19">
              <a:extLst>
                <a:ext uri="{FF2B5EF4-FFF2-40B4-BE49-F238E27FC236}">
                  <a16:creationId xmlns:a16="http://schemas.microsoft.com/office/drawing/2014/main" id="{CA3F4F96-AB8C-9126-A793-6E7D2D24B801}"/>
                </a:ext>
              </a:extLst>
            </p:cNvPr>
            <p:cNvSpPr txBox="1"/>
            <p:nvPr/>
          </p:nvSpPr>
          <p:spPr>
            <a:xfrm>
              <a:off x="6209968" y="1937524"/>
              <a:ext cx="740908" cy="369332"/>
            </a:xfrm>
            <a:prstGeom prst="rect">
              <a:avLst/>
            </a:prstGeom>
            <a:noFill/>
          </p:spPr>
          <p:txBody>
            <a:bodyPr wrap="none" rtlCol="0">
              <a:spAutoFit/>
            </a:bodyPr>
            <a:lstStyle/>
            <a:p>
              <a:r>
                <a:rPr lang="fr-CH" dirty="0"/>
                <a:t>iC</a:t>
              </a:r>
              <a:r>
                <a:rPr lang="fr-CH" baseline="-25000" dirty="0"/>
                <a:t>4</a:t>
              </a:r>
              <a:r>
                <a:rPr lang="fr-CH" dirty="0"/>
                <a:t>H</a:t>
              </a:r>
              <a:r>
                <a:rPr lang="fr-CH" baseline="-25000" dirty="0"/>
                <a:t>10</a:t>
              </a:r>
              <a:endParaRPr lang="en-GB" baseline="-25000" dirty="0"/>
            </a:p>
          </p:txBody>
        </p:sp>
        <p:sp>
          <p:nvSpPr>
            <p:cNvPr id="21" name="TextBox 20">
              <a:extLst>
                <a:ext uri="{FF2B5EF4-FFF2-40B4-BE49-F238E27FC236}">
                  <a16:creationId xmlns:a16="http://schemas.microsoft.com/office/drawing/2014/main" id="{211A713D-2A84-C68B-FFD0-56D0436A5F26}"/>
                </a:ext>
              </a:extLst>
            </p:cNvPr>
            <p:cNvSpPr txBox="1"/>
            <p:nvPr/>
          </p:nvSpPr>
          <p:spPr>
            <a:xfrm>
              <a:off x="10874110" y="3998236"/>
              <a:ext cx="771365" cy="369332"/>
            </a:xfrm>
            <a:prstGeom prst="rect">
              <a:avLst/>
            </a:prstGeom>
            <a:noFill/>
          </p:spPr>
          <p:txBody>
            <a:bodyPr wrap="none" rtlCol="0">
              <a:spAutoFit/>
            </a:bodyPr>
            <a:lstStyle/>
            <a:p>
              <a:r>
                <a:rPr lang="fr-CH" dirty="0"/>
                <a:t>R134a</a:t>
              </a:r>
              <a:endParaRPr lang="en-GB" dirty="0"/>
            </a:p>
          </p:txBody>
        </p:sp>
        <p:sp>
          <p:nvSpPr>
            <p:cNvPr id="22" name="TextBox 21">
              <a:extLst>
                <a:ext uri="{FF2B5EF4-FFF2-40B4-BE49-F238E27FC236}">
                  <a16:creationId xmlns:a16="http://schemas.microsoft.com/office/drawing/2014/main" id="{0F4131A2-27BC-97D4-2589-2CA61369294D}"/>
                </a:ext>
              </a:extLst>
            </p:cNvPr>
            <p:cNvSpPr txBox="1"/>
            <p:nvPr/>
          </p:nvSpPr>
          <p:spPr>
            <a:xfrm>
              <a:off x="9035906" y="4476639"/>
              <a:ext cx="1131143" cy="369332"/>
            </a:xfrm>
            <a:prstGeom prst="rect">
              <a:avLst/>
            </a:prstGeom>
            <a:noFill/>
          </p:spPr>
          <p:txBody>
            <a:bodyPr wrap="none" rtlCol="0">
              <a:spAutoFit/>
            </a:bodyPr>
            <a:lstStyle/>
            <a:p>
              <a:r>
                <a:rPr lang="fr-CH" dirty="0" err="1"/>
                <a:t>azeotrope</a:t>
              </a:r>
              <a:endParaRPr lang="en-GB" dirty="0"/>
            </a:p>
          </p:txBody>
        </p:sp>
        <p:cxnSp>
          <p:nvCxnSpPr>
            <p:cNvPr id="24" name="Straight Arrow Connector 23">
              <a:extLst>
                <a:ext uri="{FF2B5EF4-FFF2-40B4-BE49-F238E27FC236}">
                  <a16:creationId xmlns:a16="http://schemas.microsoft.com/office/drawing/2014/main" id="{D571E189-F755-77C3-1EF4-89A497A8F2CB}"/>
                </a:ext>
              </a:extLst>
            </p:cNvPr>
            <p:cNvCxnSpPr/>
            <p:nvPr/>
          </p:nvCxnSpPr>
          <p:spPr>
            <a:xfrm flipH="1">
              <a:off x="9501809" y="4858247"/>
              <a:ext cx="119269" cy="326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440AC8F3-AC61-89D5-8F9D-C77ACD26E915}"/>
              </a:ext>
            </a:extLst>
          </p:cNvPr>
          <p:cNvSpPr/>
          <p:nvPr/>
        </p:nvSpPr>
        <p:spPr>
          <a:xfrm rot="20202787">
            <a:off x="8661932" y="4182925"/>
            <a:ext cx="3115601" cy="14547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5DED3117-7810-E034-FC16-17C59E738D8C}"/>
              </a:ext>
            </a:extLst>
          </p:cNvPr>
          <p:cNvSpPr txBox="1"/>
          <p:nvPr/>
        </p:nvSpPr>
        <p:spPr>
          <a:xfrm>
            <a:off x="7992452" y="3135395"/>
            <a:ext cx="4199548" cy="923330"/>
          </a:xfrm>
          <a:prstGeom prst="rect">
            <a:avLst/>
          </a:prstGeom>
          <a:noFill/>
        </p:spPr>
        <p:txBody>
          <a:bodyPr wrap="none" rtlCol="0">
            <a:spAutoFit/>
          </a:bodyPr>
          <a:lstStyle/>
          <a:p>
            <a:r>
              <a:rPr lang="fr-CH" sz="1800" dirty="0"/>
              <a:t>«distillation» </a:t>
            </a:r>
            <a:r>
              <a:rPr lang="fr-CH" sz="1800" dirty="0" err="1"/>
              <a:t>occours</a:t>
            </a:r>
            <a:r>
              <a:rPr lang="fr-CH" sz="1800" dirty="0"/>
              <a:t> </a:t>
            </a:r>
            <a:r>
              <a:rPr lang="fr-CH" sz="1800" dirty="0" err="1"/>
              <a:t>between</a:t>
            </a:r>
            <a:r>
              <a:rPr lang="fr-CH" sz="1800" dirty="0"/>
              <a:t> </a:t>
            </a:r>
          </a:p>
          <a:p>
            <a:r>
              <a:rPr lang="fr-CH" sz="1800" dirty="0" err="1"/>
              <a:t>azeotrope</a:t>
            </a:r>
            <a:r>
              <a:rPr lang="fr-CH" sz="1800" dirty="0"/>
              <a:t> and one of the </a:t>
            </a:r>
            <a:r>
              <a:rPr lang="fr-CH" sz="1800" dirty="0" err="1"/>
              <a:t>two</a:t>
            </a:r>
            <a:r>
              <a:rPr lang="fr-CH" sz="1800" dirty="0"/>
              <a:t> components</a:t>
            </a:r>
          </a:p>
          <a:p>
            <a:r>
              <a:rPr lang="fr-CH" dirty="0" err="1"/>
              <a:t>Separation</a:t>
            </a:r>
            <a:r>
              <a:rPr lang="fr-CH" dirty="0"/>
              <a:t> </a:t>
            </a:r>
            <a:r>
              <a:rPr lang="fr-CH" dirty="0" err="1"/>
              <a:t>efficiency</a:t>
            </a:r>
            <a:r>
              <a:rPr lang="fr-CH" dirty="0"/>
              <a:t> </a:t>
            </a:r>
            <a:r>
              <a:rPr lang="fr-CH" dirty="0" err="1"/>
              <a:t>cannot</a:t>
            </a:r>
            <a:r>
              <a:rPr lang="fr-CH" dirty="0"/>
              <a:t> </a:t>
            </a:r>
            <a:r>
              <a:rPr lang="fr-CH" dirty="0" err="1"/>
              <a:t>be</a:t>
            </a:r>
            <a:r>
              <a:rPr lang="fr-CH" dirty="0"/>
              <a:t> 100%</a:t>
            </a:r>
            <a:endParaRPr lang="en-GB" sz="1800" dirty="0"/>
          </a:p>
        </p:txBody>
      </p:sp>
      <p:cxnSp>
        <p:nvCxnSpPr>
          <p:cNvPr id="29" name="Straight Arrow Connector 28">
            <a:extLst>
              <a:ext uri="{FF2B5EF4-FFF2-40B4-BE49-F238E27FC236}">
                <a16:creationId xmlns:a16="http://schemas.microsoft.com/office/drawing/2014/main" id="{02B01168-527F-225B-9406-4215A1B1ADFD}"/>
              </a:ext>
            </a:extLst>
          </p:cNvPr>
          <p:cNvCxnSpPr>
            <a:cxnSpLocks/>
          </p:cNvCxnSpPr>
          <p:nvPr/>
        </p:nvCxnSpPr>
        <p:spPr>
          <a:xfrm>
            <a:off x="10096023" y="4065254"/>
            <a:ext cx="0" cy="5714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B6F4C49-0A52-B92C-347E-1AABDAFDEF30}"/>
              </a:ext>
            </a:extLst>
          </p:cNvPr>
          <p:cNvSpPr txBox="1"/>
          <p:nvPr/>
        </p:nvSpPr>
        <p:spPr>
          <a:xfrm>
            <a:off x="107504" y="957642"/>
            <a:ext cx="551625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cs typeface="Times New Roman" panose="02020603050405020304" pitchFamily="18" charset="0"/>
              </a:rPr>
              <a:t>Technical challenge:</a:t>
            </a:r>
            <a:r>
              <a:rPr kumimoji="0" lang="en-GB" sz="18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GB" sz="1800" b="0" i="0" u="none" strike="noStrike" kern="0" cap="none" spc="0" normalizeH="0" baseline="0" noProof="0" dirty="0">
                <a:ln>
                  <a:noFill/>
                </a:ln>
                <a:solidFill>
                  <a:srgbClr val="FF0000"/>
                </a:solidFill>
                <a:effectLst/>
                <a:uLnTx/>
                <a:uFillTx/>
                <a:cs typeface="Times New Roman" panose="02020603050405020304" pitchFamily="18" charset="0"/>
              </a:rPr>
              <a:t>separation of an azeotropic mixture </a:t>
            </a:r>
          </a:p>
        </p:txBody>
      </p:sp>
    </p:spTree>
    <p:extLst>
      <p:ext uri="{BB962C8B-B14F-4D97-AF65-F5344CB8AC3E}">
        <p14:creationId xmlns:p14="http://schemas.microsoft.com/office/powerpoint/2010/main" val="1671552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B80C37-8031-05F2-6A1D-1B740FEE7236}"/>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0DE18131-3FC8-034B-C8AF-03F84DCD11EF}"/>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7AB00162-6836-C4BD-E3B6-C844A0E333BB}"/>
              </a:ext>
            </a:extLst>
          </p:cNvPr>
          <p:cNvSpPr>
            <a:spLocks noGrp="1"/>
          </p:cNvSpPr>
          <p:nvPr>
            <p:ph type="sldNum" sz="quarter" idx="12"/>
          </p:nvPr>
        </p:nvSpPr>
        <p:spPr/>
        <p:txBody>
          <a:bodyPr/>
          <a:lstStyle/>
          <a:p>
            <a:fld id="{42A0D281-FBFC-4D24-9147-4B8F7095011A}" type="slidenum">
              <a:rPr lang="en-GB" smtClean="0"/>
              <a:t>55</a:t>
            </a:fld>
            <a:endParaRPr lang="en-GB"/>
          </a:p>
        </p:txBody>
      </p:sp>
      <p:pic>
        <p:nvPicPr>
          <p:cNvPr id="8" name="Picture 7">
            <a:extLst>
              <a:ext uri="{FF2B5EF4-FFF2-40B4-BE49-F238E27FC236}">
                <a16:creationId xmlns:a16="http://schemas.microsoft.com/office/drawing/2014/main" id="{813F8181-F2CD-A13F-6BEB-B392B24274E5}"/>
              </a:ext>
            </a:extLst>
          </p:cNvPr>
          <p:cNvPicPr>
            <a:picLocks noChangeAspect="1"/>
          </p:cNvPicPr>
          <p:nvPr/>
        </p:nvPicPr>
        <p:blipFill>
          <a:blip r:embed="rId2"/>
          <a:stretch>
            <a:fillRect/>
          </a:stretch>
        </p:blipFill>
        <p:spPr>
          <a:xfrm>
            <a:off x="5709919" y="2025186"/>
            <a:ext cx="4867488" cy="3544141"/>
          </a:xfrm>
          <a:prstGeom prst="rect">
            <a:avLst/>
          </a:prstGeom>
        </p:spPr>
      </p:pic>
      <p:sp>
        <p:nvSpPr>
          <p:cNvPr id="10" name="TextBox 9">
            <a:extLst>
              <a:ext uri="{FF2B5EF4-FFF2-40B4-BE49-F238E27FC236}">
                <a16:creationId xmlns:a16="http://schemas.microsoft.com/office/drawing/2014/main" id="{682A0995-A3F1-CCA1-91ED-8420173FA1FB}"/>
              </a:ext>
            </a:extLst>
          </p:cNvPr>
          <p:cNvSpPr txBox="1"/>
          <p:nvPr/>
        </p:nvSpPr>
        <p:spPr>
          <a:xfrm>
            <a:off x="132272" y="2500353"/>
            <a:ext cx="6096000" cy="2031325"/>
          </a:xfrm>
          <a:prstGeom prst="rect">
            <a:avLst/>
          </a:prstGeom>
          <a:noFill/>
        </p:spPr>
        <p:txBody>
          <a:bodyPr wrap="square">
            <a:spAutoFit/>
          </a:bodyPr>
          <a:lstStyle/>
          <a:p>
            <a:endParaRPr lang="it-IT" dirty="0"/>
          </a:p>
          <a:p>
            <a:r>
              <a:rPr lang="it-IT" dirty="0"/>
              <a:t>Water and ethanol is an other example of azeotrope</a:t>
            </a:r>
          </a:p>
          <a:p>
            <a:endParaRPr lang="it-IT" dirty="0"/>
          </a:p>
          <a:p>
            <a:r>
              <a:rPr lang="it-IT" dirty="0"/>
              <a:t>Azeotrope point at 95,57% w/w (molar fraction = 0.894) and temperature 78,17 °C. </a:t>
            </a:r>
          </a:p>
          <a:p>
            <a:r>
              <a:rPr lang="it-IT" dirty="0"/>
              <a:t>By simple distillation is not possible to obtain pure ethanol. </a:t>
            </a:r>
          </a:p>
          <a:p>
            <a:endParaRPr lang="it-IT" dirty="0"/>
          </a:p>
        </p:txBody>
      </p:sp>
      <p:sp>
        <p:nvSpPr>
          <p:cNvPr id="11" name="TextBox 10">
            <a:extLst>
              <a:ext uri="{FF2B5EF4-FFF2-40B4-BE49-F238E27FC236}">
                <a16:creationId xmlns:a16="http://schemas.microsoft.com/office/drawing/2014/main" id="{5874E342-D17A-81B4-3226-09B1793E5E50}"/>
              </a:ext>
            </a:extLst>
          </p:cNvPr>
          <p:cNvSpPr txBox="1"/>
          <p:nvPr/>
        </p:nvSpPr>
        <p:spPr>
          <a:xfrm>
            <a:off x="132272" y="1323179"/>
            <a:ext cx="2421689" cy="400110"/>
          </a:xfrm>
          <a:prstGeom prst="rect">
            <a:avLst/>
          </a:prstGeom>
          <a:noFill/>
        </p:spPr>
        <p:txBody>
          <a:bodyPr wrap="none" rtlCol="0">
            <a:spAutoFit/>
          </a:bodyPr>
          <a:lstStyle/>
          <a:p>
            <a:r>
              <a:rPr lang="en-GB" sz="2000" dirty="0"/>
              <a:t>A common azeotrope</a:t>
            </a:r>
            <a:endParaRPr lang="en-CH" sz="2000" dirty="0"/>
          </a:p>
        </p:txBody>
      </p:sp>
      <p:sp>
        <p:nvSpPr>
          <p:cNvPr id="12" name="Rectangle 4">
            <a:extLst>
              <a:ext uri="{FF2B5EF4-FFF2-40B4-BE49-F238E27FC236}">
                <a16:creationId xmlns:a16="http://schemas.microsoft.com/office/drawing/2014/main" id="{16A93F90-9C06-D896-1E49-E09F598D2985}"/>
              </a:ext>
            </a:extLst>
          </p:cNvPr>
          <p:cNvSpPr txBox="1">
            <a:spLocks noChangeArrowheads="1"/>
          </p:cNvSpPr>
          <p:nvPr/>
        </p:nvSpPr>
        <p:spPr>
          <a:xfrm>
            <a:off x="3592403" y="13008"/>
            <a:ext cx="5624022"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azeotrope</a:t>
            </a:r>
          </a:p>
        </p:txBody>
      </p:sp>
      <p:pic>
        <p:nvPicPr>
          <p:cNvPr id="13" name="Picture 2" descr="C:\Users\guidar\Documents\IEEE2012\CERN LogoOutline-Blue-04.png">
            <a:extLst>
              <a:ext uri="{FF2B5EF4-FFF2-40B4-BE49-F238E27FC236}">
                <a16:creationId xmlns:a16="http://schemas.microsoft.com/office/drawing/2014/main" id="{F1D9B4E3-FDF4-E52C-0653-01AF2461194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365B6B1-9D95-5EEC-8CAE-B599F148A49A}"/>
              </a:ext>
            </a:extLst>
          </p:cNvPr>
          <p:cNvGrpSpPr/>
          <p:nvPr/>
        </p:nvGrpSpPr>
        <p:grpSpPr>
          <a:xfrm>
            <a:off x="792488" y="691712"/>
            <a:ext cx="10440000" cy="37824"/>
            <a:chOff x="179512" y="582864"/>
            <a:chExt cx="8820000" cy="37824"/>
          </a:xfrm>
        </p:grpSpPr>
        <p:cxnSp>
          <p:nvCxnSpPr>
            <p:cNvPr id="15" name="Straight Connector 14">
              <a:extLst>
                <a:ext uri="{FF2B5EF4-FFF2-40B4-BE49-F238E27FC236}">
                  <a16:creationId xmlns:a16="http://schemas.microsoft.com/office/drawing/2014/main" id="{E8977234-B6B9-FD75-C7B9-644617C77584}"/>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20E3589-73B9-B2DA-D3B9-C9FACFB10C1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8702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84B4A3-11DA-1E50-4994-39B4D784BF20}"/>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718206C9-A332-EC62-A13E-7DC23157036D}"/>
              </a:ext>
            </a:extLst>
          </p:cNvPr>
          <p:cNvSpPr>
            <a:spLocks noGrp="1"/>
          </p:cNvSpPr>
          <p:nvPr>
            <p:ph type="sldNum" sz="quarter" idx="12"/>
          </p:nvPr>
        </p:nvSpPr>
        <p:spPr/>
        <p:txBody>
          <a:bodyPr/>
          <a:lstStyle/>
          <a:p>
            <a:fld id="{42A0D281-FBFC-4D24-9147-4B8F7095011A}" type="slidenum">
              <a:rPr lang="en-GB" smtClean="0"/>
              <a:t>56</a:t>
            </a:fld>
            <a:endParaRPr lang="en-GB"/>
          </a:p>
        </p:txBody>
      </p:sp>
      <p:sp>
        <p:nvSpPr>
          <p:cNvPr id="6" name="Rectangle 4">
            <a:extLst>
              <a:ext uri="{FF2B5EF4-FFF2-40B4-BE49-F238E27FC236}">
                <a16:creationId xmlns:a16="http://schemas.microsoft.com/office/drawing/2014/main" id="{16F25C8A-0617-D8D5-AE20-1935A2C19086}"/>
              </a:ext>
            </a:extLst>
          </p:cNvPr>
          <p:cNvSpPr txBox="1">
            <a:spLocks noChangeArrowheads="1"/>
          </p:cNvSpPr>
          <p:nvPr/>
        </p:nvSpPr>
        <p:spPr>
          <a:xfrm>
            <a:off x="3592403" y="13008"/>
            <a:ext cx="5624022"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R134a case</a:t>
            </a:r>
          </a:p>
        </p:txBody>
      </p:sp>
      <p:pic>
        <p:nvPicPr>
          <p:cNvPr id="7" name="Picture 2" descr="C:\Users\guidar\Documents\IEEE2012\CERN LogoOutline-Blue-04.png">
            <a:extLst>
              <a:ext uri="{FF2B5EF4-FFF2-40B4-BE49-F238E27FC236}">
                <a16:creationId xmlns:a16="http://schemas.microsoft.com/office/drawing/2014/main" id="{B03F7F63-DC2F-5F39-979E-9D286647FEB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BD374E0-D64A-2C1B-2BAE-A20C8D88E055}"/>
              </a:ext>
            </a:extLst>
          </p:cNvPr>
          <p:cNvGrpSpPr/>
          <p:nvPr/>
        </p:nvGrpSpPr>
        <p:grpSpPr>
          <a:xfrm>
            <a:off x="792488" y="691712"/>
            <a:ext cx="10440000" cy="37824"/>
            <a:chOff x="179512" y="582864"/>
            <a:chExt cx="8820000" cy="37824"/>
          </a:xfrm>
        </p:grpSpPr>
        <p:cxnSp>
          <p:nvCxnSpPr>
            <p:cNvPr id="9" name="Straight Connector 8">
              <a:extLst>
                <a:ext uri="{FF2B5EF4-FFF2-40B4-BE49-F238E27FC236}">
                  <a16:creationId xmlns:a16="http://schemas.microsoft.com/office/drawing/2014/main" id="{F3CB4721-1A74-4230-B5A6-2ABFA4788D58}"/>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98B5C-8976-0454-17B1-E3EB6A03CC9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1" name="Content Placeholder 3">
            <a:extLst>
              <a:ext uri="{FF2B5EF4-FFF2-40B4-BE49-F238E27FC236}">
                <a16:creationId xmlns:a16="http://schemas.microsoft.com/office/drawing/2014/main" id="{62588CE2-77D9-B6DF-D916-BAEB4DAF8DC1}"/>
              </a:ext>
            </a:extLst>
          </p:cNvPr>
          <p:cNvGraphicFramePr>
            <a:graphicFrameLocks/>
          </p:cNvGraphicFramePr>
          <p:nvPr>
            <p:extLst>
              <p:ext uri="{D42A27DB-BD31-4B8C-83A1-F6EECF244321}">
                <p14:modId xmlns:p14="http://schemas.microsoft.com/office/powerpoint/2010/main" val="7830959"/>
              </p:ext>
            </p:extLst>
          </p:nvPr>
        </p:nvGraphicFramePr>
        <p:xfrm>
          <a:off x="397370" y="1046888"/>
          <a:ext cx="5933347" cy="355624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850A9C1-4549-E4FB-2A0F-00A8CE34B8EE}"/>
              </a:ext>
            </a:extLst>
          </p:cNvPr>
          <p:cNvSpPr txBox="1"/>
          <p:nvPr/>
        </p:nvSpPr>
        <p:spPr>
          <a:xfrm>
            <a:off x="6507094" y="1133579"/>
            <a:ext cx="5590016" cy="738664"/>
          </a:xfrm>
          <a:prstGeom prst="rect">
            <a:avLst/>
          </a:prstGeom>
          <a:noFill/>
        </p:spPr>
        <p:txBody>
          <a:bodyPr wrap="square" rtlCol="0">
            <a:spAutoFit/>
          </a:bodyPr>
          <a:lstStyle/>
          <a:p>
            <a:pPr algn="ctr"/>
            <a:r>
              <a:rPr lang="en-GB" sz="1400" b="1" dirty="0">
                <a:sym typeface="Wingdings" panose="05000000000000000000" pitchFamily="2" charset="2"/>
              </a:rPr>
              <a:t>Azeotrope  </a:t>
            </a:r>
            <a:r>
              <a:rPr lang="en-GB" sz="1400" dirty="0">
                <a:sym typeface="Wingdings" panose="05000000000000000000" pitchFamily="2" charset="2"/>
              </a:rPr>
              <a:t>mixture that exhibits the same concentration in the vapor phase and the liquid phase. This contrasts with ideal solutions with one component typically more volatile than the other</a:t>
            </a:r>
            <a:endParaRPr lang="en-GB" sz="1400" b="1" dirty="0"/>
          </a:p>
        </p:txBody>
      </p:sp>
      <p:sp>
        <p:nvSpPr>
          <p:cNvPr id="13" name="Oval 12">
            <a:extLst>
              <a:ext uri="{FF2B5EF4-FFF2-40B4-BE49-F238E27FC236}">
                <a16:creationId xmlns:a16="http://schemas.microsoft.com/office/drawing/2014/main" id="{F57E8144-0B06-3A8C-D2EC-7A504BC40FEE}"/>
              </a:ext>
            </a:extLst>
          </p:cNvPr>
          <p:cNvSpPr/>
          <p:nvPr/>
        </p:nvSpPr>
        <p:spPr>
          <a:xfrm>
            <a:off x="4356119" y="2856506"/>
            <a:ext cx="2245865" cy="7351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CC5FBA37-BF17-7C76-73E8-EE85CEA1DA4F}"/>
              </a:ext>
            </a:extLst>
          </p:cNvPr>
          <p:cNvCxnSpPr>
            <a:cxnSpLocks/>
            <a:stCxn id="13" idx="4"/>
          </p:cNvCxnSpPr>
          <p:nvPr/>
        </p:nvCxnSpPr>
        <p:spPr>
          <a:xfrm flipH="1">
            <a:off x="4718649" y="3591612"/>
            <a:ext cx="760403" cy="13288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336498A-59A2-6D00-23F9-601A2446A38B}"/>
              </a:ext>
            </a:extLst>
          </p:cNvPr>
          <p:cNvSpPr txBox="1"/>
          <p:nvPr/>
        </p:nvSpPr>
        <p:spPr>
          <a:xfrm>
            <a:off x="300515" y="4827484"/>
            <a:ext cx="6545302" cy="923330"/>
          </a:xfrm>
          <a:prstGeom prst="rect">
            <a:avLst/>
          </a:prstGeom>
          <a:noFill/>
          <a:ln>
            <a:noFill/>
          </a:ln>
        </p:spPr>
        <p:txBody>
          <a:bodyPr wrap="square" rtlCol="0">
            <a:spAutoFit/>
          </a:bodyPr>
          <a:lstStyle/>
          <a:p>
            <a:pPr algn="ctr"/>
            <a:r>
              <a:rPr lang="en-US" b="1" dirty="0"/>
              <a:t>Slow heating of liquified azeotrope (orange curve) </a:t>
            </a:r>
          </a:p>
          <a:p>
            <a:pPr algn="ctr"/>
            <a:r>
              <a:rPr lang="en-US" b="1" dirty="0"/>
              <a:t>and subsequent return in the cold buffer </a:t>
            </a:r>
          </a:p>
          <a:p>
            <a:pPr algn="ctr"/>
            <a:r>
              <a:rPr lang="en-US" b="1" dirty="0"/>
              <a:t>allows to enrich the liquid of R134a and the vapor phase of iC</a:t>
            </a:r>
            <a:r>
              <a:rPr lang="en-US" b="1" baseline="-25000" dirty="0"/>
              <a:t>4</a:t>
            </a:r>
            <a:r>
              <a:rPr lang="en-US" b="1" dirty="0"/>
              <a:t>H</a:t>
            </a:r>
            <a:r>
              <a:rPr lang="en-US" b="1" baseline="-25000" dirty="0"/>
              <a:t>10</a:t>
            </a:r>
            <a:r>
              <a:rPr lang="en-US" b="1" dirty="0"/>
              <a:t> </a:t>
            </a:r>
            <a:endParaRPr lang="en-GB" b="1" dirty="0"/>
          </a:p>
        </p:txBody>
      </p:sp>
      <p:grpSp>
        <p:nvGrpSpPr>
          <p:cNvPr id="16" name="Group 15">
            <a:extLst>
              <a:ext uri="{FF2B5EF4-FFF2-40B4-BE49-F238E27FC236}">
                <a16:creationId xmlns:a16="http://schemas.microsoft.com/office/drawing/2014/main" id="{4E3C42E5-4E6E-2EC0-9133-A25C734C2AD0}"/>
              </a:ext>
            </a:extLst>
          </p:cNvPr>
          <p:cNvGrpSpPr/>
          <p:nvPr/>
        </p:nvGrpSpPr>
        <p:grpSpPr>
          <a:xfrm>
            <a:off x="6868600" y="2081949"/>
            <a:ext cx="4584891" cy="3728905"/>
            <a:chOff x="7337141" y="1934723"/>
            <a:chExt cx="4584891" cy="3728905"/>
          </a:xfrm>
        </p:grpSpPr>
        <p:pic>
          <p:nvPicPr>
            <p:cNvPr id="17" name="Picture 16" descr="A diagram of a fraction of fluid&#10;&#10;Description automatically generated">
              <a:extLst>
                <a:ext uri="{FF2B5EF4-FFF2-40B4-BE49-F238E27FC236}">
                  <a16:creationId xmlns:a16="http://schemas.microsoft.com/office/drawing/2014/main" id="{075E3570-2AAC-F564-FB9F-686D7DFB4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141" y="1934723"/>
              <a:ext cx="4584891" cy="3438668"/>
            </a:xfrm>
            <a:prstGeom prst="rect">
              <a:avLst/>
            </a:prstGeom>
          </p:spPr>
        </p:pic>
        <p:sp>
          <p:nvSpPr>
            <p:cNvPr id="18" name="TextBox 8">
              <a:extLst>
                <a:ext uri="{FF2B5EF4-FFF2-40B4-BE49-F238E27FC236}">
                  <a16:creationId xmlns:a16="http://schemas.microsoft.com/office/drawing/2014/main" id="{0D4083EC-CD08-2426-B938-16CBCE8AF3A9}"/>
                </a:ext>
              </a:extLst>
            </p:cNvPr>
            <p:cNvSpPr txBox="1"/>
            <p:nvPr/>
          </p:nvSpPr>
          <p:spPr>
            <a:xfrm>
              <a:off x="8774200" y="5408369"/>
              <a:ext cx="1821532" cy="2552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i="1" dirty="0"/>
                <a:t>Thermodynamic simulation</a:t>
              </a:r>
            </a:p>
          </p:txBody>
        </p:sp>
      </p:grpSp>
      <p:sp>
        <p:nvSpPr>
          <p:cNvPr id="19" name="Date Placeholder 18">
            <a:extLst>
              <a:ext uri="{FF2B5EF4-FFF2-40B4-BE49-F238E27FC236}">
                <a16:creationId xmlns:a16="http://schemas.microsoft.com/office/drawing/2014/main" id="{08304F19-6533-7531-DB63-8755E93E34C1}"/>
              </a:ext>
            </a:extLst>
          </p:cNvPr>
          <p:cNvSpPr>
            <a:spLocks noGrp="1"/>
          </p:cNvSpPr>
          <p:nvPr>
            <p:ph type="dt" sz="half" idx="10"/>
          </p:nvPr>
        </p:nvSpPr>
        <p:spPr/>
        <p:txBody>
          <a:bodyPr/>
          <a:lstStyle/>
          <a:p>
            <a:r>
              <a:rPr lang="en-CH"/>
              <a:t>20/06/2024</a:t>
            </a:r>
            <a:endParaRPr lang="en-GB"/>
          </a:p>
        </p:txBody>
      </p:sp>
      <p:pic>
        <p:nvPicPr>
          <p:cNvPr id="3" name="Picture 4">
            <a:extLst>
              <a:ext uri="{FF2B5EF4-FFF2-40B4-BE49-F238E27FC236}">
                <a16:creationId xmlns:a16="http://schemas.microsoft.com/office/drawing/2014/main" id="{A28D0AA7-F7D4-47E7-EC4B-619FAACD6EAE}"/>
              </a:ext>
            </a:extLst>
          </p:cNvPr>
          <p:cNvPicPr>
            <a:picLocks noChangeAspect="1"/>
          </p:cNvPicPr>
          <p:nvPr/>
        </p:nvPicPr>
        <p:blipFill rotWithShape="1">
          <a:blip r:embed="rId5">
            <a:alphaModFix amt="50000"/>
          </a:blip>
          <a:srcRect t="21919" b="16217"/>
          <a:stretch/>
        </p:blipFill>
        <p:spPr>
          <a:xfrm>
            <a:off x="7779901" y="2314109"/>
            <a:ext cx="2717876" cy="3014692"/>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76504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0527D6-79C8-8BD6-F38B-FB412A6E3CD8}"/>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812D01ED-BB87-64E5-2950-3D0F5D8F921D}"/>
              </a:ext>
            </a:extLst>
          </p:cNvPr>
          <p:cNvSpPr>
            <a:spLocks noGrp="1"/>
          </p:cNvSpPr>
          <p:nvPr>
            <p:ph type="sldNum" sz="quarter" idx="12"/>
          </p:nvPr>
        </p:nvSpPr>
        <p:spPr/>
        <p:txBody>
          <a:bodyPr/>
          <a:lstStyle/>
          <a:p>
            <a:fld id="{42A0D281-FBFC-4D24-9147-4B8F7095011A}" type="slidenum">
              <a:rPr lang="en-GB" smtClean="0"/>
              <a:t>57</a:t>
            </a:fld>
            <a:endParaRPr lang="en-GB"/>
          </a:p>
        </p:txBody>
      </p:sp>
      <p:sp>
        <p:nvSpPr>
          <p:cNvPr id="6" name="Rectangle 4">
            <a:extLst>
              <a:ext uri="{FF2B5EF4-FFF2-40B4-BE49-F238E27FC236}">
                <a16:creationId xmlns:a16="http://schemas.microsoft.com/office/drawing/2014/main" id="{37BD13E0-AF28-B6F4-9BFE-FD789F76DFC6}"/>
              </a:ext>
            </a:extLst>
          </p:cNvPr>
          <p:cNvSpPr txBox="1">
            <a:spLocks noChangeArrowheads="1"/>
          </p:cNvSpPr>
          <p:nvPr/>
        </p:nvSpPr>
        <p:spPr>
          <a:xfrm>
            <a:off x="3592403" y="13008"/>
            <a:ext cx="5624022"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R134a case</a:t>
            </a:r>
          </a:p>
        </p:txBody>
      </p:sp>
      <p:pic>
        <p:nvPicPr>
          <p:cNvPr id="7" name="Picture 2" descr="C:\Users\guidar\Documents\IEEE2012\CERN LogoOutline-Blue-04.png">
            <a:extLst>
              <a:ext uri="{FF2B5EF4-FFF2-40B4-BE49-F238E27FC236}">
                <a16:creationId xmlns:a16="http://schemas.microsoft.com/office/drawing/2014/main" id="{A968814C-5EDD-3E7C-18AD-6B7AE72E0B7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C5D9723-6EE5-8AE6-BCD9-26A02C1A1A55}"/>
              </a:ext>
            </a:extLst>
          </p:cNvPr>
          <p:cNvGrpSpPr/>
          <p:nvPr/>
        </p:nvGrpSpPr>
        <p:grpSpPr>
          <a:xfrm>
            <a:off x="792488" y="691712"/>
            <a:ext cx="10440000" cy="37824"/>
            <a:chOff x="179512" y="582864"/>
            <a:chExt cx="8820000" cy="37824"/>
          </a:xfrm>
        </p:grpSpPr>
        <p:cxnSp>
          <p:nvCxnSpPr>
            <p:cNvPr id="9" name="Straight Connector 8">
              <a:extLst>
                <a:ext uri="{FF2B5EF4-FFF2-40B4-BE49-F238E27FC236}">
                  <a16:creationId xmlns:a16="http://schemas.microsoft.com/office/drawing/2014/main" id="{15C4587A-F258-903C-7491-7ECC8F38C289}"/>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12FB34-E04C-BA41-58EC-5E567AF84828}"/>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Segnaposto contenuto 2">
            <a:extLst>
              <a:ext uri="{FF2B5EF4-FFF2-40B4-BE49-F238E27FC236}">
                <a16:creationId xmlns:a16="http://schemas.microsoft.com/office/drawing/2014/main" id="{090BE602-FABE-FF42-A2C2-AB978CA7FBCF}"/>
              </a:ext>
            </a:extLst>
          </p:cNvPr>
          <p:cNvSpPr>
            <a:spLocks noGrp="1"/>
          </p:cNvSpPr>
          <p:nvPr>
            <p:ph idx="1"/>
          </p:nvPr>
        </p:nvSpPr>
        <p:spPr>
          <a:xfrm>
            <a:off x="7078361" y="1303285"/>
            <a:ext cx="5089451" cy="4089388"/>
          </a:xfrm>
        </p:spPr>
        <p:txBody>
          <a:bodyPr>
            <a:normAutofit/>
          </a:bodyPr>
          <a:lstStyle/>
          <a:p>
            <a:pPr marL="0" indent="0">
              <a:lnSpc>
                <a:spcPct val="150000"/>
              </a:lnSpc>
              <a:buNone/>
            </a:pPr>
            <a:r>
              <a:rPr lang="it-IT" sz="2200" b="1" dirty="0"/>
              <a:t>Optimal configuration</a:t>
            </a:r>
            <a:r>
              <a:rPr lang="it-IT" sz="2200" dirty="0"/>
              <a:t>: </a:t>
            </a:r>
          </a:p>
          <a:p>
            <a:pPr>
              <a:lnSpc>
                <a:spcPct val="150000"/>
              </a:lnSpc>
              <a:buFont typeface="Calibri" panose="020F0502020204030204" pitchFamily="34" charset="0"/>
              <a:buChar char="‐"/>
            </a:pPr>
            <a:r>
              <a:rPr lang="it-IT" sz="2000" b="1" dirty="0"/>
              <a:t>Filling rate </a:t>
            </a:r>
            <a:r>
              <a:rPr lang="it-IT" sz="2000" dirty="0">
                <a:sym typeface="Wingdings" panose="05000000000000000000" pitchFamily="2" charset="2"/>
              </a:rPr>
              <a:t> 200 l/h up to 600 l/h</a:t>
            </a:r>
          </a:p>
          <a:p>
            <a:pPr>
              <a:lnSpc>
                <a:spcPct val="150000"/>
              </a:lnSpc>
              <a:buFont typeface="Calibri" panose="020F0502020204030204" pitchFamily="34" charset="0"/>
              <a:buChar char="‐"/>
            </a:pPr>
            <a:r>
              <a:rPr lang="it-IT" sz="2000" b="1" dirty="0">
                <a:sym typeface="Wingdings" panose="05000000000000000000" pitchFamily="2" charset="2"/>
              </a:rPr>
              <a:t>Chiller Temp. </a:t>
            </a:r>
            <a:r>
              <a:rPr lang="it-IT" sz="2000" dirty="0">
                <a:sym typeface="Wingdings" panose="05000000000000000000" pitchFamily="2" charset="2"/>
              </a:rPr>
              <a:t> -36.2°C	</a:t>
            </a:r>
          </a:p>
          <a:p>
            <a:pPr>
              <a:lnSpc>
                <a:spcPct val="150000"/>
              </a:lnSpc>
              <a:buFont typeface="Calibri" panose="020F0502020204030204" pitchFamily="34" charset="0"/>
              <a:buChar char="‐"/>
            </a:pPr>
            <a:r>
              <a:rPr lang="it-IT" sz="2000" b="1" dirty="0">
                <a:sym typeface="Wingdings" panose="05000000000000000000" pitchFamily="2" charset="2"/>
              </a:rPr>
              <a:t>Top buffer P </a:t>
            </a:r>
            <a:r>
              <a:rPr lang="it-IT" sz="2000" dirty="0">
                <a:sym typeface="Wingdings" panose="05000000000000000000" pitchFamily="2" charset="2"/>
              </a:rPr>
              <a:t> </a:t>
            </a:r>
          </a:p>
          <a:p>
            <a:pPr marL="457200" lvl="1" indent="0">
              <a:lnSpc>
                <a:spcPct val="150000"/>
              </a:lnSpc>
              <a:buNone/>
            </a:pPr>
            <a:r>
              <a:rPr lang="sv-SE" sz="2000" dirty="0">
                <a:sym typeface="Wingdings" panose="05000000000000000000" pitchFamily="2" charset="2"/>
              </a:rPr>
              <a:t>10 mbar (C1&amp;C2), 35 mbar (C3)</a:t>
            </a:r>
          </a:p>
          <a:p>
            <a:pPr>
              <a:lnSpc>
                <a:spcPct val="150000"/>
              </a:lnSpc>
              <a:buFont typeface="Calibri" panose="020F0502020204030204" pitchFamily="34" charset="0"/>
              <a:buChar char="‐"/>
            </a:pPr>
            <a:r>
              <a:rPr lang="it-IT" sz="2000" b="1" dirty="0">
                <a:sym typeface="Wingdings" panose="05000000000000000000" pitchFamily="2" charset="2"/>
              </a:rPr>
              <a:t>Bottom buffer T </a:t>
            </a:r>
            <a:r>
              <a:rPr lang="it-IT" sz="2000" dirty="0">
                <a:sym typeface="Wingdings" panose="05000000000000000000" pitchFamily="2" charset="2"/>
              </a:rPr>
              <a:t> 20°C </a:t>
            </a:r>
          </a:p>
          <a:p>
            <a:pPr>
              <a:lnSpc>
                <a:spcPct val="150000"/>
              </a:lnSpc>
              <a:buFont typeface="Calibri" panose="020F0502020204030204" pitchFamily="34" charset="0"/>
              <a:buChar char="‐"/>
            </a:pPr>
            <a:r>
              <a:rPr lang="it-IT" sz="2000" b="1" dirty="0">
                <a:sym typeface="Wingdings" panose="05000000000000000000" pitchFamily="2" charset="2"/>
              </a:rPr>
              <a:t>Emptying rate </a:t>
            </a:r>
            <a:r>
              <a:rPr lang="it-IT" sz="2000" dirty="0">
                <a:sym typeface="Wingdings" panose="05000000000000000000" pitchFamily="2" charset="2"/>
              </a:rPr>
              <a:t> 600 l/h (air)</a:t>
            </a:r>
          </a:p>
          <a:p>
            <a:pPr lvl="1">
              <a:lnSpc>
                <a:spcPct val="150000"/>
              </a:lnSpc>
            </a:pPr>
            <a:endParaRPr lang="it-IT" sz="2200" dirty="0">
              <a:sym typeface="Wingdings" panose="05000000000000000000" pitchFamily="2" charset="2"/>
            </a:endParaRPr>
          </a:p>
        </p:txBody>
      </p:sp>
      <p:sp>
        <p:nvSpPr>
          <p:cNvPr id="19" name="CasellaDiTesto 2">
            <a:extLst>
              <a:ext uri="{FF2B5EF4-FFF2-40B4-BE49-F238E27FC236}">
                <a16:creationId xmlns:a16="http://schemas.microsoft.com/office/drawing/2014/main" id="{91463F4D-CAD3-4E4C-D38B-7D036C60B02E}"/>
              </a:ext>
            </a:extLst>
          </p:cNvPr>
          <p:cNvSpPr txBox="1"/>
          <p:nvPr/>
        </p:nvSpPr>
        <p:spPr>
          <a:xfrm>
            <a:off x="7138366" y="5548718"/>
            <a:ext cx="4421235" cy="400110"/>
          </a:xfrm>
          <a:prstGeom prst="rect">
            <a:avLst/>
          </a:prstGeom>
          <a:noFill/>
        </p:spPr>
        <p:txBody>
          <a:bodyPr wrap="square" rtlCol="0">
            <a:spAutoFit/>
          </a:bodyPr>
          <a:lstStyle/>
          <a:p>
            <a:pPr algn="ctr"/>
            <a:r>
              <a:rPr lang="it-IT" sz="2000" b="1" dirty="0">
                <a:solidFill>
                  <a:srgbClr val="FF0000"/>
                </a:solidFill>
              </a:rPr>
              <a:t>80% of </a:t>
            </a:r>
            <a:r>
              <a:rPr lang="it-IT" sz="2000" b="1" dirty="0" err="1">
                <a:solidFill>
                  <a:srgbClr val="FF0000"/>
                </a:solidFill>
              </a:rPr>
              <a:t>Recuperation</a:t>
            </a:r>
            <a:r>
              <a:rPr lang="it-IT" sz="2000" b="1" dirty="0">
                <a:solidFill>
                  <a:srgbClr val="FF0000"/>
                </a:solidFill>
              </a:rPr>
              <a:t> </a:t>
            </a:r>
            <a:r>
              <a:rPr lang="it-IT" sz="2000" b="1" dirty="0" err="1">
                <a:solidFill>
                  <a:srgbClr val="FF0000"/>
                </a:solidFill>
              </a:rPr>
              <a:t>Efficiency</a:t>
            </a:r>
            <a:endParaRPr lang="it-IT" sz="2000" b="1" dirty="0">
              <a:solidFill>
                <a:srgbClr val="FF0000"/>
              </a:solidFill>
            </a:endParaRPr>
          </a:p>
        </p:txBody>
      </p:sp>
      <p:grpSp>
        <p:nvGrpSpPr>
          <p:cNvPr id="2" name="Group 1">
            <a:extLst>
              <a:ext uri="{FF2B5EF4-FFF2-40B4-BE49-F238E27FC236}">
                <a16:creationId xmlns:a16="http://schemas.microsoft.com/office/drawing/2014/main" id="{E2177CC4-7CCA-B533-323A-208DF02E59CF}"/>
              </a:ext>
            </a:extLst>
          </p:cNvPr>
          <p:cNvGrpSpPr/>
          <p:nvPr/>
        </p:nvGrpSpPr>
        <p:grpSpPr>
          <a:xfrm>
            <a:off x="0" y="1320907"/>
            <a:ext cx="6730315" cy="4705874"/>
            <a:chOff x="357243" y="1411792"/>
            <a:chExt cx="6730315" cy="4705874"/>
          </a:xfrm>
        </p:grpSpPr>
        <p:pic>
          <p:nvPicPr>
            <p:cNvPr id="11" name="Picture 4">
              <a:extLst>
                <a:ext uri="{FF2B5EF4-FFF2-40B4-BE49-F238E27FC236}">
                  <a16:creationId xmlns:a16="http://schemas.microsoft.com/office/drawing/2014/main" id="{4A754566-E85F-05B0-A278-109F30D8ACA1}"/>
                </a:ext>
              </a:extLst>
            </p:cNvPr>
            <p:cNvPicPr>
              <a:picLocks noChangeAspect="1"/>
            </p:cNvPicPr>
            <p:nvPr/>
          </p:nvPicPr>
          <p:blipFill rotWithShape="1">
            <a:blip r:embed="rId3"/>
            <a:srcRect l="5730" r="7306"/>
            <a:stretch/>
          </p:blipFill>
          <p:spPr>
            <a:xfrm>
              <a:off x="989642" y="1411792"/>
              <a:ext cx="6097916" cy="4627921"/>
            </a:xfrm>
            <a:prstGeom prst="rect">
              <a:avLst/>
            </a:prstGeom>
          </p:spPr>
        </p:pic>
        <p:sp>
          <p:nvSpPr>
            <p:cNvPr id="12" name="Rettangolo 6">
              <a:extLst>
                <a:ext uri="{FF2B5EF4-FFF2-40B4-BE49-F238E27FC236}">
                  <a16:creationId xmlns:a16="http://schemas.microsoft.com/office/drawing/2014/main" id="{0C0C66B2-7336-AC2F-9F86-EFD178BB552B}"/>
                </a:ext>
              </a:extLst>
            </p:cNvPr>
            <p:cNvSpPr/>
            <p:nvPr/>
          </p:nvSpPr>
          <p:spPr>
            <a:xfrm>
              <a:off x="1602090" y="2294184"/>
              <a:ext cx="4380614" cy="680484"/>
            </a:xfrm>
            <a:prstGeom prst="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13" name="Rettangolo 7">
              <a:extLst>
                <a:ext uri="{FF2B5EF4-FFF2-40B4-BE49-F238E27FC236}">
                  <a16:creationId xmlns:a16="http://schemas.microsoft.com/office/drawing/2014/main" id="{A3E08F71-34FD-41B4-90B9-FE2E6B873FE9}"/>
                </a:ext>
              </a:extLst>
            </p:cNvPr>
            <p:cNvSpPr/>
            <p:nvPr/>
          </p:nvSpPr>
          <p:spPr>
            <a:xfrm>
              <a:off x="1602090" y="3098622"/>
              <a:ext cx="4380614" cy="680484"/>
            </a:xfrm>
            <a:prstGeom prst="rect">
              <a:avLst/>
            </a:prstGeom>
            <a:solidFill>
              <a:schemeClr val="accent3">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14" name="Rettangolo 8">
              <a:extLst>
                <a:ext uri="{FF2B5EF4-FFF2-40B4-BE49-F238E27FC236}">
                  <a16:creationId xmlns:a16="http://schemas.microsoft.com/office/drawing/2014/main" id="{5EE8261E-2CCB-1F8B-40BA-AC2DB671B69C}"/>
                </a:ext>
              </a:extLst>
            </p:cNvPr>
            <p:cNvSpPr/>
            <p:nvPr/>
          </p:nvSpPr>
          <p:spPr>
            <a:xfrm>
              <a:off x="1602090" y="3857059"/>
              <a:ext cx="4380614" cy="680484"/>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15" name="CasellaDiTesto 9">
              <a:extLst>
                <a:ext uri="{FF2B5EF4-FFF2-40B4-BE49-F238E27FC236}">
                  <a16:creationId xmlns:a16="http://schemas.microsoft.com/office/drawing/2014/main" id="{614DC056-8CCF-01E9-5F94-87885A7C6A67}"/>
                </a:ext>
              </a:extLst>
            </p:cNvPr>
            <p:cNvSpPr txBox="1"/>
            <p:nvPr/>
          </p:nvSpPr>
          <p:spPr>
            <a:xfrm>
              <a:off x="357243" y="2347208"/>
              <a:ext cx="1475455" cy="646331"/>
            </a:xfrm>
            <a:prstGeom prst="rect">
              <a:avLst/>
            </a:prstGeom>
            <a:solidFill>
              <a:schemeClr val="bg1"/>
            </a:solidFill>
          </p:spPr>
          <p:txBody>
            <a:bodyPr wrap="square" rtlCol="0">
              <a:spAutoFit/>
            </a:bodyPr>
            <a:lstStyle/>
            <a:p>
              <a:pPr algn="ctr"/>
              <a:r>
                <a:rPr lang="it-IT" dirty="0" err="1">
                  <a:solidFill>
                    <a:schemeClr val="accent1">
                      <a:lumMod val="75000"/>
                    </a:schemeClr>
                  </a:solidFill>
                </a:rPr>
                <a:t>Heat</a:t>
              </a:r>
              <a:r>
                <a:rPr lang="it-IT" dirty="0">
                  <a:solidFill>
                    <a:schemeClr val="accent1">
                      <a:lumMod val="75000"/>
                    </a:schemeClr>
                  </a:solidFill>
                </a:rPr>
                <a:t> </a:t>
              </a:r>
              <a:r>
                <a:rPr lang="it-IT" dirty="0" err="1">
                  <a:solidFill>
                    <a:schemeClr val="accent1">
                      <a:lumMod val="75000"/>
                    </a:schemeClr>
                  </a:solidFill>
                </a:rPr>
                <a:t>exchangers</a:t>
              </a:r>
              <a:endParaRPr lang="it-IT" dirty="0">
                <a:solidFill>
                  <a:schemeClr val="accent1">
                    <a:lumMod val="75000"/>
                  </a:schemeClr>
                </a:solidFill>
              </a:endParaRPr>
            </a:p>
          </p:txBody>
        </p:sp>
        <p:sp>
          <p:nvSpPr>
            <p:cNvPr id="16" name="CasellaDiTesto 10">
              <a:extLst>
                <a:ext uri="{FF2B5EF4-FFF2-40B4-BE49-F238E27FC236}">
                  <a16:creationId xmlns:a16="http://schemas.microsoft.com/office/drawing/2014/main" id="{11EDEC52-1E56-0877-9116-A94C63F86F9A}"/>
                </a:ext>
              </a:extLst>
            </p:cNvPr>
            <p:cNvSpPr txBox="1"/>
            <p:nvPr/>
          </p:nvSpPr>
          <p:spPr>
            <a:xfrm>
              <a:off x="430737" y="3132775"/>
              <a:ext cx="1346158" cy="646331"/>
            </a:xfrm>
            <a:prstGeom prst="rect">
              <a:avLst/>
            </a:prstGeom>
            <a:solidFill>
              <a:schemeClr val="bg1"/>
            </a:solidFill>
          </p:spPr>
          <p:txBody>
            <a:bodyPr wrap="square" rtlCol="0">
              <a:spAutoFit/>
            </a:bodyPr>
            <a:lstStyle/>
            <a:p>
              <a:pPr algn="ctr"/>
              <a:r>
                <a:rPr lang="it-IT" dirty="0">
                  <a:solidFill>
                    <a:schemeClr val="accent3">
                      <a:lumMod val="75000"/>
                    </a:schemeClr>
                  </a:solidFill>
                </a:rPr>
                <a:t>Top Buffers</a:t>
              </a:r>
            </a:p>
          </p:txBody>
        </p:sp>
        <p:sp>
          <p:nvSpPr>
            <p:cNvPr id="17" name="CasellaDiTesto 11">
              <a:extLst>
                <a:ext uri="{FF2B5EF4-FFF2-40B4-BE49-F238E27FC236}">
                  <a16:creationId xmlns:a16="http://schemas.microsoft.com/office/drawing/2014/main" id="{BC5563B0-9538-E322-3E24-3F3029BB963C}"/>
                </a:ext>
              </a:extLst>
            </p:cNvPr>
            <p:cNvSpPr txBox="1"/>
            <p:nvPr/>
          </p:nvSpPr>
          <p:spPr>
            <a:xfrm>
              <a:off x="430737" y="3939913"/>
              <a:ext cx="1346158" cy="646331"/>
            </a:xfrm>
            <a:prstGeom prst="rect">
              <a:avLst/>
            </a:prstGeom>
            <a:solidFill>
              <a:schemeClr val="bg1"/>
            </a:solidFill>
          </p:spPr>
          <p:txBody>
            <a:bodyPr wrap="square" rtlCol="0">
              <a:spAutoFit/>
            </a:bodyPr>
            <a:lstStyle/>
            <a:p>
              <a:pPr algn="ctr"/>
              <a:r>
                <a:rPr lang="it-IT" dirty="0">
                  <a:solidFill>
                    <a:schemeClr val="accent4">
                      <a:lumMod val="75000"/>
                    </a:schemeClr>
                  </a:solidFill>
                </a:rPr>
                <a:t>Bottom Buffers</a:t>
              </a:r>
            </a:p>
          </p:txBody>
        </p:sp>
        <p:sp>
          <p:nvSpPr>
            <p:cNvPr id="20" name="Rectangle 19">
              <a:extLst>
                <a:ext uri="{FF2B5EF4-FFF2-40B4-BE49-F238E27FC236}">
                  <a16:creationId xmlns:a16="http://schemas.microsoft.com/office/drawing/2014/main" id="{E9E13BCD-6A24-F17E-99D6-377AD4769902}"/>
                </a:ext>
              </a:extLst>
            </p:cNvPr>
            <p:cNvSpPr/>
            <p:nvPr/>
          </p:nvSpPr>
          <p:spPr>
            <a:xfrm>
              <a:off x="4474062" y="5040164"/>
              <a:ext cx="1996141" cy="1077502"/>
            </a:xfrm>
            <a:prstGeom prst="rect">
              <a:avLst/>
            </a:prstGeom>
            <a:solidFill>
              <a:srgbClr val="1A98FF">
                <a:alpha val="2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1" name="CasellaDiTesto 11">
              <a:extLst>
                <a:ext uri="{FF2B5EF4-FFF2-40B4-BE49-F238E27FC236}">
                  <a16:creationId xmlns:a16="http://schemas.microsoft.com/office/drawing/2014/main" id="{E29C61FF-337A-5E87-D71B-EA4005DB05B4}"/>
                </a:ext>
              </a:extLst>
            </p:cNvPr>
            <p:cNvSpPr txBox="1"/>
            <p:nvPr/>
          </p:nvSpPr>
          <p:spPr>
            <a:xfrm>
              <a:off x="2926156" y="5310361"/>
              <a:ext cx="1547906" cy="646331"/>
            </a:xfrm>
            <a:prstGeom prst="rect">
              <a:avLst/>
            </a:prstGeom>
            <a:solidFill>
              <a:schemeClr val="bg1"/>
            </a:solidFill>
          </p:spPr>
          <p:txBody>
            <a:bodyPr wrap="square" rtlCol="0">
              <a:spAutoFit/>
            </a:bodyPr>
            <a:lstStyle/>
            <a:p>
              <a:pPr algn="ctr"/>
              <a:r>
                <a:rPr lang="it-IT" dirty="0">
                  <a:solidFill>
                    <a:schemeClr val="accent6"/>
                  </a:solidFill>
                </a:rPr>
                <a:t>Compressor module</a:t>
              </a:r>
            </a:p>
          </p:txBody>
        </p:sp>
        <p:cxnSp>
          <p:nvCxnSpPr>
            <p:cNvPr id="22" name="Connector: Elbow 21">
              <a:extLst>
                <a:ext uri="{FF2B5EF4-FFF2-40B4-BE49-F238E27FC236}">
                  <a16:creationId xmlns:a16="http://schemas.microsoft.com/office/drawing/2014/main" id="{46528716-CC61-1BC7-0AEA-C72CA41C7088}"/>
                </a:ext>
              </a:extLst>
            </p:cNvPr>
            <p:cNvCxnSpPr>
              <a:cxnSpLocks/>
            </p:cNvCxnSpPr>
            <p:nvPr/>
          </p:nvCxnSpPr>
          <p:spPr>
            <a:xfrm rot="16200000" flipV="1">
              <a:off x="1223710" y="2635845"/>
              <a:ext cx="1419367" cy="371740"/>
            </a:xfrm>
            <a:prstGeom prst="bentConnector3">
              <a:avLst>
                <a:gd name="adj1" fmla="val 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26963FE2-E6BB-384D-51F2-6E2BF7755A42}"/>
                </a:ext>
              </a:extLst>
            </p:cNvPr>
            <p:cNvCxnSpPr>
              <a:cxnSpLocks/>
            </p:cNvCxnSpPr>
            <p:nvPr/>
          </p:nvCxnSpPr>
          <p:spPr>
            <a:xfrm rot="5400000" flipH="1" flipV="1">
              <a:off x="2648252" y="2672372"/>
              <a:ext cx="1417217" cy="300840"/>
            </a:xfrm>
            <a:prstGeom prst="bentConnector3">
              <a:avLst>
                <a:gd name="adj1" fmla="val -7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D1E672C1-2171-8856-D602-3E0FB1C7EFFC}"/>
                </a:ext>
              </a:extLst>
            </p:cNvPr>
            <p:cNvCxnSpPr>
              <a:cxnSpLocks/>
            </p:cNvCxnSpPr>
            <p:nvPr/>
          </p:nvCxnSpPr>
          <p:spPr>
            <a:xfrm rot="16200000" flipV="1">
              <a:off x="3449958" y="2635844"/>
              <a:ext cx="1419367" cy="371740"/>
            </a:xfrm>
            <a:prstGeom prst="bentConnector3">
              <a:avLst>
                <a:gd name="adj1" fmla="val 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A5D1C1E3-C4BA-9B2A-18D7-91C3A47EDBAD}"/>
                </a:ext>
              </a:extLst>
            </p:cNvPr>
            <p:cNvCxnSpPr>
              <a:cxnSpLocks/>
            </p:cNvCxnSpPr>
            <p:nvPr/>
          </p:nvCxnSpPr>
          <p:spPr>
            <a:xfrm rot="5400000" flipH="1" flipV="1">
              <a:off x="4864853" y="2672369"/>
              <a:ext cx="1417217" cy="300840"/>
            </a:xfrm>
            <a:prstGeom prst="bentConnector3">
              <a:avLst>
                <a:gd name="adj1" fmla="val -7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9800808-98D3-A7F1-803D-EC80C3718029}"/>
                </a:ext>
              </a:extLst>
            </p:cNvPr>
            <p:cNvSpPr txBox="1"/>
            <p:nvPr/>
          </p:nvSpPr>
          <p:spPr>
            <a:xfrm>
              <a:off x="5413394" y="1738437"/>
              <a:ext cx="1378370" cy="461665"/>
            </a:xfrm>
            <a:prstGeom prst="rect">
              <a:avLst/>
            </a:prstGeom>
            <a:noFill/>
          </p:spPr>
          <p:txBody>
            <a:bodyPr wrap="square" rtlCol="0">
              <a:spAutoFit/>
            </a:bodyPr>
            <a:lstStyle/>
            <a:p>
              <a:r>
                <a:rPr lang="en-US" sz="1200" b="1" dirty="0">
                  <a:solidFill>
                    <a:srgbClr val="FF0000"/>
                  </a:solidFill>
                </a:rPr>
                <a:t>FLAMMABLE EXHAUST</a:t>
              </a:r>
              <a:endParaRPr lang="en-GB" sz="1200" b="1" dirty="0">
                <a:solidFill>
                  <a:srgbClr val="FF0000"/>
                </a:solidFill>
              </a:endParaRPr>
            </a:p>
          </p:txBody>
        </p:sp>
      </p:grpSp>
      <p:sp>
        <p:nvSpPr>
          <p:cNvPr id="27" name="Date Placeholder 26">
            <a:extLst>
              <a:ext uri="{FF2B5EF4-FFF2-40B4-BE49-F238E27FC236}">
                <a16:creationId xmlns:a16="http://schemas.microsoft.com/office/drawing/2014/main" id="{86B1C2B3-5C8B-C559-A3A9-E09940506AF0}"/>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571979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0527D6-79C8-8BD6-F38B-FB412A6E3CD8}"/>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812D01ED-BB87-64E5-2950-3D0F5D8F921D}"/>
              </a:ext>
            </a:extLst>
          </p:cNvPr>
          <p:cNvSpPr>
            <a:spLocks noGrp="1"/>
          </p:cNvSpPr>
          <p:nvPr>
            <p:ph type="sldNum" sz="quarter" idx="12"/>
          </p:nvPr>
        </p:nvSpPr>
        <p:spPr/>
        <p:txBody>
          <a:bodyPr/>
          <a:lstStyle/>
          <a:p>
            <a:fld id="{42A0D281-FBFC-4D24-9147-4B8F7095011A}" type="slidenum">
              <a:rPr lang="en-GB" smtClean="0"/>
              <a:t>58</a:t>
            </a:fld>
            <a:endParaRPr lang="en-GB"/>
          </a:p>
        </p:txBody>
      </p:sp>
      <p:sp>
        <p:nvSpPr>
          <p:cNvPr id="6" name="Rectangle 4">
            <a:extLst>
              <a:ext uri="{FF2B5EF4-FFF2-40B4-BE49-F238E27FC236}">
                <a16:creationId xmlns:a16="http://schemas.microsoft.com/office/drawing/2014/main" id="{37BD13E0-AF28-B6F4-9BFE-FD789F76DFC6}"/>
              </a:ext>
            </a:extLst>
          </p:cNvPr>
          <p:cNvSpPr txBox="1">
            <a:spLocks noChangeArrowheads="1"/>
          </p:cNvSpPr>
          <p:nvPr/>
        </p:nvSpPr>
        <p:spPr>
          <a:xfrm>
            <a:off x="3592403" y="13008"/>
            <a:ext cx="5624022"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R134a case</a:t>
            </a:r>
          </a:p>
        </p:txBody>
      </p:sp>
      <p:pic>
        <p:nvPicPr>
          <p:cNvPr id="7" name="Picture 2" descr="C:\Users\guidar\Documents\IEEE2012\CERN LogoOutline-Blue-04.png">
            <a:extLst>
              <a:ext uri="{FF2B5EF4-FFF2-40B4-BE49-F238E27FC236}">
                <a16:creationId xmlns:a16="http://schemas.microsoft.com/office/drawing/2014/main" id="{A968814C-5EDD-3E7C-18AD-6B7AE72E0B7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C5D9723-6EE5-8AE6-BCD9-26A02C1A1A55}"/>
              </a:ext>
            </a:extLst>
          </p:cNvPr>
          <p:cNvGrpSpPr/>
          <p:nvPr/>
        </p:nvGrpSpPr>
        <p:grpSpPr>
          <a:xfrm>
            <a:off x="792488" y="691712"/>
            <a:ext cx="10440000" cy="37824"/>
            <a:chOff x="179512" y="582864"/>
            <a:chExt cx="8820000" cy="37824"/>
          </a:xfrm>
        </p:grpSpPr>
        <p:cxnSp>
          <p:nvCxnSpPr>
            <p:cNvPr id="9" name="Straight Connector 8">
              <a:extLst>
                <a:ext uri="{FF2B5EF4-FFF2-40B4-BE49-F238E27FC236}">
                  <a16:creationId xmlns:a16="http://schemas.microsoft.com/office/drawing/2014/main" id="{15C4587A-F258-903C-7491-7ECC8F38C289}"/>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12FB34-E04C-BA41-58EC-5E567AF84828}"/>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2">
            <a:extLst>
              <a:ext uri="{FF2B5EF4-FFF2-40B4-BE49-F238E27FC236}">
                <a16:creationId xmlns:a16="http://schemas.microsoft.com/office/drawing/2014/main" id="{E1A0D485-BC84-0492-8EEB-E2935292E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6786" y="2003055"/>
            <a:ext cx="3762375" cy="264795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7">
            <a:extLst>
              <a:ext uri="{FF2B5EF4-FFF2-40B4-BE49-F238E27FC236}">
                <a16:creationId xmlns:a16="http://schemas.microsoft.com/office/drawing/2014/main" id="{FF05195D-F3EE-C8D7-FC9E-F1C70B00D2BB}"/>
              </a:ext>
            </a:extLst>
          </p:cNvPr>
          <p:cNvSpPr txBox="1"/>
          <p:nvPr/>
        </p:nvSpPr>
        <p:spPr>
          <a:xfrm>
            <a:off x="107504" y="1182099"/>
            <a:ext cx="8801100" cy="400110"/>
          </a:xfrm>
          <a:prstGeom prst="rect">
            <a:avLst/>
          </a:prstGeom>
          <a:noFill/>
        </p:spPr>
        <p:txBody>
          <a:bodyPr wrap="square" rtlCol="0">
            <a:spAutoFit/>
          </a:bodyPr>
          <a:lstStyle/>
          <a:p>
            <a:r>
              <a:rPr lang="it-IT" sz="2000" dirty="0"/>
              <a:t>Effects of many parameters tested for one single columns and full system</a:t>
            </a:r>
          </a:p>
        </p:txBody>
      </p:sp>
      <p:sp>
        <p:nvSpPr>
          <p:cNvPr id="11" name="CasellaDiTesto 8">
            <a:extLst>
              <a:ext uri="{FF2B5EF4-FFF2-40B4-BE49-F238E27FC236}">
                <a16:creationId xmlns:a16="http://schemas.microsoft.com/office/drawing/2014/main" id="{6E159D8C-64D1-36BD-BDFC-C9C2DBEFC761}"/>
              </a:ext>
            </a:extLst>
          </p:cNvPr>
          <p:cNvSpPr txBox="1"/>
          <p:nvPr/>
        </p:nvSpPr>
        <p:spPr>
          <a:xfrm>
            <a:off x="660824" y="4705509"/>
            <a:ext cx="7215962" cy="584775"/>
          </a:xfrm>
          <a:prstGeom prst="rect">
            <a:avLst/>
          </a:prstGeom>
          <a:solidFill>
            <a:schemeClr val="bg1"/>
          </a:solidFill>
        </p:spPr>
        <p:txBody>
          <a:bodyPr wrap="square" rtlCol="0">
            <a:spAutoFit/>
          </a:bodyPr>
          <a:lstStyle/>
          <a:p>
            <a:r>
              <a:rPr lang="it-IT" sz="1600" dirty="0"/>
              <a:t>Increasing feed flow, more gas is lost at the exhaust due to lower heat exchange</a:t>
            </a:r>
            <a:br>
              <a:rPr lang="it-IT" sz="1600" dirty="0"/>
            </a:br>
            <a:r>
              <a:rPr lang="it-IT" sz="1600" dirty="0"/>
              <a:t>For the same reason, it increases decreasing chiller Temperature</a:t>
            </a:r>
          </a:p>
        </p:txBody>
      </p:sp>
      <p:pic>
        <p:nvPicPr>
          <p:cNvPr id="12" name="Picture 2">
            <a:extLst>
              <a:ext uri="{FF2B5EF4-FFF2-40B4-BE49-F238E27FC236}">
                <a16:creationId xmlns:a16="http://schemas.microsoft.com/office/drawing/2014/main" id="{427D5926-21E1-1D02-08EC-98E3B179B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37" y="2003055"/>
            <a:ext cx="3638550" cy="264795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0">
            <a:extLst>
              <a:ext uri="{FF2B5EF4-FFF2-40B4-BE49-F238E27FC236}">
                <a16:creationId xmlns:a16="http://schemas.microsoft.com/office/drawing/2014/main" id="{6277760E-F20C-0407-9C1B-68D59DCAA839}"/>
              </a:ext>
            </a:extLst>
          </p:cNvPr>
          <p:cNvSpPr txBox="1"/>
          <p:nvPr/>
        </p:nvSpPr>
        <p:spPr>
          <a:xfrm>
            <a:off x="8153400" y="4643722"/>
            <a:ext cx="3911343" cy="584775"/>
          </a:xfrm>
          <a:prstGeom prst="rect">
            <a:avLst/>
          </a:prstGeom>
          <a:solidFill>
            <a:schemeClr val="bg1"/>
          </a:solidFill>
        </p:spPr>
        <p:txBody>
          <a:bodyPr wrap="square" rtlCol="0">
            <a:spAutoFit/>
          </a:bodyPr>
          <a:lstStyle/>
          <a:p>
            <a:r>
              <a:rPr lang="it-IT" sz="1600" dirty="0"/>
              <a:t>Increasing chiller T, more azeotrope is exhausted and the quality of R134a improves</a:t>
            </a:r>
          </a:p>
        </p:txBody>
      </p:sp>
      <p:pic>
        <p:nvPicPr>
          <p:cNvPr id="14" name="Picture 10">
            <a:extLst>
              <a:ext uri="{FF2B5EF4-FFF2-40B4-BE49-F238E27FC236}">
                <a16:creationId xmlns:a16="http://schemas.microsoft.com/office/drawing/2014/main" id="{12CF5CC0-34F4-9FF4-4B70-DFD32FBD9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8049" y="1995772"/>
            <a:ext cx="3648075" cy="2647950"/>
          </a:xfrm>
          <a:prstGeom prst="rect">
            <a:avLst/>
          </a:prstGeom>
          <a:noFill/>
          <a:extLst>
            <a:ext uri="{909E8E84-426E-40DD-AFC4-6F175D3DCCD1}">
              <a14:hiddenFill xmlns:a14="http://schemas.microsoft.com/office/drawing/2010/main">
                <a:solidFill>
                  <a:srgbClr val="FFFFFF"/>
                </a:solidFill>
              </a14:hiddenFill>
            </a:ext>
          </a:extLst>
        </p:spPr>
      </p:pic>
      <p:sp>
        <p:nvSpPr>
          <p:cNvPr id="15" name="Date Placeholder 14">
            <a:extLst>
              <a:ext uri="{FF2B5EF4-FFF2-40B4-BE49-F238E27FC236}">
                <a16:creationId xmlns:a16="http://schemas.microsoft.com/office/drawing/2014/main" id="{CDDDC5D9-D6C3-75E2-853F-BA941E91C65E}"/>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1796598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0527D6-79C8-8BD6-F38B-FB412A6E3CD8}"/>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812D01ED-BB87-64E5-2950-3D0F5D8F921D}"/>
              </a:ext>
            </a:extLst>
          </p:cNvPr>
          <p:cNvSpPr>
            <a:spLocks noGrp="1"/>
          </p:cNvSpPr>
          <p:nvPr>
            <p:ph type="sldNum" sz="quarter" idx="12"/>
          </p:nvPr>
        </p:nvSpPr>
        <p:spPr/>
        <p:txBody>
          <a:bodyPr/>
          <a:lstStyle/>
          <a:p>
            <a:fld id="{42A0D281-FBFC-4D24-9147-4B8F7095011A}" type="slidenum">
              <a:rPr lang="en-GB" smtClean="0"/>
              <a:t>59</a:t>
            </a:fld>
            <a:endParaRPr lang="en-GB"/>
          </a:p>
        </p:txBody>
      </p:sp>
      <p:sp>
        <p:nvSpPr>
          <p:cNvPr id="6" name="Rectangle 4">
            <a:extLst>
              <a:ext uri="{FF2B5EF4-FFF2-40B4-BE49-F238E27FC236}">
                <a16:creationId xmlns:a16="http://schemas.microsoft.com/office/drawing/2014/main" id="{37BD13E0-AF28-B6F4-9BFE-FD789F76DFC6}"/>
              </a:ext>
            </a:extLst>
          </p:cNvPr>
          <p:cNvSpPr txBox="1">
            <a:spLocks noChangeArrowheads="1"/>
          </p:cNvSpPr>
          <p:nvPr/>
        </p:nvSpPr>
        <p:spPr>
          <a:xfrm>
            <a:off x="3592403" y="13008"/>
            <a:ext cx="5624022"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R134a case</a:t>
            </a:r>
          </a:p>
        </p:txBody>
      </p:sp>
      <p:pic>
        <p:nvPicPr>
          <p:cNvPr id="7" name="Picture 2" descr="C:\Users\guidar\Documents\IEEE2012\CERN LogoOutline-Blue-04.png">
            <a:extLst>
              <a:ext uri="{FF2B5EF4-FFF2-40B4-BE49-F238E27FC236}">
                <a16:creationId xmlns:a16="http://schemas.microsoft.com/office/drawing/2014/main" id="{A968814C-5EDD-3E7C-18AD-6B7AE72E0B7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C5D9723-6EE5-8AE6-BCD9-26A02C1A1A55}"/>
              </a:ext>
            </a:extLst>
          </p:cNvPr>
          <p:cNvGrpSpPr/>
          <p:nvPr/>
        </p:nvGrpSpPr>
        <p:grpSpPr>
          <a:xfrm>
            <a:off x="792488" y="691712"/>
            <a:ext cx="10440000" cy="37824"/>
            <a:chOff x="179512" y="582864"/>
            <a:chExt cx="8820000" cy="37824"/>
          </a:xfrm>
        </p:grpSpPr>
        <p:cxnSp>
          <p:nvCxnSpPr>
            <p:cNvPr id="9" name="Straight Connector 8">
              <a:extLst>
                <a:ext uri="{FF2B5EF4-FFF2-40B4-BE49-F238E27FC236}">
                  <a16:creationId xmlns:a16="http://schemas.microsoft.com/office/drawing/2014/main" id="{15C4587A-F258-903C-7491-7ECC8F38C289}"/>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12FB34-E04C-BA41-58EC-5E567AF84828}"/>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2">
            <a:extLst>
              <a:ext uri="{FF2B5EF4-FFF2-40B4-BE49-F238E27FC236}">
                <a16:creationId xmlns:a16="http://schemas.microsoft.com/office/drawing/2014/main" id="{CD3AB957-6995-493D-E9DA-3BBBA081B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350" y="1266793"/>
            <a:ext cx="3633439" cy="24928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EA4CD0D-E8D8-D7AF-1ABE-67818A296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672" y="1266793"/>
            <a:ext cx="3609505" cy="2579544"/>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2">
            <a:extLst>
              <a:ext uri="{FF2B5EF4-FFF2-40B4-BE49-F238E27FC236}">
                <a16:creationId xmlns:a16="http://schemas.microsoft.com/office/drawing/2014/main" id="{2CCE5863-CADA-8F7E-8B7F-56D6FAF68CD5}"/>
              </a:ext>
            </a:extLst>
          </p:cNvPr>
          <p:cNvSpPr txBox="1"/>
          <p:nvPr/>
        </p:nvSpPr>
        <p:spPr>
          <a:xfrm>
            <a:off x="806604" y="3882313"/>
            <a:ext cx="4186930" cy="1077218"/>
          </a:xfrm>
          <a:prstGeom prst="rect">
            <a:avLst/>
          </a:prstGeom>
          <a:solidFill>
            <a:schemeClr val="bg1"/>
          </a:solidFill>
          <a:ln>
            <a:noFill/>
          </a:ln>
        </p:spPr>
        <p:txBody>
          <a:bodyPr wrap="square" rtlCol="0">
            <a:spAutoFit/>
          </a:bodyPr>
          <a:lstStyle/>
          <a:p>
            <a:pPr algn="ctr"/>
            <a:r>
              <a:rPr lang="it-IT" sz="1600" dirty="0"/>
              <a:t>When the </a:t>
            </a:r>
            <a:r>
              <a:rPr lang="it-IT" sz="1600" b="1" dirty="0"/>
              <a:t>pressure</a:t>
            </a:r>
            <a:r>
              <a:rPr lang="it-IT" sz="1600" dirty="0"/>
              <a:t> in the top buffer </a:t>
            </a:r>
            <a:r>
              <a:rPr lang="it-IT" sz="1600" b="1" dirty="0"/>
              <a:t>increases</a:t>
            </a:r>
            <a:r>
              <a:rPr lang="it-IT" sz="1600" dirty="0"/>
              <a:t>, also the recuperation </a:t>
            </a:r>
            <a:r>
              <a:rPr lang="it-IT" sz="1600" b="1" dirty="0"/>
              <a:t>efficiency increases </a:t>
            </a:r>
          </a:p>
          <a:p>
            <a:pPr algn="ctr"/>
            <a:r>
              <a:rPr lang="it-IT" sz="1600" dirty="0">
                <a:sym typeface="Wingdings" panose="05000000000000000000" pitchFamily="2" charset="2"/>
              </a:rPr>
              <a:t></a:t>
            </a:r>
            <a:r>
              <a:rPr lang="it-IT" sz="1600" dirty="0"/>
              <a:t> less gas is sent to the exhaust line and more is recuperated</a:t>
            </a:r>
          </a:p>
        </p:txBody>
      </p:sp>
      <p:sp>
        <p:nvSpPr>
          <p:cNvPr id="12" name="CasellaDiTesto 5">
            <a:extLst>
              <a:ext uri="{FF2B5EF4-FFF2-40B4-BE49-F238E27FC236}">
                <a16:creationId xmlns:a16="http://schemas.microsoft.com/office/drawing/2014/main" id="{26D46232-0B24-E932-1DB9-094EF69E9DB4}"/>
              </a:ext>
            </a:extLst>
          </p:cNvPr>
          <p:cNvSpPr txBox="1"/>
          <p:nvPr/>
        </p:nvSpPr>
        <p:spPr>
          <a:xfrm>
            <a:off x="7122959" y="3941447"/>
            <a:ext cx="4186930" cy="830997"/>
          </a:xfrm>
          <a:prstGeom prst="rect">
            <a:avLst/>
          </a:prstGeom>
          <a:solidFill>
            <a:schemeClr val="bg1"/>
          </a:solidFill>
          <a:ln>
            <a:noFill/>
          </a:ln>
        </p:spPr>
        <p:txBody>
          <a:bodyPr wrap="square" rtlCol="0">
            <a:spAutoFit/>
          </a:bodyPr>
          <a:lstStyle/>
          <a:p>
            <a:pPr algn="ctr"/>
            <a:r>
              <a:rPr lang="it-IT" sz="1600" dirty="0"/>
              <a:t>The </a:t>
            </a:r>
            <a:r>
              <a:rPr lang="it-IT" sz="1600" dirty="0" err="1"/>
              <a:t>effect</a:t>
            </a:r>
            <a:r>
              <a:rPr lang="it-IT" sz="1600" dirty="0"/>
              <a:t> </a:t>
            </a:r>
            <a:r>
              <a:rPr lang="it-IT" sz="1600" dirty="0" err="1"/>
              <a:t>is</a:t>
            </a:r>
            <a:r>
              <a:rPr lang="it-IT" sz="1600" dirty="0"/>
              <a:t> </a:t>
            </a:r>
            <a:r>
              <a:rPr lang="it-IT" sz="1600" dirty="0" err="1"/>
              <a:t>having</a:t>
            </a:r>
            <a:r>
              <a:rPr lang="it-IT" sz="1600" dirty="0"/>
              <a:t> more iC</a:t>
            </a:r>
            <a:r>
              <a:rPr lang="it-IT" sz="1600" baseline="-25000" dirty="0"/>
              <a:t>4</a:t>
            </a:r>
            <a:r>
              <a:rPr lang="it-IT" sz="1600" dirty="0"/>
              <a:t>H</a:t>
            </a:r>
            <a:r>
              <a:rPr lang="it-IT" sz="1600" baseline="-25000" dirty="0"/>
              <a:t>10</a:t>
            </a:r>
            <a:r>
              <a:rPr lang="it-IT" sz="1600" dirty="0"/>
              <a:t> in the </a:t>
            </a:r>
            <a:r>
              <a:rPr lang="it-IT" sz="1600" dirty="0" err="1"/>
              <a:t>recuperated</a:t>
            </a:r>
            <a:r>
              <a:rPr lang="it-IT" sz="1600" dirty="0"/>
              <a:t> R134a </a:t>
            </a:r>
            <a:r>
              <a:rPr lang="it-IT" sz="1600" dirty="0">
                <a:sym typeface="Wingdings" panose="05000000000000000000" pitchFamily="2" charset="2"/>
              </a:rPr>
              <a:t> </a:t>
            </a:r>
            <a:r>
              <a:rPr lang="it-IT" sz="1600" b="1" dirty="0" err="1">
                <a:sym typeface="Wingdings" panose="05000000000000000000" pitchFamily="2" charset="2"/>
              </a:rPr>
              <a:t>lower</a:t>
            </a:r>
            <a:r>
              <a:rPr lang="it-IT" sz="1600" b="1" dirty="0">
                <a:sym typeface="Wingdings" panose="05000000000000000000" pitchFamily="2" charset="2"/>
              </a:rPr>
              <a:t> </a:t>
            </a:r>
            <a:r>
              <a:rPr lang="it-IT" sz="1600" b="1" dirty="0" err="1">
                <a:sym typeface="Wingdings" panose="05000000000000000000" pitchFamily="2" charset="2"/>
              </a:rPr>
              <a:t>quality</a:t>
            </a:r>
            <a:endParaRPr lang="it-IT" sz="1600" b="1" dirty="0">
              <a:sym typeface="Wingdings" panose="05000000000000000000" pitchFamily="2" charset="2"/>
            </a:endParaRPr>
          </a:p>
          <a:p>
            <a:pPr algn="ctr"/>
            <a:endParaRPr lang="it-IT" sz="1600" b="1" dirty="0">
              <a:sym typeface="Wingdings" panose="05000000000000000000" pitchFamily="2" charset="2"/>
            </a:endParaRPr>
          </a:p>
        </p:txBody>
      </p:sp>
      <p:pic>
        <p:nvPicPr>
          <p:cNvPr id="13" name="Picture 12">
            <a:extLst>
              <a:ext uri="{FF2B5EF4-FFF2-40B4-BE49-F238E27FC236}">
                <a16:creationId xmlns:a16="http://schemas.microsoft.com/office/drawing/2014/main" id="{259574F9-CA78-DE4F-50B9-2B365AF6C630}"/>
              </a:ext>
            </a:extLst>
          </p:cNvPr>
          <p:cNvPicPr>
            <a:picLocks noChangeAspect="1"/>
          </p:cNvPicPr>
          <p:nvPr/>
        </p:nvPicPr>
        <p:blipFill>
          <a:blip r:embed="rId5"/>
          <a:stretch>
            <a:fillRect/>
          </a:stretch>
        </p:blipFill>
        <p:spPr>
          <a:xfrm>
            <a:off x="5250164" y="836712"/>
            <a:ext cx="1691673" cy="3033117"/>
          </a:xfrm>
          <a:prstGeom prst="rect">
            <a:avLst/>
          </a:prstGeom>
        </p:spPr>
      </p:pic>
      <p:sp>
        <p:nvSpPr>
          <p:cNvPr id="14" name="Date Placeholder 13">
            <a:extLst>
              <a:ext uri="{FF2B5EF4-FFF2-40B4-BE49-F238E27FC236}">
                <a16:creationId xmlns:a16="http://schemas.microsoft.com/office/drawing/2014/main" id="{AD8F549B-1BD2-F738-D385-36E87459B017}"/>
              </a:ext>
            </a:extLst>
          </p:cNvPr>
          <p:cNvSpPr>
            <a:spLocks noGrp="1"/>
          </p:cNvSpPr>
          <p:nvPr>
            <p:ph type="dt" sz="half" idx="10"/>
          </p:nvPr>
        </p:nvSpPr>
        <p:spPr/>
        <p:txBody>
          <a:bodyPr/>
          <a:lstStyle/>
          <a:p>
            <a:r>
              <a:rPr lang="en-CH"/>
              <a:t>20/06/2024</a:t>
            </a:r>
            <a:endParaRPr lang="en-GB"/>
          </a:p>
        </p:txBody>
      </p:sp>
      <p:sp>
        <p:nvSpPr>
          <p:cNvPr id="16" name="TextBox 15">
            <a:extLst>
              <a:ext uri="{FF2B5EF4-FFF2-40B4-BE49-F238E27FC236}">
                <a16:creationId xmlns:a16="http://schemas.microsoft.com/office/drawing/2014/main" id="{7CD51500-01B1-0F21-C115-0A8DF2E4F9C0}"/>
              </a:ext>
            </a:extLst>
          </p:cNvPr>
          <p:cNvSpPr txBox="1"/>
          <p:nvPr/>
        </p:nvSpPr>
        <p:spPr>
          <a:xfrm>
            <a:off x="2965207" y="5343541"/>
            <a:ext cx="6094562" cy="369332"/>
          </a:xfrm>
          <a:prstGeom prst="rect">
            <a:avLst/>
          </a:prstGeom>
          <a:noFill/>
        </p:spPr>
        <p:txBody>
          <a:bodyPr wrap="square">
            <a:spAutoFit/>
          </a:bodyPr>
          <a:lstStyle/>
          <a:p>
            <a:pPr algn="ctr"/>
            <a:r>
              <a:rPr lang="it-IT" sz="1800" b="1" dirty="0">
                <a:sym typeface="Wingdings" panose="05000000000000000000" pitchFamily="2" charset="2"/>
              </a:rPr>
              <a:t>Tradeoff between the several parameters</a:t>
            </a:r>
            <a:endParaRPr lang="it-IT" sz="1800" b="1" dirty="0"/>
          </a:p>
        </p:txBody>
      </p:sp>
    </p:spTree>
    <p:extLst>
      <p:ext uri="{BB962C8B-B14F-4D97-AF65-F5344CB8AC3E}">
        <p14:creationId xmlns:p14="http://schemas.microsoft.com/office/powerpoint/2010/main" val="21934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DEE13EFE-3EFF-E28E-871C-C448BD4C7D57}"/>
              </a:ext>
            </a:extLst>
          </p:cNvPr>
          <p:cNvSpPr>
            <a:spLocks noGrp="1"/>
          </p:cNvSpPr>
          <p:nvPr>
            <p:ph type="ftr" sz="quarter" idx="11"/>
          </p:nvPr>
        </p:nvSpPr>
        <p:spPr/>
        <p:txBody>
          <a:bodyPr/>
          <a:lstStyle/>
          <a:p>
            <a:r>
              <a:rPr lang="en-US"/>
              <a:t>Bonaudi-Chiavassa International School on Particle Detectors</a:t>
            </a:r>
            <a:endParaRPr lang="en-US" dirty="0"/>
          </a:p>
        </p:txBody>
      </p:sp>
      <p:sp>
        <p:nvSpPr>
          <p:cNvPr id="5" name="Segnaposto numero diapositiva 4">
            <a:extLst>
              <a:ext uri="{FF2B5EF4-FFF2-40B4-BE49-F238E27FC236}">
                <a16:creationId xmlns:a16="http://schemas.microsoft.com/office/drawing/2014/main" id="{4386D5AD-D610-EB06-4707-DD34D2C5B165}"/>
              </a:ext>
            </a:extLst>
          </p:cNvPr>
          <p:cNvSpPr>
            <a:spLocks noGrp="1"/>
          </p:cNvSpPr>
          <p:nvPr>
            <p:ph type="sldNum" sz="quarter" idx="12"/>
          </p:nvPr>
        </p:nvSpPr>
        <p:spPr/>
        <p:txBody>
          <a:bodyPr/>
          <a:lstStyle/>
          <a:p>
            <a:fld id="{27CE633F-9882-4A5C-83A2-1109D0C73261}" type="slidenum">
              <a:rPr lang="en-US" smtClean="0"/>
              <a:t>6</a:t>
            </a:fld>
            <a:endParaRPr lang="en-US" dirty="0"/>
          </a:p>
        </p:txBody>
      </p:sp>
      <p:sp>
        <p:nvSpPr>
          <p:cNvPr id="9" name="TextBox 8">
            <a:extLst>
              <a:ext uri="{FF2B5EF4-FFF2-40B4-BE49-F238E27FC236}">
                <a16:creationId xmlns:a16="http://schemas.microsoft.com/office/drawing/2014/main" id="{3A7D820A-4C55-3252-300D-CBDAF9CD9E3C}"/>
              </a:ext>
            </a:extLst>
          </p:cNvPr>
          <p:cNvSpPr txBox="1"/>
          <p:nvPr/>
        </p:nvSpPr>
        <p:spPr>
          <a:xfrm>
            <a:off x="0" y="1045486"/>
            <a:ext cx="5192907" cy="584775"/>
          </a:xfrm>
          <a:prstGeom prst="rect">
            <a:avLst/>
          </a:prstGeom>
          <a:noFill/>
        </p:spPr>
        <p:txBody>
          <a:bodyPr wrap="square" rtlCol="0">
            <a:spAutoFit/>
          </a:bodyPr>
          <a:lstStyle/>
          <a:p>
            <a:r>
              <a:rPr lang="en-GB" sz="1600" b="1" i="1" u="sng" dirty="0">
                <a:effectLst/>
              </a:rPr>
              <a:t>Greenhouse Gases </a:t>
            </a:r>
            <a:r>
              <a:rPr lang="en-GB" sz="1600" b="0" dirty="0">
                <a:effectLst/>
              </a:rPr>
              <a:t>(GHGs) are gases in the earth’s atmosphere that trap heat.</a:t>
            </a:r>
            <a:endParaRPr lang="en-GB" sz="1600" dirty="0"/>
          </a:p>
        </p:txBody>
      </p:sp>
      <p:pic>
        <p:nvPicPr>
          <p:cNvPr id="4106" name="Picture 10" descr="Environment : Learning about Air Quality">
            <a:extLst>
              <a:ext uri="{FF2B5EF4-FFF2-40B4-BE49-F238E27FC236}">
                <a16:creationId xmlns:a16="http://schemas.microsoft.com/office/drawing/2014/main" id="{DC756B92-FD0A-ED6F-DEB1-6746712A7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71" y="2140960"/>
            <a:ext cx="5192907" cy="33033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E97A72-590C-399B-CD0E-3461616A8859}"/>
              </a:ext>
            </a:extLst>
          </p:cNvPr>
          <p:cNvSpPr txBox="1"/>
          <p:nvPr/>
        </p:nvSpPr>
        <p:spPr>
          <a:xfrm>
            <a:off x="4984033" y="1045486"/>
            <a:ext cx="7207967" cy="1077218"/>
          </a:xfrm>
          <a:prstGeom prst="rect">
            <a:avLst/>
          </a:prstGeom>
          <a:noFill/>
        </p:spPr>
        <p:txBody>
          <a:bodyPr wrap="square" rtlCol="0">
            <a:spAutoFit/>
          </a:bodyPr>
          <a:lstStyle/>
          <a:p>
            <a:r>
              <a:rPr lang="en-GB" sz="1600" b="1" i="1" u="sng" dirty="0">
                <a:effectLst/>
              </a:rPr>
              <a:t>Global warming potential (GWP)</a:t>
            </a:r>
            <a:r>
              <a:rPr lang="en-GB" sz="1600" b="1" i="1" dirty="0">
                <a:effectLst/>
              </a:rPr>
              <a:t> </a:t>
            </a:r>
            <a:r>
              <a:rPr lang="en-GB" sz="1600" b="0" dirty="0">
                <a:effectLst/>
              </a:rPr>
              <a:t>is an index to measure of how much infrared thermal radiation a GHG would absorb over a given time. It is expressed as a multiple of the radiation that would be absorbed by the same mass of carbon dioxide, which is taken as a reference gas.</a:t>
            </a:r>
            <a:endParaRPr lang="en-GB" sz="1600" dirty="0"/>
          </a:p>
        </p:txBody>
      </p:sp>
      <p:graphicFrame>
        <p:nvGraphicFramePr>
          <p:cNvPr id="13" name="Table 12">
            <a:extLst>
              <a:ext uri="{FF2B5EF4-FFF2-40B4-BE49-F238E27FC236}">
                <a16:creationId xmlns:a16="http://schemas.microsoft.com/office/drawing/2014/main" id="{2A97D8C1-7019-4E44-7D94-8FAE02B5EBE9}"/>
              </a:ext>
            </a:extLst>
          </p:cNvPr>
          <p:cNvGraphicFramePr>
            <a:graphicFrameLocks noGrp="1"/>
          </p:cNvGraphicFramePr>
          <p:nvPr>
            <p:extLst>
              <p:ext uri="{D42A27DB-BD31-4B8C-83A1-F6EECF244321}">
                <p14:modId xmlns:p14="http://schemas.microsoft.com/office/powerpoint/2010/main" val="3448771373"/>
              </p:ext>
            </p:extLst>
          </p:nvPr>
        </p:nvGraphicFramePr>
        <p:xfrm>
          <a:off x="6039580" y="2674495"/>
          <a:ext cx="5192908" cy="2761930"/>
        </p:xfrm>
        <a:graphic>
          <a:graphicData uri="http://schemas.openxmlformats.org/drawingml/2006/table">
            <a:tbl>
              <a:tblPr/>
              <a:tblGrid>
                <a:gridCol w="1891154">
                  <a:extLst>
                    <a:ext uri="{9D8B030D-6E8A-4147-A177-3AD203B41FA5}">
                      <a16:colId xmlns:a16="http://schemas.microsoft.com/office/drawing/2014/main" val="1262092338"/>
                    </a:ext>
                  </a:extLst>
                </a:gridCol>
                <a:gridCol w="1650877">
                  <a:extLst>
                    <a:ext uri="{9D8B030D-6E8A-4147-A177-3AD203B41FA5}">
                      <a16:colId xmlns:a16="http://schemas.microsoft.com/office/drawing/2014/main" val="2980901022"/>
                    </a:ext>
                  </a:extLst>
                </a:gridCol>
                <a:gridCol w="1650877">
                  <a:extLst>
                    <a:ext uri="{9D8B030D-6E8A-4147-A177-3AD203B41FA5}">
                      <a16:colId xmlns:a16="http://schemas.microsoft.com/office/drawing/2014/main" val="1572615079"/>
                    </a:ext>
                  </a:extLst>
                </a:gridCol>
              </a:tblGrid>
              <a:tr h="846313">
                <a:tc>
                  <a:txBody>
                    <a:bodyPr/>
                    <a:lstStyle/>
                    <a:p>
                      <a:pPr rtl="0" fontAlgn="ctr">
                        <a:spcBef>
                          <a:spcPts val="0"/>
                        </a:spcBef>
                        <a:spcAft>
                          <a:spcPts val="0"/>
                        </a:spcAft>
                      </a:pPr>
                      <a:r>
                        <a:rPr lang="en-GB" sz="1800" b="1" i="0" u="none" strike="noStrike">
                          <a:solidFill>
                            <a:srgbClr val="000000"/>
                          </a:solidFill>
                          <a:effectLst/>
                          <a:latin typeface="+mn-lt"/>
                        </a:rPr>
                        <a:t>Gas</a:t>
                      </a:r>
                      <a:endParaRPr lang="en-GB" sz="18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rtl="0" fontAlgn="ctr">
                        <a:spcBef>
                          <a:spcPts val="0"/>
                        </a:spcBef>
                        <a:spcAft>
                          <a:spcPts val="0"/>
                        </a:spcAft>
                      </a:pPr>
                      <a:r>
                        <a:rPr lang="en-GB" sz="1800" b="1" i="0" u="none" strike="noStrike" dirty="0">
                          <a:solidFill>
                            <a:srgbClr val="000000"/>
                          </a:solidFill>
                          <a:effectLst/>
                          <a:latin typeface="+mn-lt"/>
                        </a:rPr>
                        <a:t>Atmospheric lifetime</a:t>
                      </a:r>
                      <a:endParaRPr lang="en-GB" sz="1800" dirty="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rtl="0" fontAlgn="ctr">
                        <a:spcBef>
                          <a:spcPts val="0"/>
                        </a:spcBef>
                        <a:spcAft>
                          <a:spcPts val="0"/>
                        </a:spcAft>
                      </a:pPr>
                      <a:r>
                        <a:rPr lang="en-GB" sz="1800" b="1" i="0" u="none" strike="noStrike">
                          <a:solidFill>
                            <a:srgbClr val="000000"/>
                          </a:solidFill>
                          <a:effectLst/>
                          <a:latin typeface="+mn-lt"/>
                        </a:rPr>
                        <a:t>GWP</a:t>
                      </a:r>
                      <a:r>
                        <a:rPr lang="en-GB" sz="1800" b="1" i="0" u="none" strike="noStrike" baseline="-25000">
                          <a:solidFill>
                            <a:srgbClr val="000000"/>
                          </a:solidFill>
                          <a:effectLst/>
                          <a:latin typeface="+mn-lt"/>
                        </a:rPr>
                        <a:t>100 years</a:t>
                      </a:r>
                      <a:endParaRPr lang="en-GB" sz="1800">
                        <a:effectLst/>
                        <a:latin typeface="+mn-lt"/>
                      </a:endParaRPr>
                    </a:p>
                  </a:txBody>
                  <a:tcPr marL="76200" marR="76200" marT="76200" marB="7620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46259081"/>
                  </a:ext>
                </a:extLst>
              </a:tr>
              <a:tr h="447569">
                <a:tc>
                  <a:txBody>
                    <a:bodyPr/>
                    <a:lstStyle/>
                    <a:p>
                      <a:pPr rtl="0" fontAlgn="ctr">
                        <a:spcBef>
                          <a:spcPts val="0"/>
                        </a:spcBef>
                        <a:spcAft>
                          <a:spcPts val="0"/>
                        </a:spcAft>
                      </a:pPr>
                      <a:r>
                        <a:rPr lang="en-GB" sz="1800" b="0" i="0" u="none" strike="noStrike" dirty="0">
                          <a:solidFill>
                            <a:schemeClr val="tx1"/>
                          </a:solidFill>
                          <a:effectLst/>
                          <a:latin typeface="+mn-lt"/>
                        </a:rPr>
                        <a:t>CO</a:t>
                      </a:r>
                      <a:r>
                        <a:rPr lang="en-GB" sz="1800" b="0" i="0" u="none" strike="noStrike" baseline="-25000" dirty="0">
                          <a:solidFill>
                            <a:schemeClr val="tx1"/>
                          </a:solidFill>
                          <a:effectLst/>
                          <a:latin typeface="+mn-lt"/>
                        </a:rPr>
                        <a:t>2</a:t>
                      </a:r>
                      <a:endParaRPr lang="en-GB" sz="1800" baseline="-250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algn="r" rtl="0" fontAlgn="ctr">
                        <a:spcBef>
                          <a:spcPts val="0"/>
                        </a:spcBef>
                        <a:spcAft>
                          <a:spcPts val="0"/>
                        </a:spcAft>
                      </a:pPr>
                      <a:r>
                        <a:rPr lang="en-GB" sz="1800" b="0" i="0" u="none" strike="noStrike">
                          <a:solidFill>
                            <a:schemeClr val="tx1"/>
                          </a:solidFill>
                          <a:effectLst/>
                          <a:latin typeface="+mn-lt"/>
                        </a:rPr>
                        <a:t>50-200 years</a:t>
                      </a:r>
                      <a:endParaRPr lang="en-GB" sz="180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algn="r" rtl="0" fontAlgn="ctr">
                        <a:spcBef>
                          <a:spcPts val="0"/>
                        </a:spcBef>
                        <a:spcAft>
                          <a:spcPts val="0"/>
                        </a:spcAft>
                      </a:pPr>
                      <a:r>
                        <a:rPr lang="en-GB" sz="1800" b="0" i="0" u="none" strike="noStrike">
                          <a:solidFill>
                            <a:schemeClr val="tx1"/>
                          </a:solidFill>
                          <a:effectLst/>
                          <a:latin typeface="+mn-lt"/>
                        </a:rPr>
                        <a:t>1</a:t>
                      </a:r>
                      <a:endParaRPr lang="en-GB" sz="180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01133426"/>
                  </a:ext>
                </a:extLst>
              </a:tr>
              <a:tr h="293896">
                <a:tc>
                  <a:txBody>
                    <a:bodyPr/>
                    <a:lstStyle/>
                    <a:p>
                      <a:pPr rtl="0" fontAlgn="ctr">
                        <a:spcBef>
                          <a:spcPts val="0"/>
                        </a:spcBef>
                        <a:spcAft>
                          <a:spcPts val="0"/>
                        </a:spcAft>
                      </a:pPr>
                      <a:r>
                        <a:rPr lang="en-GB" sz="1800" b="0" i="0" u="none" strike="noStrike" dirty="0">
                          <a:solidFill>
                            <a:schemeClr val="tx1"/>
                          </a:solidFill>
                          <a:effectLst/>
                          <a:latin typeface="+mn-lt"/>
                        </a:rPr>
                        <a:t>R-134a</a:t>
                      </a:r>
                      <a:endParaRPr lang="en-GB" sz="18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20000"/>
                        <a:lumOff val="80000"/>
                      </a:schemeClr>
                    </a:solidFill>
                  </a:tcPr>
                </a:tc>
                <a:tc>
                  <a:txBody>
                    <a:bodyPr/>
                    <a:lstStyle/>
                    <a:p>
                      <a:pPr algn="r" rtl="0" fontAlgn="ctr">
                        <a:spcBef>
                          <a:spcPts val="0"/>
                        </a:spcBef>
                        <a:spcAft>
                          <a:spcPts val="0"/>
                        </a:spcAft>
                      </a:pPr>
                      <a:r>
                        <a:rPr lang="en-GB" sz="1800" b="0" i="0" u="none" strike="noStrike" dirty="0">
                          <a:solidFill>
                            <a:schemeClr val="tx1"/>
                          </a:solidFill>
                          <a:effectLst/>
                          <a:latin typeface="+mn-lt"/>
                        </a:rPr>
                        <a:t>14 years</a:t>
                      </a:r>
                      <a:endParaRPr lang="en-GB" sz="18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20000"/>
                        <a:lumOff val="80000"/>
                      </a:schemeClr>
                    </a:solidFill>
                  </a:tcPr>
                </a:tc>
                <a:tc>
                  <a:txBody>
                    <a:bodyPr/>
                    <a:lstStyle/>
                    <a:p>
                      <a:pPr algn="r" rtl="0" fontAlgn="ctr">
                        <a:spcBef>
                          <a:spcPts val="0"/>
                        </a:spcBef>
                        <a:spcAft>
                          <a:spcPts val="0"/>
                        </a:spcAft>
                      </a:pPr>
                      <a:r>
                        <a:rPr lang="en-GB" sz="1800" b="0" i="0" u="none" strike="noStrike" dirty="0">
                          <a:solidFill>
                            <a:schemeClr val="tx1"/>
                          </a:solidFill>
                          <a:effectLst/>
                          <a:latin typeface="+mn-lt"/>
                        </a:rPr>
                        <a:t>1430</a:t>
                      </a:r>
                      <a:endParaRPr lang="en-GB" sz="18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56655456"/>
                  </a:ext>
                </a:extLst>
              </a:tr>
              <a:tr h="293896">
                <a:tc>
                  <a:txBody>
                    <a:bodyPr/>
                    <a:lstStyle/>
                    <a:p>
                      <a:pPr rtl="0" fontAlgn="ctr">
                        <a:spcBef>
                          <a:spcPts val="0"/>
                        </a:spcBef>
                        <a:spcAft>
                          <a:spcPts val="0"/>
                        </a:spcAft>
                      </a:pPr>
                      <a:r>
                        <a:rPr lang="en-US" sz="1800" b="0" i="0" u="none" strike="noStrike" dirty="0">
                          <a:solidFill>
                            <a:schemeClr val="tx1"/>
                          </a:solidFill>
                          <a:effectLst/>
                          <a:latin typeface="+mn-lt"/>
                        </a:rPr>
                        <a:t>C</a:t>
                      </a:r>
                      <a:r>
                        <a:rPr lang="en-GB" sz="1800" b="0" i="0" u="none" strike="noStrike" dirty="0">
                          <a:solidFill>
                            <a:schemeClr val="tx1"/>
                          </a:solidFill>
                          <a:effectLst/>
                          <a:latin typeface="+mn-lt"/>
                        </a:rPr>
                        <a:t>F</a:t>
                      </a:r>
                      <a:r>
                        <a:rPr lang="en-GB" sz="1800" b="0" i="0" u="none" strike="noStrike" baseline="-25000" dirty="0">
                          <a:solidFill>
                            <a:schemeClr val="tx1"/>
                          </a:solidFill>
                          <a:effectLst/>
                          <a:latin typeface="+mn-lt"/>
                        </a:rPr>
                        <a:t>4</a:t>
                      </a:r>
                      <a:endParaRPr lang="en-GB" sz="1800" baseline="-250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40000"/>
                        <a:lumOff val="60000"/>
                      </a:schemeClr>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GB" sz="1800" b="0" i="0" u="none" strike="noStrike" dirty="0">
                          <a:solidFill>
                            <a:schemeClr val="tx1"/>
                          </a:solidFill>
                          <a:effectLst/>
                          <a:latin typeface="+mn-lt"/>
                        </a:rPr>
                        <a:t>50,000 years</a:t>
                      </a:r>
                      <a:endParaRPr lang="en-GB" sz="18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40000"/>
                        <a:lumOff val="60000"/>
                      </a:schemeClr>
                    </a:solidFill>
                  </a:tcPr>
                </a:tc>
                <a:tc>
                  <a:txBody>
                    <a:bodyPr/>
                    <a:lstStyle/>
                    <a:p>
                      <a:pPr algn="r" rtl="0" fontAlgn="ctr">
                        <a:spcBef>
                          <a:spcPts val="0"/>
                        </a:spcBef>
                        <a:spcAft>
                          <a:spcPts val="0"/>
                        </a:spcAft>
                      </a:pPr>
                      <a:r>
                        <a:rPr lang="en-US" sz="1800" b="0" i="0" u="none" strike="noStrike" kern="1200" dirty="0">
                          <a:solidFill>
                            <a:schemeClr val="tx1"/>
                          </a:solidFill>
                          <a:effectLst/>
                          <a:latin typeface="+mn-lt"/>
                          <a:ea typeface="+mn-ea"/>
                          <a:cs typeface="+mn-cs"/>
                        </a:rPr>
                        <a:t>7390</a:t>
                      </a:r>
                      <a:endParaRPr lang="en-GB" sz="1800" b="0" i="0" u="none" strike="noStrike" kern="1200" dirty="0">
                        <a:solidFill>
                          <a:schemeClr val="tx1"/>
                        </a:solidFill>
                        <a:effectLst/>
                        <a:latin typeface="+mn-lt"/>
                        <a:ea typeface="+mn-ea"/>
                        <a:cs typeface="+mn-cs"/>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67769026"/>
                  </a:ext>
                </a:extLst>
              </a:tr>
              <a:tr h="398744">
                <a:tc>
                  <a:txBody>
                    <a:bodyPr/>
                    <a:lstStyle/>
                    <a:p>
                      <a:pPr rtl="0" fontAlgn="ctr">
                        <a:spcBef>
                          <a:spcPts val="0"/>
                        </a:spcBef>
                        <a:spcAft>
                          <a:spcPts val="0"/>
                        </a:spcAft>
                      </a:pPr>
                      <a:r>
                        <a:rPr lang="en-GB" sz="1800" b="0" i="0" u="none" strike="noStrike" dirty="0">
                          <a:solidFill>
                            <a:schemeClr val="tx1"/>
                          </a:solidFill>
                          <a:effectLst/>
                          <a:latin typeface="+mn-lt"/>
                        </a:rPr>
                        <a:t>C</a:t>
                      </a:r>
                      <a:r>
                        <a:rPr lang="en-GB" sz="1800" b="0" i="0" u="none" strike="noStrike" baseline="-25000" dirty="0">
                          <a:solidFill>
                            <a:schemeClr val="tx1"/>
                          </a:solidFill>
                          <a:effectLst/>
                          <a:latin typeface="+mn-lt"/>
                        </a:rPr>
                        <a:t>4</a:t>
                      </a:r>
                      <a:r>
                        <a:rPr lang="en-GB" sz="1800" b="0" i="0" u="none" strike="noStrike" dirty="0">
                          <a:solidFill>
                            <a:schemeClr val="tx1"/>
                          </a:solidFill>
                          <a:effectLst/>
                          <a:latin typeface="+mn-lt"/>
                        </a:rPr>
                        <a:t>F</a:t>
                      </a:r>
                      <a:r>
                        <a:rPr lang="en-GB" sz="1800" b="0" i="0" u="none" strike="noStrike" baseline="-25000" dirty="0">
                          <a:solidFill>
                            <a:schemeClr val="tx1"/>
                          </a:solidFill>
                          <a:effectLst/>
                          <a:latin typeface="+mn-lt"/>
                        </a:rPr>
                        <a:t>10</a:t>
                      </a:r>
                      <a:endParaRPr lang="en-GB" sz="1800" baseline="-250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60000"/>
                        <a:lumOff val="40000"/>
                      </a:schemeClr>
                    </a:solidFill>
                  </a:tcPr>
                </a:tc>
                <a:tc>
                  <a:txBody>
                    <a:bodyPr/>
                    <a:lstStyle/>
                    <a:p>
                      <a:pPr algn="r" rtl="0" fontAlgn="ctr">
                        <a:spcBef>
                          <a:spcPts val="0"/>
                        </a:spcBef>
                        <a:spcAft>
                          <a:spcPts val="0"/>
                        </a:spcAft>
                      </a:pPr>
                      <a:r>
                        <a:rPr lang="en-US" sz="1800" b="0" i="0" u="none" strike="noStrike" kern="1200" dirty="0">
                          <a:solidFill>
                            <a:schemeClr val="tx1"/>
                          </a:solidFill>
                          <a:effectLst/>
                          <a:latin typeface="+mn-lt"/>
                          <a:ea typeface="+mn-ea"/>
                          <a:cs typeface="+mn-cs"/>
                        </a:rPr>
                        <a:t>2600 years</a:t>
                      </a:r>
                      <a:endParaRPr lang="en-GB" sz="1800" b="0" i="0" u="none" strike="noStrike" kern="1200" dirty="0">
                        <a:solidFill>
                          <a:schemeClr val="tx1"/>
                        </a:solidFill>
                        <a:effectLst/>
                        <a:latin typeface="+mn-lt"/>
                        <a:ea typeface="+mn-ea"/>
                        <a:cs typeface="+mn-cs"/>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60000"/>
                        <a:lumOff val="40000"/>
                      </a:schemeClr>
                    </a:solidFill>
                  </a:tcPr>
                </a:tc>
                <a:tc>
                  <a:txBody>
                    <a:bodyPr/>
                    <a:lstStyle/>
                    <a:p>
                      <a:pPr algn="r" rtl="0" fontAlgn="ctr">
                        <a:spcBef>
                          <a:spcPts val="0"/>
                        </a:spcBef>
                        <a:spcAft>
                          <a:spcPts val="0"/>
                        </a:spcAft>
                      </a:pPr>
                      <a:r>
                        <a:rPr lang="en-GB" sz="1800" b="0" i="0" u="none" strike="noStrike" dirty="0">
                          <a:solidFill>
                            <a:schemeClr val="tx1"/>
                          </a:solidFill>
                          <a:effectLst/>
                          <a:latin typeface="+mn-lt"/>
                        </a:rPr>
                        <a:t>9200</a:t>
                      </a:r>
                      <a:endParaRPr lang="en-GB" sz="18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022564349"/>
                  </a:ext>
                </a:extLst>
              </a:tr>
              <a:tr h="398744">
                <a:tc>
                  <a:txBody>
                    <a:bodyPr/>
                    <a:lstStyle/>
                    <a:p>
                      <a:pPr rtl="0" fontAlgn="ctr">
                        <a:spcBef>
                          <a:spcPts val="0"/>
                        </a:spcBef>
                        <a:spcAft>
                          <a:spcPts val="0"/>
                        </a:spcAft>
                      </a:pPr>
                      <a:r>
                        <a:rPr lang="en-GB" sz="1800" b="0" i="0" u="none" strike="noStrike" dirty="0">
                          <a:solidFill>
                            <a:schemeClr val="tx1"/>
                          </a:solidFill>
                          <a:effectLst/>
                          <a:latin typeface="+mn-lt"/>
                        </a:rPr>
                        <a:t>SF</a:t>
                      </a:r>
                      <a:r>
                        <a:rPr lang="en-GB" sz="1800" b="0" i="0" u="none" strike="noStrike" baseline="-25000" dirty="0">
                          <a:solidFill>
                            <a:schemeClr val="tx1"/>
                          </a:solidFill>
                          <a:effectLst/>
                          <a:latin typeface="+mn-lt"/>
                        </a:rPr>
                        <a:t>6</a:t>
                      </a:r>
                      <a:endParaRPr lang="en-GB" sz="1800" baseline="-250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75000"/>
                      </a:schemeClr>
                    </a:solidFill>
                  </a:tcPr>
                </a:tc>
                <a:tc>
                  <a:txBody>
                    <a:bodyPr/>
                    <a:lstStyle/>
                    <a:p>
                      <a:pPr algn="r" rtl="0" fontAlgn="ctr">
                        <a:spcBef>
                          <a:spcPts val="0"/>
                        </a:spcBef>
                        <a:spcAft>
                          <a:spcPts val="0"/>
                        </a:spcAft>
                      </a:pPr>
                      <a:r>
                        <a:rPr lang="en-GB" sz="1800" b="0" i="0" u="none" strike="noStrike" dirty="0">
                          <a:solidFill>
                            <a:schemeClr val="tx1"/>
                          </a:solidFill>
                          <a:effectLst/>
                          <a:latin typeface="+mn-lt"/>
                        </a:rPr>
                        <a:t>3200 years</a:t>
                      </a:r>
                      <a:endParaRPr lang="en-GB" sz="18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75000"/>
                      </a:schemeClr>
                    </a:solidFill>
                  </a:tcPr>
                </a:tc>
                <a:tc>
                  <a:txBody>
                    <a:bodyPr/>
                    <a:lstStyle/>
                    <a:p>
                      <a:pPr algn="r" rtl="0" fontAlgn="ctr">
                        <a:spcBef>
                          <a:spcPts val="0"/>
                        </a:spcBef>
                        <a:spcAft>
                          <a:spcPts val="0"/>
                        </a:spcAft>
                      </a:pPr>
                      <a:r>
                        <a:rPr lang="en-GB" sz="1800" b="0" i="0" u="none" strike="noStrike" dirty="0">
                          <a:solidFill>
                            <a:schemeClr val="tx1"/>
                          </a:solidFill>
                          <a:effectLst/>
                          <a:latin typeface="+mn-lt"/>
                        </a:rPr>
                        <a:t>22800</a:t>
                      </a:r>
                      <a:endParaRPr lang="en-GB" sz="1800" dirty="0">
                        <a:solidFill>
                          <a:schemeClr val="tx1"/>
                        </a:solidFill>
                        <a:effectLst/>
                        <a:latin typeface="+mn-lt"/>
                      </a:endParaRPr>
                    </a:p>
                  </a:txBody>
                  <a:tcPr marL="30480" marR="30480" marT="30480" marB="30480"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629669738"/>
                  </a:ext>
                </a:extLst>
              </a:tr>
            </a:tbl>
          </a:graphicData>
        </a:graphic>
      </p:graphicFrame>
      <p:sp>
        <p:nvSpPr>
          <p:cNvPr id="3" name="Rectangle 4">
            <a:extLst>
              <a:ext uri="{FF2B5EF4-FFF2-40B4-BE49-F238E27FC236}">
                <a16:creationId xmlns:a16="http://schemas.microsoft.com/office/drawing/2014/main" id="{021494E0-A9E5-6466-7893-4EEE87A5A832}"/>
              </a:ext>
            </a:extLst>
          </p:cNvPr>
          <p:cNvSpPr txBox="1">
            <a:spLocks noChangeArrowheads="1"/>
          </p:cNvSpPr>
          <p:nvPr/>
        </p:nvSpPr>
        <p:spPr>
          <a:xfrm>
            <a:off x="1499191" y="-67963"/>
            <a:ext cx="9733297"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Global Warming Potential (GWP) and GHG emissions at LHC</a:t>
            </a:r>
          </a:p>
        </p:txBody>
      </p:sp>
      <p:pic>
        <p:nvPicPr>
          <p:cNvPr id="6" name="Picture 2" descr="C:\Users\guidar\Documents\IEEE2012\CERN LogoOutline-Blue-04.png">
            <a:extLst>
              <a:ext uri="{FF2B5EF4-FFF2-40B4-BE49-F238E27FC236}">
                <a16:creationId xmlns:a16="http://schemas.microsoft.com/office/drawing/2014/main" id="{BE58313C-62F9-8487-7075-4EC3FD92FA0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EDAB052-4F52-B1CA-6099-556B1754AB37}"/>
              </a:ext>
            </a:extLst>
          </p:cNvPr>
          <p:cNvGrpSpPr/>
          <p:nvPr/>
        </p:nvGrpSpPr>
        <p:grpSpPr>
          <a:xfrm>
            <a:off x="792488" y="691712"/>
            <a:ext cx="10440000" cy="37824"/>
            <a:chOff x="179512" y="582864"/>
            <a:chExt cx="8820000" cy="37824"/>
          </a:xfrm>
        </p:grpSpPr>
        <p:cxnSp>
          <p:nvCxnSpPr>
            <p:cNvPr id="10" name="Straight Connector 9">
              <a:extLst>
                <a:ext uri="{FF2B5EF4-FFF2-40B4-BE49-F238E27FC236}">
                  <a16:creationId xmlns:a16="http://schemas.microsoft.com/office/drawing/2014/main" id="{2FD49F53-C7D4-83F2-DD44-0122D922318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F274B7-CAFD-F37A-6EAD-42543026094D}"/>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Date Placeholder 15">
            <a:extLst>
              <a:ext uri="{FF2B5EF4-FFF2-40B4-BE49-F238E27FC236}">
                <a16:creationId xmlns:a16="http://schemas.microsoft.com/office/drawing/2014/main" id="{3B05AF13-6E41-EA6B-5139-5A824E423C0E}"/>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277898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0527D6-79C8-8BD6-F38B-FB412A6E3CD8}"/>
              </a:ext>
            </a:extLst>
          </p:cNvPr>
          <p:cNvSpPr>
            <a:spLocks noGrp="1"/>
          </p:cNvSpPr>
          <p:nvPr>
            <p:ph type="ftr" sz="quarter" idx="11"/>
          </p:nvPr>
        </p:nvSpPr>
        <p:spPr/>
        <p:txBody>
          <a:bodyPr/>
          <a:lstStyle/>
          <a:p>
            <a:r>
              <a:rPr lang="en-GB"/>
              <a:t>Bonaudi-Chiavassa International School on Particle Detectors</a:t>
            </a:r>
          </a:p>
        </p:txBody>
      </p:sp>
      <p:sp>
        <p:nvSpPr>
          <p:cNvPr id="5" name="Slide Number Placeholder 4">
            <a:extLst>
              <a:ext uri="{FF2B5EF4-FFF2-40B4-BE49-F238E27FC236}">
                <a16:creationId xmlns:a16="http://schemas.microsoft.com/office/drawing/2014/main" id="{812D01ED-BB87-64E5-2950-3D0F5D8F921D}"/>
              </a:ext>
            </a:extLst>
          </p:cNvPr>
          <p:cNvSpPr>
            <a:spLocks noGrp="1"/>
          </p:cNvSpPr>
          <p:nvPr>
            <p:ph type="sldNum" sz="quarter" idx="12"/>
          </p:nvPr>
        </p:nvSpPr>
        <p:spPr/>
        <p:txBody>
          <a:bodyPr/>
          <a:lstStyle/>
          <a:p>
            <a:fld id="{42A0D281-FBFC-4D24-9147-4B8F7095011A}" type="slidenum">
              <a:rPr lang="en-GB" smtClean="0"/>
              <a:t>60</a:t>
            </a:fld>
            <a:endParaRPr lang="en-GB"/>
          </a:p>
        </p:txBody>
      </p:sp>
      <p:sp>
        <p:nvSpPr>
          <p:cNvPr id="6" name="Rectangle 4">
            <a:extLst>
              <a:ext uri="{FF2B5EF4-FFF2-40B4-BE49-F238E27FC236}">
                <a16:creationId xmlns:a16="http://schemas.microsoft.com/office/drawing/2014/main" id="{37BD13E0-AF28-B6F4-9BFE-FD789F76DFC6}"/>
              </a:ext>
            </a:extLst>
          </p:cNvPr>
          <p:cNvSpPr txBox="1">
            <a:spLocks noChangeArrowheads="1"/>
          </p:cNvSpPr>
          <p:nvPr/>
        </p:nvSpPr>
        <p:spPr>
          <a:xfrm>
            <a:off x="3592403" y="13008"/>
            <a:ext cx="5624022"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R134a case</a:t>
            </a:r>
          </a:p>
        </p:txBody>
      </p:sp>
      <p:pic>
        <p:nvPicPr>
          <p:cNvPr id="7" name="Picture 2" descr="C:\Users\guidar\Documents\IEEE2012\CERN LogoOutline-Blue-04.png">
            <a:extLst>
              <a:ext uri="{FF2B5EF4-FFF2-40B4-BE49-F238E27FC236}">
                <a16:creationId xmlns:a16="http://schemas.microsoft.com/office/drawing/2014/main" id="{A968814C-5EDD-3E7C-18AD-6B7AE72E0B7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C5D9723-6EE5-8AE6-BCD9-26A02C1A1A55}"/>
              </a:ext>
            </a:extLst>
          </p:cNvPr>
          <p:cNvGrpSpPr/>
          <p:nvPr/>
        </p:nvGrpSpPr>
        <p:grpSpPr>
          <a:xfrm>
            <a:off x="792488" y="691712"/>
            <a:ext cx="10440000" cy="37824"/>
            <a:chOff x="179512" y="582864"/>
            <a:chExt cx="8820000" cy="37824"/>
          </a:xfrm>
        </p:grpSpPr>
        <p:cxnSp>
          <p:nvCxnSpPr>
            <p:cNvPr id="9" name="Straight Connector 8">
              <a:extLst>
                <a:ext uri="{FF2B5EF4-FFF2-40B4-BE49-F238E27FC236}">
                  <a16:creationId xmlns:a16="http://schemas.microsoft.com/office/drawing/2014/main" id="{15C4587A-F258-903C-7491-7ECC8F38C289}"/>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12FB34-E04C-BA41-58EC-5E567AF84828}"/>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CasellaDiTesto 19">
            <a:extLst>
              <a:ext uri="{FF2B5EF4-FFF2-40B4-BE49-F238E27FC236}">
                <a16:creationId xmlns:a16="http://schemas.microsoft.com/office/drawing/2014/main" id="{86AEADDF-4547-AB25-87E2-9CEE3C2DC7E3}"/>
              </a:ext>
            </a:extLst>
          </p:cNvPr>
          <p:cNvSpPr txBox="1"/>
          <p:nvPr/>
        </p:nvSpPr>
        <p:spPr>
          <a:xfrm>
            <a:off x="4678816" y="1217758"/>
            <a:ext cx="3144443" cy="2308324"/>
          </a:xfrm>
          <a:prstGeom prst="rect">
            <a:avLst/>
          </a:prstGeom>
          <a:noFill/>
          <a:effectLst/>
        </p:spPr>
        <p:txBody>
          <a:bodyPr wrap="square" rtlCol="0">
            <a:spAutoFit/>
          </a:bodyPr>
          <a:lstStyle/>
          <a:p>
            <a:pPr algn="ctr"/>
            <a:r>
              <a:rPr lang="it-IT" dirty="0"/>
              <a:t>Many tests in different configurations were performed to find the best parameters for the plant:</a:t>
            </a:r>
          </a:p>
          <a:p>
            <a:pPr algn="ctr"/>
            <a:r>
              <a:rPr lang="it-IT" dirty="0">
                <a:solidFill>
                  <a:srgbClr val="FF0000"/>
                </a:solidFill>
              </a:rPr>
              <a:t>Recuperated gas quality and efficiency can vary a lot from one configuration to another</a:t>
            </a:r>
          </a:p>
          <a:p>
            <a:pPr algn="ctr"/>
            <a:endParaRPr lang="it-IT" dirty="0">
              <a:solidFill>
                <a:srgbClr val="FF0000"/>
              </a:solidFill>
            </a:endParaRPr>
          </a:p>
        </p:txBody>
      </p:sp>
      <p:sp>
        <p:nvSpPr>
          <p:cNvPr id="3" name="CasellaDiTesto 2">
            <a:extLst>
              <a:ext uri="{FF2B5EF4-FFF2-40B4-BE49-F238E27FC236}">
                <a16:creationId xmlns:a16="http://schemas.microsoft.com/office/drawing/2014/main" id="{C3C10450-F548-D30D-3379-F69998ED000F}"/>
              </a:ext>
            </a:extLst>
          </p:cNvPr>
          <p:cNvSpPr txBox="1"/>
          <p:nvPr/>
        </p:nvSpPr>
        <p:spPr>
          <a:xfrm>
            <a:off x="5158416" y="4351758"/>
            <a:ext cx="6474659" cy="923330"/>
          </a:xfrm>
          <a:prstGeom prst="rect">
            <a:avLst/>
          </a:prstGeom>
          <a:noFill/>
        </p:spPr>
        <p:txBody>
          <a:bodyPr wrap="square" rtlCol="0">
            <a:spAutoFit/>
          </a:bodyPr>
          <a:lstStyle/>
          <a:p>
            <a:r>
              <a:rPr lang="it-IT" dirty="0"/>
              <a:t>If we inject </a:t>
            </a:r>
            <a:r>
              <a:rPr lang="it-IT" b="1" dirty="0"/>
              <a:t>50/50 R134a fresh/recuperated</a:t>
            </a:r>
            <a:r>
              <a:rPr lang="it-IT" dirty="0"/>
              <a:t>, with a flow of 700 l/h, </a:t>
            </a:r>
          </a:p>
          <a:p>
            <a:r>
              <a:rPr lang="it-IT" dirty="0"/>
              <a:t>we will inject:</a:t>
            </a:r>
            <a:br>
              <a:rPr lang="it-IT" dirty="0"/>
            </a:br>
            <a:r>
              <a:rPr lang="it-IT" b="1" dirty="0"/>
              <a:t>500 ppm iC</a:t>
            </a:r>
            <a:r>
              <a:rPr lang="it-IT" b="1" baseline="-25000" dirty="0"/>
              <a:t>4</a:t>
            </a:r>
            <a:r>
              <a:rPr lang="it-IT" b="1" dirty="0"/>
              <a:t>H</a:t>
            </a:r>
            <a:r>
              <a:rPr lang="it-IT" b="1" baseline="-25000" dirty="0"/>
              <a:t>10</a:t>
            </a:r>
          </a:p>
        </p:txBody>
      </p:sp>
      <p:pic>
        <p:nvPicPr>
          <p:cNvPr id="11" name="Picture 2">
            <a:extLst>
              <a:ext uri="{FF2B5EF4-FFF2-40B4-BE49-F238E27FC236}">
                <a16:creationId xmlns:a16="http://schemas.microsoft.com/office/drawing/2014/main" id="{422539DF-6528-D262-1C22-036287A93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25" y="3652642"/>
            <a:ext cx="3878830" cy="26364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CDC0865-A1A7-4453-B35A-E9B764266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89" y="950052"/>
            <a:ext cx="3744166" cy="25892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94CBD063-FC85-30B1-FAE1-7D5DE6AAC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5423" y="950053"/>
            <a:ext cx="3769786" cy="2562348"/>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a:extLst>
              <a:ext uri="{FF2B5EF4-FFF2-40B4-BE49-F238E27FC236}">
                <a16:creationId xmlns:a16="http://schemas.microsoft.com/office/drawing/2014/main" id="{91E6601C-CF97-FD5A-7D70-A46B5314C232}"/>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943209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B80C0C-6CCF-A502-68BE-5087D7D37F01}"/>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E4D95D50-B096-3470-37AD-286890210051}"/>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D0F97738-700D-4DA2-13DA-510429BB366E}"/>
              </a:ext>
            </a:extLst>
          </p:cNvPr>
          <p:cNvSpPr>
            <a:spLocks noGrp="1"/>
          </p:cNvSpPr>
          <p:nvPr>
            <p:ph type="sldNum" sz="quarter" idx="12"/>
          </p:nvPr>
        </p:nvSpPr>
        <p:spPr/>
        <p:txBody>
          <a:bodyPr/>
          <a:lstStyle/>
          <a:p>
            <a:fld id="{42A0D281-FBFC-4D24-9147-4B8F7095011A}" type="slidenum">
              <a:rPr lang="en-GB" smtClean="0"/>
              <a:t>61</a:t>
            </a:fld>
            <a:endParaRPr lang="en-GB"/>
          </a:p>
        </p:txBody>
      </p:sp>
      <p:pic>
        <p:nvPicPr>
          <p:cNvPr id="7" name="Picture 6" descr="A picture containing indoor, engineering, machine, steel&#10;&#10;Description automatically generated">
            <a:extLst>
              <a:ext uri="{FF2B5EF4-FFF2-40B4-BE49-F238E27FC236}">
                <a16:creationId xmlns:a16="http://schemas.microsoft.com/office/drawing/2014/main" id="{6F356E93-7289-177B-5890-FD3CAF4DF11E}"/>
              </a:ext>
            </a:extLst>
          </p:cNvPr>
          <p:cNvPicPr>
            <a:picLocks noChangeAspect="1"/>
          </p:cNvPicPr>
          <p:nvPr/>
        </p:nvPicPr>
        <p:blipFill rotWithShape="1">
          <a:blip r:embed="rId2">
            <a:extLst>
              <a:ext uri="{28A0092B-C50C-407E-A947-70E740481C1C}">
                <a14:useLocalDpi xmlns:a14="http://schemas.microsoft.com/office/drawing/2010/main" val="0"/>
              </a:ext>
            </a:extLst>
          </a:blip>
          <a:srcRect l="6486" t="8200" r="3381"/>
          <a:stretch/>
        </p:blipFill>
        <p:spPr bwMode="auto">
          <a:xfrm>
            <a:off x="3704965" y="2119256"/>
            <a:ext cx="5260518" cy="4237094"/>
          </a:xfrm>
          <a:prstGeom prst="rect">
            <a:avLst/>
          </a:prstGeom>
          <a:noFill/>
          <a:ln>
            <a:noFill/>
          </a:ln>
          <a:extLst>
            <a:ext uri="{53640926-AAD7-44D8-BBD7-CCE9431645EC}">
              <a14:shadowObscured xmlns:a14="http://schemas.microsoft.com/office/drawing/2010/main"/>
            </a:ext>
          </a:extLst>
        </p:spPr>
      </p:pic>
      <p:sp>
        <p:nvSpPr>
          <p:cNvPr id="8" name="Rectangle 4">
            <a:extLst>
              <a:ext uri="{FF2B5EF4-FFF2-40B4-BE49-F238E27FC236}">
                <a16:creationId xmlns:a16="http://schemas.microsoft.com/office/drawing/2014/main" id="{C8495C71-80B5-ACFA-C65A-9138E89DEDB4}"/>
              </a:ext>
            </a:extLst>
          </p:cNvPr>
          <p:cNvSpPr txBox="1">
            <a:spLocks noChangeArrowheads="1"/>
          </p:cNvSpPr>
          <p:nvPr/>
        </p:nvSpPr>
        <p:spPr>
          <a:xfrm>
            <a:off x="3552357" y="0"/>
            <a:ext cx="5670743"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R134a case</a:t>
            </a:r>
          </a:p>
        </p:txBody>
      </p:sp>
      <p:pic>
        <p:nvPicPr>
          <p:cNvPr id="9" name="Picture 2" descr="C:\Users\guidar\Documents\IEEE2012\CERN LogoOutline-Blue-04.png">
            <a:extLst>
              <a:ext uri="{FF2B5EF4-FFF2-40B4-BE49-F238E27FC236}">
                <a16:creationId xmlns:a16="http://schemas.microsoft.com/office/drawing/2014/main" id="{90550EDC-91E0-4D3E-3D43-75ADA2C0930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49F44E4-1E55-279A-93CC-09BAA309A500}"/>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77AD0CD0-9250-E41D-364D-D948A9F1BCA7}"/>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E5B7BBC-CA81-C56C-8B3D-E65577995D64}"/>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BD6A9DE8-7A8F-7D78-37B5-20B2406F5B40}"/>
              </a:ext>
            </a:extLst>
          </p:cNvPr>
          <p:cNvSpPr txBox="1"/>
          <p:nvPr/>
        </p:nvSpPr>
        <p:spPr>
          <a:xfrm>
            <a:off x="178120" y="917210"/>
            <a:ext cx="6329512" cy="369332"/>
          </a:xfrm>
          <a:prstGeom prst="rect">
            <a:avLst/>
          </a:prstGeom>
          <a:noFill/>
        </p:spPr>
        <p:txBody>
          <a:bodyPr wrap="square">
            <a:spAutoFit/>
          </a:bodyPr>
          <a:lstStyle/>
          <a:p>
            <a:r>
              <a:rPr lang="en-GB" dirty="0"/>
              <a:t>View of R134a recuperation plant installed at CMS</a:t>
            </a:r>
            <a:endParaRPr lang="en-CH" dirty="0"/>
          </a:p>
        </p:txBody>
      </p:sp>
      <p:sp>
        <p:nvSpPr>
          <p:cNvPr id="19" name="TextBox 18">
            <a:extLst>
              <a:ext uri="{FF2B5EF4-FFF2-40B4-BE49-F238E27FC236}">
                <a16:creationId xmlns:a16="http://schemas.microsoft.com/office/drawing/2014/main" id="{D6A35E44-0725-A5F5-78A6-E5AE37E0B953}"/>
              </a:ext>
            </a:extLst>
          </p:cNvPr>
          <p:cNvSpPr txBox="1"/>
          <p:nvPr/>
        </p:nvSpPr>
        <p:spPr>
          <a:xfrm>
            <a:off x="185350" y="1362512"/>
            <a:ext cx="1700402" cy="646331"/>
          </a:xfrm>
          <a:prstGeom prst="rect">
            <a:avLst/>
          </a:prstGeom>
          <a:noFill/>
        </p:spPr>
        <p:txBody>
          <a:bodyPr wrap="square">
            <a:spAutoFit/>
          </a:bodyPr>
          <a:lstStyle/>
          <a:p>
            <a:r>
              <a:rPr lang="en-GB" dirty="0"/>
              <a:t>Controls module</a:t>
            </a:r>
            <a:endParaRPr lang="en-CH" dirty="0"/>
          </a:p>
        </p:txBody>
      </p:sp>
      <p:cxnSp>
        <p:nvCxnSpPr>
          <p:cNvPr id="21" name="Straight Arrow Connector 20">
            <a:extLst>
              <a:ext uri="{FF2B5EF4-FFF2-40B4-BE49-F238E27FC236}">
                <a16:creationId xmlns:a16="http://schemas.microsoft.com/office/drawing/2014/main" id="{8DE1B394-4B22-AFE5-9599-213223CF43B2}"/>
              </a:ext>
            </a:extLst>
          </p:cNvPr>
          <p:cNvCxnSpPr>
            <a:cxnSpLocks/>
            <a:stCxn id="19" idx="2"/>
          </p:cNvCxnSpPr>
          <p:nvPr/>
        </p:nvCxnSpPr>
        <p:spPr>
          <a:xfrm>
            <a:off x="1035551" y="2008843"/>
            <a:ext cx="3003049" cy="1420157"/>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41634F9-99F0-B40E-DF20-1BB03AF117F6}"/>
              </a:ext>
            </a:extLst>
          </p:cNvPr>
          <p:cNvSpPr txBox="1"/>
          <p:nvPr/>
        </p:nvSpPr>
        <p:spPr>
          <a:xfrm>
            <a:off x="1842540" y="1623148"/>
            <a:ext cx="3326999" cy="369332"/>
          </a:xfrm>
          <a:prstGeom prst="rect">
            <a:avLst/>
          </a:prstGeom>
          <a:noFill/>
        </p:spPr>
        <p:txBody>
          <a:bodyPr wrap="square">
            <a:spAutoFit/>
          </a:bodyPr>
          <a:lstStyle/>
          <a:p>
            <a:r>
              <a:rPr lang="en-GB" dirty="0"/>
              <a:t>two cold trap separation modules</a:t>
            </a:r>
            <a:endParaRPr lang="en-CH" dirty="0"/>
          </a:p>
        </p:txBody>
      </p:sp>
      <p:cxnSp>
        <p:nvCxnSpPr>
          <p:cNvPr id="26" name="Straight Arrow Connector 25">
            <a:extLst>
              <a:ext uri="{FF2B5EF4-FFF2-40B4-BE49-F238E27FC236}">
                <a16:creationId xmlns:a16="http://schemas.microsoft.com/office/drawing/2014/main" id="{241CF8FC-A019-ED5F-0324-68C9BCDCCA4E}"/>
              </a:ext>
            </a:extLst>
          </p:cNvPr>
          <p:cNvCxnSpPr>
            <a:cxnSpLocks/>
            <a:stCxn id="25" idx="2"/>
          </p:cNvCxnSpPr>
          <p:nvPr/>
        </p:nvCxnSpPr>
        <p:spPr>
          <a:xfrm>
            <a:off x="3506040" y="1992480"/>
            <a:ext cx="1276330" cy="1354174"/>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4D42D71-91FC-7703-5327-844500BDF9FF}"/>
              </a:ext>
            </a:extLst>
          </p:cNvPr>
          <p:cNvCxnSpPr>
            <a:cxnSpLocks/>
            <a:stCxn id="25" idx="2"/>
          </p:cNvCxnSpPr>
          <p:nvPr/>
        </p:nvCxnSpPr>
        <p:spPr>
          <a:xfrm>
            <a:off x="3506040" y="1992480"/>
            <a:ext cx="2282285" cy="1389719"/>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F84914-374E-4551-21DE-28C36F8AE621}"/>
              </a:ext>
            </a:extLst>
          </p:cNvPr>
          <p:cNvSpPr txBox="1"/>
          <p:nvPr/>
        </p:nvSpPr>
        <p:spPr>
          <a:xfrm>
            <a:off x="5488556" y="1391457"/>
            <a:ext cx="2370108" cy="369332"/>
          </a:xfrm>
          <a:prstGeom prst="rect">
            <a:avLst/>
          </a:prstGeom>
          <a:noFill/>
        </p:spPr>
        <p:txBody>
          <a:bodyPr wrap="square">
            <a:spAutoFit/>
          </a:bodyPr>
          <a:lstStyle/>
          <a:p>
            <a:r>
              <a:rPr lang="en-GB" dirty="0"/>
              <a:t>Chillers (-40 C &amp; +10 C)</a:t>
            </a:r>
            <a:endParaRPr lang="en-CH" dirty="0"/>
          </a:p>
        </p:txBody>
      </p:sp>
      <p:cxnSp>
        <p:nvCxnSpPr>
          <p:cNvPr id="35" name="Straight Arrow Connector 34">
            <a:extLst>
              <a:ext uri="{FF2B5EF4-FFF2-40B4-BE49-F238E27FC236}">
                <a16:creationId xmlns:a16="http://schemas.microsoft.com/office/drawing/2014/main" id="{CCBD457E-7951-BAE4-3980-F1F71039749F}"/>
              </a:ext>
            </a:extLst>
          </p:cNvPr>
          <p:cNvCxnSpPr>
            <a:cxnSpLocks/>
            <a:stCxn id="34" idx="2"/>
          </p:cNvCxnSpPr>
          <p:nvPr/>
        </p:nvCxnSpPr>
        <p:spPr>
          <a:xfrm>
            <a:off x="6673610" y="1760789"/>
            <a:ext cx="0" cy="2703913"/>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9694FA3-77E8-F01A-057F-2856CB975A98}"/>
              </a:ext>
            </a:extLst>
          </p:cNvPr>
          <p:cNvCxnSpPr>
            <a:cxnSpLocks/>
            <a:stCxn id="34" idx="2"/>
          </p:cNvCxnSpPr>
          <p:nvPr/>
        </p:nvCxnSpPr>
        <p:spPr>
          <a:xfrm>
            <a:off x="6673610" y="1760789"/>
            <a:ext cx="650216" cy="342483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80D0D1C-78B0-A871-0406-C90D61534734}"/>
              </a:ext>
            </a:extLst>
          </p:cNvPr>
          <p:cNvSpPr txBox="1"/>
          <p:nvPr/>
        </p:nvSpPr>
        <p:spPr>
          <a:xfrm>
            <a:off x="7487919" y="1715602"/>
            <a:ext cx="1276328" cy="369332"/>
          </a:xfrm>
          <a:prstGeom prst="rect">
            <a:avLst/>
          </a:prstGeom>
          <a:noFill/>
        </p:spPr>
        <p:txBody>
          <a:bodyPr wrap="square">
            <a:spAutoFit/>
          </a:bodyPr>
          <a:lstStyle/>
          <a:p>
            <a:r>
              <a:rPr lang="en-GB" dirty="0"/>
              <a:t>compressor</a:t>
            </a:r>
            <a:endParaRPr lang="en-CH" dirty="0"/>
          </a:p>
        </p:txBody>
      </p:sp>
      <p:cxnSp>
        <p:nvCxnSpPr>
          <p:cNvPr id="43" name="Straight Arrow Connector 42">
            <a:extLst>
              <a:ext uri="{FF2B5EF4-FFF2-40B4-BE49-F238E27FC236}">
                <a16:creationId xmlns:a16="http://schemas.microsoft.com/office/drawing/2014/main" id="{814599EF-E5F7-4CF5-3BA3-8695AC1BCF48}"/>
              </a:ext>
            </a:extLst>
          </p:cNvPr>
          <p:cNvCxnSpPr>
            <a:cxnSpLocks/>
            <a:stCxn id="42" idx="2"/>
          </p:cNvCxnSpPr>
          <p:nvPr/>
        </p:nvCxnSpPr>
        <p:spPr>
          <a:xfrm flipH="1">
            <a:off x="7876517" y="2084934"/>
            <a:ext cx="249566" cy="2461187"/>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3C8DB76-F5C5-18FA-17DC-D9CF69551F4D}"/>
              </a:ext>
            </a:extLst>
          </p:cNvPr>
          <p:cNvSpPr txBox="1"/>
          <p:nvPr/>
        </p:nvSpPr>
        <p:spPr>
          <a:xfrm>
            <a:off x="8949565" y="1391457"/>
            <a:ext cx="2511903" cy="923330"/>
          </a:xfrm>
          <a:prstGeom prst="rect">
            <a:avLst/>
          </a:prstGeom>
          <a:noFill/>
        </p:spPr>
        <p:txBody>
          <a:bodyPr wrap="square">
            <a:spAutoFit/>
          </a:bodyPr>
          <a:lstStyle/>
          <a:p>
            <a:r>
              <a:rPr lang="en-GB" dirty="0"/>
              <a:t>analysis modules </a:t>
            </a:r>
          </a:p>
          <a:p>
            <a:r>
              <a:rPr lang="en-GB" dirty="0"/>
              <a:t>(gas chromatograph </a:t>
            </a:r>
          </a:p>
          <a:p>
            <a:r>
              <a:rPr lang="en-GB" dirty="0"/>
              <a:t>and mass-spectrometer)</a:t>
            </a:r>
            <a:endParaRPr lang="en-CH" dirty="0"/>
          </a:p>
        </p:txBody>
      </p:sp>
      <p:cxnSp>
        <p:nvCxnSpPr>
          <p:cNvPr id="49" name="Straight Arrow Connector 48">
            <a:extLst>
              <a:ext uri="{FF2B5EF4-FFF2-40B4-BE49-F238E27FC236}">
                <a16:creationId xmlns:a16="http://schemas.microsoft.com/office/drawing/2014/main" id="{A153E4E9-8234-54D2-EBB8-09EC6589FBDF}"/>
              </a:ext>
            </a:extLst>
          </p:cNvPr>
          <p:cNvCxnSpPr>
            <a:cxnSpLocks/>
            <a:stCxn id="48" idx="2"/>
          </p:cNvCxnSpPr>
          <p:nvPr/>
        </p:nvCxnSpPr>
        <p:spPr>
          <a:xfrm flipH="1">
            <a:off x="8457739" y="2314787"/>
            <a:ext cx="1747778" cy="235811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20110C3-F739-8363-3FB8-89C2BE2C093E}"/>
              </a:ext>
            </a:extLst>
          </p:cNvPr>
          <p:cNvCxnSpPr>
            <a:cxnSpLocks/>
            <a:stCxn id="48" idx="2"/>
          </p:cNvCxnSpPr>
          <p:nvPr/>
        </p:nvCxnSpPr>
        <p:spPr>
          <a:xfrm flipH="1">
            <a:off x="8147308" y="2314787"/>
            <a:ext cx="2058209" cy="2091449"/>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D249945-D079-C010-22C6-522EDBC1F07E}"/>
              </a:ext>
            </a:extLst>
          </p:cNvPr>
          <p:cNvSpPr txBox="1"/>
          <p:nvPr/>
        </p:nvSpPr>
        <p:spPr>
          <a:xfrm>
            <a:off x="10642490" y="3059033"/>
            <a:ext cx="1276328" cy="646331"/>
          </a:xfrm>
          <a:prstGeom prst="rect">
            <a:avLst/>
          </a:prstGeom>
          <a:noFill/>
        </p:spPr>
        <p:txBody>
          <a:bodyPr wrap="square">
            <a:spAutoFit/>
          </a:bodyPr>
          <a:lstStyle/>
          <a:p>
            <a:r>
              <a:rPr lang="en-GB" dirty="0"/>
              <a:t>Storage and re-use</a:t>
            </a:r>
            <a:endParaRPr lang="en-CH" dirty="0"/>
          </a:p>
        </p:txBody>
      </p:sp>
      <p:cxnSp>
        <p:nvCxnSpPr>
          <p:cNvPr id="56" name="Straight Arrow Connector 55">
            <a:extLst>
              <a:ext uri="{FF2B5EF4-FFF2-40B4-BE49-F238E27FC236}">
                <a16:creationId xmlns:a16="http://schemas.microsoft.com/office/drawing/2014/main" id="{07107760-EA74-252C-CDFD-9BBE9E1CF70B}"/>
              </a:ext>
            </a:extLst>
          </p:cNvPr>
          <p:cNvCxnSpPr>
            <a:cxnSpLocks/>
            <a:stCxn id="55" idx="1"/>
          </p:cNvCxnSpPr>
          <p:nvPr/>
        </p:nvCxnSpPr>
        <p:spPr>
          <a:xfrm flipH="1">
            <a:off x="8597624" y="3382199"/>
            <a:ext cx="2044866" cy="764403"/>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206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B80C0C-6CCF-A502-68BE-5087D7D37F01}"/>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E4D95D50-B096-3470-37AD-286890210051}"/>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D0F97738-700D-4DA2-13DA-510429BB366E}"/>
              </a:ext>
            </a:extLst>
          </p:cNvPr>
          <p:cNvSpPr>
            <a:spLocks noGrp="1"/>
          </p:cNvSpPr>
          <p:nvPr>
            <p:ph type="sldNum" sz="quarter" idx="12"/>
          </p:nvPr>
        </p:nvSpPr>
        <p:spPr/>
        <p:txBody>
          <a:bodyPr/>
          <a:lstStyle/>
          <a:p>
            <a:fld id="{42A0D281-FBFC-4D24-9147-4B8F7095011A}" type="slidenum">
              <a:rPr lang="en-GB" smtClean="0"/>
              <a:t>62</a:t>
            </a:fld>
            <a:endParaRPr lang="en-GB"/>
          </a:p>
        </p:txBody>
      </p:sp>
      <p:sp>
        <p:nvSpPr>
          <p:cNvPr id="8" name="Rectangle 4">
            <a:extLst>
              <a:ext uri="{FF2B5EF4-FFF2-40B4-BE49-F238E27FC236}">
                <a16:creationId xmlns:a16="http://schemas.microsoft.com/office/drawing/2014/main" id="{C8495C71-80B5-ACFA-C65A-9138E89DEDB4}"/>
              </a:ext>
            </a:extLst>
          </p:cNvPr>
          <p:cNvSpPr txBox="1">
            <a:spLocks noChangeArrowheads="1"/>
          </p:cNvSpPr>
          <p:nvPr/>
        </p:nvSpPr>
        <p:spPr>
          <a:xfrm>
            <a:off x="3552357" y="0"/>
            <a:ext cx="5670743" cy="649287"/>
          </a:xfrm>
          <a:prstGeom prst="rect">
            <a:avLst/>
          </a:prstGeom>
          <a:noFill/>
          <a:ln w="12700">
            <a:noFill/>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the R134a case</a:t>
            </a:r>
          </a:p>
        </p:txBody>
      </p:sp>
      <p:pic>
        <p:nvPicPr>
          <p:cNvPr id="9" name="Picture 2" descr="C:\Users\guidar\Documents\IEEE2012\CERN LogoOutline-Blue-04.png">
            <a:extLst>
              <a:ext uri="{FF2B5EF4-FFF2-40B4-BE49-F238E27FC236}">
                <a16:creationId xmlns:a16="http://schemas.microsoft.com/office/drawing/2014/main" id="{90550EDC-91E0-4D3E-3D43-75ADA2C0930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49F44E4-1E55-279A-93CC-09BAA309A500}"/>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77AD0CD0-9250-E41D-364D-D948A9F1BCA7}"/>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E5B7BBC-CA81-C56C-8B3D-E65577995D64}"/>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503B91DC-4734-DB4A-FF33-52A161951A0D}"/>
              </a:ext>
            </a:extLst>
          </p:cNvPr>
          <p:cNvPicPr>
            <a:picLocks noChangeAspect="1"/>
          </p:cNvPicPr>
          <p:nvPr/>
        </p:nvPicPr>
        <p:blipFill>
          <a:blip r:embed="rId3"/>
          <a:stretch>
            <a:fillRect/>
          </a:stretch>
        </p:blipFill>
        <p:spPr>
          <a:xfrm>
            <a:off x="214088" y="1474214"/>
            <a:ext cx="6609482" cy="4325129"/>
          </a:xfrm>
          <a:prstGeom prst="rect">
            <a:avLst/>
          </a:prstGeom>
        </p:spPr>
      </p:pic>
      <p:pic>
        <p:nvPicPr>
          <p:cNvPr id="3" name="Picture 2">
            <a:extLst>
              <a:ext uri="{FF2B5EF4-FFF2-40B4-BE49-F238E27FC236}">
                <a16:creationId xmlns:a16="http://schemas.microsoft.com/office/drawing/2014/main" id="{4A8E033A-8224-B73C-8D33-69FC634337EC}"/>
              </a:ext>
            </a:extLst>
          </p:cNvPr>
          <p:cNvPicPr>
            <a:picLocks noChangeAspect="1"/>
          </p:cNvPicPr>
          <p:nvPr/>
        </p:nvPicPr>
        <p:blipFill rotWithShape="1">
          <a:blip r:embed="rId4"/>
          <a:srcRect l="-1" t="157" r="42331" b="-157"/>
          <a:stretch/>
        </p:blipFill>
        <p:spPr>
          <a:xfrm>
            <a:off x="7444672" y="2182811"/>
            <a:ext cx="3811648" cy="4356101"/>
          </a:xfrm>
          <a:prstGeom prst="rect">
            <a:avLst/>
          </a:prstGeom>
        </p:spPr>
      </p:pic>
      <p:sp>
        <p:nvSpPr>
          <p:cNvPr id="14" name="Rectangle 13">
            <a:extLst>
              <a:ext uri="{FF2B5EF4-FFF2-40B4-BE49-F238E27FC236}">
                <a16:creationId xmlns:a16="http://schemas.microsoft.com/office/drawing/2014/main" id="{24AD8635-075D-FE65-DBCA-4BBF8A2E6877}"/>
              </a:ext>
            </a:extLst>
          </p:cNvPr>
          <p:cNvSpPr/>
          <p:nvPr/>
        </p:nvSpPr>
        <p:spPr>
          <a:xfrm>
            <a:off x="1026547" y="3157269"/>
            <a:ext cx="621102" cy="19668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7" name="Straight Arrow Connector 16">
            <a:extLst>
              <a:ext uri="{FF2B5EF4-FFF2-40B4-BE49-F238E27FC236}">
                <a16:creationId xmlns:a16="http://schemas.microsoft.com/office/drawing/2014/main" id="{E6361E33-3434-A8B3-82E1-CF7DF1522253}"/>
              </a:ext>
            </a:extLst>
          </p:cNvPr>
          <p:cNvCxnSpPr>
            <a:cxnSpLocks/>
            <a:stCxn id="14" idx="3"/>
            <a:endCxn id="3" idx="1"/>
          </p:cNvCxnSpPr>
          <p:nvPr/>
        </p:nvCxnSpPr>
        <p:spPr>
          <a:xfrm>
            <a:off x="1647649" y="4140680"/>
            <a:ext cx="5797023" cy="2201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F574028-4EDE-87E8-3024-59B9385750EC}"/>
              </a:ext>
            </a:extLst>
          </p:cNvPr>
          <p:cNvSpPr txBox="1"/>
          <p:nvPr/>
        </p:nvSpPr>
        <p:spPr>
          <a:xfrm>
            <a:off x="178120" y="917210"/>
            <a:ext cx="6329512" cy="369332"/>
          </a:xfrm>
          <a:prstGeom prst="rect">
            <a:avLst/>
          </a:prstGeom>
          <a:noFill/>
        </p:spPr>
        <p:txBody>
          <a:bodyPr wrap="square">
            <a:spAutoFit/>
          </a:bodyPr>
          <a:lstStyle/>
          <a:p>
            <a:r>
              <a:rPr lang="en-GB" dirty="0"/>
              <a:t>View of software controls</a:t>
            </a:r>
            <a:endParaRPr lang="en-CH" dirty="0"/>
          </a:p>
        </p:txBody>
      </p:sp>
    </p:spTree>
    <p:extLst>
      <p:ext uri="{BB962C8B-B14F-4D97-AF65-F5344CB8AC3E}">
        <p14:creationId xmlns:p14="http://schemas.microsoft.com/office/powerpoint/2010/main" val="3370247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B80C0C-6CCF-A502-68BE-5087D7D37F01}"/>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E4D95D50-B096-3470-37AD-286890210051}"/>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D0F97738-700D-4DA2-13DA-510429BB366E}"/>
              </a:ext>
            </a:extLst>
          </p:cNvPr>
          <p:cNvSpPr>
            <a:spLocks noGrp="1"/>
          </p:cNvSpPr>
          <p:nvPr>
            <p:ph type="sldNum" sz="quarter" idx="12"/>
          </p:nvPr>
        </p:nvSpPr>
        <p:spPr/>
        <p:txBody>
          <a:bodyPr/>
          <a:lstStyle/>
          <a:p>
            <a:fld id="{42A0D281-FBFC-4D24-9147-4B8F7095011A}" type="slidenum">
              <a:rPr lang="en-GB" smtClean="0"/>
              <a:t>63</a:t>
            </a:fld>
            <a:endParaRPr lang="en-GB"/>
          </a:p>
        </p:txBody>
      </p:sp>
      <p:sp>
        <p:nvSpPr>
          <p:cNvPr id="8" name="Rectangle 4">
            <a:extLst>
              <a:ext uri="{FF2B5EF4-FFF2-40B4-BE49-F238E27FC236}">
                <a16:creationId xmlns:a16="http://schemas.microsoft.com/office/drawing/2014/main" id="{C8495C71-80B5-ACFA-C65A-9138E89DEDB4}"/>
              </a:ext>
            </a:extLst>
          </p:cNvPr>
          <p:cNvSpPr txBox="1">
            <a:spLocks noChangeArrowheads="1"/>
          </p:cNvSpPr>
          <p:nvPr/>
        </p:nvSpPr>
        <p:spPr>
          <a:xfrm>
            <a:off x="3552357" y="0"/>
            <a:ext cx="5670743" cy="649287"/>
          </a:xfrm>
          <a:prstGeom prst="rect">
            <a:avLst/>
          </a:prstGeom>
          <a:noFill/>
          <a:ln w="12700">
            <a:noFill/>
          </a:ln>
          <a:effectLst/>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mn-lt"/>
              </a:rPr>
              <a:t>Gas Recuperation: costs vs benefits</a:t>
            </a:r>
          </a:p>
        </p:txBody>
      </p:sp>
      <p:pic>
        <p:nvPicPr>
          <p:cNvPr id="9" name="Picture 2" descr="C:\Users\guidar\Documents\IEEE2012\CERN LogoOutline-Blue-04.png">
            <a:extLst>
              <a:ext uri="{FF2B5EF4-FFF2-40B4-BE49-F238E27FC236}">
                <a16:creationId xmlns:a16="http://schemas.microsoft.com/office/drawing/2014/main" id="{90550EDC-91E0-4D3E-3D43-75ADA2C0930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49F44E4-1E55-279A-93CC-09BAA309A500}"/>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77AD0CD0-9250-E41D-364D-D948A9F1BCA7}"/>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E5B7BBC-CA81-C56C-8B3D-E65577995D64}"/>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AEA658B-B644-AF84-944A-4340D28098CF}"/>
              </a:ext>
            </a:extLst>
          </p:cNvPr>
          <p:cNvSpPr txBox="1"/>
          <p:nvPr/>
        </p:nvSpPr>
        <p:spPr>
          <a:xfrm>
            <a:off x="238946" y="729536"/>
            <a:ext cx="11063672" cy="4681410"/>
          </a:xfrm>
          <a:prstGeom prst="rect">
            <a:avLst/>
          </a:prstGeom>
          <a:noFill/>
        </p:spPr>
        <p:txBody>
          <a:bodyPr wrap="square" rtlCol="0">
            <a:spAutoFit/>
          </a:bodyPr>
          <a:lstStyle/>
          <a:p>
            <a:pPr>
              <a:lnSpc>
                <a:spcPct val="110000"/>
              </a:lnSpc>
            </a:pPr>
            <a:r>
              <a:rPr lang="en-GB" sz="2000" b="1" dirty="0"/>
              <a:t>Positive effects</a:t>
            </a:r>
            <a:r>
              <a:rPr lang="en-GB" sz="2000" dirty="0"/>
              <a:t> – CF4 and R134a examples:</a:t>
            </a:r>
          </a:p>
          <a:p>
            <a:pPr>
              <a:lnSpc>
                <a:spcPct val="110000"/>
              </a:lnSpc>
            </a:pPr>
            <a:endParaRPr lang="en-GB" dirty="0"/>
          </a:p>
          <a:p>
            <a:pPr>
              <a:lnSpc>
                <a:spcPct val="110000"/>
              </a:lnSpc>
            </a:pPr>
            <a:r>
              <a:rPr lang="en-GB" u="sng" dirty="0"/>
              <a:t>CF4 recuperation for CMS-CSC</a:t>
            </a:r>
          </a:p>
          <a:p>
            <a:pPr>
              <a:lnSpc>
                <a:spcPct val="110000"/>
              </a:lnSpc>
            </a:pPr>
            <a:r>
              <a:rPr lang="en-GB" dirty="0"/>
              <a:t>10% CF4 in gas mixture ~ 70 l/h ~ 2200 kg/year ~ 100 </a:t>
            </a:r>
            <a:r>
              <a:rPr lang="en-GB" dirty="0" err="1"/>
              <a:t>kCHF</a:t>
            </a:r>
            <a:r>
              <a:rPr lang="en-GB" dirty="0"/>
              <a:t>/year (at current price)</a:t>
            </a:r>
          </a:p>
          <a:p>
            <a:pPr>
              <a:lnSpc>
                <a:spcPct val="110000"/>
              </a:lnSpc>
            </a:pPr>
            <a:r>
              <a:rPr lang="en-GB" dirty="0"/>
              <a:t>With 65% or recuperation efficiency</a:t>
            </a:r>
          </a:p>
          <a:p>
            <a:pPr>
              <a:lnSpc>
                <a:spcPct val="110000"/>
              </a:lnSpc>
            </a:pPr>
            <a:r>
              <a:rPr lang="en-GB" dirty="0">
                <a:sym typeface="Wingdings" panose="05000000000000000000" pitchFamily="2" charset="2"/>
              </a:rPr>
              <a:t>	 1400 kg/year CF4 saved  </a:t>
            </a:r>
            <a:r>
              <a:rPr lang="en-GB" dirty="0"/>
              <a:t>~  </a:t>
            </a:r>
            <a:r>
              <a:rPr lang="en-GB" b="1" dirty="0">
                <a:solidFill>
                  <a:schemeClr val="accent6">
                    <a:lumMod val="75000"/>
                  </a:schemeClr>
                </a:solidFill>
                <a:sym typeface="Wingdings" panose="05000000000000000000" pitchFamily="2" charset="2"/>
              </a:rPr>
              <a:t>-60 </a:t>
            </a:r>
            <a:r>
              <a:rPr lang="en-GB" b="1" dirty="0" err="1">
                <a:solidFill>
                  <a:schemeClr val="accent6">
                    <a:lumMod val="75000"/>
                  </a:schemeClr>
                </a:solidFill>
                <a:sym typeface="Wingdings" panose="05000000000000000000" pitchFamily="2" charset="2"/>
              </a:rPr>
              <a:t>kCHF</a:t>
            </a:r>
            <a:r>
              <a:rPr lang="en-GB" b="1" dirty="0">
                <a:solidFill>
                  <a:schemeClr val="accent6">
                    <a:lumMod val="75000"/>
                  </a:schemeClr>
                </a:solidFill>
                <a:sym typeface="Wingdings" panose="05000000000000000000" pitchFamily="2" charset="2"/>
              </a:rPr>
              <a:t>/year </a:t>
            </a:r>
            <a:r>
              <a:rPr lang="en-GB" dirty="0"/>
              <a:t>~ </a:t>
            </a:r>
            <a:r>
              <a:rPr lang="en-GB" b="1" dirty="0">
                <a:solidFill>
                  <a:schemeClr val="accent6">
                    <a:lumMod val="75000"/>
                  </a:schemeClr>
                </a:solidFill>
              </a:rPr>
              <a:t>-10500 tCO2e/year</a:t>
            </a:r>
          </a:p>
          <a:p>
            <a:pPr>
              <a:lnSpc>
                <a:spcPct val="110000"/>
              </a:lnSpc>
            </a:pPr>
            <a:endParaRPr lang="en-GB" b="1" dirty="0">
              <a:solidFill>
                <a:schemeClr val="accent6">
                  <a:lumMod val="75000"/>
                </a:schemeClr>
              </a:solidFill>
            </a:endParaRPr>
          </a:p>
          <a:p>
            <a:pPr>
              <a:lnSpc>
                <a:spcPct val="110000"/>
              </a:lnSpc>
            </a:pPr>
            <a:r>
              <a:rPr lang="en-GB" u="sng" dirty="0"/>
              <a:t>R134a recuperation for CMS-RPC</a:t>
            </a:r>
          </a:p>
          <a:p>
            <a:pPr>
              <a:lnSpc>
                <a:spcPct val="110000"/>
              </a:lnSpc>
            </a:pPr>
            <a:r>
              <a:rPr lang="en-GB" dirty="0"/>
              <a:t>95.2% R134a in gas mixture ~ 700 l/h ~ 12t/year ~ 130 </a:t>
            </a:r>
            <a:r>
              <a:rPr lang="en-GB" dirty="0" err="1"/>
              <a:t>kCHF</a:t>
            </a:r>
            <a:r>
              <a:rPr lang="en-GB" dirty="0"/>
              <a:t>/year (at current price)</a:t>
            </a:r>
          </a:p>
          <a:p>
            <a:pPr>
              <a:lnSpc>
                <a:spcPct val="110000"/>
              </a:lnSpc>
            </a:pPr>
            <a:r>
              <a:rPr lang="en-GB" dirty="0"/>
              <a:t>With 80% or recuperation efficiency</a:t>
            </a:r>
          </a:p>
          <a:p>
            <a:pPr>
              <a:lnSpc>
                <a:spcPct val="110000"/>
              </a:lnSpc>
            </a:pPr>
            <a:r>
              <a:rPr lang="en-GB" dirty="0">
                <a:sym typeface="Wingdings" panose="05000000000000000000" pitchFamily="2" charset="2"/>
              </a:rPr>
              <a:t>	 12 t/year R134a saved  </a:t>
            </a:r>
            <a:r>
              <a:rPr lang="en-GB" dirty="0"/>
              <a:t>~  </a:t>
            </a:r>
            <a:r>
              <a:rPr lang="en-GB" b="1" dirty="0">
                <a:solidFill>
                  <a:schemeClr val="accent6">
                    <a:lumMod val="75000"/>
                  </a:schemeClr>
                </a:solidFill>
                <a:sym typeface="Wingdings" panose="05000000000000000000" pitchFamily="2" charset="2"/>
              </a:rPr>
              <a:t>-130 </a:t>
            </a:r>
            <a:r>
              <a:rPr lang="en-GB" b="1" dirty="0" err="1">
                <a:solidFill>
                  <a:schemeClr val="accent6">
                    <a:lumMod val="75000"/>
                  </a:schemeClr>
                </a:solidFill>
                <a:sym typeface="Wingdings" panose="05000000000000000000" pitchFamily="2" charset="2"/>
              </a:rPr>
              <a:t>kCHF</a:t>
            </a:r>
            <a:r>
              <a:rPr lang="en-GB" b="1" dirty="0">
                <a:solidFill>
                  <a:schemeClr val="accent6">
                    <a:lumMod val="75000"/>
                  </a:schemeClr>
                </a:solidFill>
                <a:sym typeface="Wingdings" panose="05000000000000000000" pitchFamily="2" charset="2"/>
              </a:rPr>
              <a:t>/year </a:t>
            </a:r>
            <a:r>
              <a:rPr lang="en-GB" dirty="0"/>
              <a:t>~ </a:t>
            </a:r>
            <a:r>
              <a:rPr lang="en-GB" b="1" dirty="0">
                <a:solidFill>
                  <a:schemeClr val="accent6">
                    <a:lumMod val="75000"/>
                  </a:schemeClr>
                </a:solidFill>
              </a:rPr>
              <a:t>-18000 tCO2e/year</a:t>
            </a:r>
          </a:p>
          <a:p>
            <a:pPr>
              <a:lnSpc>
                <a:spcPct val="110000"/>
              </a:lnSpc>
            </a:pPr>
            <a:r>
              <a:rPr lang="en-GB" dirty="0"/>
              <a:t>allowing to maintain constant operational cost and GHG emissions despite the increase in fresh flow required to cope with the increase of luminosity</a:t>
            </a:r>
          </a:p>
          <a:p>
            <a:pPr>
              <a:lnSpc>
                <a:spcPct val="110000"/>
              </a:lnSpc>
            </a:pPr>
            <a:endParaRPr lang="en-GB" b="1" dirty="0">
              <a:solidFill>
                <a:schemeClr val="accent6">
                  <a:lumMod val="75000"/>
                </a:schemeClr>
              </a:solidFill>
            </a:endParaRPr>
          </a:p>
          <a:p>
            <a:pPr>
              <a:lnSpc>
                <a:spcPct val="110000"/>
              </a:lnSpc>
            </a:pPr>
            <a:endParaRPr lang="en-CH" dirty="0"/>
          </a:p>
        </p:txBody>
      </p:sp>
      <p:sp>
        <p:nvSpPr>
          <p:cNvPr id="19" name="TextBox 18">
            <a:extLst>
              <a:ext uri="{FF2B5EF4-FFF2-40B4-BE49-F238E27FC236}">
                <a16:creationId xmlns:a16="http://schemas.microsoft.com/office/drawing/2014/main" id="{525584E9-34AA-9913-238E-635E0AA82321}"/>
              </a:ext>
            </a:extLst>
          </p:cNvPr>
          <p:cNvSpPr txBox="1"/>
          <p:nvPr/>
        </p:nvSpPr>
        <p:spPr>
          <a:xfrm>
            <a:off x="238946" y="4933153"/>
            <a:ext cx="11637744" cy="1600566"/>
          </a:xfrm>
          <a:prstGeom prst="rect">
            <a:avLst/>
          </a:prstGeom>
          <a:noFill/>
        </p:spPr>
        <p:txBody>
          <a:bodyPr wrap="square" rtlCol="0">
            <a:spAutoFit/>
          </a:bodyPr>
          <a:lstStyle/>
          <a:p>
            <a:pPr>
              <a:lnSpc>
                <a:spcPct val="110000"/>
              </a:lnSpc>
            </a:pPr>
            <a:r>
              <a:rPr lang="en-GB" dirty="0"/>
              <a:t>In detector operation is less subject to market crisis affecting price and availability.</a:t>
            </a:r>
          </a:p>
          <a:p>
            <a:pPr>
              <a:lnSpc>
                <a:spcPct val="110000"/>
              </a:lnSpc>
            </a:pPr>
            <a:r>
              <a:rPr lang="en-GB" dirty="0">
                <a:solidFill>
                  <a:prstClr val="black"/>
                </a:solidFill>
                <a:latin typeface="Calibri"/>
              </a:rPr>
              <a:t>Indeed, the availability of recuperated gases can mitigate difficult situations when there is a shortage of fresh gas. </a:t>
            </a:r>
          </a:p>
          <a:p>
            <a:pPr>
              <a:lnSpc>
                <a:spcPct val="110000"/>
              </a:lnSpc>
            </a:pPr>
            <a:r>
              <a:rPr lang="en-GB" dirty="0">
                <a:solidFill>
                  <a:prstClr val="black"/>
                </a:solidFill>
                <a:latin typeface="Calibri"/>
              </a:rPr>
              <a:t>In 2022 when there was a major disruption of CF4 availability in Europe: the CMS-CSC detectors could be operated and therefore participate to the CMS data taking only thanks to the usage of recuperated CF4.</a:t>
            </a:r>
          </a:p>
          <a:p>
            <a:pPr>
              <a:lnSpc>
                <a:spcPct val="110000"/>
              </a:lnSpc>
            </a:pPr>
            <a:r>
              <a:rPr lang="en-GB" dirty="0"/>
              <a:t> </a:t>
            </a:r>
            <a:endParaRPr lang="en-CH" dirty="0"/>
          </a:p>
        </p:txBody>
      </p:sp>
    </p:spTree>
    <p:extLst>
      <p:ext uri="{BB962C8B-B14F-4D97-AF65-F5344CB8AC3E}">
        <p14:creationId xmlns:p14="http://schemas.microsoft.com/office/powerpoint/2010/main" val="134260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19FB4F-87D7-5E66-F874-089360A3DD29}"/>
              </a:ext>
            </a:extLst>
          </p:cNvPr>
          <p:cNvSpPr>
            <a:spLocks noGrp="1"/>
          </p:cNvSpPr>
          <p:nvPr>
            <p:ph type="dt" sz="half" idx="10"/>
          </p:nvPr>
        </p:nvSpPr>
        <p:spPr/>
        <p:txBody>
          <a:bodyPr/>
          <a:lstStyle/>
          <a:p>
            <a:r>
              <a:rPr lang="en-CH"/>
              <a:t>21/03/2022</a:t>
            </a:r>
            <a:endParaRPr lang="en-GB"/>
          </a:p>
        </p:txBody>
      </p:sp>
      <p:sp>
        <p:nvSpPr>
          <p:cNvPr id="5" name="Footer Placeholder 4">
            <a:extLst>
              <a:ext uri="{FF2B5EF4-FFF2-40B4-BE49-F238E27FC236}">
                <a16:creationId xmlns:a16="http://schemas.microsoft.com/office/drawing/2014/main" id="{AAD2C51C-698C-D780-C102-DEFFBD8295F0}"/>
              </a:ext>
            </a:extLst>
          </p:cNvPr>
          <p:cNvSpPr>
            <a:spLocks noGrp="1"/>
          </p:cNvSpPr>
          <p:nvPr>
            <p:ph type="ftr" sz="quarter" idx="11"/>
          </p:nvPr>
        </p:nvSpPr>
        <p:spPr/>
        <p:txBody>
          <a:bodyPr/>
          <a:lstStyle/>
          <a:p>
            <a:r>
              <a:rPr lang="en-GB"/>
              <a:t>R. Guida on behalf of the Gas Team</a:t>
            </a:r>
          </a:p>
        </p:txBody>
      </p:sp>
      <p:sp>
        <p:nvSpPr>
          <p:cNvPr id="6" name="Slide Number Placeholder 5">
            <a:extLst>
              <a:ext uri="{FF2B5EF4-FFF2-40B4-BE49-F238E27FC236}">
                <a16:creationId xmlns:a16="http://schemas.microsoft.com/office/drawing/2014/main" id="{4870A476-01CD-A294-583C-C5AC139944A6}"/>
              </a:ext>
            </a:extLst>
          </p:cNvPr>
          <p:cNvSpPr>
            <a:spLocks noGrp="1"/>
          </p:cNvSpPr>
          <p:nvPr>
            <p:ph type="sldNum" sz="quarter" idx="12"/>
          </p:nvPr>
        </p:nvSpPr>
        <p:spPr/>
        <p:txBody>
          <a:bodyPr/>
          <a:lstStyle/>
          <a:p>
            <a:fld id="{33BD2081-6B0D-4648-9062-EA837D2BF6FC}" type="slidenum">
              <a:rPr lang="en-GB" smtClean="0"/>
              <a:t>64</a:t>
            </a:fld>
            <a:endParaRPr lang="en-GB"/>
          </a:p>
        </p:txBody>
      </p:sp>
      <p:sp>
        <p:nvSpPr>
          <p:cNvPr id="9" name="Rectangle 4">
            <a:extLst>
              <a:ext uri="{FF2B5EF4-FFF2-40B4-BE49-F238E27FC236}">
                <a16:creationId xmlns:a16="http://schemas.microsoft.com/office/drawing/2014/main" id="{9ADC8524-9D18-14A3-718A-2DFE33871F1D}"/>
              </a:ext>
            </a:extLst>
          </p:cNvPr>
          <p:cNvSpPr txBox="1">
            <a:spLocks noChangeArrowheads="1"/>
          </p:cNvSpPr>
          <p:nvPr/>
        </p:nvSpPr>
        <p:spPr>
          <a:xfrm>
            <a:off x="2194316" y="61499"/>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solidFill>
                  <a:schemeClr val="accent1">
                    <a:lumMod val="75000"/>
                  </a:schemeClr>
                </a:solidFill>
                <a:latin typeface="Times New Roman" pitchFamily="18" charset="0"/>
              </a:rPr>
              <a:t>Greenhouse gas emissions</a:t>
            </a:r>
          </a:p>
        </p:txBody>
      </p:sp>
      <p:grpSp>
        <p:nvGrpSpPr>
          <p:cNvPr id="7" name="Group 6">
            <a:extLst>
              <a:ext uri="{FF2B5EF4-FFF2-40B4-BE49-F238E27FC236}">
                <a16:creationId xmlns:a16="http://schemas.microsoft.com/office/drawing/2014/main" id="{B419C35B-8447-48EE-D421-000A81A86F78}"/>
              </a:ext>
            </a:extLst>
          </p:cNvPr>
          <p:cNvGrpSpPr>
            <a:grpSpLocks noChangeAspect="1"/>
          </p:cNvGrpSpPr>
          <p:nvPr/>
        </p:nvGrpSpPr>
        <p:grpSpPr>
          <a:xfrm>
            <a:off x="107504" y="1337920"/>
            <a:ext cx="11920656" cy="3052339"/>
            <a:chOff x="107504" y="921937"/>
            <a:chExt cx="11203338" cy="2868666"/>
          </a:xfrm>
        </p:grpSpPr>
        <p:pic>
          <p:nvPicPr>
            <p:cNvPr id="3" name="Picture 2">
              <a:extLst>
                <a:ext uri="{FF2B5EF4-FFF2-40B4-BE49-F238E27FC236}">
                  <a16:creationId xmlns:a16="http://schemas.microsoft.com/office/drawing/2014/main" id="{77424E5C-0833-76B7-A108-EFFF7621F2FB}"/>
                </a:ext>
              </a:extLst>
            </p:cNvPr>
            <p:cNvPicPr>
              <a:picLocks noChangeAspect="1"/>
            </p:cNvPicPr>
            <p:nvPr/>
          </p:nvPicPr>
          <p:blipFill rotWithShape="1">
            <a:blip r:embed="rId2"/>
            <a:srcRect l="53757"/>
            <a:stretch/>
          </p:blipFill>
          <p:spPr>
            <a:xfrm>
              <a:off x="107504" y="921937"/>
              <a:ext cx="5414539" cy="2836323"/>
            </a:xfrm>
            <a:prstGeom prst="rect">
              <a:avLst/>
            </a:prstGeom>
          </p:spPr>
        </p:pic>
        <p:pic>
          <p:nvPicPr>
            <p:cNvPr id="14" name="Picture 13">
              <a:extLst>
                <a:ext uri="{FF2B5EF4-FFF2-40B4-BE49-F238E27FC236}">
                  <a16:creationId xmlns:a16="http://schemas.microsoft.com/office/drawing/2014/main" id="{9EE81489-AC3C-891D-27FD-281E3017E418}"/>
                </a:ext>
              </a:extLst>
            </p:cNvPr>
            <p:cNvPicPr>
              <a:picLocks noChangeAspect="1"/>
            </p:cNvPicPr>
            <p:nvPr/>
          </p:nvPicPr>
          <p:blipFill rotWithShape="1">
            <a:blip r:embed="rId3"/>
            <a:srcRect l="52815"/>
            <a:stretch/>
          </p:blipFill>
          <p:spPr>
            <a:xfrm>
              <a:off x="5785945" y="921937"/>
              <a:ext cx="5524897" cy="2868666"/>
            </a:xfrm>
            <a:prstGeom prst="rect">
              <a:avLst/>
            </a:prstGeom>
          </p:spPr>
        </p:pic>
      </p:grpSp>
      <p:pic>
        <p:nvPicPr>
          <p:cNvPr id="2" name="Picture 2" descr="C:\Users\guidar\Documents\IEEE2012\CERN LogoOutline-Blue-04.png">
            <a:extLst>
              <a:ext uri="{FF2B5EF4-FFF2-40B4-BE49-F238E27FC236}">
                <a16:creationId xmlns:a16="http://schemas.microsoft.com/office/drawing/2014/main" id="{3F475480-9CB5-991E-D1C3-5A7CE5D8780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18B4FD2-A282-75C6-A7EE-26300D5356B0}"/>
              </a:ext>
            </a:extLst>
          </p:cNvPr>
          <p:cNvSpPr txBox="1"/>
          <p:nvPr/>
        </p:nvSpPr>
        <p:spPr>
          <a:xfrm>
            <a:off x="6518245" y="4492487"/>
            <a:ext cx="4835555" cy="369332"/>
          </a:xfrm>
          <a:prstGeom prst="rect">
            <a:avLst/>
          </a:prstGeom>
          <a:noFill/>
        </p:spPr>
        <p:txBody>
          <a:bodyPr wrap="none" rtlCol="0">
            <a:spAutoFit/>
          </a:bodyPr>
          <a:lstStyle/>
          <a:p>
            <a:r>
              <a:rPr lang="en-GB" dirty="0"/>
              <a:t>Reduction along years thanks to CF4 recuperation</a:t>
            </a:r>
            <a:endParaRPr lang="en-CH" dirty="0"/>
          </a:p>
        </p:txBody>
      </p:sp>
      <p:sp>
        <p:nvSpPr>
          <p:cNvPr id="15" name="TextBox 14">
            <a:extLst>
              <a:ext uri="{FF2B5EF4-FFF2-40B4-BE49-F238E27FC236}">
                <a16:creationId xmlns:a16="http://schemas.microsoft.com/office/drawing/2014/main" id="{F338A599-F49A-E8EC-8B69-3DCDC8319EC9}"/>
              </a:ext>
            </a:extLst>
          </p:cNvPr>
          <p:cNvSpPr txBox="1"/>
          <p:nvPr/>
        </p:nvSpPr>
        <p:spPr>
          <a:xfrm>
            <a:off x="255594" y="4492487"/>
            <a:ext cx="5465035" cy="923330"/>
          </a:xfrm>
          <a:prstGeom prst="rect">
            <a:avLst/>
          </a:prstGeom>
          <a:noFill/>
        </p:spPr>
        <p:txBody>
          <a:bodyPr wrap="square" rtlCol="0">
            <a:spAutoFit/>
          </a:bodyPr>
          <a:lstStyle/>
          <a:p>
            <a:r>
              <a:rPr lang="en-GB" dirty="0"/>
              <a:t>Reduction along years mainly due to more </a:t>
            </a:r>
            <a:r>
              <a:rPr lang="en-GB" dirty="0" err="1"/>
              <a:t>carefull</a:t>
            </a:r>
            <a:r>
              <a:rPr lang="en-GB" dirty="0"/>
              <a:t> operation, repairs of leaking detectors or disconnection.</a:t>
            </a:r>
          </a:p>
          <a:p>
            <a:r>
              <a:rPr lang="en-GB" dirty="0"/>
              <a:t>Effects of R134a recuperation will be visible from 2024</a:t>
            </a:r>
            <a:endParaRPr lang="en-CH" dirty="0"/>
          </a:p>
        </p:txBody>
      </p:sp>
      <p:grpSp>
        <p:nvGrpSpPr>
          <p:cNvPr id="16" name="Group 15">
            <a:extLst>
              <a:ext uri="{FF2B5EF4-FFF2-40B4-BE49-F238E27FC236}">
                <a16:creationId xmlns:a16="http://schemas.microsoft.com/office/drawing/2014/main" id="{447079C4-9FBC-2E5E-D45B-E4108B3B8A80}"/>
              </a:ext>
            </a:extLst>
          </p:cNvPr>
          <p:cNvGrpSpPr/>
          <p:nvPr/>
        </p:nvGrpSpPr>
        <p:grpSpPr>
          <a:xfrm>
            <a:off x="792488" y="691712"/>
            <a:ext cx="10440000" cy="37824"/>
            <a:chOff x="179512" y="582864"/>
            <a:chExt cx="8820000" cy="37824"/>
          </a:xfrm>
        </p:grpSpPr>
        <p:cxnSp>
          <p:nvCxnSpPr>
            <p:cNvPr id="17" name="Straight Connector 16">
              <a:extLst>
                <a:ext uri="{FF2B5EF4-FFF2-40B4-BE49-F238E27FC236}">
                  <a16:creationId xmlns:a16="http://schemas.microsoft.com/office/drawing/2014/main" id="{49996807-CB45-3B5F-E7DD-D3DC4B86D836}"/>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EB4B00-E281-A020-BD50-0859D595A460}"/>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8041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B3CA98-F1D9-4A01-AF7A-9958EE8E7746}"/>
              </a:ext>
            </a:extLst>
          </p:cNvPr>
          <p:cNvSpPr>
            <a:spLocks noGrp="1"/>
          </p:cNvSpPr>
          <p:nvPr>
            <p:ph type="ftr" sz="quarter" idx="11"/>
          </p:nvPr>
        </p:nvSpPr>
        <p:spPr>
          <a:xfrm>
            <a:off x="4038599" y="6356350"/>
            <a:ext cx="4738305" cy="365125"/>
          </a:xfrm>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9ECBB91B-433D-4E49-86DE-B203CD1BB573}"/>
              </a:ext>
            </a:extLst>
          </p:cNvPr>
          <p:cNvSpPr>
            <a:spLocks noGrp="1"/>
          </p:cNvSpPr>
          <p:nvPr>
            <p:ph type="sldNum" sz="quarter" idx="12"/>
          </p:nvPr>
        </p:nvSpPr>
        <p:spPr/>
        <p:txBody>
          <a:bodyPr/>
          <a:lstStyle/>
          <a:p>
            <a:fld id="{42A0D281-FBFC-4D24-9147-4B8F7095011A}" type="slidenum">
              <a:rPr lang="en-GB" smtClean="0"/>
              <a:t>65</a:t>
            </a:fld>
            <a:endParaRPr lang="en-GB"/>
          </a:p>
        </p:txBody>
      </p:sp>
      <p:sp>
        <p:nvSpPr>
          <p:cNvPr id="11" name="Rectangle 4">
            <a:extLst>
              <a:ext uri="{FF2B5EF4-FFF2-40B4-BE49-F238E27FC236}">
                <a16:creationId xmlns:a16="http://schemas.microsoft.com/office/drawing/2014/main" id="{B73E6C6E-3715-44F2-83CC-5C8FA54D2A75}"/>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GHG Optimization: CERN Strategies</a:t>
            </a:r>
          </a:p>
        </p:txBody>
      </p:sp>
      <p:pic>
        <p:nvPicPr>
          <p:cNvPr id="12" name="Picture 2" descr="C:\Users\guidar\Documents\IEEE2012\CERN LogoOutline-Blue-04.png">
            <a:extLst>
              <a:ext uri="{FF2B5EF4-FFF2-40B4-BE49-F238E27FC236}">
                <a16:creationId xmlns:a16="http://schemas.microsoft.com/office/drawing/2014/main" id="{DD84DA7C-B02B-45EB-9098-503FC4BD620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651EC0A-06D0-40BB-80E6-55401CC6E81C}"/>
              </a:ext>
            </a:extLst>
          </p:cNvPr>
          <p:cNvGrpSpPr/>
          <p:nvPr/>
        </p:nvGrpSpPr>
        <p:grpSpPr>
          <a:xfrm>
            <a:off x="792488" y="691712"/>
            <a:ext cx="10440000" cy="37824"/>
            <a:chOff x="179512" y="582864"/>
            <a:chExt cx="8820000" cy="37824"/>
          </a:xfrm>
        </p:grpSpPr>
        <p:cxnSp>
          <p:nvCxnSpPr>
            <p:cNvPr id="14" name="Straight Connector 13">
              <a:extLst>
                <a:ext uri="{FF2B5EF4-FFF2-40B4-BE49-F238E27FC236}">
                  <a16:creationId xmlns:a16="http://schemas.microsoft.com/office/drawing/2014/main" id="{3BC54BC5-E9DE-417C-AE42-8367F7CC0975}"/>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5" name="Straight Connector 14">
              <a:extLst>
                <a:ext uri="{FF2B5EF4-FFF2-40B4-BE49-F238E27FC236}">
                  <a16:creationId xmlns:a16="http://schemas.microsoft.com/office/drawing/2014/main" id="{9603D864-6B3F-4F4E-8B36-1823BEBB093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graphicFrame>
        <p:nvGraphicFramePr>
          <p:cNvPr id="16" name="Diagram 15">
            <a:extLst>
              <a:ext uri="{FF2B5EF4-FFF2-40B4-BE49-F238E27FC236}">
                <a16:creationId xmlns:a16="http://schemas.microsoft.com/office/drawing/2014/main" id="{747DA777-B5A4-4716-AA98-22246D84E11F}"/>
              </a:ext>
            </a:extLst>
          </p:cNvPr>
          <p:cNvGraphicFramePr/>
          <p:nvPr>
            <p:extLst>
              <p:ext uri="{D42A27DB-BD31-4B8C-83A1-F6EECF244321}">
                <p14:modId xmlns:p14="http://schemas.microsoft.com/office/powerpoint/2010/main" val="3810096536"/>
              </p:ext>
            </p:extLst>
          </p:nvPr>
        </p:nvGraphicFramePr>
        <p:xfrm>
          <a:off x="2771914" y="1453079"/>
          <a:ext cx="6155819" cy="2984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8FE300ED-BEA4-7143-3D24-9696C0FD27C7}"/>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210189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Possible alternatives to GHG gases"/>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sz="3000" dirty="0">
                <a:latin typeface="Calibri" panose="020F0502020204030204" pitchFamily="34" charset="0"/>
                <a:ea typeface="Calibri" panose="020F0502020204030204" pitchFamily="34" charset="0"/>
                <a:cs typeface="Calibri" panose="020F0502020204030204" pitchFamily="34" charset="0"/>
              </a:rPr>
              <a:t>Possible alternatives to GHG gases</a:t>
            </a:r>
          </a:p>
        </p:txBody>
      </p:sp>
      <p:pic>
        <p:nvPicPr>
          <p:cNvPr id="12" name="Picture 2" descr="C:\Users\guidar\Documents\IEEE2012\CERN LogoOutline-Blue-04.png">
            <a:extLst>
              <a:ext uri="{FF2B5EF4-FFF2-40B4-BE49-F238E27FC236}">
                <a16:creationId xmlns:a16="http://schemas.microsoft.com/office/drawing/2014/main" id="{144F7D2B-2FF5-275B-EACF-227E72B9125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1D853F2-FBF9-3FF2-30B5-4F78904ABDA0}"/>
              </a:ext>
            </a:extLst>
          </p:cNvPr>
          <p:cNvGrpSpPr/>
          <p:nvPr/>
        </p:nvGrpSpPr>
        <p:grpSpPr>
          <a:xfrm>
            <a:off x="792488" y="691712"/>
            <a:ext cx="10440000" cy="37824"/>
            <a:chOff x="179512" y="582864"/>
            <a:chExt cx="8820000" cy="37824"/>
          </a:xfrm>
        </p:grpSpPr>
        <p:cxnSp>
          <p:nvCxnSpPr>
            <p:cNvPr id="14" name="Straight Connector 13">
              <a:extLst>
                <a:ext uri="{FF2B5EF4-FFF2-40B4-BE49-F238E27FC236}">
                  <a16:creationId xmlns:a16="http://schemas.microsoft.com/office/drawing/2014/main" id="{0B92BC58-16F2-7567-E008-0837C701242F}"/>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F072D39-3B16-811C-6159-D742D9BA5CF1}"/>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23">
            <a:extLst>
              <a:ext uri="{FF2B5EF4-FFF2-40B4-BE49-F238E27FC236}">
                <a16:creationId xmlns:a16="http://schemas.microsoft.com/office/drawing/2014/main" id="{852B0A47-0312-AF4D-EEB3-695B5F7D569F}"/>
              </a:ext>
            </a:extLst>
          </p:cNvPr>
          <p:cNvSpPr>
            <a:spLocks noGrp="1"/>
          </p:cNvSpPr>
          <p:nvPr>
            <p:ph type="sldNum" sz="quarter" idx="12"/>
          </p:nvPr>
        </p:nvSpPr>
        <p:spPr/>
        <p:txBody>
          <a:bodyPr/>
          <a:lstStyle/>
          <a:p>
            <a:fld id="{42A0D281-FBFC-4D24-9147-4B8F7095011A}" type="slidenum">
              <a:rPr lang="en-GB" smtClean="0"/>
              <a:t>66</a:t>
            </a:fld>
            <a:endParaRPr lang="en-GB"/>
          </a:p>
        </p:txBody>
      </p:sp>
      <p:sp>
        <p:nvSpPr>
          <p:cNvPr id="25" name="Footer Placeholder 11">
            <a:extLst>
              <a:ext uri="{FF2B5EF4-FFF2-40B4-BE49-F238E27FC236}">
                <a16:creationId xmlns:a16="http://schemas.microsoft.com/office/drawing/2014/main" id="{E5469BD2-7069-2F2D-8D0A-E8424EAC4065}"/>
              </a:ext>
            </a:extLst>
          </p:cNvPr>
          <p:cNvSpPr>
            <a:spLocks noGrp="1"/>
          </p:cNvSpPr>
          <p:nvPr>
            <p:ph type="ftr" sz="quarter" idx="11"/>
          </p:nvPr>
        </p:nvSpPr>
        <p:spPr>
          <a:xfrm>
            <a:off x="3249385" y="6356350"/>
            <a:ext cx="5693229" cy="365125"/>
          </a:xfrm>
        </p:spPr>
        <p:txBody>
          <a:bodyPr/>
          <a:lstStyle/>
          <a:p>
            <a:r>
              <a:rPr lang="en-GB"/>
              <a:t>Bonaudi-Chiavassa International School on Particle Detectors</a:t>
            </a:r>
            <a:endParaRPr lang="en-GB" dirty="0"/>
          </a:p>
        </p:txBody>
      </p:sp>
      <p:pic>
        <p:nvPicPr>
          <p:cNvPr id="7" name="Picture 6">
            <a:extLst>
              <a:ext uri="{FF2B5EF4-FFF2-40B4-BE49-F238E27FC236}">
                <a16:creationId xmlns:a16="http://schemas.microsoft.com/office/drawing/2014/main" id="{779A1CE4-2A1F-9762-E401-37BC43316EDB}"/>
              </a:ext>
            </a:extLst>
          </p:cNvPr>
          <p:cNvPicPr>
            <a:picLocks noChangeAspect="1"/>
          </p:cNvPicPr>
          <p:nvPr/>
        </p:nvPicPr>
        <p:blipFill rotWithShape="1">
          <a:blip r:embed="rId3"/>
          <a:srcRect r="664"/>
          <a:stretch/>
        </p:blipFill>
        <p:spPr>
          <a:xfrm>
            <a:off x="3899232" y="777635"/>
            <a:ext cx="7454568" cy="5492794"/>
          </a:xfrm>
          <a:prstGeom prst="rect">
            <a:avLst/>
          </a:prstGeom>
        </p:spPr>
      </p:pic>
      <p:sp>
        <p:nvSpPr>
          <p:cNvPr id="9" name="TextBox 8">
            <a:extLst>
              <a:ext uri="{FF2B5EF4-FFF2-40B4-BE49-F238E27FC236}">
                <a16:creationId xmlns:a16="http://schemas.microsoft.com/office/drawing/2014/main" id="{CD4D2499-3EC7-D8A0-4A67-25C011C71909}"/>
              </a:ext>
            </a:extLst>
          </p:cNvPr>
          <p:cNvSpPr txBox="1"/>
          <p:nvPr/>
        </p:nvSpPr>
        <p:spPr>
          <a:xfrm>
            <a:off x="139113" y="1211737"/>
            <a:ext cx="3606757" cy="1323439"/>
          </a:xfrm>
          <a:prstGeom prst="rect">
            <a:avLst/>
          </a:prstGeom>
          <a:noFill/>
        </p:spPr>
        <p:txBody>
          <a:bodyPr wrap="none" rtlCol="0">
            <a:spAutoFit/>
          </a:bodyPr>
          <a:lstStyle/>
          <a:p>
            <a:r>
              <a:rPr lang="en-GB" sz="2000" dirty="0"/>
              <a:t>Not an easy task:</a:t>
            </a:r>
          </a:p>
          <a:p>
            <a:pPr marL="342900" indent="-342900">
              <a:buFont typeface="Calibri" panose="020F0502020204030204" pitchFamily="34" charset="0"/>
              <a:buChar char="‐"/>
            </a:pPr>
            <a:r>
              <a:rPr lang="en-GB" sz="2000" dirty="0"/>
              <a:t>R&amp;D started long time ago</a:t>
            </a:r>
          </a:p>
          <a:p>
            <a:pPr marL="342900" indent="-342900">
              <a:buFont typeface="Calibri" panose="020F0502020204030204" pitchFamily="34" charset="0"/>
              <a:buChar char="‐"/>
            </a:pPr>
            <a:r>
              <a:rPr lang="en-GB" sz="2000" dirty="0"/>
              <a:t>Many institutes involved</a:t>
            </a:r>
          </a:p>
          <a:p>
            <a:pPr marL="342900" indent="-342900">
              <a:buFont typeface="Calibri" panose="020F0502020204030204" pitchFamily="34" charset="0"/>
              <a:buChar char="‐"/>
            </a:pPr>
            <a:r>
              <a:rPr lang="en-GB" sz="2000" dirty="0" err="1"/>
              <a:t>ECOGas@GIF</a:t>
            </a:r>
            <a:r>
              <a:rPr lang="en-GB" sz="2000" dirty="0"/>
              <a:t>++ collaboration</a:t>
            </a:r>
            <a:endParaRPr lang="en-CH" sz="2000" dirty="0"/>
          </a:p>
        </p:txBody>
      </p:sp>
      <p:sp>
        <p:nvSpPr>
          <p:cNvPr id="2" name="Date Placeholder 1">
            <a:extLst>
              <a:ext uri="{FF2B5EF4-FFF2-40B4-BE49-F238E27FC236}">
                <a16:creationId xmlns:a16="http://schemas.microsoft.com/office/drawing/2014/main" id="{2FF7E991-D399-7487-A6FC-FBECA1739091}"/>
              </a:ext>
            </a:extLst>
          </p:cNvPr>
          <p:cNvSpPr>
            <a:spLocks noGrp="1"/>
          </p:cNvSpPr>
          <p:nvPr>
            <p:ph type="dt" sz="half" idx="10"/>
          </p:nvPr>
        </p:nvSpPr>
        <p:spPr/>
        <p:txBody>
          <a:bodyPr/>
          <a:lstStyle/>
          <a:p>
            <a:r>
              <a:rPr lang="en-CH"/>
              <a:t>20/06/2024</a:t>
            </a:r>
            <a:endParaRPr lang="en-GB"/>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460EE7-FE1D-4CC1-C2C6-568EBE15411E}"/>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704F25EF-0A99-8F82-0435-801816435D6B}"/>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3D5F2720-C0FB-4C94-679A-FEDAA883B0FF}"/>
              </a:ext>
            </a:extLst>
          </p:cNvPr>
          <p:cNvSpPr>
            <a:spLocks noGrp="1"/>
          </p:cNvSpPr>
          <p:nvPr>
            <p:ph type="sldNum" sz="quarter" idx="12"/>
          </p:nvPr>
        </p:nvSpPr>
        <p:spPr/>
        <p:txBody>
          <a:bodyPr/>
          <a:lstStyle/>
          <a:p>
            <a:fld id="{42A0D281-FBFC-4D24-9147-4B8F7095011A}" type="slidenum">
              <a:rPr lang="en-GB" smtClean="0"/>
              <a:t>67</a:t>
            </a:fld>
            <a:endParaRPr lang="en-GB"/>
          </a:p>
        </p:txBody>
      </p:sp>
      <p:sp>
        <p:nvSpPr>
          <p:cNvPr id="5" name="~20-30 years ago, it was the time to get rid of ODP gases…">
            <a:extLst>
              <a:ext uri="{FF2B5EF4-FFF2-40B4-BE49-F238E27FC236}">
                <a16:creationId xmlns:a16="http://schemas.microsoft.com/office/drawing/2014/main" id="{C183CBDA-A9D9-E95F-826E-05D081EEEE6F}"/>
              </a:ext>
            </a:extLst>
          </p:cNvPr>
          <p:cNvSpPr txBox="1"/>
          <p:nvPr/>
        </p:nvSpPr>
        <p:spPr>
          <a:xfrm>
            <a:off x="434729" y="4914490"/>
            <a:ext cx="8595804" cy="141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208352" indent="-208352">
              <a:spcBef>
                <a:spcPts val="352"/>
              </a:spcBef>
              <a:buSzPct val="75000"/>
              <a:buChar char="-"/>
              <a:defRPr sz="2100">
                <a:latin typeface="Helvetica Neue"/>
                <a:ea typeface="Helvetica Neue"/>
                <a:cs typeface="Helvetica Neue"/>
                <a:sym typeface="Helvetica Neue"/>
              </a:defRPr>
            </a:pPr>
            <a:r>
              <a:rPr sz="1477" dirty="0"/>
              <a:t>~20-30 years ago, it was the time to get rid of ODP gases </a:t>
            </a:r>
          </a:p>
          <a:p>
            <a:pPr marL="208352" indent="-208352">
              <a:spcBef>
                <a:spcPts val="352"/>
              </a:spcBef>
              <a:buSzPct val="75000"/>
              <a:buChar char="-"/>
              <a:defRPr sz="2100">
                <a:latin typeface="Helvetica Neue"/>
                <a:ea typeface="Helvetica Neue"/>
                <a:cs typeface="Helvetica Neue"/>
                <a:sym typeface="Helvetica Neue"/>
              </a:defRPr>
            </a:pPr>
            <a:r>
              <a:rPr sz="1477" dirty="0"/>
              <a:t>There was not the awareness on the use of GHGs </a:t>
            </a:r>
          </a:p>
          <a:p>
            <a:pPr marL="285740" lvl="2" indent="-151799">
              <a:spcBef>
                <a:spcPts val="352"/>
              </a:spcBef>
              <a:buSzPct val="100000"/>
              <a:buChar char="-"/>
              <a:defRPr sz="2100">
                <a:solidFill>
                  <a:srgbClr val="747474"/>
                </a:solidFill>
                <a:latin typeface="Helvetica Neue"/>
                <a:ea typeface="Helvetica Neue"/>
                <a:cs typeface="Helvetica Neue"/>
                <a:sym typeface="Helvetica Neue"/>
              </a:defRPr>
            </a:pPr>
            <a:r>
              <a:rPr sz="1477" dirty="0"/>
              <a:t>Many gaseous detectors were conceived with use of GHGs</a:t>
            </a:r>
          </a:p>
          <a:p>
            <a:pPr marL="208352" indent="-208352">
              <a:spcBef>
                <a:spcPts val="352"/>
              </a:spcBef>
              <a:buSzPct val="75000"/>
              <a:buChar char="-"/>
              <a:defRPr sz="2100">
                <a:latin typeface="Helvetica Neue"/>
                <a:ea typeface="Helvetica Neue"/>
                <a:cs typeface="Helvetica Neue"/>
                <a:sym typeface="Helvetica Neue"/>
              </a:defRPr>
            </a:pPr>
            <a:r>
              <a:rPr sz="1477" dirty="0"/>
              <a:t>Now it is time to address the usage of GHG worldwide, including particle detectors</a:t>
            </a:r>
          </a:p>
          <a:p>
            <a:pPr marL="208352" indent="-208352">
              <a:spcBef>
                <a:spcPts val="352"/>
              </a:spcBef>
              <a:buSzPct val="75000"/>
              <a:buChar char="-"/>
              <a:defRPr sz="2100">
                <a:latin typeface="Helvetica Neue"/>
                <a:ea typeface="Helvetica Neue"/>
                <a:cs typeface="Helvetica Neue"/>
                <a:sym typeface="Helvetica Neue"/>
              </a:defRPr>
            </a:pPr>
            <a:r>
              <a:rPr sz="1477" dirty="0"/>
              <a:t>New concerns are already raising for the use of new “eco-friendly” gases, most of which are PFAS</a:t>
            </a:r>
          </a:p>
        </p:txBody>
      </p:sp>
      <p:grpSp>
        <p:nvGrpSpPr>
          <p:cNvPr id="6" name="Group 5">
            <a:extLst>
              <a:ext uri="{FF2B5EF4-FFF2-40B4-BE49-F238E27FC236}">
                <a16:creationId xmlns:a16="http://schemas.microsoft.com/office/drawing/2014/main" id="{EEA6F1AE-C130-5693-977E-073AB902B071}"/>
              </a:ext>
            </a:extLst>
          </p:cNvPr>
          <p:cNvGrpSpPr/>
          <p:nvPr/>
        </p:nvGrpSpPr>
        <p:grpSpPr>
          <a:xfrm>
            <a:off x="1582710" y="1338776"/>
            <a:ext cx="8507037" cy="4006324"/>
            <a:chOff x="1964957" y="1655732"/>
            <a:chExt cx="8507037" cy="4006324"/>
          </a:xfrm>
        </p:grpSpPr>
        <p:sp>
          <p:nvSpPr>
            <p:cNvPr id="7" name="ODP…">
              <a:extLst>
                <a:ext uri="{FF2B5EF4-FFF2-40B4-BE49-F238E27FC236}">
                  <a16:creationId xmlns:a16="http://schemas.microsoft.com/office/drawing/2014/main" id="{6A24B079-EF3A-DCC3-0FDF-295CEDB954EB}"/>
                </a:ext>
              </a:extLst>
            </p:cNvPr>
            <p:cNvSpPr txBox="1"/>
            <p:nvPr/>
          </p:nvSpPr>
          <p:spPr>
            <a:xfrm>
              <a:off x="2001925" y="1655732"/>
              <a:ext cx="1488025" cy="689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Neue"/>
                  <a:ea typeface="Helvetica Neue"/>
                  <a:cs typeface="Helvetica Neue"/>
                  <a:sym typeface="Helvetica Neue"/>
                </a:defRPr>
              </a:pPr>
              <a:r>
                <a:rPr sz="1477" dirty="0"/>
                <a:t>ODP</a:t>
              </a:r>
            </a:p>
            <a:p>
              <a:pPr>
                <a:defRPr sz="1800">
                  <a:latin typeface="Helvetica Neue"/>
                  <a:ea typeface="Helvetica Neue"/>
                  <a:cs typeface="Helvetica Neue"/>
                  <a:sym typeface="Helvetica Neue"/>
                </a:defRPr>
              </a:pPr>
              <a:r>
                <a:rPr sz="1266" dirty="0"/>
                <a:t>Ozone Depletion Potential</a:t>
              </a:r>
            </a:p>
          </p:txBody>
        </p:sp>
        <p:sp>
          <p:nvSpPr>
            <p:cNvPr id="8" name="GHG…">
              <a:extLst>
                <a:ext uri="{FF2B5EF4-FFF2-40B4-BE49-F238E27FC236}">
                  <a16:creationId xmlns:a16="http://schemas.microsoft.com/office/drawing/2014/main" id="{E431A636-178D-B516-C546-91B17DF26212}"/>
                </a:ext>
              </a:extLst>
            </p:cNvPr>
            <p:cNvSpPr txBox="1"/>
            <p:nvPr/>
          </p:nvSpPr>
          <p:spPr>
            <a:xfrm>
              <a:off x="4341734" y="1753131"/>
              <a:ext cx="1612308" cy="494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Neue"/>
                  <a:ea typeface="Helvetica Neue"/>
                  <a:cs typeface="Helvetica Neue"/>
                  <a:sym typeface="Helvetica Neue"/>
                </a:defRPr>
              </a:pPr>
              <a:r>
                <a:rPr sz="1477"/>
                <a:t>GHG</a:t>
              </a:r>
            </a:p>
            <a:p>
              <a:pPr>
                <a:defRPr sz="1800">
                  <a:latin typeface="Helvetica Neue"/>
                  <a:ea typeface="Helvetica Neue"/>
                  <a:cs typeface="Helvetica Neue"/>
                  <a:sym typeface="Helvetica Neue"/>
                </a:defRPr>
              </a:pPr>
              <a:r>
                <a:rPr sz="1266"/>
                <a:t>Greenhouse gases</a:t>
              </a:r>
            </a:p>
          </p:txBody>
        </p:sp>
        <p:sp>
          <p:nvSpPr>
            <p:cNvPr id="9" name="“ECO” gases">
              <a:extLst>
                <a:ext uri="{FF2B5EF4-FFF2-40B4-BE49-F238E27FC236}">
                  <a16:creationId xmlns:a16="http://schemas.microsoft.com/office/drawing/2014/main" id="{A7701EB6-78F3-0B4F-6038-7B561C0A426D}"/>
                </a:ext>
              </a:extLst>
            </p:cNvPr>
            <p:cNvSpPr txBox="1"/>
            <p:nvPr/>
          </p:nvSpPr>
          <p:spPr>
            <a:xfrm>
              <a:off x="6548466" y="1850529"/>
              <a:ext cx="2119731"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100">
                  <a:latin typeface="Helvetica Neue"/>
                  <a:ea typeface="Helvetica Neue"/>
                  <a:cs typeface="Helvetica Neue"/>
                  <a:sym typeface="Helvetica Neue"/>
                </a:defRPr>
              </a:lvl1pPr>
            </a:lstStyle>
            <a:p>
              <a:r>
                <a:rPr sz="1477">
                  <a:latin typeface="+mn-lt"/>
                </a:rPr>
                <a:t>“ECO” gases</a:t>
              </a:r>
            </a:p>
          </p:txBody>
        </p:sp>
        <p:sp>
          <p:nvSpPr>
            <p:cNvPr id="10" name="Natural gases">
              <a:extLst>
                <a:ext uri="{FF2B5EF4-FFF2-40B4-BE49-F238E27FC236}">
                  <a16:creationId xmlns:a16="http://schemas.microsoft.com/office/drawing/2014/main" id="{65BF5931-96FE-07BA-DBFD-090C0522AC63}"/>
                </a:ext>
              </a:extLst>
            </p:cNvPr>
            <p:cNvSpPr txBox="1"/>
            <p:nvPr/>
          </p:nvSpPr>
          <p:spPr>
            <a:xfrm>
              <a:off x="9136122" y="1850529"/>
              <a:ext cx="1335872"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100">
                  <a:latin typeface="Helvetica Neue"/>
                  <a:ea typeface="Helvetica Neue"/>
                  <a:cs typeface="Helvetica Neue"/>
                  <a:sym typeface="Helvetica Neue"/>
                </a:defRPr>
              </a:lvl1pPr>
            </a:lstStyle>
            <a:p>
              <a:r>
                <a:rPr sz="1477">
                  <a:latin typeface="+mn-lt"/>
                </a:rPr>
                <a:t>Natural gases</a:t>
              </a:r>
            </a:p>
          </p:txBody>
        </p:sp>
        <p:sp>
          <p:nvSpPr>
            <p:cNvPr id="11" name="Line">
              <a:extLst>
                <a:ext uri="{FF2B5EF4-FFF2-40B4-BE49-F238E27FC236}">
                  <a16:creationId xmlns:a16="http://schemas.microsoft.com/office/drawing/2014/main" id="{7049AD42-7163-DA1F-23EF-41FB0B95D016}"/>
                </a:ext>
              </a:extLst>
            </p:cNvPr>
            <p:cNvSpPr/>
            <p:nvPr/>
          </p:nvSpPr>
          <p:spPr>
            <a:xfrm>
              <a:off x="3556816" y="2000250"/>
              <a:ext cx="472394" cy="0"/>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12" name="Line">
              <a:extLst>
                <a:ext uri="{FF2B5EF4-FFF2-40B4-BE49-F238E27FC236}">
                  <a16:creationId xmlns:a16="http://schemas.microsoft.com/office/drawing/2014/main" id="{36CF90B0-E0A5-1E4F-3BDA-70068660D4AE}"/>
                </a:ext>
              </a:extLst>
            </p:cNvPr>
            <p:cNvSpPr/>
            <p:nvPr/>
          </p:nvSpPr>
          <p:spPr>
            <a:xfrm>
              <a:off x="6076839" y="2000250"/>
              <a:ext cx="472394" cy="0"/>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13" name="Line">
              <a:extLst>
                <a:ext uri="{FF2B5EF4-FFF2-40B4-BE49-F238E27FC236}">
                  <a16:creationId xmlns:a16="http://schemas.microsoft.com/office/drawing/2014/main" id="{A2670B5B-D78D-12B1-A33D-91CD35A9F67B}"/>
                </a:ext>
              </a:extLst>
            </p:cNvPr>
            <p:cNvSpPr/>
            <p:nvPr/>
          </p:nvSpPr>
          <p:spPr>
            <a:xfrm>
              <a:off x="8362838" y="2000250"/>
              <a:ext cx="472395" cy="0"/>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14" name="Line">
              <a:extLst>
                <a:ext uri="{FF2B5EF4-FFF2-40B4-BE49-F238E27FC236}">
                  <a16:creationId xmlns:a16="http://schemas.microsoft.com/office/drawing/2014/main" id="{9AB7BE24-FD39-8EF3-B1EF-75D236DB1191}"/>
                </a:ext>
              </a:extLst>
            </p:cNvPr>
            <p:cNvSpPr/>
            <p:nvPr/>
          </p:nvSpPr>
          <p:spPr>
            <a:xfrm>
              <a:off x="2699566" y="2437805"/>
              <a:ext cx="1" cy="267891"/>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15" name="Line">
              <a:extLst>
                <a:ext uri="{FF2B5EF4-FFF2-40B4-BE49-F238E27FC236}">
                  <a16:creationId xmlns:a16="http://schemas.microsoft.com/office/drawing/2014/main" id="{52291D26-70E5-9111-0AE7-A12F20147F01}"/>
                </a:ext>
              </a:extLst>
            </p:cNvPr>
            <p:cNvSpPr/>
            <p:nvPr/>
          </p:nvSpPr>
          <p:spPr>
            <a:xfrm>
              <a:off x="5147887" y="2437804"/>
              <a:ext cx="1" cy="486634"/>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16" name="Line">
              <a:extLst>
                <a:ext uri="{FF2B5EF4-FFF2-40B4-BE49-F238E27FC236}">
                  <a16:creationId xmlns:a16="http://schemas.microsoft.com/office/drawing/2014/main" id="{7CD80321-31CA-3068-BC78-F912B26A5A99}"/>
                </a:ext>
              </a:extLst>
            </p:cNvPr>
            <p:cNvSpPr/>
            <p:nvPr/>
          </p:nvSpPr>
          <p:spPr>
            <a:xfrm>
              <a:off x="7608331" y="2437805"/>
              <a:ext cx="1" cy="934136"/>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17" name="Line">
              <a:extLst>
                <a:ext uri="{FF2B5EF4-FFF2-40B4-BE49-F238E27FC236}">
                  <a16:creationId xmlns:a16="http://schemas.microsoft.com/office/drawing/2014/main" id="{61057180-42F6-463F-AE65-E78399E7A9C4}"/>
                </a:ext>
              </a:extLst>
            </p:cNvPr>
            <p:cNvSpPr/>
            <p:nvPr/>
          </p:nvSpPr>
          <p:spPr>
            <a:xfrm>
              <a:off x="9804058" y="2437805"/>
              <a:ext cx="1" cy="1633093"/>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pic>
          <p:nvPicPr>
            <p:cNvPr id="18" name="Screen Shot 2021-04-27 at 17.18.33.png" descr="Screen Shot 2021-04-27 at 17.18.33.png">
              <a:extLst>
                <a:ext uri="{FF2B5EF4-FFF2-40B4-BE49-F238E27FC236}">
                  <a16:creationId xmlns:a16="http://schemas.microsoft.com/office/drawing/2014/main" id="{75E2BCB1-CE93-0AFD-36C4-F8E0E831DC24}"/>
                </a:ext>
              </a:extLst>
            </p:cNvPr>
            <p:cNvPicPr>
              <a:picLocks noChangeAspect="1"/>
            </p:cNvPicPr>
            <p:nvPr/>
          </p:nvPicPr>
          <p:blipFill>
            <a:blip r:embed="rId2"/>
            <a:srcRect/>
            <a:stretch>
              <a:fillRect/>
            </a:stretch>
          </p:blipFill>
          <p:spPr>
            <a:xfrm>
              <a:off x="6343795" y="3372352"/>
              <a:ext cx="2774329" cy="1166919"/>
            </a:xfrm>
            <a:prstGeom prst="rect">
              <a:avLst/>
            </a:prstGeom>
            <a:ln w="12700">
              <a:miter lim="400000"/>
            </a:ln>
          </p:spPr>
        </p:pic>
        <p:pic>
          <p:nvPicPr>
            <p:cNvPr id="19" name="Carbon-dioxide-2D-dimensions.svg.png" descr="Carbon-dioxide-2D-dimensions.svg.png">
              <a:extLst>
                <a:ext uri="{FF2B5EF4-FFF2-40B4-BE49-F238E27FC236}">
                  <a16:creationId xmlns:a16="http://schemas.microsoft.com/office/drawing/2014/main" id="{674786C3-6E33-2A9B-D6D1-3B8968646830}"/>
                </a:ext>
              </a:extLst>
            </p:cNvPr>
            <p:cNvPicPr>
              <a:picLocks noChangeAspect="1"/>
            </p:cNvPicPr>
            <p:nvPr/>
          </p:nvPicPr>
          <p:blipFill>
            <a:blip r:embed="rId3"/>
            <a:srcRect b="43271"/>
            <a:stretch>
              <a:fillRect/>
            </a:stretch>
          </p:blipFill>
          <p:spPr>
            <a:xfrm>
              <a:off x="9245528" y="4363737"/>
              <a:ext cx="933886" cy="236333"/>
            </a:xfrm>
            <a:prstGeom prst="rect">
              <a:avLst/>
            </a:prstGeom>
            <a:ln w="12700">
              <a:miter lim="400000"/>
            </a:ln>
          </p:spPr>
        </p:pic>
        <p:sp>
          <p:nvSpPr>
            <p:cNvPr id="20" name="hydrocarbons">
              <a:extLst>
                <a:ext uri="{FF2B5EF4-FFF2-40B4-BE49-F238E27FC236}">
                  <a16:creationId xmlns:a16="http://schemas.microsoft.com/office/drawing/2014/main" id="{9D09CB1E-688A-1585-7802-CD8A60E77850}"/>
                </a:ext>
              </a:extLst>
            </p:cNvPr>
            <p:cNvSpPr txBox="1"/>
            <p:nvPr/>
          </p:nvSpPr>
          <p:spPr>
            <a:xfrm>
              <a:off x="9044588" y="4963424"/>
              <a:ext cx="1335871"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100">
                  <a:latin typeface="Helvetica Neue"/>
                  <a:ea typeface="Helvetica Neue"/>
                  <a:cs typeface="Helvetica Neue"/>
                  <a:sym typeface="Helvetica Neue"/>
                </a:defRPr>
              </a:lvl1pPr>
            </a:lstStyle>
            <a:p>
              <a:r>
                <a:rPr sz="1477">
                  <a:latin typeface="+mn-lt"/>
                </a:rPr>
                <a:t>hydrocarbons</a:t>
              </a:r>
            </a:p>
          </p:txBody>
        </p:sp>
        <p:pic>
          <p:nvPicPr>
            <p:cNvPr id="21" name="Bromotrifluoromethane-chemical.png" descr="Bromotrifluoromethane-chemical.png">
              <a:extLst>
                <a:ext uri="{FF2B5EF4-FFF2-40B4-BE49-F238E27FC236}">
                  <a16:creationId xmlns:a16="http://schemas.microsoft.com/office/drawing/2014/main" id="{F7F70EF0-FE05-A10D-14C4-1EE2A9C21F27}"/>
                </a:ext>
              </a:extLst>
            </p:cNvPr>
            <p:cNvPicPr>
              <a:picLocks noChangeAspect="1"/>
            </p:cNvPicPr>
            <p:nvPr/>
          </p:nvPicPr>
          <p:blipFill>
            <a:blip r:embed="rId4"/>
            <a:stretch>
              <a:fillRect/>
            </a:stretch>
          </p:blipFill>
          <p:spPr>
            <a:xfrm>
              <a:off x="2143551" y="2731964"/>
              <a:ext cx="1044774" cy="1044774"/>
            </a:xfrm>
            <a:prstGeom prst="rect">
              <a:avLst/>
            </a:prstGeom>
            <a:ln w="12700">
              <a:miter lim="400000"/>
            </a:ln>
          </p:spPr>
        </p:pic>
        <p:sp>
          <p:nvSpPr>
            <p:cNvPr id="22" name="R13B1…">
              <a:extLst>
                <a:ext uri="{FF2B5EF4-FFF2-40B4-BE49-F238E27FC236}">
                  <a16:creationId xmlns:a16="http://schemas.microsoft.com/office/drawing/2014/main" id="{AB6DAC34-8997-8F71-E6B4-DCE262A85E75}"/>
                </a:ext>
              </a:extLst>
            </p:cNvPr>
            <p:cNvSpPr txBox="1"/>
            <p:nvPr/>
          </p:nvSpPr>
          <p:spPr>
            <a:xfrm>
              <a:off x="1964957" y="3705343"/>
              <a:ext cx="1581075" cy="759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800">
                  <a:latin typeface="Helvetica Neue Medium"/>
                  <a:ea typeface="Helvetica Neue Medium"/>
                  <a:cs typeface="Helvetica Neue Medium"/>
                  <a:sym typeface="Helvetica Neue Medium"/>
                </a:defRPr>
              </a:pPr>
              <a:r>
                <a:rPr sz="1266"/>
                <a:t>R13B1</a:t>
              </a:r>
            </a:p>
            <a:p>
              <a:pPr>
                <a:spcBef>
                  <a:spcPts val="352"/>
                </a:spcBef>
                <a:defRPr sz="1800">
                  <a:latin typeface="Helvetica Neue"/>
                  <a:ea typeface="Helvetica Neue"/>
                  <a:cs typeface="Helvetica Neue"/>
                  <a:sym typeface="Helvetica Neue"/>
                </a:defRPr>
              </a:pPr>
              <a:r>
                <a:rPr sz="1266"/>
                <a:t>(CBrF3)</a:t>
              </a:r>
            </a:p>
            <a:p>
              <a:pPr>
                <a:spcBef>
                  <a:spcPts val="352"/>
                </a:spcBef>
                <a:defRPr sz="1800" b="1">
                  <a:solidFill>
                    <a:schemeClr val="accent5">
                      <a:hueOff val="-176146"/>
                      <a:satOff val="3665"/>
                      <a:lumOff val="-13986"/>
                    </a:schemeClr>
                  </a:solidFill>
                  <a:latin typeface="Helvetica Neue"/>
                  <a:ea typeface="Helvetica Neue"/>
                  <a:cs typeface="Helvetica Neue"/>
                  <a:sym typeface="Helvetica Neue"/>
                </a:defRPr>
              </a:pPr>
              <a:r>
                <a:rPr sz="1266"/>
                <a:t>GWP 6900 - ODP 10</a:t>
              </a:r>
            </a:p>
          </p:txBody>
        </p:sp>
        <p:pic>
          <p:nvPicPr>
            <p:cNvPr id="23" name="Group" descr="Group">
              <a:extLst>
                <a:ext uri="{FF2B5EF4-FFF2-40B4-BE49-F238E27FC236}">
                  <a16:creationId xmlns:a16="http://schemas.microsoft.com/office/drawing/2014/main" id="{9996B0FF-0E50-F11B-2348-B7959151B721}"/>
                </a:ext>
              </a:extLst>
            </p:cNvPr>
            <p:cNvPicPr>
              <a:picLocks noChangeAspect="1"/>
            </p:cNvPicPr>
            <p:nvPr/>
          </p:nvPicPr>
          <p:blipFill>
            <a:blip r:embed="rId5"/>
            <a:stretch>
              <a:fillRect/>
            </a:stretch>
          </p:blipFill>
          <p:spPr>
            <a:xfrm>
              <a:off x="4633754" y="2982515"/>
              <a:ext cx="954836" cy="829200"/>
            </a:xfrm>
            <a:prstGeom prst="rect">
              <a:avLst/>
            </a:prstGeom>
            <a:ln w="12700">
              <a:miter lim="400000"/>
            </a:ln>
          </p:spPr>
        </p:pic>
        <p:sp>
          <p:nvSpPr>
            <p:cNvPr id="24" name="R134a…">
              <a:extLst>
                <a:ext uri="{FF2B5EF4-FFF2-40B4-BE49-F238E27FC236}">
                  <a16:creationId xmlns:a16="http://schemas.microsoft.com/office/drawing/2014/main" id="{5397F39A-0AE0-ABEF-D7C0-71FB8084ADA4}"/>
                </a:ext>
              </a:extLst>
            </p:cNvPr>
            <p:cNvSpPr txBox="1"/>
            <p:nvPr/>
          </p:nvSpPr>
          <p:spPr>
            <a:xfrm>
              <a:off x="4359337" y="3902745"/>
              <a:ext cx="1491307" cy="759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800">
                  <a:latin typeface="Helvetica Neue Medium"/>
                  <a:ea typeface="Helvetica Neue Medium"/>
                  <a:cs typeface="Helvetica Neue Medium"/>
                  <a:sym typeface="Helvetica Neue Medium"/>
                </a:defRPr>
              </a:pPr>
              <a:r>
                <a:rPr sz="1266"/>
                <a:t>R134a</a:t>
              </a:r>
            </a:p>
            <a:p>
              <a:pPr>
                <a:spcBef>
                  <a:spcPts val="352"/>
                </a:spcBef>
                <a:defRPr sz="1800">
                  <a:latin typeface="Helvetica Neue"/>
                  <a:ea typeface="Helvetica Neue"/>
                  <a:cs typeface="Helvetica Neue"/>
                  <a:sym typeface="Helvetica Neue"/>
                </a:defRPr>
              </a:pPr>
              <a:r>
                <a:rPr sz="1266"/>
                <a:t>(C</a:t>
              </a:r>
              <a:r>
                <a:rPr sz="1266" baseline="-5999"/>
                <a:t>2</a:t>
              </a:r>
              <a:r>
                <a:rPr sz="1266"/>
                <a:t>H</a:t>
              </a:r>
              <a:r>
                <a:rPr sz="1266" baseline="-5999"/>
                <a:t>2</a:t>
              </a:r>
              <a:r>
                <a:rPr sz="1266"/>
                <a:t>F</a:t>
              </a:r>
              <a:r>
                <a:rPr sz="1266" baseline="-5999"/>
                <a:t>4</a:t>
              </a:r>
              <a:r>
                <a:rPr sz="1266"/>
                <a:t>)</a:t>
              </a:r>
            </a:p>
            <a:p>
              <a:pPr>
                <a:spcBef>
                  <a:spcPts val="352"/>
                </a:spcBef>
                <a:defRPr sz="1800" b="1">
                  <a:latin typeface="Helvetica Neue"/>
                  <a:ea typeface="Helvetica Neue"/>
                  <a:cs typeface="Helvetica Neue"/>
                  <a:sym typeface="Helvetica Neue"/>
                </a:defRPr>
              </a:pPr>
              <a:r>
                <a:rPr sz="1266">
                  <a:solidFill>
                    <a:schemeClr val="accent4">
                      <a:satOff val="1488"/>
                      <a:lumOff val="-7242"/>
                    </a:schemeClr>
                  </a:solidFill>
                </a:rPr>
                <a:t>GWP 1430</a:t>
              </a:r>
              <a:r>
                <a:rPr sz="1266"/>
                <a:t> - </a:t>
              </a:r>
              <a:r>
                <a:rPr sz="1266">
                  <a:solidFill>
                    <a:schemeClr val="accent2"/>
                  </a:solidFill>
                </a:rPr>
                <a:t>ODP 0</a:t>
              </a:r>
            </a:p>
          </p:txBody>
        </p:sp>
        <p:sp>
          <p:nvSpPr>
            <p:cNvPr id="25" name="GWP &lt;10 - ODP 0">
              <a:extLst>
                <a:ext uri="{FF2B5EF4-FFF2-40B4-BE49-F238E27FC236}">
                  <a16:creationId xmlns:a16="http://schemas.microsoft.com/office/drawing/2014/main" id="{3257C066-D87C-D215-AC59-D69AB31D4FCE}"/>
                </a:ext>
              </a:extLst>
            </p:cNvPr>
            <p:cNvSpPr txBox="1"/>
            <p:nvPr/>
          </p:nvSpPr>
          <p:spPr>
            <a:xfrm>
              <a:off x="7020279" y="5054682"/>
              <a:ext cx="1406347"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800" b="1">
                  <a:latin typeface="Helvetica Neue"/>
                  <a:ea typeface="Helvetica Neue"/>
                  <a:cs typeface="Helvetica Neue"/>
                  <a:sym typeface="Helvetica Neue"/>
                </a:defRPr>
              </a:pPr>
              <a:r>
                <a:rPr sz="1266">
                  <a:solidFill>
                    <a:schemeClr val="accent2"/>
                  </a:solidFill>
                </a:rPr>
                <a:t>GWP &lt;10</a:t>
              </a:r>
              <a:r>
                <a:rPr sz="1266"/>
                <a:t> - </a:t>
              </a:r>
              <a:r>
                <a:rPr sz="1266">
                  <a:solidFill>
                    <a:schemeClr val="accent2"/>
                  </a:solidFill>
                </a:rPr>
                <a:t>ODP 0</a:t>
              </a:r>
            </a:p>
          </p:txBody>
        </p:sp>
        <p:sp>
          <p:nvSpPr>
            <p:cNvPr id="26" name="GWP 1 - ODP 0">
              <a:extLst>
                <a:ext uri="{FF2B5EF4-FFF2-40B4-BE49-F238E27FC236}">
                  <a16:creationId xmlns:a16="http://schemas.microsoft.com/office/drawing/2014/main" id="{40BD2CE1-39B2-56F2-F9B5-A32C119CBE7B}"/>
                </a:ext>
              </a:extLst>
            </p:cNvPr>
            <p:cNvSpPr txBox="1"/>
            <p:nvPr/>
          </p:nvSpPr>
          <p:spPr>
            <a:xfrm>
              <a:off x="9186276" y="5395123"/>
              <a:ext cx="1222002"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800" b="1">
                  <a:latin typeface="Helvetica Neue"/>
                  <a:ea typeface="Helvetica Neue"/>
                  <a:cs typeface="Helvetica Neue"/>
                  <a:sym typeface="Helvetica Neue"/>
                </a:defRPr>
              </a:pPr>
              <a:r>
                <a:rPr sz="1266">
                  <a:solidFill>
                    <a:schemeClr val="accent2"/>
                  </a:solidFill>
                </a:rPr>
                <a:t>GWP 1</a:t>
              </a:r>
              <a:r>
                <a:rPr sz="1266"/>
                <a:t> - </a:t>
              </a:r>
              <a:r>
                <a:rPr sz="1266">
                  <a:solidFill>
                    <a:schemeClr val="accent2"/>
                  </a:solidFill>
                </a:rPr>
                <a:t>ODP 0</a:t>
              </a:r>
            </a:p>
          </p:txBody>
        </p:sp>
        <p:sp>
          <p:nvSpPr>
            <p:cNvPr id="27" name="3MTM NovecTM">
              <a:extLst>
                <a:ext uri="{FF2B5EF4-FFF2-40B4-BE49-F238E27FC236}">
                  <a16:creationId xmlns:a16="http://schemas.microsoft.com/office/drawing/2014/main" id="{F390D422-9E70-DE0F-D579-C7045EB5FA02}"/>
                </a:ext>
              </a:extLst>
            </p:cNvPr>
            <p:cNvSpPr txBox="1"/>
            <p:nvPr/>
          </p:nvSpPr>
          <p:spPr>
            <a:xfrm>
              <a:off x="7045172" y="4741120"/>
              <a:ext cx="1335871"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000">
                  <a:latin typeface="Helvetica Neue Medium"/>
                  <a:ea typeface="Helvetica Neue Medium"/>
                  <a:cs typeface="Helvetica Neue Medium"/>
                  <a:sym typeface="Helvetica Neue Medium"/>
                </a:defRPr>
              </a:pPr>
              <a:r>
                <a:rPr sz="1406"/>
                <a:t>3M</a:t>
              </a:r>
              <a:r>
                <a:rPr sz="1406" baseline="31999"/>
                <a:t>TM</a:t>
              </a:r>
              <a:r>
                <a:rPr sz="1406"/>
                <a:t> Novec</a:t>
              </a:r>
              <a:r>
                <a:rPr sz="1406" baseline="31999"/>
                <a:t>TM</a:t>
              </a:r>
            </a:p>
          </p:txBody>
        </p:sp>
        <p:sp>
          <p:nvSpPr>
            <p:cNvPr id="28" name="and">
              <a:extLst>
                <a:ext uri="{FF2B5EF4-FFF2-40B4-BE49-F238E27FC236}">
                  <a16:creationId xmlns:a16="http://schemas.microsoft.com/office/drawing/2014/main" id="{7506E74B-6D6B-6663-E95F-4003F09A46A2}"/>
                </a:ext>
              </a:extLst>
            </p:cNvPr>
            <p:cNvSpPr txBox="1"/>
            <p:nvPr/>
          </p:nvSpPr>
          <p:spPr>
            <a:xfrm>
              <a:off x="7448990" y="4511878"/>
              <a:ext cx="293350"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600" i="1">
                  <a:latin typeface="Helvetica Neue"/>
                  <a:ea typeface="Helvetica Neue"/>
                  <a:cs typeface="Helvetica Neue"/>
                  <a:sym typeface="Helvetica Neue"/>
                </a:defRPr>
              </a:lvl1pPr>
            </a:lstStyle>
            <a:p>
              <a:r>
                <a:rPr sz="1125">
                  <a:latin typeface="+mn-lt"/>
                </a:rPr>
                <a:t>and</a:t>
              </a:r>
            </a:p>
          </p:txBody>
        </p:sp>
        <p:sp>
          <p:nvSpPr>
            <p:cNvPr id="29" name="and">
              <a:extLst>
                <a:ext uri="{FF2B5EF4-FFF2-40B4-BE49-F238E27FC236}">
                  <a16:creationId xmlns:a16="http://schemas.microsoft.com/office/drawing/2014/main" id="{3C338A80-F9E8-224B-5FC1-63C11FD79F92}"/>
                </a:ext>
              </a:extLst>
            </p:cNvPr>
            <p:cNvSpPr txBox="1"/>
            <p:nvPr/>
          </p:nvSpPr>
          <p:spPr>
            <a:xfrm>
              <a:off x="9553182" y="4712529"/>
              <a:ext cx="293350"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600" i="1">
                  <a:latin typeface="Helvetica Neue"/>
                  <a:ea typeface="Helvetica Neue"/>
                  <a:cs typeface="Helvetica Neue"/>
                  <a:sym typeface="Helvetica Neue"/>
                </a:defRPr>
              </a:lvl1pPr>
            </a:lstStyle>
            <a:p>
              <a:r>
                <a:rPr sz="1125">
                  <a:latin typeface="+mn-lt"/>
                </a:rPr>
                <a:t>and</a:t>
              </a:r>
            </a:p>
          </p:txBody>
        </p:sp>
      </p:grpSp>
      <p:sp>
        <p:nvSpPr>
          <p:cNvPr id="30" name="Possible alternatives to GHG gases">
            <a:extLst>
              <a:ext uri="{FF2B5EF4-FFF2-40B4-BE49-F238E27FC236}">
                <a16:creationId xmlns:a16="http://schemas.microsoft.com/office/drawing/2014/main" id="{DCDF592E-A134-4E93-D501-F53CAEB704EE}"/>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Gases for particle detectors: RPC case</a:t>
            </a:r>
            <a:endParaRPr sz="3000" dirty="0">
              <a:latin typeface="Calibri" panose="020F0502020204030204" pitchFamily="34" charset="0"/>
              <a:ea typeface="Calibri" panose="020F0502020204030204" pitchFamily="34" charset="0"/>
              <a:cs typeface="Calibri" panose="020F0502020204030204" pitchFamily="34" charset="0"/>
            </a:endParaRPr>
          </a:p>
        </p:txBody>
      </p:sp>
      <p:pic>
        <p:nvPicPr>
          <p:cNvPr id="31" name="Picture 30" descr="C:\Users\guidar\Documents\IEEE2012\CERN LogoOutline-Blue-04.png">
            <a:extLst>
              <a:ext uri="{FF2B5EF4-FFF2-40B4-BE49-F238E27FC236}">
                <a16:creationId xmlns:a16="http://schemas.microsoft.com/office/drawing/2014/main" id="{D735A5D5-DB6F-137C-EAB1-AB7B873FFF45}"/>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B1037421-F47D-968B-6489-569FB293DEF5}"/>
              </a:ext>
            </a:extLst>
          </p:cNvPr>
          <p:cNvGrpSpPr/>
          <p:nvPr/>
        </p:nvGrpSpPr>
        <p:grpSpPr>
          <a:xfrm>
            <a:off x="792488" y="691712"/>
            <a:ext cx="10440000" cy="37824"/>
            <a:chOff x="179512" y="582864"/>
            <a:chExt cx="8820000" cy="37824"/>
          </a:xfrm>
        </p:grpSpPr>
        <p:cxnSp>
          <p:nvCxnSpPr>
            <p:cNvPr id="33" name="Straight Connector 32">
              <a:extLst>
                <a:ext uri="{FF2B5EF4-FFF2-40B4-BE49-F238E27FC236}">
                  <a16:creationId xmlns:a16="http://schemas.microsoft.com/office/drawing/2014/main" id="{372005A4-A691-A67C-B233-4CBCB4087691}"/>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7EA25B-5B44-543C-7E6A-EC3D559F8069}"/>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E4C66A7D-F8F8-1E48-4C7F-276866045199}"/>
              </a:ext>
            </a:extLst>
          </p:cNvPr>
          <p:cNvSpPr txBox="1"/>
          <p:nvPr/>
        </p:nvSpPr>
        <p:spPr>
          <a:xfrm>
            <a:off x="107504" y="850872"/>
            <a:ext cx="8798242" cy="369332"/>
          </a:xfrm>
          <a:prstGeom prst="rect">
            <a:avLst/>
          </a:prstGeom>
          <a:noFill/>
        </p:spPr>
        <p:txBody>
          <a:bodyPr wrap="none" rtlCol="0">
            <a:spAutoFit/>
          </a:bodyPr>
          <a:lstStyle/>
          <a:p>
            <a:r>
              <a:rPr lang="en-GB" dirty="0"/>
              <a:t>It is not the first time we are looking for “new” ecofriendly gases…and, probably, not the last</a:t>
            </a:r>
            <a:endParaRPr lang="en-CH" dirty="0"/>
          </a:p>
        </p:txBody>
      </p:sp>
    </p:spTree>
    <p:extLst>
      <p:ext uri="{BB962C8B-B14F-4D97-AF65-F5344CB8AC3E}">
        <p14:creationId xmlns:p14="http://schemas.microsoft.com/office/powerpoint/2010/main" val="3939587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Possible alternatives to GHG gases"/>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sz="3000" dirty="0">
                <a:latin typeface="Calibri" panose="020F0502020204030204" pitchFamily="34" charset="0"/>
                <a:ea typeface="Calibri" panose="020F0502020204030204" pitchFamily="34" charset="0"/>
                <a:cs typeface="Calibri" panose="020F0502020204030204" pitchFamily="34" charset="0"/>
              </a:rPr>
              <a:t>Possible alternatives to GHG gases</a:t>
            </a:r>
          </a:p>
        </p:txBody>
      </p:sp>
      <p:sp>
        <p:nvSpPr>
          <p:cNvPr id="941" name="New eco-friendly liquids/gases have been developed for industry as refrigerants and HV insulating medium… not straightforward for detector operation"/>
          <p:cNvSpPr txBox="1"/>
          <p:nvPr/>
        </p:nvSpPr>
        <p:spPr>
          <a:xfrm>
            <a:off x="37832" y="821929"/>
            <a:ext cx="12128596" cy="52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321457" indent="-321457" defTabSz="321457">
              <a:lnSpc>
                <a:spcPct val="70000"/>
              </a:lnSpc>
              <a:spcBef>
                <a:spcPts val="844"/>
              </a:spcBef>
              <a:tabLst>
                <a:tab pos="98223" algn="l"/>
                <a:tab pos="321457" algn="l"/>
              </a:tabLst>
              <a:defRPr sz="2300" i="1">
                <a:solidFill>
                  <a:srgbClr val="21529F"/>
                </a:solidFill>
                <a:latin typeface="Helvetica Neue Medium"/>
                <a:ea typeface="Helvetica Neue Medium"/>
                <a:cs typeface="Helvetica Neue Medium"/>
                <a:sym typeface="Helvetica Neue Medium"/>
              </a:defRPr>
            </a:pPr>
            <a:r>
              <a:rPr sz="1600" dirty="0">
                <a:latin typeface="Calibri" panose="020F0502020204030204" pitchFamily="34" charset="0"/>
                <a:ea typeface="Calibri" panose="020F0502020204030204" pitchFamily="34" charset="0"/>
                <a:cs typeface="Calibri" panose="020F0502020204030204" pitchFamily="34" charset="0"/>
              </a:rPr>
              <a:t>New eco-friendly liquids/gases have been developed for </a:t>
            </a:r>
            <a:r>
              <a:rPr sz="1600" dirty="0" err="1">
                <a:latin typeface="Calibri" panose="020F0502020204030204" pitchFamily="34" charset="0"/>
                <a:ea typeface="Calibri" panose="020F0502020204030204" pitchFamily="34" charset="0"/>
                <a:cs typeface="Calibri" panose="020F0502020204030204" pitchFamily="34" charset="0"/>
              </a:rPr>
              <a:t>industr</a:t>
            </a:r>
            <a:r>
              <a:rPr lang="en-GB" sz="1600" dirty="0" err="1">
                <a:latin typeface="Calibri" panose="020F0502020204030204" pitchFamily="34" charset="0"/>
                <a:ea typeface="Calibri" panose="020F0502020204030204" pitchFamily="34" charset="0"/>
                <a:cs typeface="Calibri" panose="020F0502020204030204" pitchFamily="34" charset="0"/>
              </a:rPr>
              <a:t>ial</a:t>
            </a:r>
            <a:r>
              <a:rPr lang="en-GB" sz="1600" dirty="0">
                <a:latin typeface="Calibri" panose="020F0502020204030204" pitchFamily="34" charset="0"/>
                <a:ea typeface="Calibri" panose="020F0502020204030204" pitchFamily="34" charset="0"/>
                <a:cs typeface="Calibri" panose="020F0502020204030204" pitchFamily="34" charset="0"/>
              </a:rPr>
              <a:t> applications </a:t>
            </a:r>
            <a:r>
              <a:rPr sz="1600" dirty="0">
                <a:latin typeface="Calibri" panose="020F0502020204030204" pitchFamily="34" charset="0"/>
                <a:ea typeface="Calibri" panose="020F0502020204030204" pitchFamily="34" charset="0"/>
                <a:cs typeface="Calibri" panose="020F0502020204030204" pitchFamily="34" charset="0"/>
              </a:rPr>
              <a:t>as refrigerants and HV insulating medium…</a:t>
            </a:r>
            <a:r>
              <a:rPr lang="en-GB" sz="1600" dirty="0">
                <a:latin typeface="Calibri" panose="020F0502020204030204" pitchFamily="34" charset="0"/>
                <a:ea typeface="Calibri" panose="020F0502020204030204" pitchFamily="34" charset="0"/>
                <a:cs typeface="Calibri" panose="020F0502020204030204" pitchFamily="34" charset="0"/>
              </a:rPr>
              <a:t> </a:t>
            </a:r>
          </a:p>
          <a:p>
            <a:pPr marL="321457" indent="-321457" defTabSz="321457">
              <a:lnSpc>
                <a:spcPct val="70000"/>
              </a:lnSpc>
              <a:spcBef>
                <a:spcPts val="844"/>
              </a:spcBef>
              <a:tabLst>
                <a:tab pos="98223" algn="l"/>
                <a:tab pos="321457" algn="l"/>
              </a:tabLst>
              <a:defRPr sz="2300" i="1">
                <a:solidFill>
                  <a:srgbClr val="21529F"/>
                </a:solidFill>
                <a:latin typeface="Helvetica Neue Medium"/>
                <a:ea typeface="Helvetica Neue Medium"/>
                <a:cs typeface="Helvetica Neue Medium"/>
                <a:sym typeface="Helvetica Neue Medium"/>
              </a:defRPr>
            </a:pPr>
            <a:r>
              <a:rPr lang="en-GB"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many gases tested, but </a:t>
            </a:r>
            <a:r>
              <a:rPr sz="1600" dirty="0">
                <a:latin typeface="Calibri" panose="020F0502020204030204" pitchFamily="34" charset="0"/>
                <a:ea typeface="Calibri" panose="020F0502020204030204" pitchFamily="34" charset="0"/>
                <a:cs typeface="Calibri" panose="020F0502020204030204" pitchFamily="34" charset="0"/>
                <a:sym typeface="Helvetica Neue"/>
              </a:rPr>
              <a:t>not straightforward for detector operation</a:t>
            </a:r>
            <a:r>
              <a:rPr lang="en-GB" sz="1600" dirty="0">
                <a:latin typeface="Calibri" panose="020F0502020204030204" pitchFamily="34" charset="0"/>
                <a:ea typeface="Calibri" panose="020F0502020204030204" pitchFamily="34" charset="0"/>
                <a:cs typeface="Calibri" panose="020F0502020204030204" pitchFamily="34" charset="0"/>
                <a:sym typeface="Helvetica Neue"/>
              </a:rPr>
              <a:t>. Best options:</a:t>
            </a:r>
            <a:endParaRPr sz="1600" dirty="0">
              <a:latin typeface="Calibri" panose="020F0502020204030204" pitchFamily="34" charset="0"/>
              <a:ea typeface="Calibri" panose="020F0502020204030204" pitchFamily="34" charset="0"/>
              <a:cs typeface="Calibri" panose="020F0502020204030204" pitchFamily="34" charset="0"/>
              <a:sym typeface="Helvetica Neue"/>
            </a:endParaRPr>
          </a:p>
        </p:txBody>
      </p:sp>
      <p:pic>
        <p:nvPicPr>
          <p:cNvPr id="12" name="Picture 2" descr="C:\Users\guidar\Documents\IEEE2012\CERN LogoOutline-Blue-04.png">
            <a:extLst>
              <a:ext uri="{FF2B5EF4-FFF2-40B4-BE49-F238E27FC236}">
                <a16:creationId xmlns:a16="http://schemas.microsoft.com/office/drawing/2014/main" id="{144F7D2B-2FF5-275B-EACF-227E72B9125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1D853F2-FBF9-3FF2-30B5-4F78904ABDA0}"/>
              </a:ext>
            </a:extLst>
          </p:cNvPr>
          <p:cNvGrpSpPr/>
          <p:nvPr/>
        </p:nvGrpSpPr>
        <p:grpSpPr>
          <a:xfrm>
            <a:off x="792488" y="691712"/>
            <a:ext cx="10440000" cy="37824"/>
            <a:chOff x="179512" y="582864"/>
            <a:chExt cx="8820000" cy="37824"/>
          </a:xfrm>
        </p:grpSpPr>
        <p:cxnSp>
          <p:nvCxnSpPr>
            <p:cNvPr id="14" name="Straight Connector 13">
              <a:extLst>
                <a:ext uri="{FF2B5EF4-FFF2-40B4-BE49-F238E27FC236}">
                  <a16:creationId xmlns:a16="http://schemas.microsoft.com/office/drawing/2014/main" id="{0B92BC58-16F2-7567-E008-0837C701242F}"/>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F072D39-3B16-811C-6159-D742D9BA5CF1}"/>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42BD0914-B066-D9C3-7E45-68C7362EBD80}"/>
              </a:ext>
            </a:extLst>
          </p:cNvPr>
          <p:cNvSpPr txBox="1"/>
          <p:nvPr/>
        </p:nvSpPr>
        <p:spPr>
          <a:xfrm>
            <a:off x="32767" y="5484790"/>
            <a:ext cx="12192000" cy="1077218"/>
          </a:xfrm>
          <a:prstGeom prst="rect">
            <a:avLst/>
          </a:prstGeom>
          <a:noFill/>
        </p:spPr>
        <p:txBody>
          <a:bodyPr wrap="square" rtlCol="0">
            <a:spAutoFit/>
          </a:bodyPr>
          <a:lstStyle/>
          <a:p>
            <a:r>
              <a:rPr lang="en-GB" sz="1600" dirty="0">
                <a:highlight>
                  <a:srgbClr val="FFFF00"/>
                </a:highlight>
              </a:rPr>
              <a:t>Very difficult challenge for already installed detectors where it is not possible to change of FEB electronics, HV system, etc</a:t>
            </a:r>
          </a:p>
          <a:p>
            <a:r>
              <a:rPr lang="en-GB" sz="1600" dirty="0"/>
              <a:t>However, in any case to be considered</a:t>
            </a:r>
          </a:p>
          <a:p>
            <a:pPr marL="285750" indent="-285750">
              <a:buFont typeface="Calibri" panose="020F0502020204030204" pitchFamily="34" charset="0"/>
              <a:buChar char="−"/>
            </a:pPr>
            <a:r>
              <a:rPr lang="en-GB" sz="1600" dirty="0"/>
              <a:t> Long-term operation (to evaluate possible aging issues)</a:t>
            </a:r>
          </a:p>
          <a:p>
            <a:pPr marL="285750" indent="-285750">
              <a:buFont typeface="Calibri" panose="020F0502020204030204" pitchFamily="34" charset="0"/>
              <a:buChar char="−"/>
            </a:pPr>
            <a:r>
              <a:rPr lang="en-GB" sz="1600" dirty="0"/>
              <a:t> No flammability or toxicity of the gas mixture</a:t>
            </a:r>
          </a:p>
        </p:txBody>
      </p:sp>
      <p:grpSp>
        <p:nvGrpSpPr>
          <p:cNvPr id="3" name="Group 2">
            <a:extLst>
              <a:ext uri="{FF2B5EF4-FFF2-40B4-BE49-F238E27FC236}">
                <a16:creationId xmlns:a16="http://schemas.microsoft.com/office/drawing/2014/main" id="{C44F33E5-6335-EB78-30FF-8888E5D840F4}"/>
              </a:ext>
            </a:extLst>
          </p:cNvPr>
          <p:cNvGrpSpPr/>
          <p:nvPr/>
        </p:nvGrpSpPr>
        <p:grpSpPr>
          <a:xfrm>
            <a:off x="467544" y="1477083"/>
            <a:ext cx="8908539" cy="4651381"/>
            <a:chOff x="358220" y="1207477"/>
            <a:chExt cx="8908539" cy="4651381"/>
          </a:xfrm>
        </p:grpSpPr>
        <p:grpSp>
          <p:nvGrpSpPr>
            <p:cNvPr id="948" name="Group"/>
            <p:cNvGrpSpPr/>
            <p:nvPr/>
          </p:nvGrpSpPr>
          <p:grpSpPr>
            <a:xfrm>
              <a:off x="7963457" y="1567111"/>
              <a:ext cx="1303302" cy="1406339"/>
              <a:chOff x="709898" y="7169"/>
              <a:chExt cx="1853584" cy="2000125"/>
            </a:xfrm>
          </p:grpSpPr>
          <p:sp>
            <p:nvSpPr>
              <p:cNvPr id="946" name="HFO-1234ze…"/>
              <p:cNvSpPr txBox="1"/>
              <p:nvPr/>
            </p:nvSpPr>
            <p:spPr>
              <a:xfrm>
                <a:off x="709898" y="893624"/>
                <a:ext cx="1853584" cy="11136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1800">
                    <a:latin typeface="Helvetica Neue Medium"/>
                    <a:ea typeface="Helvetica Neue Medium"/>
                    <a:cs typeface="Helvetica Neue Medium"/>
                    <a:sym typeface="Helvetica Neue Medium"/>
                  </a:defRPr>
                </a:pPr>
                <a:r>
                  <a:rPr sz="1266" dirty="0">
                    <a:latin typeface="Calibri" panose="020F0502020204030204" pitchFamily="34" charset="0"/>
                    <a:ea typeface="Calibri" panose="020F0502020204030204" pitchFamily="34" charset="0"/>
                    <a:cs typeface="Calibri" panose="020F0502020204030204" pitchFamily="34" charset="0"/>
                  </a:rPr>
                  <a:t>HFO-1234ze</a:t>
                </a:r>
              </a:p>
              <a:p>
                <a:pPr>
                  <a:spcBef>
                    <a:spcPts val="352"/>
                  </a:spcBef>
                  <a:defRPr sz="1800">
                    <a:latin typeface="Helvetica Neue"/>
                    <a:ea typeface="Helvetica Neue"/>
                    <a:cs typeface="Helvetica Neue"/>
                    <a:sym typeface="Helvetica Neue"/>
                  </a:defRPr>
                </a:pPr>
                <a:r>
                  <a:rPr sz="1266" dirty="0">
                    <a:latin typeface="Calibri" panose="020F0502020204030204" pitchFamily="34" charset="0"/>
                    <a:ea typeface="Calibri" panose="020F0502020204030204" pitchFamily="34" charset="0"/>
                    <a:cs typeface="Calibri" panose="020F0502020204030204" pitchFamily="34" charset="0"/>
                  </a:rPr>
                  <a:t>(C</a:t>
                </a:r>
                <a:r>
                  <a:rPr sz="1266" baseline="-5999" dirty="0">
                    <a:latin typeface="Calibri" panose="020F0502020204030204" pitchFamily="34" charset="0"/>
                    <a:ea typeface="Calibri" panose="020F0502020204030204" pitchFamily="34" charset="0"/>
                    <a:cs typeface="Calibri" panose="020F0502020204030204" pitchFamily="34" charset="0"/>
                  </a:rPr>
                  <a:t>3</a:t>
                </a:r>
                <a:r>
                  <a:rPr sz="1266" dirty="0">
                    <a:latin typeface="Calibri" panose="020F0502020204030204" pitchFamily="34" charset="0"/>
                    <a:ea typeface="Calibri" panose="020F0502020204030204" pitchFamily="34" charset="0"/>
                    <a:cs typeface="Calibri" panose="020F0502020204030204" pitchFamily="34" charset="0"/>
                  </a:rPr>
                  <a:t>H</a:t>
                </a:r>
                <a:r>
                  <a:rPr sz="1266" baseline="-5999" dirty="0">
                    <a:latin typeface="Calibri" panose="020F0502020204030204" pitchFamily="34" charset="0"/>
                    <a:ea typeface="Calibri" panose="020F0502020204030204" pitchFamily="34" charset="0"/>
                    <a:cs typeface="Calibri" panose="020F0502020204030204" pitchFamily="34" charset="0"/>
                  </a:rPr>
                  <a:t>2</a:t>
                </a:r>
                <a:r>
                  <a:rPr sz="1266" dirty="0">
                    <a:latin typeface="Calibri" panose="020F0502020204030204" pitchFamily="34" charset="0"/>
                    <a:ea typeface="Calibri" panose="020F0502020204030204" pitchFamily="34" charset="0"/>
                    <a:cs typeface="Calibri" panose="020F0502020204030204" pitchFamily="34" charset="0"/>
                  </a:rPr>
                  <a:t>F</a:t>
                </a:r>
                <a:r>
                  <a:rPr sz="1266" baseline="-5999" dirty="0">
                    <a:latin typeface="Calibri" panose="020F0502020204030204" pitchFamily="34" charset="0"/>
                    <a:ea typeface="Calibri" panose="020F0502020204030204" pitchFamily="34" charset="0"/>
                    <a:cs typeface="Calibri" panose="020F0502020204030204" pitchFamily="34" charset="0"/>
                  </a:rPr>
                  <a:t>4</a:t>
                </a:r>
                <a:r>
                  <a:rPr sz="1266" dirty="0">
                    <a:latin typeface="Calibri" panose="020F0502020204030204" pitchFamily="34" charset="0"/>
                    <a:ea typeface="Calibri" panose="020F0502020204030204" pitchFamily="34" charset="0"/>
                    <a:cs typeface="Calibri" panose="020F0502020204030204" pitchFamily="34" charset="0"/>
                  </a:rPr>
                  <a:t>)</a:t>
                </a:r>
              </a:p>
              <a:p>
                <a:pPr>
                  <a:spcBef>
                    <a:spcPts val="352"/>
                  </a:spcBef>
                  <a:defRPr sz="1800" b="1">
                    <a:solidFill>
                      <a:schemeClr val="accent2"/>
                    </a:solidFill>
                    <a:latin typeface="Helvetica Neue"/>
                    <a:ea typeface="Helvetica Neue"/>
                    <a:cs typeface="Helvetica Neue"/>
                    <a:sym typeface="Helvetica Neue"/>
                  </a:defRPr>
                </a:pPr>
                <a:r>
                  <a:rPr sz="1266" dirty="0">
                    <a:latin typeface="Calibri" panose="020F0502020204030204" pitchFamily="34" charset="0"/>
                    <a:ea typeface="Calibri" panose="020F0502020204030204" pitchFamily="34" charset="0"/>
                    <a:cs typeface="Calibri" panose="020F0502020204030204" pitchFamily="34" charset="0"/>
                  </a:rPr>
                  <a:t>GWP 6</a:t>
                </a:r>
              </a:p>
            </p:txBody>
          </p:sp>
          <p:pic>
            <p:nvPicPr>
              <p:cNvPr id="947" name="1200px-HFO-1234ze.svg.png" descr="1200px-HFO-1234ze.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18" y="7169"/>
                <a:ext cx="1622318" cy="813863"/>
              </a:xfrm>
              <a:prstGeom prst="rect">
                <a:avLst/>
              </a:prstGeom>
              <a:ln w="12700" cap="flat">
                <a:noFill/>
                <a:miter lim="400000"/>
              </a:ln>
              <a:effectLst/>
            </p:spPr>
          </p:pic>
        </p:grpSp>
        <p:grpSp>
          <p:nvGrpSpPr>
            <p:cNvPr id="2" name="Group 1">
              <a:extLst>
                <a:ext uri="{FF2B5EF4-FFF2-40B4-BE49-F238E27FC236}">
                  <a16:creationId xmlns:a16="http://schemas.microsoft.com/office/drawing/2014/main" id="{000C6F68-7FD4-EC7B-224C-E8A53B8DC50F}"/>
                </a:ext>
              </a:extLst>
            </p:cNvPr>
            <p:cNvGrpSpPr/>
            <p:nvPr/>
          </p:nvGrpSpPr>
          <p:grpSpPr>
            <a:xfrm>
              <a:off x="662187" y="1517599"/>
              <a:ext cx="4670372" cy="1670157"/>
              <a:chOff x="2072455" y="1576079"/>
              <a:chExt cx="4670372" cy="1670157"/>
            </a:xfrm>
          </p:grpSpPr>
          <p:pic>
            <p:nvPicPr>
              <p:cNvPr id="942" name="Screen Shot 2021-04-27 at 17.18.33.png" descr="Screen Shot 2021-04-27 at 17.18.3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968498" y="1783230"/>
                <a:ext cx="2774329" cy="1166919"/>
              </a:xfrm>
              <a:prstGeom prst="rect">
                <a:avLst/>
              </a:prstGeom>
              <a:ln w="12700">
                <a:miter lim="400000"/>
              </a:ln>
            </p:spPr>
          </p:pic>
          <p:grpSp>
            <p:nvGrpSpPr>
              <p:cNvPr id="945" name="Group"/>
              <p:cNvGrpSpPr/>
              <p:nvPr/>
            </p:nvGrpSpPr>
            <p:grpSpPr>
              <a:xfrm>
                <a:off x="2072455" y="1576079"/>
                <a:ext cx="1204077" cy="1670157"/>
                <a:chOff x="0" y="0"/>
                <a:chExt cx="1712463" cy="2375333"/>
              </a:xfrm>
            </p:grpSpPr>
            <p:sp>
              <p:nvSpPr>
                <p:cNvPr id="943" name="R134a…"/>
                <p:cNvSpPr txBox="1"/>
                <p:nvPr/>
              </p:nvSpPr>
              <p:spPr>
                <a:xfrm>
                  <a:off x="0" y="1168073"/>
                  <a:ext cx="1712464" cy="12072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1800">
                      <a:latin typeface="Helvetica Neue Medium"/>
                      <a:ea typeface="Helvetica Neue Medium"/>
                      <a:cs typeface="Helvetica Neue Medium"/>
                      <a:sym typeface="Helvetica Neue Medium"/>
                    </a:defRPr>
                  </a:pPr>
                  <a:r>
                    <a:rPr sz="1266" dirty="0">
                      <a:latin typeface="Calibri" panose="020F0502020204030204" pitchFamily="34" charset="0"/>
                      <a:ea typeface="Calibri" panose="020F0502020204030204" pitchFamily="34" charset="0"/>
                      <a:cs typeface="Calibri" panose="020F0502020204030204" pitchFamily="34" charset="0"/>
                    </a:rPr>
                    <a:t>R134a</a:t>
                  </a:r>
                  <a:r>
                    <a:rPr lang="en-GB" sz="1266" dirty="0">
                      <a:latin typeface="Calibri" panose="020F0502020204030204" pitchFamily="34" charset="0"/>
                      <a:ea typeface="Calibri" panose="020F0502020204030204" pitchFamily="34" charset="0"/>
                      <a:cs typeface="Calibri" panose="020F0502020204030204" pitchFamily="34" charset="0"/>
                    </a:rPr>
                    <a:t> </a:t>
                  </a:r>
                  <a:r>
                    <a:rPr sz="1266" dirty="0">
                      <a:latin typeface="Calibri" panose="020F0502020204030204" pitchFamily="34" charset="0"/>
                      <a:ea typeface="Calibri" panose="020F0502020204030204" pitchFamily="34" charset="0"/>
                      <a:cs typeface="Calibri" panose="020F0502020204030204" pitchFamily="34" charset="0"/>
                    </a:rPr>
                    <a:t>(C</a:t>
                  </a:r>
                  <a:r>
                    <a:rPr sz="1266" baseline="-5999" dirty="0">
                      <a:latin typeface="Calibri" panose="020F0502020204030204" pitchFamily="34" charset="0"/>
                      <a:ea typeface="Calibri" panose="020F0502020204030204" pitchFamily="34" charset="0"/>
                      <a:cs typeface="Calibri" panose="020F0502020204030204" pitchFamily="34" charset="0"/>
                    </a:rPr>
                    <a:t>2</a:t>
                  </a:r>
                  <a:r>
                    <a:rPr sz="1266" dirty="0">
                      <a:latin typeface="Calibri" panose="020F0502020204030204" pitchFamily="34" charset="0"/>
                      <a:ea typeface="Calibri" panose="020F0502020204030204" pitchFamily="34" charset="0"/>
                      <a:cs typeface="Calibri" panose="020F0502020204030204" pitchFamily="34" charset="0"/>
                    </a:rPr>
                    <a:t>H</a:t>
                  </a:r>
                  <a:r>
                    <a:rPr sz="1266" baseline="-5999" dirty="0">
                      <a:latin typeface="Calibri" panose="020F0502020204030204" pitchFamily="34" charset="0"/>
                      <a:ea typeface="Calibri" panose="020F0502020204030204" pitchFamily="34" charset="0"/>
                      <a:cs typeface="Calibri" panose="020F0502020204030204" pitchFamily="34" charset="0"/>
                    </a:rPr>
                    <a:t>2</a:t>
                  </a:r>
                  <a:r>
                    <a:rPr sz="1266" dirty="0">
                      <a:latin typeface="Calibri" panose="020F0502020204030204" pitchFamily="34" charset="0"/>
                      <a:ea typeface="Calibri" panose="020F0502020204030204" pitchFamily="34" charset="0"/>
                      <a:cs typeface="Calibri" panose="020F0502020204030204" pitchFamily="34" charset="0"/>
                    </a:rPr>
                    <a:t>F</a:t>
                  </a:r>
                  <a:r>
                    <a:rPr sz="1266" baseline="-5999" dirty="0">
                      <a:latin typeface="Calibri" panose="020F0502020204030204" pitchFamily="34" charset="0"/>
                      <a:ea typeface="Calibri" panose="020F0502020204030204" pitchFamily="34" charset="0"/>
                      <a:cs typeface="Calibri" panose="020F0502020204030204" pitchFamily="34" charset="0"/>
                    </a:rPr>
                    <a:t>4</a:t>
                  </a:r>
                  <a:r>
                    <a:rPr sz="1266" dirty="0">
                      <a:latin typeface="Calibri" panose="020F0502020204030204" pitchFamily="34" charset="0"/>
                      <a:ea typeface="Calibri" panose="020F0502020204030204" pitchFamily="34" charset="0"/>
                      <a:cs typeface="Calibri" panose="020F0502020204030204" pitchFamily="34" charset="0"/>
                    </a:rPr>
                    <a:t>)</a:t>
                  </a:r>
                </a:p>
                <a:p>
                  <a:pPr>
                    <a:spcBef>
                      <a:spcPts val="352"/>
                    </a:spcBef>
                    <a:defRPr sz="1800" b="1">
                      <a:solidFill>
                        <a:schemeClr val="accent5"/>
                      </a:solidFill>
                      <a:latin typeface="Helvetica Neue"/>
                      <a:ea typeface="Helvetica Neue"/>
                      <a:cs typeface="Helvetica Neue"/>
                      <a:sym typeface="Helvetica Neue"/>
                    </a:defRPr>
                  </a:pPr>
                  <a:r>
                    <a:rPr sz="1266"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GWP 1430</a:t>
                  </a:r>
                </a:p>
              </p:txBody>
            </p:sp>
            <p:pic>
              <p:nvPicPr>
                <p:cNvPr id="944" name="GAS2_RPC_C2H2F4.png" descr="GAS2_RPC_C2H2F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13" y="0"/>
                  <a:ext cx="1340638" cy="1164237"/>
                </a:xfrm>
                <a:prstGeom prst="rect">
                  <a:avLst/>
                </a:prstGeom>
                <a:ln w="12700" cap="flat">
                  <a:noFill/>
                  <a:miter lim="400000"/>
                </a:ln>
                <a:effectLst/>
              </p:spPr>
            </p:pic>
          </p:grpSp>
          <p:sp>
            <p:nvSpPr>
              <p:cNvPr id="949" name="Line"/>
              <p:cNvSpPr/>
              <p:nvPr/>
            </p:nvSpPr>
            <p:spPr>
              <a:xfrm>
                <a:off x="3285454" y="2064285"/>
                <a:ext cx="603863" cy="1"/>
              </a:xfrm>
              <a:prstGeom prst="line">
                <a:avLst/>
              </a:prstGeom>
              <a:ln w="25400">
                <a:solidFill>
                  <a:srgbClr val="21529F"/>
                </a:solidFill>
                <a:miter lim="400000"/>
                <a:tailEnd type="triangle"/>
              </a:ln>
            </p:spPr>
            <p:txBody>
              <a:bodyPr lIns="35719" tIns="35719" rIns="35719" bIns="35719" anchor="ct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5CE5164A-A24B-AE75-B196-402C1E8B2241}"/>
                </a:ext>
              </a:extLst>
            </p:cNvPr>
            <p:cNvGrpSpPr/>
            <p:nvPr/>
          </p:nvGrpSpPr>
          <p:grpSpPr>
            <a:xfrm>
              <a:off x="5741910" y="1446435"/>
              <a:ext cx="1310645" cy="1695721"/>
              <a:chOff x="5919273" y="1457288"/>
              <a:chExt cx="1310645" cy="1695721"/>
            </a:xfrm>
          </p:grpSpPr>
          <p:grpSp>
            <p:nvGrpSpPr>
              <p:cNvPr id="4" name="Group 3">
                <a:extLst>
                  <a:ext uri="{FF2B5EF4-FFF2-40B4-BE49-F238E27FC236}">
                    <a16:creationId xmlns:a16="http://schemas.microsoft.com/office/drawing/2014/main" id="{E7673026-ED68-EDC7-AF12-8B58B1154556}"/>
                  </a:ext>
                </a:extLst>
              </p:cNvPr>
              <p:cNvGrpSpPr/>
              <p:nvPr/>
            </p:nvGrpSpPr>
            <p:grpSpPr>
              <a:xfrm>
                <a:off x="5919273" y="1457288"/>
                <a:ext cx="1303301" cy="1695721"/>
                <a:chOff x="7126216" y="1506405"/>
                <a:chExt cx="1303301" cy="1695721"/>
              </a:xfrm>
            </p:grpSpPr>
            <p:sp>
              <p:nvSpPr>
                <p:cNvPr id="977" name="HFO-1234yf…"/>
                <p:cNvSpPr txBox="1"/>
                <p:nvPr/>
              </p:nvSpPr>
              <p:spPr>
                <a:xfrm>
                  <a:off x="7126216" y="2419077"/>
                  <a:ext cx="1303301" cy="783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spcBef>
                      <a:spcPts val="352"/>
                    </a:spcBef>
                    <a:defRPr sz="1800">
                      <a:latin typeface="Helvetica Neue Medium"/>
                      <a:ea typeface="Helvetica Neue Medium"/>
                      <a:cs typeface="Helvetica Neue Medium"/>
                      <a:sym typeface="Helvetica Neue Medium"/>
                    </a:defRPr>
                  </a:pPr>
                  <a:r>
                    <a:rPr sz="1266">
                      <a:latin typeface="Calibri" panose="020F0502020204030204" pitchFamily="34" charset="0"/>
                      <a:ea typeface="Calibri" panose="020F0502020204030204" pitchFamily="34" charset="0"/>
                      <a:cs typeface="Calibri" panose="020F0502020204030204" pitchFamily="34" charset="0"/>
                    </a:rPr>
                    <a:t>HFO-1234yf</a:t>
                  </a:r>
                </a:p>
                <a:p>
                  <a:pPr>
                    <a:spcBef>
                      <a:spcPts val="352"/>
                    </a:spcBef>
                    <a:defRPr sz="1800">
                      <a:latin typeface="Helvetica Neue"/>
                      <a:ea typeface="Helvetica Neue"/>
                      <a:cs typeface="Helvetica Neue"/>
                      <a:sym typeface="Helvetica Neue"/>
                    </a:defRPr>
                  </a:pPr>
                  <a:r>
                    <a:rPr sz="1266">
                      <a:latin typeface="Calibri" panose="020F0502020204030204" pitchFamily="34" charset="0"/>
                      <a:ea typeface="Calibri" panose="020F0502020204030204" pitchFamily="34" charset="0"/>
                      <a:cs typeface="Calibri" panose="020F0502020204030204" pitchFamily="34" charset="0"/>
                    </a:rPr>
                    <a:t>(C</a:t>
                  </a:r>
                  <a:r>
                    <a:rPr sz="1266" baseline="-5999">
                      <a:latin typeface="Calibri" panose="020F0502020204030204" pitchFamily="34" charset="0"/>
                      <a:ea typeface="Calibri" panose="020F0502020204030204" pitchFamily="34" charset="0"/>
                      <a:cs typeface="Calibri" panose="020F0502020204030204" pitchFamily="34" charset="0"/>
                    </a:rPr>
                    <a:t>3</a:t>
                  </a:r>
                  <a:r>
                    <a:rPr sz="1266">
                      <a:latin typeface="Calibri" panose="020F0502020204030204" pitchFamily="34" charset="0"/>
                      <a:ea typeface="Calibri" panose="020F0502020204030204" pitchFamily="34" charset="0"/>
                      <a:cs typeface="Calibri" panose="020F0502020204030204" pitchFamily="34" charset="0"/>
                    </a:rPr>
                    <a:t>H</a:t>
                  </a:r>
                  <a:r>
                    <a:rPr sz="1266" baseline="-5999">
                      <a:latin typeface="Calibri" panose="020F0502020204030204" pitchFamily="34" charset="0"/>
                      <a:ea typeface="Calibri" panose="020F0502020204030204" pitchFamily="34" charset="0"/>
                      <a:cs typeface="Calibri" panose="020F0502020204030204" pitchFamily="34" charset="0"/>
                    </a:rPr>
                    <a:t>2</a:t>
                  </a:r>
                  <a:r>
                    <a:rPr sz="1266">
                      <a:latin typeface="Calibri" panose="020F0502020204030204" pitchFamily="34" charset="0"/>
                      <a:ea typeface="Calibri" panose="020F0502020204030204" pitchFamily="34" charset="0"/>
                      <a:cs typeface="Calibri" panose="020F0502020204030204" pitchFamily="34" charset="0"/>
                    </a:rPr>
                    <a:t>F</a:t>
                  </a:r>
                  <a:r>
                    <a:rPr sz="1266" baseline="-5999">
                      <a:latin typeface="Calibri" panose="020F0502020204030204" pitchFamily="34" charset="0"/>
                      <a:ea typeface="Calibri" panose="020F0502020204030204" pitchFamily="34" charset="0"/>
                      <a:cs typeface="Calibri" panose="020F0502020204030204" pitchFamily="34" charset="0"/>
                    </a:rPr>
                    <a:t>4</a:t>
                  </a:r>
                  <a:r>
                    <a:rPr sz="1266">
                      <a:latin typeface="Calibri" panose="020F0502020204030204" pitchFamily="34" charset="0"/>
                      <a:ea typeface="Calibri" panose="020F0502020204030204" pitchFamily="34" charset="0"/>
                      <a:cs typeface="Calibri" panose="020F0502020204030204" pitchFamily="34" charset="0"/>
                    </a:rPr>
                    <a:t>)</a:t>
                  </a:r>
                </a:p>
                <a:p>
                  <a:pPr>
                    <a:spcBef>
                      <a:spcPts val="352"/>
                    </a:spcBef>
                    <a:defRPr sz="1800" b="1">
                      <a:solidFill>
                        <a:schemeClr val="accent2"/>
                      </a:solidFill>
                      <a:latin typeface="Helvetica Neue"/>
                      <a:ea typeface="Helvetica Neue"/>
                      <a:cs typeface="Helvetica Neue"/>
                      <a:sym typeface="Helvetica Neue"/>
                    </a:defRPr>
                  </a:pPr>
                  <a:r>
                    <a:rPr sz="1266">
                      <a:latin typeface="Calibri" panose="020F0502020204030204" pitchFamily="34" charset="0"/>
                      <a:ea typeface="Calibri" panose="020F0502020204030204" pitchFamily="34" charset="0"/>
                      <a:cs typeface="Calibri" panose="020F0502020204030204" pitchFamily="34" charset="0"/>
                    </a:rPr>
                    <a:t>GWP 4</a:t>
                  </a:r>
                </a:p>
              </p:txBody>
            </p:sp>
            <p:pic>
              <p:nvPicPr>
                <p:cNvPr id="978" name="2,3,3,3-Tetrafluorpropene_Structural_Formulae_V.1.svg.png" descr="2,3,3,3-Tetrafluorpropene_Structural_Formulae_V.1.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3602" y="1523491"/>
                  <a:ext cx="1112140" cy="876738"/>
                </a:xfrm>
                <a:prstGeom prst="rect">
                  <a:avLst/>
                </a:prstGeom>
                <a:ln w="12700">
                  <a:miter lim="400000"/>
                </a:ln>
              </p:spPr>
            </p:pic>
            <p:sp>
              <p:nvSpPr>
                <p:cNvPr id="979" name="Line"/>
                <p:cNvSpPr/>
                <p:nvPr/>
              </p:nvSpPr>
              <p:spPr>
                <a:xfrm flipV="1">
                  <a:off x="7344690" y="1506405"/>
                  <a:ext cx="773695" cy="1433791"/>
                </a:xfrm>
                <a:prstGeom prst="line">
                  <a:avLst/>
                </a:prstGeom>
                <a:ln w="25400">
                  <a:solidFill>
                    <a:schemeClr val="accent5">
                      <a:hueOff val="-176146"/>
                      <a:satOff val="3665"/>
                      <a:lumOff val="-13986"/>
                    </a:schemeClr>
                  </a:solidFill>
                  <a:miter lim="400000"/>
                </a:ln>
              </p:spPr>
              <p:txBody>
                <a:bodyPr lIns="35719" tIns="35719" rIns="35719" bIns="35719" anchor="ct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grpSp>
          <p:sp>
            <p:nvSpPr>
              <p:cNvPr id="981" name="flammable"/>
              <p:cNvSpPr txBox="1"/>
              <p:nvPr/>
            </p:nvSpPr>
            <p:spPr>
              <a:xfrm rot="19626071">
                <a:off x="6452461" y="2677561"/>
                <a:ext cx="777457"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solidFill>
                      <a:schemeClr val="accent5"/>
                    </a:solidFill>
                    <a:latin typeface="Helvetica"/>
                    <a:ea typeface="Helvetica"/>
                    <a:cs typeface="Helvetica"/>
                    <a:sym typeface="Helvetica"/>
                  </a:defRPr>
                </a:lvl1pPr>
              </a:lstStyle>
              <a:p>
                <a:r>
                  <a:rPr sz="1266" dirty="0">
                    <a:solidFill>
                      <a:srgbClr val="FF0000"/>
                    </a:solidFill>
                    <a:latin typeface="Calibri" panose="020F0502020204030204" pitchFamily="34" charset="0"/>
                    <a:ea typeface="Calibri" panose="020F0502020204030204" pitchFamily="34" charset="0"/>
                    <a:cs typeface="Calibri" panose="020F0502020204030204" pitchFamily="34" charset="0"/>
                  </a:rPr>
                  <a:t>flammable</a:t>
                </a:r>
              </a:p>
            </p:txBody>
          </p:sp>
        </p:grpSp>
        <p:sp>
          <p:nvSpPr>
            <p:cNvPr id="8" name="Oval 7">
              <a:extLst>
                <a:ext uri="{FF2B5EF4-FFF2-40B4-BE49-F238E27FC236}">
                  <a16:creationId xmlns:a16="http://schemas.microsoft.com/office/drawing/2014/main" id="{940FC093-CB97-C858-4C0D-666BA56EC91D}"/>
                </a:ext>
              </a:extLst>
            </p:cNvPr>
            <p:cNvSpPr/>
            <p:nvPr/>
          </p:nvSpPr>
          <p:spPr>
            <a:xfrm>
              <a:off x="358220" y="1207477"/>
              <a:ext cx="1644732" cy="19786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1" name="Group 20">
              <a:extLst>
                <a:ext uri="{FF2B5EF4-FFF2-40B4-BE49-F238E27FC236}">
                  <a16:creationId xmlns:a16="http://schemas.microsoft.com/office/drawing/2014/main" id="{E31D6C7B-A7A2-B109-7E33-31CCF473A42B}"/>
                </a:ext>
              </a:extLst>
            </p:cNvPr>
            <p:cNvGrpSpPr/>
            <p:nvPr/>
          </p:nvGrpSpPr>
          <p:grpSpPr>
            <a:xfrm>
              <a:off x="3116064" y="3377707"/>
              <a:ext cx="3618015" cy="2481151"/>
              <a:chOff x="7151004" y="3238206"/>
              <a:chExt cx="3618015" cy="2481151"/>
            </a:xfrm>
          </p:grpSpPr>
          <p:sp>
            <p:nvSpPr>
              <p:cNvPr id="965" name="R14…"/>
              <p:cNvSpPr/>
              <p:nvPr/>
            </p:nvSpPr>
            <p:spPr>
              <a:xfrm>
                <a:off x="8039189" y="4826387"/>
                <a:ext cx="892970" cy="89297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a:spcBef>
                    <a:spcPts val="352"/>
                  </a:spcBef>
                  <a:defRPr sz="1800">
                    <a:latin typeface="Helvetica Neue Medium"/>
                    <a:ea typeface="Helvetica Neue Medium"/>
                    <a:cs typeface="Helvetica Neue Medium"/>
                    <a:sym typeface="Helvetica Neue Medium"/>
                  </a:defRPr>
                </a:pPr>
                <a:r>
                  <a:rPr sz="1266" dirty="0">
                    <a:latin typeface="Calibri" panose="020F0502020204030204" pitchFamily="34" charset="0"/>
                    <a:ea typeface="Calibri" panose="020F0502020204030204" pitchFamily="34" charset="0"/>
                    <a:cs typeface="Calibri" panose="020F0502020204030204" pitchFamily="34" charset="0"/>
                  </a:rPr>
                  <a:t>R14</a:t>
                </a:r>
                <a:r>
                  <a:rPr lang="en-GB" sz="1266" dirty="0">
                    <a:latin typeface="Calibri" panose="020F0502020204030204" pitchFamily="34" charset="0"/>
                    <a:ea typeface="Calibri" panose="020F0502020204030204" pitchFamily="34" charset="0"/>
                    <a:cs typeface="Calibri" panose="020F0502020204030204" pitchFamily="34" charset="0"/>
                  </a:rPr>
                  <a:t> </a:t>
                </a:r>
                <a:r>
                  <a:rPr sz="1266" dirty="0">
                    <a:latin typeface="Calibri" panose="020F0502020204030204" pitchFamily="34" charset="0"/>
                    <a:ea typeface="Calibri" panose="020F0502020204030204" pitchFamily="34" charset="0"/>
                    <a:cs typeface="Calibri" panose="020F0502020204030204" pitchFamily="34" charset="0"/>
                  </a:rPr>
                  <a:t>(CF</a:t>
                </a:r>
                <a:r>
                  <a:rPr sz="1266" baseline="-5999" dirty="0">
                    <a:latin typeface="Calibri" panose="020F0502020204030204" pitchFamily="34" charset="0"/>
                    <a:ea typeface="Calibri" panose="020F0502020204030204" pitchFamily="34" charset="0"/>
                    <a:cs typeface="Calibri" panose="020F0502020204030204" pitchFamily="34" charset="0"/>
                  </a:rPr>
                  <a:t>4</a:t>
                </a:r>
                <a:r>
                  <a:rPr sz="1266" dirty="0">
                    <a:latin typeface="Calibri" panose="020F0502020204030204" pitchFamily="34" charset="0"/>
                    <a:ea typeface="Calibri" panose="020F0502020204030204" pitchFamily="34" charset="0"/>
                    <a:cs typeface="Calibri" panose="020F0502020204030204" pitchFamily="34" charset="0"/>
                  </a:rPr>
                  <a:t>)</a:t>
                </a:r>
                <a:endParaRPr lang="en-GB" sz="1266"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352"/>
                  </a:spcBef>
                  <a:spcAft>
                    <a:spcPts val="0"/>
                  </a:spcAft>
                  <a:buClrTx/>
                  <a:buSzTx/>
                  <a:buFontTx/>
                  <a:buNone/>
                  <a:tabLst/>
                  <a:defRPr sz="1800" b="1">
                    <a:solidFill>
                      <a:srgbClr val="5B9BD5"/>
                    </a:solidFill>
                    <a:latin typeface="Helvetica Neue"/>
                    <a:ea typeface="Helvetica Neue"/>
                    <a:cs typeface="Helvetica Neue"/>
                    <a:sym typeface="Helvetica Neue"/>
                  </a:defRPr>
                </a:pPr>
                <a:r>
                  <a:rPr kumimoji="0" lang="fr-FR" sz="1266"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GWP 5700</a:t>
                </a:r>
              </a:p>
              <a:p>
                <a:pPr>
                  <a:spcBef>
                    <a:spcPts val="352"/>
                  </a:spcBef>
                  <a:defRPr sz="1800">
                    <a:latin typeface="Helvetica Neue Medium"/>
                    <a:ea typeface="Helvetica Neue Medium"/>
                    <a:cs typeface="Helvetica Neue Medium"/>
                    <a:sym typeface="Helvetica Neue Medium"/>
                  </a:defRPr>
                </a:pPr>
                <a:endParaRPr sz="1266" dirty="0">
                  <a:latin typeface="Calibri" panose="020F0502020204030204" pitchFamily="34" charset="0"/>
                  <a:ea typeface="Calibri" panose="020F0502020204030204" pitchFamily="34" charset="0"/>
                  <a:cs typeface="Calibri" panose="020F0502020204030204" pitchFamily="34" charset="0"/>
                </a:endParaRPr>
              </a:p>
            </p:txBody>
          </p:sp>
          <p:grpSp>
            <p:nvGrpSpPr>
              <p:cNvPr id="968" name="Group"/>
              <p:cNvGrpSpPr/>
              <p:nvPr/>
            </p:nvGrpSpPr>
            <p:grpSpPr>
              <a:xfrm>
                <a:off x="7151004" y="3375295"/>
                <a:ext cx="1347717" cy="1100227"/>
                <a:chOff x="-408288" y="0"/>
                <a:chExt cx="1916750" cy="1564765"/>
              </a:xfrm>
            </p:grpSpPr>
            <p:pic>
              <p:nvPicPr>
                <p:cNvPr id="966" name="CF4.png" descr="CF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288" y="0"/>
                  <a:ext cx="1916750" cy="1564765"/>
                </a:xfrm>
                <a:prstGeom prst="rect">
                  <a:avLst/>
                </a:prstGeom>
                <a:ln w="12700" cap="flat">
                  <a:noFill/>
                  <a:miter lim="400000"/>
                </a:ln>
                <a:effectLst/>
              </p:spPr>
            </p:pic>
            <p:sp>
              <p:nvSpPr>
                <p:cNvPr id="967" name="Rectangle"/>
                <p:cNvSpPr/>
                <p:nvPr/>
              </p:nvSpPr>
              <p:spPr>
                <a:xfrm>
                  <a:off x="-406635" y="52420"/>
                  <a:ext cx="1022518" cy="80825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grpSp>
          <p:sp>
            <p:nvSpPr>
              <p:cNvPr id="970" name="Line"/>
              <p:cNvSpPr/>
              <p:nvPr/>
            </p:nvSpPr>
            <p:spPr>
              <a:xfrm>
                <a:off x="8723975" y="4046195"/>
                <a:ext cx="766092" cy="24632"/>
              </a:xfrm>
              <a:prstGeom prst="line">
                <a:avLst/>
              </a:prstGeom>
              <a:ln w="25400">
                <a:solidFill>
                  <a:srgbClr val="21529F"/>
                </a:solidFill>
                <a:miter lim="400000"/>
                <a:tailEnd type="triangle"/>
              </a:ln>
            </p:spPr>
            <p:txBody>
              <a:bodyPr lIns="35719" tIns="35719" rIns="35719" bIns="35719" anchor="ct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971" name="?"/>
              <p:cNvSpPr txBox="1"/>
              <p:nvPr/>
            </p:nvSpPr>
            <p:spPr>
              <a:xfrm>
                <a:off x="9537732" y="3915719"/>
                <a:ext cx="163507"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spcBef>
                    <a:spcPts val="500"/>
                  </a:spcBef>
                  <a:defRPr sz="2200">
                    <a:latin typeface="Helvetica Neue Medium"/>
                    <a:ea typeface="Helvetica Neue Medium"/>
                    <a:cs typeface="Helvetica Neue Medium"/>
                    <a:sym typeface="Helvetica Neue Medium"/>
                  </a:defRPr>
                </a:lvl1pPr>
              </a:lstStyle>
              <a:p>
                <a:r>
                  <a:rPr sz="1547">
                    <a:latin typeface="Calibri" panose="020F0502020204030204" pitchFamily="34" charset="0"/>
                    <a:ea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120496F1-42F2-2774-B026-28970EEEA1BA}"/>
                  </a:ext>
                </a:extLst>
              </p:cNvPr>
              <p:cNvGrpSpPr/>
              <p:nvPr/>
            </p:nvGrpSpPr>
            <p:grpSpPr>
              <a:xfrm>
                <a:off x="9749957" y="3420664"/>
                <a:ext cx="1019062" cy="1373125"/>
                <a:chOff x="9749957" y="3420664"/>
                <a:chExt cx="1019062" cy="1373125"/>
              </a:xfrm>
            </p:grpSpPr>
            <p:grpSp>
              <p:nvGrpSpPr>
                <p:cNvPr id="975" name="Group"/>
                <p:cNvGrpSpPr/>
                <p:nvPr/>
              </p:nvGrpSpPr>
              <p:grpSpPr>
                <a:xfrm>
                  <a:off x="9749957" y="3472315"/>
                  <a:ext cx="827499" cy="1197020"/>
                  <a:chOff x="0" y="0"/>
                  <a:chExt cx="1176886" cy="1702426"/>
                </a:xfrm>
              </p:grpSpPr>
              <p:pic>
                <p:nvPicPr>
                  <p:cNvPr id="973" name="Trifluoroiodomethane.png" descr="Trifluoroiodomethan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176887" cy="1132336"/>
                  </a:xfrm>
                  <a:prstGeom prst="rect">
                    <a:avLst/>
                  </a:prstGeom>
                  <a:ln w="12700" cap="flat">
                    <a:noFill/>
                    <a:miter lim="400000"/>
                  </a:ln>
                  <a:effectLst/>
                </p:spPr>
              </p:pic>
              <p:sp>
                <p:nvSpPr>
                  <p:cNvPr id="974" name="CF3I…"/>
                  <p:cNvSpPr txBox="1"/>
                  <p:nvPr/>
                </p:nvSpPr>
                <p:spPr>
                  <a:xfrm>
                    <a:off x="28366" y="935470"/>
                    <a:ext cx="1148436" cy="7669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1800">
                        <a:latin typeface="Helvetica Neue Medium"/>
                        <a:ea typeface="Helvetica Neue Medium"/>
                        <a:cs typeface="Helvetica Neue Medium"/>
                        <a:sym typeface="Helvetica Neue Medium"/>
                      </a:defRPr>
                    </a:pPr>
                    <a:r>
                      <a:rPr sz="1266">
                        <a:latin typeface="Calibri" panose="020F0502020204030204" pitchFamily="34" charset="0"/>
                        <a:ea typeface="Calibri" panose="020F0502020204030204" pitchFamily="34" charset="0"/>
                        <a:cs typeface="Calibri" panose="020F0502020204030204" pitchFamily="34" charset="0"/>
                      </a:rPr>
                      <a:t>CF</a:t>
                    </a:r>
                    <a:r>
                      <a:rPr sz="1266" baseline="-5999">
                        <a:latin typeface="Calibri" panose="020F0502020204030204" pitchFamily="34" charset="0"/>
                        <a:ea typeface="Calibri" panose="020F0502020204030204" pitchFamily="34" charset="0"/>
                        <a:cs typeface="Calibri" panose="020F0502020204030204" pitchFamily="34" charset="0"/>
                      </a:rPr>
                      <a:t>3</a:t>
                    </a:r>
                    <a:r>
                      <a:rPr sz="1266">
                        <a:latin typeface="Calibri" panose="020F0502020204030204" pitchFamily="34" charset="0"/>
                        <a:ea typeface="Calibri" panose="020F0502020204030204" pitchFamily="34" charset="0"/>
                        <a:cs typeface="Calibri" panose="020F0502020204030204" pitchFamily="34" charset="0"/>
                      </a:rPr>
                      <a:t>I</a:t>
                    </a:r>
                  </a:p>
                  <a:p>
                    <a:pPr>
                      <a:spcBef>
                        <a:spcPts val="352"/>
                      </a:spcBef>
                      <a:defRPr sz="1800" b="1">
                        <a:solidFill>
                          <a:schemeClr val="accent2"/>
                        </a:solidFill>
                        <a:latin typeface="Helvetica Neue"/>
                        <a:ea typeface="Helvetica Neue"/>
                        <a:cs typeface="Helvetica Neue"/>
                        <a:sym typeface="Helvetica Neue"/>
                      </a:defRPr>
                    </a:pPr>
                    <a:r>
                      <a:rPr sz="1266">
                        <a:latin typeface="Calibri" panose="020F0502020204030204" pitchFamily="34" charset="0"/>
                        <a:ea typeface="Calibri" panose="020F0502020204030204" pitchFamily="34" charset="0"/>
                        <a:cs typeface="Calibri" panose="020F0502020204030204" pitchFamily="34" charset="0"/>
                      </a:rPr>
                      <a:t>GWP 0.4</a:t>
                    </a:r>
                  </a:p>
                </p:txBody>
              </p:sp>
            </p:grpSp>
            <p:sp>
              <p:nvSpPr>
                <p:cNvPr id="976" name="Line"/>
                <p:cNvSpPr/>
                <p:nvPr/>
              </p:nvSpPr>
              <p:spPr>
                <a:xfrm flipV="1">
                  <a:off x="9798075" y="3420664"/>
                  <a:ext cx="812116" cy="1373125"/>
                </a:xfrm>
                <a:prstGeom prst="line">
                  <a:avLst/>
                </a:prstGeom>
                <a:ln w="25400">
                  <a:solidFill>
                    <a:schemeClr val="accent5">
                      <a:hueOff val="-176146"/>
                      <a:satOff val="3665"/>
                      <a:lumOff val="-13986"/>
                    </a:schemeClr>
                  </a:solidFill>
                  <a:miter lim="400000"/>
                </a:ln>
              </p:spPr>
              <p:txBody>
                <a:bodyPr lIns="35719" tIns="35719" rIns="35719" bIns="35719" anchor="ct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982" name="toxic"/>
                <p:cNvSpPr txBox="1"/>
                <p:nvPr/>
              </p:nvSpPr>
              <p:spPr>
                <a:xfrm rot="19991823">
                  <a:off x="10385836" y="4209191"/>
                  <a:ext cx="383183"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solidFill>
                        <a:schemeClr val="accent5"/>
                      </a:solidFill>
                      <a:latin typeface="Helvetica"/>
                      <a:ea typeface="Helvetica"/>
                      <a:cs typeface="Helvetica"/>
                      <a:sym typeface="Helvetica"/>
                    </a:defRPr>
                  </a:lvl1pPr>
                </a:lstStyle>
                <a:p>
                  <a:r>
                    <a:rPr sz="1266" dirty="0">
                      <a:solidFill>
                        <a:srgbClr val="FF0000"/>
                      </a:solidFill>
                      <a:latin typeface="Calibri" panose="020F0502020204030204" pitchFamily="34" charset="0"/>
                      <a:ea typeface="Calibri" panose="020F0502020204030204" pitchFamily="34" charset="0"/>
                      <a:cs typeface="Calibri" panose="020F0502020204030204" pitchFamily="34" charset="0"/>
                    </a:rPr>
                    <a:t>toxic</a:t>
                  </a:r>
                </a:p>
              </p:txBody>
            </p:sp>
          </p:grpSp>
          <p:sp>
            <p:nvSpPr>
              <p:cNvPr id="10" name="Oval 9">
                <a:extLst>
                  <a:ext uri="{FF2B5EF4-FFF2-40B4-BE49-F238E27FC236}">
                    <a16:creationId xmlns:a16="http://schemas.microsoft.com/office/drawing/2014/main" id="{ED020F8E-1F56-F04B-E942-847B800DD1AB}"/>
                  </a:ext>
                </a:extLst>
              </p:cNvPr>
              <p:cNvSpPr/>
              <p:nvPr/>
            </p:nvSpPr>
            <p:spPr>
              <a:xfrm>
                <a:off x="7376257" y="3238206"/>
                <a:ext cx="1841602" cy="17607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972" name="Line"/>
            <p:cNvSpPr/>
            <p:nvPr/>
          </p:nvSpPr>
          <p:spPr>
            <a:xfrm flipV="1">
              <a:off x="4687872" y="2758267"/>
              <a:ext cx="3275585" cy="1170171"/>
            </a:xfrm>
            <a:prstGeom prst="line">
              <a:avLst/>
            </a:prstGeom>
            <a:ln w="25400">
              <a:solidFill>
                <a:srgbClr val="21529F"/>
              </a:solidFill>
              <a:custDash>
                <a:ds d="200000" sp="200000"/>
              </a:custDash>
              <a:miter lim="400000"/>
              <a:tailEnd type="triangle"/>
            </a:ln>
          </p:spPr>
          <p:txBody>
            <a:bodyPr lIns="35719" tIns="35719" rIns="35719" bIns="35719" anchor="ct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grpSp>
      <p:sp>
        <p:nvSpPr>
          <p:cNvPr id="24" name="Slide Number Placeholder 23">
            <a:extLst>
              <a:ext uri="{FF2B5EF4-FFF2-40B4-BE49-F238E27FC236}">
                <a16:creationId xmlns:a16="http://schemas.microsoft.com/office/drawing/2014/main" id="{852B0A47-0312-AF4D-EEB3-695B5F7D569F}"/>
              </a:ext>
            </a:extLst>
          </p:cNvPr>
          <p:cNvSpPr>
            <a:spLocks noGrp="1"/>
          </p:cNvSpPr>
          <p:nvPr>
            <p:ph type="sldNum" sz="quarter" idx="12"/>
          </p:nvPr>
        </p:nvSpPr>
        <p:spPr/>
        <p:txBody>
          <a:bodyPr/>
          <a:lstStyle/>
          <a:p>
            <a:fld id="{42A0D281-FBFC-4D24-9147-4B8F7095011A}" type="slidenum">
              <a:rPr lang="en-GB" smtClean="0"/>
              <a:t>68</a:t>
            </a:fld>
            <a:endParaRPr lang="en-GB"/>
          </a:p>
        </p:txBody>
      </p:sp>
      <p:sp>
        <p:nvSpPr>
          <p:cNvPr id="25" name="Footer Placeholder 11">
            <a:extLst>
              <a:ext uri="{FF2B5EF4-FFF2-40B4-BE49-F238E27FC236}">
                <a16:creationId xmlns:a16="http://schemas.microsoft.com/office/drawing/2014/main" id="{E5469BD2-7069-2F2D-8D0A-E8424EAC4065}"/>
              </a:ext>
            </a:extLst>
          </p:cNvPr>
          <p:cNvSpPr>
            <a:spLocks noGrp="1"/>
          </p:cNvSpPr>
          <p:nvPr>
            <p:ph type="ftr" sz="quarter" idx="11"/>
          </p:nvPr>
        </p:nvSpPr>
        <p:spPr>
          <a:xfrm>
            <a:off x="3249385" y="6356350"/>
            <a:ext cx="5693229" cy="365125"/>
          </a:xfrm>
        </p:spPr>
        <p:txBody>
          <a:bodyPr/>
          <a:lstStyle/>
          <a:p>
            <a:r>
              <a:rPr lang="en-GB"/>
              <a:t>Bonaudi-Chiavassa International School on Particle Detectors</a:t>
            </a:r>
            <a:endParaRPr lang="en-GB" dirty="0"/>
          </a:p>
        </p:txBody>
      </p:sp>
      <p:sp>
        <p:nvSpPr>
          <p:cNvPr id="7" name="Date Placeholder 6">
            <a:extLst>
              <a:ext uri="{FF2B5EF4-FFF2-40B4-BE49-F238E27FC236}">
                <a16:creationId xmlns:a16="http://schemas.microsoft.com/office/drawing/2014/main" id="{146B6EA0-8940-0D0E-5EC0-F429F335CA69}"/>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4249441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as mixing unit…">
            <a:extLst>
              <a:ext uri="{FF2B5EF4-FFF2-40B4-BE49-F238E27FC236}">
                <a16:creationId xmlns:a16="http://schemas.microsoft.com/office/drawing/2014/main" id="{F4A3E848-85CE-D48B-5F2D-DF36B8AB0F50}"/>
              </a:ext>
            </a:extLst>
          </p:cNvPr>
          <p:cNvSpPr txBox="1"/>
          <p:nvPr/>
        </p:nvSpPr>
        <p:spPr>
          <a:xfrm>
            <a:off x="6143370" y="1434827"/>
            <a:ext cx="5983657" cy="1435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38116" indent="-238116" defTabSz="1468385">
              <a:buSzPct val="75000"/>
              <a:buChar char="-"/>
              <a:defRPr sz="2100">
                <a:uFill>
                  <a:solidFill>
                    <a:srgbClr val="000000"/>
                  </a:solidFill>
                </a:uFill>
                <a:latin typeface="Helvetica"/>
                <a:ea typeface="Helvetica"/>
                <a:cs typeface="Helvetica"/>
                <a:sym typeface="Helvetica"/>
              </a:defRPr>
            </a:pPr>
            <a:r>
              <a:rPr sz="1477" dirty="0"/>
              <a:t>Gas mixing unit</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t>Gas mixture up to 6 components</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t>DAQ</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t>CAEN Digitizer V1730: resolution 0.12 mV, sampling 500 MS/s</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t>Gas analysis</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t>GC, MS and ISE</a:t>
            </a:r>
          </a:p>
        </p:txBody>
      </p:sp>
      <p:grpSp>
        <p:nvGrpSpPr>
          <p:cNvPr id="11" name="Group 10">
            <a:extLst>
              <a:ext uri="{FF2B5EF4-FFF2-40B4-BE49-F238E27FC236}">
                <a16:creationId xmlns:a16="http://schemas.microsoft.com/office/drawing/2014/main" id="{96A3868C-E164-09D1-D338-03D7B1DC8080}"/>
              </a:ext>
            </a:extLst>
          </p:cNvPr>
          <p:cNvGrpSpPr/>
          <p:nvPr/>
        </p:nvGrpSpPr>
        <p:grpSpPr>
          <a:xfrm>
            <a:off x="920458" y="1164508"/>
            <a:ext cx="4781215" cy="2678366"/>
            <a:chOff x="1930551" y="1121102"/>
            <a:chExt cx="4781215" cy="2678366"/>
          </a:xfrm>
        </p:grpSpPr>
        <p:pic>
          <p:nvPicPr>
            <p:cNvPr id="16" name="20190207_172226_resized.jpg" descr="20190207_172226_resized.jpg">
              <a:extLst>
                <a:ext uri="{FF2B5EF4-FFF2-40B4-BE49-F238E27FC236}">
                  <a16:creationId xmlns:a16="http://schemas.microsoft.com/office/drawing/2014/main" id="{57F51346-217B-5DBD-DAAF-947F68CA3DEF}"/>
                </a:ext>
              </a:extLst>
            </p:cNvPr>
            <p:cNvPicPr>
              <a:picLocks noChangeAspect="1"/>
            </p:cNvPicPr>
            <p:nvPr/>
          </p:nvPicPr>
          <p:blipFill>
            <a:blip r:embed="rId2"/>
            <a:stretch>
              <a:fillRect/>
            </a:stretch>
          </p:blipFill>
          <p:spPr>
            <a:xfrm>
              <a:off x="1930551" y="1121102"/>
              <a:ext cx="4781215" cy="2678366"/>
            </a:xfrm>
            <a:prstGeom prst="rect">
              <a:avLst/>
            </a:prstGeom>
            <a:ln w="12700">
              <a:miter lim="400000"/>
            </a:ln>
          </p:spPr>
        </p:pic>
        <p:sp>
          <p:nvSpPr>
            <p:cNvPr id="17" name="RPC…">
              <a:extLst>
                <a:ext uri="{FF2B5EF4-FFF2-40B4-BE49-F238E27FC236}">
                  <a16:creationId xmlns:a16="http://schemas.microsoft.com/office/drawing/2014/main" id="{F1EDF053-C613-AA2A-BA2E-D729BFC27E04}"/>
                </a:ext>
              </a:extLst>
            </p:cNvPr>
            <p:cNvSpPr txBox="1"/>
            <p:nvPr/>
          </p:nvSpPr>
          <p:spPr>
            <a:xfrm>
              <a:off x="3093682" y="1913934"/>
              <a:ext cx="2454953" cy="642938"/>
            </a:xfrm>
            <a:prstGeom prst="rect">
              <a:avLst/>
            </a:prstGeom>
            <a:solidFill>
              <a:srgbClr val="FFFFFF">
                <a:alpha val="86163"/>
              </a:srgbClr>
            </a:solidFill>
            <a:ln w="12700">
              <a:solidFill>
                <a:srgbClr val="21529F">
                  <a:alpha val="86163"/>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defRPr sz="1800">
                  <a:solidFill>
                    <a:srgbClr val="21529F"/>
                  </a:solidFill>
                  <a:latin typeface="Helvetica Neue"/>
                  <a:ea typeface="Helvetica Neue"/>
                  <a:cs typeface="Helvetica Neue"/>
                  <a:sym typeface="Helvetica Neue"/>
                </a:defRPr>
              </a:pPr>
              <a:r>
                <a:rPr sz="1266"/>
                <a:t>RPC</a:t>
              </a:r>
              <a:endParaRPr sz="1477"/>
            </a:p>
            <a:p>
              <a:pPr>
                <a:defRPr sz="1600">
                  <a:solidFill>
                    <a:srgbClr val="21529F"/>
                  </a:solidFill>
                  <a:latin typeface="Helvetica Neue"/>
                  <a:ea typeface="Helvetica Neue"/>
                  <a:cs typeface="Helvetica Neue"/>
                  <a:sym typeface="Helvetica Neue"/>
                </a:defRPr>
              </a:pPr>
              <a:r>
                <a:rPr sz="1125"/>
                <a:t>- 2 mm gap, high pressure laminate</a:t>
              </a:r>
            </a:p>
            <a:p>
              <a:pPr algn="l">
                <a:defRPr sz="1600">
                  <a:solidFill>
                    <a:srgbClr val="21529F"/>
                  </a:solidFill>
                  <a:latin typeface="Helvetica Neue"/>
                  <a:ea typeface="Helvetica Neue"/>
                  <a:cs typeface="Helvetica Neue"/>
                  <a:sym typeface="Helvetica Neue"/>
                </a:defRPr>
              </a:pPr>
              <a:r>
                <a:rPr sz="1125"/>
                <a:t> - read-out strips 2 cm</a:t>
              </a:r>
            </a:p>
          </p:txBody>
        </p:sp>
        <p:sp>
          <p:nvSpPr>
            <p:cNvPr id="18" name="Gas Analysis">
              <a:extLst>
                <a:ext uri="{FF2B5EF4-FFF2-40B4-BE49-F238E27FC236}">
                  <a16:creationId xmlns:a16="http://schemas.microsoft.com/office/drawing/2014/main" id="{31C75365-D4BF-DF0C-82FC-ABA6605955C0}"/>
                </a:ext>
              </a:extLst>
            </p:cNvPr>
            <p:cNvSpPr txBox="1"/>
            <p:nvPr/>
          </p:nvSpPr>
          <p:spPr>
            <a:xfrm>
              <a:off x="2170275" y="3378847"/>
              <a:ext cx="1099915" cy="298359"/>
            </a:xfrm>
            <a:prstGeom prst="rect">
              <a:avLst/>
            </a:prstGeom>
            <a:solidFill>
              <a:srgbClr val="FFFFFF">
                <a:alpha val="86163"/>
              </a:srgbClr>
            </a:solidFill>
            <a:ln w="12700">
              <a:solidFill>
                <a:srgbClr val="21529F">
                  <a:alpha val="86163"/>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800">
                  <a:solidFill>
                    <a:srgbClr val="21529F"/>
                  </a:solidFill>
                  <a:latin typeface="Helvetica Neue"/>
                  <a:ea typeface="Helvetica Neue"/>
                  <a:cs typeface="Helvetica Neue"/>
                  <a:sym typeface="Helvetica Neue"/>
                </a:defRPr>
              </a:lvl1pPr>
            </a:lstStyle>
            <a:p>
              <a:r>
                <a:rPr sz="1266"/>
                <a:t>Gas Analysis</a:t>
              </a:r>
            </a:p>
          </p:txBody>
        </p:sp>
        <p:sp>
          <p:nvSpPr>
            <p:cNvPr id="20" name="Gas mixing unit">
              <a:extLst>
                <a:ext uri="{FF2B5EF4-FFF2-40B4-BE49-F238E27FC236}">
                  <a16:creationId xmlns:a16="http://schemas.microsoft.com/office/drawing/2014/main" id="{35F33098-ED7A-39F7-1571-E09F39E3EFDC}"/>
                </a:ext>
              </a:extLst>
            </p:cNvPr>
            <p:cNvSpPr txBox="1"/>
            <p:nvPr/>
          </p:nvSpPr>
          <p:spPr>
            <a:xfrm>
              <a:off x="2048925" y="1323373"/>
              <a:ext cx="1342615" cy="298359"/>
            </a:xfrm>
            <a:prstGeom prst="rect">
              <a:avLst/>
            </a:prstGeom>
            <a:solidFill>
              <a:srgbClr val="FFFFFF">
                <a:alpha val="86163"/>
              </a:srgbClr>
            </a:solidFill>
            <a:ln w="12700">
              <a:solidFill>
                <a:srgbClr val="21529F">
                  <a:alpha val="86163"/>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800">
                  <a:solidFill>
                    <a:srgbClr val="21529F"/>
                  </a:solidFill>
                  <a:latin typeface="Helvetica Neue"/>
                  <a:ea typeface="Helvetica Neue"/>
                  <a:cs typeface="Helvetica Neue"/>
                  <a:sym typeface="Helvetica Neue"/>
                </a:defRPr>
              </a:lvl1pPr>
            </a:lstStyle>
            <a:p>
              <a:r>
                <a:rPr sz="1266"/>
                <a:t>Gas mixing unit</a:t>
              </a:r>
            </a:p>
          </p:txBody>
        </p:sp>
        <p:sp>
          <p:nvSpPr>
            <p:cNvPr id="22" name="DAQ">
              <a:extLst>
                <a:ext uri="{FF2B5EF4-FFF2-40B4-BE49-F238E27FC236}">
                  <a16:creationId xmlns:a16="http://schemas.microsoft.com/office/drawing/2014/main" id="{59DB926B-51C8-5450-DD24-13C6BE5B9734}"/>
                </a:ext>
              </a:extLst>
            </p:cNvPr>
            <p:cNvSpPr txBox="1"/>
            <p:nvPr/>
          </p:nvSpPr>
          <p:spPr>
            <a:xfrm>
              <a:off x="5828047" y="2012694"/>
              <a:ext cx="526977" cy="298360"/>
            </a:xfrm>
            <a:prstGeom prst="rect">
              <a:avLst/>
            </a:prstGeom>
            <a:solidFill>
              <a:srgbClr val="FFFFFF">
                <a:alpha val="86163"/>
              </a:srgbClr>
            </a:solidFill>
            <a:ln w="12700">
              <a:solidFill>
                <a:srgbClr val="21529F">
                  <a:alpha val="86163"/>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800">
                  <a:solidFill>
                    <a:srgbClr val="21529F"/>
                  </a:solidFill>
                  <a:latin typeface="Helvetica Neue"/>
                  <a:ea typeface="Helvetica Neue"/>
                  <a:cs typeface="Helvetica Neue"/>
                  <a:sym typeface="Helvetica Neue"/>
                </a:defRPr>
              </a:lvl1pPr>
            </a:lstStyle>
            <a:p>
              <a:r>
                <a:rPr sz="1266"/>
                <a:t>DAQ</a:t>
              </a:r>
            </a:p>
          </p:txBody>
        </p:sp>
      </p:grpSp>
      <p:sp>
        <p:nvSpPr>
          <p:cNvPr id="23" name="Data analysis for RPC…">
            <a:extLst>
              <a:ext uri="{FF2B5EF4-FFF2-40B4-BE49-F238E27FC236}">
                <a16:creationId xmlns:a16="http://schemas.microsoft.com/office/drawing/2014/main" id="{4FAD203F-0C72-F784-FE37-FA1260C65A1E}"/>
              </a:ext>
            </a:extLst>
          </p:cNvPr>
          <p:cNvSpPr txBox="1"/>
          <p:nvPr/>
        </p:nvSpPr>
        <p:spPr>
          <a:xfrm>
            <a:off x="4538542" y="3076557"/>
            <a:ext cx="4970263" cy="876797"/>
          </a:xfrm>
          <a:prstGeom prst="rect">
            <a:avLst/>
          </a:prstGeom>
          <a:solidFill>
            <a:srgbClr val="FFFFFF">
              <a:alpha val="86163"/>
            </a:srgbClr>
          </a:solidFill>
          <a:ln w="12700">
            <a:solidFill>
              <a:srgbClr val="21529F">
                <a:alpha val="86163"/>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defRPr sz="2300">
                <a:solidFill>
                  <a:srgbClr val="21529F"/>
                </a:solidFill>
                <a:latin typeface="Helvetica Neue"/>
                <a:ea typeface="Helvetica Neue"/>
                <a:cs typeface="Helvetica Neue"/>
                <a:sym typeface="Helvetica Neue"/>
              </a:defRPr>
            </a:pPr>
            <a:r>
              <a:rPr sz="1617"/>
              <a:t>Data analysis for RPC</a:t>
            </a:r>
            <a:endParaRPr sz="1477"/>
          </a:p>
          <a:p>
            <a:pPr marL="173176" indent="-173176">
              <a:buSzPct val="75000"/>
              <a:buChar char="-"/>
              <a:defRPr sz="1800">
                <a:solidFill>
                  <a:srgbClr val="21529F"/>
                </a:solidFill>
                <a:latin typeface="Helvetica Neue"/>
                <a:ea typeface="Helvetica Neue"/>
                <a:cs typeface="Helvetica Neue"/>
                <a:sym typeface="Helvetica Neue"/>
              </a:defRPr>
            </a:pPr>
            <a:r>
              <a:rPr sz="1266"/>
              <a:t>pulse charge, pulse height, time, etc.</a:t>
            </a:r>
          </a:p>
          <a:p>
            <a:pPr marL="173176" indent="-173176">
              <a:buSzPct val="75000"/>
              <a:buChar char="-"/>
              <a:defRPr sz="1800">
                <a:solidFill>
                  <a:srgbClr val="21529F"/>
                </a:solidFill>
                <a:latin typeface="Helvetica Neue"/>
                <a:ea typeface="Helvetica Neue"/>
                <a:cs typeface="Helvetica Neue"/>
                <a:sym typeface="Helvetica Neue"/>
              </a:defRPr>
            </a:pPr>
            <a:r>
              <a:rPr sz="1266"/>
              <a:t>efficiency, avalanche/streamer ratio, cluster size, time resolution</a:t>
            </a:r>
          </a:p>
        </p:txBody>
      </p:sp>
      <p:grpSp>
        <p:nvGrpSpPr>
          <p:cNvPr id="26" name="Group 25">
            <a:extLst>
              <a:ext uri="{FF2B5EF4-FFF2-40B4-BE49-F238E27FC236}">
                <a16:creationId xmlns:a16="http://schemas.microsoft.com/office/drawing/2014/main" id="{F6340F73-77DD-F4A9-4ACA-0F392849A885}"/>
              </a:ext>
            </a:extLst>
          </p:cNvPr>
          <p:cNvGrpSpPr/>
          <p:nvPr/>
        </p:nvGrpSpPr>
        <p:grpSpPr>
          <a:xfrm>
            <a:off x="6745637" y="3954007"/>
            <a:ext cx="4373126" cy="2402343"/>
            <a:chOff x="6023292" y="4236296"/>
            <a:chExt cx="4373126" cy="2402343"/>
          </a:xfrm>
        </p:grpSpPr>
        <p:pic>
          <p:nvPicPr>
            <p:cNvPr id="27" name="Image" descr="Image">
              <a:extLst>
                <a:ext uri="{FF2B5EF4-FFF2-40B4-BE49-F238E27FC236}">
                  <a16:creationId xmlns:a16="http://schemas.microsoft.com/office/drawing/2014/main" id="{130F6D4B-77D3-B5CD-CF9E-544D2CC1DF54}"/>
                </a:ext>
              </a:extLst>
            </p:cNvPr>
            <p:cNvPicPr>
              <a:picLocks noChangeAspect="1"/>
            </p:cNvPicPr>
            <p:nvPr/>
          </p:nvPicPr>
          <p:blipFill>
            <a:blip r:embed="rId3"/>
            <a:stretch>
              <a:fillRect/>
            </a:stretch>
          </p:blipFill>
          <p:spPr>
            <a:xfrm>
              <a:off x="6023292" y="4236296"/>
              <a:ext cx="4373126" cy="2402343"/>
            </a:xfrm>
            <a:prstGeom prst="rect">
              <a:avLst/>
            </a:prstGeom>
            <a:ln w="12700">
              <a:miter lim="400000"/>
            </a:ln>
          </p:spPr>
        </p:pic>
        <p:sp>
          <p:nvSpPr>
            <p:cNvPr id="28" name="137Cs">
              <a:extLst>
                <a:ext uri="{FF2B5EF4-FFF2-40B4-BE49-F238E27FC236}">
                  <a16:creationId xmlns:a16="http://schemas.microsoft.com/office/drawing/2014/main" id="{72AAEE9E-804C-9110-9338-EBE44296705C}"/>
                </a:ext>
              </a:extLst>
            </p:cNvPr>
            <p:cNvSpPr txBox="1"/>
            <p:nvPr/>
          </p:nvSpPr>
          <p:spPr>
            <a:xfrm>
              <a:off x="6179562" y="4387925"/>
              <a:ext cx="514564" cy="299442"/>
            </a:xfrm>
            <a:prstGeom prst="rect">
              <a:avLst/>
            </a:prstGeom>
            <a:solidFill>
              <a:srgbClr val="FFFFFF">
                <a:alpha val="86163"/>
              </a:srgbClr>
            </a:solidFill>
            <a:ln w="12700">
              <a:solidFill>
                <a:srgbClr val="46615A">
                  <a:alpha val="86163"/>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2400">
                  <a:solidFill>
                    <a:srgbClr val="3F5C52"/>
                  </a:solidFill>
                  <a:latin typeface="Helvetica Neue"/>
                  <a:ea typeface="Helvetica Neue"/>
                  <a:cs typeface="Helvetica Neue"/>
                  <a:sym typeface="Helvetica Neue"/>
                </a:defRPr>
              </a:pPr>
              <a:r>
                <a:rPr sz="1477" baseline="31999"/>
                <a:t>137</a:t>
              </a:r>
              <a:r>
                <a:rPr sz="1477"/>
                <a:t>Cs</a:t>
              </a:r>
            </a:p>
          </p:txBody>
        </p:sp>
        <p:sp>
          <p:nvSpPr>
            <p:cNvPr id="29" name="Muon beam">
              <a:extLst>
                <a:ext uri="{FF2B5EF4-FFF2-40B4-BE49-F238E27FC236}">
                  <a16:creationId xmlns:a16="http://schemas.microsoft.com/office/drawing/2014/main" id="{3E31D4F0-E137-5A7E-E547-94D76C6C229F}"/>
                </a:ext>
              </a:extLst>
            </p:cNvPr>
            <p:cNvSpPr txBox="1"/>
            <p:nvPr/>
          </p:nvSpPr>
          <p:spPr>
            <a:xfrm>
              <a:off x="7887329" y="5304001"/>
              <a:ext cx="924933" cy="266933"/>
            </a:xfrm>
            <a:prstGeom prst="rect">
              <a:avLst/>
            </a:prstGeom>
            <a:solidFill>
              <a:srgbClr val="FFFFFF">
                <a:alpha val="86163"/>
              </a:srgbClr>
            </a:solidFill>
            <a:ln w="12700">
              <a:solidFill>
                <a:srgbClr val="6CAA97">
                  <a:alpha val="86163"/>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solidFill>
                    <a:srgbClr val="6CAA97"/>
                  </a:solidFill>
                  <a:latin typeface="Helvetica Neue"/>
                  <a:ea typeface="Helvetica Neue"/>
                  <a:cs typeface="Helvetica Neue"/>
                  <a:sym typeface="Helvetica Neue"/>
                </a:defRPr>
              </a:lvl1pPr>
            </a:lstStyle>
            <a:p>
              <a:r>
                <a:rPr sz="1266"/>
                <a:t>Muon beam</a:t>
              </a:r>
            </a:p>
          </p:txBody>
        </p:sp>
        <p:sp>
          <p:nvSpPr>
            <p:cNvPr id="30" name="Line">
              <a:extLst>
                <a:ext uri="{FF2B5EF4-FFF2-40B4-BE49-F238E27FC236}">
                  <a16:creationId xmlns:a16="http://schemas.microsoft.com/office/drawing/2014/main" id="{2DD56E60-7205-AA70-4AC0-A8D1E5509053}"/>
                </a:ext>
              </a:extLst>
            </p:cNvPr>
            <p:cNvSpPr/>
            <p:nvPr/>
          </p:nvSpPr>
          <p:spPr>
            <a:xfrm flipH="1">
              <a:off x="7461408" y="5148047"/>
              <a:ext cx="1801873" cy="1"/>
            </a:xfrm>
            <a:prstGeom prst="line">
              <a:avLst/>
            </a:prstGeom>
            <a:ln w="38100">
              <a:solidFill>
                <a:srgbClr val="6AAB97"/>
              </a:solidFill>
              <a:custDash>
                <a:ds d="200000" sp="200000"/>
              </a:custDash>
              <a:miter lim="400000"/>
              <a:headEnd type="triangle"/>
            </a:ln>
          </p:spPr>
          <p:txBody>
            <a:bodyPr lIns="35719" tIns="35719" rIns="35719" bIns="35719" anchor="ctr"/>
            <a:lstStyle/>
            <a:p>
              <a:pPr>
                <a:defRPr sz="2400"/>
              </a:pPr>
              <a:endParaRPr sz="1687"/>
            </a:p>
          </p:txBody>
        </p:sp>
        <p:sp>
          <p:nvSpPr>
            <p:cNvPr id="31" name="RPCs">
              <a:extLst>
                <a:ext uri="{FF2B5EF4-FFF2-40B4-BE49-F238E27FC236}">
                  <a16:creationId xmlns:a16="http://schemas.microsoft.com/office/drawing/2014/main" id="{40A9AC62-DE0E-2DC6-508E-7B8B7384A147}"/>
                </a:ext>
              </a:extLst>
            </p:cNvPr>
            <p:cNvSpPr txBox="1"/>
            <p:nvPr/>
          </p:nvSpPr>
          <p:spPr>
            <a:xfrm>
              <a:off x="8990375" y="6024027"/>
              <a:ext cx="950030" cy="298360"/>
            </a:xfrm>
            <a:prstGeom prst="rect">
              <a:avLst/>
            </a:prstGeom>
            <a:solidFill>
              <a:srgbClr val="FFFFFF">
                <a:alpha val="86163"/>
              </a:srgbClr>
            </a:solidFill>
            <a:ln w="12700">
              <a:solidFill>
                <a:srgbClr val="21529F">
                  <a:alpha val="86163"/>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800">
                  <a:solidFill>
                    <a:srgbClr val="21529F"/>
                  </a:solidFill>
                  <a:latin typeface="Helvetica Neue"/>
                  <a:ea typeface="Helvetica Neue"/>
                  <a:cs typeface="Helvetica Neue"/>
                  <a:sym typeface="Helvetica Neue"/>
                </a:defRPr>
              </a:lvl1pPr>
            </a:lstStyle>
            <a:p>
              <a:r>
                <a:rPr sz="1266"/>
                <a:t>RPCs</a:t>
              </a:r>
            </a:p>
          </p:txBody>
        </p:sp>
      </p:grpSp>
      <p:sp>
        <p:nvSpPr>
          <p:cNvPr id="32" name="Laboratory">
            <a:extLst>
              <a:ext uri="{FF2B5EF4-FFF2-40B4-BE49-F238E27FC236}">
                <a16:creationId xmlns:a16="http://schemas.microsoft.com/office/drawing/2014/main" id="{2598A2EF-A7B0-2C02-C7A3-397686C82B73}"/>
              </a:ext>
            </a:extLst>
          </p:cNvPr>
          <p:cNvSpPr txBox="1"/>
          <p:nvPr/>
        </p:nvSpPr>
        <p:spPr>
          <a:xfrm>
            <a:off x="6143370" y="1153833"/>
            <a:ext cx="1569351"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2100">
                <a:solidFill>
                  <a:srgbClr val="21529F"/>
                </a:solidFill>
                <a:latin typeface="Helvetica Neue Medium"/>
                <a:ea typeface="Helvetica Neue Medium"/>
                <a:cs typeface="Helvetica Neue Medium"/>
                <a:sym typeface="Helvetica Neue Medium"/>
              </a:defRPr>
            </a:lvl1pPr>
          </a:lstStyle>
          <a:p>
            <a:r>
              <a:rPr sz="1477"/>
              <a:t>Laboratory</a:t>
            </a:r>
          </a:p>
        </p:txBody>
      </p:sp>
      <p:grpSp>
        <p:nvGrpSpPr>
          <p:cNvPr id="33" name="Group 32">
            <a:extLst>
              <a:ext uri="{FF2B5EF4-FFF2-40B4-BE49-F238E27FC236}">
                <a16:creationId xmlns:a16="http://schemas.microsoft.com/office/drawing/2014/main" id="{710641F9-060A-A94B-C86D-88A7CB6F8DBD}"/>
              </a:ext>
            </a:extLst>
          </p:cNvPr>
          <p:cNvGrpSpPr/>
          <p:nvPr/>
        </p:nvGrpSpPr>
        <p:grpSpPr>
          <a:xfrm>
            <a:off x="408613" y="3954949"/>
            <a:ext cx="6245142" cy="2417330"/>
            <a:chOff x="367479" y="4124409"/>
            <a:chExt cx="5526084" cy="2417330"/>
          </a:xfrm>
        </p:grpSpPr>
        <p:sp>
          <p:nvSpPr>
            <p:cNvPr id="34" name="Gamma source…">
              <a:extLst>
                <a:ext uri="{FF2B5EF4-FFF2-40B4-BE49-F238E27FC236}">
                  <a16:creationId xmlns:a16="http://schemas.microsoft.com/office/drawing/2014/main" id="{773A4889-7AB8-809E-F1D7-1D1922851EF6}"/>
                </a:ext>
              </a:extLst>
            </p:cNvPr>
            <p:cNvSpPr txBox="1"/>
            <p:nvPr/>
          </p:nvSpPr>
          <p:spPr>
            <a:xfrm>
              <a:off x="367479" y="4423851"/>
              <a:ext cx="5526084" cy="2117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38116" indent="-238116" defTabSz="1468385">
                <a:buSzPct val="75000"/>
                <a:buChar char="-"/>
                <a:defRPr sz="2100">
                  <a:uFill>
                    <a:solidFill>
                      <a:srgbClr val="000000"/>
                    </a:solidFill>
                  </a:uFill>
                  <a:latin typeface="Helvetica"/>
                  <a:ea typeface="Helvetica"/>
                  <a:cs typeface="Helvetica"/>
                  <a:sym typeface="Helvetica"/>
                </a:defRPr>
              </a:pPr>
              <a:r>
                <a:rPr sz="1477" dirty="0"/>
                <a:t>Gamma source</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baseline="31999" dirty="0"/>
                <a:t>137</a:t>
              </a:r>
              <a:r>
                <a:rPr sz="1477" dirty="0"/>
                <a:t>Cs of 12 </a:t>
              </a:r>
              <a:r>
                <a:rPr sz="1477" dirty="0" err="1"/>
                <a:t>TBq</a:t>
              </a:r>
              <a:r>
                <a:rPr sz="1477" dirty="0"/>
                <a:t> —&gt; 662 keV gamma</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t>Lead filters to allow attenuation factors (ABS) between 1 and 46000</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t>Muon Beam</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t>100 GeV and 10</a:t>
              </a:r>
              <a:r>
                <a:rPr sz="1125" baseline="41666" dirty="0"/>
                <a:t>4 </a:t>
              </a:r>
              <a:r>
                <a:rPr sz="1477" dirty="0"/>
                <a:t>muons/spill</a:t>
              </a:r>
              <a:br>
                <a:rPr sz="1477" dirty="0"/>
              </a:br>
              <a:r>
                <a:rPr sz="1477" dirty="0"/>
                <a:t>(core beam size 10 x 10 cm</a:t>
              </a:r>
              <a:r>
                <a:rPr sz="1477" baseline="31999" dirty="0"/>
                <a:t>2</a:t>
              </a:r>
              <a:r>
                <a:rPr sz="1477" dirty="0"/>
                <a:t>) </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t>Detectors tested up to </a:t>
              </a:r>
              <a:r>
                <a:rPr sz="1477" dirty="0" err="1"/>
                <a:t>to</a:t>
              </a:r>
              <a:r>
                <a:rPr sz="1477" dirty="0"/>
                <a:t> ~ kHz/cm</a:t>
              </a:r>
              <a:r>
                <a:rPr sz="1477" baseline="31999" dirty="0"/>
                <a:t>2</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t>Very similar DAQ, gas system and gas analysis of laboratory</a:t>
              </a:r>
            </a:p>
          </p:txBody>
        </p:sp>
        <p:sp>
          <p:nvSpPr>
            <p:cNvPr id="35" name="Gamma Irradiation Facility (GIF++)">
              <a:extLst>
                <a:ext uri="{FF2B5EF4-FFF2-40B4-BE49-F238E27FC236}">
                  <a16:creationId xmlns:a16="http://schemas.microsoft.com/office/drawing/2014/main" id="{13228832-6A73-7070-609B-D5953B3EE24F}"/>
                </a:ext>
              </a:extLst>
            </p:cNvPr>
            <p:cNvSpPr txBox="1"/>
            <p:nvPr/>
          </p:nvSpPr>
          <p:spPr>
            <a:xfrm>
              <a:off x="367479" y="4124409"/>
              <a:ext cx="2997616"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solidFill>
                    <a:srgbClr val="21529F"/>
                  </a:solidFill>
                  <a:latin typeface="Helvetica Neue Medium"/>
                  <a:ea typeface="Helvetica Neue Medium"/>
                  <a:cs typeface="Helvetica Neue Medium"/>
                  <a:sym typeface="Helvetica Neue Medium"/>
                </a:defRPr>
              </a:lvl1pPr>
            </a:lstStyle>
            <a:p>
              <a:r>
                <a:rPr sz="1477" dirty="0"/>
                <a:t>Gamma Irradiation Facility (GIF++)</a:t>
              </a:r>
            </a:p>
          </p:txBody>
        </p:sp>
      </p:grpSp>
      <p:sp>
        <p:nvSpPr>
          <p:cNvPr id="36" name="Set-ups to test different types of gas mixtures and detectors: RPC, wire chambers, MPGD">
            <a:extLst>
              <a:ext uri="{FF2B5EF4-FFF2-40B4-BE49-F238E27FC236}">
                <a16:creationId xmlns:a16="http://schemas.microsoft.com/office/drawing/2014/main" id="{DC86B10A-6662-59FD-609D-36F674D793BB}"/>
              </a:ext>
            </a:extLst>
          </p:cNvPr>
          <p:cNvSpPr txBox="1"/>
          <p:nvPr/>
        </p:nvSpPr>
        <p:spPr>
          <a:xfrm>
            <a:off x="1840722" y="739207"/>
            <a:ext cx="8792472"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b="1">
                <a:solidFill>
                  <a:srgbClr val="21529F"/>
                </a:solidFill>
                <a:latin typeface="Helvetica Neue"/>
                <a:ea typeface="Helvetica Neue"/>
                <a:cs typeface="Helvetica Neue"/>
                <a:sym typeface="Helvetica Neue"/>
              </a:defRPr>
            </a:lvl1pPr>
          </a:lstStyle>
          <a:p>
            <a:r>
              <a:rPr sz="1600" dirty="0"/>
              <a:t>Set-ups to test different types of gas mixtures and detectors: RPC, wire chambers, MPGD</a:t>
            </a:r>
          </a:p>
        </p:txBody>
      </p:sp>
      <p:sp>
        <p:nvSpPr>
          <p:cNvPr id="37" name="Possible alternatives to GHG gases">
            <a:extLst>
              <a:ext uri="{FF2B5EF4-FFF2-40B4-BE49-F238E27FC236}">
                <a16:creationId xmlns:a16="http://schemas.microsoft.com/office/drawing/2014/main" id="{D3BADD37-827A-D4EA-9C21-E8E1F7E27A9A}"/>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Set-ups: laboratory and irradiation facility</a:t>
            </a:r>
          </a:p>
        </p:txBody>
      </p:sp>
      <p:pic>
        <p:nvPicPr>
          <p:cNvPr id="38" name="Picture 37" descr="C:\Users\guidar\Documents\IEEE2012\CERN LogoOutline-Blue-04.png">
            <a:extLst>
              <a:ext uri="{FF2B5EF4-FFF2-40B4-BE49-F238E27FC236}">
                <a16:creationId xmlns:a16="http://schemas.microsoft.com/office/drawing/2014/main" id="{BD0F6E78-169C-5167-5E25-2BD948BA089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BA379643-9DBA-4E74-876D-1AA93543B8E2}"/>
              </a:ext>
            </a:extLst>
          </p:cNvPr>
          <p:cNvGrpSpPr/>
          <p:nvPr/>
        </p:nvGrpSpPr>
        <p:grpSpPr>
          <a:xfrm>
            <a:off x="792488" y="691712"/>
            <a:ext cx="10440000" cy="37824"/>
            <a:chOff x="179512" y="582864"/>
            <a:chExt cx="8820000" cy="37824"/>
          </a:xfrm>
        </p:grpSpPr>
        <p:cxnSp>
          <p:nvCxnSpPr>
            <p:cNvPr id="40" name="Straight Connector 39">
              <a:extLst>
                <a:ext uri="{FF2B5EF4-FFF2-40B4-BE49-F238E27FC236}">
                  <a16:creationId xmlns:a16="http://schemas.microsoft.com/office/drawing/2014/main" id="{861FA872-84B8-C2A5-A608-4AAE0B7E8DF2}"/>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EDA7801-D3EF-97D7-D501-D1511EAEBA8D}"/>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Date Placeholder 41">
            <a:extLst>
              <a:ext uri="{FF2B5EF4-FFF2-40B4-BE49-F238E27FC236}">
                <a16:creationId xmlns:a16="http://schemas.microsoft.com/office/drawing/2014/main" id="{7BD730B7-381F-07A1-B65C-F83ABCA48F4A}"/>
              </a:ext>
            </a:extLst>
          </p:cNvPr>
          <p:cNvSpPr>
            <a:spLocks noGrp="1"/>
          </p:cNvSpPr>
          <p:nvPr>
            <p:ph type="dt" sz="half" idx="10"/>
          </p:nvPr>
        </p:nvSpPr>
        <p:spPr/>
        <p:txBody>
          <a:bodyPr/>
          <a:lstStyle/>
          <a:p>
            <a:r>
              <a:rPr lang="en-CH"/>
              <a:t>20/06/2024</a:t>
            </a:r>
            <a:endParaRPr lang="en-GB"/>
          </a:p>
        </p:txBody>
      </p:sp>
      <p:sp>
        <p:nvSpPr>
          <p:cNvPr id="43" name="Footer Placeholder 42">
            <a:extLst>
              <a:ext uri="{FF2B5EF4-FFF2-40B4-BE49-F238E27FC236}">
                <a16:creationId xmlns:a16="http://schemas.microsoft.com/office/drawing/2014/main" id="{0CF73DE8-386F-C5E2-2B54-A5F25E3BEEE6}"/>
              </a:ext>
            </a:extLst>
          </p:cNvPr>
          <p:cNvSpPr>
            <a:spLocks noGrp="1"/>
          </p:cNvSpPr>
          <p:nvPr>
            <p:ph type="ftr" sz="quarter" idx="11"/>
          </p:nvPr>
        </p:nvSpPr>
        <p:spPr/>
        <p:txBody>
          <a:bodyPr/>
          <a:lstStyle/>
          <a:p>
            <a:r>
              <a:rPr lang="en-GB"/>
              <a:t>Bonaudi-Chiavassa International School on Particle Detectors</a:t>
            </a:r>
          </a:p>
        </p:txBody>
      </p:sp>
      <p:sp>
        <p:nvSpPr>
          <p:cNvPr id="44" name="Slide Number Placeholder 43">
            <a:extLst>
              <a:ext uri="{FF2B5EF4-FFF2-40B4-BE49-F238E27FC236}">
                <a16:creationId xmlns:a16="http://schemas.microsoft.com/office/drawing/2014/main" id="{D4B3622B-F447-2A51-894E-A5F6AB2ACBE6}"/>
              </a:ext>
            </a:extLst>
          </p:cNvPr>
          <p:cNvSpPr>
            <a:spLocks noGrp="1"/>
          </p:cNvSpPr>
          <p:nvPr>
            <p:ph type="sldNum" sz="quarter" idx="12"/>
          </p:nvPr>
        </p:nvSpPr>
        <p:spPr/>
        <p:txBody>
          <a:bodyPr/>
          <a:lstStyle/>
          <a:p>
            <a:fld id="{42A0D281-FBFC-4D24-9147-4B8F7095011A}" type="slidenum">
              <a:rPr lang="en-GB" smtClean="0"/>
              <a:t>69</a:t>
            </a:fld>
            <a:endParaRPr lang="en-GB"/>
          </a:p>
        </p:txBody>
      </p:sp>
    </p:spTree>
    <p:extLst>
      <p:ext uri="{BB962C8B-B14F-4D97-AF65-F5344CB8AC3E}">
        <p14:creationId xmlns:p14="http://schemas.microsoft.com/office/powerpoint/2010/main" val="2535042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D66E49-543C-413E-A154-8C3792770830}"/>
              </a:ext>
            </a:extLst>
          </p:cNvPr>
          <p:cNvSpPr>
            <a:spLocks noGrp="1"/>
          </p:cNvSpPr>
          <p:nvPr>
            <p:ph type="ftr" sz="quarter" idx="11"/>
          </p:nvPr>
        </p:nvSpPr>
        <p:spPr>
          <a:xfrm>
            <a:off x="4038600" y="6356350"/>
            <a:ext cx="4718282"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1902A4F5-5239-4124-80CF-456E1563355E}"/>
              </a:ext>
            </a:extLst>
          </p:cNvPr>
          <p:cNvSpPr>
            <a:spLocks noGrp="1"/>
          </p:cNvSpPr>
          <p:nvPr>
            <p:ph type="sldNum" sz="quarter" idx="12"/>
          </p:nvPr>
        </p:nvSpPr>
        <p:spPr/>
        <p:txBody>
          <a:bodyPr/>
          <a:lstStyle/>
          <a:p>
            <a:fld id="{42A0D281-FBFC-4D24-9147-4B8F7095011A}" type="slidenum">
              <a:rPr lang="en-GB" smtClean="0"/>
              <a:t>7</a:t>
            </a:fld>
            <a:endParaRPr lang="en-GB"/>
          </a:p>
        </p:txBody>
      </p:sp>
      <p:sp>
        <p:nvSpPr>
          <p:cNvPr id="10" name="Rectangle 4">
            <a:extLst>
              <a:ext uri="{FF2B5EF4-FFF2-40B4-BE49-F238E27FC236}">
                <a16:creationId xmlns:a16="http://schemas.microsoft.com/office/drawing/2014/main" id="{4D8CC864-7BFB-40EA-88FD-77F1828296EF}"/>
              </a:ext>
            </a:extLst>
          </p:cNvPr>
          <p:cNvSpPr txBox="1">
            <a:spLocks noChangeArrowheads="1"/>
          </p:cNvSpPr>
          <p:nvPr/>
        </p:nvSpPr>
        <p:spPr>
          <a:xfrm>
            <a:off x="2276820" y="-67963"/>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Gaseous detector systems at LHC</a:t>
            </a:r>
          </a:p>
        </p:txBody>
      </p:sp>
      <p:pic>
        <p:nvPicPr>
          <p:cNvPr id="11" name="Picture 2" descr="C:\Users\guidar\Documents\IEEE2012\CERN LogoOutline-Blue-04.png">
            <a:extLst>
              <a:ext uri="{FF2B5EF4-FFF2-40B4-BE49-F238E27FC236}">
                <a16:creationId xmlns:a16="http://schemas.microsoft.com/office/drawing/2014/main" id="{054FE88E-2A85-4238-9943-BD23696372D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4AB7809-C6C7-45AC-8B3A-4565C953D883}"/>
              </a:ext>
            </a:extLst>
          </p:cNvPr>
          <p:cNvGrpSpPr/>
          <p:nvPr/>
        </p:nvGrpSpPr>
        <p:grpSpPr>
          <a:xfrm>
            <a:off x="792488" y="691712"/>
            <a:ext cx="10440000" cy="37824"/>
            <a:chOff x="179512" y="582864"/>
            <a:chExt cx="8820000" cy="37824"/>
          </a:xfrm>
        </p:grpSpPr>
        <p:cxnSp>
          <p:nvCxnSpPr>
            <p:cNvPr id="13" name="Straight Connector 12">
              <a:extLst>
                <a:ext uri="{FF2B5EF4-FFF2-40B4-BE49-F238E27FC236}">
                  <a16:creationId xmlns:a16="http://schemas.microsoft.com/office/drawing/2014/main" id="{2B395A57-90E5-425C-9D0C-A3B82BEDFCFC}"/>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59A57A-88B4-49C0-A2F6-06E792B264A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7CA7A9BF-5225-4EB8-B8A7-9903A1D969C7}"/>
              </a:ext>
            </a:extLst>
          </p:cNvPr>
          <p:cNvSpPr txBox="1"/>
          <p:nvPr/>
        </p:nvSpPr>
        <p:spPr>
          <a:xfrm>
            <a:off x="58119" y="1005353"/>
            <a:ext cx="12008112" cy="646331"/>
          </a:xfrm>
          <a:prstGeom prst="rect">
            <a:avLst/>
          </a:prstGeom>
          <a:noFill/>
        </p:spPr>
        <p:txBody>
          <a:bodyPr wrap="square" rtlCol="0">
            <a:spAutoFit/>
          </a:bodyPr>
          <a:lstStyle/>
          <a:p>
            <a:r>
              <a:rPr lang="en-GB" b="1" dirty="0">
                <a:cs typeface="Times New Roman" panose="02020603050405020304" pitchFamily="18" charset="0"/>
              </a:rPr>
              <a:t>Nowadays increased attention on GHGs emissions: </a:t>
            </a:r>
            <a:r>
              <a:rPr lang="en-GB" dirty="0">
                <a:cs typeface="Times New Roman" panose="02020603050405020304" pitchFamily="18" charset="0"/>
              </a:rPr>
              <a:t>F-gas regulation aims in limiting emissions, GHGs availability, price, …</a:t>
            </a:r>
          </a:p>
          <a:p>
            <a:r>
              <a:rPr lang="en-GB" b="1" dirty="0">
                <a:cs typeface="Times New Roman" panose="02020603050405020304" pitchFamily="18" charset="0"/>
              </a:rPr>
              <a:t>GHGs are used because needed to achieve specific detector performance and/or long-term stability</a:t>
            </a:r>
          </a:p>
        </p:txBody>
      </p:sp>
      <p:grpSp>
        <p:nvGrpSpPr>
          <p:cNvPr id="60" name="Group">
            <a:extLst>
              <a:ext uri="{FF2B5EF4-FFF2-40B4-BE49-F238E27FC236}">
                <a16:creationId xmlns:a16="http://schemas.microsoft.com/office/drawing/2014/main" id="{D5F96DA0-7B51-0E6C-B801-84E5494A3C79}"/>
              </a:ext>
            </a:extLst>
          </p:cNvPr>
          <p:cNvGrpSpPr/>
          <p:nvPr/>
        </p:nvGrpSpPr>
        <p:grpSpPr>
          <a:xfrm>
            <a:off x="583208" y="2245518"/>
            <a:ext cx="1135576" cy="1535644"/>
            <a:chOff x="457001" y="0"/>
            <a:chExt cx="1135575" cy="1535643"/>
          </a:xfrm>
        </p:grpSpPr>
        <p:sp>
          <p:nvSpPr>
            <p:cNvPr id="61" name="C2H2F4…">
              <a:extLst>
                <a:ext uri="{FF2B5EF4-FFF2-40B4-BE49-F238E27FC236}">
                  <a16:creationId xmlns:a16="http://schemas.microsoft.com/office/drawing/2014/main" id="{620C7ABA-625A-A094-4005-4ECB1215C502}"/>
                </a:ext>
              </a:extLst>
            </p:cNvPr>
            <p:cNvSpPr txBox="1"/>
            <p:nvPr/>
          </p:nvSpPr>
          <p:spPr>
            <a:xfrm>
              <a:off x="457001" y="963692"/>
              <a:ext cx="1125889" cy="5719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hangingPunct="0">
                <a:spcBef>
                  <a:spcPts val="500"/>
                </a:spcBef>
                <a:defRPr sz="2100" b="1">
                  <a:latin typeface="Helvetica Neue"/>
                  <a:ea typeface="Helvetica Neue"/>
                  <a:cs typeface="Helvetica Neue"/>
                  <a:sym typeface="Helvetica Neue"/>
                </a:defRPr>
              </a:pPr>
              <a:r>
                <a:rPr sz="1400" b="1" kern="0" dirty="0">
                  <a:solidFill>
                    <a:srgbClr val="000000"/>
                  </a:solidFill>
                  <a:ea typeface="Helvetica Neue"/>
                  <a:cs typeface="Helvetica Neue"/>
                  <a:sym typeface="Helvetica Neue"/>
                </a:rPr>
                <a:t>C</a:t>
              </a:r>
              <a:r>
                <a:rPr sz="1400" b="1" kern="0" baseline="-5999" dirty="0">
                  <a:solidFill>
                    <a:srgbClr val="000000"/>
                  </a:solidFill>
                  <a:ea typeface="Helvetica Neue"/>
                  <a:cs typeface="Helvetica Neue"/>
                  <a:sym typeface="Helvetica Neue"/>
                </a:rPr>
                <a:t>2</a:t>
              </a:r>
              <a:r>
                <a:rPr sz="1400" b="1" kern="0" dirty="0">
                  <a:solidFill>
                    <a:srgbClr val="000000"/>
                  </a:solidFill>
                  <a:ea typeface="Helvetica Neue"/>
                  <a:cs typeface="Helvetica Neue"/>
                  <a:sym typeface="Helvetica Neue"/>
                </a:rPr>
                <a:t>H</a:t>
              </a:r>
              <a:r>
                <a:rPr sz="1400" b="1" kern="0" baseline="-5999" dirty="0">
                  <a:solidFill>
                    <a:srgbClr val="000000"/>
                  </a:solidFill>
                  <a:ea typeface="Helvetica Neue"/>
                  <a:cs typeface="Helvetica Neue"/>
                  <a:sym typeface="Helvetica Neue"/>
                </a:rPr>
                <a:t>2</a:t>
              </a:r>
              <a:r>
                <a:rPr sz="1400" b="1" kern="0" dirty="0">
                  <a:solidFill>
                    <a:srgbClr val="000000"/>
                  </a:solidFill>
                  <a:ea typeface="Helvetica Neue"/>
                  <a:cs typeface="Helvetica Neue"/>
                  <a:sym typeface="Helvetica Neue"/>
                </a:rPr>
                <a:t>F</a:t>
              </a:r>
              <a:r>
                <a:rPr sz="1400" b="1" kern="0" baseline="-5999" dirty="0">
                  <a:solidFill>
                    <a:srgbClr val="000000"/>
                  </a:solidFill>
                  <a:ea typeface="Helvetica Neue"/>
                  <a:cs typeface="Helvetica Neue"/>
                  <a:sym typeface="Helvetica Neue"/>
                </a:rPr>
                <a:t>4</a:t>
              </a:r>
            </a:p>
            <a:p>
              <a:pPr algn="ctr" defTabSz="584200" hangingPunct="0">
                <a:spcBef>
                  <a:spcPts val="500"/>
                </a:spcBef>
                <a:defRPr sz="1900">
                  <a:solidFill>
                    <a:srgbClr val="C82506"/>
                  </a:solidFill>
                  <a:latin typeface="Helvetica Neue Medium"/>
                  <a:ea typeface="Helvetica Neue Medium"/>
                  <a:cs typeface="Helvetica Neue Medium"/>
                  <a:sym typeface="Helvetica Neue Medium"/>
                </a:defRPr>
              </a:pPr>
              <a:r>
                <a:rPr sz="1400" kern="0" dirty="0">
                  <a:solidFill>
                    <a:srgbClr val="C82506"/>
                  </a:solidFill>
                  <a:ea typeface="Helvetica Neue Medium"/>
                  <a:cs typeface="Helvetica Neue Medium"/>
                  <a:sym typeface="Helvetica Neue Medium"/>
                </a:rPr>
                <a:t>GWP 1430</a:t>
              </a:r>
            </a:p>
          </p:txBody>
        </p:sp>
        <p:pic>
          <p:nvPicPr>
            <p:cNvPr id="62" name="GAS2_RPC_C2H2F4.png" descr="GAS2_RPC_C2H2F4.png">
              <a:extLst>
                <a:ext uri="{FF2B5EF4-FFF2-40B4-BE49-F238E27FC236}">
                  <a16:creationId xmlns:a16="http://schemas.microsoft.com/office/drawing/2014/main" id="{4FB50097-E132-ED20-05C9-A962E6B316B3}"/>
                </a:ext>
              </a:extLst>
            </p:cNvPr>
            <p:cNvPicPr>
              <a:picLocks noChangeAspect="1"/>
            </p:cNvPicPr>
            <p:nvPr/>
          </p:nvPicPr>
          <p:blipFill>
            <a:blip r:embed="rId3"/>
            <a:stretch>
              <a:fillRect/>
            </a:stretch>
          </p:blipFill>
          <p:spPr>
            <a:xfrm>
              <a:off x="466688" y="0"/>
              <a:ext cx="1125888" cy="977744"/>
            </a:xfrm>
            <a:prstGeom prst="rect">
              <a:avLst/>
            </a:prstGeom>
            <a:ln w="12700" cap="flat">
              <a:noFill/>
              <a:miter lim="400000"/>
            </a:ln>
            <a:effectLst/>
          </p:spPr>
        </p:pic>
      </p:grpSp>
      <p:grpSp>
        <p:nvGrpSpPr>
          <p:cNvPr id="63" name="Group">
            <a:extLst>
              <a:ext uri="{FF2B5EF4-FFF2-40B4-BE49-F238E27FC236}">
                <a16:creationId xmlns:a16="http://schemas.microsoft.com/office/drawing/2014/main" id="{E83E2590-905C-955B-7132-20CA945809D6}"/>
              </a:ext>
            </a:extLst>
          </p:cNvPr>
          <p:cNvGrpSpPr/>
          <p:nvPr/>
        </p:nvGrpSpPr>
        <p:grpSpPr>
          <a:xfrm>
            <a:off x="3168798" y="2002351"/>
            <a:ext cx="2405214" cy="1780104"/>
            <a:chOff x="-1111924" y="73548"/>
            <a:chExt cx="2405212" cy="1780103"/>
          </a:xfrm>
        </p:grpSpPr>
        <p:sp>
          <p:nvSpPr>
            <p:cNvPr id="64" name="SF6…">
              <a:extLst>
                <a:ext uri="{FF2B5EF4-FFF2-40B4-BE49-F238E27FC236}">
                  <a16:creationId xmlns:a16="http://schemas.microsoft.com/office/drawing/2014/main" id="{36DB029B-F592-737E-040A-63651FC283C2}"/>
                </a:ext>
              </a:extLst>
            </p:cNvPr>
            <p:cNvSpPr txBox="1"/>
            <p:nvPr/>
          </p:nvSpPr>
          <p:spPr>
            <a:xfrm>
              <a:off x="-1111924" y="1207319"/>
              <a:ext cx="1114174" cy="646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hangingPunct="0">
                <a:spcBef>
                  <a:spcPts val="500"/>
                </a:spcBef>
                <a:defRPr sz="2100">
                  <a:latin typeface="Helvetica Neue Medium"/>
                  <a:ea typeface="Helvetica Neue Medium"/>
                  <a:cs typeface="Helvetica Neue Medium"/>
                  <a:sym typeface="Helvetica Neue Medium"/>
                </a:defRPr>
              </a:pPr>
              <a:r>
                <a:rPr sz="1400" b="1" kern="0" dirty="0">
                  <a:solidFill>
                    <a:srgbClr val="000000"/>
                  </a:solidFill>
                  <a:ea typeface="Helvetica Neue Medium"/>
                  <a:cs typeface="Helvetica Neue Medium"/>
                  <a:sym typeface="Helvetica Neue Medium"/>
                </a:rPr>
                <a:t>SF</a:t>
              </a:r>
              <a:r>
                <a:rPr sz="1400" b="1" kern="0" baseline="-5999" dirty="0">
                  <a:solidFill>
                    <a:srgbClr val="000000"/>
                  </a:solidFill>
                  <a:ea typeface="Helvetica Neue Medium"/>
                  <a:cs typeface="Helvetica Neue Medium"/>
                  <a:sym typeface="Helvetica Neue Medium"/>
                </a:rPr>
                <a:t>6</a:t>
              </a:r>
            </a:p>
            <a:p>
              <a:pPr algn="ctr" defTabSz="584200" hangingPunct="0">
                <a:spcBef>
                  <a:spcPts val="500"/>
                </a:spcBef>
                <a:defRPr sz="1900">
                  <a:solidFill>
                    <a:srgbClr val="C82506"/>
                  </a:solidFill>
                  <a:latin typeface="Helvetica Neue Medium"/>
                  <a:ea typeface="Helvetica Neue Medium"/>
                  <a:cs typeface="Helvetica Neue Medium"/>
                  <a:sym typeface="Helvetica Neue Medium"/>
                </a:defRPr>
              </a:pPr>
              <a:r>
                <a:rPr sz="1400" kern="0" dirty="0">
                  <a:solidFill>
                    <a:srgbClr val="C82506"/>
                  </a:solidFill>
                  <a:ea typeface="Helvetica Neue Medium"/>
                  <a:cs typeface="Helvetica Neue Medium"/>
                  <a:sym typeface="Helvetica Neue Medium"/>
                </a:rPr>
                <a:t>GWP 22800</a:t>
              </a:r>
            </a:p>
          </p:txBody>
        </p:sp>
        <p:grpSp>
          <p:nvGrpSpPr>
            <p:cNvPr id="65" name="Group">
              <a:extLst>
                <a:ext uri="{FF2B5EF4-FFF2-40B4-BE49-F238E27FC236}">
                  <a16:creationId xmlns:a16="http://schemas.microsoft.com/office/drawing/2014/main" id="{F18C6E80-788D-40C0-9941-A9D03AAF57C4}"/>
                </a:ext>
              </a:extLst>
            </p:cNvPr>
            <p:cNvGrpSpPr/>
            <p:nvPr/>
          </p:nvGrpSpPr>
          <p:grpSpPr>
            <a:xfrm>
              <a:off x="-1039764" y="73548"/>
              <a:ext cx="2333052" cy="1200596"/>
              <a:chOff x="-1195949" y="73548"/>
              <a:chExt cx="2333050" cy="1200595"/>
            </a:xfrm>
          </p:grpSpPr>
          <p:pic>
            <p:nvPicPr>
              <p:cNvPr id="66" name="SF6.png" descr="SF6.png">
                <a:extLst>
                  <a:ext uri="{FF2B5EF4-FFF2-40B4-BE49-F238E27FC236}">
                    <a16:creationId xmlns:a16="http://schemas.microsoft.com/office/drawing/2014/main" id="{3874EB67-9CBF-DF53-5CF6-848835030945}"/>
                  </a:ext>
                </a:extLst>
              </p:cNvPr>
              <p:cNvPicPr>
                <a:picLocks noChangeAspect="1"/>
              </p:cNvPicPr>
              <p:nvPr/>
            </p:nvPicPr>
            <p:blipFill>
              <a:blip r:embed="rId4"/>
              <a:stretch>
                <a:fillRect/>
              </a:stretch>
            </p:blipFill>
            <p:spPr>
              <a:xfrm>
                <a:off x="-1195949" y="247349"/>
                <a:ext cx="969854" cy="1026794"/>
              </a:xfrm>
              <a:prstGeom prst="rect">
                <a:avLst/>
              </a:prstGeom>
              <a:ln w="12700" cap="flat">
                <a:noFill/>
                <a:miter lim="400000"/>
              </a:ln>
              <a:effectLst/>
            </p:spPr>
          </p:pic>
          <p:sp>
            <p:nvSpPr>
              <p:cNvPr id="67" name="Rectangle">
                <a:extLst>
                  <a:ext uri="{FF2B5EF4-FFF2-40B4-BE49-F238E27FC236}">
                    <a16:creationId xmlns:a16="http://schemas.microsoft.com/office/drawing/2014/main" id="{AFC61EAD-6E5C-1BE1-C07C-C29FE499AC26}"/>
                  </a:ext>
                </a:extLst>
              </p:cNvPr>
              <p:cNvSpPr/>
              <p:nvPr/>
            </p:nvSpPr>
            <p:spPr>
              <a:xfrm>
                <a:off x="755929" y="356721"/>
                <a:ext cx="381172" cy="28497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hangingPunct="0">
                  <a:defRPr sz="2400"/>
                </a:pPr>
                <a:endParaRPr sz="1400" kern="0">
                  <a:solidFill>
                    <a:srgbClr val="000000"/>
                  </a:solidFill>
                  <a:sym typeface="Helvetica Light"/>
                </a:endParaRPr>
              </a:p>
            </p:txBody>
          </p:sp>
          <p:sp>
            <p:nvSpPr>
              <p:cNvPr id="68" name="Rectangle">
                <a:extLst>
                  <a:ext uri="{FF2B5EF4-FFF2-40B4-BE49-F238E27FC236}">
                    <a16:creationId xmlns:a16="http://schemas.microsoft.com/office/drawing/2014/main" id="{04B6C30A-547B-AE29-FF30-B473228D9FFC}"/>
                  </a:ext>
                </a:extLst>
              </p:cNvPr>
              <p:cNvSpPr/>
              <p:nvPr/>
            </p:nvSpPr>
            <p:spPr>
              <a:xfrm>
                <a:off x="30262" y="73548"/>
                <a:ext cx="631277" cy="38331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hangingPunct="0">
                  <a:defRPr sz="2400"/>
                </a:pPr>
                <a:endParaRPr sz="1400" kern="0">
                  <a:solidFill>
                    <a:srgbClr val="000000"/>
                  </a:solidFill>
                  <a:sym typeface="Helvetica Light"/>
                </a:endParaRPr>
              </a:p>
            </p:txBody>
          </p:sp>
          <p:sp>
            <p:nvSpPr>
              <p:cNvPr id="69" name="Rectangle">
                <a:extLst>
                  <a:ext uri="{FF2B5EF4-FFF2-40B4-BE49-F238E27FC236}">
                    <a16:creationId xmlns:a16="http://schemas.microsoft.com/office/drawing/2014/main" id="{D6AB804D-39A3-BDE3-FC9C-0CE02E9C4768}"/>
                  </a:ext>
                </a:extLst>
              </p:cNvPr>
              <p:cNvSpPr/>
              <p:nvPr/>
            </p:nvSpPr>
            <p:spPr>
              <a:xfrm>
                <a:off x="561536" y="323821"/>
                <a:ext cx="109690" cy="38330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hangingPunct="0">
                  <a:defRPr sz="2400"/>
                </a:pPr>
                <a:endParaRPr sz="1400" kern="0">
                  <a:solidFill>
                    <a:srgbClr val="000000"/>
                  </a:solidFill>
                  <a:sym typeface="Helvetica Light"/>
                </a:endParaRPr>
              </a:p>
            </p:txBody>
          </p:sp>
          <p:sp>
            <p:nvSpPr>
              <p:cNvPr id="70" name="Rectangle">
                <a:extLst>
                  <a:ext uri="{FF2B5EF4-FFF2-40B4-BE49-F238E27FC236}">
                    <a16:creationId xmlns:a16="http://schemas.microsoft.com/office/drawing/2014/main" id="{F73E6386-1E39-9B9F-6BD7-B746AC88DA60}"/>
                  </a:ext>
                </a:extLst>
              </p:cNvPr>
              <p:cNvSpPr/>
              <p:nvPr/>
            </p:nvSpPr>
            <p:spPr>
              <a:xfrm rot="660000">
                <a:off x="985469" y="756724"/>
                <a:ext cx="109690" cy="7886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hangingPunct="0">
                  <a:defRPr sz="2400"/>
                </a:pPr>
                <a:endParaRPr sz="1400" kern="0">
                  <a:solidFill>
                    <a:srgbClr val="000000"/>
                  </a:solidFill>
                  <a:sym typeface="Helvetica Light"/>
                </a:endParaRPr>
              </a:p>
            </p:txBody>
          </p:sp>
          <p:sp>
            <p:nvSpPr>
              <p:cNvPr id="71" name="Rectangle">
                <a:extLst>
                  <a:ext uri="{FF2B5EF4-FFF2-40B4-BE49-F238E27FC236}">
                    <a16:creationId xmlns:a16="http://schemas.microsoft.com/office/drawing/2014/main" id="{712BBE8B-E947-4F78-0FD9-CA7B24A00BED}"/>
                  </a:ext>
                </a:extLst>
              </p:cNvPr>
              <p:cNvSpPr/>
              <p:nvPr/>
            </p:nvSpPr>
            <p:spPr>
              <a:xfrm rot="20540156">
                <a:off x="967366" y="597034"/>
                <a:ext cx="109690" cy="7886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hangingPunct="0">
                  <a:defRPr sz="2400"/>
                </a:pPr>
                <a:endParaRPr sz="1400" kern="0">
                  <a:solidFill>
                    <a:srgbClr val="000000"/>
                  </a:solidFill>
                  <a:sym typeface="Helvetica Light"/>
                </a:endParaRPr>
              </a:p>
            </p:txBody>
          </p:sp>
          <p:sp>
            <p:nvSpPr>
              <p:cNvPr id="72" name="Rectangle">
                <a:extLst>
                  <a:ext uri="{FF2B5EF4-FFF2-40B4-BE49-F238E27FC236}">
                    <a16:creationId xmlns:a16="http://schemas.microsoft.com/office/drawing/2014/main" id="{2BCA3FDA-8546-6F29-BD39-5E824905A825}"/>
                  </a:ext>
                </a:extLst>
              </p:cNvPr>
              <p:cNvSpPr/>
              <p:nvPr/>
            </p:nvSpPr>
            <p:spPr>
              <a:xfrm rot="20720156">
                <a:off x="993932" y="728958"/>
                <a:ext cx="109690" cy="5802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hangingPunct="0">
                  <a:defRPr sz="2400"/>
                </a:pPr>
                <a:endParaRPr sz="1400" kern="0">
                  <a:solidFill>
                    <a:srgbClr val="000000"/>
                  </a:solidFill>
                  <a:sym typeface="Helvetica Light"/>
                </a:endParaRPr>
              </a:p>
            </p:txBody>
          </p:sp>
          <p:sp>
            <p:nvSpPr>
              <p:cNvPr id="73" name="Rectangle">
                <a:extLst>
                  <a:ext uri="{FF2B5EF4-FFF2-40B4-BE49-F238E27FC236}">
                    <a16:creationId xmlns:a16="http://schemas.microsoft.com/office/drawing/2014/main" id="{3206C52F-C223-8483-A559-38A439A613B4}"/>
                  </a:ext>
                </a:extLst>
              </p:cNvPr>
              <p:cNvSpPr/>
              <p:nvPr/>
            </p:nvSpPr>
            <p:spPr>
              <a:xfrm rot="20720156">
                <a:off x="1010386" y="672859"/>
                <a:ext cx="29075" cy="7959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hangingPunct="0">
                  <a:defRPr sz="2400"/>
                </a:pPr>
                <a:endParaRPr sz="1400" kern="0">
                  <a:solidFill>
                    <a:srgbClr val="000000"/>
                  </a:solidFill>
                  <a:sym typeface="Helvetica Light"/>
                </a:endParaRPr>
              </a:p>
            </p:txBody>
          </p:sp>
        </p:grpSp>
      </p:grpSp>
      <p:grpSp>
        <p:nvGrpSpPr>
          <p:cNvPr id="74" name="Group">
            <a:extLst>
              <a:ext uri="{FF2B5EF4-FFF2-40B4-BE49-F238E27FC236}">
                <a16:creationId xmlns:a16="http://schemas.microsoft.com/office/drawing/2014/main" id="{F69F90A8-F374-2E0E-30E3-F38768F92502}"/>
              </a:ext>
            </a:extLst>
          </p:cNvPr>
          <p:cNvGrpSpPr/>
          <p:nvPr/>
        </p:nvGrpSpPr>
        <p:grpSpPr>
          <a:xfrm>
            <a:off x="7010792" y="2112996"/>
            <a:ext cx="1990463" cy="3109869"/>
            <a:chOff x="542734" y="223907"/>
            <a:chExt cx="1990462" cy="3109867"/>
          </a:xfrm>
        </p:grpSpPr>
        <p:sp>
          <p:nvSpPr>
            <p:cNvPr id="75" name="CF4…">
              <a:extLst>
                <a:ext uri="{FF2B5EF4-FFF2-40B4-BE49-F238E27FC236}">
                  <a16:creationId xmlns:a16="http://schemas.microsoft.com/office/drawing/2014/main" id="{E28187B3-F906-E450-F25A-CA28C917EFCF}"/>
                </a:ext>
              </a:extLst>
            </p:cNvPr>
            <p:cNvSpPr/>
            <p:nvPr/>
          </p:nvSpPr>
          <p:spPr>
            <a:xfrm>
              <a:off x="1593374" y="2296992"/>
              <a:ext cx="939822" cy="1036782"/>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ctr" defTabSz="584200" hangingPunct="0">
                <a:spcBef>
                  <a:spcPts val="500"/>
                </a:spcBef>
                <a:defRPr sz="2100">
                  <a:latin typeface="Helvetica Neue Medium"/>
                  <a:ea typeface="Helvetica Neue Medium"/>
                  <a:cs typeface="Helvetica Neue Medium"/>
                  <a:sym typeface="Helvetica Neue Medium"/>
                </a:defRPr>
              </a:pPr>
              <a:endParaRPr sz="1400" kern="0" dirty="0">
                <a:solidFill>
                  <a:srgbClr val="C82506"/>
                </a:solidFill>
                <a:ea typeface="Helvetica Neue Medium"/>
                <a:cs typeface="Helvetica Neue Medium"/>
                <a:sym typeface="Helvetica Neue Medium"/>
              </a:endParaRPr>
            </a:p>
          </p:txBody>
        </p:sp>
        <p:pic>
          <p:nvPicPr>
            <p:cNvPr id="77" name="CF4.png" descr="CF4.png">
              <a:extLst>
                <a:ext uri="{FF2B5EF4-FFF2-40B4-BE49-F238E27FC236}">
                  <a16:creationId xmlns:a16="http://schemas.microsoft.com/office/drawing/2014/main" id="{28B9CD6F-A1FD-22AB-F100-6B083E21DF02}"/>
                </a:ext>
              </a:extLst>
            </p:cNvPr>
            <p:cNvPicPr>
              <a:picLocks noChangeAspect="1"/>
            </p:cNvPicPr>
            <p:nvPr/>
          </p:nvPicPr>
          <p:blipFill>
            <a:blip r:embed="rId5"/>
            <a:stretch>
              <a:fillRect/>
            </a:stretch>
          </p:blipFill>
          <p:spPr>
            <a:xfrm>
              <a:off x="542734" y="223907"/>
              <a:ext cx="1270000" cy="1036782"/>
            </a:xfrm>
            <a:prstGeom prst="rect">
              <a:avLst/>
            </a:prstGeom>
            <a:ln w="12700" cap="flat">
              <a:noFill/>
              <a:miter lim="400000"/>
            </a:ln>
            <a:effectLst/>
          </p:spPr>
        </p:pic>
      </p:grpSp>
      <p:sp>
        <p:nvSpPr>
          <p:cNvPr id="84" name="Line">
            <a:extLst>
              <a:ext uri="{FF2B5EF4-FFF2-40B4-BE49-F238E27FC236}">
                <a16:creationId xmlns:a16="http://schemas.microsoft.com/office/drawing/2014/main" id="{349AE00F-3ABD-2E82-F4B2-D04D5E78BE29}"/>
              </a:ext>
            </a:extLst>
          </p:cNvPr>
          <p:cNvSpPr/>
          <p:nvPr/>
        </p:nvSpPr>
        <p:spPr>
          <a:xfrm flipH="1">
            <a:off x="1145625" y="3840893"/>
            <a:ext cx="527" cy="345189"/>
          </a:xfrm>
          <a:prstGeom prst="line">
            <a:avLst/>
          </a:prstGeom>
          <a:ln w="25400">
            <a:solidFill>
              <a:srgbClr val="000000"/>
            </a:solidFill>
            <a:miter lim="400000"/>
            <a:tailEnd type="triangle"/>
          </a:ln>
        </p:spPr>
        <p:txBody>
          <a:bodyPr lIns="50800" tIns="50800" rIns="50800" bIns="50800" anchor="ctr"/>
          <a:lstStyle/>
          <a:p>
            <a:pPr algn="ctr" defTabSz="584200" hangingPunct="0">
              <a:defRPr sz="2400"/>
            </a:pPr>
            <a:endParaRPr sz="1400" kern="0">
              <a:solidFill>
                <a:srgbClr val="000000"/>
              </a:solidFill>
              <a:sym typeface="Helvetica Light"/>
            </a:endParaRPr>
          </a:p>
        </p:txBody>
      </p:sp>
      <p:sp>
        <p:nvSpPr>
          <p:cNvPr id="88" name="Resistive Plate Chamber (RPC)">
            <a:extLst>
              <a:ext uri="{FF2B5EF4-FFF2-40B4-BE49-F238E27FC236}">
                <a16:creationId xmlns:a16="http://schemas.microsoft.com/office/drawing/2014/main" id="{AA84190C-CD16-9F34-03FE-A822D611951F}"/>
              </a:ext>
            </a:extLst>
          </p:cNvPr>
          <p:cNvSpPr txBox="1"/>
          <p:nvPr/>
        </p:nvSpPr>
        <p:spPr>
          <a:xfrm>
            <a:off x="908811" y="4715723"/>
            <a:ext cx="2662588"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
              </a:spcBef>
              <a:defRPr sz="1900">
                <a:latin typeface="Helvetica Neue"/>
                <a:ea typeface="Helvetica Neue"/>
                <a:cs typeface="Helvetica Neue"/>
                <a:sym typeface="Helvetica Neue"/>
              </a:defRPr>
            </a:lvl1pPr>
          </a:lstStyle>
          <a:p>
            <a:pPr marL="0" marR="0" lvl="0" indent="0" algn="ctr" defTabSz="584200" eaLnBrk="1" fontAlgn="auto" latinLnBrk="0" hangingPunct="0">
              <a:lnSpc>
                <a:spcPct val="100000"/>
              </a:lnSpc>
              <a:spcBef>
                <a:spcPts val="300"/>
              </a:spcBef>
              <a:spcAft>
                <a:spcPts val="0"/>
              </a:spcAft>
              <a:buClrTx/>
              <a:buSzTx/>
              <a:buFontTx/>
              <a:buNone/>
              <a:tabLst/>
              <a:defRPr/>
            </a:pPr>
            <a:r>
              <a:rPr kumimoji="0" sz="1600" b="1" i="0" u="none" strike="noStrike" kern="0" cap="none" spc="0" normalizeH="0" baseline="0" noProof="0" dirty="0">
                <a:ln>
                  <a:noFill/>
                </a:ln>
                <a:solidFill>
                  <a:srgbClr val="376092"/>
                </a:solidFill>
                <a:effectLst/>
                <a:uLnTx/>
                <a:uFillTx/>
                <a:latin typeface="+mn-lt"/>
                <a:sym typeface="Helvetica Neue"/>
              </a:rPr>
              <a:t>Resistive Plate Chamber (RPC)</a:t>
            </a:r>
          </a:p>
        </p:txBody>
      </p:sp>
      <p:sp>
        <p:nvSpPr>
          <p:cNvPr id="89" name="Line">
            <a:extLst>
              <a:ext uri="{FF2B5EF4-FFF2-40B4-BE49-F238E27FC236}">
                <a16:creationId xmlns:a16="http://schemas.microsoft.com/office/drawing/2014/main" id="{14AF1F4D-9BDC-17FE-95A6-A15E7F3FE23D}"/>
              </a:ext>
            </a:extLst>
          </p:cNvPr>
          <p:cNvSpPr/>
          <p:nvPr/>
        </p:nvSpPr>
        <p:spPr>
          <a:xfrm>
            <a:off x="8200029" y="3817957"/>
            <a:ext cx="2466914" cy="451703"/>
          </a:xfrm>
          <a:prstGeom prst="line">
            <a:avLst/>
          </a:prstGeom>
          <a:ln w="25400">
            <a:solidFill>
              <a:srgbClr val="000000"/>
            </a:solidFill>
            <a:miter lim="400000"/>
            <a:tailEnd type="triangle"/>
          </a:ln>
        </p:spPr>
        <p:txBody>
          <a:bodyPr lIns="50800" tIns="50800" rIns="50800" bIns="50800" anchor="ctr"/>
          <a:lstStyle/>
          <a:p>
            <a:pPr algn="ctr" defTabSz="584200" hangingPunct="0">
              <a:defRPr sz="2400"/>
            </a:pPr>
            <a:endParaRPr sz="1400" kern="0">
              <a:solidFill>
                <a:srgbClr val="000000"/>
              </a:solidFill>
              <a:sym typeface="Helvetica Light"/>
            </a:endParaRPr>
          </a:p>
        </p:txBody>
      </p:sp>
      <p:sp>
        <p:nvSpPr>
          <p:cNvPr id="92" name="Ring-imaging Cherenkov detector (RICH)">
            <a:extLst>
              <a:ext uri="{FF2B5EF4-FFF2-40B4-BE49-F238E27FC236}">
                <a16:creationId xmlns:a16="http://schemas.microsoft.com/office/drawing/2014/main" id="{52ED7E30-9241-6ECF-B2DE-6D70B19976DC}"/>
              </a:ext>
            </a:extLst>
          </p:cNvPr>
          <p:cNvSpPr txBox="1"/>
          <p:nvPr/>
        </p:nvSpPr>
        <p:spPr>
          <a:xfrm>
            <a:off x="9660904" y="4622801"/>
            <a:ext cx="2576056"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spcBef>
                <a:spcPts val="300"/>
              </a:spcBef>
              <a:defRPr sz="1900">
                <a:latin typeface="Helvetica Neue"/>
                <a:ea typeface="Helvetica Neue"/>
                <a:cs typeface="Helvetica Neue"/>
                <a:sym typeface="Helvetica Neue"/>
              </a:defRPr>
            </a:lvl1pPr>
          </a:lstStyle>
          <a:p>
            <a:pPr marL="0" marR="0" lvl="0" indent="0" algn="ctr" defTabSz="584200" eaLnBrk="1" fontAlgn="auto" latinLnBrk="0" hangingPunct="0">
              <a:lnSpc>
                <a:spcPct val="100000"/>
              </a:lnSpc>
              <a:spcBef>
                <a:spcPts val="300"/>
              </a:spcBef>
              <a:spcAft>
                <a:spcPts val="0"/>
              </a:spcAft>
              <a:buClrTx/>
              <a:buSzTx/>
              <a:buFontTx/>
              <a:buNone/>
              <a:tabLst/>
              <a:defRPr/>
            </a:pPr>
            <a:r>
              <a:rPr kumimoji="0" sz="1600" b="1" i="0" u="none" strike="noStrike" kern="0" cap="none" spc="0" normalizeH="0" baseline="0" noProof="0" dirty="0">
                <a:ln>
                  <a:noFill/>
                </a:ln>
                <a:solidFill>
                  <a:srgbClr val="376092"/>
                </a:solidFill>
                <a:effectLst/>
                <a:uLnTx/>
                <a:uFillTx/>
                <a:latin typeface="+mn-lt"/>
                <a:sym typeface="Helvetica Neue"/>
              </a:rPr>
              <a:t>Cherenkov detector (RICH)</a:t>
            </a:r>
          </a:p>
        </p:txBody>
      </p:sp>
      <p:sp>
        <p:nvSpPr>
          <p:cNvPr id="94" name="Line">
            <a:extLst>
              <a:ext uri="{FF2B5EF4-FFF2-40B4-BE49-F238E27FC236}">
                <a16:creationId xmlns:a16="http://schemas.microsoft.com/office/drawing/2014/main" id="{DEF2D896-90E8-E8A0-06B7-FA909350019E}"/>
              </a:ext>
            </a:extLst>
          </p:cNvPr>
          <p:cNvSpPr/>
          <p:nvPr/>
        </p:nvSpPr>
        <p:spPr>
          <a:xfrm flipH="1">
            <a:off x="5913116" y="3830575"/>
            <a:ext cx="1330585" cy="973055"/>
          </a:xfrm>
          <a:prstGeom prst="line">
            <a:avLst/>
          </a:prstGeom>
          <a:ln w="25400">
            <a:solidFill>
              <a:srgbClr val="000000"/>
            </a:solidFill>
            <a:miter lim="400000"/>
            <a:tailEnd type="triangle"/>
          </a:ln>
        </p:spPr>
        <p:txBody>
          <a:bodyPr lIns="50800" tIns="50800" rIns="50800" bIns="50800" anchor="ctr"/>
          <a:lstStyle/>
          <a:p>
            <a:pPr algn="ctr" defTabSz="584200" hangingPunct="0">
              <a:defRPr sz="2400"/>
            </a:pPr>
            <a:endParaRPr sz="1400" kern="0">
              <a:solidFill>
                <a:srgbClr val="000000"/>
              </a:solidFill>
              <a:sym typeface="Helvetica Light"/>
            </a:endParaRPr>
          </a:p>
        </p:txBody>
      </p:sp>
      <p:sp>
        <p:nvSpPr>
          <p:cNvPr id="98" name="Gas Electron Multiplier (GEM)">
            <a:extLst>
              <a:ext uri="{FF2B5EF4-FFF2-40B4-BE49-F238E27FC236}">
                <a16:creationId xmlns:a16="http://schemas.microsoft.com/office/drawing/2014/main" id="{DE96F3C2-DD31-6853-353F-D201210BFF55}"/>
              </a:ext>
            </a:extLst>
          </p:cNvPr>
          <p:cNvSpPr txBox="1"/>
          <p:nvPr/>
        </p:nvSpPr>
        <p:spPr>
          <a:xfrm>
            <a:off x="7547090" y="5184272"/>
            <a:ext cx="2644955"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00"/>
              </a:spcBef>
              <a:defRPr sz="1900">
                <a:latin typeface="Helvetica Neue"/>
                <a:ea typeface="Helvetica Neue"/>
                <a:cs typeface="Helvetica Neue"/>
                <a:sym typeface="Helvetica Neue"/>
              </a:defRPr>
            </a:lvl1pPr>
          </a:lstStyle>
          <a:p>
            <a:pPr marL="0" marR="0" lvl="0" indent="0" algn="ctr" defTabSz="584200" eaLnBrk="1" fontAlgn="auto" latinLnBrk="0" hangingPunct="0">
              <a:lnSpc>
                <a:spcPct val="100000"/>
              </a:lnSpc>
              <a:spcBef>
                <a:spcPts val="300"/>
              </a:spcBef>
              <a:spcAft>
                <a:spcPts val="0"/>
              </a:spcAft>
              <a:buClrTx/>
              <a:buSzTx/>
              <a:buFontTx/>
              <a:buNone/>
              <a:tabLst/>
              <a:defRPr/>
            </a:pPr>
            <a:r>
              <a:rPr kumimoji="0" sz="1600" b="1" i="0" u="none" strike="noStrike" kern="0" cap="none" spc="0" normalizeH="0" baseline="0" noProof="0" dirty="0">
                <a:ln>
                  <a:noFill/>
                </a:ln>
                <a:solidFill>
                  <a:srgbClr val="376092"/>
                </a:solidFill>
                <a:effectLst/>
                <a:uLnTx/>
                <a:uFillTx/>
                <a:latin typeface="+mn-lt"/>
                <a:sym typeface="Helvetica Neue"/>
              </a:rPr>
              <a:t>Gas Electron Multiplier (GEM)</a:t>
            </a:r>
          </a:p>
        </p:txBody>
      </p:sp>
      <p:sp>
        <p:nvSpPr>
          <p:cNvPr id="100" name="TextBox 99">
            <a:extLst>
              <a:ext uri="{FF2B5EF4-FFF2-40B4-BE49-F238E27FC236}">
                <a16:creationId xmlns:a16="http://schemas.microsoft.com/office/drawing/2014/main" id="{CC4BD3AC-9FD9-5164-50AA-EC7642F08290}"/>
              </a:ext>
            </a:extLst>
          </p:cNvPr>
          <p:cNvSpPr txBox="1"/>
          <p:nvPr/>
        </p:nvSpPr>
        <p:spPr>
          <a:xfrm>
            <a:off x="7021478" y="3195115"/>
            <a:ext cx="1421533" cy="587340"/>
          </a:xfrm>
          <a:prstGeom prst="rect">
            <a:avLst/>
          </a:prstGeom>
          <a:noFill/>
        </p:spPr>
        <p:txBody>
          <a:bodyPr wrap="square">
            <a:spAutoFit/>
          </a:bodyPr>
          <a:lstStyle/>
          <a:p>
            <a:pPr algn="ctr" defTabSz="584200" hangingPunct="0">
              <a:spcBef>
                <a:spcPts val="500"/>
              </a:spcBef>
              <a:defRPr sz="2100">
                <a:latin typeface="Helvetica Neue Medium"/>
                <a:ea typeface="Helvetica Neue Medium"/>
                <a:cs typeface="Helvetica Neue Medium"/>
                <a:sym typeface="Helvetica Neue Medium"/>
              </a:defRPr>
            </a:pPr>
            <a:r>
              <a:rPr lang="fr-FR" sz="1400" b="1" kern="0" dirty="0">
                <a:solidFill>
                  <a:srgbClr val="000000"/>
                </a:solidFill>
                <a:ea typeface="Helvetica Neue Medium"/>
                <a:cs typeface="Helvetica Neue Medium"/>
                <a:sym typeface="Helvetica Neue Medium"/>
              </a:rPr>
              <a:t>CF</a:t>
            </a:r>
            <a:r>
              <a:rPr lang="fr-FR" sz="1400" b="1" kern="0" baseline="-5999" dirty="0">
                <a:solidFill>
                  <a:srgbClr val="000000"/>
                </a:solidFill>
                <a:ea typeface="Helvetica Neue Medium"/>
                <a:cs typeface="Helvetica Neue Medium"/>
                <a:sym typeface="Helvetica Neue Medium"/>
              </a:rPr>
              <a:t>4</a:t>
            </a:r>
          </a:p>
          <a:p>
            <a:pPr algn="ctr" defTabSz="584200" hangingPunct="0">
              <a:spcBef>
                <a:spcPts val="500"/>
              </a:spcBef>
              <a:defRPr sz="1900">
                <a:solidFill>
                  <a:srgbClr val="C82506"/>
                </a:solidFill>
                <a:latin typeface="Helvetica Neue Medium"/>
                <a:ea typeface="Helvetica Neue Medium"/>
                <a:cs typeface="Helvetica Neue Medium"/>
                <a:sym typeface="Helvetica Neue Medium"/>
              </a:defRPr>
            </a:pPr>
            <a:r>
              <a:rPr lang="fr-FR" sz="1400" kern="0" dirty="0">
                <a:solidFill>
                  <a:srgbClr val="C82506"/>
                </a:solidFill>
                <a:ea typeface="Helvetica Neue Medium"/>
                <a:cs typeface="Helvetica Neue Medium"/>
                <a:sym typeface="Helvetica Neue Medium"/>
              </a:rPr>
              <a:t>GWP 7390</a:t>
            </a:r>
          </a:p>
        </p:txBody>
      </p:sp>
      <p:grpSp>
        <p:nvGrpSpPr>
          <p:cNvPr id="115" name="Group 114">
            <a:extLst>
              <a:ext uri="{FF2B5EF4-FFF2-40B4-BE49-F238E27FC236}">
                <a16:creationId xmlns:a16="http://schemas.microsoft.com/office/drawing/2014/main" id="{18A2E824-38A6-43B4-0A02-55325C9C99A3}"/>
              </a:ext>
            </a:extLst>
          </p:cNvPr>
          <p:cNvGrpSpPr/>
          <p:nvPr/>
        </p:nvGrpSpPr>
        <p:grpSpPr>
          <a:xfrm>
            <a:off x="10164799" y="2168697"/>
            <a:ext cx="1591316" cy="1562696"/>
            <a:chOff x="8893050" y="2763915"/>
            <a:chExt cx="1591316" cy="1562696"/>
          </a:xfrm>
        </p:grpSpPr>
        <p:pic>
          <p:nvPicPr>
            <p:cNvPr id="101" name="Picture 100">
              <a:extLst>
                <a:ext uri="{FF2B5EF4-FFF2-40B4-BE49-F238E27FC236}">
                  <a16:creationId xmlns:a16="http://schemas.microsoft.com/office/drawing/2014/main" id="{C228223D-FDA4-E16D-CAC6-AF4B0D85DF65}"/>
                </a:ext>
              </a:extLst>
            </p:cNvPr>
            <p:cNvPicPr>
              <a:picLocks noChangeAspect="1"/>
            </p:cNvPicPr>
            <p:nvPr/>
          </p:nvPicPr>
          <p:blipFill>
            <a:blip r:embed="rId6"/>
            <a:stretch>
              <a:fillRect/>
            </a:stretch>
          </p:blipFill>
          <p:spPr>
            <a:xfrm>
              <a:off x="8893050" y="2763915"/>
              <a:ext cx="1591316" cy="934135"/>
            </a:xfrm>
            <a:prstGeom prst="rect">
              <a:avLst/>
            </a:prstGeom>
          </p:spPr>
        </p:pic>
        <p:sp>
          <p:nvSpPr>
            <p:cNvPr id="105" name="TextBox 104">
              <a:extLst>
                <a:ext uri="{FF2B5EF4-FFF2-40B4-BE49-F238E27FC236}">
                  <a16:creationId xmlns:a16="http://schemas.microsoft.com/office/drawing/2014/main" id="{02090A47-CA25-C5E2-41C1-12D42BEE83FE}"/>
                </a:ext>
              </a:extLst>
            </p:cNvPr>
            <p:cNvSpPr txBox="1"/>
            <p:nvPr/>
          </p:nvSpPr>
          <p:spPr>
            <a:xfrm>
              <a:off x="9111978" y="3739271"/>
              <a:ext cx="1153459" cy="587340"/>
            </a:xfrm>
            <a:prstGeom prst="rect">
              <a:avLst/>
            </a:prstGeom>
            <a:noFill/>
          </p:spPr>
          <p:txBody>
            <a:bodyPr wrap="square">
              <a:spAutoFit/>
            </a:bodyPr>
            <a:lstStyle/>
            <a:p>
              <a:pPr marL="0" marR="0" lvl="0" indent="0" algn="ctr" defTabSz="584200" rtl="0" eaLnBrk="1" fontAlgn="auto" latinLnBrk="0" hangingPunct="0">
                <a:lnSpc>
                  <a:spcPct val="100000"/>
                </a:lnSpc>
                <a:spcBef>
                  <a:spcPts val="500"/>
                </a:spcBef>
                <a:spcAft>
                  <a:spcPts val="0"/>
                </a:spcAft>
                <a:buClrTx/>
                <a:buSzTx/>
                <a:buFontTx/>
                <a:buNone/>
                <a:tabLst/>
                <a:defRPr sz="2100">
                  <a:latin typeface="Helvetica Neue Medium"/>
                  <a:ea typeface="Helvetica Neue Medium"/>
                  <a:cs typeface="Helvetica Neue Medium"/>
                  <a:sym typeface="Helvetica Neue Medium"/>
                </a:defRPr>
              </a:pPr>
              <a:r>
                <a:rPr kumimoji="0" lang="fr-FR" sz="1400" b="1"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Medium"/>
                </a:rPr>
                <a:t>C</a:t>
              </a:r>
              <a:r>
                <a:rPr kumimoji="0" lang="fr-FR" sz="1400" b="1" i="0" u="none" strike="noStrike" kern="0" cap="none" spc="0" normalizeH="0" baseline="-5999" noProof="0" dirty="0">
                  <a:ln>
                    <a:noFill/>
                  </a:ln>
                  <a:solidFill>
                    <a:srgbClr val="000000"/>
                  </a:solidFill>
                  <a:effectLst/>
                  <a:uLnTx/>
                  <a:uFillTx/>
                  <a:latin typeface="Helvetica Neue Medium"/>
                  <a:ea typeface="Helvetica Neue Medium"/>
                  <a:cs typeface="Helvetica Neue Medium"/>
                  <a:sym typeface="Helvetica Neue Medium"/>
                </a:rPr>
                <a:t>4</a:t>
              </a:r>
              <a:r>
                <a:rPr kumimoji="0" lang="fr-FR" sz="1400" b="1"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Medium"/>
                </a:rPr>
                <a:t>F</a:t>
              </a:r>
              <a:r>
                <a:rPr kumimoji="0" lang="fr-FR" sz="1400" b="1" i="0" u="none" strike="noStrike" kern="0" cap="none" spc="0" normalizeH="0" baseline="-5999" noProof="0" dirty="0">
                  <a:ln>
                    <a:noFill/>
                  </a:ln>
                  <a:solidFill>
                    <a:srgbClr val="000000"/>
                  </a:solidFill>
                  <a:effectLst/>
                  <a:uLnTx/>
                  <a:uFillTx/>
                  <a:latin typeface="Helvetica Neue Medium"/>
                  <a:ea typeface="Helvetica Neue Medium"/>
                  <a:cs typeface="Helvetica Neue Medium"/>
                  <a:sym typeface="Helvetica Neue Medium"/>
                </a:rPr>
                <a:t>10</a:t>
              </a:r>
            </a:p>
            <a:p>
              <a:pPr marL="0" marR="0" lvl="0" indent="0" algn="ctr" defTabSz="584200" rtl="0" eaLnBrk="1" fontAlgn="auto" latinLnBrk="0" hangingPunct="0">
                <a:lnSpc>
                  <a:spcPct val="100000"/>
                </a:lnSpc>
                <a:spcBef>
                  <a:spcPts val="500"/>
                </a:spcBef>
                <a:spcAft>
                  <a:spcPts val="0"/>
                </a:spcAft>
                <a:buClrTx/>
                <a:buSzTx/>
                <a:buFontTx/>
                <a:buNone/>
                <a:tabLst/>
                <a:defRPr sz="1900">
                  <a:solidFill>
                    <a:srgbClr val="C82506"/>
                  </a:solidFill>
                  <a:latin typeface="Helvetica Neue Medium"/>
                  <a:ea typeface="Helvetica Neue Medium"/>
                  <a:cs typeface="Helvetica Neue Medium"/>
                  <a:sym typeface="Helvetica Neue Medium"/>
                </a:defRPr>
              </a:pPr>
              <a:r>
                <a:rPr kumimoji="0" lang="fr-FR" sz="1400" b="0" i="0" u="none" strike="noStrike" kern="0" cap="none" spc="0" normalizeH="0" baseline="0" noProof="0" dirty="0">
                  <a:ln>
                    <a:noFill/>
                  </a:ln>
                  <a:solidFill>
                    <a:srgbClr val="C82506"/>
                  </a:solidFill>
                  <a:effectLst/>
                  <a:uLnTx/>
                  <a:uFillTx/>
                  <a:latin typeface="Helvetica Neue Medium"/>
                  <a:ea typeface="Helvetica Neue Medium"/>
                  <a:cs typeface="Helvetica Neue Medium"/>
                  <a:sym typeface="Helvetica Neue Medium"/>
                </a:rPr>
                <a:t>GWP 8860</a:t>
              </a:r>
            </a:p>
          </p:txBody>
        </p:sp>
      </p:grpSp>
      <p:sp>
        <p:nvSpPr>
          <p:cNvPr id="111" name="TextBox 110">
            <a:extLst>
              <a:ext uri="{FF2B5EF4-FFF2-40B4-BE49-F238E27FC236}">
                <a16:creationId xmlns:a16="http://schemas.microsoft.com/office/drawing/2014/main" id="{62137E5C-55AD-53A5-E7BC-D3553279C784}"/>
              </a:ext>
            </a:extLst>
          </p:cNvPr>
          <p:cNvSpPr txBox="1"/>
          <p:nvPr/>
        </p:nvSpPr>
        <p:spPr>
          <a:xfrm>
            <a:off x="75925" y="4161487"/>
            <a:ext cx="2130166" cy="584775"/>
          </a:xfrm>
          <a:prstGeom prst="rect">
            <a:avLst/>
          </a:prstGeom>
          <a:noFill/>
        </p:spPr>
        <p:txBody>
          <a:bodyPr wrap="square">
            <a:spAutoFit/>
          </a:bodyPr>
          <a:lstStyle/>
          <a:p>
            <a:r>
              <a:rPr lang="en-GB" sz="1600" dirty="0"/>
              <a:t>Containment of charge</a:t>
            </a:r>
          </a:p>
          <a:p>
            <a:r>
              <a:rPr lang="en-GB" sz="1600" dirty="0"/>
              <a:t>Rate capability</a:t>
            </a:r>
          </a:p>
        </p:txBody>
      </p:sp>
      <p:sp>
        <p:nvSpPr>
          <p:cNvPr id="113" name="TextBox 112">
            <a:extLst>
              <a:ext uri="{FF2B5EF4-FFF2-40B4-BE49-F238E27FC236}">
                <a16:creationId xmlns:a16="http://schemas.microsoft.com/office/drawing/2014/main" id="{0DB0D200-215F-6507-2B35-F82FAF9E12F6}"/>
              </a:ext>
            </a:extLst>
          </p:cNvPr>
          <p:cNvSpPr txBox="1"/>
          <p:nvPr/>
        </p:nvSpPr>
        <p:spPr>
          <a:xfrm>
            <a:off x="2501961" y="4287654"/>
            <a:ext cx="2606175" cy="338554"/>
          </a:xfrm>
          <a:prstGeom prst="rect">
            <a:avLst/>
          </a:prstGeom>
          <a:noFill/>
        </p:spPr>
        <p:txBody>
          <a:bodyPr wrap="square">
            <a:spAutoFit/>
          </a:bodyPr>
          <a:lstStyle/>
          <a:p>
            <a:r>
              <a:rPr lang="fr-FR" sz="1600" dirty="0" err="1"/>
              <a:t>limiting</a:t>
            </a:r>
            <a:r>
              <a:rPr lang="fr-FR" sz="1600" dirty="0"/>
              <a:t> charge </a:t>
            </a:r>
            <a:r>
              <a:rPr lang="fr-FR" sz="1600" dirty="0" err="1"/>
              <a:t>development</a:t>
            </a:r>
            <a:endParaRPr lang="en-CH" sz="1600" dirty="0"/>
          </a:p>
        </p:txBody>
      </p:sp>
      <p:sp>
        <p:nvSpPr>
          <p:cNvPr id="114" name="Line">
            <a:extLst>
              <a:ext uri="{FF2B5EF4-FFF2-40B4-BE49-F238E27FC236}">
                <a16:creationId xmlns:a16="http://schemas.microsoft.com/office/drawing/2014/main" id="{2C1D8F50-BA83-0814-06D8-8DDC474AA982}"/>
              </a:ext>
            </a:extLst>
          </p:cNvPr>
          <p:cNvSpPr/>
          <p:nvPr/>
        </p:nvSpPr>
        <p:spPr>
          <a:xfrm flipH="1">
            <a:off x="3725885" y="3762147"/>
            <a:ext cx="527" cy="345189"/>
          </a:xfrm>
          <a:prstGeom prst="line">
            <a:avLst/>
          </a:prstGeom>
          <a:ln w="25400">
            <a:solidFill>
              <a:srgbClr val="000000"/>
            </a:solidFill>
            <a:miter lim="400000"/>
            <a:tailEnd type="triangle"/>
          </a:ln>
        </p:spPr>
        <p:txBody>
          <a:bodyPr lIns="50800" tIns="50800" rIns="50800" bIns="50800" anchor="ctr"/>
          <a:lstStyle/>
          <a:p>
            <a:pPr algn="ctr" defTabSz="584200" hangingPunct="0">
              <a:defRPr sz="2400"/>
            </a:pPr>
            <a:endParaRPr sz="1400" kern="0">
              <a:solidFill>
                <a:srgbClr val="000000"/>
              </a:solidFill>
              <a:sym typeface="Helvetica Light"/>
            </a:endParaRPr>
          </a:p>
        </p:txBody>
      </p:sp>
      <p:sp>
        <p:nvSpPr>
          <p:cNvPr id="116" name="Line">
            <a:extLst>
              <a:ext uri="{FF2B5EF4-FFF2-40B4-BE49-F238E27FC236}">
                <a16:creationId xmlns:a16="http://schemas.microsoft.com/office/drawing/2014/main" id="{29BAFD11-8088-1C6E-014D-7DF613C91DBF}"/>
              </a:ext>
            </a:extLst>
          </p:cNvPr>
          <p:cNvSpPr/>
          <p:nvPr/>
        </p:nvSpPr>
        <p:spPr>
          <a:xfrm>
            <a:off x="7732243" y="3757094"/>
            <a:ext cx="1087051" cy="1199132"/>
          </a:xfrm>
          <a:prstGeom prst="line">
            <a:avLst/>
          </a:prstGeom>
          <a:ln w="25400">
            <a:solidFill>
              <a:srgbClr val="000000"/>
            </a:solidFill>
            <a:miter lim="400000"/>
            <a:tailEnd type="triangle"/>
          </a:ln>
        </p:spPr>
        <p:txBody>
          <a:bodyPr lIns="50800" tIns="50800" rIns="50800" bIns="50800" anchor="ctr"/>
          <a:lstStyle/>
          <a:p>
            <a:pPr algn="ctr" defTabSz="584200" hangingPunct="0">
              <a:defRPr sz="2400"/>
            </a:pPr>
            <a:endParaRPr sz="1400" kern="0">
              <a:solidFill>
                <a:srgbClr val="000000"/>
              </a:solidFill>
              <a:sym typeface="Helvetica Light"/>
            </a:endParaRPr>
          </a:p>
        </p:txBody>
      </p:sp>
      <p:sp>
        <p:nvSpPr>
          <p:cNvPr id="117" name="Line">
            <a:extLst>
              <a:ext uri="{FF2B5EF4-FFF2-40B4-BE49-F238E27FC236}">
                <a16:creationId xmlns:a16="http://schemas.microsoft.com/office/drawing/2014/main" id="{D8D61419-0F3A-7C3C-26BF-1B75F8DC9CE8}"/>
              </a:ext>
            </a:extLst>
          </p:cNvPr>
          <p:cNvSpPr/>
          <p:nvPr/>
        </p:nvSpPr>
        <p:spPr>
          <a:xfrm flipH="1">
            <a:off x="10948932" y="3702967"/>
            <a:ext cx="528" cy="623093"/>
          </a:xfrm>
          <a:prstGeom prst="line">
            <a:avLst/>
          </a:prstGeom>
          <a:ln w="25400">
            <a:solidFill>
              <a:srgbClr val="000000"/>
            </a:solidFill>
            <a:miter lim="400000"/>
            <a:tailEnd type="triangle"/>
          </a:ln>
        </p:spPr>
        <p:txBody>
          <a:bodyPr lIns="50800" tIns="50800" rIns="50800" bIns="50800" anchor="ctr"/>
          <a:lstStyle/>
          <a:p>
            <a:pPr algn="ctr" defTabSz="584200" hangingPunct="0">
              <a:defRPr sz="2400"/>
            </a:pPr>
            <a:endParaRPr sz="1400" kern="0">
              <a:solidFill>
                <a:srgbClr val="000000"/>
              </a:solidFill>
              <a:sym typeface="Helvetica Light"/>
            </a:endParaRPr>
          </a:p>
        </p:txBody>
      </p:sp>
      <p:sp>
        <p:nvSpPr>
          <p:cNvPr id="119" name="TextBox 118">
            <a:extLst>
              <a:ext uri="{FF2B5EF4-FFF2-40B4-BE49-F238E27FC236}">
                <a16:creationId xmlns:a16="http://schemas.microsoft.com/office/drawing/2014/main" id="{FB1433BB-BC81-374A-2952-ADDC29592B3A}"/>
              </a:ext>
            </a:extLst>
          </p:cNvPr>
          <p:cNvSpPr txBox="1"/>
          <p:nvPr/>
        </p:nvSpPr>
        <p:spPr>
          <a:xfrm>
            <a:off x="10019341" y="4294414"/>
            <a:ext cx="2130166" cy="338554"/>
          </a:xfrm>
          <a:prstGeom prst="rect">
            <a:avLst/>
          </a:prstGeom>
          <a:noFill/>
        </p:spPr>
        <p:txBody>
          <a:bodyPr wrap="square">
            <a:spAutoFit/>
          </a:bodyPr>
          <a:lstStyle/>
          <a:p>
            <a:r>
              <a:rPr lang="fr-FR" sz="1600" dirty="0" err="1"/>
              <a:t>Cherenkov</a:t>
            </a:r>
            <a:r>
              <a:rPr lang="fr-FR" sz="1600" dirty="0"/>
              <a:t> </a:t>
            </a:r>
            <a:r>
              <a:rPr lang="fr-FR" sz="1600" dirty="0" err="1"/>
              <a:t>radiator</a:t>
            </a:r>
            <a:endParaRPr lang="fr-FR" sz="1600" dirty="0"/>
          </a:p>
        </p:txBody>
      </p:sp>
      <p:sp>
        <p:nvSpPr>
          <p:cNvPr id="121" name="TextBox 120">
            <a:extLst>
              <a:ext uri="{FF2B5EF4-FFF2-40B4-BE49-F238E27FC236}">
                <a16:creationId xmlns:a16="http://schemas.microsoft.com/office/drawing/2014/main" id="{45DD492C-4342-F1C0-356E-69FC6D0637B6}"/>
              </a:ext>
            </a:extLst>
          </p:cNvPr>
          <p:cNvSpPr txBox="1"/>
          <p:nvPr/>
        </p:nvSpPr>
        <p:spPr>
          <a:xfrm>
            <a:off x="8095447" y="4897558"/>
            <a:ext cx="1548243" cy="338554"/>
          </a:xfrm>
          <a:prstGeom prst="rect">
            <a:avLst/>
          </a:prstGeom>
          <a:noFill/>
        </p:spPr>
        <p:txBody>
          <a:bodyPr wrap="square">
            <a:spAutoFit/>
          </a:bodyPr>
          <a:lstStyle/>
          <a:p>
            <a:r>
              <a:rPr lang="fr-FR" sz="1600" dirty="0"/>
              <a:t>Time </a:t>
            </a:r>
            <a:r>
              <a:rPr lang="fr-FR" sz="1600" dirty="0" err="1"/>
              <a:t>resolution</a:t>
            </a:r>
            <a:endParaRPr lang="fr-FR" sz="1600" dirty="0"/>
          </a:p>
        </p:txBody>
      </p:sp>
      <p:sp>
        <p:nvSpPr>
          <p:cNvPr id="123" name="TextBox 122">
            <a:extLst>
              <a:ext uri="{FF2B5EF4-FFF2-40B4-BE49-F238E27FC236}">
                <a16:creationId xmlns:a16="http://schemas.microsoft.com/office/drawing/2014/main" id="{E276196A-A056-80E5-B922-4DFD8B61C326}"/>
              </a:ext>
            </a:extLst>
          </p:cNvPr>
          <p:cNvSpPr txBox="1"/>
          <p:nvPr/>
        </p:nvSpPr>
        <p:spPr>
          <a:xfrm>
            <a:off x="4404285" y="4803630"/>
            <a:ext cx="2852168" cy="338554"/>
          </a:xfrm>
          <a:prstGeom prst="rect">
            <a:avLst/>
          </a:prstGeom>
          <a:noFill/>
        </p:spPr>
        <p:txBody>
          <a:bodyPr wrap="square">
            <a:spAutoFit/>
          </a:bodyPr>
          <a:lstStyle/>
          <a:p>
            <a:r>
              <a:rPr lang="fr-FR" sz="1600" dirty="0"/>
              <a:t>Mitigation of </a:t>
            </a:r>
            <a:r>
              <a:rPr lang="fr-FR" sz="1600" dirty="0" err="1"/>
              <a:t>aging</a:t>
            </a:r>
            <a:r>
              <a:rPr lang="fr-FR" sz="1600" dirty="0"/>
              <a:t> </a:t>
            </a:r>
            <a:r>
              <a:rPr lang="fr-FR" sz="1600" dirty="0" err="1"/>
              <a:t>phenomena</a:t>
            </a:r>
            <a:endParaRPr lang="fr-FR" sz="1600" dirty="0"/>
          </a:p>
        </p:txBody>
      </p:sp>
      <p:sp>
        <p:nvSpPr>
          <p:cNvPr id="125" name="TextBox 124">
            <a:extLst>
              <a:ext uri="{FF2B5EF4-FFF2-40B4-BE49-F238E27FC236}">
                <a16:creationId xmlns:a16="http://schemas.microsoft.com/office/drawing/2014/main" id="{5C8B7602-7694-C755-134D-1D5AC1C657CB}"/>
              </a:ext>
            </a:extLst>
          </p:cNvPr>
          <p:cNvSpPr txBox="1"/>
          <p:nvPr/>
        </p:nvSpPr>
        <p:spPr>
          <a:xfrm>
            <a:off x="3725885" y="5090478"/>
            <a:ext cx="3809113" cy="584775"/>
          </a:xfrm>
          <a:prstGeom prst="rect">
            <a:avLst/>
          </a:prstGeom>
          <a:noFill/>
        </p:spPr>
        <p:txBody>
          <a:bodyPr wrap="square">
            <a:spAutoFit/>
          </a:bodyPr>
          <a:lstStyle/>
          <a:p>
            <a:pPr algn="ctr"/>
            <a:r>
              <a:rPr lang="fr-FR" sz="1600" b="1" dirty="0">
                <a:solidFill>
                  <a:srgbClr val="376092"/>
                </a:solidFill>
              </a:rPr>
              <a:t>Cathode </a:t>
            </a:r>
            <a:r>
              <a:rPr lang="fr-FR" sz="1600" b="1" dirty="0" err="1">
                <a:solidFill>
                  <a:srgbClr val="376092"/>
                </a:solidFill>
              </a:rPr>
              <a:t>Strip</a:t>
            </a:r>
            <a:r>
              <a:rPr lang="fr-FR" sz="1600" b="1" dirty="0">
                <a:solidFill>
                  <a:srgbClr val="376092"/>
                </a:solidFill>
              </a:rPr>
              <a:t> </a:t>
            </a:r>
            <a:r>
              <a:rPr lang="fr-FR" sz="1600" b="1" dirty="0" err="1">
                <a:solidFill>
                  <a:srgbClr val="376092"/>
                </a:solidFill>
              </a:rPr>
              <a:t>Chamber</a:t>
            </a:r>
            <a:r>
              <a:rPr lang="fr-FR" sz="1600" b="1" dirty="0">
                <a:solidFill>
                  <a:srgbClr val="376092"/>
                </a:solidFill>
              </a:rPr>
              <a:t> (CSC)</a:t>
            </a:r>
          </a:p>
          <a:p>
            <a:pPr algn="ctr"/>
            <a:r>
              <a:rPr lang="fr-FR" sz="1600" b="1" dirty="0">
                <a:solidFill>
                  <a:srgbClr val="376092"/>
                </a:solidFill>
              </a:rPr>
              <a:t>Multi Wire </a:t>
            </a:r>
            <a:r>
              <a:rPr lang="fr-FR" sz="1600" b="1" dirty="0" err="1">
                <a:solidFill>
                  <a:srgbClr val="376092"/>
                </a:solidFill>
              </a:rPr>
              <a:t>Proportional</a:t>
            </a:r>
            <a:r>
              <a:rPr lang="fr-FR" sz="1600" b="1" dirty="0">
                <a:solidFill>
                  <a:srgbClr val="376092"/>
                </a:solidFill>
              </a:rPr>
              <a:t> </a:t>
            </a:r>
            <a:r>
              <a:rPr lang="fr-FR" sz="1600" b="1" dirty="0" err="1">
                <a:solidFill>
                  <a:srgbClr val="376092"/>
                </a:solidFill>
              </a:rPr>
              <a:t>Chamber</a:t>
            </a:r>
            <a:r>
              <a:rPr lang="fr-FR" sz="1600" b="1" dirty="0">
                <a:solidFill>
                  <a:srgbClr val="376092"/>
                </a:solidFill>
              </a:rPr>
              <a:t> (MWPC)</a:t>
            </a:r>
          </a:p>
        </p:txBody>
      </p:sp>
      <p:sp>
        <p:nvSpPr>
          <p:cNvPr id="2" name="Date Placeholder 1">
            <a:extLst>
              <a:ext uri="{FF2B5EF4-FFF2-40B4-BE49-F238E27FC236}">
                <a16:creationId xmlns:a16="http://schemas.microsoft.com/office/drawing/2014/main" id="{BF8BD2F1-F787-9A63-1585-150BD4257DD9}"/>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488334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A1759-3E3D-A207-078C-3A7F966E24AD}"/>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7BBDAAD7-751B-5CC7-966D-9053DD8374AE}"/>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F34183A9-3B49-A39C-F51D-950F2C46093C}"/>
              </a:ext>
            </a:extLst>
          </p:cNvPr>
          <p:cNvSpPr>
            <a:spLocks noGrp="1"/>
          </p:cNvSpPr>
          <p:nvPr>
            <p:ph type="sldNum" sz="quarter" idx="12"/>
          </p:nvPr>
        </p:nvSpPr>
        <p:spPr/>
        <p:txBody>
          <a:bodyPr/>
          <a:lstStyle/>
          <a:p>
            <a:fld id="{42A0D281-FBFC-4D24-9147-4B8F7095011A}" type="slidenum">
              <a:rPr lang="en-GB" smtClean="0"/>
              <a:t>70</a:t>
            </a:fld>
            <a:endParaRPr lang="en-GB"/>
          </a:p>
        </p:txBody>
      </p:sp>
      <p:pic>
        <p:nvPicPr>
          <p:cNvPr id="5" name="Screen Shot 2021-04-27 at 17.18.33.png" descr="Screen Shot 2021-04-27 at 17.18.33.png">
            <a:extLst>
              <a:ext uri="{FF2B5EF4-FFF2-40B4-BE49-F238E27FC236}">
                <a16:creationId xmlns:a16="http://schemas.microsoft.com/office/drawing/2014/main" id="{49FFB6EA-2B4C-D65D-7F2F-85663F403B73}"/>
              </a:ext>
            </a:extLst>
          </p:cNvPr>
          <p:cNvPicPr>
            <a:picLocks noChangeAspect="1"/>
          </p:cNvPicPr>
          <p:nvPr/>
        </p:nvPicPr>
        <p:blipFill>
          <a:blip r:embed="rId2"/>
          <a:srcRect/>
          <a:stretch>
            <a:fillRect/>
          </a:stretch>
        </p:blipFill>
        <p:spPr>
          <a:xfrm>
            <a:off x="4262344" y="2237095"/>
            <a:ext cx="2551040" cy="1073001"/>
          </a:xfrm>
          <a:prstGeom prst="rect">
            <a:avLst/>
          </a:prstGeom>
          <a:ln w="12700">
            <a:miter lim="400000"/>
          </a:ln>
        </p:spPr>
      </p:pic>
      <p:sp>
        <p:nvSpPr>
          <p:cNvPr id="6" name="Line">
            <a:extLst>
              <a:ext uri="{FF2B5EF4-FFF2-40B4-BE49-F238E27FC236}">
                <a16:creationId xmlns:a16="http://schemas.microsoft.com/office/drawing/2014/main" id="{CD3988AE-73B2-FB5F-FEED-243E39F69474}"/>
              </a:ext>
            </a:extLst>
          </p:cNvPr>
          <p:cNvSpPr/>
          <p:nvPr/>
        </p:nvSpPr>
        <p:spPr>
          <a:xfrm flipV="1">
            <a:off x="2498647" y="1159793"/>
            <a:ext cx="1926328" cy="718073"/>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7" name="Line">
            <a:extLst>
              <a:ext uri="{FF2B5EF4-FFF2-40B4-BE49-F238E27FC236}">
                <a16:creationId xmlns:a16="http://schemas.microsoft.com/office/drawing/2014/main" id="{675FE054-B362-3A3C-7F4A-A7055E4829E9}"/>
              </a:ext>
            </a:extLst>
          </p:cNvPr>
          <p:cNvSpPr/>
          <p:nvPr/>
        </p:nvSpPr>
        <p:spPr>
          <a:xfrm>
            <a:off x="2498647" y="1917458"/>
            <a:ext cx="1763697" cy="728512"/>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8" name="Line">
            <a:extLst>
              <a:ext uri="{FF2B5EF4-FFF2-40B4-BE49-F238E27FC236}">
                <a16:creationId xmlns:a16="http://schemas.microsoft.com/office/drawing/2014/main" id="{0E4FD8EA-FF43-008C-6AAB-62BB3A56E73C}"/>
              </a:ext>
            </a:extLst>
          </p:cNvPr>
          <p:cNvSpPr/>
          <p:nvPr/>
        </p:nvSpPr>
        <p:spPr>
          <a:xfrm flipV="1">
            <a:off x="2768304" y="3943846"/>
            <a:ext cx="1763698" cy="390177"/>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9" name="Line">
            <a:extLst>
              <a:ext uri="{FF2B5EF4-FFF2-40B4-BE49-F238E27FC236}">
                <a16:creationId xmlns:a16="http://schemas.microsoft.com/office/drawing/2014/main" id="{2FA26995-DEA2-0BDC-7F7D-06C839190DE9}"/>
              </a:ext>
            </a:extLst>
          </p:cNvPr>
          <p:cNvSpPr/>
          <p:nvPr/>
        </p:nvSpPr>
        <p:spPr>
          <a:xfrm>
            <a:off x="2760888" y="4438553"/>
            <a:ext cx="1692609" cy="1100227"/>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grpSp>
        <p:nvGrpSpPr>
          <p:cNvPr id="10" name="Group 9">
            <a:extLst>
              <a:ext uri="{FF2B5EF4-FFF2-40B4-BE49-F238E27FC236}">
                <a16:creationId xmlns:a16="http://schemas.microsoft.com/office/drawing/2014/main" id="{310BEFF6-E0BD-3994-3EFF-3B80C9094175}"/>
              </a:ext>
            </a:extLst>
          </p:cNvPr>
          <p:cNvGrpSpPr/>
          <p:nvPr/>
        </p:nvGrpSpPr>
        <p:grpSpPr>
          <a:xfrm>
            <a:off x="1025700" y="1073495"/>
            <a:ext cx="1347715" cy="2215632"/>
            <a:chOff x="2078901" y="1073646"/>
            <a:chExt cx="1347715" cy="2215632"/>
          </a:xfrm>
        </p:grpSpPr>
        <p:grpSp>
          <p:nvGrpSpPr>
            <p:cNvPr id="11" name="Group">
              <a:extLst>
                <a:ext uri="{FF2B5EF4-FFF2-40B4-BE49-F238E27FC236}">
                  <a16:creationId xmlns:a16="http://schemas.microsoft.com/office/drawing/2014/main" id="{070C5099-99BD-81B3-0BC3-48EAC6479458}"/>
                </a:ext>
              </a:extLst>
            </p:cNvPr>
            <p:cNvGrpSpPr/>
            <p:nvPr/>
          </p:nvGrpSpPr>
          <p:grpSpPr>
            <a:xfrm>
              <a:off x="2078901" y="1419882"/>
              <a:ext cx="1347715" cy="1869396"/>
              <a:chOff x="0" y="0"/>
              <a:chExt cx="1916749" cy="2658695"/>
            </a:xfrm>
          </p:grpSpPr>
          <p:sp>
            <p:nvSpPr>
              <p:cNvPr id="13" name="C2H2F4…">
                <a:extLst>
                  <a:ext uri="{FF2B5EF4-FFF2-40B4-BE49-F238E27FC236}">
                    <a16:creationId xmlns:a16="http://schemas.microsoft.com/office/drawing/2014/main" id="{48C12690-1372-FFEB-CCEB-F3BA74FCA891}"/>
                  </a:ext>
                </a:extLst>
              </p:cNvPr>
              <p:cNvSpPr txBox="1"/>
              <p:nvPr/>
            </p:nvSpPr>
            <p:spPr>
              <a:xfrm>
                <a:off x="0" y="1307416"/>
                <a:ext cx="1916750" cy="13512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2100" b="1">
                    <a:latin typeface="Helvetica Neue"/>
                    <a:ea typeface="Helvetica Neue"/>
                    <a:cs typeface="Helvetica Neue"/>
                    <a:sym typeface="Helvetica Neue"/>
                  </a:defRPr>
                </a:pPr>
                <a:r>
                  <a:rPr sz="1477"/>
                  <a:t>C</a:t>
                </a:r>
                <a:r>
                  <a:rPr sz="1477" baseline="-5999"/>
                  <a:t>2</a:t>
                </a:r>
                <a:r>
                  <a:rPr sz="1477"/>
                  <a:t>H</a:t>
                </a:r>
                <a:r>
                  <a:rPr sz="1477" baseline="-5999"/>
                  <a:t>2</a:t>
                </a:r>
                <a:r>
                  <a:rPr sz="1477"/>
                  <a:t>F</a:t>
                </a:r>
                <a:r>
                  <a:rPr sz="1477" baseline="-5999"/>
                  <a:t>4</a:t>
                </a:r>
              </a:p>
              <a:p>
                <a:pPr>
                  <a:spcBef>
                    <a:spcPts val="352"/>
                  </a:spcBef>
                  <a:defRPr sz="1900">
                    <a:solidFill>
                      <a:schemeClr val="accent5"/>
                    </a:solidFill>
                    <a:latin typeface="Helvetica Neue Medium"/>
                    <a:ea typeface="Helvetica Neue Medium"/>
                    <a:cs typeface="Helvetica Neue Medium"/>
                    <a:sym typeface="Helvetica Neue Medium"/>
                  </a:defRPr>
                </a:pPr>
                <a:r>
                  <a:rPr sz="1336"/>
                  <a:t>GWP 1430</a:t>
                </a:r>
              </a:p>
            </p:txBody>
          </p:sp>
          <p:pic>
            <p:nvPicPr>
              <p:cNvPr id="14" name="GAS2_RPC_C2H2F4.png" descr="GAS2_RPC_C2H2F4.png">
                <a:extLst>
                  <a:ext uri="{FF2B5EF4-FFF2-40B4-BE49-F238E27FC236}">
                    <a16:creationId xmlns:a16="http://schemas.microsoft.com/office/drawing/2014/main" id="{4E73742A-6283-E829-8290-E36E20C17B8F}"/>
                  </a:ext>
                </a:extLst>
              </p:cNvPr>
              <p:cNvPicPr>
                <a:picLocks noChangeAspect="1"/>
              </p:cNvPicPr>
              <p:nvPr/>
            </p:nvPicPr>
            <p:blipFill>
              <a:blip r:embed="rId3"/>
              <a:stretch>
                <a:fillRect/>
              </a:stretch>
            </p:blipFill>
            <p:spPr>
              <a:xfrm>
                <a:off x="208091" y="0"/>
                <a:ext cx="1500567" cy="1303123"/>
              </a:xfrm>
              <a:prstGeom prst="rect">
                <a:avLst/>
              </a:prstGeom>
              <a:ln w="12700" cap="flat">
                <a:noFill/>
                <a:miter lim="400000"/>
              </a:ln>
              <a:effectLst/>
            </p:spPr>
          </p:pic>
        </p:grpSp>
        <p:sp>
          <p:nvSpPr>
            <p:cNvPr id="12" name="~95%">
              <a:extLst>
                <a:ext uri="{FF2B5EF4-FFF2-40B4-BE49-F238E27FC236}">
                  <a16:creationId xmlns:a16="http://schemas.microsoft.com/office/drawing/2014/main" id="{FD9F5F06-C903-FE56-8278-A48D392044D8}"/>
                </a:ext>
              </a:extLst>
            </p:cNvPr>
            <p:cNvSpPr txBox="1"/>
            <p:nvPr/>
          </p:nvSpPr>
          <p:spPr>
            <a:xfrm>
              <a:off x="2598096" y="1073646"/>
              <a:ext cx="562655"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a:t>~95%</a:t>
              </a:r>
            </a:p>
          </p:txBody>
        </p:sp>
      </p:grpSp>
      <p:sp>
        <p:nvSpPr>
          <p:cNvPr id="15" name="+">
            <a:extLst>
              <a:ext uri="{FF2B5EF4-FFF2-40B4-BE49-F238E27FC236}">
                <a16:creationId xmlns:a16="http://schemas.microsoft.com/office/drawing/2014/main" id="{3431AC26-BD83-9B3C-0442-57270A87554C}"/>
              </a:ext>
            </a:extLst>
          </p:cNvPr>
          <p:cNvSpPr txBox="1"/>
          <p:nvPr/>
        </p:nvSpPr>
        <p:spPr>
          <a:xfrm>
            <a:off x="1618905" y="3047227"/>
            <a:ext cx="221215"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2000" dirty="0"/>
              <a:t>+</a:t>
            </a:r>
          </a:p>
        </p:txBody>
      </p:sp>
      <p:grpSp>
        <p:nvGrpSpPr>
          <p:cNvPr id="16" name="Group 15">
            <a:extLst>
              <a:ext uri="{FF2B5EF4-FFF2-40B4-BE49-F238E27FC236}">
                <a16:creationId xmlns:a16="http://schemas.microsoft.com/office/drawing/2014/main" id="{5078AD5C-1E17-1433-8632-581B00D62A3B}"/>
              </a:ext>
            </a:extLst>
          </p:cNvPr>
          <p:cNvGrpSpPr/>
          <p:nvPr/>
        </p:nvGrpSpPr>
        <p:grpSpPr>
          <a:xfrm>
            <a:off x="731177" y="3441756"/>
            <a:ext cx="2194223" cy="2880847"/>
            <a:chOff x="1655647" y="3806131"/>
            <a:chExt cx="2194223" cy="2880847"/>
          </a:xfrm>
        </p:grpSpPr>
        <p:grpSp>
          <p:nvGrpSpPr>
            <p:cNvPr id="17" name="Group">
              <a:extLst>
                <a:ext uri="{FF2B5EF4-FFF2-40B4-BE49-F238E27FC236}">
                  <a16:creationId xmlns:a16="http://schemas.microsoft.com/office/drawing/2014/main" id="{AE2749DA-A3E9-645A-57EB-7130305FF2AD}"/>
                </a:ext>
              </a:extLst>
            </p:cNvPr>
            <p:cNvGrpSpPr/>
            <p:nvPr/>
          </p:nvGrpSpPr>
          <p:grpSpPr>
            <a:xfrm>
              <a:off x="1954242" y="4256509"/>
              <a:ext cx="1273810" cy="1938754"/>
              <a:chOff x="-177462" y="0"/>
              <a:chExt cx="1811640" cy="2757338"/>
            </a:xfrm>
          </p:grpSpPr>
          <p:sp>
            <p:nvSpPr>
              <p:cNvPr id="21" name="SF6…">
                <a:extLst>
                  <a:ext uri="{FF2B5EF4-FFF2-40B4-BE49-F238E27FC236}">
                    <a16:creationId xmlns:a16="http://schemas.microsoft.com/office/drawing/2014/main" id="{A3D91C9B-03BA-C14B-C5E9-55EEA7C07EBE}"/>
                  </a:ext>
                </a:extLst>
              </p:cNvPr>
              <p:cNvSpPr txBox="1"/>
              <p:nvPr/>
            </p:nvSpPr>
            <p:spPr>
              <a:xfrm>
                <a:off x="-177462" y="1541795"/>
                <a:ext cx="1790365" cy="12155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2100">
                    <a:latin typeface="Helvetica Neue Medium"/>
                    <a:ea typeface="Helvetica Neue Medium"/>
                    <a:cs typeface="Helvetica Neue Medium"/>
                    <a:sym typeface="Helvetica Neue Medium"/>
                  </a:defRPr>
                </a:pPr>
                <a:r>
                  <a:rPr sz="1477" dirty="0"/>
                  <a:t>SF</a:t>
                </a:r>
                <a:r>
                  <a:rPr sz="1477" baseline="-5999" dirty="0"/>
                  <a:t>6</a:t>
                </a:r>
              </a:p>
              <a:p>
                <a:pPr>
                  <a:spcBef>
                    <a:spcPts val="352"/>
                  </a:spcBef>
                  <a:defRPr sz="1900">
                    <a:solidFill>
                      <a:schemeClr val="accent5"/>
                    </a:solidFill>
                    <a:latin typeface="Helvetica Neue Medium"/>
                    <a:ea typeface="Helvetica Neue Medium"/>
                    <a:cs typeface="Helvetica Neue Medium"/>
                    <a:sym typeface="Helvetica Neue Medium"/>
                  </a:defRPr>
                </a:pPr>
                <a:r>
                  <a:rPr sz="1336" dirty="0"/>
                  <a:t>GWP 22800</a:t>
                </a:r>
              </a:p>
            </p:txBody>
          </p:sp>
          <p:grpSp>
            <p:nvGrpSpPr>
              <p:cNvPr id="22" name="Group">
                <a:extLst>
                  <a:ext uri="{FF2B5EF4-FFF2-40B4-BE49-F238E27FC236}">
                    <a16:creationId xmlns:a16="http://schemas.microsoft.com/office/drawing/2014/main" id="{BDE46F05-6DAD-2135-9711-973012D082BF}"/>
                  </a:ext>
                </a:extLst>
              </p:cNvPr>
              <p:cNvGrpSpPr/>
              <p:nvPr/>
            </p:nvGrpSpPr>
            <p:grpSpPr>
              <a:xfrm>
                <a:off x="156186" y="0"/>
                <a:ext cx="1477992" cy="1564765"/>
                <a:chOff x="0" y="0"/>
                <a:chExt cx="1477991" cy="1564764"/>
              </a:xfrm>
            </p:grpSpPr>
            <p:pic>
              <p:nvPicPr>
                <p:cNvPr id="23" name="SF6.png" descr="SF6.png">
                  <a:extLst>
                    <a:ext uri="{FF2B5EF4-FFF2-40B4-BE49-F238E27FC236}">
                      <a16:creationId xmlns:a16="http://schemas.microsoft.com/office/drawing/2014/main" id="{80A7BDE2-0545-7F4C-5107-765405AB2059}"/>
                    </a:ext>
                  </a:extLst>
                </p:cNvPr>
                <p:cNvPicPr>
                  <a:picLocks noChangeAspect="1"/>
                </p:cNvPicPr>
                <p:nvPr/>
              </p:nvPicPr>
              <p:blipFill>
                <a:blip r:embed="rId4"/>
                <a:stretch>
                  <a:fillRect/>
                </a:stretch>
              </p:blipFill>
              <p:spPr>
                <a:xfrm>
                  <a:off x="0" y="0"/>
                  <a:ext cx="1477992" cy="1564765"/>
                </a:xfrm>
                <a:prstGeom prst="rect">
                  <a:avLst/>
                </a:prstGeom>
                <a:ln w="12700" cap="flat">
                  <a:noFill/>
                  <a:miter lim="400000"/>
                </a:ln>
                <a:effectLst/>
              </p:spPr>
            </p:pic>
            <p:sp>
              <p:nvSpPr>
                <p:cNvPr id="24" name="Rectangle">
                  <a:extLst>
                    <a:ext uri="{FF2B5EF4-FFF2-40B4-BE49-F238E27FC236}">
                      <a16:creationId xmlns:a16="http://schemas.microsoft.com/office/drawing/2014/main" id="{A3063B3D-B4C2-60C5-B73E-0ABBD5CF2758}"/>
                    </a:ext>
                  </a:extLst>
                </p:cNvPr>
                <p:cNvSpPr/>
                <p:nvPr/>
              </p:nvSpPr>
              <p:spPr>
                <a:xfrm>
                  <a:off x="755929" y="356721"/>
                  <a:ext cx="381172" cy="284977"/>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5" name="Rectangle">
                  <a:extLst>
                    <a:ext uri="{FF2B5EF4-FFF2-40B4-BE49-F238E27FC236}">
                      <a16:creationId xmlns:a16="http://schemas.microsoft.com/office/drawing/2014/main" id="{54B61259-78D2-C575-2EF4-6E3F82C31789}"/>
                    </a:ext>
                  </a:extLst>
                </p:cNvPr>
                <p:cNvSpPr/>
                <p:nvPr/>
              </p:nvSpPr>
              <p:spPr>
                <a:xfrm>
                  <a:off x="30262" y="73548"/>
                  <a:ext cx="631277" cy="383310"/>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6" name="Rectangle">
                  <a:extLst>
                    <a:ext uri="{FF2B5EF4-FFF2-40B4-BE49-F238E27FC236}">
                      <a16:creationId xmlns:a16="http://schemas.microsoft.com/office/drawing/2014/main" id="{36901B39-CD79-12F7-82FD-B83F06CF17DA}"/>
                    </a:ext>
                  </a:extLst>
                </p:cNvPr>
                <p:cNvSpPr/>
                <p:nvPr/>
              </p:nvSpPr>
              <p:spPr>
                <a:xfrm>
                  <a:off x="561536" y="323821"/>
                  <a:ext cx="109690" cy="383309"/>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7" name="Rectangle">
                  <a:extLst>
                    <a:ext uri="{FF2B5EF4-FFF2-40B4-BE49-F238E27FC236}">
                      <a16:creationId xmlns:a16="http://schemas.microsoft.com/office/drawing/2014/main" id="{5245744A-1AE8-F2F0-AA58-66851098F397}"/>
                    </a:ext>
                  </a:extLst>
                </p:cNvPr>
                <p:cNvSpPr/>
                <p:nvPr/>
              </p:nvSpPr>
              <p:spPr>
                <a:xfrm rot="660000">
                  <a:off x="985469" y="75672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8" name="Rectangle">
                  <a:extLst>
                    <a:ext uri="{FF2B5EF4-FFF2-40B4-BE49-F238E27FC236}">
                      <a16:creationId xmlns:a16="http://schemas.microsoft.com/office/drawing/2014/main" id="{DA1A5D19-D35F-75A1-D54A-109C7900DC32}"/>
                    </a:ext>
                  </a:extLst>
                </p:cNvPr>
                <p:cNvSpPr/>
                <p:nvPr/>
              </p:nvSpPr>
              <p:spPr>
                <a:xfrm rot="20540156">
                  <a:off x="967366" y="59703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9" name="Rectangle">
                  <a:extLst>
                    <a:ext uri="{FF2B5EF4-FFF2-40B4-BE49-F238E27FC236}">
                      <a16:creationId xmlns:a16="http://schemas.microsoft.com/office/drawing/2014/main" id="{B961C561-9AFE-AB05-17C3-16353466C313}"/>
                    </a:ext>
                  </a:extLst>
                </p:cNvPr>
                <p:cNvSpPr/>
                <p:nvPr/>
              </p:nvSpPr>
              <p:spPr>
                <a:xfrm rot="20720156">
                  <a:off x="993932" y="728958"/>
                  <a:ext cx="109690" cy="58026"/>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30" name="Rectangle">
                  <a:extLst>
                    <a:ext uri="{FF2B5EF4-FFF2-40B4-BE49-F238E27FC236}">
                      <a16:creationId xmlns:a16="http://schemas.microsoft.com/office/drawing/2014/main" id="{11D37219-63A1-3C37-C608-30B9A773178D}"/>
                    </a:ext>
                  </a:extLst>
                </p:cNvPr>
                <p:cNvSpPr/>
                <p:nvPr/>
              </p:nvSpPr>
              <p:spPr>
                <a:xfrm rot="20720156">
                  <a:off x="1010386" y="672859"/>
                  <a:ext cx="29075" cy="79595"/>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grpSp>
        </p:grpSp>
        <p:sp>
          <p:nvSpPr>
            <p:cNvPr id="18" name="~0.3% (up to 7% for glass RPC)">
              <a:extLst>
                <a:ext uri="{FF2B5EF4-FFF2-40B4-BE49-F238E27FC236}">
                  <a16:creationId xmlns:a16="http://schemas.microsoft.com/office/drawing/2014/main" id="{3BEC4FFC-66E0-79D2-62F4-DF1D051C36AB}"/>
                </a:ext>
              </a:extLst>
            </p:cNvPr>
            <p:cNvSpPr txBox="1"/>
            <p:nvPr/>
          </p:nvSpPr>
          <p:spPr>
            <a:xfrm>
              <a:off x="1655647" y="3806131"/>
              <a:ext cx="2194223"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a:ea typeface="Helvetica"/>
                  <a:cs typeface="Helvetica"/>
                  <a:sym typeface="Helvetica"/>
                </a:defRPr>
              </a:pPr>
              <a:r>
                <a:rPr lang="en-GB" sz="1477" dirty="0"/>
                <a:t>From 0.3% up to 7%</a:t>
              </a:r>
            </a:p>
          </p:txBody>
        </p:sp>
        <p:sp>
          <p:nvSpPr>
            <p:cNvPr id="19" name="~5% iC4H10">
              <a:extLst>
                <a:ext uri="{FF2B5EF4-FFF2-40B4-BE49-F238E27FC236}">
                  <a16:creationId xmlns:a16="http://schemas.microsoft.com/office/drawing/2014/main" id="{2DECA11E-BBA8-42C9-B77A-52B239A5DAA8}"/>
                </a:ext>
              </a:extLst>
            </p:cNvPr>
            <p:cNvSpPr txBox="1"/>
            <p:nvPr/>
          </p:nvSpPr>
          <p:spPr>
            <a:xfrm>
              <a:off x="1931267" y="6387536"/>
              <a:ext cx="1554357"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a:ea typeface="Helvetica"/>
                  <a:cs typeface="Helvetica"/>
                  <a:sym typeface="Helvetica"/>
                </a:defRPr>
              </a:pPr>
              <a:r>
                <a:rPr sz="1477"/>
                <a:t>~5% iC</a:t>
              </a:r>
              <a:r>
                <a:rPr sz="1477" baseline="-5999"/>
                <a:t>4</a:t>
              </a:r>
              <a:r>
                <a:rPr sz="1477"/>
                <a:t>H</a:t>
              </a:r>
              <a:r>
                <a:rPr sz="1477" baseline="-5999"/>
                <a:t>10</a:t>
              </a:r>
            </a:p>
          </p:txBody>
        </p:sp>
        <p:sp>
          <p:nvSpPr>
            <p:cNvPr id="20" name="+">
              <a:extLst>
                <a:ext uri="{FF2B5EF4-FFF2-40B4-BE49-F238E27FC236}">
                  <a16:creationId xmlns:a16="http://schemas.microsoft.com/office/drawing/2014/main" id="{7B9DA367-36F5-1C17-9D7F-DB2D68726BAA}"/>
                </a:ext>
              </a:extLst>
            </p:cNvPr>
            <p:cNvSpPr txBox="1"/>
            <p:nvPr/>
          </p:nvSpPr>
          <p:spPr>
            <a:xfrm>
              <a:off x="2558985" y="6047880"/>
              <a:ext cx="221215"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2000" dirty="0"/>
                <a:t>+</a:t>
              </a:r>
            </a:p>
          </p:txBody>
        </p:sp>
      </p:grpSp>
      <p:sp>
        <p:nvSpPr>
          <p:cNvPr id="31" name="Replacement of R134a with ~30-50% CO2 to lower GHG emissions">
            <a:extLst>
              <a:ext uri="{FF2B5EF4-FFF2-40B4-BE49-F238E27FC236}">
                <a16:creationId xmlns:a16="http://schemas.microsoft.com/office/drawing/2014/main" id="{B6EFA68B-A8DC-717B-31EA-DAEFF2AE08DE}"/>
              </a:ext>
            </a:extLst>
          </p:cNvPr>
          <p:cNvSpPr txBox="1"/>
          <p:nvPr/>
        </p:nvSpPr>
        <p:spPr>
          <a:xfrm>
            <a:off x="4596719" y="1185428"/>
            <a:ext cx="3280479" cy="48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900">
                <a:latin typeface="Helvetica"/>
                <a:ea typeface="Helvetica"/>
                <a:cs typeface="Helvetica"/>
                <a:sym typeface="Helvetica"/>
              </a:defRPr>
            </a:pPr>
            <a:r>
              <a:rPr sz="1336"/>
              <a:t>Replacement of R134a with ~30-50% CO</a:t>
            </a:r>
            <a:r>
              <a:rPr sz="1336" baseline="-5999"/>
              <a:t>2</a:t>
            </a:r>
            <a:r>
              <a:rPr sz="1336"/>
              <a:t> to lower GHG emissions</a:t>
            </a:r>
          </a:p>
        </p:txBody>
      </p:sp>
      <p:sp>
        <p:nvSpPr>
          <p:cNvPr id="32" name="Detector performance slightly affected">
            <a:extLst>
              <a:ext uri="{FF2B5EF4-FFF2-40B4-BE49-F238E27FC236}">
                <a16:creationId xmlns:a16="http://schemas.microsoft.com/office/drawing/2014/main" id="{589CCE24-FB7D-2AEE-8084-7CD5F91E04EA}"/>
              </a:ext>
            </a:extLst>
          </p:cNvPr>
          <p:cNvSpPr txBox="1"/>
          <p:nvPr/>
        </p:nvSpPr>
        <p:spPr>
          <a:xfrm>
            <a:off x="8904168" y="1071088"/>
            <a:ext cx="2115818" cy="504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Detector performance slightly affected</a:t>
            </a:r>
          </a:p>
        </p:txBody>
      </p:sp>
      <p:sp>
        <p:nvSpPr>
          <p:cNvPr id="33" name="Detector performance affected and long-term effects to investigate">
            <a:extLst>
              <a:ext uri="{FF2B5EF4-FFF2-40B4-BE49-F238E27FC236}">
                <a16:creationId xmlns:a16="http://schemas.microsoft.com/office/drawing/2014/main" id="{B9B3E8C6-E040-7920-2F04-AEB89E0A0DEB}"/>
              </a:ext>
            </a:extLst>
          </p:cNvPr>
          <p:cNvSpPr txBox="1"/>
          <p:nvPr/>
        </p:nvSpPr>
        <p:spPr>
          <a:xfrm>
            <a:off x="8904168" y="2170945"/>
            <a:ext cx="2115818" cy="721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Detector performance affected and long-term effects to investigate</a:t>
            </a:r>
          </a:p>
        </p:txBody>
      </p:sp>
      <p:sp>
        <p:nvSpPr>
          <p:cNvPr id="34" name="“Forever chemicals”…">
            <a:extLst>
              <a:ext uri="{FF2B5EF4-FFF2-40B4-BE49-F238E27FC236}">
                <a16:creationId xmlns:a16="http://schemas.microsoft.com/office/drawing/2014/main" id="{76650117-3F3D-7EA3-3F05-3241E9C22637}"/>
              </a:ext>
            </a:extLst>
          </p:cNvPr>
          <p:cNvSpPr txBox="1"/>
          <p:nvPr/>
        </p:nvSpPr>
        <p:spPr>
          <a:xfrm>
            <a:off x="8904168" y="3583266"/>
            <a:ext cx="2115818" cy="721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000">
                <a:solidFill>
                  <a:srgbClr val="21529F"/>
                </a:solidFill>
                <a:latin typeface="Helvetica"/>
                <a:ea typeface="Helvetica"/>
                <a:cs typeface="Helvetica"/>
                <a:sym typeface="Helvetica"/>
              </a:defRPr>
            </a:pPr>
            <a:r>
              <a:rPr sz="1406" dirty="0"/>
              <a:t>“Forever chemicals”</a:t>
            </a:r>
          </a:p>
          <a:p>
            <a:pPr>
              <a:defRPr sz="2000">
                <a:solidFill>
                  <a:srgbClr val="21529F"/>
                </a:solidFill>
                <a:latin typeface="Helvetica"/>
                <a:ea typeface="Helvetica"/>
                <a:cs typeface="Helvetica"/>
                <a:sym typeface="Helvetica"/>
              </a:defRPr>
            </a:pPr>
            <a:r>
              <a:rPr sz="1406" dirty="0"/>
              <a:t>Possible concerns for environment</a:t>
            </a:r>
          </a:p>
        </p:txBody>
      </p:sp>
      <p:sp>
        <p:nvSpPr>
          <p:cNvPr id="35" name="3MTM NovecTM 5110…">
            <a:extLst>
              <a:ext uri="{FF2B5EF4-FFF2-40B4-BE49-F238E27FC236}">
                <a16:creationId xmlns:a16="http://schemas.microsoft.com/office/drawing/2014/main" id="{BD78752F-ACED-F5F5-83E7-BE4266DD32F2}"/>
              </a:ext>
            </a:extLst>
          </p:cNvPr>
          <p:cNvSpPr txBox="1"/>
          <p:nvPr/>
        </p:nvSpPr>
        <p:spPr>
          <a:xfrm>
            <a:off x="4385680" y="5732942"/>
            <a:ext cx="1360950" cy="6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600">
                <a:latin typeface="Helvetica Neue Medium"/>
                <a:ea typeface="Helvetica Neue Medium"/>
                <a:cs typeface="Helvetica Neue Medium"/>
                <a:sym typeface="Helvetica Neue Medium"/>
              </a:defRPr>
            </a:pPr>
            <a:r>
              <a:rPr sz="1125"/>
              <a:t>3M</a:t>
            </a:r>
            <a:r>
              <a:rPr sz="1125" baseline="31999"/>
              <a:t>TM</a:t>
            </a:r>
            <a:r>
              <a:rPr sz="1125"/>
              <a:t> Novec</a:t>
            </a:r>
            <a:r>
              <a:rPr sz="1125" baseline="31999"/>
              <a:t>TM</a:t>
            </a:r>
            <a:r>
              <a:rPr sz="1125"/>
              <a:t> 5110</a:t>
            </a:r>
          </a:p>
          <a:p>
            <a:pPr>
              <a:spcBef>
                <a:spcPts val="352"/>
              </a:spcBef>
              <a:defRPr sz="1600">
                <a:latin typeface="Helvetica Neue"/>
                <a:ea typeface="Helvetica Neue"/>
                <a:cs typeface="Helvetica Neue"/>
                <a:sym typeface="Helvetica Neue"/>
              </a:defRPr>
            </a:pPr>
            <a:r>
              <a:rPr sz="1125"/>
              <a:t>(CF</a:t>
            </a:r>
            <a:r>
              <a:rPr sz="1125" baseline="-8333"/>
              <a:t>3</a:t>
            </a:r>
            <a:r>
              <a:rPr sz="1125"/>
              <a:t>C(O)CF(CF</a:t>
            </a:r>
            <a:r>
              <a:rPr sz="1125" baseline="-8333"/>
              <a:t>3</a:t>
            </a:r>
            <a:r>
              <a:rPr sz="1125"/>
              <a:t>)</a:t>
            </a:r>
            <a:r>
              <a:rPr sz="1125" baseline="-8333"/>
              <a:t>2 </a:t>
            </a:r>
            <a:r>
              <a:rPr sz="1125"/>
              <a:t>)</a:t>
            </a:r>
          </a:p>
          <a:p>
            <a:pPr>
              <a:spcBef>
                <a:spcPts val="352"/>
              </a:spcBef>
              <a:defRPr sz="1600" b="1">
                <a:solidFill>
                  <a:schemeClr val="accent2"/>
                </a:solidFill>
                <a:latin typeface="Helvetica Neue"/>
                <a:ea typeface="Helvetica Neue"/>
                <a:cs typeface="Helvetica Neue"/>
                <a:sym typeface="Helvetica Neue"/>
              </a:defRPr>
            </a:pPr>
            <a:r>
              <a:rPr sz="1125"/>
              <a:t>GWP &lt;1</a:t>
            </a:r>
          </a:p>
        </p:txBody>
      </p:sp>
      <p:pic>
        <p:nvPicPr>
          <p:cNvPr id="36" name="2635130879001_5445464769001_5238243864001-vs.jpg" descr="2635130879001_5445464769001_5238243864001-vs.jpg">
            <a:extLst>
              <a:ext uri="{FF2B5EF4-FFF2-40B4-BE49-F238E27FC236}">
                <a16:creationId xmlns:a16="http://schemas.microsoft.com/office/drawing/2014/main" id="{808C81C1-AD37-A1E4-C676-AEA5F2C2D040}"/>
              </a:ext>
            </a:extLst>
          </p:cNvPr>
          <p:cNvPicPr>
            <a:picLocks noChangeAspect="1"/>
          </p:cNvPicPr>
          <p:nvPr/>
        </p:nvPicPr>
        <p:blipFill>
          <a:blip r:embed="rId5"/>
          <a:srcRect l="7993" t="34070" r="10418" b="6380"/>
          <a:stretch>
            <a:fillRect/>
          </a:stretch>
        </p:blipFill>
        <p:spPr>
          <a:xfrm>
            <a:off x="4578371" y="4759668"/>
            <a:ext cx="2454763" cy="1007814"/>
          </a:xfrm>
          <a:prstGeom prst="rect">
            <a:avLst/>
          </a:prstGeom>
          <a:ln w="12700">
            <a:miter lim="400000"/>
          </a:ln>
        </p:spPr>
      </p:pic>
      <p:sp>
        <p:nvSpPr>
          <p:cNvPr id="37" name="3MTM NovecTM 4710…">
            <a:extLst>
              <a:ext uri="{FF2B5EF4-FFF2-40B4-BE49-F238E27FC236}">
                <a16:creationId xmlns:a16="http://schemas.microsoft.com/office/drawing/2014/main" id="{7FB41E4E-9161-DAD0-D079-62F22E8E8ADC}"/>
              </a:ext>
            </a:extLst>
          </p:cNvPr>
          <p:cNvSpPr txBox="1"/>
          <p:nvPr/>
        </p:nvSpPr>
        <p:spPr>
          <a:xfrm>
            <a:off x="5843927" y="5732942"/>
            <a:ext cx="1360950" cy="6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600">
                <a:latin typeface="Helvetica Neue Medium"/>
                <a:ea typeface="Helvetica Neue Medium"/>
                <a:cs typeface="Helvetica Neue Medium"/>
                <a:sym typeface="Helvetica Neue Medium"/>
              </a:defRPr>
            </a:pPr>
            <a:r>
              <a:rPr sz="1125"/>
              <a:t>3M</a:t>
            </a:r>
            <a:r>
              <a:rPr sz="1125" baseline="31999"/>
              <a:t>TM</a:t>
            </a:r>
            <a:r>
              <a:rPr sz="1125"/>
              <a:t> Novec</a:t>
            </a:r>
            <a:r>
              <a:rPr sz="1125" baseline="31999"/>
              <a:t>TM</a:t>
            </a:r>
            <a:r>
              <a:rPr sz="1125"/>
              <a:t> 4710</a:t>
            </a:r>
          </a:p>
          <a:p>
            <a:pPr>
              <a:spcBef>
                <a:spcPts val="352"/>
              </a:spcBef>
              <a:defRPr sz="1600">
                <a:latin typeface="Helvetica Neue"/>
                <a:ea typeface="Helvetica Neue"/>
                <a:cs typeface="Helvetica Neue"/>
                <a:sym typeface="Helvetica Neue"/>
              </a:defRPr>
            </a:pPr>
            <a:r>
              <a:rPr sz="1125"/>
              <a:t>((CF</a:t>
            </a:r>
            <a:r>
              <a:rPr sz="1125" baseline="-25000"/>
              <a:t>3</a:t>
            </a:r>
            <a:r>
              <a:rPr sz="1125"/>
              <a:t>)</a:t>
            </a:r>
            <a:r>
              <a:rPr sz="1125" baseline="-25000"/>
              <a:t>2 </a:t>
            </a:r>
            <a:r>
              <a:rPr sz="1125"/>
              <a:t>CFCN)</a:t>
            </a:r>
          </a:p>
          <a:p>
            <a:pPr>
              <a:spcBef>
                <a:spcPts val="352"/>
              </a:spcBef>
              <a:defRPr sz="1600" b="1">
                <a:solidFill>
                  <a:schemeClr val="accent2"/>
                </a:solidFill>
                <a:latin typeface="Helvetica Neue"/>
                <a:ea typeface="Helvetica Neue"/>
                <a:cs typeface="Helvetica Neue"/>
                <a:sym typeface="Helvetica Neue"/>
              </a:defRPr>
            </a:pPr>
            <a:r>
              <a:rPr sz="1125"/>
              <a:t>GWP 2100</a:t>
            </a:r>
          </a:p>
        </p:txBody>
      </p:sp>
      <p:pic>
        <p:nvPicPr>
          <p:cNvPr id="38" name="0DxoS-ZWmdXA7gHOwTmn814GdpJ8IZBZqsaU3wydBdyOqH2Ge2qu2V98JCLbZ7Ch1KBo2X4J-ulIiiRQ1_uB91nPwGHWhFamb1elPcYmFX4aR2UTc6G1-W1PTIZrb2evQ62ZpQWmsQU.png" descr="0DxoS-ZWmdXA7gHOwTmn814GdpJ8IZBZqsaU3wydBdyOqH2Ge2qu2V98JCLbZ7Ch1KBo2X4J-ulIiiRQ1_uB91nPwGHWhFamb1elPcYmFX4aR2UTc6G1-W1PTIZrb2evQ62ZpQWmsQU.png">
            <a:extLst>
              <a:ext uri="{FF2B5EF4-FFF2-40B4-BE49-F238E27FC236}">
                <a16:creationId xmlns:a16="http://schemas.microsoft.com/office/drawing/2014/main" id="{BEC26067-71B4-854C-14B2-543E8205A172}"/>
              </a:ext>
            </a:extLst>
          </p:cNvPr>
          <p:cNvPicPr>
            <a:picLocks noChangeAspect="1"/>
          </p:cNvPicPr>
          <p:nvPr/>
        </p:nvPicPr>
        <p:blipFill>
          <a:blip r:embed="rId6"/>
          <a:srcRect l="49337" t="48289" r="23316"/>
          <a:stretch>
            <a:fillRect/>
          </a:stretch>
        </p:blipFill>
        <p:spPr>
          <a:xfrm>
            <a:off x="6770452" y="2097074"/>
            <a:ext cx="1297636" cy="1226888"/>
          </a:xfrm>
          <a:prstGeom prst="rect">
            <a:avLst/>
          </a:prstGeom>
          <a:ln w="12700">
            <a:miter lim="400000"/>
          </a:ln>
        </p:spPr>
      </p:pic>
      <p:pic>
        <p:nvPicPr>
          <p:cNvPr id="39" name="0DxoS-ZWmdXA7gHOwTmn814GdpJ8IZBZqsaU3wydBdyOqH2Ge2qu2V98JCLbZ7Ch1KBo2X4J-ulIiiRQ1_uB91nPwGHWhFamb1elPcYmFX4aR2UTc6G1-W1PTIZrb2evQ62ZpQWmsQU.png" descr="0DxoS-ZWmdXA7gHOwTmn814GdpJ8IZBZqsaU3wydBdyOqH2Ge2qu2V98JCLbZ7Ch1KBo2X4J-ulIiiRQ1_uB91nPwGHWhFamb1elPcYmFX4aR2UTc6G1-W1PTIZrb2evQ62ZpQWmsQU.png">
            <a:extLst>
              <a:ext uri="{FF2B5EF4-FFF2-40B4-BE49-F238E27FC236}">
                <a16:creationId xmlns:a16="http://schemas.microsoft.com/office/drawing/2014/main" id="{4D55B828-4342-4A4F-2D24-3FE55626F148}"/>
              </a:ext>
            </a:extLst>
          </p:cNvPr>
          <p:cNvPicPr>
            <a:picLocks noChangeAspect="1"/>
          </p:cNvPicPr>
          <p:nvPr/>
        </p:nvPicPr>
        <p:blipFill>
          <a:blip r:embed="rId6"/>
          <a:srcRect l="25188" r="51426" b="51144"/>
          <a:stretch>
            <a:fillRect/>
          </a:stretch>
        </p:blipFill>
        <p:spPr>
          <a:xfrm>
            <a:off x="4668736" y="3476367"/>
            <a:ext cx="1234149" cy="1289216"/>
          </a:xfrm>
          <a:prstGeom prst="rect">
            <a:avLst/>
          </a:prstGeom>
          <a:ln w="12700">
            <a:miter lim="400000"/>
          </a:ln>
        </p:spPr>
      </p:pic>
      <p:sp>
        <p:nvSpPr>
          <p:cNvPr id="40" name="Line">
            <a:extLst>
              <a:ext uri="{FF2B5EF4-FFF2-40B4-BE49-F238E27FC236}">
                <a16:creationId xmlns:a16="http://schemas.microsoft.com/office/drawing/2014/main" id="{D17DE18F-3610-BD8B-50A5-7C4A9D5F46C7}"/>
              </a:ext>
            </a:extLst>
          </p:cNvPr>
          <p:cNvSpPr/>
          <p:nvPr/>
        </p:nvSpPr>
        <p:spPr>
          <a:xfrm>
            <a:off x="7901958" y="1351956"/>
            <a:ext cx="830466" cy="0"/>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1" name="Line">
            <a:extLst>
              <a:ext uri="{FF2B5EF4-FFF2-40B4-BE49-F238E27FC236}">
                <a16:creationId xmlns:a16="http://schemas.microsoft.com/office/drawing/2014/main" id="{72E63359-486F-9A60-2F76-07723AE3FF04}"/>
              </a:ext>
            </a:extLst>
          </p:cNvPr>
          <p:cNvSpPr/>
          <p:nvPr/>
        </p:nvSpPr>
        <p:spPr>
          <a:xfrm flipV="1">
            <a:off x="7827261" y="2473024"/>
            <a:ext cx="905163" cy="419080"/>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2" name="Line">
            <a:extLst>
              <a:ext uri="{FF2B5EF4-FFF2-40B4-BE49-F238E27FC236}">
                <a16:creationId xmlns:a16="http://schemas.microsoft.com/office/drawing/2014/main" id="{8C181868-A3EA-D688-4BD8-FC4AB73770BD}"/>
              </a:ext>
            </a:extLst>
          </p:cNvPr>
          <p:cNvSpPr/>
          <p:nvPr/>
        </p:nvSpPr>
        <p:spPr>
          <a:xfrm>
            <a:off x="7898699" y="3133267"/>
            <a:ext cx="833726" cy="619065"/>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3" name="Very good detector performance">
            <a:extLst>
              <a:ext uri="{FF2B5EF4-FFF2-40B4-BE49-F238E27FC236}">
                <a16:creationId xmlns:a16="http://schemas.microsoft.com/office/drawing/2014/main" id="{7CD8F733-C6FC-039C-67ED-FAE38F7B930C}"/>
              </a:ext>
            </a:extLst>
          </p:cNvPr>
          <p:cNvSpPr txBox="1"/>
          <p:nvPr/>
        </p:nvSpPr>
        <p:spPr>
          <a:xfrm>
            <a:off x="8904168" y="5528193"/>
            <a:ext cx="2115818" cy="504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Very good detector performance</a:t>
            </a:r>
          </a:p>
        </p:txBody>
      </p:sp>
      <p:sp>
        <p:nvSpPr>
          <p:cNvPr id="44" name="Line">
            <a:extLst>
              <a:ext uri="{FF2B5EF4-FFF2-40B4-BE49-F238E27FC236}">
                <a16:creationId xmlns:a16="http://schemas.microsoft.com/office/drawing/2014/main" id="{69FE6AE4-A699-B0EE-A259-17F30820B71A}"/>
              </a:ext>
            </a:extLst>
          </p:cNvPr>
          <p:cNvSpPr/>
          <p:nvPr/>
        </p:nvSpPr>
        <p:spPr>
          <a:xfrm flipV="1">
            <a:off x="7092585" y="3969146"/>
            <a:ext cx="1639840" cy="1007814"/>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5" name="Line">
            <a:extLst>
              <a:ext uri="{FF2B5EF4-FFF2-40B4-BE49-F238E27FC236}">
                <a16:creationId xmlns:a16="http://schemas.microsoft.com/office/drawing/2014/main" id="{29F162D1-043E-45D5-E606-4E5F02904C09}"/>
              </a:ext>
            </a:extLst>
          </p:cNvPr>
          <p:cNvSpPr/>
          <p:nvPr/>
        </p:nvSpPr>
        <p:spPr>
          <a:xfrm>
            <a:off x="7083649" y="5231896"/>
            <a:ext cx="1648776" cy="495796"/>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pic>
        <p:nvPicPr>
          <p:cNvPr id="46" name="Carbon-dioxide-2D-dimensions.svg.png" descr="Carbon-dioxide-2D-dimensions.svg.png">
            <a:extLst>
              <a:ext uri="{FF2B5EF4-FFF2-40B4-BE49-F238E27FC236}">
                <a16:creationId xmlns:a16="http://schemas.microsoft.com/office/drawing/2014/main" id="{3E14B08D-B4EA-3FF1-7C5F-D178DBA47E0F}"/>
              </a:ext>
            </a:extLst>
          </p:cNvPr>
          <p:cNvPicPr>
            <a:picLocks noChangeAspect="1"/>
          </p:cNvPicPr>
          <p:nvPr/>
        </p:nvPicPr>
        <p:blipFill>
          <a:blip r:embed="rId7"/>
          <a:srcRect b="43271"/>
          <a:stretch>
            <a:fillRect/>
          </a:stretch>
        </p:blipFill>
        <p:spPr>
          <a:xfrm>
            <a:off x="5481049" y="950238"/>
            <a:ext cx="933886" cy="236333"/>
          </a:xfrm>
          <a:prstGeom prst="rect">
            <a:avLst/>
          </a:prstGeom>
          <a:ln w="12700">
            <a:miter lim="400000"/>
          </a:ln>
        </p:spPr>
      </p:pic>
      <p:pic>
        <p:nvPicPr>
          <p:cNvPr id="47" name="Trifluoroiodomethane.png" descr="Trifluoroiodomethane.png">
            <a:extLst>
              <a:ext uri="{FF2B5EF4-FFF2-40B4-BE49-F238E27FC236}">
                <a16:creationId xmlns:a16="http://schemas.microsoft.com/office/drawing/2014/main" id="{57916C6E-D7CD-5EE6-C75F-0AEC1EF3236C}"/>
              </a:ext>
            </a:extLst>
          </p:cNvPr>
          <p:cNvPicPr>
            <a:picLocks noChangeAspect="1"/>
          </p:cNvPicPr>
          <p:nvPr/>
        </p:nvPicPr>
        <p:blipFill>
          <a:blip r:embed="rId8"/>
          <a:stretch>
            <a:fillRect/>
          </a:stretch>
        </p:blipFill>
        <p:spPr>
          <a:xfrm>
            <a:off x="6360191" y="3390011"/>
            <a:ext cx="969701" cy="932993"/>
          </a:xfrm>
          <a:prstGeom prst="rect">
            <a:avLst/>
          </a:prstGeom>
          <a:ln w="12700">
            <a:miter lim="400000"/>
          </a:ln>
        </p:spPr>
      </p:pic>
      <p:sp>
        <p:nvSpPr>
          <p:cNvPr id="48" name="CF3I…">
            <a:extLst>
              <a:ext uri="{FF2B5EF4-FFF2-40B4-BE49-F238E27FC236}">
                <a16:creationId xmlns:a16="http://schemas.microsoft.com/office/drawing/2014/main" id="{1C3E55D4-7041-4CF1-6BF0-E3CF7484FD59}"/>
              </a:ext>
            </a:extLst>
          </p:cNvPr>
          <p:cNvSpPr txBox="1"/>
          <p:nvPr/>
        </p:nvSpPr>
        <p:spPr>
          <a:xfrm>
            <a:off x="6445017" y="4153655"/>
            <a:ext cx="800049" cy="500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spcBef>
                <a:spcPts val="352"/>
              </a:spcBef>
              <a:defRPr sz="1800">
                <a:latin typeface="Helvetica Neue Medium"/>
                <a:ea typeface="Helvetica Neue Medium"/>
                <a:cs typeface="Helvetica Neue Medium"/>
                <a:sym typeface="Helvetica Neue Medium"/>
              </a:defRPr>
            </a:pPr>
            <a:r>
              <a:rPr sz="1266"/>
              <a:t>CF</a:t>
            </a:r>
            <a:r>
              <a:rPr sz="1266" baseline="-5999"/>
              <a:t>3</a:t>
            </a:r>
            <a:r>
              <a:rPr sz="1266"/>
              <a:t>I</a:t>
            </a:r>
          </a:p>
          <a:p>
            <a:pPr>
              <a:spcBef>
                <a:spcPts val="352"/>
              </a:spcBef>
              <a:defRPr sz="1800" b="1">
                <a:solidFill>
                  <a:schemeClr val="accent2"/>
                </a:solidFill>
                <a:latin typeface="Helvetica Neue"/>
                <a:ea typeface="Helvetica Neue"/>
                <a:cs typeface="Helvetica Neue"/>
                <a:sym typeface="Helvetica Neue"/>
              </a:defRPr>
            </a:pPr>
            <a:r>
              <a:rPr sz="1266"/>
              <a:t>GWP 0.4</a:t>
            </a:r>
          </a:p>
        </p:txBody>
      </p:sp>
      <p:sp>
        <p:nvSpPr>
          <p:cNvPr id="49" name="Possible alternatives to GHG gases">
            <a:extLst>
              <a:ext uri="{FF2B5EF4-FFF2-40B4-BE49-F238E27FC236}">
                <a16:creationId xmlns:a16="http://schemas.microsoft.com/office/drawing/2014/main" id="{66982509-B25C-0F8D-06B5-72FEBA80DA5E}"/>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Alternatives for RPC gas mixture: R134a and SF6</a:t>
            </a:r>
          </a:p>
        </p:txBody>
      </p:sp>
      <p:pic>
        <p:nvPicPr>
          <p:cNvPr id="50" name="Picture 49" descr="C:\Users\guidar\Documents\IEEE2012\CERN LogoOutline-Blue-04.png">
            <a:extLst>
              <a:ext uri="{FF2B5EF4-FFF2-40B4-BE49-F238E27FC236}">
                <a16:creationId xmlns:a16="http://schemas.microsoft.com/office/drawing/2014/main" id="{B0441D4F-DA45-BEC4-05B6-32A3E52B5447}"/>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6811A132-FC6C-A360-9C11-29DDD7562889}"/>
              </a:ext>
            </a:extLst>
          </p:cNvPr>
          <p:cNvGrpSpPr/>
          <p:nvPr/>
        </p:nvGrpSpPr>
        <p:grpSpPr>
          <a:xfrm>
            <a:off x="792488" y="691712"/>
            <a:ext cx="10440000" cy="37824"/>
            <a:chOff x="179512" y="582864"/>
            <a:chExt cx="8820000" cy="37824"/>
          </a:xfrm>
        </p:grpSpPr>
        <p:cxnSp>
          <p:nvCxnSpPr>
            <p:cNvPr id="52" name="Straight Connector 51">
              <a:extLst>
                <a:ext uri="{FF2B5EF4-FFF2-40B4-BE49-F238E27FC236}">
                  <a16:creationId xmlns:a16="http://schemas.microsoft.com/office/drawing/2014/main" id="{316611E8-C228-EFA1-4407-21BF7E67EB7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39BB82-4E39-E8D8-E30C-9FA46CD1752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67017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A1759-3E3D-A207-078C-3A7F966E24AD}"/>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7BBDAAD7-751B-5CC7-966D-9053DD8374AE}"/>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F34183A9-3B49-A39C-F51D-950F2C46093C}"/>
              </a:ext>
            </a:extLst>
          </p:cNvPr>
          <p:cNvSpPr>
            <a:spLocks noGrp="1"/>
          </p:cNvSpPr>
          <p:nvPr>
            <p:ph type="sldNum" sz="quarter" idx="12"/>
          </p:nvPr>
        </p:nvSpPr>
        <p:spPr/>
        <p:txBody>
          <a:bodyPr/>
          <a:lstStyle/>
          <a:p>
            <a:fld id="{42A0D281-FBFC-4D24-9147-4B8F7095011A}" type="slidenum">
              <a:rPr lang="en-GB" smtClean="0"/>
              <a:t>71</a:t>
            </a:fld>
            <a:endParaRPr lang="en-GB"/>
          </a:p>
        </p:txBody>
      </p:sp>
      <p:pic>
        <p:nvPicPr>
          <p:cNvPr id="5" name="Screen Shot 2021-04-27 at 17.18.33.png" descr="Screen Shot 2021-04-27 at 17.18.33.png">
            <a:extLst>
              <a:ext uri="{FF2B5EF4-FFF2-40B4-BE49-F238E27FC236}">
                <a16:creationId xmlns:a16="http://schemas.microsoft.com/office/drawing/2014/main" id="{49FFB6EA-2B4C-D65D-7F2F-85663F403B73}"/>
              </a:ext>
            </a:extLst>
          </p:cNvPr>
          <p:cNvPicPr>
            <a:picLocks noChangeAspect="1"/>
          </p:cNvPicPr>
          <p:nvPr/>
        </p:nvPicPr>
        <p:blipFill>
          <a:blip r:embed="rId2"/>
          <a:srcRect/>
          <a:stretch>
            <a:fillRect/>
          </a:stretch>
        </p:blipFill>
        <p:spPr>
          <a:xfrm>
            <a:off x="4262344" y="2237095"/>
            <a:ext cx="2551040" cy="1073001"/>
          </a:xfrm>
          <a:prstGeom prst="rect">
            <a:avLst/>
          </a:prstGeom>
          <a:ln w="12700">
            <a:miter lim="400000"/>
          </a:ln>
        </p:spPr>
      </p:pic>
      <p:sp>
        <p:nvSpPr>
          <p:cNvPr id="6" name="Line">
            <a:extLst>
              <a:ext uri="{FF2B5EF4-FFF2-40B4-BE49-F238E27FC236}">
                <a16:creationId xmlns:a16="http://schemas.microsoft.com/office/drawing/2014/main" id="{CD3988AE-73B2-FB5F-FEED-243E39F69474}"/>
              </a:ext>
            </a:extLst>
          </p:cNvPr>
          <p:cNvSpPr/>
          <p:nvPr/>
        </p:nvSpPr>
        <p:spPr>
          <a:xfrm flipV="1">
            <a:off x="2498647" y="1159793"/>
            <a:ext cx="1926328" cy="718073"/>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7" name="Line">
            <a:extLst>
              <a:ext uri="{FF2B5EF4-FFF2-40B4-BE49-F238E27FC236}">
                <a16:creationId xmlns:a16="http://schemas.microsoft.com/office/drawing/2014/main" id="{675FE054-B362-3A3C-7F4A-A7055E4829E9}"/>
              </a:ext>
            </a:extLst>
          </p:cNvPr>
          <p:cNvSpPr/>
          <p:nvPr/>
        </p:nvSpPr>
        <p:spPr>
          <a:xfrm>
            <a:off x="2498647" y="1917458"/>
            <a:ext cx="1763697" cy="728512"/>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8" name="Line">
            <a:extLst>
              <a:ext uri="{FF2B5EF4-FFF2-40B4-BE49-F238E27FC236}">
                <a16:creationId xmlns:a16="http://schemas.microsoft.com/office/drawing/2014/main" id="{0E4FD8EA-FF43-008C-6AAB-62BB3A56E73C}"/>
              </a:ext>
            </a:extLst>
          </p:cNvPr>
          <p:cNvSpPr/>
          <p:nvPr/>
        </p:nvSpPr>
        <p:spPr>
          <a:xfrm flipV="1">
            <a:off x="2768304" y="3943846"/>
            <a:ext cx="1763698" cy="390177"/>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9" name="Line">
            <a:extLst>
              <a:ext uri="{FF2B5EF4-FFF2-40B4-BE49-F238E27FC236}">
                <a16:creationId xmlns:a16="http://schemas.microsoft.com/office/drawing/2014/main" id="{2FA26995-DEA2-0BDC-7F7D-06C839190DE9}"/>
              </a:ext>
            </a:extLst>
          </p:cNvPr>
          <p:cNvSpPr/>
          <p:nvPr/>
        </p:nvSpPr>
        <p:spPr>
          <a:xfrm>
            <a:off x="2760888" y="4438553"/>
            <a:ext cx="1692609" cy="1100227"/>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grpSp>
        <p:nvGrpSpPr>
          <p:cNvPr id="10" name="Group 9">
            <a:extLst>
              <a:ext uri="{FF2B5EF4-FFF2-40B4-BE49-F238E27FC236}">
                <a16:creationId xmlns:a16="http://schemas.microsoft.com/office/drawing/2014/main" id="{310BEFF6-E0BD-3994-3EFF-3B80C9094175}"/>
              </a:ext>
            </a:extLst>
          </p:cNvPr>
          <p:cNvGrpSpPr/>
          <p:nvPr/>
        </p:nvGrpSpPr>
        <p:grpSpPr>
          <a:xfrm>
            <a:off x="1025700" y="1073495"/>
            <a:ext cx="1347715" cy="2215632"/>
            <a:chOff x="2078901" y="1073646"/>
            <a:chExt cx="1347715" cy="2215632"/>
          </a:xfrm>
        </p:grpSpPr>
        <p:grpSp>
          <p:nvGrpSpPr>
            <p:cNvPr id="11" name="Group">
              <a:extLst>
                <a:ext uri="{FF2B5EF4-FFF2-40B4-BE49-F238E27FC236}">
                  <a16:creationId xmlns:a16="http://schemas.microsoft.com/office/drawing/2014/main" id="{070C5099-99BD-81B3-0BC3-48EAC6479458}"/>
                </a:ext>
              </a:extLst>
            </p:cNvPr>
            <p:cNvGrpSpPr/>
            <p:nvPr/>
          </p:nvGrpSpPr>
          <p:grpSpPr>
            <a:xfrm>
              <a:off x="2078901" y="1419882"/>
              <a:ext cx="1347715" cy="1869396"/>
              <a:chOff x="0" y="0"/>
              <a:chExt cx="1916749" cy="2658695"/>
            </a:xfrm>
          </p:grpSpPr>
          <p:sp>
            <p:nvSpPr>
              <p:cNvPr id="13" name="C2H2F4…">
                <a:extLst>
                  <a:ext uri="{FF2B5EF4-FFF2-40B4-BE49-F238E27FC236}">
                    <a16:creationId xmlns:a16="http://schemas.microsoft.com/office/drawing/2014/main" id="{48C12690-1372-FFEB-CCEB-F3BA74FCA891}"/>
                  </a:ext>
                </a:extLst>
              </p:cNvPr>
              <p:cNvSpPr txBox="1"/>
              <p:nvPr/>
            </p:nvSpPr>
            <p:spPr>
              <a:xfrm>
                <a:off x="0" y="1307416"/>
                <a:ext cx="1916750" cy="13512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2100" b="1">
                    <a:latin typeface="Helvetica Neue"/>
                    <a:ea typeface="Helvetica Neue"/>
                    <a:cs typeface="Helvetica Neue"/>
                    <a:sym typeface="Helvetica Neue"/>
                  </a:defRPr>
                </a:pPr>
                <a:r>
                  <a:rPr sz="1477"/>
                  <a:t>C</a:t>
                </a:r>
                <a:r>
                  <a:rPr sz="1477" baseline="-5999"/>
                  <a:t>2</a:t>
                </a:r>
                <a:r>
                  <a:rPr sz="1477"/>
                  <a:t>H</a:t>
                </a:r>
                <a:r>
                  <a:rPr sz="1477" baseline="-5999"/>
                  <a:t>2</a:t>
                </a:r>
                <a:r>
                  <a:rPr sz="1477"/>
                  <a:t>F</a:t>
                </a:r>
                <a:r>
                  <a:rPr sz="1477" baseline="-5999"/>
                  <a:t>4</a:t>
                </a:r>
              </a:p>
              <a:p>
                <a:pPr>
                  <a:spcBef>
                    <a:spcPts val="352"/>
                  </a:spcBef>
                  <a:defRPr sz="1900">
                    <a:solidFill>
                      <a:schemeClr val="accent5"/>
                    </a:solidFill>
                    <a:latin typeface="Helvetica Neue Medium"/>
                    <a:ea typeface="Helvetica Neue Medium"/>
                    <a:cs typeface="Helvetica Neue Medium"/>
                    <a:sym typeface="Helvetica Neue Medium"/>
                  </a:defRPr>
                </a:pPr>
                <a:r>
                  <a:rPr sz="1336"/>
                  <a:t>GWP 1430</a:t>
                </a:r>
              </a:p>
            </p:txBody>
          </p:sp>
          <p:pic>
            <p:nvPicPr>
              <p:cNvPr id="14" name="GAS2_RPC_C2H2F4.png" descr="GAS2_RPC_C2H2F4.png">
                <a:extLst>
                  <a:ext uri="{FF2B5EF4-FFF2-40B4-BE49-F238E27FC236}">
                    <a16:creationId xmlns:a16="http://schemas.microsoft.com/office/drawing/2014/main" id="{4E73742A-6283-E829-8290-E36E20C17B8F}"/>
                  </a:ext>
                </a:extLst>
              </p:cNvPr>
              <p:cNvPicPr>
                <a:picLocks noChangeAspect="1"/>
              </p:cNvPicPr>
              <p:nvPr/>
            </p:nvPicPr>
            <p:blipFill>
              <a:blip r:embed="rId3"/>
              <a:stretch>
                <a:fillRect/>
              </a:stretch>
            </p:blipFill>
            <p:spPr>
              <a:xfrm>
                <a:off x="208091" y="0"/>
                <a:ext cx="1500567" cy="1303123"/>
              </a:xfrm>
              <a:prstGeom prst="rect">
                <a:avLst/>
              </a:prstGeom>
              <a:ln w="12700" cap="flat">
                <a:noFill/>
                <a:miter lim="400000"/>
              </a:ln>
              <a:effectLst/>
            </p:spPr>
          </p:pic>
        </p:grpSp>
        <p:sp>
          <p:nvSpPr>
            <p:cNvPr id="12" name="~95%">
              <a:extLst>
                <a:ext uri="{FF2B5EF4-FFF2-40B4-BE49-F238E27FC236}">
                  <a16:creationId xmlns:a16="http://schemas.microsoft.com/office/drawing/2014/main" id="{FD9F5F06-C903-FE56-8278-A48D392044D8}"/>
                </a:ext>
              </a:extLst>
            </p:cNvPr>
            <p:cNvSpPr txBox="1"/>
            <p:nvPr/>
          </p:nvSpPr>
          <p:spPr>
            <a:xfrm>
              <a:off x="2598096" y="1073646"/>
              <a:ext cx="562655"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a:t>~95%</a:t>
              </a:r>
            </a:p>
          </p:txBody>
        </p:sp>
      </p:grpSp>
      <p:sp>
        <p:nvSpPr>
          <p:cNvPr id="15" name="+">
            <a:extLst>
              <a:ext uri="{FF2B5EF4-FFF2-40B4-BE49-F238E27FC236}">
                <a16:creationId xmlns:a16="http://schemas.microsoft.com/office/drawing/2014/main" id="{3431AC26-BD83-9B3C-0442-57270A87554C}"/>
              </a:ext>
            </a:extLst>
          </p:cNvPr>
          <p:cNvSpPr txBox="1"/>
          <p:nvPr/>
        </p:nvSpPr>
        <p:spPr>
          <a:xfrm>
            <a:off x="1675262" y="3203802"/>
            <a:ext cx="182743"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dirty="0"/>
              <a:t>+</a:t>
            </a:r>
          </a:p>
        </p:txBody>
      </p:sp>
      <p:grpSp>
        <p:nvGrpSpPr>
          <p:cNvPr id="16" name="Group 15">
            <a:extLst>
              <a:ext uri="{FF2B5EF4-FFF2-40B4-BE49-F238E27FC236}">
                <a16:creationId xmlns:a16="http://schemas.microsoft.com/office/drawing/2014/main" id="{5078AD5C-1E17-1433-8632-581B00D62A3B}"/>
              </a:ext>
            </a:extLst>
          </p:cNvPr>
          <p:cNvGrpSpPr/>
          <p:nvPr/>
        </p:nvGrpSpPr>
        <p:grpSpPr>
          <a:xfrm>
            <a:off x="729110" y="3546940"/>
            <a:ext cx="2194223" cy="2775663"/>
            <a:chOff x="1653580" y="3911315"/>
            <a:chExt cx="2194223" cy="2775663"/>
          </a:xfrm>
        </p:grpSpPr>
        <p:grpSp>
          <p:nvGrpSpPr>
            <p:cNvPr id="17" name="Group">
              <a:extLst>
                <a:ext uri="{FF2B5EF4-FFF2-40B4-BE49-F238E27FC236}">
                  <a16:creationId xmlns:a16="http://schemas.microsoft.com/office/drawing/2014/main" id="{AE2749DA-A3E9-645A-57EB-7130305FF2AD}"/>
                </a:ext>
              </a:extLst>
            </p:cNvPr>
            <p:cNvGrpSpPr/>
            <p:nvPr/>
          </p:nvGrpSpPr>
          <p:grpSpPr>
            <a:xfrm>
              <a:off x="2079020" y="4256509"/>
              <a:ext cx="1258850" cy="1933457"/>
              <a:chOff x="0" y="0"/>
              <a:chExt cx="1790364" cy="2749804"/>
            </a:xfrm>
          </p:grpSpPr>
          <p:sp>
            <p:nvSpPr>
              <p:cNvPr id="21" name="SF6…">
                <a:extLst>
                  <a:ext uri="{FF2B5EF4-FFF2-40B4-BE49-F238E27FC236}">
                    <a16:creationId xmlns:a16="http://schemas.microsoft.com/office/drawing/2014/main" id="{A3D91C9B-03BA-C14B-C5E9-55EEA7C07EBE}"/>
                  </a:ext>
                </a:extLst>
              </p:cNvPr>
              <p:cNvSpPr txBox="1"/>
              <p:nvPr/>
            </p:nvSpPr>
            <p:spPr>
              <a:xfrm>
                <a:off x="0" y="1534262"/>
                <a:ext cx="1790365" cy="12155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2100">
                    <a:latin typeface="Helvetica Neue Medium"/>
                    <a:ea typeface="Helvetica Neue Medium"/>
                    <a:cs typeface="Helvetica Neue Medium"/>
                    <a:sym typeface="Helvetica Neue Medium"/>
                  </a:defRPr>
                </a:pPr>
                <a:r>
                  <a:rPr sz="1477"/>
                  <a:t>SF</a:t>
                </a:r>
                <a:r>
                  <a:rPr sz="1477" baseline="-5999"/>
                  <a:t>6</a:t>
                </a:r>
              </a:p>
              <a:p>
                <a:pPr>
                  <a:spcBef>
                    <a:spcPts val="352"/>
                  </a:spcBef>
                  <a:defRPr sz="1900">
                    <a:solidFill>
                      <a:schemeClr val="accent5"/>
                    </a:solidFill>
                    <a:latin typeface="Helvetica Neue Medium"/>
                    <a:ea typeface="Helvetica Neue Medium"/>
                    <a:cs typeface="Helvetica Neue Medium"/>
                    <a:sym typeface="Helvetica Neue Medium"/>
                  </a:defRPr>
                </a:pPr>
                <a:r>
                  <a:rPr sz="1336"/>
                  <a:t>GWP 22800</a:t>
                </a:r>
              </a:p>
            </p:txBody>
          </p:sp>
          <p:grpSp>
            <p:nvGrpSpPr>
              <p:cNvPr id="22" name="Group">
                <a:extLst>
                  <a:ext uri="{FF2B5EF4-FFF2-40B4-BE49-F238E27FC236}">
                    <a16:creationId xmlns:a16="http://schemas.microsoft.com/office/drawing/2014/main" id="{BDE46F05-6DAD-2135-9711-973012D082BF}"/>
                  </a:ext>
                </a:extLst>
              </p:cNvPr>
              <p:cNvGrpSpPr/>
              <p:nvPr/>
            </p:nvGrpSpPr>
            <p:grpSpPr>
              <a:xfrm>
                <a:off x="156186" y="0"/>
                <a:ext cx="1477992" cy="1564765"/>
                <a:chOff x="0" y="0"/>
                <a:chExt cx="1477991" cy="1564764"/>
              </a:xfrm>
            </p:grpSpPr>
            <p:pic>
              <p:nvPicPr>
                <p:cNvPr id="23" name="SF6.png" descr="SF6.png">
                  <a:extLst>
                    <a:ext uri="{FF2B5EF4-FFF2-40B4-BE49-F238E27FC236}">
                      <a16:creationId xmlns:a16="http://schemas.microsoft.com/office/drawing/2014/main" id="{80A7BDE2-0545-7F4C-5107-765405AB2059}"/>
                    </a:ext>
                  </a:extLst>
                </p:cNvPr>
                <p:cNvPicPr>
                  <a:picLocks noChangeAspect="1"/>
                </p:cNvPicPr>
                <p:nvPr/>
              </p:nvPicPr>
              <p:blipFill>
                <a:blip r:embed="rId4"/>
                <a:stretch>
                  <a:fillRect/>
                </a:stretch>
              </p:blipFill>
              <p:spPr>
                <a:xfrm>
                  <a:off x="0" y="0"/>
                  <a:ext cx="1477992" cy="1564765"/>
                </a:xfrm>
                <a:prstGeom prst="rect">
                  <a:avLst/>
                </a:prstGeom>
                <a:ln w="12700" cap="flat">
                  <a:noFill/>
                  <a:miter lim="400000"/>
                </a:ln>
                <a:effectLst/>
              </p:spPr>
            </p:pic>
            <p:sp>
              <p:nvSpPr>
                <p:cNvPr id="24" name="Rectangle">
                  <a:extLst>
                    <a:ext uri="{FF2B5EF4-FFF2-40B4-BE49-F238E27FC236}">
                      <a16:creationId xmlns:a16="http://schemas.microsoft.com/office/drawing/2014/main" id="{A3063B3D-B4C2-60C5-B73E-0ABBD5CF2758}"/>
                    </a:ext>
                  </a:extLst>
                </p:cNvPr>
                <p:cNvSpPr/>
                <p:nvPr/>
              </p:nvSpPr>
              <p:spPr>
                <a:xfrm>
                  <a:off x="755929" y="356721"/>
                  <a:ext cx="381172" cy="284977"/>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5" name="Rectangle">
                  <a:extLst>
                    <a:ext uri="{FF2B5EF4-FFF2-40B4-BE49-F238E27FC236}">
                      <a16:creationId xmlns:a16="http://schemas.microsoft.com/office/drawing/2014/main" id="{54B61259-78D2-C575-2EF4-6E3F82C31789}"/>
                    </a:ext>
                  </a:extLst>
                </p:cNvPr>
                <p:cNvSpPr/>
                <p:nvPr/>
              </p:nvSpPr>
              <p:spPr>
                <a:xfrm>
                  <a:off x="30262" y="73548"/>
                  <a:ext cx="631277" cy="383310"/>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6" name="Rectangle">
                  <a:extLst>
                    <a:ext uri="{FF2B5EF4-FFF2-40B4-BE49-F238E27FC236}">
                      <a16:creationId xmlns:a16="http://schemas.microsoft.com/office/drawing/2014/main" id="{36901B39-CD79-12F7-82FD-B83F06CF17DA}"/>
                    </a:ext>
                  </a:extLst>
                </p:cNvPr>
                <p:cNvSpPr/>
                <p:nvPr/>
              </p:nvSpPr>
              <p:spPr>
                <a:xfrm>
                  <a:off x="561536" y="323821"/>
                  <a:ext cx="109690" cy="383309"/>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7" name="Rectangle">
                  <a:extLst>
                    <a:ext uri="{FF2B5EF4-FFF2-40B4-BE49-F238E27FC236}">
                      <a16:creationId xmlns:a16="http://schemas.microsoft.com/office/drawing/2014/main" id="{5245744A-1AE8-F2F0-AA58-66851098F397}"/>
                    </a:ext>
                  </a:extLst>
                </p:cNvPr>
                <p:cNvSpPr/>
                <p:nvPr/>
              </p:nvSpPr>
              <p:spPr>
                <a:xfrm rot="660000">
                  <a:off x="985469" y="75672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8" name="Rectangle">
                  <a:extLst>
                    <a:ext uri="{FF2B5EF4-FFF2-40B4-BE49-F238E27FC236}">
                      <a16:creationId xmlns:a16="http://schemas.microsoft.com/office/drawing/2014/main" id="{DA1A5D19-D35F-75A1-D54A-109C7900DC32}"/>
                    </a:ext>
                  </a:extLst>
                </p:cNvPr>
                <p:cNvSpPr/>
                <p:nvPr/>
              </p:nvSpPr>
              <p:spPr>
                <a:xfrm rot="20540156">
                  <a:off x="967366" y="59703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9" name="Rectangle">
                  <a:extLst>
                    <a:ext uri="{FF2B5EF4-FFF2-40B4-BE49-F238E27FC236}">
                      <a16:creationId xmlns:a16="http://schemas.microsoft.com/office/drawing/2014/main" id="{B961C561-9AFE-AB05-17C3-16353466C313}"/>
                    </a:ext>
                  </a:extLst>
                </p:cNvPr>
                <p:cNvSpPr/>
                <p:nvPr/>
              </p:nvSpPr>
              <p:spPr>
                <a:xfrm rot="20720156">
                  <a:off x="993932" y="728958"/>
                  <a:ext cx="109690" cy="58026"/>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30" name="Rectangle">
                  <a:extLst>
                    <a:ext uri="{FF2B5EF4-FFF2-40B4-BE49-F238E27FC236}">
                      <a16:creationId xmlns:a16="http://schemas.microsoft.com/office/drawing/2014/main" id="{11D37219-63A1-3C37-C608-30B9A773178D}"/>
                    </a:ext>
                  </a:extLst>
                </p:cNvPr>
                <p:cNvSpPr/>
                <p:nvPr/>
              </p:nvSpPr>
              <p:spPr>
                <a:xfrm rot="20720156">
                  <a:off x="1010386" y="672859"/>
                  <a:ext cx="29075" cy="79595"/>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grpSp>
        </p:grpSp>
        <p:sp>
          <p:nvSpPr>
            <p:cNvPr id="18" name="~0.3% (up to 7% for glass RPC)">
              <a:extLst>
                <a:ext uri="{FF2B5EF4-FFF2-40B4-BE49-F238E27FC236}">
                  <a16:creationId xmlns:a16="http://schemas.microsoft.com/office/drawing/2014/main" id="{3BEC4FFC-66E0-79D2-62F4-DF1D051C36AB}"/>
                </a:ext>
              </a:extLst>
            </p:cNvPr>
            <p:cNvSpPr txBox="1"/>
            <p:nvPr/>
          </p:nvSpPr>
          <p:spPr>
            <a:xfrm>
              <a:off x="1653580" y="3911315"/>
              <a:ext cx="2194223"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a:ea typeface="Helvetica"/>
                  <a:cs typeface="Helvetica"/>
                  <a:sym typeface="Helvetica"/>
                </a:defRPr>
              </a:pPr>
              <a:r>
                <a:rPr lang="en-GB" sz="1477" dirty="0"/>
                <a:t>From </a:t>
              </a:r>
              <a:r>
                <a:rPr sz="1477" dirty="0"/>
                <a:t>0.3%</a:t>
              </a:r>
              <a:r>
                <a:rPr lang="en-GB" sz="1477" dirty="0"/>
                <a:t> up to 7%</a:t>
              </a:r>
              <a:endParaRPr sz="1266" dirty="0"/>
            </a:p>
          </p:txBody>
        </p:sp>
        <p:sp>
          <p:nvSpPr>
            <p:cNvPr id="19" name="~5% iC4H10">
              <a:extLst>
                <a:ext uri="{FF2B5EF4-FFF2-40B4-BE49-F238E27FC236}">
                  <a16:creationId xmlns:a16="http://schemas.microsoft.com/office/drawing/2014/main" id="{2DECA11E-BBA8-42C9-B77A-52B239A5DAA8}"/>
                </a:ext>
              </a:extLst>
            </p:cNvPr>
            <p:cNvSpPr txBox="1"/>
            <p:nvPr/>
          </p:nvSpPr>
          <p:spPr>
            <a:xfrm>
              <a:off x="1931267" y="6387536"/>
              <a:ext cx="1554357"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a:ea typeface="Helvetica"/>
                  <a:cs typeface="Helvetica"/>
                  <a:sym typeface="Helvetica"/>
                </a:defRPr>
              </a:pPr>
              <a:r>
                <a:rPr sz="1477"/>
                <a:t>~5% iC</a:t>
              </a:r>
              <a:r>
                <a:rPr sz="1477" baseline="-5999"/>
                <a:t>4</a:t>
              </a:r>
              <a:r>
                <a:rPr sz="1477"/>
                <a:t>H</a:t>
              </a:r>
              <a:r>
                <a:rPr sz="1477" baseline="-5999"/>
                <a:t>10</a:t>
              </a:r>
            </a:p>
          </p:txBody>
        </p:sp>
        <p:sp>
          <p:nvSpPr>
            <p:cNvPr id="20" name="+">
              <a:extLst>
                <a:ext uri="{FF2B5EF4-FFF2-40B4-BE49-F238E27FC236}">
                  <a16:creationId xmlns:a16="http://schemas.microsoft.com/office/drawing/2014/main" id="{7B9DA367-36F5-1C17-9D7F-DB2D68726BAA}"/>
                </a:ext>
              </a:extLst>
            </p:cNvPr>
            <p:cNvSpPr txBox="1"/>
            <p:nvPr/>
          </p:nvSpPr>
          <p:spPr>
            <a:xfrm>
              <a:off x="2613505" y="6092131"/>
              <a:ext cx="182743"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a:t>+</a:t>
              </a:r>
            </a:p>
          </p:txBody>
        </p:sp>
      </p:grpSp>
      <p:sp>
        <p:nvSpPr>
          <p:cNvPr id="31" name="Replacement of R134a with ~30-50% CO2 to lower GHG emissions">
            <a:extLst>
              <a:ext uri="{FF2B5EF4-FFF2-40B4-BE49-F238E27FC236}">
                <a16:creationId xmlns:a16="http://schemas.microsoft.com/office/drawing/2014/main" id="{B6EFA68B-A8DC-717B-31EA-DAEFF2AE08DE}"/>
              </a:ext>
            </a:extLst>
          </p:cNvPr>
          <p:cNvSpPr txBox="1"/>
          <p:nvPr/>
        </p:nvSpPr>
        <p:spPr>
          <a:xfrm>
            <a:off x="4596719" y="1185428"/>
            <a:ext cx="3280479" cy="48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900">
                <a:latin typeface="Helvetica"/>
                <a:ea typeface="Helvetica"/>
                <a:cs typeface="Helvetica"/>
                <a:sym typeface="Helvetica"/>
              </a:defRPr>
            </a:pPr>
            <a:r>
              <a:rPr sz="1336"/>
              <a:t>Replacement of R134a with ~30-50% CO</a:t>
            </a:r>
            <a:r>
              <a:rPr sz="1336" baseline="-5999"/>
              <a:t>2</a:t>
            </a:r>
            <a:r>
              <a:rPr sz="1336"/>
              <a:t> to lower GHG emissions</a:t>
            </a:r>
          </a:p>
        </p:txBody>
      </p:sp>
      <p:sp>
        <p:nvSpPr>
          <p:cNvPr id="32" name="Detector performance slightly affected">
            <a:extLst>
              <a:ext uri="{FF2B5EF4-FFF2-40B4-BE49-F238E27FC236}">
                <a16:creationId xmlns:a16="http://schemas.microsoft.com/office/drawing/2014/main" id="{589CCE24-FB7D-2AEE-8084-7CD5F91E04EA}"/>
              </a:ext>
            </a:extLst>
          </p:cNvPr>
          <p:cNvSpPr txBox="1"/>
          <p:nvPr/>
        </p:nvSpPr>
        <p:spPr>
          <a:xfrm>
            <a:off x="8904168" y="1071088"/>
            <a:ext cx="2115818" cy="504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Detector performance slightly affected</a:t>
            </a:r>
          </a:p>
        </p:txBody>
      </p:sp>
      <p:sp>
        <p:nvSpPr>
          <p:cNvPr id="33" name="Detector performance affected and long-term effects to investigate">
            <a:extLst>
              <a:ext uri="{FF2B5EF4-FFF2-40B4-BE49-F238E27FC236}">
                <a16:creationId xmlns:a16="http://schemas.microsoft.com/office/drawing/2014/main" id="{B9B3E8C6-E040-7920-2F04-AEB89E0A0DEB}"/>
              </a:ext>
            </a:extLst>
          </p:cNvPr>
          <p:cNvSpPr txBox="1"/>
          <p:nvPr/>
        </p:nvSpPr>
        <p:spPr>
          <a:xfrm>
            <a:off x="8904168" y="2170945"/>
            <a:ext cx="2115818" cy="721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Detector performance affected and long-term effects to investigate</a:t>
            </a:r>
          </a:p>
        </p:txBody>
      </p:sp>
      <p:sp>
        <p:nvSpPr>
          <p:cNvPr id="34" name="“Forever chemicals”…">
            <a:extLst>
              <a:ext uri="{FF2B5EF4-FFF2-40B4-BE49-F238E27FC236}">
                <a16:creationId xmlns:a16="http://schemas.microsoft.com/office/drawing/2014/main" id="{76650117-3F3D-7EA3-3F05-3241E9C22637}"/>
              </a:ext>
            </a:extLst>
          </p:cNvPr>
          <p:cNvSpPr txBox="1"/>
          <p:nvPr/>
        </p:nvSpPr>
        <p:spPr>
          <a:xfrm>
            <a:off x="8904168" y="3583266"/>
            <a:ext cx="2115818" cy="721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000">
                <a:solidFill>
                  <a:srgbClr val="21529F"/>
                </a:solidFill>
                <a:latin typeface="Helvetica"/>
                <a:ea typeface="Helvetica"/>
                <a:cs typeface="Helvetica"/>
                <a:sym typeface="Helvetica"/>
              </a:defRPr>
            </a:pPr>
            <a:r>
              <a:rPr sz="1406" dirty="0"/>
              <a:t>“Forever chemicals”</a:t>
            </a:r>
          </a:p>
          <a:p>
            <a:pPr>
              <a:defRPr sz="2000">
                <a:solidFill>
                  <a:srgbClr val="21529F"/>
                </a:solidFill>
                <a:latin typeface="Helvetica"/>
                <a:ea typeface="Helvetica"/>
                <a:cs typeface="Helvetica"/>
                <a:sym typeface="Helvetica"/>
              </a:defRPr>
            </a:pPr>
            <a:r>
              <a:rPr sz="1406" dirty="0"/>
              <a:t>Possible concerns for environment</a:t>
            </a:r>
          </a:p>
        </p:txBody>
      </p:sp>
      <p:sp>
        <p:nvSpPr>
          <p:cNvPr id="35" name="3MTM NovecTM 5110…">
            <a:extLst>
              <a:ext uri="{FF2B5EF4-FFF2-40B4-BE49-F238E27FC236}">
                <a16:creationId xmlns:a16="http://schemas.microsoft.com/office/drawing/2014/main" id="{BD78752F-ACED-F5F5-83E7-BE4266DD32F2}"/>
              </a:ext>
            </a:extLst>
          </p:cNvPr>
          <p:cNvSpPr txBox="1"/>
          <p:nvPr/>
        </p:nvSpPr>
        <p:spPr>
          <a:xfrm>
            <a:off x="4385680" y="5732942"/>
            <a:ext cx="1360950" cy="6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600">
                <a:latin typeface="Helvetica Neue Medium"/>
                <a:ea typeface="Helvetica Neue Medium"/>
                <a:cs typeface="Helvetica Neue Medium"/>
                <a:sym typeface="Helvetica Neue Medium"/>
              </a:defRPr>
            </a:pPr>
            <a:r>
              <a:rPr sz="1125"/>
              <a:t>3M</a:t>
            </a:r>
            <a:r>
              <a:rPr sz="1125" baseline="31999"/>
              <a:t>TM</a:t>
            </a:r>
            <a:r>
              <a:rPr sz="1125"/>
              <a:t> Novec</a:t>
            </a:r>
            <a:r>
              <a:rPr sz="1125" baseline="31999"/>
              <a:t>TM</a:t>
            </a:r>
            <a:r>
              <a:rPr sz="1125"/>
              <a:t> 5110</a:t>
            </a:r>
          </a:p>
          <a:p>
            <a:pPr>
              <a:spcBef>
                <a:spcPts val="352"/>
              </a:spcBef>
              <a:defRPr sz="1600">
                <a:latin typeface="Helvetica Neue"/>
                <a:ea typeface="Helvetica Neue"/>
                <a:cs typeface="Helvetica Neue"/>
                <a:sym typeface="Helvetica Neue"/>
              </a:defRPr>
            </a:pPr>
            <a:r>
              <a:rPr sz="1125"/>
              <a:t>(CF</a:t>
            </a:r>
            <a:r>
              <a:rPr sz="1125" baseline="-8333"/>
              <a:t>3</a:t>
            </a:r>
            <a:r>
              <a:rPr sz="1125"/>
              <a:t>C(O)CF(CF</a:t>
            </a:r>
            <a:r>
              <a:rPr sz="1125" baseline="-8333"/>
              <a:t>3</a:t>
            </a:r>
            <a:r>
              <a:rPr sz="1125"/>
              <a:t>)</a:t>
            </a:r>
            <a:r>
              <a:rPr sz="1125" baseline="-8333"/>
              <a:t>2 </a:t>
            </a:r>
            <a:r>
              <a:rPr sz="1125"/>
              <a:t>)</a:t>
            </a:r>
          </a:p>
          <a:p>
            <a:pPr>
              <a:spcBef>
                <a:spcPts val="352"/>
              </a:spcBef>
              <a:defRPr sz="1600" b="1">
                <a:solidFill>
                  <a:schemeClr val="accent2"/>
                </a:solidFill>
                <a:latin typeface="Helvetica Neue"/>
                <a:ea typeface="Helvetica Neue"/>
                <a:cs typeface="Helvetica Neue"/>
                <a:sym typeface="Helvetica Neue"/>
              </a:defRPr>
            </a:pPr>
            <a:r>
              <a:rPr sz="1125"/>
              <a:t>GWP &lt;1</a:t>
            </a:r>
          </a:p>
        </p:txBody>
      </p:sp>
      <p:pic>
        <p:nvPicPr>
          <p:cNvPr id="36" name="2635130879001_5445464769001_5238243864001-vs.jpg" descr="2635130879001_5445464769001_5238243864001-vs.jpg">
            <a:extLst>
              <a:ext uri="{FF2B5EF4-FFF2-40B4-BE49-F238E27FC236}">
                <a16:creationId xmlns:a16="http://schemas.microsoft.com/office/drawing/2014/main" id="{808C81C1-AD37-A1E4-C676-AEA5F2C2D040}"/>
              </a:ext>
            </a:extLst>
          </p:cNvPr>
          <p:cNvPicPr>
            <a:picLocks noChangeAspect="1"/>
          </p:cNvPicPr>
          <p:nvPr/>
        </p:nvPicPr>
        <p:blipFill>
          <a:blip r:embed="rId5"/>
          <a:srcRect l="7993" t="34070" r="10418" b="6380"/>
          <a:stretch>
            <a:fillRect/>
          </a:stretch>
        </p:blipFill>
        <p:spPr>
          <a:xfrm>
            <a:off x="4578371" y="4759668"/>
            <a:ext cx="2454763" cy="1007814"/>
          </a:xfrm>
          <a:prstGeom prst="rect">
            <a:avLst/>
          </a:prstGeom>
          <a:ln w="12700">
            <a:miter lim="400000"/>
          </a:ln>
        </p:spPr>
      </p:pic>
      <p:sp>
        <p:nvSpPr>
          <p:cNvPr id="37" name="3MTM NovecTM 4710…">
            <a:extLst>
              <a:ext uri="{FF2B5EF4-FFF2-40B4-BE49-F238E27FC236}">
                <a16:creationId xmlns:a16="http://schemas.microsoft.com/office/drawing/2014/main" id="{7FB41E4E-9161-DAD0-D079-62F22E8E8ADC}"/>
              </a:ext>
            </a:extLst>
          </p:cNvPr>
          <p:cNvSpPr txBox="1"/>
          <p:nvPr/>
        </p:nvSpPr>
        <p:spPr>
          <a:xfrm>
            <a:off x="5843927" y="5732942"/>
            <a:ext cx="1360950" cy="6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600">
                <a:latin typeface="Helvetica Neue Medium"/>
                <a:ea typeface="Helvetica Neue Medium"/>
                <a:cs typeface="Helvetica Neue Medium"/>
                <a:sym typeface="Helvetica Neue Medium"/>
              </a:defRPr>
            </a:pPr>
            <a:r>
              <a:rPr sz="1125"/>
              <a:t>3M</a:t>
            </a:r>
            <a:r>
              <a:rPr sz="1125" baseline="31999"/>
              <a:t>TM</a:t>
            </a:r>
            <a:r>
              <a:rPr sz="1125"/>
              <a:t> Novec</a:t>
            </a:r>
            <a:r>
              <a:rPr sz="1125" baseline="31999"/>
              <a:t>TM</a:t>
            </a:r>
            <a:r>
              <a:rPr sz="1125"/>
              <a:t> 4710</a:t>
            </a:r>
          </a:p>
          <a:p>
            <a:pPr>
              <a:spcBef>
                <a:spcPts val="352"/>
              </a:spcBef>
              <a:defRPr sz="1600">
                <a:latin typeface="Helvetica Neue"/>
                <a:ea typeface="Helvetica Neue"/>
                <a:cs typeface="Helvetica Neue"/>
                <a:sym typeface="Helvetica Neue"/>
              </a:defRPr>
            </a:pPr>
            <a:r>
              <a:rPr sz="1125"/>
              <a:t>((CF</a:t>
            </a:r>
            <a:r>
              <a:rPr sz="1125" baseline="-25000"/>
              <a:t>3</a:t>
            </a:r>
            <a:r>
              <a:rPr sz="1125"/>
              <a:t>)</a:t>
            </a:r>
            <a:r>
              <a:rPr sz="1125" baseline="-25000"/>
              <a:t>2 </a:t>
            </a:r>
            <a:r>
              <a:rPr sz="1125"/>
              <a:t>CFCN)</a:t>
            </a:r>
          </a:p>
          <a:p>
            <a:pPr>
              <a:spcBef>
                <a:spcPts val="352"/>
              </a:spcBef>
              <a:defRPr sz="1600" b="1">
                <a:solidFill>
                  <a:schemeClr val="accent2"/>
                </a:solidFill>
                <a:latin typeface="Helvetica Neue"/>
                <a:ea typeface="Helvetica Neue"/>
                <a:cs typeface="Helvetica Neue"/>
                <a:sym typeface="Helvetica Neue"/>
              </a:defRPr>
            </a:pPr>
            <a:r>
              <a:rPr sz="1125"/>
              <a:t>GWP 2100</a:t>
            </a:r>
          </a:p>
        </p:txBody>
      </p:sp>
      <p:pic>
        <p:nvPicPr>
          <p:cNvPr id="38" name="0DxoS-ZWmdXA7gHOwTmn814GdpJ8IZBZqsaU3wydBdyOqH2Ge2qu2V98JCLbZ7Ch1KBo2X4J-ulIiiRQ1_uB91nPwGHWhFamb1elPcYmFX4aR2UTc6G1-W1PTIZrb2evQ62ZpQWmsQU.png" descr="0DxoS-ZWmdXA7gHOwTmn814GdpJ8IZBZqsaU3wydBdyOqH2Ge2qu2V98JCLbZ7Ch1KBo2X4J-ulIiiRQ1_uB91nPwGHWhFamb1elPcYmFX4aR2UTc6G1-W1PTIZrb2evQ62ZpQWmsQU.png">
            <a:extLst>
              <a:ext uri="{FF2B5EF4-FFF2-40B4-BE49-F238E27FC236}">
                <a16:creationId xmlns:a16="http://schemas.microsoft.com/office/drawing/2014/main" id="{BEC26067-71B4-854C-14B2-543E8205A172}"/>
              </a:ext>
            </a:extLst>
          </p:cNvPr>
          <p:cNvPicPr>
            <a:picLocks noChangeAspect="1"/>
          </p:cNvPicPr>
          <p:nvPr/>
        </p:nvPicPr>
        <p:blipFill>
          <a:blip r:embed="rId6"/>
          <a:srcRect l="49337" t="48289" r="23316"/>
          <a:stretch>
            <a:fillRect/>
          </a:stretch>
        </p:blipFill>
        <p:spPr>
          <a:xfrm>
            <a:off x="6770452" y="2097074"/>
            <a:ext cx="1297636" cy="1226888"/>
          </a:xfrm>
          <a:prstGeom prst="rect">
            <a:avLst/>
          </a:prstGeom>
          <a:ln w="12700">
            <a:miter lim="400000"/>
          </a:ln>
        </p:spPr>
      </p:pic>
      <p:pic>
        <p:nvPicPr>
          <p:cNvPr id="39" name="0DxoS-ZWmdXA7gHOwTmn814GdpJ8IZBZqsaU3wydBdyOqH2Ge2qu2V98JCLbZ7Ch1KBo2X4J-ulIiiRQ1_uB91nPwGHWhFamb1elPcYmFX4aR2UTc6G1-W1PTIZrb2evQ62ZpQWmsQU.png" descr="0DxoS-ZWmdXA7gHOwTmn814GdpJ8IZBZqsaU3wydBdyOqH2Ge2qu2V98JCLbZ7Ch1KBo2X4J-ulIiiRQ1_uB91nPwGHWhFamb1elPcYmFX4aR2UTc6G1-W1PTIZrb2evQ62ZpQWmsQU.png">
            <a:extLst>
              <a:ext uri="{FF2B5EF4-FFF2-40B4-BE49-F238E27FC236}">
                <a16:creationId xmlns:a16="http://schemas.microsoft.com/office/drawing/2014/main" id="{4D55B828-4342-4A4F-2D24-3FE55626F148}"/>
              </a:ext>
            </a:extLst>
          </p:cNvPr>
          <p:cNvPicPr>
            <a:picLocks noChangeAspect="1"/>
          </p:cNvPicPr>
          <p:nvPr/>
        </p:nvPicPr>
        <p:blipFill>
          <a:blip r:embed="rId6"/>
          <a:srcRect l="25188" r="51426" b="51144"/>
          <a:stretch>
            <a:fillRect/>
          </a:stretch>
        </p:blipFill>
        <p:spPr>
          <a:xfrm>
            <a:off x="4668736" y="3476367"/>
            <a:ext cx="1234149" cy="1289216"/>
          </a:xfrm>
          <a:prstGeom prst="rect">
            <a:avLst/>
          </a:prstGeom>
          <a:ln w="12700">
            <a:miter lim="400000"/>
          </a:ln>
        </p:spPr>
      </p:pic>
      <p:sp>
        <p:nvSpPr>
          <p:cNvPr id="40" name="Line">
            <a:extLst>
              <a:ext uri="{FF2B5EF4-FFF2-40B4-BE49-F238E27FC236}">
                <a16:creationId xmlns:a16="http://schemas.microsoft.com/office/drawing/2014/main" id="{D17DE18F-3610-BD8B-50A5-7C4A9D5F46C7}"/>
              </a:ext>
            </a:extLst>
          </p:cNvPr>
          <p:cNvSpPr/>
          <p:nvPr/>
        </p:nvSpPr>
        <p:spPr>
          <a:xfrm>
            <a:off x="7901958" y="1351956"/>
            <a:ext cx="830466" cy="0"/>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1" name="Line">
            <a:extLst>
              <a:ext uri="{FF2B5EF4-FFF2-40B4-BE49-F238E27FC236}">
                <a16:creationId xmlns:a16="http://schemas.microsoft.com/office/drawing/2014/main" id="{72E63359-486F-9A60-2F76-07723AE3FF04}"/>
              </a:ext>
            </a:extLst>
          </p:cNvPr>
          <p:cNvSpPr/>
          <p:nvPr/>
        </p:nvSpPr>
        <p:spPr>
          <a:xfrm flipV="1">
            <a:off x="7827261" y="2473024"/>
            <a:ext cx="905163" cy="419080"/>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2" name="Line">
            <a:extLst>
              <a:ext uri="{FF2B5EF4-FFF2-40B4-BE49-F238E27FC236}">
                <a16:creationId xmlns:a16="http://schemas.microsoft.com/office/drawing/2014/main" id="{8C181868-A3EA-D688-4BD8-FC4AB73770BD}"/>
              </a:ext>
            </a:extLst>
          </p:cNvPr>
          <p:cNvSpPr/>
          <p:nvPr/>
        </p:nvSpPr>
        <p:spPr>
          <a:xfrm>
            <a:off x="7898699" y="3133267"/>
            <a:ext cx="833726" cy="619065"/>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3" name="Very good detector performance">
            <a:extLst>
              <a:ext uri="{FF2B5EF4-FFF2-40B4-BE49-F238E27FC236}">
                <a16:creationId xmlns:a16="http://schemas.microsoft.com/office/drawing/2014/main" id="{7CD8F733-C6FC-039C-67ED-FAE38F7B930C}"/>
              </a:ext>
            </a:extLst>
          </p:cNvPr>
          <p:cNvSpPr txBox="1"/>
          <p:nvPr/>
        </p:nvSpPr>
        <p:spPr>
          <a:xfrm>
            <a:off x="8904168" y="5528193"/>
            <a:ext cx="2115818" cy="504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Very good detector performance</a:t>
            </a:r>
          </a:p>
        </p:txBody>
      </p:sp>
      <p:sp>
        <p:nvSpPr>
          <p:cNvPr id="44" name="Line">
            <a:extLst>
              <a:ext uri="{FF2B5EF4-FFF2-40B4-BE49-F238E27FC236}">
                <a16:creationId xmlns:a16="http://schemas.microsoft.com/office/drawing/2014/main" id="{69FE6AE4-A699-B0EE-A259-17F30820B71A}"/>
              </a:ext>
            </a:extLst>
          </p:cNvPr>
          <p:cNvSpPr/>
          <p:nvPr/>
        </p:nvSpPr>
        <p:spPr>
          <a:xfrm flipV="1">
            <a:off x="7092585" y="3969146"/>
            <a:ext cx="1639840" cy="1007814"/>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5" name="Line">
            <a:extLst>
              <a:ext uri="{FF2B5EF4-FFF2-40B4-BE49-F238E27FC236}">
                <a16:creationId xmlns:a16="http://schemas.microsoft.com/office/drawing/2014/main" id="{29F162D1-043E-45D5-E606-4E5F02904C09}"/>
              </a:ext>
            </a:extLst>
          </p:cNvPr>
          <p:cNvSpPr/>
          <p:nvPr/>
        </p:nvSpPr>
        <p:spPr>
          <a:xfrm>
            <a:off x="7083649" y="5231896"/>
            <a:ext cx="1648776" cy="495796"/>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pic>
        <p:nvPicPr>
          <p:cNvPr id="46" name="Carbon-dioxide-2D-dimensions.svg.png" descr="Carbon-dioxide-2D-dimensions.svg.png">
            <a:extLst>
              <a:ext uri="{FF2B5EF4-FFF2-40B4-BE49-F238E27FC236}">
                <a16:creationId xmlns:a16="http://schemas.microsoft.com/office/drawing/2014/main" id="{3E14B08D-B4EA-3FF1-7C5F-D178DBA47E0F}"/>
              </a:ext>
            </a:extLst>
          </p:cNvPr>
          <p:cNvPicPr>
            <a:picLocks noChangeAspect="1"/>
          </p:cNvPicPr>
          <p:nvPr/>
        </p:nvPicPr>
        <p:blipFill>
          <a:blip r:embed="rId7"/>
          <a:srcRect b="43271"/>
          <a:stretch>
            <a:fillRect/>
          </a:stretch>
        </p:blipFill>
        <p:spPr>
          <a:xfrm>
            <a:off x="5481049" y="950238"/>
            <a:ext cx="933886" cy="236333"/>
          </a:xfrm>
          <a:prstGeom prst="rect">
            <a:avLst/>
          </a:prstGeom>
          <a:ln w="12700">
            <a:miter lim="400000"/>
          </a:ln>
        </p:spPr>
      </p:pic>
      <p:pic>
        <p:nvPicPr>
          <p:cNvPr id="47" name="Trifluoroiodomethane.png" descr="Trifluoroiodomethane.png">
            <a:extLst>
              <a:ext uri="{FF2B5EF4-FFF2-40B4-BE49-F238E27FC236}">
                <a16:creationId xmlns:a16="http://schemas.microsoft.com/office/drawing/2014/main" id="{57916C6E-D7CD-5EE6-C75F-0AEC1EF3236C}"/>
              </a:ext>
            </a:extLst>
          </p:cNvPr>
          <p:cNvPicPr>
            <a:picLocks noChangeAspect="1"/>
          </p:cNvPicPr>
          <p:nvPr/>
        </p:nvPicPr>
        <p:blipFill>
          <a:blip r:embed="rId8"/>
          <a:stretch>
            <a:fillRect/>
          </a:stretch>
        </p:blipFill>
        <p:spPr>
          <a:xfrm>
            <a:off x="6360191" y="3390011"/>
            <a:ext cx="969701" cy="932993"/>
          </a:xfrm>
          <a:prstGeom prst="rect">
            <a:avLst/>
          </a:prstGeom>
          <a:ln w="12700">
            <a:miter lim="400000"/>
          </a:ln>
        </p:spPr>
      </p:pic>
      <p:sp>
        <p:nvSpPr>
          <p:cNvPr id="48" name="CF3I…">
            <a:extLst>
              <a:ext uri="{FF2B5EF4-FFF2-40B4-BE49-F238E27FC236}">
                <a16:creationId xmlns:a16="http://schemas.microsoft.com/office/drawing/2014/main" id="{1C3E55D4-7041-4CF1-6BF0-E3CF7484FD59}"/>
              </a:ext>
            </a:extLst>
          </p:cNvPr>
          <p:cNvSpPr txBox="1"/>
          <p:nvPr/>
        </p:nvSpPr>
        <p:spPr>
          <a:xfrm>
            <a:off x="6445017" y="4153655"/>
            <a:ext cx="800049" cy="500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spcBef>
                <a:spcPts val="352"/>
              </a:spcBef>
              <a:defRPr sz="1800">
                <a:latin typeface="Helvetica Neue Medium"/>
                <a:ea typeface="Helvetica Neue Medium"/>
                <a:cs typeface="Helvetica Neue Medium"/>
                <a:sym typeface="Helvetica Neue Medium"/>
              </a:defRPr>
            </a:pPr>
            <a:r>
              <a:rPr sz="1266"/>
              <a:t>CF</a:t>
            </a:r>
            <a:r>
              <a:rPr sz="1266" baseline="-5999"/>
              <a:t>3</a:t>
            </a:r>
            <a:r>
              <a:rPr sz="1266"/>
              <a:t>I</a:t>
            </a:r>
          </a:p>
          <a:p>
            <a:pPr>
              <a:spcBef>
                <a:spcPts val="352"/>
              </a:spcBef>
              <a:defRPr sz="1800" b="1">
                <a:solidFill>
                  <a:schemeClr val="accent2"/>
                </a:solidFill>
                <a:latin typeface="Helvetica Neue"/>
                <a:ea typeface="Helvetica Neue"/>
                <a:cs typeface="Helvetica Neue"/>
                <a:sym typeface="Helvetica Neue"/>
              </a:defRPr>
            </a:pPr>
            <a:r>
              <a:rPr sz="1266"/>
              <a:t>GWP 0.4</a:t>
            </a:r>
          </a:p>
        </p:txBody>
      </p:sp>
      <p:sp>
        <p:nvSpPr>
          <p:cNvPr id="49" name="Possible alternatives to GHG gases">
            <a:extLst>
              <a:ext uri="{FF2B5EF4-FFF2-40B4-BE49-F238E27FC236}">
                <a16:creationId xmlns:a16="http://schemas.microsoft.com/office/drawing/2014/main" id="{66982509-B25C-0F8D-06B5-72FEBA80DA5E}"/>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Alternatives for RPC gas mixture: R134a and SF6</a:t>
            </a:r>
          </a:p>
        </p:txBody>
      </p:sp>
      <p:pic>
        <p:nvPicPr>
          <p:cNvPr id="50" name="Picture 49" descr="C:\Users\guidar\Documents\IEEE2012\CERN LogoOutline-Blue-04.png">
            <a:extLst>
              <a:ext uri="{FF2B5EF4-FFF2-40B4-BE49-F238E27FC236}">
                <a16:creationId xmlns:a16="http://schemas.microsoft.com/office/drawing/2014/main" id="{B0441D4F-DA45-BEC4-05B6-32A3E52B5447}"/>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6811A132-FC6C-A360-9C11-29DDD7562889}"/>
              </a:ext>
            </a:extLst>
          </p:cNvPr>
          <p:cNvGrpSpPr/>
          <p:nvPr/>
        </p:nvGrpSpPr>
        <p:grpSpPr>
          <a:xfrm>
            <a:off x="792488" y="691712"/>
            <a:ext cx="10440000" cy="37824"/>
            <a:chOff x="179512" y="582864"/>
            <a:chExt cx="8820000" cy="37824"/>
          </a:xfrm>
        </p:grpSpPr>
        <p:cxnSp>
          <p:nvCxnSpPr>
            <p:cNvPr id="52" name="Straight Connector 51">
              <a:extLst>
                <a:ext uri="{FF2B5EF4-FFF2-40B4-BE49-F238E27FC236}">
                  <a16:creationId xmlns:a16="http://schemas.microsoft.com/office/drawing/2014/main" id="{316611E8-C228-EFA1-4407-21BF7E67EB7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39BB82-4E39-E8D8-E30C-9FA46CD1752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 name="Rectangle">
            <a:extLst>
              <a:ext uri="{FF2B5EF4-FFF2-40B4-BE49-F238E27FC236}">
                <a16:creationId xmlns:a16="http://schemas.microsoft.com/office/drawing/2014/main" id="{6B48F833-7E3E-C46F-74EF-786A57934405}"/>
              </a:ext>
            </a:extLst>
          </p:cNvPr>
          <p:cNvSpPr/>
          <p:nvPr/>
        </p:nvSpPr>
        <p:spPr>
          <a:xfrm>
            <a:off x="4221951" y="1840709"/>
            <a:ext cx="7210619" cy="4558224"/>
          </a:xfrm>
          <a:prstGeom prst="rect">
            <a:avLst/>
          </a:prstGeom>
          <a:solidFill>
            <a:srgbClr val="FFFFFF">
              <a:alpha val="80127"/>
            </a:srgbClr>
          </a:solidFill>
          <a:ln w="12700">
            <a:miter lim="400000"/>
          </a:ln>
        </p:spPr>
        <p:txBody>
          <a:bodyPr lIns="35719" tIns="35719" rIns="35719" bIns="35719" anchor="ctr"/>
          <a:lstStyle/>
          <a:p>
            <a:pPr>
              <a:defRPr sz="2400">
                <a:solidFill>
                  <a:srgbClr val="FFFFFF"/>
                </a:solidFill>
              </a:defRPr>
            </a:pPr>
            <a:endParaRPr sz="1687"/>
          </a:p>
        </p:txBody>
      </p:sp>
    </p:spTree>
    <p:extLst>
      <p:ext uri="{BB962C8B-B14F-4D97-AF65-F5344CB8AC3E}">
        <p14:creationId xmlns:p14="http://schemas.microsoft.com/office/powerpoint/2010/main" val="833217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0531D4-CAC9-306F-053C-C5CBFED1A04F}"/>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ED8D1EB6-E3D8-F03B-A8A5-CBDE029AEBF1}"/>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B75E186C-670B-DABE-E4D5-2F3441132C41}"/>
              </a:ext>
            </a:extLst>
          </p:cNvPr>
          <p:cNvSpPr>
            <a:spLocks noGrp="1"/>
          </p:cNvSpPr>
          <p:nvPr>
            <p:ph type="sldNum" sz="quarter" idx="12"/>
          </p:nvPr>
        </p:nvSpPr>
        <p:spPr/>
        <p:txBody>
          <a:bodyPr/>
          <a:lstStyle/>
          <a:p>
            <a:fld id="{42A0D281-FBFC-4D24-9147-4B8F7095011A}" type="slidenum">
              <a:rPr lang="en-GB" smtClean="0"/>
              <a:t>72</a:t>
            </a:fld>
            <a:endParaRPr lang="en-GB"/>
          </a:p>
        </p:txBody>
      </p:sp>
      <p:pic>
        <p:nvPicPr>
          <p:cNvPr id="5" name="Screenshot 2024-05-22 at 14.25.42.png" descr="Screenshot 2024-05-22 at 14.25.42.png">
            <a:extLst>
              <a:ext uri="{FF2B5EF4-FFF2-40B4-BE49-F238E27FC236}">
                <a16:creationId xmlns:a16="http://schemas.microsoft.com/office/drawing/2014/main" id="{0B8B03BD-0BE7-BEB5-6323-378B8C824617}"/>
              </a:ext>
            </a:extLst>
          </p:cNvPr>
          <p:cNvPicPr>
            <a:picLocks noChangeAspect="1"/>
          </p:cNvPicPr>
          <p:nvPr/>
        </p:nvPicPr>
        <p:blipFill>
          <a:blip r:embed="rId2"/>
          <a:stretch>
            <a:fillRect/>
          </a:stretch>
        </p:blipFill>
        <p:spPr>
          <a:xfrm>
            <a:off x="8067605" y="710611"/>
            <a:ext cx="3645638" cy="3565387"/>
          </a:xfrm>
          <a:prstGeom prst="rect">
            <a:avLst/>
          </a:prstGeom>
          <a:ln w="12700">
            <a:miter lim="400000"/>
          </a:ln>
        </p:spPr>
      </p:pic>
      <p:sp>
        <p:nvSpPr>
          <p:cNvPr id="6" name="CO2 selected as best compromise…">
            <a:extLst>
              <a:ext uri="{FF2B5EF4-FFF2-40B4-BE49-F238E27FC236}">
                <a16:creationId xmlns:a16="http://schemas.microsoft.com/office/drawing/2014/main" id="{20A482F6-F7C2-98F1-FCF9-F73E1B126FD0}"/>
              </a:ext>
            </a:extLst>
          </p:cNvPr>
          <p:cNvSpPr txBox="1"/>
          <p:nvPr/>
        </p:nvSpPr>
        <p:spPr>
          <a:xfrm>
            <a:off x="0" y="1108749"/>
            <a:ext cx="7804298" cy="2370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08352" indent="-208352">
              <a:spcBef>
                <a:spcPts val="281"/>
              </a:spcBef>
              <a:buSzPct val="75000"/>
              <a:buChar char="-"/>
              <a:defRPr sz="2100">
                <a:latin typeface="Helvetica Neue"/>
                <a:ea typeface="Helvetica Neue"/>
                <a:cs typeface="Helvetica Neue"/>
                <a:sym typeface="Helvetica Neue"/>
              </a:defRPr>
            </a:pPr>
            <a:r>
              <a:rPr sz="1477" dirty="0"/>
              <a:t>CO</a:t>
            </a:r>
            <a:r>
              <a:rPr sz="1477" baseline="-5999" dirty="0"/>
              <a:t>2</a:t>
            </a:r>
            <a:r>
              <a:rPr sz="1477" dirty="0"/>
              <a:t> selected as best compromise</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He also good candidate but cannot use in experimental caverns</a:t>
            </a:r>
          </a:p>
          <a:p>
            <a:pPr marL="208352" indent="-208352">
              <a:spcBef>
                <a:spcPts val="281"/>
              </a:spcBef>
              <a:buSzPct val="75000"/>
              <a:buChar char="-"/>
              <a:defRPr sz="2100">
                <a:latin typeface="Helvetica Neue"/>
                <a:ea typeface="Helvetica Neue"/>
                <a:cs typeface="Helvetica Neue"/>
                <a:sym typeface="Helvetica Neue"/>
              </a:defRPr>
            </a:pPr>
            <a:r>
              <a:rPr sz="1477" dirty="0"/>
              <a:t>The addition of CO</a:t>
            </a:r>
            <a:r>
              <a:rPr sz="1477" baseline="-5999" dirty="0"/>
              <a:t>2</a:t>
            </a:r>
            <a:r>
              <a:rPr sz="1477" dirty="0"/>
              <a:t> increases the streamer probability and broad the charge distribution</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Necessary to increase the SF</a:t>
            </a:r>
            <a:r>
              <a:rPr sz="1406" baseline="-5999" dirty="0"/>
              <a:t>6</a:t>
            </a:r>
            <a:r>
              <a:rPr sz="1406" dirty="0"/>
              <a:t> concentration up to 1%</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Increase of currents of &gt;15% under irradiation</a:t>
            </a:r>
          </a:p>
          <a:p>
            <a:pPr marL="208352" indent="-208352">
              <a:spcBef>
                <a:spcPts val="281"/>
              </a:spcBef>
              <a:buSzPct val="75000"/>
              <a:buChar char="-"/>
              <a:defRPr sz="2100">
                <a:latin typeface="Helvetica Neue"/>
                <a:ea typeface="Helvetica Neue"/>
                <a:cs typeface="Helvetica Neue"/>
                <a:sym typeface="Helvetica Neue"/>
              </a:defRPr>
            </a:pPr>
            <a:r>
              <a:rPr sz="1477" dirty="0"/>
              <a:t>Very good time resolution</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The CO</a:t>
            </a:r>
            <a:r>
              <a:rPr sz="1406" baseline="-5999" dirty="0"/>
              <a:t>2</a:t>
            </a:r>
            <a:r>
              <a:rPr sz="1406" dirty="0"/>
              <a:t> reduce the mean free path</a:t>
            </a:r>
          </a:p>
          <a:p>
            <a:pPr marL="208352" indent="-208352">
              <a:spcBef>
                <a:spcPts val="281"/>
              </a:spcBef>
              <a:buSzPct val="75000"/>
              <a:buChar char="-"/>
              <a:defRPr sz="2100">
                <a:latin typeface="Helvetica Neue"/>
                <a:ea typeface="Helvetica Neue"/>
                <a:cs typeface="Helvetica Neue"/>
                <a:sym typeface="Helvetica Neue"/>
              </a:defRPr>
            </a:pPr>
            <a:r>
              <a:rPr sz="1477" dirty="0">
                <a:latin typeface="Helvetica Neue Medium"/>
                <a:ea typeface="Helvetica Neue Medium"/>
                <a:cs typeface="Helvetica Neue Medium"/>
                <a:sym typeface="Helvetica Neue Medium"/>
              </a:rPr>
              <a:t>Long-term</a:t>
            </a:r>
            <a:r>
              <a:rPr sz="1477" dirty="0"/>
              <a:t> performance studies under gamma irradiation</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Up to now, no sign of performance degradation</a:t>
            </a:r>
          </a:p>
        </p:txBody>
      </p:sp>
      <p:pic>
        <p:nvPicPr>
          <p:cNvPr id="7" name="Screenshot 2024-05-22 at 15.35.05.png" descr="Screenshot 2024-05-22 at 15.35.05.png">
            <a:extLst>
              <a:ext uri="{FF2B5EF4-FFF2-40B4-BE49-F238E27FC236}">
                <a16:creationId xmlns:a16="http://schemas.microsoft.com/office/drawing/2014/main" id="{E984B121-464B-D418-D1BF-0288208BFBFA}"/>
              </a:ext>
            </a:extLst>
          </p:cNvPr>
          <p:cNvPicPr>
            <a:picLocks noChangeAspect="1"/>
          </p:cNvPicPr>
          <p:nvPr/>
        </p:nvPicPr>
        <p:blipFill>
          <a:blip r:embed="rId3"/>
          <a:stretch>
            <a:fillRect/>
          </a:stretch>
        </p:blipFill>
        <p:spPr>
          <a:xfrm>
            <a:off x="6096000" y="4172599"/>
            <a:ext cx="4938632" cy="2183750"/>
          </a:xfrm>
          <a:prstGeom prst="rect">
            <a:avLst/>
          </a:prstGeom>
          <a:ln w="12700">
            <a:miter lim="400000"/>
          </a:ln>
        </p:spPr>
      </p:pic>
      <p:pic>
        <p:nvPicPr>
          <p:cNvPr id="8" name="Screenshot 2024-05-23 at 15.10.20.png" descr="Screenshot 2024-05-23 at 15.10.20.png">
            <a:extLst>
              <a:ext uri="{FF2B5EF4-FFF2-40B4-BE49-F238E27FC236}">
                <a16:creationId xmlns:a16="http://schemas.microsoft.com/office/drawing/2014/main" id="{A0BC3E22-5DCD-8B6C-C9A5-97EAC29481BB}"/>
              </a:ext>
            </a:extLst>
          </p:cNvPr>
          <p:cNvPicPr>
            <a:picLocks noChangeAspect="1"/>
          </p:cNvPicPr>
          <p:nvPr/>
        </p:nvPicPr>
        <p:blipFill>
          <a:blip r:embed="rId4"/>
          <a:srcRect l="2275"/>
          <a:stretch>
            <a:fillRect/>
          </a:stretch>
        </p:blipFill>
        <p:spPr>
          <a:xfrm>
            <a:off x="1139506" y="3873712"/>
            <a:ext cx="4469648" cy="2623156"/>
          </a:xfrm>
          <a:prstGeom prst="rect">
            <a:avLst/>
          </a:prstGeom>
          <a:ln w="12700">
            <a:miter lim="400000"/>
          </a:ln>
        </p:spPr>
      </p:pic>
      <p:sp>
        <p:nvSpPr>
          <p:cNvPr id="9" name="CO2 as mid-term solution for RPC to mitigate GHG emissions of LHC RPC systems">
            <a:extLst>
              <a:ext uri="{FF2B5EF4-FFF2-40B4-BE49-F238E27FC236}">
                <a16:creationId xmlns:a16="http://schemas.microsoft.com/office/drawing/2014/main" id="{8021E113-D473-EC1C-B5F0-613C8850D0C4}"/>
              </a:ext>
            </a:extLst>
          </p:cNvPr>
          <p:cNvSpPr txBox="1"/>
          <p:nvPr/>
        </p:nvSpPr>
        <p:spPr>
          <a:xfrm>
            <a:off x="67467" y="818736"/>
            <a:ext cx="8017223" cy="302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b="1">
                <a:solidFill>
                  <a:srgbClr val="21529F"/>
                </a:solidFill>
                <a:latin typeface="Helvetica Neue"/>
                <a:ea typeface="Helvetica Neue"/>
                <a:cs typeface="Helvetica Neue"/>
                <a:sym typeface="Helvetica Neue"/>
              </a:defRPr>
            </a:pPr>
            <a:r>
              <a:rPr sz="1500" dirty="0"/>
              <a:t>CO</a:t>
            </a:r>
            <a:r>
              <a:rPr sz="1500" baseline="-5999" dirty="0"/>
              <a:t>2</a:t>
            </a:r>
            <a:r>
              <a:rPr sz="1500" dirty="0"/>
              <a:t> as mid-term solution for RPC to mitigate GHG emissions of LHC RPC systems</a:t>
            </a:r>
          </a:p>
        </p:txBody>
      </p:sp>
      <p:sp>
        <p:nvSpPr>
          <p:cNvPr id="10" name="Already in use in ATLAS RPC system since summer 2023">
            <a:extLst>
              <a:ext uri="{FF2B5EF4-FFF2-40B4-BE49-F238E27FC236}">
                <a16:creationId xmlns:a16="http://schemas.microsoft.com/office/drawing/2014/main" id="{A1A349DB-82C4-C1DB-D542-988E564F9369}"/>
              </a:ext>
            </a:extLst>
          </p:cNvPr>
          <p:cNvSpPr txBox="1"/>
          <p:nvPr/>
        </p:nvSpPr>
        <p:spPr>
          <a:xfrm>
            <a:off x="733647" y="3574270"/>
            <a:ext cx="5100179"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2100">
                <a:solidFill>
                  <a:srgbClr val="21529F"/>
                </a:solidFill>
                <a:latin typeface="Helvetica Neue Medium"/>
                <a:ea typeface="Helvetica Neue Medium"/>
                <a:cs typeface="Helvetica Neue Medium"/>
                <a:sym typeface="Helvetica Neue Medium"/>
              </a:defRPr>
            </a:lvl1pPr>
          </a:lstStyle>
          <a:p>
            <a:r>
              <a:rPr sz="1477" dirty="0"/>
              <a:t>Already in use in ATLAS RPC system since summer 2023</a:t>
            </a:r>
          </a:p>
        </p:txBody>
      </p:sp>
      <p:sp>
        <p:nvSpPr>
          <p:cNvPr id="11" name="Line">
            <a:extLst>
              <a:ext uri="{FF2B5EF4-FFF2-40B4-BE49-F238E27FC236}">
                <a16:creationId xmlns:a16="http://schemas.microsoft.com/office/drawing/2014/main" id="{4FEB8E01-639F-C0A3-2B08-CAE35DFCD406}"/>
              </a:ext>
            </a:extLst>
          </p:cNvPr>
          <p:cNvSpPr/>
          <p:nvPr/>
        </p:nvSpPr>
        <p:spPr>
          <a:xfrm flipV="1">
            <a:off x="4453080" y="4704887"/>
            <a:ext cx="1" cy="530343"/>
          </a:xfrm>
          <a:prstGeom prst="line">
            <a:avLst/>
          </a:prstGeom>
          <a:ln w="25400">
            <a:solidFill>
              <a:srgbClr val="000000"/>
            </a:solidFill>
            <a:prstDash val="sysDot"/>
            <a:miter lim="400000"/>
            <a:tailEnd type="triangle"/>
          </a:ln>
        </p:spPr>
        <p:txBody>
          <a:bodyPr lIns="35719" tIns="35719" rIns="35719" bIns="35719" anchor="ctr"/>
          <a:lstStyle/>
          <a:p>
            <a:pPr>
              <a:defRPr sz="2400"/>
            </a:pPr>
            <a:endParaRPr sz="1687"/>
          </a:p>
        </p:txBody>
      </p:sp>
      <p:sp>
        <p:nvSpPr>
          <p:cNvPr id="12" name="Possible alternatives to GHG gases">
            <a:extLst>
              <a:ext uri="{FF2B5EF4-FFF2-40B4-BE49-F238E27FC236}">
                <a16:creationId xmlns:a16="http://schemas.microsoft.com/office/drawing/2014/main" id="{65408A3E-0A0D-665A-A77D-2AE3165D6823}"/>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Mid-term solution: addition of CO2 to std gas mix</a:t>
            </a:r>
          </a:p>
        </p:txBody>
      </p:sp>
      <p:pic>
        <p:nvPicPr>
          <p:cNvPr id="13" name="Picture 12" descr="C:\Users\guidar\Documents\IEEE2012\CERN LogoOutline-Blue-04.png">
            <a:extLst>
              <a:ext uri="{FF2B5EF4-FFF2-40B4-BE49-F238E27FC236}">
                <a16:creationId xmlns:a16="http://schemas.microsoft.com/office/drawing/2014/main" id="{5407C8A7-CC87-50D6-4E4B-25EC3F9BDCC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E442AD2-6380-A9FC-FB72-DF162C655642}"/>
              </a:ext>
            </a:extLst>
          </p:cNvPr>
          <p:cNvGrpSpPr/>
          <p:nvPr/>
        </p:nvGrpSpPr>
        <p:grpSpPr>
          <a:xfrm>
            <a:off x="792488" y="691712"/>
            <a:ext cx="10440000" cy="37824"/>
            <a:chOff x="179512" y="582864"/>
            <a:chExt cx="8820000" cy="37824"/>
          </a:xfrm>
        </p:grpSpPr>
        <p:cxnSp>
          <p:nvCxnSpPr>
            <p:cNvPr id="15" name="Straight Connector 14">
              <a:extLst>
                <a:ext uri="{FF2B5EF4-FFF2-40B4-BE49-F238E27FC236}">
                  <a16:creationId xmlns:a16="http://schemas.microsoft.com/office/drawing/2014/main" id="{28E049EA-BCF0-307A-AC25-5FB10390F83C}"/>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4FE2F7-BA5C-D032-ACF6-852598C1C478}"/>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51775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B80C0C-6CCF-A502-68BE-5087D7D37F01}"/>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E4D95D50-B096-3470-37AD-286890210051}"/>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D0F97738-700D-4DA2-13DA-510429BB366E}"/>
              </a:ext>
            </a:extLst>
          </p:cNvPr>
          <p:cNvSpPr>
            <a:spLocks noGrp="1"/>
          </p:cNvSpPr>
          <p:nvPr>
            <p:ph type="sldNum" sz="quarter" idx="12"/>
          </p:nvPr>
        </p:nvSpPr>
        <p:spPr/>
        <p:txBody>
          <a:bodyPr/>
          <a:lstStyle/>
          <a:p>
            <a:fld id="{42A0D281-FBFC-4D24-9147-4B8F7095011A}" type="slidenum">
              <a:rPr lang="en-GB" smtClean="0"/>
              <a:t>73</a:t>
            </a:fld>
            <a:endParaRPr lang="en-GB"/>
          </a:p>
        </p:txBody>
      </p:sp>
      <p:pic>
        <p:nvPicPr>
          <p:cNvPr id="9" name="Picture 2" descr="C:\Users\guidar\Documents\IEEE2012\CERN LogoOutline-Blue-04.png">
            <a:extLst>
              <a:ext uri="{FF2B5EF4-FFF2-40B4-BE49-F238E27FC236}">
                <a16:creationId xmlns:a16="http://schemas.microsoft.com/office/drawing/2014/main" id="{90550EDC-91E0-4D3E-3D43-75ADA2C0930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49F44E4-1E55-279A-93CC-09BAA309A500}"/>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77AD0CD0-9250-E41D-364D-D948A9F1BCA7}"/>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E5B7BBC-CA81-C56C-8B3D-E65577995D64}"/>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Possible alternatives to GHG gases">
            <a:extLst>
              <a:ext uri="{FF2B5EF4-FFF2-40B4-BE49-F238E27FC236}">
                <a16:creationId xmlns:a16="http://schemas.microsoft.com/office/drawing/2014/main" id="{700FCE44-4457-6367-0BE8-43321F2BD1D9}"/>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Mid-term solution: addition of CO2 to std gas mix</a:t>
            </a:r>
          </a:p>
        </p:txBody>
      </p:sp>
      <p:sp>
        <p:nvSpPr>
          <p:cNvPr id="3" name="TextBox 2">
            <a:extLst>
              <a:ext uri="{FF2B5EF4-FFF2-40B4-BE49-F238E27FC236}">
                <a16:creationId xmlns:a16="http://schemas.microsoft.com/office/drawing/2014/main" id="{1931737A-0E97-C72B-E2C6-7254D681F04D}"/>
              </a:ext>
            </a:extLst>
          </p:cNvPr>
          <p:cNvSpPr txBox="1"/>
          <p:nvPr/>
        </p:nvSpPr>
        <p:spPr>
          <a:xfrm>
            <a:off x="853800" y="797308"/>
            <a:ext cx="9107558" cy="1231106"/>
          </a:xfrm>
          <a:prstGeom prst="rect">
            <a:avLst/>
          </a:prstGeom>
          <a:noFill/>
        </p:spPr>
        <p:txBody>
          <a:bodyPr wrap="none" rtlCol="0">
            <a:spAutoFit/>
          </a:bodyPr>
          <a:lstStyle/>
          <a:p>
            <a:r>
              <a:rPr lang="en-GB" sz="2000" b="1" dirty="0"/>
              <a:t>Positive effects</a:t>
            </a:r>
            <a:r>
              <a:rPr lang="en-GB" sz="2000" dirty="0"/>
              <a:t>:</a:t>
            </a:r>
            <a:endParaRPr lang="en-GB" dirty="0"/>
          </a:p>
          <a:p>
            <a:r>
              <a:rPr lang="en-GB" dirty="0"/>
              <a:t>Replacement of 30% R134a with CO2 brings a reduction of 14% of the tCO2eq emitted per year</a:t>
            </a:r>
          </a:p>
          <a:p>
            <a:endParaRPr lang="en-GB" dirty="0"/>
          </a:p>
          <a:p>
            <a:endParaRPr lang="en-CH" dirty="0"/>
          </a:p>
        </p:txBody>
      </p:sp>
      <p:graphicFrame>
        <p:nvGraphicFramePr>
          <p:cNvPr id="7" name="Table 6">
            <a:extLst>
              <a:ext uri="{FF2B5EF4-FFF2-40B4-BE49-F238E27FC236}">
                <a16:creationId xmlns:a16="http://schemas.microsoft.com/office/drawing/2014/main" id="{342DA89C-C707-ACD2-2EF3-2603172101D9}"/>
              </a:ext>
            </a:extLst>
          </p:cNvPr>
          <p:cNvGraphicFramePr>
            <a:graphicFrameLocks noGrp="1"/>
          </p:cNvGraphicFramePr>
          <p:nvPr>
            <p:extLst>
              <p:ext uri="{D42A27DB-BD31-4B8C-83A1-F6EECF244321}">
                <p14:modId xmlns:p14="http://schemas.microsoft.com/office/powerpoint/2010/main" val="2894570476"/>
              </p:ext>
            </p:extLst>
          </p:nvPr>
        </p:nvGraphicFramePr>
        <p:xfrm>
          <a:off x="1962110" y="1557479"/>
          <a:ext cx="8127999" cy="1483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629199852"/>
                    </a:ext>
                  </a:extLst>
                </a:gridCol>
                <a:gridCol w="2709333">
                  <a:extLst>
                    <a:ext uri="{9D8B030D-6E8A-4147-A177-3AD203B41FA5}">
                      <a16:colId xmlns:a16="http://schemas.microsoft.com/office/drawing/2014/main" val="398187469"/>
                    </a:ext>
                  </a:extLst>
                </a:gridCol>
                <a:gridCol w="2709333">
                  <a:extLst>
                    <a:ext uri="{9D8B030D-6E8A-4147-A177-3AD203B41FA5}">
                      <a16:colId xmlns:a16="http://schemas.microsoft.com/office/drawing/2014/main" val="1691246310"/>
                    </a:ext>
                  </a:extLst>
                </a:gridCol>
              </a:tblGrid>
              <a:tr h="370840">
                <a:tc>
                  <a:txBody>
                    <a:bodyPr/>
                    <a:lstStyle/>
                    <a:p>
                      <a:r>
                        <a:rPr lang="en-GB" dirty="0"/>
                        <a:t>mixture</a:t>
                      </a:r>
                      <a:endParaRPr lang="en-CH" dirty="0"/>
                    </a:p>
                  </a:txBody>
                  <a:tcPr/>
                </a:tc>
                <a:tc>
                  <a:txBody>
                    <a:bodyPr/>
                    <a:lstStyle/>
                    <a:p>
                      <a:r>
                        <a:rPr lang="en-GB" dirty="0"/>
                        <a:t>GWP</a:t>
                      </a:r>
                      <a:endParaRPr lang="en-CH" dirty="0"/>
                    </a:p>
                  </a:txBody>
                  <a:tcPr/>
                </a:tc>
                <a:tc>
                  <a:txBody>
                    <a:bodyPr/>
                    <a:lstStyle/>
                    <a:p>
                      <a:r>
                        <a:rPr lang="en-GB" dirty="0"/>
                        <a:t>tCO2e/year</a:t>
                      </a:r>
                      <a:endParaRPr lang="en-CH" dirty="0"/>
                    </a:p>
                  </a:txBody>
                  <a:tcPr/>
                </a:tc>
                <a:extLst>
                  <a:ext uri="{0D108BD9-81ED-4DB2-BD59-A6C34878D82A}">
                    <a16:rowId xmlns:a16="http://schemas.microsoft.com/office/drawing/2014/main" val="506005200"/>
                  </a:ext>
                </a:extLst>
              </a:tr>
              <a:tr h="370840">
                <a:tc>
                  <a:txBody>
                    <a:bodyPr/>
                    <a:lstStyle/>
                    <a:p>
                      <a:r>
                        <a:rPr lang="en-GB" dirty="0"/>
                        <a:t>R134a+iC4H10+SF6</a:t>
                      </a:r>
                      <a:endParaRPr lang="en-CH" dirty="0"/>
                    </a:p>
                  </a:txBody>
                  <a:tcPr/>
                </a:tc>
                <a:tc>
                  <a:txBody>
                    <a:bodyPr/>
                    <a:lstStyle/>
                    <a:p>
                      <a:r>
                        <a:rPr lang="en-GB" dirty="0"/>
                        <a:t>1482</a:t>
                      </a:r>
                      <a:endParaRPr lang="en-CH" dirty="0"/>
                    </a:p>
                  </a:txBody>
                  <a:tcPr/>
                </a:tc>
                <a:tc>
                  <a:txBody>
                    <a:bodyPr/>
                    <a:lstStyle/>
                    <a:p>
                      <a:r>
                        <a:rPr lang="en-GB" dirty="0"/>
                        <a:t>52373</a:t>
                      </a:r>
                      <a:endParaRPr lang="en-CH" dirty="0"/>
                    </a:p>
                  </a:txBody>
                  <a:tcPr/>
                </a:tc>
                <a:extLst>
                  <a:ext uri="{0D108BD9-81ED-4DB2-BD59-A6C34878D82A}">
                    <a16:rowId xmlns:a16="http://schemas.microsoft.com/office/drawing/2014/main" val="3136047891"/>
                  </a:ext>
                </a:extLst>
              </a:tr>
              <a:tr h="370840">
                <a:tc>
                  <a:txBody>
                    <a:bodyPr/>
                    <a:lstStyle/>
                    <a:p>
                      <a:r>
                        <a:rPr lang="en-GB" dirty="0"/>
                        <a:t>CO2+R134a+iC4H10+SF6</a:t>
                      </a:r>
                      <a:endParaRPr lang="en-CH" dirty="0"/>
                    </a:p>
                  </a:txBody>
                  <a:tcPr/>
                </a:tc>
                <a:tc>
                  <a:txBody>
                    <a:bodyPr/>
                    <a:lstStyle/>
                    <a:p>
                      <a:r>
                        <a:rPr lang="en-GB" dirty="0"/>
                        <a:t>1529</a:t>
                      </a:r>
                      <a:endParaRPr lang="en-CH" dirty="0"/>
                    </a:p>
                  </a:txBody>
                  <a:tcPr/>
                </a:tc>
                <a:tc>
                  <a:txBody>
                    <a:bodyPr/>
                    <a:lstStyle/>
                    <a:p>
                      <a:r>
                        <a:rPr lang="en-GB" dirty="0"/>
                        <a:t>44784</a:t>
                      </a:r>
                      <a:endParaRPr lang="en-CH" dirty="0"/>
                    </a:p>
                  </a:txBody>
                  <a:tcPr/>
                </a:tc>
                <a:extLst>
                  <a:ext uri="{0D108BD9-81ED-4DB2-BD59-A6C34878D82A}">
                    <a16:rowId xmlns:a16="http://schemas.microsoft.com/office/drawing/2014/main" val="2760724577"/>
                  </a:ext>
                </a:extLst>
              </a:tr>
              <a:tr h="370840">
                <a:tc>
                  <a:txBody>
                    <a:bodyPr/>
                    <a:lstStyle/>
                    <a:p>
                      <a:endParaRPr lang="en-CH" dirty="0"/>
                    </a:p>
                  </a:txBody>
                  <a:tcPr/>
                </a:tc>
                <a:tc>
                  <a:txBody>
                    <a:bodyPr/>
                    <a:lstStyle/>
                    <a:p>
                      <a:endParaRPr lang="en-CH" dirty="0"/>
                    </a:p>
                  </a:txBody>
                  <a:tcPr/>
                </a:tc>
                <a:tc>
                  <a:txBody>
                    <a:bodyPr/>
                    <a:lstStyle/>
                    <a:p>
                      <a:r>
                        <a:rPr lang="en-GB" b="1" dirty="0">
                          <a:solidFill>
                            <a:srgbClr val="00B050"/>
                          </a:solidFill>
                        </a:rPr>
                        <a:t>-14%</a:t>
                      </a:r>
                      <a:endParaRPr lang="en-CH" b="1" dirty="0">
                        <a:solidFill>
                          <a:srgbClr val="00B050"/>
                        </a:solidFill>
                      </a:endParaRPr>
                    </a:p>
                  </a:txBody>
                  <a:tcPr/>
                </a:tc>
                <a:extLst>
                  <a:ext uri="{0D108BD9-81ED-4DB2-BD59-A6C34878D82A}">
                    <a16:rowId xmlns:a16="http://schemas.microsoft.com/office/drawing/2014/main" val="3685422159"/>
                  </a:ext>
                </a:extLst>
              </a:tr>
            </a:tbl>
          </a:graphicData>
        </a:graphic>
      </p:graphicFrame>
      <p:sp>
        <p:nvSpPr>
          <p:cNvPr id="13" name="TextBox 12">
            <a:extLst>
              <a:ext uri="{FF2B5EF4-FFF2-40B4-BE49-F238E27FC236}">
                <a16:creationId xmlns:a16="http://schemas.microsoft.com/office/drawing/2014/main" id="{DB82CF2A-2267-01B4-1D50-2DB570D9A9C6}"/>
              </a:ext>
            </a:extLst>
          </p:cNvPr>
          <p:cNvSpPr txBox="1"/>
          <p:nvPr/>
        </p:nvSpPr>
        <p:spPr>
          <a:xfrm>
            <a:off x="853800" y="3223663"/>
            <a:ext cx="4076885" cy="369332"/>
          </a:xfrm>
          <a:prstGeom prst="rect">
            <a:avLst/>
          </a:prstGeom>
          <a:noFill/>
        </p:spPr>
        <p:txBody>
          <a:bodyPr wrap="none" rtlCol="0">
            <a:spAutoFit/>
          </a:bodyPr>
          <a:lstStyle/>
          <a:p>
            <a:r>
              <a:rPr lang="en-GB" dirty="0"/>
              <a:t>In addition, the operational cost is lower  </a:t>
            </a:r>
            <a:endParaRPr lang="en-CH" dirty="0"/>
          </a:p>
        </p:txBody>
      </p:sp>
      <p:graphicFrame>
        <p:nvGraphicFramePr>
          <p:cNvPr id="14" name="Table 13">
            <a:extLst>
              <a:ext uri="{FF2B5EF4-FFF2-40B4-BE49-F238E27FC236}">
                <a16:creationId xmlns:a16="http://schemas.microsoft.com/office/drawing/2014/main" id="{4903A044-B08A-3ECE-4455-0482B95E8DA7}"/>
              </a:ext>
            </a:extLst>
          </p:cNvPr>
          <p:cNvGraphicFramePr>
            <a:graphicFrameLocks noGrp="1"/>
          </p:cNvGraphicFramePr>
          <p:nvPr>
            <p:extLst>
              <p:ext uri="{D42A27DB-BD31-4B8C-83A1-F6EECF244321}">
                <p14:modId xmlns:p14="http://schemas.microsoft.com/office/powerpoint/2010/main" val="65181299"/>
              </p:ext>
            </p:extLst>
          </p:nvPr>
        </p:nvGraphicFramePr>
        <p:xfrm>
          <a:off x="0" y="3592995"/>
          <a:ext cx="12192000" cy="2397760"/>
        </p:xfrm>
        <a:graphic>
          <a:graphicData uri="http://schemas.openxmlformats.org/drawingml/2006/table">
            <a:tbl>
              <a:tblPr firstRow="1" bandRow="1">
                <a:tableStyleId>{5C22544A-7EE6-4342-B048-85BDC9FD1C3A}</a:tableStyleId>
              </a:tblPr>
              <a:tblGrid>
                <a:gridCol w="2570672">
                  <a:extLst>
                    <a:ext uri="{9D8B030D-6E8A-4147-A177-3AD203B41FA5}">
                      <a16:colId xmlns:a16="http://schemas.microsoft.com/office/drawing/2014/main" val="629199852"/>
                    </a:ext>
                  </a:extLst>
                </a:gridCol>
                <a:gridCol w="2907102">
                  <a:extLst>
                    <a:ext uri="{9D8B030D-6E8A-4147-A177-3AD203B41FA5}">
                      <a16:colId xmlns:a16="http://schemas.microsoft.com/office/drawing/2014/main" val="398187469"/>
                    </a:ext>
                  </a:extLst>
                </a:gridCol>
                <a:gridCol w="2717320">
                  <a:extLst>
                    <a:ext uri="{9D8B030D-6E8A-4147-A177-3AD203B41FA5}">
                      <a16:colId xmlns:a16="http://schemas.microsoft.com/office/drawing/2014/main" val="1691246310"/>
                    </a:ext>
                  </a:extLst>
                </a:gridCol>
                <a:gridCol w="3996906">
                  <a:extLst>
                    <a:ext uri="{9D8B030D-6E8A-4147-A177-3AD203B41FA5}">
                      <a16:colId xmlns:a16="http://schemas.microsoft.com/office/drawing/2014/main" val="3931249207"/>
                    </a:ext>
                  </a:extLst>
                </a:gridCol>
              </a:tblGrid>
              <a:tr h="370840">
                <a:tc>
                  <a:txBody>
                    <a:bodyPr/>
                    <a:lstStyle/>
                    <a:p>
                      <a:r>
                        <a:rPr lang="en-GB" dirty="0"/>
                        <a:t>mixture</a:t>
                      </a:r>
                      <a:endParaRPr lang="en-CH" dirty="0"/>
                    </a:p>
                  </a:txBody>
                  <a:tcPr/>
                </a:tc>
                <a:tc>
                  <a:txBody>
                    <a:bodyPr/>
                    <a:lstStyle/>
                    <a:p>
                      <a:r>
                        <a:rPr lang="en-GB" dirty="0"/>
                        <a:t>R134a used (kg/m3 gas mix)</a:t>
                      </a:r>
                      <a:endParaRPr lang="en-CH" dirty="0"/>
                    </a:p>
                  </a:txBody>
                  <a:tcPr/>
                </a:tc>
                <a:tc>
                  <a:txBody>
                    <a:bodyPr/>
                    <a:lstStyle/>
                    <a:p>
                      <a:r>
                        <a:rPr lang="en-GB" dirty="0"/>
                        <a:t>SF6 used (kg/</a:t>
                      </a:r>
                      <a:r>
                        <a:rPr lang="en-GB"/>
                        <a:t>m3 gas mix)</a:t>
                      </a:r>
                      <a:endParaRPr lang="en-CH" dirty="0"/>
                    </a:p>
                  </a:txBody>
                  <a:tcPr/>
                </a:tc>
                <a:tc>
                  <a:txBody>
                    <a:bodyPr/>
                    <a:lstStyle/>
                    <a:p>
                      <a:endParaRPr lang="en-CH" dirty="0"/>
                    </a:p>
                  </a:txBody>
                  <a:tcPr/>
                </a:tc>
                <a:extLst>
                  <a:ext uri="{0D108BD9-81ED-4DB2-BD59-A6C34878D82A}">
                    <a16:rowId xmlns:a16="http://schemas.microsoft.com/office/drawing/2014/main" val="506005200"/>
                  </a:ext>
                </a:extLst>
              </a:tr>
              <a:tr h="370840">
                <a:tc>
                  <a:txBody>
                    <a:bodyPr/>
                    <a:lstStyle/>
                    <a:p>
                      <a:r>
                        <a:rPr lang="en-GB" dirty="0"/>
                        <a:t>R134a+iC4H10+SF6</a:t>
                      </a:r>
                      <a:endParaRPr lang="en-CH" dirty="0"/>
                    </a:p>
                  </a:txBody>
                  <a:tcPr/>
                </a:tc>
                <a:tc>
                  <a:txBody>
                    <a:bodyPr/>
                    <a:lstStyle/>
                    <a:p>
                      <a:r>
                        <a:rPr lang="en-GB" dirty="0"/>
                        <a:t>4.3</a:t>
                      </a:r>
                      <a:endParaRPr lang="en-CH" dirty="0"/>
                    </a:p>
                  </a:txBody>
                  <a:tcPr/>
                </a:tc>
                <a:tc>
                  <a:txBody>
                    <a:bodyPr/>
                    <a:lstStyle/>
                    <a:p>
                      <a:r>
                        <a:rPr lang="en-GB" dirty="0"/>
                        <a:t>0.02</a:t>
                      </a:r>
                      <a:endParaRPr lang="en-CH" dirty="0"/>
                    </a:p>
                  </a:txBody>
                  <a:tcPr/>
                </a:tc>
                <a:tc>
                  <a:txBody>
                    <a:bodyPr/>
                    <a:lstStyle/>
                    <a:p>
                      <a:endParaRPr lang="en-CH" dirty="0"/>
                    </a:p>
                  </a:txBody>
                  <a:tcPr/>
                </a:tc>
                <a:extLst>
                  <a:ext uri="{0D108BD9-81ED-4DB2-BD59-A6C34878D82A}">
                    <a16:rowId xmlns:a16="http://schemas.microsoft.com/office/drawing/2014/main" val="3136047891"/>
                  </a:ext>
                </a:extLst>
              </a:tr>
              <a:tr h="370840">
                <a:tc>
                  <a:txBody>
                    <a:bodyPr/>
                    <a:lstStyle/>
                    <a:p>
                      <a:r>
                        <a:rPr lang="en-GB" dirty="0"/>
                        <a:t>CO2+R134a+iC4H10+SF6</a:t>
                      </a:r>
                      <a:endParaRPr lang="en-CH" dirty="0"/>
                    </a:p>
                  </a:txBody>
                  <a:tcPr/>
                </a:tc>
                <a:tc>
                  <a:txBody>
                    <a:bodyPr/>
                    <a:lstStyle/>
                    <a:p>
                      <a:r>
                        <a:rPr lang="en-GB" dirty="0"/>
                        <a:t>2.91</a:t>
                      </a:r>
                      <a:endParaRPr lang="en-CH" dirty="0"/>
                    </a:p>
                  </a:txBody>
                  <a:tcPr/>
                </a:tc>
                <a:tc>
                  <a:txBody>
                    <a:bodyPr/>
                    <a:lstStyle/>
                    <a:p>
                      <a:r>
                        <a:rPr lang="en-GB" dirty="0"/>
                        <a:t>0.065</a:t>
                      </a:r>
                      <a:endParaRPr lang="en-CH" dirty="0"/>
                    </a:p>
                  </a:txBody>
                  <a:tcPr/>
                </a:tc>
                <a:tc>
                  <a:txBody>
                    <a:bodyPr/>
                    <a:lstStyle/>
                    <a:p>
                      <a:endParaRPr lang="en-CH" dirty="0"/>
                    </a:p>
                  </a:txBody>
                  <a:tcPr/>
                </a:tc>
                <a:extLst>
                  <a:ext uri="{0D108BD9-81ED-4DB2-BD59-A6C34878D82A}">
                    <a16:rowId xmlns:a16="http://schemas.microsoft.com/office/drawing/2014/main" val="2760724577"/>
                  </a:ext>
                </a:extLst>
              </a:tr>
              <a:tr h="370840">
                <a:tc>
                  <a:txBody>
                    <a:bodyPr/>
                    <a:lstStyle/>
                    <a:p>
                      <a:endParaRPr lang="en-CH" dirty="0"/>
                    </a:p>
                  </a:txBody>
                  <a:tcPr/>
                </a:tc>
                <a:tc>
                  <a:txBody>
                    <a:bodyPr/>
                    <a:lstStyle/>
                    <a:p>
                      <a:r>
                        <a:rPr lang="en-GB" b="1" dirty="0">
                          <a:solidFill>
                            <a:srgbClr val="00B050"/>
                          </a:solidFill>
                        </a:rPr>
                        <a:t>-11 t/year</a:t>
                      </a:r>
                      <a:endParaRPr lang="en-CH" b="1" dirty="0">
                        <a:solidFill>
                          <a:srgbClr val="00B050"/>
                        </a:solidFill>
                      </a:endParaRPr>
                    </a:p>
                  </a:txBody>
                  <a:tcPr/>
                </a:tc>
                <a:tc>
                  <a:txBody>
                    <a:bodyPr/>
                    <a:lstStyle/>
                    <a:p>
                      <a:r>
                        <a:rPr lang="en-GB" b="1" dirty="0">
                          <a:solidFill>
                            <a:srgbClr val="FF0000"/>
                          </a:solidFill>
                        </a:rPr>
                        <a:t>+356 kg/year</a:t>
                      </a:r>
                      <a:endParaRPr lang="en-CH" b="1" dirty="0">
                        <a:solidFill>
                          <a:srgbClr val="FF0000"/>
                        </a:solidFill>
                      </a:endParaRPr>
                    </a:p>
                  </a:txBody>
                  <a:tcPr/>
                </a:tc>
                <a:tc>
                  <a:txBody>
                    <a:bodyPr/>
                    <a:lstStyle/>
                    <a:p>
                      <a:endParaRPr lang="en-CH" b="1" dirty="0">
                        <a:solidFill>
                          <a:srgbClr val="FF0000"/>
                        </a:solidFill>
                      </a:endParaRPr>
                    </a:p>
                  </a:txBody>
                  <a:tcPr/>
                </a:tc>
                <a:extLst>
                  <a:ext uri="{0D108BD9-81ED-4DB2-BD59-A6C34878D82A}">
                    <a16:rowId xmlns:a16="http://schemas.microsoft.com/office/drawing/2014/main" val="3685422159"/>
                  </a:ext>
                </a:extLst>
              </a:tr>
              <a:tr h="370840">
                <a:tc>
                  <a:txBody>
                    <a:bodyPr/>
                    <a:lstStyle/>
                    <a:p>
                      <a:endParaRPr lang="en-CH"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B050"/>
                          </a:solidFill>
                        </a:rPr>
                        <a:t>-115 </a:t>
                      </a:r>
                      <a:r>
                        <a:rPr lang="en-GB" b="1" dirty="0" err="1">
                          <a:solidFill>
                            <a:srgbClr val="00B050"/>
                          </a:solidFill>
                        </a:rPr>
                        <a:t>kCHF</a:t>
                      </a:r>
                      <a:endParaRPr lang="en-CH" b="1" dirty="0">
                        <a:solidFill>
                          <a:srgbClr val="00B050"/>
                        </a:solidFill>
                      </a:endParaRPr>
                    </a:p>
                  </a:txBody>
                  <a:tcPr/>
                </a:tc>
                <a:tc>
                  <a:txBody>
                    <a:bodyPr/>
                    <a:lstStyle/>
                    <a:p>
                      <a:r>
                        <a:rPr lang="en-GB" b="1" dirty="0">
                          <a:solidFill>
                            <a:srgbClr val="FF0000"/>
                          </a:solidFill>
                        </a:rPr>
                        <a:t>+13 </a:t>
                      </a:r>
                      <a:r>
                        <a:rPr lang="en-GB" b="1" dirty="0" err="1">
                          <a:solidFill>
                            <a:srgbClr val="FF0000"/>
                          </a:solidFill>
                        </a:rPr>
                        <a:t>kCHF</a:t>
                      </a:r>
                      <a:endParaRPr lang="en-CH" b="1"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B050"/>
                          </a:solidFill>
                        </a:rPr>
                        <a:t>-102 </a:t>
                      </a:r>
                      <a:r>
                        <a:rPr lang="en-GB" b="1" dirty="0" err="1">
                          <a:solidFill>
                            <a:srgbClr val="00B050"/>
                          </a:solidFill>
                        </a:rPr>
                        <a:t>kCHF</a:t>
                      </a:r>
                      <a:r>
                        <a:rPr lang="en-GB" b="1" dirty="0">
                          <a:solidFill>
                            <a:srgbClr val="00B050"/>
                          </a:solidFill>
                        </a:rPr>
                        <a:t>/year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B050"/>
                          </a:solidFill>
                        </a:rPr>
                        <a:t>-29%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B050"/>
                          </a:solidFill>
                        </a:rPr>
                        <a:t>1 year with std+CO2 mix ~ 250 </a:t>
                      </a:r>
                      <a:r>
                        <a:rPr lang="en-GB" b="1" dirty="0" err="1">
                          <a:solidFill>
                            <a:srgbClr val="00B050"/>
                          </a:solidFill>
                        </a:rPr>
                        <a:t>kCHF</a:t>
                      </a:r>
                      <a:endParaRPr lang="en-CH" b="1" dirty="0">
                        <a:solidFill>
                          <a:srgbClr val="00B050"/>
                        </a:solidFill>
                      </a:endParaRPr>
                    </a:p>
                  </a:txBody>
                  <a:tcPr/>
                </a:tc>
                <a:extLst>
                  <a:ext uri="{0D108BD9-81ED-4DB2-BD59-A6C34878D82A}">
                    <a16:rowId xmlns:a16="http://schemas.microsoft.com/office/drawing/2014/main" val="1760668370"/>
                  </a:ext>
                </a:extLst>
              </a:tr>
            </a:tbl>
          </a:graphicData>
        </a:graphic>
      </p:graphicFrame>
      <p:sp>
        <p:nvSpPr>
          <p:cNvPr id="15" name="TextBox 14">
            <a:extLst>
              <a:ext uri="{FF2B5EF4-FFF2-40B4-BE49-F238E27FC236}">
                <a16:creationId xmlns:a16="http://schemas.microsoft.com/office/drawing/2014/main" id="{51D8B689-9FA6-2EDC-C5AA-3DA8B90E41F1}"/>
              </a:ext>
            </a:extLst>
          </p:cNvPr>
          <p:cNvSpPr txBox="1"/>
          <p:nvPr/>
        </p:nvSpPr>
        <p:spPr>
          <a:xfrm>
            <a:off x="827584" y="5995212"/>
            <a:ext cx="8069581" cy="369332"/>
          </a:xfrm>
          <a:prstGeom prst="rect">
            <a:avLst/>
          </a:prstGeom>
          <a:noFill/>
        </p:spPr>
        <p:txBody>
          <a:bodyPr wrap="none" rtlCol="0">
            <a:spAutoFit/>
          </a:bodyPr>
          <a:lstStyle/>
          <a:p>
            <a:r>
              <a:rPr lang="en-GB" dirty="0"/>
              <a:t>and detector operation is less subject to market crisis affecting price and availability </a:t>
            </a:r>
            <a:endParaRPr lang="en-CH" dirty="0"/>
          </a:p>
        </p:txBody>
      </p:sp>
    </p:spTree>
    <p:extLst>
      <p:ext uri="{BB962C8B-B14F-4D97-AF65-F5344CB8AC3E}">
        <p14:creationId xmlns:p14="http://schemas.microsoft.com/office/powerpoint/2010/main" val="30066911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A1759-3E3D-A207-078C-3A7F966E24AD}"/>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7BBDAAD7-751B-5CC7-966D-9053DD8374AE}"/>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F34183A9-3B49-A39C-F51D-950F2C46093C}"/>
              </a:ext>
            </a:extLst>
          </p:cNvPr>
          <p:cNvSpPr>
            <a:spLocks noGrp="1"/>
          </p:cNvSpPr>
          <p:nvPr>
            <p:ph type="sldNum" sz="quarter" idx="12"/>
          </p:nvPr>
        </p:nvSpPr>
        <p:spPr/>
        <p:txBody>
          <a:bodyPr/>
          <a:lstStyle/>
          <a:p>
            <a:fld id="{42A0D281-FBFC-4D24-9147-4B8F7095011A}" type="slidenum">
              <a:rPr lang="en-GB" smtClean="0"/>
              <a:t>74</a:t>
            </a:fld>
            <a:endParaRPr lang="en-GB"/>
          </a:p>
        </p:txBody>
      </p:sp>
      <p:pic>
        <p:nvPicPr>
          <p:cNvPr id="5" name="Screen Shot 2021-04-27 at 17.18.33.png" descr="Screen Shot 2021-04-27 at 17.18.33.png">
            <a:extLst>
              <a:ext uri="{FF2B5EF4-FFF2-40B4-BE49-F238E27FC236}">
                <a16:creationId xmlns:a16="http://schemas.microsoft.com/office/drawing/2014/main" id="{49FFB6EA-2B4C-D65D-7F2F-85663F403B73}"/>
              </a:ext>
            </a:extLst>
          </p:cNvPr>
          <p:cNvPicPr>
            <a:picLocks noChangeAspect="1"/>
          </p:cNvPicPr>
          <p:nvPr/>
        </p:nvPicPr>
        <p:blipFill>
          <a:blip r:embed="rId2"/>
          <a:srcRect/>
          <a:stretch>
            <a:fillRect/>
          </a:stretch>
        </p:blipFill>
        <p:spPr>
          <a:xfrm>
            <a:off x="4262344" y="2237095"/>
            <a:ext cx="2551040" cy="1073001"/>
          </a:xfrm>
          <a:prstGeom prst="rect">
            <a:avLst/>
          </a:prstGeom>
          <a:ln w="12700">
            <a:miter lim="400000"/>
          </a:ln>
        </p:spPr>
      </p:pic>
      <p:sp>
        <p:nvSpPr>
          <p:cNvPr id="6" name="Line">
            <a:extLst>
              <a:ext uri="{FF2B5EF4-FFF2-40B4-BE49-F238E27FC236}">
                <a16:creationId xmlns:a16="http://schemas.microsoft.com/office/drawing/2014/main" id="{CD3988AE-73B2-FB5F-FEED-243E39F69474}"/>
              </a:ext>
            </a:extLst>
          </p:cNvPr>
          <p:cNvSpPr/>
          <p:nvPr/>
        </p:nvSpPr>
        <p:spPr>
          <a:xfrm flipV="1">
            <a:off x="2498647" y="1159793"/>
            <a:ext cx="1926328" cy="718073"/>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7" name="Line">
            <a:extLst>
              <a:ext uri="{FF2B5EF4-FFF2-40B4-BE49-F238E27FC236}">
                <a16:creationId xmlns:a16="http://schemas.microsoft.com/office/drawing/2014/main" id="{675FE054-B362-3A3C-7F4A-A7055E4829E9}"/>
              </a:ext>
            </a:extLst>
          </p:cNvPr>
          <p:cNvSpPr/>
          <p:nvPr/>
        </p:nvSpPr>
        <p:spPr>
          <a:xfrm>
            <a:off x="2498647" y="1917458"/>
            <a:ext cx="1763697" cy="728512"/>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8" name="Line">
            <a:extLst>
              <a:ext uri="{FF2B5EF4-FFF2-40B4-BE49-F238E27FC236}">
                <a16:creationId xmlns:a16="http://schemas.microsoft.com/office/drawing/2014/main" id="{0E4FD8EA-FF43-008C-6AAB-62BB3A56E73C}"/>
              </a:ext>
            </a:extLst>
          </p:cNvPr>
          <p:cNvSpPr/>
          <p:nvPr/>
        </p:nvSpPr>
        <p:spPr>
          <a:xfrm flipV="1">
            <a:off x="2768304" y="3943846"/>
            <a:ext cx="1763698" cy="390177"/>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9" name="Line">
            <a:extLst>
              <a:ext uri="{FF2B5EF4-FFF2-40B4-BE49-F238E27FC236}">
                <a16:creationId xmlns:a16="http://schemas.microsoft.com/office/drawing/2014/main" id="{2FA26995-DEA2-0BDC-7F7D-06C839190DE9}"/>
              </a:ext>
            </a:extLst>
          </p:cNvPr>
          <p:cNvSpPr/>
          <p:nvPr/>
        </p:nvSpPr>
        <p:spPr>
          <a:xfrm>
            <a:off x="2760888" y="4438553"/>
            <a:ext cx="1692609" cy="1100227"/>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grpSp>
        <p:nvGrpSpPr>
          <p:cNvPr id="10" name="Group 9">
            <a:extLst>
              <a:ext uri="{FF2B5EF4-FFF2-40B4-BE49-F238E27FC236}">
                <a16:creationId xmlns:a16="http://schemas.microsoft.com/office/drawing/2014/main" id="{310BEFF6-E0BD-3994-3EFF-3B80C9094175}"/>
              </a:ext>
            </a:extLst>
          </p:cNvPr>
          <p:cNvGrpSpPr/>
          <p:nvPr/>
        </p:nvGrpSpPr>
        <p:grpSpPr>
          <a:xfrm>
            <a:off x="1025700" y="1073495"/>
            <a:ext cx="1347715" cy="2215632"/>
            <a:chOff x="2078901" y="1073646"/>
            <a:chExt cx="1347715" cy="2215632"/>
          </a:xfrm>
        </p:grpSpPr>
        <p:grpSp>
          <p:nvGrpSpPr>
            <p:cNvPr id="11" name="Group">
              <a:extLst>
                <a:ext uri="{FF2B5EF4-FFF2-40B4-BE49-F238E27FC236}">
                  <a16:creationId xmlns:a16="http://schemas.microsoft.com/office/drawing/2014/main" id="{070C5099-99BD-81B3-0BC3-48EAC6479458}"/>
                </a:ext>
              </a:extLst>
            </p:cNvPr>
            <p:cNvGrpSpPr/>
            <p:nvPr/>
          </p:nvGrpSpPr>
          <p:grpSpPr>
            <a:xfrm>
              <a:off x="2078901" y="1419882"/>
              <a:ext cx="1347715" cy="1869396"/>
              <a:chOff x="0" y="0"/>
              <a:chExt cx="1916749" cy="2658695"/>
            </a:xfrm>
          </p:grpSpPr>
          <p:sp>
            <p:nvSpPr>
              <p:cNvPr id="13" name="C2H2F4…">
                <a:extLst>
                  <a:ext uri="{FF2B5EF4-FFF2-40B4-BE49-F238E27FC236}">
                    <a16:creationId xmlns:a16="http://schemas.microsoft.com/office/drawing/2014/main" id="{48C12690-1372-FFEB-CCEB-F3BA74FCA891}"/>
                  </a:ext>
                </a:extLst>
              </p:cNvPr>
              <p:cNvSpPr txBox="1"/>
              <p:nvPr/>
            </p:nvSpPr>
            <p:spPr>
              <a:xfrm>
                <a:off x="0" y="1307416"/>
                <a:ext cx="1916750" cy="13512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2100" b="1">
                    <a:latin typeface="Helvetica Neue"/>
                    <a:ea typeface="Helvetica Neue"/>
                    <a:cs typeface="Helvetica Neue"/>
                    <a:sym typeface="Helvetica Neue"/>
                  </a:defRPr>
                </a:pPr>
                <a:r>
                  <a:rPr sz="1477"/>
                  <a:t>C</a:t>
                </a:r>
                <a:r>
                  <a:rPr sz="1477" baseline="-5999"/>
                  <a:t>2</a:t>
                </a:r>
                <a:r>
                  <a:rPr sz="1477"/>
                  <a:t>H</a:t>
                </a:r>
                <a:r>
                  <a:rPr sz="1477" baseline="-5999"/>
                  <a:t>2</a:t>
                </a:r>
                <a:r>
                  <a:rPr sz="1477"/>
                  <a:t>F</a:t>
                </a:r>
                <a:r>
                  <a:rPr sz="1477" baseline="-5999"/>
                  <a:t>4</a:t>
                </a:r>
              </a:p>
              <a:p>
                <a:pPr>
                  <a:spcBef>
                    <a:spcPts val="352"/>
                  </a:spcBef>
                  <a:defRPr sz="1900">
                    <a:solidFill>
                      <a:schemeClr val="accent5"/>
                    </a:solidFill>
                    <a:latin typeface="Helvetica Neue Medium"/>
                    <a:ea typeface="Helvetica Neue Medium"/>
                    <a:cs typeface="Helvetica Neue Medium"/>
                    <a:sym typeface="Helvetica Neue Medium"/>
                  </a:defRPr>
                </a:pPr>
                <a:r>
                  <a:rPr sz="1336"/>
                  <a:t>GWP 1430</a:t>
                </a:r>
              </a:p>
            </p:txBody>
          </p:sp>
          <p:pic>
            <p:nvPicPr>
              <p:cNvPr id="14" name="GAS2_RPC_C2H2F4.png" descr="GAS2_RPC_C2H2F4.png">
                <a:extLst>
                  <a:ext uri="{FF2B5EF4-FFF2-40B4-BE49-F238E27FC236}">
                    <a16:creationId xmlns:a16="http://schemas.microsoft.com/office/drawing/2014/main" id="{4E73742A-6283-E829-8290-E36E20C17B8F}"/>
                  </a:ext>
                </a:extLst>
              </p:cNvPr>
              <p:cNvPicPr>
                <a:picLocks noChangeAspect="1"/>
              </p:cNvPicPr>
              <p:nvPr/>
            </p:nvPicPr>
            <p:blipFill>
              <a:blip r:embed="rId3"/>
              <a:stretch>
                <a:fillRect/>
              </a:stretch>
            </p:blipFill>
            <p:spPr>
              <a:xfrm>
                <a:off x="208091" y="0"/>
                <a:ext cx="1500567" cy="1303123"/>
              </a:xfrm>
              <a:prstGeom prst="rect">
                <a:avLst/>
              </a:prstGeom>
              <a:ln w="12700" cap="flat">
                <a:noFill/>
                <a:miter lim="400000"/>
              </a:ln>
              <a:effectLst/>
            </p:spPr>
          </p:pic>
        </p:grpSp>
        <p:sp>
          <p:nvSpPr>
            <p:cNvPr id="12" name="~95%">
              <a:extLst>
                <a:ext uri="{FF2B5EF4-FFF2-40B4-BE49-F238E27FC236}">
                  <a16:creationId xmlns:a16="http://schemas.microsoft.com/office/drawing/2014/main" id="{FD9F5F06-C903-FE56-8278-A48D392044D8}"/>
                </a:ext>
              </a:extLst>
            </p:cNvPr>
            <p:cNvSpPr txBox="1"/>
            <p:nvPr/>
          </p:nvSpPr>
          <p:spPr>
            <a:xfrm>
              <a:off x="2598096" y="1073646"/>
              <a:ext cx="562655"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a:t>~95%</a:t>
              </a:r>
            </a:p>
          </p:txBody>
        </p:sp>
      </p:grpSp>
      <p:sp>
        <p:nvSpPr>
          <p:cNvPr id="15" name="+">
            <a:extLst>
              <a:ext uri="{FF2B5EF4-FFF2-40B4-BE49-F238E27FC236}">
                <a16:creationId xmlns:a16="http://schemas.microsoft.com/office/drawing/2014/main" id="{3431AC26-BD83-9B3C-0442-57270A87554C}"/>
              </a:ext>
            </a:extLst>
          </p:cNvPr>
          <p:cNvSpPr txBox="1"/>
          <p:nvPr/>
        </p:nvSpPr>
        <p:spPr>
          <a:xfrm>
            <a:off x="1675262" y="3203802"/>
            <a:ext cx="182743"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dirty="0"/>
              <a:t>+</a:t>
            </a:r>
          </a:p>
        </p:txBody>
      </p:sp>
      <p:grpSp>
        <p:nvGrpSpPr>
          <p:cNvPr id="16" name="Group 15">
            <a:extLst>
              <a:ext uri="{FF2B5EF4-FFF2-40B4-BE49-F238E27FC236}">
                <a16:creationId xmlns:a16="http://schemas.microsoft.com/office/drawing/2014/main" id="{5078AD5C-1E17-1433-8632-581B00D62A3B}"/>
              </a:ext>
            </a:extLst>
          </p:cNvPr>
          <p:cNvGrpSpPr/>
          <p:nvPr/>
        </p:nvGrpSpPr>
        <p:grpSpPr>
          <a:xfrm>
            <a:off x="729110" y="3546940"/>
            <a:ext cx="2194223" cy="2775663"/>
            <a:chOff x="1653580" y="3911315"/>
            <a:chExt cx="2194223" cy="2775663"/>
          </a:xfrm>
        </p:grpSpPr>
        <p:grpSp>
          <p:nvGrpSpPr>
            <p:cNvPr id="17" name="Group">
              <a:extLst>
                <a:ext uri="{FF2B5EF4-FFF2-40B4-BE49-F238E27FC236}">
                  <a16:creationId xmlns:a16="http://schemas.microsoft.com/office/drawing/2014/main" id="{AE2749DA-A3E9-645A-57EB-7130305FF2AD}"/>
                </a:ext>
              </a:extLst>
            </p:cNvPr>
            <p:cNvGrpSpPr/>
            <p:nvPr/>
          </p:nvGrpSpPr>
          <p:grpSpPr>
            <a:xfrm>
              <a:off x="2079020" y="4256509"/>
              <a:ext cx="1258850" cy="1933457"/>
              <a:chOff x="0" y="0"/>
              <a:chExt cx="1790364" cy="2749804"/>
            </a:xfrm>
          </p:grpSpPr>
          <p:sp>
            <p:nvSpPr>
              <p:cNvPr id="21" name="SF6…">
                <a:extLst>
                  <a:ext uri="{FF2B5EF4-FFF2-40B4-BE49-F238E27FC236}">
                    <a16:creationId xmlns:a16="http://schemas.microsoft.com/office/drawing/2014/main" id="{A3D91C9B-03BA-C14B-C5E9-55EEA7C07EBE}"/>
                  </a:ext>
                </a:extLst>
              </p:cNvPr>
              <p:cNvSpPr txBox="1"/>
              <p:nvPr/>
            </p:nvSpPr>
            <p:spPr>
              <a:xfrm>
                <a:off x="0" y="1534262"/>
                <a:ext cx="1790365" cy="12155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2100">
                    <a:latin typeface="Helvetica Neue Medium"/>
                    <a:ea typeface="Helvetica Neue Medium"/>
                    <a:cs typeface="Helvetica Neue Medium"/>
                    <a:sym typeface="Helvetica Neue Medium"/>
                  </a:defRPr>
                </a:pPr>
                <a:r>
                  <a:rPr sz="1477"/>
                  <a:t>SF</a:t>
                </a:r>
                <a:r>
                  <a:rPr sz="1477" baseline="-5999"/>
                  <a:t>6</a:t>
                </a:r>
              </a:p>
              <a:p>
                <a:pPr>
                  <a:spcBef>
                    <a:spcPts val="352"/>
                  </a:spcBef>
                  <a:defRPr sz="1900">
                    <a:solidFill>
                      <a:schemeClr val="accent5"/>
                    </a:solidFill>
                    <a:latin typeface="Helvetica Neue Medium"/>
                    <a:ea typeface="Helvetica Neue Medium"/>
                    <a:cs typeface="Helvetica Neue Medium"/>
                    <a:sym typeface="Helvetica Neue Medium"/>
                  </a:defRPr>
                </a:pPr>
                <a:r>
                  <a:rPr sz="1336"/>
                  <a:t>GWP 22800</a:t>
                </a:r>
              </a:p>
            </p:txBody>
          </p:sp>
          <p:grpSp>
            <p:nvGrpSpPr>
              <p:cNvPr id="22" name="Group">
                <a:extLst>
                  <a:ext uri="{FF2B5EF4-FFF2-40B4-BE49-F238E27FC236}">
                    <a16:creationId xmlns:a16="http://schemas.microsoft.com/office/drawing/2014/main" id="{BDE46F05-6DAD-2135-9711-973012D082BF}"/>
                  </a:ext>
                </a:extLst>
              </p:cNvPr>
              <p:cNvGrpSpPr/>
              <p:nvPr/>
            </p:nvGrpSpPr>
            <p:grpSpPr>
              <a:xfrm>
                <a:off x="156186" y="0"/>
                <a:ext cx="1477992" cy="1564765"/>
                <a:chOff x="0" y="0"/>
                <a:chExt cx="1477991" cy="1564764"/>
              </a:xfrm>
            </p:grpSpPr>
            <p:pic>
              <p:nvPicPr>
                <p:cNvPr id="23" name="SF6.png" descr="SF6.png">
                  <a:extLst>
                    <a:ext uri="{FF2B5EF4-FFF2-40B4-BE49-F238E27FC236}">
                      <a16:creationId xmlns:a16="http://schemas.microsoft.com/office/drawing/2014/main" id="{80A7BDE2-0545-7F4C-5107-765405AB2059}"/>
                    </a:ext>
                  </a:extLst>
                </p:cNvPr>
                <p:cNvPicPr>
                  <a:picLocks noChangeAspect="1"/>
                </p:cNvPicPr>
                <p:nvPr/>
              </p:nvPicPr>
              <p:blipFill>
                <a:blip r:embed="rId4"/>
                <a:stretch>
                  <a:fillRect/>
                </a:stretch>
              </p:blipFill>
              <p:spPr>
                <a:xfrm>
                  <a:off x="0" y="0"/>
                  <a:ext cx="1477992" cy="1564765"/>
                </a:xfrm>
                <a:prstGeom prst="rect">
                  <a:avLst/>
                </a:prstGeom>
                <a:ln w="12700" cap="flat">
                  <a:noFill/>
                  <a:miter lim="400000"/>
                </a:ln>
                <a:effectLst/>
              </p:spPr>
            </p:pic>
            <p:sp>
              <p:nvSpPr>
                <p:cNvPr id="24" name="Rectangle">
                  <a:extLst>
                    <a:ext uri="{FF2B5EF4-FFF2-40B4-BE49-F238E27FC236}">
                      <a16:creationId xmlns:a16="http://schemas.microsoft.com/office/drawing/2014/main" id="{A3063B3D-B4C2-60C5-B73E-0ABBD5CF2758}"/>
                    </a:ext>
                  </a:extLst>
                </p:cNvPr>
                <p:cNvSpPr/>
                <p:nvPr/>
              </p:nvSpPr>
              <p:spPr>
                <a:xfrm>
                  <a:off x="755929" y="356721"/>
                  <a:ext cx="381172" cy="284977"/>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5" name="Rectangle">
                  <a:extLst>
                    <a:ext uri="{FF2B5EF4-FFF2-40B4-BE49-F238E27FC236}">
                      <a16:creationId xmlns:a16="http://schemas.microsoft.com/office/drawing/2014/main" id="{54B61259-78D2-C575-2EF4-6E3F82C31789}"/>
                    </a:ext>
                  </a:extLst>
                </p:cNvPr>
                <p:cNvSpPr/>
                <p:nvPr/>
              </p:nvSpPr>
              <p:spPr>
                <a:xfrm>
                  <a:off x="30262" y="73548"/>
                  <a:ext cx="631277" cy="383310"/>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6" name="Rectangle">
                  <a:extLst>
                    <a:ext uri="{FF2B5EF4-FFF2-40B4-BE49-F238E27FC236}">
                      <a16:creationId xmlns:a16="http://schemas.microsoft.com/office/drawing/2014/main" id="{36901B39-CD79-12F7-82FD-B83F06CF17DA}"/>
                    </a:ext>
                  </a:extLst>
                </p:cNvPr>
                <p:cNvSpPr/>
                <p:nvPr/>
              </p:nvSpPr>
              <p:spPr>
                <a:xfrm>
                  <a:off x="561536" y="323821"/>
                  <a:ext cx="109690" cy="383309"/>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7" name="Rectangle">
                  <a:extLst>
                    <a:ext uri="{FF2B5EF4-FFF2-40B4-BE49-F238E27FC236}">
                      <a16:creationId xmlns:a16="http://schemas.microsoft.com/office/drawing/2014/main" id="{5245744A-1AE8-F2F0-AA58-66851098F397}"/>
                    </a:ext>
                  </a:extLst>
                </p:cNvPr>
                <p:cNvSpPr/>
                <p:nvPr/>
              </p:nvSpPr>
              <p:spPr>
                <a:xfrm rot="660000">
                  <a:off x="985469" y="75672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8" name="Rectangle">
                  <a:extLst>
                    <a:ext uri="{FF2B5EF4-FFF2-40B4-BE49-F238E27FC236}">
                      <a16:creationId xmlns:a16="http://schemas.microsoft.com/office/drawing/2014/main" id="{DA1A5D19-D35F-75A1-D54A-109C7900DC32}"/>
                    </a:ext>
                  </a:extLst>
                </p:cNvPr>
                <p:cNvSpPr/>
                <p:nvPr/>
              </p:nvSpPr>
              <p:spPr>
                <a:xfrm rot="20540156">
                  <a:off x="967366" y="59703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9" name="Rectangle">
                  <a:extLst>
                    <a:ext uri="{FF2B5EF4-FFF2-40B4-BE49-F238E27FC236}">
                      <a16:creationId xmlns:a16="http://schemas.microsoft.com/office/drawing/2014/main" id="{B961C561-9AFE-AB05-17C3-16353466C313}"/>
                    </a:ext>
                  </a:extLst>
                </p:cNvPr>
                <p:cNvSpPr/>
                <p:nvPr/>
              </p:nvSpPr>
              <p:spPr>
                <a:xfrm rot="20720156">
                  <a:off x="993932" y="728958"/>
                  <a:ext cx="109690" cy="58026"/>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30" name="Rectangle">
                  <a:extLst>
                    <a:ext uri="{FF2B5EF4-FFF2-40B4-BE49-F238E27FC236}">
                      <a16:creationId xmlns:a16="http://schemas.microsoft.com/office/drawing/2014/main" id="{11D37219-63A1-3C37-C608-30B9A773178D}"/>
                    </a:ext>
                  </a:extLst>
                </p:cNvPr>
                <p:cNvSpPr/>
                <p:nvPr/>
              </p:nvSpPr>
              <p:spPr>
                <a:xfrm rot="20720156">
                  <a:off x="1010386" y="672859"/>
                  <a:ext cx="29075" cy="79595"/>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grpSp>
        </p:grpSp>
        <p:sp>
          <p:nvSpPr>
            <p:cNvPr id="18" name="~0.3% (up to 7% for glass RPC)">
              <a:extLst>
                <a:ext uri="{FF2B5EF4-FFF2-40B4-BE49-F238E27FC236}">
                  <a16:creationId xmlns:a16="http://schemas.microsoft.com/office/drawing/2014/main" id="{3BEC4FFC-66E0-79D2-62F4-DF1D051C36AB}"/>
                </a:ext>
              </a:extLst>
            </p:cNvPr>
            <p:cNvSpPr txBox="1"/>
            <p:nvPr/>
          </p:nvSpPr>
          <p:spPr>
            <a:xfrm>
              <a:off x="1653580" y="3911315"/>
              <a:ext cx="2194223"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a:ea typeface="Helvetica"/>
                  <a:cs typeface="Helvetica"/>
                  <a:sym typeface="Helvetica"/>
                </a:defRPr>
              </a:pPr>
              <a:r>
                <a:rPr lang="en-GB" sz="1477" dirty="0"/>
                <a:t>From </a:t>
              </a:r>
              <a:r>
                <a:rPr sz="1477" dirty="0"/>
                <a:t>0.3%</a:t>
              </a:r>
              <a:r>
                <a:rPr lang="en-GB" sz="1477" dirty="0"/>
                <a:t> up to 7%</a:t>
              </a:r>
              <a:endParaRPr sz="1266" dirty="0"/>
            </a:p>
          </p:txBody>
        </p:sp>
        <p:sp>
          <p:nvSpPr>
            <p:cNvPr id="19" name="~5% iC4H10">
              <a:extLst>
                <a:ext uri="{FF2B5EF4-FFF2-40B4-BE49-F238E27FC236}">
                  <a16:creationId xmlns:a16="http://schemas.microsoft.com/office/drawing/2014/main" id="{2DECA11E-BBA8-42C9-B77A-52B239A5DAA8}"/>
                </a:ext>
              </a:extLst>
            </p:cNvPr>
            <p:cNvSpPr txBox="1"/>
            <p:nvPr/>
          </p:nvSpPr>
          <p:spPr>
            <a:xfrm>
              <a:off x="1931267" y="6387536"/>
              <a:ext cx="1554357"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a:ea typeface="Helvetica"/>
                  <a:cs typeface="Helvetica"/>
                  <a:sym typeface="Helvetica"/>
                </a:defRPr>
              </a:pPr>
              <a:r>
                <a:rPr sz="1477"/>
                <a:t>~5% iC</a:t>
              </a:r>
              <a:r>
                <a:rPr sz="1477" baseline="-5999"/>
                <a:t>4</a:t>
              </a:r>
              <a:r>
                <a:rPr sz="1477"/>
                <a:t>H</a:t>
              </a:r>
              <a:r>
                <a:rPr sz="1477" baseline="-5999"/>
                <a:t>10</a:t>
              </a:r>
            </a:p>
          </p:txBody>
        </p:sp>
        <p:sp>
          <p:nvSpPr>
            <p:cNvPr id="20" name="+">
              <a:extLst>
                <a:ext uri="{FF2B5EF4-FFF2-40B4-BE49-F238E27FC236}">
                  <a16:creationId xmlns:a16="http://schemas.microsoft.com/office/drawing/2014/main" id="{7B9DA367-36F5-1C17-9D7F-DB2D68726BAA}"/>
                </a:ext>
              </a:extLst>
            </p:cNvPr>
            <p:cNvSpPr txBox="1"/>
            <p:nvPr/>
          </p:nvSpPr>
          <p:spPr>
            <a:xfrm>
              <a:off x="2613505" y="6092131"/>
              <a:ext cx="182743"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a:t>+</a:t>
              </a:r>
            </a:p>
          </p:txBody>
        </p:sp>
      </p:grpSp>
      <p:sp>
        <p:nvSpPr>
          <p:cNvPr id="31" name="Replacement of R134a with ~30-50% CO2 to lower GHG emissions">
            <a:extLst>
              <a:ext uri="{FF2B5EF4-FFF2-40B4-BE49-F238E27FC236}">
                <a16:creationId xmlns:a16="http://schemas.microsoft.com/office/drawing/2014/main" id="{B6EFA68B-A8DC-717B-31EA-DAEFF2AE08DE}"/>
              </a:ext>
            </a:extLst>
          </p:cNvPr>
          <p:cNvSpPr txBox="1"/>
          <p:nvPr/>
        </p:nvSpPr>
        <p:spPr>
          <a:xfrm>
            <a:off x="4596719" y="1185428"/>
            <a:ext cx="3280479" cy="48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900">
                <a:latin typeface="Helvetica"/>
                <a:ea typeface="Helvetica"/>
                <a:cs typeface="Helvetica"/>
                <a:sym typeface="Helvetica"/>
              </a:defRPr>
            </a:pPr>
            <a:r>
              <a:rPr sz="1336"/>
              <a:t>Replacement of R134a with ~30-50% CO</a:t>
            </a:r>
            <a:r>
              <a:rPr sz="1336" baseline="-5999"/>
              <a:t>2</a:t>
            </a:r>
            <a:r>
              <a:rPr sz="1336"/>
              <a:t> to lower GHG emissions</a:t>
            </a:r>
          </a:p>
        </p:txBody>
      </p:sp>
      <p:sp>
        <p:nvSpPr>
          <p:cNvPr id="32" name="Detector performance slightly affected">
            <a:extLst>
              <a:ext uri="{FF2B5EF4-FFF2-40B4-BE49-F238E27FC236}">
                <a16:creationId xmlns:a16="http://schemas.microsoft.com/office/drawing/2014/main" id="{589CCE24-FB7D-2AEE-8084-7CD5F91E04EA}"/>
              </a:ext>
            </a:extLst>
          </p:cNvPr>
          <p:cNvSpPr txBox="1"/>
          <p:nvPr/>
        </p:nvSpPr>
        <p:spPr>
          <a:xfrm>
            <a:off x="8904168" y="1071088"/>
            <a:ext cx="2115818" cy="504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Detector performance slightly affected</a:t>
            </a:r>
          </a:p>
        </p:txBody>
      </p:sp>
      <p:sp>
        <p:nvSpPr>
          <p:cNvPr id="33" name="Detector performance affected and long-term effects to investigate">
            <a:extLst>
              <a:ext uri="{FF2B5EF4-FFF2-40B4-BE49-F238E27FC236}">
                <a16:creationId xmlns:a16="http://schemas.microsoft.com/office/drawing/2014/main" id="{B9B3E8C6-E040-7920-2F04-AEB89E0A0DEB}"/>
              </a:ext>
            </a:extLst>
          </p:cNvPr>
          <p:cNvSpPr txBox="1"/>
          <p:nvPr/>
        </p:nvSpPr>
        <p:spPr>
          <a:xfrm>
            <a:off x="8904168" y="2170945"/>
            <a:ext cx="2115818" cy="721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Detector performance affected and long-term effects to investigate</a:t>
            </a:r>
          </a:p>
        </p:txBody>
      </p:sp>
      <p:sp>
        <p:nvSpPr>
          <p:cNvPr id="35" name="3MTM NovecTM 5110…">
            <a:extLst>
              <a:ext uri="{FF2B5EF4-FFF2-40B4-BE49-F238E27FC236}">
                <a16:creationId xmlns:a16="http://schemas.microsoft.com/office/drawing/2014/main" id="{BD78752F-ACED-F5F5-83E7-BE4266DD32F2}"/>
              </a:ext>
            </a:extLst>
          </p:cNvPr>
          <p:cNvSpPr txBox="1"/>
          <p:nvPr/>
        </p:nvSpPr>
        <p:spPr>
          <a:xfrm>
            <a:off x="4385680" y="5732942"/>
            <a:ext cx="1360950" cy="6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600">
                <a:latin typeface="Helvetica Neue Medium"/>
                <a:ea typeface="Helvetica Neue Medium"/>
                <a:cs typeface="Helvetica Neue Medium"/>
                <a:sym typeface="Helvetica Neue Medium"/>
              </a:defRPr>
            </a:pPr>
            <a:r>
              <a:rPr sz="1125"/>
              <a:t>3M</a:t>
            </a:r>
            <a:r>
              <a:rPr sz="1125" baseline="31999"/>
              <a:t>TM</a:t>
            </a:r>
            <a:r>
              <a:rPr sz="1125"/>
              <a:t> Novec</a:t>
            </a:r>
            <a:r>
              <a:rPr sz="1125" baseline="31999"/>
              <a:t>TM</a:t>
            </a:r>
            <a:r>
              <a:rPr sz="1125"/>
              <a:t> 5110</a:t>
            </a:r>
          </a:p>
          <a:p>
            <a:pPr>
              <a:spcBef>
                <a:spcPts val="352"/>
              </a:spcBef>
              <a:defRPr sz="1600">
                <a:latin typeface="Helvetica Neue"/>
                <a:ea typeface="Helvetica Neue"/>
                <a:cs typeface="Helvetica Neue"/>
                <a:sym typeface="Helvetica Neue"/>
              </a:defRPr>
            </a:pPr>
            <a:r>
              <a:rPr sz="1125"/>
              <a:t>(CF</a:t>
            </a:r>
            <a:r>
              <a:rPr sz="1125" baseline="-8333"/>
              <a:t>3</a:t>
            </a:r>
            <a:r>
              <a:rPr sz="1125"/>
              <a:t>C(O)CF(CF</a:t>
            </a:r>
            <a:r>
              <a:rPr sz="1125" baseline="-8333"/>
              <a:t>3</a:t>
            </a:r>
            <a:r>
              <a:rPr sz="1125"/>
              <a:t>)</a:t>
            </a:r>
            <a:r>
              <a:rPr sz="1125" baseline="-8333"/>
              <a:t>2 </a:t>
            </a:r>
            <a:r>
              <a:rPr sz="1125"/>
              <a:t>)</a:t>
            </a:r>
          </a:p>
          <a:p>
            <a:pPr>
              <a:spcBef>
                <a:spcPts val="352"/>
              </a:spcBef>
              <a:defRPr sz="1600" b="1">
                <a:solidFill>
                  <a:schemeClr val="accent2"/>
                </a:solidFill>
                <a:latin typeface="Helvetica Neue"/>
                <a:ea typeface="Helvetica Neue"/>
                <a:cs typeface="Helvetica Neue"/>
                <a:sym typeface="Helvetica Neue"/>
              </a:defRPr>
            </a:pPr>
            <a:r>
              <a:rPr sz="1125"/>
              <a:t>GWP &lt;1</a:t>
            </a:r>
          </a:p>
        </p:txBody>
      </p:sp>
      <p:pic>
        <p:nvPicPr>
          <p:cNvPr id="36" name="2635130879001_5445464769001_5238243864001-vs.jpg" descr="2635130879001_5445464769001_5238243864001-vs.jpg">
            <a:extLst>
              <a:ext uri="{FF2B5EF4-FFF2-40B4-BE49-F238E27FC236}">
                <a16:creationId xmlns:a16="http://schemas.microsoft.com/office/drawing/2014/main" id="{808C81C1-AD37-A1E4-C676-AEA5F2C2D040}"/>
              </a:ext>
            </a:extLst>
          </p:cNvPr>
          <p:cNvPicPr>
            <a:picLocks noChangeAspect="1"/>
          </p:cNvPicPr>
          <p:nvPr/>
        </p:nvPicPr>
        <p:blipFill>
          <a:blip r:embed="rId5"/>
          <a:srcRect l="7993" t="34070" r="10418" b="6380"/>
          <a:stretch>
            <a:fillRect/>
          </a:stretch>
        </p:blipFill>
        <p:spPr>
          <a:xfrm>
            <a:off x="4578371" y="4759668"/>
            <a:ext cx="2454763" cy="1007814"/>
          </a:xfrm>
          <a:prstGeom prst="rect">
            <a:avLst/>
          </a:prstGeom>
          <a:ln w="12700">
            <a:miter lim="400000"/>
          </a:ln>
        </p:spPr>
      </p:pic>
      <p:sp>
        <p:nvSpPr>
          <p:cNvPr id="37" name="3MTM NovecTM 4710…">
            <a:extLst>
              <a:ext uri="{FF2B5EF4-FFF2-40B4-BE49-F238E27FC236}">
                <a16:creationId xmlns:a16="http://schemas.microsoft.com/office/drawing/2014/main" id="{7FB41E4E-9161-DAD0-D079-62F22E8E8ADC}"/>
              </a:ext>
            </a:extLst>
          </p:cNvPr>
          <p:cNvSpPr txBox="1"/>
          <p:nvPr/>
        </p:nvSpPr>
        <p:spPr>
          <a:xfrm>
            <a:off x="5843927" y="5732942"/>
            <a:ext cx="1360950" cy="6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600">
                <a:latin typeface="Helvetica Neue Medium"/>
                <a:ea typeface="Helvetica Neue Medium"/>
                <a:cs typeface="Helvetica Neue Medium"/>
                <a:sym typeface="Helvetica Neue Medium"/>
              </a:defRPr>
            </a:pPr>
            <a:r>
              <a:rPr sz="1125"/>
              <a:t>3M</a:t>
            </a:r>
            <a:r>
              <a:rPr sz="1125" baseline="31999"/>
              <a:t>TM</a:t>
            </a:r>
            <a:r>
              <a:rPr sz="1125"/>
              <a:t> Novec</a:t>
            </a:r>
            <a:r>
              <a:rPr sz="1125" baseline="31999"/>
              <a:t>TM</a:t>
            </a:r>
            <a:r>
              <a:rPr sz="1125"/>
              <a:t> 4710</a:t>
            </a:r>
          </a:p>
          <a:p>
            <a:pPr>
              <a:spcBef>
                <a:spcPts val="352"/>
              </a:spcBef>
              <a:defRPr sz="1600">
                <a:latin typeface="Helvetica Neue"/>
                <a:ea typeface="Helvetica Neue"/>
                <a:cs typeface="Helvetica Neue"/>
                <a:sym typeface="Helvetica Neue"/>
              </a:defRPr>
            </a:pPr>
            <a:r>
              <a:rPr sz="1125"/>
              <a:t>((CF</a:t>
            </a:r>
            <a:r>
              <a:rPr sz="1125" baseline="-25000"/>
              <a:t>3</a:t>
            </a:r>
            <a:r>
              <a:rPr sz="1125"/>
              <a:t>)</a:t>
            </a:r>
            <a:r>
              <a:rPr sz="1125" baseline="-25000"/>
              <a:t>2 </a:t>
            </a:r>
            <a:r>
              <a:rPr sz="1125"/>
              <a:t>CFCN)</a:t>
            </a:r>
          </a:p>
          <a:p>
            <a:pPr>
              <a:spcBef>
                <a:spcPts val="352"/>
              </a:spcBef>
              <a:defRPr sz="1600" b="1">
                <a:solidFill>
                  <a:schemeClr val="accent2"/>
                </a:solidFill>
                <a:latin typeface="Helvetica Neue"/>
                <a:ea typeface="Helvetica Neue"/>
                <a:cs typeface="Helvetica Neue"/>
                <a:sym typeface="Helvetica Neue"/>
              </a:defRPr>
            </a:pPr>
            <a:r>
              <a:rPr sz="1125"/>
              <a:t>GWP 2100</a:t>
            </a:r>
          </a:p>
        </p:txBody>
      </p:sp>
      <p:pic>
        <p:nvPicPr>
          <p:cNvPr id="38" name="0DxoS-ZWmdXA7gHOwTmn814GdpJ8IZBZqsaU3wydBdyOqH2Ge2qu2V98JCLbZ7Ch1KBo2X4J-ulIiiRQ1_uB91nPwGHWhFamb1elPcYmFX4aR2UTc6G1-W1PTIZrb2evQ62ZpQWmsQU.png" descr="0DxoS-ZWmdXA7gHOwTmn814GdpJ8IZBZqsaU3wydBdyOqH2Ge2qu2V98JCLbZ7Ch1KBo2X4J-ulIiiRQ1_uB91nPwGHWhFamb1elPcYmFX4aR2UTc6G1-W1PTIZrb2evQ62ZpQWmsQU.png">
            <a:extLst>
              <a:ext uri="{FF2B5EF4-FFF2-40B4-BE49-F238E27FC236}">
                <a16:creationId xmlns:a16="http://schemas.microsoft.com/office/drawing/2014/main" id="{BEC26067-71B4-854C-14B2-543E8205A172}"/>
              </a:ext>
            </a:extLst>
          </p:cNvPr>
          <p:cNvPicPr>
            <a:picLocks noChangeAspect="1"/>
          </p:cNvPicPr>
          <p:nvPr/>
        </p:nvPicPr>
        <p:blipFill>
          <a:blip r:embed="rId6"/>
          <a:srcRect l="49337" t="48289" r="23316"/>
          <a:stretch>
            <a:fillRect/>
          </a:stretch>
        </p:blipFill>
        <p:spPr>
          <a:xfrm>
            <a:off x="6770452" y="2097074"/>
            <a:ext cx="1297636" cy="1226888"/>
          </a:xfrm>
          <a:prstGeom prst="rect">
            <a:avLst/>
          </a:prstGeom>
          <a:ln w="12700">
            <a:miter lim="400000"/>
          </a:ln>
        </p:spPr>
      </p:pic>
      <p:pic>
        <p:nvPicPr>
          <p:cNvPr id="39" name="0DxoS-ZWmdXA7gHOwTmn814GdpJ8IZBZqsaU3wydBdyOqH2Ge2qu2V98JCLbZ7Ch1KBo2X4J-ulIiiRQ1_uB91nPwGHWhFamb1elPcYmFX4aR2UTc6G1-W1PTIZrb2evQ62ZpQWmsQU.png" descr="0DxoS-ZWmdXA7gHOwTmn814GdpJ8IZBZqsaU3wydBdyOqH2Ge2qu2V98JCLbZ7Ch1KBo2X4J-ulIiiRQ1_uB91nPwGHWhFamb1elPcYmFX4aR2UTc6G1-W1PTIZrb2evQ62ZpQWmsQU.png">
            <a:extLst>
              <a:ext uri="{FF2B5EF4-FFF2-40B4-BE49-F238E27FC236}">
                <a16:creationId xmlns:a16="http://schemas.microsoft.com/office/drawing/2014/main" id="{4D55B828-4342-4A4F-2D24-3FE55626F148}"/>
              </a:ext>
            </a:extLst>
          </p:cNvPr>
          <p:cNvPicPr>
            <a:picLocks noChangeAspect="1"/>
          </p:cNvPicPr>
          <p:nvPr/>
        </p:nvPicPr>
        <p:blipFill>
          <a:blip r:embed="rId6"/>
          <a:srcRect l="25188" r="51426" b="51144"/>
          <a:stretch>
            <a:fillRect/>
          </a:stretch>
        </p:blipFill>
        <p:spPr>
          <a:xfrm>
            <a:off x="4668736" y="3476367"/>
            <a:ext cx="1234149" cy="1289216"/>
          </a:xfrm>
          <a:prstGeom prst="rect">
            <a:avLst/>
          </a:prstGeom>
          <a:ln w="12700">
            <a:miter lim="400000"/>
          </a:ln>
        </p:spPr>
      </p:pic>
      <p:sp>
        <p:nvSpPr>
          <p:cNvPr id="40" name="Line">
            <a:extLst>
              <a:ext uri="{FF2B5EF4-FFF2-40B4-BE49-F238E27FC236}">
                <a16:creationId xmlns:a16="http://schemas.microsoft.com/office/drawing/2014/main" id="{D17DE18F-3610-BD8B-50A5-7C4A9D5F46C7}"/>
              </a:ext>
            </a:extLst>
          </p:cNvPr>
          <p:cNvSpPr/>
          <p:nvPr/>
        </p:nvSpPr>
        <p:spPr>
          <a:xfrm>
            <a:off x="7901958" y="1351956"/>
            <a:ext cx="830466" cy="0"/>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1" name="Line">
            <a:extLst>
              <a:ext uri="{FF2B5EF4-FFF2-40B4-BE49-F238E27FC236}">
                <a16:creationId xmlns:a16="http://schemas.microsoft.com/office/drawing/2014/main" id="{72E63359-486F-9A60-2F76-07723AE3FF04}"/>
              </a:ext>
            </a:extLst>
          </p:cNvPr>
          <p:cNvSpPr/>
          <p:nvPr/>
        </p:nvSpPr>
        <p:spPr>
          <a:xfrm flipV="1">
            <a:off x="7827261" y="2473024"/>
            <a:ext cx="905163" cy="419080"/>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3" name="Very good detector performance">
            <a:extLst>
              <a:ext uri="{FF2B5EF4-FFF2-40B4-BE49-F238E27FC236}">
                <a16:creationId xmlns:a16="http://schemas.microsoft.com/office/drawing/2014/main" id="{7CD8F733-C6FC-039C-67ED-FAE38F7B930C}"/>
              </a:ext>
            </a:extLst>
          </p:cNvPr>
          <p:cNvSpPr txBox="1"/>
          <p:nvPr/>
        </p:nvSpPr>
        <p:spPr>
          <a:xfrm>
            <a:off x="8904168" y="5528193"/>
            <a:ext cx="2115818" cy="504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Very good detector performance</a:t>
            </a:r>
          </a:p>
        </p:txBody>
      </p:sp>
      <p:sp>
        <p:nvSpPr>
          <p:cNvPr id="44" name="Line">
            <a:extLst>
              <a:ext uri="{FF2B5EF4-FFF2-40B4-BE49-F238E27FC236}">
                <a16:creationId xmlns:a16="http://schemas.microsoft.com/office/drawing/2014/main" id="{69FE6AE4-A699-B0EE-A259-17F30820B71A}"/>
              </a:ext>
            </a:extLst>
          </p:cNvPr>
          <p:cNvSpPr/>
          <p:nvPr/>
        </p:nvSpPr>
        <p:spPr>
          <a:xfrm flipV="1">
            <a:off x="7092585" y="3969146"/>
            <a:ext cx="1639840" cy="1007814"/>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5" name="Line">
            <a:extLst>
              <a:ext uri="{FF2B5EF4-FFF2-40B4-BE49-F238E27FC236}">
                <a16:creationId xmlns:a16="http://schemas.microsoft.com/office/drawing/2014/main" id="{29F162D1-043E-45D5-E606-4E5F02904C09}"/>
              </a:ext>
            </a:extLst>
          </p:cNvPr>
          <p:cNvSpPr/>
          <p:nvPr/>
        </p:nvSpPr>
        <p:spPr>
          <a:xfrm>
            <a:off x="7083649" y="5231896"/>
            <a:ext cx="1648776" cy="495796"/>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pic>
        <p:nvPicPr>
          <p:cNvPr id="46" name="Carbon-dioxide-2D-dimensions.svg.png" descr="Carbon-dioxide-2D-dimensions.svg.png">
            <a:extLst>
              <a:ext uri="{FF2B5EF4-FFF2-40B4-BE49-F238E27FC236}">
                <a16:creationId xmlns:a16="http://schemas.microsoft.com/office/drawing/2014/main" id="{3E14B08D-B4EA-3FF1-7C5F-D178DBA47E0F}"/>
              </a:ext>
            </a:extLst>
          </p:cNvPr>
          <p:cNvPicPr>
            <a:picLocks noChangeAspect="1"/>
          </p:cNvPicPr>
          <p:nvPr/>
        </p:nvPicPr>
        <p:blipFill>
          <a:blip r:embed="rId7"/>
          <a:srcRect b="43271"/>
          <a:stretch>
            <a:fillRect/>
          </a:stretch>
        </p:blipFill>
        <p:spPr>
          <a:xfrm>
            <a:off x="5481049" y="950238"/>
            <a:ext cx="933886" cy="236333"/>
          </a:xfrm>
          <a:prstGeom prst="rect">
            <a:avLst/>
          </a:prstGeom>
          <a:ln w="12700">
            <a:miter lim="400000"/>
          </a:ln>
        </p:spPr>
      </p:pic>
      <p:pic>
        <p:nvPicPr>
          <p:cNvPr id="47" name="Trifluoroiodomethane.png" descr="Trifluoroiodomethane.png">
            <a:extLst>
              <a:ext uri="{FF2B5EF4-FFF2-40B4-BE49-F238E27FC236}">
                <a16:creationId xmlns:a16="http://schemas.microsoft.com/office/drawing/2014/main" id="{57916C6E-D7CD-5EE6-C75F-0AEC1EF3236C}"/>
              </a:ext>
            </a:extLst>
          </p:cNvPr>
          <p:cNvPicPr>
            <a:picLocks noChangeAspect="1"/>
          </p:cNvPicPr>
          <p:nvPr/>
        </p:nvPicPr>
        <p:blipFill>
          <a:blip r:embed="rId8"/>
          <a:stretch>
            <a:fillRect/>
          </a:stretch>
        </p:blipFill>
        <p:spPr>
          <a:xfrm>
            <a:off x="6360191" y="3390011"/>
            <a:ext cx="969701" cy="932993"/>
          </a:xfrm>
          <a:prstGeom prst="rect">
            <a:avLst/>
          </a:prstGeom>
          <a:ln w="12700">
            <a:miter lim="400000"/>
          </a:ln>
        </p:spPr>
      </p:pic>
      <p:sp>
        <p:nvSpPr>
          <p:cNvPr id="48" name="CF3I…">
            <a:extLst>
              <a:ext uri="{FF2B5EF4-FFF2-40B4-BE49-F238E27FC236}">
                <a16:creationId xmlns:a16="http://schemas.microsoft.com/office/drawing/2014/main" id="{1C3E55D4-7041-4CF1-6BF0-E3CF7484FD59}"/>
              </a:ext>
            </a:extLst>
          </p:cNvPr>
          <p:cNvSpPr txBox="1"/>
          <p:nvPr/>
        </p:nvSpPr>
        <p:spPr>
          <a:xfrm>
            <a:off x="6445017" y="4153655"/>
            <a:ext cx="800049" cy="500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spcBef>
                <a:spcPts val="352"/>
              </a:spcBef>
              <a:defRPr sz="1800">
                <a:latin typeface="Helvetica Neue Medium"/>
                <a:ea typeface="Helvetica Neue Medium"/>
                <a:cs typeface="Helvetica Neue Medium"/>
                <a:sym typeface="Helvetica Neue Medium"/>
              </a:defRPr>
            </a:pPr>
            <a:r>
              <a:rPr sz="1266"/>
              <a:t>CF</a:t>
            </a:r>
            <a:r>
              <a:rPr sz="1266" baseline="-5999"/>
              <a:t>3</a:t>
            </a:r>
            <a:r>
              <a:rPr sz="1266"/>
              <a:t>I</a:t>
            </a:r>
          </a:p>
          <a:p>
            <a:pPr>
              <a:spcBef>
                <a:spcPts val="352"/>
              </a:spcBef>
              <a:defRPr sz="1800" b="1">
                <a:solidFill>
                  <a:schemeClr val="accent2"/>
                </a:solidFill>
                <a:latin typeface="Helvetica Neue"/>
                <a:ea typeface="Helvetica Neue"/>
                <a:cs typeface="Helvetica Neue"/>
                <a:sym typeface="Helvetica Neue"/>
              </a:defRPr>
            </a:pPr>
            <a:r>
              <a:rPr sz="1266"/>
              <a:t>GWP 0.4</a:t>
            </a:r>
          </a:p>
        </p:txBody>
      </p:sp>
      <p:sp>
        <p:nvSpPr>
          <p:cNvPr id="49" name="Possible alternatives to GHG gases">
            <a:extLst>
              <a:ext uri="{FF2B5EF4-FFF2-40B4-BE49-F238E27FC236}">
                <a16:creationId xmlns:a16="http://schemas.microsoft.com/office/drawing/2014/main" id="{66982509-B25C-0F8D-06B5-72FEBA80DA5E}"/>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Alternatives for RPC gas mixture: R134a and SF6</a:t>
            </a:r>
          </a:p>
        </p:txBody>
      </p:sp>
      <p:pic>
        <p:nvPicPr>
          <p:cNvPr id="50" name="Picture 49" descr="C:\Users\guidar\Documents\IEEE2012\CERN LogoOutline-Blue-04.png">
            <a:extLst>
              <a:ext uri="{FF2B5EF4-FFF2-40B4-BE49-F238E27FC236}">
                <a16:creationId xmlns:a16="http://schemas.microsoft.com/office/drawing/2014/main" id="{B0441D4F-DA45-BEC4-05B6-32A3E52B5447}"/>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6811A132-FC6C-A360-9C11-29DDD7562889}"/>
              </a:ext>
            </a:extLst>
          </p:cNvPr>
          <p:cNvGrpSpPr/>
          <p:nvPr/>
        </p:nvGrpSpPr>
        <p:grpSpPr>
          <a:xfrm>
            <a:off x="792488" y="691712"/>
            <a:ext cx="10440000" cy="37824"/>
            <a:chOff x="179512" y="582864"/>
            <a:chExt cx="8820000" cy="37824"/>
          </a:xfrm>
        </p:grpSpPr>
        <p:cxnSp>
          <p:nvCxnSpPr>
            <p:cNvPr id="52" name="Straight Connector 51">
              <a:extLst>
                <a:ext uri="{FF2B5EF4-FFF2-40B4-BE49-F238E27FC236}">
                  <a16:creationId xmlns:a16="http://schemas.microsoft.com/office/drawing/2014/main" id="{316611E8-C228-EFA1-4407-21BF7E67EB7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39BB82-4E39-E8D8-E30C-9FA46CD1752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 name="Rectangle">
            <a:extLst>
              <a:ext uri="{FF2B5EF4-FFF2-40B4-BE49-F238E27FC236}">
                <a16:creationId xmlns:a16="http://schemas.microsoft.com/office/drawing/2014/main" id="{65CE8743-E226-CD6B-28AC-95478ED6133D}"/>
              </a:ext>
            </a:extLst>
          </p:cNvPr>
          <p:cNvSpPr/>
          <p:nvPr/>
        </p:nvSpPr>
        <p:spPr>
          <a:xfrm>
            <a:off x="4424975" y="3403877"/>
            <a:ext cx="6422263" cy="3054058"/>
          </a:xfrm>
          <a:prstGeom prst="rect">
            <a:avLst/>
          </a:prstGeom>
          <a:solidFill>
            <a:srgbClr val="FFFFFF">
              <a:alpha val="80127"/>
            </a:srgbClr>
          </a:solidFill>
          <a:ln w="12700">
            <a:miter lim="400000"/>
          </a:ln>
        </p:spPr>
        <p:txBody>
          <a:bodyPr lIns="35719" tIns="35719" rIns="35719" bIns="35719" anchor="ctr"/>
          <a:lstStyle/>
          <a:p>
            <a:pPr>
              <a:defRPr sz="2400">
                <a:solidFill>
                  <a:srgbClr val="FFFFFF"/>
                </a:solidFill>
              </a:defRPr>
            </a:pPr>
            <a:endParaRPr sz="1687"/>
          </a:p>
        </p:txBody>
      </p:sp>
      <p:sp>
        <p:nvSpPr>
          <p:cNvPr id="55" name="Rectangle">
            <a:extLst>
              <a:ext uri="{FF2B5EF4-FFF2-40B4-BE49-F238E27FC236}">
                <a16:creationId xmlns:a16="http://schemas.microsoft.com/office/drawing/2014/main" id="{931E03B3-F302-322B-2E9D-A04B6D2D3D4E}"/>
              </a:ext>
            </a:extLst>
          </p:cNvPr>
          <p:cNvSpPr/>
          <p:nvPr/>
        </p:nvSpPr>
        <p:spPr>
          <a:xfrm>
            <a:off x="4262344" y="774277"/>
            <a:ext cx="6422263" cy="1289312"/>
          </a:xfrm>
          <a:prstGeom prst="rect">
            <a:avLst/>
          </a:prstGeom>
          <a:solidFill>
            <a:srgbClr val="FFFFFF">
              <a:alpha val="80127"/>
            </a:srgbClr>
          </a:solidFill>
          <a:ln w="12700">
            <a:miter lim="400000"/>
          </a:ln>
        </p:spPr>
        <p:txBody>
          <a:bodyPr lIns="35719" tIns="35719" rIns="35719" bIns="35719" anchor="ctr"/>
          <a:lstStyle/>
          <a:p>
            <a:pPr>
              <a:defRPr sz="2400">
                <a:solidFill>
                  <a:srgbClr val="FFFFFF"/>
                </a:solidFill>
              </a:defRPr>
            </a:pPr>
            <a:endParaRPr sz="1687"/>
          </a:p>
        </p:txBody>
      </p:sp>
      <p:sp>
        <p:nvSpPr>
          <p:cNvPr id="34" name="“Forever chemicals”…">
            <a:extLst>
              <a:ext uri="{FF2B5EF4-FFF2-40B4-BE49-F238E27FC236}">
                <a16:creationId xmlns:a16="http://schemas.microsoft.com/office/drawing/2014/main" id="{76650117-3F3D-7EA3-3F05-3241E9C22637}"/>
              </a:ext>
            </a:extLst>
          </p:cNvPr>
          <p:cNvSpPr txBox="1"/>
          <p:nvPr/>
        </p:nvSpPr>
        <p:spPr>
          <a:xfrm>
            <a:off x="8904168" y="3583266"/>
            <a:ext cx="2115818" cy="721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000">
                <a:solidFill>
                  <a:srgbClr val="21529F"/>
                </a:solidFill>
                <a:latin typeface="Helvetica"/>
                <a:ea typeface="Helvetica"/>
                <a:cs typeface="Helvetica"/>
                <a:sym typeface="Helvetica"/>
              </a:defRPr>
            </a:pPr>
            <a:r>
              <a:rPr sz="1406" dirty="0"/>
              <a:t>“Forever chemicals”</a:t>
            </a:r>
          </a:p>
          <a:p>
            <a:pPr>
              <a:defRPr sz="2000">
                <a:solidFill>
                  <a:srgbClr val="21529F"/>
                </a:solidFill>
                <a:latin typeface="Helvetica"/>
                <a:ea typeface="Helvetica"/>
                <a:cs typeface="Helvetica"/>
                <a:sym typeface="Helvetica"/>
              </a:defRPr>
            </a:pPr>
            <a:r>
              <a:rPr sz="1406" dirty="0"/>
              <a:t>Possible concerns for environment</a:t>
            </a:r>
          </a:p>
        </p:txBody>
      </p:sp>
      <p:sp>
        <p:nvSpPr>
          <p:cNvPr id="42" name="Line">
            <a:extLst>
              <a:ext uri="{FF2B5EF4-FFF2-40B4-BE49-F238E27FC236}">
                <a16:creationId xmlns:a16="http://schemas.microsoft.com/office/drawing/2014/main" id="{8C181868-A3EA-D688-4BD8-FC4AB73770BD}"/>
              </a:ext>
            </a:extLst>
          </p:cNvPr>
          <p:cNvSpPr/>
          <p:nvPr/>
        </p:nvSpPr>
        <p:spPr>
          <a:xfrm>
            <a:off x="7898699" y="3133267"/>
            <a:ext cx="833726" cy="619065"/>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Tree>
    <p:extLst>
      <p:ext uri="{BB962C8B-B14F-4D97-AF65-F5344CB8AC3E}">
        <p14:creationId xmlns:p14="http://schemas.microsoft.com/office/powerpoint/2010/main" val="34690309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3028D6-D8E4-ECFF-D620-69E03C7ED787}"/>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FF2FB739-7E6F-E245-5D52-D83BC5A3C2BC}"/>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6BCDFFF8-F313-FCC0-1692-D0858269B0BA}"/>
              </a:ext>
            </a:extLst>
          </p:cNvPr>
          <p:cNvSpPr>
            <a:spLocks noGrp="1"/>
          </p:cNvSpPr>
          <p:nvPr>
            <p:ph type="sldNum" sz="quarter" idx="12"/>
          </p:nvPr>
        </p:nvSpPr>
        <p:spPr/>
        <p:txBody>
          <a:bodyPr/>
          <a:lstStyle/>
          <a:p>
            <a:fld id="{42A0D281-FBFC-4D24-9147-4B8F7095011A}" type="slidenum">
              <a:rPr lang="en-GB" smtClean="0"/>
              <a:t>75</a:t>
            </a:fld>
            <a:endParaRPr lang="en-GB"/>
          </a:p>
        </p:txBody>
      </p:sp>
      <p:sp>
        <p:nvSpPr>
          <p:cNvPr id="5" name="Possible alternatives to GHG gases">
            <a:extLst>
              <a:ext uri="{FF2B5EF4-FFF2-40B4-BE49-F238E27FC236}">
                <a16:creationId xmlns:a16="http://schemas.microsoft.com/office/drawing/2014/main" id="{FAD1E6A6-8CD3-9063-35EC-945C0C4165AF}"/>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Use of HFO in RPC detectors</a:t>
            </a:r>
          </a:p>
        </p:txBody>
      </p:sp>
      <p:pic>
        <p:nvPicPr>
          <p:cNvPr id="6" name="Picture 5" descr="C:\Users\guidar\Documents\IEEE2012\CERN LogoOutline-Blue-04.png">
            <a:extLst>
              <a:ext uri="{FF2B5EF4-FFF2-40B4-BE49-F238E27FC236}">
                <a16:creationId xmlns:a16="http://schemas.microsoft.com/office/drawing/2014/main" id="{52D36703-5284-5061-B2E5-69D2C902E1A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A263393-EF19-38D4-C4C3-18F488ACFF74}"/>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03F9E7ED-AFEF-DEE5-7FF1-F86E5037B0CD}"/>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EFAF92-819D-4642-0F8A-950A72BBE19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Image" descr="Image">
            <a:extLst>
              <a:ext uri="{FF2B5EF4-FFF2-40B4-BE49-F238E27FC236}">
                <a16:creationId xmlns:a16="http://schemas.microsoft.com/office/drawing/2014/main" id="{C8799D5F-880E-4373-13F4-AB479789A66F}"/>
              </a:ext>
            </a:extLst>
          </p:cNvPr>
          <p:cNvPicPr>
            <a:picLocks noChangeAspect="1"/>
          </p:cNvPicPr>
          <p:nvPr/>
        </p:nvPicPr>
        <p:blipFill>
          <a:blip r:embed="rId3"/>
          <a:stretch>
            <a:fillRect/>
          </a:stretch>
        </p:blipFill>
        <p:spPr>
          <a:xfrm>
            <a:off x="6231464" y="900309"/>
            <a:ext cx="4265867" cy="2709765"/>
          </a:xfrm>
          <a:prstGeom prst="rect">
            <a:avLst/>
          </a:prstGeom>
          <a:ln w="12700">
            <a:miter lim="400000"/>
          </a:ln>
        </p:spPr>
      </p:pic>
      <p:pic>
        <p:nvPicPr>
          <p:cNvPr id="11" name="Image" descr="Image">
            <a:extLst>
              <a:ext uri="{FF2B5EF4-FFF2-40B4-BE49-F238E27FC236}">
                <a16:creationId xmlns:a16="http://schemas.microsoft.com/office/drawing/2014/main" id="{E9BF6A98-5640-BC0B-CE81-385DAE59826E}"/>
              </a:ext>
            </a:extLst>
          </p:cNvPr>
          <p:cNvPicPr>
            <a:picLocks noChangeAspect="1"/>
          </p:cNvPicPr>
          <p:nvPr/>
        </p:nvPicPr>
        <p:blipFill>
          <a:blip r:embed="rId4"/>
          <a:stretch>
            <a:fillRect/>
          </a:stretch>
        </p:blipFill>
        <p:spPr>
          <a:xfrm>
            <a:off x="6270258" y="3911290"/>
            <a:ext cx="4313416" cy="2705688"/>
          </a:xfrm>
          <a:prstGeom prst="rect">
            <a:avLst/>
          </a:prstGeom>
          <a:ln w="12700">
            <a:miter lim="400000"/>
          </a:ln>
        </p:spPr>
      </p:pic>
      <p:sp>
        <p:nvSpPr>
          <p:cNvPr id="12" name="HFO1234ze identified as possible replacement of R134a">
            <a:extLst>
              <a:ext uri="{FF2B5EF4-FFF2-40B4-BE49-F238E27FC236}">
                <a16:creationId xmlns:a16="http://schemas.microsoft.com/office/drawing/2014/main" id="{6D340E69-14F5-25CE-5F1D-17D01A8FF3A1}"/>
              </a:ext>
            </a:extLst>
          </p:cNvPr>
          <p:cNvSpPr txBox="1"/>
          <p:nvPr/>
        </p:nvSpPr>
        <p:spPr>
          <a:xfrm>
            <a:off x="241581" y="888391"/>
            <a:ext cx="5089535"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b="1">
                <a:solidFill>
                  <a:srgbClr val="21529F"/>
                </a:solidFill>
                <a:latin typeface="Helvetica Neue"/>
                <a:ea typeface="Helvetica Neue"/>
                <a:cs typeface="Helvetica Neue"/>
                <a:sym typeface="Helvetica Neue"/>
              </a:defRPr>
            </a:lvl1pPr>
          </a:lstStyle>
          <a:p>
            <a:r>
              <a:rPr sz="1477" dirty="0"/>
              <a:t>HFO1234ze identified as possible replacement of R134a</a:t>
            </a:r>
          </a:p>
        </p:txBody>
      </p:sp>
      <p:sp>
        <p:nvSpPr>
          <p:cNvPr id="13" name="Cannot replace 1:1 the R134a…">
            <a:extLst>
              <a:ext uri="{FF2B5EF4-FFF2-40B4-BE49-F238E27FC236}">
                <a16:creationId xmlns:a16="http://schemas.microsoft.com/office/drawing/2014/main" id="{DE988F66-B55F-C073-2CE4-FFEEA2BD3514}"/>
              </a:ext>
            </a:extLst>
          </p:cNvPr>
          <p:cNvSpPr txBox="1"/>
          <p:nvPr/>
        </p:nvSpPr>
        <p:spPr>
          <a:xfrm>
            <a:off x="270156" y="1223661"/>
            <a:ext cx="5961308" cy="1822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08352" indent="-208352">
              <a:spcBef>
                <a:spcPts val="281"/>
              </a:spcBef>
              <a:buSzPct val="75000"/>
              <a:buChar char="-"/>
              <a:defRPr sz="2100">
                <a:latin typeface="Helvetica Neue"/>
                <a:ea typeface="Helvetica Neue"/>
                <a:cs typeface="Helvetica Neue"/>
                <a:sym typeface="Helvetica Neue"/>
              </a:defRPr>
            </a:pPr>
            <a:r>
              <a:rPr sz="1477" dirty="0"/>
              <a:t>Cannot replace 1:1 the R134a</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Too high </a:t>
            </a:r>
            <a:r>
              <a:rPr sz="1406" dirty="0" err="1"/>
              <a:t>w.p.</a:t>
            </a:r>
            <a:r>
              <a:rPr sz="1406" dirty="0"/>
              <a:t>: add He or CO</a:t>
            </a:r>
            <a:r>
              <a:rPr sz="1406" baseline="-5999" dirty="0"/>
              <a:t>2</a:t>
            </a:r>
            <a:r>
              <a:rPr sz="1406" dirty="0"/>
              <a:t> to lower it</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The HFO and CO</a:t>
            </a:r>
            <a:r>
              <a:rPr sz="1406" baseline="-5999" dirty="0"/>
              <a:t>2</a:t>
            </a:r>
            <a:r>
              <a:rPr sz="1406" dirty="0"/>
              <a:t> </a:t>
            </a:r>
            <a:r>
              <a:rPr lang="en-GB" sz="1406" dirty="0"/>
              <a:t>move</a:t>
            </a:r>
            <a:r>
              <a:rPr sz="1406" dirty="0"/>
              <a:t> the charge </a:t>
            </a:r>
            <a:r>
              <a:rPr lang="en-GB" sz="1406" dirty="0"/>
              <a:t>distribution towards higher values</a:t>
            </a:r>
            <a:endParaRPr sz="1406" dirty="0"/>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Currents </a:t>
            </a:r>
            <a:r>
              <a:rPr lang="en-GB" sz="1406"/>
              <a:t>increase seems to be</a:t>
            </a:r>
            <a:r>
              <a:rPr sz="1406"/>
              <a:t> </a:t>
            </a:r>
            <a:r>
              <a:rPr sz="1406" dirty="0"/>
              <a:t>dominated by the CO</a:t>
            </a:r>
            <a:r>
              <a:rPr sz="1406" baseline="-5999" dirty="0"/>
              <a:t>2 </a:t>
            </a:r>
          </a:p>
          <a:p>
            <a:pPr marL="208352" indent="-208352">
              <a:spcBef>
                <a:spcPts val="281"/>
              </a:spcBef>
              <a:buSzPct val="75000"/>
              <a:buChar char="-"/>
              <a:defRPr sz="2100">
                <a:latin typeface="Helvetica Neue"/>
                <a:ea typeface="Helvetica Neue"/>
                <a:cs typeface="Helvetica Neue"/>
                <a:sym typeface="Helvetica Neue"/>
              </a:defRPr>
            </a:pPr>
            <a:r>
              <a:rPr sz="1477" dirty="0"/>
              <a:t>HFO brings a higher prompt charge content than R134a</a:t>
            </a:r>
          </a:p>
          <a:p>
            <a:pPr marL="208352" indent="-208352">
              <a:spcBef>
                <a:spcPts val="281"/>
              </a:spcBef>
              <a:buSzPct val="75000"/>
              <a:buChar char="-"/>
              <a:defRPr sz="2100">
                <a:latin typeface="Helvetica Neue"/>
                <a:ea typeface="Helvetica Neue"/>
                <a:cs typeface="Helvetica Neue"/>
                <a:sym typeface="Helvetica Neue"/>
              </a:defRPr>
            </a:pPr>
            <a:r>
              <a:rPr sz="1477" dirty="0"/>
              <a:t>The addition R-134a helps lowering the background currents and prevent </a:t>
            </a:r>
            <a:r>
              <a:rPr sz="1477" dirty="0" err="1"/>
              <a:t>w.p.</a:t>
            </a:r>
            <a:r>
              <a:rPr sz="1477" dirty="0"/>
              <a:t> to be too high </a:t>
            </a:r>
            <a:endParaRPr sz="844" dirty="0"/>
          </a:p>
        </p:txBody>
      </p:sp>
      <p:sp>
        <p:nvSpPr>
          <p:cNvPr id="14" name="45% HFO + CO2 (ECO1)…">
            <a:extLst>
              <a:ext uri="{FF2B5EF4-FFF2-40B4-BE49-F238E27FC236}">
                <a16:creationId xmlns:a16="http://schemas.microsoft.com/office/drawing/2014/main" id="{BABF9C64-DDAB-903B-8809-A9D4F5CABB66}"/>
              </a:ext>
            </a:extLst>
          </p:cNvPr>
          <p:cNvSpPr txBox="1"/>
          <p:nvPr/>
        </p:nvSpPr>
        <p:spPr>
          <a:xfrm>
            <a:off x="238226" y="3886788"/>
            <a:ext cx="5636711" cy="2359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08352" indent="-208352">
              <a:spcBef>
                <a:spcPts val="281"/>
              </a:spcBef>
              <a:buSzPct val="75000"/>
              <a:buChar char="-"/>
              <a:defRPr sz="2100">
                <a:solidFill>
                  <a:schemeClr val="accent5"/>
                </a:solidFill>
                <a:latin typeface="Helvetica Neue"/>
                <a:ea typeface="Helvetica Neue"/>
                <a:cs typeface="Helvetica Neue"/>
                <a:sym typeface="Helvetica Neue"/>
              </a:defRPr>
            </a:pPr>
            <a:r>
              <a:rPr sz="1477" dirty="0">
                <a:solidFill>
                  <a:srgbClr val="FF0000"/>
                </a:solidFill>
              </a:rPr>
              <a:t>45% HFO + CO2 (ECO1)</a:t>
            </a:r>
          </a:p>
          <a:p>
            <a:pPr marL="285740" lvl="2" indent="-151799">
              <a:spcBef>
                <a:spcPts val="281"/>
              </a:spcBef>
              <a:buSzPct val="100000"/>
              <a:buChar char="-"/>
              <a:defRPr sz="2000">
                <a:latin typeface="Helvetica Neue"/>
                <a:ea typeface="Helvetica Neue"/>
                <a:cs typeface="Helvetica Neue"/>
                <a:sym typeface="Helvetica Neue"/>
              </a:defRPr>
            </a:pPr>
            <a:r>
              <a:rPr sz="1406" dirty="0"/>
              <a:t>Too high </a:t>
            </a:r>
            <a:r>
              <a:rPr sz="1406" dirty="0" err="1"/>
              <a:t>w.p.</a:t>
            </a:r>
            <a:r>
              <a:rPr sz="1406" dirty="0"/>
              <a:t> and high charge</a:t>
            </a:r>
          </a:p>
          <a:p>
            <a:pPr marL="208352" indent="-208352">
              <a:spcBef>
                <a:spcPts val="281"/>
              </a:spcBef>
              <a:buSzPct val="75000"/>
              <a:buChar char="-"/>
              <a:defRPr sz="2100">
                <a:solidFill>
                  <a:schemeClr val="accent2"/>
                </a:solidFill>
                <a:latin typeface="Helvetica Neue"/>
                <a:ea typeface="Helvetica Neue"/>
                <a:cs typeface="Helvetica Neue"/>
                <a:sym typeface="Helvetica Neue"/>
              </a:defRPr>
            </a:pPr>
            <a:r>
              <a:rPr sz="1477" dirty="0">
                <a:solidFill>
                  <a:schemeClr val="accent6">
                    <a:lumMod val="75000"/>
                  </a:schemeClr>
                </a:solidFill>
              </a:rPr>
              <a:t>25% HFO + CO</a:t>
            </a:r>
            <a:r>
              <a:rPr sz="1477" baseline="-5999" dirty="0">
                <a:solidFill>
                  <a:schemeClr val="accent6">
                    <a:lumMod val="75000"/>
                  </a:schemeClr>
                </a:solidFill>
              </a:rPr>
              <a:t>2</a:t>
            </a:r>
            <a:r>
              <a:rPr sz="1477" dirty="0">
                <a:solidFill>
                  <a:schemeClr val="accent6">
                    <a:lumMod val="75000"/>
                  </a:schemeClr>
                </a:solidFill>
              </a:rPr>
              <a:t> (ECO3)</a:t>
            </a:r>
          </a:p>
          <a:p>
            <a:pPr marL="285740" lvl="2" indent="-151799">
              <a:spcBef>
                <a:spcPts val="281"/>
              </a:spcBef>
              <a:buSzPct val="100000"/>
              <a:buChar char="-"/>
              <a:defRPr sz="2000">
                <a:latin typeface="Helvetica Neue"/>
                <a:ea typeface="Helvetica Neue"/>
                <a:cs typeface="Helvetica Neue"/>
                <a:sym typeface="Helvetica Neue"/>
              </a:defRPr>
            </a:pPr>
            <a:r>
              <a:rPr sz="1406" dirty="0"/>
              <a:t>Low GWP</a:t>
            </a:r>
          </a:p>
          <a:p>
            <a:pPr marL="285740" lvl="2" indent="-151799">
              <a:spcBef>
                <a:spcPts val="281"/>
              </a:spcBef>
              <a:buSzPct val="100000"/>
              <a:buChar char="-"/>
              <a:defRPr sz="2000">
                <a:latin typeface="Helvetica Neue"/>
                <a:ea typeface="Helvetica Neue"/>
                <a:cs typeface="Helvetica Neue"/>
                <a:sym typeface="Helvetica Neue"/>
              </a:defRPr>
            </a:pPr>
            <a:r>
              <a:rPr sz="1406" dirty="0"/>
              <a:t>High charge content and presence of streamers. Higher currents</a:t>
            </a:r>
          </a:p>
          <a:p>
            <a:pPr marL="208352" indent="-208352">
              <a:spcBef>
                <a:spcPts val="281"/>
              </a:spcBef>
              <a:buSzPct val="75000"/>
              <a:buChar char="-"/>
              <a:defRPr sz="2100">
                <a:solidFill>
                  <a:schemeClr val="accent4"/>
                </a:solidFill>
                <a:latin typeface="Helvetica Neue"/>
                <a:ea typeface="Helvetica Neue"/>
                <a:cs typeface="Helvetica Neue"/>
                <a:sym typeface="Helvetica Neue"/>
              </a:defRPr>
            </a:pPr>
            <a:r>
              <a:rPr sz="1477" dirty="0">
                <a:solidFill>
                  <a:schemeClr val="accent2"/>
                </a:solidFill>
              </a:rPr>
              <a:t>22% HFO + 22% R134a+ CO</a:t>
            </a:r>
            <a:r>
              <a:rPr sz="1477" baseline="-5999" dirty="0">
                <a:solidFill>
                  <a:schemeClr val="accent2"/>
                </a:solidFill>
              </a:rPr>
              <a:t>2</a:t>
            </a:r>
          </a:p>
          <a:p>
            <a:pPr marL="285740" lvl="2" indent="-151799">
              <a:spcBef>
                <a:spcPts val="281"/>
              </a:spcBef>
              <a:buSzPct val="100000"/>
              <a:buChar char="-"/>
              <a:defRPr sz="2000">
                <a:latin typeface="Helvetica Neue"/>
                <a:ea typeface="Helvetica Neue"/>
                <a:cs typeface="Helvetica Neue"/>
                <a:sym typeface="Helvetica Neue"/>
              </a:defRPr>
            </a:pPr>
            <a:r>
              <a:rPr sz="1406" dirty="0"/>
              <a:t>Higher GWP</a:t>
            </a:r>
          </a:p>
          <a:p>
            <a:pPr marL="285740" lvl="2" indent="-151799">
              <a:spcBef>
                <a:spcPts val="281"/>
              </a:spcBef>
              <a:buSzPct val="100000"/>
              <a:buChar char="-"/>
              <a:defRPr sz="2000">
                <a:latin typeface="Helvetica Neue"/>
                <a:ea typeface="Helvetica Neue"/>
                <a:cs typeface="Helvetica Neue"/>
                <a:sym typeface="Helvetica Neue"/>
              </a:defRPr>
            </a:pPr>
            <a:r>
              <a:rPr sz="1406" dirty="0"/>
              <a:t>Lower charge content than HFO only</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b="1" dirty="0">
                <a:solidFill>
                  <a:srgbClr val="000000"/>
                </a:solidFill>
              </a:rPr>
              <a:t>Possible compromise </a:t>
            </a:r>
            <a:r>
              <a:rPr sz="1406" dirty="0">
                <a:solidFill>
                  <a:srgbClr val="000000"/>
                </a:solidFill>
              </a:rPr>
              <a:t>between performance and environment</a:t>
            </a:r>
            <a:r>
              <a:rPr sz="844" dirty="0">
                <a:solidFill>
                  <a:srgbClr val="000000"/>
                </a:solidFill>
              </a:rPr>
              <a:t> </a:t>
            </a:r>
          </a:p>
        </p:txBody>
      </p:sp>
      <p:sp>
        <p:nvSpPr>
          <p:cNvPr id="15" name="Line">
            <a:extLst>
              <a:ext uri="{FF2B5EF4-FFF2-40B4-BE49-F238E27FC236}">
                <a16:creationId xmlns:a16="http://schemas.microsoft.com/office/drawing/2014/main" id="{D0A0014C-3BB5-9E54-F711-39D30BB85041}"/>
              </a:ext>
            </a:extLst>
          </p:cNvPr>
          <p:cNvSpPr/>
          <p:nvPr/>
        </p:nvSpPr>
        <p:spPr>
          <a:xfrm>
            <a:off x="7802026" y="1566724"/>
            <a:ext cx="1776763" cy="1"/>
          </a:xfrm>
          <a:prstGeom prst="line">
            <a:avLst/>
          </a:prstGeom>
          <a:ln w="25400">
            <a:solidFill>
              <a:srgbClr val="FF0000"/>
            </a:solidFill>
            <a:prstDash val="sysDot"/>
            <a:miter lim="400000"/>
            <a:tailEnd type="triangle"/>
          </a:ln>
        </p:spPr>
        <p:txBody>
          <a:bodyPr lIns="35719" tIns="35719" rIns="35719" bIns="35719" anchor="ctr"/>
          <a:lstStyle/>
          <a:p>
            <a:pPr>
              <a:defRPr sz="2400"/>
            </a:pPr>
            <a:endParaRPr sz="1687">
              <a:solidFill>
                <a:srgbClr val="FF0000"/>
              </a:solidFill>
            </a:endParaRPr>
          </a:p>
        </p:txBody>
      </p:sp>
      <p:sp>
        <p:nvSpPr>
          <p:cNvPr id="16" name="+2 kV">
            <a:extLst>
              <a:ext uri="{FF2B5EF4-FFF2-40B4-BE49-F238E27FC236}">
                <a16:creationId xmlns:a16="http://schemas.microsoft.com/office/drawing/2014/main" id="{E77F4196-D100-B58E-2979-2094C509B0A1}"/>
              </a:ext>
            </a:extLst>
          </p:cNvPr>
          <p:cNvSpPr txBox="1"/>
          <p:nvPr/>
        </p:nvSpPr>
        <p:spPr>
          <a:xfrm>
            <a:off x="8842397" y="1292814"/>
            <a:ext cx="492122"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solidFill>
                  <a:schemeClr val="accent5"/>
                </a:solidFill>
                <a:latin typeface="Helvetica Neue"/>
                <a:ea typeface="Helvetica Neue"/>
                <a:cs typeface="Helvetica Neue"/>
                <a:sym typeface="Helvetica Neue"/>
              </a:defRPr>
            </a:lvl1pPr>
          </a:lstStyle>
          <a:p>
            <a:r>
              <a:rPr sz="1266" dirty="0">
                <a:solidFill>
                  <a:srgbClr val="FF0000"/>
                </a:solidFill>
              </a:rPr>
              <a:t>+2 kV</a:t>
            </a:r>
          </a:p>
        </p:txBody>
      </p:sp>
      <p:sp>
        <p:nvSpPr>
          <p:cNvPr id="17" name="25% HFO + CO2">
            <a:extLst>
              <a:ext uri="{FF2B5EF4-FFF2-40B4-BE49-F238E27FC236}">
                <a16:creationId xmlns:a16="http://schemas.microsoft.com/office/drawing/2014/main" id="{0951DA07-424A-8C45-A850-CFEB95F3DAD6}"/>
              </a:ext>
            </a:extLst>
          </p:cNvPr>
          <p:cNvSpPr txBox="1"/>
          <p:nvPr/>
        </p:nvSpPr>
        <p:spPr>
          <a:xfrm>
            <a:off x="8001253" y="2698256"/>
            <a:ext cx="1006687" cy="223587"/>
          </a:xfrm>
          <a:prstGeom prst="rect">
            <a:avLst/>
          </a:prstGeom>
          <a:ln w="12700">
            <a:solidFill>
              <a:schemeClr val="accent6">
                <a:lumMod val="75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1400">
                <a:solidFill>
                  <a:schemeClr val="accent2"/>
                </a:solidFill>
                <a:latin typeface="Helvetica Neue"/>
                <a:ea typeface="Helvetica Neue"/>
                <a:cs typeface="Helvetica Neue"/>
                <a:sym typeface="Helvetica Neue"/>
              </a:defRPr>
            </a:pPr>
            <a:r>
              <a:rPr sz="984" dirty="0">
                <a:solidFill>
                  <a:schemeClr val="accent6">
                    <a:lumMod val="75000"/>
                  </a:schemeClr>
                </a:solidFill>
              </a:rPr>
              <a:t>25% HFO + CO</a:t>
            </a:r>
            <a:r>
              <a:rPr sz="984" baseline="-5999" dirty="0">
                <a:solidFill>
                  <a:schemeClr val="accent6">
                    <a:lumMod val="75000"/>
                  </a:schemeClr>
                </a:solidFill>
              </a:rPr>
              <a:t>2</a:t>
            </a:r>
          </a:p>
        </p:txBody>
      </p:sp>
      <p:sp>
        <p:nvSpPr>
          <p:cNvPr id="18" name="22 % HFO + 22% R134a + CO2">
            <a:extLst>
              <a:ext uri="{FF2B5EF4-FFF2-40B4-BE49-F238E27FC236}">
                <a16:creationId xmlns:a16="http://schemas.microsoft.com/office/drawing/2014/main" id="{B7ED643F-3CDF-FEF1-3BB0-8F579DF10649}"/>
              </a:ext>
            </a:extLst>
          </p:cNvPr>
          <p:cNvSpPr txBox="1"/>
          <p:nvPr/>
        </p:nvSpPr>
        <p:spPr>
          <a:xfrm>
            <a:off x="9014712" y="2689680"/>
            <a:ext cx="1044774" cy="526491"/>
          </a:xfrm>
          <a:prstGeom prst="rect">
            <a:avLst/>
          </a:prstGeom>
          <a:ln w="12700">
            <a:solidFill>
              <a:schemeClr val="accent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400">
                <a:solidFill>
                  <a:schemeClr val="accent4"/>
                </a:solidFill>
                <a:latin typeface="Helvetica Neue"/>
                <a:ea typeface="Helvetica Neue"/>
                <a:cs typeface="Helvetica Neue"/>
                <a:sym typeface="Helvetica Neue"/>
              </a:defRPr>
            </a:pPr>
            <a:r>
              <a:rPr sz="984" dirty="0">
                <a:solidFill>
                  <a:schemeClr val="accent2"/>
                </a:solidFill>
              </a:rPr>
              <a:t>22 % HFO + 22% R134a + CO</a:t>
            </a:r>
            <a:r>
              <a:rPr sz="984" baseline="-5999" dirty="0">
                <a:solidFill>
                  <a:schemeClr val="accent2"/>
                </a:solidFill>
              </a:rPr>
              <a:t>2</a:t>
            </a:r>
          </a:p>
        </p:txBody>
      </p:sp>
      <p:sp>
        <p:nvSpPr>
          <p:cNvPr id="19" name="Line">
            <a:extLst>
              <a:ext uri="{FF2B5EF4-FFF2-40B4-BE49-F238E27FC236}">
                <a16:creationId xmlns:a16="http://schemas.microsoft.com/office/drawing/2014/main" id="{7C2EB811-5FBE-6E2E-4066-C80E3D5D8F8F}"/>
              </a:ext>
            </a:extLst>
          </p:cNvPr>
          <p:cNvSpPr/>
          <p:nvPr/>
        </p:nvSpPr>
        <p:spPr>
          <a:xfrm>
            <a:off x="8382936" y="3050414"/>
            <a:ext cx="694980" cy="2659408"/>
          </a:xfrm>
          <a:prstGeom prst="line">
            <a:avLst/>
          </a:prstGeom>
          <a:ln w="25400">
            <a:solidFill>
              <a:schemeClr val="accent6">
                <a:lumMod val="75000"/>
              </a:schemeClr>
            </a:solidFill>
            <a:prstDash val="sysDot"/>
            <a:miter lim="400000"/>
            <a:tailEnd type="triangle"/>
          </a:ln>
        </p:spPr>
        <p:txBody>
          <a:bodyPr lIns="35719" tIns="35719" rIns="35719" bIns="35719" anchor="ctr"/>
          <a:lstStyle/>
          <a:p>
            <a:pPr>
              <a:defRPr sz="2400"/>
            </a:pPr>
            <a:endParaRPr sz="1687">
              <a:solidFill>
                <a:schemeClr val="accent6">
                  <a:lumMod val="75000"/>
                </a:schemeClr>
              </a:solidFill>
            </a:endParaRPr>
          </a:p>
        </p:txBody>
      </p:sp>
      <p:sp>
        <p:nvSpPr>
          <p:cNvPr id="20" name="Line">
            <a:extLst>
              <a:ext uri="{FF2B5EF4-FFF2-40B4-BE49-F238E27FC236}">
                <a16:creationId xmlns:a16="http://schemas.microsoft.com/office/drawing/2014/main" id="{CB4B60BE-0D58-4663-5E40-D1E94A534038}"/>
              </a:ext>
            </a:extLst>
          </p:cNvPr>
          <p:cNvSpPr/>
          <p:nvPr/>
        </p:nvSpPr>
        <p:spPr>
          <a:xfrm>
            <a:off x="9122434" y="3050414"/>
            <a:ext cx="102670" cy="2496618"/>
          </a:xfrm>
          <a:prstGeom prst="line">
            <a:avLst/>
          </a:prstGeom>
          <a:ln w="25400">
            <a:solidFill>
              <a:schemeClr val="accent2"/>
            </a:solidFill>
            <a:prstDash val="sysDot"/>
            <a:miter lim="400000"/>
            <a:tailEnd type="triangle"/>
          </a:ln>
        </p:spPr>
        <p:txBody>
          <a:bodyPr lIns="35719" tIns="35719" rIns="35719" bIns="35719" anchor="ctr"/>
          <a:lstStyle/>
          <a:p>
            <a:pPr>
              <a:defRPr sz="2400"/>
            </a:pPr>
            <a:endParaRPr sz="1687">
              <a:solidFill>
                <a:schemeClr val="accent2"/>
              </a:solidFill>
            </a:endParaRPr>
          </a:p>
        </p:txBody>
      </p:sp>
      <p:pic>
        <p:nvPicPr>
          <p:cNvPr id="21" name="Image" descr="Image">
            <a:extLst>
              <a:ext uri="{FF2B5EF4-FFF2-40B4-BE49-F238E27FC236}">
                <a16:creationId xmlns:a16="http://schemas.microsoft.com/office/drawing/2014/main" id="{34DEB060-52CA-D6BC-7DE8-C4BABE40A316}"/>
              </a:ext>
            </a:extLst>
          </p:cNvPr>
          <p:cNvPicPr>
            <a:picLocks noChangeAspect="1"/>
          </p:cNvPicPr>
          <p:nvPr/>
        </p:nvPicPr>
        <p:blipFill>
          <a:blip r:embed="rId5"/>
          <a:stretch>
            <a:fillRect/>
          </a:stretch>
        </p:blipFill>
        <p:spPr>
          <a:xfrm>
            <a:off x="8952539" y="4115429"/>
            <a:ext cx="1684979" cy="816960"/>
          </a:xfrm>
          <a:prstGeom prst="rect">
            <a:avLst/>
          </a:prstGeom>
          <a:ln w="6350">
            <a:solidFill>
              <a:srgbClr val="000000"/>
            </a:solidFill>
            <a:miter lim="400000"/>
          </a:ln>
        </p:spPr>
      </p:pic>
      <p:sp>
        <p:nvSpPr>
          <p:cNvPr id="22" name="45% HFO + CO2">
            <a:extLst>
              <a:ext uri="{FF2B5EF4-FFF2-40B4-BE49-F238E27FC236}">
                <a16:creationId xmlns:a16="http://schemas.microsoft.com/office/drawing/2014/main" id="{92F93B7C-502B-9B7E-DBD1-A9026F13793B}"/>
              </a:ext>
            </a:extLst>
          </p:cNvPr>
          <p:cNvSpPr txBox="1"/>
          <p:nvPr/>
        </p:nvSpPr>
        <p:spPr>
          <a:xfrm>
            <a:off x="8398771" y="1573221"/>
            <a:ext cx="1006687" cy="223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1400">
                <a:solidFill>
                  <a:schemeClr val="accent5"/>
                </a:solidFill>
                <a:latin typeface="Helvetica Neue"/>
                <a:ea typeface="Helvetica Neue"/>
                <a:cs typeface="Helvetica Neue"/>
                <a:sym typeface="Helvetica Neue"/>
              </a:defRPr>
            </a:pPr>
            <a:r>
              <a:rPr sz="984">
                <a:solidFill>
                  <a:srgbClr val="FF0000"/>
                </a:solidFill>
              </a:rPr>
              <a:t>45% HFO + CO</a:t>
            </a:r>
            <a:r>
              <a:rPr sz="984" baseline="-5999">
                <a:solidFill>
                  <a:srgbClr val="FF0000"/>
                </a:solidFill>
              </a:rPr>
              <a:t>2</a:t>
            </a:r>
          </a:p>
        </p:txBody>
      </p:sp>
      <p:sp>
        <p:nvSpPr>
          <p:cNvPr id="23" name="R-1234ze performance with CO2 (+ R-134a) with cosmic muons">
            <a:extLst>
              <a:ext uri="{FF2B5EF4-FFF2-40B4-BE49-F238E27FC236}">
                <a16:creationId xmlns:a16="http://schemas.microsoft.com/office/drawing/2014/main" id="{617CE134-B24A-52EF-4A4C-AA8DFBA7C2E8}"/>
              </a:ext>
            </a:extLst>
          </p:cNvPr>
          <p:cNvSpPr txBox="1"/>
          <p:nvPr/>
        </p:nvSpPr>
        <p:spPr>
          <a:xfrm>
            <a:off x="241581" y="3512155"/>
            <a:ext cx="5743560"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b="1">
                <a:solidFill>
                  <a:srgbClr val="21529F"/>
                </a:solidFill>
                <a:latin typeface="Helvetica Neue"/>
                <a:ea typeface="Helvetica Neue"/>
                <a:cs typeface="Helvetica Neue"/>
                <a:sym typeface="Helvetica Neue"/>
              </a:defRPr>
            </a:lvl1pPr>
          </a:lstStyle>
          <a:p>
            <a:r>
              <a:rPr sz="1477"/>
              <a:t>R-1234ze performance with CO2 (+ R-134a) with cosmic muons</a:t>
            </a:r>
          </a:p>
        </p:txBody>
      </p:sp>
    </p:spTree>
    <p:extLst>
      <p:ext uri="{BB962C8B-B14F-4D97-AF65-F5344CB8AC3E}">
        <p14:creationId xmlns:p14="http://schemas.microsoft.com/office/powerpoint/2010/main" val="18208844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8ECD8C30-E480-956B-F9E7-F6D6CBA8F6FE}"/>
              </a:ext>
            </a:extLst>
          </p:cNvPr>
          <p:cNvGrpSpPr/>
          <p:nvPr/>
        </p:nvGrpSpPr>
        <p:grpSpPr>
          <a:xfrm>
            <a:off x="7192106" y="3605293"/>
            <a:ext cx="2393290" cy="2934769"/>
            <a:chOff x="7672982" y="3806131"/>
            <a:chExt cx="2393290" cy="2934769"/>
          </a:xfrm>
        </p:grpSpPr>
        <p:pic>
          <p:nvPicPr>
            <p:cNvPr id="18" name="Image" descr="Image">
              <a:extLst>
                <a:ext uri="{FF2B5EF4-FFF2-40B4-BE49-F238E27FC236}">
                  <a16:creationId xmlns:a16="http://schemas.microsoft.com/office/drawing/2014/main" id="{08599223-0790-FFFC-5B0E-852A87F48D23}"/>
                </a:ext>
              </a:extLst>
            </p:cNvPr>
            <p:cNvPicPr>
              <a:picLocks noChangeAspect="1"/>
            </p:cNvPicPr>
            <p:nvPr/>
          </p:nvPicPr>
          <p:blipFill>
            <a:blip r:embed="rId2"/>
            <a:stretch>
              <a:fillRect/>
            </a:stretch>
          </p:blipFill>
          <p:spPr>
            <a:xfrm>
              <a:off x="7672982" y="4260729"/>
              <a:ext cx="2271559" cy="2480171"/>
            </a:xfrm>
            <a:prstGeom prst="rect">
              <a:avLst/>
            </a:prstGeom>
            <a:ln w="12700">
              <a:miter lim="400000"/>
            </a:ln>
          </p:spPr>
        </p:pic>
        <p:sp>
          <p:nvSpPr>
            <p:cNvPr id="19" name="ALICE">
              <a:extLst>
                <a:ext uri="{FF2B5EF4-FFF2-40B4-BE49-F238E27FC236}">
                  <a16:creationId xmlns:a16="http://schemas.microsoft.com/office/drawing/2014/main" id="{EE3A20D2-379D-6E2B-74E3-68EEB3E7C243}"/>
                </a:ext>
              </a:extLst>
            </p:cNvPr>
            <p:cNvSpPr txBox="1"/>
            <p:nvPr/>
          </p:nvSpPr>
          <p:spPr>
            <a:xfrm>
              <a:off x="9577356" y="4769089"/>
              <a:ext cx="488916"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733930">
                <a:defRPr sz="1600">
                  <a:solidFill>
                    <a:srgbClr val="5E5E5E"/>
                  </a:solidFill>
                  <a:latin typeface="Helvetica Neue"/>
                  <a:ea typeface="Helvetica Neue"/>
                  <a:cs typeface="Helvetica Neue"/>
                  <a:sym typeface="Helvetica Neue"/>
                </a:defRPr>
              </a:lvl1pPr>
            </a:lstStyle>
            <a:p>
              <a:r>
                <a:rPr sz="1125"/>
                <a:t>ALICE</a:t>
              </a:r>
            </a:p>
          </p:txBody>
        </p:sp>
        <p:sp>
          <p:nvSpPr>
            <p:cNvPr id="22" name="Test-beam performance">
              <a:extLst>
                <a:ext uri="{FF2B5EF4-FFF2-40B4-BE49-F238E27FC236}">
                  <a16:creationId xmlns:a16="http://schemas.microsoft.com/office/drawing/2014/main" id="{4ED21DFF-3178-6E1B-EDF5-BC31F69E5622}"/>
                </a:ext>
              </a:extLst>
            </p:cNvPr>
            <p:cNvSpPr txBox="1"/>
            <p:nvPr/>
          </p:nvSpPr>
          <p:spPr>
            <a:xfrm>
              <a:off x="7812049" y="3806131"/>
              <a:ext cx="2206118"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733930">
                <a:defRPr sz="2100" b="1">
                  <a:solidFill>
                    <a:srgbClr val="21529F"/>
                  </a:solidFill>
                  <a:latin typeface="Helvetica Neue"/>
                  <a:ea typeface="Helvetica Neue"/>
                  <a:cs typeface="Helvetica Neue"/>
                  <a:sym typeface="Helvetica Neue"/>
                </a:defRPr>
              </a:lvl1pPr>
            </a:lstStyle>
            <a:p>
              <a:r>
                <a:rPr sz="1477"/>
                <a:t>Test-beam performance</a:t>
              </a:r>
            </a:p>
          </p:txBody>
        </p:sp>
        <p:sp>
          <p:nvSpPr>
            <p:cNvPr id="28" name="ECOGAS@GIF++ Collaboration">
              <a:extLst>
                <a:ext uri="{FF2B5EF4-FFF2-40B4-BE49-F238E27FC236}">
                  <a16:creationId xmlns:a16="http://schemas.microsoft.com/office/drawing/2014/main" id="{E5835566-8E37-C4CC-7145-3E5AE05307A5}"/>
                </a:ext>
              </a:extLst>
            </p:cNvPr>
            <p:cNvSpPr txBox="1"/>
            <p:nvPr/>
          </p:nvSpPr>
          <p:spPr>
            <a:xfrm>
              <a:off x="7882024" y="4113425"/>
              <a:ext cx="1752083"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733930">
                <a:defRPr sz="1300">
                  <a:latin typeface="Helvetica Neue"/>
                  <a:ea typeface="Helvetica Neue"/>
                  <a:cs typeface="Helvetica Neue"/>
                  <a:sym typeface="Helvetica Neue"/>
                </a:defRPr>
              </a:lvl1pPr>
            </a:lstStyle>
            <a:p>
              <a:r>
                <a:rPr sz="914" dirty="0"/>
                <a:t>ECOGAS@GIF++ Collaboration</a:t>
              </a:r>
            </a:p>
          </p:txBody>
        </p:sp>
      </p:grpSp>
      <p:sp>
        <p:nvSpPr>
          <p:cNvPr id="2" name="Date Placeholder 1">
            <a:extLst>
              <a:ext uri="{FF2B5EF4-FFF2-40B4-BE49-F238E27FC236}">
                <a16:creationId xmlns:a16="http://schemas.microsoft.com/office/drawing/2014/main" id="{6F7BF84F-26A6-D85D-F192-0A0B0F941032}"/>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EC3FA338-1806-DFFF-59D8-BD9B59D5C610}"/>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C1E93C25-4DEA-118D-E954-F115743F4EAB}"/>
              </a:ext>
            </a:extLst>
          </p:cNvPr>
          <p:cNvSpPr>
            <a:spLocks noGrp="1"/>
          </p:cNvSpPr>
          <p:nvPr>
            <p:ph type="sldNum" sz="quarter" idx="12"/>
          </p:nvPr>
        </p:nvSpPr>
        <p:spPr/>
        <p:txBody>
          <a:bodyPr/>
          <a:lstStyle/>
          <a:p>
            <a:fld id="{42A0D281-FBFC-4D24-9147-4B8F7095011A}" type="slidenum">
              <a:rPr lang="en-GB" smtClean="0"/>
              <a:t>76</a:t>
            </a:fld>
            <a:endParaRPr lang="en-GB"/>
          </a:p>
        </p:txBody>
      </p:sp>
      <p:sp>
        <p:nvSpPr>
          <p:cNvPr id="5" name="Possible alternatives to GHG gases">
            <a:extLst>
              <a:ext uri="{FF2B5EF4-FFF2-40B4-BE49-F238E27FC236}">
                <a16:creationId xmlns:a16="http://schemas.microsoft.com/office/drawing/2014/main" id="{C4F0DF7E-E56D-CFB2-3AD1-DA67BD3D2564}"/>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RPC long-term studies with HFO gas mixtures</a:t>
            </a:r>
          </a:p>
        </p:txBody>
      </p:sp>
      <p:pic>
        <p:nvPicPr>
          <p:cNvPr id="6" name="Picture 5" descr="C:\Users\guidar\Documents\IEEE2012\CERN LogoOutline-Blue-04.png">
            <a:extLst>
              <a:ext uri="{FF2B5EF4-FFF2-40B4-BE49-F238E27FC236}">
                <a16:creationId xmlns:a16="http://schemas.microsoft.com/office/drawing/2014/main" id="{99E1276D-A202-F4E7-AAE5-8C4B9A429D3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7833A89-4465-0942-58B4-6A694B8894AA}"/>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EE8A2787-E15C-820E-4C98-076A91AA65AB}"/>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23C961-C543-55B8-6F50-0CBDA26F144F}"/>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a:extLst>
              <a:ext uri="{FF2B5EF4-FFF2-40B4-BE49-F238E27FC236}">
                <a16:creationId xmlns:a16="http://schemas.microsoft.com/office/drawing/2014/main" id="{2BB26667-77B4-2231-F7F3-BCF12978D4A9}"/>
              </a:ext>
            </a:extLst>
          </p:cNvPr>
          <p:cNvGrpSpPr/>
          <p:nvPr/>
        </p:nvGrpSpPr>
        <p:grpSpPr>
          <a:xfrm>
            <a:off x="7159792" y="1134562"/>
            <a:ext cx="3035431" cy="2276573"/>
            <a:chOff x="0" y="0"/>
            <a:chExt cx="4317057" cy="3237792"/>
          </a:xfrm>
        </p:grpSpPr>
        <p:pic>
          <p:nvPicPr>
            <p:cNvPr id="11" name="WhatsApp Image 2022-03-23 at 10.35.02.jpeg" descr="WhatsApp Image 2022-03-23 at 10.35.02.jpeg">
              <a:extLst>
                <a:ext uri="{FF2B5EF4-FFF2-40B4-BE49-F238E27FC236}">
                  <a16:creationId xmlns:a16="http://schemas.microsoft.com/office/drawing/2014/main" id="{2D279B12-DFE6-436A-F4FA-A810B41A59B6}"/>
                </a:ext>
              </a:extLst>
            </p:cNvPr>
            <p:cNvPicPr>
              <a:picLocks noChangeAspect="1"/>
            </p:cNvPicPr>
            <p:nvPr/>
          </p:nvPicPr>
          <p:blipFill>
            <a:blip r:embed="rId4"/>
            <a:stretch>
              <a:fillRect/>
            </a:stretch>
          </p:blipFill>
          <p:spPr>
            <a:xfrm>
              <a:off x="0" y="0"/>
              <a:ext cx="4317058" cy="3237793"/>
            </a:xfrm>
            <a:prstGeom prst="rect">
              <a:avLst/>
            </a:prstGeom>
            <a:ln w="12700" cap="flat">
              <a:noFill/>
              <a:miter lim="400000"/>
            </a:ln>
            <a:effectLst/>
          </p:spPr>
        </p:pic>
        <p:sp>
          <p:nvSpPr>
            <p:cNvPr id="12" name="137Cs">
              <a:extLst>
                <a:ext uri="{FF2B5EF4-FFF2-40B4-BE49-F238E27FC236}">
                  <a16:creationId xmlns:a16="http://schemas.microsoft.com/office/drawing/2014/main" id="{7196C3D9-E6FA-D9A2-B1E0-24F3CEEA86BE}"/>
                </a:ext>
              </a:extLst>
            </p:cNvPr>
            <p:cNvSpPr txBox="1"/>
            <p:nvPr/>
          </p:nvSpPr>
          <p:spPr>
            <a:xfrm>
              <a:off x="108049" y="200089"/>
              <a:ext cx="685106" cy="368301"/>
            </a:xfrm>
            <a:prstGeom prst="rect">
              <a:avLst/>
            </a:prstGeom>
            <a:solidFill>
              <a:srgbClr val="FFFFFF">
                <a:alpha val="86163"/>
              </a:srgbClr>
            </a:solidFill>
            <a:ln w="12700" cap="flat">
              <a:solidFill>
                <a:srgbClr val="21529F">
                  <a:alpha val="86163"/>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defRPr sz="1600">
                  <a:solidFill>
                    <a:srgbClr val="21529F"/>
                  </a:solidFill>
                  <a:latin typeface="Helvetica Neue"/>
                  <a:ea typeface="Helvetica Neue"/>
                  <a:cs typeface="Helvetica Neue"/>
                  <a:sym typeface="Helvetica Neue"/>
                </a:defRPr>
              </a:pPr>
              <a:r>
                <a:rPr sz="1125" baseline="31999"/>
                <a:t>137</a:t>
              </a:r>
              <a:r>
                <a:rPr sz="1125"/>
                <a:t>Cs</a:t>
              </a:r>
            </a:p>
          </p:txBody>
        </p:sp>
        <p:sp>
          <p:nvSpPr>
            <p:cNvPr id="13" name="RPC detectors">
              <a:extLst>
                <a:ext uri="{FF2B5EF4-FFF2-40B4-BE49-F238E27FC236}">
                  <a16:creationId xmlns:a16="http://schemas.microsoft.com/office/drawing/2014/main" id="{C24976F4-6F6C-8A20-7212-0D4A44374324}"/>
                </a:ext>
              </a:extLst>
            </p:cNvPr>
            <p:cNvSpPr txBox="1"/>
            <p:nvPr/>
          </p:nvSpPr>
          <p:spPr>
            <a:xfrm>
              <a:off x="2231142" y="861638"/>
              <a:ext cx="1688729" cy="368301"/>
            </a:xfrm>
            <a:prstGeom prst="rect">
              <a:avLst/>
            </a:prstGeom>
            <a:solidFill>
              <a:srgbClr val="FFFFFF">
                <a:alpha val="86163"/>
              </a:srgbClr>
            </a:solidFill>
            <a:ln w="12700" cap="flat">
              <a:solidFill>
                <a:srgbClr val="21529F">
                  <a:alpha val="86163"/>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a:defRPr sz="1600">
                  <a:solidFill>
                    <a:srgbClr val="21529F"/>
                  </a:solidFill>
                  <a:latin typeface="Helvetica Neue"/>
                  <a:ea typeface="Helvetica Neue"/>
                  <a:cs typeface="Helvetica Neue"/>
                  <a:sym typeface="Helvetica Neue"/>
                </a:defRPr>
              </a:lvl1pPr>
            </a:lstStyle>
            <a:p>
              <a:r>
                <a:rPr sz="1125"/>
                <a:t>RPC detectors</a:t>
              </a:r>
            </a:p>
          </p:txBody>
        </p:sp>
      </p:grpSp>
      <p:sp>
        <p:nvSpPr>
          <p:cNvPr id="14" name="RPC long-term operation with eco-friendly gas mixtures under high background radiation and possible ageing effects must be investigated">
            <a:extLst>
              <a:ext uri="{FF2B5EF4-FFF2-40B4-BE49-F238E27FC236}">
                <a16:creationId xmlns:a16="http://schemas.microsoft.com/office/drawing/2014/main" id="{CA7140C4-3E5C-B3D3-2818-C29BAA8BC785}"/>
              </a:ext>
            </a:extLst>
          </p:cNvPr>
          <p:cNvSpPr txBox="1"/>
          <p:nvPr/>
        </p:nvSpPr>
        <p:spPr>
          <a:xfrm>
            <a:off x="0" y="767476"/>
            <a:ext cx="12192000"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2300" b="1" i="1">
                <a:solidFill>
                  <a:srgbClr val="21529F"/>
                </a:solidFill>
                <a:latin typeface="Helvetica Neue"/>
                <a:ea typeface="Helvetica Neue"/>
                <a:cs typeface="Helvetica Neue"/>
                <a:sym typeface="Helvetica Neue"/>
              </a:defRPr>
            </a:lvl1pPr>
          </a:lstStyle>
          <a:p>
            <a:r>
              <a:rPr lang="en-GB" sz="1617" dirty="0"/>
              <a:t>L</a:t>
            </a:r>
            <a:r>
              <a:rPr sz="1617" dirty="0" err="1"/>
              <a:t>ong</a:t>
            </a:r>
            <a:r>
              <a:rPr sz="1617" dirty="0"/>
              <a:t>-term operation with eco-friendly mixtures under high background radiation</a:t>
            </a:r>
            <a:r>
              <a:rPr lang="en-GB" sz="1617" dirty="0"/>
              <a:t>:</a:t>
            </a:r>
            <a:r>
              <a:rPr sz="1617" dirty="0"/>
              <a:t> possible ageing effects </a:t>
            </a:r>
            <a:r>
              <a:rPr lang="en-GB" sz="1617" dirty="0"/>
              <a:t>to</a:t>
            </a:r>
            <a:r>
              <a:rPr sz="1617" dirty="0"/>
              <a:t> be investigated</a:t>
            </a:r>
          </a:p>
        </p:txBody>
      </p:sp>
      <p:sp>
        <p:nvSpPr>
          <p:cNvPr id="15" name="ECOGAS@GIF++ collaboration">
            <a:extLst>
              <a:ext uri="{FF2B5EF4-FFF2-40B4-BE49-F238E27FC236}">
                <a16:creationId xmlns:a16="http://schemas.microsoft.com/office/drawing/2014/main" id="{3BECD31F-3FB7-DF8D-4148-69C8B0B2F141}"/>
              </a:ext>
            </a:extLst>
          </p:cNvPr>
          <p:cNvSpPr txBox="1"/>
          <p:nvPr/>
        </p:nvSpPr>
        <p:spPr>
          <a:xfrm rot="1621277">
            <a:off x="10389308" y="2625523"/>
            <a:ext cx="1686360" cy="54829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2200" b="1" i="1">
                <a:latin typeface="Helvetica Neue"/>
                <a:ea typeface="Helvetica Neue"/>
                <a:cs typeface="Helvetica Neue"/>
                <a:sym typeface="Helvetica Neue"/>
              </a:defRPr>
            </a:pPr>
            <a:r>
              <a:rPr sz="1547" dirty="0"/>
              <a:t>ECOGAS@GIF++</a:t>
            </a:r>
            <a:br>
              <a:rPr sz="1547" dirty="0"/>
            </a:br>
            <a:r>
              <a:rPr sz="1547" dirty="0"/>
              <a:t>collaboration</a:t>
            </a:r>
          </a:p>
        </p:txBody>
      </p:sp>
      <p:sp>
        <p:nvSpPr>
          <p:cNvPr id="16" name="Set-up at CERN Gamma Irradiation Facility (GIF++)…">
            <a:extLst>
              <a:ext uri="{FF2B5EF4-FFF2-40B4-BE49-F238E27FC236}">
                <a16:creationId xmlns:a16="http://schemas.microsoft.com/office/drawing/2014/main" id="{B8FEDE63-7579-DBF8-B02F-C0B3EAE64921}"/>
              </a:ext>
            </a:extLst>
          </p:cNvPr>
          <p:cNvSpPr txBox="1"/>
          <p:nvPr/>
        </p:nvSpPr>
        <p:spPr>
          <a:xfrm>
            <a:off x="116295" y="1081833"/>
            <a:ext cx="6722843" cy="2587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08352" indent="-208352">
              <a:spcBef>
                <a:spcPts val="281"/>
              </a:spcBef>
              <a:buSzPct val="75000"/>
              <a:buChar char="-"/>
              <a:defRPr sz="2100">
                <a:latin typeface="Helvetica Neue"/>
                <a:ea typeface="Helvetica Neue"/>
                <a:cs typeface="Helvetica Neue"/>
                <a:sym typeface="Helvetica Neue"/>
              </a:defRPr>
            </a:pPr>
            <a:r>
              <a:rPr sz="1477" dirty="0"/>
              <a:t>Set-up at CERN Gamma Irradiation Facility (</a:t>
            </a:r>
            <a:r>
              <a:rPr sz="1477" dirty="0">
                <a:latin typeface="Helvetica Neue Medium"/>
                <a:ea typeface="Helvetica Neue Medium"/>
                <a:cs typeface="Helvetica Neue Medium"/>
                <a:sym typeface="Helvetica Neue Medium"/>
              </a:rPr>
              <a:t>GIF++</a:t>
            </a:r>
            <a:r>
              <a:rPr sz="1477" dirty="0"/>
              <a:t>)</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12 </a:t>
            </a:r>
            <a:r>
              <a:rPr sz="1406" dirty="0" err="1"/>
              <a:t>TBq</a:t>
            </a:r>
            <a:r>
              <a:rPr sz="1406" dirty="0"/>
              <a:t> </a:t>
            </a:r>
            <a:r>
              <a:rPr sz="1406" baseline="31999" dirty="0"/>
              <a:t>137</a:t>
            </a:r>
            <a:r>
              <a:rPr sz="1406" dirty="0"/>
              <a:t>Cs and H4 SPS beam line</a:t>
            </a:r>
          </a:p>
          <a:p>
            <a:pPr marL="208352" indent="-208352">
              <a:spcBef>
                <a:spcPts val="281"/>
              </a:spcBef>
              <a:buSzPct val="75000"/>
              <a:buChar char="-"/>
              <a:defRPr sz="2100">
                <a:latin typeface="Helvetica Neue"/>
                <a:ea typeface="Helvetica Neue"/>
                <a:cs typeface="Helvetica Neue"/>
                <a:sym typeface="Helvetica Neue"/>
              </a:defRPr>
            </a:pPr>
            <a:r>
              <a:rPr sz="1477" dirty="0"/>
              <a:t>Several RPCs under test from different experiments</a:t>
            </a:r>
          </a:p>
          <a:p>
            <a:pPr marL="208352" indent="-208352">
              <a:spcBef>
                <a:spcPts val="281"/>
              </a:spcBef>
              <a:buSzPct val="75000"/>
              <a:buChar char="-"/>
              <a:defRPr sz="2100">
                <a:latin typeface="Helvetica Neue"/>
                <a:ea typeface="Helvetica Neue"/>
                <a:cs typeface="Helvetica Neue"/>
                <a:sym typeface="Helvetica Neue"/>
              </a:defRPr>
            </a:pPr>
            <a:r>
              <a:rPr sz="1477" dirty="0"/>
              <a:t>Detector </a:t>
            </a:r>
            <a:r>
              <a:rPr sz="1477" dirty="0">
                <a:latin typeface="Helvetica Neue Medium"/>
                <a:ea typeface="Helvetica Neue Medium"/>
                <a:cs typeface="Helvetica Neue Medium"/>
                <a:sym typeface="Helvetica Neue Medium"/>
              </a:rPr>
              <a:t>performance studies</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At different background radiations</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Three gas mixtures tested (ECO1,ECO2, ECO3):</a:t>
            </a:r>
            <a:br>
              <a:rPr sz="1406" dirty="0"/>
            </a:br>
            <a:r>
              <a:rPr sz="1406" dirty="0"/>
              <a:t>CO</a:t>
            </a:r>
            <a:r>
              <a:rPr sz="1406" baseline="-5999" dirty="0"/>
              <a:t>2</a:t>
            </a:r>
            <a:r>
              <a:rPr sz="1406" dirty="0"/>
              <a:t> 50-70% + </a:t>
            </a:r>
            <a:r>
              <a:rPr sz="1406" u="sng" dirty="0"/>
              <a:t>HFO 45-25% </a:t>
            </a:r>
            <a:r>
              <a:rPr sz="1406" dirty="0"/>
              <a:t>with~5% iC</a:t>
            </a:r>
            <a:r>
              <a:rPr sz="1406" baseline="-5999" dirty="0"/>
              <a:t>4</a:t>
            </a:r>
            <a:r>
              <a:rPr sz="1406" dirty="0"/>
              <a:t>H</a:t>
            </a:r>
            <a:r>
              <a:rPr sz="1406" baseline="-5999" dirty="0"/>
              <a:t>10</a:t>
            </a:r>
            <a:r>
              <a:rPr sz="1406" dirty="0"/>
              <a:t> and 1% SF</a:t>
            </a:r>
            <a:r>
              <a:rPr sz="1406" baseline="-5999" dirty="0"/>
              <a:t>6</a:t>
            </a:r>
          </a:p>
          <a:p>
            <a:pPr marL="208352" indent="-208352">
              <a:spcBef>
                <a:spcPts val="281"/>
              </a:spcBef>
              <a:buSzPct val="75000"/>
              <a:buChar char="-"/>
              <a:defRPr sz="2100">
                <a:latin typeface="Helvetica Neue"/>
                <a:ea typeface="Helvetica Neue"/>
                <a:cs typeface="Helvetica Neue"/>
                <a:sym typeface="Helvetica Neue"/>
              </a:defRPr>
            </a:pPr>
            <a:r>
              <a:rPr sz="1477" dirty="0">
                <a:latin typeface="Helvetica Neue Medium"/>
                <a:ea typeface="Helvetica Neue Medium"/>
                <a:cs typeface="Helvetica Neue Medium"/>
                <a:sym typeface="Helvetica Neue Medium"/>
              </a:rPr>
              <a:t>Long-term</a:t>
            </a:r>
            <a:r>
              <a:rPr sz="1477" dirty="0"/>
              <a:t> performance studies under gamma irradiation</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Monitor of dark and ohmic currents</a:t>
            </a:r>
          </a:p>
          <a:p>
            <a:pPr marL="285740" lvl="2" indent="-151799">
              <a:spcBef>
                <a:spcPts val="281"/>
              </a:spcBef>
              <a:buSzPct val="100000"/>
              <a:buChar char="-"/>
              <a:defRPr sz="2000">
                <a:solidFill>
                  <a:srgbClr val="747474"/>
                </a:solidFill>
                <a:latin typeface="Helvetica Neue"/>
                <a:ea typeface="Helvetica Neue"/>
                <a:cs typeface="Helvetica Neue"/>
                <a:sym typeface="Helvetica Neue"/>
              </a:defRPr>
            </a:pPr>
            <a:r>
              <a:rPr sz="1406" dirty="0"/>
              <a:t>Goal: to accumulate an </a:t>
            </a:r>
            <a:r>
              <a:rPr sz="1406" dirty="0">
                <a:latin typeface="Helvetica Neue Medium"/>
                <a:ea typeface="Helvetica Neue Medium"/>
                <a:cs typeface="Helvetica Neue Medium"/>
                <a:sym typeface="Helvetica Neue Medium"/>
              </a:rPr>
              <a:t>equivalent charge of the HL-LHC Phase</a:t>
            </a:r>
          </a:p>
        </p:txBody>
      </p:sp>
      <p:pic>
        <p:nvPicPr>
          <p:cNvPr id="25" name="Screen Shot 2021-04-01 at 14.37.02.png" descr="Screen Shot 2021-04-01 at 14.37.02.png">
            <a:extLst>
              <a:ext uri="{FF2B5EF4-FFF2-40B4-BE49-F238E27FC236}">
                <a16:creationId xmlns:a16="http://schemas.microsoft.com/office/drawing/2014/main" id="{D8C854C1-5453-79A6-E78D-788A50D05607}"/>
              </a:ext>
            </a:extLst>
          </p:cNvPr>
          <p:cNvPicPr>
            <a:picLocks noChangeAspect="1"/>
          </p:cNvPicPr>
          <p:nvPr/>
        </p:nvPicPr>
        <p:blipFill>
          <a:blip r:embed="rId5"/>
          <a:stretch>
            <a:fillRect/>
          </a:stretch>
        </p:blipFill>
        <p:spPr>
          <a:xfrm>
            <a:off x="9593325" y="1271814"/>
            <a:ext cx="988329" cy="439258"/>
          </a:xfrm>
          <a:prstGeom prst="rect">
            <a:avLst/>
          </a:prstGeom>
          <a:ln w="12700">
            <a:miter lim="400000"/>
          </a:ln>
        </p:spPr>
      </p:pic>
      <p:sp>
        <p:nvSpPr>
          <p:cNvPr id="29" name="ECO2: 35% HFO, 60% CO2 4% iC4H10, 1% SF6">
            <a:extLst>
              <a:ext uri="{FF2B5EF4-FFF2-40B4-BE49-F238E27FC236}">
                <a16:creationId xmlns:a16="http://schemas.microsoft.com/office/drawing/2014/main" id="{769944DE-6914-A31F-959B-E17A8432ECF0}"/>
              </a:ext>
            </a:extLst>
          </p:cNvPr>
          <p:cNvSpPr txBox="1"/>
          <p:nvPr/>
        </p:nvSpPr>
        <p:spPr>
          <a:xfrm>
            <a:off x="77754" y="4306442"/>
            <a:ext cx="1217557" cy="114935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defRPr sz="1300">
                <a:latin typeface="Helvetica Neue"/>
                <a:ea typeface="Helvetica Neue"/>
                <a:cs typeface="Helvetica Neue"/>
                <a:sym typeface="Helvetica Neue"/>
              </a:defRPr>
            </a:pPr>
            <a:r>
              <a:rPr sz="1400" dirty="0"/>
              <a:t>ECO2: </a:t>
            </a:r>
            <a:endParaRPr lang="en-GB" sz="1400" dirty="0"/>
          </a:p>
          <a:p>
            <a:pPr>
              <a:defRPr sz="1300">
                <a:latin typeface="Helvetica Neue"/>
                <a:ea typeface="Helvetica Neue"/>
                <a:cs typeface="Helvetica Neue"/>
                <a:sym typeface="Helvetica Neue"/>
              </a:defRPr>
            </a:pPr>
            <a:r>
              <a:rPr sz="1400" dirty="0"/>
              <a:t>35% HFO, </a:t>
            </a:r>
            <a:endParaRPr lang="en-GB" sz="1400" dirty="0"/>
          </a:p>
          <a:p>
            <a:pPr>
              <a:defRPr sz="1300">
                <a:latin typeface="Helvetica Neue"/>
                <a:ea typeface="Helvetica Neue"/>
                <a:cs typeface="Helvetica Neue"/>
                <a:sym typeface="Helvetica Neue"/>
              </a:defRPr>
            </a:pPr>
            <a:r>
              <a:rPr sz="1400" dirty="0"/>
              <a:t>60% CO</a:t>
            </a:r>
            <a:r>
              <a:rPr sz="1400" baseline="-5999" dirty="0"/>
              <a:t>2</a:t>
            </a:r>
            <a:r>
              <a:rPr sz="1400" dirty="0"/>
              <a:t> </a:t>
            </a:r>
            <a:endParaRPr lang="en-GB" sz="1400" dirty="0"/>
          </a:p>
          <a:p>
            <a:pPr>
              <a:defRPr sz="1300">
                <a:latin typeface="Helvetica Neue"/>
                <a:ea typeface="Helvetica Neue"/>
                <a:cs typeface="Helvetica Neue"/>
                <a:sym typeface="Helvetica Neue"/>
              </a:defRPr>
            </a:pPr>
            <a:r>
              <a:rPr sz="1400" dirty="0"/>
              <a:t>4% iC</a:t>
            </a:r>
            <a:r>
              <a:rPr sz="1400" baseline="-5999" dirty="0"/>
              <a:t>4</a:t>
            </a:r>
            <a:r>
              <a:rPr sz="1400" dirty="0"/>
              <a:t>H</a:t>
            </a:r>
            <a:r>
              <a:rPr sz="1400" baseline="-5999" dirty="0"/>
              <a:t>10</a:t>
            </a:r>
            <a:r>
              <a:rPr sz="1400" dirty="0"/>
              <a:t>, </a:t>
            </a:r>
            <a:endParaRPr lang="en-GB" sz="1400" dirty="0"/>
          </a:p>
          <a:p>
            <a:pPr>
              <a:defRPr sz="1300">
                <a:latin typeface="Helvetica Neue"/>
                <a:ea typeface="Helvetica Neue"/>
                <a:cs typeface="Helvetica Neue"/>
                <a:sym typeface="Helvetica Neue"/>
              </a:defRPr>
            </a:pPr>
            <a:r>
              <a:rPr sz="1400" dirty="0"/>
              <a:t>1% SF</a:t>
            </a:r>
            <a:r>
              <a:rPr sz="1400" baseline="-5999" dirty="0"/>
              <a:t>6</a:t>
            </a:r>
          </a:p>
        </p:txBody>
      </p:sp>
      <p:grpSp>
        <p:nvGrpSpPr>
          <p:cNvPr id="32" name="Group 31">
            <a:extLst>
              <a:ext uri="{FF2B5EF4-FFF2-40B4-BE49-F238E27FC236}">
                <a16:creationId xmlns:a16="http://schemas.microsoft.com/office/drawing/2014/main" id="{A672D0F9-CAE0-BBCC-77B6-2DC467F44A8A}"/>
              </a:ext>
            </a:extLst>
          </p:cNvPr>
          <p:cNvGrpSpPr/>
          <p:nvPr/>
        </p:nvGrpSpPr>
        <p:grpSpPr>
          <a:xfrm>
            <a:off x="1810227" y="3580064"/>
            <a:ext cx="5038032" cy="2868570"/>
            <a:chOff x="2188082" y="3806131"/>
            <a:chExt cx="5038032" cy="2868570"/>
          </a:xfrm>
        </p:grpSpPr>
        <p:pic>
          <p:nvPicPr>
            <p:cNvPr id="17" name="Image" descr="Image">
              <a:extLst>
                <a:ext uri="{FF2B5EF4-FFF2-40B4-BE49-F238E27FC236}">
                  <a16:creationId xmlns:a16="http://schemas.microsoft.com/office/drawing/2014/main" id="{FDBE0CBE-6C03-BFA5-090F-8C32999DF71B}"/>
                </a:ext>
              </a:extLst>
            </p:cNvPr>
            <p:cNvPicPr>
              <a:picLocks noChangeAspect="1"/>
            </p:cNvPicPr>
            <p:nvPr/>
          </p:nvPicPr>
          <p:blipFill>
            <a:blip r:embed="rId6"/>
            <a:srcRect r="68031"/>
            <a:stretch>
              <a:fillRect/>
            </a:stretch>
          </p:blipFill>
          <p:spPr>
            <a:xfrm>
              <a:off x="2188082" y="4106764"/>
              <a:ext cx="2461923" cy="2543077"/>
            </a:xfrm>
            <a:prstGeom prst="rect">
              <a:avLst/>
            </a:prstGeom>
            <a:ln w="12700">
              <a:miter lim="400000"/>
            </a:ln>
          </p:spPr>
        </p:pic>
        <p:sp>
          <p:nvSpPr>
            <p:cNvPr id="20" name="CMS">
              <a:extLst>
                <a:ext uri="{FF2B5EF4-FFF2-40B4-BE49-F238E27FC236}">
                  <a16:creationId xmlns:a16="http://schemas.microsoft.com/office/drawing/2014/main" id="{3BDEFD85-2FE4-E521-5B34-C22FB4C32EC1}"/>
                </a:ext>
              </a:extLst>
            </p:cNvPr>
            <p:cNvSpPr txBox="1"/>
            <p:nvPr/>
          </p:nvSpPr>
          <p:spPr>
            <a:xfrm>
              <a:off x="3525121" y="4329036"/>
              <a:ext cx="392736" cy="24526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733930">
                <a:defRPr sz="1600">
                  <a:solidFill>
                    <a:srgbClr val="5E5E5E"/>
                  </a:solidFill>
                  <a:latin typeface="Helvetica Neue"/>
                  <a:ea typeface="Helvetica Neue"/>
                  <a:cs typeface="Helvetica Neue"/>
                  <a:sym typeface="Helvetica Neue"/>
                </a:defRPr>
              </a:lvl1pPr>
            </a:lstStyle>
            <a:p>
              <a:r>
                <a:rPr sz="1125"/>
                <a:t>CMS</a:t>
              </a:r>
            </a:p>
          </p:txBody>
        </p:sp>
        <p:sp>
          <p:nvSpPr>
            <p:cNvPr id="21" name="Long-term irradiation">
              <a:extLst>
                <a:ext uri="{FF2B5EF4-FFF2-40B4-BE49-F238E27FC236}">
                  <a16:creationId xmlns:a16="http://schemas.microsoft.com/office/drawing/2014/main" id="{54489B78-6CD0-DCFB-6DFA-7D37044C94C0}"/>
                </a:ext>
              </a:extLst>
            </p:cNvPr>
            <p:cNvSpPr txBox="1"/>
            <p:nvPr/>
          </p:nvSpPr>
          <p:spPr>
            <a:xfrm>
              <a:off x="3964127" y="3806131"/>
              <a:ext cx="1986121"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733930">
                <a:defRPr sz="2100" b="1">
                  <a:solidFill>
                    <a:srgbClr val="21529F"/>
                  </a:solidFill>
                  <a:latin typeface="Helvetica Neue"/>
                  <a:ea typeface="Helvetica Neue"/>
                  <a:cs typeface="Helvetica Neue"/>
                  <a:sym typeface="Helvetica Neue"/>
                </a:defRPr>
              </a:lvl1pPr>
            </a:lstStyle>
            <a:p>
              <a:r>
                <a:rPr sz="1477"/>
                <a:t>Long-term irradiation</a:t>
              </a:r>
            </a:p>
          </p:txBody>
        </p:sp>
        <p:pic>
          <p:nvPicPr>
            <p:cNvPr id="23" name="Image" descr="Image">
              <a:extLst>
                <a:ext uri="{FF2B5EF4-FFF2-40B4-BE49-F238E27FC236}">
                  <a16:creationId xmlns:a16="http://schemas.microsoft.com/office/drawing/2014/main" id="{28BAEE88-A589-8A30-D88F-E88D312408DC}"/>
                </a:ext>
              </a:extLst>
            </p:cNvPr>
            <p:cNvPicPr>
              <a:picLocks noChangeAspect="1"/>
            </p:cNvPicPr>
            <p:nvPr/>
          </p:nvPicPr>
          <p:blipFill>
            <a:blip r:embed="rId7"/>
            <a:srcRect r="68987"/>
            <a:stretch>
              <a:fillRect/>
            </a:stretch>
          </p:blipFill>
          <p:spPr>
            <a:xfrm>
              <a:off x="4965836" y="4194566"/>
              <a:ext cx="2260278" cy="2480135"/>
            </a:xfrm>
            <a:prstGeom prst="rect">
              <a:avLst/>
            </a:prstGeom>
            <a:ln w="12700">
              <a:miter lim="400000"/>
            </a:ln>
          </p:spPr>
        </p:pic>
        <p:sp>
          <p:nvSpPr>
            <p:cNvPr id="24" name="CMS">
              <a:extLst>
                <a:ext uri="{FF2B5EF4-FFF2-40B4-BE49-F238E27FC236}">
                  <a16:creationId xmlns:a16="http://schemas.microsoft.com/office/drawing/2014/main" id="{D36FFDEC-851C-36AE-4440-B6DD06BDBDC5}"/>
                </a:ext>
              </a:extLst>
            </p:cNvPr>
            <p:cNvSpPr txBox="1"/>
            <p:nvPr/>
          </p:nvSpPr>
          <p:spPr>
            <a:xfrm>
              <a:off x="6197621" y="4329036"/>
              <a:ext cx="392736" cy="24526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733930">
                <a:defRPr sz="1600">
                  <a:solidFill>
                    <a:srgbClr val="5E5E5E"/>
                  </a:solidFill>
                  <a:latin typeface="Helvetica Neue"/>
                  <a:ea typeface="Helvetica Neue"/>
                  <a:cs typeface="Helvetica Neue"/>
                  <a:sym typeface="Helvetica Neue"/>
                </a:defRPr>
              </a:lvl1pPr>
            </a:lstStyle>
            <a:p>
              <a:r>
                <a:rPr sz="1125"/>
                <a:t>CMS</a:t>
              </a:r>
            </a:p>
          </p:txBody>
        </p:sp>
        <p:sp>
          <p:nvSpPr>
            <p:cNvPr id="26" name="ECOGAS@GIF++ Collaboration">
              <a:extLst>
                <a:ext uri="{FF2B5EF4-FFF2-40B4-BE49-F238E27FC236}">
                  <a16:creationId xmlns:a16="http://schemas.microsoft.com/office/drawing/2014/main" id="{FEFFD115-22FA-0012-1145-971A3700DCB1}"/>
                </a:ext>
              </a:extLst>
            </p:cNvPr>
            <p:cNvSpPr txBox="1"/>
            <p:nvPr/>
          </p:nvSpPr>
          <p:spPr>
            <a:xfrm>
              <a:off x="5164921" y="4074649"/>
              <a:ext cx="1752083"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733930">
                <a:defRPr sz="1300">
                  <a:latin typeface="Helvetica Neue"/>
                  <a:ea typeface="Helvetica Neue"/>
                  <a:cs typeface="Helvetica Neue"/>
                  <a:sym typeface="Helvetica Neue"/>
                </a:defRPr>
              </a:lvl1pPr>
            </a:lstStyle>
            <a:p>
              <a:r>
                <a:rPr sz="914"/>
                <a:t>ECOGAS@GIF++ Collaboration</a:t>
              </a:r>
            </a:p>
          </p:txBody>
        </p:sp>
        <p:sp>
          <p:nvSpPr>
            <p:cNvPr id="27" name="ECOGAS@GIF++ Collaboration">
              <a:extLst>
                <a:ext uri="{FF2B5EF4-FFF2-40B4-BE49-F238E27FC236}">
                  <a16:creationId xmlns:a16="http://schemas.microsoft.com/office/drawing/2014/main" id="{BB7987C5-8A66-FF91-A358-E50CD4A383D6}"/>
                </a:ext>
              </a:extLst>
            </p:cNvPr>
            <p:cNvSpPr txBox="1"/>
            <p:nvPr/>
          </p:nvSpPr>
          <p:spPr>
            <a:xfrm>
              <a:off x="2393906" y="4056790"/>
              <a:ext cx="1752083"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733930">
                <a:defRPr sz="1300">
                  <a:latin typeface="Helvetica Neue"/>
                  <a:ea typeface="Helvetica Neue"/>
                  <a:cs typeface="Helvetica Neue"/>
                  <a:sym typeface="Helvetica Neue"/>
                </a:defRPr>
              </a:lvl1pPr>
            </a:lstStyle>
            <a:p>
              <a:r>
                <a:rPr sz="914"/>
                <a:t>ECOGAS@GIF++ Collaboration</a:t>
              </a:r>
            </a:p>
          </p:txBody>
        </p:sp>
        <p:sp>
          <p:nvSpPr>
            <p:cNvPr id="30" name="ECO2">
              <a:extLst>
                <a:ext uri="{FF2B5EF4-FFF2-40B4-BE49-F238E27FC236}">
                  <a16:creationId xmlns:a16="http://schemas.microsoft.com/office/drawing/2014/main" id="{D7C421EC-1835-CB50-7971-386E3C2884B5}"/>
                </a:ext>
              </a:extLst>
            </p:cNvPr>
            <p:cNvSpPr txBox="1"/>
            <p:nvPr/>
          </p:nvSpPr>
          <p:spPr>
            <a:xfrm>
              <a:off x="6706518" y="4554820"/>
              <a:ext cx="392736"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300">
                  <a:latin typeface="Helvetica Neue"/>
                  <a:ea typeface="Helvetica Neue"/>
                  <a:cs typeface="Helvetica Neue"/>
                  <a:sym typeface="Helvetica Neue"/>
                </a:defRPr>
              </a:lvl1pPr>
            </a:lstStyle>
            <a:p>
              <a:r>
                <a:rPr sz="914"/>
                <a:t>ECO2</a:t>
              </a:r>
            </a:p>
          </p:txBody>
        </p:sp>
        <p:sp>
          <p:nvSpPr>
            <p:cNvPr id="31" name="ECO2">
              <a:extLst>
                <a:ext uri="{FF2B5EF4-FFF2-40B4-BE49-F238E27FC236}">
                  <a16:creationId xmlns:a16="http://schemas.microsoft.com/office/drawing/2014/main" id="{7FA9F813-05E5-631A-8250-BB2FD8DA81BF}"/>
                </a:ext>
              </a:extLst>
            </p:cNvPr>
            <p:cNvSpPr txBox="1"/>
            <p:nvPr/>
          </p:nvSpPr>
          <p:spPr>
            <a:xfrm>
              <a:off x="3922097" y="4438534"/>
              <a:ext cx="392736"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300">
                  <a:latin typeface="Helvetica Neue"/>
                  <a:ea typeface="Helvetica Neue"/>
                  <a:cs typeface="Helvetica Neue"/>
                  <a:sym typeface="Helvetica Neue"/>
                </a:defRPr>
              </a:lvl1pPr>
            </a:lstStyle>
            <a:p>
              <a:r>
                <a:rPr sz="914"/>
                <a:t>ECO2</a:t>
              </a:r>
            </a:p>
          </p:txBody>
        </p:sp>
      </p:grpSp>
      <p:sp>
        <p:nvSpPr>
          <p:cNvPr id="34" name="Results presented in RPC2022 workshop">
            <a:extLst>
              <a:ext uri="{FF2B5EF4-FFF2-40B4-BE49-F238E27FC236}">
                <a16:creationId xmlns:a16="http://schemas.microsoft.com/office/drawing/2014/main" id="{2E1661C1-1DE8-6B98-167F-27E14F62704B}"/>
              </a:ext>
            </a:extLst>
          </p:cNvPr>
          <p:cNvSpPr txBox="1"/>
          <p:nvPr/>
        </p:nvSpPr>
        <p:spPr>
          <a:xfrm>
            <a:off x="9682832" y="6106173"/>
            <a:ext cx="2425344"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600" u="sng">
                <a:latin typeface="Helvetica Neue"/>
                <a:ea typeface="Helvetica Neue"/>
                <a:cs typeface="Helvetica Neue"/>
                <a:sym typeface="Helvetica Neue"/>
                <a:hlinkClick r:id="" action="ppaction://noaction"/>
              </a:defRPr>
            </a:lvl1pPr>
          </a:lstStyle>
          <a:p>
            <a:r>
              <a:rPr sz="1125" dirty="0">
                <a:latin typeface="Calibri" panose="020F0502020204030204" pitchFamily="34" charset="0"/>
                <a:ea typeface="Calibri" panose="020F0502020204030204" pitchFamily="34" charset="0"/>
                <a:cs typeface="Calibri" panose="020F0502020204030204" pitchFamily="34" charset="0"/>
              </a:rPr>
              <a:t>Results presented in RPC2022 workshop</a:t>
            </a:r>
          </a:p>
        </p:txBody>
      </p:sp>
    </p:spTree>
    <p:extLst>
      <p:ext uri="{BB962C8B-B14F-4D97-AF65-F5344CB8AC3E}">
        <p14:creationId xmlns:p14="http://schemas.microsoft.com/office/powerpoint/2010/main" val="28891519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A1759-3E3D-A207-078C-3A7F966E24AD}"/>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7BBDAAD7-751B-5CC7-966D-9053DD8374AE}"/>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F34183A9-3B49-A39C-F51D-950F2C46093C}"/>
              </a:ext>
            </a:extLst>
          </p:cNvPr>
          <p:cNvSpPr>
            <a:spLocks noGrp="1"/>
          </p:cNvSpPr>
          <p:nvPr>
            <p:ph type="sldNum" sz="quarter" idx="12"/>
          </p:nvPr>
        </p:nvSpPr>
        <p:spPr/>
        <p:txBody>
          <a:bodyPr/>
          <a:lstStyle/>
          <a:p>
            <a:fld id="{42A0D281-FBFC-4D24-9147-4B8F7095011A}" type="slidenum">
              <a:rPr lang="en-GB" smtClean="0"/>
              <a:t>77</a:t>
            </a:fld>
            <a:endParaRPr lang="en-GB"/>
          </a:p>
        </p:txBody>
      </p:sp>
      <p:pic>
        <p:nvPicPr>
          <p:cNvPr id="5" name="Screen Shot 2021-04-27 at 17.18.33.png" descr="Screen Shot 2021-04-27 at 17.18.33.png">
            <a:extLst>
              <a:ext uri="{FF2B5EF4-FFF2-40B4-BE49-F238E27FC236}">
                <a16:creationId xmlns:a16="http://schemas.microsoft.com/office/drawing/2014/main" id="{49FFB6EA-2B4C-D65D-7F2F-85663F403B73}"/>
              </a:ext>
            </a:extLst>
          </p:cNvPr>
          <p:cNvPicPr>
            <a:picLocks noChangeAspect="1"/>
          </p:cNvPicPr>
          <p:nvPr/>
        </p:nvPicPr>
        <p:blipFill>
          <a:blip r:embed="rId2"/>
          <a:srcRect/>
          <a:stretch>
            <a:fillRect/>
          </a:stretch>
        </p:blipFill>
        <p:spPr>
          <a:xfrm>
            <a:off x="4262344" y="2237095"/>
            <a:ext cx="2551040" cy="1073001"/>
          </a:xfrm>
          <a:prstGeom prst="rect">
            <a:avLst/>
          </a:prstGeom>
          <a:ln w="12700">
            <a:miter lim="400000"/>
          </a:ln>
        </p:spPr>
      </p:pic>
      <p:sp>
        <p:nvSpPr>
          <p:cNvPr id="6" name="Line">
            <a:extLst>
              <a:ext uri="{FF2B5EF4-FFF2-40B4-BE49-F238E27FC236}">
                <a16:creationId xmlns:a16="http://schemas.microsoft.com/office/drawing/2014/main" id="{CD3988AE-73B2-FB5F-FEED-243E39F69474}"/>
              </a:ext>
            </a:extLst>
          </p:cNvPr>
          <p:cNvSpPr/>
          <p:nvPr/>
        </p:nvSpPr>
        <p:spPr>
          <a:xfrm flipV="1">
            <a:off x="2498647" y="1159793"/>
            <a:ext cx="1926328" cy="718073"/>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7" name="Line">
            <a:extLst>
              <a:ext uri="{FF2B5EF4-FFF2-40B4-BE49-F238E27FC236}">
                <a16:creationId xmlns:a16="http://schemas.microsoft.com/office/drawing/2014/main" id="{675FE054-B362-3A3C-7F4A-A7055E4829E9}"/>
              </a:ext>
            </a:extLst>
          </p:cNvPr>
          <p:cNvSpPr/>
          <p:nvPr/>
        </p:nvSpPr>
        <p:spPr>
          <a:xfrm>
            <a:off x="2498647" y="1917458"/>
            <a:ext cx="1763697" cy="728512"/>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8" name="Line">
            <a:extLst>
              <a:ext uri="{FF2B5EF4-FFF2-40B4-BE49-F238E27FC236}">
                <a16:creationId xmlns:a16="http://schemas.microsoft.com/office/drawing/2014/main" id="{0E4FD8EA-FF43-008C-6AAB-62BB3A56E73C}"/>
              </a:ext>
            </a:extLst>
          </p:cNvPr>
          <p:cNvSpPr/>
          <p:nvPr/>
        </p:nvSpPr>
        <p:spPr>
          <a:xfrm flipV="1">
            <a:off x="2768304" y="3943846"/>
            <a:ext cx="1763698" cy="390177"/>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9" name="Line">
            <a:extLst>
              <a:ext uri="{FF2B5EF4-FFF2-40B4-BE49-F238E27FC236}">
                <a16:creationId xmlns:a16="http://schemas.microsoft.com/office/drawing/2014/main" id="{2FA26995-DEA2-0BDC-7F7D-06C839190DE9}"/>
              </a:ext>
            </a:extLst>
          </p:cNvPr>
          <p:cNvSpPr/>
          <p:nvPr/>
        </p:nvSpPr>
        <p:spPr>
          <a:xfrm>
            <a:off x="2760888" y="4438553"/>
            <a:ext cx="1692609" cy="1100227"/>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grpSp>
        <p:nvGrpSpPr>
          <p:cNvPr id="10" name="Group 9">
            <a:extLst>
              <a:ext uri="{FF2B5EF4-FFF2-40B4-BE49-F238E27FC236}">
                <a16:creationId xmlns:a16="http://schemas.microsoft.com/office/drawing/2014/main" id="{310BEFF6-E0BD-3994-3EFF-3B80C9094175}"/>
              </a:ext>
            </a:extLst>
          </p:cNvPr>
          <p:cNvGrpSpPr/>
          <p:nvPr/>
        </p:nvGrpSpPr>
        <p:grpSpPr>
          <a:xfrm>
            <a:off x="1025700" y="1073495"/>
            <a:ext cx="1347715" cy="2215632"/>
            <a:chOff x="2078901" y="1073646"/>
            <a:chExt cx="1347715" cy="2215632"/>
          </a:xfrm>
        </p:grpSpPr>
        <p:grpSp>
          <p:nvGrpSpPr>
            <p:cNvPr id="11" name="Group">
              <a:extLst>
                <a:ext uri="{FF2B5EF4-FFF2-40B4-BE49-F238E27FC236}">
                  <a16:creationId xmlns:a16="http://schemas.microsoft.com/office/drawing/2014/main" id="{070C5099-99BD-81B3-0BC3-48EAC6479458}"/>
                </a:ext>
              </a:extLst>
            </p:cNvPr>
            <p:cNvGrpSpPr/>
            <p:nvPr/>
          </p:nvGrpSpPr>
          <p:grpSpPr>
            <a:xfrm>
              <a:off x="2078901" y="1419882"/>
              <a:ext cx="1347715" cy="1869396"/>
              <a:chOff x="0" y="0"/>
              <a:chExt cx="1916749" cy="2658695"/>
            </a:xfrm>
          </p:grpSpPr>
          <p:sp>
            <p:nvSpPr>
              <p:cNvPr id="13" name="C2H2F4…">
                <a:extLst>
                  <a:ext uri="{FF2B5EF4-FFF2-40B4-BE49-F238E27FC236}">
                    <a16:creationId xmlns:a16="http://schemas.microsoft.com/office/drawing/2014/main" id="{48C12690-1372-FFEB-CCEB-F3BA74FCA891}"/>
                  </a:ext>
                </a:extLst>
              </p:cNvPr>
              <p:cNvSpPr txBox="1"/>
              <p:nvPr/>
            </p:nvSpPr>
            <p:spPr>
              <a:xfrm>
                <a:off x="0" y="1307416"/>
                <a:ext cx="1916750" cy="13512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2100" b="1">
                    <a:latin typeface="Helvetica Neue"/>
                    <a:ea typeface="Helvetica Neue"/>
                    <a:cs typeface="Helvetica Neue"/>
                    <a:sym typeface="Helvetica Neue"/>
                  </a:defRPr>
                </a:pPr>
                <a:r>
                  <a:rPr sz="1477"/>
                  <a:t>C</a:t>
                </a:r>
                <a:r>
                  <a:rPr sz="1477" baseline="-5999"/>
                  <a:t>2</a:t>
                </a:r>
                <a:r>
                  <a:rPr sz="1477"/>
                  <a:t>H</a:t>
                </a:r>
                <a:r>
                  <a:rPr sz="1477" baseline="-5999"/>
                  <a:t>2</a:t>
                </a:r>
                <a:r>
                  <a:rPr sz="1477"/>
                  <a:t>F</a:t>
                </a:r>
                <a:r>
                  <a:rPr sz="1477" baseline="-5999"/>
                  <a:t>4</a:t>
                </a:r>
              </a:p>
              <a:p>
                <a:pPr>
                  <a:spcBef>
                    <a:spcPts val="352"/>
                  </a:spcBef>
                  <a:defRPr sz="1900">
                    <a:solidFill>
                      <a:schemeClr val="accent5"/>
                    </a:solidFill>
                    <a:latin typeface="Helvetica Neue Medium"/>
                    <a:ea typeface="Helvetica Neue Medium"/>
                    <a:cs typeface="Helvetica Neue Medium"/>
                    <a:sym typeface="Helvetica Neue Medium"/>
                  </a:defRPr>
                </a:pPr>
                <a:r>
                  <a:rPr sz="1336"/>
                  <a:t>GWP 1430</a:t>
                </a:r>
              </a:p>
            </p:txBody>
          </p:sp>
          <p:pic>
            <p:nvPicPr>
              <p:cNvPr id="14" name="GAS2_RPC_C2H2F4.png" descr="GAS2_RPC_C2H2F4.png">
                <a:extLst>
                  <a:ext uri="{FF2B5EF4-FFF2-40B4-BE49-F238E27FC236}">
                    <a16:creationId xmlns:a16="http://schemas.microsoft.com/office/drawing/2014/main" id="{4E73742A-6283-E829-8290-E36E20C17B8F}"/>
                  </a:ext>
                </a:extLst>
              </p:cNvPr>
              <p:cNvPicPr>
                <a:picLocks noChangeAspect="1"/>
              </p:cNvPicPr>
              <p:nvPr/>
            </p:nvPicPr>
            <p:blipFill>
              <a:blip r:embed="rId3"/>
              <a:stretch>
                <a:fillRect/>
              </a:stretch>
            </p:blipFill>
            <p:spPr>
              <a:xfrm>
                <a:off x="208091" y="0"/>
                <a:ext cx="1500567" cy="1303123"/>
              </a:xfrm>
              <a:prstGeom prst="rect">
                <a:avLst/>
              </a:prstGeom>
              <a:ln w="12700" cap="flat">
                <a:noFill/>
                <a:miter lim="400000"/>
              </a:ln>
              <a:effectLst/>
            </p:spPr>
          </p:pic>
        </p:grpSp>
        <p:sp>
          <p:nvSpPr>
            <p:cNvPr id="12" name="~95%">
              <a:extLst>
                <a:ext uri="{FF2B5EF4-FFF2-40B4-BE49-F238E27FC236}">
                  <a16:creationId xmlns:a16="http://schemas.microsoft.com/office/drawing/2014/main" id="{FD9F5F06-C903-FE56-8278-A48D392044D8}"/>
                </a:ext>
              </a:extLst>
            </p:cNvPr>
            <p:cNvSpPr txBox="1"/>
            <p:nvPr/>
          </p:nvSpPr>
          <p:spPr>
            <a:xfrm>
              <a:off x="2598096" y="1073646"/>
              <a:ext cx="562655"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dirty="0"/>
                <a:t>~95%</a:t>
              </a:r>
            </a:p>
          </p:txBody>
        </p:sp>
      </p:grpSp>
      <p:sp>
        <p:nvSpPr>
          <p:cNvPr id="15" name="+">
            <a:extLst>
              <a:ext uri="{FF2B5EF4-FFF2-40B4-BE49-F238E27FC236}">
                <a16:creationId xmlns:a16="http://schemas.microsoft.com/office/drawing/2014/main" id="{3431AC26-BD83-9B3C-0442-57270A87554C}"/>
              </a:ext>
            </a:extLst>
          </p:cNvPr>
          <p:cNvSpPr txBox="1"/>
          <p:nvPr/>
        </p:nvSpPr>
        <p:spPr>
          <a:xfrm>
            <a:off x="1675262" y="3203802"/>
            <a:ext cx="182743"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dirty="0"/>
              <a:t>+</a:t>
            </a:r>
          </a:p>
        </p:txBody>
      </p:sp>
      <p:grpSp>
        <p:nvGrpSpPr>
          <p:cNvPr id="16" name="Group 15">
            <a:extLst>
              <a:ext uri="{FF2B5EF4-FFF2-40B4-BE49-F238E27FC236}">
                <a16:creationId xmlns:a16="http://schemas.microsoft.com/office/drawing/2014/main" id="{5078AD5C-1E17-1433-8632-581B00D62A3B}"/>
              </a:ext>
            </a:extLst>
          </p:cNvPr>
          <p:cNvGrpSpPr/>
          <p:nvPr/>
        </p:nvGrpSpPr>
        <p:grpSpPr>
          <a:xfrm>
            <a:off x="729110" y="3503458"/>
            <a:ext cx="2194223" cy="2819145"/>
            <a:chOff x="1653580" y="3867833"/>
            <a:chExt cx="2194223" cy="2819145"/>
          </a:xfrm>
        </p:grpSpPr>
        <p:grpSp>
          <p:nvGrpSpPr>
            <p:cNvPr id="17" name="Group">
              <a:extLst>
                <a:ext uri="{FF2B5EF4-FFF2-40B4-BE49-F238E27FC236}">
                  <a16:creationId xmlns:a16="http://schemas.microsoft.com/office/drawing/2014/main" id="{AE2749DA-A3E9-645A-57EB-7130305FF2AD}"/>
                </a:ext>
              </a:extLst>
            </p:cNvPr>
            <p:cNvGrpSpPr/>
            <p:nvPr/>
          </p:nvGrpSpPr>
          <p:grpSpPr>
            <a:xfrm>
              <a:off x="2079020" y="4256509"/>
              <a:ext cx="1258850" cy="1933457"/>
              <a:chOff x="0" y="0"/>
              <a:chExt cx="1790364" cy="2749804"/>
            </a:xfrm>
          </p:grpSpPr>
          <p:sp>
            <p:nvSpPr>
              <p:cNvPr id="21" name="SF6…">
                <a:extLst>
                  <a:ext uri="{FF2B5EF4-FFF2-40B4-BE49-F238E27FC236}">
                    <a16:creationId xmlns:a16="http://schemas.microsoft.com/office/drawing/2014/main" id="{A3D91C9B-03BA-C14B-C5E9-55EEA7C07EBE}"/>
                  </a:ext>
                </a:extLst>
              </p:cNvPr>
              <p:cNvSpPr txBox="1"/>
              <p:nvPr/>
            </p:nvSpPr>
            <p:spPr>
              <a:xfrm>
                <a:off x="0" y="1534262"/>
                <a:ext cx="1790365" cy="12155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352"/>
                  </a:spcBef>
                  <a:defRPr sz="2100">
                    <a:latin typeface="Helvetica Neue Medium"/>
                    <a:ea typeface="Helvetica Neue Medium"/>
                    <a:cs typeface="Helvetica Neue Medium"/>
                    <a:sym typeface="Helvetica Neue Medium"/>
                  </a:defRPr>
                </a:pPr>
                <a:r>
                  <a:rPr sz="1477"/>
                  <a:t>SF</a:t>
                </a:r>
                <a:r>
                  <a:rPr sz="1477" baseline="-5999"/>
                  <a:t>6</a:t>
                </a:r>
              </a:p>
              <a:p>
                <a:pPr>
                  <a:spcBef>
                    <a:spcPts val="352"/>
                  </a:spcBef>
                  <a:defRPr sz="1900">
                    <a:solidFill>
                      <a:schemeClr val="accent5"/>
                    </a:solidFill>
                    <a:latin typeface="Helvetica Neue Medium"/>
                    <a:ea typeface="Helvetica Neue Medium"/>
                    <a:cs typeface="Helvetica Neue Medium"/>
                    <a:sym typeface="Helvetica Neue Medium"/>
                  </a:defRPr>
                </a:pPr>
                <a:r>
                  <a:rPr sz="1336"/>
                  <a:t>GWP 22800</a:t>
                </a:r>
              </a:p>
            </p:txBody>
          </p:sp>
          <p:grpSp>
            <p:nvGrpSpPr>
              <p:cNvPr id="22" name="Group">
                <a:extLst>
                  <a:ext uri="{FF2B5EF4-FFF2-40B4-BE49-F238E27FC236}">
                    <a16:creationId xmlns:a16="http://schemas.microsoft.com/office/drawing/2014/main" id="{BDE46F05-6DAD-2135-9711-973012D082BF}"/>
                  </a:ext>
                </a:extLst>
              </p:cNvPr>
              <p:cNvGrpSpPr/>
              <p:nvPr/>
            </p:nvGrpSpPr>
            <p:grpSpPr>
              <a:xfrm>
                <a:off x="156186" y="0"/>
                <a:ext cx="1477992" cy="1564765"/>
                <a:chOff x="0" y="0"/>
                <a:chExt cx="1477991" cy="1564764"/>
              </a:xfrm>
            </p:grpSpPr>
            <p:pic>
              <p:nvPicPr>
                <p:cNvPr id="23" name="SF6.png" descr="SF6.png">
                  <a:extLst>
                    <a:ext uri="{FF2B5EF4-FFF2-40B4-BE49-F238E27FC236}">
                      <a16:creationId xmlns:a16="http://schemas.microsoft.com/office/drawing/2014/main" id="{80A7BDE2-0545-7F4C-5107-765405AB2059}"/>
                    </a:ext>
                  </a:extLst>
                </p:cNvPr>
                <p:cNvPicPr>
                  <a:picLocks noChangeAspect="1"/>
                </p:cNvPicPr>
                <p:nvPr/>
              </p:nvPicPr>
              <p:blipFill>
                <a:blip r:embed="rId4"/>
                <a:stretch>
                  <a:fillRect/>
                </a:stretch>
              </p:blipFill>
              <p:spPr>
                <a:xfrm>
                  <a:off x="0" y="0"/>
                  <a:ext cx="1477992" cy="1564765"/>
                </a:xfrm>
                <a:prstGeom prst="rect">
                  <a:avLst/>
                </a:prstGeom>
                <a:ln w="12700" cap="flat">
                  <a:noFill/>
                  <a:miter lim="400000"/>
                </a:ln>
                <a:effectLst/>
              </p:spPr>
            </p:pic>
            <p:sp>
              <p:nvSpPr>
                <p:cNvPr id="24" name="Rectangle">
                  <a:extLst>
                    <a:ext uri="{FF2B5EF4-FFF2-40B4-BE49-F238E27FC236}">
                      <a16:creationId xmlns:a16="http://schemas.microsoft.com/office/drawing/2014/main" id="{A3063B3D-B4C2-60C5-B73E-0ABBD5CF2758}"/>
                    </a:ext>
                  </a:extLst>
                </p:cNvPr>
                <p:cNvSpPr/>
                <p:nvPr/>
              </p:nvSpPr>
              <p:spPr>
                <a:xfrm>
                  <a:off x="755929" y="356721"/>
                  <a:ext cx="381172" cy="284977"/>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5" name="Rectangle">
                  <a:extLst>
                    <a:ext uri="{FF2B5EF4-FFF2-40B4-BE49-F238E27FC236}">
                      <a16:creationId xmlns:a16="http://schemas.microsoft.com/office/drawing/2014/main" id="{54B61259-78D2-C575-2EF4-6E3F82C31789}"/>
                    </a:ext>
                  </a:extLst>
                </p:cNvPr>
                <p:cNvSpPr/>
                <p:nvPr/>
              </p:nvSpPr>
              <p:spPr>
                <a:xfrm>
                  <a:off x="30262" y="73548"/>
                  <a:ext cx="631277" cy="383310"/>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6" name="Rectangle">
                  <a:extLst>
                    <a:ext uri="{FF2B5EF4-FFF2-40B4-BE49-F238E27FC236}">
                      <a16:creationId xmlns:a16="http://schemas.microsoft.com/office/drawing/2014/main" id="{36901B39-CD79-12F7-82FD-B83F06CF17DA}"/>
                    </a:ext>
                  </a:extLst>
                </p:cNvPr>
                <p:cNvSpPr/>
                <p:nvPr/>
              </p:nvSpPr>
              <p:spPr>
                <a:xfrm>
                  <a:off x="561536" y="323821"/>
                  <a:ext cx="109690" cy="383309"/>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7" name="Rectangle">
                  <a:extLst>
                    <a:ext uri="{FF2B5EF4-FFF2-40B4-BE49-F238E27FC236}">
                      <a16:creationId xmlns:a16="http://schemas.microsoft.com/office/drawing/2014/main" id="{5245744A-1AE8-F2F0-AA58-66851098F397}"/>
                    </a:ext>
                  </a:extLst>
                </p:cNvPr>
                <p:cNvSpPr/>
                <p:nvPr/>
              </p:nvSpPr>
              <p:spPr>
                <a:xfrm rot="660000">
                  <a:off x="985469" y="75672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8" name="Rectangle">
                  <a:extLst>
                    <a:ext uri="{FF2B5EF4-FFF2-40B4-BE49-F238E27FC236}">
                      <a16:creationId xmlns:a16="http://schemas.microsoft.com/office/drawing/2014/main" id="{DA1A5D19-D35F-75A1-D54A-109C7900DC32}"/>
                    </a:ext>
                  </a:extLst>
                </p:cNvPr>
                <p:cNvSpPr/>
                <p:nvPr/>
              </p:nvSpPr>
              <p:spPr>
                <a:xfrm rot="20540156">
                  <a:off x="967366" y="59703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29" name="Rectangle">
                  <a:extLst>
                    <a:ext uri="{FF2B5EF4-FFF2-40B4-BE49-F238E27FC236}">
                      <a16:creationId xmlns:a16="http://schemas.microsoft.com/office/drawing/2014/main" id="{B961C561-9AFE-AB05-17C3-16353466C313}"/>
                    </a:ext>
                  </a:extLst>
                </p:cNvPr>
                <p:cNvSpPr/>
                <p:nvPr/>
              </p:nvSpPr>
              <p:spPr>
                <a:xfrm rot="20720156">
                  <a:off x="993932" y="728958"/>
                  <a:ext cx="109690" cy="58026"/>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sp>
              <p:nvSpPr>
                <p:cNvPr id="30" name="Rectangle">
                  <a:extLst>
                    <a:ext uri="{FF2B5EF4-FFF2-40B4-BE49-F238E27FC236}">
                      <a16:creationId xmlns:a16="http://schemas.microsoft.com/office/drawing/2014/main" id="{11D37219-63A1-3C37-C608-30B9A773178D}"/>
                    </a:ext>
                  </a:extLst>
                </p:cNvPr>
                <p:cNvSpPr/>
                <p:nvPr/>
              </p:nvSpPr>
              <p:spPr>
                <a:xfrm rot="20720156">
                  <a:off x="1010386" y="672859"/>
                  <a:ext cx="29075" cy="79595"/>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p>
              </p:txBody>
            </p:sp>
          </p:grpSp>
        </p:grpSp>
        <p:sp>
          <p:nvSpPr>
            <p:cNvPr id="18" name="~0.3% (up to 7% for glass RPC)">
              <a:extLst>
                <a:ext uri="{FF2B5EF4-FFF2-40B4-BE49-F238E27FC236}">
                  <a16:creationId xmlns:a16="http://schemas.microsoft.com/office/drawing/2014/main" id="{3BEC4FFC-66E0-79D2-62F4-DF1D051C36AB}"/>
                </a:ext>
              </a:extLst>
            </p:cNvPr>
            <p:cNvSpPr txBox="1"/>
            <p:nvPr/>
          </p:nvSpPr>
          <p:spPr>
            <a:xfrm>
              <a:off x="1653580" y="3867833"/>
              <a:ext cx="2194223" cy="302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a:ea typeface="Helvetica"/>
                  <a:cs typeface="Helvetica"/>
                  <a:sym typeface="Helvetica"/>
                </a:defRPr>
              </a:pPr>
              <a:r>
                <a:rPr lang="en-GB" sz="1500" dirty="0"/>
                <a:t>From 0.3% </a:t>
              </a:r>
              <a:r>
                <a:rPr sz="1500" dirty="0"/>
                <a:t>up to 7%</a:t>
              </a:r>
            </a:p>
          </p:txBody>
        </p:sp>
        <p:sp>
          <p:nvSpPr>
            <p:cNvPr id="19" name="~5% iC4H10">
              <a:extLst>
                <a:ext uri="{FF2B5EF4-FFF2-40B4-BE49-F238E27FC236}">
                  <a16:creationId xmlns:a16="http://schemas.microsoft.com/office/drawing/2014/main" id="{2DECA11E-BBA8-42C9-B77A-52B239A5DAA8}"/>
                </a:ext>
              </a:extLst>
            </p:cNvPr>
            <p:cNvSpPr txBox="1"/>
            <p:nvPr/>
          </p:nvSpPr>
          <p:spPr>
            <a:xfrm>
              <a:off x="1931267" y="6387536"/>
              <a:ext cx="1554357"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100">
                  <a:latin typeface="Helvetica"/>
                  <a:ea typeface="Helvetica"/>
                  <a:cs typeface="Helvetica"/>
                  <a:sym typeface="Helvetica"/>
                </a:defRPr>
              </a:pPr>
              <a:r>
                <a:rPr sz="1477"/>
                <a:t>~5% iC</a:t>
              </a:r>
              <a:r>
                <a:rPr sz="1477" baseline="-5999"/>
                <a:t>4</a:t>
              </a:r>
              <a:r>
                <a:rPr sz="1477"/>
                <a:t>H</a:t>
              </a:r>
              <a:r>
                <a:rPr sz="1477" baseline="-5999"/>
                <a:t>10</a:t>
              </a:r>
            </a:p>
          </p:txBody>
        </p:sp>
        <p:sp>
          <p:nvSpPr>
            <p:cNvPr id="20" name="+">
              <a:extLst>
                <a:ext uri="{FF2B5EF4-FFF2-40B4-BE49-F238E27FC236}">
                  <a16:creationId xmlns:a16="http://schemas.microsoft.com/office/drawing/2014/main" id="{7B9DA367-36F5-1C17-9D7F-DB2D68726BAA}"/>
                </a:ext>
              </a:extLst>
            </p:cNvPr>
            <p:cNvSpPr txBox="1"/>
            <p:nvPr/>
          </p:nvSpPr>
          <p:spPr>
            <a:xfrm>
              <a:off x="2613505" y="6092131"/>
              <a:ext cx="182743"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100">
                  <a:latin typeface="Helvetica"/>
                  <a:ea typeface="Helvetica"/>
                  <a:cs typeface="Helvetica"/>
                  <a:sym typeface="Helvetica"/>
                </a:defRPr>
              </a:lvl1pPr>
            </a:lstStyle>
            <a:p>
              <a:r>
                <a:rPr sz="1477"/>
                <a:t>+</a:t>
              </a:r>
            </a:p>
          </p:txBody>
        </p:sp>
      </p:grpSp>
      <p:sp>
        <p:nvSpPr>
          <p:cNvPr id="31" name="Replacement of R134a with ~30-50% CO2 to lower GHG emissions">
            <a:extLst>
              <a:ext uri="{FF2B5EF4-FFF2-40B4-BE49-F238E27FC236}">
                <a16:creationId xmlns:a16="http://schemas.microsoft.com/office/drawing/2014/main" id="{B6EFA68B-A8DC-717B-31EA-DAEFF2AE08DE}"/>
              </a:ext>
            </a:extLst>
          </p:cNvPr>
          <p:cNvSpPr txBox="1"/>
          <p:nvPr/>
        </p:nvSpPr>
        <p:spPr>
          <a:xfrm>
            <a:off x="4596719" y="1185428"/>
            <a:ext cx="3280479" cy="483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900">
                <a:latin typeface="Helvetica"/>
                <a:ea typeface="Helvetica"/>
                <a:cs typeface="Helvetica"/>
                <a:sym typeface="Helvetica"/>
              </a:defRPr>
            </a:pPr>
            <a:r>
              <a:rPr sz="1336"/>
              <a:t>Replacement of R134a with ~30-50% CO</a:t>
            </a:r>
            <a:r>
              <a:rPr sz="1336" baseline="-5999"/>
              <a:t>2</a:t>
            </a:r>
            <a:r>
              <a:rPr sz="1336"/>
              <a:t> to lower GHG emissions</a:t>
            </a:r>
          </a:p>
        </p:txBody>
      </p:sp>
      <p:sp>
        <p:nvSpPr>
          <p:cNvPr id="32" name="Detector performance slightly affected">
            <a:extLst>
              <a:ext uri="{FF2B5EF4-FFF2-40B4-BE49-F238E27FC236}">
                <a16:creationId xmlns:a16="http://schemas.microsoft.com/office/drawing/2014/main" id="{589CCE24-FB7D-2AEE-8084-7CD5F91E04EA}"/>
              </a:ext>
            </a:extLst>
          </p:cNvPr>
          <p:cNvSpPr txBox="1"/>
          <p:nvPr/>
        </p:nvSpPr>
        <p:spPr>
          <a:xfrm>
            <a:off x="8904168" y="1071088"/>
            <a:ext cx="2115818" cy="504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Detector performance slightly affected</a:t>
            </a:r>
          </a:p>
        </p:txBody>
      </p:sp>
      <p:sp>
        <p:nvSpPr>
          <p:cNvPr id="33" name="Detector performance affected and long-term effects to investigate">
            <a:extLst>
              <a:ext uri="{FF2B5EF4-FFF2-40B4-BE49-F238E27FC236}">
                <a16:creationId xmlns:a16="http://schemas.microsoft.com/office/drawing/2014/main" id="{B9B3E8C6-E040-7920-2F04-AEB89E0A0DEB}"/>
              </a:ext>
            </a:extLst>
          </p:cNvPr>
          <p:cNvSpPr txBox="1"/>
          <p:nvPr/>
        </p:nvSpPr>
        <p:spPr>
          <a:xfrm>
            <a:off x="8904168" y="2170945"/>
            <a:ext cx="2115818" cy="721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Detector performance affected and long-term effects to investigate</a:t>
            </a:r>
          </a:p>
        </p:txBody>
      </p:sp>
      <p:sp>
        <p:nvSpPr>
          <p:cNvPr id="35" name="3MTM NovecTM 5110…">
            <a:extLst>
              <a:ext uri="{FF2B5EF4-FFF2-40B4-BE49-F238E27FC236}">
                <a16:creationId xmlns:a16="http://schemas.microsoft.com/office/drawing/2014/main" id="{BD78752F-ACED-F5F5-83E7-BE4266DD32F2}"/>
              </a:ext>
            </a:extLst>
          </p:cNvPr>
          <p:cNvSpPr txBox="1"/>
          <p:nvPr/>
        </p:nvSpPr>
        <p:spPr>
          <a:xfrm>
            <a:off x="4385680" y="5732942"/>
            <a:ext cx="1360950" cy="6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600">
                <a:latin typeface="Helvetica Neue Medium"/>
                <a:ea typeface="Helvetica Neue Medium"/>
                <a:cs typeface="Helvetica Neue Medium"/>
                <a:sym typeface="Helvetica Neue Medium"/>
              </a:defRPr>
            </a:pPr>
            <a:r>
              <a:rPr sz="1125"/>
              <a:t>3M</a:t>
            </a:r>
            <a:r>
              <a:rPr sz="1125" baseline="31999"/>
              <a:t>TM</a:t>
            </a:r>
            <a:r>
              <a:rPr sz="1125"/>
              <a:t> Novec</a:t>
            </a:r>
            <a:r>
              <a:rPr sz="1125" baseline="31999"/>
              <a:t>TM</a:t>
            </a:r>
            <a:r>
              <a:rPr sz="1125"/>
              <a:t> 5110</a:t>
            </a:r>
          </a:p>
          <a:p>
            <a:pPr>
              <a:spcBef>
                <a:spcPts val="352"/>
              </a:spcBef>
              <a:defRPr sz="1600">
                <a:latin typeface="Helvetica Neue"/>
                <a:ea typeface="Helvetica Neue"/>
                <a:cs typeface="Helvetica Neue"/>
                <a:sym typeface="Helvetica Neue"/>
              </a:defRPr>
            </a:pPr>
            <a:r>
              <a:rPr sz="1125"/>
              <a:t>(CF</a:t>
            </a:r>
            <a:r>
              <a:rPr sz="1125" baseline="-8333"/>
              <a:t>3</a:t>
            </a:r>
            <a:r>
              <a:rPr sz="1125"/>
              <a:t>C(O)CF(CF</a:t>
            </a:r>
            <a:r>
              <a:rPr sz="1125" baseline="-8333"/>
              <a:t>3</a:t>
            </a:r>
            <a:r>
              <a:rPr sz="1125"/>
              <a:t>)</a:t>
            </a:r>
            <a:r>
              <a:rPr sz="1125" baseline="-8333"/>
              <a:t>2 </a:t>
            </a:r>
            <a:r>
              <a:rPr sz="1125"/>
              <a:t>)</a:t>
            </a:r>
          </a:p>
          <a:p>
            <a:pPr>
              <a:spcBef>
                <a:spcPts val="352"/>
              </a:spcBef>
              <a:defRPr sz="1600" b="1">
                <a:solidFill>
                  <a:schemeClr val="accent2"/>
                </a:solidFill>
                <a:latin typeface="Helvetica Neue"/>
                <a:ea typeface="Helvetica Neue"/>
                <a:cs typeface="Helvetica Neue"/>
                <a:sym typeface="Helvetica Neue"/>
              </a:defRPr>
            </a:pPr>
            <a:r>
              <a:rPr sz="1125"/>
              <a:t>GWP &lt;1</a:t>
            </a:r>
          </a:p>
        </p:txBody>
      </p:sp>
      <p:pic>
        <p:nvPicPr>
          <p:cNvPr id="36" name="2635130879001_5445464769001_5238243864001-vs.jpg" descr="2635130879001_5445464769001_5238243864001-vs.jpg">
            <a:extLst>
              <a:ext uri="{FF2B5EF4-FFF2-40B4-BE49-F238E27FC236}">
                <a16:creationId xmlns:a16="http://schemas.microsoft.com/office/drawing/2014/main" id="{808C81C1-AD37-A1E4-C676-AEA5F2C2D040}"/>
              </a:ext>
            </a:extLst>
          </p:cNvPr>
          <p:cNvPicPr>
            <a:picLocks noChangeAspect="1"/>
          </p:cNvPicPr>
          <p:nvPr/>
        </p:nvPicPr>
        <p:blipFill>
          <a:blip r:embed="rId5"/>
          <a:srcRect l="7993" t="34070" r="10418" b="6380"/>
          <a:stretch>
            <a:fillRect/>
          </a:stretch>
        </p:blipFill>
        <p:spPr>
          <a:xfrm>
            <a:off x="4578371" y="4759668"/>
            <a:ext cx="2454763" cy="1007814"/>
          </a:xfrm>
          <a:prstGeom prst="rect">
            <a:avLst/>
          </a:prstGeom>
          <a:ln w="12700">
            <a:miter lim="400000"/>
          </a:ln>
        </p:spPr>
      </p:pic>
      <p:sp>
        <p:nvSpPr>
          <p:cNvPr id="37" name="3MTM NovecTM 4710…">
            <a:extLst>
              <a:ext uri="{FF2B5EF4-FFF2-40B4-BE49-F238E27FC236}">
                <a16:creationId xmlns:a16="http://schemas.microsoft.com/office/drawing/2014/main" id="{7FB41E4E-9161-DAD0-D079-62F22E8E8ADC}"/>
              </a:ext>
            </a:extLst>
          </p:cNvPr>
          <p:cNvSpPr txBox="1"/>
          <p:nvPr/>
        </p:nvSpPr>
        <p:spPr>
          <a:xfrm>
            <a:off x="5843927" y="5732942"/>
            <a:ext cx="1360950" cy="6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spcBef>
                <a:spcPts val="352"/>
              </a:spcBef>
              <a:defRPr sz="1600">
                <a:latin typeface="Helvetica Neue Medium"/>
                <a:ea typeface="Helvetica Neue Medium"/>
                <a:cs typeface="Helvetica Neue Medium"/>
                <a:sym typeface="Helvetica Neue Medium"/>
              </a:defRPr>
            </a:pPr>
            <a:r>
              <a:rPr sz="1125"/>
              <a:t>3M</a:t>
            </a:r>
            <a:r>
              <a:rPr sz="1125" baseline="31999"/>
              <a:t>TM</a:t>
            </a:r>
            <a:r>
              <a:rPr sz="1125"/>
              <a:t> Novec</a:t>
            </a:r>
            <a:r>
              <a:rPr sz="1125" baseline="31999"/>
              <a:t>TM</a:t>
            </a:r>
            <a:r>
              <a:rPr sz="1125"/>
              <a:t> 4710</a:t>
            </a:r>
          </a:p>
          <a:p>
            <a:pPr>
              <a:spcBef>
                <a:spcPts val="352"/>
              </a:spcBef>
              <a:defRPr sz="1600">
                <a:latin typeface="Helvetica Neue"/>
                <a:ea typeface="Helvetica Neue"/>
                <a:cs typeface="Helvetica Neue"/>
                <a:sym typeface="Helvetica Neue"/>
              </a:defRPr>
            </a:pPr>
            <a:r>
              <a:rPr sz="1125"/>
              <a:t>((CF</a:t>
            </a:r>
            <a:r>
              <a:rPr sz="1125" baseline="-25000"/>
              <a:t>3</a:t>
            </a:r>
            <a:r>
              <a:rPr sz="1125"/>
              <a:t>)</a:t>
            </a:r>
            <a:r>
              <a:rPr sz="1125" baseline="-25000"/>
              <a:t>2 </a:t>
            </a:r>
            <a:r>
              <a:rPr sz="1125"/>
              <a:t>CFCN)</a:t>
            </a:r>
          </a:p>
          <a:p>
            <a:pPr>
              <a:spcBef>
                <a:spcPts val="352"/>
              </a:spcBef>
              <a:defRPr sz="1600" b="1">
                <a:solidFill>
                  <a:schemeClr val="accent2"/>
                </a:solidFill>
                <a:latin typeface="Helvetica Neue"/>
                <a:ea typeface="Helvetica Neue"/>
                <a:cs typeface="Helvetica Neue"/>
                <a:sym typeface="Helvetica Neue"/>
              </a:defRPr>
            </a:pPr>
            <a:r>
              <a:rPr sz="1125"/>
              <a:t>GWP 2100</a:t>
            </a:r>
          </a:p>
        </p:txBody>
      </p:sp>
      <p:pic>
        <p:nvPicPr>
          <p:cNvPr id="38" name="0DxoS-ZWmdXA7gHOwTmn814GdpJ8IZBZqsaU3wydBdyOqH2Ge2qu2V98JCLbZ7Ch1KBo2X4J-ulIiiRQ1_uB91nPwGHWhFamb1elPcYmFX4aR2UTc6G1-W1PTIZrb2evQ62ZpQWmsQU.png" descr="0DxoS-ZWmdXA7gHOwTmn814GdpJ8IZBZqsaU3wydBdyOqH2Ge2qu2V98JCLbZ7Ch1KBo2X4J-ulIiiRQ1_uB91nPwGHWhFamb1elPcYmFX4aR2UTc6G1-W1PTIZrb2evQ62ZpQWmsQU.png">
            <a:extLst>
              <a:ext uri="{FF2B5EF4-FFF2-40B4-BE49-F238E27FC236}">
                <a16:creationId xmlns:a16="http://schemas.microsoft.com/office/drawing/2014/main" id="{BEC26067-71B4-854C-14B2-543E8205A172}"/>
              </a:ext>
            </a:extLst>
          </p:cNvPr>
          <p:cNvPicPr>
            <a:picLocks noChangeAspect="1"/>
          </p:cNvPicPr>
          <p:nvPr/>
        </p:nvPicPr>
        <p:blipFill>
          <a:blip r:embed="rId6"/>
          <a:srcRect l="49337" t="48289" r="23316"/>
          <a:stretch>
            <a:fillRect/>
          </a:stretch>
        </p:blipFill>
        <p:spPr>
          <a:xfrm>
            <a:off x="6770452" y="2097074"/>
            <a:ext cx="1297636" cy="1226888"/>
          </a:xfrm>
          <a:prstGeom prst="rect">
            <a:avLst/>
          </a:prstGeom>
          <a:ln w="12700">
            <a:miter lim="400000"/>
          </a:ln>
        </p:spPr>
      </p:pic>
      <p:sp>
        <p:nvSpPr>
          <p:cNvPr id="40" name="Line">
            <a:extLst>
              <a:ext uri="{FF2B5EF4-FFF2-40B4-BE49-F238E27FC236}">
                <a16:creationId xmlns:a16="http://schemas.microsoft.com/office/drawing/2014/main" id="{D17DE18F-3610-BD8B-50A5-7C4A9D5F46C7}"/>
              </a:ext>
            </a:extLst>
          </p:cNvPr>
          <p:cNvSpPr/>
          <p:nvPr/>
        </p:nvSpPr>
        <p:spPr>
          <a:xfrm>
            <a:off x="7901958" y="1351956"/>
            <a:ext cx="830466" cy="0"/>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1" name="Line">
            <a:extLst>
              <a:ext uri="{FF2B5EF4-FFF2-40B4-BE49-F238E27FC236}">
                <a16:creationId xmlns:a16="http://schemas.microsoft.com/office/drawing/2014/main" id="{72E63359-486F-9A60-2F76-07723AE3FF04}"/>
              </a:ext>
            </a:extLst>
          </p:cNvPr>
          <p:cNvSpPr/>
          <p:nvPr/>
        </p:nvSpPr>
        <p:spPr>
          <a:xfrm flipV="1">
            <a:off x="7827261" y="2473024"/>
            <a:ext cx="905163" cy="419080"/>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2" name="Line">
            <a:extLst>
              <a:ext uri="{FF2B5EF4-FFF2-40B4-BE49-F238E27FC236}">
                <a16:creationId xmlns:a16="http://schemas.microsoft.com/office/drawing/2014/main" id="{8C181868-A3EA-D688-4BD8-FC4AB73770BD}"/>
              </a:ext>
            </a:extLst>
          </p:cNvPr>
          <p:cNvSpPr/>
          <p:nvPr/>
        </p:nvSpPr>
        <p:spPr>
          <a:xfrm>
            <a:off x="7898699" y="3133267"/>
            <a:ext cx="833726" cy="619065"/>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3" name="Very good detector performance">
            <a:extLst>
              <a:ext uri="{FF2B5EF4-FFF2-40B4-BE49-F238E27FC236}">
                <a16:creationId xmlns:a16="http://schemas.microsoft.com/office/drawing/2014/main" id="{7CD8F733-C6FC-039C-67ED-FAE38F7B930C}"/>
              </a:ext>
            </a:extLst>
          </p:cNvPr>
          <p:cNvSpPr txBox="1"/>
          <p:nvPr/>
        </p:nvSpPr>
        <p:spPr>
          <a:xfrm>
            <a:off x="8904168" y="5528193"/>
            <a:ext cx="2115818" cy="504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000">
                <a:solidFill>
                  <a:srgbClr val="21529F"/>
                </a:solidFill>
                <a:latin typeface="Helvetica"/>
                <a:ea typeface="Helvetica"/>
                <a:cs typeface="Helvetica"/>
                <a:sym typeface="Helvetica"/>
              </a:defRPr>
            </a:lvl1pPr>
          </a:lstStyle>
          <a:p>
            <a:r>
              <a:rPr sz="1406" dirty="0"/>
              <a:t>Very good detector performance</a:t>
            </a:r>
          </a:p>
        </p:txBody>
      </p:sp>
      <p:sp>
        <p:nvSpPr>
          <p:cNvPr id="44" name="Line">
            <a:extLst>
              <a:ext uri="{FF2B5EF4-FFF2-40B4-BE49-F238E27FC236}">
                <a16:creationId xmlns:a16="http://schemas.microsoft.com/office/drawing/2014/main" id="{69FE6AE4-A699-B0EE-A259-17F30820B71A}"/>
              </a:ext>
            </a:extLst>
          </p:cNvPr>
          <p:cNvSpPr/>
          <p:nvPr/>
        </p:nvSpPr>
        <p:spPr>
          <a:xfrm flipV="1">
            <a:off x="7092585" y="3969146"/>
            <a:ext cx="1639840" cy="1007814"/>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sp>
        <p:nvSpPr>
          <p:cNvPr id="45" name="Line">
            <a:extLst>
              <a:ext uri="{FF2B5EF4-FFF2-40B4-BE49-F238E27FC236}">
                <a16:creationId xmlns:a16="http://schemas.microsoft.com/office/drawing/2014/main" id="{29F162D1-043E-45D5-E606-4E5F02904C09}"/>
              </a:ext>
            </a:extLst>
          </p:cNvPr>
          <p:cNvSpPr/>
          <p:nvPr/>
        </p:nvSpPr>
        <p:spPr>
          <a:xfrm>
            <a:off x="7083649" y="5231896"/>
            <a:ext cx="1648776" cy="495796"/>
          </a:xfrm>
          <a:prstGeom prst="line">
            <a:avLst/>
          </a:prstGeom>
          <a:ln w="25400">
            <a:solidFill>
              <a:srgbClr val="21529F"/>
            </a:solidFill>
            <a:miter lim="400000"/>
            <a:tailEnd type="triangle"/>
          </a:ln>
        </p:spPr>
        <p:txBody>
          <a:bodyPr lIns="35719" tIns="35719" rIns="35719" bIns="35719" anchor="ctr"/>
          <a:lstStyle/>
          <a:p>
            <a:pPr>
              <a:defRPr sz="2400"/>
            </a:pPr>
            <a:endParaRPr sz="1687"/>
          </a:p>
        </p:txBody>
      </p:sp>
      <p:pic>
        <p:nvPicPr>
          <p:cNvPr id="46" name="Carbon-dioxide-2D-dimensions.svg.png" descr="Carbon-dioxide-2D-dimensions.svg.png">
            <a:extLst>
              <a:ext uri="{FF2B5EF4-FFF2-40B4-BE49-F238E27FC236}">
                <a16:creationId xmlns:a16="http://schemas.microsoft.com/office/drawing/2014/main" id="{3E14B08D-B4EA-3FF1-7C5F-D178DBA47E0F}"/>
              </a:ext>
            </a:extLst>
          </p:cNvPr>
          <p:cNvPicPr>
            <a:picLocks noChangeAspect="1"/>
          </p:cNvPicPr>
          <p:nvPr/>
        </p:nvPicPr>
        <p:blipFill>
          <a:blip r:embed="rId7"/>
          <a:srcRect b="43271"/>
          <a:stretch>
            <a:fillRect/>
          </a:stretch>
        </p:blipFill>
        <p:spPr>
          <a:xfrm>
            <a:off x="5481049" y="950238"/>
            <a:ext cx="933886" cy="236333"/>
          </a:xfrm>
          <a:prstGeom prst="rect">
            <a:avLst/>
          </a:prstGeom>
          <a:ln w="12700">
            <a:miter lim="400000"/>
          </a:ln>
        </p:spPr>
      </p:pic>
      <p:sp>
        <p:nvSpPr>
          <p:cNvPr id="48" name="CF3I…">
            <a:extLst>
              <a:ext uri="{FF2B5EF4-FFF2-40B4-BE49-F238E27FC236}">
                <a16:creationId xmlns:a16="http://schemas.microsoft.com/office/drawing/2014/main" id="{1C3E55D4-7041-4CF1-6BF0-E3CF7484FD59}"/>
              </a:ext>
            </a:extLst>
          </p:cNvPr>
          <p:cNvSpPr txBox="1"/>
          <p:nvPr/>
        </p:nvSpPr>
        <p:spPr>
          <a:xfrm>
            <a:off x="6445017" y="4153655"/>
            <a:ext cx="800049" cy="500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spcBef>
                <a:spcPts val="352"/>
              </a:spcBef>
              <a:defRPr sz="1800">
                <a:latin typeface="Helvetica Neue Medium"/>
                <a:ea typeface="Helvetica Neue Medium"/>
                <a:cs typeface="Helvetica Neue Medium"/>
                <a:sym typeface="Helvetica Neue Medium"/>
              </a:defRPr>
            </a:pPr>
            <a:r>
              <a:rPr sz="1266"/>
              <a:t>CF</a:t>
            </a:r>
            <a:r>
              <a:rPr sz="1266" baseline="-5999"/>
              <a:t>3</a:t>
            </a:r>
            <a:r>
              <a:rPr sz="1266"/>
              <a:t>I</a:t>
            </a:r>
          </a:p>
          <a:p>
            <a:pPr>
              <a:spcBef>
                <a:spcPts val="352"/>
              </a:spcBef>
              <a:defRPr sz="1800" b="1">
                <a:solidFill>
                  <a:schemeClr val="accent2"/>
                </a:solidFill>
                <a:latin typeface="Helvetica Neue"/>
                <a:ea typeface="Helvetica Neue"/>
                <a:cs typeface="Helvetica Neue"/>
                <a:sym typeface="Helvetica Neue"/>
              </a:defRPr>
            </a:pPr>
            <a:r>
              <a:rPr sz="1266"/>
              <a:t>GWP 0.4</a:t>
            </a:r>
          </a:p>
        </p:txBody>
      </p:sp>
      <p:sp>
        <p:nvSpPr>
          <p:cNvPr id="49" name="Possible alternatives to GHG gases">
            <a:extLst>
              <a:ext uri="{FF2B5EF4-FFF2-40B4-BE49-F238E27FC236}">
                <a16:creationId xmlns:a16="http://schemas.microsoft.com/office/drawing/2014/main" id="{66982509-B25C-0F8D-06B5-72FEBA80DA5E}"/>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Alternatives for RPC gas mixture: R134a and SF6</a:t>
            </a:r>
          </a:p>
        </p:txBody>
      </p:sp>
      <p:pic>
        <p:nvPicPr>
          <p:cNvPr id="50" name="Picture 49" descr="C:\Users\guidar\Documents\IEEE2012\CERN LogoOutline-Blue-04.png">
            <a:extLst>
              <a:ext uri="{FF2B5EF4-FFF2-40B4-BE49-F238E27FC236}">
                <a16:creationId xmlns:a16="http://schemas.microsoft.com/office/drawing/2014/main" id="{B0441D4F-DA45-BEC4-05B6-32A3E52B5447}"/>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6811A132-FC6C-A360-9C11-29DDD7562889}"/>
              </a:ext>
            </a:extLst>
          </p:cNvPr>
          <p:cNvGrpSpPr/>
          <p:nvPr/>
        </p:nvGrpSpPr>
        <p:grpSpPr>
          <a:xfrm>
            <a:off x="792488" y="691712"/>
            <a:ext cx="10440000" cy="37824"/>
            <a:chOff x="179512" y="582864"/>
            <a:chExt cx="8820000" cy="37824"/>
          </a:xfrm>
        </p:grpSpPr>
        <p:cxnSp>
          <p:nvCxnSpPr>
            <p:cNvPr id="52" name="Straight Connector 51">
              <a:extLst>
                <a:ext uri="{FF2B5EF4-FFF2-40B4-BE49-F238E27FC236}">
                  <a16:creationId xmlns:a16="http://schemas.microsoft.com/office/drawing/2014/main" id="{316611E8-C228-EFA1-4407-21BF7E67EB7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39BB82-4E39-E8D8-E30C-9FA46CD1752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 name="Rectangle">
            <a:extLst>
              <a:ext uri="{FF2B5EF4-FFF2-40B4-BE49-F238E27FC236}">
                <a16:creationId xmlns:a16="http://schemas.microsoft.com/office/drawing/2014/main" id="{CE434A0F-6CE5-089E-69CC-2E94F2642B98}"/>
              </a:ext>
            </a:extLst>
          </p:cNvPr>
          <p:cNvSpPr/>
          <p:nvPr/>
        </p:nvSpPr>
        <p:spPr>
          <a:xfrm>
            <a:off x="4347238" y="912846"/>
            <a:ext cx="6484335" cy="3054058"/>
          </a:xfrm>
          <a:prstGeom prst="rect">
            <a:avLst/>
          </a:prstGeom>
          <a:solidFill>
            <a:srgbClr val="FFFFFF">
              <a:alpha val="80127"/>
            </a:srgbClr>
          </a:solidFill>
          <a:ln w="12700">
            <a:miter lim="400000"/>
          </a:ln>
        </p:spPr>
        <p:txBody>
          <a:bodyPr lIns="35719" tIns="35719" rIns="35719" bIns="35719" anchor="ctr"/>
          <a:lstStyle/>
          <a:p>
            <a:pPr>
              <a:defRPr sz="2400">
                <a:solidFill>
                  <a:srgbClr val="FFFFFF"/>
                </a:solidFill>
              </a:defRPr>
            </a:pPr>
            <a:endParaRPr sz="1687"/>
          </a:p>
        </p:txBody>
      </p:sp>
      <p:sp>
        <p:nvSpPr>
          <p:cNvPr id="34" name="“Forever chemicals”…">
            <a:extLst>
              <a:ext uri="{FF2B5EF4-FFF2-40B4-BE49-F238E27FC236}">
                <a16:creationId xmlns:a16="http://schemas.microsoft.com/office/drawing/2014/main" id="{76650117-3F3D-7EA3-3F05-3241E9C22637}"/>
              </a:ext>
            </a:extLst>
          </p:cNvPr>
          <p:cNvSpPr txBox="1"/>
          <p:nvPr/>
        </p:nvSpPr>
        <p:spPr>
          <a:xfrm>
            <a:off x="8904168" y="3583266"/>
            <a:ext cx="2115818" cy="721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000">
                <a:solidFill>
                  <a:srgbClr val="21529F"/>
                </a:solidFill>
                <a:latin typeface="Helvetica"/>
                <a:ea typeface="Helvetica"/>
                <a:cs typeface="Helvetica"/>
                <a:sym typeface="Helvetica"/>
              </a:defRPr>
            </a:pPr>
            <a:r>
              <a:rPr sz="1406" dirty="0"/>
              <a:t>“Forever chemicals”</a:t>
            </a:r>
          </a:p>
          <a:p>
            <a:pPr>
              <a:defRPr sz="2000">
                <a:solidFill>
                  <a:srgbClr val="21529F"/>
                </a:solidFill>
                <a:latin typeface="Helvetica"/>
                <a:ea typeface="Helvetica"/>
                <a:cs typeface="Helvetica"/>
                <a:sym typeface="Helvetica"/>
              </a:defRPr>
            </a:pPr>
            <a:r>
              <a:rPr sz="1406" dirty="0"/>
              <a:t>Possible concerns for environment</a:t>
            </a:r>
          </a:p>
        </p:txBody>
      </p:sp>
      <p:pic>
        <p:nvPicPr>
          <p:cNvPr id="39" name="0DxoS-ZWmdXA7gHOwTmn814GdpJ8IZBZqsaU3wydBdyOqH2Ge2qu2V98JCLbZ7Ch1KBo2X4J-ulIiiRQ1_uB91nPwGHWhFamb1elPcYmFX4aR2UTc6G1-W1PTIZrb2evQ62ZpQWmsQU.png" descr="0DxoS-ZWmdXA7gHOwTmn814GdpJ8IZBZqsaU3wydBdyOqH2Ge2qu2V98JCLbZ7Ch1KBo2X4J-ulIiiRQ1_uB91nPwGHWhFamb1elPcYmFX4aR2UTc6G1-W1PTIZrb2evQ62ZpQWmsQU.png">
            <a:extLst>
              <a:ext uri="{FF2B5EF4-FFF2-40B4-BE49-F238E27FC236}">
                <a16:creationId xmlns:a16="http://schemas.microsoft.com/office/drawing/2014/main" id="{4D55B828-4342-4A4F-2D24-3FE55626F148}"/>
              </a:ext>
            </a:extLst>
          </p:cNvPr>
          <p:cNvPicPr>
            <a:picLocks noChangeAspect="1"/>
          </p:cNvPicPr>
          <p:nvPr/>
        </p:nvPicPr>
        <p:blipFill>
          <a:blip r:embed="rId6"/>
          <a:srcRect l="25188" r="51426" b="51144"/>
          <a:stretch>
            <a:fillRect/>
          </a:stretch>
        </p:blipFill>
        <p:spPr>
          <a:xfrm>
            <a:off x="4668736" y="3476367"/>
            <a:ext cx="1234149" cy="1289216"/>
          </a:xfrm>
          <a:prstGeom prst="rect">
            <a:avLst/>
          </a:prstGeom>
          <a:ln w="12700">
            <a:miter lim="400000"/>
          </a:ln>
        </p:spPr>
      </p:pic>
      <p:pic>
        <p:nvPicPr>
          <p:cNvPr id="47" name="Trifluoroiodomethane.png" descr="Trifluoroiodomethane.png">
            <a:extLst>
              <a:ext uri="{FF2B5EF4-FFF2-40B4-BE49-F238E27FC236}">
                <a16:creationId xmlns:a16="http://schemas.microsoft.com/office/drawing/2014/main" id="{57916C6E-D7CD-5EE6-C75F-0AEC1EF3236C}"/>
              </a:ext>
            </a:extLst>
          </p:cNvPr>
          <p:cNvPicPr>
            <a:picLocks noChangeAspect="1"/>
          </p:cNvPicPr>
          <p:nvPr/>
        </p:nvPicPr>
        <p:blipFill>
          <a:blip r:embed="rId9"/>
          <a:stretch>
            <a:fillRect/>
          </a:stretch>
        </p:blipFill>
        <p:spPr>
          <a:xfrm>
            <a:off x="6360191" y="3390011"/>
            <a:ext cx="969701" cy="932993"/>
          </a:xfrm>
          <a:prstGeom prst="rect">
            <a:avLst/>
          </a:prstGeom>
          <a:ln w="12700">
            <a:miter lim="400000"/>
          </a:ln>
        </p:spPr>
      </p:pic>
    </p:spTree>
    <p:extLst>
      <p:ext uri="{BB962C8B-B14F-4D97-AF65-F5344CB8AC3E}">
        <p14:creationId xmlns:p14="http://schemas.microsoft.com/office/powerpoint/2010/main" val="20824690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2635130879001_5445464769001_5238243864001-vs.jpg" descr="2635130879001_5445464769001_5238243864001-vs.jpg">
            <a:extLst>
              <a:ext uri="{FF2B5EF4-FFF2-40B4-BE49-F238E27FC236}">
                <a16:creationId xmlns:a16="http://schemas.microsoft.com/office/drawing/2014/main" id="{34EC1700-0DE3-22A1-5917-30746C3FB5E0}"/>
              </a:ext>
            </a:extLst>
          </p:cNvPr>
          <p:cNvPicPr>
            <a:picLocks noChangeAspect="1"/>
          </p:cNvPicPr>
          <p:nvPr/>
        </p:nvPicPr>
        <p:blipFill>
          <a:blip r:embed="rId2"/>
          <a:srcRect l="50767" t="34070" r="10418" b="6380"/>
          <a:stretch>
            <a:fillRect/>
          </a:stretch>
        </p:blipFill>
        <p:spPr>
          <a:xfrm>
            <a:off x="4928193" y="2075526"/>
            <a:ext cx="1167807" cy="1007815"/>
          </a:xfrm>
          <a:prstGeom prst="rect">
            <a:avLst/>
          </a:prstGeom>
          <a:ln w="12700">
            <a:miter lim="400000"/>
          </a:ln>
        </p:spPr>
      </p:pic>
      <p:sp>
        <p:nvSpPr>
          <p:cNvPr id="14" name="Alternatives to SF6 for arc quenching and insulation applications…">
            <a:extLst>
              <a:ext uri="{FF2B5EF4-FFF2-40B4-BE49-F238E27FC236}">
                <a16:creationId xmlns:a16="http://schemas.microsoft.com/office/drawing/2014/main" id="{F848876B-6FF2-41A2-A003-5DDF2F9D3CDE}"/>
              </a:ext>
            </a:extLst>
          </p:cNvPr>
          <p:cNvSpPr txBox="1"/>
          <p:nvPr/>
        </p:nvSpPr>
        <p:spPr>
          <a:xfrm>
            <a:off x="496156" y="1712852"/>
            <a:ext cx="6170488" cy="2345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238116" indent="-238116" defTabSz="1468385">
              <a:buSzPct val="75000"/>
              <a:buChar char="-"/>
              <a:defRPr sz="2100">
                <a:uFill>
                  <a:solidFill>
                    <a:srgbClr val="000000"/>
                  </a:solidFill>
                </a:uFill>
                <a:latin typeface="Helvetica"/>
                <a:ea typeface="Helvetica"/>
                <a:cs typeface="Helvetica"/>
                <a:sym typeface="Helvetica"/>
              </a:defRPr>
            </a:pPr>
            <a:r>
              <a:rPr sz="1477" dirty="0"/>
              <a:t>Alternatives to SF</a:t>
            </a:r>
            <a:r>
              <a:rPr sz="1477" baseline="-5999" dirty="0"/>
              <a:t>6</a:t>
            </a:r>
            <a:r>
              <a:rPr sz="1477" dirty="0"/>
              <a:t> for arc quenching and insulation applications</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Dielectric breakdown strength ~1.4-2 times that of SF</a:t>
            </a:r>
            <a:r>
              <a:rPr sz="1400" baseline="-5999" dirty="0"/>
              <a:t>6</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err="1"/>
              <a:t>Novec</a:t>
            </a:r>
            <a:r>
              <a:rPr sz="1477" dirty="0"/>
              <a:t> 4710 (GWP 2100)</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Very good performance but…</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It reacts with water: need further studies</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err="1"/>
              <a:t>Novec</a:t>
            </a:r>
            <a:r>
              <a:rPr sz="1477" dirty="0"/>
              <a:t> 5110 (GWP &lt;1)</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Very low GWP but..</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Sensitive to UV radiation and higher wp</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t>They are considered PFAS and 3M stopped to produce them</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Production is moving to China</a:t>
            </a:r>
          </a:p>
        </p:txBody>
      </p:sp>
      <p:sp>
        <p:nvSpPr>
          <p:cNvPr id="2" name="Date Placeholder 1">
            <a:extLst>
              <a:ext uri="{FF2B5EF4-FFF2-40B4-BE49-F238E27FC236}">
                <a16:creationId xmlns:a16="http://schemas.microsoft.com/office/drawing/2014/main" id="{C9486DB6-61C9-6590-36D7-EF2969AFCBDE}"/>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2839D026-FE42-5337-D891-F791858FB836}"/>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250EE28B-DA81-DD4D-8904-87463CC02B8A}"/>
              </a:ext>
            </a:extLst>
          </p:cNvPr>
          <p:cNvSpPr>
            <a:spLocks noGrp="1"/>
          </p:cNvSpPr>
          <p:nvPr>
            <p:ph type="sldNum" sz="quarter" idx="12"/>
          </p:nvPr>
        </p:nvSpPr>
        <p:spPr/>
        <p:txBody>
          <a:bodyPr/>
          <a:lstStyle/>
          <a:p>
            <a:fld id="{42A0D281-FBFC-4D24-9147-4B8F7095011A}" type="slidenum">
              <a:rPr lang="en-GB" smtClean="0"/>
              <a:t>78</a:t>
            </a:fld>
            <a:endParaRPr lang="en-GB"/>
          </a:p>
        </p:txBody>
      </p:sp>
      <p:sp>
        <p:nvSpPr>
          <p:cNvPr id="5" name="Possible alternatives to GHG gases">
            <a:extLst>
              <a:ext uri="{FF2B5EF4-FFF2-40B4-BE49-F238E27FC236}">
                <a16:creationId xmlns:a16="http://schemas.microsoft.com/office/drawing/2014/main" id="{3B57C3C8-63F7-150C-A060-496FF59A4601}"/>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SF6 alternatives</a:t>
            </a:r>
          </a:p>
        </p:txBody>
      </p:sp>
      <p:pic>
        <p:nvPicPr>
          <p:cNvPr id="6" name="Picture 5" descr="C:\Users\guidar\Documents\IEEE2012\CERN LogoOutline-Blue-04.png">
            <a:extLst>
              <a:ext uri="{FF2B5EF4-FFF2-40B4-BE49-F238E27FC236}">
                <a16:creationId xmlns:a16="http://schemas.microsoft.com/office/drawing/2014/main" id="{A6042225-D5FD-E4D7-CB0C-006E641951F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5E69B33-98A6-C34B-A8DB-80E5C5CA5EB5}"/>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E96BA683-D892-A2FD-30B6-7FD8348CF715}"/>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8E3C5B-DDE7-CD7A-CF62-CB636384FA8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SF6 has a very high GWP and it contributes for ~5% in the GWP of RPC gas mixture">
            <a:extLst>
              <a:ext uri="{FF2B5EF4-FFF2-40B4-BE49-F238E27FC236}">
                <a16:creationId xmlns:a16="http://schemas.microsoft.com/office/drawing/2014/main" id="{BCA3D8B5-A24F-99CD-C5ED-B307C592D6D1}"/>
              </a:ext>
            </a:extLst>
          </p:cNvPr>
          <p:cNvSpPr txBox="1"/>
          <p:nvPr/>
        </p:nvSpPr>
        <p:spPr>
          <a:xfrm>
            <a:off x="467544" y="814268"/>
            <a:ext cx="8566083"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spcBef>
                <a:spcPts val="211"/>
              </a:spcBef>
              <a:defRPr sz="2300" b="1">
                <a:solidFill>
                  <a:srgbClr val="21529F"/>
                </a:solidFill>
                <a:latin typeface="Helvetica"/>
                <a:ea typeface="Helvetica"/>
                <a:cs typeface="Helvetica"/>
                <a:sym typeface="Helvetica"/>
              </a:defRPr>
            </a:pPr>
            <a:r>
              <a:rPr sz="1617" dirty="0"/>
              <a:t>SF</a:t>
            </a:r>
            <a:r>
              <a:rPr sz="1617" baseline="-5999" dirty="0"/>
              <a:t>6</a:t>
            </a:r>
            <a:r>
              <a:rPr sz="1617" dirty="0"/>
              <a:t> has a very high GWP and it contributes for ~5% in the GWP of RPC gas mixture</a:t>
            </a:r>
          </a:p>
        </p:txBody>
      </p:sp>
      <p:sp>
        <p:nvSpPr>
          <p:cNvPr id="11" name="All SF6 alternatives tested in several concentrations as replacement of SF6 in standard gas mixture">
            <a:extLst>
              <a:ext uri="{FF2B5EF4-FFF2-40B4-BE49-F238E27FC236}">
                <a16:creationId xmlns:a16="http://schemas.microsoft.com/office/drawing/2014/main" id="{3CF1AA97-6D0C-0D46-9DB6-ACB777041161}"/>
              </a:ext>
            </a:extLst>
          </p:cNvPr>
          <p:cNvSpPr txBox="1"/>
          <p:nvPr/>
        </p:nvSpPr>
        <p:spPr>
          <a:xfrm>
            <a:off x="467544" y="1125061"/>
            <a:ext cx="8396530" cy="29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2100" i="1">
                <a:solidFill>
                  <a:srgbClr val="21529F"/>
                </a:solidFill>
                <a:latin typeface="Helvetica Neue"/>
                <a:ea typeface="Helvetica Neue"/>
                <a:cs typeface="Helvetica Neue"/>
                <a:sym typeface="Helvetica Neue"/>
              </a:defRPr>
            </a:pPr>
            <a:r>
              <a:rPr sz="1477" dirty="0"/>
              <a:t>All SF</a:t>
            </a:r>
            <a:r>
              <a:rPr sz="1477" baseline="-5999" dirty="0"/>
              <a:t>6</a:t>
            </a:r>
            <a:r>
              <a:rPr sz="1477" dirty="0"/>
              <a:t> alternatives tested in several concentrations as replacement of SF</a:t>
            </a:r>
            <a:r>
              <a:rPr sz="1477" baseline="-5999" dirty="0"/>
              <a:t>6</a:t>
            </a:r>
            <a:r>
              <a:rPr sz="1477" dirty="0"/>
              <a:t> in standard gas mixture </a:t>
            </a:r>
          </a:p>
        </p:txBody>
      </p:sp>
      <p:sp>
        <p:nvSpPr>
          <p:cNvPr id="12" name="3MTM NovecTM Dielectric fluids">
            <a:extLst>
              <a:ext uri="{FF2B5EF4-FFF2-40B4-BE49-F238E27FC236}">
                <a16:creationId xmlns:a16="http://schemas.microsoft.com/office/drawing/2014/main" id="{EAC3D4FE-FEA4-844E-CA7A-AC3B8CC7E0FB}"/>
              </a:ext>
            </a:extLst>
          </p:cNvPr>
          <p:cNvSpPr txBox="1"/>
          <p:nvPr/>
        </p:nvSpPr>
        <p:spPr>
          <a:xfrm>
            <a:off x="594034" y="1414310"/>
            <a:ext cx="2920672"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2300">
                <a:solidFill>
                  <a:srgbClr val="21529F"/>
                </a:solidFill>
                <a:latin typeface="Helvetica Neue Medium"/>
                <a:ea typeface="Helvetica Neue Medium"/>
                <a:cs typeface="Helvetica Neue Medium"/>
                <a:sym typeface="Helvetica Neue Medium"/>
              </a:defRPr>
            </a:pPr>
            <a:r>
              <a:rPr sz="1617" dirty="0"/>
              <a:t>3M</a:t>
            </a:r>
            <a:r>
              <a:rPr sz="1617" baseline="31999" dirty="0"/>
              <a:t>TM</a:t>
            </a:r>
            <a:r>
              <a:rPr sz="1617" dirty="0"/>
              <a:t> </a:t>
            </a:r>
            <a:r>
              <a:rPr sz="1617" dirty="0" err="1"/>
              <a:t>Novec</a:t>
            </a:r>
            <a:r>
              <a:rPr sz="1617" baseline="31999" dirty="0" err="1"/>
              <a:t>TM</a:t>
            </a:r>
            <a:r>
              <a:rPr sz="1617" dirty="0"/>
              <a:t> Dielectric fluids </a:t>
            </a:r>
          </a:p>
        </p:txBody>
      </p:sp>
      <p:sp>
        <p:nvSpPr>
          <p:cNvPr id="13" name="Other alternatives">
            <a:extLst>
              <a:ext uri="{FF2B5EF4-FFF2-40B4-BE49-F238E27FC236}">
                <a16:creationId xmlns:a16="http://schemas.microsoft.com/office/drawing/2014/main" id="{A0853082-83A0-B992-E35F-68CA7DAF1489}"/>
              </a:ext>
            </a:extLst>
          </p:cNvPr>
          <p:cNvSpPr txBox="1"/>
          <p:nvPr/>
        </p:nvSpPr>
        <p:spPr>
          <a:xfrm>
            <a:off x="650918" y="4049035"/>
            <a:ext cx="1712008"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300">
                <a:solidFill>
                  <a:srgbClr val="21529F"/>
                </a:solidFill>
                <a:latin typeface="Helvetica Neue Medium"/>
                <a:ea typeface="Helvetica Neue Medium"/>
                <a:cs typeface="Helvetica Neue Medium"/>
                <a:sym typeface="Helvetica Neue Medium"/>
              </a:defRPr>
            </a:lvl1pPr>
          </a:lstStyle>
          <a:p>
            <a:r>
              <a:rPr sz="1617"/>
              <a:t>Other alternatives</a:t>
            </a:r>
          </a:p>
        </p:txBody>
      </p:sp>
      <p:sp>
        <p:nvSpPr>
          <p:cNvPr id="15" name="Looks for other gases not used only for HV plants…">
            <a:extLst>
              <a:ext uri="{FF2B5EF4-FFF2-40B4-BE49-F238E27FC236}">
                <a16:creationId xmlns:a16="http://schemas.microsoft.com/office/drawing/2014/main" id="{27F623D4-4061-671D-2F66-FEACA8C1304B}"/>
              </a:ext>
            </a:extLst>
          </p:cNvPr>
          <p:cNvSpPr txBox="1"/>
          <p:nvPr/>
        </p:nvSpPr>
        <p:spPr>
          <a:xfrm>
            <a:off x="473706" y="4344468"/>
            <a:ext cx="5462879" cy="2117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238116" indent="-238116" defTabSz="1468385">
              <a:buSzPct val="75000"/>
              <a:buChar char="-"/>
              <a:defRPr sz="2100">
                <a:uFill>
                  <a:solidFill>
                    <a:srgbClr val="000000"/>
                  </a:solidFill>
                </a:uFill>
                <a:latin typeface="Helvetica"/>
                <a:ea typeface="Helvetica"/>
                <a:cs typeface="Helvetica"/>
                <a:sym typeface="Helvetica"/>
              </a:defRPr>
            </a:pPr>
            <a:r>
              <a:rPr sz="1477" dirty="0"/>
              <a:t>Looks for other gases not used only for HV plants</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Other electronegative gases could work</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t>AMOLEA HFO1224yd (GWP &lt;1)</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Good performance</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t>CF</a:t>
            </a:r>
            <a:r>
              <a:rPr sz="1477" baseline="-5999" dirty="0"/>
              <a:t>3</a:t>
            </a:r>
            <a:r>
              <a:rPr sz="1477" dirty="0"/>
              <a:t>I (GWP 0.4)</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Good performance but toxic and mutagenic</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t>C</a:t>
            </a:r>
            <a:r>
              <a:rPr sz="1477" baseline="-5999" dirty="0"/>
              <a:t>4</a:t>
            </a:r>
            <a:r>
              <a:rPr sz="1477" dirty="0"/>
              <a:t>F</a:t>
            </a:r>
            <a:r>
              <a:rPr sz="1477" baseline="-5999" dirty="0"/>
              <a:t>8</a:t>
            </a:r>
            <a:r>
              <a:rPr sz="1477" dirty="0"/>
              <a:t>O (GWP ~8000)</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Good performance at 1.5%</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00" dirty="0"/>
              <a:t>1.5% C</a:t>
            </a:r>
            <a:r>
              <a:rPr sz="1400" baseline="-5999" dirty="0"/>
              <a:t>4</a:t>
            </a:r>
            <a:r>
              <a:rPr sz="1400" dirty="0"/>
              <a:t>F</a:t>
            </a:r>
            <a:r>
              <a:rPr sz="1400" baseline="-5999" dirty="0"/>
              <a:t>8</a:t>
            </a:r>
            <a:r>
              <a:rPr sz="1400" dirty="0"/>
              <a:t>O GWP equivalent to 0.5% SF</a:t>
            </a:r>
            <a:r>
              <a:rPr sz="1400" baseline="-5999" dirty="0"/>
              <a:t>6</a:t>
            </a:r>
          </a:p>
        </p:txBody>
      </p:sp>
      <p:pic>
        <p:nvPicPr>
          <p:cNvPr id="16" name="Amolea_Charge3.png" descr="Amolea_Charge3.png">
            <a:extLst>
              <a:ext uri="{FF2B5EF4-FFF2-40B4-BE49-F238E27FC236}">
                <a16:creationId xmlns:a16="http://schemas.microsoft.com/office/drawing/2014/main" id="{67C3AE1B-92E3-DC0D-7257-13F886534189}"/>
              </a:ext>
            </a:extLst>
          </p:cNvPr>
          <p:cNvPicPr>
            <a:picLocks noChangeAspect="1"/>
          </p:cNvPicPr>
          <p:nvPr/>
        </p:nvPicPr>
        <p:blipFill>
          <a:blip r:embed="rId4"/>
          <a:srcRect t="9958"/>
          <a:stretch>
            <a:fillRect/>
          </a:stretch>
        </p:blipFill>
        <p:spPr>
          <a:xfrm>
            <a:off x="7123844" y="3213432"/>
            <a:ext cx="3404193" cy="3142918"/>
          </a:xfrm>
          <a:prstGeom prst="rect">
            <a:avLst/>
          </a:prstGeom>
          <a:ln w="12700">
            <a:miter lim="400000"/>
          </a:ln>
        </p:spPr>
      </p:pic>
      <p:pic>
        <p:nvPicPr>
          <p:cNvPr id="17" name="NOVEC4710_Charge2.png" descr="NOVEC4710_Charge2.png">
            <a:extLst>
              <a:ext uri="{FF2B5EF4-FFF2-40B4-BE49-F238E27FC236}">
                <a16:creationId xmlns:a16="http://schemas.microsoft.com/office/drawing/2014/main" id="{1C9CE3B6-6EEB-7F4F-0DF5-A85053EF5578}"/>
              </a:ext>
            </a:extLst>
          </p:cNvPr>
          <p:cNvPicPr>
            <a:picLocks noChangeAspect="1"/>
          </p:cNvPicPr>
          <p:nvPr/>
        </p:nvPicPr>
        <p:blipFill>
          <a:blip r:embed="rId5"/>
          <a:stretch>
            <a:fillRect/>
          </a:stretch>
        </p:blipFill>
        <p:spPr>
          <a:xfrm>
            <a:off x="8359519" y="1395198"/>
            <a:ext cx="3618978" cy="2586251"/>
          </a:xfrm>
          <a:prstGeom prst="rect">
            <a:avLst/>
          </a:prstGeom>
          <a:ln w="12700">
            <a:miter lim="400000"/>
          </a:ln>
        </p:spPr>
      </p:pic>
      <p:cxnSp>
        <p:nvCxnSpPr>
          <p:cNvPr id="20" name="Straight Arrow Connector 19">
            <a:extLst>
              <a:ext uri="{FF2B5EF4-FFF2-40B4-BE49-F238E27FC236}">
                <a16:creationId xmlns:a16="http://schemas.microsoft.com/office/drawing/2014/main" id="{0F2195E3-510A-E92D-6980-5116F0BD1645}"/>
              </a:ext>
            </a:extLst>
          </p:cNvPr>
          <p:cNvCxnSpPr/>
          <p:nvPr/>
        </p:nvCxnSpPr>
        <p:spPr>
          <a:xfrm flipV="1">
            <a:off x="5936585" y="2352675"/>
            <a:ext cx="2422934" cy="123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644CB5F-6EA6-3887-0EE6-080B54E3E8B9}"/>
              </a:ext>
            </a:extLst>
          </p:cNvPr>
          <p:cNvCxnSpPr>
            <a:cxnSpLocks/>
          </p:cNvCxnSpPr>
          <p:nvPr/>
        </p:nvCxnSpPr>
        <p:spPr>
          <a:xfrm flipV="1">
            <a:off x="3757211" y="4961353"/>
            <a:ext cx="3281764" cy="39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544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767F1-E117-4A26-8F85-B27D941583C2}"/>
              </a:ext>
            </a:extLst>
          </p:cNvPr>
          <p:cNvSpPr>
            <a:spLocks noGrp="1"/>
          </p:cNvSpPr>
          <p:nvPr>
            <p:ph type="dt" sz="half" idx="10"/>
          </p:nvPr>
        </p:nvSpPr>
        <p:spPr/>
        <p:txBody>
          <a:bodyPr/>
          <a:lstStyle/>
          <a:p>
            <a:r>
              <a:rPr lang="en-CH"/>
              <a:t>20/06/2024</a:t>
            </a:r>
            <a:endParaRPr lang="en-GB"/>
          </a:p>
        </p:txBody>
      </p:sp>
      <p:sp>
        <p:nvSpPr>
          <p:cNvPr id="3" name="Footer Placeholder 2">
            <a:extLst>
              <a:ext uri="{FF2B5EF4-FFF2-40B4-BE49-F238E27FC236}">
                <a16:creationId xmlns:a16="http://schemas.microsoft.com/office/drawing/2014/main" id="{D18195CE-5719-D370-179C-6150A391E599}"/>
              </a:ext>
            </a:extLst>
          </p:cNvPr>
          <p:cNvSpPr>
            <a:spLocks noGrp="1"/>
          </p:cNvSpPr>
          <p:nvPr>
            <p:ph type="ftr" sz="quarter" idx="11"/>
          </p:nvPr>
        </p:nvSpPr>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1E9CBC3F-33C4-D6BF-9D8A-71174AB4A3FE}"/>
              </a:ext>
            </a:extLst>
          </p:cNvPr>
          <p:cNvSpPr>
            <a:spLocks noGrp="1"/>
          </p:cNvSpPr>
          <p:nvPr>
            <p:ph type="sldNum" sz="quarter" idx="12"/>
          </p:nvPr>
        </p:nvSpPr>
        <p:spPr/>
        <p:txBody>
          <a:bodyPr/>
          <a:lstStyle/>
          <a:p>
            <a:fld id="{42A0D281-FBFC-4D24-9147-4B8F7095011A}" type="slidenum">
              <a:rPr lang="en-GB" smtClean="0"/>
              <a:t>79</a:t>
            </a:fld>
            <a:endParaRPr lang="en-GB"/>
          </a:p>
        </p:txBody>
      </p:sp>
      <p:sp>
        <p:nvSpPr>
          <p:cNvPr id="5" name="Possible alternatives to GHG gases">
            <a:extLst>
              <a:ext uri="{FF2B5EF4-FFF2-40B4-BE49-F238E27FC236}">
                <a16:creationId xmlns:a16="http://schemas.microsoft.com/office/drawing/2014/main" id="{25C4D0BE-A028-C26E-2D3D-201285659AB2}"/>
              </a:ext>
            </a:extLst>
          </p:cNvPr>
          <p:cNvSpPr txBox="1"/>
          <p:nvPr/>
        </p:nvSpPr>
        <p:spPr>
          <a:xfrm>
            <a:off x="1907976" y="44649"/>
            <a:ext cx="8657965"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pPr algn="ctr"/>
            <a:r>
              <a:rPr lang="en-GB" sz="3000" dirty="0">
                <a:latin typeface="Calibri" panose="020F0502020204030204" pitchFamily="34" charset="0"/>
                <a:ea typeface="Calibri" panose="020F0502020204030204" pitchFamily="34" charset="0"/>
                <a:cs typeface="Calibri" panose="020F0502020204030204" pitchFamily="34" charset="0"/>
              </a:rPr>
              <a:t>SF6 alternatives</a:t>
            </a:r>
          </a:p>
        </p:txBody>
      </p:sp>
      <p:pic>
        <p:nvPicPr>
          <p:cNvPr id="6" name="Picture 5" descr="C:\Users\guidar\Documents\IEEE2012\CERN LogoOutline-Blue-04.png">
            <a:extLst>
              <a:ext uri="{FF2B5EF4-FFF2-40B4-BE49-F238E27FC236}">
                <a16:creationId xmlns:a16="http://schemas.microsoft.com/office/drawing/2014/main" id="{768E5851-07D2-02FF-9FF3-12F933471F5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F85FFD2-4643-8B6A-49A3-22910BDF2093}"/>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1A432118-DE9D-6F03-C454-B7E4FC9A19B1}"/>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08CA79-CD66-DCDE-AC7E-48068A6490E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Streamer probability…">
            <a:extLst>
              <a:ext uri="{FF2B5EF4-FFF2-40B4-BE49-F238E27FC236}">
                <a16:creationId xmlns:a16="http://schemas.microsoft.com/office/drawing/2014/main" id="{30ED568E-555D-ECE7-F12D-DF613ACF8306}"/>
              </a:ext>
            </a:extLst>
          </p:cNvPr>
          <p:cNvSpPr txBox="1"/>
          <p:nvPr/>
        </p:nvSpPr>
        <p:spPr>
          <a:xfrm>
            <a:off x="107504" y="3452223"/>
            <a:ext cx="7324725" cy="2774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38116" indent="-238116" defTabSz="1468385">
              <a:lnSpc>
                <a:spcPct val="120000"/>
              </a:lnSpc>
              <a:buSzPct val="75000"/>
              <a:buChar char="-"/>
              <a:defRPr sz="2100">
                <a:uFill>
                  <a:solidFill>
                    <a:srgbClr val="000000"/>
                  </a:solidFill>
                </a:uFill>
                <a:latin typeface="Helvetica"/>
                <a:ea typeface="Helvetica"/>
                <a:cs typeface="Helvetica"/>
                <a:sym typeface="Helvetica"/>
              </a:defRPr>
            </a:pPr>
            <a:r>
              <a:rPr sz="1477" dirty="0"/>
              <a:t>Streamer probability</a:t>
            </a:r>
          </a:p>
          <a:p>
            <a:pPr marL="401822" lvl="1" indent="-160729" defTabSz="1468385">
              <a:lnSpc>
                <a:spcPct val="120000"/>
              </a:lnSpc>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t>Decreasing with increase of concentration except for NOVE4710 where it is stable</a:t>
            </a:r>
          </a:p>
          <a:p>
            <a:pPr marL="238116" indent="-238116" defTabSz="1468385">
              <a:lnSpc>
                <a:spcPct val="120000"/>
              </a:lnSpc>
              <a:buSzPct val="75000"/>
              <a:buChar char="-"/>
              <a:defRPr sz="2100">
                <a:uFill>
                  <a:solidFill>
                    <a:srgbClr val="000000"/>
                  </a:solidFill>
                </a:uFill>
                <a:latin typeface="Helvetica"/>
                <a:ea typeface="Helvetica"/>
                <a:cs typeface="Helvetica"/>
                <a:sym typeface="Helvetica"/>
              </a:defRPr>
            </a:pPr>
            <a:r>
              <a:rPr sz="1477" dirty="0"/>
              <a:t>Avalanche charge similar for all gases tested</a:t>
            </a:r>
          </a:p>
          <a:p>
            <a:pPr marL="238116" indent="-238116" defTabSz="1468385">
              <a:lnSpc>
                <a:spcPct val="120000"/>
              </a:lnSpc>
              <a:buSzPct val="75000"/>
              <a:buChar char="-"/>
              <a:defRPr sz="2100">
                <a:uFill>
                  <a:solidFill>
                    <a:srgbClr val="000000"/>
                  </a:solidFill>
                </a:uFill>
                <a:latin typeface="Helvetica"/>
                <a:ea typeface="Helvetica"/>
                <a:cs typeface="Helvetica"/>
                <a:sym typeface="Helvetica"/>
              </a:defRPr>
            </a:pPr>
            <a:r>
              <a:rPr sz="1477" dirty="0"/>
              <a:t>Cluster size</a:t>
            </a:r>
          </a:p>
          <a:p>
            <a:pPr marL="401822" lvl="1" indent="-160729" defTabSz="1468385">
              <a:lnSpc>
                <a:spcPct val="120000"/>
              </a:lnSpc>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t>Lower for NOVECs and C</a:t>
            </a:r>
            <a:r>
              <a:rPr sz="1477" baseline="-5999" dirty="0"/>
              <a:t>4</a:t>
            </a:r>
            <a:r>
              <a:rPr sz="1477" dirty="0"/>
              <a:t>F</a:t>
            </a:r>
            <a:r>
              <a:rPr sz="1477" baseline="-5999" dirty="0"/>
              <a:t>8</a:t>
            </a:r>
            <a:r>
              <a:rPr sz="1477" dirty="0"/>
              <a:t>O</a:t>
            </a:r>
          </a:p>
          <a:p>
            <a:pPr marL="238116" indent="-238116" defTabSz="1468385">
              <a:lnSpc>
                <a:spcPct val="120000"/>
              </a:lnSpc>
              <a:buSzPct val="75000"/>
              <a:buChar char="-"/>
              <a:defRPr sz="2100">
                <a:uFill>
                  <a:solidFill>
                    <a:srgbClr val="000000"/>
                  </a:solidFill>
                </a:uFill>
                <a:latin typeface="Helvetica"/>
                <a:ea typeface="Helvetica"/>
                <a:cs typeface="Helvetica"/>
                <a:sym typeface="Helvetica"/>
              </a:defRPr>
            </a:pPr>
            <a:r>
              <a:rPr sz="1477" dirty="0"/>
              <a:t>Very small concentration of NOVEC 4710, </a:t>
            </a:r>
            <a:r>
              <a:rPr sz="1477" dirty="0" err="1"/>
              <a:t>Amolea</a:t>
            </a:r>
            <a:r>
              <a:rPr sz="1477" dirty="0"/>
              <a:t> and CF</a:t>
            </a:r>
            <a:r>
              <a:rPr sz="1477" baseline="-5999" dirty="0"/>
              <a:t>3</a:t>
            </a:r>
            <a:r>
              <a:rPr sz="1477" dirty="0"/>
              <a:t>I are enough to obtain satisfactory performance </a:t>
            </a:r>
          </a:p>
          <a:p>
            <a:pPr marL="401822" lvl="1" indent="-160729" defTabSz="1468385">
              <a:lnSpc>
                <a:spcPct val="120000"/>
              </a:lnSpc>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t>But CF</a:t>
            </a:r>
            <a:r>
              <a:rPr sz="1477" baseline="-5999" dirty="0"/>
              <a:t>3</a:t>
            </a:r>
            <a:r>
              <a:rPr sz="1477" dirty="0"/>
              <a:t>I now discarded</a:t>
            </a:r>
          </a:p>
          <a:p>
            <a:pPr marL="238116" indent="-238116" defTabSz="1468385">
              <a:lnSpc>
                <a:spcPct val="120000"/>
              </a:lnSpc>
              <a:buSzPct val="75000"/>
              <a:buChar char="-"/>
              <a:defRPr sz="2100">
                <a:uFill>
                  <a:solidFill>
                    <a:srgbClr val="000000"/>
                  </a:solidFill>
                </a:uFill>
                <a:latin typeface="Helvetica"/>
                <a:ea typeface="Helvetica"/>
                <a:cs typeface="Helvetica"/>
                <a:sym typeface="Helvetica"/>
              </a:defRPr>
            </a:pPr>
            <a:r>
              <a:rPr sz="1477" dirty="0"/>
              <a:t>Best streamer probabilities obtained with NOVEC gases</a:t>
            </a:r>
          </a:p>
          <a:p>
            <a:pPr marL="401822" lvl="1" indent="-160729" defTabSz="1468385">
              <a:lnSpc>
                <a:spcPct val="120000"/>
              </a:lnSpc>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t>Excellent dielectric strength</a:t>
            </a:r>
          </a:p>
        </p:txBody>
      </p:sp>
      <p:grpSp>
        <p:nvGrpSpPr>
          <p:cNvPr id="11" name="Group">
            <a:extLst>
              <a:ext uri="{FF2B5EF4-FFF2-40B4-BE49-F238E27FC236}">
                <a16:creationId xmlns:a16="http://schemas.microsoft.com/office/drawing/2014/main" id="{2448BCAA-EC96-D243-CE82-A3D13CD61297}"/>
              </a:ext>
            </a:extLst>
          </p:cNvPr>
          <p:cNvGrpSpPr/>
          <p:nvPr/>
        </p:nvGrpSpPr>
        <p:grpSpPr>
          <a:xfrm>
            <a:off x="7565070" y="3324872"/>
            <a:ext cx="4141878" cy="3191007"/>
            <a:chOff x="0" y="0"/>
            <a:chExt cx="5890670" cy="4538320"/>
          </a:xfrm>
        </p:grpSpPr>
        <p:pic>
          <p:nvPicPr>
            <p:cNvPr id="12" name="cell-55-output-1-2.png" descr="cell-55-output-1-2.png">
              <a:extLst>
                <a:ext uri="{FF2B5EF4-FFF2-40B4-BE49-F238E27FC236}">
                  <a16:creationId xmlns:a16="http://schemas.microsoft.com/office/drawing/2014/main" id="{44762D95-7DDE-92EB-88D0-1C12DC7C2CFF}"/>
                </a:ext>
              </a:extLst>
            </p:cNvPr>
            <p:cNvPicPr>
              <a:picLocks noChangeAspect="1"/>
            </p:cNvPicPr>
            <p:nvPr/>
          </p:nvPicPr>
          <p:blipFill>
            <a:blip r:embed="rId3"/>
            <a:srcRect r="45524"/>
            <a:stretch>
              <a:fillRect/>
            </a:stretch>
          </p:blipFill>
          <p:spPr>
            <a:xfrm>
              <a:off x="0" y="0"/>
              <a:ext cx="5308028" cy="4538320"/>
            </a:xfrm>
            <a:prstGeom prst="rect">
              <a:avLst/>
            </a:prstGeom>
            <a:ln w="12700" cap="flat">
              <a:noFill/>
              <a:miter lim="400000"/>
            </a:ln>
            <a:effectLst/>
          </p:spPr>
        </p:pic>
        <p:sp>
          <p:nvSpPr>
            <p:cNvPr id="13" name="Streamer at w.p.…">
              <a:extLst>
                <a:ext uri="{FF2B5EF4-FFF2-40B4-BE49-F238E27FC236}">
                  <a16:creationId xmlns:a16="http://schemas.microsoft.com/office/drawing/2014/main" id="{2D2CFE93-4C8E-5E16-C957-8671C08953DE}"/>
                </a:ext>
              </a:extLst>
            </p:cNvPr>
            <p:cNvSpPr txBox="1"/>
            <p:nvPr/>
          </p:nvSpPr>
          <p:spPr>
            <a:xfrm>
              <a:off x="3029149" y="783290"/>
              <a:ext cx="2861521" cy="2041904"/>
            </a:xfrm>
            <a:prstGeom prst="rect">
              <a:avLst/>
            </a:prstGeom>
            <a:solidFill>
              <a:srgbClr val="FFFFFF"/>
            </a:solidFill>
            <a:ln w="9525"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p>
              <a:pPr algn="l">
                <a:defRPr sz="1800">
                  <a:latin typeface="Helvetica Neue"/>
                  <a:ea typeface="Helvetica Neue"/>
                  <a:cs typeface="Helvetica Neue"/>
                  <a:sym typeface="Helvetica Neue"/>
                </a:defRPr>
              </a:pPr>
              <a:r>
                <a:rPr sz="1266"/>
                <a:t>Streamer at w.p.</a:t>
              </a:r>
            </a:p>
            <a:p>
              <a:pPr algn="l">
                <a:defRPr sz="1800">
                  <a:solidFill>
                    <a:srgbClr val="2678B2"/>
                  </a:solidFill>
                  <a:latin typeface="Helvetica Neue"/>
                  <a:ea typeface="Helvetica Neue"/>
                  <a:cs typeface="Helvetica Neue"/>
                  <a:sym typeface="Helvetica Neue"/>
                </a:defRPr>
              </a:pPr>
              <a:r>
                <a:rPr sz="1266"/>
                <a:t>0.3% SF</a:t>
              </a:r>
              <a:r>
                <a:rPr sz="1266" baseline="-5999"/>
                <a:t>6</a:t>
              </a:r>
              <a:r>
                <a:rPr sz="1266"/>
                <a:t>: </a:t>
              </a:r>
              <a:r>
                <a:rPr sz="1266" b="1"/>
                <a:t>0.4%</a:t>
              </a:r>
            </a:p>
            <a:p>
              <a:pPr algn="l">
                <a:defRPr sz="1800">
                  <a:solidFill>
                    <a:srgbClr val="EF8636"/>
                  </a:solidFill>
                  <a:latin typeface="Helvetica Neue"/>
                  <a:ea typeface="Helvetica Neue"/>
                  <a:cs typeface="Helvetica Neue"/>
                  <a:sym typeface="Helvetica Neue"/>
                </a:defRPr>
              </a:pPr>
              <a:r>
                <a:rPr sz="1266"/>
                <a:t>1.5% C</a:t>
              </a:r>
              <a:r>
                <a:rPr sz="1266" baseline="-5999"/>
                <a:t>4</a:t>
              </a:r>
              <a:r>
                <a:rPr sz="1266"/>
                <a:t>F</a:t>
              </a:r>
              <a:r>
                <a:rPr sz="1266" baseline="-5999"/>
                <a:t>8</a:t>
              </a:r>
              <a:r>
                <a:rPr sz="1266"/>
                <a:t>O: </a:t>
              </a:r>
              <a:r>
                <a:rPr sz="1266" b="1"/>
                <a:t>1.8%</a:t>
              </a:r>
            </a:p>
            <a:p>
              <a:pPr algn="l">
                <a:defRPr sz="1800">
                  <a:solidFill>
                    <a:srgbClr val="519E3E"/>
                  </a:solidFill>
                  <a:latin typeface="Helvetica Neue"/>
                  <a:ea typeface="Helvetica Neue"/>
                  <a:cs typeface="Helvetica Neue"/>
                  <a:sym typeface="Helvetica Neue"/>
                </a:defRPr>
              </a:pPr>
              <a:r>
                <a:rPr sz="1266"/>
                <a:t>0.3% CF</a:t>
              </a:r>
              <a:r>
                <a:rPr sz="1266" baseline="-5999"/>
                <a:t>3</a:t>
              </a:r>
              <a:r>
                <a:rPr sz="1266"/>
                <a:t>I: </a:t>
              </a:r>
              <a:r>
                <a:rPr sz="1266" b="1"/>
                <a:t>1%</a:t>
              </a:r>
            </a:p>
            <a:p>
              <a:pPr algn="l">
                <a:defRPr sz="1800">
                  <a:solidFill>
                    <a:srgbClr val="8D69B8"/>
                  </a:solidFill>
                  <a:latin typeface="Helvetica Neue"/>
                  <a:ea typeface="Helvetica Neue"/>
                  <a:cs typeface="Helvetica Neue"/>
                  <a:sym typeface="Helvetica Neue"/>
                </a:defRPr>
              </a:pPr>
              <a:r>
                <a:rPr sz="1266"/>
                <a:t>2% NOVEC 5110: </a:t>
              </a:r>
              <a:r>
                <a:rPr sz="1266" b="1"/>
                <a:t>0.7%</a:t>
              </a:r>
            </a:p>
            <a:p>
              <a:pPr algn="l">
                <a:defRPr sz="1800">
                  <a:solidFill>
                    <a:srgbClr val="84584E"/>
                  </a:solidFill>
                  <a:latin typeface="Helvetica Neue"/>
                  <a:ea typeface="Helvetica Neue"/>
                  <a:cs typeface="Helvetica Neue"/>
                  <a:sym typeface="Helvetica Neue"/>
                </a:defRPr>
              </a:pPr>
              <a:r>
                <a:rPr sz="1266"/>
                <a:t>0.1% NOVEC 4710: </a:t>
              </a:r>
              <a:r>
                <a:rPr sz="1266" b="1"/>
                <a:t>0.2%</a:t>
              </a:r>
            </a:p>
            <a:p>
              <a:pPr algn="l">
                <a:defRPr sz="1800">
                  <a:solidFill>
                    <a:srgbClr val="C53A32"/>
                  </a:solidFill>
                  <a:latin typeface="Helvetica Neue"/>
                  <a:ea typeface="Helvetica Neue"/>
                  <a:cs typeface="Helvetica Neue"/>
                  <a:sym typeface="Helvetica Neue"/>
                </a:defRPr>
              </a:pPr>
              <a:r>
                <a:rPr sz="1266"/>
                <a:t>0.3% HFO1224YD: </a:t>
              </a:r>
              <a:r>
                <a:rPr sz="1266" b="1"/>
                <a:t>1.6%</a:t>
              </a:r>
            </a:p>
          </p:txBody>
        </p:sp>
      </p:grpSp>
      <p:grpSp>
        <p:nvGrpSpPr>
          <p:cNvPr id="17" name="Group 16">
            <a:extLst>
              <a:ext uri="{FF2B5EF4-FFF2-40B4-BE49-F238E27FC236}">
                <a16:creationId xmlns:a16="http://schemas.microsoft.com/office/drawing/2014/main" id="{6CA43382-F943-2B5D-FE37-92117A4CF19C}"/>
              </a:ext>
            </a:extLst>
          </p:cNvPr>
          <p:cNvGrpSpPr/>
          <p:nvPr/>
        </p:nvGrpSpPr>
        <p:grpSpPr>
          <a:xfrm>
            <a:off x="2331718" y="698607"/>
            <a:ext cx="8383907" cy="2624224"/>
            <a:chOff x="1908014" y="804693"/>
            <a:chExt cx="8654405" cy="2875377"/>
          </a:xfrm>
        </p:grpSpPr>
        <p:pic>
          <p:nvPicPr>
            <p:cNvPr id="14" name="xsmVfBPoolt7RrNuKM-upnKjAv32Fz43YCW_ZZ4RfZDxxhgzeMkushP4Vun4gLqDkkPBBL4NTqhSWoV_eydxbdP-7A__LBzDqSly4Lg6icWWXIO2dhD1ObUWMDoYU8VlQRhfTOIvco3zpGF8Xh7DGGZGrQ=s2048.png" descr="xsmVfBPoolt7RrNuKM-upnKjAv32Fz43YCW_ZZ4RfZDxxhgzeMkushP4Vun4gLqDkkPBBL4NTqhSWoV_eydxbdP-7A__LBzDqSly4Lg6icWWXIO2dhD1ObUWMDoYU8VlQRhfTOIvco3zpGF8Xh7DGGZGrQ=s2048.png">
              <a:extLst>
                <a:ext uri="{FF2B5EF4-FFF2-40B4-BE49-F238E27FC236}">
                  <a16:creationId xmlns:a16="http://schemas.microsoft.com/office/drawing/2014/main" id="{4FB2B5B7-8F01-D01B-8EAC-DA0CC691CC05}"/>
                </a:ext>
              </a:extLst>
            </p:cNvPr>
            <p:cNvPicPr>
              <a:picLocks noChangeAspect="1"/>
            </p:cNvPicPr>
            <p:nvPr/>
          </p:nvPicPr>
          <p:blipFill>
            <a:blip r:embed="rId4"/>
            <a:srcRect r="32505" b="50469"/>
            <a:stretch>
              <a:fillRect/>
            </a:stretch>
          </p:blipFill>
          <p:spPr>
            <a:xfrm>
              <a:off x="1908014" y="824785"/>
              <a:ext cx="5843577" cy="2835138"/>
            </a:xfrm>
            <a:prstGeom prst="rect">
              <a:avLst/>
            </a:prstGeom>
            <a:ln w="12700">
              <a:miter lim="400000"/>
            </a:ln>
          </p:spPr>
        </p:pic>
        <p:pic>
          <p:nvPicPr>
            <p:cNvPr id="15" name="xsmVfBPoolt7RrNuKM-upnKjAv32Fz43YCW_ZZ4RfZDxxhgzeMkushP4Vun4gLqDkkPBBL4NTqhSWoV_eydxbdP-7A__LBzDqSly4Lg6icWWXIO2dhD1ObUWMDoYU8VlQRhfTOIvco3zpGF8Xh7DGGZGrQ=s2048.png" descr="xsmVfBPoolt7RrNuKM-upnKjAv32Fz43YCW_ZZ4RfZDxxhgzeMkushP4Vun4gLqDkkPBBL4NTqhSWoV_eydxbdP-7A__LBzDqSly4Lg6icWWXIO2dhD1ObUWMDoYU8VlQRhfTOIvco3zpGF8Xh7DGGZGrQ=s2048.png">
              <a:extLst>
                <a:ext uri="{FF2B5EF4-FFF2-40B4-BE49-F238E27FC236}">
                  <a16:creationId xmlns:a16="http://schemas.microsoft.com/office/drawing/2014/main" id="{7E7B349E-7165-7C1F-A9A6-363561BE040D}"/>
                </a:ext>
              </a:extLst>
            </p:cNvPr>
            <p:cNvPicPr>
              <a:picLocks noChangeAspect="1"/>
            </p:cNvPicPr>
            <p:nvPr/>
          </p:nvPicPr>
          <p:blipFill>
            <a:blip r:embed="rId4"/>
            <a:srcRect l="34866" t="49766" r="32838"/>
            <a:stretch>
              <a:fillRect/>
            </a:stretch>
          </p:blipFill>
          <p:spPr>
            <a:xfrm>
              <a:off x="7766378" y="804693"/>
              <a:ext cx="2796041" cy="2875377"/>
            </a:xfrm>
            <a:prstGeom prst="rect">
              <a:avLst/>
            </a:prstGeom>
            <a:ln w="12700">
              <a:miter lim="400000"/>
            </a:ln>
          </p:spPr>
        </p:pic>
      </p:grpSp>
      <p:pic>
        <p:nvPicPr>
          <p:cNvPr id="16" name="Group" descr="Group">
            <a:extLst>
              <a:ext uri="{FF2B5EF4-FFF2-40B4-BE49-F238E27FC236}">
                <a16:creationId xmlns:a16="http://schemas.microsoft.com/office/drawing/2014/main" id="{9DF25516-46BB-02FC-B3A8-51E5BA8E661E}"/>
              </a:ext>
            </a:extLst>
          </p:cNvPr>
          <p:cNvPicPr>
            <a:picLocks noChangeAspect="1"/>
          </p:cNvPicPr>
          <p:nvPr/>
        </p:nvPicPr>
        <p:blipFill>
          <a:blip r:embed="rId5"/>
          <a:srcRect l="67092" t="53980" r="17183" b="23704"/>
          <a:stretch>
            <a:fillRect/>
          </a:stretch>
        </p:blipFill>
        <p:spPr>
          <a:xfrm>
            <a:off x="230370" y="921554"/>
            <a:ext cx="1535441" cy="1440641"/>
          </a:xfrm>
          <a:prstGeom prst="rect">
            <a:avLst/>
          </a:prstGeom>
          <a:ln w="12700">
            <a:miter lim="400000"/>
          </a:ln>
        </p:spPr>
      </p:pic>
    </p:spTree>
    <p:extLst>
      <p:ext uri="{BB962C8B-B14F-4D97-AF65-F5344CB8AC3E}">
        <p14:creationId xmlns:p14="http://schemas.microsoft.com/office/powerpoint/2010/main" val="759694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D66E49-543C-413E-A154-8C3792770830}"/>
              </a:ext>
            </a:extLst>
          </p:cNvPr>
          <p:cNvSpPr>
            <a:spLocks noGrp="1"/>
          </p:cNvSpPr>
          <p:nvPr>
            <p:ph type="ftr" sz="quarter" idx="11"/>
          </p:nvPr>
        </p:nvSpPr>
        <p:spPr>
          <a:xfrm>
            <a:off x="4038600" y="6356350"/>
            <a:ext cx="4718282"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1902A4F5-5239-4124-80CF-456E1563355E}"/>
              </a:ext>
            </a:extLst>
          </p:cNvPr>
          <p:cNvSpPr>
            <a:spLocks noGrp="1"/>
          </p:cNvSpPr>
          <p:nvPr>
            <p:ph type="sldNum" sz="quarter" idx="12"/>
          </p:nvPr>
        </p:nvSpPr>
        <p:spPr/>
        <p:txBody>
          <a:bodyPr/>
          <a:lstStyle/>
          <a:p>
            <a:fld id="{42A0D281-FBFC-4D24-9147-4B8F7095011A}" type="slidenum">
              <a:rPr lang="en-GB" smtClean="0"/>
              <a:t>8</a:t>
            </a:fld>
            <a:endParaRPr lang="en-GB"/>
          </a:p>
        </p:txBody>
      </p:sp>
      <p:sp>
        <p:nvSpPr>
          <p:cNvPr id="10" name="Rectangle 4">
            <a:extLst>
              <a:ext uri="{FF2B5EF4-FFF2-40B4-BE49-F238E27FC236}">
                <a16:creationId xmlns:a16="http://schemas.microsoft.com/office/drawing/2014/main" id="{4D8CC864-7BFB-40EA-88FD-77F1828296EF}"/>
              </a:ext>
            </a:extLst>
          </p:cNvPr>
          <p:cNvSpPr txBox="1">
            <a:spLocks noChangeArrowheads="1"/>
          </p:cNvSpPr>
          <p:nvPr/>
        </p:nvSpPr>
        <p:spPr>
          <a:xfrm>
            <a:off x="2276820" y="-67963"/>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Greenhouse gas usage</a:t>
            </a:r>
          </a:p>
        </p:txBody>
      </p:sp>
      <p:pic>
        <p:nvPicPr>
          <p:cNvPr id="11" name="Picture 2" descr="C:\Users\guidar\Documents\IEEE2012\CERN LogoOutline-Blue-04.png">
            <a:extLst>
              <a:ext uri="{FF2B5EF4-FFF2-40B4-BE49-F238E27FC236}">
                <a16:creationId xmlns:a16="http://schemas.microsoft.com/office/drawing/2014/main" id="{054FE88E-2A85-4238-9943-BD23696372D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4AB7809-C6C7-45AC-8B3A-4565C953D883}"/>
              </a:ext>
            </a:extLst>
          </p:cNvPr>
          <p:cNvGrpSpPr/>
          <p:nvPr/>
        </p:nvGrpSpPr>
        <p:grpSpPr>
          <a:xfrm>
            <a:off x="792488" y="691712"/>
            <a:ext cx="10440000" cy="37824"/>
            <a:chOff x="179512" y="582864"/>
            <a:chExt cx="8820000" cy="37824"/>
          </a:xfrm>
        </p:grpSpPr>
        <p:cxnSp>
          <p:nvCxnSpPr>
            <p:cNvPr id="13" name="Straight Connector 12">
              <a:extLst>
                <a:ext uri="{FF2B5EF4-FFF2-40B4-BE49-F238E27FC236}">
                  <a16:creationId xmlns:a16="http://schemas.microsoft.com/office/drawing/2014/main" id="{2B395A57-90E5-425C-9D0C-A3B82BEDFCFC}"/>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59A57A-88B4-49C0-A2F6-06E792B264A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 name="Google Shape;96;p13">
            <a:extLst>
              <a:ext uri="{FF2B5EF4-FFF2-40B4-BE49-F238E27FC236}">
                <a16:creationId xmlns:a16="http://schemas.microsoft.com/office/drawing/2014/main" id="{2BBBE13F-788B-0F80-1322-339F4172AE50}"/>
              </a:ext>
            </a:extLst>
          </p:cNvPr>
          <p:cNvPicPr preferRelativeResize="0"/>
          <p:nvPr/>
        </p:nvPicPr>
        <p:blipFill rotWithShape="1">
          <a:blip r:embed="rId3">
            <a:alphaModFix/>
            <a:extLst>
              <a:ext uri="{28A0092B-C50C-407E-A947-70E740481C1C}">
                <a14:useLocalDpi xmlns:a14="http://schemas.microsoft.com/office/drawing/2010/main" val="0"/>
              </a:ext>
            </a:extLst>
          </a:blip>
          <a:srcRect l="5231"/>
          <a:stretch/>
        </p:blipFill>
        <p:spPr>
          <a:xfrm>
            <a:off x="6543667" y="3100123"/>
            <a:ext cx="5090567" cy="3101100"/>
          </a:xfrm>
          <a:prstGeom prst="rect">
            <a:avLst/>
          </a:prstGeom>
          <a:noFill/>
          <a:ln>
            <a:noFill/>
          </a:ln>
        </p:spPr>
      </p:pic>
      <p:sp>
        <p:nvSpPr>
          <p:cNvPr id="9" name="Google Shape;97;p13">
            <a:extLst>
              <a:ext uri="{FF2B5EF4-FFF2-40B4-BE49-F238E27FC236}">
                <a16:creationId xmlns:a16="http://schemas.microsoft.com/office/drawing/2014/main" id="{72274655-D9DD-7AA6-DB06-098A0919DA68}"/>
              </a:ext>
            </a:extLst>
          </p:cNvPr>
          <p:cNvSpPr txBox="1"/>
          <p:nvPr/>
        </p:nvSpPr>
        <p:spPr>
          <a:xfrm>
            <a:off x="7354900" y="5983589"/>
            <a:ext cx="800000" cy="307777"/>
          </a:xfrm>
          <a:prstGeom prst="rect">
            <a:avLst/>
          </a:prstGeom>
          <a:solidFill>
            <a:schemeClr val="lt1"/>
          </a:solidFill>
          <a:ln>
            <a:noFill/>
          </a:ln>
        </p:spPr>
        <p:txBody>
          <a:bodyPr spcFirstLastPara="1" wrap="square" lIns="0" tIns="0" rIns="0" bIns="0" anchor="t" anchorCtr="0">
            <a:spAutoFit/>
          </a:bodyPr>
          <a:lstStyle/>
          <a:p>
            <a:pPr algn="ctr"/>
            <a:r>
              <a:rPr lang="it" sz="2000" dirty="0">
                <a:ea typeface="Source Sans Pro"/>
                <a:cs typeface="Source Sans Pro"/>
                <a:sym typeface="Source Sans Pro"/>
              </a:rPr>
              <a:t>R-134a</a:t>
            </a:r>
            <a:endParaRPr sz="2000" dirty="0">
              <a:ea typeface="Source Sans Pro"/>
              <a:cs typeface="Source Sans Pro"/>
              <a:sym typeface="Source Sans Pro"/>
            </a:endParaRPr>
          </a:p>
        </p:txBody>
      </p:sp>
      <p:sp>
        <p:nvSpPr>
          <p:cNvPr id="17" name="Google Shape;101;p13">
            <a:extLst>
              <a:ext uri="{FF2B5EF4-FFF2-40B4-BE49-F238E27FC236}">
                <a16:creationId xmlns:a16="http://schemas.microsoft.com/office/drawing/2014/main" id="{3B9DF6FA-E2CC-8A47-12C2-0F77973BE775}"/>
              </a:ext>
            </a:extLst>
          </p:cNvPr>
          <p:cNvSpPr txBox="1"/>
          <p:nvPr/>
        </p:nvSpPr>
        <p:spPr>
          <a:xfrm>
            <a:off x="5629264" y="777643"/>
            <a:ext cx="6702472" cy="1908174"/>
          </a:xfrm>
          <a:prstGeom prst="rect">
            <a:avLst/>
          </a:prstGeom>
          <a:noFill/>
          <a:ln>
            <a:noFill/>
          </a:ln>
        </p:spPr>
        <p:txBody>
          <a:bodyPr spcFirstLastPara="1" wrap="square" lIns="121900" tIns="121900" rIns="121900" bIns="121900" anchor="t" anchorCtr="0">
            <a:spAutoFit/>
          </a:bodyPr>
          <a:lstStyle/>
          <a:p>
            <a:pPr>
              <a:lnSpc>
                <a:spcPct val="120000"/>
              </a:lnSpc>
            </a:pPr>
            <a:r>
              <a:rPr lang="en-GB" dirty="0">
                <a:ea typeface="Source Sans Pro"/>
                <a:cs typeface="Source Sans Pro"/>
                <a:sym typeface="Source Sans Pro"/>
              </a:rPr>
              <a:t>T</a:t>
            </a:r>
            <a:r>
              <a:rPr lang="it" dirty="0">
                <a:ea typeface="Source Sans Pro"/>
                <a:cs typeface="Source Sans Pro"/>
                <a:sym typeface="Source Sans Pro"/>
              </a:rPr>
              <a:t>otal CERN emissions during 1 year of Run 2 ~</a:t>
            </a:r>
            <a:r>
              <a:rPr lang="it" b="1" dirty="0">
                <a:ea typeface="Source Sans Pro"/>
                <a:cs typeface="Source Sans Pro"/>
                <a:sym typeface="Source Sans Pro"/>
              </a:rPr>
              <a:t> 200 000 tCO2e</a:t>
            </a:r>
            <a:endParaRPr b="1" dirty="0">
              <a:ea typeface="Source Sans Pro"/>
              <a:cs typeface="Source Sans Pro"/>
              <a:sym typeface="Source Sans Pro"/>
            </a:endParaRPr>
          </a:p>
          <a:p>
            <a:pPr>
              <a:lnSpc>
                <a:spcPct val="120000"/>
              </a:lnSpc>
            </a:pPr>
            <a:r>
              <a:rPr lang="it" b="1" i="1" u="sng" dirty="0">
                <a:ea typeface="Source Sans Pro"/>
                <a:cs typeface="Source Sans Pro"/>
                <a:sym typeface="Source Sans Pro"/>
              </a:rPr>
              <a:t>~ 50% </a:t>
            </a:r>
            <a:r>
              <a:rPr lang="it" dirty="0">
                <a:ea typeface="Source Sans Pro"/>
                <a:cs typeface="Source Sans Pro"/>
                <a:sym typeface="Source Sans Pro"/>
              </a:rPr>
              <a:t>from particle detectors → mostly due to leaks and operation</a:t>
            </a:r>
            <a:endParaRPr dirty="0">
              <a:ea typeface="Source Sans Pro"/>
              <a:cs typeface="Source Sans Pro"/>
              <a:sym typeface="Source Sans Pro"/>
            </a:endParaRPr>
          </a:p>
          <a:p>
            <a:pPr marL="609585" indent="-423323">
              <a:lnSpc>
                <a:spcPct val="120000"/>
              </a:lnSpc>
              <a:buSzPts val="1400"/>
              <a:buFont typeface="Source Sans Pro"/>
              <a:buChar char="-"/>
            </a:pPr>
            <a:r>
              <a:rPr lang="it" b="1" dirty="0">
                <a:solidFill>
                  <a:srgbClr val="FF0000"/>
                </a:solidFill>
                <a:ea typeface="Source Sans Pro"/>
                <a:cs typeface="Source Sans Pro"/>
                <a:sym typeface="Source Sans Pro"/>
              </a:rPr>
              <a:t>C</a:t>
            </a:r>
            <a:r>
              <a:rPr lang="it" b="1" baseline="-25000" dirty="0">
                <a:solidFill>
                  <a:srgbClr val="FF0000"/>
                </a:solidFill>
                <a:ea typeface="Source Sans Pro"/>
                <a:cs typeface="Source Sans Pro"/>
                <a:sym typeface="Source Sans Pro"/>
              </a:rPr>
              <a:t>2</a:t>
            </a:r>
            <a:r>
              <a:rPr lang="it" b="1" dirty="0">
                <a:solidFill>
                  <a:srgbClr val="FF0000"/>
                </a:solidFill>
                <a:ea typeface="Source Sans Pro"/>
                <a:cs typeface="Source Sans Pro"/>
                <a:sym typeface="Source Sans Pro"/>
              </a:rPr>
              <a:t>H</a:t>
            </a:r>
            <a:r>
              <a:rPr lang="it" b="1" baseline="-25000" dirty="0">
                <a:solidFill>
                  <a:srgbClr val="FF0000"/>
                </a:solidFill>
                <a:ea typeface="Source Sans Pro"/>
                <a:cs typeface="Source Sans Pro"/>
                <a:sym typeface="Source Sans Pro"/>
              </a:rPr>
              <a:t>2</a:t>
            </a:r>
            <a:r>
              <a:rPr lang="it" b="1" dirty="0">
                <a:solidFill>
                  <a:srgbClr val="FF0000"/>
                </a:solidFill>
                <a:ea typeface="Source Sans Pro"/>
                <a:cs typeface="Source Sans Pro"/>
                <a:sym typeface="Source Sans Pro"/>
              </a:rPr>
              <a:t>F</a:t>
            </a:r>
            <a:r>
              <a:rPr lang="it" b="1" baseline="-25000" dirty="0">
                <a:solidFill>
                  <a:srgbClr val="FF0000"/>
                </a:solidFill>
                <a:ea typeface="Source Sans Pro"/>
                <a:cs typeface="Source Sans Pro"/>
                <a:sym typeface="Source Sans Pro"/>
              </a:rPr>
              <a:t>4</a:t>
            </a:r>
            <a:r>
              <a:rPr lang="it" b="1" dirty="0">
                <a:solidFill>
                  <a:srgbClr val="FF0000"/>
                </a:solidFill>
                <a:ea typeface="Source Sans Pro"/>
                <a:cs typeface="Source Sans Pro"/>
                <a:sym typeface="Source Sans Pro"/>
              </a:rPr>
              <a:t>/R-134a </a:t>
            </a:r>
            <a:r>
              <a:rPr lang="it" dirty="0">
                <a:ea typeface="Source Sans Pro"/>
                <a:cs typeface="Source Sans Pro"/>
                <a:sym typeface="Source Sans Pro"/>
              </a:rPr>
              <a:t>biggest contributor → leaks from RPC detector</a:t>
            </a:r>
          </a:p>
          <a:p>
            <a:pPr marL="609585" indent="-423323">
              <a:lnSpc>
                <a:spcPct val="120000"/>
              </a:lnSpc>
              <a:buSzPts val="1400"/>
              <a:buFont typeface="Source Sans Pro"/>
              <a:buChar char="-"/>
            </a:pPr>
            <a:r>
              <a:rPr lang="it" b="1" dirty="0">
                <a:solidFill>
                  <a:srgbClr val="FF9900"/>
                </a:solidFill>
                <a:ea typeface="Source Sans Pro"/>
                <a:cs typeface="Source Sans Pro"/>
                <a:sym typeface="Source Sans Pro"/>
              </a:rPr>
              <a:t>CF</a:t>
            </a:r>
            <a:r>
              <a:rPr lang="it" b="1" baseline="-25000" dirty="0">
                <a:solidFill>
                  <a:srgbClr val="FF9900"/>
                </a:solidFill>
                <a:ea typeface="Source Sans Pro"/>
                <a:cs typeface="Source Sans Pro"/>
                <a:sym typeface="Source Sans Pro"/>
              </a:rPr>
              <a:t>4</a:t>
            </a:r>
            <a:r>
              <a:rPr lang="it" dirty="0">
                <a:ea typeface="Source Sans Pro"/>
                <a:cs typeface="Source Sans Pro"/>
                <a:sym typeface="Source Sans Pro"/>
              </a:rPr>
              <a:t> → due to operation of CSC and RICH systems</a:t>
            </a:r>
            <a:endParaRPr dirty="0">
              <a:ea typeface="Source Sans Pro"/>
              <a:cs typeface="Source Sans Pro"/>
              <a:sym typeface="Source Sans Pro"/>
            </a:endParaRPr>
          </a:p>
          <a:p>
            <a:pPr marL="609585" indent="-423323">
              <a:lnSpc>
                <a:spcPct val="120000"/>
              </a:lnSpc>
              <a:buSzPts val="1400"/>
              <a:buFont typeface="Source Sans Pro"/>
              <a:buChar char="-"/>
            </a:pPr>
            <a:r>
              <a:rPr lang="it" b="1" dirty="0">
                <a:solidFill>
                  <a:srgbClr val="F1C232"/>
                </a:solidFill>
                <a:ea typeface="Source Sans Pro"/>
                <a:cs typeface="Source Sans Pro"/>
                <a:sym typeface="Source Sans Pro"/>
              </a:rPr>
              <a:t>SF</a:t>
            </a:r>
            <a:r>
              <a:rPr lang="it" b="1" baseline="-25000" dirty="0">
                <a:solidFill>
                  <a:srgbClr val="F1C232"/>
                </a:solidFill>
                <a:ea typeface="Source Sans Pro"/>
                <a:cs typeface="Source Sans Pro"/>
                <a:sym typeface="Source Sans Pro"/>
              </a:rPr>
              <a:t>6</a:t>
            </a:r>
            <a:r>
              <a:rPr lang="it" b="1" dirty="0">
                <a:solidFill>
                  <a:srgbClr val="F1C232"/>
                </a:solidFill>
                <a:ea typeface="Source Sans Pro"/>
                <a:cs typeface="Source Sans Pro"/>
                <a:sym typeface="Source Sans Pro"/>
              </a:rPr>
              <a:t> </a:t>
            </a:r>
            <a:r>
              <a:rPr lang="it" dirty="0">
                <a:ea typeface="Source Sans Pro"/>
                <a:cs typeface="Source Sans Pro"/>
                <a:sym typeface="Source Sans Pro"/>
              </a:rPr>
              <a:t>→ Related to RPCs as R-134a</a:t>
            </a:r>
            <a:endParaRPr dirty="0">
              <a:ea typeface="Source Sans Pro"/>
              <a:cs typeface="Source Sans Pro"/>
              <a:sym typeface="Source Sans Pro"/>
            </a:endParaRPr>
          </a:p>
        </p:txBody>
      </p:sp>
      <p:sp>
        <p:nvSpPr>
          <p:cNvPr id="28" name="Google Shape;103;p13">
            <a:extLst>
              <a:ext uri="{FF2B5EF4-FFF2-40B4-BE49-F238E27FC236}">
                <a16:creationId xmlns:a16="http://schemas.microsoft.com/office/drawing/2014/main" id="{4A2E7E18-DCF5-5BEF-60BE-A689D162B65E}"/>
              </a:ext>
            </a:extLst>
          </p:cNvPr>
          <p:cNvSpPr/>
          <p:nvPr/>
        </p:nvSpPr>
        <p:spPr>
          <a:xfrm>
            <a:off x="7833000" y="3445189"/>
            <a:ext cx="360000" cy="24696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104;p13">
            <a:extLst>
              <a:ext uri="{FF2B5EF4-FFF2-40B4-BE49-F238E27FC236}">
                <a16:creationId xmlns:a16="http://schemas.microsoft.com/office/drawing/2014/main" id="{6C5E82A3-BA49-CE62-A26A-EAC27CAE154E}"/>
              </a:ext>
            </a:extLst>
          </p:cNvPr>
          <p:cNvSpPr/>
          <p:nvPr/>
        </p:nvSpPr>
        <p:spPr>
          <a:xfrm>
            <a:off x="9351019" y="5596804"/>
            <a:ext cx="360000" cy="473200"/>
          </a:xfrm>
          <a:prstGeom prst="rect">
            <a:avLst/>
          </a:prstGeom>
          <a:no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105;p13">
            <a:extLst>
              <a:ext uri="{FF2B5EF4-FFF2-40B4-BE49-F238E27FC236}">
                <a16:creationId xmlns:a16="http://schemas.microsoft.com/office/drawing/2014/main" id="{E23B6F9D-E9D6-8684-B0F7-51152FCCB9F6}"/>
              </a:ext>
            </a:extLst>
          </p:cNvPr>
          <p:cNvSpPr/>
          <p:nvPr/>
        </p:nvSpPr>
        <p:spPr>
          <a:xfrm>
            <a:off x="10869067" y="5523156"/>
            <a:ext cx="360000" cy="524800"/>
          </a:xfrm>
          <a:prstGeom prst="rect">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4" name="Google Shape;111;p13">
            <a:extLst>
              <a:ext uri="{FF2B5EF4-FFF2-40B4-BE49-F238E27FC236}">
                <a16:creationId xmlns:a16="http://schemas.microsoft.com/office/drawing/2014/main" id="{53916CB2-6D5B-9468-E765-E9DB3FEE9E7C}"/>
              </a:ext>
            </a:extLst>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10158860" y="3454622"/>
            <a:ext cx="1369589" cy="989300"/>
          </a:xfrm>
          <a:prstGeom prst="rect">
            <a:avLst/>
          </a:prstGeom>
          <a:noFill/>
          <a:ln>
            <a:noFill/>
          </a:ln>
        </p:spPr>
      </p:pic>
      <p:pic>
        <p:nvPicPr>
          <p:cNvPr id="35" name="Google Shape;112;p13">
            <a:extLst>
              <a:ext uri="{FF2B5EF4-FFF2-40B4-BE49-F238E27FC236}">
                <a16:creationId xmlns:a16="http://schemas.microsoft.com/office/drawing/2014/main" id="{9DAD38BB-58AE-FB0F-FF6F-BB758040E0B6}"/>
              </a:ext>
            </a:extLst>
          </p:cNvPr>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6215505" y="3892427"/>
            <a:ext cx="319833" cy="1407233"/>
          </a:xfrm>
          <a:prstGeom prst="rect">
            <a:avLst/>
          </a:prstGeom>
          <a:noFill/>
          <a:ln>
            <a:noFill/>
          </a:ln>
        </p:spPr>
      </p:pic>
      <p:sp>
        <p:nvSpPr>
          <p:cNvPr id="36" name="Google Shape;113;p13">
            <a:extLst>
              <a:ext uri="{FF2B5EF4-FFF2-40B4-BE49-F238E27FC236}">
                <a16:creationId xmlns:a16="http://schemas.microsoft.com/office/drawing/2014/main" id="{D09C6D0A-49AB-DE2C-E9C2-C933AAE7DB05}"/>
              </a:ext>
            </a:extLst>
          </p:cNvPr>
          <p:cNvSpPr txBox="1"/>
          <p:nvPr/>
        </p:nvSpPr>
        <p:spPr>
          <a:xfrm>
            <a:off x="8980500" y="5983589"/>
            <a:ext cx="800000" cy="307777"/>
          </a:xfrm>
          <a:prstGeom prst="rect">
            <a:avLst/>
          </a:prstGeom>
          <a:solidFill>
            <a:schemeClr val="lt1"/>
          </a:solidFill>
          <a:ln>
            <a:noFill/>
          </a:ln>
        </p:spPr>
        <p:txBody>
          <a:bodyPr spcFirstLastPara="1" wrap="square" lIns="0" tIns="0" rIns="0" bIns="0" anchor="t" anchorCtr="0">
            <a:spAutoFit/>
          </a:bodyPr>
          <a:lstStyle/>
          <a:p>
            <a:pPr algn="ctr"/>
            <a:r>
              <a:rPr lang="it" sz="2000" dirty="0">
                <a:ea typeface="Source Sans Pro"/>
                <a:cs typeface="Source Sans Pro"/>
                <a:sym typeface="Source Sans Pro"/>
              </a:rPr>
              <a:t>SF6</a:t>
            </a:r>
            <a:endParaRPr sz="2000" dirty="0">
              <a:ea typeface="Source Sans Pro"/>
              <a:cs typeface="Source Sans Pro"/>
              <a:sym typeface="Source Sans Pro"/>
            </a:endParaRPr>
          </a:p>
        </p:txBody>
      </p:sp>
      <p:sp>
        <p:nvSpPr>
          <p:cNvPr id="37" name="Google Shape;114;p13">
            <a:extLst>
              <a:ext uri="{FF2B5EF4-FFF2-40B4-BE49-F238E27FC236}">
                <a16:creationId xmlns:a16="http://schemas.microsoft.com/office/drawing/2014/main" id="{C6E78EEE-0914-E582-082F-9DF6437EA1B2}"/>
              </a:ext>
            </a:extLst>
          </p:cNvPr>
          <p:cNvSpPr txBox="1"/>
          <p:nvPr/>
        </p:nvSpPr>
        <p:spPr>
          <a:xfrm>
            <a:off x="10402900" y="5983589"/>
            <a:ext cx="800000" cy="307777"/>
          </a:xfrm>
          <a:prstGeom prst="rect">
            <a:avLst/>
          </a:prstGeom>
          <a:solidFill>
            <a:schemeClr val="lt1"/>
          </a:solidFill>
          <a:ln>
            <a:noFill/>
          </a:ln>
        </p:spPr>
        <p:txBody>
          <a:bodyPr spcFirstLastPara="1" wrap="square" lIns="0" tIns="0" rIns="0" bIns="0" anchor="t" anchorCtr="0">
            <a:spAutoFit/>
          </a:bodyPr>
          <a:lstStyle/>
          <a:p>
            <a:pPr algn="ctr"/>
            <a:r>
              <a:rPr lang="it" sz="2000" dirty="0">
                <a:ea typeface="Source Sans Pro"/>
                <a:cs typeface="Source Sans Pro"/>
                <a:sym typeface="Source Sans Pro"/>
              </a:rPr>
              <a:t>CF4</a:t>
            </a:r>
            <a:endParaRPr sz="2000" dirty="0">
              <a:ea typeface="Source Sans Pro"/>
              <a:cs typeface="Source Sans Pro"/>
              <a:sym typeface="Source Sans Pro"/>
            </a:endParaRPr>
          </a:p>
        </p:txBody>
      </p:sp>
      <p:grpSp>
        <p:nvGrpSpPr>
          <p:cNvPr id="65" name="Group 64">
            <a:extLst>
              <a:ext uri="{FF2B5EF4-FFF2-40B4-BE49-F238E27FC236}">
                <a16:creationId xmlns:a16="http://schemas.microsoft.com/office/drawing/2014/main" id="{8FFCCC6C-F8B1-7030-959B-2B63F5483CEF}"/>
              </a:ext>
            </a:extLst>
          </p:cNvPr>
          <p:cNvGrpSpPr/>
          <p:nvPr/>
        </p:nvGrpSpPr>
        <p:grpSpPr>
          <a:xfrm>
            <a:off x="47159" y="2000072"/>
            <a:ext cx="5807816" cy="4468651"/>
            <a:chOff x="47159" y="2000072"/>
            <a:chExt cx="5807816" cy="4468651"/>
          </a:xfrm>
        </p:grpSpPr>
        <p:pic>
          <p:nvPicPr>
            <p:cNvPr id="16" name="Google Shape;100;p13">
              <a:extLst>
                <a:ext uri="{FF2B5EF4-FFF2-40B4-BE49-F238E27FC236}">
                  <a16:creationId xmlns:a16="http://schemas.microsoft.com/office/drawing/2014/main" id="{1FC096FD-7F2D-65FF-9CAB-9798BBA1D3DF}"/>
                </a:ext>
              </a:extLst>
            </p:cNvPr>
            <p:cNvPicPr preferRelativeResize="0"/>
            <p:nvPr/>
          </p:nvPicPr>
          <p:blipFill rotWithShape="1">
            <a:blip r:embed="rId6">
              <a:alphaModFix/>
              <a:extLst>
                <a:ext uri="{28A0092B-C50C-407E-A947-70E740481C1C}">
                  <a14:useLocalDpi xmlns:a14="http://schemas.microsoft.com/office/drawing/2010/main" val="0"/>
                </a:ext>
              </a:extLst>
            </a:blip>
            <a:srcRect t="4898"/>
            <a:stretch/>
          </p:blipFill>
          <p:spPr>
            <a:xfrm>
              <a:off x="335174" y="2000072"/>
              <a:ext cx="5519801" cy="4075224"/>
            </a:xfrm>
            <a:prstGeom prst="rect">
              <a:avLst/>
            </a:prstGeom>
            <a:noFill/>
            <a:ln>
              <a:noFill/>
            </a:ln>
          </p:spPr>
        </p:pic>
        <p:sp>
          <p:nvSpPr>
            <p:cNvPr id="24" name="Google Shape;102;p13">
              <a:extLst>
                <a:ext uri="{FF2B5EF4-FFF2-40B4-BE49-F238E27FC236}">
                  <a16:creationId xmlns:a16="http://schemas.microsoft.com/office/drawing/2014/main" id="{536B967E-87B3-9E46-6B06-193D91A637FA}"/>
                </a:ext>
              </a:extLst>
            </p:cNvPr>
            <p:cNvSpPr/>
            <p:nvPr/>
          </p:nvSpPr>
          <p:spPr>
            <a:xfrm>
              <a:off x="1508767" y="3542083"/>
              <a:ext cx="360000" cy="2187503"/>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 name="Google Shape;110;p13">
              <a:extLst>
                <a:ext uri="{FF2B5EF4-FFF2-40B4-BE49-F238E27FC236}">
                  <a16:creationId xmlns:a16="http://schemas.microsoft.com/office/drawing/2014/main" id="{D774DA66-9C67-D9DA-AB5B-92D68DC484AC}"/>
                </a:ext>
              </a:extLst>
            </p:cNvPr>
            <p:cNvSpPr txBox="1"/>
            <p:nvPr/>
          </p:nvSpPr>
          <p:spPr>
            <a:xfrm>
              <a:off x="1998008" y="2158047"/>
              <a:ext cx="2407544" cy="835601"/>
            </a:xfrm>
            <a:prstGeom prst="rect">
              <a:avLst/>
            </a:prstGeom>
            <a:solidFill>
              <a:srgbClr val="FFFFFF"/>
            </a:solidFill>
            <a:ln>
              <a:noFill/>
            </a:ln>
          </p:spPr>
          <p:txBody>
            <a:bodyPr spcFirstLastPara="1" wrap="square" lIns="48000" tIns="48000" rIns="48000" bIns="48000" anchor="t" anchorCtr="0">
              <a:spAutoFit/>
            </a:bodyPr>
            <a:lstStyle/>
            <a:p>
              <a:r>
                <a:rPr lang="it" sz="2400" dirty="0">
                  <a:solidFill>
                    <a:srgbClr val="0645AD"/>
                  </a:solidFill>
                  <a:ea typeface="Source Sans Pro"/>
                  <a:cs typeface="Source Sans Pro"/>
                  <a:sym typeface="Source Sans Pro"/>
                </a:rPr>
                <a:t>Emissions from</a:t>
              </a:r>
            </a:p>
            <a:p>
              <a:r>
                <a:rPr lang="it" sz="2400" dirty="0">
                  <a:solidFill>
                    <a:srgbClr val="0645AD"/>
                  </a:solidFill>
                  <a:ea typeface="Source Sans Pro"/>
                  <a:cs typeface="Source Sans Pro"/>
                  <a:sym typeface="Source Sans Pro"/>
                </a:rPr>
                <a:t>particle detection</a:t>
              </a:r>
              <a:endParaRPr sz="2400" dirty="0">
                <a:solidFill>
                  <a:srgbClr val="0645AD"/>
                </a:solidFill>
                <a:ea typeface="Source Sans Pro"/>
                <a:cs typeface="Source Sans Pro"/>
                <a:sym typeface="Source Sans Pro"/>
              </a:endParaRPr>
            </a:p>
          </p:txBody>
        </p:sp>
        <p:sp>
          <p:nvSpPr>
            <p:cNvPr id="38" name="Google Shape;115;p13">
              <a:extLst>
                <a:ext uri="{FF2B5EF4-FFF2-40B4-BE49-F238E27FC236}">
                  <a16:creationId xmlns:a16="http://schemas.microsoft.com/office/drawing/2014/main" id="{10251A74-C173-9FB4-2F47-653B47FC2F37}"/>
                </a:ext>
              </a:extLst>
            </p:cNvPr>
            <p:cNvSpPr txBox="1"/>
            <p:nvPr/>
          </p:nvSpPr>
          <p:spPr>
            <a:xfrm rot="16200000">
              <a:off x="-257341" y="3287628"/>
              <a:ext cx="886000" cy="276999"/>
            </a:xfrm>
            <a:prstGeom prst="rect">
              <a:avLst/>
            </a:prstGeom>
            <a:solidFill>
              <a:schemeClr val="lt1"/>
            </a:solidFill>
            <a:ln>
              <a:noFill/>
            </a:ln>
          </p:spPr>
          <p:txBody>
            <a:bodyPr spcFirstLastPara="1" wrap="square" lIns="0" tIns="0" rIns="0" bIns="0" anchor="t" anchorCtr="0">
              <a:spAutoFit/>
            </a:bodyPr>
            <a:lstStyle/>
            <a:p>
              <a:pPr algn="ctr"/>
              <a:r>
                <a:rPr lang="it" dirty="0">
                  <a:ea typeface="Source Sans Pro"/>
                  <a:cs typeface="Source Sans Pro"/>
                  <a:sym typeface="Source Sans Pro"/>
                </a:rPr>
                <a:t>tCO</a:t>
              </a:r>
              <a:r>
                <a:rPr lang="it" baseline="-25000" dirty="0">
                  <a:ea typeface="Source Sans Pro"/>
                  <a:cs typeface="Source Sans Pro"/>
                  <a:sym typeface="Source Sans Pro"/>
                </a:rPr>
                <a:t>2e</a:t>
              </a:r>
              <a:endParaRPr baseline="-25000" dirty="0">
                <a:ea typeface="Source Sans Pro"/>
                <a:cs typeface="Source Sans Pro"/>
                <a:sym typeface="Source Sans Pro"/>
              </a:endParaRPr>
            </a:p>
          </p:txBody>
        </p:sp>
        <p:sp>
          <p:nvSpPr>
            <p:cNvPr id="39" name="Google Shape;116;p13">
              <a:extLst>
                <a:ext uri="{FF2B5EF4-FFF2-40B4-BE49-F238E27FC236}">
                  <a16:creationId xmlns:a16="http://schemas.microsoft.com/office/drawing/2014/main" id="{6E29E39E-2643-A321-AE43-FD8CC4C1222C}"/>
                </a:ext>
              </a:extLst>
            </p:cNvPr>
            <p:cNvSpPr txBox="1"/>
            <p:nvPr/>
          </p:nvSpPr>
          <p:spPr>
            <a:xfrm>
              <a:off x="1508767" y="5951369"/>
              <a:ext cx="800000" cy="276999"/>
            </a:xfrm>
            <a:prstGeom prst="rect">
              <a:avLst/>
            </a:prstGeom>
            <a:solidFill>
              <a:schemeClr val="lt1"/>
            </a:solidFill>
            <a:ln>
              <a:noFill/>
            </a:ln>
          </p:spPr>
          <p:txBody>
            <a:bodyPr spcFirstLastPara="1" wrap="square" lIns="0" tIns="0" rIns="0" bIns="0" anchor="t" anchorCtr="0">
              <a:spAutoFit/>
            </a:bodyPr>
            <a:lstStyle/>
            <a:p>
              <a:pPr algn="ctr"/>
              <a:r>
                <a:rPr lang="it">
                  <a:ea typeface="Source Sans Pro"/>
                  <a:cs typeface="Source Sans Pro"/>
                  <a:sym typeface="Source Sans Pro"/>
                </a:rPr>
                <a:t>2018</a:t>
              </a:r>
              <a:endParaRPr>
                <a:ea typeface="Source Sans Pro"/>
                <a:cs typeface="Source Sans Pro"/>
                <a:sym typeface="Source Sans Pro"/>
              </a:endParaRPr>
            </a:p>
          </p:txBody>
        </p:sp>
        <p:sp>
          <p:nvSpPr>
            <p:cNvPr id="40" name="Google Shape;117;p13">
              <a:extLst>
                <a:ext uri="{FF2B5EF4-FFF2-40B4-BE49-F238E27FC236}">
                  <a16:creationId xmlns:a16="http://schemas.microsoft.com/office/drawing/2014/main" id="{9DF3B3DF-1987-67A7-CAC7-4D0EB343CB4D}"/>
                </a:ext>
              </a:extLst>
            </p:cNvPr>
            <p:cNvSpPr txBox="1"/>
            <p:nvPr/>
          </p:nvSpPr>
          <p:spPr>
            <a:xfrm>
              <a:off x="695967" y="5951369"/>
              <a:ext cx="800000" cy="276999"/>
            </a:xfrm>
            <a:prstGeom prst="rect">
              <a:avLst/>
            </a:prstGeom>
            <a:solidFill>
              <a:schemeClr val="lt1"/>
            </a:solidFill>
            <a:ln>
              <a:noFill/>
            </a:ln>
          </p:spPr>
          <p:txBody>
            <a:bodyPr spcFirstLastPara="1" wrap="square" lIns="0" tIns="0" rIns="0" bIns="0" anchor="t" anchorCtr="0">
              <a:spAutoFit/>
            </a:bodyPr>
            <a:lstStyle/>
            <a:p>
              <a:pPr algn="ctr"/>
              <a:r>
                <a:rPr lang="it">
                  <a:ea typeface="Source Sans Pro"/>
                  <a:cs typeface="Source Sans Pro"/>
                  <a:sym typeface="Source Sans Pro"/>
                </a:rPr>
                <a:t>2017</a:t>
              </a:r>
              <a:endParaRPr>
                <a:ea typeface="Source Sans Pro"/>
                <a:cs typeface="Source Sans Pro"/>
                <a:sym typeface="Source Sans Pro"/>
              </a:endParaRPr>
            </a:p>
          </p:txBody>
        </p:sp>
        <p:sp>
          <p:nvSpPr>
            <p:cNvPr id="41" name="Google Shape;118;p13">
              <a:extLst>
                <a:ext uri="{FF2B5EF4-FFF2-40B4-BE49-F238E27FC236}">
                  <a16:creationId xmlns:a16="http://schemas.microsoft.com/office/drawing/2014/main" id="{E46DF0BE-BE78-80B6-ADCB-6666F009C297}"/>
                </a:ext>
              </a:extLst>
            </p:cNvPr>
            <p:cNvSpPr txBox="1"/>
            <p:nvPr/>
          </p:nvSpPr>
          <p:spPr>
            <a:xfrm>
              <a:off x="2321567" y="5951369"/>
              <a:ext cx="800000" cy="276999"/>
            </a:xfrm>
            <a:prstGeom prst="rect">
              <a:avLst/>
            </a:prstGeom>
            <a:solidFill>
              <a:schemeClr val="lt1"/>
            </a:solidFill>
            <a:ln>
              <a:noFill/>
            </a:ln>
          </p:spPr>
          <p:txBody>
            <a:bodyPr spcFirstLastPara="1" wrap="square" lIns="0" tIns="0" rIns="0" bIns="0" anchor="t" anchorCtr="0">
              <a:spAutoFit/>
            </a:bodyPr>
            <a:lstStyle/>
            <a:p>
              <a:pPr algn="ctr"/>
              <a:r>
                <a:rPr lang="it">
                  <a:ea typeface="Source Sans Pro"/>
                  <a:cs typeface="Source Sans Pro"/>
                  <a:sym typeface="Source Sans Pro"/>
                </a:rPr>
                <a:t>2019</a:t>
              </a:r>
              <a:endParaRPr>
                <a:ea typeface="Source Sans Pro"/>
                <a:cs typeface="Source Sans Pro"/>
                <a:sym typeface="Source Sans Pro"/>
              </a:endParaRPr>
            </a:p>
          </p:txBody>
        </p:sp>
        <p:sp>
          <p:nvSpPr>
            <p:cNvPr id="42" name="Google Shape;119;p13">
              <a:extLst>
                <a:ext uri="{FF2B5EF4-FFF2-40B4-BE49-F238E27FC236}">
                  <a16:creationId xmlns:a16="http://schemas.microsoft.com/office/drawing/2014/main" id="{25C95D68-9F86-C4EC-0DB9-F3E79F54E080}"/>
                </a:ext>
              </a:extLst>
            </p:cNvPr>
            <p:cNvSpPr txBox="1"/>
            <p:nvPr/>
          </p:nvSpPr>
          <p:spPr>
            <a:xfrm>
              <a:off x="3134367" y="5951369"/>
              <a:ext cx="800000" cy="276999"/>
            </a:xfrm>
            <a:prstGeom prst="rect">
              <a:avLst/>
            </a:prstGeom>
            <a:solidFill>
              <a:schemeClr val="lt1"/>
            </a:solidFill>
            <a:ln>
              <a:noFill/>
            </a:ln>
          </p:spPr>
          <p:txBody>
            <a:bodyPr spcFirstLastPara="1" wrap="square" lIns="0" tIns="0" rIns="0" bIns="0" anchor="t" anchorCtr="0">
              <a:spAutoFit/>
            </a:bodyPr>
            <a:lstStyle/>
            <a:p>
              <a:pPr algn="ctr"/>
              <a:r>
                <a:rPr lang="it">
                  <a:ea typeface="Source Sans Pro"/>
                  <a:cs typeface="Source Sans Pro"/>
                  <a:sym typeface="Source Sans Pro"/>
                </a:rPr>
                <a:t>2020</a:t>
              </a:r>
              <a:endParaRPr>
                <a:ea typeface="Source Sans Pro"/>
                <a:cs typeface="Source Sans Pro"/>
                <a:sym typeface="Source Sans Pro"/>
              </a:endParaRPr>
            </a:p>
          </p:txBody>
        </p:sp>
        <p:sp>
          <p:nvSpPr>
            <p:cNvPr id="43" name="Google Shape;120;p13">
              <a:extLst>
                <a:ext uri="{FF2B5EF4-FFF2-40B4-BE49-F238E27FC236}">
                  <a16:creationId xmlns:a16="http://schemas.microsoft.com/office/drawing/2014/main" id="{61700AB8-F7DC-7EC5-8F2F-85221A74A9B7}"/>
                </a:ext>
              </a:extLst>
            </p:cNvPr>
            <p:cNvSpPr txBox="1"/>
            <p:nvPr/>
          </p:nvSpPr>
          <p:spPr>
            <a:xfrm>
              <a:off x="1130708" y="6191724"/>
              <a:ext cx="800000" cy="276999"/>
            </a:xfrm>
            <a:prstGeom prst="rect">
              <a:avLst/>
            </a:prstGeom>
            <a:solidFill>
              <a:schemeClr val="lt1"/>
            </a:solidFill>
            <a:ln>
              <a:noFill/>
            </a:ln>
          </p:spPr>
          <p:txBody>
            <a:bodyPr spcFirstLastPara="1" wrap="square" lIns="0" tIns="0" rIns="0" bIns="0" anchor="t" anchorCtr="0">
              <a:spAutoFit/>
            </a:bodyPr>
            <a:lstStyle/>
            <a:p>
              <a:pPr algn="ctr"/>
              <a:r>
                <a:rPr lang="it" dirty="0">
                  <a:ea typeface="Source Sans Pro"/>
                  <a:cs typeface="Source Sans Pro"/>
                  <a:sym typeface="Source Sans Pro"/>
                </a:rPr>
                <a:t>Run2</a:t>
              </a:r>
              <a:endParaRPr dirty="0">
                <a:ea typeface="Source Sans Pro"/>
                <a:cs typeface="Source Sans Pro"/>
                <a:sym typeface="Source Sans Pro"/>
              </a:endParaRPr>
            </a:p>
          </p:txBody>
        </p:sp>
        <p:sp>
          <p:nvSpPr>
            <p:cNvPr id="46" name="Google Shape;102;p13">
              <a:extLst>
                <a:ext uri="{FF2B5EF4-FFF2-40B4-BE49-F238E27FC236}">
                  <a16:creationId xmlns:a16="http://schemas.microsoft.com/office/drawing/2014/main" id="{BE068B87-EB63-DD23-86D8-25439AAEF89D}"/>
                </a:ext>
              </a:extLst>
            </p:cNvPr>
            <p:cNvSpPr/>
            <p:nvPr/>
          </p:nvSpPr>
          <p:spPr>
            <a:xfrm>
              <a:off x="723168" y="3260031"/>
              <a:ext cx="360000" cy="2463636"/>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7" name="Google Shape;102;p13">
              <a:extLst>
                <a:ext uri="{FF2B5EF4-FFF2-40B4-BE49-F238E27FC236}">
                  <a16:creationId xmlns:a16="http://schemas.microsoft.com/office/drawing/2014/main" id="{F2B678EC-B53D-2EC8-3549-FCDDCFE15094}"/>
                </a:ext>
              </a:extLst>
            </p:cNvPr>
            <p:cNvSpPr/>
            <p:nvPr/>
          </p:nvSpPr>
          <p:spPr>
            <a:xfrm>
              <a:off x="2324669" y="5290433"/>
              <a:ext cx="360000" cy="4320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8" name="Google Shape;102;p13">
              <a:extLst>
                <a:ext uri="{FF2B5EF4-FFF2-40B4-BE49-F238E27FC236}">
                  <a16:creationId xmlns:a16="http://schemas.microsoft.com/office/drawing/2014/main" id="{114055EE-B28D-9DBE-3F3A-00D0144DFCCF}"/>
                </a:ext>
              </a:extLst>
            </p:cNvPr>
            <p:cNvSpPr/>
            <p:nvPr/>
          </p:nvSpPr>
          <p:spPr>
            <a:xfrm>
              <a:off x="3129079" y="5033172"/>
              <a:ext cx="360000" cy="68802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50" name="Straight Arrow Connector 49">
              <a:extLst>
                <a:ext uri="{FF2B5EF4-FFF2-40B4-BE49-F238E27FC236}">
                  <a16:creationId xmlns:a16="http://schemas.microsoft.com/office/drawing/2014/main" id="{2546C460-86A5-64BD-5514-9C2961E75062}"/>
                </a:ext>
              </a:extLst>
            </p:cNvPr>
            <p:cNvCxnSpPr/>
            <p:nvPr/>
          </p:nvCxnSpPr>
          <p:spPr>
            <a:xfrm flipH="1">
              <a:off x="1130708" y="2983127"/>
              <a:ext cx="2073668" cy="5205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05CC789-F721-8CD5-4496-BF372D259E47}"/>
                </a:ext>
              </a:extLst>
            </p:cNvPr>
            <p:cNvCxnSpPr>
              <a:cxnSpLocks/>
              <a:stCxn id="33" idx="2"/>
            </p:cNvCxnSpPr>
            <p:nvPr/>
          </p:nvCxnSpPr>
          <p:spPr>
            <a:xfrm flipH="1">
              <a:off x="1950468" y="2993648"/>
              <a:ext cx="1251312" cy="8149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7749BE6-9642-015F-F0BD-C97F8829FF96}"/>
                </a:ext>
              </a:extLst>
            </p:cNvPr>
            <p:cNvCxnSpPr>
              <a:cxnSpLocks/>
              <a:stCxn id="33" idx="2"/>
            </p:cNvCxnSpPr>
            <p:nvPr/>
          </p:nvCxnSpPr>
          <p:spPr>
            <a:xfrm flipH="1">
              <a:off x="2684669" y="2993648"/>
              <a:ext cx="517111" cy="21803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D94188E-A404-5A7F-300F-8D73BA49323C}"/>
                </a:ext>
              </a:extLst>
            </p:cNvPr>
            <p:cNvCxnSpPr>
              <a:cxnSpLocks/>
              <a:stCxn id="33" idx="2"/>
            </p:cNvCxnSpPr>
            <p:nvPr/>
          </p:nvCxnSpPr>
          <p:spPr>
            <a:xfrm flipH="1">
              <a:off x="3140571" y="2993648"/>
              <a:ext cx="61209" cy="19918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Google Shape;120;p13">
              <a:extLst>
                <a:ext uri="{FF2B5EF4-FFF2-40B4-BE49-F238E27FC236}">
                  <a16:creationId xmlns:a16="http://schemas.microsoft.com/office/drawing/2014/main" id="{B9246C0F-632C-FA51-DC74-2D3D9F0B2EC6}"/>
                </a:ext>
              </a:extLst>
            </p:cNvPr>
            <p:cNvSpPr txBox="1"/>
            <p:nvPr/>
          </p:nvSpPr>
          <p:spPr>
            <a:xfrm>
              <a:off x="2737924" y="6186978"/>
              <a:ext cx="800000" cy="276999"/>
            </a:xfrm>
            <a:prstGeom prst="rect">
              <a:avLst/>
            </a:prstGeom>
            <a:solidFill>
              <a:schemeClr val="lt1"/>
            </a:solidFill>
            <a:ln>
              <a:noFill/>
            </a:ln>
          </p:spPr>
          <p:txBody>
            <a:bodyPr spcFirstLastPara="1" wrap="square" lIns="0" tIns="0" rIns="0" bIns="0" anchor="t" anchorCtr="0">
              <a:spAutoFit/>
            </a:bodyPr>
            <a:lstStyle/>
            <a:p>
              <a:pPr algn="ctr"/>
              <a:r>
                <a:rPr lang="it" dirty="0">
                  <a:ea typeface="Source Sans Pro"/>
                  <a:cs typeface="Source Sans Pro"/>
                  <a:sym typeface="Source Sans Pro"/>
                </a:rPr>
                <a:t>LS2</a:t>
              </a:r>
              <a:endParaRPr dirty="0">
                <a:ea typeface="Source Sans Pro"/>
                <a:cs typeface="Source Sans Pro"/>
                <a:sym typeface="Source Sans Pro"/>
              </a:endParaRPr>
            </a:p>
          </p:txBody>
        </p:sp>
      </p:grpSp>
      <p:cxnSp>
        <p:nvCxnSpPr>
          <p:cNvPr id="61" name="Straight Arrow Connector 60">
            <a:extLst>
              <a:ext uri="{FF2B5EF4-FFF2-40B4-BE49-F238E27FC236}">
                <a16:creationId xmlns:a16="http://schemas.microsoft.com/office/drawing/2014/main" id="{79BA6479-10B4-0D3A-841D-A1AA723BC01A}"/>
              </a:ext>
            </a:extLst>
          </p:cNvPr>
          <p:cNvCxnSpPr>
            <a:cxnSpLocks/>
            <a:stCxn id="33" idx="3"/>
          </p:cNvCxnSpPr>
          <p:nvPr/>
        </p:nvCxnSpPr>
        <p:spPr>
          <a:xfrm>
            <a:off x="4405552" y="2575848"/>
            <a:ext cx="1931475" cy="10972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CBB5FD9-8D97-52E2-7ADF-0D6C71CB57F4}"/>
              </a:ext>
            </a:extLst>
          </p:cNvPr>
          <p:cNvSpPr>
            <a:spLocks noGrp="1"/>
          </p:cNvSpPr>
          <p:nvPr>
            <p:ph type="dt" sz="half" idx="10"/>
          </p:nvPr>
        </p:nvSpPr>
        <p:spPr/>
        <p:txBody>
          <a:bodyPr/>
          <a:lstStyle/>
          <a:p>
            <a:r>
              <a:rPr lang="en-CH"/>
              <a:t>20/06/2024</a:t>
            </a:r>
            <a:endParaRPr lang="en-GB"/>
          </a:p>
        </p:txBody>
      </p:sp>
      <p:sp>
        <p:nvSpPr>
          <p:cNvPr id="45" name="Google Shape;109;p13">
            <a:extLst>
              <a:ext uri="{FF2B5EF4-FFF2-40B4-BE49-F238E27FC236}">
                <a16:creationId xmlns:a16="http://schemas.microsoft.com/office/drawing/2014/main" id="{493F0243-574C-6D25-C292-167CD9CA256C}"/>
              </a:ext>
            </a:extLst>
          </p:cNvPr>
          <p:cNvSpPr txBox="1"/>
          <p:nvPr/>
        </p:nvSpPr>
        <p:spPr>
          <a:xfrm>
            <a:off x="-17325" y="640835"/>
            <a:ext cx="5654799" cy="1575776"/>
          </a:xfrm>
          <a:prstGeom prst="rect">
            <a:avLst/>
          </a:prstGeom>
          <a:noFill/>
          <a:ln>
            <a:noFill/>
          </a:ln>
        </p:spPr>
        <p:txBody>
          <a:bodyPr spcFirstLastPara="1" wrap="square" lIns="121900" tIns="121900" rIns="121900" bIns="121900" anchor="t" anchorCtr="0">
            <a:spAutoFit/>
          </a:bodyPr>
          <a:lstStyle/>
          <a:p>
            <a:pPr marL="285750" indent="-285750">
              <a:lnSpc>
                <a:spcPct val="120000"/>
              </a:lnSpc>
              <a:buFont typeface="Wingdings" panose="05000000000000000000" pitchFamily="2" charset="2"/>
              <a:buChar char="Ø"/>
            </a:pPr>
            <a:r>
              <a:rPr lang="en-GB" u="sng" dirty="0">
                <a:solidFill>
                  <a:schemeClr val="hlink"/>
                </a:solidFill>
                <a:hlinkClick r:id="rId7"/>
              </a:rPr>
              <a:t>CERN Environment Report 2019-2020</a:t>
            </a:r>
            <a:endParaRPr lang="it" u="sng" dirty="0">
              <a:solidFill>
                <a:schemeClr val="hlink"/>
              </a:solidFill>
            </a:endParaRPr>
          </a:p>
          <a:p>
            <a:pPr marL="285750" indent="-285750">
              <a:lnSpc>
                <a:spcPct val="120000"/>
              </a:lnSpc>
              <a:buFont typeface="Wingdings" panose="05000000000000000000" pitchFamily="2" charset="2"/>
              <a:buChar char="Ø"/>
            </a:pPr>
            <a:r>
              <a:rPr lang="it" u="sng" dirty="0">
                <a:solidFill>
                  <a:schemeClr val="hlink"/>
                </a:solidFill>
              </a:rPr>
              <a:t>2021: </a:t>
            </a:r>
            <a:r>
              <a:rPr lang="en-GB" u="sng" dirty="0">
                <a:solidFill>
                  <a:schemeClr val="hlink"/>
                </a:solidFill>
                <a:hlinkClick r:id="rId8"/>
              </a:rPr>
              <a:t>CERN’s Year of Environmental Awareness</a:t>
            </a:r>
            <a:r>
              <a:rPr lang="en-GB" u="sng" dirty="0">
                <a:solidFill>
                  <a:schemeClr val="hlink"/>
                </a:solidFill>
              </a:rPr>
              <a:t>. </a:t>
            </a:r>
            <a:endParaRPr lang="it" u="sng" dirty="0">
              <a:solidFill>
                <a:schemeClr val="hlink"/>
              </a:solidFill>
            </a:endParaRPr>
          </a:p>
          <a:p>
            <a:pPr marL="285750" indent="-285750">
              <a:lnSpc>
                <a:spcPct val="120000"/>
              </a:lnSpc>
              <a:buFont typeface="Wingdings" panose="05000000000000000000" pitchFamily="2" charset="2"/>
              <a:buChar char="Ø"/>
            </a:pPr>
            <a:r>
              <a:rPr lang="en-GB" u="sng" dirty="0">
                <a:solidFill>
                  <a:schemeClr val="hlink"/>
                </a:solidFill>
              </a:rPr>
              <a:t>CERN Environment workshop: 12 and 13 October 2022</a:t>
            </a:r>
          </a:p>
          <a:p>
            <a:pPr marL="285750" indent="-285750">
              <a:lnSpc>
                <a:spcPct val="120000"/>
              </a:lnSpc>
              <a:buFont typeface="Wingdings" panose="05000000000000000000" pitchFamily="2" charset="2"/>
              <a:buChar char="Ø"/>
            </a:pPr>
            <a:r>
              <a:rPr lang="en-GB" u="sng" dirty="0">
                <a:solidFill>
                  <a:schemeClr val="hlink"/>
                </a:solidFill>
                <a:hlinkClick r:id="rId9"/>
              </a:rPr>
              <a:t>CERN Environment Report 2021-2022</a:t>
            </a:r>
            <a:endParaRPr lang="en-GB" u="sng" dirty="0">
              <a:solidFill>
                <a:schemeClr val="hlink"/>
              </a:solidFill>
            </a:endParaRPr>
          </a:p>
        </p:txBody>
      </p:sp>
    </p:spTree>
    <p:extLst>
      <p:ext uri="{BB962C8B-B14F-4D97-AF65-F5344CB8AC3E}">
        <p14:creationId xmlns:p14="http://schemas.microsoft.com/office/powerpoint/2010/main" val="1914344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Alternatives to SF6"/>
          <p:cNvSpPr txBox="1"/>
          <p:nvPr/>
        </p:nvSpPr>
        <p:spPr>
          <a:xfrm>
            <a:off x="838200" y="44649"/>
            <a:ext cx="10394287" cy="651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lgn="ctr">
              <a:defRPr sz="4200">
                <a:solidFill>
                  <a:srgbClr val="21529F"/>
                </a:solidFill>
                <a:latin typeface="Helvetica Neue Medium"/>
                <a:ea typeface="Helvetica Neue Medium"/>
                <a:cs typeface="Helvetica Neue Medium"/>
                <a:sym typeface="Helvetica Neue Medium"/>
              </a:defRPr>
            </a:pPr>
            <a:r>
              <a:rPr sz="2953" dirty="0">
                <a:latin typeface="Calibri" panose="020F0502020204030204" pitchFamily="34" charset="0"/>
                <a:ea typeface="Calibri" panose="020F0502020204030204" pitchFamily="34" charset="0"/>
                <a:cs typeface="Calibri" panose="020F0502020204030204" pitchFamily="34" charset="0"/>
              </a:rPr>
              <a:t>Alternatives to SF</a:t>
            </a:r>
            <a:r>
              <a:rPr sz="2953" baseline="-5999" dirty="0">
                <a:latin typeface="Calibri" panose="020F0502020204030204" pitchFamily="34" charset="0"/>
                <a:ea typeface="Calibri" panose="020F0502020204030204" pitchFamily="34" charset="0"/>
                <a:cs typeface="Calibri" panose="020F0502020204030204" pitchFamily="34" charset="0"/>
              </a:rPr>
              <a:t>6</a:t>
            </a:r>
          </a:p>
        </p:txBody>
      </p:sp>
      <p:sp>
        <p:nvSpPr>
          <p:cNvPr id="221" name="Line"/>
          <p:cNvSpPr/>
          <p:nvPr/>
        </p:nvSpPr>
        <p:spPr>
          <a:xfrm flipV="1">
            <a:off x="2216868" y="1979261"/>
            <a:ext cx="2554829" cy="689902"/>
          </a:xfrm>
          <a:prstGeom prst="line">
            <a:avLst/>
          </a:prstGeom>
          <a:ln w="25400">
            <a:solidFill>
              <a:srgbClr val="21529F"/>
            </a:solidFill>
            <a:miter lim="400000"/>
            <a:tailEnd type="triangle"/>
          </a:ln>
        </p:spPr>
        <p:txBody>
          <a:bodyPr lIns="35719" tIns="35719" rIns="35719" bIns="35719" anchor="ct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grpSp>
        <p:nvGrpSpPr>
          <p:cNvPr id="224" name="Group"/>
          <p:cNvGrpSpPr/>
          <p:nvPr/>
        </p:nvGrpSpPr>
        <p:grpSpPr>
          <a:xfrm>
            <a:off x="8297880" y="781032"/>
            <a:ext cx="1551674" cy="2685821"/>
            <a:chOff x="407287" y="0"/>
            <a:chExt cx="2206824" cy="3819833"/>
          </a:xfrm>
        </p:grpSpPr>
        <p:pic>
          <p:nvPicPr>
            <p:cNvPr id="222" name="2635130879001_5445464769001_5238243864001-vs.jpg" descr="2635130879001_5445464769001_5238243864001-v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07287" y="0"/>
              <a:ext cx="1873576" cy="1698015"/>
            </a:xfrm>
            <a:prstGeom prst="rect">
              <a:avLst/>
            </a:prstGeom>
            <a:ln w="12700" cap="flat">
              <a:noFill/>
              <a:miter lim="400000"/>
            </a:ln>
            <a:effectLst/>
          </p:spPr>
        </p:pic>
        <p:sp>
          <p:nvSpPr>
            <p:cNvPr id="223" name="3MTM NovecTM 4710…"/>
            <p:cNvSpPr/>
            <p:nvPr/>
          </p:nvSpPr>
          <p:spPr>
            <a:xfrm>
              <a:off x="407287" y="2588210"/>
              <a:ext cx="2206824" cy="1231623"/>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spcBef>
                  <a:spcPts val="352"/>
                </a:spcBef>
                <a:defRPr sz="2100">
                  <a:latin typeface="Helvetica Neue Medium"/>
                  <a:ea typeface="Helvetica Neue Medium"/>
                  <a:cs typeface="Helvetica Neue Medium"/>
                  <a:sym typeface="Helvetica Neue Medium"/>
                </a:defRPr>
              </a:pPr>
              <a:r>
                <a:rPr sz="1477" dirty="0">
                  <a:latin typeface="Calibri" panose="020F0502020204030204" pitchFamily="34" charset="0"/>
                  <a:ea typeface="Calibri" panose="020F0502020204030204" pitchFamily="34" charset="0"/>
                  <a:cs typeface="Calibri" panose="020F0502020204030204" pitchFamily="34" charset="0"/>
                </a:rPr>
                <a:t>3M</a:t>
              </a:r>
              <a:r>
                <a:rPr sz="1266" baseline="31999" dirty="0">
                  <a:latin typeface="Calibri" panose="020F0502020204030204" pitchFamily="34" charset="0"/>
                  <a:ea typeface="Calibri" panose="020F0502020204030204" pitchFamily="34" charset="0"/>
                  <a:cs typeface="Calibri" panose="020F0502020204030204" pitchFamily="34" charset="0"/>
                </a:rPr>
                <a:t>TM</a:t>
              </a:r>
              <a:r>
                <a:rPr sz="1477" dirty="0">
                  <a:latin typeface="Calibri" panose="020F0502020204030204" pitchFamily="34" charset="0"/>
                  <a:ea typeface="Calibri" panose="020F0502020204030204" pitchFamily="34" charset="0"/>
                  <a:cs typeface="Calibri" panose="020F0502020204030204" pitchFamily="34" charset="0"/>
                </a:rPr>
                <a:t> </a:t>
              </a:r>
              <a:r>
                <a:rPr sz="1477" dirty="0" err="1">
                  <a:latin typeface="Calibri" panose="020F0502020204030204" pitchFamily="34" charset="0"/>
                  <a:ea typeface="Calibri" panose="020F0502020204030204" pitchFamily="34" charset="0"/>
                  <a:cs typeface="Calibri" panose="020F0502020204030204" pitchFamily="34" charset="0"/>
                </a:rPr>
                <a:t>Novec</a:t>
              </a:r>
              <a:r>
                <a:rPr sz="1266" baseline="31999" dirty="0" err="1">
                  <a:latin typeface="Calibri" panose="020F0502020204030204" pitchFamily="34" charset="0"/>
                  <a:ea typeface="Calibri" panose="020F0502020204030204" pitchFamily="34" charset="0"/>
                  <a:cs typeface="Calibri" panose="020F0502020204030204" pitchFamily="34" charset="0"/>
                </a:rPr>
                <a:t>TM</a:t>
              </a:r>
              <a:r>
                <a:rPr sz="1477" dirty="0">
                  <a:latin typeface="Calibri" panose="020F0502020204030204" pitchFamily="34" charset="0"/>
                  <a:ea typeface="Calibri" panose="020F0502020204030204" pitchFamily="34" charset="0"/>
                  <a:cs typeface="Calibri" panose="020F0502020204030204" pitchFamily="34" charset="0"/>
                </a:rPr>
                <a:t> 4710</a:t>
              </a:r>
            </a:p>
            <a:p>
              <a:pPr>
                <a:spcBef>
                  <a:spcPts val="352"/>
                </a:spcBef>
                <a:defRPr sz="1900">
                  <a:latin typeface="Helvetica Neue"/>
                  <a:ea typeface="Helvetica Neue"/>
                  <a:cs typeface="Helvetica Neue"/>
                  <a:sym typeface="Helvetica Neue"/>
                </a:defRPr>
              </a:pPr>
              <a:r>
                <a:rPr sz="1336" dirty="0">
                  <a:latin typeface="Calibri" panose="020F0502020204030204" pitchFamily="34" charset="0"/>
                  <a:ea typeface="Calibri" panose="020F0502020204030204" pitchFamily="34" charset="0"/>
                  <a:cs typeface="Calibri" panose="020F0502020204030204" pitchFamily="34" charset="0"/>
                </a:rPr>
                <a:t>((CF</a:t>
              </a:r>
              <a:r>
                <a:rPr sz="562" baseline="-50000" dirty="0">
                  <a:latin typeface="Calibri" panose="020F0502020204030204" pitchFamily="34" charset="0"/>
                  <a:ea typeface="Calibri" panose="020F0502020204030204" pitchFamily="34" charset="0"/>
                  <a:cs typeface="Calibri" panose="020F0502020204030204" pitchFamily="34" charset="0"/>
                </a:rPr>
                <a:t>3</a:t>
              </a:r>
              <a:r>
                <a:rPr sz="1336" dirty="0">
                  <a:latin typeface="Calibri" panose="020F0502020204030204" pitchFamily="34" charset="0"/>
                  <a:ea typeface="Calibri" panose="020F0502020204030204" pitchFamily="34" charset="0"/>
                  <a:cs typeface="Calibri" panose="020F0502020204030204" pitchFamily="34" charset="0"/>
                </a:rPr>
                <a:t>)</a:t>
              </a:r>
              <a:r>
                <a:rPr sz="562" baseline="-50000" dirty="0">
                  <a:latin typeface="Calibri" panose="020F0502020204030204" pitchFamily="34" charset="0"/>
                  <a:ea typeface="Calibri" panose="020F0502020204030204" pitchFamily="34" charset="0"/>
                  <a:cs typeface="Calibri" panose="020F0502020204030204" pitchFamily="34" charset="0"/>
                </a:rPr>
                <a:t>2 </a:t>
              </a:r>
              <a:r>
                <a:rPr sz="1336" dirty="0">
                  <a:latin typeface="Calibri" panose="020F0502020204030204" pitchFamily="34" charset="0"/>
                  <a:ea typeface="Calibri" panose="020F0502020204030204" pitchFamily="34" charset="0"/>
                  <a:cs typeface="Calibri" panose="020F0502020204030204" pitchFamily="34" charset="0"/>
                </a:rPr>
                <a:t>CFCN)</a:t>
              </a:r>
            </a:p>
            <a:p>
              <a:pPr>
                <a:spcBef>
                  <a:spcPts val="352"/>
                </a:spcBef>
                <a:defRPr sz="2100" b="1">
                  <a:solidFill>
                    <a:schemeClr val="accent2"/>
                  </a:solidFill>
                  <a:latin typeface="Helvetica Neue"/>
                  <a:ea typeface="Helvetica Neue"/>
                  <a:cs typeface="Helvetica Neue"/>
                  <a:sym typeface="Helvetica Neue"/>
                </a:defRPr>
              </a:pPr>
              <a:r>
                <a:rPr sz="1477" dirty="0">
                  <a:latin typeface="Calibri" panose="020F0502020204030204" pitchFamily="34" charset="0"/>
                  <a:ea typeface="Calibri" panose="020F0502020204030204" pitchFamily="34" charset="0"/>
                  <a:cs typeface="Calibri" panose="020F0502020204030204" pitchFamily="34" charset="0"/>
                </a:rPr>
                <a:t>GWP 2100</a:t>
              </a:r>
              <a:r>
                <a:rPr lang="en-GB" sz="1477" dirty="0">
                  <a:latin typeface="Calibri" panose="020F0502020204030204" pitchFamily="34" charset="0"/>
                  <a:ea typeface="Calibri" panose="020F0502020204030204" pitchFamily="34" charset="0"/>
                  <a:cs typeface="Calibri" panose="020F0502020204030204" pitchFamily="34" charset="0"/>
                </a:rPr>
                <a:t> - </a:t>
              </a:r>
              <a:r>
                <a:rPr sz="1477" dirty="0">
                  <a:latin typeface="Calibri" panose="020F0502020204030204" pitchFamily="34" charset="0"/>
                  <a:ea typeface="Calibri" panose="020F0502020204030204" pitchFamily="34" charset="0"/>
                  <a:cs typeface="Calibri" panose="020F0502020204030204" pitchFamily="34" charset="0"/>
                </a:rPr>
                <a:t>Atm. lifetime 30 years</a:t>
              </a:r>
              <a:endParaRPr lang="en-GB" sz="1477" dirty="0">
                <a:latin typeface="Calibri" panose="020F0502020204030204" pitchFamily="34" charset="0"/>
                <a:ea typeface="Calibri" panose="020F0502020204030204" pitchFamily="34" charset="0"/>
                <a:cs typeface="Calibri" panose="020F0502020204030204" pitchFamily="34" charset="0"/>
              </a:endParaRPr>
            </a:p>
            <a:p>
              <a:pPr>
                <a:spcBef>
                  <a:spcPts val="352"/>
                </a:spcBef>
                <a:defRPr sz="2100" b="1">
                  <a:solidFill>
                    <a:schemeClr val="accent2"/>
                  </a:solidFill>
                  <a:latin typeface="Helvetica Neue"/>
                  <a:ea typeface="Helvetica Neue"/>
                  <a:cs typeface="Helvetica Neue"/>
                  <a:sym typeface="Helvetica Neue"/>
                </a:defRPr>
              </a:pPr>
              <a:endParaRPr lang="en-GB" sz="1477" dirty="0">
                <a:latin typeface="Calibri" panose="020F0502020204030204" pitchFamily="34" charset="0"/>
                <a:ea typeface="Calibri" panose="020F0502020204030204" pitchFamily="34" charset="0"/>
                <a:cs typeface="Calibri" panose="020F0502020204030204" pitchFamily="34" charset="0"/>
              </a:endParaRPr>
            </a:p>
          </p:txBody>
        </p:sp>
      </p:grpSp>
      <p:sp>
        <p:nvSpPr>
          <p:cNvPr id="232" name="Line"/>
          <p:cNvSpPr/>
          <p:nvPr/>
        </p:nvSpPr>
        <p:spPr>
          <a:xfrm>
            <a:off x="2154622" y="3163620"/>
            <a:ext cx="2212426" cy="936062"/>
          </a:xfrm>
          <a:prstGeom prst="line">
            <a:avLst/>
          </a:prstGeom>
          <a:ln w="25400">
            <a:solidFill>
              <a:srgbClr val="21529F"/>
            </a:solidFill>
            <a:miter lim="400000"/>
            <a:tailEnd type="triangle"/>
          </a:ln>
        </p:spPr>
        <p:txBody>
          <a:bodyPr lIns="35719" tIns="35719" rIns="35719" bIns="35719" anchor="ct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3BEABFC5-F9B5-4D65-CBD6-8BB83BC2A18A}"/>
              </a:ext>
            </a:extLst>
          </p:cNvPr>
          <p:cNvGrpSpPr/>
          <p:nvPr/>
        </p:nvGrpSpPr>
        <p:grpSpPr>
          <a:xfrm>
            <a:off x="5203106" y="778265"/>
            <a:ext cx="1654777" cy="2656598"/>
            <a:chOff x="5735970" y="950453"/>
            <a:chExt cx="1654777" cy="2656598"/>
          </a:xfrm>
        </p:grpSpPr>
        <p:grpSp>
          <p:nvGrpSpPr>
            <p:cNvPr id="227" name="Group"/>
            <p:cNvGrpSpPr/>
            <p:nvPr/>
          </p:nvGrpSpPr>
          <p:grpSpPr>
            <a:xfrm>
              <a:off x="5735970" y="982606"/>
              <a:ext cx="1625483" cy="2624445"/>
              <a:chOff x="265376" y="0"/>
              <a:chExt cx="2311796" cy="3732542"/>
            </a:xfrm>
          </p:grpSpPr>
          <p:pic>
            <p:nvPicPr>
              <p:cNvPr id="225" name="2635130879001_5445464769001_5238243864001-vs.jpg" descr="2635130879001_5445464769001_5238243864001-v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65376" y="0"/>
                <a:ext cx="2083478" cy="1698015"/>
              </a:xfrm>
              <a:prstGeom prst="rect">
                <a:avLst/>
              </a:prstGeom>
              <a:ln w="12700" cap="flat">
                <a:noFill/>
                <a:miter lim="400000"/>
              </a:ln>
              <a:effectLst/>
            </p:spPr>
          </p:pic>
          <p:sp>
            <p:nvSpPr>
              <p:cNvPr id="226" name="3MTM NovecTM 5110…"/>
              <p:cNvSpPr/>
              <p:nvPr/>
            </p:nvSpPr>
            <p:spPr>
              <a:xfrm>
                <a:off x="265376" y="2472977"/>
                <a:ext cx="2311796" cy="1259565"/>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spcBef>
                    <a:spcPts val="352"/>
                  </a:spcBef>
                  <a:defRPr sz="2100">
                    <a:latin typeface="Helvetica Neue Medium"/>
                    <a:ea typeface="Helvetica Neue Medium"/>
                    <a:cs typeface="Helvetica Neue Medium"/>
                    <a:sym typeface="Helvetica Neue Medium"/>
                  </a:defRPr>
                </a:pPr>
                <a:endParaRPr lang="en-GB" sz="1477" dirty="0">
                  <a:latin typeface="Calibri" panose="020F0502020204030204" pitchFamily="34" charset="0"/>
                  <a:ea typeface="Calibri" panose="020F0502020204030204" pitchFamily="34" charset="0"/>
                  <a:cs typeface="Calibri" panose="020F0502020204030204" pitchFamily="34" charset="0"/>
                </a:endParaRPr>
              </a:p>
              <a:p>
                <a:pPr>
                  <a:spcBef>
                    <a:spcPts val="352"/>
                  </a:spcBef>
                  <a:defRPr sz="2100">
                    <a:latin typeface="Helvetica Neue Medium"/>
                    <a:ea typeface="Helvetica Neue Medium"/>
                    <a:cs typeface="Helvetica Neue Medium"/>
                    <a:sym typeface="Helvetica Neue Medium"/>
                  </a:defRPr>
                </a:pPr>
                <a:endParaRPr lang="en-GB" sz="1477" dirty="0">
                  <a:latin typeface="Calibri" panose="020F0502020204030204" pitchFamily="34" charset="0"/>
                  <a:ea typeface="Calibri" panose="020F0502020204030204" pitchFamily="34" charset="0"/>
                  <a:cs typeface="Calibri" panose="020F0502020204030204" pitchFamily="34" charset="0"/>
                </a:endParaRPr>
              </a:p>
              <a:p>
                <a:pPr>
                  <a:spcBef>
                    <a:spcPts val="352"/>
                  </a:spcBef>
                  <a:defRPr sz="2100">
                    <a:latin typeface="Helvetica Neue Medium"/>
                    <a:ea typeface="Helvetica Neue Medium"/>
                    <a:cs typeface="Helvetica Neue Medium"/>
                    <a:sym typeface="Helvetica Neue Medium"/>
                  </a:defRPr>
                </a:pPr>
                <a:r>
                  <a:rPr sz="1477" dirty="0">
                    <a:latin typeface="Calibri" panose="020F0502020204030204" pitchFamily="34" charset="0"/>
                    <a:ea typeface="Calibri" panose="020F0502020204030204" pitchFamily="34" charset="0"/>
                    <a:cs typeface="Calibri" panose="020F0502020204030204" pitchFamily="34" charset="0"/>
                  </a:rPr>
                  <a:t>3M</a:t>
                </a:r>
                <a:r>
                  <a:rPr sz="1266" baseline="31999" dirty="0">
                    <a:latin typeface="Calibri" panose="020F0502020204030204" pitchFamily="34" charset="0"/>
                    <a:ea typeface="Calibri" panose="020F0502020204030204" pitchFamily="34" charset="0"/>
                    <a:cs typeface="Calibri" panose="020F0502020204030204" pitchFamily="34" charset="0"/>
                  </a:rPr>
                  <a:t>TM</a:t>
                </a:r>
                <a:r>
                  <a:rPr sz="1477" dirty="0">
                    <a:latin typeface="Calibri" panose="020F0502020204030204" pitchFamily="34" charset="0"/>
                    <a:ea typeface="Calibri" panose="020F0502020204030204" pitchFamily="34" charset="0"/>
                    <a:cs typeface="Calibri" panose="020F0502020204030204" pitchFamily="34" charset="0"/>
                  </a:rPr>
                  <a:t> </a:t>
                </a:r>
                <a:r>
                  <a:rPr sz="1477" dirty="0" err="1">
                    <a:latin typeface="Calibri" panose="020F0502020204030204" pitchFamily="34" charset="0"/>
                    <a:ea typeface="Calibri" panose="020F0502020204030204" pitchFamily="34" charset="0"/>
                    <a:cs typeface="Calibri" panose="020F0502020204030204" pitchFamily="34" charset="0"/>
                  </a:rPr>
                  <a:t>Novec</a:t>
                </a:r>
                <a:r>
                  <a:rPr sz="1266" baseline="31999" dirty="0" err="1">
                    <a:latin typeface="Calibri" panose="020F0502020204030204" pitchFamily="34" charset="0"/>
                    <a:ea typeface="Calibri" panose="020F0502020204030204" pitchFamily="34" charset="0"/>
                    <a:cs typeface="Calibri" panose="020F0502020204030204" pitchFamily="34" charset="0"/>
                  </a:rPr>
                  <a:t>TM</a:t>
                </a:r>
                <a:r>
                  <a:rPr sz="1477" dirty="0">
                    <a:latin typeface="Calibri" panose="020F0502020204030204" pitchFamily="34" charset="0"/>
                    <a:ea typeface="Calibri" panose="020F0502020204030204" pitchFamily="34" charset="0"/>
                    <a:cs typeface="Calibri" panose="020F0502020204030204" pitchFamily="34" charset="0"/>
                  </a:rPr>
                  <a:t> 5110</a:t>
                </a:r>
              </a:p>
              <a:p>
                <a:pPr>
                  <a:spcBef>
                    <a:spcPts val="352"/>
                  </a:spcBef>
                  <a:defRPr sz="1900">
                    <a:latin typeface="Helvetica Neue"/>
                    <a:ea typeface="Helvetica Neue"/>
                    <a:cs typeface="Helvetica Neue"/>
                    <a:sym typeface="Helvetica Neue"/>
                  </a:defRPr>
                </a:pPr>
                <a:r>
                  <a:rPr sz="1336" dirty="0">
                    <a:latin typeface="Calibri" panose="020F0502020204030204" pitchFamily="34" charset="0"/>
                    <a:ea typeface="Calibri" panose="020F0502020204030204" pitchFamily="34" charset="0"/>
                    <a:cs typeface="Calibri" panose="020F0502020204030204" pitchFamily="34" charset="0"/>
                  </a:rPr>
                  <a:t>(CF</a:t>
                </a:r>
                <a:r>
                  <a:rPr sz="468" baseline="-20000" dirty="0">
                    <a:latin typeface="Calibri" panose="020F0502020204030204" pitchFamily="34" charset="0"/>
                    <a:ea typeface="Calibri" panose="020F0502020204030204" pitchFamily="34" charset="0"/>
                    <a:cs typeface="Calibri" panose="020F0502020204030204" pitchFamily="34" charset="0"/>
                  </a:rPr>
                  <a:t>3</a:t>
                </a:r>
                <a:r>
                  <a:rPr sz="1336" dirty="0">
                    <a:latin typeface="Calibri" panose="020F0502020204030204" pitchFamily="34" charset="0"/>
                    <a:ea typeface="Calibri" panose="020F0502020204030204" pitchFamily="34" charset="0"/>
                    <a:cs typeface="Calibri" panose="020F0502020204030204" pitchFamily="34" charset="0"/>
                  </a:rPr>
                  <a:t>C(O)CF(CF</a:t>
                </a:r>
                <a:r>
                  <a:rPr sz="468" baseline="-20000" dirty="0">
                    <a:latin typeface="Calibri" panose="020F0502020204030204" pitchFamily="34" charset="0"/>
                    <a:ea typeface="Calibri" panose="020F0502020204030204" pitchFamily="34" charset="0"/>
                    <a:cs typeface="Calibri" panose="020F0502020204030204" pitchFamily="34" charset="0"/>
                  </a:rPr>
                  <a:t>3</a:t>
                </a:r>
                <a:r>
                  <a:rPr sz="1336" dirty="0">
                    <a:latin typeface="Calibri" panose="020F0502020204030204" pitchFamily="34" charset="0"/>
                    <a:ea typeface="Calibri" panose="020F0502020204030204" pitchFamily="34" charset="0"/>
                    <a:cs typeface="Calibri" panose="020F0502020204030204" pitchFamily="34" charset="0"/>
                  </a:rPr>
                  <a:t>)</a:t>
                </a:r>
                <a:r>
                  <a:rPr sz="468" baseline="-20000" dirty="0">
                    <a:latin typeface="Calibri" panose="020F0502020204030204" pitchFamily="34" charset="0"/>
                    <a:ea typeface="Calibri" panose="020F0502020204030204" pitchFamily="34" charset="0"/>
                    <a:cs typeface="Calibri" panose="020F0502020204030204" pitchFamily="34" charset="0"/>
                  </a:rPr>
                  <a:t>2 </a:t>
                </a:r>
                <a:r>
                  <a:rPr sz="1336" dirty="0">
                    <a:latin typeface="Calibri" panose="020F0502020204030204" pitchFamily="34" charset="0"/>
                    <a:ea typeface="Calibri" panose="020F0502020204030204" pitchFamily="34" charset="0"/>
                    <a:cs typeface="Calibri" panose="020F0502020204030204" pitchFamily="34" charset="0"/>
                  </a:rPr>
                  <a:t>)</a:t>
                </a:r>
              </a:p>
              <a:p>
                <a:pPr>
                  <a:spcBef>
                    <a:spcPts val="352"/>
                  </a:spcBef>
                  <a:defRPr sz="2100" b="1">
                    <a:solidFill>
                      <a:schemeClr val="accent2"/>
                    </a:solidFill>
                    <a:latin typeface="Helvetica Neue"/>
                    <a:ea typeface="Helvetica Neue"/>
                    <a:cs typeface="Helvetica Neue"/>
                    <a:sym typeface="Helvetica Neue"/>
                  </a:defRPr>
                </a:pPr>
                <a:r>
                  <a:rPr sz="1477" dirty="0">
                    <a:latin typeface="Calibri" panose="020F0502020204030204" pitchFamily="34" charset="0"/>
                    <a:ea typeface="Calibri" panose="020F0502020204030204" pitchFamily="34" charset="0"/>
                    <a:cs typeface="Calibri" panose="020F0502020204030204" pitchFamily="34" charset="0"/>
                  </a:rPr>
                  <a:t>GWP &lt;1</a:t>
                </a:r>
                <a:r>
                  <a:rPr lang="en-GB" sz="1477" dirty="0">
                    <a:latin typeface="Calibri" panose="020F0502020204030204" pitchFamily="34" charset="0"/>
                    <a:ea typeface="Calibri" panose="020F0502020204030204" pitchFamily="34" charset="0"/>
                    <a:cs typeface="Calibri" panose="020F0502020204030204" pitchFamily="34" charset="0"/>
                  </a:rPr>
                  <a:t>  - </a:t>
                </a:r>
                <a:r>
                  <a:rPr sz="1477" dirty="0">
                    <a:latin typeface="Calibri" panose="020F0502020204030204" pitchFamily="34" charset="0"/>
                    <a:ea typeface="Calibri" panose="020F0502020204030204" pitchFamily="34" charset="0"/>
                    <a:cs typeface="Calibri" panose="020F0502020204030204" pitchFamily="34" charset="0"/>
                  </a:rPr>
                  <a:t>Atm. lifetime 15 days</a:t>
                </a:r>
                <a:endParaRPr lang="en-GB" sz="1477" dirty="0">
                  <a:latin typeface="Calibri" panose="020F0502020204030204" pitchFamily="34" charset="0"/>
                  <a:ea typeface="Calibri" panose="020F0502020204030204" pitchFamily="34" charset="0"/>
                  <a:cs typeface="Calibri" panose="020F0502020204030204" pitchFamily="34" charset="0"/>
                </a:endParaRPr>
              </a:p>
              <a:p>
                <a:pPr>
                  <a:spcBef>
                    <a:spcPts val="352"/>
                  </a:spcBef>
                  <a:defRPr sz="2100">
                    <a:latin typeface="Helvetica Neue"/>
                    <a:ea typeface="Helvetica Neue"/>
                    <a:cs typeface="Helvetica Neue"/>
                    <a:sym typeface="Helvetica Neue"/>
                  </a:defRPr>
                </a:pPr>
                <a:r>
                  <a:rPr lang="en-GB" sz="1400" dirty="0">
                    <a:highlight>
                      <a:srgbClr val="FFFF00"/>
                    </a:highlight>
                    <a:latin typeface="Calibri" panose="020F0502020204030204" pitchFamily="34" charset="0"/>
                    <a:ea typeface="Calibri" panose="020F0502020204030204" pitchFamily="34" charset="0"/>
                    <a:cs typeface="Calibri" panose="020F0502020204030204" pitchFamily="34" charset="0"/>
                  </a:rPr>
                  <a:t>High boiling point: 27 C</a:t>
                </a:r>
              </a:p>
              <a:p>
                <a:pPr>
                  <a:spcBef>
                    <a:spcPts val="352"/>
                  </a:spcBef>
                  <a:defRPr sz="2100">
                    <a:latin typeface="Helvetica Neue"/>
                    <a:ea typeface="Helvetica Neue"/>
                    <a:cs typeface="Helvetica Neue"/>
                    <a:sym typeface="Helvetica Neue"/>
                  </a:defRPr>
                </a:pPr>
                <a:r>
                  <a:rPr lang="en-GB" sz="1400" dirty="0">
                    <a:highlight>
                      <a:srgbClr val="FFFF00"/>
                    </a:highlight>
                    <a:latin typeface="Calibri" panose="020F0502020204030204" pitchFamily="34" charset="0"/>
                    <a:ea typeface="Calibri" panose="020F0502020204030204" pitchFamily="34" charset="0"/>
                    <a:cs typeface="Calibri" panose="020F0502020204030204" pitchFamily="34" charset="0"/>
                  </a:rPr>
                  <a:t>Sensitive to UV radiation</a:t>
                </a:r>
              </a:p>
              <a:p>
                <a:pPr>
                  <a:spcBef>
                    <a:spcPts val="352"/>
                  </a:spcBef>
                  <a:defRPr sz="2100">
                    <a:latin typeface="Helvetica Neue"/>
                    <a:ea typeface="Helvetica Neue"/>
                    <a:cs typeface="Helvetica Neue"/>
                    <a:sym typeface="Helvetica Neue"/>
                  </a:defRPr>
                </a:pPr>
                <a:r>
                  <a:rPr lang="en-GB" sz="1400" dirty="0">
                    <a:highlight>
                      <a:srgbClr val="FFFF00"/>
                    </a:highlight>
                    <a:latin typeface="Calibri" panose="020F0502020204030204" pitchFamily="34" charset="0"/>
                    <a:ea typeface="Calibri" panose="020F0502020204030204" pitchFamily="34" charset="0"/>
                    <a:cs typeface="Calibri" panose="020F0502020204030204" pitchFamily="34" charset="0"/>
                  </a:rPr>
                  <a:t>Higher HV working point</a:t>
                </a:r>
              </a:p>
              <a:p>
                <a:pPr>
                  <a:spcBef>
                    <a:spcPts val="352"/>
                  </a:spcBef>
                  <a:defRPr sz="2100">
                    <a:latin typeface="Helvetica Neue"/>
                    <a:ea typeface="Helvetica Neue"/>
                    <a:cs typeface="Helvetica Neue"/>
                    <a:sym typeface="Helvetica Neue"/>
                  </a:defRPr>
                </a:pPr>
                <a:endParaRPr sz="1477" dirty="0">
                  <a:latin typeface="Calibri" panose="020F0502020204030204" pitchFamily="34" charset="0"/>
                  <a:ea typeface="Calibri" panose="020F0502020204030204" pitchFamily="34" charset="0"/>
                  <a:cs typeface="Calibri" panose="020F0502020204030204" pitchFamily="34" charset="0"/>
                </a:endParaRPr>
              </a:p>
            </p:txBody>
          </p:sp>
        </p:grpSp>
        <p:sp>
          <p:nvSpPr>
            <p:cNvPr id="239" name="10 F"/>
            <p:cNvSpPr txBox="1"/>
            <p:nvPr/>
          </p:nvSpPr>
          <p:spPr>
            <a:xfrm>
              <a:off x="7042895" y="950453"/>
              <a:ext cx="347852"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i="1">
                  <a:solidFill>
                    <a:srgbClr val="21529F"/>
                  </a:solidFill>
                  <a:latin typeface="Helvetica Neue"/>
                  <a:ea typeface="Helvetica Neue"/>
                  <a:cs typeface="Helvetica Neue"/>
                  <a:sym typeface="Helvetica Neue"/>
                </a:defRPr>
              </a:lvl1pPr>
            </a:lstStyle>
            <a:p>
              <a:r>
                <a:rPr sz="1266">
                  <a:latin typeface="Calibri" panose="020F0502020204030204" pitchFamily="34" charset="0"/>
                  <a:ea typeface="Calibri" panose="020F0502020204030204" pitchFamily="34" charset="0"/>
                  <a:cs typeface="Calibri" panose="020F0502020204030204" pitchFamily="34" charset="0"/>
                </a:rPr>
                <a:t>10 F</a:t>
              </a:r>
            </a:p>
          </p:txBody>
        </p:sp>
      </p:grpSp>
      <p:sp>
        <p:nvSpPr>
          <p:cNvPr id="240" name="7 F"/>
          <p:cNvSpPr txBox="1"/>
          <p:nvPr/>
        </p:nvSpPr>
        <p:spPr>
          <a:xfrm>
            <a:off x="9451756" y="902378"/>
            <a:ext cx="26609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i="1">
                <a:solidFill>
                  <a:srgbClr val="21529F"/>
                </a:solidFill>
                <a:latin typeface="Helvetica Neue"/>
                <a:ea typeface="Helvetica Neue"/>
                <a:cs typeface="Helvetica Neue"/>
                <a:sym typeface="Helvetica Neue"/>
              </a:defRPr>
            </a:lvl1pPr>
          </a:lstStyle>
          <a:p>
            <a:r>
              <a:rPr sz="1266">
                <a:latin typeface="Calibri" panose="020F0502020204030204" pitchFamily="34" charset="0"/>
                <a:ea typeface="Calibri" panose="020F0502020204030204" pitchFamily="34" charset="0"/>
                <a:cs typeface="Calibri" panose="020F0502020204030204" pitchFamily="34" charset="0"/>
              </a:rPr>
              <a:t>7 F</a:t>
            </a:r>
          </a:p>
        </p:txBody>
      </p:sp>
      <p:grpSp>
        <p:nvGrpSpPr>
          <p:cNvPr id="13" name="Group 12">
            <a:extLst>
              <a:ext uri="{FF2B5EF4-FFF2-40B4-BE49-F238E27FC236}">
                <a16:creationId xmlns:a16="http://schemas.microsoft.com/office/drawing/2014/main" id="{16FA5B67-CDB4-436F-2B7E-8F107F2EA09D}"/>
              </a:ext>
            </a:extLst>
          </p:cNvPr>
          <p:cNvGrpSpPr/>
          <p:nvPr/>
        </p:nvGrpSpPr>
        <p:grpSpPr>
          <a:xfrm>
            <a:off x="10132460" y="3762866"/>
            <a:ext cx="1361779" cy="2420491"/>
            <a:chOff x="9339612" y="3822386"/>
            <a:chExt cx="1361779" cy="2420491"/>
          </a:xfrm>
        </p:grpSpPr>
        <p:grpSp>
          <p:nvGrpSpPr>
            <p:cNvPr id="235" name="Group"/>
            <p:cNvGrpSpPr/>
            <p:nvPr/>
          </p:nvGrpSpPr>
          <p:grpSpPr>
            <a:xfrm>
              <a:off x="9339612" y="4099682"/>
              <a:ext cx="1361779" cy="2143195"/>
              <a:chOff x="566280" y="0"/>
              <a:chExt cx="1936751" cy="3048097"/>
            </a:xfrm>
          </p:grpSpPr>
          <p:pic>
            <p:nvPicPr>
              <p:cNvPr id="233" name="Trifluoroiodomethane.png" descr="Trifluoroiodometha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80" y="0"/>
                <a:ext cx="1485901" cy="1429652"/>
              </a:xfrm>
              <a:prstGeom prst="rect">
                <a:avLst/>
              </a:prstGeom>
              <a:ln w="12700" cap="flat">
                <a:noFill/>
                <a:miter lim="400000"/>
              </a:ln>
              <a:effectLst/>
            </p:spPr>
          </p:pic>
          <p:sp>
            <p:nvSpPr>
              <p:cNvPr id="234" name="CF3I…"/>
              <p:cNvSpPr/>
              <p:nvPr/>
            </p:nvSpPr>
            <p:spPr>
              <a:xfrm>
                <a:off x="934745" y="1765090"/>
                <a:ext cx="1568286" cy="1283007"/>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spcBef>
                    <a:spcPts val="352"/>
                  </a:spcBef>
                  <a:defRPr sz="2100">
                    <a:latin typeface="Helvetica Neue Medium"/>
                    <a:ea typeface="Helvetica Neue Medium"/>
                    <a:cs typeface="Helvetica Neue Medium"/>
                    <a:sym typeface="Helvetica Neue Medium"/>
                  </a:defRPr>
                </a:pPr>
                <a:r>
                  <a:rPr sz="1477" dirty="0">
                    <a:latin typeface="Calibri" panose="020F0502020204030204" pitchFamily="34" charset="0"/>
                    <a:ea typeface="Calibri" panose="020F0502020204030204" pitchFamily="34" charset="0"/>
                    <a:cs typeface="Calibri" panose="020F0502020204030204" pitchFamily="34" charset="0"/>
                  </a:rPr>
                  <a:t>CF</a:t>
                </a:r>
                <a:r>
                  <a:rPr sz="1477" baseline="-5999" dirty="0">
                    <a:latin typeface="Calibri" panose="020F0502020204030204" pitchFamily="34" charset="0"/>
                    <a:ea typeface="Calibri" panose="020F0502020204030204" pitchFamily="34" charset="0"/>
                    <a:cs typeface="Calibri" panose="020F0502020204030204" pitchFamily="34" charset="0"/>
                  </a:rPr>
                  <a:t>3</a:t>
                </a:r>
                <a:r>
                  <a:rPr sz="1477" dirty="0">
                    <a:latin typeface="Calibri" panose="020F0502020204030204" pitchFamily="34" charset="0"/>
                    <a:ea typeface="Calibri" panose="020F0502020204030204" pitchFamily="34" charset="0"/>
                    <a:cs typeface="Calibri" panose="020F0502020204030204" pitchFamily="34" charset="0"/>
                  </a:rPr>
                  <a:t>I</a:t>
                </a:r>
              </a:p>
              <a:p>
                <a:pPr>
                  <a:spcBef>
                    <a:spcPts val="352"/>
                  </a:spcBef>
                  <a:defRPr sz="2100" b="1">
                    <a:solidFill>
                      <a:schemeClr val="accent2"/>
                    </a:solidFill>
                    <a:latin typeface="Helvetica Neue"/>
                    <a:ea typeface="Helvetica Neue"/>
                    <a:cs typeface="Helvetica Neue"/>
                    <a:sym typeface="Helvetica Neue"/>
                  </a:defRPr>
                </a:pPr>
                <a:r>
                  <a:rPr sz="1477" dirty="0">
                    <a:latin typeface="Calibri" panose="020F0502020204030204" pitchFamily="34" charset="0"/>
                    <a:ea typeface="Calibri" panose="020F0502020204030204" pitchFamily="34" charset="0"/>
                    <a:cs typeface="Calibri" panose="020F0502020204030204" pitchFamily="34" charset="0"/>
                  </a:rPr>
                  <a:t>GWP 0.4</a:t>
                </a:r>
              </a:p>
              <a:p>
                <a:pPr>
                  <a:spcBef>
                    <a:spcPts val="352"/>
                  </a:spcBef>
                  <a:defRPr sz="2100">
                    <a:latin typeface="Helvetica Neue"/>
                    <a:ea typeface="Helvetica Neue"/>
                    <a:cs typeface="Helvetica Neue"/>
                    <a:sym typeface="Helvetica Neue"/>
                  </a:defRPr>
                </a:pPr>
                <a:r>
                  <a:rPr sz="1477" dirty="0">
                    <a:latin typeface="Calibri" panose="020F0502020204030204" pitchFamily="34" charset="0"/>
                    <a:ea typeface="Calibri" panose="020F0502020204030204" pitchFamily="34" charset="0"/>
                    <a:cs typeface="Calibri" panose="020F0502020204030204" pitchFamily="34" charset="0"/>
                  </a:rPr>
                  <a:t>Atm. lifetime 6 days</a:t>
                </a:r>
              </a:p>
            </p:txBody>
          </p:sp>
        </p:grpSp>
        <p:sp>
          <p:nvSpPr>
            <p:cNvPr id="241" name="3 F"/>
            <p:cNvSpPr txBox="1"/>
            <p:nvPr/>
          </p:nvSpPr>
          <p:spPr>
            <a:xfrm>
              <a:off x="10068242" y="3822386"/>
              <a:ext cx="26609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i="1">
                  <a:solidFill>
                    <a:srgbClr val="21529F"/>
                  </a:solidFill>
                  <a:latin typeface="Helvetica Neue"/>
                  <a:ea typeface="Helvetica Neue"/>
                  <a:cs typeface="Helvetica Neue"/>
                  <a:sym typeface="Helvetica Neue"/>
                </a:defRPr>
              </a:lvl1pPr>
            </a:lstStyle>
            <a:p>
              <a:r>
                <a:rPr sz="1266">
                  <a:latin typeface="Calibri" panose="020F0502020204030204" pitchFamily="34" charset="0"/>
                  <a:ea typeface="Calibri" panose="020F0502020204030204" pitchFamily="34" charset="0"/>
                  <a:cs typeface="Calibri" panose="020F0502020204030204" pitchFamily="34" charset="0"/>
                </a:rPr>
                <a:t>3 F</a:t>
              </a:r>
            </a:p>
          </p:txBody>
        </p:sp>
      </p:grpSp>
      <p:grpSp>
        <p:nvGrpSpPr>
          <p:cNvPr id="12" name="Group 11">
            <a:extLst>
              <a:ext uri="{FF2B5EF4-FFF2-40B4-BE49-F238E27FC236}">
                <a16:creationId xmlns:a16="http://schemas.microsoft.com/office/drawing/2014/main" id="{1D8C0B0A-CAD2-9DB3-EF07-E368FA98A8BD}"/>
              </a:ext>
            </a:extLst>
          </p:cNvPr>
          <p:cNvGrpSpPr/>
          <p:nvPr/>
        </p:nvGrpSpPr>
        <p:grpSpPr>
          <a:xfrm>
            <a:off x="7348959" y="3762866"/>
            <a:ext cx="1550349" cy="2706376"/>
            <a:chOff x="7566256" y="3822386"/>
            <a:chExt cx="1550349" cy="2706376"/>
          </a:xfrm>
        </p:grpSpPr>
        <p:grpSp>
          <p:nvGrpSpPr>
            <p:cNvPr id="238" name="Group"/>
            <p:cNvGrpSpPr/>
            <p:nvPr/>
          </p:nvGrpSpPr>
          <p:grpSpPr>
            <a:xfrm>
              <a:off x="7566256" y="3859054"/>
              <a:ext cx="1550349" cy="2669708"/>
              <a:chOff x="637467" y="0"/>
              <a:chExt cx="2204940" cy="3796917"/>
            </a:xfrm>
          </p:grpSpPr>
          <p:pic>
            <p:nvPicPr>
              <p:cNvPr id="236" name="144411.png" descr="1444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67" y="0"/>
                <a:ext cx="1869878" cy="1869878"/>
              </a:xfrm>
              <a:prstGeom prst="rect">
                <a:avLst/>
              </a:prstGeom>
              <a:ln w="12700" cap="flat">
                <a:noFill/>
                <a:miter lim="400000"/>
              </a:ln>
              <a:effectLst/>
            </p:spPr>
          </p:pic>
          <p:sp>
            <p:nvSpPr>
              <p:cNvPr id="237" name="C4F8O…"/>
              <p:cNvSpPr/>
              <p:nvPr/>
            </p:nvSpPr>
            <p:spPr>
              <a:xfrm>
                <a:off x="900753" y="2428771"/>
                <a:ext cx="1941654" cy="1368146"/>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spcBef>
                    <a:spcPts val="352"/>
                  </a:spcBef>
                  <a:defRPr sz="2100">
                    <a:latin typeface="Helvetica Neue Medium"/>
                    <a:ea typeface="Helvetica Neue Medium"/>
                    <a:cs typeface="Helvetica Neue Medium"/>
                    <a:sym typeface="Helvetica Neue Medium"/>
                  </a:defRPr>
                </a:pPr>
                <a:r>
                  <a:rPr sz="1477" dirty="0">
                    <a:latin typeface="Calibri" panose="020F0502020204030204" pitchFamily="34" charset="0"/>
                    <a:ea typeface="Calibri" panose="020F0502020204030204" pitchFamily="34" charset="0"/>
                    <a:cs typeface="Calibri" panose="020F0502020204030204" pitchFamily="34" charset="0"/>
                  </a:rPr>
                  <a:t>C</a:t>
                </a:r>
                <a:r>
                  <a:rPr sz="1477" baseline="-5999" dirty="0">
                    <a:latin typeface="Calibri" panose="020F0502020204030204" pitchFamily="34" charset="0"/>
                    <a:ea typeface="Calibri" panose="020F0502020204030204" pitchFamily="34" charset="0"/>
                    <a:cs typeface="Calibri" panose="020F0502020204030204" pitchFamily="34" charset="0"/>
                  </a:rPr>
                  <a:t>4</a:t>
                </a:r>
                <a:r>
                  <a:rPr sz="1477" dirty="0">
                    <a:latin typeface="Calibri" panose="020F0502020204030204" pitchFamily="34" charset="0"/>
                    <a:ea typeface="Calibri" panose="020F0502020204030204" pitchFamily="34" charset="0"/>
                    <a:cs typeface="Calibri" panose="020F0502020204030204" pitchFamily="34" charset="0"/>
                  </a:rPr>
                  <a:t>F</a:t>
                </a:r>
                <a:r>
                  <a:rPr sz="1477" baseline="-5999" dirty="0">
                    <a:latin typeface="Calibri" panose="020F0502020204030204" pitchFamily="34" charset="0"/>
                    <a:ea typeface="Calibri" panose="020F0502020204030204" pitchFamily="34" charset="0"/>
                    <a:cs typeface="Calibri" panose="020F0502020204030204" pitchFamily="34" charset="0"/>
                  </a:rPr>
                  <a:t>8</a:t>
                </a:r>
                <a:r>
                  <a:rPr sz="1477" dirty="0">
                    <a:latin typeface="Calibri" panose="020F0502020204030204" pitchFamily="34" charset="0"/>
                    <a:ea typeface="Calibri" panose="020F0502020204030204" pitchFamily="34" charset="0"/>
                    <a:cs typeface="Calibri" panose="020F0502020204030204" pitchFamily="34" charset="0"/>
                  </a:rPr>
                  <a:t>O</a:t>
                </a:r>
              </a:p>
              <a:p>
                <a:pPr>
                  <a:spcBef>
                    <a:spcPts val="352"/>
                  </a:spcBef>
                  <a:defRPr sz="2100" b="1">
                    <a:solidFill>
                      <a:schemeClr val="accent5"/>
                    </a:solidFill>
                    <a:latin typeface="Helvetica Neue"/>
                    <a:ea typeface="Helvetica Neue"/>
                    <a:cs typeface="Helvetica Neue"/>
                    <a:sym typeface="Helvetica Neue"/>
                  </a:defRPr>
                </a:pPr>
                <a:r>
                  <a:rPr sz="1477" dirty="0">
                    <a:latin typeface="Calibri" panose="020F0502020204030204" pitchFamily="34" charset="0"/>
                    <a:ea typeface="Calibri" panose="020F0502020204030204" pitchFamily="34" charset="0"/>
                    <a:cs typeface="Calibri" panose="020F0502020204030204" pitchFamily="34" charset="0"/>
                  </a:rPr>
                  <a:t>GWP 8700</a:t>
                </a:r>
              </a:p>
              <a:p>
                <a:pPr>
                  <a:spcBef>
                    <a:spcPts val="352"/>
                  </a:spcBef>
                  <a:defRPr sz="2100">
                    <a:latin typeface="Helvetica Neue"/>
                    <a:ea typeface="Helvetica Neue"/>
                    <a:cs typeface="Helvetica Neue"/>
                    <a:sym typeface="Helvetica Neue"/>
                  </a:defRPr>
                </a:pPr>
                <a:r>
                  <a:rPr sz="1477" dirty="0">
                    <a:latin typeface="Calibri" panose="020F0502020204030204" pitchFamily="34" charset="0"/>
                    <a:ea typeface="Calibri" panose="020F0502020204030204" pitchFamily="34" charset="0"/>
                    <a:cs typeface="Calibri" panose="020F0502020204030204" pitchFamily="34" charset="0"/>
                  </a:rPr>
                  <a:t>Atm. lifetime &gt;3000 years</a:t>
                </a:r>
              </a:p>
            </p:txBody>
          </p:sp>
        </p:grpSp>
        <p:sp>
          <p:nvSpPr>
            <p:cNvPr id="242" name="8 F"/>
            <p:cNvSpPr txBox="1"/>
            <p:nvPr/>
          </p:nvSpPr>
          <p:spPr>
            <a:xfrm>
              <a:off x="8823585" y="3822386"/>
              <a:ext cx="26609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i="1">
                  <a:solidFill>
                    <a:srgbClr val="21529F"/>
                  </a:solidFill>
                  <a:latin typeface="Helvetica Neue"/>
                  <a:ea typeface="Helvetica Neue"/>
                  <a:cs typeface="Helvetica Neue"/>
                  <a:sym typeface="Helvetica Neue"/>
                </a:defRPr>
              </a:lvl1pPr>
            </a:lstStyle>
            <a:p>
              <a:r>
                <a:rPr sz="1266">
                  <a:latin typeface="Calibri" panose="020F0502020204030204" pitchFamily="34" charset="0"/>
                  <a:ea typeface="Calibri" panose="020F0502020204030204" pitchFamily="34" charset="0"/>
                  <a:cs typeface="Calibri" panose="020F0502020204030204" pitchFamily="34" charset="0"/>
                </a:rPr>
                <a:t>8 F</a:t>
              </a:r>
            </a:p>
          </p:txBody>
        </p:sp>
      </p:grpSp>
      <p:grpSp>
        <p:nvGrpSpPr>
          <p:cNvPr id="11" name="Group 10">
            <a:extLst>
              <a:ext uri="{FF2B5EF4-FFF2-40B4-BE49-F238E27FC236}">
                <a16:creationId xmlns:a16="http://schemas.microsoft.com/office/drawing/2014/main" id="{2AFEB2FD-FE61-EA62-38C5-2BF13E3E0DA8}"/>
              </a:ext>
            </a:extLst>
          </p:cNvPr>
          <p:cNvGrpSpPr/>
          <p:nvPr/>
        </p:nvGrpSpPr>
        <p:grpSpPr>
          <a:xfrm>
            <a:off x="3968122" y="3603618"/>
            <a:ext cx="2502481" cy="2234860"/>
            <a:chOff x="5381381" y="3885383"/>
            <a:chExt cx="2502481" cy="2234860"/>
          </a:xfrm>
        </p:grpSpPr>
        <p:sp>
          <p:nvSpPr>
            <p:cNvPr id="228" name="AMOLEATM HFO-1224yd…"/>
            <p:cNvSpPr txBox="1"/>
            <p:nvPr/>
          </p:nvSpPr>
          <p:spPr>
            <a:xfrm>
              <a:off x="5381381" y="5285334"/>
              <a:ext cx="2502481" cy="834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spcBef>
                  <a:spcPts val="352"/>
                </a:spcBef>
                <a:defRPr sz="2100">
                  <a:latin typeface="Helvetica Neue Medium"/>
                  <a:ea typeface="Helvetica Neue Medium"/>
                  <a:cs typeface="Helvetica Neue Medium"/>
                  <a:sym typeface="Helvetica Neue Medium"/>
                </a:defRPr>
              </a:pPr>
              <a:r>
                <a:rPr sz="1477" dirty="0">
                  <a:latin typeface="Calibri" panose="020F0502020204030204" pitchFamily="34" charset="0"/>
                  <a:ea typeface="Calibri" panose="020F0502020204030204" pitchFamily="34" charset="0"/>
                  <a:cs typeface="Calibri" panose="020F0502020204030204" pitchFamily="34" charset="0"/>
                </a:rPr>
                <a:t>AMOLEA</a:t>
              </a:r>
              <a:r>
                <a:rPr sz="1266" baseline="31999" dirty="0">
                  <a:latin typeface="Calibri" panose="020F0502020204030204" pitchFamily="34" charset="0"/>
                  <a:ea typeface="Calibri" panose="020F0502020204030204" pitchFamily="34" charset="0"/>
                  <a:cs typeface="Calibri" panose="020F0502020204030204" pitchFamily="34" charset="0"/>
                </a:rPr>
                <a:t>TM</a:t>
              </a:r>
              <a:r>
                <a:rPr sz="1477" dirty="0">
                  <a:latin typeface="Calibri" panose="020F0502020204030204" pitchFamily="34" charset="0"/>
                  <a:ea typeface="Calibri" panose="020F0502020204030204" pitchFamily="34" charset="0"/>
                  <a:cs typeface="Calibri" panose="020F0502020204030204" pitchFamily="34" charset="0"/>
                </a:rPr>
                <a:t> HFO-1224yd</a:t>
              </a:r>
            </a:p>
            <a:p>
              <a:pPr>
                <a:spcBef>
                  <a:spcPts val="352"/>
                </a:spcBef>
                <a:defRPr sz="1900">
                  <a:latin typeface="Helvetica Neue"/>
                  <a:ea typeface="Helvetica Neue"/>
                  <a:cs typeface="Helvetica Neue"/>
                  <a:sym typeface="Helvetica Neue"/>
                </a:defRPr>
              </a:pPr>
              <a:r>
                <a:rPr sz="1336" dirty="0">
                  <a:latin typeface="Calibri" panose="020F0502020204030204" pitchFamily="34" charset="0"/>
                  <a:ea typeface="Calibri" panose="020F0502020204030204" pitchFamily="34" charset="0"/>
                  <a:cs typeface="Calibri" panose="020F0502020204030204" pitchFamily="34" charset="0"/>
                </a:rPr>
                <a:t>(CF</a:t>
              </a:r>
              <a:r>
                <a:rPr sz="738" dirty="0">
                  <a:latin typeface="Calibri" panose="020F0502020204030204" pitchFamily="34" charset="0"/>
                  <a:ea typeface="Calibri" panose="020F0502020204030204" pitchFamily="34" charset="0"/>
                  <a:cs typeface="Calibri" panose="020F0502020204030204" pitchFamily="34" charset="0"/>
                </a:rPr>
                <a:t>3</a:t>
              </a:r>
              <a:r>
                <a:rPr sz="1336" dirty="0">
                  <a:latin typeface="Calibri" panose="020F0502020204030204" pitchFamily="34" charset="0"/>
                  <a:ea typeface="Calibri" panose="020F0502020204030204" pitchFamily="34" charset="0"/>
                  <a:cs typeface="Calibri" panose="020F0502020204030204" pitchFamily="34" charset="0"/>
                </a:rPr>
                <a:t>-CF=</a:t>
              </a:r>
              <a:r>
                <a:rPr sz="1336" dirty="0" err="1">
                  <a:latin typeface="Calibri" panose="020F0502020204030204" pitchFamily="34" charset="0"/>
                  <a:ea typeface="Calibri" panose="020F0502020204030204" pitchFamily="34" charset="0"/>
                  <a:cs typeface="Calibri" panose="020F0502020204030204" pitchFamily="34" charset="0"/>
                </a:rPr>
                <a:t>CHCl</a:t>
              </a:r>
              <a:r>
                <a:rPr sz="1336" dirty="0">
                  <a:latin typeface="Calibri" panose="020F0502020204030204" pitchFamily="34" charset="0"/>
                  <a:ea typeface="Calibri" panose="020F0502020204030204" pitchFamily="34" charset="0"/>
                  <a:cs typeface="Calibri" panose="020F0502020204030204" pitchFamily="34" charset="0"/>
                </a:rPr>
                <a:t>)</a:t>
              </a:r>
            </a:p>
            <a:p>
              <a:pPr>
                <a:spcBef>
                  <a:spcPts val="352"/>
                </a:spcBef>
                <a:defRPr sz="2100" b="1">
                  <a:solidFill>
                    <a:schemeClr val="accent2"/>
                  </a:solidFill>
                  <a:latin typeface="Helvetica Neue"/>
                  <a:ea typeface="Helvetica Neue"/>
                  <a:cs typeface="Helvetica Neue"/>
                  <a:sym typeface="Helvetica Neue"/>
                </a:defRPr>
              </a:pPr>
              <a:r>
                <a:rPr sz="1477" dirty="0">
                  <a:latin typeface="Calibri" panose="020F0502020204030204" pitchFamily="34" charset="0"/>
                  <a:ea typeface="Calibri" panose="020F0502020204030204" pitchFamily="34" charset="0"/>
                  <a:cs typeface="Calibri" panose="020F0502020204030204" pitchFamily="34" charset="0"/>
                </a:rPr>
                <a:t>GWP &lt;1</a:t>
              </a:r>
              <a:r>
                <a:rPr lang="en-GB" sz="1477" dirty="0">
                  <a:latin typeface="Calibri" panose="020F0502020204030204" pitchFamily="34" charset="0"/>
                  <a:ea typeface="Calibri" panose="020F0502020204030204" pitchFamily="34" charset="0"/>
                  <a:cs typeface="Calibri" panose="020F0502020204030204" pitchFamily="34" charset="0"/>
                </a:rPr>
                <a:t> - </a:t>
              </a:r>
              <a:r>
                <a:rPr sz="1477" dirty="0">
                  <a:latin typeface="Calibri" panose="020F0502020204030204" pitchFamily="34" charset="0"/>
                  <a:ea typeface="Calibri" panose="020F0502020204030204" pitchFamily="34" charset="0"/>
                  <a:cs typeface="Calibri" panose="020F0502020204030204" pitchFamily="34" charset="0"/>
                </a:rPr>
                <a:t>Atm. lifetime 20 days</a:t>
              </a:r>
              <a:endParaRPr lang="en-GB" sz="1477" dirty="0">
                <a:latin typeface="Calibri" panose="020F0502020204030204" pitchFamily="34" charset="0"/>
                <a:ea typeface="Calibri" panose="020F0502020204030204" pitchFamily="34" charset="0"/>
                <a:cs typeface="Calibri" panose="020F0502020204030204" pitchFamily="34" charset="0"/>
              </a:endParaRPr>
            </a:p>
          </p:txBody>
        </p:sp>
        <p:pic>
          <p:nvPicPr>
            <p:cNvPr id="229" name="Screenshot 2022-09-27 at 12.11.20.png" descr="Screenshot 2022-09-27 at 12.11.2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645178" y="4044631"/>
              <a:ext cx="1367113" cy="1003238"/>
            </a:xfrm>
            <a:prstGeom prst="rect">
              <a:avLst/>
            </a:prstGeom>
            <a:ln w="12700">
              <a:miter lim="400000"/>
            </a:ln>
          </p:spPr>
        </p:pic>
        <p:sp>
          <p:nvSpPr>
            <p:cNvPr id="243" name="4 F"/>
            <p:cNvSpPr txBox="1"/>
            <p:nvPr/>
          </p:nvSpPr>
          <p:spPr>
            <a:xfrm>
              <a:off x="6995316" y="3885383"/>
              <a:ext cx="397546"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i="1">
                  <a:solidFill>
                    <a:srgbClr val="21529F"/>
                  </a:solidFill>
                  <a:latin typeface="Helvetica Neue"/>
                  <a:ea typeface="Helvetica Neue"/>
                  <a:cs typeface="Helvetica Neue"/>
                  <a:sym typeface="Helvetica Neue"/>
                </a:defRPr>
              </a:lvl1pPr>
            </a:lstStyle>
            <a:p>
              <a:r>
                <a:rPr lang="en-GB" sz="1266" dirty="0">
                  <a:latin typeface="Calibri" panose="020F0502020204030204" pitchFamily="34" charset="0"/>
                  <a:ea typeface="Calibri" panose="020F0502020204030204" pitchFamily="34" charset="0"/>
                  <a:cs typeface="Calibri" panose="020F0502020204030204" pitchFamily="34" charset="0"/>
                </a:rPr>
                <a:t>3-</a:t>
              </a:r>
              <a:r>
                <a:rPr sz="1266" dirty="0">
                  <a:latin typeface="Calibri" panose="020F0502020204030204" pitchFamily="34" charset="0"/>
                  <a:ea typeface="Calibri" panose="020F0502020204030204" pitchFamily="34" charset="0"/>
                  <a:cs typeface="Calibri" panose="020F0502020204030204" pitchFamily="34" charset="0"/>
                </a:rPr>
                <a:t>4 F</a:t>
              </a:r>
            </a:p>
          </p:txBody>
        </p:sp>
      </p:grpSp>
      <p:grpSp>
        <p:nvGrpSpPr>
          <p:cNvPr id="9" name="Group 8">
            <a:extLst>
              <a:ext uri="{FF2B5EF4-FFF2-40B4-BE49-F238E27FC236}">
                <a16:creationId xmlns:a16="http://schemas.microsoft.com/office/drawing/2014/main" id="{B636497C-7BDB-8C34-AA11-0339652703B5}"/>
              </a:ext>
            </a:extLst>
          </p:cNvPr>
          <p:cNvGrpSpPr/>
          <p:nvPr/>
        </p:nvGrpSpPr>
        <p:grpSpPr>
          <a:xfrm>
            <a:off x="792488" y="1979261"/>
            <a:ext cx="1258851" cy="2007537"/>
            <a:chOff x="2170223" y="2396772"/>
            <a:chExt cx="1258851" cy="2007537"/>
          </a:xfrm>
        </p:grpSpPr>
        <p:grpSp>
          <p:nvGrpSpPr>
            <p:cNvPr id="220" name="Group"/>
            <p:cNvGrpSpPr/>
            <p:nvPr/>
          </p:nvGrpSpPr>
          <p:grpSpPr>
            <a:xfrm>
              <a:off x="2170223" y="2635479"/>
              <a:ext cx="1258851" cy="1768830"/>
              <a:chOff x="0" y="0"/>
              <a:chExt cx="1790364" cy="2515668"/>
            </a:xfrm>
          </p:grpSpPr>
          <p:sp>
            <p:nvSpPr>
              <p:cNvPr id="210" name="SF6…"/>
              <p:cNvSpPr txBox="1"/>
              <p:nvPr/>
            </p:nvSpPr>
            <p:spPr>
              <a:xfrm>
                <a:off x="0" y="1715145"/>
                <a:ext cx="1790365" cy="800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pPr>
                  <a:spcBef>
                    <a:spcPts val="352"/>
                  </a:spcBef>
                  <a:defRPr sz="2100">
                    <a:latin typeface="Helvetica Neue Medium"/>
                    <a:ea typeface="Helvetica Neue Medium"/>
                    <a:cs typeface="Helvetica Neue Medium"/>
                    <a:sym typeface="Helvetica Neue Medium"/>
                  </a:defRPr>
                </a:pPr>
                <a:r>
                  <a:rPr sz="1477" dirty="0">
                    <a:latin typeface="Calibri" panose="020F0502020204030204" pitchFamily="34" charset="0"/>
                    <a:ea typeface="Calibri" panose="020F0502020204030204" pitchFamily="34" charset="0"/>
                    <a:cs typeface="Calibri" panose="020F0502020204030204" pitchFamily="34" charset="0"/>
                  </a:rPr>
                  <a:t>SF</a:t>
                </a:r>
                <a:r>
                  <a:rPr sz="1477" baseline="-5999" dirty="0">
                    <a:latin typeface="Calibri" panose="020F0502020204030204" pitchFamily="34" charset="0"/>
                    <a:ea typeface="Calibri" panose="020F0502020204030204" pitchFamily="34" charset="0"/>
                    <a:cs typeface="Calibri" panose="020F0502020204030204" pitchFamily="34" charset="0"/>
                  </a:rPr>
                  <a:t>6</a:t>
                </a:r>
              </a:p>
              <a:p>
                <a:pPr>
                  <a:spcBef>
                    <a:spcPts val="352"/>
                  </a:spcBef>
                  <a:defRPr sz="2100" b="1">
                    <a:solidFill>
                      <a:schemeClr val="accent5"/>
                    </a:solidFill>
                    <a:latin typeface="Helvetica Neue"/>
                    <a:ea typeface="Helvetica Neue"/>
                    <a:cs typeface="Helvetica Neue"/>
                    <a:sym typeface="Helvetica Neue"/>
                  </a:defRPr>
                </a:pPr>
                <a:r>
                  <a:rPr sz="1477" dirty="0">
                    <a:latin typeface="Calibri" panose="020F0502020204030204" pitchFamily="34" charset="0"/>
                    <a:ea typeface="Calibri" panose="020F0502020204030204" pitchFamily="34" charset="0"/>
                    <a:cs typeface="Calibri" panose="020F0502020204030204" pitchFamily="34" charset="0"/>
                  </a:rPr>
                  <a:t>GWP 23900</a:t>
                </a:r>
              </a:p>
            </p:txBody>
          </p:sp>
          <p:grpSp>
            <p:nvGrpSpPr>
              <p:cNvPr id="219" name="Group"/>
              <p:cNvGrpSpPr/>
              <p:nvPr/>
            </p:nvGrpSpPr>
            <p:grpSpPr>
              <a:xfrm>
                <a:off x="156186" y="0"/>
                <a:ext cx="1477992" cy="1564765"/>
                <a:chOff x="0" y="0"/>
                <a:chExt cx="1477991" cy="1564764"/>
              </a:xfrm>
            </p:grpSpPr>
            <p:pic>
              <p:nvPicPr>
                <p:cNvPr id="211" name="SF6.png" descr="SF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477992" cy="1564765"/>
                </a:xfrm>
                <a:prstGeom prst="rect">
                  <a:avLst/>
                </a:prstGeom>
                <a:ln w="12700" cap="flat">
                  <a:noFill/>
                  <a:miter lim="400000"/>
                </a:ln>
                <a:effectLst/>
              </p:spPr>
            </p:pic>
            <p:sp>
              <p:nvSpPr>
                <p:cNvPr id="212" name="Rectangle"/>
                <p:cNvSpPr/>
                <p:nvPr/>
              </p:nvSpPr>
              <p:spPr>
                <a:xfrm>
                  <a:off x="755929" y="356721"/>
                  <a:ext cx="381172" cy="284977"/>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213" name="Rectangle"/>
                <p:cNvSpPr/>
                <p:nvPr/>
              </p:nvSpPr>
              <p:spPr>
                <a:xfrm>
                  <a:off x="30262" y="73548"/>
                  <a:ext cx="631277" cy="383310"/>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214" name="Rectangle"/>
                <p:cNvSpPr/>
                <p:nvPr/>
              </p:nvSpPr>
              <p:spPr>
                <a:xfrm>
                  <a:off x="561536" y="323821"/>
                  <a:ext cx="109690" cy="383309"/>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215" name="Rectangle"/>
                <p:cNvSpPr/>
                <p:nvPr/>
              </p:nvSpPr>
              <p:spPr>
                <a:xfrm rot="660000">
                  <a:off x="985469" y="75672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216" name="Rectangle"/>
                <p:cNvSpPr/>
                <p:nvPr/>
              </p:nvSpPr>
              <p:spPr>
                <a:xfrm rot="20540156">
                  <a:off x="967366" y="597034"/>
                  <a:ext cx="109690" cy="78861"/>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217" name="Rectangle"/>
                <p:cNvSpPr/>
                <p:nvPr/>
              </p:nvSpPr>
              <p:spPr>
                <a:xfrm rot="20720156">
                  <a:off x="993932" y="728958"/>
                  <a:ext cx="109690" cy="58026"/>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218" name="Rectangle"/>
                <p:cNvSpPr/>
                <p:nvPr/>
              </p:nvSpPr>
              <p:spPr>
                <a:xfrm rot="20720156">
                  <a:off x="1010386" y="672859"/>
                  <a:ext cx="29075" cy="79595"/>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grpSp>
        </p:grpSp>
        <p:sp>
          <p:nvSpPr>
            <p:cNvPr id="244" name="6 F"/>
            <p:cNvSpPr txBox="1"/>
            <p:nvPr/>
          </p:nvSpPr>
          <p:spPr>
            <a:xfrm>
              <a:off x="3129457" y="2396772"/>
              <a:ext cx="26609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i="1">
                  <a:solidFill>
                    <a:srgbClr val="21529F"/>
                  </a:solidFill>
                  <a:latin typeface="Helvetica Neue"/>
                  <a:ea typeface="Helvetica Neue"/>
                  <a:cs typeface="Helvetica Neue"/>
                  <a:sym typeface="Helvetica Neue"/>
                </a:defRPr>
              </a:lvl1pPr>
            </a:lstStyle>
            <a:p>
              <a:r>
                <a:rPr sz="1266">
                  <a:latin typeface="Calibri" panose="020F0502020204030204" pitchFamily="34" charset="0"/>
                  <a:ea typeface="Calibri" panose="020F0502020204030204" pitchFamily="34" charset="0"/>
                  <a:cs typeface="Calibri" panose="020F0502020204030204" pitchFamily="34" charset="0"/>
                </a:rPr>
                <a:t>6 F</a:t>
              </a:r>
            </a:p>
          </p:txBody>
        </p:sp>
      </p:grpSp>
      <p:sp>
        <p:nvSpPr>
          <p:cNvPr id="245" name="Chemical inertness: extremely stable…"/>
          <p:cNvSpPr txBox="1"/>
          <p:nvPr/>
        </p:nvSpPr>
        <p:spPr>
          <a:xfrm>
            <a:off x="5368" y="4192394"/>
            <a:ext cx="3773101" cy="1890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38116" indent="-238116" defTabSz="1468385">
              <a:buSzPct val="75000"/>
              <a:buChar char="-"/>
              <a:defRPr sz="2100">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Chemical inertness: extremely stable</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Exceptionally long lived in the atmosphere</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Excellent dielectric property</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SF</a:t>
            </a:r>
            <a:r>
              <a:rPr sz="1477" baseline="-5999" dirty="0">
                <a:latin typeface="Calibri" panose="020F0502020204030204" pitchFamily="34" charset="0"/>
                <a:ea typeface="Calibri" panose="020F0502020204030204" pitchFamily="34" charset="0"/>
                <a:cs typeface="Calibri" panose="020F0502020204030204" pitchFamily="34" charset="0"/>
              </a:rPr>
              <a:t>6</a:t>
            </a:r>
            <a:r>
              <a:rPr sz="1477" dirty="0">
                <a:latin typeface="Calibri" panose="020F0502020204030204" pitchFamily="34" charset="0"/>
                <a:ea typeface="Calibri" panose="020F0502020204030204" pitchFamily="34" charset="0"/>
                <a:cs typeface="Calibri" panose="020F0502020204030204" pitchFamily="34" charset="0"/>
              </a:rPr>
              <a:t> x 2.5 than Air</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Non-flammable and toxic</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Gaseous form</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No major reactions</a:t>
            </a:r>
          </a:p>
          <a:p>
            <a:pPr marL="401822" lvl="1" indent="-160729" defTabSz="1468385">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Ok with H</a:t>
            </a:r>
            <a:r>
              <a:rPr sz="949" dirty="0">
                <a:latin typeface="Calibri" panose="020F0502020204030204" pitchFamily="34" charset="0"/>
                <a:ea typeface="Calibri" panose="020F0502020204030204" pitchFamily="34" charset="0"/>
                <a:cs typeface="Calibri" panose="020F0502020204030204" pitchFamily="34" charset="0"/>
              </a:rPr>
              <a:t>2</a:t>
            </a:r>
            <a:r>
              <a:rPr sz="1477" dirty="0">
                <a:latin typeface="Calibri" panose="020F0502020204030204" pitchFamily="34" charset="0"/>
                <a:ea typeface="Calibri" panose="020F0502020204030204" pitchFamily="34" charset="0"/>
                <a:cs typeface="Calibri" panose="020F0502020204030204" pitchFamily="34" charset="0"/>
              </a:rPr>
              <a:t>O, Cl and acids</a:t>
            </a:r>
          </a:p>
        </p:txBody>
      </p:sp>
      <p:pic>
        <p:nvPicPr>
          <p:cNvPr id="3" name="Picture 2" descr="C:\Users\guidar\Documents\IEEE2012\CERN LogoOutline-Blue-04.png">
            <a:extLst>
              <a:ext uri="{FF2B5EF4-FFF2-40B4-BE49-F238E27FC236}">
                <a16:creationId xmlns:a16="http://schemas.microsoft.com/office/drawing/2014/main" id="{E941C3BA-7635-5A78-955D-F5A792567783}"/>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147CC91-26BC-1A57-EF0F-E7F7DC8E1CCF}"/>
              </a:ext>
            </a:extLst>
          </p:cNvPr>
          <p:cNvGrpSpPr/>
          <p:nvPr/>
        </p:nvGrpSpPr>
        <p:grpSpPr>
          <a:xfrm>
            <a:off x="792488" y="691712"/>
            <a:ext cx="10440000" cy="37824"/>
            <a:chOff x="179512" y="582864"/>
            <a:chExt cx="8820000" cy="37824"/>
          </a:xfrm>
        </p:grpSpPr>
        <p:cxnSp>
          <p:nvCxnSpPr>
            <p:cNvPr id="5" name="Straight Connector 4">
              <a:extLst>
                <a:ext uri="{FF2B5EF4-FFF2-40B4-BE49-F238E27FC236}">
                  <a16:creationId xmlns:a16="http://schemas.microsoft.com/office/drawing/2014/main" id="{2D8C31CD-9682-0DC8-9E65-58F89FC72921}"/>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A36CE7-98D8-0895-817E-2180A331F6A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Line">
            <a:extLst>
              <a:ext uri="{FF2B5EF4-FFF2-40B4-BE49-F238E27FC236}">
                <a16:creationId xmlns:a16="http://schemas.microsoft.com/office/drawing/2014/main" id="{025D8B4C-7B18-A0CC-D52F-638B6C15E33D}"/>
              </a:ext>
            </a:extLst>
          </p:cNvPr>
          <p:cNvSpPr/>
          <p:nvPr/>
        </p:nvSpPr>
        <p:spPr>
          <a:xfrm flipV="1">
            <a:off x="10248788" y="3799533"/>
            <a:ext cx="1365225" cy="1932415"/>
          </a:xfrm>
          <a:prstGeom prst="line">
            <a:avLst/>
          </a:prstGeom>
          <a:ln w="25400">
            <a:solidFill>
              <a:schemeClr val="accent5">
                <a:hueOff val="-176146"/>
                <a:satOff val="3665"/>
                <a:lumOff val="-13986"/>
              </a:schemeClr>
            </a:solidFill>
            <a:miter lim="400000"/>
          </a:ln>
        </p:spPr>
        <p:txBody>
          <a:bodyPr lIns="35719" tIns="35719" rIns="35719" bIns="35719" anchor="ct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15" name="toxic">
            <a:extLst>
              <a:ext uri="{FF2B5EF4-FFF2-40B4-BE49-F238E27FC236}">
                <a16:creationId xmlns:a16="http://schemas.microsoft.com/office/drawing/2014/main" id="{93DAA64E-CF45-7D4E-6E05-E74ED46F2E6A}"/>
              </a:ext>
            </a:extLst>
          </p:cNvPr>
          <p:cNvSpPr txBox="1"/>
          <p:nvPr/>
        </p:nvSpPr>
        <p:spPr>
          <a:xfrm rot="19991823">
            <a:off x="11375634" y="4674312"/>
            <a:ext cx="564771"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solidFill>
                  <a:schemeClr val="accent5"/>
                </a:solidFill>
                <a:latin typeface="Helvetica"/>
                <a:ea typeface="Helvetica"/>
                <a:cs typeface="Helvetica"/>
                <a:sym typeface="Helvetica"/>
              </a:defRPr>
            </a:lvl1pPr>
          </a:lstStyle>
          <a:p>
            <a:r>
              <a:rPr sz="2000" dirty="0">
                <a:solidFill>
                  <a:srgbClr val="FF0000"/>
                </a:solidFill>
                <a:latin typeface="Calibri" panose="020F0502020204030204" pitchFamily="34" charset="0"/>
                <a:ea typeface="Calibri" panose="020F0502020204030204" pitchFamily="34" charset="0"/>
                <a:cs typeface="Calibri" panose="020F0502020204030204" pitchFamily="34" charset="0"/>
              </a:rPr>
              <a:t>toxic</a:t>
            </a:r>
          </a:p>
        </p:txBody>
      </p:sp>
      <p:sp>
        <p:nvSpPr>
          <p:cNvPr id="16" name="Line">
            <a:extLst>
              <a:ext uri="{FF2B5EF4-FFF2-40B4-BE49-F238E27FC236}">
                <a16:creationId xmlns:a16="http://schemas.microsoft.com/office/drawing/2014/main" id="{4FCB458C-4624-F951-1827-00AA4B5DA360}"/>
              </a:ext>
            </a:extLst>
          </p:cNvPr>
          <p:cNvSpPr/>
          <p:nvPr/>
        </p:nvSpPr>
        <p:spPr>
          <a:xfrm flipV="1">
            <a:off x="7261165" y="3838597"/>
            <a:ext cx="1890389" cy="2057395"/>
          </a:xfrm>
          <a:prstGeom prst="line">
            <a:avLst/>
          </a:prstGeom>
          <a:ln w="25400">
            <a:solidFill>
              <a:schemeClr val="accent5">
                <a:hueOff val="-176146"/>
                <a:satOff val="3665"/>
                <a:lumOff val="-13986"/>
              </a:schemeClr>
            </a:solidFill>
            <a:miter lim="400000"/>
          </a:ln>
        </p:spPr>
        <p:txBody>
          <a:bodyPr lIns="35719" tIns="35719" rIns="35719" bIns="35719" anchor="ct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17" name="toxic">
            <a:extLst>
              <a:ext uri="{FF2B5EF4-FFF2-40B4-BE49-F238E27FC236}">
                <a16:creationId xmlns:a16="http://schemas.microsoft.com/office/drawing/2014/main" id="{28397A00-D1FC-0ECA-3D70-7BF5768BD403}"/>
              </a:ext>
            </a:extLst>
          </p:cNvPr>
          <p:cNvSpPr txBox="1"/>
          <p:nvPr/>
        </p:nvSpPr>
        <p:spPr>
          <a:xfrm rot="19991823">
            <a:off x="8265061" y="4499697"/>
            <a:ext cx="1535165" cy="626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solidFill>
                  <a:schemeClr val="accent5"/>
                </a:solidFill>
                <a:latin typeface="Helvetica"/>
                <a:ea typeface="Helvetica"/>
                <a:cs typeface="Helvetica"/>
                <a:sym typeface="Helvetica"/>
              </a:defRPr>
            </a:lvl1pPr>
          </a:lstStyle>
          <a:p>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&gt;1.5% needed</a:t>
            </a:r>
          </a:p>
          <a:p>
            <a:r>
              <a:rPr lang="en-GB" dirty="0">
                <a:solidFill>
                  <a:srgbClr val="FF0000"/>
                </a:solidFill>
                <a:latin typeface="Calibri" panose="020F0502020204030204" pitchFamily="34" charset="0"/>
                <a:ea typeface="Calibri" panose="020F0502020204030204" pitchFamily="34" charset="0"/>
                <a:cs typeface="Calibri" panose="020F0502020204030204" pitchFamily="34" charset="0"/>
              </a:rPr>
              <a:t>No gain in GWP</a:t>
            </a:r>
            <a:endParaRPr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Slide Number Placeholder 19">
            <a:extLst>
              <a:ext uri="{FF2B5EF4-FFF2-40B4-BE49-F238E27FC236}">
                <a16:creationId xmlns:a16="http://schemas.microsoft.com/office/drawing/2014/main" id="{098D18CC-CE87-8B75-5F01-D0DB9B96F9DC}"/>
              </a:ext>
            </a:extLst>
          </p:cNvPr>
          <p:cNvSpPr>
            <a:spLocks noGrp="1"/>
          </p:cNvSpPr>
          <p:nvPr>
            <p:ph type="sldNum" sz="quarter" idx="12"/>
          </p:nvPr>
        </p:nvSpPr>
        <p:spPr/>
        <p:txBody>
          <a:bodyPr/>
          <a:lstStyle/>
          <a:p>
            <a:fld id="{42A0D281-FBFC-4D24-9147-4B8F7095011A}" type="slidenum">
              <a:rPr lang="en-GB" smtClean="0"/>
              <a:t>80</a:t>
            </a:fld>
            <a:endParaRPr lang="en-GB"/>
          </a:p>
        </p:txBody>
      </p:sp>
      <p:sp>
        <p:nvSpPr>
          <p:cNvPr id="21" name="Footer Placeholder 11">
            <a:extLst>
              <a:ext uri="{FF2B5EF4-FFF2-40B4-BE49-F238E27FC236}">
                <a16:creationId xmlns:a16="http://schemas.microsoft.com/office/drawing/2014/main" id="{12242709-A601-3DB6-8026-CFA61639A69F}"/>
              </a:ext>
            </a:extLst>
          </p:cNvPr>
          <p:cNvSpPr>
            <a:spLocks noGrp="1"/>
          </p:cNvSpPr>
          <p:nvPr>
            <p:ph type="ftr" sz="quarter" idx="11"/>
          </p:nvPr>
        </p:nvSpPr>
        <p:spPr>
          <a:xfrm>
            <a:off x="3249385" y="6356350"/>
            <a:ext cx="5693229" cy="365125"/>
          </a:xfrm>
        </p:spPr>
        <p:txBody>
          <a:bodyPr/>
          <a:lstStyle/>
          <a:p>
            <a:r>
              <a:rPr lang="en-GB"/>
              <a:t>Bonaudi-Chiavassa International School on Particle Detectors</a:t>
            </a:r>
            <a:endParaRPr lang="en-GB" dirty="0"/>
          </a:p>
        </p:txBody>
      </p:sp>
      <p:sp>
        <p:nvSpPr>
          <p:cNvPr id="8" name="TextBox 7">
            <a:extLst>
              <a:ext uri="{FF2B5EF4-FFF2-40B4-BE49-F238E27FC236}">
                <a16:creationId xmlns:a16="http://schemas.microsoft.com/office/drawing/2014/main" id="{4007B144-1E06-82F6-A856-DBDAE5396CFF}"/>
              </a:ext>
            </a:extLst>
          </p:cNvPr>
          <p:cNvSpPr txBox="1"/>
          <p:nvPr/>
        </p:nvSpPr>
        <p:spPr>
          <a:xfrm>
            <a:off x="8205156" y="2824615"/>
            <a:ext cx="211216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352"/>
              </a:spcBef>
              <a:spcAft>
                <a:spcPts val="0"/>
              </a:spcAft>
              <a:buClrTx/>
              <a:buSzTx/>
              <a:buFontTx/>
              <a:buNone/>
              <a:tabLst/>
              <a:defRPr sz="2100">
                <a:latin typeface="Helvetica Neue"/>
                <a:ea typeface="Helvetica Neue"/>
                <a:cs typeface="Helvetica Neue"/>
                <a:sym typeface="Helvetica Neue"/>
              </a:defRPr>
            </a:pP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Helvetica Neue"/>
              </a:rPr>
              <a:t>It may react with H2O</a:t>
            </a:r>
          </a:p>
        </p:txBody>
      </p:sp>
      <p:sp>
        <p:nvSpPr>
          <p:cNvPr id="19" name="TextBox 18">
            <a:extLst>
              <a:ext uri="{FF2B5EF4-FFF2-40B4-BE49-F238E27FC236}">
                <a16:creationId xmlns:a16="http://schemas.microsoft.com/office/drawing/2014/main" id="{B771D757-BA4B-F9D1-F3BA-82186071C242}"/>
              </a:ext>
            </a:extLst>
          </p:cNvPr>
          <p:cNvSpPr txBox="1"/>
          <p:nvPr/>
        </p:nvSpPr>
        <p:spPr>
          <a:xfrm>
            <a:off x="3938108" y="5800893"/>
            <a:ext cx="242590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352"/>
              </a:spcBef>
              <a:spcAft>
                <a:spcPts val="0"/>
              </a:spcAft>
              <a:buClrTx/>
              <a:buSzTx/>
              <a:buFontTx/>
              <a:buNone/>
              <a:tabLst/>
              <a:defRPr sz="2100">
                <a:latin typeface="Helvetica Neue"/>
                <a:ea typeface="Helvetica Neue"/>
                <a:cs typeface="Helvetica Neue"/>
                <a:sym typeface="Helvetica Neue"/>
              </a:defRPr>
            </a:pP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Helvetica Neue"/>
              </a:rPr>
              <a:t>Presence of Cl (and recent </a:t>
            </a:r>
            <a:r>
              <a:rPr kumimoji="0" lang="en-GB" sz="14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Helvetica Neue"/>
              </a:rPr>
              <a:t>worring</a:t>
            </a:r>
            <a:r>
              <a:rPr kumimoji="0" lang="en-GB" sz="14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Helvetica Neue"/>
              </a:rPr>
              <a:t> experience at CMS to understood)</a:t>
            </a:r>
          </a:p>
        </p:txBody>
      </p:sp>
      <p:pic>
        <p:nvPicPr>
          <p:cNvPr id="1026" name="Picture 2">
            <a:extLst>
              <a:ext uri="{FF2B5EF4-FFF2-40B4-BE49-F238E27FC236}">
                <a16:creationId xmlns:a16="http://schemas.microsoft.com/office/drawing/2014/main" id="{40E58F4D-4116-159D-F73E-E500D5B1C1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4351" y="3987240"/>
            <a:ext cx="1228493" cy="64671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3F88E67E-9442-0F10-D725-A796A3C00FA2}"/>
              </a:ext>
            </a:extLst>
          </p:cNvPr>
          <p:cNvSpPr>
            <a:spLocks noGrp="1"/>
          </p:cNvSpPr>
          <p:nvPr>
            <p:ph type="dt" sz="half" idx="10"/>
          </p:nvPr>
        </p:nvSpPr>
        <p:spPr/>
        <p:txBody>
          <a:bodyPr/>
          <a:lstStyle/>
          <a:p>
            <a:r>
              <a:rPr lang="en-CH"/>
              <a:t>20/06/2024</a:t>
            </a:r>
            <a:endParaRPr lang="en-GB"/>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Not only detector performances…."/>
          <p:cNvSpPr txBox="1"/>
          <p:nvPr/>
        </p:nvSpPr>
        <p:spPr>
          <a:xfrm>
            <a:off x="2059781" y="44649"/>
            <a:ext cx="8657965" cy="651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200">
                <a:solidFill>
                  <a:srgbClr val="21529F"/>
                </a:solidFill>
                <a:latin typeface="Helvetica Neue Medium"/>
                <a:ea typeface="Helvetica Neue Medium"/>
                <a:cs typeface="Helvetica Neue Medium"/>
                <a:sym typeface="Helvetica Neue Medium"/>
              </a:defRPr>
            </a:lvl1pPr>
          </a:lstStyle>
          <a:p>
            <a:r>
              <a:rPr sz="2953">
                <a:latin typeface="Calibri" panose="020F0502020204030204" pitchFamily="34" charset="0"/>
                <a:ea typeface="Calibri" panose="020F0502020204030204" pitchFamily="34" charset="0"/>
                <a:cs typeface="Calibri" panose="020F0502020204030204" pitchFamily="34" charset="0"/>
              </a:rPr>
              <a:t>Not only detector performances….</a:t>
            </a:r>
          </a:p>
        </p:txBody>
      </p:sp>
      <p:sp>
        <p:nvSpPr>
          <p:cNvPr id="439" name="Two factors identify the greenhouse gases and their effects on climate:…"/>
          <p:cNvSpPr txBox="1"/>
          <p:nvPr/>
        </p:nvSpPr>
        <p:spPr>
          <a:xfrm>
            <a:off x="0" y="768829"/>
            <a:ext cx="12191995" cy="687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a:defRPr sz="2300" b="1">
                <a:solidFill>
                  <a:srgbClr val="21529F"/>
                </a:solidFill>
                <a:latin typeface="Helvetica Neue"/>
                <a:ea typeface="Helvetica Neue"/>
                <a:cs typeface="Helvetica Neue"/>
                <a:sym typeface="Helvetica Neue"/>
              </a:defRPr>
            </a:pPr>
            <a:r>
              <a:rPr sz="2000" dirty="0">
                <a:latin typeface="Calibri" panose="020F0502020204030204" pitchFamily="34" charset="0"/>
                <a:ea typeface="Calibri" panose="020F0502020204030204" pitchFamily="34" charset="0"/>
                <a:cs typeface="Calibri" panose="020F0502020204030204" pitchFamily="34" charset="0"/>
              </a:rPr>
              <a:t>Two factors identify the greenhouse gases and their effects on climate:</a:t>
            </a:r>
            <a:r>
              <a:rPr lang="en-GB" sz="2000" dirty="0">
                <a:latin typeface="Calibri" panose="020F0502020204030204" pitchFamily="34" charset="0"/>
                <a:ea typeface="Calibri" panose="020F0502020204030204" pitchFamily="34" charset="0"/>
                <a:cs typeface="Calibri" panose="020F0502020204030204" pitchFamily="34" charset="0"/>
              </a:rPr>
              <a:t> </a:t>
            </a:r>
          </a:p>
          <a:p>
            <a:pPr algn="l">
              <a:defRPr sz="2300" b="1">
                <a:solidFill>
                  <a:srgbClr val="21529F"/>
                </a:solidFill>
                <a:latin typeface="Helvetica Neue"/>
                <a:ea typeface="Helvetica Neue"/>
                <a:cs typeface="Helvetica Neue"/>
                <a:sym typeface="Helvetica Neue"/>
              </a:defRPr>
            </a:pPr>
            <a:r>
              <a:rPr lang="en-GB" sz="2000" dirty="0">
                <a:latin typeface="Calibri" panose="020F0502020204030204" pitchFamily="34" charset="0"/>
                <a:ea typeface="Calibri" panose="020F0502020204030204" pitchFamily="34" charset="0"/>
                <a:cs typeface="Calibri" panose="020F0502020204030204" pitchFamily="34" charset="0"/>
              </a:rPr>
              <a:t>	</a:t>
            </a:r>
            <a:r>
              <a:rPr sz="2000" dirty="0">
                <a:latin typeface="Calibri" panose="020F0502020204030204" pitchFamily="34" charset="0"/>
                <a:ea typeface="Calibri" panose="020F0502020204030204" pitchFamily="34" charset="0"/>
                <a:cs typeface="Calibri" panose="020F0502020204030204" pitchFamily="34" charset="0"/>
              </a:rPr>
              <a:t>the radiative efficiency and lifetime in the atmosphere</a:t>
            </a:r>
          </a:p>
        </p:txBody>
      </p:sp>
      <p:sp>
        <p:nvSpPr>
          <p:cNvPr id="451" name="The lower are the GWP and the lifetime, the easier is the creation of sub-products"/>
          <p:cNvSpPr txBox="1"/>
          <p:nvPr/>
        </p:nvSpPr>
        <p:spPr>
          <a:xfrm>
            <a:off x="64571" y="1424453"/>
            <a:ext cx="8081549" cy="320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2300" b="1" i="1">
                <a:solidFill>
                  <a:srgbClr val="21529F"/>
                </a:solidFill>
                <a:latin typeface="Helvetica Neue"/>
                <a:ea typeface="Helvetica Neue"/>
                <a:cs typeface="Helvetica Neue"/>
                <a:sym typeface="Helvetica Neue"/>
              </a:defRPr>
            </a:lvl1pPr>
          </a:lstStyle>
          <a:p>
            <a:r>
              <a:rPr sz="1617" dirty="0">
                <a:latin typeface="Calibri" panose="020F0502020204030204" pitchFamily="34" charset="0"/>
                <a:ea typeface="Calibri" panose="020F0502020204030204" pitchFamily="34" charset="0"/>
                <a:cs typeface="Calibri" panose="020F0502020204030204" pitchFamily="34" charset="0"/>
              </a:rPr>
              <a:t>The lower are the GWP and the lifetime, the easier is the creation of sub-products</a:t>
            </a:r>
          </a:p>
        </p:txBody>
      </p:sp>
      <p:sp>
        <p:nvSpPr>
          <p:cNvPr id="452" name="Do these sub-products have an impact on detector lifetime?"/>
          <p:cNvSpPr txBox="1"/>
          <p:nvPr/>
        </p:nvSpPr>
        <p:spPr>
          <a:xfrm>
            <a:off x="115067" y="1757250"/>
            <a:ext cx="6131818" cy="320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2300" b="1" i="1">
                <a:solidFill>
                  <a:schemeClr val="accent5">
                    <a:hueOff val="-176146"/>
                    <a:satOff val="3665"/>
                    <a:lumOff val="-13986"/>
                  </a:schemeClr>
                </a:solidFill>
                <a:latin typeface="Helvetica Neue"/>
                <a:ea typeface="Helvetica Neue"/>
                <a:cs typeface="Helvetica Neue"/>
                <a:sym typeface="Helvetica Neue"/>
              </a:defRPr>
            </a:lvl1pPr>
          </a:lstStyle>
          <a:p>
            <a:r>
              <a:rPr sz="1617" dirty="0">
                <a:latin typeface="Calibri" panose="020F0502020204030204" pitchFamily="34" charset="0"/>
                <a:ea typeface="Calibri" panose="020F0502020204030204" pitchFamily="34" charset="0"/>
                <a:cs typeface="Calibri" panose="020F0502020204030204" pitchFamily="34" charset="0"/>
              </a:rPr>
              <a:t>Do these sub-products have an impact on detector lifetime?</a:t>
            </a:r>
          </a:p>
        </p:txBody>
      </p:sp>
      <p:grpSp>
        <p:nvGrpSpPr>
          <p:cNvPr id="12" name="Group 11">
            <a:extLst>
              <a:ext uri="{FF2B5EF4-FFF2-40B4-BE49-F238E27FC236}">
                <a16:creationId xmlns:a16="http://schemas.microsoft.com/office/drawing/2014/main" id="{AF1EDA10-9C08-C097-072F-16488855FAD5}"/>
              </a:ext>
            </a:extLst>
          </p:cNvPr>
          <p:cNvGrpSpPr/>
          <p:nvPr/>
        </p:nvGrpSpPr>
        <p:grpSpPr>
          <a:xfrm>
            <a:off x="260912" y="2125207"/>
            <a:ext cx="3198952" cy="1960826"/>
            <a:chOff x="183436" y="2815353"/>
            <a:chExt cx="3198952" cy="1960826"/>
          </a:xfrm>
        </p:grpSpPr>
        <p:grpSp>
          <p:nvGrpSpPr>
            <p:cNvPr id="449" name="Group"/>
            <p:cNvGrpSpPr/>
            <p:nvPr/>
          </p:nvGrpSpPr>
          <p:grpSpPr>
            <a:xfrm>
              <a:off x="374973" y="3592432"/>
              <a:ext cx="2890016" cy="1063534"/>
              <a:chOff x="37810" y="-3386"/>
              <a:chExt cx="4110244" cy="1512579"/>
            </a:xfrm>
          </p:grpSpPr>
          <p:sp>
            <p:nvSpPr>
              <p:cNvPr id="440" name="Line"/>
              <p:cNvSpPr/>
              <p:nvPr/>
            </p:nvSpPr>
            <p:spPr>
              <a:xfrm>
                <a:off x="1368559" y="222250"/>
                <a:ext cx="457201" cy="0"/>
              </a:xfrm>
              <a:prstGeom prst="line">
                <a:avLst/>
              </a:prstGeom>
              <a:noFill/>
              <a:ln w="25400" cap="flat">
                <a:solidFill>
                  <a:srgbClr val="21529F"/>
                </a:solidFill>
                <a:prstDash val="solid"/>
                <a:miter lim="400000"/>
                <a:tailEnd type="triangle" w="med" len="med"/>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441" name="Rain out"/>
              <p:cNvSpPr txBox="1"/>
              <p:nvPr/>
            </p:nvSpPr>
            <p:spPr>
              <a:xfrm>
                <a:off x="46476" y="-3386"/>
                <a:ext cx="1016803" cy="425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latin typeface="Calibri" panose="020F0502020204030204" pitchFamily="34" charset="0"/>
                    <a:ea typeface="Calibri" panose="020F0502020204030204" pitchFamily="34" charset="0"/>
                    <a:cs typeface="Calibri" panose="020F0502020204030204" pitchFamily="34" charset="0"/>
                  </a:rPr>
                  <a:t>Rain out</a:t>
                </a:r>
              </a:p>
            </p:txBody>
          </p:sp>
          <p:sp>
            <p:nvSpPr>
              <p:cNvPr id="442" name="Oxidation"/>
              <p:cNvSpPr txBox="1"/>
              <p:nvPr/>
            </p:nvSpPr>
            <p:spPr>
              <a:xfrm>
                <a:off x="37810" y="539269"/>
                <a:ext cx="1160979" cy="425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latin typeface="Calibri" panose="020F0502020204030204" pitchFamily="34" charset="0"/>
                    <a:ea typeface="Calibri" panose="020F0502020204030204" pitchFamily="34" charset="0"/>
                    <a:cs typeface="Calibri" panose="020F0502020204030204" pitchFamily="34" charset="0"/>
                  </a:rPr>
                  <a:t>Oxidation</a:t>
                </a:r>
              </a:p>
            </p:txBody>
          </p:sp>
          <p:sp>
            <p:nvSpPr>
              <p:cNvPr id="443" name="Photolysis"/>
              <p:cNvSpPr txBox="1"/>
              <p:nvPr/>
            </p:nvSpPr>
            <p:spPr>
              <a:xfrm>
                <a:off x="59177" y="1083321"/>
                <a:ext cx="1205481" cy="425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dirty="0">
                    <a:latin typeface="Calibri" panose="020F0502020204030204" pitchFamily="34" charset="0"/>
                    <a:ea typeface="Calibri" panose="020F0502020204030204" pitchFamily="34" charset="0"/>
                    <a:cs typeface="Calibri" panose="020F0502020204030204" pitchFamily="34" charset="0"/>
                  </a:rPr>
                  <a:t>Photolysis</a:t>
                </a:r>
              </a:p>
            </p:txBody>
          </p:sp>
          <p:sp>
            <p:nvSpPr>
              <p:cNvPr id="444" name="Line"/>
              <p:cNvSpPr/>
              <p:nvPr/>
            </p:nvSpPr>
            <p:spPr>
              <a:xfrm>
                <a:off x="1368559" y="752204"/>
                <a:ext cx="457201" cy="1"/>
              </a:xfrm>
              <a:prstGeom prst="line">
                <a:avLst/>
              </a:prstGeom>
              <a:noFill/>
              <a:ln w="25400" cap="flat">
                <a:solidFill>
                  <a:srgbClr val="21529F"/>
                </a:solidFill>
                <a:prstDash val="solid"/>
                <a:miter lim="400000"/>
                <a:tailEnd type="triangle" w="med" len="med"/>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445" name="Line"/>
              <p:cNvSpPr/>
              <p:nvPr/>
            </p:nvSpPr>
            <p:spPr>
              <a:xfrm>
                <a:off x="1374349" y="1308956"/>
                <a:ext cx="452862" cy="1"/>
              </a:xfrm>
              <a:prstGeom prst="line">
                <a:avLst/>
              </a:prstGeom>
              <a:noFill/>
              <a:ln w="25400" cap="flat">
                <a:solidFill>
                  <a:srgbClr val="21529F"/>
                </a:solidFill>
                <a:prstDash val="solid"/>
                <a:miter lim="400000"/>
                <a:tailEnd type="triangle" w="med" len="med"/>
              </a:ln>
              <a:effectLst/>
            </p:spPr>
            <p:txBody>
              <a:bodyPr wrap="square" lIns="35719" tIns="35719" rIns="35719" bIns="35719" numCol="1" anchor="ctr">
                <a:noAutofit/>
              </a:bodyPr>
              <a:lstStyle/>
              <a:p>
                <a:pPr>
                  <a:defRPr sz="2400"/>
                </a:pPr>
                <a:endParaRPr sz="1687">
                  <a:latin typeface="Calibri" panose="020F0502020204030204" pitchFamily="34" charset="0"/>
                  <a:ea typeface="Calibri" panose="020F0502020204030204" pitchFamily="34" charset="0"/>
                  <a:cs typeface="Calibri" panose="020F0502020204030204" pitchFamily="34" charset="0"/>
                </a:endParaRPr>
              </a:p>
            </p:txBody>
          </p:sp>
          <p:sp>
            <p:nvSpPr>
              <p:cNvPr id="446" name="Water solubility"/>
              <p:cNvSpPr txBox="1"/>
              <p:nvPr/>
            </p:nvSpPr>
            <p:spPr>
              <a:xfrm>
                <a:off x="1969985" y="-3386"/>
                <a:ext cx="1825139" cy="425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latin typeface="Calibri" panose="020F0502020204030204" pitchFamily="34" charset="0"/>
                    <a:ea typeface="Calibri" panose="020F0502020204030204" pitchFamily="34" charset="0"/>
                    <a:cs typeface="Calibri" panose="020F0502020204030204" pitchFamily="34" charset="0"/>
                  </a:rPr>
                  <a:t>Water solubility</a:t>
                </a:r>
              </a:p>
            </p:txBody>
          </p:sp>
          <p:sp>
            <p:nvSpPr>
              <p:cNvPr id="447" name="Reactivity with OH"/>
              <p:cNvSpPr txBox="1"/>
              <p:nvPr/>
            </p:nvSpPr>
            <p:spPr>
              <a:xfrm>
                <a:off x="2023437" y="531730"/>
                <a:ext cx="2124617" cy="425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latin typeface="Calibri" panose="020F0502020204030204" pitchFamily="34" charset="0"/>
                    <a:ea typeface="Calibri" panose="020F0502020204030204" pitchFamily="34" charset="0"/>
                    <a:cs typeface="Calibri" panose="020F0502020204030204" pitchFamily="34" charset="0"/>
                  </a:rPr>
                  <a:t>Reactivity with OH</a:t>
                </a:r>
              </a:p>
            </p:txBody>
          </p:sp>
          <p:sp>
            <p:nvSpPr>
              <p:cNvPr id="448" name="UV absorbance"/>
              <p:cNvSpPr txBox="1"/>
              <p:nvPr/>
            </p:nvSpPr>
            <p:spPr>
              <a:xfrm>
                <a:off x="2036261" y="1083321"/>
                <a:ext cx="1761029" cy="425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latin typeface="Calibri" panose="020F0502020204030204" pitchFamily="34" charset="0"/>
                    <a:ea typeface="Calibri" panose="020F0502020204030204" pitchFamily="34" charset="0"/>
                    <a:cs typeface="Calibri" panose="020F0502020204030204" pitchFamily="34" charset="0"/>
                  </a:rPr>
                  <a:t>UV absorbance</a:t>
                </a:r>
              </a:p>
            </p:txBody>
          </p:sp>
        </p:grpSp>
        <p:sp>
          <p:nvSpPr>
            <p:cNvPr id="455" name="Three factors determine the atmospheric lifetime"/>
            <p:cNvSpPr txBox="1"/>
            <p:nvPr/>
          </p:nvSpPr>
          <p:spPr>
            <a:xfrm>
              <a:off x="685021" y="2815353"/>
              <a:ext cx="2350734" cy="526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2100" b="1">
                  <a:solidFill>
                    <a:srgbClr val="21529F"/>
                  </a:solidFill>
                  <a:latin typeface="Helvetica Neue"/>
                  <a:ea typeface="Helvetica Neue"/>
                  <a:cs typeface="Helvetica Neue"/>
                  <a:sym typeface="Helvetica Neue"/>
                </a:defRPr>
              </a:lvl1pPr>
            </a:lstStyle>
            <a:p>
              <a:r>
                <a:rPr sz="1477" dirty="0">
                  <a:latin typeface="Calibri" panose="020F0502020204030204" pitchFamily="34" charset="0"/>
                  <a:ea typeface="Calibri" panose="020F0502020204030204" pitchFamily="34" charset="0"/>
                  <a:cs typeface="Calibri" panose="020F0502020204030204" pitchFamily="34" charset="0"/>
                </a:rPr>
                <a:t>Three factors determine the atmospheric lifetime</a:t>
              </a:r>
            </a:p>
          </p:txBody>
        </p:sp>
        <p:sp>
          <p:nvSpPr>
            <p:cNvPr id="461" name="Rounded Rectangle"/>
            <p:cNvSpPr/>
            <p:nvPr/>
          </p:nvSpPr>
          <p:spPr>
            <a:xfrm>
              <a:off x="183436" y="3496946"/>
              <a:ext cx="3198952" cy="1279233"/>
            </a:xfrm>
            <a:prstGeom prst="roundRect">
              <a:avLst>
                <a:gd name="adj" fmla="val 15000"/>
              </a:avLst>
            </a:prstGeom>
            <a:ln w="25400">
              <a:solidFill>
                <a:schemeClr val="accent5"/>
              </a:solidFill>
              <a:miter lim="400000"/>
            </a:ln>
          </p:spPr>
          <p:txBody>
            <a:bodyPr lIns="35719" tIns="35719" rIns="35719" bIns="35719" anchor="ctr"/>
            <a:lstStyle/>
            <a:p>
              <a:pPr>
                <a:defRPr sz="2400">
                  <a:solidFill>
                    <a:srgbClr val="FFFFFF"/>
                  </a:solidFill>
                </a:defRPr>
              </a:pPr>
              <a:endParaRPr sz="1687">
                <a:latin typeface="Calibri" panose="020F0502020204030204" pitchFamily="34" charset="0"/>
                <a:ea typeface="Calibri" panose="020F0502020204030204" pitchFamily="34" charset="0"/>
                <a:cs typeface="Calibri" panose="020F0502020204030204" pitchFamily="34" charset="0"/>
              </a:endParaRPr>
            </a:p>
          </p:txBody>
        </p:sp>
      </p:grpSp>
      <p:pic>
        <p:nvPicPr>
          <p:cNvPr id="3" name="Picture 2" descr="C:\Users\guidar\Documents\IEEE2012\CERN LogoOutline-Blue-04.png">
            <a:extLst>
              <a:ext uri="{FF2B5EF4-FFF2-40B4-BE49-F238E27FC236}">
                <a16:creationId xmlns:a16="http://schemas.microsoft.com/office/drawing/2014/main" id="{2E8B2766-7D7B-836E-26EF-1325ED4333E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6609F03-63B8-52EF-860D-7993E683E15E}"/>
              </a:ext>
            </a:extLst>
          </p:cNvPr>
          <p:cNvGrpSpPr/>
          <p:nvPr/>
        </p:nvGrpSpPr>
        <p:grpSpPr>
          <a:xfrm>
            <a:off x="792488" y="691712"/>
            <a:ext cx="10440000" cy="37824"/>
            <a:chOff x="179512" y="582864"/>
            <a:chExt cx="8820000" cy="37824"/>
          </a:xfrm>
        </p:grpSpPr>
        <p:cxnSp>
          <p:nvCxnSpPr>
            <p:cNvPr id="5" name="Straight Connector 4">
              <a:extLst>
                <a:ext uri="{FF2B5EF4-FFF2-40B4-BE49-F238E27FC236}">
                  <a16:creationId xmlns:a16="http://schemas.microsoft.com/office/drawing/2014/main" id="{6CA33CE6-829B-1D64-88E2-0A5047E522D3}"/>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4D6336-723B-76AB-64F3-A1BF1073693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1" name="Screenshot 2022-09-21 at 17.38.34.png" descr="Screenshot 2022-09-21 at 17.38.34.png">
            <a:extLst>
              <a:ext uri="{FF2B5EF4-FFF2-40B4-BE49-F238E27FC236}">
                <a16:creationId xmlns:a16="http://schemas.microsoft.com/office/drawing/2014/main" id="{E257E1B2-CC20-23D3-D5C6-4EF1F1EF04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96954" y="2108715"/>
            <a:ext cx="3399618" cy="3437016"/>
          </a:xfrm>
          <a:prstGeom prst="rect">
            <a:avLst/>
          </a:prstGeom>
          <a:ln w="12700">
            <a:miter lim="400000"/>
          </a:ln>
        </p:spPr>
      </p:pic>
      <p:sp>
        <p:nvSpPr>
          <p:cNvPr id="13" name="Hydrofluoric Acid (HF)">
            <a:extLst>
              <a:ext uri="{FF2B5EF4-FFF2-40B4-BE49-F238E27FC236}">
                <a16:creationId xmlns:a16="http://schemas.microsoft.com/office/drawing/2014/main" id="{1B4BED0B-259D-DD8F-623F-5C973C5D46A4}"/>
              </a:ext>
            </a:extLst>
          </p:cNvPr>
          <p:cNvSpPr txBox="1"/>
          <p:nvPr/>
        </p:nvSpPr>
        <p:spPr>
          <a:xfrm>
            <a:off x="0" y="4558749"/>
            <a:ext cx="1762791" cy="2994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2100">
                <a:solidFill>
                  <a:srgbClr val="21529F"/>
                </a:solidFill>
                <a:latin typeface="Helvetica Neue"/>
                <a:ea typeface="Helvetica Neue"/>
                <a:cs typeface="Helvetica Neue"/>
                <a:sym typeface="Helvetica Neue"/>
              </a:defRPr>
            </a:lvl1pPr>
          </a:lstStyle>
          <a:p>
            <a:r>
              <a:rPr sz="1477" dirty="0">
                <a:latin typeface="Calibri" panose="020F0502020204030204" pitchFamily="34" charset="0"/>
                <a:ea typeface="Calibri" panose="020F0502020204030204" pitchFamily="34" charset="0"/>
                <a:cs typeface="Calibri" panose="020F0502020204030204" pitchFamily="34" charset="0"/>
              </a:rPr>
              <a:t>Hydrofluoric Acid (HF)</a:t>
            </a:r>
          </a:p>
        </p:txBody>
      </p:sp>
      <p:sp>
        <p:nvSpPr>
          <p:cNvPr id="14" name="Trifluoroacetic acid (TFA)">
            <a:extLst>
              <a:ext uri="{FF2B5EF4-FFF2-40B4-BE49-F238E27FC236}">
                <a16:creationId xmlns:a16="http://schemas.microsoft.com/office/drawing/2014/main" id="{BF8C8EBB-77C3-B75B-A693-4CF5B62D6127}"/>
              </a:ext>
            </a:extLst>
          </p:cNvPr>
          <p:cNvSpPr txBox="1"/>
          <p:nvPr/>
        </p:nvSpPr>
        <p:spPr>
          <a:xfrm>
            <a:off x="1" y="5178130"/>
            <a:ext cx="1970861" cy="2994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defRPr sz="2100">
                <a:solidFill>
                  <a:srgbClr val="21529F"/>
                </a:solidFill>
                <a:latin typeface="Helvetica Neue"/>
                <a:ea typeface="Helvetica Neue"/>
                <a:cs typeface="Helvetica Neue"/>
                <a:sym typeface="Helvetica Neue"/>
              </a:defRPr>
            </a:pPr>
            <a:r>
              <a:rPr sz="1477">
                <a:solidFill>
                  <a:srgbClr val="4D5156"/>
                </a:solidFill>
                <a:latin typeface="Calibri" panose="020F0502020204030204" pitchFamily="34" charset="0"/>
                <a:ea typeface="Calibri" panose="020F0502020204030204" pitchFamily="34" charset="0"/>
                <a:cs typeface="Calibri" panose="020F0502020204030204" pitchFamily="34" charset="0"/>
              </a:rPr>
              <a:t>T</a:t>
            </a:r>
            <a:r>
              <a:rPr sz="1477">
                <a:latin typeface="Calibri" panose="020F0502020204030204" pitchFamily="34" charset="0"/>
                <a:ea typeface="Calibri" panose="020F0502020204030204" pitchFamily="34" charset="0"/>
                <a:cs typeface="Calibri" panose="020F0502020204030204" pitchFamily="34" charset="0"/>
              </a:rPr>
              <a:t>rifluoroacetic acid (TFA)</a:t>
            </a:r>
          </a:p>
        </p:txBody>
      </p:sp>
      <p:sp>
        <p:nvSpPr>
          <p:cNvPr id="15" name="HFO1234ze is estimated to break down into TFA at less than 10%, whereas R-1234yf will break down into TFA at 100% (R134a at 21%)…">
            <a:extLst>
              <a:ext uri="{FF2B5EF4-FFF2-40B4-BE49-F238E27FC236}">
                <a16:creationId xmlns:a16="http://schemas.microsoft.com/office/drawing/2014/main" id="{450B8033-B070-257B-8E68-138B441BD298}"/>
              </a:ext>
            </a:extLst>
          </p:cNvPr>
          <p:cNvSpPr txBox="1"/>
          <p:nvPr/>
        </p:nvSpPr>
        <p:spPr>
          <a:xfrm>
            <a:off x="22501" y="5439172"/>
            <a:ext cx="5580858" cy="981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38116" indent="-238116" defTabSz="1468385">
              <a:buSzPct val="75000"/>
              <a:buChar char="-"/>
              <a:defRPr sz="2100">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HFO1234ze is estimated to break down into TFA at less than 10%, whereas R-1234yf will break down into TFA at 100% (R134a at 21%)</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TFA highly soluble: no formation of insoluble salts</a:t>
            </a:r>
          </a:p>
          <a:p>
            <a:pPr marL="238116" indent="-238116" defTabSz="1468385">
              <a:buSzPct val="75000"/>
              <a:buChar char="-"/>
              <a:defRPr sz="2100">
                <a:uFill>
                  <a:solidFill>
                    <a:srgbClr val="000000"/>
                  </a:solidFill>
                </a:uFill>
                <a:latin typeface="Helvetica"/>
                <a:ea typeface="Helvetica"/>
                <a:cs typeface="Helvetica"/>
                <a:sym typeface="Helvetica"/>
              </a:defRPr>
            </a:pPr>
            <a:r>
              <a:rPr sz="1477" dirty="0">
                <a:latin typeface="Calibri" panose="020F0502020204030204" pitchFamily="34" charset="0"/>
                <a:ea typeface="Calibri" panose="020F0502020204030204" pitchFamily="34" charset="0"/>
                <a:cs typeface="Calibri" panose="020F0502020204030204" pitchFamily="34" charset="0"/>
              </a:rPr>
              <a:t>Phytotoxic</a:t>
            </a:r>
          </a:p>
        </p:txBody>
      </p:sp>
      <p:sp>
        <p:nvSpPr>
          <p:cNvPr id="16" name="It has already been measured that HFO produces much more HF than R134a in RPC detectors">
            <a:extLst>
              <a:ext uri="{FF2B5EF4-FFF2-40B4-BE49-F238E27FC236}">
                <a16:creationId xmlns:a16="http://schemas.microsoft.com/office/drawing/2014/main" id="{30F277E1-A5E2-26ED-7B6E-65B6D65BAE4A}"/>
              </a:ext>
            </a:extLst>
          </p:cNvPr>
          <p:cNvSpPr txBox="1"/>
          <p:nvPr/>
        </p:nvSpPr>
        <p:spPr>
          <a:xfrm>
            <a:off x="1" y="4824717"/>
            <a:ext cx="4549965" cy="2994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marL="338666" indent="-338666" algn="l" defTabSz="2088444">
              <a:buSzPct val="75000"/>
              <a:buChar char="-"/>
              <a:defRPr sz="2100">
                <a:uFill>
                  <a:solidFill>
                    <a:srgbClr val="000000"/>
                  </a:solidFill>
                </a:uFill>
                <a:latin typeface="Helvetica"/>
                <a:ea typeface="Helvetica"/>
                <a:cs typeface="Helvetica"/>
                <a:sym typeface="Helvetica"/>
              </a:defRPr>
            </a:lvl1pPr>
          </a:lstStyle>
          <a:p>
            <a:pPr marL="0" indent="0">
              <a:buNone/>
            </a:pPr>
            <a:r>
              <a:rPr sz="1477" dirty="0">
                <a:latin typeface="Calibri" panose="020F0502020204030204" pitchFamily="34" charset="0"/>
                <a:ea typeface="Calibri" panose="020F0502020204030204" pitchFamily="34" charset="0"/>
                <a:cs typeface="Calibri" panose="020F0502020204030204" pitchFamily="34" charset="0"/>
              </a:rPr>
              <a:t>HFO produces much more HF than R134a in RPC detectors</a:t>
            </a:r>
          </a:p>
        </p:txBody>
      </p:sp>
      <p:sp>
        <p:nvSpPr>
          <p:cNvPr id="19" name="Slide Number Placeholder 18">
            <a:extLst>
              <a:ext uri="{FF2B5EF4-FFF2-40B4-BE49-F238E27FC236}">
                <a16:creationId xmlns:a16="http://schemas.microsoft.com/office/drawing/2014/main" id="{B55FD495-3506-016D-35E8-155CABF3E109}"/>
              </a:ext>
            </a:extLst>
          </p:cNvPr>
          <p:cNvSpPr>
            <a:spLocks noGrp="1"/>
          </p:cNvSpPr>
          <p:nvPr>
            <p:ph type="sldNum" sz="quarter" idx="12"/>
          </p:nvPr>
        </p:nvSpPr>
        <p:spPr/>
        <p:txBody>
          <a:bodyPr/>
          <a:lstStyle/>
          <a:p>
            <a:fld id="{42A0D281-FBFC-4D24-9147-4B8F7095011A}" type="slidenum">
              <a:rPr lang="en-GB" smtClean="0"/>
              <a:t>81</a:t>
            </a:fld>
            <a:endParaRPr lang="en-GB"/>
          </a:p>
        </p:txBody>
      </p:sp>
      <p:sp>
        <p:nvSpPr>
          <p:cNvPr id="20" name="Degradation products: CF3C(O)OH, CO2, HF, HCl">
            <a:extLst>
              <a:ext uri="{FF2B5EF4-FFF2-40B4-BE49-F238E27FC236}">
                <a16:creationId xmlns:a16="http://schemas.microsoft.com/office/drawing/2014/main" id="{54783867-379C-BE50-DC9A-C2C9D810BE5A}"/>
              </a:ext>
            </a:extLst>
          </p:cNvPr>
          <p:cNvSpPr txBox="1"/>
          <p:nvPr/>
        </p:nvSpPr>
        <p:spPr>
          <a:xfrm>
            <a:off x="9982200" y="1463820"/>
            <a:ext cx="1837940" cy="959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321457">
              <a:spcBef>
                <a:spcPts val="844"/>
              </a:spcBef>
              <a:defRPr sz="2100">
                <a:latin typeface="Helvetica"/>
                <a:ea typeface="Helvetica"/>
                <a:cs typeface="Helvetica"/>
                <a:sym typeface="Helvetica"/>
              </a:defRPr>
            </a:pPr>
            <a:r>
              <a:rPr lang="en-GB" sz="1477" dirty="0">
                <a:latin typeface="Calibri" panose="020F0502020204030204" pitchFamily="34" charset="0"/>
                <a:ea typeface="Calibri" panose="020F0502020204030204" pitchFamily="34" charset="0"/>
                <a:cs typeface="Calibri" panose="020F0502020204030204" pitchFamily="34" charset="0"/>
              </a:rPr>
              <a:t>HFO-1224yd</a:t>
            </a:r>
          </a:p>
          <a:p>
            <a:pPr defTabSz="321457">
              <a:spcBef>
                <a:spcPts val="844"/>
              </a:spcBef>
              <a:defRPr sz="2100">
                <a:latin typeface="Helvetica"/>
                <a:ea typeface="Helvetica"/>
                <a:cs typeface="Helvetica"/>
                <a:sym typeface="Helvetica"/>
              </a:defRPr>
            </a:pPr>
            <a:r>
              <a:rPr lang="en-GB" sz="1477" dirty="0">
                <a:latin typeface="Calibri" panose="020F0502020204030204" pitchFamily="34" charset="0"/>
                <a:ea typeface="Calibri" panose="020F0502020204030204" pitchFamily="34" charset="0"/>
                <a:cs typeface="Calibri" panose="020F0502020204030204" pitchFamily="34" charset="0"/>
              </a:rPr>
              <a:t>Degradation products: </a:t>
            </a:r>
          </a:p>
          <a:p>
            <a:pPr defTabSz="321457">
              <a:spcBef>
                <a:spcPts val="844"/>
              </a:spcBef>
              <a:defRPr sz="2100">
                <a:latin typeface="Helvetica"/>
                <a:ea typeface="Helvetica"/>
                <a:cs typeface="Helvetica"/>
                <a:sym typeface="Helvetica"/>
              </a:defRPr>
            </a:pPr>
            <a:r>
              <a:rPr lang="en-GB" sz="1477" dirty="0">
                <a:latin typeface="Calibri" panose="020F0502020204030204" pitchFamily="34" charset="0"/>
                <a:ea typeface="Calibri" panose="020F0502020204030204" pitchFamily="34" charset="0"/>
                <a:cs typeface="Calibri" panose="020F0502020204030204" pitchFamily="34" charset="0"/>
              </a:rPr>
              <a:t>TFA, CO2, HF, HCl </a:t>
            </a:r>
          </a:p>
        </p:txBody>
      </p:sp>
      <p:pic>
        <p:nvPicPr>
          <p:cNvPr id="21" name="Screenshot 2022-09-27 at 12.11.20.png" descr="Screenshot 2022-09-27 at 12.11.20.png">
            <a:extLst>
              <a:ext uri="{FF2B5EF4-FFF2-40B4-BE49-F238E27FC236}">
                <a16:creationId xmlns:a16="http://schemas.microsoft.com/office/drawing/2014/main" id="{2EFCFC74-57CE-E897-D6BF-8371BBA34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5687" y="1468155"/>
            <a:ext cx="1057282" cy="825860"/>
          </a:xfrm>
          <a:prstGeom prst="rect">
            <a:avLst/>
          </a:prstGeom>
          <a:ln w="12700">
            <a:miter lim="400000"/>
          </a:ln>
        </p:spPr>
      </p:pic>
      <p:pic>
        <p:nvPicPr>
          <p:cNvPr id="23" name="Screenshot 2022-09-27 at 10.17.39.png" descr="Screenshot 2022-09-27 at 10.17.39.png">
            <a:extLst>
              <a:ext uri="{FF2B5EF4-FFF2-40B4-BE49-F238E27FC236}">
                <a16:creationId xmlns:a16="http://schemas.microsoft.com/office/drawing/2014/main" id="{4D6C74D6-01DA-CA67-D0E4-CCCC27ED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768" y="2469773"/>
            <a:ext cx="3790795" cy="2289078"/>
          </a:xfrm>
          <a:prstGeom prst="rect">
            <a:avLst/>
          </a:prstGeom>
          <a:ln w="12700">
            <a:miter lim="400000"/>
          </a:ln>
        </p:spPr>
      </p:pic>
      <p:sp>
        <p:nvSpPr>
          <p:cNvPr id="24" name="Footer Placeholder 11">
            <a:extLst>
              <a:ext uri="{FF2B5EF4-FFF2-40B4-BE49-F238E27FC236}">
                <a16:creationId xmlns:a16="http://schemas.microsoft.com/office/drawing/2014/main" id="{631E21E6-0E5C-6014-4D24-47C848645210}"/>
              </a:ext>
            </a:extLst>
          </p:cNvPr>
          <p:cNvSpPr>
            <a:spLocks noGrp="1"/>
          </p:cNvSpPr>
          <p:nvPr>
            <p:ph type="ftr" sz="quarter" idx="11"/>
          </p:nvPr>
        </p:nvSpPr>
        <p:spPr>
          <a:xfrm>
            <a:off x="3249385" y="6356350"/>
            <a:ext cx="5693229" cy="365125"/>
          </a:xfrm>
        </p:spPr>
        <p:txBody>
          <a:bodyPr/>
          <a:lstStyle/>
          <a:p>
            <a:r>
              <a:rPr lang="en-GB"/>
              <a:t>Bonaudi-Chiavassa International School on Particle Detectors</a:t>
            </a:r>
            <a:endParaRPr lang="en-GB" dirty="0"/>
          </a:p>
        </p:txBody>
      </p:sp>
      <p:pic>
        <p:nvPicPr>
          <p:cNvPr id="7" name="Picture 6">
            <a:extLst>
              <a:ext uri="{FF2B5EF4-FFF2-40B4-BE49-F238E27FC236}">
                <a16:creationId xmlns:a16="http://schemas.microsoft.com/office/drawing/2014/main" id="{3806716B-0B94-E0D7-7775-DEF9DCF3C973}"/>
              </a:ext>
            </a:extLst>
          </p:cNvPr>
          <p:cNvPicPr>
            <a:picLocks noChangeAspect="1"/>
          </p:cNvPicPr>
          <p:nvPr/>
        </p:nvPicPr>
        <p:blipFill>
          <a:blip r:embed="rId6"/>
          <a:stretch>
            <a:fillRect/>
          </a:stretch>
        </p:blipFill>
        <p:spPr>
          <a:xfrm>
            <a:off x="8243561" y="5102158"/>
            <a:ext cx="614340" cy="1613310"/>
          </a:xfrm>
          <a:prstGeom prst="rect">
            <a:avLst/>
          </a:prstGeom>
        </p:spPr>
      </p:pic>
      <p:pic>
        <p:nvPicPr>
          <p:cNvPr id="9" name="Picture 8">
            <a:extLst>
              <a:ext uri="{FF2B5EF4-FFF2-40B4-BE49-F238E27FC236}">
                <a16:creationId xmlns:a16="http://schemas.microsoft.com/office/drawing/2014/main" id="{2E4E714F-C15F-B181-7DF8-07A227775611}"/>
              </a:ext>
            </a:extLst>
          </p:cNvPr>
          <p:cNvPicPr>
            <a:picLocks noChangeAspect="1"/>
          </p:cNvPicPr>
          <p:nvPr/>
        </p:nvPicPr>
        <p:blipFill>
          <a:blip r:embed="rId7"/>
          <a:stretch>
            <a:fillRect/>
          </a:stretch>
        </p:blipFill>
        <p:spPr>
          <a:xfrm>
            <a:off x="9024875" y="5077440"/>
            <a:ext cx="2743200" cy="1343091"/>
          </a:xfrm>
          <a:prstGeom prst="rect">
            <a:avLst/>
          </a:prstGeom>
        </p:spPr>
      </p:pic>
      <p:sp>
        <p:nvSpPr>
          <p:cNvPr id="10" name="TextBox 9">
            <a:extLst>
              <a:ext uri="{FF2B5EF4-FFF2-40B4-BE49-F238E27FC236}">
                <a16:creationId xmlns:a16="http://schemas.microsoft.com/office/drawing/2014/main" id="{00E0E109-EFED-F276-1001-4691518955D4}"/>
              </a:ext>
            </a:extLst>
          </p:cNvPr>
          <p:cNvSpPr txBox="1"/>
          <p:nvPr/>
        </p:nvSpPr>
        <p:spPr>
          <a:xfrm>
            <a:off x="8518835" y="4745838"/>
            <a:ext cx="2801344" cy="338554"/>
          </a:xfrm>
          <a:prstGeom prst="rect">
            <a:avLst/>
          </a:prstGeom>
          <a:noFill/>
        </p:spPr>
        <p:txBody>
          <a:bodyPr wrap="none" rtlCol="0">
            <a:spAutoFit/>
          </a:bodyPr>
          <a:lstStyle/>
          <a:p>
            <a:r>
              <a:rPr lang="en-GB" sz="1600" dirty="0"/>
              <a:t>Observation with ppm of HCFC:</a:t>
            </a:r>
            <a:endParaRPr lang="en-CH" sz="1600" dirty="0"/>
          </a:p>
        </p:txBody>
      </p:sp>
      <p:sp>
        <p:nvSpPr>
          <p:cNvPr id="2" name="Date Placeholder 1">
            <a:extLst>
              <a:ext uri="{FF2B5EF4-FFF2-40B4-BE49-F238E27FC236}">
                <a16:creationId xmlns:a16="http://schemas.microsoft.com/office/drawing/2014/main" id="{5FA2B888-7A55-02C6-ACA9-1A2F92252157}"/>
              </a:ext>
            </a:extLst>
          </p:cNvPr>
          <p:cNvSpPr>
            <a:spLocks noGrp="1"/>
          </p:cNvSpPr>
          <p:nvPr>
            <p:ph type="dt" sz="half" idx="10"/>
          </p:nvPr>
        </p:nvSpPr>
        <p:spPr/>
        <p:txBody>
          <a:bodyPr/>
          <a:lstStyle/>
          <a:p>
            <a:r>
              <a:rPr lang="en-CH"/>
              <a:t>20/06/2024</a:t>
            </a:r>
            <a:endParaRPr lang="en-GB"/>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9084549-700D-0A7A-386B-E064460EAF08}"/>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FA230CC9-D842-3EF8-AE7C-B599B8D0A86E}"/>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4DF740C6-A55A-7F16-0045-C3E499EEE51E}"/>
              </a:ext>
            </a:extLst>
          </p:cNvPr>
          <p:cNvSpPr>
            <a:spLocks noGrp="1"/>
          </p:cNvSpPr>
          <p:nvPr>
            <p:ph type="sldNum" sz="quarter" idx="12"/>
          </p:nvPr>
        </p:nvSpPr>
        <p:spPr/>
        <p:txBody>
          <a:bodyPr/>
          <a:lstStyle/>
          <a:p>
            <a:fld id="{BD57768B-D167-4ADC-B47C-6BE8C350D195}" type="slidenum">
              <a:rPr lang="en-GB" smtClean="0"/>
              <a:t>82</a:t>
            </a:fld>
            <a:endParaRPr lang="en-GB"/>
          </a:p>
        </p:txBody>
      </p:sp>
      <p:pic>
        <p:nvPicPr>
          <p:cNvPr id="2" name="Google Shape;407;p37">
            <a:extLst>
              <a:ext uri="{FF2B5EF4-FFF2-40B4-BE49-F238E27FC236}">
                <a16:creationId xmlns:a16="http://schemas.microsoft.com/office/drawing/2014/main" id="{13ECB9BA-EF94-A7F1-481F-790D6F09BB27}"/>
              </a:ext>
            </a:extLst>
          </p:cNvPr>
          <p:cNvPicPr preferRelativeResize="0"/>
          <p:nvPr/>
        </p:nvPicPr>
        <p:blipFill>
          <a:blip r:embed="rId2">
            <a:alphaModFix/>
          </a:blip>
          <a:stretch>
            <a:fillRect/>
          </a:stretch>
        </p:blipFill>
        <p:spPr>
          <a:xfrm>
            <a:off x="3171737" y="2870116"/>
            <a:ext cx="2178225" cy="1308625"/>
          </a:xfrm>
          <a:prstGeom prst="rect">
            <a:avLst/>
          </a:prstGeom>
          <a:noFill/>
          <a:ln>
            <a:noFill/>
          </a:ln>
        </p:spPr>
      </p:pic>
      <p:sp>
        <p:nvSpPr>
          <p:cNvPr id="3" name="Google Shape;408;p37">
            <a:extLst>
              <a:ext uri="{FF2B5EF4-FFF2-40B4-BE49-F238E27FC236}">
                <a16:creationId xmlns:a16="http://schemas.microsoft.com/office/drawing/2014/main" id="{1044E2DB-6826-1FD8-169E-CF777A4A6521}"/>
              </a:ext>
            </a:extLst>
          </p:cNvPr>
          <p:cNvSpPr txBox="1">
            <a:spLocks/>
          </p:cNvSpPr>
          <p:nvPr/>
        </p:nvSpPr>
        <p:spPr>
          <a:xfrm>
            <a:off x="0" y="1289850"/>
            <a:ext cx="4325100" cy="1853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Source Sans Pro"/>
              <a:buChar char="●"/>
              <a:defRPr sz="1400" b="0" i="0" u="none" strike="noStrike" cap="none">
                <a:solidFill>
                  <a:srgbClr val="434343"/>
                </a:solidFill>
                <a:latin typeface="Source Sans Pro"/>
                <a:ea typeface="Source Sans Pro"/>
                <a:cs typeface="Source Sans Pro"/>
                <a:sym typeface="Source Sans Pro"/>
              </a:defRPr>
            </a:lvl1pPr>
            <a:lvl2pPr marL="914400" marR="0" lvl="1" indent="-304800" algn="l" rtl="0">
              <a:lnSpc>
                <a:spcPct val="100000"/>
              </a:lnSpc>
              <a:spcBef>
                <a:spcPts val="500"/>
              </a:spcBef>
              <a:spcAft>
                <a:spcPts val="0"/>
              </a:spcAft>
              <a:buClr>
                <a:srgbClr val="434343"/>
              </a:buClr>
              <a:buSzPts val="1200"/>
              <a:buFont typeface="Source Sans Pro"/>
              <a:buChar char="○"/>
              <a:defRPr sz="1200" b="0" i="0" u="none" strike="noStrike" cap="none">
                <a:solidFill>
                  <a:srgbClr val="434343"/>
                </a:solidFill>
                <a:latin typeface="Source Sans Pro"/>
                <a:ea typeface="Source Sans Pro"/>
                <a:cs typeface="Source Sans Pro"/>
                <a:sym typeface="Source Sans Pro"/>
              </a:defRPr>
            </a:lvl2pPr>
            <a:lvl3pPr marL="1371600" marR="0" lvl="2"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3pPr>
            <a:lvl4pPr marL="1828800" marR="0" lvl="3"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4pPr>
            <a:lvl5pPr marL="2286000" marR="0" lvl="4"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5pPr>
            <a:lvl6pPr marL="2743200" marR="0" lvl="5"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6pPr>
            <a:lvl7pPr marL="3200400" marR="0" lvl="6"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7pPr>
            <a:lvl8pPr marL="3657600" marR="0" lvl="7"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8pPr>
            <a:lvl9pPr marL="4114800" marR="0" lvl="8" indent="-292100" algn="l" rtl="0">
              <a:lnSpc>
                <a:spcPct val="100000"/>
              </a:lnSpc>
              <a:spcBef>
                <a:spcPts val="500"/>
              </a:spcBef>
              <a:spcAft>
                <a:spcPts val="500"/>
              </a:spcAft>
              <a:buClr>
                <a:srgbClr val="666666"/>
              </a:buClr>
              <a:buSzPts val="1000"/>
              <a:buFont typeface="Source Sans Pro"/>
              <a:buChar char=" "/>
              <a:defRPr sz="1000" b="0" i="0" u="none" strike="noStrike" cap="none">
                <a:solidFill>
                  <a:srgbClr val="666666"/>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00000"/>
              </a:lnSpc>
              <a:spcBef>
                <a:spcPts val="0"/>
              </a:spcBef>
              <a:spcAft>
                <a:spcPts val="0"/>
              </a:spcAft>
              <a:buClr>
                <a:srgbClr val="434343"/>
              </a:buClr>
              <a:buSzPts val="1400"/>
              <a:buFont typeface="Source Sans Pro"/>
              <a:buNone/>
              <a:tabLst/>
              <a:defRPr/>
            </a:pPr>
            <a:r>
              <a:rPr kumimoji="0" lang="en-GB" sz="1400" b="1" i="0" u="none" strike="noStrike" kern="0" cap="none" spc="0" normalizeH="0" baseline="0" noProof="0" dirty="0">
                <a:ln>
                  <a:noFill/>
                </a:ln>
                <a:solidFill>
                  <a:srgbClr val="990000"/>
                </a:solidFill>
                <a:effectLst/>
                <a:highlight>
                  <a:srgbClr val="FFFF00"/>
                </a:highlight>
                <a:uLnTx/>
                <a:uFillTx/>
                <a:latin typeface="Source Sans Pro"/>
                <a:ea typeface="Source Sans Pro"/>
                <a:sym typeface="Source Sans Pro"/>
              </a:rPr>
              <a:t>Safety:</a:t>
            </a:r>
          </a:p>
          <a:p>
            <a:pPr marL="0" marR="0" lvl="0" indent="0" algn="l" defTabSz="914400" rtl="0" eaLnBrk="1" fontAlgn="auto" latinLnBrk="0" hangingPunct="1">
              <a:lnSpc>
                <a:spcPct val="100000"/>
              </a:lnSpc>
              <a:spcBef>
                <a:spcPts val="500"/>
              </a:spcBef>
              <a:spcAft>
                <a:spcPts val="0"/>
              </a:spcAft>
              <a:buClr>
                <a:srgbClr val="434343"/>
              </a:buClr>
              <a:buSzPts val="1400"/>
              <a:buFont typeface="Source Sans Pro"/>
              <a:buNone/>
              <a:tabLst/>
              <a:defRPr/>
            </a:pP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Safety first</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 for LHC operation. Due to gas leaks and currents design:</a:t>
            </a:r>
          </a:p>
          <a:p>
            <a:pPr marL="457200" marR="0" lvl="0" indent="-317500" algn="l" defTabSz="914400" rtl="0" eaLnBrk="1" fontAlgn="auto" latinLnBrk="0" hangingPunct="1">
              <a:lnSpc>
                <a:spcPct val="100000"/>
              </a:lnSpc>
              <a:spcBef>
                <a:spcPts val="500"/>
              </a:spcBef>
              <a:spcAft>
                <a:spcPts val="0"/>
              </a:spcAft>
              <a:buClr>
                <a:srgbClr val="434343"/>
              </a:buClr>
              <a:buSzPts val="1400"/>
              <a:buFont typeface="Source Sans Pro"/>
              <a:buChar char="●"/>
              <a:tabLst/>
              <a:defRPr/>
            </a:pP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Gas mixture must not be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flammable</a:t>
            </a:r>
          </a:p>
          <a:p>
            <a:pPr marL="457200" marR="0" lvl="0" indent="-317500" algn="l" defTabSz="914400" rtl="0" eaLnBrk="1" fontAlgn="auto" latinLnBrk="0" hangingPunct="1">
              <a:lnSpc>
                <a:spcPct val="100000"/>
              </a:lnSpc>
              <a:spcBef>
                <a:spcPts val="0"/>
              </a:spcBef>
              <a:spcAft>
                <a:spcPts val="0"/>
              </a:spcAft>
              <a:buClr>
                <a:srgbClr val="434343"/>
              </a:buClr>
              <a:buSzPts val="1400"/>
              <a:buFont typeface="Source Sans Pro"/>
              <a:buChar char="●"/>
              <a:tabLst/>
              <a:defRPr/>
            </a:pP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Gas components should not have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high toxicity levels</a:t>
            </a:r>
          </a:p>
        </p:txBody>
      </p:sp>
      <p:sp>
        <p:nvSpPr>
          <p:cNvPr id="7" name="Google Shape;409;p37">
            <a:extLst>
              <a:ext uri="{FF2B5EF4-FFF2-40B4-BE49-F238E27FC236}">
                <a16:creationId xmlns:a16="http://schemas.microsoft.com/office/drawing/2014/main" id="{A7FF7892-BC74-ABE7-2CB2-BE9DEFDF7727}"/>
              </a:ext>
            </a:extLst>
          </p:cNvPr>
          <p:cNvSpPr txBox="1">
            <a:spLocks/>
          </p:cNvSpPr>
          <p:nvPr/>
        </p:nvSpPr>
        <p:spPr>
          <a:xfrm>
            <a:off x="3028900" y="4530974"/>
            <a:ext cx="2463900" cy="89520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Source Sans Pro"/>
              <a:buChar char="●"/>
              <a:defRPr sz="1400" b="0" i="0" u="none" strike="noStrike" cap="none">
                <a:solidFill>
                  <a:srgbClr val="434343"/>
                </a:solidFill>
                <a:latin typeface="Source Sans Pro"/>
                <a:ea typeface="Source Sans Pro"/>
                <a:cs typeface="Source Sans Pro"/>
                <a:sym typeface="Source Sans Pro"/>
              </a:defRPr>
            </a:lvl1pPr>
            <a:lvl2pPr marL="914400" marR="0" lvl="1" indent="-304800" algn="l" rtl="0">
              <a:lnSpc>
                <a:spcPct val="100000"/>
              </a:lnSpc>
              <a:spcBef>
                <a:spcPts val="500"/>
              </a:spcBef>
              <a:spcAft>
                <a:spcPts val="0"/>
              </a:spcAft>
              <a:buClr>
                <a:srgbClr val="434343"/>
              </a:buClr>
              <a:buSzPts val="1200"/>
              <a:buFont typeface="Source Sans Pro"/>
              <a:buChar char="○"/>
              <a:defRPr sz="1200" b="0" i="0" u="none" strike="noStrike" cap="none">
                <a:solidFill>
                  <a:srgbClr val="434343"/>
                </a:solidFill>
                <a:latin typeface="Source Sans Pro"/>
                <a:ea typeface="Source Sans Pro"/>
                <a:cs typeface="Source Sans Pro"/>
                <a:sym typeface="Source Sans Pro"/>
              </a:defRPr>
            </a:lvl2pPr>
            <a:lvl3pPr marL="1371600" marR="0" lvl="2"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3pPr>
            <a:lvl4pPr marL="1828800" marR="0" lvl="3"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4pPr>
            <a:lvl5pPr marL="2286000" marR="0" lvl="4"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5pPr>
            <a:lvl6pPr marL="2743200" marR="0" lvl="5"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6pPr>
            <a:lvl7pPr marL="3200400" marR="0" lvl="6"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7pPr>
            <a:lvl8pPr marL="3657600" marR="0" lvl="7"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8pPr>
            <a:lvl9pPr marL="4114800" marR="0" lvl="8" indent="-292100" algn="l" rtl="0">
              <a:lnSpc>
                <a:spcPct val="100000"/>
              </a:lnSpc>
              <a:spcBef>
                <a:spcPts val="500"/>
              </a:spcBef>
              <a:spcAft>
                <a:spcPts val="500"/>
              </a:spcAft>
              <a:buClr>
                <a:srgbClr val="666666"/>
              </a:buClr>
              <a:buSzPts val="1000"/>
              <a:buFont typeface="Source Sans Pro"/>
              <a:buChar char=" "/>
              <a:defRPr sz="1000" b="0" i="0" u="none" strike="noStrike" cap="none">
                <a:solidFill>
                  <a:srgbClr val="666666"/>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00000"/>
              </a:lnSpc>
              <a:spcBef>
                <a:spcPts val="0"/>
              </a:spcBef>
              <a:spcAft>
                <a:spcPts val="0"/>
              </a:spcAft>
              <a:buClr>
                <a:srgbClr val="434343"/>
              </a:buClr>
              <a:buSzPts val="1400"/>
              <a:buFont typeface="Source Sans Pro"/>
              <a:buNone/>
              <a:tabLst/>
              <a:defRPr/>
            </a:pPr>
            <a:r>
              <a:rPr kumimoji="0" lang="en-GB" sz="1400" b="1" i="0" u="none" strike="noStrike" kern="0" cap="none" spc="0" normalizeH="0" baseline="0" noProof="0">
                <a:ln>
                  <a:noFill/>
                </a:ln>
                <a:solidFill>
                  <a:srgbClr val="38761D"/>
                </a:solidFill>
                <a:effectLst/>
                <a:uLnTx/>
                <a:uFillTx/>
                <a:latin typeface="Source Sans Pro"/>
                <a:ea typeface="Source Sans Pro"/>
                <a:sym typeface="Source Sans Pro"/>
              </a:rPr>
              <a:t>Environment</a:t>
            </a:r>
            <a:r>
              <a:rPr kumimoji="0" lang="en-GB" sz="1400" b="1" i="0" u="none" strike="noStrike" kern="0" cap="none" spc="0" normalizeH="0" baseline="0" noProof="0">
                <a:ln>
                  <a:noFill/>
                </a:ln>
                <a:solidFill>
                  <a:srgbClr val="434343"/>
                </a:solidFill>
                <a:effectLst/>
                <a:uLnTx/>
                <a:uFillTx/>
                <a:latin typeface="Source Sans Pro"/>
                <a:ea typeface="Source Sans Pro"/>
                <a:sym typeface="Source Sans Pro"/>
              </a:rPr>
              <a:t>:</a:t>
            </a:r>
          </a:p>
          <a:p>
            <a:pPr marL="0" marR="0" lvl="0" indent="0" algn="l" defTabSz="914400" rtl="0" eaLnBrk="1" fontAlgn="auto" latinLnBrk="0" hangingPunct="1">
              <a:lnSpc>
                <a:spcPct val="100000"/>
              </a:lnSpc>
              <a:spcBef>
                <a:spcPts val="500"/>
              </a:spcBef>
              <a:spcAft>
                <a:spcPts val="500"/>
              </a:spcAft>
              <a:buClr>
                <a:srgbClr val="434343"/>
              </a:buClr>
              <a:buSzPts val="1400"/>
              <a:buFont typeface="Source Sans Pro"/>
              <a:buNone/>
              <a:tabLst/>
              <a:defRPr/>
            </a:pPr>
            <a:r>
              <a:rPr kumimoji="0" lang="en-GB" sz="1400" b="1" i="0" u="none" strike="noStrike" kern="0" cap="none" spc="0" normalizeH="0" baseline="0" noProof="0">
                <a:ln>
                  <a:noFill/>
                </a:ln>
                <a:solidFill>
                  <a:srgbClr val="434343"/>
                </a:solidFill>
                <a:effectLst/>
                <a:uLnTx/>
                <a:uFillTx/>
                <a:latin typeface="Source Sans Pro"/>
                <a:ea typeface="Source Sans Pro"/>
                <a:sym typeface="Source Sans Pro"/>
              </a:rPr>
              <a:t>GWP</a:t>
            </a:r>
            <a:r>
              <a:rPr kumimoji="0" lang="en-GB" sz="1400" b="0" i="0" u="none" strike="noStrike" kern="0" cap="none" spc="0" normalizeH="0" baseline="0" noProof="0">
                <a:ln>
                  <a:noFill/>
                </a:ln>
                <a:solidFill>
                  <a:srgbClr val="434343"/>
                </a:solidFill>
                <a:effectLst/>
                <a:uLnTx/>
                <a:uFillTx/>
                <a:latin typeface="Source Sans Pro"/>
                <a:ea typeface="Source Sans Pro"/>
                <a:sym typeface="Source Sans Pro"/>
              </a:rPr>
              <a:t> represents the </a:t>
            </a:r>
            <a:r>
              <a:rPr kumimoji="0" lang="en-GB" sz="1400" b="1" i="0" u="none" strike="noStrike" kern="0" cap="none" spc="0" normalizeH="0" baseline="0" noProof="0">
                <a:ln>
                  <a:noFill/>
                </a:ln>
                <a:solidFill>
                  <a:srgbClr val="434343"/>
                </a:solidFill>
                <a:effectLst/>
                <a:uLnTx/>
                <a:uFillTx/>
                <a:latin typeface="Source Sans Pro"/>
                <a:ea typeface="Source Sans Pro"/>
                <a:sym typeface="Source Sans Pro"/>
              </a:rPr>
              <a:t>main</a:t>
            </a:r>
            <a:r>
              <a:rPr kumimoji="0" lang="en-GB" sz="1400" b="0" i="0" u="none" strike="noStrike" kern="0" cap="none" spc="0" normalizeH="0" baseline="0" noProof="0">
                <a:ln>
                  <a:noFill/>
                </a:ln>
                <a:solidFill>
                  <a:srgbClr val="434343"/>
                </a:solidFill>
                <a:effectLst/>
                <a:uLnTx/>
                <a:uFillTx/>
                <a:latin typeface="Source Sans Pro"/>
                <a:ea typeface="Source Sans Pro"/>
                <a:sym typeface="Source Sans Pro"/>
              </a:rPr>
              <a:t> environmental concern</a:t>
            </a:r>
          </a:p>
        </p:txBody>
      </p:sp>
      <p:sp>
        <p:nvSpPr>
          <p:cNvPr id="8" name="Google Shape;410;p37">
            <a:extLst>
              <a:ext uri="{FF2B5EF4-FFF2-40B4-BE49-F238E27FC236}">
                <a16:creationId xmlns:a16="http://schemas.microsoft.com/office/drawing/2014/main" id="{1DB33CA5-05AB-EA15-AA4D-B989A676C889}"/>
              </a:ext>
            </a:extLst>
          </p:cNvPr>
          <p:cNvSpPr txBox="1">
            <a:spLocks/>
          </p:cNvSpPr>
          <p:nvPr/>
        </p:nvSpPr>
        <p:spPr>
          <a:xfrm>
            <a:off x="4863300" y="1289850"/>
            <a:ext cx="3984000" cy="176700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Source Sans Pro"/>
              <a:buChar char="●"/>
              <a:defRPr sz="1400" b="0" i="0" u="none" strike="noStrike" cap="none">
                <a:solidFill>
                  <a:srgbClr val="434343"/>
                </a:solidFill>
                <a:latin typeface="Source Sans Pro"/>
                <a:ea typeface="Source Sans Pro"/>
                <a:cs typeface="Source Sans Pro"/>
                <a:sym typeface="Source Sans Pro"/>
              </a:defRPr>
            </a:lvl1pPr>
            <a:lvl2pPr marL="914400" marR="0" lvl="1" indent="-304800" algn="l" rtl="0">
              <a:lnSpc>
                <a:spcPct val="100000"/>
              </a:lnSpc>
              <a:spcBef>
                <a:spcPts val="500"/>
              </a:spcBef>
              <a:spcAft>
                <a:spcPts val="0"/>
              </a:spcAft>
              <a:buClr>
                <a:srgbClr val="434343"/>
              </a:buClr>
              <a:buSzPts val="1200"/>
              <a:buFont typeface="Source Sans Pro"/>
              <a:buChar char="○"/>
              <a:defRPr sz="1200" b="0" i="0" u="none" strike="noStrike" cap="none">
                <a:solidFill>
                  <a:srgbClr val="434343"/>
                </a:solidFill>
                <a:latin typeface="Source Sans Pro"/>
                <a:ea typeface="Source Sans Pro"/>
                <a:cs typeface="Source Sans Pro"/>
                <a:sym typeface="Source Sans Pro"/>
              </a:defRPr>
            </a:lvl2pPr>
            <a:lvl3pPr marL="1371600" marR="0" lvl="2"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3pPr>
            <a:lvl4pPr marL="1828800" marR="0" lvl="3"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4pPr>
            <a:lvl5pPr marL="2286000" marR="0" lvl="4"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5pPr>
            <a:lvl6pPr marL="2743200" marR="0" lvl="5"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6pPr>
            <a:lvl7pPr marL="3200400" marR="0" lvl="6"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7pPr>
            <a:lvl8pPr marL="3657600" marR="0" lvl="7"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8pPr>
            <a:lvl9pPr marL="4114800" marR="0" lvl="8" indent="-292100" algn="l" rtl="0">
              <a:lnSpc>
                <a:spcPct val="100000"/>
              </a:lnSpc>
              <a:spcBef>
                <a:spcPts val="500"/>
              </a:spcBef>
              <a:spcAft>
                <a:spcPts val="500"/>
              </a:spcAft>
              <a:buClr>
                <a:srgbClr val="666666"/>
              </a:buClr>
              <a:buSzPts val="1000"/>
              <a:buFont typeface="Source Sans Pro"/>
              <a:buChar char=" "/>
              <a:defRPr sz="1000" b="0" i="0" u="none" strike="noStrike" cap="none">
                <a:solidFill>
                  <a:srgbClr val="666666"/>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00000"/>
              </a:lnSpc>
              <a:spcBef>
                <a:spcPts val="0"/>
              </a:spcBef>
              <a:spcAft>
                <a:spcPts val="0"/>
              </a:spcAft>
              <a:buClr>
                <a:srgbClr val="434343"/>
              </a:buClr>
              <a:buSzPts val="1400"/>
              <a:buFont typeface="Source Sans Pro"/>
              <a:buNone/>
              <a:tabLst/>
              <a:defRPr/>
            </a:pPr>
            <a:r>
              <a:rPr kumimoji="0" lang="en-GB" sz="1400" b="1" i="0" u="none" strike="noStrike" kern="0" cap="none" spc="0" normalizeH="0" baseline="0" noProof="0" dirty="0">
                <a:ln>
                  <a:noFill/>
                </a:ln>
                <a:solidFill>
                  <a:srgbClr val="1155CC"/>
                </a:solidFill>
                <a:effectLst/>
                <a:highlight>
                  <a:srgbClr val="FFFF00"/>
                </a:highlight>
                <a:uLnTx/>
                <a:uFillTx/>
                <a:latin typeface="Source Sans Pro"/>
                <a:ea typeface="Source Sans Pro"/>
                <a:sym typeface="Source Sans Pro"/>
              </a:rPr>
              <a:t>Performance:</a:t>
            </a:r>
            <a:endParaRPr kumimoji="0" lang="en-GB" sz="1400" b="1" i="0" u="none" strike="noStrike" kern="0" cap="none" spc="0" normalizeH="0" baseline="0" noProof="0" dirty="0">
              <a:ln>
                <a:noFill/>
              </a:ln>
              <a:solidFill>
                <a:srgbClr val="434343"/>
              </a:solidFill>
              <a:effectLst/>
              <a:highlight>
                <a:srgbClr val="FFFF00"/>
              </a:highlight>
              <a:uLnTx/>
              <a:uFillTx/>
              <a:latin typeface="Source Sans Pro"/>
              <a:ea typeface="Source Sans Pro"/>
              <a:sym typeface="Source Sans Pro"/>
            </a:endParaRPr>
          </a:p>
          <a:p>
            <a:pPr marL="0" marR="0" lvl="0" indent="0" algn="l" defTabSz="914400" rtl="0" eaLnBrk="1" fontAlgn="auto" latinLnBrk="0" hangingPunct="1">
              <a:lnSpc>
                <a:spcPct val="100000"/>
              </a:lnSpc>
              <a:spcBef>
                <a:spcPts val="500"/>
              </a:spcBef>
              <a:spcAft>
                <a:spcPts val="0"/>
              </a:spcAft>
              <a:buClr>
                <a:srgbClr val="434343"/>
              </a:buClr>
              <a:buSzPts val="1400"/>
              <a:buFont typeface="Source Sans Pro"/>
              <a:buNone/>
              <a:tabLst/>
              <a:defRPr/>
            </a:pP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RPC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short</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 and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long</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 term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performance</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 shouldn’t be affected</a:t>
            </a:r>
          </a:p>
          <a:p>
            <a:pPr marL="457200" marR="0" lvl="0" indent="-317500" algn="l" defTabSz="914400" rtl="0" eaLnBrk="1" fontAlgn="auto" latinLnBrk="0" hangingPunct="1">
              <a:lnSpc>
                <a:spcPct val="100000"/>
              </a:lnSpc>
              <a:spcBef>
                <a:spcPts val="500"/>
              </a:spcBef>
              <a:spcAft>
                <a:spcPts val="0"/>
              </a:spcAft>
              <a:buClr>
                <a:srgbClr val="434343"/>
              </a:buClr>
              <a:buSzPts val="1400"/>
              <a:buFont typeface="Source Sans Pro"/>
              <a:buChar char="●"/>
              <a:tabLst/>
              <a:defRPr/>
            </a:pP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Good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quenching</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 gases required for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high rate </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capability</a:t>
            </a:r>
          </a:p>
          <a:p>
            <a:pPr marL="457200" marR="0" lvl="0" indent="-317500" algn="l" defTabSz="914400" rtl="0" eaLnBrk="1" fontAlgn="auto" latinLnBrk="0" hangingPunct="1">
              <a:lnSpc>
                <a:spcPct val="100000"/>
              </a:lnSpc>
              <a:spcBef>
                <a:spcPts val="0"/>
              </a:spcBef>
              <a:spcAft>
                <a:spcPts val="0"/>
              </a:spcAft>
              <a:buClr>
                <a:srgbClr val="434343"/>
              </a:buClr>
              <a:buSzPts val="1400"/>
              <a:buFont typeface="Source Sans Pro"/>
              <a:buChar char="●"/>
              <a:tabLst/>
              <a:defRPr/>
            </a:pP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Radiation-hard</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 gases required to minimize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impurities</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 affecting long term performances</a:t>
            </a:r>
          </a:p>
        </p:txBody>
      </p:sp>
      <p:sp>
        <p:nvSpPr>
          <p:cNvPr id="9" name="Google Shape;411;p37">
            <a:extLst>
              <a:ext uri="{FF2B5EF4-FFF2-40B4-BE49-F238E27FC236}">
                <a16:creationId xmlns:a16="http://schemas.microsoft.com/office/drawing/2014/main" id="{C992739B-4313-226C-C2ED-F3C74F95D34A}"/>
              </a:ext>
            </a:extLst>
          </p:cNvPr>
          <p:cNvSpPr txBox="1">
            <a:spLocks/>
          </p:cNvSpPr>
          <p:nvPr/>
        </p:nvSpPr>
        <p:spPr>
          <a:xfrm>
            <a:off x="5580225" y="3703274"/>
            <a:ext cx="3051900" cy="1722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Source Sans Pro"/>
              <a:buChar char="●"/>
              <a:defRPr sz="1400" b="0" i="0" u="none" strike="noStrike" cap="none">
                <a:solidFill>
                  <a:srgbClr val="434343"/>
                </a:solidFill>
                <a:latin typeface="Source Sans Pro"/>
                <a:ea typeface="Source Sans Pro"/>
                <a:cs typeface="Source Sans Pro"/>
                <a:sym typeface="Source Sans Pro"/>
              </a:defRPr>
            </a:lvl1pPr>
            <a:lvl2pPr marL="914400" marR="0" lvl="1" indent="-304800" algn="l" rtl="0">
              <a:lnSpc>
                <a:spcPct val="100000"/>
              </a:lnSpc>
              <a:spcBef>
                <a:spcPts val="500"/>
              </a:spcBef>
              <a:spcAft>
                <a:spcPts val="0"/>
              </a:spcAft>
              <a:buClr>
                <a:srgbClr val="434343"/>
              </a:buClr>
              <a:buSzPts val="1200"/>
              <a:buFont typeface="Source Sans Pro"/>
              <a:buChar char="○"/>
              <a:defRPr sz="1200" b="0" i="0" u="none" strike="noStrike" cap="none">
                <a:solidFill>
                  <a:srgbClr val="434343"/>
                </a:solidFill>
                <a:latin typeface="Source Sans Pro"/>
                <a:ea typeface="Source Sans Pro"/>
                <a:cs typeface="Source Sans Pro"/>
                <a:sym typeface="Source Sans Pro"/>
              </a:defRPr>
            </a:lvl2pPr>
            <a:lvl3pPr marL="1371600" marR="0" lvl="2"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3pPr>
            <a:lvl4pPr marL="1828800" marR="0" lvl="3"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4pPr>
            <a:lvl5pPr marL="2286000" marR="0" lvl="4"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5pPr>
            <a:lvl6pPr marL="2743200" marR="0" lvl="5"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6pPr>
            <a:lvl7pPr marL="3200400" marR="0" lvl="6"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7pPr>
            <a:lvl8pPr marL="3657600" marR="0" lvl="7"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8pPr>
            <a:lvl9pPr marL="4114800" marR="0" lvl="8" indent="-292100" algn="l" rtl="0">
              <a:lnSpc>
                <a:spcPct val="100000"/>
              </a:lnSpc>
              <a:spcBef>
                <a:spcPts val="500"/>
              </a:spcBef>
              <a:spcAft>
                <a:spcPts val="500"/>
              </a:spcAft>
              <a:buClr>
                <a:srgbClr val="666666"/>
              </a:buClr>
              <a:buSzPts val="1000"/>
              <a:buFont typeface="Source Sans Pro"/>
              <a:buChar char=" "/>
              <a:defRPr sz="1000" b="0" i="0" u="none" strike="noStrike" cap="none">
                <a:solidFill>
                  <a:srgbClr val="666666"/>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00000"/>
              </a:lnSpc>
              <a:spcBef>
                <a:spcPts val="0"/>
              </a:spcBef>
              <a:spcAft>
                <a:spcPts val="0"/>
              </a:spcAft>
              <a:buClr>
                <a:srgbClr val="434343"/>
              </a:buClr>
              <a:buSzPts val="1400"/>
              <a:buFont typeface="Source Sans Pro"/>
              <a:buNone/>
              <a:tabLst/>
              <a:defRPr/>
            </a:pP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GWP is related to Infrared absorption over time.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Low-GWP</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 gases have short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atmospheric</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 </a:t>
            </a:r>
            <a:r>
              <a:rPr kumimoji="0" lang="en-GB" sz="1400" b="1" i="0" u="none" strike="noStrike" kern="0" cap="none" spc="0" normalizeH="0" baseline="0" noProof="0" dirty="0">
                <a:ln>
                  <a:noFill/>
                </a:ln>
                <a:solidFill>
                  <a:srgbClr val="434343"/>
                </a:solidFill>
                <a:effectLst/>
                <a:uLnTx/>
                <a:uFillTx/>
                <a:latin typeface="Source Sans Pro"/>
                <a:ea typeface="Source Sans Pro"/>
                <a:sym typeface="Source Sans Pro"/>
              </a:rPr>
              <a:t>lifetimes</a:t>
            </a:r>
            <a:r>
              <a:rPr kumimoji="0" lang="en-GB" sz="1400" b="0" i="0" u="none" strike="noStrike" kern="0" cap="none" spc="0" normalizeH="0" baseline="0" noProof="0" dirty="0">
                <a:ln>
                  <a:noFill/>
                </a:ln>
                <a:solidFill>
                  <a:srgbClr val="434343"/>
                </a:solidFill>
                <a:effectLst/>
                <a:uLnTx/>
                <a:uFillTx/>
                <a:latin typeface="Source Sans Pro"/>
                <a:ea typeface="Source Sans Pro"/>
                <a:sym typeface="Source Sans Pro"/>
              </a:rPr>
              <a:t>:</a:t>
            </a:r>
          </a:p>
          <a:p>
            <a:pPr marL="457200" marR="0" lvl="0" indent="-317500" algn="l" defTabSz="914400" rtl="0" eaLnBrk="1" fontAlgn="auto" latinLnBrk="0" hangingPunct="1">
              <a:lnSpc>
                <a:spcPct val="100000"/>
              </a:lnSpc>
              <a:spcBef>
                <a:spcPts val="500"/>
              </a:spcBef>
              <a:spcAft>
                <a:spcPts val="0"/>
              </a:spcAft>
              <a:buClr>
                <a:srgbClr val="434343"/>
              </a:buClr>
              <a:buSzPts val="1400"/>
              <a:buFont typeface="Source Sans Pro"/>
              <a:buChar char="●"/>
              <a:tabLst/>
              <a:defRPr/>
            </a:pPr>
            <a:r>
              <a:rPr kumimoji="0" lang="en-GB" sz="1400" b="0" i="0" u="none" strike="noStrike" kern="0" cap="none" spc="0" normalizeH="0" baseline="0" noProof="0" dirty="0">
                <a:ln>
                  <a:noFill/>
                </a:ln>
                <a:solidFill>
                  <a:srgbClr val="434343"/>
                </a:solidFill>
                <a:effectLst/>
                <a:highlight>
                  <a:srgbClr val="FFFF00"/>
                </a:highlight>
                <a:uLnTx/>
                <a:uFillTx/>
                <a:latin typeface="Source Sans Pro"/>
                <a:ea typeface="Source Sans Pro"/>
                <a:sym typeface="Source Sans Pro"/>
              </a:rPr>
              <a:t>Water solubility →  Rain out</a:t>
            </a:r>
          </a:p>
          <a:p>
            <a:pPr marL="457200" marR="0" lvl="0" indent="-317500" algn="l" defTabSz="914400" rtl="0" eaLnBrk="1" fontAlgn="auto" latinLnBrk="0" hangingPunct="1">
              <a:lnSpc>
                <a:spcPct val="100000"/>
              </a:lnSpc>
              <a:spcBef>
                <a:spcPts val="0"/>
              </a:spcBef>
              <a:spcAft>
                <a:spcPts val="0"/>
              </a:spcAft>
              <a:buClr>
                <a:srgbClr val="434343"/>
              </a:buClr>
              <a:buSzPts val="1400"/>
              <a:buFont typeface="Source Sans Pro"/>
              <a:buChar char="●"/>
              <a:tabLst/>
              <a:defRPr/>
            </a:pPr>
            <a:r>
              <a:rPr kumimoji="0" lang="en-GB" sz="1400" b="0" i="0" u="none" strike="noStrike" kern="0" cap="none" spc="0" normalizeH="0" baseline="0" noProof="0" dirty="0">
                <a:ln>
                  <a:noFill/>
                </a:ln>
                <a:solidFill>
                  <a:srgbClr val="434343"/>
                </a:solidFill>
                <a:effectLst/>
                <a:highlight>
                  <a:srgbClr val="FFFF00"/>
                </a:highlight>
                <a:uLnTx/>
                <a:uFillTx/>
                <a:latin typeface="Source Sans Pro"/>
                <a:ea typeface="Source Sans Pro"/>
                <a:sym typeface="Source Sans Pro"/>
              </a:rPr>
              <a:t>OH</a:t>
            </a:r>
            <a:r>
              <a:rPr kumimoji="0" lang="en-GB" sz="1400" b="0" i="0" u="none" strike="noStrike" kern="0" cap="none" spc="0" normalizeH="0" baseline="30000" noProof="0" dirty="0">
                <a:ln>
                  <a:noFill/>
                </a:ln>
                <a:solidFill>
                  <a:srgbClr val="434343"/>
                </a:solidFill>
                <a:effectLst/>
                <a:highlight>
                  <a:srgbClr val="FFFF00"/>
                </a:highlight>
                <a:uLnTx/>
                <a:uFillTx/>
                <a:latin typeface="Source Sans Pro"/>
                <a:ea typeface="Source Sans Pro"/>
                <a:sym typeface="Source Sans Pro"/>
              </a:rPr>
              <a:t>-</a:t>
            </a:r>
            <a:r>
              <a:rPr kumimoji="0" lang="en-GB" sz="1400" b="0" i="0" u="none" strike="noStrike" kern="0" cap="none" spc="0" normalizeH="0" baseline="0" noProof="0" dirty="0">
                <a:ln>
                  <a:noFill/>
                </a:ln>
                <a:solidFill>
                  <a:srgbClr val="434343"/>
                </a:solidFill>
                <a:effectLst/>
                <a:highlight>
                  <a:srgbClr val="FFFF00"/>
                </a:highlight>
                <a:uLnTx/>
                <a:uFillTx/>
                <a:latin typeface="Source Sans Pro"/>
                <a:ea typeface="Source Sans Pro"/>
                <a:sym typeface="Source Sans Pro"/>
              </a:rPr>
              <a:t> reactivity →  Oxidation</a:t>
            </a:r>
          </a:p>
          <a:p>
            <a:pPr marL="457200" marR="0" lvl="0" indent="-317500" algn="l" defTabSz="914400" rtl="0" eaLnBrk="1" fontAlgn="auto" latinLnBrk="0" hangingPunct="1">
              <a:lnSpc>
                <a:spcPct val="100000"/>
              </a:lnSpc>
              <a:spcBef>
                <a:spcPts val="0"/>
              </a:spcBef>
              <a:spcAft>
                <a:spcPts val="0"/>
              </a:spcAft>
              <a:buClr>
                <a:srgbClr val="434343"/>
              </a:buClr>
              <a:buSzPts val="1400"/>
              <a:buFont typeface="Source Sans Pro"/>
              <a:buChar char="●"/>
              <a:tabLst/>
              <a:defRPr/>
            </a:pPr>
            <a:r>
              <a:rPr kumimoji="0" lang="en-GB" sz="1400" b="0" i="0" u="none" strike="noStrike" kern="0" cap="none" spc="0" normalizeH="0" baseline="0" noProof="0" dirty="0">
                <a:ln>
                  <a:noFill/>
                </a:ln>
                <a:solidFill>
                  <a:srgbClr val="434343"/>
                </a:solidFill>
                <a:effectLst/>
                <a:highlight>
                  <a:srgbClr val="FFFF00"/>
                </a:highlight>
                <a:uLnTx/>
                <a:uFillTx/>
                <a:latin typeface="Source Sans Pro"/>
                <a:ea typeface="Source Sans Pro"/>
                <a:sym typeface="Source Sans Pro"/>
              </a:rPr>
              <a:t>UV absorbance →  Photolysis</a:t>
            </a:r>
          </a:p>
        </p:txBody>
      </p:sp>
      <p:sp>
        <p:nvSpPr>
          <p:cNvPr id="10" name="Google Shape;412;p37">
            <a:extLst>
              <a:ext uri="{FF2B5EF4-FFF2-40B4-BE49-F238E27FC236}">
                <a16:creationId xmlns:a16="http://schemas.microsoft.com/office/drawing/2014/main" id="{84B61ABA-8E85-F9B1-8043-4433EECC5700}"/>
              </a:ext>
            </a:extLst>
          </p:cNvPr>
          <p:cNvSpPr txBox="1">
            <a:spLocks/>
          </p:cNvSpPr>
          <p:nvPr/>
        </p:nvSpPr>
        <p:spPr>
          <a:xfrm>
            <a:off x="0" y="3312974"/>
            <a:ext cx="2714400" cy="211320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Source Sans Pro"/>
              <a:buChar char="●"/>
              <a:defRPr sz="1400" b="0" i="0" u="none" strike="noStrike" cap="none">
                <a:solidFill>
                  <a:srgbClr val="434343"/>
                </a:solidFill>
                <a:latin typeface="Source Sans Pro"/>
                <a:ea typeface="Source Sans Pro"/>
                <a:cs typeface="Source Sans Pro"/>
                <a:sym typeface="Source Sans Pro"/>
              </a:defRPr>
            </a:lvl1pPr>
            <a:lvl2pPr marL="914400" marR="0" lvl="1" indent="-304800" algn="l" rtl="0">
              <a:lnSpc>
                <a:spcPct val="100000"/>
              </a:lnSpc>
              <a:spcBef>
                <a:spcPts val="500"/>
              </a:spcBef>
              <a:spcAft>
                <a:spcPts val="0"/>
              </a:spcAft>
              <a:buClr>
                <a:srgbClr val="434343"/>
              </a:buClr>
              <a:buSzPts val="1200"/>
              <a:buFont typeface="Source Sans Pro"/>
              <a:buChar char="○"/>
              <a:defRPr sz="1200" b="0" i="0" u="none" strike="noStrike" cap="none">
                <a:solidFill>
                  <a:srgbClr val="434343"/>
                </a:solidFill>
                <a:latin typeface="Source Sans Pro"/>
                <a:ea typeface="Source Sans Pro"/>
                <a:cs typeface="Source Sans Pro"/>
                <a:sym typeface="Source Sans Pro"/>
              </a:defRPr>
            </a:lvl2pPr>
            <a:lvl3pPr marL="1371600" marR="0" lvl="2"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3pPr>
            <a:lvl4pPr marL="1828800" marR="0" lvl="3"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4pPr>
            <a:lvl5pPr marL="2286000" marR="0" lvl="4"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5pPr>
            <a:lvl6pPr marL="2743200" marR="0" lvl="5"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6pPr>
            <a:lvl7pPr marL="3200400" marR="0" lvl="6"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7pPr>
            <a:lvl8pPr marL="3657600" marR="0" lvl="7" indent="-292100" algn="l" rtl="0">
              <a:lnSpc>
                <a:spcPct val="100000"/>
              </a:lnSpc>
              <a:spcBef>
                <a:spcPts val="500"/>
              </a:spcBef>
              <a:spcAft>
                <a:spcPts val="0"/>
              </a:spcAft>
              <a:buClr>
                <a:srgbClr val="666666"/>
              </a:buClr>
              <a:buSzPts val="1000"/>
              <a:buFont typeface="Source Sans Pro"/>
              <a:buChar char="○"/>
              <a:defRPr sz="1000" b="0" i="0" u="none" strike="noStrike" cap="none">
                <a:solidFill>
                  <a:srgbClr val="666666"/>
                </a:solidFill>
                <a:latin typeface="Source Sans Pro"/>
                <a:ea typeface="Source Sans Pro"/>
                <a:cs typeface="Source Sans Pro"/>
                <a:sym typeface="Source Sans Pro"/>
              </a:defRPr>
            </a:lvl8pPr>
            <a:lvl9pPr marL="4114800" marR="0" lvl="8" indent="-292100" algn="l" rtl="0">
              <a:lnSpc>
                <a:spcPct val="100000"/>
              </a:lnSpc>
              <a:spcBef>
                <a:spcPts val="500"/>
              </a:spcBef>
              <a:spcAft>
                <a:spcPts val="500"/>
              </a:spcAft>
              <a:buClr>
                <a:srgbClr val="666666"/>
              </a:buClr>
              <a:buSzPts val="1000"/>
              <a:buFont typeface="Source Sans Pro"/>
              <a:buChar char=" "/>
              <a:defRPr sz="1000" b="0" i="0" u="none" strike="noStrike" cap="none">
                <a:solidFill>
                  <a:srgbClr val="666666"/>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00000"/>
              </a:lnSpc>
              <a:spcBef>
                <a:spcPts val="0"/>
              </a:spcBef>
              <a:spcAft>
                <a:spcPts val="0"/>
              </a:spcAft>
              <a:buClr>
                <a:srgbClr val="434343"/>
              </a:buClr>
              <a:buSzPts val="1400"/>
              <a:buFont typeface="Source Sans Pro"/>
              <a:buNone/>
              <a:tabLst/>
              <a:defRPr/>
            </a:pPr>
            <a:r>
              <a:rPr kumimoji="0" lang="en-GB" sz="1400" b="1" i="0" u="none" strike="noStrike" kern="0" cap="none" spc="0" normalizeH="0" baseline="0" noProof="0">
                <a:ln>
                  <a:noFill/>
                </a:ln>
                <a:solidFill>
                  <a:srgbClr val="434343"/>
                </a:solidFill>
                <a:effectLst/>
                <a:uLnTx/>
                <a:uFillTx/>
                <a:latin typeface="Source Sans Pro"/>
                <a:ea typeface="Source Sans Pro"/>
                <a:sym typeface="Source Sans Pro"/>
              </a:rPr>
              <a:t>Tradeoff</a:t>
            </a:r>
            <a:r>
              <a:rPr kumimoji="0" lang="en-GB" sz="1400" b="0" i="0" u="none" strike="noStrike" kern="0" cap="none" spc="0" normalizeH="0" baseline="0" noProof="0">
                <a:ln>
                  <a:noFill/>
                </a:ln>
                <a:solidFill>
                  <a:srgbClr val="434343"/>
                </a:solidFill>
                <a:effectLst/>
                <a:uLnTx/>
                <a:uFillTx/>
                <a:latin typeface="Source Sans Pro"/>
                <a:ea typeface="Source Sans Pro"/>
                <a:sym typeface="Source Sans Pro"/>
              </a:rPr>
              <a:t> between </a:t>
            </a:r>
            <a:r>
              <a:rPr kumimoji="0" lang="en-GB" sz="1400" b="1" i="0" u="none" strike="noStrike" kern="0" cap="none" spc="0" normalizeH="0" baseline="0" noProof="0">
                <a:ln>
                  <a:noFill/>
                </a:ln>
                <a:solidFill>
                  <a:srgbClr val="434343"/>
                </a:solidFill>
                <a:effectLst/>
                <a:uLnTx/>
                <a:uFillTx/>
                <a:latin typeface="Source Sans Pro"/>
                <a:ea typeface="Source Sans Pro"/>
                <a:sym typeface="Source Sans Pro"/>
              </a:rPr>
              <a:t>flammability</a:t>
            </a:r>
            <a:r>
              <a:rPr kumimoji="0" lang="en-GB" sz="1400" b="0" i="0" u="none" strike="noStrike" kern="0" cap="none" spc="0" normalizeH="0" baseline="0" noProof="0">
                <a:ln>
                  <a:noFill/>
                </a:ln>
                <a:solidFill>
                  <a:srgbClr val="434343"/>
                </a:solidFill>
                <a:effectLst/>
                <a:uLnTx/>
                <a:uFillTx/>
                <a:latin typeface="Source Sans Pro"/>
                <a:ea typeface="Source Sans Pro"/>
                <a:sym typeface="Source Sans Pro"/>
              </a:rPr>
              <a:t> and </a:t>
            </a:r>
            <a:r>
              <a:rPr kumimoji="0" lang="en-GB" sz="1400" b="1" i="0" u="none" strike="noStrike" kern="0" cap="none" spc="0" normalizeH="0" baseline="0" noProof="0">
                <a:ln>
                  <a:noFill/>
                </a:ln>
                <a:solidFill>
                  <a:srgbClr val="434343"/>
                </a:solidFill>
                <a:effectLst/>
                <a:uLnTx/>
                <a:uFillTx/>
                <a:latin typeface="Source Sans Pro"/>
                <a:ea typeface="Source Sans Pro"/>
                <a:sym typeface="Source Sans Pro"/>
              </a:rPr>
              <a:t>GWP</a:t>
            </a:r>
            <a:r>
              <a:rPr kumimoji="0" lang="en-GB" sz="1400" b="0" i="0" u="none" strike="noStrike" kern="0" cap="none" spc="0" normalizeH="0" baseline="0" noProof="0">
                <a:ln>
                  <a:noFill/>
                </a:ln>
                <a:solidFill>
                  <a:srgbClr val="434343"/>
                </a:solidFill>
                <a:effectLst/>
                <a:uLnTx/>
                <a:uFillTx/>
                <a:latin typeface="Source Sans Pro"/>
                <a:ea typeface="Source Sans Pro"/>
                <a:sym typeface="Source Sans Pro"/>
              </a:rPr>
              <a:t>. Lowering GWP by:</a:t>
            </a:r>
          </a:p>
          <a:p>
            <a:pPr marL="457200" marR="0" lvl="0" indent="-317500" algn="l" defTabSz="914400" rtl="0" eaLnBrk="1" fontAlgn="auto" latinLnBrk="0" hangingPunct="1">
              <a:lnSpc>
                <a:spcPct val="100000"/>
              </a:lnSpc>
              <a:spcBef>
                <a:spcPts val="500"/>
              </a:spcBef>
              <a:spcAft>
                <a:spcPts val="0"/>
              </a:spcAft>
              <a:buClr>
                <a:srgbClr val="434343"/>
              </a:buClr>
              <a:buSzPts val="1400"/>
              <a:buFont typeface="Source Sans Pro"/>
              <a:buChar char="●"/>
              <a:tabLst/>
              <a:defRPr/>
            </a:pPr>
            <a:r>
              <a:rPr kumimoji="0" lang="en-GB" sz="1400" b="0" i="0" u="none" strike="noStrike" kern="0" cap="none" spc="0" normalizeH="0" baseline="0" noProof="0">
                <a:ln>
                  <a:noFill/>
                </a:ln>
                <a:solidFill>
                  <a:srgbClr val="434343"/>
                </a:solidFill>
                <a:effectLst/>
                <a:uLnTx/>
                <a:uFillTx/>
                <a:latin typeface="Source Sans Pro"/>
                <a:ea typeface="Source Sans Pro"/>
                <a:sym typeface="Source Sans Pro"/>
              </a:rPr>
              <a:t>Replacing F with Cl or H:</a:t>
            </a:r>
          </a:p>
          <a:p>
            <a:pPr marL="914400" marR="0" lvl="1" indent="-304800" algn="l" defTabSz="914400" rtl="0" eaLnBrk="1" fontAlgn="auto" latinLnBrk="0" hangingPunct="1">
              <a:lnSpc>
                <a:spcPct val="100000"/>
              </a:lnSpc>
              <a:spcBef>
                <a:spcPts val="0"/>
              </a:spcBef>
              <a:spcAft>
                <a:spcPts val="0"/>
              </a:spcAft>
              <a:buClr>
                <a:srgbClr val="434343"/>
              </a:buClr>
              <a:buSzPts val="1200"/>
              <a:buFont typeface="Source Sans Pro"/>
              <a:buChar char="○"/>
              <a:tabLst/>
              <a:defRPr/>
            </a:pPr>
            <a:r>
              <a:rPr kumimoji="0" lang="en-GB" sz="1200" b="0" i="0" u="none" strike="noStrike" kern="0" cap="none" spc="0" normalizeH="0" baseline="0" noProof="0">
                <a:ln>
                  <a:noFill/>
                </a:ln>
                <a:solidFill>
                  <a:srgbClr val="434343"/>
                </a:solidFill>
                <a:effectLst/>
                <a:uLnTx/>
                <a:uFillTx/>
                <a:latin typeface="Source Sans Pro"/>
                <a:ea typeface="Source Sans Pro"/>
                <a:sym typeface="Source Sans Pro"/>
              </a:rPr>
              <a:t>Shortens atmospheric lifetime</a:t>
            </a:r>
          </a:p>
          <a:p>
            <a:pPr marL="914400" marR="0" lvl="1" indent="-304800" algn="l" defTabSz="914400" rtl="0" eaLnBrk="1" fontAlgn="auto" latinLnBrk="0" hangingPunct="1">
              <a:lnSpc>
                <a:spcPct val="100000"/>
              </a:lnSpc>
              <a:spcBef>
                <a:spcPts val="0"/>
              </a:spcBef>
              <a:spcAft>
                <a:spcPts val="0"/>
              </a:spcAft>
              <a:buClr>
                <a:srgbClr val="434343"/>
              </a:buClr>
              <a:buSzPts val="1200"/>
              <a:buFont typeface="Source Sans Pro"/>
              <a:buChar char="○"/>
              <a:tabLst/>
              <a:defRPr/>
            </a:pPr>
            <a:r>
              <a:rPr kumimoji="0" lang="en-GB" sz="1200" b="0" i="0" u="none" strike="noStrike" kern="0" cap="none" spc="0" normalizeH="0" baseline="0" noProof="0">
                <a:ln>
                  <a:noFill/>
                </a:ln>
                <a:solidFill>
                  <a:srgbClr val="434343"/>
                </a:solidFill>
                <a:effectLst/>
                <a:uLnTx/>
                <a:uFillTx/>
                <a:latin typeface="Source Sans Pro"/>
                <a:ea typeface="Source Sans Pro"/>
                <a:sym typeface="Source Sans Pro"/>
              </a:rPr>
              <a:t>Increases flammability limit</a:t>
            </a:r>
          </a:p>
          <a:p>
            <a:pPr marL="457200" marR="0" lvl="0" indent="-317500" algn="l" defTabSz="914400" rtl="0" eaLnBrk="1" fontAlgn="auto" latinLnBrk="0" hangingPunct="1">
              <a:lnSpc>
                <a:spcPct val="100000"/>
              </a:lnSpc>
              <a:spcBef>
                <a:spcPts val="0"/>
              </a:spcBef>
              <a:spcAft>
                <a:spcPts val="0"/>
              </a:spcAft>
              <a:buClr>
                <a:srgbClr val="434343"/>
              </a:buClr>
              <a:buSzPts val="1400"/>
              <a:buFont typeface="Source Sans Pro"/>
              <a:buChar char="●"/>
              <a:tabLst/>
              <a:defRPr/>
            </a:pPr>
            <a:r>
              <a:rPr kumimoji="0" lang="en-GB" sz="1400" b="0" i="0" u="none" strike="noStrike" kern="0" cap="none" spc="0" normalizeH="0" baseline="0" noProof="0">
                <a:ln>
                  <a:noFill/>
                </a:ln>
                <a:solidFill>
                  <a:srgbClr val="434343"/>
                </a:solidFill>
                <a:effectLst/>
                <a:uLnTx/>
                <a:uFillTx/>
                <a:latin typeface="Source Sans Pro"/>
                <a:ea typeface="Source Sans Pro"/>
                <a:sym typeface="Source Sans Pro"/>
              </a:rPr>
              <a:t>Adding C=C bound:</a:t>
            </a:r>
          </a:p>
          <a:p>
            <a:pPr marL="914400" marR="0" lvl="1" indent="-304800" algn="l" defTabSz="914400" rtl="0" eaLnBrk="1" fontAlgn="auto" latinLnBrk="0" hangingPunct="1">
              <a:lnSpc>
                <a:spcPct val="100000"/>
              </a:lnSpc>
              <a:spcBef>
                <a:spcPts val="0"/>
              </a:spcBef>
              <a:spcAft>
                <a:spcPts val="0"/>
              </a:spcAft>
              <a:buClr>
                <a:srgbClr val="434343"/>
              </a:buClr>
              <a:buSzPts val="1200"/>
              <a:buFont typeface="Source Sans Pro"/>
              <a:buChar char="○"/>
              <a:tabLst/>
              <a:defRPr/>
            </a:pPr>
            <a:r>
              <a:rPr kumimoji="0" lang="en-GB" sz="1200" b="0" i="0" u="none" strike="noStrike" kern="0" cap="none" spc="0" normalizeH="0" baseline="0" noProof="0">
                <a:ln>
                  <a:noFill/>
                </a:ln>
                <a:solidFill>
                  <a:srgbClr val="434343"/>
                </a:solidFill>
                <a:effectLst/>
                <a:uLnTx/>
                <a:uFillTx/>
                <a:latin typeface="Source Sans Pro"/>
                <a:ea typeface="Source Sans Pro"/>
                <a:sym typeface="Source Sans Pro"/>
              </a:rPr>
              <a:t>Increases reaction with O</a:t>
            </a:r>
            <a:r>
              <a:rPr kumimoji="0" lang="en-GB" sz="1200" b="0" i="0" u="none" strike="noStrike" kern="0" cap="none" spc="0" normalizeH="0" baseline="-25000" noProof="0">
                <a:ln>
                  <a:noFill/>
                </a:ln>
                <a:solidFill>
                  <a:srgbClr val="434343"/>
                </a:solidFill>
                <a:effectLst/>
                <a:uLnTx/>
                <a:uFillTx/>
                <a:latin typeface="Source Sans Pro"/>
                <a:ea typeface="Source Sans Pro"/>
                <a:sym typeface="Source Sans Pro"/>
              </a:rPr>
              <a:t>2</a:t>
            </a:r>
          </a:p>
        </p:txBody>
      </p:sp>
      <p:sp>
        <p:nvSpPr>
          <p:cNvPr id="11" name="Google Shape;413;p37">
            <a:extLst>
              <a:ext uri="{FF2B5EF4-FFF2-40B4-BE49-F238E27FC236}">
                <a16:creationId xmlns:a16="http://schemas.microsoft.com/office/drawing/2014/main" id="{8F96BF60-1334-3B08-4ECD-4D66A3961DA4}"/>
              </a:ext>
            </a:extLst>
          </p:cNvPr>
          <p:cNvSpPr/>
          <p:nvPr/>
        </p:nvSpPr>
        <p:spPr>
          <a:xfrm>
            <a:off x="1725600" y="2870100"/>
            <a:ext cx="149700" cy="309000"/>
          </a:xfrm>
          <a:prstGeom prst="downArrow">
            <a:avLst>
              <a:gd name="adj1" fmla="val 50000"/>
              <a:gd name="adj2" fmla="val 50000"/>
            </a:avLst>
          </a:prstGeom>
          <a:solidFill>
            <a:srgbClr val="99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14;p37">
            <a:extLst>
              <a:ext uri="{FF2B5EF4-FFF2-40B4-BE49-F238E27FC236}">
                <a16:creationId xmlns:a16="http://schemas.microsoft.com/office/drawing/2014/main" id="{2403CD94-8CA3-9357-BA9A-01B8AD623FBB}"/>
              </a:ext>
            </a:extLst>
          </p:cNvPr>
          <p:cNvSpPr/>
          <p:nvPr/>
        </p:nvSpPr>
        <p:spPr>
          <a:xfrm>
            <a:off x="2544975" y="4560587"/>
            <a:ext cx="472200" cy="135600"/>
          </a:xfrm>
          <a:prstGeom prst="rightArrow">
            <a:avLst>
              <a:gd name="adj1" fmla="val 50000"/>
              <a:gd name="adj2" fmla="val 50000"/>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15;p37">
            <a:extLst>
              <a:ext uri="{FF2B5EF4-FFF2-40B4-BE49-F238E27FC236}">
                <a16:creationId xmlns:a16="http://schemas.microsoft.com/office/drawing/2014/main" id="{EF86C17C-430D-6842-D9F3-FC908C015157}"/>
              </a:ext>
            </a:extLst>
          </p:cNvPr>
          <p:cNvSpPr/>
          <p:nvPr/>
        </p:nvSpPr>
        <p:spPr>
          <a:xfrm>
            <a:off x="5070350" y="4510637"/>
            <a:ext cx="472200" cy="142800"/>
          </a:xfrm>
          <a:prstGeom prst="rightArrow">
            <a:avLst>
              <a:gd name="adj1" fmla="val 50000"/>
              <a:gd name="adj2" fmla="val 50000"/>
            </a:avLst>
          </a:prstGeom>
          <a:solidFill>
            <a:srgbClr val="38761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16;p37">
            <a:extLst>
              <a:ext uri="{FF2B5EF4-FFF2-40B4-BE49-F238E27FC236}">
                <a16:creationId xmlns:a16="http://schemas.microsoft.com/office/drawing/2014/main" id="{9F6E857A-125C-D151-D280-F54215F35DE9}"/>
              </a:ext>
            </a:extLst>
          </p:cNvPr>
          <p:cNvSpPr/>
          <p:nvPr/>
        </p:nvSpPr>
        <p:spPr>
          <a:xfrm>
            <a:off x="6311650" y="2973387"/>
            <a:ext cx="149700" cy="606900"/>
          </a:xfrm>
          <a:prstGeom prst="upArrow">
            <a:avLst>
              <a:gd name="adj1" fmla="val 50000"/>
              <a:gd name="adj2" fmla="val 50000"/>
            </a:avLst>
          </a:prstGeom>
          <a:solidFill>
            <a:srgbClr val="0B539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 name="Picture 17">
            <a:extLst>
              <a:ext uri="{FF2B5EF4-FFF2-40B4-BE49-F238E27FC236}">
                <a16:creationId xmlns:a16="http://schemas.microsoft.com/office/drawing/2014/main" id="{0F115033-C721-05D8-3043-87A4E860DF52}"/>
              </a:ext>
            </a:extLst>
          </p:cNvPr>
          <p:cNvPicPr>
            <a:picLocks noChangeAspect="1"/>
          </p:cNvPicPr>
          <p:nvPr/>
        </p:nvPicPr>
        <p:blipFill>
          <a:blip r:embed="rId3"/>
          <a:stretch>
            <a:fillRect/>
          </a:stretch>
        </p:blipFill>
        <p:spPr>
          <a:xfrm>
            <a:off x="9172601" y="803996"/>
            <a:ext cx="2517871" cy="2590854"/>
          </a:xfrm>
          <a:prstGeom prst="rect">
            <a:avLst/>
          </a:prstGeom>
        </p:spPr>
      </p:pic>
      <p:sp>
        <p:nvSpPr>
          <p:cNvPr id="19" name="TextBox 18">
            <a:extLst>
              <a:ext uri="{FF2B5EF4-FFF2-40B4-BE49-F238E27FC236}">
                <a16:creationId xmlns:a16="http://schemas.microsoft.com/office/drawing/2014/main" id="{34409AA7-77CD-845D-DA85-60D5B9D80787}"/>
              </a:ext>
            </a:extLst>
          </p:cNvPr>
          <p:cNvSpPr txBox="1"/>
          <p:nvPr/>
        </p:nvSpPr>
        <p:spPr>
          <a:xfrm>
            <a:off x="9038821" y="3133240"/>
            <a:ext cx="2799228" cy="523220"/>
          </a:xfrm>
          <a:prstGeom prst="rect">
            <a:avLst/>
          </a:prstGeom>
          <a:noFill/>
        </p:spPr>
        <p:txBody>
          <a:bodyPr wrap="none" rtlCol="0">
            <a:spAutoFit/>
          </a:bodyPr>
          <a:lstStyle/>
          <a:p>
            <a:r>
              <a:rPr lang="en-GB" sz="1400" dirty="0"/>
              <a:t>CF3COOH (TFA): </a:t>
            </a:r>
          </a:p>
          <a:p>
            <a:r>
              <a:rPr lang="en-GB" sz="1400" dirty="0">
                <a:highlight>
                  <a:srgbClr val="FFFF00"/>
                </a:highlight>
              </a:rPr>
              <a:t>a serious environmental concern (?)</a:t>
            </a:r>
            <a:endParaRPr lang="en-CH" sz="1400" dirty="0">
              <a:highlight>
                <a:srgbClr val="FFFF00"/>
              </a:highlight>
            </a:endParaRPr>
          </a:p>
        </p:txBody>
      </p:sp>
      <p:pic>
        <p:nvPicPr>
          <p:cNvPr id="21" name="Picture 20">
            <a:extLst>
              <a:ext uri="{FF2B5EF4-FFF2-40B4-BE49-F238E27FC236}">
                <a16:creationId xmlns:a16="http://schemas.microsoft.com/office/drawing/2014/main" id="{F72FB5FE-22A5-3A00-F2C2-C48706826DD7}"/>
              </a:ext>
            </a:extLst>
          </p:cNvPr>
          <p:cNvPicPr>
            <a:picLocks noChangeAspect="1"/>
          </p:cNvPicPr>
          <p:nvPr/>
        </p:nvPicPr>
        <p:blipFill>
          <a:blip r:embed="rId4"/>
          <a:stretch>
            <a:fillRect/>
          </a:stretch>
        </p:blipFill>
        <p:spPr>
          <a:xfrm>
            <a:off x="9038821" y="4260203"/>
            <a:ext cx="3053175" cy="2096759"/>
          </a:xfrm>
          <a:prstGeom prst="rect">
            <a:avLst/>
          </a:prstGeom>
        </p:spPr>
      </p:pic>
      <p:sp>
        <p:nvSpPr>
          <p:cNvPr id="22" name="TextBox 21">
            <a:extLst>
              <a:ext uri="{FF2B5EF4-FFF2-40B4-BE49-F238E27FC236}">
                <a16:creationId xmlns:a16="http://schemas.microsoft.com/office/drawing/2014/main" id="{9161C94D-9895-47F2-0194-E27EA4F06C09}"/>
              </a:ext>
            </a:extLst>
          </p:cNvPr>
          <p:cNvSpPr txBox="1"/>
          <p:nvPr/>
        </p:nvSpPr>
        <p:spPr>
          <a:xfrm>
            <a:off x="9060346" y="3768319"/>
            <a:ext cx="2825261" cy="523220"/>
          </a:xfrm>
          <a:prstGeom prst="rect">
            <a:avLst/>
          </a:prstGeom>
          <a:noFill/>
        </p:spPr>
        <p:txBody>
          <a:bodyPr wrap="none" rtlCol="0">
            <a:spAutoFit/>
          </a:bodyPr>
          <a:lstStyle/>
          <a:p>
            <a:r>
              <a:rPr lang="en-GB" sz="1400" dirty="0">
                <a:highlight>
                  <a:srgbClr val="FFFF00"/>
                </a:highlight>
              </a:rPr>
              <a:t>Presence of Chlorine:</a:t>
            </a:r>
          </a:p>
          <a:p>
            <a:r>
              <a:rPr lang="en-GB" sz="1400" dirty="0">
                <a:highlight>
                  <a:srgbClr val="FFFF00"/>
                </a:highlight>
              </a:rPr>
              <a:t>a warning from CMS bad experience</a:t>
            </a:r>
            <a:endParaRPr lang="en-CH" sz="1400" dirty="0">
              <a:highlight>
                <a:srgbClr val="FFFF00"/>
              </a:highlight>
            </a:endParaRPr>
          </a:p>
        </p:txBody>
      </p:sp>
      <p:sp>
        <p:nvSpPr>
          <p:cNvPr id="23" name="TextBox 22">
            <a:extLst>
              <a:ext uri="{FF2B5EF4-FFF2-40B4-BE49-F238E27FC236}">
                <a16:creationId xmlns:a16="http://schemas.microsoft.com/office/drawing/2014/main" id="{609A659A-8778-45B2-C809-D37BC740B167}"/>
              </a:ext>
            </a:extLst>
          </p:cNvPr>
          <p:cNvSpPr txBox="1"/>
          <p:nvPr/>
        </p:nvSpPr>
        <p:spPr>
          <a:xfrm>
            <a:off x="2094016" y="5566465"/>
            <a:ext cx="5538567" cy="369332"/>
          </a:xfrm>
          <a:prstGeom prst="rect">
            <a:avLst/>
          </a:prstGeom>
          <a:noFill/>
        </p:spPr>
        <p:txBody>
          <a:bodyPr wrap="none" rtlCol="0">
            <a:spAutoFit/>
          </a:bodyPr>
          <a:lstStyle/>
          <a:p>
            <a:r>
              <a:rPr lang="en-GB" dirty="0"/>
              <a:t>Studies ongoing: UV, water, long term effects on detector</a:t>
            </a:r>
            <a:endParaRPr lang="en-CH" dirty="0"/>
          </a:p>
        </p:txBody>
      </p:sp>
      <p:sp>
        <p:nvSpPr>
          <p:cNvPr id="15" name="Rectangle 4">
            <a:extLst>
              <a:ext uri="{FF2B5EF4-FFF2-40B4-BE49-F238E27FC236}">
                <a16:creationId xmlns:a16="http://schemas.microsoft.com/office/drawing/2014/main" id="{B8D1A57E-443F-E61B-C78C-8C1E59BB95E9}"/>
              </a:ext>
            </a:extLst>
          </p:cNvPr>
          <p:cNvSpPr txBox="1">
            <a:spLocks noChangeArrowheads="1"/>
          </p:cNvSpPr>
          <p:nvPr/>
        </p:nvSpPr>
        <p:spPr>
          <a:xfrm>
            <a:off x="792488" y="27721"/>
            <a:ext cx="1016441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000" dirty="0">
                <a:solidFill>
                  <a:srgbClr val="4F81BD">
                    <a:lumMod val="75000"/>
                  </a:srgbClr>
                </a:solidFill>
                <a:latin typeface="+mn-lt"/>
              </a:rPr>
              <a:t>D</a:t>
            </a:r>
            <a:r>
              <a:rPr kumimoji="0" lang="en-GB" sz="3000" b="0" i="0" u="none" strike="noStrike" kern="1200" cap="none" spc="0" normalizeH="0" baseline="0" noProof="0" dirty="0" err="1">
                <a:ln>
                  <a:noFill/>
                </a:ln>
                <a:solidFill>
                  <a:srgbClr val="4F81BD">
                    <a:lumMod val="75000"/>
                  </a:srgbClr>
                </a:solidFill>
                <a:effectLst/>
                <a:uLnTx/>
                <a:uFillTx/>
                <a:latin typeface="+mn-lt"/>
                <a:ea typeface="+mj-ea"/>
                <a:cs typeface="+mj-cs"/>
              </a:rPr>
              <a:t>etector</a:t>
            </a: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 performances vs safety and long-term operation</a:t>
            </a:r>
          </a:p>
        </p:txBody>
      </p:sp>
      <p:grpSp>
        <p:nvGrpSpPr>
          <p:cNvPr id="17" name="Group 16">
            <a:extLst>
              <a:ext uri="{FF2B5EF4-FFF2-40B4-BE49-F238E27FC236}">
                <a16:creationId xmlns:a16="http://schemas.microsoft.com/office/drawing/2014/main" id="{CF3F9756-2038-042B-E6F6-926CEDFBE689}"/>
              </a:ext>
            </a:extLst>
          </p:cNvPr>
          <p:cNvGrpSpPr/>
          <p:nvPr/>
        </p:nvGrpSpPr>
        <p:grpSpPr>
          <a:xfrm>
            <a:off x="792488" y="691712"/>
            <a:ext cx="10440000" cy="37824"/>
            <a:chOff x="179512" y="582864"/>
            <a:chExt cx="8820000" cy="37824"/>
          </a:xfrm>
        </p:grpSpPr>
        <p:cxnSp>
          <p:nvCxnSpPr>
            <p:cNvPr id="20" name="Straight Connector 19">
              <a:extLst>
                <a:ext uri="{FF2B5EF4-FFF2-40B4-BE49-F238E27FC236}">
                  <a16:creationId xmlns:a16="http://schemas.microsoft.com/office/drawing/2014/main" id="{EB65B07B-4BBD-AB20-1515-B1F7B81E6B57}"/>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24" name="Straight Connector 23">
              <a:extLst>
                <a:ext uri="{FF2B5EF4-FFF2-40B4-BE49-F238E27FC236}">
                  <a16:creationId xmlns:a16="http://schemas.microsoft.com/office/drawing/2014/main" id="{CCB16DEC-285C-0618-AC87-BC681ACED59E}"/>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pic>
        <p:nvPicPr>
          <p:cNvPr id="16" name="Picture 15" descr="C:\Users\guidar\Documents\IEEE2012\CERN LogoOutline-Blue-04.png">
            <a:extLst>
              <a:ext uri="{FF2B5EF4-FFF2-40B4-BE49-F238E27FC236}">
                <a16:creationId xmlns:a16="http://schemas.microsoft.com/office/drawing/2014/main" id="{3AAF076A-0418-73EB-8B86-77B282109271}"/>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009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0A4046-AA42-A62D-C369-1555AA8C7E6D}"/>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B981A38F-6574-7456-DD38-6E9A267D31A8}"/>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ACF8BFB1-65A4-F8F1-C6B6-3CC909798DE1}"/>
              </a:ext>
            </a:extLst>
          </p:cNvPr>
          <p:cNvSpPr>
            <a:spLocks noGrp="1"/>
          </p:cNvSpPr>
          <p:nvPr>
            <p:ph type="sldNum" sz="quarter" idx="12"/>
          </p:nvPr>
        </p:nvSpPr>
        <p:spPr/>
        <p:txBody>
          <a:bodyPr/>
          <a:lstStyle/>
          <a:p>
            <a:fld id="{42A0D281-FBFC-4D24-9147-4B8F7095011A}" type="slidenum">
              <a:rPr lang="en-GB" smtClean="0"/>
              <a:t>83</a:t>
            </a:fld>
            <a:endParaRPr lang="en-GB"/>
          </a:p>
        </p:txBody>
      </p:sp>
      <p:grpSp>
        <p:nvGrpSpPr>
          <p:cNvPr id="7" name="Group">
            <a:extLst>
              <a:ext uri="{FF2B5EF4-FFF2-40B4-BE49-F238E27FC236}">
                <a16:creationId xmlns:a16="http://schemas.microsoft.com/office/drawing/2014/main" id="{D5166C8A-E7B9-E791-3DA9-6A30E13EF66B}"/>
              </a:ext>
            </a:extLst>
          </p:cNvPr>
          <p:cNvGrpSpPr/>
          <p:nvPr/>
        </p:nvGrpSpPr>
        <p:grpSpPr>
          <a:xfrm>
            <a:off x="2257222" y="772230"/>
            <a:ext cx="1731579" cy="624994"/>
            <a:chOff x="0" y="0"/>
            <a:chExt cx="2462689" cy="888880"/>
          </a:xfrm>
        </p:grpSpPr>
        <p:sp>
          <p:nvSpPr>
            <p:cNvPr id="8" name="=O">
              <a:extLst>
                <a:ext uri="{FF2B5EF4-FFF2-40B4-BE49-F238E27FC236}">
                  <a16:creationId xmlns:a16="http://schemas.microsoft.com/office/drawing/2014/main" id="{613DBD11-66B3-B5C0-DD34-7744A145E333}"/>
                </a:ext>
              </a:extLst>
            </p:cNvPr>
            <p:cNvSpPr txBox="1"/>
            <p:nvPr/>
          </p:nvSpPr>
          <p:spPr>
            <a:xfrm rot="16200000">
              <a:off x="896032" y="10571"/>
              <a:ext cx="569024" cy="5478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defTabSz="457200">
                <a:spcBef>
                  <a:spcPts val="1200"/>
                </a:spcBef>
                <a:defRPr sz="2400" b="1">
                  <a:latin typeface="Helvetica"/>
                  <a:ea typeface="Helvetica"/>
                  <a:cs typeface="Helvetica"/>
                  <a:sym typeface="Helvetica"/>
                </a:defRPr>
              </a:lvl1pPr>
            </a:lstStyle>
            <a:p>
              <a:r>
                <a:rPr sz="1687"/>
                <a:t>=O</a:t>
              </a:r>
            </a:p>
          </p:txBody>
        </p:sp>
        <p:grpSp>
          <p:nvGrpSpPr>
            <p:cNvPr id="9" name="Group">
              <a:extLst>
                <a:ext uri="{FF2B5EF4-FFF2-40B4-BE49-F238E27FC236}">
                  <a16:creationId xmlns:a16="http://schemas.microsoft.com/office/drawing/2014/main" id="{BAE91F30-AA46-79AE-1432-93782FB932AA}"/>
                </a:ext>
              </a:extLst>
            </p:cNvPr>
            <p:cNvGrpSpPr/>
            <p:nvPr/>
          </p:nvGrpSpPr>
          <p:grpSpPr>
            <a:xfrm>
              <a:off x="0" y="24903"/>
              <a:ext cx="2462689" cy="863977"/>
              <a:chOff x="0" y="-1"/>
              <a:chExt cx="2462688" cy="863975"/>
            </a:xfrm>
          </p:grpSpPr>
          <p:sp>
            <p:nvSpPr>
              <p:cNvPr id="10" name="(CF3)2CFCCF3">
                <a:extLst>
                  <a:ext uri="{FF2B5EF4-FFF2-40B4-BE49-F238E27FC236}">
                    <a16:creationId xmlns:a16="http://schemas.microsoft.com/office/drawing/2014/main" id="{303BF848-3ED0-9DA3-9197-E499A19F1DE2}"/>
                  </a:ext>
                </a:extLst>
              </p:cNvPr>
              <p:cNvSpPr txBox="1"/>
              <p:nvPr/>
            </p:nvSpPr>
            <p:spPr>
              <a:xfrm>
                <a:off x="0" y="406773"/>
                <a:ext cx="2462688" cy="4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defTabSz="321457">
                  <a:spcBef>
                    <a:spcPts val="844"/>
                  </a:spcBef>
                  <a:defRPr sz="2400" b="1">
                    <a:latin typeface="Helvetica"/>
                    <a:ea typeface="Helvetica"/>
                    <a:cs typeface="Helvetica"/>
                    <a:sym typeface="Helvetica"/>
                  </a:defRPr>
                </a:pPr>
                <a:r>
                  <a:rPr sz="1687" dirty="0"/>
                  <a:t>(CF</a:t>
                </a:r>
                <a:r>
                  <a:rPr sz="1687" baseline="-5999" dirty="0"/>
                  <a:t>3</a:t>
                </a:r>
                <a:r>
                  <a:rPr sz="1687" dirty="0"/>
                  <a:t>)</a:t>
                </a:r>
                <a:r>
                  <a:rPr sz="1687" baseline="-5999" dirty="0"/>
                  <a:t>2</a:t>
                </a:r>
                <a:r>
                  <a:rPr sz="1687" dirty="0"/>
                  <a:t>CFCCF</a:t>
                </a:r>
                <a:r>
                  <a:rPr sz="1687" baseline="-5999" dirty="0"/>
                  <a:t>3</a:t>
                </a:r>
              </a:p>
            </p:txBody>
          </p:sp>
          <p:sp>
            <p:nvSpPr>
              <p:cNvPr id="11" name="Rounded Rectangle">
                <a:extLst>
                  <a:ext uri="{FF2B5EF4-FFF2-40B4-BE49-F238E27FC236}">
                    <a16:creationId xmlns:a16="http://schemas.microsoft.com/office/drawing/2014/main" id="{2E5FDF07-6345-B453-F50E-2AC6628E6934}"/>
                  </a:ext>
                </a:extLst>
              </p:cNvPr>
              <p:cNvSpPr/>
              <p:nvPr/>
            </p:nvSpPr>
            <p:spPr>
              <a:xfrm rot="16200000">
                <a:off x="750321" y="304468"/>
                <a:ext cx="861311" cy="252373"/>
              </a:xfrm>
              <a:custGeom>
                <a:avLst/>
                <a:gdLst/>
                <a:ahLst/>
                <a:cxnLst>
                  <a:cxn ang="0">
                    <a:pos x="wd2" y="hd2"/>
                  </a:cxn>
                  <a:cxn ang="5400000">
                    <a:pos x="wd2" y="hd2"/>
                  </a:cxn>
                  <a:cxn ang="10800000">
                    <a:pos x="wd2" y="hd2"/>
                  </a:cxn>
                  <a:cxn ang="16200000">
                    <a:pos x="wd2" y="hd2"/>
                  </a:cxn>
                </a:cxnLst>
                <a:rect l="0" t="0" r="r" b="b"/>
                <a:pathLst>
                  <a:path w="21600" h="21600" extrusionOk="0">
                    <a:moveTo>
                      <a:pt x="4837" y="21600"/>
                    </a:moveTo>
                    <a:lnTo>
                      <a:pt x="16763" y="21600"/>
                    </a:lnTo>
                    <a:cubicBezTo>
                      <a:pt x="18140" y="21600"/>
                      <a:pt x="18967" y="21600"/>
                      <a:pt x="19518" y="20949"/>
                    </a:cubicBezTo>
                    <a:cubicBezTo>
                      <a:pt x="20397" y="19857"/>
                      <a:pt x="21089" y="17494"/>
                      <a:pt x="21409" y="14494"/>
                    </a:cubicBezTo>
                    <a:cubicBezTo>
                      <a:pt x="21535" y="13310"/>
                      <a:pt x="21600" y="12060"/>
                      <a:pt x="21600" y="10800"/>
                    </a:cubicBezTo>
                    <a:cubicBezTo>
                      <a:pt x="21600" y="9540"/>
                      <a:pt x="21535" y="8290"/>
                      <a:pt x="21409" y="7106"/>
                    </a:cubicBezTo>
                    <a:cubicBezTo>
                      <a:pt x="21089" y="4106"/>
                      <a:pt x="20397" y="1743"/>
                      <a:pt x="19518" y="651"/>
                    </a:cubicBezTo>
                    <a:cubicBezTo>
                      <a:pt x="18967" y="0"/>
                      <a:pt x="18140" y="0"/>
                      <a:pt x="16763" y="0"/>
                    </a:cubicBezTo>
                    <a:lnTo>
                      <a:pt x="4837" y="0"/>
                    </a:lnTo>
                    <a:cubicBezTo>
                      <a:pt x="3460" y="0"/>
                      <a:pt x="2633" y="0"/>
                      <a:pt x="2082" y="651"/>
                    </a:cubicBezTo>
                    <a:cubicBezTo>
                      <a:pt x="1203" y="1743"/>
                      <a:pt x="511" y="4106"/>
                      <a:pt x="191" y="7106"/>
                    </a:cubicBezTo>
                    <a:cubicBezTo>
                      <a:pt x="65" y="8290"/>
                      <a:pt x="0" y="9540"/>
                      <a:pt x="0" y="10800"/>
                    </a:cubicBezTo>
                    <a:cubicBezTo>
                      <a:pt x="0" y="12060"/>
                      <a:pt x="65" y="13310"/>
                      <a:pt x="191" y="14494"/>
                    </a:cubicBezTo>
                    <a:cubicBezTo>
                      <a:pt x="511" y="17494"/>
                      <a:pt x="1203" y="19857"/>
                      <a:pt x="2082" y="20949"/>
                    </a:cubicBezTo>
                    <a:cubicBezTo>
                      <a:pt x="2633" y="21600"/>
                      <a:pt x="3460" y="21600"/>
                      <a:pt x="4837" y="21600"/>
                    </a:cubicBezTo>
                    <a:close/>
                  </a:path>
                </a:pathLst>
              </a:custGeom>
              <a:noFill/>
              <a:ln w="25400" cap="flat">
                <a:solidFill>
                  <a:srgbClr val="21529F"/>
                </a:solidFill>
                <a:prstDash val="solid"/>
                <a:miter lim="400000"/>
              </a:ln>
              <a:effectLst/>
            </p:spPr>
            <p:txBody>
              <a:bodyPr wrap="square" lIns="35719" tIns="35719" rIns="35719" bIns="35719" numCol="1" anchor="ctr">
                <a:noAutofit/>
              </a:bodyPr>
              <a:lstStyle/>
              <a:p>
                <a:pPr>
                  <a:defRPr sz="2400">
                    <a:solidFill>
                      <a:srgbClr val="FFFFFF"/>
                    </a:solidFill>
                  </a:defRPr>
                </a:pPr>
                <a:endParaRPr sz="1687"/>
              </a:p>
            </p:txBody>
          </p:sp>
        </p:grpSp>
      </p:grpSp>
      <p:grpSp>
        <p:nvGrpSpPr>
          <p:cNvPr id="12" name="Group">
            <a:extLst>
              <a:ext uri="{FF2B5EF4-FFF2-40B4-BE49-F238E27FC236}">
                <a16:creationId xmlns:a16="http://schemas.microsoft.com/office/drawing/2014/main" id="{B23EDDF9-269A-17F7-9986-EF8FAE570FFD}"/>
              </a:ext>
            </a:extLst>
          </p:cNvPr>
          <p:cNvGrpSpPr/>
          <p:nvPr/>
        </p:nvGrpSpPr>
        <p:grpSpPr>
          <a:xfrm>
            <a:off x="594574" y="1397195"/>
            <a:ext cx="3394226" cy="299442"/>
            <a:chOff x="0" y="-3387"/>
            <a:chExt cx="4827341" cy="425872"/>
          </a:xfrm>
        </p:grpSpPr>
        <p:sp>
          <p:nvSpPr>
            <p:cNvPr id="13" name="Line">
              <a:extLst>
                <a:ext uri="{FF2B5EF4-FFF2-40B4-BE49-F238E27FC236}">
                  <a16:creationId xmlns:a16="http://schemas.microsoft.com/office/drawing/2014/main" id="{D83D5BBF-FAC6-4479-2DF5-4F1577E8F728}"/>
                </a:ext>
              </a:extLst>
            </p:cNvPr>
            <p:cNvSpPr/>
            <p:nvPr/>
          </p:nvSpPr>
          <p:spPr>
            <a:xfrm>
              <a:off x="1245500" y="209550"/>
              <a:ext cx="452862" cy="0"/>
            </a:xfrm>
            <a:prstGeom prst="line">
              <a:avLst/>
            </a:prstGeom>
            <a:noFill/>
            <a:ln w="25400" cap="flat">
              <a:solidFill>
                <a:srgbClr val="21529F"/>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4" name="Rain out">
              <a:extLst>
                <a:ext uri="{FF2B5EF4-FFF2-40B4-BE49-F238E27FC236}">
                  <a16:creationId xmlns:a16="http://schemas.microsoft.com/office/drawing/2014/main" id="{BA898518-75CD-7B65-047F-09A683B16438}"/>
                </a:ext>
              </a:extLst>
            </p:cNvPr>
            <p:cNvSpPr txBox="1"/>
            <p:nvPr/>
          </p:nvSpPr>
          <p:spPr>
            <a:xfrm>
              <a:off x="0" y="-3387"/>
              <a:ext cx="1107996"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t>Rain out</a:t>
              </a:r>
            </a:p>
          </p:txBody>
        </p:sp>
        <p:sp>
          <p:nvSpPr>
            <p:cNvPr id="15" name="water solubility (1ppmw)">
              <a:extLst>
                <a:ext uri="{FF2B5EF4-FFF2-40B4-BE49-F238E27FC236}">
                  <a16:creationId xmlns:a16="http://schemas.microsoft.com/office/drawing/2014/main" id="{C036B020-3B69-0C43-5EC0-8AB9B9FDD2E9}"/>
                </a:ext>
              </a:extLst>
            </p:cNvPr>
            <p:cNvSpPr txBox="1"/>
            <p:nvPr/>
          </p:nvSpPr>
          <p:spPr>
            <a:xfrm>
              <a:off x="1836209" y="-3387"/>
              <a:ext cx="2991132"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t>water solubility (1ppmw)</a:t>
              </a:r>
            </a:p>
          </p:txBody>
        </p:sp>
      </p:grpSp>
      <p:grpSp>
        <p:nvGrpSpPr>
          <p:cNvPr id="16" name="Group">
            <a:extLst>
              <a:ext uri="{FF2B5EF4-FFF2-40B4-BE49-F238E27FC236}">
                <a16:creationId xmlns:a16="http://schemas.microsoft.com/office/drawing/2014/main" id="{8484B4B0-04CB-1BA7-8B99-1AA689F8D7E2}"/>
              </a:ext>
            </a:extLst>
          </p:cNvPr>
          <p:cNvGrpSpPr/>
          <p:nvPr/>
        </p:nvGrpSpPr>
        <p:grpSpPr>
          <a:xfrm>
            <a:off x="594224" y="1655952"/>
            <a:ext cx="2954749" cy="299442"/>
            <a:chOff x="0" y="-3387"/>
            <a:chExt cx="4202309" cy="425872"/>
          </a:xfrm>
        </p:grpSpPr>
        <p:sp>
          <p:nvSpPr>
            <p:cNvPr id="17" name="Oxidation">
              <a:extLst>
                <a:ext uri="{FF2B5EF4-FFF2-40B4-BE49-F238E27FC236}">
                  <a16:creationId xmlns:a16="http://schemas.microsoft.com/office/drawing/2014/main" id="{A63E3848-297A-ADC8-8615-87C2A5EE1527}"/>
                </a:ext>
              </a:extLst>
            </p:cNvPr>
            <p:cNvSpPr txBox="1"/>
            <p:nvPr/>
          </p:nvSpPr>
          <p:spPr>
            <a:xfrm>
              <a:off x="0" y="-3387"/>
              <a:ext cx="1242506"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t>Oxidation</a:t>
              </a:r>
            </a:p>
          </p:txBody>
        </p:sp>
        <p:sp>
          <p:nvSpPr>
            <p:cNvPr id="18" name="Line">
              <a:extLst>
                <a:ext uri="{FF2B5EF4-FFF2-40B4-BE49-F238E27FC236}">
                  <a16:creationId xmlns:a16="http://schemas.microsoft.com/office/drawing/2014/main" id="{40E31D3C-125B-19CD-C237-F81B97280817}"/>
                </a:ext>
              </a:extLst>
            </p:cNvPr>
            <p:cNvSpPr/>
            <p:nvPr/>
          </p:nvSpPr>
          <p:spPr>
            <a:xfrm>
              <a:off x="1305155" y="209550"/>
              <a:ext cx="452863" cy="0"/>
            </a:xfrm>
            <a:prstGeom prst="line">
              <a:avLst/>
            </a:prstGeom>
            <a:noFill/>
            <a:ln w="25400" cap="flat">
              <a:solidFill>
                <a:srgbClr val="21529F"/>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9" name="unreactive with OH">
              <a:extLst>
                <a:ext uri="{FF2B5EF4-FFF2-40B4-BE49-F238E27FC236}">
                  <a16:creationId xmlns:a16="http://schemas.microsoft.com/office/drawing/2014/main" id="{650BAEC8-3481-3967-95BB-022D0EBB522C}"/>
                </a:ext>
              </a:extLst>
            </p:cNvPr>
            <p:cNvSpPr txBox="1"/>
            <p:nvPr/>
          </p:nvSpPr>
          <p:spPr>
            <a:xfrm>
              <a:off x="1822169" y="-3387"/>
              <a:ext cx="2380140"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dirty="0"/>
                <a:t>unreactive with OH</a:t>
              </a:r>
            </a:p>
          </p:txBody>
        </p:sp>
      </p:grpSp>
      <p:grpSp>
        <p:nvGrpSpPr>
          <p:cNvPr id="20" name="Group">
            <a:extLst>
              <a:ext uri="{FF2B5EF4-FFF2-40B4-BE49-F238E27FC236}">
                <a16:creationId xmlns:a16="http://schemas.microsoft.com/office/drawing/2014/main" id="{2D05F8D4-D474-31D8-2DE2-DF752E6CC22A}"/>
              </a:ext>
            </a:extLst>
          </p:cNvPr>
          <p:cNvGrpSpPr/>
          <p:nvPr/>
        </p:nvGrpSpPr>
        <p:grpSpPr>
          <a:xfrm>
            <a:off x="594258" y="1950673"/>
            <a:ext cx="5139424" cy="324847"/>
            <a:chOff x="-1" y="-2687"/>
            <a:chExt cx="7309401" cy="462003"/>
          </a:xfrm>
        </p:grpSpPr>
        <p:sp>
          <p:nvSpPr>
            <p:cNvPr id="21" name="Photolysis">
              <a:extLst>
                <a:ext uri="{FF2B5EF4-FFF2-40B4-BE49-F238E27FC236}">
                  <a16:creationId xmlns:a16="http://schemas.microsoft.com/office/drawing/2014/main" id="{C897E32C-BD04-03D1-4D19-22D98A19C8B0}"/>
                </a:ext>
              </a:extLst>
            </p:cNvPr>
            <p:cNvSpPr txBox="1"/>
            <p:nvPr/>
          </p:nvSpPr>
          <p:spPr>
            <a:xfrm>
              <a:off x="-1" y="-2687"/>
              <a:ext cx="1465928"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b="1">
                  <a:latin typeface="Helvetica"/>
                  <a:ea typeface="Helvetica"/>
                  <a:cs typeface="Helvetica"/>
                  <a:sym typeface="Helvetica"/>
                </a:defRPr>
              </a:lvl1pPr>
            </a:lstStyle>
            <a:p>
              <a:r>
                <a:rPr sz="1477"/>
                <a:t>Photolysis</a:t>
              </a:r>
            </a:p>
          </p:txBody>
        </p:sp>
        <p:sp>
          <p:nvSpPr>
            <p:cNvPr id="22" name="strong absorbance in near UV (wavelength &gt; 300 nm)">
              <a:extLst>
                <a:ext uri="{FF2B5EF4-FFF2-40B4-BE49-F238E27FC236}">
                  <a16:creationId xmlns:a16="http://schemas.microsoft.com/office/drawing/2014/main" id="{F76D0C71-C6CE-5BF9-C9B0-4E6B459E7E99}"/>
                </a:ext>
              </a:extLst>
            </p:cNvPr>
            <p:cNvSpPr txBox="1"/>
            <p:nvPr/>
          </p:nvSpPr>
          <p:spPr>
            <a:xfrm>
              <a:off x="1924443" y="33444"/>
              <a:ext cx="5384957"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457200">
                <a:spcBef>
                  <a:spcPts val="1200"/>
                </a:spcBef>
                <a:defRPr sz="2100" b="1">
                  <a:latin typeface="Helvetica"/>
                  <a:ea typeface="Helvetica"/>
                  <a:cs typeface="Helvetica"/>
                  <a:sym typeface="Helvetica"/>
                </a:defRPr>
              </a:lvl1pPr>
            </a:lstStyle>
            <a:p>
              <a:r>
                <a:rPr sz="1477" dirty="0"/>
                <a:t>strong absorbance in near UV</a:t>
              </a:r>
              <a:r>
                <a:rPr lang="en-GB" sz="1477" dirty="0"/>
                <a:t> </a:t>
              </a:r>
              <a:r>
                <a:rPr sz="1477" dirty="0"/>
                <a:t>(&gt; 300 nm)</a:t>
              </a:r>
            </a:p>
          </p:txBody>
        </p:sp>
        <p:sp>
          <p:nvSpPr>
            <p:cNvPr id="23" name="Line">
              <a:extLst>
                <a:ext uri="{FF2B5EF4-FFF2-40B4-BE49-F238E27FC236}">
                  <a16:creationId xmlns:a16="http://schemas.microsoft.com/office/drawing/2014/main" id="{F5F1B5F5-4374-40F1-24C4-2D8640C9809C}"/>
                </a:ext>
              </a:extLst>
            </p:cNvPr>
            <p:cNvSpPr/>
            <p:nvPr/>
          </p:nvSpPr>
          <p:spPr>
            <a:xfrm>
              <a:off x="1450985" y="222948"/>
              <a:ext cx="452862" cy="1"/>
            </a:xfrm>
            <a:prstGeom prst="line">
              <a:avLst/>
            </a:prstGeom>
            <a:noFill/>
            <a:ln w="25400" cap="flat">
              <a:solidFill>
                <a:srgbClr val="21529F"/>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grpSp>
        <p:nvGrpSpPr>
          <p:cNvPr id="24" name="Group">
            <a:extLst>
              <a:ext uri="{FF2B5EF4-FFF2-40B4-BE49-F238E27FC236}">
                <a16:creationId xmlns:a16="http://schemas.microsoft.com/office/drawing/2014/main" id="{D91E1673-750D-40ED-6C72-E73BD9F61CE9}"/>
              </a:ext>
            </a:extLst>
          </p:cNvPr>
          <p:cNvGrpSpPr/>
          <p:nvPr/>
        </p:nvGrpSpPr>
        <p:grpSpPr>
          <a:xfrm>
            <a:off x="6698649" y="1294559"/>
            <a:ext cx="3945586" cy="301403"/>
            <a:chOff x="-1" y="-3387"/>
            <a:chExt cx="5611498" cy="428661"/>
          </a:xfrm>
        </p:grpSpPr>
        <p:sp>
          <p:nvSpPr>
            <p:cNvPr id="25" name="Line">
              <a:extLst>
                <a:ext uri="{FF2B5EF4-FFF2-40B4-BE49-F238E27FC236}">
                  <a16:creationId xmlns:a16="http://schemas.microsoft.com/office/drawing/2014/main" id="{AF04B82A-1E9E-3D33-AD0A-6D16C0075092}"/>
                </a:ext>
              </a:extLst>
            </p:cNvPr>
            <p:cNvSpPr/>
            <p:nvPr/>
          </p:nvSpPr>
          <p:spPr>
            <a:xfrm>
              <a:off x="1360207" y="225038"/>
              <a:ext cx="452862" cy="1"/>
            </a:xfrm>
            <a:prstGeom prst="line">
              <a:avLst/>
            </a:prstGeom>
            <a:noFill/>
            <a:ln w="25400" cap="flat">
              <a:solidFill>
                <a:srgbClr val="21529F"/>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26" name="Rain out">
              <a:extLst>
                <a:ext uri="{FF2B5EF4-FFF2-40B4-BE49-F238E27FC236}">
                  <a16:creationId xmlns:a16="http://schemas.microsoft.com/office/drawing/2014/main" id="{35DE9977-7B19-9CDA-B4AD-9935A3BA3B3D}"/>
                </a:ext>
              </a:extLst>
            </p:cNvPr>
            <p:cNvSpPr txBox="1"/>
            <p:nvPr/>
          </p:nvSpPr>
          <p:spPr>
            <a:xfrm>
              <a:off x="-1" y="-598"/>
              <a:ext cx="1178671"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b="1">
                  <a:latin typeface="Helvetica"/>
                  <a:ea typeface="Helvetica"/>
                  <a:cs typeface="Helvetica"/>
                  <a:sym typeface="Helvetica"/>
                </a:defRPr>
              </a:lvl1pPr>
            </a:lstStyle>
            <a:p>
              <a:r>
                <a:rPr sz="1477"/>
                <a:t>Rain out</a:t>
              </a:r>
            </a:p>
          </p:txBody>
        </p:sp>
        <p:sp>
          <p:nvSpPr>
            <p:cNvPr id="27" name="Water solubility (272 ppbw)">
              <a:extLst>
                <a:ext uri="{FF2B5EF4-FFF2-40B4-BE49-F238E27FC236}">
                  <a16:creationId xmlns:a16="http://schemas.microsoft.com/office/drawing/2014/main" id="{A9CE2EBE-DFF2-78E2-5F70-339BD5006284}"/>
                </a:ext>
              </a:extLst>
            </p:cNvPr>
            <p:cNvSpPr txBox="1"/>
            <p:nvPr/>
          </p:nvSpPr>
          <p:spPr>
            <a:xfrm>
              <a:off x="2028522" y="-3387"/>
              <a:ext cx="3582975"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b="1">
                  <a:latin typeface="Helvetica"/>
                  <a:ea typeface="Helvetica"/>
                  <a:cs typeface="Helvetica"/>
                  <a:sym typeface="Helvetica"/>
                </a:defRPr>
              </a:lvl1pPr>
            </a:lstStyle>
            <a:p>
              <a:r>
                <a:rPr sz="1477"/>
                <a:t>Water solubility (272 ppbw)</a:t>
              </a:r>
            </a:p>
          </p:txBody>
        </p:sp>
      </p:grpSp>
      <p:grpSp>
        <p:nvGrpSpPr>
          <p:cNvPr id="28" name="Group">
            <a:extLst>
              <a:ext uri="{FF2B5EF4-FFF2-40B4-BE49-F238E27FC236}">
                <a16:creationId xmlns:a16="http://schemas.microsoft.com/office/drawing/2014/main" id="{A2F71B5D-010C-46B7-35C1-78D612B22956}"/>
              </a:ext>
            </a:extLst>
          </p:cNvPr>
          <p:cNvGrpSpPr/>
          <p:nvPr/>
        </p:nvGrpSpPr>
        <p:grpSpPr>
          <a:xfrm>
            <a:off x="6698650" y="1554296"/>
            <a:ext cx="3531121" cy="299442"/>
            <a:chOff x="0" y="-3387"/>
            <a:chExt cx="5022037" cy="425872"/>
          </a:xfrm>
        </p:grpSpPr>
        <p:sp>
          <p:nvSpPr>
            <p:cNvPr id="29" name="Oxidation">
              <a:extLst>
                <a:ext uri="{FF2B5EF4-FFF2-40B4-BE49-F238E27FC236}">
                  <a16:creationId xmlns:a16="http://schemas.microsoft.com/office/drawing/2014/main" id="{0FF449AB-D748-0753-4C61-88304DEEA7A9}"/>
                </a:ext>
              </a:extLst>
            </p:cNvPr>
            <p:cNvSpPr txBox="1"/>
            <p:nvPr/>
          </p:nvSpPr>
          <p:spPr>
            <a:xfrm>
              <a:off x="0" y="-3387"/>
              <a:ext cx="1242506"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t>Oxidation</a:t>
              </a:r>
            </a:p>
          </p:txBody>
        </p:sp>
        <p:sp>
          <p:nvSpPr>
            <p:cNvPr id="30" name="Line">
              <a:extLst>
                <a:ext uri="{FF2B5EF4-FFF2-40B4-BE49-F238E27FC236}">
                  <a16:creationId xmlns:a16="http://schemas.microsoft.com/office/drawing/2014/main" id="{360CA17E-4548-DFD8-C091-11EF0BFC3103}"/>
                </a:ext>
              </a:extLst>
            </p:cNvPr>
            <p:cNvSpPr/>
            <p:nvPr/>
          </p:nvSpPr>
          <p:spPr>
            <a:xfrm>
              <a:off x="1323549" y="209550"/>
              <a:ext cx="452862" cy="0"/>
            </a:xfrm>
            <a:prstGeom prst="line">
              <a:avLst/>
            </a:prstGeom>
            <a:noFill/>
            <a:ln w="25400" cap="flat">
              <a:solidFill>
                <a:srgbClr val="21529F"/>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1" name="reactivity with OH radicals">
              <a:extLst>
                <a:ext uri="{FF2B5EF4-FFF2-40B4-BE49-F238E27FC236}">
                  <a16:creationId xmlns:a16="http://schemas.microsoft.com/office/drawing/2014/main" id="{9C862196-9980-5F8C-C1E5-E489B257D9EF}"/>
                </a:ext>
              </a:extLst>
            </p:cNvPr>
            <p:cNvSpPr txBox="1"/>
            <p:nvPr/>
          </p:nvSpPr>
          <p:spPr>
            <a:xfrm>
              <a:off x="1821161" y="-3387"/>
              <a:ext cx="3200876"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t>reactivity with OH radicals</a:t>
              </a:r>
            </a:p>
          </p:txBody>
        </p:sp>
      </p:grpSp>
      <p:grpSp>
        <p:nvGrpSpPr>
          <p:cNvPr id="32" name="Group">
            <a:extLst>
              <a:ext uri="{FF2B5EF4-FFF2-40B4-BE49-F238E27FC236}">
                <a16:creationId xmlns:a16="http://schemas.microsoft.com/office/drawing/2014/main" id="{C07F1D6F-5AEE-89CA-3F0E-3C75303EF784}"/>
              </a:ext>
            </a:extLst>
          </p:cNvPr>
          <p:cNvGrpSpPr/>
          <p:nvPr/>
        </p:nvGrpSpPr>
        <p:grpSpPr>
          <a:xfrm>
            <a:off x="6702702" y="1814901"/>
            <a:ext cx="3490967" cy="299442"/>
            <a:chOff x="0" y="-3387"/>
            <a:chExt cx="4964928" cy="425872"/>
          </a:xfrm>
        </p:grpSpPr>
        <p:sp>
          <p:nvSpPr>
            <p:cNvPr id="33" name="Photolysis">
              <a:extLst>
                <a:ext uri="{FF2B5EF4-FFF2-40B4-BE49-F238E27FC236}">
                  <a16:creationId xmlns:a16="http://schemas.microsoft.com/office/drawing/2014/main" id="{B8DE0F1B-D151-C960-8DBA-B11AE14E0A64}"/>
                </a:ext>
              </a:extLst>
            </p:cNvPr>
            <p:cNvSpPr txBox="1"/>
            <p:nvPr/>
          </p:nvSpPr>
          <p:spPr>
            <a:xfrm>
              <a:off x="0" y="-3387"/>
              <a:ext cx="1331420"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t>Photolysis</a:t>
              </a:r>
            </a:p>
          </p:txBody>
        </p:sp>
        <p:sp>
          <p:nvSpPr>
            <p:cNvPr id="34" name="transparent in near UV">
              <a:extLst>
                <a:ext uri="{FF2B5EF4-FFF2-40B4-BE49-F238E27FC236}">
                  <a16:creationId xmlns:a16="http://schemas.microsoft.com/office/drawing/2014/main" id="{10C1B219-2774-119F-2F68-FDFC1F8C845D}"/>
                </a:ext>
              </a:extLst>
            </p:cNvPr>
            <p:cNvSpPr txBox="1"/>
            <p:nvPr/>
          </p:nvSpPr>
          <p:spPr>
            <a:xfrm>
              <a:off x="2147062" y="-3387"/>
              <a:ext cx="2817866" cy="425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defTabSz="457200">
                <a:spcBef>
                  <a:spcPts val="1200"/>
                </a:spcBef>
                <a:defRPr sz="2100">
                  <a:latin typeface="Helvetica"/>
                  <a:ea typeface="Helvetica"/>
                  <a:cs typeface="Helvetica"/>
                  <a:sym typeface="Helvetica"/>
                </a:defRPr>
              </a:lvl1pPr>
            </a:lstStyle>
            <a:p>
              <a:r>
                <a:rPr sz="1477"/>
                <a:t>transparent in near UV</a:t>
              </a:r>
            </a:p>
          </p:txBody>
        </p:sp>
        <p:sp>
          <p:nvSpPr>
            <p:cNvPr id="35" name="Line">
              <a:extLst>
                <a:ext uri="{FF2B5EF4-FFF2-40B4-BE49-F238E27FC236}">
                  <a16:creationId xmlns:a16="http://schemas.microsoft.com/office/drawing/2014/main" id="{F716D736-9D31-B87D-F10A-9F5B06CD6508}"/>
                </a:ext>
              </a:extLst>
            </p:cNvPr>
            <p:cNvSpPr/>
            <p:nvPr/>
          </p:nvSpPr>
          <p:spPr>
            <a:xfrm>
              <a:off x="1384440" y="222250"/>
              <a:ext cx="452862" cy="0"/>
            </a:xfrm>
            <a:prstGeom prst="line">
              <a:avLst/>
            </a:prstGeom>
            <a:noFill/>
            <a:ln w="25400" cap="flat">
              <a:solidFill>
                <a:srgbClr val="21529F"/>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grpSp>
        <p:nvGrpSpPr>
          <p:cNvPr id="36" name="Group">
            <a:extLst>
              <a:ext uri="{FF2B5EF4-FFF2-40B4-BE49-F238E27FC236}">
                <a16:creationId xmlns:a16="http://schemas.microsoft.com/office/drawing/2014/main" id="{9C0A65C4-2E2F-DD34-FF00-35021076B34D}"/>
              </a:ext>
            </a:extLst>
          </p:cNvPr>
          <p:cNvGrpSpPr/>
          <p:nvPr/>
        </p:nvGrpSpPr>
        <p:grpSpPr>
          <a:xfrm>
            <a:off x="8060183" y="872577"/>
            <a:ext cx="1388202" cy="331758"/>
            <a:chOff x="0" y="2085"/>
            <a:chExt cx="1974331" cy="471831"/>
          </a:xfrm>
        </p:grpSpPr>
        <p:sp>
          <p:nvSpPr>
            <p:cNvPr id="37" name="(CF3)2CFC≡N">
              <a:extLst>
                <a:ext uri="{FF2B5EF4-FFF2-40B4-BE49-F238E27FC236}">
                  <a16:creationId xmlns:a16="http://schemas.microsoft.com/office/drawing/2014/main" id="{46ACB85C-62CC-4684-40BC-5058D11D45C7}"/>
                </a:ext>
              </a:extLst>
            </p:cNvPr>
            <p:cNvSpPr txBox="1"/>
            <p:nvPr/>
          </p:nvSpPr>
          <p:spPr>
            <a:xfrm>
              <a:off x="0" y="2085"/>
              <a:ext cx="1974331" cy="471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defTabSz="321457">
                <a:spcBef>
                  <a:spcPts val="844"/>
                </a:spcBef>
                <a:defRPr sz="2400" b="1">
                  <a:latin typeface="Helvetica"/>
                  <a:ea typeface="Helvetica"/>
                  <a:cs typeface="Helvetica"/>
                  <a:sym typeface="Helvetica"/>
                </a:defRPr>
              </a:pPr>
              <a:r>
                <a:rPr sz="1687" dirty="0"/>
                <a:t>(CF</a:t>
              </a:r>
              <a:r>
                <a:rPr sz="1687" baseline="-5999" dirty="0"/>
                <a:t>3</a:t>
              </a:r>
              <a:r>
                <a:rPr sz="1687" dirty="0"/>
                <a:t>)</a:t>
              </a:r>
              <a:r>
                <a:rPr sz="1687" baseline="-5999" dirty="0"/>
                <a:t>2</a:t>
              </a:r>
              <a:r>
                <a:rPr sz="1687" dirty="0"/>
                <a:t>CFC≡N</a:t>
              </a:r>
            </a:p>
          </p:txBody>
        </p:sp>
        <p:sp>
          <p:nvSpPr>
            <p:cNvPr id="38" name="Rounded Rectangle">
              <a:extLst>
                <a:ext uri="{FF2B5EF4-FFF2-40B4-BE49-F238E27FC236}">
                  <a16:creationId xmlns:a16="http://schemas.microsoft.com/office/drawing/2014/main" id="{F18BA890-F1DB-8A26-68DA-9F3035AB641D}"/>
                </a:ext>
              </a:extLst>
            </p:cNvPr>
            <p:cNvSpPr/>
            <p:nvPr/>
          </p:nvSpPr>
          <p:spPr>
            <a:xfrm>
              <a:off x="1270052" y="45774"/>
              <a:ext cx="700156" cy="367775"/>
            </a:xfrm>
            <a:custGeom>
              <a:avLst/>
              <a:gdLst/>
              <a:ahLst/>
              <a:cxnLst>
                <a:cxn ang="0">
                  <a:pos x="wd2" y="hd2"/>
                </a:cxn>
                <a:cxn ang="5400000">
                  <a:pos x="wd2" y="hd2"/>
                </a:cxn>
                <a:cxn ang="10800000">
                  <a:pos x="wd2" y="hd2"/>
                </a:cxn>
                <a:cxn ang="16200000">
                  <a:pos x="wd2" y="hd2"/>
                </a:cxn>
              </a:cxnLst>
              <a:rect l="0" t="0" r="r" b="b"/>
              <a:pathLst>
                <a:path w="21600" h="21600" extrusionOk="0">
                  <a:moveTo>
                    <a:pt x="8085" y="21600"/>
                  </a:moveTo>
                  <a:lnTo>
                    <a:pt x="13515" y="21600"/>
                  </a:lnTo>
                  <a:cubicBezTo>
                    <a:pt x="15827" y="21600"/>
                    <a:pt x="17214" y="21600"/>
                    <a:pt x="18139" y="20973"/>
                  </a:cubicBezTo>
                  <a:cubicBezTo>
                    <a:pt x="19594" y="19964"/>
                    <a:pt x="20741" y="17782"/>
                    <a:pt x="21270" y="15012"/>
                  </a:cubicBezTo>
                  <a:cubicBezTo>
                    <a:pt x="21498" y="13944"/>
                    <a:pt x="21600" y="12102"/>
                    <a:pt x="21600" y="10800"/>
                  </a:cubicBezTo>
                  <a:cubicBezTo>
                    <a:pt x="21600" y="9498"/>
                    <a:pt x="21498" y="7656"/>
                    <a:pt x="21270" y="6588"/>
                  </a:cubicBezTo>
                  <a:cubicBezTo>
                    <a:pt x="20741" y="3818"/>
                    <a:pt x="19594" y="1636"/>
                    <a:pt x="18139" y="627"/>
                  </a:cubicBezTo>
                  <a:cubicBezTo>
                    <a:pt x="17214" y="0"/>
                    <a:pt x="15827" y="0"/>
                    <a:pt x="13515" y="0"/>
                  </a:cubicBezTo>
                  <a:lnTo>
                    <a:pt x="8085" y="0"/>
                  </a:lnTo>
                  <a:cubicBezTo>
                    <a:pt x="5773" y="0"/>
                    <a:pt x="4386" y="0"/>
                    <a:pt x="3461" y="627"/>
                  </a:cubicBezTo>
                  <a:cubicBezTo>
                    <a:pt x="2006" y="1636"/>
                    <a:pt x="859" y="3818"/>
                    <a:pt x="330" y="6588"/>
                  </a:cubicBezTo>
                  <a:cubicBezTo>
                    <a:pt x="102" y="7656"/>
                    <a:pt x="0" y="9498"/>
                    <a:pt x="0" y="10800"/>
                  </a:cubicBezTo>
                  <a:cubicBezTo>
                    <a:pt x="0" y="12102"/>
                    <a:pt x="102" y="13944"/>
                    <a:pt x="330" y="15012"/>
                  </a:cubicBezTo>
                  <a:cubicBezTo>
                    <a:pt x="859" y="17782"/>
                    <a:pt x="2006" y="19964"/>
                    <a:pt x="3461" y="20973"/>
                  </a:cubicBezTo>
                  <a:cubicBezTo>
                    <a:pt x="4386" y="21600"/>
                    <a:pt x="5773" y="21600"/>
                    <a:pt x="8085" y="21600"/>
                  </a:cubicBezTo>
                  <a:close/>
                </a:path>
              </a:pathLst>
            </a:custGeom>
            <a:noFill/>
            <a:ln w="25400" cap="flat">
              <a:solidFill>
                <a:srgbClr val="21529F"/>
              </a:solidFill>
              <a:prstDash val="solid"/>
              <a:miter lim="400000"/>
            </a:ln>
            <a:effectLst/>
          </p:spPr>
          <p:txBody>
            <a:bodyPr wrap="square" lIns="35719" tIns="35719" rIns="35719" bIns="35719" numCol="1" anchor="ctr">
              <a:noAutofit/>
            </a:bodyPr>
            <a:lstStyle/>
            <a:p>
              <a:pPr>
                <a:defRPr sz="2400">
                  <a:solidFill>
                    <a:srgbClr val="FFFFFF"/>
                  </a:solidFill>
                </a:defRPr>
              </a:pPr>
              <a:endParaRPr sz="1687"/>
            </a:p>
          </p:txBody>
        </p:sp>
      </p:grpSp>
      <p:pic>
        <p:nvPicPr>
          <p:cNvPr id="39" name="Screenshot 2022-09-16 at 17.40.02.png" descr="Screenshot 2022-09-16 at 17.40.02.png">
            <a:extLst>
              <a:ext uri="{FF2B5EF4-FFF2-40B4-BE49-F238E27FC236}">
                <a16:creationId xmlns:a16="http://schemas.microsoft.com/office/drawing/2014/main" id="{DE8DFEDE-03C2-88AD-C38D-FD901D04E9ED}"/>
              </a:ext>
            </a:extLst>
          </p:cNvPr>
          <p:cNvPicPr>
            <a:picLocks noChangeAspect="1"/>
          </p:cNvPicPr>
          <p:nvPr/>
        </p:nvPicPr>
        <p:blipFill rotWithShape="1">
          <a:blip r:embed="rId2"/>
          <a:srcRect b="27635"/>
          <a:stretch/>
        </p:blipFill>
        <p:spPr>
          <a:xfrm>
            <a:off x="6053826" y="2035308"/>
            <a:ext cx="4774454" cy="1005398"/>
          </a:xfrm>
          <a:prstGeom prst="rect">
            <a:avLst/>
          </a:prstGeom>
          <a:ln w="12700">
            <a:miter lim="400000"/>
          </a:ln>
        </p:spPr>
      </p:pic>
      <p:pic>
        <p:nvPicPr>
          <p:cNvPr id="40" name="Spectra_Novec5110.pdf" descr="Spectra_Novec5110.pdf">
            <a:extLst>
              <a:ext uri="{FF2B5EF4-FFF2-40B4-BE49-F238E27FC236}">
                <a16:creationId xmlns:a16="http://schemas.microsoft.com/office/drawing/2014/main" id="{CD21C785-2D32-8C1B-99B3-EEDC87AB4910}"/>
              </a:ext>
            </a:extLst>
          </p:cNvPr>
          <p:cNvPicPr>
            <a:picLocks noChangeAspect="1"/>
          </p:cNvPicPr>
          <p:nvPr/>
        </p:nvPicPr>
        <p:blipFill>
          <a:blip r:embed="rId3"/>
          <a:stretch>
            <a:fillRect/>
          </a:stretch>
        </p:blipFill>
        <p:spPr>
          <a:xfrm>
            <a:off x="843338" y="4557632"/>
            <a:ext cx="2820860" cy="1866515"/>
          </a:xfrm>
          <a:prstGeom prst="rect">
            <a:avLst/>
          </a:prstGeom>
          <a:ln w="12700">
            <a:miter lim="400000"/>
          </a:ln>
        </p:spPr>
      </p:pic>
      <p:grpSp>
        <p:nvGrpSpPr>
          <p:cNvPr id="41" name="Group">
            <a:extLst>
              <a:ext uri="{FF2B5EF4-FFF2-40B4-BE49-F238E27FC236}">
                <a16:creationId xmlns:a16="http://schemas.microsoft.com/office/drawing/2014/main" id="{320A4AD6-3B94-899E-D506-6406BC287B7A}"/>
              </a:ext>
            </a:extLst>
          </p:cNvPr>
          <p:cNvGrpSpPr/>
          <p:nvPr/>
        </p:nvGrpSpPr>
        <p:grpSpPr>
          <a:xfrm>
            <a:off x="411781" y="2431858"/>
            <a:ext cx="3508710" cy="1956812"/>
            <a:chOff x="0" y="0"/>
            <a:chExt cx="4990164" cy="2783020"/>
          </a:xfrm>
        </p:grpSpPr>
        <p:pic>
          <p:nvPicPr>
            <p:cNvPr id="42" name="WhatsApp Image 2022-09-27 at 11.09.23.jpeg" descr="WhatsApp Image 2022-09-27 at 11.09.23.jpeg">
              <a:extLst>
                <a:ext uri="{FF2B5EF4-FFF2-40B4-BE49-F238E27FC236}">
                  <a16:creationId xmlns:a16="http://schemas.microsoft.com/office/drawing/2014/main" id="{A691CAB2-36E9-7A6A-6647-1749C8F832F1}"/>
                </a:ext>
              </a:extLst>
            </p:cNvPr>
            <p:cNvPicPr>
              <a:picLocks noChangeAspect="1"/>
            </p:cNvPicPr>
            <p:nvPr/>
          </p:nvPicPr>
          <p:blipFill>
            <a:blip r:embed="rId4"/>
            <a:stretch>
              <a:fillRect/>
            </a:stretch>
          </p:blipFill>
          <p:spPr>
            <a:xfrm>
              <a:off x="183791" y="0"/>
              <a:ext cx="2460295" cy="2744381"/>
            </a:xfrm>
            <a:prstGeom prst="rect">
              <a:avLst/>
            </a:prstGeom>
            <a:ln w="12700" cap="flat">
              <a:noFill/>
              <a:miter lim="400000"/>
            </a:ln>
            <a:effectLst/>
          </p:spPr>
        </p:pic>
        <p:sp>
          <p:nvSpPr>
            <p:cNvPr id="43" name="Agilent 8453 UV-visible Spectroscopy system">
              <a:extLst>
                <a:ext uri="{FF2B5EF4-FFF2-40B4-BE49-F238E27FC236}">
                  <a16:creationId xmlns:a16="http://schemas.microsoft.com/office/drawing/2014/main" id="{AA5DAE30-4E29-FA57-EA85-4AED489A39EC}"/>
                </a:ext>
              </a:extLst>
            </p:cNvPr>
            <p:cNvSpPr txBox="1"/>
            <p:nvPr/>
          </p:nvSpPr>
          <p:spPr>
            <a:xfrm>
              <a:off x="1773390" y="2085026"/>
              <a:ext cx="3216775" cy="697995"/>
            </a:xfrm>
            <a:prstGeom prst="rect">
              <a:avLst/>
            </a:prstGeom>
            <a:solidFill>
              <a:srgbClr val="FFFFFF">
                <a:alpha val="86163"/>
              </a:srgbClr>
            </a:solidFill>
            <a:ln w="12700" cap="flat">
              <a:solidFill>
                <a:srgbClr val="21529F">
                  <a:alpha val="86163"/>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a:defRPr sz="1800">
                  <a:solidFill>
                    <a:srgbClr val="21529F"/>
                  </a:solidFill>
                  <a:latin typeface="Helvetica Neue"/>
                  <a:ea typeface="Helvetica Neue"/>
                  <a:cs typeface="Helvetica Neue"/>
                  <a:sym typeface="Helvetica Neue"/>
                </a:defRPr>
              </a:lvl1pPr>
            </a:lstStyle>
            <a:p>
              <a:r>
                <a:rPr sz="1266"/>
                <a:t>Agilent 8453 UV-visible Spectroscopy system</a:t>
              </a:r>
            </a:p>
          </p:txBody>
        </p:sp>
        <p:sp>
          <p:nvSpPr>
            <p:cNvPr id="44" name="Gas under test">
              <a:extLst>
                <a:ext uri="{FF2B5EF4-FFF2-40B4-BE49-F238E27FC236}">
                  <a16:creationId xmlns:a16="http://schemas.microsoft.com/office/drawing/2014/main" id="{BE26C6C7-4B45-AD9A-5ABA-B1222BCD0A40}"/>
                </a:ext>
              </a:extLst>
            </p:cNvPr>
            <p:cNvSpPr txBox="1"/>
            <p:nvPr/>
          </p:nvSpPr>
          <p:spPr>
            <a:xfrm>
              <a:off x="-1" y="532696"/>
              <a:ext cx="1245080" cy="628801"/>
            </a:xfrm>
            <a:prstGeom prst="rect">
              <a:avLst/>
            </a:prstGeom>
            <a:solidFill>
              <a:srgbClr val="FFFFFF">
                <a:alpha val="86163"/>
              </a:srgbClr>
            </a:solidFill>
            <a:ln w="12700" cap="flat">
              <a:solidFill>
                <a:srgbClr val="21529F">
                  <a:alpha val="86163"/>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a:defRPr sz="1800">
                  <a:solidFill>
                    <a:srgbClr val="21529F"/>
                  </a:solidFill>
                  <a:latin typeface="Helvetica Neue"/>
                  <a:ea typeface="Helvetica Neue"/>
                  <a:cs typeface="Helvetica Neue"/>
                  <a:sym typeface="Helvetica Neue"/>
                </a:defRPr>
              </a:lvl1pPr>
            </a:lstStyle>
            <a:p>
              <a:r>
                <a:rPr sz="1266"/>
                <a:t>Gas under test</a:t>
              </a:r>
            </a:p>
          </p:txBody>
        </p:sp>
        <p:sp>
          <p:nvSpPr>
            <p:cNvPr id="45" name="Data analysis">
              <a:extLst>
                <a:ext uri="{FF2B5EF4-FFF2-40B4-BE49-F238E27FC236}">
                  <a16:creationId xmlns:a16="http://schemas.microsoft.com/office/drawing/2014/main" id="{A6332328-09B1-A877-C9A2-54AE3499F0F5}"/>
                </a:ext>
              </a:extLst>
            </p:cNvPr>
            <p:cNvSpPr txBox="1"/>
            <p:nvPr/>
          </p:nvSpPr>
          <p:spPr>
            <a:xfrm>
              <a:off x="1215881" y="494596"/>
              <a:ext cx="1569326" cy="398168"/>
            </a:xfrm>
            <a:prstGeom prst="rect">
              <a:avLst/>
            </a:prstGeom>
            <a:solidFill>
              <a:srgbClr val="FFFFFF">
                <a:alpha val="86163"/>
              </a:srgbClr>
            </a:solidFill>
            <a:ln w="12700" cap="flat">
              <a:solidFill>
                <a:srgbClr val="21529F">
                  <a:alpha val="86163"/>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a:defRPr sz="1800">
                  <a:solidFill>
                    <a:srgbClr val="21529F"/>
                  </a:solidFill>
                  <a:latin typeface="Helvetica Neue"/>
                  <a:ea typeface="Helvetica Neue"/>
                  <a:cs typeface="Helvetica Neue"/>
                  <a:sym typeface="Helvetica Neue"/>
                </a:defRPr>
              </a:lvl1pPr>
            </a:lstStyle>
            <a:p>
              <a:r>
                <a:rPr sz="1266"/>
                <a:t>Data analysis</a:t>
              </a:r>
            </a:p>
          </p:txBody>
        </p:sp>
      </p:grpSp>
      <p:pic>
        <p:nvPicPr>
          <p:cNvPr id="46" name="WhatsApp Image 2022-09-27 at 14.53.02.jpeg" descr="WhatsApp Image 2022-09-27 at 14.53.02.jpeg">
            <a:extLst>
              <a:ext uri="{FF2B5EF4-FFF2-40B4-BE49-F238E27FC236}">
                <a16:creationId xmlns:a16="http://schemas.microsoft.com/office/drawing/2014/main" id="{73EF1DE8-FAA8-1373-4987-829C8BA49429}"/>
              </a:ext>
            </a:extLst>
          </p:cNvPr>
          <p:cNvPicPr>
            <a:picLocks noChangeAspect="1"/>
          </p:cNvPicPr>
          <p:nvPr/>
        </p:nvPicPr>
        <p:blipFill>
          <a:blip r:embed="rId5"/>
          <a:stretch>
            <a:fillRect/>
          </a:stretch>
        </p:blipFill>
        <p:spPr>
          <a:xfrm>
            <a:off x="6697568" y="2914763"/>
            <a:ext cx="3755646" cy="1398979"/>
          </a:xfrm>
          <a:prstGeom prst="rect">
            <a:avLst/>
          </a:prstGeom>
          <a:ln w="12700">
            <a:miter lim="400000"/>
          </a:ln>
        </p:spPr>
      </p:pic>
      <p:sp>
        <p:nvSpPr>
          <p:cNvPr id="47" name="Bakelite RPCs use 40% relative humidity…">
            <a:extLst>
              <a:ext uri="{FF2B5EF4-FFF2-40B4-BE49-F238E27FC236}">
                <a16:creationId xmlns:a16="http://schemas.microsoft.com/office/drawing/2014/main" id="{14A70716-CAE8-8A20-7177-D30558D94D24}"/>
              </a:ext>
            </a:extLst>
          </p:cNvPr>
          <p:cNvSpPr txBox="1"/>
          <p:nvPr/>
        </p:nvSpPr>
        <p:spPr>
          <a:xfrm>
            <a:off x="6053826" y="4283840"/>
            <a:ext cx="5423879" cy="209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238116" indent="-238116" defTabSz="1468385">
              <a:lnSpc>
                <a:spcPct val="110000"/>
              </a:lnSpc>
              <a:buSzPct val="75000"/>
              <a:buChar char="-"/>
              <a:defRPr sz="2100">
                <a:uFill>
                  <a:solidFill>
                    <a:srgbClr val="000000"/>
                  </a:solidFill>
                </a:uFill>
                <a:latin typeface="Helvetica"/>
                <a:ea typeface="Helvetica"/>
                <a:cs typeface="Helvetica"/>
                <a:sym typeface="Helvetica"/>
              </a:defRPr>
            </a:pPr>
            <a:r>
              <a:rPr sz="1477" dirty="0"/>
              <a:t>Bakelite RPCs use 40% relative humidity</a:t>
            </a:r>
          </a:p>
          <a:p>
            <a:pPr marL="238116" indent="-238116" defTabSz="1468385">
              <a:lnSpc>
                <a:spcPct val="110000"/>
              </a:lnSpc>
              <a:buSzPct val="75000"/>
              <a:buChar char="-"/>
              <a:defRPr sz="2100">
                <a:uFill>
                  <a:solidFill>
                    <a:srgbClr val="000000"/>
                  </a:solidFill>
                </a:uFill>
                <a:latin typeface="Helvetica"/>
                <a:ea typeface="Helvetica"/>
                <a:cs typeface="Helvetica"/>
                <a:sym typeface="Helvetica"/>
              </a:defRPr>
            </a:pPr>
            <a:r>
              <a:rPr sz="1477" dirty="0"/>
              <a:t>Production of an amide from NOVEC 4710 + H</a:t>
            </a:r>
            <a:r>
              <a:rPr sz="1477" baseline="-5999" dirty="0"/>
              <a:t>2</a:t>
            </a:r>
            <a:r>
              <a:rPr sz="1477" dirty="0"/>
              <a:t>O</a:t>
            </a:r>
          </a:p>
          <a:p>
            <a:pPr marL="401822" lvl="1" indent="-160729" defTabSz="1468385">
              <a:lnSpc>
                <a:spcPct val="110000"/>
              </a:lnSpc>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200" dirty="0"/>
              <a:t>Sub-products in the order of ppb</a:t>
            </a:r>
          </a:p>
          <a:p>
            <a:pPr marL="401822" lvl="1" indent="-160729" defTabSz="1468385">
              <a:lnSpc>
                <a:spcPct val="110000"/>
              </a:lnSpc>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200" dirty="0"/>
              <a:t>Solid at room T with a melting point of 49°C </a:t>
            </a:r>
            <a:endParaRPr sz="700" dirty="0"/>
          </a:p>
          <a:p>
            <a:pPr marL="401822" lvl="1" indent="-160729" defTabSz="1468385">
              <a:lnSpc>
                <a:spcPct val="110000"/>
              </a:lnSpc>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200" dirty="0"/>
              <a:t>The amide has appreciable </a:t>
            </a:r>
            <a:r>
              <a:rPr sz="1200" dirty="0" err="1"/>
              <a:t>vapour</a:t>
            </a:r>
            <a:r>
              <a:rPr sz="1200" dirty="0"/>
              <a:t> pressure at 60°C,</a:t>
            </a:r>
            <a:br>
              <a:rPr sz="1200" dirty="0"/>
            </a:br>
            <a:r>
              <a:rPr sz="1200" dirty="0"/>
              <a:t>it remains in gas phase at low concentrations </a:t>
            </a:r>
          </a:p>
          <a:p>
            <a:pPr marL="238116" indent="-238116" defTabSz="1468385">
              <a:lnSpc>
                <a:spcPct val="110000"/>
              </a:lnSpc>
              <a:buSzPct val="75000"/>
              <a:buChar char="-"/>
              <a:defRPr sz="2100">
                <a:uFill>
                  <a:solidFill>
                    <a:srgbClr val="000000"/>
                  </a:solidFill>
                </a:uFill>
                <a:latin typeface="Helvetica"/>
                <a:ea typeface="Helvetica"/>
                <a:cs typeface="Helvetica"/>
                <a:sym typeface="Helvetica"/>
              </a:defRPr>
            </a:pPr>
            <a:r>
              <a:rPr sz="1477" dirty="0"/>
              <a:t>Tests on-going in laboratory</a:t>
            </a:r>
          </a:p>
          <a:p>
            <a:pPr marL="401822" lvl="1" indent="-160729" defTabSz="1468385">
              <a:lnSpc>
                <a:spcPct val="110000"/>
              </a:lnSpc>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200" dirty="0"/>
              <a:t>Try to reproduce 3M tests</a:t>
            </a:r>
          </a:p>
          <a:p>
            <a:pPr marL="401822" lvl="1" indent="-160729" defTabSz="1468385">
              <a:lnSpc>
                <a:spcPct val="110000"/>
              </a:lnSpc>
              <a:buClr>
                <a:srgbClr val="747474"/>
              </a:buClr>
              <a:buSzPct val="100000"/>
              <a:buChar char="-"/>
              <a:defRPr sz="2100">
                <a:solidFill>
                  <a:srgbClr val="747474"/>
                </a:solidFill>
                <a:uFill>
                  <a:solidFill>
                    <a:srgbClr val="000000"/>
                  </a:solidFill>
                </a:uFill>
                <a:latin typeface="Helvetica"/>
                <a:ea typeface="Helvetica"/>
                <a:cs typeface="Helvetica"/>
                <a:sym typeface="Helvetica"/>
              </a:defRPr>
            </a:pPr>
            <a:r>
              <a:rPr sz="1200" dirty="0"/>
              <a:t>Analysis at the output of an RPC</a:t>
            </a:r>
          </a:p>
        </p:txBody>
      </p:sp>
      <p:sp>
        <p:nvSpPr>
          <p:cNvPr id="48" name="Rectangle 4">
            <a:extLst>
              <a:ext uri="{FF2B5EF4-FFF2-40B4-BE49-F238E27FC236}">
                <a16:creationId xmlns:a16="http://schemas.microsoft.com/office/drawing/2014/main" id="{B17BFAC5-6A4F-4595-E276-8103C33CBEB6}"/>
              </a:ext>
            </a:extLst>
          </p:cNvPr>
          <p:cNvSpPr txBox="1">
            <a:spLocks noChangeArrowheads="1"/>
          </p:cNvSpPr>
          <p:nvPr/>
        </p:nvSpPr>
        <p:spPr>
          <a:xfrm>
            <a:off x="792488" y="27721"/>
            <a:ext cx="1016441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000" dirty="0">
                <a:solidFill>
                  <a:srgbClr val="4F81BD">
                    <a:lumMod val="75000"/>
                  </a:srgbClr>
                </a:solidFill>
                <a:latin typeface="+mn-lt"/>
              </a:rPr>
              <a:t>Studies on F-gases properties: examples</a:t>
            </a:r>
          </a:p>
        </p:txBody>
      </p:sp>
      <p:grpSp>
        <p:nvGrpSpPr>
          <p:cNvPr id="49" name="Group 48">
            <a:extLst>
              <a:ext uri="{FF2B5EF4-FFF2-40B4-BE49-F238E27FC236}">
                <a16:creationId xmlns:a16="http://schemas.microsoft.com/office/drawing/2014/main" id="{CE90B709-2D6F-23AE-847B-5AAF7BCF1DC8}"/>
              </a:ext>
            </a:extLst>
          </p:cNvPr>
          <p:cNvGrpSpPr/>
          <p:nvPr/>
        </p:nvGrpSpPr>
        <p:grpSpPr>
          <a:xfrm>
            <a:off x="792488" y="691712"/>
            <a:ext cx="10440000" cy="37824"/>
            <a:chOff x="179512" y="582864"/>
            <a:chExt cx="8820000" cy="37824"/>
          </a:xfrm>
        </p:grpSpPr>
        <p:cxnSp>
          <p:nvCxnSpPr>
            <p:cNvPr id="50" name="Straight Connector 49">
              <a:extLst>
                <a:ext uri="{FF2B5EF4-FFF2-40B4-BE49-F238E27FC236}">
                  <a16:creationId xmlns:a16="http://schemas.microsoft.com/office/drawing/2014/main" id="{04E3436B-E737-F3EE-855F-0486106629E1}"/>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51" name="Straight Connector 50">
              <a:extLst>
                <a:ext uri="{FF2B5EF4-FFF2-40B4-BE49-F238E27FC236}">
                  <a16:creationId xmlns:a16="http://schemas.microsoft.com/office/drawing/2014/main" id="{E0F4B2FF-3B6F-913B-C973-D3497E8D5B7F}"/>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pic>
        <p:nvPicPr>
          <p:cNvPr id="52" name="Picture 51" descr="C:\Users\guidar\Documents\IEEE2012\CERN LogoOutline-Blue-04.png">
            <a:extLst>
              <a:ext uri="{FF2B5EF4-FFF2-40B4-BE49-F238E27FC236}">
                <a16:creationId xmlns:a16="http://schemas.microsoft.com/office/drawing/2014/main" id="{32252686-6CC6-010F-E194-A93549E5514E}"/>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53" name="NOVEC 5110">
            <a:extLst>
              <a:ext uri="{FF2B5EF4-FFF2-40B4-BE49-F238E27FC236}">
                <a16:creationId xmlns:a16="http://schemas.microsoft.com/office/drawing/2014/main" id="{8B8B485B-DA5B-9C39-B63D-AEF18AE1B07D}"/>
              </a:ext>
            </a:extLst>
          </p:cNvPr>
          <p:cNvSpPr txBox="1"/>
          <p:nvPr/>
        </p:nvSpPr>
        <p:spPr>
          <a:xfrm>
            <a:off x="538884" y="868642"/>
            <a:ext cx="1487651"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1200"/>
              </a:spcBef>
              <a:defRPr sz="2300" b="1">
                <a:solidFill>
                  <a:srgbClr val="21529F"/>
                </a:solidFill>
                <a:latin typeface="Helvetica"/>
                <a:ea typeface="Helvetica"/>
                <a:cs typeface="Helvetica"/>
                <a:sym typeface="Helvetica"/>
              </a:defRPr>
            </a:lvl1pPr>
          </a:lstStyle>
          <a:p>
            <a:r>
              <a:rPr sz="1800" dirty="0"/>
              <a:t>NOVEC 5110</a:t>
            </a:r>
          </a:p>
        </p:txBody>
      </p:sp>
      <p:sp>
        <p:nvSpPr>
          <p:cNvPr id="54" name="NOVEC 4710">
            <a:extLst>
              <a:ext uri="{FF2B5EF4-FFF2-40B4-BE49-F238E27FC236}">
                <a16:creationId xmlns:a16="http://schemas.microsoft.com/office/drawing/2014/main" id="{F45456A2-22CB-40AE-01CF-4B9128092C8E}"/>
              </a:ext>
            </a:extLst>
          </p:cNvPr>
          <p:cNvSpPr txBox="1"/>
          <p:nvPr/>
        </p:nvSpPr>
        <p:spPr>
          <a:xfrm>
            <a:off x="6166583" y="868642"/>
            <a:ext cx="1500411"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1200"/>
              </a:spcBef>
              <a:defRPr sz="2300" b="1">
                <a:solidFill>
                  <a:srgbClr val="21529F"/>
                </a:solidFill>
                <a:latin typeface="Helvetica"/>
                <a:ea typeface="Helvetica"/>
                <a:cs typeface="Helvetica"/>
                <a:sym typeface="Helvetica"/>
              </a:defRPr>
            </a:lvl1pPr>
          </a:lstStyle>
          <a:p>
            <a:r>
              <a:rPr sz="1800" dirty="0"/>
              <a:t>NOVEC 4710</a:t>
            </a:r>
          </a:p>
        </p:txBody>
      </p:sp>
    </p:spTree>
    <p:extLst>
      <p:ext uri="{BB962C8B-B14F-4D97-AF65-F5344CB8AC3E}">
        <p14:creationId xmlns:p14="http://schemas.microsoft.com/office/powerpoint/2010/main" val="24598765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115ED2-2420-9658-6B92-03BAFB2104A8}"/>
              </a:ext>
            </a:extLst>
          </p:cNvPr>
          <p:cNvSpPr txBox="1"/>
          <p:nvPr/>
        </p:nvSpPr>
        <p:spPr>
          <a:xfrm>
            <a:off x="0" y="776709"/>
            <a:ext cx="4624252" cy="369332"/>
          </a:xfrm>
          <a:prstGeom prst="rect">
            <a:avLst/>
          </a:prstGeom>
          <a:noFill/>
        </p:spPr>
        <p:txBody>
          <a:bodyPr wrap="square">
            <a:spAutoFit/>
          </a:bodyPr>
          <a:lstStyle/>
          <a:p>
            <a:r>
              <a:rPr lang="en-GB" b="1" u="sng" dirty="0"/>
              <a:t>New detectors for Run3 (ATLAS-BIS/BI)</a:t>
            </a:r>
          </a:p>
        </p:txBody>
      </p:sp>
      <p:pic>
        <p:nvPicPr>
          <p:cNvPr id="8" name="Picture 7">
            <a:extLst>
              <a:ext uri="{FF2B5EF4-FFF2-40B4-BE49-F238E27FC236}">
                <a16:creationId xmlns:a16="http://schemas.microsoft.com/office/drawing/2014/main" id="{B12BCEBC-5037-E000-AADE-DD295DF7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8659" y="1513929"/>
            <a:ext cx="3567196" cy="2456784"/>
          </a:xfrm>
          <a:prstGeom prst="rect">
            <a:avLst/>
          </a:prstGeom>
        </p:spPr>
      </p:pic>
      <p:pic>
        <p:nvPicPr>
          <p:cNvPr id="10" name="Picture 9">
            <a:extLst>
              <a:ext uri="{FF2B5EF4-FFF2-40B4-BE49-F238E27FC236}">
                <a16:creationId xmlns:a16="http://schemas.microsoft.com/office/drawing/2014/main" id="{7092579A-96ED-FD2C-24FC-C5CCAC8CB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979" y="984319"/>
            <a:ext cx="2554166" cy="613000"/>
          </a:xfrm>
          <a:prstGeom prst="rect">
            <a:avLst/>
          </a:prstGeom>
        </p:spPr>
      </p:pic>
      <p:sp>
        <p:nvSpPr>
          <p:cNvPr id="12" name="TextBox 11">
            <a:extLst>
              <a:ext uri="{FF2B5EF4-FFF2-40B4-BE49-F238E27FC236}">
                <a16:creationId xmlns:a16="http://schemas.microsoft.com/office/drawing/2014/main" id="{4EB45BF4-A7A3-DC8E-7E12-7B9B7DC8D19F}"/>
              </a:ext>
            </a:extLst>
          </p:cNvPr>
          <p:cNvSpPr txBox="1"/>
          <p:nvPr/>
        </p:nvSpPr>
        <p:spPr>
          <a:xfrm>
            <a:off x="9279725" y="2834693"/>
            <a:ext cx="2340952" cy="369332"/>
          </a:xfrm>
          <a:prstGeom prst="rect">
            <a:avLst/>
          </a:prstGeom>
          <a:noFill/>
        </p:spPr>
        <p:txBody>
          <a:bodyPr wrap="square">
            <a:spAutoFit/>
          </a:bodyPr>
          <a:lstStyle/>
          <a:p>
            <a:r>
              <a:rPr lang="en-CH" dirty="0"/>
              <a:t>&lt; 𝑛𝑝 &gt;= 𝑙</a:t>
            </a:r>
            <a:r>
              <a:rPr lang="en-GB" dirty="0" err="1"/>
              <a:t>og</a:t>
            </a:r>
            <a:r>
              <a:rPr lang="en-CH" dirty="0"/>
              <a:t>(</a:t>
            </a:r>
            <a:r>
              <a:rPr lang="en-GB" dirty="0"/>
              <a:t>1/(</a:t>
            </a:r>
            <a:r>
              <a:rPr lang="en-CH" dirty="0"/>
              <a:t>1 − 𝜖</a:t>
            </a:r>
            <a:r>
              <a:rPr lang="en-GB" dirty="0"/>
              <a:t>))</a:t>
            </a:r>
            <a:endParaRPr lang="en-CH" dirty="0"/>
          </a:p>
        </p:txBody>
      </p:sp>
      <p:sp>
        <p:nvSpPr>
          <p:cNvPr id="14" name="TextBox 13">
            <a:extLst>
              <a:ext uri="{FF2B5EF4-FFF2-40B4-BE49-F238E27FC236}">
                <a16:creationId xmlns:a16="http://schemas.microsoft.com/office/drawing/2014/main" id="{608E92E4-319B-98CB-4A90-905A421DC188}"/>
              </a:ext>
            </a:extLst>
          </p:cNvPr>
          <p:cNvSpPr txBox="1"/>
          <p:nvPr/>
        </p:nvSpPr>
        <p:spPr>
          <a:xfrm>
            <a:off x="5418658" y="772453"/>
            <a:ext cx="3743487" cy="584775"/>
          </a:xfrm>
          <a:prstGeom prst="rect">
            <a:avLst/>
          </a:prstGeom>
          <a:noFill/>
        </p:spPr>
        <p:txBody>
          <a:bodyPr wrap="square">
            <a:spAutoFit/>
          </a:bodyPr>
          <a:lstStyle/>
          <a:p>
            <a:r>
              <a:rPr lang="en-GB" sz="1600" dirty="0"/>
              <a:t>Mixtures from ECOGAS@GIF </a:t>
            </a:r>
          </a:p>
          <a:p>
            <a:r>
              <a:rPr lang="en-GB" sz="1600" dirty="0"/>
              <a:t>collaboration:</a:t>
            </a:r>
            <a:endParaRPr lang="en-CH" sz="1600" dirty="0"/>
          </a:p>
        </p:txBody>
      </p:sp>
      <p:sp>
        <p:nvSpPr>
          <p:cNvPr id="20" name="Rectangle 4">
            <a:extLst>
              <a:ext uri="{FF2B5EF4-FFF2-40B4-BE49-F238E27FC236}">
                <a16:creationId xmlns:a16="http://schemas.microsoft.com/office/drawing/2014/main" id="{D5114696-B0D1-9066-72C7-FCDD77E4D1E7}"/>
              </a:ext>
            </a:extLst>
          </p:cNvPr>
          <p:cNvSpPr txBox="1">
            <a:spLocks noChangeArrowheads="1"/>
          </p:cNvSpPr>
          <p:nvPr/>
        </p:nvSpPr>
        <p:spPr>
          <a:xfrm>
            <a:off x="792488" y="54072"/>
            <a:ext cx="104400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4F81BD">
                    <a:lumMod val="75000"/>
                  </a:srgbClr>
                </a:solidFill>
                <a:effectLst/>
                <a:uLnTx/>
                <a:uFillTx/>
                <a:latin typeface="+mn-lt"/>
                <a:ea typeface="+mj-ea"/>
                <a:cs typeface="+mj-cs"/>
              </a:rPr>
              <a:t>ATLAS and CMS - RPC upgrade programs: </a:t>
            </a:r>
            <a:r>
              <a:rPr kumimoji="0" lang="en-US" sz="3200" b="0" i="0" u="sng" strike="noStrike" kern="1200" cap="none" spc="0" normalizeH="0" baseline="0" noProof="0" dirty="0">
                <a:ln>
                  <a:noFill/>
                </a:ln>
                <a:solidFill>
                  <a:srgbClr val="4F81BD">
                    <a:lumMod val="75000"/>
                  </a:srgbClr>
                </a:solidFill>
                <a:effectLst/>
                <a:uLnTx/>
                <a:uFillTx/>
                <a:latin typeface="+mn-lt"/>
                <a:ea typeface="+mj-ea"/>
                <a:cs typeface="+mj-cs"/>
              </a:rPr>
              <a:t>new detectors &amp; FEB</a:t>
            </a:r>
          </a:p>
        </p:txBody>
      </p:sp>
      <p:grpSp>
        <p:nvGrpSpPr>
          <p:cNvPr id="21" name="Group 20">
            <a:extLst>
              <a:ext uri="{FF2B5EF4-FFF2-40B4-BE49-F238E27FC236}">
                <a16:creationId xmlns:a16="http://schemas.microsoft.com/office/drawing/2014/main" id="{4C222241-991B-287A-EC56-67E6DCCD6CFE}"/>
              </a:ext>
            </a:extLst>
          </p:cNvPr>
          <p:cNvGrpSpPr/>
          <p:nvPr/>
        </p:nvGrpSpPr>
        <p:grpSpPr>
          <a:xfrm>
            <a:off x="792488" y="691712"/>
            <a:ext cx="10440000" cy="37824"/>
            <a:chOff x="179512" y="582864"/>
            <a:chExt cx="8820000" cy="37824"/>
          </a:xfrm>
        </p:grpSpPr>
        <p:cxnSp>
          <p:nvCxnSpPr>
            <p:cNvPr id="22" name="Straight Connector 21">
              <a:extLst>
                <a:ext uri="{FF2B5EF4-FFF2-40B4-BE49-F238E27FC236}">
                  <a16:creationId xmlns:a16="http://schemas.microsoft.com/office/drawing/2014/main" id="{C86AEA04-1CB1-0F47-4038-3C9BA48D9B8E}"/>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23" name="Straight Connector 22">
              <a:extLst>
                <a:ext uri="{FF2B5EF4-FFF2-40B4-BE49-F238E27FC236}">
                  <a16:creationId xmlns:a16="http://schemas.microsoft.com/office/drawing/2014/main" id="{BEDD95F4-2A47-E4A4-3062-3CFB319351F8}"/>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pic>
        <p:nvPicPr>
          <p:cNvPr id="5" name="Picture 4">
            <a:extLst>
              <a:ext uri="{FF2B5EF4-FFF2-40B4-BE49-F238E27FC236}">
                <a16:creationId xmlns:a16="http://schemas.microsoft.com/office/drawing/2014/main" id="{DED29A66-DF5E-3D19-7EA5-7DC496BCB801}"/>
              </a:ext>
            </a:extLst>
          </p:cNvPr>
          <p:cNvPicPr>
            <a:picLocks noChangeAspect="1"/>
          </p:cNvPicPr>
          <p:nvPr/>
        </p:nvPicPr>
        <p:blipFill rotWithShape="1">
          <a:blip r:embed="rId4">
            <a:extLst>
              <a:ext uri="{28A0092B-C50C-407E-A947-70E740481C1C}">
                <a14:useLocalDpi xmlns:a14="http://schemas.microsoft.com/office/drawing/2010/main" val="0"/>
              </a:ext>
            </a:extLst>
          </a:blip>
          <a:srcRect l="1814" t="3460" r="2732"/>
          <a:stretch/>
        </p:blipFill>
        <p:spPr>
          <a:xfrm>
            <a:off x="5192591" y="1589561"/>
            <a:ext cx="3375909" cy="2325305"/>
          </a:xfrm>
          <a:prstGeom prst="rect">
            <a:avLst/>
          </a:prstGeom>
        </p:spPr>
      </p:pic>
      <p:sp>
        <p:nvSpPr>
          <p:cNvPr id="13" name="TextBox 12">
            <a:extLst>
              <a:ext uri="{FF2B5EF4-FFF2-40B4-BE49-F238E27FC236}">
                <a16:creationId xmlns:a16="http://schemas.microsoft.com/office/drawing/2014/main" id="{90D0CE27-F01B-A6E2-673C-A5B2D84868FE}"/>
              </a:ext>
            </a:extLst>
          </p:cNvPr>
          <p:cNvSpPr txBox="1"/>
          <p:nvPr/>
        </p:nvSpPr>
        <p:spPr>
          <a:xfrm>
            <a:off x="7621067" y="1649490"/>
            <a:ext cx="896710" cy="307777"/>
          </a:xfrm>
          <a:prstGeom prst="rect">
            <a:avLst/>
          </a:prstGeom>
          <a:noFill/>
        </p:spPr>
        <p:txBody>
          <a:bodyPr wrap="square">
            <a:spAutoFit/>
          </a:bodyPr>
          <a:lstStyle/>
          <a:p>
            <a:r>
              <a:rPr lang="en-GB" sz="1400" dirty="0"/>
              <a:t>ABS=22</a:t>
            </a:r>
            <a:endParaRPr lang="en-CH" sz="1400" dirty="0"/>
          </a:p>
        </p:txBody>
      </p:sp>
      <p:sp>
        <p:nvSpPr>
          <p:cNvPr id="25" name="TextBox 24">
            <a:extLst>
              <a:ext uri="{FF2B5EF4-FFF2-40B4-BE49-F238E27FC236}">
                <a16:creationId xmlns:a16="http://schemas.microsoft.com/office/drawing/2014/main" id="{ECECB2E7-81FF-0A9B-AB03-C3CB02728FDC}"/>
              </a:ext>
            </a:extLst>
          </p:cNvPr>
          <p:cNvSpPr txBox="1"/>
          <p:nvPr/>
        </p:nvSpPr>
        <p:spPr>
          <a:xfrm>
            <a:off x="11089262" y="1803378"/>
            <a:ext cx="771930" cy="307777"/>
          </a:xfrm>
          <a:prstGeom prst="rect">
            <a:avLst/>
          </a:prstGeom>
          <a:noFill/>
        </p:spPr>
        <p:txBody>
          <a:bodyPr wrap="square">
            <a:spAutoFit/>
          </a:bodyPr>
          <a:lstStyle/>
          <a:p>
            <a:r>
              <a:rPr lang="en-GB" sz="1400" dirty="0"/>
              <a:t>Std mix</a:t>
            </a:r>
            <a:endParaRPr lang="en-CH" sz="1400" dirty="0"/>
          </a:p>
        </p:txBody>
      </p:sp>
      <p:sp>
        <p:nvSpPr>
          <p:cNvPr id="4" name="TextBox 3">
            <a:extLst>
              <a:ext uri="{FF2B5EF4-FFF2-40B4-BE49-F238E27FC236}">
                <a16:creationId xmlns:a16="http://schemas.microsoft.com/office/drawing/2014/main" id="{3A1DDBE9-3B6C-F26C-E1D6-FB24548CFF77}"/>
              </a:ext>
            </a:extLst>
          </p:cNvPr>
          <p:cNvSpPr txBox="1"/>
          <p:nvPr/>
        </p:nvSpPr>
        <p:spPr>
          <a:xfrm>
            <a:off x="0" y="1136540"/>
            <a:ext cx="4901600" cy="3046988"/>
          </a:xfrm>
          <a:prstGeom prst="rect">
            <a:avLst/>
          </a:prstGeom>
          <a:noFill/>
        </p:spPr>
        <p:txBody>
          <a:bodyPr wrap="square">
            <a:spAutoFit/>
          </a:bodyPr>
          <a:lstStyle/>
          <a:p>
            <a:pPr marL="285750" indent="-285750">
              <a:buFont typeface="Calibri" panose="020F0502020204030204" pitchFamily="34" charset="0"/>
              <a:buChar char="−"/>
            </a:pPr>
            <a:r>
              <a:rPr lang="en-GB" dirty="0"/>
              <a:t>Triplet (3 single gaps; 1 mm gas gap) </a:t>
            </a:r>
          </a:p>
          <a:p>
            <a:pPr marL="285750" indent="-285750">
              <a:buFont typeface="Calibri" panose="020F0502020204030204" pitchFamily="34" charset="0"/>
              <a:buChar char="−"/>
            </a:pPr>
            <a:r>
              <a:rPr lang="en-GB" u="sng" dirty="0">
                <a:highlight>
                  <a:srgbClr val="FFFF00"/>
                </a:highlight>
              </a:rPr>
              <a:t>Very effective Faraday cage </a:t>
            </a:r>
            <a:r>
              <a:rPr lang="en-GB" dirty="0"/>
              <a:t>allowing to operate with low noise and trigger on 2/3 coincidence</a:t>
            </a:r>
          </a:p>
          <a:p>
            <a:pPr marL="285750" indent="-285750">
              <a:buFont typeface="Calibri" panose="020F0502020204030204" pitchFamily="34" charset="0"/>
              <a:buChar char="−"/>
            </a:pPr>
            <a:r>
              <a:rPr lang="en-GB" u="sng" dirty="0">
                <a:highlight>
                  <a:srgbClr val="FFFF00"/>
                </a:highlight>
              </a:rPr>
              <a:t>New FEB with new chip</a:t>
            </a:r>
            <a:r>
              <a:rPr lang="en-GB" dirty="0"/>
              <a:t>:</a:t>
            </a:r>
          </a:p>
          <a:p>
            <a:pPr marL="742950" lvl="1" indent="-285750">
              <a:buFont typeface="Calibri" panose="020F0502020204030204" pitchFamily="34" charset="0"/>
              <a:buChar char="ꓸ"/>
            </a:pPr>
            <a:r>
              <a:rPr lang="en-GB" dirty="0"/>
              <a:t>Low noise </a:t>
            </a:r>
          </a:p>
          <a:p>
            <a:pPr marL="742950" lvl="1" indent="-285750">
              <a:buFont typeface="Calibri" panose="020F0502020204030204" pitchFamily="34" charset="0"/>
              <a:buChar char="ꓸ"/>
            </a:pPr>
            <a:r>
              <a:rPr lang="en-GB" dirty="0"/>
              <a:t>Allowing threshold as low as 1 </a:t>
            </a:r>
            <a:r>
              <a:rPr lang="en-GB" dirty="0" err="1"/>
              <a:t>fC</a:t>
            </a:r>
            <a:endParaRPr lang="en-GB" dirty="0"/>
          </a:p>
          <a:p>
            <a:r>
              <a:rPr lang="en-GB" sz="1600" dirty="0">
                <a:sym typeface="Wingdings" panose="05000000000000000000" pitchFamily="2" charset="2"/>
              </a:rPr>
              <a:t>	</a:t>
            </a:r>
            <a:r>
              <a:rPr lang="en-GB" sz="1600" u="sng" dirty="0">
                <a:sym typeface="Wingdings" panose="05000000000000000000" pitchFamily="2" charset="2"/>
              </a:rPr>
              <a:t> </a:t>
            </a:r>
            <a:r>
              <a:rPr lang="en-GB" sz="1600" u="sng" dirty="0"/>
              <a:t>from 30 to 3 </a:t>
            </a:r>
            <a:r>
              <a:rPr lang="en-GB" sz="1600" u="sng" dirty="0" err="1"/>
              <a:t>pC</a:t>
            </a:r>
            <a:r>
              <a:rPr lang="en-GB" sz="1600" u="sng" dirty="0"/>
              <a:t> per photon count</a:t>
            </a:r>
          </a:p>
          <a:p>
            <a:pPr marL="1657350" lvl="3" indent="-285750">
              <a:buFont typeface="Wingdings" panose="05000000000000000000" pitchFamily="2" charset="2"/>
              <a:buChar char="à"/>
            </a:pPr>
            <a:r>
              <a:rPr lang="en-GB" sz="1600" u="sng" dirty="0">
                <a:highlight>
                  <a:srgbClr val="FFFF00"/>
                </a:highlight>
                <a:sym typeface="Wingdings" panose="05000000000000000000" pitchFamily="2" charset="2"/>
              </a:rPr>
              <a:t>Increased rate capability (x10)</a:t>
            </a:r>
          </a:p>
          <a:p>
            <a:pPr marL="1657350" lvl="3" indent="-285750">
              <a:buFont typeface="Wingdings" panose="05000000000000000000" pitchFamily="2" charset="2"/>
              <a:buChar char="à"/>
            </a:pPr>
            <a:r>
              <a:rPr lang="en-GB" sz="1600" u="sng" dirty="0">
                <a:highlight>
                  <a:srgbClr val="FFFF00"/>
                </a:highlight>
                <a:sym typeface="Wingdings" panose="05000000000000000000" pitchFamily="2" charset="2"/>
              </a:rPr>
              <a:t>Low ageing (÷10)</a:t>
            </a:r>
            <a:endParaRPr lang="en-GB" sz="1600" u="sng" dirty="0">
              <a:highlight>
                <a:srgbClr val="FFFF00"/>
              </a:highlight>
            </a:endParaRPr>
          </a:p>
          <a:p>
            <a:pPr marL="285750" indent="-285750">
              <a:buFont typeface="Calibri" panose="020F0502020204030204" pitchFamily="34" charset="0"/>
              <a:buChar char="−"/>
            </a:pPr>
            <a:r>
              <a:rPr lang="en-GB" dirty="0"/>
              <a:t>3 independent singlets providing 3D+time</a:t>
            </a:r>
          </a:p>
          <a:p>
            <a:pPr marL="285750" indent="-285750">
              <a:buFont typeface="Calibri" panose="020F0502020204030204" pitchFamily="34" charset="0"/>
              <a:buChar char="−"/>
            </a:pPr>
            <a:r>
              <a:rPr lang="en-GB" dirty="0"/>
              <a:t>Combined </a:t>
            </a:r>
            <a:r>
              <a:rPr lang="el-GR" dirty="0"/>
              <a:t>σ</a:t>
            </a:r>
            <a:r>
              <a:rPr lang="en-GB" baseline="-25000" dirty="0"/>
              <a:t>t</a:t>
            </a:r>
            <a:r>
              <a:rPr lang="en-GB" dirty="0"/>
              <a:t> 160 </a:t>
            </a:r>
            <a:r>
              <a:rPr lang="en-GB" dirty="0" err="1"/>
              <a:t>ps</a:t>
            </a:r>
            <a:endParaRPr lang="en-CH" dirty="0"/>
          </a:p>
        </p:txBody>
      </p:sp>
      <p:sp>
        <p:nvSpPr>
          <p:cNvPr id="6" name="TextBox 5">
            <a:extLst>
              <a:ext uri="{FF2B5EF4-FFF2-40B4-BE49-F238E27FC236}">
                <a16:creationId xmlns:a16="http://schemas.microsoft.com/office/drawing/2014/main" id="{1C4FF2CA-2741-F066-6214-E439CDD0A33D}"/>
              </a:ext>
            </a:extLst>
          </p:cNvPr>
          <p:cNvSpPr txBox="1"/>
          <p:nvPr/>
        </p:nvSpPr>
        <p:spPr>
          <a:xfrm>
            <a:off x="0" y="4147900"/>
            <a:ext cx="4624252" cy="2308324"/>
          </a:xfrm>
          <a:prstGeom prst="rect">
            <a:avLst/>
          </a:prstGeom>
          <a:noFill/>
        </p:spPr>
        <p:txBody>
          <a:bodyPr wrap="square">
            <a:spAutoFit/>
          </a:bodyPr>
          <a:lstStyle/>
          <a:p>
            <a:r>
              <a:rPr lang="en-GB" b="1" u="sng" dirty="0"/>
              <a:t>New detectors for Run3 (CMS-</a:t>
            </a:r>
            <a:r>
              <a:rPr lang="en-GB" b="1" u="sng" dirty="0" err="1"/>
              <a:t>iRPC</a:t>
            </a:r>
            <a:r>
              <a:rPr lang="en-GB" b="1" u="sng" dirty="0"/>
              <a:t>)</a:t>
            </a:r>
          </a:p>
          <a:p>
            <a:pPr marL="285750" indent="-285750">
              <a:buFont typeface="Calibri" panose="020F0502020204030204" pitchFamily="34" charset="0"/>
              <a:buChar char="−"/>
            </a:pPr>
            <a:r>
              <a:rPr lang="en-GB" dirty="0"/>
              <a:t>double gap (1.4 mm gas gap)</a:t>
            </a:r>
          </a:p>
          <a:p>
            <a:pPr marL="285750" indent="-285750">
              <a:buFont typeface="Calibri" panose="020F0502020204030204" pitchFamily="34" charset="0"/>
              <a:buChar char="−"/>
            </a:pPr>
            <a:r>
              <a:rPr lang="en-GB" u="sng" dirty="0"/>
              <a:t>new FEB</a:t>
            </a:r>
            <a:r>
              <a:rPr lang="en-GB" dirty="0"/>
              <a:t>: </a:t>
            </a:r>
          </a:p>
          <a:p>
            <a:pPr marL="742950" lvl="1" indent="-285750">
              <a:buFont typeface="Calibri" panose="020F0502020204030204" pitchFamily="34" charset="0"/>
              <a:buChar char="ꓸ"/>
            </a:pPr>
            <a:r>
              <a:rPr lang="en-GB" dirty="0"/>
              <a:t>PETIROC2C re-designed</a:t>
            </a:r>
          </a:p>
          <a:p>
            <a:pPr marL="742950" lvl="1" indent="-285750">
              <a:buFont typeface="Calibri" panose="020F0502020204030204" pitchFamily="34" charset="0"/>
              <a:buChar char="ꓸ"/>
            </a:pPr>
            <a:r>
              <a:rPr lang="en-GB" dirty="0"/>
              <a:t>Threshold  &lt; 50 </a:t>
            </a:r>
            <a:r>
              <a:rPr lang="en-GB" dirty="0" err="1"/>
              <a:t>fC</a:t>
            </a:r>
            <a:endParaRPr lang="en-GB" dirty="0"/>
          </a:p>
          <a:p>
            <a:pPr marL="742950" lvl="1" indent="-285750">
              <a:buFont typeface="Calibri" panose="020F0502020204030204" pitchFamily="34" charset="0"/>
              <a:buChar char="ꓸ"/>
            </a:pPr>
            <a:r>
              <a:rPr lang="en-GB" dirty="0"/>
              <a:t>TDC </a:t>
            </a:r>
            <a:r>
              <a:rPr lang="en-GB" dirty="0" err="1"/>
              <a:t>σt</a:t>
            </a:r>
            <a:r>
              <a:rPr lang="en-GB" dirty="0"/>
              <a:t> 20 </a:t>
            </a:r>
            <a:r>
              <a:rPr lang="en-GB" dirty="0" err="1"/>
              <a:t>ps</a:t>
            </a:r>
            <a:endParaRPr lang="en-GB" dirty="0"/>
          </a:p>
          <a:p>
            <a:pPr marL="742950" lvl="1" indent="-285750">
              <a:buFont typeface="Calibri" panose="020F0502020204030204" pitchFamily="34" charset="0"/>
              <a:buChar char="ꓸ"/>
            </a:pPr>
            <a:r>
              <a:rPr lang="en-GB" dirty="0"/>
              <a:t>TDC and detector </a:t>
            </a:r>
            <a:r>
              <a:rPr lang="en-GB" dirty="0" err="1"/>
              <a:t>σt</a:t>
            </a:r>
            <a:r>
              <a:rPr lang="en-GB" dirty="0"/>
              <a:t> ~ 160 </a:t>
            </a:r>
            <a:r>
              <a:rPr lang="en-GB" dirty="0" err="1"/>
              <a:t>ps</a:t>
            </a:r>
            <a:endParaRPr lang="en-GB" dirty="0"/>
          </a:p>
          <a:p>
            <a:pPr lvl="2"/>
            <a:r>
              <a:rPr lang="en-GB" dirty="0">
                <a:sym typeface="Wingdings" panose="05000000000000000000" pitchFamily="2" charset="2"/>
              </a:rPr>
              <a:t> </a:t>
            </a:r>
            <a:r>
              <a:rPr lang="en-GB" dirty="0"/>
              <a:t>position resolution of ~1.6 cm</a:t>
            </a:r>
          </a:p>
        </p:txBody>
      </p:sp>
      <p:sp>
        <p:nvSpPr>
          <p:cNvPr id="33" name="Slide Number Placeholder 32">
            <a:extLst>
              <a:ext uri="{FF2B5EF4-FFF2-40B4-BE49-F238E27FC236}">
                <a16:creationId xmlns:a16="http://schemas.microsoft.com/office/drawing/2014/main" id="{FEFB0C7A-9261-C74D-C3EE-187C807ACCE2}"/>
              </a:ext>
            </a:extLst>
          </p:cNvPr>
          <p:cNvSpPr>
            <a:spLocks noGrp="1"/>
          </p:cNvSpPr>
          <p:nvPr>
            <p:ph type="sldNum" sz="quarter" idx="12"/>
          </p:nvPr>
        </p:nvSpPr>
        <p:spPr/>
        <p:txBody>
          <a:bodyPr/>
          <a:lstStyle/>
          <a:p>
            <a:fld id="{42A0D281-FBFC-4D24-9147-4B8F7095011A}" type="slidenum">
              <a:rPr lang="en-GB" smtClean="0"/>
              <a:t>84</a:t>
            </a:fld>
            <a:endParaRPr lang="en-GB"/>
          </a:p>
        </p:txBody>
      </p:sp>
      <p:sp>
        <p:nvSpPr>
          <p:cNvPr id="34" name="TextBox 33">
            <a:extLst>
              <a:ext uri="{FF2B5EF4-FFF2-40B4-BE49-F238E27FC236}">
                <a16:creationId xmlns:a16="http://schemas.microsoft.com/office/drawing/2014/main" id="{AF3CDE17-4E5E-C01E-0DBE-AD00ED8F92A7}"/>
              </a:ext>
            </a:extLst>
          </p:cNvPr>
          <p:cNvSpPr txBox="1"/>
          <p:nvPr/>
        </p:nvSpPr>
        <p:spPr>
          <a:xfrm>
            <a:off x="5054364" y="4424867"/>
            <a:ext cx="7028271" cy="1477328"/>
          </a:xfrm>
          <a:prstGeom prst="rect">
            <a:avLst/>
          </a:prstGeom>
          <a:noFill/>
        </p:spPr>
        <p:txBody>
          <a:bodyPr wrap="none" rtlCol="0">
            <a:spAutoFit/>
          </a:bodyPr>
          <a:lstStyle/>
          <a:p>
            <a:r>
              <a:rPr lang="en-GB" dirty="0"/>
              <a:t>From:</a:t>
            </a:r>
          </a:p>
          <a:p>
            <a:r>
              <a:rPr lang="en-GB" dirty="0">
                <a:hlinkClick r:id="rId5"/>
              </a:rPr>
              <a:t>CERN EP Seminar: Summary of RPC workshop</a:t>
            </a:r>
            <a:endParaRPr lang="fr-FR" dirty="0"/>
          </a:p>
          <a:p>
            <a:r>
              <a:rPr lang="en-GB" dirty="0">
                <a:hlinkClick r:id="rId6"/>
              </a:rPr>
              <a:t>RPC 2022 workshop: Overview</a:t>
            </a:r>
            <a:r>
              <a:rPr lang="fr-FR" dirty="0"/>
              <a:t>:</a:t>
            </a:r>
          </a:p>
          <a:p>
            <a:r>
              <a:rPr lang="en-GB" dirty="0">
                <a:hlinkClick r:id="rId7"/>
              </a:rPr>
              <a:t>Exploring the performance limits of the new generation of ATLAS RPCs</a:t>
            </a:r>
            <a:endParaRPr lang="fr-FR" dirty="0"/>
          </a:p>
          <a:p>
            <a:r>
              <a:rPr lang="en-GB" dirty="0">
                <a:hlinkClick r:id="rId8"/>
              </a:rPr>
              <a:t>XVI Workshop on Resistive </a:t>
            </a:r>
            <a:r>
              <a:rPr lang="en-GB" dirty="0" err="1">
                <a:hlinkClick r:id="rId8"/>
              </a:rPr>
              <a:t>PlaCMS</a:t>
            </a:r>
            <a:r>
              <a:rPr lang="en-GB" dirty="0">
                <a:hlinkClick r:id="rId8"/>
              </a:rPr>
              <a:t> </a:t>
            </a:r>
            <a:r>
              <a:rPr lang="en-GB" dirty="0" err="1">
                <a:hlinkClick r:id="rId8"/>
              </a:rPr>
              <a:t>iRPC</a:t>
            </a:r>
            <a:r>
              <a:rPr lang="en-GB" dirty="0">
                <a:hlinkClick r:id="rId8"/>
              </a:rPr>
              <a:t> FEB development and validation</a:t>
            </a:r>
            <a:r>
              <a:rPr lang="fr-FR" dirty="0"/>
              <a:t> </a:t>
            </a:r>
            <a:endParaRPr lang="en-CH" dirty="0"/>
          </a:p>
        </p:txBody>
      </p:sp>
      <p:pic>
        <p:nvPicPr>
          <p:cNvPr id="35" name="Picture 34" descr="C:\Users\guidar\Documents\IEEE2012\CERN LogoOutline-Blue-04.png">
            <a:extLst>
              <a:ext uri="{FF2B5EF4-FFF2-40B4-BE49-F238E27FC236}">
                <a16:creationId xmlns:a16="http://schemas.microsoft.com/office/drawing/2014/main" id="{CC829B45-1179-D1CD-8C70-28C1E5E54901}"/>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1">
            <a:extLst>
              <a:ext uri="{FF2B5EF4-FFF2-40B4-BE49-F238E27FC236}">
                <a16:creationId xmlns:a16="http://schemas.microsoft.com/office/drawing/2014/main" id="{C1E31CCF-FC2B-AF20-F1FE-70A4444840BA}"/>
              </a:ext>
            </a:extLst>
          </p:cNvPr>
          <p:cNvSpPr>
            <a:spLocks noGrp="1"/>
          </p:cNvSpPr>
          <p:nvPr>
            <p:ph type="ftr" sz="quarter" idx="11"/>
          </p:nvPr>
        </p:nvSpPr>
        <p:spPr>
          <a:xfrm>
            <a:off x="3249385" y="6356350"/>
            <a:ext cx="5693229" cy="365125"/>
          </a:xfrm>
        </p:spPr>
        <p:txBody>
          <a:bodyPr/>
          <a:lstStyle/>
          <a:p>
            <a:r>
              <a:rPr lang="en-GB"/>
              <a:t>Bonaudi-Chiavassa International School on Particle Detectors</a:t>
            </a:r>
            <a:endParaRPr lang="en-GB" dirty="0"/>
          </a:p>
        </p:txBody>
      </p:sp>
      <p:sp>
        <p:nvSpPr>
          <p:cNvPr id="7" name="Date Placeholder 6">
            <a:extLst>
              <a:ext uri="{FF2B5EF4-FFF2-40B4-BE49-F238E27FC236}">
                <a16:creationId xmlns:a16="http://schemas.microsoft.com/office/drawing/2014/main" id="{3BDFED1C-2294-A13B-30E0-FB504B88F5AC}"/>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3079832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Possible CF4 replacements"/>
          <p:cNvSpPr txBox="1"/>
          <p:nvPr/>
        </p:nvSpPr>
        <p:spPr>
          <a:xfrm>
            <a:off x="792488" y="44649"/>
            <a:ext cx="10440000" cy="651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a:defRPr sz="4200">
                <a:solidFill>
                  <a:srgbClr val="21529F"/>
                </a:solidFill>
                <a:latin typeface="Helvetica Neue Medium"/>
                <a:ea typeface="Helvetica Neue Medium"/>
                <a:cs typeface="Helvetica Neue Medium"/>
                <a:sym typeface="Helvetica Neue Medium"/>
              </a:defRPr>
            </a:pPr>
            <a:r>
              <a:rPr sz="2953" dirty="0">
                <a:latin typeface="Calibri" panose="020F0502020204030204" pitchFamily="34" charset="0"/>
                <a:ea typeface="Calibri" panose="020F0502020204030204" pitchFamily="34" charset="0"/>
                <a:cs typeface="Calibri" panose="020F0502020204030204" pitchFamily="34" charset="0"/>
              </a:rPr>
              <a:t>Possible CF</a:t>
            </a:r>
            <a:r>
              <a:rPr sz="2953" baseline="-5999" dirty="0">
                <a:latin typeface="Calibri" panose="020F0502020204030204" pitchFamily="34" charset="0"/>
                <a:ea typeface="Calibri" panose="020F0502020204030204" pitchFamily="34" charset="0"/>
                <a:cs typeface="Calibri" panose="020F0502020204030204" pitchFamily="34" charset="0"/>
              </a:rPr>
              <a:t>4</a:t>
            </a:r>
            <a:r>
              <a:rPr sz="2953" dirty="0">
                <a:latin typeface="Calibri" panose="020F0502020204030204" pitchFamily="34" charset="0"/>
                <a:ea typeface="Calibri" panose="020F0502020204030204" pitchFamily="34" charset="0"/>
                <a:cs typeface="Calibri" panose="020F0502020204030204" pitchFamily="34" charset="0"/>
              </a:rPr>
              <a:t> replacements</a:t>
            </a:r>
          </a:p>
        </p:txBody>
      </p:sp>
      <p:sp>
        <p:nvSpPr>
          <p:cNvPr id="992" name="CF4 is used in different types of particle detectors to prevent aging, to enhance time resolution or because of its scintillation photon emission"/>
          <p:cNvSpPr txBox="1"/>
          <p:nvPr/>
        </p:nvSpPr>
        <p:spPr>
          <a:xfrm>
            <a:off x="0" y="935762"/>
            <a:ext cx="12191999"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spcBef>
                <a:spcPts val="211"/>
              </a:spcBef>
              <a:defRPr sz="2300" b="1" i="1">
                <a:solidFill>
                  <a:srgbClr val="21529F"/>
                </a:solidFill>
                <a:latin typeface="Helvetica"/>
                <a:ea typeface="Helvetica"/>
                <a:cs typeface="Helvetica"/>
                <a:sym typeface="Helvetica"/>
              </a:defRPr>
            </a:pPr>
            <a:r>
              <a:rPr sz="1617" dirty="0">
                <a:latin typeface="Calibri" panose="020F0502020204030204" pitchFamily="34" charset="0"/>
                <a:ea typeface="Calibri" panose="020F0502020204030204" pitchFamily="34" charset="0"/>
                <a:cs typeface="Calibri" panose="020F0502020204030204" pitchFamily="34" charset="0"/>
              </a:rPr>
              <a:t>CF</a:t>
            </a:r>
            <a:r>
              <a:rPr sz="1617" baseline="-5999" dirty="0">
                <a:latin typeface="Calibri" panose="020F0502020204030204" pitchFamily="34" charset="0"/>
                <a:ea typeface="Calibri" panose="020F0502020204030204" pitchFamily="34" charset="0"/>
                <a:cs typeface="Calibri" panose="020F0502020204030204" pitchFamily="34" charset="0"/>
              </a:rPr>
              <a:t>4</a:t>
            </a:r>
            <a:r>
              <a:rPr sz="1617" dirty="0">
                <a:latin typeface="Calibri" panose="020F0502020204030204" pitchFamily="34" charset="0"/>
                <a:ea typeface="Calibri" panose="020F0502020204030204" pitchFamily="34" charset="0"/>
                <a:cs typeface="Calibri" panose="020F0502020204030204" pitchFamily="34" charset="0"/>
              </a:rPr>
              <a:t> is used in different types of particle detectors to prevent aging,</a:t>
            </a:r>
            <a:r>
              <a:rPr lang="en-GB" sz="1617" dirty="0">
                <a:latin typeface="Calibri" panose="020F0502020204030204" pitchFamily="34" charset="0"/>
                <a:ea typeface="Calibri" panose="020F0502020204030204" pitchFamily="34" charset="0"/>
                <a:cs typeface="Calibri" panose="020F0502020204030204" pitchFamily="34" charset="0"/>
              </a:rPr>
              <a:t> </a:t>
            </a:r>
            <a:r>
              <a:rPr sz="1617" dirty="0">
                <a:latin typeface="Calibri" panose="020F0502020204030204" pitchFamily="34" charset="0"/>
                <a:ea typeface="Calibri" panose="020F0502020204030204" pitchFamily="34" charset="0"/>
                <a:cs typeface="Calibri" panose="020F0502020204030204" pitchFamily="34" charset="0"/>
              </a:rPr>
              <a:t>to enhance time resolution or because of its scintillation photon emission </a:t>
            </a:r>
          </a:p>
        </p:txBody>
      </p:sp>
      <p:sp>
        <p:nvSpPr>
          <p:cNvPr id="993" name="CMS CSC studies"/>
          <p:cNvSpPr txBox="1"/>
          <p:nvPr/>
        </p:nvSpPr>
        <p:spPr>
          <a:xfrm>
            <a:off x="204952" y="1496982"/>
            <a:ext cx="1840523"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spcBef>
                <a:spcPts val="300"/>
              </a:spcBef>
              <a:defRPr sz="2300">
                <a:solidFill>
                  <a:srgbClr val="21529F"/>
                </a:solidFill>
                <a:latin typeface="Helvetica"/>
                <a:ea typeface="Helvetica"/>
                <a:cs typeface="Helvetica"/>
                <a:sym typeface="Helvetica"/>
              </a:defRPr>
            </a:lvl1pPr>
          </a:lstStyle>
          <a:p>
            <a:r>
              <a:rPr sz="1617" dirty="0">
                <a:latin typeface="Calibri" panose="020F0502020204030204" pitchFamily="34" charset="0"/>
                <a:ea typeface="Calibri" panose="020F0502020204030204" pitchFamily="34" charset="0"/>
                <a:cs typeface="Calibri" panose="020F0502020204030204" pitchFamily="34" charset="0"/>
              </a:rPr>
              <a:t>CMS CSC studies</a:t>
            </a:r>
          </a:p>
        </p:txBody>
      </p:sp>
      <p:sp>
        <p:nvSpPr>
          <p:cNvPr id="994" name="CF4 is a source of fluorine radicals to protect against anode ageing…"/>
          <p:cNvSpPr txBox="1"/>
          <p:nvPr/>
        </p:nvSpPr>
        <p:spPr>
          <a:xfrm>
            <a:off x="0" y="1842141"/>
            <a:ext cx="8300693" cy="1795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38116" indent="-238116" defTabSz="1468385">
              <a:buSzPct val="75000"/>
              <a:buChar char="-"/>
              <a:defRPr sz="2100">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CF</a:t>
            </a:r>
            <a:r>
              <a:rPr sz="1600" baseline="-5999" dirty="0">
                <a:latin typeface="Calibri" panose="020F0502020204030204" pitchFamily="34" charset="0"/>
                <a:ea typeface="Calibri" panose="020F0502020204030204" pitchFamily="34" charset="0"/>
                <a:cs typeface="Calibri" panose="020F0502020204030204" pitchFamily="34" charset="0"/>
              </a:rPr>
              <a:t>4</a:t>
            </a:r>
            <a:r>
              <a:rPr sz="1600" dirty="0">
                <a:latin typeface="Calibri" panose="020F0502020204030204" pitchFamily="34" charset="0"/>
                <a:ea typeface="Calibri" panose="020F0502020204030204" pitchFamily="34" charset="0"/>
                <a:cs typeface="Calibri" panose="020F0502020204030204" pitchFamily="34" charset="0"/>
              </a:rPr>
              <a:t> is a </a:t>
            </a:r>
            <a:r>
              <a:rPr sz="1600" dirty="0">
                <a:latin typeface="Calibri" panose="020F0502020204030204" pitchFamily="34" charset="0"/>
                <a:ea typeface="Calibri" panose="020F0502020204030204" pitchFamily="34" charset="0"/>
                <a:cs typeface="Calibri" panose="020F0502020204030204" pitchFamily="34" charset="0"/>
                <a:sym typeface="Helvetica Neue Medium"/>
              </a:rPr>
              <a:t>source of fluorine</a:t>
            </a:r>
            <a:r>
              <a:rPr sz="1600" dirty="0">
                <a:latin typeface="Calibri" panose="020F0502020204030204" pitchFamily="34" charset="0"/>
                <a:ea typeface="Calibri" panose="020F0502020204030204" pitchFamily="34" charset="0"/>
                <a:cs typeface="Calibri" panose="020F0502020204030204" pitchFamily="34" charset="0"/>
              </a:rPr>
              <a:t> radicals to protect against anode ageing</a:t>
            </a:r>
          </a:p>
          <a:p>
            <a:pPr marL="401822" lvl="1" indent="-160729" defTabSz="1468385">
              <a:buClr>
                <a:srgbClr val="747474"/>
              </a:buClr>
              <a:buSzPct val="100000"/>
              <a:buChar char="-"/>
              <a:defRPr sz="2000">
                <a:solidFill>
                  <a:srgbClr val="747474"/>
                </a:solidFill>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Now 10% CF</a:t>
            </a:r>
            <a:r>
              <a:rPr sz="1600" baseline="-5999" dirty="0">
                <a:latin typeface="Calibri" panose="020F0502020204030204" pitchFamily="34" charset="0"/>
                <a:ea typeface="Calibri" panose="020F0502020204030204" pitchFamily="34" charset="0"/>
                <a:cs typeface="Calibri" panose="020F0502020204030204" pitchFamily="34" charset="0"/>
              </a:rPr>
              <a:t>4</a:t>
            </a:r>
            <a:r>
              <a:rPr sz="1600" dirty="0">
                <a:latin typeface="Calibri" panose="020F0502020204030204" pitchFamily="34" charset="0"/>
                <a:ea typeface="Calibri" panose="020F0502020204030204" pitchFamily="34" charset="0"/>
                <a:cs typeface="Calibri" panose="020F0502020204030204" pitchFamily="34" charset="0"/>
              </a:rPr>
              <a:t> in CSC gas mixture </a:t>
            </a:r>
          </a:p>
          <a:p>
            <a:pPr marL="238116" indent="-238116" defTabSz="1468385">
              <a:buSzPct val="75000"/>
              <a:buChar char="-"/>
              <a:defRPr sz="2100">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sym typeface="Helvetica Neue Medium"/>
              </a:rPr>
              <a:t>Two </a:t>
            </a:r>
            <a:r>
              <a:rPr sz="1600" dirty="0" err="1">
                <a:latin typeface="Calibri" panose="020F0502020204030204" pitchFamily="34" charset="0"/>
                <a:ea typeface="Calibri" panose="020F0502020204030204" pitchFamily="34" charset="0"/>
                <a:cs typeface="Calibri" panose="020F0502020204030204" pitchFamily="34" charset="0"/>
                <a:sym typeface="Helvetica Neue Medium"/>
              </a:rPr>
              <a:t>possibile</a:t>
            </a:r>
            <a:r>
              <a:rPr sz="1600" dirty="0">
                <a:latin typeface="Calibri" panose="020F0502020204030204" pitchFamily="34" charset="0"/>
                <a:ea typeface="Calibri" panose="020F0502020204030204" pitchFamily="34" charset="0"/>
                <a:cs typeface="Calibri" panose="020F0502020204030204" pitchFamily="34" charset="0"/>
                <a:sym typeface="Helvetica Neue Medium"/>
              </a:rPr>
              <a:t> approaches</a:t>
            </a:r>
            <a:r>
              <a:rPr sz="1600" dirty="0">
                <a:latin typeface="Calibri" panose="020F0502020204030204" pitchFamily="34" charset="0"/>
                <a:ea typeface="Calibri" panose="020F0502020204030204" pitchFamily="34" charset="0"/>
                <a:cs typeface="Calibri" panose="020F0502020204030204" pitchFamily="34" charset="0"/>
              </a:rPr>
              <a:t> to reduce GHG consumption (beyond the recirculation and recuperation systems) </a:t>
            </a:r>
          </a:p>
          <a:p>
            <a:pPr marL="401822" lvl="1" indent="-160729" defTabSz="1468385">
              <a:buClr>
                <a:srgbClr val="747474"/>
              </a:buClr>
              <a:buSzPct val="100000"/>
              <a:buChar char="-"/>
              <a:defRPr sz="2000">
                <a:solidFill>
                  <a:srgbClr val="747474"/>
                </a:solidFill>
                <a:uFill>
                  <a:solidFill>
                    <a:srgbClr val="000000"/>
                  </a:solidFill>
                </a:uFill>
                <a:latin typeface="Helvetica Neue"/>
                <a:ea typeface="Helvetica Neue"/>
                <a:cs typeface="Helvetica Neue"/>
                <a:sym typeface="Helvetica Neue"/>
              </a:defRPr>
            </a:pPr>
            <a:r>
              <a:rPr sz="1600" b="1" u="sng" dirty="0">
                <a:latin typeface="Calibri" panose="020F0502020204030204" pitchFamily="34" charset="0"/>
                <a:ea typeface="Calibri" panose="020F0502020204030204" pitchFamily="34" charset="0"/>
                <a:cs typeface="Calibri" panose="020F0502020204030204" pitchFamily="34" charset="0"/>
                <a:sym typeface="Helvetica Neue Medium"/>
              </a:rPr>
              <a:t>Decrease the CF</a:t>
            </a:r>
            <a:r>
              <a:rPr sz="1600" b="1" u="sng" baseline="-5999" dirty="0">
                <a:latin typeface="Calibri" panose="020F0502020204030204" pitchFamily="34" charset="0"/>
                <a:ea typeface="Calibri" panose="020F0502020204030204" pitchFamily="34" charset="0"/>
                <a:cs typeface="Calibri" panose="020F0502020204030204" pitchFamily="34" charset="0"/>
                <a:sym typeface="Helvetica Neue Medium"/>
              </a:rPr>
              <a:t>4</a:t>
            </a:r>
            <a:r>
              <a:rPr sz="1600" b="1" u="sng" dirty="0">
                <a:latin typeface="Calibri" panose="020F0502020204030204" pitchFamily="34" charset="0"/>
                <a:ea typeface="Calibri" panose="020F0502020204030204" pitchFamily="34" charset="0"/>
                <a:cs typeface="Calibri" panose="020F0502020204030204" pitchFamily="34" charset="0"/>
                <a:sym typeface="Helvetica Neue Medium"/>
              </a:rPr>
              <a:t> concentration</a:t>
            </a:r>
            <a:r>
              <a:rPr sz="1600" dirty="0">
                <a:latin typeface="Calibri" panose="020F0502020204030204" pitchFamily="34" charset="0"/>
                <a:ea typeface="Calibri" panose="020F0502020204030204" pitchFamily="34" charset="0"/>
                <a:cs typeface="Calibri" panose="020F0502020204030204" pitchFamily="34" charset="0"/>
              </a:rPr>
              <a:t>: preliminary results show that 5% could be safe for operation</a:t>
            </a:r>
          </a:p>
          <a:p>
            <a:pPr marL="401822" lvl="1" indent="-160729" defTabSz="1468385">
              <a:buClr>
                <a:srgbClr val="747474"/>
              </a:buClr>
              <a:buSzPct val="100000"/>
              <a:buChar char="-"/>
              <a:defRPr sz="2000">
                <a:solidFill>
                  <a:srgbClr val="747474"/>
                </a:solidFill>
                <a:uFill>
                  <a:solidFill>
                    <a:srgbClr val="000000"/>
                  </a:solidFill>
                </a:uFill>
                <a:latin typeface="Helvetica Neue"/>
                <a:ea typeface="Helvetica Neue"/>
                <a:cs typeface="Helvetica Neue"/>
                <a:sym typeface="Helvetica Neue"/>
              </a:defRPr>
            </a:pPr>
            <a:r>
              <a:rPr sz="1600" b="1" u="sng" dirty="0">
                <a:latin typeface="Calibri" panose="020F0502020204030204" pitchFamily="34" charset="0"/>
                <a:ea typeface="Calibri" panose="020F0502020204030204" pitchFamily="34" charset="0"/>
                <a:cs typeface="Calibri" panose="020F0502020204030204" pitchFamily="34" charset="0"/>
              </a:rPr>
              <a:t>CF</a:t>
            </a:r>
            <a:r>
              <a:rPr sz="1600" b="1" u="sng" baseline="-5999" dirty="0">
                <a:latin typeface="Calibri" panose="020F0502020204030204" pitchFamily="34" charset="0"/>
                <a:ea typeface="Calibri" panose="020F0502020204030204" pitchFamily="34" charset="0"/>
                <a:cs typeface="Calibri" panose="020F0502020204030204" pitchFamily="34" charset="0"/>
              </a:rPr>
              <a:t>3</a:t>
            </a:r>
            <a:r>
              <a:rPr sz="1600" b="1" u="sng" dirty="0">
                <a:latin typeface="Calibri" panose="020F0502020204030204" pitchFamily="34" charset="0"/>
                <a:ea typeface="Calibri" panose="020F0502020204030204" pitchFamily="34" charset="0"/>
                <a:cs typeface="Calibri" panose="020F0502020204030204" pitchFamily="34" charset="0"/>
              </a:rPr>
              <a:t>I and HFO1234ze not best candidates</a:t>
            </a:r>
          </a:p>
          <a:p>
            <a:pPr marL="401822" lvl="1" indent="-160729" defTabSz="1468385">
              <a:buClr>
                <a:srgbClr val="747474"/>
              </a:buClr>
              <a:buSzPct val="100000"/>
              <a:buChar char="-"/>
              <a:defRPr sz="2000">
                <a:solidFill>
                  <a:srgbClr val="747474"/>
                </a:solidFill>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sym typeface="Helvetica Neue Medium"/>
              </a:rPr>
              <a:t>Look for other alternatives</a:t>
            </a:r>
            <a:r>
              <a:rPr sz="1600" dirty="0">
                <a:latin typeface="Calibri" panose="020F0502020204030204" pitchFamily="34" charset="0"/>
                <a:ea typeface="Calibri" panose="020F0502020204030204" pitchFamily="34" charset="0"/>
                <a:cs typeface="Calibri" panose="020F0502020204030204" pitchFamily="34" charset="0"/>
              </a:rPr>
              <a:t> to CF</a:t>
            </a:r>
            <a:r>
              <a:rPr sz="1600" baseline="-5999" dirty="0">
                <a:latin typeface="Calibri" panose="020F0502020204030204" pitchFamily="34" charset="0"/>
                <a:ea typeface="Calibri" panose="020F0502020204030204" pitchFamily="34" charset="0"/>
                <a:cs typeface="Calibri" panose="020F0502020204030204" pitchFamily="34" charset="0"/>
              </a:rPr>
              <a:t>4</a:t>
            </a:r>
            <a:r>
              <a:rPr sz="1600" dirty="0">
                <a:latin typeface="Calibri" panose="020F0502020204030204" pitchFamily="34" charset="0"/>
                <a:ea typeface="Calibri" panose="020F0502020204030204" pitchFamily="34" charset="0"/>
                <a:cs typeface="Calibri" panose="020F0502020204030204" pitchFamily="34" charset="0"/>
              </a:rPr>
              <a:t> on-going</a:t>
            </a:r>
          </a:p>
        </p:txBody>
      </p:sp>
      <p:sp>
        <p:nvSpPr>
          <p:cNvPr id="995" name="LHCb RICH studies"/>
          <p:cNvSpPr txBox="1"/>
          <p:nvPr/>
        </p:nvSpPr>
        <p:spPr>
          <a:xfrm>
            <a:off x="204952" y="3984055"/>
            <a:ext cx="2556155"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spcBef>
                <a:spcPts val="300"/>
              </a:spcBef>
              <a:defRPr sz="2300">
                <a:solidFill>
                  <a:srgbClr val="21529F"/>
                </a:solidFill>
                <a:latin typeface="Helvetica"/>
                <a:ea typeface="Helvetica"/>
                <a:cs typeface="Helvetica"/>
                <a:sym typeface="Helvetica"/>
              </a:defRPr>
            </a:lvl1pPr>
          </a:lstStyle>
          <a:p>
            <a:r>
              <a:rPr sz="1617" dirty="0">
                <a:latin typeface="Calibri" panose="020F0502020204030204" pitchFamily="34" charset="0"/>
                <a:ea typeface="Calibri" panose="020F0502020204030204" pitchFamily="34" charset="0"/>
                <a:cs typeface="Calibri" panose="020F0502020204030204" pitchFamily="34" charset="0"/>
              </a:rPr>
              <a:t>LHCb RICH studies</a:t>
            </a:r>
          </a:p>
        </p:txBody>
      </p:sp>
      <p:pic>
        <p:nvPicPr>
          <p:cNvPr id="996" name="Screen Shot 2021-04-27 at 14.47.16.png" descr="Screen Shot 2021-04-27 at 14.47.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389" y="1495994"/>
            <a:ext cx="2556155" cy="2413486"/>
          </a:xfrm>
          <a:prstGeom prst="rect">
            <a:avLst/>
          </a:prstGeom>
          <a:ln w="12700">
            <a:miter lim="400000"/>
          </a:ln>
        </p:spPr>
      </p:pic>
      <p:sp>
        <p:nvSpPr>
          <p:cNvPr id="997" name="RICH detectors use either CF4 or C4F10…"/>
          <p:cNvSpPr txBox="1"/>
          <p:nvPr/>
        </p:nvSpPr>
        <p:spPr>
          <a:xfrm>
            <a:off x="204952" y="4314749"/>
            <a:ext cx="6253493" cy="2022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38116" indent="-238116" defTabSz="1468385">
              <a:buSzPct val="75000"/>
              <a:buChar char="-"/>
              <a:defRPr sz="2100">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RICH detectors use either CF</a:t>
            </a:r>
            <a:r>
              <a:rPr sz="1600" baseline="-5999" dirty="0">
                <a:latin typeface="Calibri" panose="020F0502020204030204" pitchFamily="34" charset="0"/>
                <a:ea typeface="Calibri" panose="020F0502020204030204" pitchFamily="34" charset="0"/>
                <a:cs typeface="Calibri" panose="020F0502020204030204" pitchFamily="34" charset="0"/>
              </a:rPr>
              <a:t>4</a:t>
            </a:r>
            <a:r>
              <a:rPr sz="1600" dirty="0">
                <a:latin typeface="Calibri" panose="020F0502020204030204" pitchFamily="34" charset="0"/>
                <a:ea typeface="Calibri" panose="020F0502020204030204" pitchFamily="34" charset="0"/>
                <a:cs typeface="Calibri" panose="020F0502020204030204" pitchFamily="34" charset="0"/>
              </a:rPr>
              <a:t> or C</a:t>
            </a:r>
            <a:r>
              <a:rPr sz="1600" baseline="-5999" dirty="0">
                <a:latin typeface="Calibri" panose="020F0502020204030204" pitchFamily="34" charset="0"/>
                <a:ea typeface="Calibri" panose="020F0502020204030204" pitchFamily="34" charset="0"/>
                <a:cs typeface="Calibri" panose="020F0502020204030204" pitchFamily="34" charset="0"/>
              </a:rPr>
              <a:t>4</a:t>
            </a:r>
            <a:r>
              <a:rPr sz="1600" dirty="0">
                <a:latin typeface="Calibri" panose="020F0502020204030204" pitchFamily="34" charset="0"/>
                <a:ea typeface="Calibri" panose="020F0502020204030204" pitchFamily="34" charset="0"/>
                <a:cs typeface="Calibri" panose="020F0502020204030204" pitchFamily="34" charset="0"/>
              </a:rPr>
              <a:t>F</a:t>
            </a:r>
            <a:r>
              <a:rPr sz="1600" baseline="-5999" dirty="0">
                <a:latin typeface="Calibri" panose="020F0502020204030204" pitchFamily="34" charset="0"/>
                <a:ea typeface="Calibri" panose="020F0502020204030204" pitchFamily="34" charset="0"/>
                <a:cs typeface="Calibri" panose="020F0502020204030204" pitchFamily="34" charset="0"/>
              </a:rPr>
              <a:t>10</a:t>
            </a:r>
          </a:p>
          <a:p>
            <a:pPr marL="401822" lvl="1" indent="-160729" defTabSz="1468385">
              <a:buClr>
                <a:srgbClr val="747474"/>
              </a:buClr>
              <a:buSzPct val="100000"/>
              <a:buChar char="-"/>
              <a:defRPr sz="2000">
                <a:solidFill>
                  <a:srgbClr val="747474"/>
                </a:solidFill>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Necessary for good refractive index</a:t>
            </a:r>
          </a:p>
          <a:p>
            <a:pPr marL="238116" indent="-238116" defTabSz="1468385">
              <a:buSzPct val="75000"/>
              <a:buChar char="-"/>
              <a:defRPr sz="2100">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Replacement of </a:t>
            </a:r>
            <a:r>
              <a:rPr sz="1600" dirty="0">
                <a:latin typeface="Calibri" panose="020F0502020204030204" pitchFamily="34" charset="0"/>
                <a:ea typeface="Calibri" panose="020F0502020204030204" pitchFamily="34" charset="0"/>
                <a:cs typeface="Calibri" panose="020F0502020204030204" pitchFamily="34" charset="0"/>
                <a:sym typeface="Helvetica Neue Medium"/>
              </a:rPr>
              <a:t>C</a:t>
            </a:r>
            <a:r>
              <a:rPr sz="1600" baseline="-5999" dirty="0">
                <a:latin typeface="Calibri" panose="020F0502020204030204" pitchFamily="34" charset="0"/>
                <a:ea typeface="Calibri" panose="020F0502020204030204" pitchFamily="34" charset="0"/>
                <a:cs typeface="Calibri" panose="020F0502020204030204" pitchFamily="34" charset="0"/>
                <a:sym typeface="Helvetica Neue Medium"/>
              </a:rPr>
              <a:t>4</a:t>
            </a:r>
            <a:r>
              <a:rPr sz="1600" dirty="0">
                <a:latin typeface="Calibri" panose="020F0502020204030204" pitchFamily="34" charset="0"/>
                <a:ea typeface="Calibri" panose="020F0502020204030204" pitchFamily="34" charset="0"/>
                <a:cs typeface="Calibri" panose="020F0502020204030204" pitchFamily="34" charset="0"/>
                <a:sym typeface="Helvetica Neue Medium"/>
              </a:rPr>
              <a:t>F</a:t>
            </a:r>
            <a:r>
              <a:rPr sz="1600" baseline="-5999" dirty="0">
                <a:latin typeface="Calibri" panose="020F0502020204030204" pitchFamily="34" charset="0"/>
                <a:ea typeface="Calibri" panose="020F0502020204030204" pitchFamily="34" charset="0"/>
                <a:cs typeface="Calibri" panose="020F0502020204030204" pitchFamily="34" charset="0"/>
                <a:sym typeface="Helvetica Neue Medium"/>
              </a:rPr>
              <a:t>10</a:t>
            </a:r>
            <a:r>
              <a:rPr sz="1600" dirty="0">
                <a:latin typeface="Calibri" panose="020F0502020204030204" pitchFamily="34" charset="0"/>
                <a:ea typeface="Calibri" panose="020F0502020204030204" pitchFamily="34" charset="0"/>
                <a:cs typeface="Calibri" panose="020F0502020204030204" pitchFamily="34" charset="0"/>
                <a:sym typeface="Helvetica Neue Medium"/>
              </a:rPr>
              <a:t> with </a:t>
            </a:r>
            <a:r>
              <a:rPr sz="1600" b="1" dirty="0">
                <a:latin typeface="Calibri" panose="020F0502020204030204" pitchFamily="34" charset="0"/>
                <a:ea typeface="Calibri" panose="020F0502020204030204" pitchFamily="34" charset="0"/>
                <a:cs typeface="Calibri" panose="020F0502020204030204" pitchFamily="34" charset="0"/>
                <a:sym typeface="Helvetica Neue Medium"/>
              </a:rPr>
              <a:t>C</a:t>
            </a:r>
            <a:r>
              <a:rPr sz="1600" b="1" baseline="-5999" dirty="0">
                <a:latin typeface="Calibri" panose="020F0502020204030204" pitchFamily="34" charset="0"/>
                <a:ea typeface="Calibri" panose="020F0502020204030204" pitchFamily="34" charset="0"/>
                <a:cs typeface="Calibri" panose="020F0502020204030204" pitchFamily="34" charset="0"/>
                <a:sym typeface="Helvetica Neue Medium"/>
              </a:rPr>
              <a:t>4</a:t>
            </a:r>
            <a:r>
              <a:rPr sz="1600" b="1" dirty="0">
                <a:latin typeface="Calibri" panose="020F0502020204030204" pitchFamily="34" charset="0"/>
                <a:ea typeface="Calibri" panose="020F0502020204030204" pitchFamily="34" charset="0"/>
                <a:cs typeface="Calibri" panose="020F0502020204030204" pitchFamily="34" charset="0"/>
                <a:sym typeface="Helvetica Neue Medium"/>
              </a:rPr>
              <a:t>H</a:t>
            </a:r>
            <a:r>
              <a:rPr sz="1600" b="1" baseline="-5999" dirty="0">
                <a:latin typeface="Calibri" panose="020F0502020204030204" pitchFamily="34" charset="0"/>
                <a:ea typeface="Calibri" panose="020F0502020204030204" pitchFamily="34" charset="0"/>
                <a:cs typeface="Calibri" panose="020F0502020204030204" pitchFamily="34" charset="0"/>
                <a:sym typeface="Helvetica Neue Medium"/>
              </a:rPr>
              <a:t>10</a:t>
            </a:r>
          </a:p>
          <a:p>
            <a:pPr marL="401822" lvl="1" indent="-160729" defTabSz="1468385">
              <a:buClr>
                <a:srgbClr val="747474"/>
              </a:buClr>
              <a:buSzPct val="100000"/>
              <a:buChar char="-"/>
              <a:defRPr sz="2000">
                <a:solidFill>
                  <a:srgbClr val="747474"/>
                </a:solidFill>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Refractive index matches very well</a:t>
            </a:r>
          </a:p>
          <a:p>
            <a:pPr marL="401822" lvl="1" indent="-160729" defTabSz="1468385">
              <a:buClr>
                <a:srgbClr val="747474"/>
              </a:buClr>
              <a:buSzPct val="100000"/>
              <a:buChar char="-"/>
              <a:defRPr sz="2000">
                <a:solidFill>
                  <a:srgbClr val="747474"/>
                </a:solidFill>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But C</a:t>
            </a:r>
            <a:r>
              <a:rPr sz="1600" baseline="-5999" dirty="0">
                <a:latin typeface="Calibri" panose="020F0502020204030204" pitchFamily="34" charset="0"/>
                <a:ea typeface="Calibri" panose="020F0502020204030204" pitchFamily="34" charset="0"/>
                <a:cs typeface="Calibri" panose="020F0502020204030204" pitchFamily="34" charset="0"/>
              </a:rPr>
              <a:t>4</a:t>
            </a:r>
            <a:r>
              <a:rPr sz="1600" dirty="0">
                <a:latin typeface="Calibri" panose="020F0502020204030204" pitchFamily="34" charset="0"/>
                <a:ea typeface="Calibri" panose="020F0502020204030204" pitchFamily="34" charset="0"/>
                <a:cs typeface="Calibri" panose="020F0502020204030204" pitchFamily="34" charset="0"/>
              </a:rPr>
              <a:t>H</a:t>
            </a:r>
            <a:r>
              <a:rPr sz="1600" baseline="-5999" dirty="0">
                <a:latin typeface="Calibri" panose="020F0502020204030204" pitchFamily="34" charset="0"/>
                <a:ea typeface="Calibri" panose="020F0502020204030204" pitchFamily="34" charset="0"/>
                <a:cs typeface="Calibri" panose="020F0502020204030204" pitchFamily="34" charset="0"/>
              </a:rPr>
              <a:t>10</a:t>
            </a:r>
            <a:r>
              <a:rPr sz="1600" dirty="0">
                <a:latin typeface="Calibri" panose="020F0502020204030204" pitchFamily="34" charset="0"/>
                <a:ea typeface="Calibri" panose="020F0502020204030204" pitchFamily="34" charset="0"/>
                <a:cs typeface="Calibri" panose="020F0502020204030204" pitchFamily="34" charset="0"/>
              </a:rPr>
              <a:t> </a:t>
            </a:r>
            <a:r>
              <a:rPr sz="1600" dirty="0">
                <a:latin typeface="Calibri" panose="020F0502020204030204" pitchFamily="34" charset="0"/>
                <a:ea typeface="Calibri" panose="020F0502020204030204" pitchFamily="34" charset="0"/>
                <a:cs typeface="Calibri" panose="020F0502020204030204" pitchFamily="34" charset="0"/>
                <a:sym typeface="Helvetica Neue Medium"/>
              </a:rPr>
              <a:t>flammable</a:t>
            </a:r>
          </a:p>
          <a:p>
            <a:pPr marL="238116" indent="-238116" defTabSz="1468385">
              <a:buSzPct val="75000"/>
              <a:buChar char="-"/>
              <a:defRPr sz="2100">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Replacement of </a:t>
            </a:r>
            <a:r>
              <a:rPr sz="1600" dirty="0">
                <a:latin typeface="Calibri" panose="020F0502020204030204" pitchFamily="34" charset="0"/>
                <a:ea typeface="Calibri" panose="020F0502020204030204" pitchFamily="34" charset="0"/>
                <a:cs typeface="Calibri" panose="020F0502020204030204" pitchFamily="34" charset="0"/>
                <a:sym typeface="Helvetica Neue Medium"/>
              </a:rPr>
              <a:t>CF</a:t>
            </a:r>
            <a:r>
              <a:rPr sz="1600" baseline="-5999" dirty="0">
                <a:latin typeface="Calibri" panose="020F0502020204030204" pitchFamily="34" charset="0"/>
                <a:ea typeface="Calibri" panose="020F0502020204030204" pitchFamily="34" charset="0"/>
                <a:cs typeface="Calibri" panose="020F0502020204030204" pitchFamily="34" charset="0"/>
                <a:sym typeface="Helvetica Neue Medium"/>
              </a:rPr>
              <a:t>4</a:t>
            </a:r>
            <a:r>
              <a:rPr sz="1600" dirty="0">
                <a:latin typeface="Calibri" panose="020F0502020204030204" pitchFamily="34" charset="0"/>
                <a:ea typeface="Calibri" panose="020F0502020204030204" pitchFamily="34" charset="0"/>
                <a:cs typeface="Calibri" panose="020F0502020204030204" pitchFamily="34" charset="0"/>
                <a:sym typeface="Helvetica Neue Medium"/>
              </a:rPr>
              <a:t> with </a:t>
            </a:r>
            <a:r>
              <a:rPr sz="1600" b="1" dirty="0">
                <a:latin typeface="Calibri" panose="020F0502020204030204" pitchFamily="34" charset="0"/>
                <a:ea typeface="Calibri" panose="020F0502020204030204" pitchFamily="34" charset="0"/>
                <a:cs typeface="Calibri" panose="020F0502020204030204" pitchFamily="34" charset="0"/>
                <a:sym typeface="Helvetica Neue Medium"/>
              </a:rPr>
              <a:t>CO</a:t>
            </a:r>
            <a:r>
              <a:rPr sz="1600" b="1" baseline="-5999" dirty="0">
                <a:latin typeface="Calibri" panose="020F0502020204030204" pitchFamily="34" charset="0"/>
                <a:ea typeface="Calibri" panose="020F0502020204030204" pitchFamily="34" charset="0"/>
                <a:cs typeface="Calibri" panose="020F0502020204030204" pitchFamily="34" charset="0"/>
                <a:sym typeface="Helvetica Neue Medium"/>
              </a:rPr>
              <a:t>2</a:t>
            </a:r>
            <a:endParaRPr sz="1600" b="1" dirty="0">
              <a:latin typeface="Calibri" panose="020F0502020204030204" pitchFamily="34" charset="0"/>
              <a:ea typeface="Calibri" panose="020F0502020204030204" pitchFamily="34" charset="0"/>
              <a:cs typeface="Calibri" panose="020F0502020204030204" pitchFamily="34" charset="0"/>
              <a:sym typeface="Helvetica Neue Medium"/>
            </a:endParaRPr>
          </a:p>
          <a:p>
            <a:pPr marL="401822" lvl="1" indent="-160729" defTabSz="1468385">
              <a:buClr>
                <a:srgbClr val="747474"/>
              </a:buClr>
              <a:buSzPct val="100000"/>
              <a:buChar char="-"/>
              <a:defRPr sz="2000">
                <a:solidFill>
                  <a:srgbClr val="747474"/>
                </a:solidFill>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Under investigation</a:t>
            </a:r>
          </a:p>
          <a:p>
            <a:pPr marL="238116" indent="-238116" defTabSz="1468385">
              <a:buSzPct val="75000"/>
              <a:buChar char="-"/>
              <a:defRPr sz="2100">
                <a:uFill>
                  <a:solidFill>
                    <a:srgbClr val="000000"/>
                  </a:solidFill>
                </a:uFill>
                <a:latin typeface="Helvetica Neue"/>
                <a:ea typeface="Helvetica Neue"/>
                <a:cs typeface="Helvetica Neue"/>
                <a:sym typeface="Helvetica Neue"/>
              </a:defRPr>
            </a:pPr>
            <a:r>
              <a:rPr sz="1600" dirty="0">
                <a:latin typeface="Calibri" panose="020F0502020204030204" pitchFamily="34" charset="0"/>
                <a:ea typeface="Calibri" panose="020F0502020204030204" pitchFamily="34" charset="0"/>
                <a:cs typeface="Calibri" panose="020F0502020204030204" pitchFamily="34" charset="0"/>
              </a:rPr>
              <a:t>Use of </a:t>
            </a:r>
            <a:r>
              <a:rPr sz="1600" dirty="0" err="1">
                <a:latin typeface="Calibri" panose="020F0502020204030204" pitchFamily="34" charset="0"/>
                <a:ea typeface="Calibri" panose="020F0502020204030204" pitchFamily="34" charset="0"/>
                <a:cs typeface="Calibri" panose="020F0502020204030204" pitchFamily="34" charset="0"/>
              </a:rPr>
              <a:t>SiPM</a:t>
            </a:r>
            <a:r>
              <a:rPr sz="1600" dirty="0">
                <a:latin typeface="Calibri" panose="020F0502020204030204" pitchFamily="34" charset="0"/>
                <a:ea typeface="Calibri" panose="020F0502020204030204" pitchFamily="34" charset="0"/>
                <a:cs typeface="Calibri" panose="020F0502020204030204" pitchFamily="34" charset="0"/>
              </a:rPr>
              <a:t> to reduce the chromatic error and increase the yield</a:t>
            </a:r>
          </a:p>
        </p:txBody>
      </p:sp>
      <p:pic>
        <p:nvPicPr>
          <p:cNvPr id="998" name="Screen Shot 2021-04-28 at 10.04.09.png" descr="Screen Shot 2021-04-28 at 10.04.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903" y="4044164"/>
            <a:ext cx="3730600" cy="2516500"/>
          </a:xfrm>
          <a:prstGeom prst="rect">
            <a:avLst/>
          </a:prstGeom>
          <a:ln w="12700">
            <a:miter lim="400000"/>
          </a:ln>
        </p:spPr>
      </p:pic>
      <p:pic>
        <p:nvPicPr>
          <p:cNvPr id="3" name="Picture 2" descr="C:\Users\guidar\Documents\IEEE2012\CERN LogoOutline-Blue-04.png">
            <a:extLst>
              <a:ext uri="{FF2B5EF4-FFF2-40B4-BE49-F238E27FC236}">
                <a16:creationId xmlns:a16="http://schemas.microsoft.com/office/drawing/2014/main" id="{A70FEF99-7D4C-8B00-E15B-6227F5093BB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8F28543-3DC1-99AD-60DE-53D98F22060B}"/>
              </a:ext>
            </a:extLst>
          </p:cNvPr>
          <p:cNvGrpSpPr/>
          <p:nvPr/>
        </p:nvGrpSpPr>
        <p:grpSpPr>
          <a:xfrm>
            <a:off x="792488" y="691712"/>
            <a:ext cx="10440000" cy="37824"/>
            <a:chOff x="179512" y="582864"/>
            <a:chExt cx="8820000" cy="37824"/>
          </a:xfrm>
        </p:grpSpPr>
        <p:cxnSp>
          <p:nvCxnSpPr>
            <p:cNvPr id="5" name="Straight Connector 4">
              <a:extLst>
                <a:ext uri="{FF2B5EF4-FFF2-40B4-BE49-F238E27FC236}">
                  <a16:creationId xmlns:a16="http://schemas.microsoft.com/office/drawing/2014/main" id="{A6B5D042-2634-E6EF-73D5-67C7784D8491}"/>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CED7C0D-5F86-04A5-3749-49E086A8E6A6}"/>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72CA0367-AF4F-BF33-054D-34E1F6429437}"/>
              </a:ext>
            </a:extLst>
          </p:cNvPr>
          <p:cNvSpPr txBox="1"/>
          <p:nvPr/>
        </p:nvSpPr>
        <p:spPr>
          <a:xfrm>
            <a:off x="1689255" y="1472809"/>
            <a:ext cx="1621341" cy="369332"/>
          </a:xfrm>
          <a:prstGeom prst="rect">
            <a:avLst/>
          </a:prstGeom>
          <a:noFill/>
        </p:spPr>
        <p:txBody>
          <a:bodyPr wrap="none" rtlCol="0">
            <a:spAutoFit/>
          </a:bodyPr>
          <a:lstStyle/>
          <a:p>
            <a:r>
              <a:rPr lang="fi-FI" dirty="0"/>
              <a:t>(K. Kuznetsova)</a:t>
            </a:r>
            <a:endParaRPr lang="en-CH" dirty="0"/>
          </a:p>
        </p:txBody>
      </p:sp>
      <p:sp>
        <p:nvSpPr>
          <p:cNvPr id="10" name="TextBox 9">
            <a:extLst>
              <a:ext uri="{FF2B5EF4-FFF2-40B4-BE49-F238E27FC236}">
                <a16:creationId xmlns:a16="http://schemas.microsoft.com/office/drawing/2014/main" id="{3B1162B7-64EF-70EC-CC54-4B61DBDDA456}"/>
              </a:ext>
            </a:extLst>
          </p:cNvPr>
          <p:cNvSpPr txBox="1"/>
          <p:nvPr/>
        </p:nvSpPr>
        <p:spPr>
          <a:xfrm>
            <a:off x="1943822" y="3958509"/>
            <a:ext cx="2463303" cy="369332"/>
          </a:xfrm>
          <a:prstGeom prst="rect">
            <a:avLst/>
          </a:prstGeom>
          <a:noFill/>
        </p:spPr>
        <p:txBody>
          <a:bodyPr wrap="none" rtlCol="0">
            <a:spAutoFit/>
          </a:bodyPr>
          <a:lstStyle/>
          <a:p>
            <a:r>
              <a:rPr lang="en-GB" dirty="0"/>
              <a:t>(S. Easo and O. </a:t>
            </a:r>
            <a:r>
              <a:rPr lang="en-GB" dirty="0" err="1"/>
              <a:t>Ullaland</a:t>
            </a:r>
            <a:r>
              <a:rPr lang="en-GB" dirty="0"/>
              <a:t>)</a:t>
            </a:r>
            <a:endParaRPr lang="en-CH" dirty="0"/>
          </a:p>
        </p:txBody>
      </p:sp>
      <p:sp>
        <p:nvSpPr>
          <p:cNvPr id="13" name="Slide Number Placeholder 12">
            <a:extLst>
              <a:ext uri="{FF2B5EF4-FFF2-40B4-BE49-F238E27FC236}">
                <a16:creationId xmlns:a16="http://schemas.microsoft.com/office/drawing/2014/main" id="{78D0B55C-6B97-9C22-92A0-A144A6FC26E2}"/>
              </a:ext>
            </a:extLst>
          </p:cNvPr>
          <p:cNvSpPr>
            <a:spLocks noGrp="1"/>
          </p:cNvSpPr>
          <p:nvPr>
            <p:ph type="sldNum" sz="quarter" idx="12"/>
          </p:nvPr>
        </p:nvSpPr>
        <p:spPr/>
        <p:txBody>
          <a:bodyPr/>
          <a:lstStyle/>
          <a:p>
            <a:fld id="{42A0D281-FBFC-4D24-9147-4B8F7095011A}" type="slidenum">
              <a:rPr lang="en-GB" smtClean="0"/>
              <a:t>85</a:t>
            </a:fld>
            <a:endParaRPr lang="en-GB"/>
          </a:p>
        </p:txBody>
      </p:sp>
      <p:sp>
        <p:nvSpPr>
          <p:cNvPr id="14" name="Footer Placeholder 11">
            <a:extLst>
              <a:ext uri="{FF2B5EF4-FFF2-40B4-BE49-F238E27FC236}">
                <a16:creationId xmlns:a16="http://schemas.microsoft.com/office/drawing/2014/main" id="{EBF14153-72DD-C64A-E805-044EF3E95C11}"/>
              </a:ext>
            </a:extLst>
          </p:cNvPr>
          <p:cNvSpPr>
            <a:spLocks noGrp="1"/>
          </p:cNvSpPr>
          <p:nvPr>
            <p:ph type="ftr" sz="quarter" idx="11"/>
          </p:nvPr>
        </p:nvSpPr>
        <p:spPr>
          <a:xfrm>
            <a:off x="3249385" y="6356350"/>
            <a:ext cx="5693229" cy="365125"/>
          </a:xfrm>
        </p:spPr>
        <p:txBody>
          <a:bodyPr/>
          <a:lstStyle/>
          <a:p>
            <a:r>
              <a:rPr lang="en-GB"/>
              <a:t>Bonaudi-Chiavassa International School on Particle Detectors</a:t>
            </a:r>
            <a:endParaRPr lang="en-GB" dirty="0"/>
          </a:p>
        </p:txBody>
      </p:sp>
      <p:sp>
        <p:nvSpPr>
          <p:cNvPr id="2" name="Date Placeholder 1">
            <a:extLst>
              <a:ext uri="{FF2B5EF4-FFF2-40B4-BE49-F238E27FC236}">
                <a16:creationId xmlns:a16="http://schemas.microsoft.com/office/drawing/2014/main" id="{E499E289-0186-CD01-AFA4-0260E8B9376C}"/>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25383538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B3CA98-F1D9-4A01-AF7A-9958EE8E7746}"/>
              </a:ext>
            </a:extLst>
          </p:cNvPr>
          <p:cNvSpPr>
            <a:spLocks noGrp="1"/>
          </p:cNvSpPr>
          <p:nvPr>
            <p:ph type="ftr" sz="quarter" idx="11"/>
          </p:nvPr>
        </p:nvSpPr>
        <p:spPr>
          <a:xfrm>
            <a:off x="4038599" y="6356350"/>
            <a:ext cx="4738305" cy="365125"/>
          </a:xfrm>
        </p:spPr>
        <p:txBody>
          <a:bodyPr/>
          <a:lstStyle/>
          <a:p>
            <a:r>
              <a:rPr lang="en-GB"/>
              <a:t>Bonaudi-Chiavassa International School on Particle Detectors</a:t>
            </a:r>
          </a:p>
        </p:txBody>
      </p:sp>
      <p:sp>
        <p:nvSpPr>
          <p:cNvPr id="4" name="Slide Number Placeholder 3">
            <a:extLst>
              <a:ext uri="{FF2B5EF4-FFF2-40B4-BE49-F238E27FC236}">
                <a16:creationId xmlns:a16="http://schemas.microsoft.com/office/drawing/2014/main" id="{9ECBB91B-433D-4E49-86DE-B203CD1BB573}"/>
              </a:ext>
            </a:extLst>
          </p:cNvPr>
          <p:cNvSpPr>
            <a:spLocks noGrp="1"/>
          </p:cNvSpPr>
          <p:nvPr>
            <p:ph type="sldNum" sz="quarter" idx="12"/>
          </p:nvPr>
        </p:nvSpPr>
        <p:spPr/>
        <p:txBody>
          <a:bodyPr/>
          <a:lstStyle/>
          <a:p>
            <a:fld id="{42A0D281-FBFC-4D24-9147-4B8F7095011A}" type="slidenum">
              <a:rPr lang="en-GB" smtClean="0"/>
              <a:t>86</a:t>
            </a:fld>
            <a:endParaRPr lang="en-GB"/>
          </a:p>
        </p:txBody>
      </p:sp>
      <p:sp>
        <p:nvSpPr>
          <p:cNvPr id="11" name="Rectangle 4">
            <a:extLst>
              <a:ext uri="{FF2B5EF4-FFF2-40B4-BE49-F238E27FC236}">
                <a16:creationId xmlns:a16="http://schemas.microsoft.com/office/drawing/2014/main" id="{B73E6C6E-3715-44F2-83CC-5C8FA54D2A75}"/>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GHG Optimization: CERN Strategies</a:t>
            </a:r>
          </a:p>
        </p:txBody>
      </p:sp>
      <p:pic>
        <p:nvPicPr>
          <p:cNvPr id="12" name="Picture 2" descr="C:\Users\guidar\Documents\IEEE2012\CERN LogoOutline-Blue-04.png">
            <a:extLst>
              <a:ext uri="{FF2B5EF4-FFF2-40B4-BE49-F238E27FC236}">
                <a16:creationId xmlns:a16="http://schemas.microsoft.com/office/drawing/2014/main" id="{DD84DA7C-B02B-45EB-9098-503FC4BD620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651EC0A-06D0-40BB-80E6-55401CC6E81C}"/>
              </a:ext>
            </a:extLst>
          </p:cNvPr>
          <p:cNvGrpSpPr/>
          <p:nvPr/>
        </p:nvGrpSpPr>
        <p:grpSpPr>
          <a:xfrm>
            <a:off x="792488" y="691712"/>
            <a:ext cx="10440000" cy="37824"/>
            <a:chOff x="179512" y="582864"/>
            <a:chExt cx="8820000" cy="37824"/>
          </a:xfrm>
        </p:grpSpPr>
        <p:cxnSp>
          <p:nvCxnSpPr>
            <p:cNvPr id="14" name="Straight Connector 13">
              <a:extLst>
                <a:ext uri="{FF2B5EF4-FFF2-40B4-BE49-F238E27FC236}">
                  <a16:creationId xmlns:a16="http://schemas.microsoft.com/office/drawing/2014/main" id="{3BC54BC5-E9DE-417C-AE42-8367F7CC0975}"/>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5" name="Straight Connector 14">
              <a:extLst>
                <a:ext uri="{FF2B5EF4-FFF2-40B4-BE49-F238E27FC236}">
                  <a16:creationId xmlns:a16="http://schemas.microsoft.com/office/drawing/2014/main" id="{9603D864-6B3F-4F4E-8B36-1823BEBB093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2" name="Date Placeholder 1">
            <a:extLst>
              <a:ext uri="{FF2B5EF4-FFF2-40B4-BE49-F238E27FC236}">
                <a16:creationId xmlns:a16="http://schemas.microsoft.com/office/drawing/2014/main" id="{A05A3E7F-FDC1-CE28-DE4B-108C829383F7}"/>
              </a:ext>
            </a:extLst>
          </p:cNvPr>
          <p:cNvSpPr>
            <a:spLocks noGrp="1"/>
          </p:cNvSpPr>
          <p:nvPr>
            <p:ph type="dt" sz="half" idx="10"/>
          </p:nvPr>
        </p:nvSpPr>
        <p:spPr/>
        <p:txBody>
          <a:bodyPr/>
          <a:lstStyle/>
          <a:p>
            <a:r>
              <a:rPr lang="en-CH"/>
              <a:t>20/06/2024</a:t>
            </a:r>
            <a:endParaRPr lang="en-GB"/>
          </a:p>
        </p:txBody>
      </p:sp>
      <p:graphicFrame>
        <p:nvGraphicFramePr>
          <p:cNvPr id="6" name="Diagram 5">
            <a:extLst>
              <a:ext uri="{FF2B5EF4-FFF2-40B4-BE49-F238E27FC236}">
                <a16:creationId xmlns:a16="http://schemas.microsoft.com/office/drawing/2014/main" id="{6437B63B-FFB0-DAC4-8ECB-28391D948662}"/>
              </a:ext>
            </a:extLst>
          </p:cNvPr>
          <p:cNvGraphicFramePr/>
          <p:nvPr>
            <p:extLst>
              <p:ext uri="{D42A27DB-BD31-4B8C-83A1-F6EECF244321}">
                <p14:modId xmlns:p14="http://schemas.microsoft.com/office/powerpoint/2010/main" val="2862951679"/>
              </p:ext>
            </p:extLst>
          </p:nvPr>
        </p:nvGraphicFramePr>
        <p:xfrm>
          <a:off x="1488403" y="1157897"/>
          <a:ext cx="9144000" cy="4411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3915107E-6800-BD86-22E0-BF5A57A877A0}"/>
              </a:ext>
            </a:extLst>
          </p:cNvPr>
          <p:cNvSpPr/>
          <p:nvPr/>
        </p:nvSpPr>
        <p:spPr>
          <a:xfrm>
            <a:off x="2516957" y="2846894"/>
            <a:ext cx="5307290" cy="2834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3903526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42488" y="6356351"/>
            <a:ext cx="4320000" cy="365125"/>
          </a:xfrm>
        </p:spPr>
        <p:txBody>
          <a:bodyPr/>
          <a:lstStyle/>
          <a:p>
            <a:r>
              <a:rPr lang="en-GB">
                <a:solidFill>
                  <a:prstClr val="black">
                    <a:tint val="75000"/>
                  </a:prstClr>
                </a:solidFill>
                <a:latin typeface="Calibri"/>
              </a:rPr>
              <a:t>Bonaudi-Chiavassa International School on Particle Detectors</a:t>
            </a:r>
            <a:endParaRPr lang="en-GB" dirty="0">
              <a:solidFill>
                <a:prstClr val="black">
                  <a:tint val="75000"/>
                </a:prstClr>
              </a:solidFill>
              <a:latin typeface="Calibri"/>
            </a:endParaRPr>
          </a:p>
        </p:txBody>
      </p:sp>
      <p:sp>
        <p:nvSpPr>
          <p:cNvPr id="2" name="Slide Number Placeholder 1">
            <a:extLst>
              <a:ext uri="{FF2B5EF4-FFF2-40B4-BE49-F238E27FC236}">
                <a16:creationId xmlns:a16="http://schemas.microsoft.com/office/drawing/2014/main" id="{CFB0924B-FD90-41B3-9A32-162EB95AB0A3}"/>
              </a:ext>
            </a:extLst>
          </p:cNvPr>
          <p:cNvSpPr>
            <a:spLocks noGrp="1"/>
          </p:cNvSpPr>
          <p:nvPr>
            <p:ph type="sldNum" sz="quarter" idx="12"/>
          </p:nvPr>
        </p:nvSpPr>
        <p:spPr>
          <a:xfrm>
            <a:off x="8077200" y="6356351"/>
            <a:ext cx="2133600" cy="365125"/>
          </a:xfrm>
        </p:spPr>
        <p:txBody>
          <a:bodyPr/>
          <a:lstStyle/>
          <a:p>
            <a:fld id="{ED0B01B5-062F-4E4D-A5EA-85102D21A3D7}" type="slidenum">
              <a:rPr lang="en-GB">
                <a:solidFill>
                  <a:prstClr val="black">
                    <a:tint val="75000"/>
                  </a:prstClr>
                </a:solidFill>
                <a:latin typeface="Calibri"/>
              </a:rPr>
              <a:pPr/>
              <a:t>87</a:t>
            </a:fld>
            <a:endParaRPr lang="en-GB">
              <a:solidFill>
                <a:prstClr val="black">
                  <a:tint val="75000"/>
                </a:prstClr>
              </a:solidFill>
              <a:latin typeface="Calibri"/>
            </a:endParaRPr>
          </a:p>
        </p:txBody>
      </p:sp>
      <p:sp>
        <p:nvSpPr>
          <p:cNvPr id="19" name="TextBox 18">
            <a:extLst>
              <a:ext uri="{FF2B5EF4-FFF2-40B4-BE49-F238E27FC236}">
                <a16:creationId xmlns:a16="http://schemas.microsoft.com/office/drawing/2014/main" id="{D9678ADA-76D3-4675-9CF0-195DAAA9C2C4}"/>
              </a:ext>
            </a:extLst>
          </p:cNvPr>
          <p:cNvSpPr txBox="1"/>
          <p:nvPr/>
        </p:nvSpPr>
        <p:spPr>
          <a:xfrm>
            <a:off x="0" y="984660"/>
            <a:ext cx="12192000" cy="860235"/>
          </a:xfrm>
          <a:prstGeom prst="rect">
            <a:avLst/>
          </a:prstGeom>
          <a:noFill/>
        </p:spPr>
        <p:txBody>
          <a:bodyPr wrap="square" rtlCol="0">
            <a:spAutoFit/>
          </a:bodyPr>
          <a:lstStyle/>
          <a:p>
            <a:pPr>
              <a:lnSpc>
                <a:spcPct val="130000"/>
              </a:lnSpc>
            </a:pPr>
            <a:r>
              <a:rPr lang="en-GB" sz="2000" dirty="0">
                <a:solidFill>
                  <a:srgbClr val="4F81BD">
                    <a:lumMod val="75000"/>
                  </a:srgbClr>
                </a:solidFill>
                <a:latin typeface="Calibri"/>
              </a:rPr>
              <a:t>Industrial system able to destroy GHGs</a:t>
            </a:r>
            <a:r>
              <a:rPr lang="en-GB" sz="2000" dirty="0">
                <a:solidFill>
                  <a:prstClr val="black"/>
                </a:solidFill>
                <a:latin typeface="Calibri"/>
              </a:rPr>
              <a:t> avoiding their emission into the atmosphere have been considered</a:t>
            </a:r>
          </a:p>
          <a:p>
            <a:pPr>
              <a:lnSpc>
                <a:spcPct val="130000"/>
              </a:lnSpc>
            </a:pPr>
            <a:r>
              <a:rPr lang="en-GB" sz="2000" dirty="0">
                <a:solidFill>
                  <a:prstClr val="black"/>
                </a:solidFill>
                <a:latin typeface="Calibri"/>
              </a:rPr>
              <a:t>Abatement plants are </a:t>
            </a:r>
            <a:r>
              <a:rPr lang="en-GB" sz="2000" dirty="0">
                <a:solidFill>
                  <a:srgbClr val="4F81BD">
                    <a:lumMod val="75000"/>
                  </a:srgbClr>
                </a:solidFill>
                <a:latin typeface="Calibri"/>
              </a:rPr>
              <a:t>employed when GHG are polluted and therefore not reusable.</a:t>
            </a:r>
            <a:endParaRPr lang="en-GB" sz="2000" dirty="0">
              <a:solidFill>
                <a:prstClr val="black"/>
              </a:solidFill>
              <a:latin typeface="Calibri"/>
            </a:endParaRPr>
          </a:p>
        </p:txBody>
      </p:sp>
      <p:sp>
        <p:nvSpPr>
          <p:cNvPr id="3" name="Date Placeholder 2">
            <a:extLst>
              <a:ext uri="{FF2B5EF4-FFF2-40B4-BE49-F238E27FC236}">
                <a16:creationId xmlns:a16="http://schemas.microsoft.com/office/drawing/2014/main" id="{4471A37E-CF48-D150-E4A3-A35CF56071BD}"/>
              </a:ext>
            </a:extLst>
          </p:cNvPr>
          <p:cNvSpPr>
            <a:spLocks noGrp="1"/>
          </p:cNvSpPr>
          <p:nvPr>
            <p:ph type="dt" sz="half" idx="10"/>
          </p:nvPr>
        </p:nvSpPr>
        <p:spPr/>
        <p:txBody>
          <a:bodyPr/>
          <a:lstStyle/>
          <a:p>
            <a:r>
              <a:rPr lang="en-CH"/>
              <a:t>20/06/2024</a:t>
            </a:r>
            <a:endParaRPr lang="en-GB"/>
          </a:p>
        </p:txBody>
      </p:sp>
      <p:sp>
        <p:nvSpPr>
          <p:cNvPr id="4" name="Rectangle 4">
            <a:extLst>
              <a:ext uri="{FF2B5EF4-FFF2-40B4-BE49-F238E27FC236}">
                <a16:creationId xmlns:a16="http://schemas.microsoft.com/office/drawing/2014/main" id="{B6FF8258-1805-4B89-C4C7-60544998BE6B}"/>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GHG abatement system</a:t>
            </a:r>
          </a:p>
        </p:txBody>
      </p:sp>
      <p:pic>
        <p:nvPicPr>
          <p:cNvPr id="7" name="Picture 2" descr="C:\Users\guidar\Documents\IEEE2012\CERN LogoOutline-Blue-04.png">
            <a:extLst>
              <a:ext uri="{FF2B5EF4-FFF2-40B4-BE49-F238E27FC236}">
                <a16:creationId xmlns:a16="http://schemas.microsoft.com/office/drawing/2014/main" id="{87464B1A-96A1-64DF-2D11-0F5374B9ED0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A6BD239-D34D-B5F6-4AD2-01330D132BE8}"/>
              </a:ext>
            </a:extLst>
          </p:cNvPr>
          <p:cNvGrpSpPr/>
          <p:nvPr/>
        </p:nvGrpSpPr>
        <p:grpSpPr>
          <a:xfrm>
            <a:off x="792488" y="691712"/>
            <a:ext cx="10440000" cy="37824"/>
            <a:chOff x="179512" y="582864"/>
            <a:chExt cx="8820000" cy="37824"/>
          </a:xfrm>
        </p:grpSpPr>
        <p:cxnSp>
          <p:nvCxnSpPr>
            <p:cNvPr id="15" name="Straight Connector 14">
              <a:extLst>
                <a:ext uri="{FF2B5EF4-FFF2-40B4-BE49-F238E27FC236}">
                  <a16:creationId xmlns:a16="http://schemas.microsoft.com/office/drawing/2014/main" id="{B98CAB3A-C8B8-123C-09B4-CD3ECF77896A}"/>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6" name="Straight Connector 15">
              <a:extLst>
                <a:ext uri="{FF2B5EF4-FFF2-40B4-BE49-F238E27FC236}">
                  <a16:creationId xmlns:a16="http://schemas.microsoft.com/office/drawing/2014/main" id="{FBAA4DD1-2F69-AF97-9E32-F8217D9E145F}"/>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21" name="Rectangle 20">
            <a:extLst>
              <a:ext uri="{FF2B5EF4-FFF2-40B4-BE49-F238E27FC236}">
                <a16:creationId xmlns:a16="http://schemas.microsoft.com/office/drawing/2014/main" id="{DB1B94F1-FF0C-7196-7609-BB434889627A}"/>
              </a:ext>
            </a:extLst>
          </p:cNvPr>
          <p:cNvSpPr/>
          <p:nvPr/>
        </p:nvSpPr>
        <p:spPr>
          <a:xfrm>
            <a:off x="0" y="2183024"/>
            <a:ext cx="6671627" cy="2215991"/>
          </a:xfrm>
          <a:prstGeom prst="rect">
            <a:avLst/>
          </a:prstGeom>
        </p:spPr>
        <p:txBody>
          <a:bodyPr wrap="square">
            <a:spAutoFit/>
          </a:bodyPr>
          <a:lstStyle/>
          <a:p>
            <a:r>
              <a:rPr lang="en-GB" sz="2000" dirty="0"/>
              <a:t>However, PFCs are stable and difficult to abate</a:t>
            </a:r>
          </a:p>
          <a:p>
            <a:r>
              <a:rPr lang="en-GB" sz="2000" dirty="0"/>
              <a:t>Carbon‐fluorine bond is the fourth strongest single bond</a:t>
            </a:r>
          </a:p>
          <a:p>
            <a:pPr marL="742950" lvl="1" indent="-285750">
              <a:buFontTx/>
              <a:buChar char="-"/>
            </a:pPr>
            <a:r>
              <a:rPr lang="en-GB" dirty="0"/>
              <a:t>Multiple C‐F bonds on the same carbon enhance stability</a:t>
            </a:r>
          </a:p>
          <a:p>
            <a:pPr marL="742950" lvl="1" indent="-285750">
              <a:buFontTx/>
              <a:buChar char="-"/>
            </a:pPr>
            <a:r>
              <a:rPr lang="en-GB" dirty="0"/>
              <a:t>C‐C or C‐H bonds are weaker and decrease stability</a:t>
            </a:r>
          </a:p>
          <a:p>
            <a:pPr marL="742950" lvl="1" indent="-285750">
              <a:buFontTx/>
              <a:buChar char="-"/>
            </a:pPr>
            <a:r>
              <a:rPr lang="en-GB" dirty="0"/>
              <a:t>S‐F bond is strong too</a:t>
            </a:r>
          </a:p>
          <a:p>
            <a:r>
              <a:rPr lang="en-GB" sz="2000" dirty="0"/>
              <a:t>Stability is reflected in atmospheric lifetimes</a:t>
            </a:r>
          </a:p>
          <a:p>
            <a:r>
              <a:rPr lang="en-GB" sz="2000" dirty="0"/>
              <a:t>Stability is closely related to ease of abatement</a:t>
            </a:r>
          </a:p>
        </p:txBody>
      </p:sp>
      <p:graphicFrame>
        <p:nvGraphicFramePr>
          <p:cNvPr id="22" name="Table 21">
            <a:extLst>
              <a:ext uri="{FF2B5EF4-FFF2-40B4-BE49-F238E27FC236}">
                <a16:creationId xmlns:a16="http://schemas.microsoft.com/office/drawing/2014/main" id="{7A7350D1-1BA6-48EF-F02B-E78321C71D95}"/>
              </a:ext>
            </a:extLst>
          </p:cNvPr>
          <p:cNvGraphicFramePr>
            <a:graphicFrameLocks noGrp="1"/>
          </p:cNvGraphicFramePr>
          <p:nvPr>
            <p:extLst>
              <p:ext uri="{D42A27DB-BD31-4B8C-83A1-F6EECF244321}">
                <p14:modId xmlns:p14="http://schemas.microsoft.com/office/powerpoint/2010/main" val="1300139053"/>
              </p:ext>
            </p:extLst>
          </p:nvPr>
        </p:nvGraphicFramePr>
        <p:xfrm>
          <a:off x="7236560" y="2293976"/>
          <a:ext cx="4824536" cy="3708400"/>
        </p:xfrm>
        <a:graphic>
          <a:graphicData uri="http://schemas.openxmlformats.org/drawingml/2006/table">
            <a:tbl>
              <a:tblPr firstRow="1" bandRow="1">
                <a:tableStyleId>{5C22544A-7EE6-4342-B048-85BDC9FD1C3A}</a:tableStyleId>
              </a:tblPr>
              <a:tblGrid>
                <a:gridCol w="2412268">
                  <a:extLst>
                    <a:ext uri="{9D8B030D-6E8A-4147-A177-3AD203B41FA5}">
                      <a16:colId xmlns:a16="http://schemas.microsoft.com/office/drawing/2014/main" val="3223474659"/>
                    </a:ext>
                  </a:extLst>
                </a:gridCol>
                <a:gridCol w="2412268">
                  <a:extLst>
                    <a:ext uri="{9D8B030D-6E8A-4147-A177-3AD203B41FA5}">
                      <a16:colId xmlns:a16="http://schemas.microsoft.com/office/drawing/2014/main" val="1891800437"/>
                    </a:ext>
                  </a:extLst>
                </a:gridCol>
              </a:tblGrid>
              <a:tr h="370840">
                <a:tc gridSpan="2">
                  <a:txBody>
                    <a:bodyPr/>
                    <a:lstStyle/>
                    <a:p>
                      <a:r>
                        <a:rPr lang="en-GB" noProof="0" dirty="0"/>
                        <a:t>Fluorinated gas lifetime in atmosphere (years)</a:t>
                      </a:r>
                    </a:p>
                  </a:txBody>
                  <a:tcPr/>
                </a:tc>
                <a:tc hMerge="1">
                  <a:txBody>
                    <a:bodyPr/>
                    <a:lstStyle/>
                    <a:p>
                      <a:endParaRPr lang="en-GB" dirty="0"/>
                    </a:p>
                  </a:txBody>
                  <a:tcPr/>
                </a:tc>
                <a:extLst>
                  <a:ext uri="{0D108BD9-81ED-4DB2-BD59-A6C34878D82A}">
                    <a16:rowId xmlns:a16="http://schemas.microsoft.com/office/drawing/2014/main" val="285408079"/>
                  </a:ext>
                </a:extLst>
              </a:tr>
              <a:tr h="370840">
                <a:tc>
                  <a:txBody>
                    <a:bodyPr/>
                    <a:lstStyle/>
                    <a:p>
                      <a:r>
                        <a:rPr lang="fr-CH" sz="1800" b="1" dirty="0"/>
                        <a:t>CF4</a:t>
                      </a:r>
                      <a:endParaRPr lang="en-GB" sz="1800" b="1" dirty="0"/>
                    </a:p>
                  </a:txBody>
                  <a:tcPr/>
                </a:tc>
                <a:tc>
                  <a:txBody>
                    <a:bodyPr/>
                    <a:lstStyle/>
                    <a:p>
                      <a:r>
                        <a:rPr lang="fr-CH" sz="1800" b="1" dirty="0"/>
                        <a:t>50000</a:t>
                      </a:r>
                      <a:endParaRPr lang="en-GB" sz="1800" b="1" dirty="0"/>
                    </a:p>
                  </a:txBody>
                  <a:tcPr/>
                </a:tc>
                <a:extLst>
                  <a:ext uri="{0D108BD9-81ED-4DB2-BD59-A6C34878D82A}">
                    <a16:rowId xmlns:a16="http://schemas.microsoft.com/office/drawing/2014/main" val="1231152971"/>
                  </a:ext>
                </a:extLst>
              </a:tr>
              <a:tr h="370840">
                <a:tc>
                  <a:txBody>
                    <a:bodyPr/>
                    <a:lstStyle/>
                    <a:p>
                      <a:r>
                        <a:rPr lang="en-GB" sz="1800" dirty="0"/>
                        <a:t>C2F6</a:t>
                      </a:r>
                    </a:p>
                  </a:txBody>
                  <a:tcPr/>
                </a:tc>
                <a:tc>
                  <a:txBody>
                    <a:bodyPr/>
                    <a:lstStyle/>
                    <a:p>
                      <a:r>
                        <a:rPr lang="fr-CH" sz="1800" dirty="0"/>
                        <a:t>10000</a:t>
                      </a:r>
                      <a:endParaRPr lang="en-GB" sz="1800" dirty="0"/>
                    </a:p>
                  </a:txBody>
                  <a:tcPr/>
                </a:tc>
                <a:extLst>
                  <a:ext uri="{0D108BD9-81ED-4DB2-BD59-A6C34878D82A}">
                    <a16:rowId xmlns:a16="http://schemas.microsoft.com/office/drawing/2014/main" val="2322030435"/>
                  </a:ext>
                </a:extLst>
              </a:tr>
              <a:tr h="370840">
                <a:tc>
                  <a:txBody>
                    <a:bodyPr/>
                    <a:lstStyle/>
                    <a:p>
                      <a:r>
                        <a:rPr lang="en-GB" sz="1800" b="1" dirty="0"/>
                        <a:t>SF6</a:t>
                      </a:r>
                    </a:p>
                  </a:txBody>
                  <a:tcPr/>
                </a:tc>
                <a:tc>
                  <a:txBody>
                    <a:bodyPr/>
                    <a:lstStyle/>
                    <a:p>
                      <a:r>
                        <a:rPr lang="fr-CH" sz="1800" b="1" dirty="0"/>
                        <a:t>3200</a:t>
                      </a:r>
                      <a:endParaRPr lang="en-GB" sz="1800" b="1" dirty="0"/>
                    </a:p>
                  </a:txBody>
                  <a:tcPr/>
                </a:tc>
                <a:extLst>
                  <a:ext uri="{0D108BD9-81ED-4DB2-BD59-A6C34878D82A}">
                    <a16:rowId xmlns:a16="http://schemas.microsoft.com/office/drawing/2014/main" val="78145020"/>
                  </a:ext>
                </a:extLst>
              </a:tr>
              <a:tr h="370840">
                <a:tc>
                  <a:txBody>
                    <a:bodyPr/>
                    <a:lstStyle/>
                    <a:p>
                      <a:r>
                        <a:rPr lang="en-GB" sz="1800" dirty="0"/>
                        <a:t>C3F8</a:t>
                      </a:r>
                    </a:p>
                  </a:txBody>
                  <a:tcPr/>
                </a:tc>
                <a:tc>
                  <a:txBody>
                    <a:bodyPr/>
                    <a:lstStyle/>
                    <a:p>
                      <a:r>
                        <a:rPr lang="fr-CH" sz="1800" dirty="0"/>
                        <a:t>2600</a:t>
                      </a:r>
                      <a:endParaRPr lang="en-GB" sz="1800" dirty="0"/>
                    </a:p>
                  </a:txBody>
                  <a:tcPr/>
                </a:tc>
                <a:extLst>
                  <a:ext uri="{0D108BD9-81ED-4DB2-BD59-A6C34878D82A}">
                    <a16:rowId xmlns:a16="http://schemas.microsoft.com/office/drawing/2014/main" val="1643866948"/>
                  </a:ext>
                </a:extLst>
              </a:tr>
              <a:tr h="370840">
                <a:tc>
                  <a:txBody>
                    <a:bodyPr/>
                    <a:lstStyle/>
                    <a:p>
                      <a:r>
                        <a:rPr lang="en-GB" sz="1800" dirty="0"/>
                        <a:t>c‐C4F8</a:t>
                      </a:r>
                    </a:p>
                  </a:txBody>
                  <a:tcPr/>
                </a:tc>
                <a:tc>
                  <a:txBody>
                    <a:bodyPr/>
                    <a:lstStyle/>
                    <a:p>
                      <a:r>
                        <a:rPr lang="fr-CH" sz="1800" dirty="0"/>
                        <a:t>3200</a:t>
                      </a:r>
                      <a:endParaRPr lang="en-GB" sz="1800" dirty="0"/>
                    </a:p>
                  </a:txBody>
                  <a:tcPr/>
                </a:tc>
                <a:extLst>
                  <a:ext uri="{0D108BD9-81ED-4DB2-BD59-A6C34878D82A}">
                    <a16:rowId xmlns:a16="http://schemas.microsoft.com/office/drawing/2014/main" val="2461649701"/>
                  </a:ext>
                </a:extLst>
              </a:tr>
              <a:tr h="370840">
                <a:tc>
                  <a:txBody>
                    <a:bodyPr/>
                    <a:lstStyle/>
                    <a:p>
                      <a:r>
                        <a:rPr lang="en-GB" sz="1800" dirty="0"/>
                        <a:t>NF3</a:t>
                      </a:r>
                    </a:p>
                  </a:txBody>
                  <a:tcPr/>
                </a:tc>
                <a:tc>
                  <a:txBody>
                    <a:bodyPr/>
                    <a:lstStyle/>
                    <a:p>
                      <a:r>
                        <a:rPr lang="fr-CH" sz="1800" dirty="0"/>
                        <a:t>740</a:t>
                      </a:r>
                      <a:endParaRPr lang="en-GB" sz="1800" dirty="0"/>
                    </a:p>
                  </a:txBody>
                  <a:tcPr/>
                </a:tc>
                <a:extLst>
                  <a:ext uri="{0D108BD9-81ED-4DB2-BD59-A6C34878D82A}">
                    <a16:rowId xmlns:a16="http://schemas.microsoft.com/office/drawing/2014/main" val="2336668326"/>
                  </a:ext>
                </a:extLst>
              </a:tr>
              <a:tr h="370840">
                <a:tc>
                  <a:txBody>
                    <a:bodyPr/>
                    <a:lstStyle/>
                    <a:p>
                      <a:r>
                        <a:rPr lang="en-GB" sz="1800" dirty="0"/>
                        <a:t>CHF3</a:t>
                      </a:r>
                    </a:p>
                  </a:txBody>
                  <a:tcPr/>
                </a:tc>
                <a:tc>
                  <a:txBody>
                    <a:bodyPr/>
                    <a:lstStyle/>
                    <a:p>
                      <a:r>
                        <a:rPr lang="fr-CH" sz="1800" dirty="0"/>
                        <a:t>270</a:t>
                      </a:r>
                      <a:endParaRPr lang="en-GB" sz="1800" dirty="0"/>
                    </a:p>
                  </a:txBody>
                  <a:tcPr/>
                </a:tc>
                <a:extLst>
                  <a:ext uri="{0D108BD9-81ED-4DB2-BD59-A6C34878D82A}">
                    <a16:rowId xmlns:a16="http://schemas.microsoft.com/office/drawing/2014/main" val="927515528"/>
                  </a:ext>
                </a:extLst>
              </a:tr>
              <a:tr h="370840">
                <a:tc>
                  <a:txBody>
                    <a:bodyPr/>
                    <a:lstStyle/>
                    <a:p>
                      <a:r>
                        <a:rPr lang="fr-CH" sz="1800" b="1" dirty="0"/>
                        <a:t>C</a:t>
                      </a:r>
                      <a:r>
                        <a:rPr lang="en-GB" sz="1800" b="1" dirty="0"/>
                        <a:t>2H2F4</a:t>
                      </a:r>
                    </a:p>
                  </a:txBody>
                  <a:tcPr/>
                </a:tc>
                <a:tc>
                  <a:txBody>
                    <a:bodyPr/>
                    <a:lstStyle/>
                    <a:p>
                      <a:r>
                        <a:rPr lang="fr-CH" sz="1800" b="1" dirty="0"/>
                        <a:t>14</a:t>
                      </a:r>
                      <a:endParaRPr lang="en-GB" sz="1800" b="1" dirty="0"/>
                    </a:p>
                  </a:txBody>
                  <a:tcPr/>
                </a:tc>
                <a:extLst>
                  <a:ext uri="{0D108BD9-81ED-4DB2-BD59-A6C34878D82A}">
                    <a16:rowId xmlns:a16="http://schemas.microsoft.com/office/drawing/2014/main" val="3653364391"/>
                  </a:ext>
                </a:extLst>
              </a:tr>
              <a:tr h="370840">
                <a:tc>
                  <a:txBody>
                    <a:bodyPr/>
                    <a:lstStyle/>
                    <a:p>
                      <a:r>
                        <a:rPr lang="en-GB" sz="1800" dirty="0"/>
                        <a:t>CH2F2</a:t>
                      </a:r>
                    </a:p>
                  </a:txBody>
                  <a:tcPr/>
                </a:tc>
                <a:tc>
                  <a:txBody>
                    <a:bodyPr/>
                    <a:lstStyle/>
                    <a:p>
                      <a:r>
                        <a:rPr lang="fr-CH" sz="1800" dirty="0"/>
                        <a:t>5</a:t>
                      </a:r>
                      <a:endParaRPr lang="en-GB" sz="1800" dirty="0"/>
                    </a:p>
                  </a:txBody>
                  <a:tcPr/>
                </a:tc>
                <a:extLst>
                  <a:ext uri="{0D108BD9-81ED-4DB2-BD59-A6C34878D82A}">
                    <a16:rowId xmlns:a16="http://schemas.microsoft.com/office/drawing/2014/main" val="1388454211"/>
                  </a:ext>
                </a:extLst>
              </a:tr>
            </a:tbl>
          </a:graphicData>
        </a:graphic>
      </p:graphicFrame>
      <p:cxnSp>
        <p:nvCxnSpPr>
          <p:cNvPr id="23" name="Straight Arrow Connector 22">
            <a:extLst>
              <a:ext uri="{FF2B5EF4-FFF2-40B4-BE49-F238E27FC236}">
                <a16:creationId xmlns:a16="http://schemas.microsoft.com/office/drawing/2014/main" id="{8075CEE7-A1ED-6ABA-F5BF-232F7DCEA49C}"/>
              </a:ext>
            </a:extLst>
          </p:cNvPr>
          <p:cNvCxnSpPr>
            <a:cxnSpLocks/>
          </p:cNvCxnSpPr>
          <p:nvPr/>
        </p:nvCxnSpPr>
        <p:spPr>
          <a:xfrm>
            <a:off x="6516480" y="2870040"/>
            <a:ext cx="615438" cy="0"/>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365BCA7-6379-D07A-C769-8E5A7B18638A}"/>
              </a:ext>
            </a:extLst>
          </p:cNvPr>
          <p:cNvCxnSpPr>
            <a:cxnSpLocks/>
          </p:cNvCxnSpPr>
          <p:nvPr/>
        </p:nvCxnSpPr>
        <p:spPr>
          <a:xfrm>
            <a:off x="6516480" y="3577746"/>
            <a:ext cx="615438" cy="0"/>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E2E9D9-8E69-2C48-3DA1-26C34E47BAA4}"/>
              </a:ext>
            </a:extLst>
          </p:cNvPr>
          <p:cNvCxnSpPr>
            <a:cxnSpLocks/>
          </p:cNvCxnSpPr>
          <p:nvPr/>
        </p:nvCxnSpPr>
        <p:spPr>
          <a:xfrm>
            <a:off x="6516480" y="5462328"/>
            <a:ext cx="615438" cy="0"/>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4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42488" y="6356351"/>
            <a:ext cx="4320000" cy="365125"/>
          </a:xfrm>
        </p:spPr>
        <p:txBody>
          <a:bodyPr/>
          <a:lstStyle/>
          <a:p>
            <a:r>
              <a:rPr lang="en-GB">
                <a:solidFill>
                  <a:prstClr val="black">
                    <a:tint val="75000"/>
                  </a:prstClr>
                </a:solidFill>
                <a:latin typeface="Calibri"/>
              </a:rPr>
              <a:t>Bonaudi-Chiavassa International School on Particle Detectors</a:t>
            </a:r>
            <a:endParaRPr lang="en-GB" dirty="0">
              <a:solidFill>
                <a:prstClr val="black">
                  <a:tint val="75000"/>
                </a:prstClr>
              </a:solidFill>
              <a:latin typeface="Calibri"/>
            </a:endParaRPr>
          </a:p>
        </p:txBody>
      </p:sp>
      <p:sp>
        <p:nvSpPr>
          <p:cNvPr id="2" name="Slide Number Placeholder 1">
            <a:extLst>
              <a:ext uri="{FF2B5EF4-FFF2-40B4-BE49-F238E27FC236}">
                <a16:creationId xmlns:a16="http://schemas.microsoft.com/office/drawing/2014/main" id="{CFB0924B-FD90-41B3-9A32-162EB95AB0A3}"/>
              </a:ext>
            </a:extLst>
          </p:cNvPr>
          <p:cNvSpPr>
            <a:spLocks noGrp="1"/>
          </p:cNvSpPr>
          <p:nvPr>
            <p:ph type="sldNum" sz="quarter" idx="12"/>
          </p:nvPr>
        </p:nvSpPr>
        <p:spPr>
          <a:xfrm>
            <a:off x="8077200" y="6356351"/>
            <a:ext cx="2133600" cy="365125"/>
          </a:xfrm>
        </p:spPr>
        <p:txBody>
          <a:bodyPr/>
          <a:lstStyle/>
          <a:p>
            <a:fld id="{ED0B01B5-062F-4E4D-A5EA-85102D21A3D7}" type="slidenum">
              <a:rPr lang="en-GB">
                <a:solidFill>
                  <a:prstClr val="black">
                    <a:tint val="75000"/>
                  </a:prstClr>
                </a:solidFill>
                <a:latin typeface="Calibri"/>
              </a:rPr>
              <a:pPr/>
              <a:t>88</a:t>
            </a:fld>
            <a:endParaRPr lang="en-GB" dirty="0">
              <a:solidFill>
                <a:prstClr val="black">
                  <a:tint val="75000"/>
                </a:prstClr>
              </a:solidFill>
              <a:latin typeface="Calibri"/>
            </a:endParaRPr>
          </a:p>
        </p:txBody>
      </p:sp>
      <p:sp>
        <p:nvSpPr>
          <p:cNvPr id="3" name="Date Placeholder 2">
            <a:extLst>
              <a:ext uri="{FF2B5EF4-FFF2-40B4-BE49-F238E27FC236}">
                <a16:creationId xmlns:a16="http://schemas.microsoft.com/office/drawing/2014/main" id="{4471A37E-CF48-D150-E4A3-A35CF56071BD}"/>
              </a:ext>
            </a:extLst>
          </p:cNvPr>
          <p:cNvSpPr>
            <a:spLocks noGrp="1"/>
          </p:cNvSpPr>
          <p:nvPr>
            <p:ph type="dt" sz="half" idx="10"/>
          </p:nvPr>
        </p:nvSpPr>
        <p:spPr/>
        <p:txBody>
          <a:bodyPr/>
          <a:lstStyle/>
          <a:p>
            <a:r>
              <a:rPr lang="en-CH"/>
              <a:t>20/06/2024</a:t>
            </a:r>
            <a:endParaRPr lang="en-GB"/>
          </a:p>
        </p:txBody>
      </p:sp>
      <p:sp>
        <p:nvSpPr>
          <p:cNvPr id="4" name="Rectangle 4">
            <a:extLst>
              <a:ext uri="{FF2B5EF4-FFF2-40B4-BE49-F238E27FC236}">
                <a16:creationId xmlns:a16="http://schemas.microsoft.com/office/drawing/2014/main" id="{B6FF8258-1805-4B89-C4C7-60544998BE6B}"/>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GHG abatement system</a:t>
            </a:r>
          </a:p>
        </p:txBody>
      </p:sp>
      <p:pic>
        <p:nvPicPr>
          <p:cNvPr id="7" name="Picture 2" descr="C:\Users\guidar\Documents\IEEE2012\CERN LogoOutline-Blue-04.png">
            <a:extLst>
              <a:ext uri="{FF2B5EF4-FFF2-40B4-BE49-F238E27FC236}">
                <a16:creationId xmlns:a16="http://schemas.microsoft.com/office/drawing/2014/main" id="{87464B1A-96A1-64DF-2D11-0F5374B9ED0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A6BD239-D34D-B5F6-4AD2-01330D132BE8}"/>
              </a:ext>
            </a:extLst>
          </p:cNvPr>
          <p:cNvGrpSpPr/>
          <p:nvPr/>
        </p:nvGrpSpPr>
        <p:grpSpPr>
          <a:xfrm>
            <a:off x="792488" y="691712"/>
            <a:ext cx="10440000" cy="37824"/>
            <a:chOff x="179512" y="582864"/>
            <a:chExt cx="8820000" cy="37824"/>
          </a:xfrm>
        </p:grpSpPr>
        <p:cxnSp>
          <p:nvCxnSpPr>
            <p:cNvPr id="15" name="Straight Connector 14">
              <a:extLst>
                <a:ext uri="{FF2B5EF4-FFF2-40B4-BE49-F238E27FC236}">
                  <a16:creationId xmlns:a16="http://schemas.microsoft.com/office/drawing/2014/main" id="{B98CAB3A-C8B8-123C-09B4-CD3ECF77896A}"/>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6" name="Straight Connector 15">
              <a:extLst>
                <a:ext uri="{FF2B5EF4-FFF2-40B4-BE49-F238E27FC236}">
                  <a16:creationId xmlns:a16="http://schemas.microsoft.com/office/drawing/2014/main" id="{FBAA4DD1-2F69-AF97-9E32-F8217D9E145F}"/>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8" name="Rectangle 7">
            <a:extLst>
              <a:ext uri="{FF2B5EF4-FFF2-40B4-BE49-F238E27FC236}">
                <a16:creationId xmlns:a16="http://schemas.microsoft.com/office/drawing/2014/main" id="{BB0EF02B-410B-17F3-ECB3-21668432017D}"/>
              </a:ext>
            </a:extLst>
          </p:cNvPr>
          <p:cNvSpPr/>
          <p:nvPr/>
        </p:nvSpPr>
        <p:spPr>
          <a:xfrm>
            <a:off x="0" y="750672"/>
            <a:ext cx="10929668" cy="1477328"/>
          </a:xfrm>
          <a:prstGeom prst="rect">
            <a:avLst/>
          </a:prstGeom>
        </p:spPr>
        <p:txBody>
          <a:bodyPr wrap="square">
            <a:spAutoFit/>
          </a:bodyPr>
          <a:lstStyle/>
          <a:p>
            <a:r>
              <a:rPr lang="en-GB" dirty="0"/>
              <a:t>Reaction of CF</a:t>
            </a:r>
            <a:r>
              <a:rPr lang="en-GB" baseline="-25000" dirty="0"/>
              <a:t>4</a:t>
            </a:r>
            <a:r>
              <a:rPr lang="en-GB" dirty="0"/>
              <a:t> to CO</a:t>
            </a:r>
            <a:r>
              <a:rPr lang="en-GB" baseline="-25000" dirty="0"/>
              <a:t>2</a:t>
            </a:r>
            <a:r>
              <a:rPr lang="en-GB" dirty="0"/>
              <a:t> and HF is very exothermic, but also requires a big push to break the very strong C‐F bonds</a:t>
            </a:r>
          </a:p>
          <a:p>
            <a:r>
              <a:rPr lang="en-GB" dirty="0"/>
              <a:t>-This is why CF</a:t>
            </a:r>
            <a:r>
              <a:rPr lang="en-GB" baseline="-25000" dirty="0"/>
              <a:t>4</a:t>
            </a:r>
            <a:r>
              <a:rPr lang="en-GB" dirty="0"/>
              <a:t> abatement is so difficult</a:t>
            </a:r>
          </a:p>
          <a:p>
            <a:r>
              <a:rPr lang="en-GB" dirty="0"/>
              <a:t>-Actual reaction is much more complicated than shown</a:t>
            </a:r>
          </a:p>
          <a:p>
            <a:endParaRPr lang="fr-CH" dirty="0"/>
          </a:p>
          <a:p>
            <a:r>
              <a:rPr lang="en-GB" dirty="0"/>
              <a:t>Burn‐wet is the primary POU (point of use) abatement technology</a:t>
            </a:r>
          </a:p>
        </p:txBody>
      </p:sp>
      <p:grpSp>
        <p:nvGrpSpPr>
          <p:cNvPr id="9" name="Group 8">
            <a:extLst>
              <a:ext uri="{FF2B5EF4-FFF2-40B4-BE49-F238E27FC236}">
                <a16:creationId xmlns:a16="http://schemas.microsoft.com/office/drawing/2014/main" id="{E7DAA01F-1FA1-89B0-98C4-85D6DBBAF1DE}"/>
              </a:ext>
            </a:extLst>
          </p:cNvPr>
          <p:cNvGrpSpPr/>
          <p:nvPr/>
        </p:nvGrpSpPr>
        <p:grpSpPr>
          <a:xfrm>
            <a:off x="0" y="2303944"/>
            <a:ext cx="6372200" cy="4052406"/>
            <a:chOff x="0" y="2184906"/>
            <a:chExt cx="6372200" cy="4052406"/>
          </a:xfrm>
        </p:grpSpPr>
        <p:pic>
          <p:nvPicPr>
            <p:cNvPr id="10" name="Picture 9">
              <a:extLst>
                <a:ext uri="{FF2B5EF4-FFF2-40B4-BE49-F238E27FC236}">
                  <a16:creationId xmlns:a16="http://schemas.microsoft.com/office/drawing/2014/main" id="{90B60C8B-BB38-9071-4C71-5F298A346FD1}"/>
                </a:ext>
              </a:extLst>
            </p:cNvPr>
            <p:cNvPicPr>
              <a:picLocks noChangeAspect="1"/>
            </p:cNvPicPr>
            <p:nvPr/>
          </p:nvPicPr>
          <p:blipFill>
            <a:blip r:embed="rId4"/>
            <a:stretch>
              <a:fillRect/>
            </a:stretch>
          </p:blipFill>
          <p:spPr>
            <a:xfrm>
              <a:off x="974304" y="3506647"/>
              <a:ext cx="3741712" cy="2730665"/>
            </a:xfrm>
            <a:prstGeom prst="rect">
              <a:avLst/>
            </a:prstGeom>
          </p:spPr>
        </p:pic>
        <p:cxnSp>
          <p:nvCxnSpPr>
            <p:cNvPr id="11" name="Straight Arrow Connector 10">
              <a:extLst>
                <a:ext uri="{FF2B5EF4-FFF2-40B4-BE49-F238E27FC236}">
                  <a16:creationId xmlns:a16="http://schemas.microsoft.com/office/drawing/2014/main" id="{F9AC1F81-DE23-3E23-9C26-42D6E7286206}"/>
                </a:ext>
              </a:extLst>
            </p:cNvPr>
            <p:cNvCxnSpPr>
              <a:cxnSpLocks/>
              <a:stCxn id="17" idx="2"/>
            </p:cNvCxnSpPr>
            <p:nvPr/>
          </p:nvCxnSpPr>
          <p:spPr>
            <a:xfrm>
              <a:off x="1205880" y="3284984"/>
              <a:ext cx="701825" cy="1296144"/>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C28880A-5570-FB06-521F-60607CED2F6D}"/>
                </a:ext>
              </a:extLst>
            </p:cNvPr>
            <p:cNvCxnSpPr>
              <a:cxnSpLocks/>
              <a:stCxn id="20" idx="2"/>
            </p:cNvCxnSpPr>
            <p:nvPr/>
          </p:nvCxnSpPr>
          <p:spPr>
            <a:xfrm flipH="1">
              <a:off x="4283968" y="4000788"/>
              <a:ext cx="936104" cy="1588452"/>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5D8DF1D-8F19-01C2-22E8-29DE0EE2F61C}"/>
                </a:ext>
              </a:extLst>
            </p:cNvPr>
            <p:cNvSpPr txBox="1"/>
            <p:nvPr/>
          </p:nvSpPr>
          <p:spPr>
            <a:xfrm>
              <a:off x="0" y="2207766"/>
              <a:ext cx="2411760" cy="1077218"/>
            </a:xfrm>
            <a:prstGeom prst="rect">
              <a:avLst/>
            </a:prstGeom>
            <a:noFill/>
          </p:spPr>
          <p:txBody>
            <a:bodyPr wrap="square" rtlCol="0">
              <a:spAutoFit/>
            </a:bodyPr>
            <a:lstStyle/>
            <a:p>
              <a:r>
                <a:rPr lang="en-GB" sz="1600" dirty="0"/>
                <a:t>Huge quantities of </a:t>
              </a:r>
            </a:p>
            <a:p>
              <a:r>
                <a:rPr lang="en-GB" sz="1600" dirty="0"/>
                <a:t>O</a:t>
              </a:r>
              <a:r>
                <a:rPr lang="en-GB" sz="1600" baseline="-25000" dirty="0"/>
                <a:t>2</a:t>
              </a:r>
              <a:r>
                <a:rPr lang="en-GB" sz="1600" dirty="0"/>
                <a:t> and CH</a:t>
              </a:r>
              <a:r>
                <a:rPr lang="en-GB" sz="1600" baseline="-25000" dirty="0"/>
                <a:t>4</a:t>
              </a:r>
              <a:r>
                <a:rPr lang="en-GB" sz="1600" dirty="0"/>
                <a:t> </a:t>
              </a:r>
            </a:p>
            <a:p>
              <a:r>
                <a:rPr lang="en-GB" sz="1600" dirty="0"/>
                <a:t>needed to overcome E</a:t>
              </a:r>
              <a:r>
                <a:rPr lang="en-GB" sz="1600" baseline="-25000" dirty="0"/>
                <a:t>A</a:t>
              </a:r>
            </a:p>
            <a:p>
              <a:r>
                <a:rPr lang="en-GB" sz="1600" dirty="0"/>
                <a:t>Some 100 m</a:t>
              </a:r>
              <a:r>
                <a:rPr lang="en-GB" sz="1600" baseline="30000" dirty="0"/>
                <a:t>3</a:t>
              </a:r>
              <a:r>
                <a:rPr lang="en-GB" sz="1600" dirty="0"/>
                <a:t>/day needed </a:t>
              </a:r>
            </a:p>
          </p:txBody>
        </p:sp>
        <p:sp>
          <p:nvSpPr>
            <p:cNvPr id="20" name="TextBox 19">
              <a:extLst>
                <a:ext uri="{FF2B5EF4-FFF2-40B4-BE49-F238E27FC236}">
                  <a16:creationId xmlns:a16="http://schemas.microsoft.com/office/drawing/2014/main" id="{9EA4196A-0271-1BE6-DC14-7FB2C9127844}"/>
                </a:ext>
              </a:extLst>
            </p:cNvPr>
            <p:cNvSpPr txBox="1"/>
            <p:nvPr/>
          </p:nvSpPr>
          <p:spPr>
            <a:xfrm>
              <a:off x="4067944" y="2184906"/>
              <a:ext cx="2304256" cy="1815882"/>
            </a:xfrm>
            <a:prstGeom prst="rect">
              <a:avLst/>
            </a:prstGeom>
            <a:noFill/>
          </p:spPr>
          <p:txBody>
            <a:bodyPr wrap="square" rtlCol="0">
              <a:spAutoFit/>
            </a:bodyPr>
            <a:lstStyle/>
            <a:p>
              <a:r>
                <a:rPr lang="en-GB" sz="1600" dirty="0">
                  <a:solidFill>
                    <a:srgbClr val="FF0000"/>
                  </a:solidFill>
                </a:rPr>
                <a:t>Final product is HF!</a:t>
              </a:r>
            </a:p>
            <a:p>
              <a:r>
                <a:rPr lang="en-GB" sz="1600" dirty="0">
                  <a:solidFill>
                    <a:srgbClr val="FF0000"/>
                  </a:solidFill>
                </a:rPr>
                <a:t>One </a:t>
              </a:r>
              <a:r>
                <a:rPr lang="en-GB" sz="1600" dirty="0" err="1">
                  <a:solidFill>
                    <a:srgbClr val="FF0000"/>
                  </a:solidFill>
                </a:rPr>
                <a:t>liter</a:t>
              </a:r>
              <a:r>
                <a:rPr lang="en-GB" sz="1600" dirty="0">
                  <a:solidFill>
                    <a:srgbClr val="FF0000"/>
                  </a:solidFill>
                </a:rPr>
                <a:t> of CF</a:t>
              </a:r>
              <a:r>
                <a:rPr lang="en-GB" sz="1600" baseline="-25000" dirty="0">
                  <a:solidFill>
                    <a:srgbClr val="FF0000"/>
                  </a:solidFill>
                </a:rPr>
                <a:t>4</a:t>
              </a:r>
              <a:r>
                <a:rPr lang="en-GB" sz="1600" dirty="0">
                  <a:solidFill>
                    <a:srgbClr val="FF0000"/>
                  </a:solidFill>
                </a:rPr>
                <a:t> generates 4 </a:t>
              </a:r>
              <a:r>
                <a:rPr lang="en-GB" sz="1600" dirty="0" err="1">
                  <a:solidFill>
                    <a:srgbClr val="FF0000"/>
                  </a:solidFill>
                </a:rPr>
                <a:t>liters</a:t>
              </a:r>
              <a:r>
                <a:rPr lang="en-GB" sz="1600" dirty="0">
                  <a:solidFill>
                    <a:srgbClr val="FF0000"/>
                  </a:solidFill>
                </a:rPr>
                <a:t> of HF</a:t>
              </a:r>
            </a:p>
            <a:p>
              <a:r>
                <a:rPr lang="en-GB" sz="1600" dirty="0">
                  <a:solidFill>
                    <a:srgbClr val="FF0000"/>
                  </a:solidFill>
                </a:rPr>
                <a:t>Water treatment plant required! </a:t>
              </a:r>
            </a:p>
            <a:p>
              <a:r>
                <a:rPr lang="en-GB" sz="1600" dirty="0">
                  <a:solidFill>
                    <a:srgbClr val="FF0000"/>
                  </a:solidFill>
                </a:rPr>
                <a:t>Some m</a:t>
              </a:r>
              <a:r>
                <a:rPr lang="en-GB" sz="1600" baseline="30000" dirty="0">
                  <a:solidFill>
                    <a:srgbClr val="FF0000"/>
                  </a:solidFill>
                </a:rPr>
                <a:t>3</a:t>
              </a:r>
              <a:r>
                <a:rPr lang="en-GB" sz="1600" dirty="0">
                  <a:solidFill>
                    <a:srgbClr val="FF0000"/>
                  </a:solidFill>
                </a:rPr>
                <a:t>/day wastewater produced</a:t>
              </a:r>
            </a:p>
          </p:txBody>
        </p:sp>
      </p:grpSp>
      <p:sp>
        <p:nvSpPr>
          <p:cNvPr id="21" name="TextBox 20">
            <a:extLst>
              <a:ext uri="{FF2B5EF4-FFF2-40B4-BE49-F238E27FC236}">
                <a16:creationId xmlns:a16="http://schemas.microsoft.com/office/drawing/2014/main" id="{A183D6FA-03FC-D6C0-2B14-8AF6B1B22264}"/>
              </a:ext>
            </a:extLst>
          </p:cNvPr>
          <p:cNvSpPr txBox="1"/>
          <p:nvPr/>
        </p:nvSpPr>
        <p:spPr>
          <a:xfrm flipH="1">
            <a:off x="6372200" y="4857888"/>
            <a:ext cx="4320000" cy="1200329"/>
          </a:xfrm>
          <a:prstGeom prst="rect">
            <a:avLst/>
          </a:prstGeom>
          <a:noFill/>
        </p:spPr>
        <p:txBody>
          <a:bodyPr wrap="square" rtlCol="0">
            <a:spAutoFit/>
          </a:bodyPr>
          <a:lstStyle/>
          <a:p>
            <a:r>
              <a:rPr lang="en-GB" dirty="0">
                <a:solidFill>
                  <a:srgbClr val="FF0000"/>
                </a:solidFill>
              </a:rPr>
              <a:t>Small commercial systems for burn-wet exist but require heavy infrastructures:</a:t>
            </a:r>
          </a:p>
          <a:p>
            <a:pPr marL="285750" indent="-285750">
              <a:buFont typeface="Calibri" panose="020F0502020204030204" pitchFamily="34" charset="0"/>
              <a:buChar char="-"/>
            </a:pPr>
            <a:r>
              <a:rPr lang="en-GB" dirty="0">
                <a:solidFill>
                  <a:srgbClr val="FF0000"/>
                </a:solidFill>
              </a:rPr>
              <a:t>CH</a:t>
            </a:r>
            <a:r>
              <a:rPr lang="en-GB" baseline="-25000" dirty="0">
                <a:solidFill>
                  <a:srgbClr val="FF0000"/>
                </a:solidFill>
              </a:rPr>
              <a:t>4</a:t>
            </a:r>
            <a:r>
              <a:rPr lang="en-GB" dirty="0">
                <a:solidFill>
                  <a:srgbClr val="FF0000"/>
                </a:solidFill>
              </a:rPr>
              <a:t>+O</a:t>
            </a:r>
            <a:r>
              <a:rPr lang="en-GB" baseline="-25000" dirty="0">
                <a:solidFill>
                  <a:srgbClr val="FF0000"/>
                </a:solidFill>
              </a:rPr>
              <a:t>2</a:t>
            </a:r>
            <a:r>
              <a:rPr lang="en-GB" dirty="0">
                <a:solidFill>
                  <a:srgbClr val="FF0000"/>
                </a:solidFill>
              </a:rPr>
              <a:t> supply</a:t>
            </a:r>
          </a:p>
          <a:p>
            <a:pPr marL="285750" indent="-285750">
              <a:buFont typeface="Calibri" panose="020F0502020204030204" pitchFamily="34" charset="0"/>
              <a:buChar char="-"/>
            </a:pPr>
            <a:r>
              <a:rPr lang="en-GB" b="1" dirty="0">
                <a:solidFill>
                  <a:srgbClr val="FF0000"/>
                </a:solidFill>
              </a:rPr>
              <a:t>Waste water treatment</a:t>
            </a:r>
          </a:p>
        </p:txBody>
      </p:sp>
      <p:pic>
        <p:nvPicPr>
          <p:cNvPr id="23" name="Picture 22">
            <a:extLst>
              <a:ext uri="{FF2B5EF4-FFF2-40B4-BE49-F238E27FC236}">
                <a16:creationId xmlns:a16="http://schemas.microsoft.com/office/drawing/2014/main" id="{65511D61-D674-CBBC-EF5E-1B4834E91259}"/>
              </a:ext>
            </a:extLst>
          </p:cNvPr>
          <p:cNvPicPr>
            <a:picLocks noChangeAspect="1"/>
          </p:cNvPicPr>
          <p:nvPr/>
        </p:nvPicPr>
        <p:blipFill>
          <a:blip r:embed="rId5"/>
          <a:stretch>
            <a:fillRect/>
          </a:stretch>
        </p:blipFill>
        <p:spPr>
          <a:xfrm>
            <a:off x="6971930" y="1335428"/>
            <a:ext cx="4215949" cy="3344079"/>
          </a:xfrm>
          <a:prstGeom prst="rect">
            <a:avLst/>
          </a:prstGeom>
        </p:spPr>
      </p:pic>
    </p:spTree>
    <p:extLst>
      <p:ext uri="{BB962C8B-B14F-4D97-AF65-F5344CB8AC3E}">
        <p14:creationId xmlns:p14="http://schemas.microsoft.com/office/powerpoint/2010/main" val="20960507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42488" y="6356351"/>
            <a:ext cx="4320000" cy="365125"/>
          </a:xfrm>
        </p:spPr>
        <p:txBody>
          <a:bodyPr/>
          <a:lstStyle/>
          <a:p>
            <a:r>
              <a:rPr lang="en-GB">
                <a:solidFill>
                  <a:prstClr val="black">
                    <a:tint val="75000"/>
                  </a:prstClr>
                </a:solidFill>
                <a:latin typeface="Calibri"/>
              </a:rPr>
              <a:t>Bonaudi-Chiavassa International School on Particle Detectors</a:t>
            </a:r>
            <a:endParaRPr lang="en-GB" dirty="0">
              <a:solidFill>
                <a:prstClr val="black">
                  <a:tint val="75000"/>
                </a:prstClr>
              </a:solidFill>
              <a:latin typeface="Calibri"/>
            </a:endParaRPr>
          </a:p>
        </p:txBody>
      </p:sp>
      <p:sp>
        <p:nvSpPr>
          <p:cNvPr id="2" name="Slide Number Placeholder 1">
            <a:extLst>
              <a:ext uri="{FF2B5EF4-FFF2-40B4-BE49-F238E27FC236}">
                <a16:creationId xmlns:a16="http://schemas.microsoft.com/office/drawing/2014/main" id="{CFB0924B-FD90-41B3-9A32-162EB95AB0A3}"/>
              </a:ext>
            </a:extLst>
          </p:cNvPr>
          <p:cNvSpPr>
            <a:spLocks noGrp="1"/>
          </p:cNvSpPr>
          <p:nvPr>
            <p:ph type="sldNum" sz="quarter" idx="12"/>
          </p:nvPr>
        </p:nvSpPr>
        <p:spPr>
          <a:xfrm>
            <a:off x="8077200" y="6356351"/>
            <a:ext cx="2133600" cy="365125"/>
          </a:xfrm>
        </p:spPr>
        <p:txBody>
          <a:bodyPr/>
          <a:lstStyle/>
          <a:p>
            <a:fld id="{ED0B01B5-062F-4E4D-A5EA-85102D21A3D7}" type="slidenum">
              <a:rPr lang="en-GB">
                <a:solidFill>
                  <a:prstClr val="black">
                    <a:tint val="75000"/>
                  </a:prstClr>
                </a:solidFill>
                <a:latin typeface="Calibri"/>
              </a:rPr>
              <a:pPr/>
              <a:t>89</a:t>
            </a:fld>
            <a:endParaRPr lang="en-GB">
              <a:solidFill>
                <a:prstClr val="black">
                  <a:tint val="75000"/>
                </a:prstClr>
              </a:solidFill>
              <a:latin typeface="Calibri"/>
            </a:endParaRPr>
          </a:p>
        </p:txBody>
      </p:sp>
      <p:sp>
        <p:nvSpPr>
          <p:cNvPr id="18" name="Rectangle 17">
            <a:extLst>
              <a:ext uri="{FF2B5EF4-FFF2-40B4-BE49-F238E27FC236}">
                <a16:creationId xmlns:a16="http://schemas.microsoft.com/office/drawing/2014/main" id="{034F60E3-6516-4EA6-B620-F5D1A115265A}"/>
              </a:ext>
            </a:extLst>
          </p:cNvPr>
          <p:cNvSpPr/>
          <p:nvPr/>
        </p:nvSpPr>
        <p:spPr>
          <a:xfrm>
            <a:off x="467544" y="5234547"/>
            <a:ext cx="9144000" cy="423321"/>
          </a:xfrm>
          <a:prstGeom prst="rect">
            <a:avLst/>
          </a:prstGeom>
        </p:spPr>
        <p:txBody>
          <a:bodyPr wrap="square">
            <a:spAutoFit/>
          </a:bodyPr>
          <a:lstStyle/>
          <a:p>
            <a:pPr>
              <a:lnSpc>
                <a:spcPct val="130000"/>
              </a:lnSpc>
            </a:pPr>
            <a:r>
              <a:rPr lang="en-GB" dirty="0">
                <a:solidFill>
                  <a:prstClr val="black"/>
                </a:solidFill>
                <a:latin typeface="Calibri"/>
              </a:rPr>
              <a:t>Approximative cost of burner system: 130 </a:t>
            </a:r>
            <a:r>
              <a:rPr lang="en-GB" dirty="0" err="1">
                <a:solidFill>
                  <a:prstClr val="black"/>
                </a:solidFill>
                <a:latin typeface="Calibri"/>
              </a:rPr>
              <a:t>kCHF</a:t>
            </a:r>
            <a:endParaRPr lang="en-GB" dirty="0">
              <a:solidFill>
                <a:prstClr val="black"/>
              </a:solidFill>
              <a:latin typeface="Calibri"/>
            </a:endParaRPr>
          </a:p>
        </p:txBody>
      </p:sp>
      <p:sp>
        <p:nvSpPr>
          <p:cNvPr id="19" name="TextBox 18">
            <a:extLst>
              <a:ext uri="{FF2B5EF4-FFF2-40B4-BE49-F238E27FC236}">
                <a16:creationId xmlns:a16="http://schemas.microsoft.com/office/drawing/2014/main" id="{D9678ADA-76D3-4675-9CF0-195DAAA9C2C4}"/>
              </a:ext>
            </a:extLst>
          </p:cNvPr>
          <p:cNvSpPr txBox="1"/>
          <p:nvPr/>
        </p:nvSpPr>
        <p:spPr>
          <a:xfrm>
            <a:off x="298516" y="855624"/>
            <a:ext cx="10655430" cy="423321"/>
          </a:xfrm>
          <a:prstGeom prst="rect">
            <a:avLst/>
          </a:prstGeom>
          <a:noFill/>
        </p:spPr>
        <p:txBody>
          <a:bodyPr wrap="square" rtlCol="0">
            <a:spAutoFit/>
          </a:bodyPr>
          <a:lstStyle/>
          <a:p>
            <a:pPr>
              <a:lnSpc>
                <a:spcPct val="130000"/>
              </a:lnSpc>
            </a:pPr>
            <a:r>
              <a:rPr lang="en-GB" dirty="0">
                <a:solidFill>
                  <a:srgbClr val="4F81BD">
                    <a:lumMod val="75000"/>
                  </a:srgbClr>
                </a:solidFill>
                <a:latin typeface="Calibri"/>
              </a:rPr>
              <a:t>Industrial system able to destroy GHGs: </a:t>
            </a:r>
            <a:r>
              <a:rPr lang="en-GB" dirty="0">
                <a:latin typeface="Calibri"/>
              </a:rPr>
              <a:t>two options considered</a:t>
            </a:r>
            <a:endParaRPr lang="en-GB" dirty="0">
              <a:solidFill>
                <a:prstClr val="black"/>
              </a:solidFill>
              <a:latin typeface="Calibri"/>
            </a:endParaRPr>
          </a:p>
        </p:txBody>
      </p:sp>
      <p:sp>
        <p:nvSpPr>
          <p:cNvPr id="3" name="Date Placeholder 2">
            <a:extLst>
              <a:ext uri="{FF2B5EF4-FFF2-40B4-BE49-F238E27FC236}">
                <a16:creationId xmlns:a16="http://schemas.microsoft.com/office/drawing/2014/main" id="{4471A37E-CF48-D150-E4A3-A35CF56071BD}"/>
              </a:ext>
            </a:extLst>
          </p:cNvPr>
          <p:cNvSpPr>
            <a:spLocks noGrp="1"/>
          </p:cNvSpPr>
          <p:nvPr>
            <p:ph type="dt" sz="half" idx="10"/>
          </p:nvPr>
        </p:nvSpPr>
        <p:spPr/>
        <p:txBody>
          <a:bodyPr/>
          <a:lstStyle/>
          <a:p>
            <a:r>
              <a:rPr lang="en-CH"/>
              <a:t>20/06/2024</a:t>
            </a:r>
            <a:endParaRPr lang="en-GB"/>
          </a:p>
        </p:txBody>
      </p:sp>
      <p:sp>
        <p:nvSpPr>
          <p:cNvPr id="4" name="Rectangle 4">
            <a:extLst>
              <a:ext uri="{FF2B5EF4-FFF2-40B4-BE49-F238E27FC236}">
                <a16:creationId xmlns:a16="http://schemas.microsoft.com/office/drawing/2014/main" id="{B6FF8258-1805-4B89-C4C7-60544998BE6B}"/>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GHG abatement system</a:t>
            </a:r>
          </a:p>
        </p:txBody>
      </p:sp>
      <p:pic>
        <p:nvPicPr>
          <p:cNvPr id="7" name="Picture 2" descr="C:\Users\guidar\Documents\IEEE2012\CERN LogoOutline-Blue-04.png">
            <a:extLst>
              <a:ext uri="{FF2B5EF4-FFF2-40B4-BE49-F238E27FC236}">
                <a16:creationId xmlns:a16="http://schemas.microsoft.com/office/drawing/2014/main" id="{87464B1A-96A1-64DF-2D11-0F5374B9ED0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A6BD239-D34D-B5F6-4AD2-01330D132BE8}"/>
              </a:ext>
            </a:extLst>
          </p:cNvPr>
          <p:cNvGrpSpPr/>
          <p:nvPr/>
        </p:nvGrpSpPr>
        <p:grpSpPr>
          <a:xfrm>
            <a:off x="792488" y="691712"/>
            <a:ext cx="10440000" cy="37824"/>
            <a:chOff x="179512" y="582864"/>
            <a:chExt cx="8820000" cy="37824"/>
          </a:xfrm>
        </p:grpSpPr>
        <p:cxnSp>
          <p:nvCxnSpPr>
            <p:cNvPr id="15" name="Straight Connector 14">
              <a:extLst>
                <a:ext uri="{FF2B5EF4-FFF2-40B4-BE49-F238E27FC236}">
                  <a16:creationId xmlns:a16="http://schemas.microsoft.com/office/drawing/2014/main" id="{B98CAB3A-C8B8-123C-09B4-CD3ECF77896A}"/>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6" name="Straight Connector 15">
              <a:extLst>
                <a:ext uri="{FF2B5EF4-FFF2-40B4-BE49-F238E27FC236}">
                  <a16:creationId xmlns:a16="http://schemas.microsoft.com/office/drawing/2014/main" id="{FBAA4DD1-2F69-AF97-9E32-F8217D9E145F}"/>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pic>
        <p:nvPicPr>
          <p:cNvPr id="9" name="Picture 8">
            <a:extLst>
              <a:ext uri="{FF2B5EF4-FFF2-40B4-BE49-F238E27FC236}">
                <a16:creationId xmlns:a16="http://schemas.microsoft.com/office/drawing/2014/main" id="{973D2D07-0A7D-7E65-BE07-B14C031B61B5}"/>
              </a:ext>
            </a:extLst>
          </p:cNvPr>
          <p:cNvPicPr>
            <a:picLocks noChangeAspect="1"/>
          </p:cNvPicPr>
          <p:nvPr/>
        </p:nvPicPr>
        <p:blipFill>
          <a:blip r:embed="rId4"/>
          <a:stretch>
            <a:fillRect/>
          </a:stretch>
        </p:blipFill>
        <p:spPr>
          <a:xfrm>
            <a:off x="467544" y="1411792"/>
            <a:ext cx="4534156" cy="3396843"/>
          </a:xfrm>
          <a:prstGeom prst="rect">
            <a:avLst/>
          </a:prstGeom>
        </p:spPr>
      </p:pic>
      <p:pic>
        <p:nvPicPr>
          <p:cNvPr id="11" name="Picture 10">
            <a:extLst>
              <a:ext uri="{FF2B5EF4-FFF2-40B4-BE49-F238E27FC236}">
                <a16:creationId xmlns:a16="http://schemas.microsoft.com/office/drawing/2014/main" id="{647C99AA-659B-C613-6BF4-4057BA7D73F9}"/>
              </a:ext>
            </a:extLst>
          </p:cNvPr>
          <p:cNvPicPr>
            <a:picLocks noChangeAspect="1"/>
          </p:cNvPicPr>
          <p:nvPr/>
        </p:nvPicPr>
        <p:blipFill>
          <a:blip r:embed="rId5"/>
          <a:stretch>
            <a:fillRect/>
          </a:stretch>
        </p:blipFill>
        <p:spPr>
          <a:xfrm>
            <a:off x="6583706" y="1586153"/>
            <a:ext cx="3957564" cy="3071361"/>
          </a:xfrm>
          <a:prstGeom prst="rect">
            <a:avLst/>
          </a:prstGeom>
        </p:spPr>
      </p:pic>
      <p:pic>
        <p:nvPicPr>
          <p:cNvPr id="17" name="Picture 16">
            <a:extLst>
              <a:ext uri="{FF2B5EF4-FFF2-40B4-BE49-F238E27FC236}">
                <a16:creationId xmlns:a16="http://schemas.microsoft.com/office/drawing/2014/main" id="{B7E1BEA2-4633-8676-094C-A3E576824E7A}"/>
              </a:ext>
            </a:extLst>
          </p:cNvPr>
          <p:cNvPicPr>
            <a:picLocks noChangeAspect="1"/>
          </p:cNvPicPr>
          <p:nvPr/>
        </p:nvPicPr>
        <p:blipFill rotWithShape="1">
          <a:blip r:embed="rId6"/>
          <a:srcRect b="43532"/>
          <a:stretch/>
        </p:blipFill>
        <p:spPr>
          <a:xfrm>
            <a:off x="6269643" y="4864616"/>
            <a:ext cx="4684303" cy="1163182"/>
          </a:xfrm>
          <a:prstGeom prst="rect">
            <a:avLst/>
          </a:prstGeom>
        </p:spPr>
      </p:pic>
    </p:spTree>
    <p:extLst>
      <p:ext uri="{BB962C8B-B14F-4D97-AF65-F5344CB8AC3E}">
        <p14:creationId xmlns:p14="http://schemas.microsoft.com/office/powerpoint/2010/main" val="176184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D66E49-543C-413E-A154-8C3792770830}"/>
              </a:ext>
            </a:extLst>
          </p:cNvPr>
          <p:cNvSpPr>
            <a:spLocks noGrp="1"/>
          </p:cNvSpPr>
          <p:nvPr>
            <p:ph type="ftr" sz="quarter" idx="11"/>
          </p:nvPr>
        </p:nvSpPr>
        <p:spPr>
          <a:xfrm>
            <a:off x="4038600" y="6356350"/>
            <a:ext cx="4718282"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1902A4F5-5239-4124-80CF-456E1563355E}"/>
              </a:ext>
            </a:extLst>
          </p:cNvPr>
          <p:cNvSpPr>
            <a:spLocks noGrp="1"/>
          </p:cNvSpPr>
          <p:nvPr>
            <p:ph type="sldNum" sz="quarter" idx="12"/>
          </p:nvPr>
        </p:nvSpPr>
        <p:spPr/>
        <p:txBody>
          <a:bodyPr/>
          <a:lstStyle/>
          <a:p>
            <a:fld id="{42A0D281-FBFC-4D24-9147-4B8F7095011A}" type="slidenum">
              <a:rPr lang="en-GB" smtClean="0"/>
              <a:t>9</a:t>
            </a:fld>
            <a:endParaRPr lang="en-GB"/>
          </a:p>
        </p:txBody>
      </p:sp>
      <p:sp>
        <p:nvSpPr>
          <p:cNvPr id="10" name="Rectangle 4">
            <a:extLst>
              <a:ext uri="{FF2B5EF4-FFF2-40B4-BE49-F238E27FC236}">
                <a16:creationId xmlns:a16="http://schemas.microsoft.com/office/drawing/2014/main" id="{4D8CC864-7BFB-40EA-88FD-77F1828296EF}"/>
              </a:ext>
            </a:extLst>
          </p:cNvPr>
          <p:cNvSpPr txBox="1">
            <a:spLocks noChangeArrowheads="1"/>
          </p:cNvSpPr>
          <p:nvPr/>
        </p:nvSpPr>
        <p:spPr>
          <a:xfrm>
            <a:off x="2276820" y="-67963"/>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Gaseous detector systems at LHC</a:t>
            </a:r>
          </a:p>
        </p:txBody>
      </p:sp>
      <p:pic>
        <p:nvPicPr>
          <p:cNvPr id="11" name="Picture 2" descr="C:\Users\guidar\Documents\IEEE2012\CERN LogoOutline-Blue-04.png">
            <a:extLst>
              <a:ext uri="{FF2B5EF4-FFF2-40B4-BE49-F238E27FC236}">
                <a16:creationId xmlns:a16="http://schemas.microsoft.com/office/drawing/2014/main" id="{054FE88E-2A85-4238-9943-BD23696372D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4AB7809-C6C7-45AC-8B3A-4565C953D883}"/>
              </a:ext>
            </a:extLst>
          </p:cNvPr>
          <p:cNvGrpSpPr/>
          <p:nvPr/>
        </p:nvGrpSpPr>
        <p:grpSpPr>
          <a:xfrm>
            <a:off x="792488" y="691712"/>
            <a:ext cx="10440000" cy="37824"/>
            <a:chOff x="179512" y="582864"/>
            <a:chExt cx="8820000" cy="37824"/>
          </a:xfrm>
        </p:grpSpPr>
        <p:cxnSp>
          <p:nvCxnSpPr>
            <p:cNvPr id="13" name="Straight Connector 12">
              <a:extLst>
                <a:ext uri="{FF2B5EF4-FFF2-40B4-BE49-F238E27FC236}">
                  <a16:creationId xmlns:a16="http://schemas.microsoft.com/office/drawing/2014/main" id="{2B395A57-90E5-425C-9D0C-A3B82BEDFCFC}"/>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59A57A-88B4-49C0-A2F6-06E792B264A5}"/>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AFB1B409-9204-4A19-8C92-7FBA448B16A1}"/>
              </a:ext>
            </a:extLst>
          </p:cNvPr>
          <p:cNvSpPr/>
          <p:nvPr/>
        </p:nvSpPr>
        <p:spPr>
          <a:xfrm>
            <a:off x="579783" y="804277"/>
            <a:ext cx="10774017" cy="646331"/>
          </a:xfrm>
          <a:prstGeom prst="rect">
            <a:avLst/>
          </a:prstGeom>
        </p:spPr>
        <p:txBody>
          <a:bodyPr wrap="square">
            <a:spAutoFit/>
          </a:bodyPr>
          <a:lstStyle/>
          <a:p>
            <a:r>
              <a:rPr lang="en-GB" dirty="0"/>
              <a:t>Of course, GHG usage in particle research is negligible </a:t>
            </a:r>
            <a:r>
              <a:rPr lang="en-GB" dirty="0" err="1"/>
              <a:t>wrt</a:t>
            </a:r>
            <a:r>
              <a:rPr lang="en-GB" dirty="0"/>
              <a:t> other activities. </a:t>
            </a:r>
          </a:p>
          <a:p>
            <a:r>
              <a:rPr lang="en-GB" dirty="0"/>
              <a:t>However, GHG optimization is mandatory, and it can secure operation over the LHC run period and reduce costs.</a:t>
            </a:r>
          </a:p>
        </p:txBody>
      </p:sp>
      <p:pic>
        <p:nvPicPr>
          <p:cNvPr id="3" name="Picture 2">
            <a:extLst>
              <a:ext uri="{FF2B5EF4-FFF2-40B4-BE49-F238E27FC236}">
                <a16:creationId xmlns:a16="http://schemas.microsoft.com/office/drawing/2014/main" id="{9152BA68-FD9E-F483-38F0-11A1AABF56A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04815" y="2214717"/>
            <a:ext cx="2207402" cy="2169989"/>
          </a:xfrm>
          <a:prstGeom prst="rect">
            <a:avLst/>
          </a:prstGeom>
        </p:spPr>
      </p:pic>
      <p:pic>
        <p:nvPicPr>
          <p:cNvPr id="44" name="Picture 43">
            <a:extLst>
              <a:ext uri="{FF2B5EF4-FFF2-40B4-BE49-F238E27FC236}">
                <a16:creationId xmlns:a16="http://schemas.microsoft.com/office/drawing/2014/main" id="{679F6E67-1178-C49F-59D7-72702308BC39}"/>
              </a:ext>
            </a:extLst>
          </p:cNvPr>
          <p:cNvPicPr>
            <a:picLocks noChangeAspect="1"/>
          </p:cNvPicPr>
          <p:nvPr/>
        </p:nvPicPr>
        <p:blipFill>
          <a:blip r:embed="rId4"/>
          <a:stretch>
            <a:fillRect/>
          </a:stretch>
        </p:blipFill>
        <p:spPr>
          <a:xfrm>
            <a:off x="579783" y="1450608"/>
            <a:ext cx="7985462" cy="4032505"/>
          </a:xfrm>
          <a:prstGeom prst="rect">
            <a:avLst/>
          </a:prstGeom>
        </p:spPr>
      </p:pic>
      <p:sp>
        <p:nvSpPr>
          <p:cNvPr id="46" name="TextBox 45">
            <a:extLst>
              <a:ext uri="{FF2B5EF4-FFF2-40B4-BE49-F238E27FC236}">
                <a16:creationId xmlns:a16="http://schemas.microsoft.com/office/drawing/2014/main" id="{C3AF5B5F-856A-02D9-7233-94D148722A76}"/>
              </a:ext>
            </a:extLst>
          </p:cNvPr>
          <p:cNvSpPr txBox="1"/>
          <p:nvPr/>
        </p:nvSpPr>
        <p:spPr>
          <a:xfrm>
            <a:off x="692618" y="5483113"/>
            <a:ext cx="8064264" cy="954107"/>
          </a:xfrm>
          <a:prstGeom prst="rect">
            <a:avLst/>
          </a:prstGeom>
          <a:noFill/>
        </p:spPr>
        <p:txBody>
          <a:bodyPr wrap="square">
            <a:spAutoFit/>
          </a:bodyPr>
          <a:lstStyle/>
          <a:p>
            <a:r>
              <a:rPr lang="en-GB" dirty="0"/>
              <a:t>-40% GHG emissions from Run 1 to Run 2 excluding ATLAS and CMS RPC systems</a:t>
            </a:r>
          </a:p>
          <a:p>
            <a:r>
              <a:rPr lang="en-GB" dirty="0"/>
              <a:t>-25% GHG emissions from Run 2 to Run 3 excluding ATLAS and CMS RPC systems</a:t>
            </a:r>
          </a:p>
          <a:p>
            <a:r>
              <a:rPr lang="en-GB" sz="2000" b="1" dirty="0">
                <a:solidFill>
                  <a:srgbClr val="FF0000"/>
                </a:solidFill>
              </a:rPr>
              <a:t>New objective: -28% by 2024 </a:t>
            </a:r>
            <a:r>
              <a:rPr lang="en-GB" sz="2000" b="1" dirty="0" err="1">
                <a:solidFill>
                  <a:srgbClr val="FF0000"/>
                </a:solidFill>
              </a:rPr>
              <a:t>wrt</a:t>
            </a:r>
            <a:r>
              <a:rPr lang="en-GB" sz="2000" b="1" dirty="0">
                <a:solidFill>
                  <a:srgbClr val="FF0000"/>
                </a:solidFill>
              </a:rPr>
              <a:t> 2018 (Run2)</a:t>
            </a:r>
          </a:p>
        </p:txBody>
      </p:sp>
      <p:sp>
        <p:nvSpPr>
          <p:cNvPr id="2" name="Date Placeholder 1">
            <a:extLst>
              <a:ext uri="{FF2B5EF4-FFF2-40B4-BE49-F238E27FC236}">
                <a16:creationId xmlns:a16="http://schemas.microsoft.com/office/drawing/2014/main" id="{41A03E1E-8E54-0BB1-4069-E296249EA471}"/>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8930720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42488" y="6356351"/>
            <a:ext cx="4320000" cy="365125"/>
          </a:xfrm>
        </p:spPr>
        <p:txBody>
          <a:bodyPr/>
          <a:lstStyle/>
          <a:p>
            <a:r>
              <a:rPr lang="en-GB">
                <a:solidFill>
                  <a:prstClr val="black">
                    <a:tint val="75000"/>
                  </a:prstClr>
                </a:solidFill>
                <a:latin typeface="Calibri"/>
              </a:rPr>
              <a:t>Bonaudi-Chiavassa International School on Particle Detectors</a:t>
            </a:r>
            <a:endParaRPr lang="en-GB" dirty="0">
              <a:solidFill>
                <a:prstClr val="black">
                  <a:tint val="75000"/>
                </a:prstClr>
              </a:solidFill>
              <a:latin typeface="Calibri"/>
            </a:endParaRPr>
          </a:p>
        </p:txBody>
      </p:sp>
      <p:sp>
        <p:nvSpPr>
          <p:cNvPr id="2" name="Slide Number Placeholder 1">
            <a:extLst>
              <a:ext uri="{FF2B5EF4-FFF2-40B4-BE49-F238E27FC236}">
                <a16:creationId xmlns:a16="http://schemas.microsoft.com/office/drawing/2014/main" id="{CFB0924B-FD90-41B3-9A32-162EB95AB0A3}"/>
              </a:ext>
            </a:extLst>
          </p:cNvPr>
          <p:cNvSpPr>
            <a:spLocks noGrp="1"/>
          </p:cNvSpPr>
          <p:nvPr>
            <p:ph type="sldNum" sz="quarter" idx="12"/>
          </p:nvPr>
        </p:nvSpPr>
        <p:spPr>
          <a:xfrm>
            <a:off x="8077200" y="6356351"/>
            <a:ext cx="2133600" cy="365125"/>
          </a:xfrm>
        </p:spPr>
        <p:txBody>
          <a:bodyPr/>
          <a:lstStyle/>
          <a:p>
            <a:fld id="{ED0B01B5-062F-4E4D-A5EA-85102D21A3D7}" type="slidenum">
              <a:rPr lang="en-GB">
                <a:solidFill>
                  <a:prstClr val="black">
                    <a:tint val="75000"/>
                  </a:prstClr>
                </a:solidFill>
                <a:latin typeface="Calibri"/>
              </a:rPr>
              <a:pPr/>
              <a:t>90</a:t>
            </a:fld>
            <a:endParaRPr lang="en-GB">
              <a:solidFill>
                <a:prstClr val="black">
                  <a:tint val="75000"/>
                </a:prstClr>
              </a:solidFill>
              <a:latin typeface="Calibri"/>
            </a:endParaRPr>
          </a:p>
        </p:txBody>
      </p:sp>
      <p:sp>
        <p:nvSpPr>
          <p:cNvPr id="18" name="Rectangle 17">
            <a:extLst>
              <a:ext uri="{FF2B5EF4-FFF2-40B4-BE49-F238E27FC236}">
                <a16:creationId xmlns:a16="http://schemas.microsoft.com/office/drawing/2014/main" id="{034F60E3-6516-4EA6-B620-F5D1A115265A}"/>
              </a:ext>
            </a:extLst>
          </p:cNvPr>
          <p:cNvSpPr/>
          <p:nvPr/>
        </p:nvSpPr>
        <p:spPr>
          <a:xfrm>
            <a:off x="107504" y="874535"/>
            <a:ext cx="9144000" cy="423321"/>
          </a:xfrm>
          <a:prstGeom prst="rect">
            <a:avLst/>
          </a:prstGeom>
        </p:spPr>
        <p:txBody>
          <a:bodyPr wrap="square">
            <a:spAutoFit/>
          </a:bodyPr>
          <a:lstStyle/>
          <a:p>
            <a:pPr>
              <a:lnSpc>
                <a:spcPct val="130000"/>
              </a:lnSpc>
            </a:pPr>
            <a:r>
              <a:rPr lang="en-GB" dirty="0">
                <a:solidFill>
                  <a:prstClr val="black"/>
                </a:solidFill>
                <a:latin typeface="Calibri"/>
              </a:rPr>
              <a:t>Waste water treatment plant</a:t>
            </a:r>
          </a:p>
        </p:txBody>
      </p:sp>
      <p:sp>
        <p:nvSpPr>
          <p:cNvPr id="3" name="Date Placeholder 2">
            <a:extLst>
              <a:ext uri="{FF2B5EF4-FFF2-40B4-BE49-F238E27FC236}">
                <a16:creationId xmlns:a16="http://schemas.microsoft.com/office/drawing/2014/main" id="{4471A37E-CF48-D150-E4A3-A35CF56071BD}"/>
              </a:ext>
            </a:extLst>
          </p:cNvPr>
          <p:cNvSpPr>
            <a:spLocks noGrp="1"/>
          </p:cNvSpPr>
          <p:nvPr>
            <p:ph type="dt" sz="half" idx="10"/>
          </p:nvPr>
        </p:nvSpPr>
        <p:spPr/>
        <p:txBody>
          <a:bodyPr/>
          <a:lstStyle/>
          <a:p>
            <a:r>
              <a:rPr lang="en-CH"/>
              <a:t>20/06/2024</a:t>
            </a:r>
            <a:endParaRPr lang="en-GB"/>
          </a:p>
        </p:txBody>
      </p:sp>
      <p:sp>
        <p:nvSpPr>
          <p:cNvPr id="4" name="Rectangle 4">
            <a:extLst>
              <a:ext uri="{FF2B5EF4-FFF2-40B4-BE49-F238E27FC236}">
                <a16:creationId xmlns:a16="http://schemas.microsoft.com/office/drawing/2014/main" id="{B6FF8258-1805-4B89-C4C7-60544998BE6B}"/>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GHG abatement system</a:t>
            </a:r>
          </a:p>
        </p:txBody>
      </p:sp>
      <p:pic>
        <p:nvPicPr>
          <p:cNvPr id="7" name="Picture 2" descr="C:\Users\guidar\Documents\IEEE2012\CERN LogoOutline-Blue-04.png">
            <a:extLst>
              <a:ext uri="{FF2B5EF4-FFF2-40B4-BE49-F238E27FC236}">
                <a16:creationId xmlns:a16="http://schemas.microsoft.com/office/drawing/2014/main" id="{87464B1A-96A1-64DF-2D11-0F5374B9ED0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A6BD239-D34D-B5F6-4AD2-01330D132BE8}"/>
              </a:ext>
            </a:extLst>
          </p:cNvPr>
          <p:cNvGrpSpPr/>
          <p:nvPr/>
        </p:nvGrpSpPr>
        <p:grpSpPr>
          <a:xfrm>
            <a:off x="792488" y="691712"/>
            <a:ext cx="10440000" cy="37824"/>
            <a:chOff x="179512" y="582864"/>
            <a:chExt cx="8820000" cy="37824"/>
          </a:xfrm>
        </p:grpSpPr>
        <p:cxnSp>
          <p:nvCxnSpPr>
            <p:cNvPr id="15" name="Straight Connector 14">
              <a:extLst>
                <a:ext uri="{FF2B5EF4-FFF2-40B4-BE49-F238E27FC236}">
                  <a16:creationId xmlns:a16="http://schemas.microsoft.com/office/drawing/2014/main" id="{B98CAB3A-C8B8-123C-09B4-CD3ECF77896A}"/>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6" name="Straight Connector 15">
              <a:extLst>
                <a:ext uri="{FF2B5EF4-FFF2-40B4-BE49-F238E27FC236}">
                  <a16:creationId xmlns:a16="http://schemas.microsoft.com/office/drawing/2014/main" id="{FBAA4DD1-2F69-AF97-9E32-F8217D9E145F}"/>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grpSp>
        <p:nvGrpSpPr>
          <p:cNvPr id="11" name="Group 10">
            <a:extLst>
              <a:ext uri="{FF2B5EF4-FFF2-40B4-BE49-F238E27FC236}">
                <a16:creationId xmlns:a16="http://schemas.microsoft.com/office/drawing/2014/main" id="{BA91D3A2-BEA9-786D-24CC-85E06730DB61}"/>
              </a:ext>
            </a:extLst>
          </p:cNvPr>
          <p:cNvGrpSpPr>
            <a:grpSpLocks noChangeAspect="1"/>
          </p:cNvGrpSpPr>
          <p:nvPr/>
        </p:nvGrpSpPr>
        <p:grpSpPr>
          <a:xfrm>
            <a:off x="6402488" y="874535"/>
            <a:ext cx="5385383" cy="1374902"/>
            <a:chOff x="2533131" y="1947634"/>
            <a:chExt cx="7430537" cy="1897034"/>
          </a:xfrm>
        </p:grpSpPr>
        <p:pic>
          <p:nvPicPr>
            <p:cNvPr id="8" name="Picture 7">
              <a:extLst>
                <a:ext uri="{FF2B5EF4-FFF2-40B4-BE49-F238E27FC236}">
                  <a16:creationId xmlns:a16="http://schemas.microsoft.com/office/drawing/2014/main" id="{3EA9B126-E1FE-BD81-DD70-A6123ED57C01}"/>
                </a:ext>
              </a:extLst>
            </p:cNvPr>
            <p:cNvPicPr>
              <a:picLocks noChangeAspect="1"/>
            </p:cNvPicPr>
            <p:nvPr/>
          </p:nvPicPr>
          <p:blipFill rotWithShape="1">
            <a:blip r:embed="rId4"/>
            <a:srcRect t="56786"/>
            <a:stretch/>
          </p:blipFill>
          <p:spPr>
            <a:xfrm>
              <a:off x="2533131" y="2432649"/>
              <a:ext cx="7430537" cy="1412019"/>
            </a:xfrm>
            <a:prstGeom prst="rect">
              <a:avLst/>
            </a:prstGeom>
          </p:spPr>
        </p:pic>
        <p:pic>
          <p:nvPicPr>
            <p:cNvPr id="10" name="Picture 9">
              <a:extLst>
                <a:ext uri="{FF2B5EF4-FFF2-40B4-BE49-F238E27FC236}">
                  <a16:creationId xmlns:a16="http://schemas.microsoft.com/office/drawing/2014/main" id="{58D6A311-C546-038A-B008-07EFD87E299A}"/>
                </a:ext>
              </a:extLst>
            </p:cNvPr>
            <p:cNvPicPr>
              <a:picLocks noChangeAspect="1"/>
            </p:cNvPicPr>
            <p:nvPr/>
          </p:nvPicPr>
          <p:blipFill rotWithShape="1">
            <a:blip r:embed="rId4"/>
            <a:srcRect b="85156"/>
            <a:stretch/>
          </p:blipFill>
          <p:spPr>
            <a:xfrm>
              <a:off x="2533131" y="1947634"/>
              <a:ext cx="7430537" cy="485015"/>
            </a:xfrm>
            <a:prstGeom prst="rect">
              <a:avLst/>
            </a:prstGeom>
          </p:spPr>
        </p:pic>
      </p:grpSp>
      <p:pic>
        <p:nvPicPr>
          <p:cNvPr id="13" name="Picture 12">
            <a:extLst>
              <a:ext uri="{FF2B5EF4-FFF2-40B4-BE49-F238E27FC236}">
                <a16:creationId xmlns:a16="http://schemas.microsoft.com/office/drawing/2014/main" id="{CDE48277-BF92-C053-767E-7F05B6644ABC}"/>
              </a:ext>
            </a:extLst>
          </p:cNvPr>
          <p:cNvPicPr>
            <a:picLocks noChangeAspect="1"/>
          </p:cNvPicPr>
          <p:nvPr/>
        </p:nvPicPr>
        <p:blipFill>
          <a:blip r:embed="rId5"/>
          <a:stretch>
            <a:fillRect/>
          </a:stretch>
        </p:blipFill>
        <p:spPr>
          <a:xfrm>
            <a:off x="107504" y="1646558"/>
            <a:ext cx="6263590" cy="3564884"/>
          </a:xfrm>
          <a:prstGeom prst="rect">
            <a:avLst/>
          </a:prstGeom>
        </p:spPr>
      </p:pic>
      <p:sp>
        <p:nvSpPr>
          <p:cNvPr id="20" name="TextBox 19">
            <a:extLst>
              <a:ext uri="{FF2B5EF4-FFF2-40B4-BE49-F238E27FC236}">
                <a16:creationId xmlns:a16="http://schemas.microsoft.com/office/drawing/2014/main" id="{BA23ABDD-A9A3-6397-7BF8-742BB52D5424}"/>
              </a:ext>
            </a:extLst>
          </p:cNvPr>
          <p:cNvSpPr txBox="1"/>
          <p:nvPr/>
        </p:nvSpPr>
        <p:spPr>
          <a:xfrm>
            <a:off x="0" y="5211442"/>
            <a:ext cx="6642088" cy="646331"/>
          </a:xfrm>
          <a:prstGeom prst="rect">
            <a:avLst/>
          </a:prstGeom>
          <a:noFill/>
        </p:spPr>
        <p:txBody>
          <a:bodyPr wrap="square">
            <a:spAutoFit/>
          </a:bodyPr>
          <a:lstStyle/>
          <a:p>
            <a:r>
              <a:rPr lang="en-GB" dirty="0"/>
              <a:t>The </a:t>
            </a:r>
            <a:r>
              <a:rPr lang="en-GB" dirty="0" err="1"/>
              <a:t>EnviroChemie</a:t>
            </a:r>
            <a:r>
              <a:rPr lang="en-GB" dirty="0"/>
              <a:t> “STEP” wastewater treatment plant</a:t>
            </a:r>
          </a:p>
          <a:p>
            <a:r>
              <a:rPr lang="en-GB" dirty="0"/>
              <a:t>One already in operation at CERN and similar to what we would need</a:t>
            </a:r>
            <a:endParaRPr lang="en-CH" dirty="0"/>
          </a:p>
        </p:txBody>
      </p:sp>
      <p:sp>
        <p:nvSpPr>
          <p:cNvPr id="21" name="Oval 20">
            <a:extLst>
              <a:ext uri="{FF2B5EF4-FFF2-40B4-BE49-F238E27FC236}">
                <a16:creationId xmlns:a16="http://schemas.microsoft.com/office/drawing/2014/main" id="{768242F3-D740-745E-C18A-27404D9D1085}"/>
              </a:ext>
            </a:extLst>
          </p:cNvPr>
          <p:cNvSpPr/>
          <p:nvPr/>
        </p:nvSpPr>
        <p:spPr>
          <a:xfrm>
            <a:off x="107504" y="3335839"/>
            <a:ext cx="2309567" cy="9544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23" name="Straight Arrow Connector 22">
            <a:extLst>
              <a:ext uri="{FF2B5EF4-FFF2-40B4-BE49-F238E27FC236}">
                <a16:creationId xmlns:a16="http://schemas.microsoft.com/office/drawing/2014/main" id="{4DA1399B-5DF4-6612-2AAD-1BB5F5E623F4}"/>
              </a:ext>
            </a:extLst>
          </p:cNvPr>
          <p:cNvCxnSpPr>
            <a:cxnSpLocks/>
            <a:stCxn id="21" idx="6"/>
            <a:endCxn id="25" idx="1"/>
          </p:cNvCxnSpPr>
          <p:nvPr/>
        </p:nvCxnSpPr>
        <p:spPr>
          <a:xfrm flipV="1">
            <a:off x="2417071" y="2924124"/>
            <a:ext cx="4973570" cy="888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CBF5FFE-A1AF-A751-08A5-84A8E91D98D6}"/>
              </a:ext>
            </a:extLst>
          </p:cNvPr>
          <p:cNvSpPr txBox="1"/>
          <p:nvPr/>
        </p:nvSpPr>
        <p:spPr>
          <a:xfrm>
            <a:off x="7390641" y="2600958"/>
            <a:ext cx="4693855" cy="646331"/>
          </a:xfrm>
          <a:prstGeom prst="rect">
            <a:avLst/>
          </a:prstGeom>
          <a:noFill/>
        </p:spPr>
        <p:txBody>
          <a:bodyPr wrap="square" rtlCol="0">
            <a:spAutoFit/>
          </a:bodyPr>
          <a:lstStyle/>
          <a:p>
            <a:r>
              <a:rPr lang="en-GB" dirty="0"/>
              <a:t>Sewage resulting from operation are compressed for disposal</a:t>
            </a:r>
            <a:endParaRPr lang="en-CH" dirty="0"/>
          </a:p>
        </p:txBody>
      </p:sp>
      <p:sp>
        <p:nvSpPr>
          <p:cNvPr id="29" name="Rectangle 28">
            <a:extLst>
              <a:ext uri="{FF2B5EF4-FFF2-40B4-BE49-F238E27FC236}">
                <a16:creationId xmlns:a16="http://schemas.microsoft.com/office/drawing/2014/main" id="{85596A02-F020-0CD2-CE15-DE2B870AC38B}"/>
              </a:ext>
            </a:extLst>
          </p:cNvPr>
          <p:cNvSpPr/>
          <p:nvPr/>
        </p:nvSpPr>
        <p:spPr>
          <a:xfrm>
            <a:off x="6478598" y="4168428"/>
            <a:ext cx="5628456" cy="783420"/>
          </a:xfrm>
          <a:prstGeom prst="rect">
            <a:avLst/>
          </a:prstGeom>
        </p:spPr>
        <p:txBody>
          <a:bodyPr wrap="square">
            <a:spAutoFit/>
          </a:bodyPr>
          <a:lstStyle/>
          <a:p>
            <a:pPr>
              <a:lnSpc>
                <a:spcPct val="130000"/>
              </a:lnSpc>
            </a:pPr>
            <a:r>
              <a:rPr lang="en-GB" dirty="0">
                <a:solidFill>
                  <a:prstClr val="black"/>
                </a:solidFill>
                <a:latin typeface="Calibri"/>
              </a:rPr>
              <a:t>Approximative cost of wastewater treatment system: </a:t>
            </a:r>
          </a:p>
          <a:p>
            <a:pPr>
              <a:lnSpc>
                <a:spcPct val="130000"/>
              </a:lnSpc>
            </a:pPr>
            <a:r>
              <a:rPr lang="en-GB" dirty="0">
                <a:solidFill>
                  <a:prstClr val="black"/>
                </a:solidFill>
                <a:latin typeface="Calibri"/>
              </a:rPr>
              <a:t>500 </a:t>
            </a:r>
            <a:r>
              <a:rPr lang="en-GB" dirty="0" err="1">
                <a:solidFill>
                  <a:prstClr val="black"/>
                </a:solidFill>
                <a:latin typeface="Calibri"/>
              </a:rPr>
              <a:t>kCHF</a:t>
            </a:r>
            <a:endParaRPr lang="en-GB" dirty="0">
              <a:solidFill>
                <a:prstClr val="black"/>
              </a:solidFill>
              <a:latin typeface="Calibri"/>
            </a:endParaRPr>
          </a:p>
        </p:txBody>
      </p:sp>
    </p:spTree>
    <p:extLst>
      <p:ext uri="{BB962C8B-B14F-4D97-AF65-F5344CB8AC3E}">
        <p14:creationId xmlns:p14="http://schemas.microsoft.com/office/powerpoint/2010/main" val="31531934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42488" y="6356351"/>
            <a:ext cx="4320000" cy="365125"/>
          </a:xfrm>
        </p:spPr>
        <p:txBody>
          <a:bodyPr/>
          <a:lstStyle/>
          <a:p>
            <a:r>
              <a:rPr lang="en-GB">
                <a:solidFill>
                  <a:prstClr val="black">
                    <a:tint val="75000"/>
                  </a:prstClr>
                </a:solidFill>
                <a:latin typeface="Calibri"/>
              </a:rPr>
              <a:t>Bonaudi-Chiavassa International School on Particle Detectors</a:t>
            </a:r>
            <a:endParaRPr lang="en-GB" dirty="0">
              <a:solidFill>
                <a:prstClr val="black">
                  <a:tint val="75000"/>
                </a:prstClr>
              </a:solidFill>
              <a:latin typeface="Calibri"/>
            </a:endParaRPr>
          </a:p>
        </p:txBody>
      </p:sp>
      <p:sp>
        <p:nvSpPr>
          <p:cNvPr id="2" name="Slide Number Placeholder 1">
            <a:extLst>
              <a:ext uri="{FF2B5EF4-FFF2-40B4-BE49-F238E27FC236}">
                <a16:creationId xmlns:a16="http://schemas.microsoft.com/office/drawing/2014/main" id="{CFB0924B-FD90-41B3-9A32-162EB95AB0A3}"/>
              </a:ext>
            </a:extLst>
          </p:cNvPr>
          <p:cNvSpPr>
            <a:spLocks noGrp="1"/>
          </p:cNvSpPr>
          <p:nvPr>
            <p:ph type="sldNum" sz="quarter" idx="12"/>
          </p:nvPr>
        </p:nvSpPr>
        <p:spPr>
          <a:xfrm>
            <a:off x="8077200" y="6356351"/>
            <a:ext cx="2133600" cy="365125"/>
          </a:xfrm>
        </p:spPr>
        <p:txBody>
          <a:bodyPr/>
          <a:lstStyle/>
          <a:p>
            <a:fld id="{ED0B01B5-062F-4E4D-A5EA-85102D21A3D7}" type="slidenum">
              <a:rPr lang="en-GB">
                <a:solidFill>
                  <a:prstClr val="black">
                    <a:tint val="75000"/>
                  </a:prstClr>
                </a:solidFill>
                <a:latin typeface="Calibri"/>
              </a:rPr>
              <a:pPr/>
              <a:t>91</a:t>
            </a:fld>
            <a:endParaRPr lang="en-GB">
              <a:solidFill>
                <a:prstClr val="black">
                  <a:tint val="75000"/>
                </a:prstClr>
              </a:solidFill>
              <a:latin typeface="Calibri"/>
            </a:endParaRPr>
          </a:p>
        </p:txBody>
      </p:sp>
      <p:sp>
        <p:nvSpPr>
          <p:cNvPr id="18" name="Rectangle 17">
            <a:extLst>
              <a:ext uri="{FF2B5EF4-FFF2-40B4-BE49-F238E27FC236}">
                <a16:creationId xmlns:a16="http://schemas.microsoft.com/office/drawing/2014/main" id="{034F60E3-6516-4EA6-B620-F5D1A115265A}"/>
              </a:ext>
            </a:extLst>
          </p:cNvPr>
          <p:cNvSpPr/>
          <p:nvPr/>
        </p:nvSpPr>
        <p:spPr>
          <a:xfrm>
            <a:off x="107503" y="1097722"/>
            <a:ext cx="12018235" cy="3664208"/>
          </a:xfrm>
          <a:prstGeom prst="rect">
            <a:avLst/>
          </a:prstGeom>
        </p:spPr>
        <p:txBody>
          <a:bodyPr wrap="square">
            <a:spAutoFit/>
          </a:bodyPr>
          <a:lstStyle/>
          <a:p>
            <a:pPr>
              <a:lnSpc>
                <a:spcPct val="130000"/>
              </a:lnSpc>
            </a:pPr>
            <a:r>
              <a:rPr lang="en-GB" dirty="0">
                <a:solidFill>
                  <a:prstClr val="black"/>
                </a:solidFill>
                <a:latin typeface="Calibri"/>
              </a:rPr>
              <a:t>Found also companies available to take PFC/HFC based mixture for disposal:</a:t>
            </a:r>
          </a:p>
          <a:p>
            <a:pPr>
              <a:lnSpc>
                <a:spcPct val="130000"/>
              </a:lnSpc>
            </a:pPr>
            <a:r>
              <a:rPr lang="en-GB" dirty="0">
                <a:solidFill>
                  <a:prstClr val="black"/>
                </a:solidFill>
                <a:latin typeface="Calibri"/>
              </a:rPr>
              <a:t>but extremely expensive.</a:t>
            </a:r>
          </a:p>
          <a:p>
            <a:pPr>
              <a:lnSpc>
                <a:spcPct val="130000"/>
              </a:lnSpc>
            </a:pPr>
            <a:endParaRPr lang="en-GB" dirty="0">
              <a:solidFill>
                <a:prstClr val="black"/>
              </a:solidFill>
              <a:latin typeface="Calibri"/>
            </a:endParaRPr>
          </a:p>
          <a:p>
            <a:pPr>
              <a:lnSpc>
                <a:spcPct val="130000"/>
              </a:lnSpc>
            </a:pPr>
            <a:r>
              <a:rPr lang="en-GB" dirty="0">
                <a:solidFill>
                  <a:prstClr val="black"/>
                </a:solidFill>
                <a:latin typeface="Calibri"/>
              </a:rPr>
              <a:t>In addition, the GHGs disposal is not helping in the current market situation where availability decreases and price increase.</a:t>
            </a:r>
          </a:p>
          <a:p>
            <a:pPr>
              <a:lnSpc>
                <a:spcPct val="130000"/>
              </a:lnSpc>
            </a:pPr>
            <a:endParaRPr lang="en-GB" dirty="0">
              <a:solidFill>
                <a:prstClr val="black"/>
              </a:solidFill>
              <a:latin typeface="Calibri"/>
            </a:endParaRPr>
          </a:p>
          <a:p>
            <a:pPr>
              <a:lnSpc>
                <a:spcPct val="130000"/>
              </a:lnSpc>
            </a:pPr>
            <a:r>
              <a:rPr lang="en-GB" dirty="0">
                <a:solidFill>
                  <a:prstClr val="black"/>
                </a:solidFill>
                <a:latin typeface="Calibri"/>
              </a:rPr>
              <a:t>On the contrary, the advantages of gas recuperation plants are going beyond the reduction of GHG emissions and the economical aspects: </a:t>
            </a:r>
          </a:p>
          <a:p>
            <a:pPr>
              <a:lnSpc>
                <a:spcPct val="130000"/>
              </a:lnSpc>
            </a:pPr>
            <a:r>
              <a:rPr lang="en-GB" dirty="0">
                <a:solidFill>
                  <a:prstClr val="black"/>
                </a:solidFill>
                <a:latin typeface="Calibri"/>
              </a:rPr>
              <a:t>the availability of recuperated gases can mitigate difficult situations when there is a shortage of fresh gas. </a:t>
            </a:r>
          </a:p>
          <a:p>
            <a:pPr>
              <a:lnSpc>
                <a:spcPct val="130000"/>
              </a:lnSpc>
            </a:pPr>
            <a:r>
              <a:rPr lang="en-GB" dirty="0">
                <a:solidFill>
                  <a:prstClr val="black"/>
                </a:solidFill>
                <a:latin typeface="Calibri"/>
              </a:rPr>
              <a:t>In 2022 when there was a major disruption of CF4 availability in Europe: the CMS-CSC detectors could be operated and therefore participate to the CMS data taking only thanks to the usage of recuperated CF4.</a:t>
            </a:r>
          </a:p>
        </p:txBody>
      </p:sp>
      <p:sp>
        <p:nvSpPr>
          <p:cNvPr id="3" name="Date Placeholder 2">
            <a:extLst>
              <a:ext uri="{FF2B5EF4-FFF2-40B4-BE49-F238E27FC236}">
                <a16:creationId xmlns:a16="http://schemas.microsoft.com/office/drawing/2014/main" id="{4471A37E-CF48-D150-E4A3-A35CF56071BD}"/>
              </a:ext>
            </a:extLst>
          </p:cNvPr>
          <p:cNvSpPr>
            <a:spLocks noGrp="1"/>
          </p:cNvSpPr>
          <p:nvPr>
            <p:ph type="dt" sz="half" idx="10"/>
          </p:nvPr>
        </p:nvSpPr>
        <p:spPr/>
        <p:txBody>
          <a:bodyPr/>
          <a:lstStyle/>
          <a:p>
            <a:r>
              <a:rPr lang="en-CH"/>
              <a:t>20/06/2024</a:t>
            </a:r>
            <a:endParaRPr lang="en-GB"/>
          </a:p>
        </p:txBody>
      </p:sp>
      <p:sp>
        <p:nvSpPr>
          <p:cNvPr id="4" name="Rectangle 4">
            <a:extLst>
              <a:ext uri="{FF2B5EF4-FFF2-40B4-BE49-F238E27FC236}">
                <a16:creationId xmlns:a16="http://schemas.microsoft.com/office/drawing/2014/main" id="{B6FF8258-1805-4B89-C4C7-60544998BE6B}"/>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GHG abatement system</a:t>
            </a:r>
          </a:p>
        </p:txBody>
      </p:sp>
      <p:pic>
        <p:nvPicPr>
          <p:cNvPr id="7" name="Picture 2" descr="C:\Users\guidar\Documents\IEEE2012\CERN LogoOutline-Blue-04.png">
            <a:extLst>
              <a:ext uri="{FF2B5EF4-FFF2-40B4-BE49-F238E27FC236}">
                <a16:creationId xmlns:a16="http://schemas.microsoft.com/office/drawing/2014/main" id="{87464B1A-96A1-64DF-2D11-0F5374B9ED0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A6BD239-D34D-B5F6-4AD2-01330D132BE8}"/>
              </a:ext>
            </a:extLst>
          </p:cNvPr>
          <p:cNvGrpSpPr/>
          <p:nvPr/>
        </p:nvGrpSpPr>
        <p:grpSpPr>
          <a:xfrm>
            <a:off x="792488" y="691712"/>
            <a:ext cx="10440000" cy="37824"/>
            <a:chOff x="179512" y="582864"/>
            <a:chExt cx="8820000" cy="37824"/>
          </a:xfrm>
        </p:grpSpPr>
        <p:cxnSp>
          <p:nvCxnSpPr>
            <p:cNvPr id="15" name="Straight Connector 14">
              <a:extLst>
                <a:ext uri="{FF2B5EF4-FFF2-40B4-BE49-F238E27FC236}">
                  <a16:creationId xmlns:a16="http://schemas.microsoft.com/office/drawing/2014/main" id="{B98CAB3A-C8B8-123C-09B4-CD3ECF77896A}"/>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6" name="Straight Connector 15">
              <a:extLst>
                <a:ext uri="{FF2B5EF4-FFF2-40B4-BE49-F238E27FC236}">
                  <a16:creationId xmlns:a16="http://schemas.microsoft.com/office/drawing/2014/main" id="{FBAA4DD1-2F69-AF97-9E32-F8217D9E145F}"/>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Tree>
    <p:extLst>
      <p:ext uri="{BB962C8B-B14F-4D97-AF65-F5344CB8AC3E}">
        <p14:creationId xmlns:p14="http://schemas.microsoft.com/office/powerpoint/2010/main" val="16804270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07506D-FFB4-7B84-CAE5-A3D046B3BF30}"/>
              </a:ext>
            </a:extLst>
          </p:cNvPr>
          <p:cNvSpPr>
            <a:spLocks noGrp="1"/>
          </p:cNvSpPr>
          <p:nvPr>
            <p:ph type="dt" sz="half" idx="10"/>
          </p:nvPr>
        </p:nvSpPr>
        <p:spPr/>
        <p:txBody>
          <a:bodyPr/>
          <a:lstStyle/>
          <a:p>
            <a:r>
              <a:rPr lang="en-CH"/>
              <a:t>20/06/2024</a:t>
            </a:r>
            <a:endParaRPr lang="en-GB"/>
          </a:p>
        </p:txBody>
      </p:sp>
      <p:sp>
        <p:nvSpPr>
          <p:cNvPr id="5" name="Footer Placeholder 4">
            <a:extLst>
              <a:ext uri="{FF2B5EF4-FFF2-40B4-BE49-F238E27FC236}">
                <a16:creationId xmlns:a16="http://schemas.microsoft.com/office/drawing/2014/main" id="{2A192069-BC06-1342-E218-5DA5E4305479}"/>
              </a:ext>
            </a:extLst>
          </p:cNvPr>
          <p:cNvSpPr>
            <a:spLocks noGrp="1"/>
          </p:cNvSpPr>
          <p:nvPr>
            <p:ph type="ftr" sz="quarter" idx="11"/>
          </p:nvPr>
        </p:nvSpPr>
        <p:spPr/>
        <p:txBody>
          <a:bodyPr/>
          <a:lstStyle/>
          <a:p>
            <a:r>
              <a:rPr lang="en-GB"/>
              <a:t>Bonaudi-Chiavassa International School on Particle Detectors</a:t>
            </a:r>
          </a:p>
        </p:txBody>
      </p:sp>
      <p:sp>
        <p:nvSpPr>
          <p:cNvPr id="6" name="Slide Number Placeholder 5">
            <a:extLst>
              <a:ext uri="{FF2B5EF4-FFF2-40B4-BE49-F238E27FC236}">
                <a16:creationId xmlns:a16="http://schemas.microsoft.com/office/drawing/2014/main" id="{04986757-5C22-F4AA-A036-598C1567E146}"/>
              </a:ext>
            </a:extLst>
          </p:cNvPr>
          <p:cNvSpPr>
            <a:spLocks noGrp="1"/>
          </p:cNvSpPr>
          <p:nvPr>
            <p:ph type="sldNum" sz="quarter" idx="12"/>
          </p:nvPr>
        </p:nvSpPr>
        <p:spPr/>
        <p:txBody>
          <a:bodyPr/>
          <a:lstStyle/>
          <a:p>
            <a:fld id="{42A0D281-FBFC-4D24-9147-4B8F7095011A}" type="slidenum">
              <a:rPr lang="en-GB" smtClean="0"/>
              <a:t>92</a:t>
            </a:fld>
            <a:endParaRPr lang="en-GB"/>
          </a:p>
        </p:txBody>
      </p:sp>
      <p:graphicFrame>
        <p:nvGraphicFramePr>
          <p:cNvPr id="7" name="Table 6">
            <a:extLst>
              <a:ext uri="{FF2B5EF4-FFF2-40B4-BE49-F238E27FC236}">
                <a16:creationId xmlns:a16="http://schemas.microsoft.com/office/drawing/2014/main" id="{9A9DDBF8-CF13-6011-24E4-C2A28E88E7AA}"/>
              </a:ext>
            </a:extLst>
          </p:cNvPr>
          <p:cNvGraphicFramePr>
            <a:graphicFrameLocks noGrp="1"/>
          </p:cNvGraphicFramePr>
          <p:nvPr>
            <p:extLst>
              <p:ext uri="{D42A27DB-BD31-4B8C-83A1-F6EECF244321}">
                <p14:modId xmlns:p14="http://schemas.microsoft.com/office/powerpoint/2010/main" val="4267568267"/>
              </p:ext>
            </p:extLst>
          </p:nvPr>
        </p:nvGraphicFramePr>
        <p:xfrm>
          <a:off x="1661272" y="1266793"/>
          <a:ext cx="8575802" cy="4638040"/>
        </p:xfrm>
        <a:graphic>
          <a:graphicData uri="http://schemas.openxmlformats.org/drawingml/2006/table">
            <a:tbl>
              <a:tblPr firstRow="1" bandRow="1">
                <a:tableStyleId>{5C22544A-7EE6-4342-B048-85BDC9FD1C3A}</a:tableStyleId>
              </a:tblPr>
              <a:tblGrid>
                <a:gridCol w="3226389">
                  <a:extLst>
                    <a:ext uri="{9D8B030D-6E8A-4147-A177-3AD203B41FA5}">
                      <a16:colId xmlns:a16="http://schemas.microsoft.com/office/drawing/2014/main" val="2554423091"/>
                    </a:ext>
                  </a:extLst>
                </a:gridCol>
                <a:gridCol w="916783">
                  <a:extLst>
                    <a:ext uri="{9D8B030D-6E8A-4147-A177-3AD203B41FA5}">
                      <a16:colId xmlns:a16="http://schemas.microsoft.com/office/drawing/2014/main" val="637811039"/>
                    </a:ext>
                  </a:extLst>
                </a:gridCol>
                <a:gridCol w="787574">
                  <a:extLst>
                    <a:ext uri="{9D8B030D-6E8A-4147-A177-3AD203B41FA5}">
                      <a16:colId xmlns:a16="http://schemas.microsoft.com/office/drawing/2014/main" val="1029381349"/>
                    </a:ext>
                  </a:extLst>
                </a:gridCol>
                <a:gridCol w="986149">
                  <a:extLst>
                    <a:ext uri="{9D8B030D-6E8A-4147-A177-3AD203B41FA5}">
                      <a16:colId xmlns:a16="http://schemas.microsoft.com/office/drawing/2014/main" val="1353556896"/>
                    </a:ext>
                  </a:extLst>
                </a:gridCol>
                <a:gridCol w="886302">
                  <a:extLst>
                    <a:ext uri="{9D8B030D-6E8A-4147-A177-3AD203B41FA5}">
                      <a16:colId xmlns:a16="http://schemas.microsoft.com/office/drawing/2014/main" val="743433496"/>
                    </a:ext>
                  </a:extLst>
                </a:gridCol>
                <a:gridCol w="886303">
                  <a:extLst>
                    <a:ext uri="{9D8B030D-6E8A-4147-A177-3AD203B41FA5}">
                      <a16:colId xmlns:a16="http://schemas.microsoft.com/office/drawing/2014/main" val="3638882931"/>
                    </a:ext>
                  </a:extLst>
                </a:gridCol>
                <a:gridCol w="886302">
                  <a:extLst>
                    <a:ext uri="{9D8B030D-6E8A-4147-A177-3AD203B41FA5}">
                      <a16:colId xmlns:a16="http://schemas.microsoft.com/office/drawing/2014/main" val="2185035867"/>
                    </a:ext>
                  </a:extLst>
                </a:gridCol>
              </a:tblGrid>
              <a:tr h="370840">
                <a:tc>
                  <a:txBody>
                    <a:bodyPr/>
                    <a:lstStyle/>
                    <a:p>
                      <a:pPr algn="ctr"/>
                      <a:endParaRPr lang="it-IT" sz="2000" dirty="0"/>
                    </a:p>
                  </a:txBody>
                  <a:tcPr/>
                </a:tc>
                <a:tc gridSpan="3">
                  <a:txBody>
                    <a:bodyPr/>
                    <a:lstStyle/>
                    <a:p>
                      <a:r>
                        <a:rPr lang="it-IT" sz="2000" dirty="0"/>
                        <a:t>Recovery systems</a:t>
                      </a:r>
                    </a:p>
                  </a:txBody>
                  <a:tcPr/>
                </a:tc>
                <a:tc hMerge="1">
                  <a:txBody>
                    <a:bodyPr/>
                    <a:lstStyle/>
                    <a:p>
                      <a:endParaRPr lang="it-IT"/>
                    </a:p>
                  </a:txBody>
                  <a:tcPr/>
                </a:tc>
                <a:tc hMerge="1">
                  <a:txBody>
                    <a:bodyPr/>
                    <a:lstStyle/>
                    <a:p>
                      <a:endParaRPr lang="it-IT"/>
                    </a:p>
                  </a:txBody>
                  <a:tcPr/>
                </a:tc>
                <a:tc gridSpan="3">
                  <a:txBody>
                    <a:bodyPr/>
                    <a:lstStyle/>
                    <a:p>
                      <a:r>
                        <a:rPr lang="it-IT" sz="2000" dirty="0"/>
                        <a:t>Abatement systems</a:t>
                      </a:r>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596418360"/>
                  </a:ext>
                </a:extLst>
              </a:tr>
              <a:tr h="772160">
                <a:tc>
                  <a:txBody>
                    <a:bodyPr/>
                    <a:lstStyle/>
                    <a:p>
                      <a:pPr algn="ctr"/>
                      <a:r>
                        <a:rPr lang="it-IT" sz="1800" b="1" dirty="0"/>
                        <a:t>gas potentially recovered </a:t>
                      </a:r>
                    </a:p>
                    <a:p>
                      <a:pPr algn="ctr"/>
                      <a:r>
                        <a:rPr lang="it-IT" sz="1800" b="1" dirty="0"/>
                        <a:t>(2012 -2025)</a:t>
                      </a:r>
                    </a:p>
                  </a:txBody>
                  <a:tcPr/>
                </a:tc>
                <a:tc>
                  <a:txBody>
                    <a:bodyPr/>
                    <a:lstStyle/>
                    <a:p>
                      <a:r>
                        <a:rPr lang="it-IT" sz="2000" dirty="0"/>
                        <a:t>R134a (kg)</a:t>
                      </a:r>
                    </a:p>
                  </a:txBody>
                  <a:tcPr>
                    <a:solidFill>
                      <a:schemeClr val="bg1">
                        <a:lumMod val="85000"/>
                      </a:schemeClr>
                    </a:solidFill>
                  </a:tcPr>
                </a:tc>
                <a:tc>
                  <a:txBody>
                    <a:bodyPr/>
                    <a:lstStyle/>
                    <a:p>
                      <a:r>
                        <a:rPr lang="it-IT" sz="2000" dirty="0"/>
                        <a:t>SF6 (kg)</a:t>
                      </a:r>
                    </a:p>
                  </a:txBody>
                  <a:tcPr>
                    <a:solidFill>
                      <a:schemeClr val="bg1">
                        <a:lumMod val="85000"/>
                      </a:schemeClr>
                    </a:solidFill>
                  </a:tcPr>
                </a:tc>
                <a:tc>
                  <a:txBody>
                    <a:bodyPr/>
                    <a:lstStyle/>
                    <a:p>
                      <a:r>
                        <a:rPr lang="it-IT" sz="2000" dirty="0"/>
                        <a:t>CF4</a:t>
                      </a:r>
                    </a:p>
                    <a:p>
                      <a:r>
                        <a:rPr lang="it-IT" sz="2000" dirty="0"/>
                        <a:t>(kg)</a:t>
                      </a:r>
                    </a:p>
                  </a:txBody>
                  <a:tcPr>
                    <a:solidFill>
                      <a:schemeClr val="bg1">
                        <a:lumMod val="85000"/>
                      </a:schemeClr>
                    </a:solidFill>
                  </a:tcPr>
                </a:tc>
                <a:tc rowSpan="2">
                  <a:txBody>
                    <a:bodyPr/>
                    <a:lstStyle/>
                    <a:p>
                      <a:r>
                        <a:rPr lang="it-IT" sz="2000" dirty="0"/>
                        <a:t>R134a (kg)</a:t>
                      </a:r>
                    </a:p>
                  </a:txBody>
                  <a:tcPr>
                    <a:solidFill>
                      <a:schemeClr val="bg1">
                        <a:lumMod val="85000"/>
                      </a:schemeClr>
                    </a:solidFill>
                  </a:tcPr>
                </a:tc>
                <a:tc rowSpan="2">
                  <a:txBody>
                    <a:bodyPr/>
                    <a:lstStyle/>
                    <a:p>
                      <a:r>
                        <a:rPr lang="it-IT" sz="2000" dirty="0"/>
                        <a:t>SF6 (kg)</a:t>
                      </a:r>
                    </a:p>
                  </a:txBody>
                  <a:tcPr>
                    <a:solidFill>
                      <a:schemeClr val="bg1">
                        <a:lumMod val="85000"/>
                      </a:schemeClr>
                    </a:solidFill>
                  </a:tcPr>
                </a:tc>
                <a:tc rowSpan="2">
                  <a:txBody>
                    <a:bodyPr/>
                    <a:lstStyle/>
                    <a:p>
                      <a:r>
                        <a:rPr lang="it-IT" sz="2000" dirty="0"/>
                        <a:t>CF4</a:t>
                      </a:r>
                    </a:p>
                    <a:p>
                      <a:r>
                        <a:rPr lang="it-IT" sz="2000" dirty="0"/>
                        <a:t>(kg)</a:t>
                      </a:r>
                    </a:p>
                  </a:txBody>
                  <a:tcPr>
                    <a:solidFill>
                      <a:schemeClr val="bg1">
                        <a:lumMod val="85000"/>
                      </a:schemeClr>
                    </a:solidFill>
                  </a:tcPr>
                </a:tc>
                <a:extLst>
                  <a:ext uri="{0D108BD9-81ED-4DB2-BD59-A6C34878D82A}">
                    <a16:rowId xmlns:a16="http://schemas.microsoft.com/office/drawing/2014/main" val="3850135009"/>
                  </a:ext>
                </a:extLst>
              </a:tr>
              <a:tr h="406400">
                <a:tc>
                  <a:txBody>
                    <a:bodyPr/>
                    <a:lstStyle/>
                    <a:p>
                      <a:pPr algn="ctr"/>
                      <a:r>
                        <a:rPr lang="it-IT" sz="1800" b="1" dirty="0"/>
                        <a:t>Beginning of operation</a:t>
                      </a:r>
                    </a:p>
                  </a:txBody>
                  <a:tcPr/>
                </a:tc>
                <a:tc>
                  <a:txBody>
                    <a:bodyPr/>
                    <a:lstStyle/>
                    <a:p>
                      <a:r>
                        <a:rPr lang="en-GB" dirty="0"/>
                        <a:t>2023</a:t>
                      </a:r>
                      <a:endParaRPr lang="en-CH" dirty="0"/>
                    </a:p>
                  </a:txBody>
                  <a:tcPr>
                    <a:solidFill>
                      <a:schemeClr val="bg1">
                        <a:lumMod val="85000"/>
                      </a:schemeClr>
                    </a:solidFill>
                  </a:tcPr>
                </a:tc>
                <a:tc>
                  <a:txBody>
                    <a:bodyPr/>
                    <a:lstStyle/>
                    <a:p>
                      <a:r>
                        <a:rPr lang="en-CH" dirty="0"/>
                        <a:t>~</a:t>
                      </a:r>
                      <a:r>
                        <a:rPr lang="en-GB" dirty="0"/>
                        <a:t>2025</a:t>
                      </a:r>
                      <a:endParaRPr lang="en-CH" dirty="0"/>
                    </a:p>
                  </a:txBody>
                  <a:tcPr>
                    <a:solidFill>
                      <a:schemeClr val="bg1">
                        <a:lumMod val="85000"/>
                      </a:schemeClr>
                    </a:solidFill>
                  </a:tcPr>
                </a:tc>
                <a:tc>
                  <a:txBody>
                    <a:bodyPr/>
                    <a:lstStyle/>
                    <a:p>
                      <a:r>
                        <a:rPr lang="en-GB" dirty="0"/>
                        <a:t>2012</a:t>
                      </a:r>
                      <a:endParaRPr lang="en-CH" dirty="0"/>
                    </a:p>
                  </a:txBody>
                  <a:tcPr>
                    <a:solidFill>
                      <a:schemeClr val="bg1">
                        <a:lumMod val="85000"/>
                      </a:schemeClr>
                    </a:solidFill>
                  </a:tcPr>
                </a:tc>
                <a:tc vMerge="1">
                  <a:txBody>
                    <a:bodyPr/>
                    <a:lstStyle/>
                    <a:p>
                      <a:endParaRPr lang="en-CH"/>
                    </a:p>
                  </a:txBody>
                  <a:tcPr/>
                </a:tc>
                <a:tc vMerge="1">
                  <a:txBody>
                    <a:bodyPr/>
                    <a:lstStyle/>
                    <a:p>
                      <a:endParaRPr lang="en-CH"/>
                    </a:p>
                  </a:txBody>
                  <a:tcPr/>
                </a:tc>
                <a:tc vMerge="1">
                  <a:txBody>
                    <a:bodyPr/>
                    <a:lstStyle/>
                    <a:p>
                      <a:endParaRPr lang="en-CH"/>
                    </a:p>
                  </a:txBody>
                  <a:tcPr/>
                </a:tc>
                <a:extLst>
                  <a:ext uri="{0D108BD9-81ED-4DB2-BD59-A6C34878D82A}">
                    <a16:rowId xmlns:a16="http://schemas.microsoft.com/office/drawing/2014/main" val="3063562548"/>
                  </a:ext>
                </a:extLst>
              </a:tr>
              <a:tr h="365760">
                <a:tc>
                  <a:txBody>
                    <a:bodyPr/>
                    <a:lstStyle/>
                    <a:p>
                      <a:pPr algn="ctr"/>
                      <a:endParaRPr lang="it-IT" sz="1800" b="1" dirty="0"/>
                    </a:p>
                  </a:txBody>
                  <a:tcPr/>
                </a:tc>
                <a:tc>
                  <a:txBody>
                    <a:bodyPr/>
                    <a:lstStyle/>
                    <a:p>
                      <a:r>
                        <a:rPr lang="it-IT" sz="1800"/>
                        <a:t>17200</a:t>
                      </a:r>
                      <a:endParaRPr lang="en-CH"/>
                    </a:p>
                  </a:txBody>
                  <a:tcPr>
                    <a:solidFill>
                      <a:srgbClr val="66FF99"/>
                    </a:solidFill>
                  </a:tcPr>
                </a:tc>
                <a:tc>
                  <a:txBody>
                    <a:bodyPr/>
                    <a:lstStyle/>
                    <a:p>
                      <a:r>
                        <a:rPr lang="it-IT" sz="1800"/>
                        <a:t>96</a:t>
                      </a:r>
                      <a:endParaRPr lang="en-CH"/>
                    </a:p>
                  </a:txBody>
                  <a:tcPr>
                    <a:solidFill>
                      <a:srgbClr val="66FF99"/>
                    </a:solidFill>
                  </a:tcPr>
                </a:tc>
                <a:tc>
                  <a:txBody>
                    <a:bodyPr/>
                    <a:lstStyle/>
                    <a:p>
                      <a:r>
                        <a:rPr lang="it-IT" sz="1800"/>
                        <a:t>6505</a:t>
                      </a:r>
                      <a:endParaRPr lang="en-CH"/>
                    </a:p>
                  </a:txBody>
                  <a:tcPr>
                    <a:solidFill>
                      <a:srgbClr val="66FF99"/>
                    </a:solidFill>
                  </a:tcPr>
                </a:tc>
                <a:tc>
                  <a:txBody>
                    <a:bodyPr/>
                    <a:lstStyle/>
                    <a:p>
                      <a:r>
                        <a:rPr lang="it-IT" sz="2000"/>
                        <a:t>0</a:t>
                      </a:r>
                      <a:endParaRPr lang="en-CH"/>
                    </a:p>
                  </a:txBody>
                  <a:tcPr>
                    <a:solidFill>
                      <a:srgbClr val="FF7C80"/>
                    </a:solidFill>
                  </a:tcPr>
                </a:tc>
                <a:tc>
                  <a:txBody>
                    <a:bodyPr/>
                    <a:lstStyle/>
                    <a:p>
                      <a:r>
                        <a:rPr lang="it-IT" sz="2000"/>
                        <a:t>0</a:t>
                      </a:r>
                      <a:endParaRPr lang="en-CH"/>
                    </a:p>
                  </a:txBody>
                  <a:tcPr>
                    <a:solidFill>
                      <a:srgbClr val="FF7C80"/>
                    </a:solidFill>
                  </a:tcPr>
                </a:tc>
                <a:tc>
                  <a:txBody>
                    <a:bodyPr/>
                    <a:lstStyle/>
                    <a:p>
                      <a:r>
                        <a:rPr lang="it-IT" sz="2000" dirty="0"/>
                        <a:t>0</a:t>
                      </a:r>
                      <a:endParaRPr lang="en-CH" dirty="0"/>
                    </a:p>
                  </a:txBody>
                  <a:tcPr>
                    <a:solidFill>
                      <a:srgbClr val="FF7C80"/>
                    </a:solidFill>
                  </a:tcPr>
                </a:tc>
                <a:extLst>
                  <a:ext uri="{0D108BD9-81ED-4DB2-BD59-A6C34878D82A}">
                    <a16:rowId xmlns:a16="http://schemas.microsoft.com/office/drawing/2014/main" val="1649176248"/>
                  </a:ext>
                </a:extLst>
              </a:tr>
              <a:tr h="370840">
                <a:tc>
                  <a:txBody>
                    <a:bodyPr/>
                    <a:lstStyle/>
                    <a:p>
                      <a:pPr algn="ctr"/>
                      <a:r>
                        <a:rPr lang="it-IT" sz="1800" b="1" dirty="0"/>
                        <a:t>Money saved from gas recovered (kCHF) </a:t>
                      </a:r>
                    </a:p>
                    <a:p>
                      <a:pPr algn="ctr"/>
                      <a:r>
                        <a:rPr lang="it-IT" sz="1800" b="1" dirty="0"/>
                        <a:t>(2012 -2025)</a:t>
                      </a:r>
                    </a:p>
                  </a:txBody>
                  <a:tcPr/>
                </a:tc>
                <a:tc gridSpan="3">
                  <a:txBody>
                    <a:bodyPr/>
                    <a:lstStyle/>
                    <a:p>
                      <a:pPr algn="ctr"/>
                      <a:r>
                        <a:rPr lang="it-IT" sz="2000" dirty="0"/>
                        <a:t>~500</a:t>
                      </a:r>
                    </a:p>
                  </a:txBody>
                  <a:tcPr>
                    <a:solidFill>
                      <a:srgbClr val="66FF99"/>
                    </a:solidFill>
                  </a:tcPr>
                </a:tc>
                <a:tc hMerge="1">
                  <a:txBody>
                    <a:bodyPr/>
                    <a:lstStyle/>
                    <a:p>
                      <a:endParaRPr lang="it-IT"/>
                    </a:p>
                  </a:txBody>
                  <a:tcPr/>
                </a:tc>
                <a:tc hMerge="1">
                  <a:txBody>
                    <a:bodyPr/>
                    <a:lstStyle/>
                    <a:p>
                      <a:endParaRPr lang="it-IT"/>
                    </a:p>
                  </a:txBody>
                  <a:tcPr/>
                </a:tc>
                <a:tc gridSpan="3">
                  <a:txBody>
                    <a:bodyPr/>
                    <a:lstStyle/>
                    <a:p>
                      <a:pPr algn="ctr"/>
                      <a:r>
                        <a:rPr lang="it-IT" sz="2000" dirty="0"/>
                        <a:t>0</a:t>
                      </a:r>
                    </a:p>
                  </a:txBody>
                  <a:tcPr>
                    <a:solidFill>
                      <a:srgbClr val="FF7C80"/>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426580404"/>
                  </a:ext>
                </a:extLst>
              </a:tr>
              <a:tr h="370840">
                <a:tc>
                  <a:txBody>
                    <a:bodyPr/>
                    <a:lstStyle/>
                    <a:p>
                      <a:pPr algn="ctr"/>
                      <a:r>
                        <a:rPr lang="it-IT" sz="1800" b="1" dirty="0"/>
                        <a:t>Money spent for construction – CAPEX (kCHF)</a:t>
                      </a:r>
                    </a:p>
                  </a:txBody>
                  <a:tcPr/>
                </a:tc>
                <a:tc gridSpan="3">
                  <a:txBody>
                    <a:bodyPr/>
                    <a:lstStyle/>
                    <a:p>
                      <a:pPr algn="ctr"/>
                      <a:r>
                        <a:rPr lang="it-IT" sz="2000" dirty="0"/>
                        <a:t>525</a:t>
                      </a:r>
                    </a:p>
                  </a:txBody>
                  <a:tcPr>
                    <a:solidFill>
                      <a:srgbClr val="66FF99"/>
                    </a:solidFill>
                  </a:tcPr>
                </a:tc>
                <a:tc hMerge="1">
                  <a:txBody>
                    <a:bodyPr/>
                    <a:lstStyle/>
                    <a:p>
                      <a:endParaRPr lang="it-IT"/>
                    </a:p>
                  </a:txBody>
                  <a:tcPr/>
                </a:tc>
                <a:tc hMerge="1">
                  <a:txBody>
                    <a:bodyPr/>
                    <a:lstStyle/>
                    <a:p>
                      <a:endParaRPr lang="it-IT"/>
                    </a:p>
                  </a:txBody>
                  <a:tcPr/>
                </a:tc>
                <a:tc gridSpan="3">
                  <a:txBody>
                    <a:bodyPr/>
                    <a:lstStyle/>
                    <a:p>
                      <a:pPr algn="ctr"/>
                      <a:r>
                        <a:rPr lang="it-IT" sz="2000" dirty="0"/>
                        <a:t>617</a:t>
                      </a:r>
                    </a:p>
                  </a:txBody>
                  <a:tcPr>
                    <a:solidFill>
                      <a:srgbClr val="FF7C80"/>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837257509"/>
                  </a:ext>
                </a:extLst>
              </a:tr>
              <a:tr h="370840">
                <a:tc>
                  <a:txBody>
                    <a:bodyPr/>
                    <a:lstStyle/>
                    <a:p>
                      <a:pPr algn="ctr"/>
                      <a:r>
                        <a:rPr lang="it-IT" sz="1800" b="1" dirty="0"/>
                        <a:t>M&amp;O (</a:t>
                      </a:r>
                      <a:r>
                        <a:rPr lang="it-IT" sz="1800" b="1" dirty="0" err="1"/>
                        <a:t>kCHF</a:t>
                      </a:r>
                      <a:r>
                        <a:rPr lang="it-IT" sz="1800" b="1" dirty="0"/>
                        <a:t>/</a:t>
                      </a:r>
                      <a:r>
                        <a:rPr lang="it-IT" sz="1800" b="1" dirty="0" err="1"/>
                        <a:t>year</a:t>
                      </a:r>
                      <a:r>
                        <a:rPr lang="it-IT" sz="1800" b="1" dirty="0"/>
                        <a:t>)</a:t>
                      </a:r>
                    </a:p>
                  </a:txBody>
                  <a:tcPr/>
                </a:tc>
                <a:tc gridSpan="3">
                  <a:txBody>
                    <a:bodyPr/>
                    <a:lstStyle/>
                    <a:p>
                      <a:pPr algn="ctr"/>
                      <a:r>
                        <a:rPr lang="it-IT" sz="1800" dirty="0"/>
                        <a:t>15</a:t>
                      </a:r>
                    </a:p>
                  </a:txBody>
                  <a:tcPr>
                    <a:solidFill>
                      <a:srgbClr val="66FF99"/>
                    </a:solidFill>
                  </a:tcPr>
                </a:tc>
                <a:tc hMerge="1">
                  <a:txBody>
                    <a:bodyPr/>
                    <a:lstStyle/>
                    <a:p>
                      <a:endParaRPr lang="it-IT"/>
                    </a:p>
                  </a:txBody>
                  <a:tcPr/>
                </a:tc>
                <a:tc hMerge="1">
                  <a:txBody>
                    <a:bodyPr/>
                    <a:lstStyle/>
                    <a:p>
                      <a:endParaRPr lang="it-IT"/>
                    </a:p>
                  </a:txBody>
                  <a:tcPr/>
                </a:tc>
                <a:tc gridSpan="3">
                  <a:txBody>
                    <a:bodyPr/>
                    <a:lstStyle/>
                    <a:p>
                      <a:pPr algn="ctr"/>
                      <a:r>
                        <a:rPr lang="it-IT" sz="1800" dirty="0"/>
                        <a:t>16</a:t>
                      </a:r>
                    </a:p>
                  </a:txBody>
                  <a:tcPr>
                    <a:solidFill>
                      <a:srgbClr val="FF7C80"/>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75503565"/>
                  </a:ext>
                </a:extLst>
              </a:tr>
              <a:tr h="370840">
                <a:tc>
                  <a:txBody>
                    <a:bodyPr/>
                    <a:lstStyle/>
                    <a:p>
                      <a:pPr algn="ctr"/>
                      <a:r>
                        <a:rPr lang="it-IT" sz="1800" b="1" dirty="0"/>
                        <a:t>Manpower (kCHF/year)</a:t>
                      </a:r>
                    </a:p>
                  </a:txBody>
                  <a:tcPr/>
                </a:tc>
                <a:tc gridSpan="3">
                  <a:txBody>
                    <a:bodyPr/>
                    <a:lstStyle/>
                    <a:p>
                      <a:pPr algn="ctr"/>
                      <a:r>
                        <a:rPr lang="it-IT" sz="1800" dirty="0"/>
                        <a:t>60</a:t>
                      </a:r>
                    </a:p>
                  </a:txBody>
                  <a:tcPr>
                    <a:solidFill>
                      <a:srgbClr val="66FF99"/>
                    </a:solidFill>
                  </a:tcPr>
                </a:tc>
                <a:tc hMerge="1">
                  <a:txBody>
                    <a:bodyPr/>
                    <a:lstStyle/>
                    <a:p>
                      <a:endParaRPr lang="it-IT"/>
                    </a:p>
                  </a:txBody>
                  <a:tcPr/>
                </a:tc>
                <a:tc hMerge="1">
                  <a:txBody>
                    <a:bodyPr/>
                    <a:lstStyle/>
                    <a:p>
                      <a:endParaRPr lang="it-IT"/>
                    </a:p>
                  </a:txBody>
                  <a:tcPr/>
                </a:tc>
                <a:tc gridSpan="3">
                  <a:txBody>
                    <a:bodyPr/>
                    <a:lstStyle/>
                    <a:p>
                      <a:pPr algn="ctr"/>
                      <a:r>
                        <a:rPr lang="it-IT" sz="1800" dirty="0"/>
                        <a:t>84</a:t>
                      </a:r>
                    </a:p>
                  </a:txBody>
                  <a:tcPr>
                    <a:solidFill>
                      <a:srgbClr val="FF7C80"/>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15040352"/>
                  </a:ext>
                </a:extLst>
              </a:tr>
              <a:tr h="370840">
                <a:tc>
                  <a:txBody>
                    <a:bodyPr/>
                    <a:lstStyle/>
                    <a:p>
                      <a:pPr algn="ctr"/>
                      <a:r>
                        <a:rPr lang="it-IT" sz="1800" b="1" dirty="0"/>
                        <a:t>Emissions (tCO2eq/year)</a:t>
                      </a:r>
                    </a:p>
                  </a:txBody>
                  <a:tcPr/>
                </a:tc>
                <a:tc gridSpan="3">
                  <a:txBody>
                    <a:bodyPr/>
                    <a:lstStyle/>
                    <a:p>
                      <a:pPr algn="ctr"/>
                      <a:r>
                        <a:rPr lang="it-IT" sz="1800" dirty="0"/>
                        <a:t>39114</a:t>
                      </a:r>
                    </a:p>
                  </a:txBody>
                  <a:tcPr>
                    <a:solidFill>
                      <a:srgbClr val="FF7C80"/>
                    </a:solidFill>
                  </a:tcPr>
                </a:tc>
                <a:tc hMerge="1">
                  <a:txBody>
                    <a:bodyPr/>
                    <a:lstStyle/>
                    <a:p>
                      <a:endParaRPr lang="it-IT"/>
                    </a:p>
                  </a:txBody>
                  <a:tcPr/>
                </a:tc>
                <a:tc hMerge="1">
                  <a:txBody>
                    <a:bodyPr/>
                    <a:lstStyle/>
                    <a:p>
                      <a:endParaRPr lang="it-IT"/>
                    </a:p>
                  </a:txBody>
                  <a:tcPr/>
                </a:tc>
                <a:tc gridSpan="3">
                  <a:txBody>
                    <a:bodyPr/>
                    <a:lstStyle/>
                    <a:p>
                      <a:pPr algn="ctr"/>
                      <a:r>
                        <a:rPr lang="it-IT" sz="1800" dirty="0"/>
                        <a:t>2600</a:t>
                      </a:r>
                    </a:p>
                  </a:txBody>
                  <a:tcPr>
                    <a:solidFill>
                      <a:srgbClr val="66FF99"/>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845075830"/>
                  </a:ext>
                </a:extLst>
              </a:tr>
            </a:tbl>
          </a:graphicData>
        </a:graphic>
      </p:graphicFrame>
      <p:sp>
        <p:nvSpPr>
          <p:cNvPr id="8" name="Rectangle 4">
            <a:extLst>
              <a:ext uri="{FF2B5EF4-FFF2-40B4-BE49-F238E27FC236}">
                <a16:creationId xmlns:a16="http://schemas.microsoft.com/office/drawing/2014/main" id="{B5CC3D2D-4028-509B-A648-3B87E366757D}"/>
              </a:ext>
            </a:extLst>
          </p:cNvPr>
          <p:cNvSpPr txBox="1">
            <a:spLocks noChangeArrowheads="1"/>
          </p:cNvSpPr>
          <p:nvPr/>
        </p:nvSpPr>
        <p:spPr>
          <a:xfrm>
            <a:off x="2244053" y="23513"/>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Economic analysis: recovery vs abatement</a:t>
            </a:r>
          </a:p>
        </p:txBody>
      </p:sp>
      <p:pic>
        <p:nvPicPr>
          <p:cNvPr id="9" name="Picture 2" descr="C:\Users\guidar\Documents\IEEE2012\CERN LogoOutline-Blue-04.png">
            <a:extLst>
              <a:ext uri="{FF2B5EF4-FFF2-40B4-BE49-F238E27FC236}">
                <a16:creationId xmlns:a16="http://schemas.microsoft.com/office/drawing/2014/main" id="{D3B771A2-92DC-4017-71EB-ABA357B352E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1CD4B3B-D30A-4A08-3839-3D0CEA75091F}"/>
              </a:ext>
            </a:extLst>
          </p:cNvPr>
          <p:cNvGrpSpPr/>
          <p:nvPr/>
        </p:nvGrpSpPr>
        <p:grpSpPr>
          <a:xfrm>
            <a:off x="792488" y="691712"/>
            <a:ext cx="10440000" cy="37824"/>
            <a:chOff x="179512" y="582864"/>
            <a:chExt cx="8820000" cy="37824"/>
          </a:xfrm>
        </p:grpSpPr>
        <p:cxnSp>
          <p:nvCxnSpPr>
            <p:cNvPr id="11" name="Straight Connector 10">
              <a:extLst>
                <a:ext uri="{FF2B5EF4-FFF2-40B4-BE49-F238E27FC236}">
                  <a16:creationId xmlns:a16="http://schemas.microsoft.com/office/drawing/2014/main" id="{C7D1FA9A-8C7A-0258-8D0F-BECB178057D7}"/>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12" name="Straight Connector 11">
              <a:extLst>
                <a:ext uri="{FF2B5EF4-FFF2-40B4-BE49-F238E27FC236}">
                  <a16:creationId xmlns:a16="http://schemas.microsoft.com/office/drawing/2014/main" id="{9395A152-5386-AF16-9AC3-82EAEAF4984B}"/>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Tree>
    <p:extLst>
      <p:ext uri="{BB962C8B-B14F-4D97-AF65-F5344CB8AC3E}">
        <p14:creationId xmlns:p14="http://schemas.microsoft.com/office/powerpoint/2010/main" val="430799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E3020D-FBA9-4DEC-A5A0-0B5E9E02D0CD}"/>
              </a:ext>
            </a:extLst>
          </p:cNvPr>
          <p:cNvSpPr txBox="1">
            <a:spLocks noChangeArrowheads="1"/>
          </p:cNvSpPr>
          <p:nvPr/>
        </p:nvSpPr>
        <p:spPr>
          <a:xfrm>
            <a:off x="2376138" y="0"/>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Conclusions</a:t>
            </a:r>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5EF8F0A-2463-4B06-B899-384A9A0A314C}"/>
              </a:ext>
            </a:extLst>
          </p:cNvPr>
          <p:cNvSpPr txBox="1"/>
          <p:nvPr/>
        </p:nvSpPr>
        <p:spPr>
          <a:xfrm>
            <a:off x="0" y="983512"/>
            <a:ext cx="12192000" cy="4509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34343"/>
              </a:buClr>
              <a:buSzPts val="1400"/>
              <a:buFont typeface="Source Sans Pro"/>
              <a:buNone/>
              <a:tabLst/>
              <a:defRPr/>
            </a:pPr>
            <a:r>
              <a:rPr kumimoji="0" lang="en-GB" b="1" i="0" u="none" strike="noStrike" kern="0" cap="none" spc="0" normalizeH="0" baseline="0" noProof="0" dirty="0">
                <a:ln>
                  <a:noFill/>
                </a:ln>
                <a:solidFill>
                  <a:srgbClr val="434343"/>
                </a:solidFill>
                <a:effectLst/>
                <a:uLnTx/>
                <a:uFillTx/>
                <a:latin typeface="+mj-lt"/>
                <a:sym typeface="Source Sans Pro"/>
              </a:rPr>
              <a:t>GHGs usage in particle detectors </a:t>
            </a:r>
          </a:p>
          <a:p>
            <a:pPr marL="0" marR="0" lvl="0" indent="0" algn="l" defTabSz="914400" rtl="0" eaLnBrk="1" fontAlgn="auto" latinLnBrk="0" hangingPunct="1">
              <a:lnSpc>
                <a:spcPct val="100000"/>
              </a:lnSpc>
              <a:spcBef>
                <a:spcPts val="500"/>
              </a:spcBef>
              <a:spcAft>
                <a:spcPts val="0"/>
              </a:spcAft>
              <a:buClr>
                <a:srgbClr val="434343"/>
              </a:buClr>
              <a:buSzPts val="1400"/>
              <a:buFont typeface="Source Sans Pro"/>
              <a:buNone/>
              <a:tabLst/>
              <a:defRPr/>
            </a:pPr>
            <a:r>
              <a:rPr kumimoji="0" lang="en-GB" sz="1600" b="1" i="0" u="none" strike="noStrike" kern="0" cap="none" spc="0" normalizeH="0" baseline="0" noProof="0" dirty="0">
                <a:ln>
                  <a:noFill/>
                </a:ln>
                <a:solidFill>
                  <a:srgbClr val="0645AD"/>
                </a:solidFill>
                <a:effectLst/>
                <a:uLnTx/>
                <a:uFillTx/>
                <a:latin typeface="+mj-lt"/>
                <a:sym typeface="Source Sans Pro"/>
              </a:rPr>
              <a:t>F-gas regulation</a:t>
            </a:r>
          </a:p>
          <a:p>
            <a:pPr marL="457200" marR="0" lvl="0" indent="-317500" algn="l" defTabSz="914400" rtl="0" eaLnBrk="1" fontAlgn="auto" latinLnBrk="0" hangingPunct="1">
              <a:lnSpc>
                <a:spcPct val="100000"/>
              </a:lnSpc>
              <a:spcBef>
                <a:spcPts val="500"/>
              </a:spcBef>
              <a:spcAft>
                <a:spcPts val="0"/>
              </a:spcAft>
              <a:buClr>
                <a:srgbClr val="7F7F7F"/>
              </a:buClr>
              <a:buSzPts val="1400"/>
              <a:buFont typeface="Source Sans Pro"/>
              <a:buChar char="-"/>
              <a:tabLst/>
              <a:defRPr/>
            </a:pPr>
            <a:r>
              <a:rPr kumimoji="0" lang="en-GB" sz="1600" b="0" i="0" u="none" strike="noStrike" kern="0" cap="none" spc="0" normalizeH="0" baseline="0" noProof="0" dirty="0">
                <a:ln>
                  <a:noFill/>
                </a:ln>
                <a:effectLst/>
                <a:uLnTx/>
                <a:uFillTx/>
                <a:latin typeface="+mj-lt"/>
                <a:sym typeface="Source Sans Pro"/>
              </a:rPr>
              <a:t>Due to the environmental risk, “F-gas regulations” started to </a:t>
            </a:r>
            <a:r>
              <a:rPr kumimoji="0" lang="en-GB" sz="1600" b="1" i="0" u="none" strike="noStrike" kern="0" cap="none" spc="0" normalizeH="0" baseline="0" noProof="0" dirty="0">
                <a:ln>
                  <a:noFill/>
                </a:ln>
                <a:effectLst/>
                <a:uLnTx/>
                <a:uFillTx/>
                <a:latin typeface="+mj-lt"/>
                <a:sym typeface="Source Sans Pro"/>
              </a:rPr>
              <a:t>limit the GHGs usage </a:t>
            </a:r>
            <a:r>
              <a:rPr kumimoji="0" lang="en-GB" sz="1600" i="0" u="none" strike="noStrike" kern="0" cap="none" spc="0" normalizeH="0" baseline="0" noProof="0" dirty="0">
                <a:ln>
                  <a:noFill/>
                </a:ln>
                <a:effectLst/>
                <a:uLnTx/>
                <a:uFillTx/>
                <a:latin typeface="+mj-lt"/>
                <a:sym typeface="Source Sans Pro"/>
              </a:rPr>
              <a:t>(EU case)</a:t>
            </a:r>
          </a:p>
          <a:p>
            <a:pPr marL="457200" marR="0" lvl="0" indent="-317500" algn="l" defTabSz="914400" rtl="0" eaLnBrk="1" fontAlgn="auto" latinLnBrk="0" hangingPunct="1">
              <a:lnSpc>
                <a:spcPct val="100000"/>
              </a:lnSpc>
              <a:spcBef>
                <a:spcPts val="0"/>
              </a:spcBef>
              <a:spcAft>
                <a:spcPts val="0"/>
              </a:spcAft>
              <a:buClr>
                <a:srgbClr val="7F7F7F"/>
              </a:buClr>
              <a:buSzPts val="1400"/>
              <a:buFont typeface="Source Sans Pro"/>
              <a:buChar char="-"/>
              <a:tabLst/>
              <a:defRPr/>
            </a:pPr>
            <a:r>
              <a:rPr kumimoji="0" lang="en-GB" sz="1600" b="1" i="0" u="none" strike="noStrike" kern="0" cap="none" spc="0" normalizeH="0" baseline="0" noProof="0" dirty="0">
                <a:ln>
                  <a:noFill/>
                </a:ln>
                <a:effectLst/>
                <a:uLnTx/>
                <a:uFillTx/>
                <a:latin typeface="+mj-lt"/>
                <a:sym typeface="Source Sans Pro"/>
              </a:rPr>
              <a:t>availability</a:t>
            </a:r>
            <a:r>
              <a:rPr kumimoji="0" lang="en-GB" sz="1600" b="0" i="0" u="none" strike="noStrike" kern="0" cap="none" spc="0" normalizeH="0" baseline="0" noProof="0" dirty="0">
                <a:ln>
                  <a:noFill/>
                </a:ln>
                <a:effectLst/>
                <a:uLnTx/>
                <a:uFillTx/>
                <a:latin typeface="+mj-lt"/>
                <a:sym typeface="Source Sans Pro"/>
              </a:rPr>
              <a:t> and </a:t>
            </a:r>
            <a:r>
              <a:rPr kumimoji="0" lang="en-GB" sz="1600" b="1" i="0" u="none" strike="noStrike" kern="0" cap="none" spc="0" normalizeH="0" baseline="0" noProof="0" dirty="0">
                <a:ln>
                  <a:noFill/>
                </a:ln>
                <a:effectLst/>
                <a:uLnTx/>
                <a:uFillTx/>
                <a:latin typeface="+mj-lt"/>
                <a:sym typeface="Source Sans Pro"/>
              </a:rPr>
              <a:t>price</a:t>
            </a:r>
            <a:r>
              <a:rPr kumimoji="0" lang="en-GB" sz="1600" b="0" i="0" u="none" strike="noStrike" kern="0" cap="none" spc="0" normalizeH="0" baseline="0" noProof="0" dirty="0">
                <a:ln>
                  <a:noFill/>
                </a:ln>
                <a:effectLst/>
                <a:uLnTx/>
                <a:uFillTx/>
                <a:latin typeface="+mj-lt"/>
                <a:sym typeface="Source Sans Pro"/>
              </a:rPr>
              <a:t> are today critical for old F-gases</a:t>
            </a:r>
            <a:endParaRPr lang="en-GB" sz="1600" b="1" kern="0" dirty="0">
              <a:solidFill>
                <a:srgbClr val="0645AD"/>
              </a:solidFill>
              <a:latin typeface="+mj-lt"/>
              <a:sym typeface="Source Sans Pro"/>
            </a:endParaRPr>
          </a:p>
          <a:p>
            <a:pPr lvl="0">
              <a:spcBef>
                <a:spcPts val="500"/>
              </a:spcBef>
              <a:buClr>
                <a:srgbClr val="434343"/>
              </a:buClr>
              <a:buSzPts val="1400"/>
              <a:defRPr/>
            </a:pPr>
            <a:r>
              <a:rPr lang="en-GB" sz="1600" b="1" kern="0" dirty="0">
                <a:solidFill>
                  <a:srgbClr val="0645AD"/>
                </a:solidFill>
                <a:latin typeface="+mj-lt"/>
                <a:sym typeface="Source Sans Pro"/>
              </a:rPr>
              <a:t>Detector design</a:t>
            </a:r>
            <a:endParaRPr kumimoji="0" lang="en-GB" sz="1600" b="1" i="0" u="none" strike="noStrike" kern="0" cap="none" spc="0" normalizeH="0" baseline="0" noProof="0" dirty="0">
              <a:ln>
                <a:noFill/>
              </a:ln>
              <a:solidFill>
                <a:srgbClr val="0645AD"/>
              </a:solidFill>
              <a:effectLst/>
              <a:uLnTx/>
              <a:uFillTx/>
              <a:latin typeface="+mj-lt"/>
              <a:sym typeface="Source Sans Pro"/>
            </a:endParaRPr>
          </a:p>
          <a:p>
            <a:pPr marL="457200" marR="0" lvl="0" indent="-317500" algn="l" defTabSz="914400" rtl="0" eaLnBrk="1" fontAlgn="auto" latinLnBrk="0" hangingPunct="1">
              <a:lnSpc>
                <a:spcPct val="100000"/>
              </a:lnSpc>
              <a:spcBef>
                <a:spcPts val="500"/>
              </a:spcBef>
              <a:spcAft>
                <a:spcPts val="0"/>
              </a:spcAft>
              <a:buClr>
                <a:srgbClr val="7F7F7F"/>
              </a:buClr>
              <a:buSzPts val="1400"/>
              <a:buFont typeface="Source Sans Pro"/>
              <a:buChar char="-"/>
              <a:tabLst/>
              <a:defRPr/>
            </a:pPr>
            <a:r>
              <a:rPr kumimoji="0" lang="en-GB" sz="1600" b="0" i="0" u="none" strike="noStrike" kern="0" cap="none" spc="0" normalizeH="0" baseline="0" noProof="0" dirty="0">
                <a:ln>
                  <a:noFill/>
                </a:ln>
                <a:effectLst/>
                <a:uLnTx/>
                <a:uFillTx/>
                <a:latin typeface="+mj-lt"/>
                <a:sym typeface="Source Sans Pro"/>
              </a:rPr>
              <a:t>It is fundamental to look not only at detector performance but also at the </a:t>
            </a:r>
            <a:r>
              <a:rPr kumimoji="0" lang="en-GB" sz="1600" b="1" i="0" u="none" strike="noStrike" kern="0" cap="none" spc="0" normalizeH="0" baseline="0" noProof="0" dirty="0">
                <a:ln>
                  <a:noFill/>
                </a:ln>
                <a:effectLst/>
                <a:uLnTx/>
                <a:uFillTx/>
                <a:latin typeface="+mj-lt"/>
                <a:sym typeface="Source Sans Pro"/>
              </a:rPr>
              <a:t>infrastructure</a:t>
            </a:r>
          </a:p>
          <a:p>
            <a:pPr marL="457200" marR="0" lvl="0" indent="-317500" algn="l" defTabSz="914400" rtl="0" eaLnBrk="1" fontAlgn="auto" latinLnBrk="0" hangingPunct="1">
              <a:lnSpc>
                <a:spcPct val="100000"/>
              </a:lnSpc>
              <a:spcBef>
                <a:spcPts val="0"/>
              </a:spcBef>
              <a:spcAft>
                <a:spcPts val="0"/>
              </a:spcAft>
              <a:buClr>
                <a:srgbClr val="7F7F7F"/>
              </a:buClr>
              <a:buSzPts val="1400"/>
              <a:buFont typeface="Source Sans Pro"/>
              <a:buChar char="-"/>
              <a:tabLst/>
              <a:defRPr/>
            </a:pPr>
            <a:r>
              <a:rPr kumimoji="0" lang="en-GB" sz="1600" i="0" u="none" strike="noStrike" kern="0" cap="none" spc="0" normalizeH="0" baseline="0" noProof="0" dirty="0">
                <a:ln>
                  <a:noFill/>
                </a:ln>
                <a:effectLst/>
                <a:uLnTx/>
                <a:uFillTx/>
                <a:latin typeface="+mj-lt"/>
                <a:sym typeface="Source Sans Pro"/>
              </a:rPr>
              <a:t>New generation detectors should </a:t>
            </a:r>
            <a:r>
              <a:rPr kumimoji="0" lang="en-GB" sz="1600" b="1" i="0" u="none" strike="noStrike" kern="0" cap="none" spc="0" normalizeH="0" baseline="0" noProof="0" dirty="0">
                <a:ln>
                  <a:noFill/>
                </a:ln>
                <a:effectLst/>
                <a:uLnTx/>
                <a:uFillTx/>
                <a:latin typeface="+mj-lt"/>
                <a:sym typeface="Source Sans Pro"/>
              </a:rPr>
              <a:t>limit the risk of developing leaks</a:t>
            </a:r>
          </a:p>
          <a:p>
            <a:pPr marL="457200" marR="0" lvl="0" indent="-317500" algn="l" defTabSz="914400" rtl="0" eaLnBrk="1" fontAlgn="auto" latinLnBrk="0" hangingPunct="1">
              <a:lnSpc>
                <a:spcPct val="100000"/>
              </a:lnSpc>
              <a:spcBef>
                <a:spcPts val="0"/>
              </a:spcBef>
              <a:spcAft>
                <a:spcPts val="0"/>
              </a:spcAft>
              <a:buClr>
                <a:srgbClr val="7F7F7F"/>
              </a:buClr>
              <a:buSzPts val="1400"/>
              <a:buFont typeface="Source Sans Pro"/>
              <a:buChar char="-"/>
              <a:tabLst/>
              <a:defRPr/>
            </a:pPr>
            <a:r>
              <a:rPr lang="en-GB" sz="1600" kern="0" dirty="0">
                <a:latin typeface="+mj-lt"/>
                <a:sym typeface="Source Sans Pro"/>
              </a:rPr>
              <a:t>If detectors are tight, gas consumption can be limited thanks to </a:t>
            </a:r>
            <a:r>
              <a:rPr lang="en-GB" sz="1600" b="1" kern="0" dirty="0">
                <a:latin typeface="+mj-lt"/>
                <a:sym typeface="Source Sans Pro"/>
              </a:rPr>
              <a:t>gas recirculation and recuperation systems </a:t>
            </a:r>
            <a:r>
              <a:rPr lang="en-GB" sz="1600" kern="0" dirty="0">
                <a:latin typeface="+mj-lt"/>
                <a:sym typeface="Source Sans Pro"/>
              </a:rPr>
              <a:t>(</a:t>
            </a:r>
            <a:r>
              <a:rPr lang="en-GB" sz="1600" b="1" kern="0" dirty="0">
                <a:latin typeface="+mj-lt"/>
                <a:sym typeface="Source Sans Pro"/>
              </a:rPr>
              <a:t>useful not only for GHGs but also for any expensive gases</a:t>
            </a:r>
            <a:r>
              <a:rPr lang="en-GB" sz="1600" kern="0" dirty="0">
                <a:latin typeface="+mj-lt"/>
                <a:sym typeface="Source Sans Pro"/>
              </a:rPr>
              <a:t>)</a:t>
            </a:r>
            <a:endParaRPr kumimoji="0" lang="en-GB" sz="1600" i="0" u="none" strike="noStrike" kern="0" cap="none" spc="0" normalizeH="0" baseline="0" noProof="0" dirty="0">
              <a:ln>
                <a:noFill/>
              </a:ln>
              <a:effectLst/>
              <a:uLnTx/>
              <a:uFillTx/>
              <a:latin typeface="+mj-lt"/>
              <a:sym typeface="Source Sans Pro"/>
            </a:endParaRPr>
          </a:p>
          <a:p>
            <a:pPr marL="0" marR="0" lvl="0" indent="0" algn="l" defTabSz="914400" rtl="0" eaLnBrk="1" fontAlgn="auto" latinLnBrk="0" hangingPunct="1">
              <a:lnSpc>
                <a:spcPct val="100000"/>
              </a:lnSpc>
              <a:spcBef>
                <a:spcPts val="0"/>
              </a:spcBef>
              <a:spcAft>
                <a:spcPts val="0"/>
              </a:spcAft>
              <a:buClr>
                <a:srgbClr val="434343"/>
              </a:buClr>
              <a:buSzPts val="1400"/>
              <a:buFont typeface="Source Sans Pro"/>
              <a:buNone/>
              <a:tabLst/>
              <a:defRPr/>
            </a:pPr>
            <a:endParaRPr kumimoji="0" lang="en-GB" b="1" i="0" u="none" strike="noStrike" kern="0" cap="none" spc="0" normalizeH="0" baseline="0" noProof="0" dirty="0">
              <a:ln>
                <a:noFill/>
              </a:ln>
              <a:solidFill>
                <a:srgbClr val="434343"/>
              </a:solidFill>
              <a:effectLst/>
              <a:uLnTx/>
              <a:uFillTx/>
              <a:latin typeface="+mj-lt"/>
              <a:sym typeface="Source Sans Pro"/>
            </a:endParaRPr>
          </a:p>
          <a:p>
            <a:pPr marL="0" marR="0" lvl="0" indent="0" algn="l" defTabSz="914400" rtl="0" eaLnBrk="1" fontAlgn="auto" latinLnBrk="0" hangingPunct="1">
              <a:lnSpc>
                <a:spcPct val="100000"/>
              </a:lnSpc>
              <a:spcBef>
                <a:spcPts val="0"/>
              </a:spcBef>
              <a:spcAft>
                <a:spcPts val="0"/>
              </a:spcAft>
              <a:buClr>
                <a:srgbClr val="434343"/>
              </a:buClr>
              <a:buSzPts val="1400"/>
              <a:buFont typeface="Source Sans Pro"/>
              <a:buNone/>
              <a:tabLst/>
              <a:defRPr/>
            </a:pPr>
            <a:r>
              <a:rPr kumimoji="0" lang="en-GB" b="1" i="0" u="none" strike="noStrike" kern="0" cap="none" spc="0" normalizeH="0" baseline="0" noProof="0" dirty="0">
                <a:ln>
                  <a:noFill/>
                </a:ln>
                <a:solidFill>
                  <a:srgbClr val="434343"/>
                </a:solidFill>
                <a:effectLst/>
                <a:uLnTx/>
                <a:uFillTx/>
                <a:latin typeface="+mj-lt"/>
                <a:sym typeface="Source Sans Pro"/>
              </a:rPr>
              <a:t>Strategies for GHG usage optimization</a:t>
            </a:r>
          </a:p>
          <a:p>
            <a:pPr marL="0" marR="0" lvl="0" indent="0" algn="l" defTabSz="914400" rtl="0" eaLnBrk="1" fontAlgn="auto" latinLnBrk="0" hangingPunct="1">
              <a:lnSpc>
                <a:spcPct val="100000"/>
              </a:lnSpc>
              <a:spcBef>
                <a:spcPts val="500"/>
              </a:spcBef>
              <a:spcAft>
                <a:spcPts val="0"/>
              </a:spcAft>
              <a:buClr>
                <a:srgbClr val="434343"/>
              </a:buClr>
              <a:buSzPts val="1400"/>
              <a:buFont typeface="Source Sans Pro"/>
              <a:buNone/>
              <a:tabLst/>
              <a:defRPr/>
            </a:pPr>
            <a:r>
              <a:rPr lang="en-GB" sz="1600" b="1" kern="0" dirty="0">
                <a:solidFill>
                  <a:srgbClr val="0645AD"/>
                </a:solidFill>
                <a:latin typeface="+mj-lt"/>
                <a:sym typeface="Source Sans Pro"/>
              </a:rPr>
              <a:t>Optimization of current technologies</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kumimoji="0" lang="en-GB" sz="1600" i="0" u="none" strike="noStrike" kern="0" cap="none" spc="0" normalizeH="0" baseline="0" noProof="0" dirty="0">
                <a:ln>
                  <a:noFill/>
                </a:ln>
                <a:effectLst/>
                <a:uLnTx/>
                <a:uFillTx/>
                <a:latin typeface="+mj-lt"/>
                <a:sym typeface="Source Sans Pro"/>
              </a:rPr>
              <a:t>Particular attention to gas system and detector operation</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kumimoji="0" lang="en-GB" sz="1600" i="0" u="none" strike="noStrike" kern="0" cap="none" spc="0" normalizeH="0" baseline="0" noProof="0" dirty="0">
                <a:ln>
                  <a:noFill/>
                </a:ln>
                <a:effectLst/>
                <a:uLnTx/>
                <a:uFillTx/>
                <a:latin typeface="+mj-lt"/>
                <a:sym typeface="Source Sans Pro"/>
              </a:rPr>
              <a:t>Gas systems upgrade beyond original design </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kumimoji="0" lang="en-GB" sz="1600" i="0" u="none" strike="noStrike" kern="0" cap="none" spc="0" normalizeH="0" baseline="0" noProof="0" dirty="0">
                <a:ln>
                  <a:noFill/>
                </a:ln>
                <a:effectLst/>
                <a:uLnTx/>
                <a:uFillTx/>
                <a:latin typeface="+mj-lt"/>
                <a:sym typeface="Source Sans Pro"/>
              </a:rPr>
              <a:t>Improved/higher gas recirculation</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endParaRPr kumimoji="0" lang="en-GB" sz="1600" i="0" u="none" strike="noStrike" kern="0" cap="none" spc="0" normalizeH="0" baseline="0" noProof="0" dirty="0">
              <a:ln>
                <a:noFill/>
              </a:ln>
              <a:effectLst/>
              <a:uLnTx/>
              <a:uFillTx/>
              <a:latin typeface="+mj-lt"/>
              <a:sym typeface="Source Sans Pro"/>
            </a:endParaRPr>
          </a:p>
        </p:txBody>
      </p:sp>
      <p:sp>
        <p:nvSpPr>
          <p:cNvPr id="12" name="Slide Number Placeholder 11">
            <a:extLst>
              <a:ext uri="{FF2B5EF4-FFF2-40B4-BE49-F238E27FC236}">
                <a16:creationId xmlns:a16="http://schemas.microsoft.com/office/drawing/2014/main" id="{125BC2CA-19ED-A70D-F1C9-0419E7BA7F67}"/>
              </a:ext>
            </a:extLst>
          </p:cNvPr>
          <p:cNvSpPr>
            <a:spLocks noGrp="1"/>
          </p:cNvSpPr>
          <p:nvPr>
            <p:ph type="sldNum" sz="quarter" idx="12"/>
          </p:nvPr>
        </p:nvSpPr>
        <p:spPr/>
        <p:txBody>
          <a:bodyPr/>
          <a:lstStyle/>
          <a:p>
            <a:fld id="{42A0D281-FBFC-4D24-9147-4B8F7095011A}" type="slidenum">
              <a:rPr lang="en-GB" smtClean="0"/>
              <a:t>93</a:t>
            </a:fld>
            <a:endParaRPr lang="en-GB"/>
          </a:p>
        </p:txBody>
      </p:sp>
      <p:sp>
        <p:nvSpPr>
          <p:cNvPr id="14" name="Footer Placeholder 11">
            <a:extLst>
              <a:ext uri="{FF2B5EF4-FFF2-40B4-BE49-F238E27FC236}">
                <a16:creationId xmlns:a16="http://schemas.microsoft.com/office/drawing/2014/main" id="{D7C19136-12BF-F7C2-8068-5281306E45BB}"/>
              </a:ext>
            </a:extLst>
          </p:cNvPr>
          <p:cNvSpPr>
            <a:spLocks noGrp="1"/>
          </p:cNvSpPr>
          <p:nvPr>
            <p:ph type="ftr" sz="quarter" idx="11"/>
          </p:nvPr>
        </p:nvSpPr>
        <p:spPr>
          <a:xfrm>
            <a:off x="3249385" y="6356350"/>
            <a:ext cx="5693229" cy="365125"/>
          </a:xfrm>
        </p:spPr>
        <p:txBody>
          <a:bodyPr/>
          <a:lstStyle/>
          <a:p>
            <a:r>
              <a:rPr lang="en-GB"/>
              <a:t>Bonaudi-Chiavassa International School on Particle Detectors</a:t>
            </a:r>
            <a:endParaRPr lang="en-GB" dirty="0"/>
          </a:p>
        </p:txBody>
      </p:sp>
      <p:sp>
        <p:nvSpPr>
          <p:cNvPr id="2" name="Date Placeholder 1">
            <a:extLst>
              <a:ext uri="{FF2B5EF4-FFF2-40B4-BE49-F238E27FC236}">
                <a16:creationId xmlns:a16="http://schemas.microsoft.com/office/drawing/2014/main" id="{C1FDFE7A-8F2E-3CE0-5B0D-C5183DAF0C58}"/>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386418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E3020D-FBA9-4DEC-A5A0-0B5E9E02D0CD}"/>
              </a:ext>
            </a:extLst>
          </p:cNvPr>
          <p:cNvSpPr txBox="1">
            <a:spLocks noChangeArrowheads="1"/>
          </p:cNvSpPr>
          <p:nvPr/>
        </p:nvSpPr>
        <p:spPr>
          <a:xfrm>
            <a:off x="2376138" y="0"/>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Conclusions</a:t>
            </a:r>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5EF8F0A-2463-4B06-B899-384A9A0A314C}"/>
              </a:ext>
            </a:extLst>
          </p:cNvPr>
          <p:cNvSpPr txBox="1"/>
          <p:nvPr/>
        </p:nvSpPr>
        <p:spPr>
          <a:xfrm>
            <a:off x="0" y="871312"/>
            <a:ext cx="12192000" cy="53211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500"/>
              </a:spcBef>
              <a:spcAft>
                <a:spcPts val="0"/>
              </a:spcAft>
              <a:buClr>
                <a:srgbClr val="434343"/>
              </a:buClr>
              <a:buSzPts val="1400"/>
              <a:buFont typeface="Source Sans Pro"/>
              <a:buNone/>
              <a:tabLst/>
              <a:defRPr/>
            </a:pPr>
            <a:r>
              <a:rPr kumimoji="0" lang="en-GB" sz="1400" b="1" i="0" u="none" strike="noStrike" kern="0" cap="none" spc="0" normalizeH="0" baseline="0" noProof="0" dirty="0">
                <a:ln>
                  <a:noFill/>
                </a:ln>
                <a:solidFill>
                  <a:srgbClr val="0645AD"/>
                </a:solidFill>
                <a:effectLst/>
                <a:uLnTx/>
                <a:uFillTx/>
                <a:latin typeface="Calibri Light" panose="020F0302020204030204"/>
                <a:ea typeface="+mn-ea"/>
                <a:cs typeface="+mn-cs"/>
                <a:sym typeface="Source Sans Pro"/>
              </a:rPr>
              <a:t>Gas recuperation plant</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lang="en-GB" sz="1400" b="1" kern="0" dirty="0">
                <a:latin typeface="+mj-lt"/>
                <a:sym typeface="Source Sans Pro"/>
              </a:rPr>
              <a:t>Gas recuperation will be effective only if leaks at detector level will be reduced</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lang="en-GB" sz="1400" kern="0" dirty="0">
                <a:latin typeface="+mj-lt"/>
                <a:sym typeface="Source Sans Pro"/>
              </a:rPr>
              <a:t>R&amp;D costs for R134a recuperation system is well justified by running costs</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lang="en-GB" sz="1400" kern="0" dirty="0">
                <a:latin typeface="+mj-lt"/>
                <a:sym typeface="Source Sans Pro"/>
              </a:rPr>
              <a:t>R134a recuperation prototype0 is more complicated than expected but showed good performance:</a:t>
            </a:r>
          </a:p>
          <a:p>
            <a:pPr marL="914400" lvl="1" indent="-317500">
              <a:lnSpc>
                <a:spcPct val="80000"/>
              </a:lnSpc>
              <a:spcBef>
                <a:spcPts val="500"/>
              </a:spcBef>
              <a:buClr>
                <a:srgbClr val="7F7F7F"/>
              </a:buClr>
              <a:buSzPts val="1400"/>
              <a:buFont typeface="Calibri" panose="020F0502020204030204" pitchFamily="34" charset="0"/>
              <a:buChar char="ꓸ"/>
              <a:defRPr/>
            </a:pPr>
            <a:r>
              <a:rPr lang="en-GB" sz="1400" kern="0" dirty="0">
                <a:latin typeface="+mj-lt"/>
                <a:sym typeface="Source Sans Pro"/>
              </a:rPr>
              <a:t>~ 80% recuperation efficiency and good gas quality</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lang="en-GB" sz="1400" kern="0" dirty="0">
                <a:latin typeface="+mj-lt"/>
                <a:sym typeface="Source Sans Pro"/>
              </a:rPr>
              <a:t>Consolidation of existing plants (CF4, C4F10) ongoing:</a:t>
            </a:r>
          </a:p>
          <a:p>
            <a:pPr marL="914400" lvl="1" indent="-317500">
              <a:lnSpc>
                <a:spcPct val="80000"/>
              </a:lnSpc>
              <a:spcBef>
                <a:spcPts val="500"/>
              </a:spcBef>
              <a:buClr>
                <a:srgbClr val="7F7F7F"/>
              </a:buClr>
              <a:buSzPts val="1400"/>
              <a:buFont typeface="Calibri" panose="020F0502020204030204" pitchFamily="34" charset="0"/>
              <a:buChar char="ꓸ"/>
              <a:defRPr/>
            </a:pPr>
            <a:r>
              <a:rPr lang="en-GB" sz="1400" kern="0" dirty="0">
                <a:latin typeface="+mj-lt"/>
                <a:sym typeface="Source Sans Pro"/>
              </a:rPr>
              <a:t>CMS-CSC-CF4 recuperation efficiency increased to 70%</a:t>
            </a:r>
          </a:p>
          <a:p>
            <a:pPr marL="914400" lvl="1" indent="-317500">
              <a:lnSpc>
                <a:spcPct val="80000"/>
              </a:lnSpc>
              <a:spcBef>
                <a:spcPts val="500"/>
              </a:spcBef>
              <a:buClr>
                <a:srgbClr val="7F7F7F"/>
              </a:buClr>
              <a:buSzPts val="1400"/>
              <a:buFont typeface="Calibri" panose="020F0502020204030204" pitchFamily="34" charset="0"/>
              <a:buChar char="ꓸ"/>
              <a:defRPr/>
            </a:pPr>
            <a:r>
              <a:rPr lang="en-GB" sz="1400" kern="0" dirty="0">
                <a:latin typeface="+mj-lt"/>
                <a:sym typeface="Source Sans Pro"/>
              </a:rPr>
              <a:t>LHCb-RICH2-CF4 installed</a:t>
            </a:r>
          </a:p>
          <a:p>
            <a:pPr marL="914400" lvl="1" indent="-317500">
              <a:lnSpc>
                <a:spcPct val="80000"/>
              </a:lnSpc>
              <a:spcBef>
                <a:spcPts val="500"/>
              </a:spcBef>
              <a:buClr>
                <a:srgbClr val="7F7F7F"/>
              </a:buClr>
              <a:buSzPts val="1400"/>
              <a:buFont typeface="Calibri" panose="020F0502020204030204" pitchFamily="34" charset="0"/>
              <a:buChar char="ꓸ"/>
              <a:defRPr/>
            </a:pPr>
            <a:r>
              <a:rPr lang="en-GB" sz="1400" kern="0" dirty="0">
                <a:latin typeface="+mj-lt"/>
                <a:sym typeface="Source Sans Pro"/>
              </a:rPr>
              <a:t>LHCb-RICH1-C4F10 design ongoing</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endParaRPr kumimoji="0" lang="en-GB" sz="1400" b="1" i="0" u="none" strike="noStrike" kern="0" cap="none" spc="0" normalizeH="0" baseline="0" noProof="0" dirty="0">
              <a:ln>
                <a:noFill/>
              </a:ln>
              <a:effectLst/>
              <a:uLnTx/>
              <a:uFillTx/>
              <a:latin typeface="+mj-lt"/>
              <a:sym typeface="Source Sans Pro"/>
            </a:endParaRPr>
          </a:p>
          <a:p>
            <a:pPr marL="0" marR="0" lvl="0" indent="0" algn="l" defTabSz="914400" rtl="0" eaLnBrk="1" fontAlgn="auto" latinLnBrk="0" hangingPunct="1">
              <a:lnSpc>
                <a:spcPct val="100000"/>
              </a:lnSpc>
              <a:spcBef>
                <a:spcPts val="500"/>
              </a:spcBef>
              <a:spcAft>
                <a:spcPts val="0"/>
              </a:spcAft>
              <a:buClr>
                <a:srgbClr val="434343"/>
              </a:buClr>
              <a:buSzPts val="1400"/>
              <a:buFont typeface="Source Sans Pro"/>
              <a:buNone/>
              <a:tabLst/>
              <a:defRPr/>
            </a:pPr>
            <a:r>
              <a:rPr kumimoji="0" lang="en-GB" sz="1400" b="1" i="0" u="none" strike="noStrike" kern="0" cap="none" spc="0" normalizeH="0" baseline="0" noProof="0" dirty="0">
                <a:ln>
                  <a:noFill/>
                </a:ln>
                <a:solidFill>
                  <a:srgbClr val="0645AD"/>
                </a:solidFill>
                <a:effectLst/>
                <a:uLnTx/>
                <a:uFillTx/>
                <a:latin typeface="Calibri Light" panose="020F0302020204030204"/>
                <a:ea typeface="+mn-ea"/>
                <a:cs typeface="+mn-cs"/>
                <a:sym typeface="Source Sans Pro"/>
              </a:rPr>
              <a:t>New eco-gases</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lang="en-GB" sz="1400" kern="0" dirty="0">
                <a:latin typeface="+mj-lt"/>
                <a:sym typeface="Source Sans Pro"/>
              </a:rPr>
              <a:t>New low-GWP gases can easily break</a:t>
            </a:r>
          </a:p>
          <a:p>
            <a:pPr marL="914400" lvl="1" indent="-317500">
              <a:lnSpc>
                <a:spcPct val="80000"/>
              </a:lnSpc>
              <a:spcBef>
                <a:spcPts val="500"/>
              </a:spcBef>
              <a:buClr>
                <a:srgbClr val="7F7F7F"/>
              </a:buClr>
              <a:buSzPts val="1400"/>
              <a:buFont typeface="Source Sans Pro"/>
              <a:buChar char="-"/>
              <a:defRPr/>
            </a:pPr>
            <a:r>
              <a:rPr lang="en-GB" sz="1400" b="1" kern="0" dirty="0">
                <a:latin typeface="+mj-lt"/>
                <a:sym typeface="Source Sans Pro"/>
              </a:rPr>
              <a:t>Sensitive to UV, humidity and oxidation</a:t>
            </a:r>
          </a:p>
          <a:p>
            <a:pPr marL="914400" lvl="1" indent="-317500">
              <a:lnSpc>
                <a:spcPct val="80000"/>
              </a:lnSpc>
              <a:spcBef>
                <a:spcPts val="500"/>
              </a:spcBef>
              <a:buClr>
                <a:srgbClr val="7F7F7F"/>
              </a:buClr>
              <a:buSzPts val="1400"/>
              <a:buFont typeface="Source Sans Pro"/>
              <a:buChar char="-"/>
              <a:defRPr/>
            </a:pPr>
            <a:r>
              <a:rPr lang="en-GB" sz="1400" kern="0" dirty="0">
                <a:latin typeface="+mj-lt"/>
                <a:sym typeface="Source Sans Pro"/>
              </a:rPr>
              <a:t>HF, TFA sub-products are produced and their effects on long-term operation need to be evaluated</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lang="en-GB" sz="1400" b="1" kern="0" dirty="0">
                <a:latin typeface="+mj-lt"/>
                <a:sym typeface="Source Sans Pro"/>
              </a:rPr>
              <a:t>Missing cross-section to perform simulation studies</a:t>
            </a:r>
          </a:p>
          <a:p>
            <a:pPr marL="914400" lvl="1" indent="-317500">
              <a:lnSpc>
                <a:spcPct val="80000"/>
              </a:lnSpc>
              <a:spcBef>
                <a:spcPts val="500"/>
              </a:spcBef>
              <a:buClr>
                <a:srgbClr val="7F7F7F"/>
              </a:buClr>
              <a:buSzPts val="1400"/>
              <a:buFont typeface="Source Sans Pro"/>
              <a:buChar char="-"/>
              <a:defRPr/>
            </a:pPr>
            <a:r>
              <a:rPr lang="en-GB" sz="1400" kern="0" dirty="0">
                <a:latin typeface="+mj-lt"/>
                <a:sym typeface="Source Sans Pro"/>
              </a:rPr>
              <a:t>Dedicated measurements needed</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kumimoji="0" lang="en-GB" sz="1400" b="0" i="0" u="none" strike="noStrike" kern="0" cap="none" spc="0" normalizeH="0" baseline="0" noProof="0" dirty="0">
                <a:ln>
                  <a:noFill/>
                </a:ln>
                <a:solidFill>
                  <a:prstClr val="black"/>
                </a:solidFill>
                <a:effectLst/>
                <a:uLnTx/>
                <a:uFillTx/>
                <a:latin typeface="Calibri Light" panose="020F0302020204030204"/>
                <a:ea typeface="+mn-ea"/>
                <a:cs typeface="+mn-cs"/>
                <a:sym typeface="Source Sans Pro"/>
              </a:rPr>
              <a:t>R-1234ze, NOVEC, … are currently the main fluorinated alternative but:</a:t>
            </a:r>
          </a:p>
          <a:p>
            <a:pPr marL="914400" lvl="1" indent="-317500">
              <a:lnSpc>
                <a:spcPct val="80000"/>
              </a:lnSpc>
              <a:spcBef>
                <a:spcPts val="500"/>
              </a:spcBef>
              <a:buClr>
                <a:srgbClr val="7F7F7F"/>
              </a:buClr>
              <a:buSzPts val="1400"/>
              <a:buFont typeface="Source Sans Pro"/>
              <a:buChar char="-"/>
              <a:defRPr/>
            </a:pPr>
            <a:r>
              <a:rPr kumimoji="0" lang="en-GB" sz="1400" b="0" i="0" u="none" strike="noStrike" kern="0" cap="none" spc="0" normalizeH="0" baseline="0" noProof="0" dirty="0">
                <a:ln>
                  <a:noFill/>
                </a:ln>
                <a:solidFill>
                  <a:prstClr val="black"/>
                </a:solidFill>
                <a:effectLst/>
                <a:uLnTx/>
                <a:uFillTx/>
                <a:latin typeface="Calibri Light" panose="020F0302020204030204"/>
                <a:ea typeface="+mn-ea"/>
                <a:cs typeface="+mn-cs"/>
                <a:sym typeface="Source Sans Pro"/>
              </a:rPr>
              <a:t>For 2 mm gas gap RPC, the addition of a 4th mixture components (CO2, ?) is needed to maintain reasonable HV working point</a:t>
            </a:r>
          </a:p>
          <a:p>
            <a:pPr marL="914400" lvl="1" indent="-317500">
              <a:lnSpc>
                <a:spcPct val="80000"/>
              </a:lnSpc>
              <a:spcBef>
                <a:spcPts val="500"/>
              </a:spcBef>
              <a:buClr>
                <a:srgbClr val="7F7F7F"/>
              </a:buClr>
              <a:buSzPts val="1400"/>
              <a:buFont typeface="Source Sans Pro"/>
              <a:buChar char="-"/>
              <a:defRPr/>
            </a:pPr>
            <a:r>
              <a:rPr kumimoji="0" lang="en-GB" sz="1400" b="0" i="0" u="none" strike="noStrike" kern="0" cap="none" spc="0" normalizeH="0" baseline="0" noProof="0" dirty="0">
                <a:ln>
                  <a:noFill/>
                </a:ln>
                <a:solidFill>
                  <a:prstClr val="black"/>
                </a:solidFill>
                <a:effectLst/>
                <a:uLnTx/>
                <a:uFillTx/>
                <a:latin typeface="Calibri Light" panose="020F0302020204030204"/>
                <a:ea typeface="+mn-ea"/>
                <a:cs typeface="+mn-cs"/>
                <a:sym typeface="Source Sans Pro"/>
              </a:rPr>
              <a:t>availability and price are still a matter of concern </a:t>
            </a:r>
          </a:p>
          <a:p>
            <a:pPr marL="914400" lvl="1" indent="-317500">
              <a:lnSpc>
                <a:spcPct val="80000"/>
              </a:lnSpc>
              <a:spcBef>
                <a:spcPts val="500"/>
              </a:spcBef>
              <a:buClr>
                <a:srgbClr val="7F7F7F"/>
              </a:buClr>
              <a:buSzPts val="1400"/>
              <a:buFont typeface="Source Sans Pro"/>
              <a:buChar char="-"/>
              <a:defRPr/>
            </a:pPr>
            <a:r>
              <a:rPr kumimoji="0" lang="en-GB" sz="1400" b="0" i="0" u="none" strike="noStrike" kern="0" cap="none" spc="0" normalizeH="0" baseline="0" noProof="0" dirty="0">
                <a:ln>
                  <a:noFill/>
                </a:ln>
                <a:solidFill>
                  <a:prstClr val="black"/>
                </a:solidFill>
                <a:effectLst/>
                <a:uLnTx/>
                <a:uFillTx/>
                <a:latin typeface="Calibri Light" panose="020F0302020204030204"/>
                <a:ea typeface="+mn-ea"/>
                <a:cs typeface="+mn-cs"/>
                <a:sym typeface="Source Sans Pro"/>
              </a:rPr>
              <a:t>long term operation in high radiation environment to be studied</a:t>
            </a:r>
          </a:p>
          <a:p>
            <a:pPr marL="457200" marR="0" lvl="0" indent="-317500" algn="l" defTabSz="914400" rtl="0" eaLnBrk="1" fontAlgn="auto" latinLnBrk="0" hangingPunct="1">
              <a:lnSpc>
                <a:spcPct val="80000"/>
              </a:lnSpc>
              <a:spcBef>
                <a:spcPts val="500"/>
              </a:spcBef>
              <a:spcAft>
                <a:spcPts val="0"/>
              </a:spcAft>
              <a:buClr>
                <a:srgbClr val="7F7F7F"/>
              </a:buClr>
              <a:buSzPts val="1400"/>
              <a:buFont typeface="Source Sans Pro"/>
              <a:buChar char="-"/>
              <a:tabLst/>
              <a:defRPr/>
            </a:pPr>
            <a:r>
              <a:rPr kumimoji="0" lang="en-GB" sz="1400" b="1" i="0" u="none" strike="noStrike" kern="0" cap="none" spc="0" normalizeH="0" baseline="0" noProof="0" dirty="0">
                <a:ln>
                  <a:noFill/>
                </a:ln>
                <a:solidFill>
                  <a:prstClr val="black"/>
                </a:solidFill>
                <a:effectLst/>
                <a:uLnTx/>
                <a:uFillTx/>
                <a:latin typeface="Calibri Light" panose="020F0302020204030204"/>
                <a:ea typeface="+mn-ea"/>
                <a:cs typeface="+mn-cs"/>
                <a:sym typeface="Source Sans Pro"/>
              </a:rPr>
              <a:t>New generation detectors and electronics seems to be more compatible with new eco-friendly gases</a:t>
            </a:r>
            <a:r>
              <a:rPr kumimoji="0" lang="en-GB" sz="1400" b="0" i="0" u="none" strike="noStrike" kern="0" cap="none" spc="0" normalizeH="0" baseline="0" noProof="0" dirty="0">
                <a:ln>
                  <a:noFill/>
                </a:ln>
                <a:solidFill>
                  <a:prstClr val="black"/>
                </a:solidFill>
                <a:effectLst/>
                <a:uLnTx/>
                <a:uFillTx/>
                <a:latin typeface="Calibri Light" panose="020F0302020204030204"/>
                <a:ea typeface="+mn-ea"/>
                <a:cs typeface="+mn-cs"/>
                <a:sym typeface="Source Sans Pro"/>
              </a:rPr>
              <a:t> than old-generation 2 mm gas gap RPC </a:t>
            </a:r>
          </a:p>
          <a:p>
            <a:pPr marL="914400" lvl="1" indent="-317500">
              <a:lnSpc>
                <a:spcPct val="80000"/>
              </a:lnSpc>
              <a:spcBef>
                <a:spcPts val="500"/>
              </a:spcBef>
              <a:buClr>
                <a:srgbClr val="7F7F7F"/>
              </a:buClr>
              <a:buSzPts val="1400"/>
              <a:buFont typeface="Source Sans Pro"/>
              <a:buChar char="-"/>
              <a:defRPr/>
            </a:pPr>
            <a:r>
              <a:rPr kumimoji="0" lang="en-GB" sz="1400" b="0" i="0" u="none" strike="noStrike" kern="0" cap="none" spc="0" normalizeH="0" baseline="0" noProof="0" dirty="0">
                <a:ln>
                  <a:noFill/>
                </a:ln>
                <a:solidFill>
                  <a:prstClr val="black"/>
                </a:solidFill>
                <a:effectLst/>
                <a:uLnTx/>
                <a:uFillTx/>
                <a:latin typeface="Calibri Light" panose="020F0302020204030204"/>
                <a:ea typeface="+mn-ea"/>
                <a:cs typeface="+mn-cs"/>
                <a:sym typeface="Source Sans Pro"/>
              </a:rPr>
              <a:t>Upgrades for LHC experiments (ATLAS and CMS RPC Phase2 upgrades)</a:t>
            </a:r>
          </a:p>
        </p:txBody>
      </p:sp>
      <p:sp>
        <p:nvSpPr>
          <p:cNvPr id="12" name="Slide Number Placeholder 11">
            <a:extLst>
              <a:ext uri="{FF2B5EF4-FFF2-40B4-BE49-F238E27FC236}">
                <a16:creationId xmlns:a16="http://schemas.microsoft.com/office/drawing/2014/main" id="{125BC2CA-19ED-A70D-F1C9-0419E7BA7F67}"/>
              </a:ext>
            </a:extLst>
          </p:cNvPr>
          <p:cNvSpPr>
            <a:spLocks noGrp="1"/>
          </p:cNvSpPr>
          <p:nvPr>
            <p:ph type="sldNum" sz="quarter" idx="12"/>
          </p:nvPr>
        </p:nvSpPr>
        <p:spPr/>
        <p:txBody>
          <a:bodyPr/>
          <a:lstStyle/>
          <a:p>
            <a:fld id="{42A0D281-FBFC-4D24-9147-4B8F7095011A}" type="slidenum">
              <a:rPr lang="en-GB" smtClean="0"/>
              <a:t>94</a:t>
            </a:fld>
            <a:endParaRPr lang="en-GB"/>
          </a:p>
        </p:txBody>
      </p:sp>
      <p:sp>
        <p:nvSpPr>
          <p:cNvPr id="14" name="Footer Placeholder 11">
            <a:extLst>
              <a:ext uri="{FF2B5EF4-FFF2-40B4-BE49-F238E27FC236}">
                <a16:creationId xmlns:a16="http://schemas.microsoft.com/office/drawing/2014/main" id="{D7C19136-12BF-F7C2-8068-5281306E45BB}"/>
              </a:ext>
            </a:extLst>
          </p:cNvPr>
          <p:cNvSpPr>
            <a:spLocks noGrp="1"/>
          </p:cNvSpPr>
          <p:nvPr>
            <p:ph type="ftr" sz="quarter" idx="11"/>
          </p:nvPr>
        </p:nvSpPr>
        <p:spPr>
          <a:xfrm>
            <a:off x="3249385" y="6356350"/>
            <a:ext cx="5693229" cy="365125"/>
          </a:xfrm>
        </p:spPr>
        <p:txBody>
          <a:bodyPr/>
          <a:lstStyle/>
          <a:p>
            <a:r>
              <a:rPr lang="en-GB"/>
              <a:t>Bonaudi-Chiavassa International School on Particle Detectors</a:t>
            </a:r>
            <a:endParaRPr lang="en-GB" dirty="0"/>
          </a:p>
        </p:txBody>
      </p:sp>
      <p:pic>
        <p:nvPicPr>
          <p:cNvPr id="3" name="Picture 2">
            <a:extLst>
              <a:ext uri="{FF2B5EF4-FFF2-40B4-BE49-F238E27FC236}">
                <a16:creationId xmlns:a16="http://schemas.microsoft.com/office/drawing/2014/main" id="{DEF66D5F-F459-CD2E-7D7F-BE9F42EA7A8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09681" y="1366794"/>
            <a:ext cx="1872208" cy="1840475"/>
          </a:xfrm>
          <a:prstGeom prst="rect">
            <a:avLst/>
          </a:prstGeom>
        </p:spPr>
      </p:pic>
      <p:sp>
        <p:nvSpPr>
          <p:cNvPr id="4" name="TextBox 3">
            <a:extLst>
              <a:ext uri="{FF2B5EF4-FFF2-40B4-BE49-F238E27FC236}">
                <a16:creationId xmlns:a16="http://schemas.microsoft.com/office/drawing/2014/main" id="{9DFDC9BB-EB40-9855-4ADB-B85D00F6EB9B}"/>
              </a:ext>
            </a:extLst>
          </p:cNvPr>
          <p:cNvSpPr txBox="1"/>
          <p:nvPr/>
        </p:nvSpPr>
        <p:spPr>
          <a:xfrm>
            <a:off x="8746635" y="909136"/>
            <a:ext cx="2774491" cy="461665"/>
          </a:xfrm>
          <a:prstGeom prst="rect">
            <a:avLst/>
          </a:prstGeom>
          <a:noFill/>
        </p:spPr>
        <p:txBody>
          <a:bodyPr wrap="square" rtlCol="0">
            <a:spAutoFit/>
          </a:bodyPr>
          <a:lstStyle/>
          <a:p>
            <a:r>
              <a:rPr lang="en-GB" sz="1200" i="1" dirty="0"/>
              <a:t>Recuperation of R134a can drastically decrease GHG consumption</a:t>
            </a:r>
          </a:p>
        </p:txBody>
      </p:sp>
      <p:sp>
        <p:nvSpPr>
          <p:cNvPr id="2" name="Date Placeholder 1">
            <a:extLst>
              <a:ext uri="{FF2B5EF4-FFF2-40B4-BE49-F238E27FC236}">
                <a16:creationId xmlns:a16="http://schemas.microsoft.com/office/drawing/2014/main" id="{849B0970-AEB9-2208-BACC-4BC1604709AD}"/>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15830592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E3020D-FBA9-4DEC-A5A0-0B5E9E02D0CD}"/>
              </a:ext>
            </a:extLst>
          </p:cNvPr>
          <p:cNvSpPr txBox="1">
            <a:spLocks noChangeArrowheads="1"/>
          </p:cNvSpPr>
          <p:nvPr/>
        </p:nvSpPr>
        <p:spPr>
          <a:xfrm>
            <a:off x="2376138" y="0"/>
            <a:ext cx="7632700" cy="649287"/>
          </a:xfrm>
          <a:prstGeom prst="rect">
            <a:avLst/>
          </a:prstGeom>
          <a:noFill/>
          <a:ln w="12700">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schemeClr val="accent1">
                    <a:lumMod val="75000"/>
                  </a:schemeClr>
                </a:solidFill>
                <a:latin typeface="+mn-lt"/>
              </a:rPr>
              <a:t>Conclusions</a:t>
            </a:r>
          </a:p>
        </p:txBody>
      </p:sp>
      <p:pic>
        <p:nvPicPr>
          <p:cNvPr id="6" name="Picture 2" descr="C:\Users\guidar\Documents\IEEE2012\CERN LogoOutline-Blue-04.png">
            <a:extLst>
              <a:ext uri="{FF2B5EF4-FFF2-40B4-BE49-F238E27FC236}">
                <a16:creationId xmlns:a16="http://schemas.microsoft.com/office/drawing/2014/main" id="{E78240DC-509E-4717-B9A1-3DA541C98E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B0096-1468-4EDB-9950-FA02BE19FE1E}"/>
              </a:ext>
            </a:extLst>
          </p:cNvPr>
          <p:cNvGrpSpPr/>
          <p:nvPr/>
        </p:nvGrpSpPr>
        <p:grpSpPr>
          <a:xfrm>
            <a:off x="792488" y="691712"/>
            <a:ext cx="10440000" cy="37824"/>
            <a:chOff x="179512" y="582864"/>
            <a:chExt cx="8820000" cy="37824"/>
          </a:xfrm>
        </p:grpSpPr>
        <p:cxnSp>
          <p:nvCxnSpPr>
            <p:cNvPr id="8" name="Straight Connector 7">
              <a:extLst>
                <a:ext uri="{FF2B5EF4-FFF2-40B4-BE49-F238E27FC236}">
                  <a16:creationId xmlns:a16="http://schemas.microsoft.com/office/drawing/2014/main" id="{3C4E426A-EE51-4FB8-A153-212E4FD890BE}"/>
                </a:ext>
              </a:extLst>
            </p:cNvPr>
            <p:cNvCxnSpPr/>
            <p:nvPr/>
          </p:nvCxnSpPr>
          <p:spPr>
            <a:xfrm>
              <a:off x="179512" y="582864"/>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A77718-2DBA-4619-9F32-1A1B98095DAE}"/>
                </a:ext>
              </a:extLst>
            </p:cNvPr>
            <p:cNvCxnSpPr/>
            <p:nvPr/>
          </p:nvCxnSpPr>
          <p:spPr>
            <a:xfrm>
              <a:off x="179512" y="620688"/>
              <a:ext cx="88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5EF8F0A-2463-4B06-B899-384A9A0A314C}"/>
              </a:ext>
            </a:extLst>
          </p:cNvPr>
          <p:cNvSpPr txBox="1"/>
          <p:nvPr/>
        </p:nvSpPr>
        <p:spPr>
          <a:xfrm>
            <a:off x="0" y="983512"/>
            <a:ext cx="12192000" cy="21828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500"/>
              </a:spcBef>
              <a:spcAft>
                <a:spcPts val="0"/>
              </a:spcAft>
              <a:buClr>
                <a:srgbClr val="434343"/>
              </a:buClr>
              <a:buSzPts val="1400"/>
              <a:buFont typeface="Source Sans Pro"/>
              <a:buNone/>
              <a:tabLst/>
              <a:defRPr/>
            </a:pPr>
            <a:r>
              <a:rPr kumimoji="0" lang="en-GB" sz="1400" b="1" i="0" u="none" strike="noStrike" kern="0" cap="none" spc="0" normalizeH="0" baseline="0" noProof="0" dirty="0">
                <a:ln>
                  <a:noFill/>
                </a:ln>
                <a:solidFill>
                  <a:srgbClr val="0645AD"/>
                </a:solidFill>
                <a:effectLst/>
                <a:uLnTx/>
                <a:uFillTx/>
                <a:latin typeface="+mj-lt"/>
                <a:sym typeface="Source Sans Pro"/>
              </a:rPr>
              <a:t>GHGs abatement/disposal</a:t>
            </a:r>
          </a:p>
          <a:p>
            <a:pPr marL="457200" marR="0" lvl="0" indent="-317500" algn="l" defTabSz="914400" rtl="0" eaLnBrk="1" fontAlgn="auto" latinLnBrk="0" hangingPunct="1">
              <a:lnSpc>
                <a:spcPct val="100000"/>
              </a:lnSpc>
              <a:spcBef>
                <a:spcPts val="500"/>
              </a:spcBef>
              <a:spcAft>
                <a:spcPts val="0"/>
              </a:spcAft>
              <a:buClr>
                <a:srgbClr val="7F7F7F"/>
              </a:buClr>
              <a:buSzPts val="1400"/>
              <a:buFont typeface="Source Sans Pro"/>
              <a:buChar char="-"/>
              <a:tabLst/>
              <a:defRPr/>
            </a:pPr>
            <a:r>
              <a:rPr kumimoji="0" lang="en-GB" sz="1400" b="0" i="0" u="none" strike="noStrike" kern="0" cap="none" spc="0" normalizeH="0" baseline="0" noProof="0" dirty="0">
                <a:ln>
                  <a:noFill/>
                </a:ln>
                <a:effectLst/>
                <a:uLnTx/>
                <a:uFillTx/>
                <a:latin typeface="+mj-lt"/>
                <a:sym typeface="Source Sans Pro"/>
              </a:rPr>
              <a:t>Commercial systems exist. Adopted when gases cannot be reused.</a:t>
            </a:r>
          </a:p>
          <a:p>
            <a:pPr marL="457200" marR="0" lvl="0" indent="-317500" algn="l" defTabSz="914400" rtl="0" eaLnBrk="1" fontAlgn="auto" latinLnBrk="0" hangingPunct="1">
              <a:lnSpc>
                <a:spcPct val="100000"/>
              </a:lnSpc>
              <a:spcBef>
                <a:spcPts val="500"/>
              </a:spcBef>
              <a:spcAft>
                <a:spcPts val="0"/>
              </a:spcAft>
              <a:buClr>
                <a:srgbClr val="7F7F7F"/>
              </a:buClr>
              <a:buSzPts val="1400"/>
              <a:buFont typeface="Source Sans Pro"/>
              <a:buChar char="-"/>
              <a:tabLst/>
              <a:defRPr/>
            </a:pPr>
            <a:r>
              <a:rPr kumimoji="0" lang="en-GB" sz="1400" b="0" i="0" u="none" strike="noStrike" kern="0" cap="none" spc="0" normalizeH="0" baseline="0" noProof="0" dirty="0">
                <a:ln>
                  <a:noFill/>
                </a:ln>
                <a:effectLst/>
                <a:uLnTx/>
                <a:uFillTx/>
                <a:latin typeface="+mj-lt"/>
                <a:sym typeface="Source Sans Pro"/>
              </a:rPr>
              <a:t>Heavy infrastructures required (CH4+O2 supply, Wastewater treatment)</a:t>
            </a:r>
          </a:p>
          <a:p>
            <a:pPr marL="457200" marR="0" lvl="0" indent="-317500" algn="l" defTabSz="914400" rtl="0" eaLnBrk="1" fontAlgn="auto" latinLnBrk="0" hangingPunct="1">
              <a:lnSpc>
                <a:spcPct val="100000"/>
              </a:lnSpc>
              <a:spcBef>
                <a:spcPts val="500"/>
              </a:spcBef>
              <a:spcAft>
                <a:spcPts val="0"/>
              </a:spcAft>
              <a:buClr>
                <a:srgbClr val="7F7F7F"/>
              </a:buClr>
              <a:buSzPts val="1400"/>
              <a:buFont typeface="Source Sans Pro"/>
              <a:buChar char="-"/>
              <a:tabLst/>
              <a:defRPr/>
            </a:pPr>
            <a:r>
              <a:rPr kumimoji="0" lang="en-GB" sz="1400" b="0" i="0" u="none" strike="noStrike" kern="0" cap="none" spc="0" normalizeH="0" baseline="0" noProof="0" dirty="0">
                <a:ln>
                  <a:noFill/>
                </a:ln>
                <a:effectLst/>
                <a:uLnTx/>
                <a:uFillTx/>
                <a:latin typeface="+mj-lt"/>
                <a:sym typeface="Source Sans Pro"/>
              </a:rPr>
              <a:t>Since availability/price can become a real problem in the future it is better to optimize consumption</a:t>
            </a:r>
          </a:p>
          <a:p>
            <a:pPr marL="457200" marR="0" lvl="0" indent="-317500" algn="l" defTabSz="914400" rtl="0" eaLnBrk="1" fontAlgn="auto" latinLnBrk="0" hangingPunct="1">
              <a:lnSpc>
                <a:spcPct val="100000"/>
              </a:lnSpc>
              <a:spcBef>
                <a:spcPts val="500"/>
              </a:spcBef>
              <a:spcAft>
                <a:spcPts val="0"/>
              </a:spcAft>
              <a:buClr>
                <a:srgbClr val="7F7F7F"/>
              </a:buClr>
              <a:buSzPts val="1400"/>
              <a:buFont typeface="Source Sans Pro"/>
              <a:buChar char="-"/>
              <a:tabLst/>
              <a:defRPr/>
            </a:pPr>
            <a:r>
              <a:rPr kumimoji="0" lang="en-GB" sz="1400" b="0" i="0" u="none" strike="noStrike" kern="0" cap="none" spc="0" normalizeH="0" baseline="0" noProof="0" dirty="0">
                <a:ln>
                  <a:noFill/>
                </a:ln>
                <a:effectLst/>
                <a:uLnTx/>
                <a:uFillTx/>
                <a:latin typeface="+mj-lt"/>
                <a:sym typeface="Source Sans Pro"/>
              </a:rPr>
              <a:t>Destruction in external companies: more expensive than Gas abatement system.</a:t>
            </a:r>
          </a:p>
          <a:p>
            <a:pPr marL="457200" marR="0" lvl="0" indent="-317500" algn="l" defTabSz="914400" rtl="0" eaLnBrk="1" fontAlgn="auto" latinLnBrk="0" hangingPunct="1">
              <a:lnSpc>
                <a:spcPct val="100000"/>
              </a:lnSpc>
              <a:spcBef>
                <a:spcPts val="500"/>
              </a:spcBef>
              <a:spcAft>
                <a:spcPts val="0"/>
              </a:spcAft>
              <a:buClr>
                <a:srgbClr val="7F7F7F"/>
              </a:buClr>
              <a:buSzPts val="1400"/>
              <a:buFont typeface="Source Sans Pro"/>
              <a:buChar char="-"/>
              <a:tabLst/>
              <a:defRPr/>
            </a:pPr>
            <a:endParaRPr lang="en-GB" sz="1400" kern="0" dirty="0">
              <a:latin typeface="+mj-lt"/>
              <a:sym typeface="Source Sans Pro"/>
            </a:endParaRPr>
          </a:p>
          <a:p>
            <a:pPr marL="139700" marR="0" lvl="0" indent="0" algn="l" defTabSz="914400" rtl="0" eaLnBrk="1" fontAlgn="auto" latinLnBrk="0" hangingPunct="1">
              <a:lnSpc>
                <a:spcPct val="80000"/>
              </a:lnSpc>
              <a:spcBef>
                <a:spcPts val="500"/>
              </a:spcBef>
              <a:spcAft>
                <a:spcPts val="0"/>
              </a:spcAft>
              <a:buClr>
                <a:srgbClr val="7F7F7F"/>
              </a:buClr>
              <a:buSzPts val="1400"/>
              <a:buFontTx/>
              <a:buNone/>
              <a:tabLst/>
              <a:defRPr/>
            </a:pPr>
            <a:r>
              <a:rPr kumimoji="0" lang="en-GB" sz="1400" b="1" i="0" u="none" strike="noStrike" kern="0" cap="none" spc="0" normalizeH="0" baseline="0" noProof="0" dirty="0">
                <a:ln>
                  <a:noFill/>
                </a:ln>
                <a:solidFill>
                  <a:srgbClr val="4472C4">
                    <a:lumMod val="75000"/>
                  </a:srgbClr>
                </a:solidFill>
                <a:effectLst/>
                <a:uLnTx/>
                <a:uFillTx/>
                <a:latin typeface="Calibri Light" panose="020F0302020204030204"/>
                <a:ea typeface="+mn-ea"/>
                <a:cs typeface="+mn-cs"/>
                <a:sym typeface="Source Sans Pro"/>
              </a:rPr>
              <a:t>Additional challenge: finding right profile for resources for R&amp;D and new recuperation plants operation:</a:t>
            </a:r>
          </a:p>
          <a:p>
            <a:pPr marL="425450" marR="0" lvl="0" indent="-285750" algn="l" defTabSz="914400" rtl="0" eaLnBrk="1" fontAlgn="auto" latinLnBrk="0" hangingPunct="1">
              <a:lnSpc>
                <a:spcPct val="80000"/>
              </a:lnSpc>
              <a:spcBef>
                <a:spcPts val="500"/>
              </a:spcBef>
              <a:spcAft>
                <a:spcPts val="0"/>
              </a:spcAft>
              <a:buClr>
                <a:srgbClr val="7F7F7F"/>
              </a:buClr>
              <a:buSzPts val="1400"/>
              <a:buFont typeface="Calibri" panose="020F0502020204030204" pitchFamily="34" charset="0"/>
              <a:buChar char="−"/>
              <a:tabLst/>
              <a:defRPr/>
            </a:pPr>
            <a:r>
              <a:rPr kumimoji="0" lang="en-GB" sz="1400" b="0" i="0" u="none" strike="noStrike" kern="0" cap="none" spc="0" normalizeH="0" baseline="0" noProof="0" dirty="0">
                <a:ln>
                  <a:noFill/>
                </a:ln>
                <a:solidFill>
                  <a:prstClr val="black"/>
                </a:solidFill>
                <a:effectLst/>
                <a:uLnTx/>
                <a:uFillTx/>
                <a:latin typeface="Calibri Light" panose="020F0302020204030204"/>
                <a:ea typeface="+mn-ea"/>
                <a:cs typeface="+mn-cs"/>
                <a:sym typeface="Source Sans Pro"/>
              </a:rPr>
              <a:t>Chemist, industrial chemistry engineer, engineer, physicist</a:t>
            </a:r>
          </a:p>
        </p:txBody>
      </p:sp>
      <p:sp>
        <p:nvSpPr>
          <p:cNvPr id="12" name="Slide Number Placeholder 11">
            <a:extLst>
              <a:ext uri="{FF2B5EF4-FFF2-40B4-BE49-F238E27FC236}">
                <a16:creationId xmlns:a16="http://schemas.microsoft.com/office/drawing/2014/main" id="{125BC2CA-19ED-A70D-F1C9-0419E7BA7F67}"/>
              </a:ext>
            </a:extLst>
          </p:cNvPr>
          <p:cNvSpPr>
            <a:spLocks noGrp="1"/>
          </p:cNvSpPr>
          <p:nvPr>
            <p:ph type="sldNum" sz="quarter" idx="12"/>
          </p:nvPr>
        </p:nvSpPr>
        <p:spPr/>
        <p:txBody>
          <a:bodyPr/>
          <a:lstStyle/>
          <a:p>
            <a:fld id="{42A0D281-FBFC-4D24-9147-4B8F7095011A}" type="slidenum">
              <a:rPr lang="en-GB" smtClean="0"/>
              <a:t>95</a:t>
            </a:fld>
            <a:endParaRPr lang="en-GB"/>
          </a:p>
        </p:txBody>
      </p:sp>
      <p:sp>
        <p:nvSpPr>
          <p:cNvPr id="14" name="Footer Placeholder 11">
            <a:extLst>
              <a:ext uri="{FF2B5EF4-FFF2-40B4-BE49-F238E27FC236}">
                <a16:creationId xmlns:a16="http://schemas.microsoft.com/office/drawing/2014/main" id="{D7C19136-12BF-F7C2-8068-5281306E45BB}"/>
              </a:ext>
            </a:extLst>
          </p:cNvPr>
          <p:cNvSpPr>
            <a:spLocks noGrp="1"/>
          </p:cNvSpPr>
          <p:nvPr>
            <p:ph type="ftr" sz="quarter" idx="11"/>
          </p:nvPr>
        </p:nvSpPr>
        <p:spPr>
          <a:xfrm>
            <a:off x="3249385" y="6356350"/>
            <a:ext cx="5693229" cy="365125"/>
          </a:xfrm>
        </p:spPr>
        <p:txBody>
          <a:bodyPr/>
          <a:lstStyle/>
          <a:p>
            <a:r>
              <a:rPr lang="en-GB"/>
              <a:t>Bonaudi-Chiavassa International School on Particle Detectors</a:t>
            </a:r>
            <a:endParaRPr lang="en-GB" dirty="0"/>
          </a:p>
        </p:txBody>
      </p:sp>
      <p:sp>
        <p:nvSpPr>
          <p:cNvPr id="2" name="Date Placeholder 1">
            <a:extLst>
              <a:ext uri="{FF2B5EF4-FFF2-40B4-BE49-F238E27FC236}">
                <a16:creationId xmlns:a16="http://schemas.microsoft.com/office/drawing/2014/main" id="{8F828E8D-B392-7037-2157-AE1CDF8086D5}"/>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27965582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906CB2-02F5-4C51-BDA1-C5CCA65E1BA0}"/>
              </a:ext>
            </a:extLst>
          </p:cNvPr>
          <p:cNvSpPr>
            <a:spLocks noGrp="1"/>
          </p:cNvSpPr>
          <p:nvPr>
            <p:ph type="ftr" sz="quarter" idx="11"/>
          </p:nvPr>
        </p:nvSpPr>
        <p:spPr>
          <a:xfrm>
            <a:off x="4038599" y="6356350"/>
            <a:ext cx="4662231" cy="365125"/>
          </a:xfrm>
        </p:spPr>
        <p:txBody>
          <a:bodyPr/>
          <a:lstStyle/>
          <a:p>
            <a:r>
              <a:rPr lang="en-GB"/>
              <a:t>Bonaudi-Chiavassa International School on Particle Detectors</a:t>
            </a:r>
            <a:endParaRPr lang="en-GB" dirty="0"/>
          </a:p>
        </p:txBody>
      </p:sp>
      <p:sp>
        <p:nvSpPr>
          <p:cNvPr id="6" name="Slide Number Placeholder 5">
            <a:extLst>
              <a:ext uri="{FF2B5EF4-FFF2-40B4-BE49-F238E27FC236}">
                <a16:creationId xmlns:a16="http://schemas.microsoft.com/office/drawing/2014/main" id="{18E77B5E-05AB-47C1-BE9E-EF911AE09951}"/>
              </a:ext>
            </a:extLst>
          </p:cNvPr>
          <p:cNvSpPr>
            <a:spLocks noGrp="1"/>
          </p:cNvSpPr>
          <p:nvPr>
            <p:ph type="sldNum" sz="quarter" idx="12"/>
          </p:nvPr>
        </p:nvSpPr>
        <p:spPr/>
        <p:txBody>
          <a:bodyPr/>
          <a:lstStyle/>
          <a:p>
            <a:fld id="{42A0D281-FBFC-4D24-9147-4B8F7095011A}" type="slidenum">
              <a:rPr lang="en-GB" smtClean="0"/>
              <a:t>96</a:t>
            </a:fld>
            <a:endParaRPr lang="en-GB"/>
          </a:p>
        </p:txBody>
      </p:sp>
      <p:pic>
        <p:nvPicPr>
          <p:cNvPr id="29" name="Picture 28">
            <a:extLst>
              <a:ext uri="{FF2B5EF4-FFF2-40B4-BE49-F238E27FC236}">
                <a16:creationId xmlns:a16="http://schemas.microsoft.com/office/drawing/2014/main" id="{6063BBA7-000E-4843-A04D-E9DBC5B464E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286" t="708" r="1254" b="2833"/>
          <a:stretch/>
        </p:blipFill>
        <p:spPr>
          <a:xfrm>
            <a:off x="0" y="2280909"/>
            <a:ext cx="4198900" cy="2889845"/>
          </a:xfrm>
          <a:prstGeom prst="rect">
            <a:avLst/>
          </a:prstGeom>
        </p:spPr>
      </p:pic>
      <p:pic>
        <p:nvPicPr>
          <p:cNvPr id="30" name="Picture 29">
            <a:extLst>
              <a:ext uri="{FF2B5EF4-FFF2-40B4-BE49-F238E27FC236}">
                <a16:creationId xmlns:a16="http://schemas.microsoft.com/office/drawing/2014/main" id="{4269E739-EC8C-463A-B118-692178E6F23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769" t="2180" r="1618" b="1950"/>
          <a:stretch/>
        </p:blipFill>
        <p:spPr>
          <a:xfrm>
            <a:off x="5750669" y="2224091"/>
            <a:ext cx="5688633" cy="3925357"/>
          </a:xfrm>
          <a:prstGeom prst="rect">
            <a:avLst/>
          </a:prstGeom>
        </p:spPr>
      </p:pic>
      <p:sp>
        <p:nvSpPr>
          <p:cNvPr id="31" name="Rectangle 4">
            <a:extLst>
              <a:ext uri="{FF2B5EF4-FFF2-40B4-BE49-F238E27FC236}">
                <a16:creationId xmlns:a16="http://schemas.microsoft.com/office/drawing/2014/main" id="{4822EE08-3CFC-49CB-B343-42EAF4CA388C}"/>
              </a:ext>
            </a:extLst>
          </p:cNvPr>
          <p:cNvSpPr txBox="1">
            <a:spLocks noChangeArrowheads="1"/>
          </p:cNvSpPr>
          <p:nvPr/>
        </p:nvSpPr>
        <p:spPr>
          <a:xfrm>
            <a:off x="2376138" y="-7482"/>
            <a:ext cx="7632700" cy="649287"/>
          </a:xfrm>
          <a:prstGeom prst="rect">
            <a:avLst/>
          </a:prstGeom>
          <a:noFill/>
          <a:ln w="12700">
            <a:noFill/>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F81BD">
                    <a:lumMod val="75000"/>
                  </a:srgbClr>
                </a:solidFill>
                <a:effectLst/>
                <a:uLnTx/>
                <a:uFillTx/>
                <a:latin typeface="+mn-lt"/>
                <a:ea typeface="+mj-ea"/>
                <a:cs typeface="+mj-cs"/>
              </a:rPr>
              <a:t>Optimization of gas consumption</a:t>
            </a:r>
          </a:p>
        </p:txBody>
      </p:sp>
      <p:pic>
        <p:nvPicPr>
          <p:cNvPr id="32" name="Picture 2" descr="C:\Users\guidar\Documents\IEEE2012\CERN LogoOutline-Blue-04.png">
            <a:extLst>
              <a:ext uri="{FF2B5EF4-FFF2-40B4-BE49-F238E27FC236}">
                <a16:creationId xmlns:a16="http://schemas.microsoft.com/office/drawing/2014/main" id="{0DB7F90C-D9A5-4C8D-BB99-4C6DA589184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7504" y="116632"/>
            <a:ext cx="720080"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DEE373F1-97F0-4790-92B4-D20997A9851A}"/>
              </a:ext>
            </a:extLst>
          </p:cNvPr>
          <p:cNvGrpSpPr/>
          <p:nvPr/>
        </p:nvGrpSpPr>
        <p:grpSpPr>
          <a:xfrm>
            <a:off x="792488" y="691712"/>
            <a:ext cx="10440000" cy="37824"/>
            <a:chOff x="179512" y="582864"/>
            <a:chExt cx="8820000" cy="37824"/>
          </a:xfrm>
        </p:grpSpPr>
        <p:cxnSp>
          <p:nvCxnSpPr>
            <p:cNvPr id="34" name="Straight Connector 33">
              <a:extLst>
                <a:ext uri="{FF2B5EF4-FFF2-40B4-BE49-F238E27FC236}">
                  <a16:creationId xmlns:a16="http://schemas.microsoft.com/office/drawing/2014/main" id="{C3C34E2D-6C9B-451D-9E99-8C7D664A2F5F}"/>
                </a:ext>
              </a:extLst>
            </p:cNvPr>
            <p:cNvCxnSpPr/>
            <p:nvPr/>
          </p:nvCxnSpPr>
          <p:spPr>
            <a:xfrm>
              <a:off x="179512" y="582864"/>
              <a:ext cx="8820000" cy="0"/>
            </a:xfrm>
            <a:prstGeom prst="line">
              <a:avLst/>
            </a:prstGeom>
            <a:noFill/>
            <a:ln w="9525" cap="flat" cmpd="sng" algn="ctr">
              <a:solidFill>
                <a:srgbClr val="4F81BD">
                  <a:lumMod val="75000"/>
                </a:srgbClr>
              </a:solidFill>
              <a:prstDash val="solid"/>
            </a:ln>
            <a:effectLst/>
          </p:spPr>
        </p:cxnSp>
        <p:cxnSp>
          <p:nvCxnSpPr>
            <p:cNvPr id="35" name="Straight Connector 34">
              <a:extLst>
                <a:ext uri="{FF2B5EF4-FFF2-40B4-BE49-F238E27FC236}">
                  <a16:creationId xmlns:a16="http://schemas.microsoft.com/office/drawing/2014/main" id="{E1DD2E48-A4E9-4BEA-BBD0-E7892E942C14}"/>
                </a:ext>
              </a:extLst>
            </p:cNvPr>
            <p:cNvCxnSpPr/>
            <p:nvPr/>
          </p:nvCxnSpPr>
          <p:spPr>
            <a:xfrm>
              <a:off x="179512" y="620688"/>
              <a:ext cx="8820000" cy="0"/>
            </a:xfrm>
            <a:prstGeom prst="line">
              <a:avLst/>
            </a:prstGeom>
            <a:noFill/>
            <a:ln w="9525" cap="flat" cmpd="sng" algn="ctr">
              <a:solidFill>
                <a:srgbClr val="4F81BD">
                  <a:lumMod val="75000"/>
                </a:srgbClr>
              </a:solidFill>
              <a:prstDash val="solid"/>
            </a:ln>
            <a:effectLst/>
          </p:spPr>
        </p:cxnSp>
      </p:grpSp>
      <p:sp>
        <p:nvSpPr>
          <p:cNvPr id="36" name="TextBox 35">
            <a:extLst>
              <a:ext uri="{FF2B5EF4-FFF2-40B4-BE49-F238E27FC236}">
                <a16:creationId xmlns:a16="http://schemas.microsoft.com/office/drawing/2014/main" id="{ED3CBCFC-4D53-4D6C-AD54-7191212F68BB}"/>
              </a:ext>
            </a:extLst>
          </p:cNvPr>
          <p:cNvSpPr txBox="1"/>
          <p:nvPr/>
        </p:nvSpPr>
        <p:spPr>
          <a:xfrm>
            <a:off x="1425584" y="3279319"/>
            <a:ext cx="329299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4BACC6">
                    <a:lumMod val="50000"/>
                  </a:srgbClr>
                </a:solidFill>
                <a:effectLst/>
                <a:uLnTx/>
                <a:uFillTx/>
              </a:rPr>
              <a:t>gas recirculation </a:t>
            </a:r>
            <a:r>
              <a:rPr kumimoji="0" lang="en-GB" sz="1600" b="0" i="0" u="none" strike="noStrike" kern="0" cap="none" spc="0" normalizeH="0" baseline="0" noProof="0" dirty="0">
                <a:ln>
                  <a:noFill/>
                </a:ln>
                <a:solidFill>
                  <a:prstClr val="black"/>
                </a:solidFill>
                <a:effectLst/>
                <a:uLnTx/>
                <a:uFillTx/>
              </a:rPr>
              <a:t>for most detectors (gas systems design, 2000)</a:t>
            </a:r>
            <a:r>
              <a:rPr kumimoji="0" lang="en-GB" sz="1600" b="1" i="0" u="none" strike="noStrike" kern="0" cap="none" spc="0" normalizeH="0" baseline="0" noProof="0" dirty="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rPr>
              <a:t>90% optimization =&gt; 90% reduction</a:t>
            </a:r>
          </a:p>
        </p:txBody>
      </p:sp>
      <p:sp>
        <p:nvSpPr>
          <p:cNvPr id="38" name="Right Brace 37">
            <a:extLst>
              <a:ext uri="{FF2B5EF4-FFF2-40B4-BE49-F238E27FC236}">
                <a16:creationId xmlns:a16="http://schemas.microsoft.com/office/drawing/2014/main" id="{01DE6171-91F5-4836-9F52-4DFDF75D7C0F}"/>
              </a:ext>
            </a:extLst>
          </p:cNvPr>
          <p:cNvSpPr/>
          <p:nvPr/>
        </p:nvSpPr>
        <p:spPr>
          <a:xfrm>
            <a:off x="1115671" y="2660681"/>
            <a:ext cx="216024" cy="2078179"/>
          </a:xfrm>
          <a:prstGeom prst="rightBrace">
            <a:avLst/>
          </a:prstGeom>
          <a:noFill/>
          <a:ln w="38100" cap="flat" cmpd="sng" algn="ctr">
            <a:solidFill>
              <a:srgbClr val="4BACC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ea typeface="+mn-ea"/>
              <a:cs typeface="+mn-cs"/>
            </a:endParaRPr>
          </a:p>
        </p:txBody>
      </p:sp>
      <p:sp>
        <p:nvSpPr>
          <p:cNvPr id="39" name="TextBox 38">
            <a:extLst>
              <a:ext uri="{FF2B5EF4-FFF2-40B4-BE49-F238E27FC236}">
                <a16:creationId xmlns:a16="http://schemas.microsoft.com/office/drawing/2014/main" id="{A0ED99C7-5E19-470E-B572-C7CF33DF275B}"/>
              </a:ext>
            </a:extLst>
          </p:cNvPr>
          <p:cNvSpPr txBox="1"/>
          <p:nvPr/>
        </p:nvSpPr>
        <p:spPr>
          <a:xfrm>
            <a:off x="6430821" y="4049755"/>
            <a:ext cx="187220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gas recuperation</a:t>
            </a:r>
            <a:r>
              <a:rPr kumimoji="0" lang="en-GB" sz="1400" b="0"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CF</a:t>
            </a:r>
            <a:r>
              <a:rPr kumimoji="0" lang="en-GB" sz="1400" b="0" i="0" u="none" strike="noStrike" kern="0" cap="none" spc="0" normalizeH="0" baseline="-25000" noProof="0" dirty="0">
                <a:ln>
                  <a:noFill/>
                </a:ln>
                <a:solidFill>
                  <a:prstClr val="black"/>
                </a:solidFill>
                <a:effectLst/>
                <a:uLnTx/>
                <a:uFillTx/>
              </a:rPr>
              <a:t>4</a:t>
            </a:r>
            <a:r>
              <a:rPr kumimoji="0" lang="en-GB" sz="1400" b="0" i="0" u="none" strike="noStrike" kern="0" cap="none" spc="0" normalizeH="0" baseline="0" noProof="0" dirty="0">
                <a:ln>
                  <a:noFill/>
                </a:ln>
                <a:solidFill>
                  <a:prstClr val="black"/>
                </a:solidFill>
                <a:effectLst/>
                <a:uLnTx/>
                <a:uFillTx/>
              </a:rPr>
              <a:t>: CMS-CSC</a:t>
            </a:r>
          </a:p>
        </p:txBody>
      </p:sp>
      <p:cxnSp>
        <p:nvCxnSpPr>
          <p:cNvPr id="40" name="Straight Arrow Connector 39">
            <a:extLst>
              <a:ext uri="{FF2B5EF4-FFF2-40B4-BE49-F238E27FC236}">
                <a16:creationId xmlns:a16="http://schemas.microsoft.com/office/drawing/2014/main" id="{6F0ABEF7-3558-4D44-BCA3-0B974ABC4D39}"/>
              </a:ext>
            </a:extLst>
          </p:cNvPr>
          <p:cNvCxnSpPr>
            <a:cxnSpLocks/>
            <a:stCxn id="39" idx="2"/>
          </p:cNvCxnSpPr>
          <p:nvPr/>
        </p:nvCxnSpPr>
        <p:spPr>
          <a:xfrm>
            <a:off x="7366925" y="4572975"/>
            <a:ext cx="443379" cy="733665"/>
          </a:xfrm>
          <a:prstGeom prst="straightConnector1">
            <a:avLst/>
          </a:prstGeom>
          <a:noFill/>
          <a:ln w="38100" cap="flat" cmpd="sng" algn="ctr">
            <a:solidFill>
              <a:srgbClr val="4BACC6">
                <a:lumMod val="75000"/>
              </a:srgbClr>
            </a:solidFill>
            <a:prstDash val="solid"/>
            <a:headEnd type="none"/>
            <a:tailEnd type="stealth"/>
          </a:ln>
          <a:effectLst/>
        </p:spPr>
      </p:cxnSp>
      <p:sp>
        <p:nvSpPr>
          <p:cNvPr id="41" name="TextBox 40">
            <a:extLst>
              <a:ext uri="{FF2B5EF4-FFF2-40B4-BE49-F238E27FC236}">
                <a16:creationId xmlns:a16="http://schemas.microsoft.com/office/drawing/2014/main" id="{73C6DAD1-6F05-416C-80C3-2A991F2864ED}"/>
              </a:ext>
            </a:extLst>
          </p:cNvPr>
          <p:cNvSpPr txBox="1"/>
          <p:nvPr/>
        </p:nvSpPr>
        <p:spPr>
          <a:xfrm>
            <a:off x="7107555" y="2457593"/>
            <a:ext cx="1593276"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sym typeface="Wingdings" panose="05000000000000000000" pitchFamily="2" charset="2"/>
              </a:rPr>
              <a:t>gas recirculation</a:t>
            </a:r>
            <a:r>
              <a:rPr kumimoji="0" lang="en-GB" sz="1400" b="0" i="0" u="none" strike="noStrike" kern="0" cap="none" spc="0" normalizeH="0" baseline="0" noProof="0" dirty="0">
                <a:ln>
                  <a:noFill/>
                </a:ln>
                <a:solidFill>
                  <a:prstClr val="black"/>
                </a:solidFill>
                <a:effectLst/>
                <a:uLnTx/>
                <a:uFillTx/>
                <a:sym typeface="Wingdings" panose="05000000000000000000" pitchFamily="2" charset="2"/>
              </a:rPr>
              <a:t>:</a:t>
            </a:r>
            <a:endParaRPr kumimoji="0" lang="en-GB"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ALICE-RPC</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LHCb-GEM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sym typeface="Wingdings" panose="05000000000000000000" pitchFamily="2" charset="2"/>
              </a:rPr>
              <a:t>run optimization</a:t>
            </a:r>
            <a:r>
              <a:rPr kumimoji="0" lang="en-GB" sz="1400" b="0" i="0" u="none" strike="noStrike" kern="0" cap="none" spc="0" normalizeH="0" baseline="0" noProof="0" dirty="0">
                <a:ln>
                  <a:noFill/>
                </a:ln>
                <a:solidFill>
                  <a:prstClr val="black"/>
                </a:solidFill>
                <a:effectLst/>
                <a:uLnTx/>
                <a:uFillTx/>
                <a:sym typeface="Wingdings" panose="05000000000000000000" pitchFamily="2" charset="2"/>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sym typeface="Wingdings" panose="05000000000000000000" pitchFamily="2" charset="2"/>
              </a:rPr>
              <a:t>LHCb-RICH1</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sym typeface="Wingdings" panose="05000000000000000000" pitchFamily="2" charset="2"/>
              </a:rPr>
              <a:t>LHCb-RICH2 </a:t>
            </a:r>
            <a:endParaRPr kumimoji="0" lang="en-GB" sz="1400" b="0" i="0" u="none" strike="noStrike" kern="0" cap="none" spc="0" normalizeH="0" baseline="0" noProof="0" dirty="0">
              <a:ln>
                <a:noFill/>
              </a:ln>
              <a:solidFill>
                <a:prstClr val="black"/>
              </a:solidFill>
              <a:effectLst/>
              <a:uLnTx/>
              <a:uFillTx/>
            </a:endParaRPr>
          </a:p>
        </p:txBody>
      </p:sp>
      <p:cxnSp>
        <p:nvCxnSpPr>
          <p:cNvPr id="42" name="Straight Arrow Connector 41">
            <a:extLst>
              <a:ext uri="{FF2B5EF4-FFF2-40B4-BE49-F238E27FC236}">
                <a16:creationId xmlns:a16="http://schemas.microsoft.com/office/drawing/2014/main" id="{649B4674-05EF-44E4-BD5C-E413E350DA26}"/>
              </a:ext>
            </a:extLst>
          </p:cNvPr>
          <p:cNvCxnSpPr>
            <a:cxnSpLocks/>
            <a:stCxn id="41" idx="2"/>
          </p:cNvCxnSpPr>
          <p:nvPr/>
        </p:nvCxnSpPr>
        <p:spPr>
          <a:xfrm>
            <a:off x="7904193" y="3842588"/>
            <a:ext cx="696613" cy="1045269"/>
          </a:xfrm>
          <a:prstGeom prst="straightConnector1">
            <a:avLst/>
          </a:prstGeom>
          <a:noFill/>
          <a:ln w="38100" cap="flat" cmpd="sng" algn="ctr">
            <a:solidFill>
              <a:srgbClr val="4BACC6">
                <a:lumMod val="75000"/>
              </a:srgbClr>
            </a:solidFill>
            <a:prstDash val="solid"/>
            <a:headEnd type="none"/>
            <a:tailEnd type="stealth"/>
          </a:ln>
          <a:effectLst/>
        </p:spPr>
      </p:cxnSp>
      <p:sp>
        <p:nvSpPr>
          <p:cNvPr id="43" name="TextBox 42">
            <a:extLst>
              <a:ext uri="{FF2B5EF4-FFF2-40B4-BE49-F238E27FC236}">
                <a16:creationId xmlns:a16="http://schemas.microsoft.com/office/drawing/2014/main" id="{9826C934-D03E-486C-963A-57C8EBDFE26F}"/>
              </a:ext>
            </a:extLst>
          </p:cNvPr>
          <p:cNvSpPr txBox="1"/>
          <p:nvPr/>
        </p:nvSpPr>
        <p:spPr>
          <a:xfrm>
            <a:off x="8355253" y="929517"/>
            <a:ext cx="319155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gas recuperation </a:t>
            </a:r>
            <a:r>
              <a:rPr kumimoji="0" lang="en-GB" sz="1400" b="0" i="0" u="none" strike="noStrike" kern="0" cap="none" spc="0" normalizeH="0" baseline="0" noProof="0" dirty="0">
                <a:ln>
                  <a:noFill/>
                </a:ln>
                <a:solidFill>
                  <a:prstClr val="black"/>
                </a:solidFill>
                <a:effectLst/>
                <a:uLnTx/>
                <a:uFillTx/>
              </a:rPr>
              <a:t>improvement: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CF</a:t>
            </a:r>
            <a:r>
              <a:rPr kumimoji="0" lang="en-GB" sz="1400" b="0" i="0" u="none" strike="noStrike" kern="0" cap="none" spc="0" normalizeH="0" baseline="-25000" noProof="0" dirty="0">
                <a:ln>
                  <a:noFill/>
                </a:ln>
                <a:solidFill>
                  <a:prstClr val="black"/>
                </a:solidFill>
                <a:effectLst/>
                <a:uLnTx/>
                <a:uFillTx/>
              </a:rPr>
              <a:t>4</a:t>
            </a:r>
            <a:r>
              <a:rPr kumimoji="0" lang="en-GB" sz="1400" b="0" i="0" u="none" strike="noStrike" kern="0" cap="none" spc="0" normalizeH="0" baseline="0" noProof="0" dirty="0">
                <a:ln>
                  <a:noFill/>
                </a:ln>
                <a:solidFill>
                  <a:prstClr val="black"/>
                </a:solidFill>
                <a:effectLst/>
                <a:uLnTx/>
                <a:uFillTx/>
              </a:rPr>
              <a:t>: CMS-CSC</a:t>
            </a:r>
          </a:p>
        </p:txBody>
      </p:sp>
      <p:cxnSp>
        <p:nvCxnSpPr>
          <p:cNvPr id="44" name="Straight Arrow Connector 43">
            <a:extLst>
              <a:ext uri="{FF2B5EF4-FFF2-40B4-BE49-F238E27FC236}">
                <a16:creationId xmlns:a16="http://schemas.microsoft.com/office/drawing/2014/main" id="{62F93A63-91B8-4CD0-83EE-7AFBC82118ED}"/>
              </a:ext>
            </a:extLst>
          </p:cNvPr>
          <p:cNvCxnSpPr>
            <a:cxnSpLocks/>
            <a:stCxn id="43" idx="2"/>
          </p:cNvCxnSpPr>
          <p:nvPr/>
        </p:nvCxnSpPr>
        <p:spPr>
          <a:xfrm>
            <a:off x="9951030" y="1452737"/>
            <a:ext cx="234446" cy="1697353"/>
          </a:xfrm>
          <a:prstGeom prst="straightConnector1">
            <a:avLst/>
          </a:prstGeom>
          <a:noFill/>
          <a:ln w="38100" cap="flat" cmpd="sng" algn="ctr">
            <a:solidFill>
              <a:srgbClr val="4BACC6">
                <a:lumMod val="75000"/>
              </a:srgbClr>
            </a:solidFill>
            <a:prstDash val="solid"/>
            <a:headEnd type="none"/>
            <a:tailEnd type="stealth"/>
          </a:ln>
          <a:effectLst/>
        </p:spPr>
      </p:cxnSp>
      <p:sp>
        <p:nvSpPr>
          <p:cNvPr id="45" name="TextBox 44">
            <a:extLst>
              <a:ext uri="{FF2B5EF4-FFF2-40B4-BE49-F238E27FC236}">
                <a16:creationId xmlns:a16="http://schemas.microsoft.com/office/drawing/2014/main" id="{B4A5E60C-51E4-4569-A41D-FD90FD8CFD0D}"/>
              </a:ext>
            </a:extLst>
          </p:cNvPr>
          <p:cNvSpPr txBox="1"/>
          <p:nvPr/>
        </p:nvSpPr>
        <p:spPr>
          <a:xfrm>
            <a:off x="7475642" y="1619064"/>
            <a:ext cx="223311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sym typeface="Wingdings" panose="05000000000000000000" pitchFamily="2" charset="2"/>
              </a:rPr>
              <a:t>gas recirculation </a:t>
            </a:r>
            <a:r>
              <a:rPr kumimoji="0" lang="en-GB" sz="1400" b="0" i="0" u="none" strike="noStrike" kern="0" cap="none" spc="0" normalizeH="0" baseline="0" noProof="0" dirty="0">
                <a:ln>
                  <a:noFill/>
                </a:ln>
                <a:solidFill>
                  <a:prstClr val="black"/>
                </a:solidFill>
                <a:effectLst/>
                <a:uLnTx/>
                <a:uFillTx/>
                <a:sym typeface="Wingdings" panose="05000000000000000000" pitchFamily="2" charset="2"/>
              </a:rPr>
              <a:t>increased:</a:t>
            </a:r>
            <a:endParaRPr kumimoji="0" lang="en-GB"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ALICE-RPC</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LHCb-GEM </a:t>
            </a:r>
          </a:p>
        </p:txBody>
      </p:sp>
      <p:cxnSp>
        <p:nvCxnSpPr>
          <p:cNvPr id="46" name="Straight Arrow Connector 45">
            <a:extLst>
              <a:ext uri="{FF2B5EF4-FFF2-40B4-BE49-F238E27FC236}">
                <a16:creationId xmlns:a16="http://schemas.microsoft.com/office/drawing/2014/main" id="{2B361E59-3551-4DE7-91FA-85B2960098FF}"/>
              </a:ext>
            </a:extLst>
          </p:cNvPr>
          <p:cNvCxnSpPr>
            <a:cxnSpLocks/>
            <a:stCxn id="45" idx="2"/>
          </p:cNvCxnSpPr>
          <p:nvPr/>
        </p:nvCxnSpPr>
        <p:spPr>
          <a:xfrm>
            <a:off x="8592200" y="2357728"/>
            <a:ext cx="1116558" cy="1484860"/>
          </a:xfrm>
          <a:prstGeom prst="straightConnector1">
            <a:avLst/>
          </a:prstGeom>
          <a:noFill/>
          <a:ln w="38100" cap="flat" cmpd="sng" algn="ctr">
            <a:solidFill>
              <a:srgbClr val="4BACC6">
                <a:lumMod val="75000"/>
              </a:srgbClr>
            </a:solidFill>
            <a:prstDash val="solid"/>
            <a:headEnd type="none"/>
            <a:tailEnd type="stealth"/>
          </a:ln>
          <a:effectLst/>
        </p:spPr>
      </p:cxnSp>
      <p:sp>
        <p:nvSpPr>
          <p:cNvPr id="47" name="Oval 46">
            <a:extLst>
              <a:ext uri="{FF2B5EF4-FFF2-40B4-BE49-F238E27FC236}">
                <a16:creationId xmlns:a16="http://schemas.microsoft.com/office/drawing/2014/main" id="{5425FE1D-ED3A-4941-B35C-7FA289D9A34F}"/>
              </a:ext>
            </a:extLst>
          </p:cNvPr>
          <p:cNvSpPr/>
          <p:nvPr/>
        </p:nvSpPr>
        <p:spPr>
          <a:xfrm>
            <a:off x="792488" y="2135910"/>
            <a:ext cx="3036879" cy="720080"/>
          </a:xfrm>
          <a:prstGeom prst="ellipse">
            <a:avLst/>
          </a:prstGeom>
          <a:solidFill>
            <a:srgbClr val="F79646">
              <a:lumMod val="20000"/>
              <a:lumOff val="80000"/>
              <a:alpha val="30000"/>
            </a:srgbClr>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a typeface="+mn-ea"/>
              <a:cs typeface="+mn-cs"/>
            </a:endParaRPr>
          </a:p>
        </p:txBody>
      </p:sp>
      <p:cxnSp>
        <p:nvCxnSpPr>
          <p:cNvPr id="48" name="Straight Arrow Connector 47">
            <a:extLst>
              <a:ext uri="{FF2B5EF4-FFF2-40B4-BE49-F238E27FC236}">
                <a16:creationId xmlns:a16="http://schemas.microsoft.com/office/drawing/2014/main" id="{B091BAB3-599C-42BD-A9FF-9D0010E50439}"/>
              </a:ext>
            </a:extLst>
          </p:cNvPr>
          <p:cNvCxnSpPr>
            <a:cxnSpLocks/>
            <a:stCxn id="47" idx="6"/>
          </p:cNvCxnSpPr>
          <p:nvPr/>
        </p:nvCxnSpPr>
        <p:spPr>
          <a:xfrm>
            <a:off x="3829367" y="2495950"/>
            <a:ext cx="1916858" cy="617193"/>
          </a:xfrm>
          <a:prstGeom prst="straightConnector1">
            <a:avLst/>
          </a:prstGeom>
          <a:noFill/>
          <a:ln w="38100" cap="flat" cmpd="sng" algn="ctr">
            <a:solidFill>
              <a:srgbClr val="F79646"/>
            </a:solidFill>
            <a:prstDash val="solid"/>
            <a:headEnd type="none"/>
            <a:tailEnd type="stealth"/>
          </a:ln>
          <a:effectLst/>
        </p:spPr>
      </p:cxnSp>
      <p:sp>
        <p:nvSpPr>
          <p:cNvPr id="49" name="TextBox 48">
            <a:extLst>
              <a:ext uri="{FF2B5EF4-FFF2-40B4-BE49-F238E27FC236}">
                <a16:creationId xmlns:a16="http://schemas.microsoft.com/office/drawing/2014/main" id="{0A75FBE0-1A61-4AAC-9D41-ABABC33A56C4}"/>
              </a:ext>
            </a:extLst>
          </p:cNvPr>
          <p:cNvSpPr txBox="1"/>
          <p:nvPr/>
        </p:nvSpPr>
        <p:spPr>
          <a:xfrm rot="21281253">
            <a:off x="3371747" y="1836213"/>
            <a:ext cx="301563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79646">
                    <a:lumMod val="75000"/>
                  </a:srgbClr>
                </a:solidFill>
                <a:effectLst/>
                <a:uLnTx/>
                <a:uFillTx/>
              </a:rPr>
              <a:t>Today optimization challenge</a:t>
            </a:r>
            <a:endParaRPr kumimoji="0" lang="en-GB" sz="1800" b="0" i="0" u="none" strike="noStrike" kern="0" cap="none" spc="0" normalizeH="0" baseline="0" noProof="0" dirty="0">
              <a:ln>
                <a:noFill/>
              </a:ln>
              <a:solidFill>
                <a:srgbClr val="F79646">
                  <a:lumMod val="75000"/>
                </a:srgbClr>
              </a:solidFill>
              <a:effectLst/>
              <a:uLnTx/>
              <a:uFillTx/>
            </a:endParaRPr>
          </a:p>
        </p:txBody>
      </p:sp>
      <p:sp>
        <p:nvSpPr>
          <p:cNvPr id="50" name="TextBox 49">
            <a:extLst>
              <a:ext uri="{FF2B5EF4-FFF2-40B4-BE49-F238E27FC236}">
                <a16:creationId xmlns:a16="http://schemas.microsoft.com/office/drawing/2014/main" id="{FD0153E7-9B7F-4821-A4AF-E9B85F38A172}"/>
              </a:ext>
            </a:extLst>
          </p:cNvPr>
          <p:cNvSpPr txBox="1"/>
          <p:nvPr/>
        </p:nvSpPr>
        <p:spPr>
          <a:xfrm>
            <a:off x="8592200" y="4887857"/>
            <a:ext cx="94128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a:ln>
                  <a:noFill/>
                </a:ln>
                <a:solidFill>
                  <a:prstClr val="black"/>
                </a:solidFill>
                <a:effectLst/>
                <a:uLnTx/>
                <a:uFillTx/>
              </a:rPr>
              <a:t>LHC-LS1</a:t>
            </a:r>
            <a:endParaRPr kumimoji="0" lang="en-GB" sz="1800" b="0" i="0" u="none" strike="noStrike" kern="0" cap="none" spc="0" normalizeH="0" baseline="0" noProof="0" dirty="0">
              <a:ln>
                <a:noFill/>
              </a:ln>
              <a:solidFill>
                <a:prstClr val="black"/>
              </a:solidFill>
              <a:effectLst/>
              <a:uLnTx/>
              <a:uFillTx/>
            </a:endParaRPr>
          </a:p>
        </p:txBody>
      </p:sp>
      <p:sp>
        <p:nvSpPr>
          <p:cNvPr id="2" name="TextBox 1">
            <a:extLst>
              <a:ext uri="{FF2B5EF4-FFF2-40B4-BE49-F238E27FC236}">
                <a16:creationId xmlns:a16="http://schemas.microsoft.com/office/drawing/2014/main" id="{0B21D0A3-394D-3986-7DEF-307BD14617FE}"/>
              </a:ext>
            </a:extLst>
          </p:cNvPr>
          <p:cNvSpPr txBox="1"/>
          <p:nvPr/>
        </p:nvSpPr>
        <p:spPr>
          <a:xfrm>
            <a:off x="11015605" y="4887857"/>
            <a:ext cx="94128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a:ln>
                  <a:noFill/>
                </a:ln>
                <a:solidFill>
                  <a:prstClr val="black"/>
                </a:solidFill>
                <a:effectLst/>
                <a:uLnTx/>
                <a:uFillTx/>
              </a:rPr>
              <a:t>LHC-LS2</a:t>
            </a:r>
            <a:endParaRPr kumimoji="0" lang="en-GB" sz="1800" b="0" i="0" u="none" strike="noStrike" kern="0" cap="none" spc="0" normalizeH="0" baseline="0" noProof="0" dirty="0">
              <a:ln>
                <a:noFill/>
              </a:ln>
              <a:solidFill>
                <a:prstClr val="black"/>
              </a:solidFill>
              <a:effectLst/>
              <a:uLnTx/>
              <a:uFillTx/>
            </a:endParaRPr>
          </a:p>
        </p:txBody>
      </p:sp>
      <p:sp>
        <p:nvSpPr>
          <p:cNvPr id="3" name="Date Placeholder 2">
            <a:extLst>
              <a:ext uri="{FF2B5EF4-FFF2-40B4-BE49-F238E27FC236}">
                <a16:creationId xmlns:a16="http://schemas.microsoft.com/office/drawing/2014/main" id="{9F32A5DB-5ADE-2169-E87E-3822DC609121}"/>
              </a:ext>
            </a:extLst>
          </p:cNvPr>
          <p:cNvSpPr>
            <a:spLocks noGrp="1"/>
          </p:cNvSpPr>
          <p:nvPr>
            <p:ph type="dt" sz="half" idx="10"/>
          </p:nvPr>
        </p:nvSpPr>
        <p:spPr/>
        <p:txBody>
          <a:bodyPr/>
          <a:lstStyle/>
          <a:p>
            <a:r>
              <a:rPr lang="en-CH"/>
              <a:t>20/06/2024</a:t>
            </a:r>
            <a:endParaRPr lang="en-GB"/>
          </a:p>
        </p:txBody>
      </p:sp>
    </p:spTree>
    <p:extLst>
      <p:ext uri="{BB962C8B-B14F-4D97-AF65-F5344CB8AC3E}">
        <p14:creationId xmlns:p14="http://schemas.microsoft.com/office/powerpoint/2010/main" val="3295088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40695</TotalTime>
  <Words>10104</Words>
  <Application>Microsoft Office PowerPoint</Application>
  <PresentationFormat>Widescreen</PresentationFormat>
  <Paragraphs>1786</Paragraphs>
  <Slides>96</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96</vt:i4>
      </vt:variant>
    </vt:vector>
  </HeadingPairs>
  <TitlesOfParts>
    <vt:vector size="108" baseType="lpstr">
      <vt:lpstr>Arial</vt:lpstr>
      <vt:lpstr>Calibri</vt:lpstr>
      <vt:lpstr>Calibri Light</vt:lpstr>
      <vt:lpstr>Cambria Math</vt:lpstr>
      <vt:lpstr>Helvetica Light</vt:lpstr>
      <vt:lpstr>Helvetica Neue</vt:lpstr>
      <vt:lpstr>Helvetica Neue Medium</vt:lpstr>
      <vt:lpstr>Source Sans Pro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gas recirculation: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 recuperation: monitoring quality of recuperated gas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Guida</dc:creator>
  <cp:lastModifiedBy>Roberto Guida</cp:lastModifiedBy>
  <cp:revision>379</cp:revision>
  <cp:lastPrinted>2024-06-17T09:20:36Z</cp:lastPrinted>
  <dcterms:created xsi:type="dcterms:W3CDTF">2021-10-17T05:53:40Z</dcterms:created>
  <dcterms:modified xsi:type="dcterms:W3CDTF">2024-07-12T12:14:42Z</dcterms:modified>
</cp:coreProperties>
</file>