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2"/>
  </p:notesMasterIdLst>
  <p:sldIdLst>
    <p:sldId id="256" r:id="rId5"/>
    <p:sldId id="299" r:id="rId6"/>
    <p:sldId id="300" r:id="rId7"/>
    <p:sldId id="303" r:id="rId8"/>
    <p:sldId id="257" r:id="rId9"/>
    <p:sldId id="291" r:id="rId10"/>
    <p:sldId id="304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E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498C27-1CEE-374B-B7A5-4694A780981F}" v="4" dt="2024-04-22T17:18:41.9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1"/>
    <p:restoredTop sz="94694"/>
  </p:normalViewPr>
  <p:slideViewPr>
    <p:cSldViewPr snapToGrid="0">
      <p:cViewPr varScale="1">
        <p:scale>
          <a:sx n="121" d="100"/>
          <a:sy n="121" d="100"/>
        </p:scale>
        <p:origin x="2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/>
              <a:t>Logo soggetto attuatore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54EC5F5D-65B5-432F-B6D3-1AFAA67DEF7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23/04/24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://www.einstein-telescope.it/" TargetMode="Externa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emf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370" y="1936201"/>
            <a:ext cx="5757730" cy="1471798"/>
          </a:xfrm>
        </p:spPr>
        <p:txBody>
          <a:bodyPr>
            <a:normAutofit/>
          </a:bodyPr>
          <a:lstStyle/>
          <a:p>
            <a:r>
              <a:rPr lang="it-IT" sz="4000" dirty="0">
                <a:latin typeface="Titillium Bd"/>
              </a:rPr>
              <a:t>Panoramica delle</a:t>
            </a:r>
            <a:br>
              <a:rPr lang="it-IT" sz="4000" dirty="0">
                <a:latin typeface="Titillium Bd"/>
              </a:rPr>
            </a:br>
            <a:r>
              <a:rPr lang="it-IT" sz="4000" dirty="0">
                <a:latin typeface="Titillium Bd"/>
              </a:rPr>
              <a:t> attività</a:t>
            </a:r>
            <a:endParaRPr lang="it-IT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370" y="3983831"/>
            <a:ext cx="3795445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b="1" dirty="0">
                <a:latin typeface="Titillium"/>
              </a:rPr>
              <a:t>Monique Bossi</a:t>
            </a:r>
          </a:p>
          <a:p>
            <a:r>
              <a:rPr lang="it-IT" dirty="0">
                <a:latin typeface="Titillium"/>
              </a:rPr>
              <a:t>ETIC Infrastructure manager</a:t>
            </a:r>
            <a:endParaRPr lang="it-IT" dirty="0"/>
          </a:p>
        </p:txBody>
      </p:sp>
      <p:pic>
        <p:nvPicPr>
          <p:cNvPr id="11" name="Segnaposto immagine 10">
            <a:extLst>
              <a:ext uri="{FF2B5EF4-FFF2-40B4-BE49-F238E27FC236}">
                <a16:creationId xmlns:a16="http://schemas.microsoft.com/office/drawing/2014/main" id="{9D100189-B420-6BE6-3392-F80642CC5398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r="11956"/>
          <a:stretch>
            <a:fillRect/>
          </a:stretch>
        </p:blipFill>
        <p:spPr/>
      </p:pic>
      <p:pic>
        <p:nvPicPr>
          <p:cNvPr id="21" name="Segnaposto contenuto 20" descr="Immagine che contiene schermata, testo, Elementi grafici, logo&#10;&#10;Descrizione generata automaticamente">
            <a:extLst>
              <a:ext uri="{FF2B5EF4-FFF2-40B4-BE49-F238E27FC236}">
                <a16:creationId xmlns:a16="http://schemas.microsoft.com/office/drawing/2014/main" id="{CD430D04-717B-B1D8-40FF-F8358A9A0E8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" y="6416158"/>
            <a:ext cx="965200" cy="482600"/>
          </a:xfrm>
        </p:spPr>
      </p:pic>
      <p:pic>
        <p:nvPicPr>
          <p:cNvPr id="7" name="Picture 94">
            <a:extLst>
              <a:ext uri="{FF2B5EF4-FFF2-40B4-BE49-F238E27FC236}">
                <a16:creationId xmlns:a16="http://schemas.microsoft.com/office/drawing/2014/main" id="{05C30C6A-833B-6FBD-2BAB-64AEB76F35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68" t="16759" r="2262" b="16242"/>
          <a:stretch/>
        </p:blipFill>
        <p:spPr bwMode="auto">
          <a:xfrm>
            <a:off x="9520148" y="19873"/>
            <a:ext cx="2433933" cy="97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422AAF1-1C02-1C02-9EC0-7639D5072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501" y="1335635"/>
            <a:ext cx="7318524" cy="5018598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C617E5BC-D82C-07A3-5E23-C76F5E1D5C7B}"/>
              </a:ext>
            </a:extLst>
          </p:cNvPr>
          <p:cNvGrpSpPr/>
          <p:nvPr/>
        </p:nvGrpSpPr>
        <p:grpSpPr>
          <a:xfrm>
            <a:off x="5606774" y="4345351"/>
            <a:ext cx="303415" cy="303520"/>
            <a:chOff x="2685010" y="3926271"/>
            <a:chExt cx="303415" cy="303520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50DCAE88-2516-2E79-B709-13A75D403BC0}"/>
                </a:ext>
              </a:extLst>
            </p:cNvPr>
            <p:cNvSpPr/>
            <p:nvPr/>
          </p:nvSpPr>
          <p:spPr>
            <a:xfrm>
              <a:off x="2685010" y="3926271"/>
              <a:ext cx="303415" cy="3035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FA63C19F-032A-432D-B761-6DB9B47D37AD}"/>
                </a:ext>
              </a:extLst>
            </p:cNvPr>
            <p:cNvSpPr/>
            <p:nvPr/>
          </p:nvSpPr>
          <p:spPr>
            <a:xfrm>
              <a:off x="2731993" y="3971365"/>
              <a:ext cx="192741" cy="20394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73650B30-07D3-9B4D-E173-4D707CB25916}"/>
                </a:ext>
              </a:extLst>
            </p:cNvPr>
            <p:cNvSpPr/>
            <p:nvPr/>
          </p:nvSpPr>
          <p:spPr>
            <a:xfrm>
              <a:off x="2780607" y="4021975"/>
              <a:ext cx="96982" cy="969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umetto 1 13">
            <a:extLst>
              <a:ext uri="{FF2B5EF4-FFF2-40B4-BE49-F238E27FC236}">
                <a16:creationId xmlns:a16="http://schemas.microsoft.com/office/drawing/2014/main" id="{62256971-C00A-52D3-476E-2A7206FDEE43}"/>
              </a:ext>
            </a:extLst>
          </p:cNvPr>
          <p:cNvSpPr/>
          <p:nvPr/>
        </p:nvSpPr>
        <p:spPr>
          <a:xfrm>
            <a:off x="6377064" y="3848100"/>
            <a:ext cx="2838948" cy="1643905"/>
          </a:xfrm>
          <a:prstGeom prst="wedgeRectCallout">
            <a:avLst>
              <a:gd name="adj1" fmla="val -69541"/>
              <a:gd name="adj2" fmla="val -10235"/>
            </a:avLst>
          </a:prstGeom>
          <a:solidFill>
            <a:srgbClr val="042A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C86BD1C-2DC6-D6B8-687D-384D90A585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50" y="3886197"/>
            <a:ext cx="2840962" cy="159378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75E5D25-9572-F6ED-1DDB-5F07E8E230A3}"/>
              </a:ext>
            </a:extLst>
          </p:cNvPr>
          <p:cNvSpPr txBox="1"/>
          <p:nvPr/>
        </p:nvSpPr>
        <p:spPr>
          <a:xfrm>
            <a:off x="6062776" y="6416158"/>
            <a:ext cx="61028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600">
                <a:hlinkClick r:id="rId7"/>
              </a:rPr>
              <a:t>http://www.einstein-telescope.it</a:t>
            </a:r>
            <a:r>
              <a:rPr lang="it-IT" sz="16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03E9559-E4D5-8F9C-9674-1308FE4FE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2</a:t>
            </a:fld>
            <a:endParaRPr lang="it-IT"/>
          </a:p>
        </p:txBody>
      </p:sp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6E49F0AE-32C1-E998-1FAE-8C40F81738EC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6" name="Immagine 5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4744F89E-B550-4C10-6C03-7D115B07A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1" y="6391771"/>
            <a:ext cx="1027269" cy="513635"/>
          </a:xfrm>
          <a:prstGeom prst="rect">
            <a:avLst/>
          </a:prstGeom>
        </p:spPr>
      </p:pic>
      <p:pic>
        <p:nvPicPr>
          <p:cNvPr id="16" name="Segnaposto contenuto 15" descr="Immagine che contiene vestiti, persona, uomo, abbigliamento da lavoro&#10;&#10;Descrizione generata automaticamente">
            <a:extLst>
              <a:ext uri="{FF2B5EF4-FFF2-40B4-BE49-F238E27FC236}">
                <a16:creationId xmlns:a16="http://schemas.microsoft.com/office/drawing/2014/main" id="{B335CB8E-D2BC-CDEC-65A7-0C32D91572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169"/>
            <a:ext cx="3488693" cy="2616520"/>
          </a:xfr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7928278-8932-E463-DBFB-66FF846ED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52" y="4125263"/>
            <a:ext cx="4969888" cy="274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 descr="Immagine che contiene testo, Carattere, schermata, bianco&#10;&#10;Descrizione generata automaticamente">
            <a:extLst>
              <a:ext uri="{FF2B5EF4-FFF2-40B4-BE49-F238E27FC236}">
                <a16:creationId xmlns:a16="http://schemas.microsoft.com/office/drawing/2014/main" id="{A6F4D761-21BB-C0D3-82BC-47690AE1F3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839" y="-48130"/>
            <a:ext cx="5173547" cy="177459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9ECC138-2336-1A06-2746-AB97C3AB1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170" y="-23355"/>
            <a:ext cx="4425774" cy="295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11A9DD7-44FB-1D56-1079-6FA173F0130C}"/>
              </a:ext>
            </a:extLst>
          </p:cNvPr>
          <p:cNvSpPr txBox="1"/>
          <p:nvPr/>
        </p:nvSpPr>
        <p:spPr>
          <a:xfrm>
            <a:off x="10268754" y="4351007"/>
            <a:ext cx="64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TETI</a:t>
            </a:r>
          </a:p>
        </p:txBody>
      </p:sp>
      <p:pic>
        <p:nvPicPr>
          <p:cNvPr id="25" name="Immagine 24" descr="Immagine che contiene testo, Carattere, Elementi grafici, schermata&#10;&#10;Descrizione generata automaticamente">
            <a:extLst>
              <a:ext uri="{FF2B5EF4-FFF2-40B4-BE49-F238E27FC236}">
                <a16:creationId xmlns:a16="http://schemas.microsoft.com/office/drawing/2014/main" id="{5227394C-3015-2CBA-E9C0-08E909613D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728"/>
            <a:ext cx="3370761" cy="2281746"/>
          </a:xfrm>
          <a:prstGeom prst="rect">
            <a:avLst/>
          </a:prstGeom>
        </p:spPr>
      </p:pic>
      <p:pic>
        <p:nvPicPr>
          <p:cNvPr id="27" name="Immagine 26" descr="Immagine che contiene testo, Viso umano, persona, Annunci pubblicitari&#10;&#10;Descrizione generata automaticamente">
            <a:extLst>
              <a:ext uri="{FF2B5EF4-FFF2-40B4-BE49-F238E27FC236}">
                <a16:creationId xmlns:a16="http://schemas.microsoft.com/office/drawing/2014/main" id="{559552AC-8A53-4EA5-597E-E0B6B219ED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2" t="5253" r="17135" b="11515"/>
          <a:stretch/>
        </p:blipFill>
        <p:spPr>
          <a:xfrm>
            <a:off x="10057232" y="2891855"/>
            <a:ext cx="2146126" cy="4105999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A013480-1D87-2E48-9D7B-A6B81CF78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133" y="1721408"/>
            <a:ext cx="4591365" cy="258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51302EE-0F4C-2661-AC42-252C9112FCE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816" t="12717" r="34555" b="6196"/>
          <a:stretch/>
        </p:blipFill>
        <p:spPr>
          <a:xfrm>
            <a:off x="4940156" y="4248451"/>
            <a:ext cx="1658142" cy="2656955"/>
          </a:xfrm>
          <a:prstGeom prst="rect">
            <a:avLst/>
          </a:prstGeom>
        </p:spPr>
      </p:pic>
      <p:grpSp>
        <p:nvGrpSpPr>
          <p:cNvPr id="28" name="Gruppo 27">
            <a:extLst>
              <a:ext uri="{FF2B5EF4-FFF2-40B4-BE49-F238E27FC236}">
                <a16:creationId xmlns:a16="http://schemas.microsoft.com/office/drawing/2014/main" id="{65264C8D-B92E-53DE-CBA8-4A79496FC0B4}"/>
              </a:ext>
            </a:extLst>
          </p:cNvPr>
          <p:cNvGrpSpPr/>
          <p:nvPr/>
        </p:nvGrpSpPr>
        <p:grpSpPr>
          <a:xfrm>
            <a:off x="6439230" y="3445500"/>
            <a:ext cx="4200114" cy="2403937"/>
            <a:chOff x="7544909" y="4229921"/>
            <a:chExt cx="4591365" cy="2682955"/>
          </a:xfrm>
        </p:grpSpPr>
        <p:pic>
          <p:nvPicPr>
            <p:cNvPr id="3080" name="Picture 8" descr="A diagram of a project management system&#10;&#10;Description automatically generated">
              <a:extLst>
                <a:ext uri="{FF2B5EF4-FFF2-40B4-BE49-F238E27FC236}">
                  <a16:creationId xmlns:a16="http://schemas.microsoft.com/office/drawing/2014/main" id="{9A88CD07-AD36-788C-EBAB-D89178AB88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4909" y="4394002"/>
              <a:ext cx="4591365" cy="2518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roce 21">
              <a:extLst>
                <a:ext uri="{FF2B5EF4-FFF2-40B4-BE49-F238E27FC236}">
                  <a16:creationId xmlns:a16="http://schemas.microsoft.com/office/drawing/2014/main" id="{4DA0A583-A267-FF98-0156-CD8A2FEA9E7C}"/>
                </a:ext>
              </a:extLst>
            </p:cNvPr>
            <p:cNvSpPr/>
            <p:nvPr/>
          </p:nvSpPr>
          <p:spPr>
            <a:xfrm rot="2645811">
              <a:off x="7954370" y="4229921"/>
              <a:ext cx="692728" cy="701332"/>
            </a:xfrm>
            <a:prstGeom prst="plus">
              <a:avLst>
                <a:gd name="adj" fmla="val 47000"/>
              </a:avLst>
            </a:prstGeom>
            <a:solidFill>
              <a:srgbClr val="FF2EB6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727279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00D8DA-5B58-7EF8-13A5-5E5515E50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Considerazioni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51450D-40F5-99E1-9CD1-2D101C5D3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3</a:t>
            </a:fld>
            <a:endParaRPr lang="it-IT"/>
          </a:p>
        </p:txBody>
      </p:sp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5D365E46-0F98-03EB-CED4-2A88B7739A19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6" name="Immagine 5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6276DFD6-C397-2DBE-63E5-6835E056D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1" y="6391771"/>
            <a:ext cx="1027269" cy="513635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A6AB4FF-1627-9396-B0EA-E1EA23E304DB}"/>
              </a:ext>
            </a:extLst>
          </p:cNvPr>
          <p:cNvSpPr txBox="1">
            <a:spLocks/>
          </p:cNvSpPr>
          <p:nvPr/>
        </p:nvSpPr>
        <p:spPr>
          <a:xfrm>
            <a:off x="8382000" y="5266763"/>
            <a:ext cx="3547657" cy="351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it-IT" sz="1000" dirty="0"/>
              <a:t>San Giorgio e il drago, Paolo Uccello (National Gallery di Londra) </a:t>
            </a:r>
          </a:p>
        </p:txBody>
      </p:sp>
      <p:pic>
        <p:nvPicPr>
          <p:cNvPr id="10" name="Picture 2" descr="San Giorgio e il drago (Paolo Uccello) - Wikipedia">
            <a:extLst>
              <a:ext uri="{FF2B5EF4-FFF2-40B4-BE49-F238E27FC236}">
                <a16:creationId xmlns:a16="http://schemas.microsoft.com/office/drawing/2014/main" id="{22CA9AA0-A578-BDF4-FF1C-B0B0A3A9D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544" y="1335636"/>
            <a:ext cx="4954113" cy="379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Elemento grafico 11" descr="Indicatore con riempimento a tinta unita">
            <a:extLst>
              <a:ext uri="{FF2B5EF4-FFF2-40B4-BE49-F238E27FC236}">
                <a16:creationId xmlns:a16="http://schemas.microsoft.com/office/drawing/2014/main" id="{78A44880-6CCB-FA8A-D144-E3A0BCE63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5416" y="5096904"/>
            <a:ext cx="914400" cy="9144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C922B28-BFFB-17C7-83A1-23A64EF2FF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r="-1319" b="-41404"/>
          <a:stretch/>
        </p:blipFill>
        <p:spPr>
          <a:xfrm>
            <a:off x="0" y="5902407"/>
            <a:ext cx="12331688" cy="351514"/>
          </a:xfrm>
          <a:prstGeom prst="rect">
            <a:avLst/>
          </a:prstGeom>
        </p:spPr>
      </p:pic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CF5CE788-07A1-4A50-C183-90F333E95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7746"/>
            <a:ext cx="4620491" cy="359635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/>
              <a:t>Un lavoro enorme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Imparare facendo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Confronto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Tanti risultati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Grazie a tutte e tutti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>
                <a:sym typeface="Wingdings" pitchFamily="2" charset="2"/>
              </a:rPr>
              <a:t> Adesioni alla lista di distribuzione per «contact2»</a:t>
            </a: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0750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00D8DA-5B58-7EF8-13A5-5E5515E50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Alcuni numeri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ACA2E4-A0A8-AA01-2F78-9399D6E40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655" y="2452256"/>
            <a:ext cx="4620491" cy="228999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/>
              <a:t>Chiuso tutti i bimestri 2023 per l’avanzamento fisico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Sottomesso 15</a:t>
            </a:r>
            <a:r>
              <a:rPr lang="it-IT" dirty="0">
                <a:solidFill>
                  <a:srgbClr val="C00000"/>
                </a:solidFill>
              </a:rPr>
              <a:t>*</a:t>
            </a:r>
            <a:r>
              <a:rPr lang="it-IT" dirty="0"/>
              <a:t>/35 Deliverable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&gt;170 </a:t>
            </a:r>
            <a:r>
              <a:rPr lang="it-IT" dirty="0" err="1"/>
              <a:t>speedate</a:t>
            </a: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 err="1"/>
              <a:t>Vd</a:t>
            </a:r>
            <a:r>
              <a:rPr lang="it-IT" dirty="0"/>
              <a:t>. Michela per le specifiche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51450D-40F5-99E1-9CD1-2D101C5D3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4</a:t>
            </a:fld>
            <a:endParaRPr lang="it-IT"/>
          </a:p>
        </p:txBody>
      </p:sp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5D365E46-0F98-03EB-CED4-2A88B7739A19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6" name="Immagine 5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6276DFD6-C397-2DBE-63E5-6835E056D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1" y="6391771"/>
            <a:ext cx="1027269" cy="513635"/>
          </a:xfrm>
          <a:prstGeom prst="rect">
            <a:avLst/>
          </a:prstGeom>
        </p:spPr>
      </p:pic>
      <p:pic>
        <p:nvPicPr>
          <p:cNvPr id="7" name="Immagine 6" descr="Immagine che contiene testo, numero, schermata, Carattere&#10;&#10;Descrizione generata automaticamente">
            <a:extLst>
              <a:ext uri="{FF2B5EF4-FFF2-40B4-BE49-F238E27FC236}">
                <a16:creationId xmlns:a16="http://schemas.microsoft.com/office/drawing/2014/main" id="{361E5164-CDBD-32B4-5B6A-064E5CCB9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097" y="2395529"/>
            <a:ext cx="6243740" cy="2403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179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A855757B-89BB-B646-3CF9-B4EA2F26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46192B8-55D9-4942-9C82-0B9DDA21D461}" type="slidenum">
              <a:rPr lang="it-IT" smtClean="0"/>
              <a:pPr>
                <a:spcAft>
                  <a:spcPts val="600"/>
                </a:spcAft>
              </a:pPr>
              <a:t>5</a:t>
            </a:fld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2FCD0D0-7FA6-4FDA-C5A8-E1BE4AF017A0}"/>
              </a:ext>
            </a:extLst>
          </p:cNvPr>
          <p:cNvSpPr txBox="1"/>
          <p:nvPr/>
        </p:nvSpPr>
        <p:spPr>
          <a:xfrm>
            <a:off x="634075" y="2419221"/>
            <a:ext cx="2171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Sopra soglia</a:t>
            </a:r>
          </a:p>
          <a:p>
            <a:pPr marL="285750" indent="-285750">
              <a:buFontTx/>
              <a:buChar char="-"/>
            </a:pPr>
            <a:r>
              <a:rPr lang="it-IT" dirty="0"/>
              <a:t>Totale: 25,12M€</a:t>
            </a:r>
          </a:p>
          <a:p>
            <a:pPr marL="285750" indent="-285750">
              <a:buFontTx/>
              <a:buChar char="-"/>
            </a:pPr>
            <a:r>
              <a:rPr lang="it-IT" dirty="0"/>
              <a:t>Da indire*: 0,25</a:t>
            </a:r>
          </a:p>
          <a:p>
            <a:r>
              <a:rPr lang="it-IT" b="1" dirty="0"/>
              <a:t>Impegnato: 99%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55E798F-325F-8C07-854A-54617C0520A8}"/>
              </a:ext>
            </a:extLst>
          </p:cNvPr>
          <p:cNvSpPr txBox="1"/>
          <p:nvPr/>
        </p:nvSpPr>
        <p:spPr>
          <a:xfrm>
            <a:off x="645914" y="3908069"/>
            <a:ext cx="27973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Sotto soglia</a:t>
            </a:r>
          </a:p>
          <a:p>
            <a:pPr marL="285750" indent="-285750">
              <a:buFontTx/>
              <a:buChar char="-"/>
            </a:pPr>
            <a:r>
              <a:rPr lang="it-IT" dirty="0"/>
              <a:t>Totale: 4,91M€</a:t>
            </a:r>
          </a:p>
          <a:p>
            <a:pPr marL="285750" indent="-285750">
              <a:buFontTx/>
              <a:buChar char="-"/>
            </a:pPr>
            <a:r>
              <a:rPr lang="it-IT" dirty="0"/>
              <a:t>Da indire*: 0,49M€</a:t>
            </a:r>
          </a:p>
          <a:p>
            <a:endParaRPr lang="it-IT" sz="800" dirty="0"/>
          </a:p>
          <a:p>
            <a:r>
              <a:rPr lang="it-IT" b="1" dirty="0"/>
              <a:t>Impegnato 99%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3642D7B-65CB-5B4F-D538-C1D96B215B60}"/>
              </a:ext>
            </a:extLst>
          </p:cNvPr>
          <p:cNvSpPr txBox="1"/>
          <p:nvPr/>
        </p:nvSpPr>
        <p:spPr>
          <a:xfrm>
            <a:off x="9986486" y="1588224"/>
            <a:ext cx="1739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12</a:t>
            </a:r>
            <a:endParaRPr lang="it-IT" dirty="0"/>
          </a:p>
          <a:p>
            <a:pPr algn="ctr"/>
            <a:r>
              <a:rPr lang="it-IT" sz="1200" dirty="0"/>
              <a:t>Gare aggiudicate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19927E9-AD60-F4B3-59DF-6EA63217ACB8}"/>
              </a:ext>
            </a:extLst>
          </p:cNvPr>
          <p:cNvSpPr txBox="1"/>
          <p:nvPr/>
        </p:nvSpPr>
        <p:spPr>
          <a:xfrm>
            <a:off x="9984651" y="2845811"/>
            <a:ext cx="1993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1</a:t>
            </a:r>
            <a:r>
              <a:rPr lang="it-IT" dirty="0"/>
              <a:t> </a:t>
            </a:r>
          </a:p>
          <a:p>
            <a:pPr algn="ctr"/>
            <a:r>
              <a:rPr lang="it-IT" sz="1200" dirty="0"/>
              <a:t>In valutazione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452F3CF-4517-154F-5F28-1AE25519CD5B}"/>
              </a:ext>
            </a:extLst>
          </p:cNvPr>
          <p:cNvSpPr txBox="1"/>
          <p:nvPr/>
        </p:nvSpPr>
        <p:spPr>
          <a:xfrm>
            <a:off x="8755758" y="5665131"/>
            <a:ext cx="3222126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b="1" dirty="0"/>
              <a:t>Totale INFN impegnato: 99%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AF2064E-21D6-3EA7-7BC4-F63F439D9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966" y="1275206"/>
            <a:ext cx="3773208" cy="599894"/>
          </a:xfrm>
        </p:spPr>
        <p:txBody>
          <a:bodyPr>
            <a:normAutofit fontScale="90000"/>
          </a:bodyPr>
          <a:lstStyle/>
          <a:p>
            <a:r>
              <a:rPr lang="it-IT" dirty="0"/>
              <a:t>Procedure INFN dicembre 2023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615B948-B18A-E57D-D9CD-D0E5A8ABAF72}"/>
              </a:ext>
            </a:extLst>
          </p:cNvPr>
          <p:cNvSpPr txBox="1"/>
          <p:nvPr/>
        </p:nvSpPr>
        <p:spPr>
          <a:xfrm>
            <a:off x="9984650" y="4185067"/>
            <a:ext cx="1993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1</a:t>
            </a:r>
            <a:r>
              <a:rPr lang="it-IT" dirty="0"/>
              <a:t> </a:t>
            </a:r>
          </a:p>
          <a:p>
            <a:pPr algn="ctr"/>
            <a:r>
              <a:rPr lang="it-IT" sz="1200" dirty="0"/>
              <a:t>Da ribandire nel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3FE97EA-1C58-0CA9-C382-A6383284C5C7}"/>
              </a:ext>
            </a:extLst>
          </p:cNvPr>
          <p:cNvSpPr txBox="1"/>
          <p:nvPr/>
        </p:nvSpPr>
        <p:spPr>
          <a:xfrm>
            <a:off x="127642" y="6064148"/>
            <a:ext cx="3693632" cy="24622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sz="1000" dirty="0"/>
              <a:t>*Procedure: programmate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62E13E1-2F35-D3F3-18DA-6880AB681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23" t="6367" r="5540" b="21672"/>
          <a:stretch/>
        </p:blipFill>
        <p:spPr>
          <a:xfrm>
            <a:off x="4059174" y="1162883"/>
            <a:ext cx="3893335" cy="251267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ADBC65D-BD74-4EFC-EF98-4446E8AC94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84" t="-1300" r="8677" b="3649"/>
          <a:stretch/>
        </p:blipFill>
        <p:spPr>
          <a:xfrm>
            <a:off x="3919618" y="3966490"/>
            <a:ext cx="4032891" cy="268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79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F2265ECD-05E0-3E09-D600-70C93F99F3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0" t="-572" r="3558" b="12260"/>
          <a:stretch/>
        </p:blipFill>
        <p:spPr>
          <a:xfrm>
            <a:off x="3024049" y="4256762"/>
            <a:ext cx="5799168" cy="2590091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A855757B-89BB-B646-3CF9-B4EA2F26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46192B8-55D9-4942-9C82-0B9DDA21D461}" type="slidenum">
              <a:rPr lang="it-IT" smtClean="0"/>
              <a:pPr>
                <a:spcAft>
                  <a:spcPts val="600"/>
                </a:spcAft>
              </a:pPr>
              <a:t>6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2FCD0D0-7FA6-4FDA-C5A8-E1BE4AF017A0}"/>
              </a:ext>
            </a:extLst>
          </p:cNvPr>
          <p:cNvSpPr txBox="1"/>
          <p:nvPr/>
        </p:nvSpPr>
        <p:spPr>
          <a:xfrm>
            <a:off x="408406" y="2579921"/>
            <a:ext cx="2513698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Sopra soglia</a:t>
            </a:r>
          </a:p>
          <a:p>
            <a:pPr marL="285750" indent="-285750">
              <a:buFontTx/>
              <a:buChar char="-"/>
            </a:pPr>
            <a:r>
              <a:rPr lang="it-IT" dirty="0"/>
              <a:t>Totale: 9,54M€ </a:t>
            </a:r>
          </a:p>
          <a:p>
            <a:endParaRPr lang="it-IT" sz="800" dirty="0"/>
          </a:p>
          <a:p>
            <a:r>
              <a:rPr lang="it-IT" b="1" dirty="0"/>
              <a:t>Impegnato: 100%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55E798F-325F-8C07-854A-54617C0520A8}"/>
              </a:ext>
            </a:extLst>
          </p:cNvPr>
          <p:cNvSpPr txBox="1"/>
          <p:nvPr/>
        </p:nvSpPr>
        <p:spPr>
          <a:xfrm>
            <a:off x="410829" y="3921925"/>
            <a:ext cx="27973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Sotto soglia</a:t>
            </a:r>
          </a:p>
          <a:p>
            <a:pPr marL="285750" indent="-285750">
              <a:buFontTx/>
              <a:buChar char="-"/>
            </a:pPr>
            <a:r>
              <a:rPr lang="it-IT" dirty="0"/>
              <a:t>Totale: 2,53M€</a:t>
            </a:r>
          </a:p>
          <a:p>
            <a:pPr marL="285750" indent="-285750">
              <a:buFontTx/>
              <a:buChar char="-"/>
            </a:pPr>
            <a:r>
              <a:rPr lang="it-IT" dirty="0"/>
              <a:t>Da indire*: 0,04M€</a:t>
            </a:r>
          </a:p>
          <a:p>
            <a:endParaRPr lang="it-IT" sz="800" dirty="0"/>
          </a:p>
          <a:p>
            <a:r>
              <a:rPr lang="it-IT" b="1" dirty="0"/>
              <a:t>Impegnato*: 98%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3642D7B-65CB-5B4F-D538-C1D96B215B60}"/>
              </a:ext>
            </a:extLst>
          </p:cNvPr>
          <p:cNvSpPr txBox="1"/>
          <p:nvPr/>
        </p:nvSpPr>
        <p:spPr>
          <a:xfrm>
            <a:off x="10073895" y="1773413"/>
            <a:ext cx="1739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11</a:t>
            </a:r>
            <a:r>
              <a:rPr lang="it-IT" dirty="0"/>
              <a:t> </a:t>
            </a:r>
          </a:p>
          <a:p>
            <a:pPr algn="ctr"/>
            <a:r>
              <a:rPr lang="it-IT" sz="1200" dirty="0"/>
              <a:t>Gare aggiudicate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0E362D2-F092-3F99-E67E-928D43E56ED2}"/>
              </a:ext>
            </a:extLst>
          </p:cNvPr>
          <p:cNvSpPr txBox="1"/>
          <p:nvPr/>
        </p:nvSpPr>
        <p:spPr>
          <a:xfrm>
            <a:off x="10194209" y="2921338"/>
            <a:ext cx="14986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/>
              <a:t>2</a:t>
            </a:r>
          </a:p>
          <a:p>
            <a:pPr algn="ctr"/>
            <a:r>
              <a:rPr lang="it-IT" dirty="0"/>
              <a:t> </a:t>
            </a:r>
            <a:r>
              <a:rPr lang="it-IT" sz="1200" dirty="0"/>
              <a:t>Gara aperte</a:t>
            </a:r>
            <a:endParaRPr lang="it-IT" sz="1200" b="1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AF2064E-21D6-3EA7-7BC4-F63F439D9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06" y="1335636"/>
            <a:ext cx="4166937" cy="875555"/>
          </a:xfrm>
        </p:spPr>
        <p:txBody>
          <a:bodyPr>
            <a:normAutofit/>
          </a:bodyPr>
          <a:lstStyle/>
          <a:p>
            <a:r>
              <a:rPr lang="it-IT" dirty="0"/>
              <a:t>Procedure Partner  dicembre 2023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452F3CF-4517-154F-5F28-1AE25519CD5B}"/>
              </a:ext>
            </a:extLst>
          </p:cNvPr>
          <p:cNvSpPr txBox="1"/>
          <p:nvPr/>
        </p:nvSpPr>
        <p:spPr>
          <a:xfrm>
            <a:off x="8729669" y="4036971"/>
            <a:ext cx="3301240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b="1" dirty="0"/>
              <a:t>Totale Partner impegnato: 99,6%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68540C-4BAE-D51A-AFED-D11D897C4940}"/>
              </a:ext>
            </a:extLst>
          </p:cNvPr>
          <p:cNvSpPr txBox="1"/>
          <p:nvPr/>
        </p:nvSpPr>
        <p:spPr>
          <a:xfrm>
            <a:off x="9287709" y="4855851"/>
            <a:ext cx="2743200" cy="147732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it-IT" b="1" dirty="0"/>
              <a:t>Gran Totale impegnato:  (25,13+4,91+9,54+2,53)/(24,88+4,86+9,54+2,49)=99%</a:t>
            </a:r>
          </a:p>
          <a:p>
            <a:pPr algn="r"/>
            <a:endParaRPr lang="it-IT" b="1" dirty="0"/>
          </a:p>
          <a:p>
            <a:pPr algn="r"/>
            <a:r>
              <a:rPr lang="it-IT" dirty="0">
                <a:highlight>
                  <a:srgbClr val="FFFF00"/>
                </a:highlight>
              </a:rPr>
              <a:t>Speso 2.599.760,03 €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4059832-BC77-2062-C41D-2FD56EF404D5}"/>
              </a:ext>
            </a:extLst>
          </p:cNvPr>
          <p:cNvSpPr txBox="1"/>
          <p:nvPr/>
        </p:nvSpPr>
        <p:spPr>
          <a:xfrm>
            <a:off x="127642" y="6064148"/>
            <a:ext cx="3693632" cy="246221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sz="1000" dirty="0"/>
              <a:t>*Procedure: programmate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EA8DD40-AEFE-4063-3103-FF43925F9D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45" t="1656" r="14911" b="6098"/>
          <a:stretch/>
        </p:blipFill>
        <p:spPr>
          <a:xfrm>
            <a:off x="3565461" y="1248714"/>
            <a:ext cx="4849980" cy="274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93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51450D-40F5-99E1-9CD1-2D101C5D3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7</a:t>
            </a:fld>
            <a:endParaRPr lang="it-IT"/>
          </a:p>
        </p:txBody>
      </p:sp>
      <p:sp>
        <p:nvSpPr>
          <p:cNvPr id="5" name="Segnaposto piè di pagina 8">
            <a:extLst>
              <a:ext uri="{FF2B5EF4-FFF2-40B4-BE49-F238E27FC236}">
                <a16:creationId xmlns:a16="http://schemas.microsoft.com/office/drawing/2014/main" id="{5D365E46-0F98-03EB-CED4-2A88B7739A19}"/>
              </a:ext>
            </a:extLst>
          </p:cNvPr>
          <p:cNvSpPr txBox="1">
            <a:spLocks/>
          </p:cNvSpPr>
          <p:nvPr/>
        </p:nvSpPr>
        <p:spPr>
          <a:xfrm>
            <a:off x="1439342" y="6381483"/>
            <a:ext cx="8640949" cy="476517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</a:rPr>
              <a:t>Einstein Telescope Infrastructure Consortium (ETIC - IR0000004)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PNRR MISSIONE 4, COMPONENTE 2, INVESTIMENTO 3.1</a:t>
            </a:r>
          </a:p>
        </p:txBody>
      </p:sp>
      <p:pic>
        <p:nvPicPr>
          <p:cNvPr id="6" name="Immagine 5" descr="Immagine che contiene testo, logo, schermata, Carattere&#10;&#10;Descrizione generata automaticamente">
            <a:extLst>
              <a:ext uri="{FF2B5EF4-FFF2-40B4-BE49-F238E27FC236}">
                <a16:creationId xmlns:a16="http://schemas.microsoft.com/office/drawing/2014/main" id="{6276DFD6-C397-2DBE-63E5-6835E056D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1" y="6391771"/>
            <a:ext cx="1027269" cy="513635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39ECEF3C-F0F3-874D-EABD-46A1BFDA8275}"/>
              </a:ext>
            </a:extLst>
          </p:cNvPr>
          <p:cNvSpPr txBox="1">
            <a:spLocks/>
          </p:cNvSpPr>
          <p:nvPr/>
        </p:nvSpPr>
        <p:spPr>
          <a:xfrm>
            <a:off x="600655" y="2648886"/>
            <a:ext cx="4954113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Domande, dubbi, perplessità?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89411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D732C99F-55BD-AD4A-8521-BE109935E3EE}" vid="{BE78499A-A7B0-5946-9AA5-2D01926245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854B9C7EB83A3498968F528FC64EFFC" ma:contentTypeVersion="20" ma:contentTypeDescription="Creare un nuovo documento." ma:contentTypeScope="" ma:versionID="3750dc789cb5933a2688685a877a7d7f">
  <xsd:schema xmlns:xsd="http://www.w3.org/2001/XMLSchema" xmlns:xs="http://www.w3.org/2001/XMLSchema" xmlns:p="http://schemas.microsoft.com/office/2006/metadata/properties" xmlns:ns1="http://schemas.microsoft.com/sharepoint/v3" xmlns:ns2="cdda7f2e-c373-4dae-9d8d-de155a501ec5" xmlns:ns3="29b15f42-945a-4f71-bfdc-10ac36b66450" targetNamespace="http://schemas.microsoft.com/office/2006/metadata/properties" ma:root="true" ma:fieldsID="c02c4193e781a6c47044d47096978fa6" ns1:_="" ns2:_="" ns3:_="">
    <xsd:import namespace="http://schemas.microsoft.com/sharepoint/v3"/>
    <xsd:import namespace="cdda7f2e-c373-4dae-9d8d-de155a501ec5"/>
    <xsd:import namespace="29b15f42-945a-4f71-bfdc-10ac36b664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Proprietà criteri di conformità unificati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Azione interfaccia utente criteri di conformità unificati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da7f2e-c373-4dae-9d8d-de155a501e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Tag immagine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b15f42-945a-4f71-bfdc-10ac36b66450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63a7152d-ac62-4b85-afe1-8bf640cacbe7}" ma:internalName="TaxCatchAll" ma:showField="CatchAllData" ma:web="29b15f42-945a-4f71-bfdc-10ac36b664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da7f2e-c373-4dae-9d8d-de155a501ec5">
      <Terms xmlns="http://schemas.microsoft.com/office/infopath/2007/PartnerControls"/>
    </lcf76f155ced4ddcb4097134ff3c332f>
    <TaxCatchAll xmlns="29b15f42-945a-4f71-bfdc-10ac36b66450" xsi:nil="true"/>
    <SharedWithUsers xmlns="29b15f42-945a-4f71-bfdc-10ac36b66450">
      <UserInfo>
        <DisplayName>Michele Punturo</DisplayName>
        <AccountId>9</AccountId>
        <AccountType/>
      </UserInfo>
      <UserInfo>
        <DisplayName>Monique Bossi</DisplayName>
        <AccountId>314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149D3F-498F-43D6-88BB-AA7F7D7042E7}"/>
</file>

<file path=customXml/itemProps3.xml><?xml version="1.0" encoding="utf-8"?>
<ds:datastoreItem xmlns:ds="http://schemas.openxmlformats.org/officeDocument/2006/customXml" ds:itemID="{03467FBC-AEAE-4EC2-BF36-9EF027E22BDD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717fcd62-d2e5-4b94-86ea-f95e8d67ee26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8d2b583d-6ede-4b91-b320-577826b5a3e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305</TotalTime>
  <Words>278</Words>
  <Application>Microsoft Macintosh PowerPoint</Application>
  <PresentationFormat>Widescreen</PresentationFormat>
  <Paragraphs>71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3" baseType="lpstr">
      <vt:lpstr>Titillium</vt:lpstr>
      <vt:lpstr>Titillium Bd</vt:lpstr>
      <vt:lpstr>Arial</vt:lpstr>
      <vt:lpstr>Calibri</vt:lpstr>
      <vt:lpstr>Wingdings</vt:lpstr>
      <vt:lpstr>Tema di Office</vt:lpstr>
      <vt:lpstr>Panoramica delle  attività</vt:lpstr>
      <vt:lpstr>Presentazione standard di PowerPoint</vt:lpstr>
      <vt:lpstr>Considerazioni </vt:lpstr>
      <vt:lpstr>Alcuni numeri</vt:lpstr>
      <vt:lpstr>Procedure INFN dicembre 2023</vt:lpstr>
      <vt:lpstr>Procedure Partner  dicembre 2023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Giuseppe Greco</dc:creator>
  <cp:lastModifiedBy>Monique Bossi</cp:lastModifiedBy>
  <cp:revision>14</cp:revision>
  <dcterms:created xsi:type="dcterms:W3CDTF">2024-01-08T14:25:46Z</dcterms:created>
  <dcterms:modified xsi:type="dcterms:W3CDTF">2024-04-23T09:18:34Z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0x01010094D0CB1DD4C6874090359A0974FE1D55</vt:lpwstr>
  </property>
</Properties>
</file>