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1005" r:id="rId5"/>
    <p:sldId id="980" r:id="rId6"/>
    <p:sldId id="982" r:id="rId7"/>
    <p:sldId id="1003" r:id="rId8"/>
    <p:sldId id="994" r:id="rId9"/>
    <p:sldId id="995" r:id="rId10"/>
    <p:sldId id="996" r:id="rId11"/>
    <p:sldId id="1007" r:id="rId12"/>
    <p:sldId id="1012" r:id="rId13"/>
    <p:sldId id="1013" r:id="rId14"/>
    <p:sldId id="1014" r:id="rId15"/>
    <p:sldId id="1015" r:id="rId16"/>
    <p:sldId id="1016" r:id="rId17"/>
    <p:sldId id="1017" r:id="rId18"/>
    <p:sldId id="1018" r:id="rId19"/>
    <p:sldId id="1019" r:id="rId20"/>
    <p:sldId id="1008" r:id="rId21"/>
    <p:sldId id="1009" r:id="rId22"/>
    <p:sldId id="1004" r:id="rId23"/>
    <p:sldId id="1010" r:id="rId24"/>
    <p:sldId id="1011" r:id="rId25"/>
    <p:sldId id="1002" r:id="rId26"/>
    <p:sldId id="991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 autoAdjust="0"/>
  </p:normalViewPr>
  <p:slideViewPr>
    <p:cSldViewPr snapToGrid="0">
      <p:cViewPr varScale="1">
        <p:scale>
          <a:sx n="102" d="100"/>
          <a:sy n="102" d="100"/>
        </p:scale>
        <p:origin x="92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F2F715-4698-4D8A-B7BB-8E0B60C1FDD4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C808F0-CD66-4D3F-A1AB-71599CEC0FEE}">
      <dgm:prSet phldrT="[Testo]"/>
      <dgm:spPr/>
      <dgm:t>
        <a:bodyPr/>
        <a:lstStyle/>
        <a:p>
          <a:r>
            <a:rPr lang="it-IT" dirty="0"/>
            <a:t>WP1: Management</a:t>
          </a:r>
          <a:endParaRPr lang="en-US" dirty="0"/>
        </a:p>
      </dgm:t>
    </dgm:pt>
    <dgm:pt modelId="{665ABCF6-5A4F-410A-A2EF-2F473BF7E9D7}" type="parTrans" cxnId="{7F8CF3C4-DBBE-4E18-8FE9-36470FAF1961}">
      <dgm:prSet/>
      <dgm:spPr/>
      <dgm:t>
        <a:bodyPr/>
        <a:lstStyle/>
        <a:p>
          <a:endParaRPr lang="en-US"/>
        </a:p>
      </dgm:t>
    </dgm:pt>
    <dgm:pt modelId="{6C272F47-A9D4-4841-B45D-9798D72AF42D}" type="sibTrans" cxnId="{7F8CF3C4-DBBE-4E18-8FE9-36470FAF1961}">
      <dgm:prSet/>
      <dgm:spPr/>
      <dgm:t>
        <a:bodyPr/>
        <a:lstStyle/>
        <a:p>
          <a:r>
            <a:rPr lang="it-IT"/>
            <a:t>417.942€</a:t>
          </a:r>
          <a:endParaRPr lang="en-US"/>
        </a:p>
      </dgm:t>
    </dgm:pt>
    <dgm:pt modelId="{9E464498-2829-488C-99A1-0EB6A4E2909F}">
      <dgm:prSet phldrT="[Testo]"/>
      <dgm:spPr/>
      <dgm:t>
        <a:bodyPr/>
        <a:lstStyle/>
        <a:p>
          <a:r>
            <a:rPr lang="it-IT" dirty="0"/>
            <a:t>WP2: </a:t>
          </a:r>
          <a:r>
            <a:rPr lang="it-IT" dirty="0" err="1"/>
            <a:t>Optics</a:t>
          </a:r>
          <a:r>
            <a:rPr lang="it-IT"/>
            <a:t>, Electronics and </a:t>
          </a:r>
          <a:r>
            <a:rPr lang="it-IT" err="1"/>
            <a:t>Photonics</a:t>
          </a:r>
          <a:endParaRPr lang="en-US"/>
        </a:p>
      </dgm:t>
    </dgm:pt>
    <dgm:pt modelId="{A8D79B27-FE18-4C9D-84F6-4951945632E9}" type="parTrans" cxnId="{59587A4A-8CEC-4E32-A123-8D29B044B8B6}">
      <dgm:prSet/>
      <dgm:spPr/>
      <dgm:t>
        <a:bodyPr/>
        <a:lstStyle/>
        <a:p>
          <a:endParaRPr lang="en-US"/>
        </a:p>
      </dgm:t>
    </dgm:pt>
    <dgm:pt modelId="{32360B07-636E-4C6C-B193-57EE8AFB1D83}" type="sibTrans" cxnId="{59587A4A-8CEC-4E32-A123-8D29B044B8B6}">
      <dgm:prSet/>
      <dgm:spPr/>
      <dgm:t>
        <a:bodyPr/>
        <a:lstStyle/>
        <a:p>
          <a:r>
            <a:rPr lang="it-IT"/>
            <a:t>12.266.676€</a:t>
          </a:r>
          <a:endParaRPr lang="en-US"/>
        </a:p>
      </dgm:t>
    </dgm:pt>
    <dgm:pt modelId="{BEF730D6-C5BD-4F8F-A6BB-33CD4AB6B1BB}">
      <dgm:prSet phldrT="[Testo]"/>
      <dgm:spPr/>
      <dgm:t>
        <a:bodyPr/>
        <a:lstStyle/>
        <a:p>
          <a:r>
            <a:rPr lang="it-IT"/>
            <a:t>WP3: Vacuum and </a:t>
          </a:r>
          <a:r>
            <a:rPr lang="it-IT" err="1"/>
            <a:t>Cryogenics</a:t>
          </a:r>
          <a:endParaRPr lang="en-US"/>
        </a:p>
      </dgm:t>
    </dgm:pt>
    <dgm:pt modelId="{D998FCA6-4D57-4E1C-849D-76D1E6FAE5E5}" type="parTrans" cxnId="{5C2BB019-11A7-413E-A811-77BAC9748DE7}">
      <dgm:prSet/>
      <dgm:spPr/>
      <dgm:t>
        <a:bodyPr/>
        <a:lstStyle/>
        <a:p>
          <a:endParaRPr lang="en-US"/>
        </a:p>
      </dgm:t>
    </dgm:pt>
    <dgm:pt modelId="{90204B69-41C8-4829-8CA4-8A9FBD5DB8A4}" type="sibTrans" cxnId="{5C2BB019-11A7-413E-A811-77BAC9748DE7}">
      <dgm:prSet/>
      <dgm:spPr/>
      <dgm:t>
        <a:bodyPr/>
        <a:lstStyle/>
        <a:p>
          <a:r>
            <a:rPr lang="en-US"/>
            <a:t>5.228.165€</a:t>
          </a:r>
        </a:p>
      </dgm:t>
    </dgm:pt>
    <dgm:pt modelId="{0E9C8884-F092-4AAA-BFF2-710C8077AB4C}">
      <dgm:prSet phldrT="[Testo]"/>
      <dgm:spPr/>
      <dgm:t>
        <a:bodyPr/>
        <a:lstStyle/>
        <a:p>
          <a:r>
            <a:rPr lang="it-IT"/>
            <a:t>WP4: </a:t>
          </a:r>
          <a:r>
            <a:rPr lang="it-IT" err="1"/>
            <a:t>Suspensions</a:t>
          </a:r>
          <a:r>
            <a:rPr lang="it-IT"/>
            <a:t> and large </a:t>
          </a:r>
          <a:r>
            <a:rPr lang="it-IT" err="1"/>
            <a:t>interferometric</a:t>
          </a:r>
          <a:r>
            <a:rPr lang="it-IT"/>
            <a:t> facilities</a:t>
          </a:r>
          <a:endParaRPr lang="en-US"/>
        </a:p>
      </dgm:t>
    </dgm:pt>
    <dgm:pt modelId="{2BF39B08-9545-480E-8835-AD71A164CBC3}" type="parTrans" cxnId="{8A8933E7-B761-461B-A8C3-AEEB3E01B19E}">
      <dgm:prSet/>
      <dgm:spPr/>
      <dgm:t>
        <a:bodyPr/>
        <a:lstStyle/>
        <a:p>
          <a:endParaRPr lang="en-US"/>
        </a:p>
      </dgm:t>
    </dgm:pt>
    <dgm:pt modelId="{DA36B064-7F72-47C5-8163-6EB99562ED14}" type="sibTrans" cxnId="{8A8933E7-B761-461B-A8C3-AEEB3E01B19E}">
      <dgm:prSet/>
      <dgm:spPr/>
      <dgm:t>
        <a:bodyPr/>
        <a:lstStyle/>
        <a:p>
          <a:r>
            <a:rPr lang="en-US"/>
            <a:t>10.511.601€</a:t>
          </a:r>
        </a:p>
      </dgm:t>
    </dgm:pt>
    <dgm:pt modelId="{A1D31F82-360F-4235-8362-5D446D712A7A}">
      <dgm:prSet/>
      <dgm:spPr/>
      <dgm:t>
        <a:bodyPr/>
        <a:lstStyle/>
        <a:p>
          <a:r>
            <a:rPr lang="it-IT"/>
            <a:t>WP5: Computing &amp; DAQ</a:t>
          </a:r>
          <a:endParaRPr lang="en-US"/>
        </a:p>
      </dgm:t>
    </dgm:pt>
    <dgm:pt modelId="{35E0ED08-C247-4A59-B78E-847E288E5B43}" type="parTrans" cxnId="{85A586B1-AC12-4131-AF9B-AA516E2FFB4D}">
      <dgm:prSet/>
      <dgm:spPr/>
      <dgm:t>
        <a:bodyPr/>
        <a:lstStyle/>
        <a:p>
          <a:endParaRPr lang="en-US"/>
        </a:p>
      </dgm:t>
    </dgm:pt>
    <dgm:pt modelId="{8B76CBC7-282D-4D72-B2AD-0B9F5F5524B3}" type="sibTrans" cxnId="{85A586B1-AC12-4131-AF9B-AA516E2FFB4D}">
      <dgm:prSet/>
      <dgm:spPr/>
      <dgm:t>
        <a:bodyPr/>
        <a:lstStyle/>
        <a:p>
          <a:r>
            <a:rPr lang="en-US"/>
            <a:t>1.108.177€</a:t>
          </a:r>
        </a:p>
      </dgm:t>
    </dgm:pt>
    <dgm:pt modelId="{6C84F31C-CCA7-4952-8203-9FD9D0CE91CD}">
      <dgm:prSet/>
      <dgm:spPr/>
      <dgm:t>
        <a:bodyPr/>
        <a:lstStyle/>
        <a:p>
          <a:r>
            <a:rPr lang="it-IT"/>
            <a:t>WP6: </a:t>
          </a:r>
          <a:r>
            <a:rPr lang="it-IT" err="1"/>
            <a:t>Sustainable</a:t>
          </a:r>
          <a:r>
            <a:rPr lang="it-IT"/>
            <a:t> Design</a:t>
          </a:r>
          <a:endParaRPr lang="en-US"/>
        </a:p>
      </dgm:t>
    </dgm:pt>
    <dgm:pt modelId="{6B4F5C1E-44E1-40A5-B584-35455E9B6C2B}" type="parTrans" cxnId="{9414853E-36F4-4761-9317-3225BA1D02DC}">
      <dgm:prSet/>
      <dgm:spPr/>
      <dgm:t>
        <a:bodyPr/>
        <a:lstStyle/>
        <a:p>
          <a:endParaRPr lang="en-US"/>
        </a:p>
      </dgm:t>
    </dgm:pt>
    <dgm:pt modelId="{18EC63E4-15CB-40F3-8373-E60524A1D38B}" type="sibTrans" cxnId="{9414853E-36F4-4761-9317-3225BA1D02DC}">
      <dgm:prSet/>
      <dgm:spPr/>
      <dgm:t>
        <a:bodyPr/>
        <a:lstStyle/>
        <a:p>
          <a:r>
            <a:rPr lang="en-US"/>
            <a:t>19.843.048€</a:t>
          </a:r>
        </a:p>
      </dgm:t>
    </dgm:pt>
    <dgm:pt modelId="{3DFF2AEB-39A9-44D7-99CE-2066D9E15986}">
      <dgm:prSet/>
      <dgm:spPr/>
      <dgm:t>
        <a:bodyPr/>
        <a:lstStyle/>
        <a:p>
          <a:r>
            <a:rPr lang="it-IT"/>
            <a:t>WP7: </a:t>
          </a:r>
          <a:r>
            <a:rPr lang="it-IT" err="1"/>
            <a:t>Outreaching</a:t>
          </a:r>
          <a:r>
            <a:rPr lang="it-IT"/>
            <a:t>, </a:t>
          </a:r>
          <a:r>
            <a:rPr lang="it-IT" err="1"/>
            <a:t>Dissemination</a:t>
          </a:r>
          <a:r>
            <a:rPr lang="it-IT"/>
            <a:t>, training</a:t>
          </a:r>
          <a:endParaRPr lang="en-US"/>
        </a:p>
      </dgm:t>
    </dgm:pt>
    <dgm:pt modelId="{A54F7A10-FBA9-4D4F-BAA3-F892A13B5E1A}" type="parTrans" cxnId="{97F2CCB5-8F54-4C2B-9FD3-D4F749018866}">
      <dgm:prSet/>
      <dgm:spPr/>
      <dgm:t>
        <a:bodyPr/>
        <a:lstStyle/>
        <a:p>
          <a:endParaRPr lang="en-US"/>
        </a:p>
      </dgm:t>
    </dgm:pt>
    <dgm:pt modelId="{59F39DCB-6E39-46EF-ACCD-D33C5BEE52FE}" type="sibTrans" cxnId="{97F2CCB5-8F54-4C2B-9FD3-D4F749018866}">
      <dgm:prSet/>
      <dgm:spPr/>
      <dgm:t>
        <a:bodyPr/>
        <a:lstStyle/>
        <a:p>
          <a:r>
            <a:rPr lang="en-US"/>
            <a:t>623.320€</a:t>
          </a:r>
        </a:p>
      </dgm:t>
    </dgm:pt>
    <dgm:pt modelId="{C400277E-7DFC-4482-A89C-AA17E981A7AE}" type="pres">
      <dgm:prSet presAssocID="{90F2F715-4698-4D8A-B7BB-8E0B60C1FD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45822DD-E557-438A-BA1C-DDD262F4B751}" type="pres">
      <dgm:prSet presAssocID="{51C808F0-CD66-4D3F-A1AB-71599CEC0FEE}" presName="hierRoot1" presStyleCnt="0">
        <dgm:presLayoutVars>
          <dgm:hierBranch val="init"/>
        </dgm:presLayoutVars>
      </dgm:prSet>
      <dgm:spPr/>
    </dgm:pt>
    <dgm:pt modelId="{597132BA-675C-455B-B3FC-BA55380B83E8}" type="pres">
      <dgm:prSet presAssocID="{51C808F0-CD66-4D3F-A1AB-71599CEC0FEE}" presName="rootComposite1" presStyleCnt="0"/>
      <dgm:spPr/>
    </dgm:pt>
    <dgm:pt modelId="{FAC29A36-1997-48AF-B619-6EBB81E0FA9F}" type="pres">
      <dgm:prSet presAssocID="{51C808F0-CD66-4D3F-A1AB-71599CEC0FEE}" presName="rootText1" presStyleLbl="node0" presStyleIdx="0" presStyleCnt="1">
        <dgm:presLayoutVars>
          <dgm:chMax/>
          <dgm:chPref val="3"/>
        </dgm:presLayoutVars>
      </dgm:prSet>
      <dgm:spPr/>
    </dgm:pt>
    <dgm:pt modelId="{F3508C6B-44D4-4BB9-A3F4-43CBDA672405}" type="pres">
      <dgm:prSet presAssocID="{51C808F0-CD66-4D3F-A1AB-71599CEC0FEE}" presName="titleText1" presStyleLbl="fgAcc0" presStyleIdx="0" presStyleCnt="1">
        <dgm:presLayoutVars>
          <dgm:chMax val="0"/>
          <dgm:chPref val="0"/>
        </dgm:presLayoutVars>
      </dgm:prSet>
      <dgm:spPr/>
    </dgm:pt>
    <dgm:pt modelId="{B0D5AAF9-0BA1-4682-A743-4A6176028D2B}" type="pres">
      <dgm:prSet presAssocID="{51C808F0-CD66-4D3F-A1AB-71599CEC0FEE}" presName="rootConnector1" presStyleLbl="node1" presStyleIdx="0" presStyleCnt="6"/>
      <dgm:spPr/>
    </dgm:pt>
    <dgm:pt modelId="{17622021-BABA-429F-9B5E-D4BD33581CE0}" type="pres">
      <dgm:prSet presAssocID="{51C808F0-CD66-4D3F-A1AB-71599CEC0FEE}" presName="hierChild2" presStyleCnt="0"/>
      <dgm:spPr/>
    </dgm:pt>
    <dgm:pt modelId="{3A9658D7-46F5-4C5A-AABB-BE8632D9E125}" type="pres">
      <dgm:prSet presAssocID="{A8D79B27-FE18-4C9D-84F6-4951945632E9}" presName="Name37" presStyleLbl="parChTrans1D2" presStyleIdx="0" presStyleCnt="6"/>
      <dgm:spPr/>
    </dgm:pt>
    <dgm:pt modelId="{FA8E17A3-8FE8-495C-90B2-E6AAFB0AF09E}" type="pres">
      <dgm:prSet presAssocID="{9E464498-2829-488C-99A1-0EB6A4E2909F}" presName="hierRoot2" presStyleCnt="0">
        <dgm:presLayoutVars>
          <dgm:hierBranch val="init"/>
        </dgm:presLayoutVars>
      </dgm:prSet>
      <dgm:spPr/>
    </dgm:pt>
    <dgm:pt modelId="{3FC4CA71-F012-4D5C-B197-B54BE57BF7D7}" type="pres">
      <dgm:prSet presAssocID="{9E464498-2829-488C-99A1-0EB6A4E2909F}" presName="rootComposite" presStyleCnt="0"/>
      <dgm:spPr/>
    </dgm:pt>
    <dgm:pt modelId="{25409A99-3FC9-46F0-981B-9FBAA9620BB5}" type="pres">
      <dgm:prSet presAssocID="{9E464498-2829-488C-99A1-0EB6A4E2909F}" presName="rootText" presStyleLbl="node1" presStyleIdx="0" presStyleCnt="6">
        <dgm:presLayoutVars>
          <dgm:chMax/>
          <dgm:chPref val="3"/>
        </dgm:presLayoutVars>
      </dgm:prSet>
      <dgm:spPr/>
    </dgm:pt>
    <dgm:pt modelId="{7DD9CB1E-C5C7-4079-93A1-F3758CE97DD1}" type="pres">
      <dgm:prSet presAssocID="{9E464498-2829-488C-99A1-0EB6A4E2909F}" presName="titleText2" presStyleLbl="fgAcc1" presStyleIdx="0" presStyleCnt="6">
        <dgm:presLayoutVars>
          <dgm:chMax val="0"/>
          <dgm:chPref val="0"/>
        </dgm:presLayoutVars>
      </dgm:prSet>
      <dgm:spPr/>
    </dgm:pt>
    <dgm:pt modelId="{6D494F14-D374-4F73-A36E-92327C648C38}" type="pres">
      <dgm:prSet presAssocID="{9E464498-2829-488C-99A1-0EB6A4E2909F}" presName="rootConnector" presStyleLbl="node2" presStyleIdx="0" presStyleCnt="0"/>
      <dgm:spPr/>
    </dgm:pt>
    <dgm:pt modelId="{E4F612EB-BC51-4027-BF99-F13C83FD714A}" type="pres">
      <dgm:prSet presAssocID="{9E464498-2829-488C-99A1-0EB6A4E2909F}" presName="hierChild4" presStyleCnt="0"/>
      <dgm:spPr/>
    </dgm:pt>
    <dgm:pt modelId="{5837750F-ADE7-4D5A-AA3C-6ED1EE741CF6}" type="pres">
      <dgm:prSet presAssocID="{9E464498-2829-488C-99A1-0EB6A4E2909F}" presName="hierChild5" presStyleCnt="0"/>
      <dgm:spPr/>
    </dgm:pt>
    <dgm:pt modelId="{97F76939-819F-4FED-AE20-783E82C81FFC}" type="pres">
      <dgm:prSet presAssocID="{D998FCA6-4D57-4E1C-849D-76D1E6FAE5E5}" presName="Name37" presStyleLbl="parChTrans1D2" presStyleIdx="1" presStyleCnt="6"/>
      <dgm:spPr/>
    </dgm:pt>
    <dgm:pt modelId="{A15B7326-93F2-4B12-B640-2D10DAC8F52A}" type="pres">
      <dgm:prSet presAssocID="{BEF730D6-C5BD-4F8F-A6BB-33CD4AB6B1BB}" presName="hierRoot2" presStyleCnt="0">
        <dgm:presLayoutVars>
          <dgm:hierBranch val="init"/>
        </dgm:presLayoutVars>
      </dgm:prSet>
      <dgm:spPr/>
    </dgm:pt>
    <dgm:pt modelId="{F0BB1ED4-8753-4336-881B-F09C4BFC065B}" type="pres">
      <dgm:prSet presAssocID="{BEF730D6-C5BD-4F8F-A6BB-33CD4AB6B1BB}" presName="rootComposite" presStyleCnt="0"/>
      <dgm:spPr/>
    </dgm:pt>
    <dgm:pt modelId="{C47941BB-16D2-40CD-A649-0A36EDECCB8A}" type="pres">
      <dgm:prSet presAssocID="{BEF730D6-C5BD-4F8F-A6BB-33CD4AB6B1BB}" presName="rootText" presStyleLbl="node1" presStyleIdx="1" presStyleCnt="6">
        <dgm:presLayoutVars>
          <dgm:chMax/>
          <dgm:chPref val="3"/>
        </dgm:presLayoutVars>
      </dgm:prSet>
      <dgm:spPr/>
    </dgm:pt>
    <dgm:pt modelId="{9DACFEDB-54DF-4DF5-8E61-D166249A1390}" type="pres">
      <dgm:prSet presAssocID="{BEF730D6-C5BD-4F8F-A6BB-33CD4AB6B1BB}" presName="titleText2" presStyleLbl="fgAcc1" presStyleIdx="1" presStyleCnt="6">
        <dgm:presLayoutVars>
          <dgm:chMax val="0"/>
          <dgm:chPref val="0"/>
        </dgm:presLayoutVars>
      </dgm:prSet>
      <dgm:spPr/>
    </dgm:pt>
    <dgm:pt modelId="{2FB9C1FC-1F13-45CE-985B-8CFA62A7C155}" type="pres">
      <dgm:prSet presAssocID="{BEF730D6-C5BD-4F8F-A6BB-33CD4AB6B1BB}" presName="rootConnector" presStyleLbl="node2" presStyleIdx="0" presStyleCnt="0"/>
      <dgm:spPr/>
    </dgm:pt>
    <dgm:pt modelId="{D0A0353F-C94B-4D4A-A8D8-F32F6647E341}" type="pres">
      <dgm:prSet presAssocID="{BEF730D6-C5BD-4F8F-A6BB-33CD4AB6B1BB}" presName="hierChild4" presStyleCnt="0"/>
      <dgm:spPr/>
    </dgm:pt>
    <dgm:pt modelId="{979FDE4E-3E13-400B-946D-D6CF01B3A040}" type="pres">
      <dgm:prSet presAssocID="{BEF730D6-C5BD-4F8F-A6BB-33CD4AB6B1BB}" presName="hierChild5" presStyleCnt="0"/>
      <dgm:spPr/>
    </dgm:pt>
    <dgm:pt modelId="{F0931DE5-087E-45B8-BAF3-5756B1D6C5AE}" type="pres">
      <dgm:prSet presAssocID="{2BF39B08-9545-480E-8835-AD71A164CBC3}" presName="Name37" presStyleLbl="parChTrans1D2" presStyleIdx="2" presStyleCnt="6"/>
      <dgm:spPr/>
    </dgm:pt>
    <dgm:pt modelId="{51B0C98B-4DA0-41FD-932B-0BE6395E4A63}" type="pres">
      <dgm:prSet presAssocID="{0E9C8884-F092-4AAA-BFF2-710C8077AB4C}" presName="hierRoot2" presStyleCnt="0">
        <dgm:presLayoutVars>
          <dgm:hierBranch val="init"/>
        </dgm:presLayoutVars>
      </dgm:prSet>
      <dgm:spPr/>
    </dgm:pt>
    <dgm:pt modelId="{0A92E818-9847-4D2F-A8AB-FE873F3AD69A}" type="pres">
      <dgm:prSet presAssocID="{0E9C8884-F092-4AAA-BFF2-710C8077AB4C}" presName="rootComposite" presStyleCnt="0"/>
      <dgm:spPr/>
    </dgm:pt>
    <dgm:pt modelId="{613BCDB9-B86B-46E2-9925-11B8FC6C64A9}" type="pres">
      <dgm:prSet presAssocID="{0E9C8884-F092-4AAA-BFF2-710C8077AB4C}" presName="rootText" presStyleLbl="node1" presStyleIdx="2" presStyleCnt="6">
        <dgm:presLayoutVars>
          <dgm:chMax/>
          <dgm:chPref val="3"/>
        </dgm:presLayoutVars>
      </dgm:prSet>
      <dgm:spPr/>
    </dgm:pt>
    <dgm:pt modelId="{5576002F-D6DA-4406-86C7-6861ABE46F83}" type="pres">
      <dgm:prSet presAssocID="{0E9C8884-F092-4AAA-BFF2-710C8077AB4C}" presName="titleText2" presStyleLbl="fgAcc1" presStyleIdx="2" presStyleCnt="6">
        <dgm:presLayoutVars>
          <dgm:chMax val="0"/>
          <dgm:chPref val="0"/>
        </dgm:presLayoutVars>
      </dgm:prSet>
      <dgm:spPr/>
    </dgm:pt>
    <dgm:pt modelId="{2F8E1D65-B070-49C8-BE10-84D03F02C3C8}" type="pres">
      <dgm:prSet presAssocID="{0E9C8884-F092-4AAA-BFF2-710C8077AB4C}" presName="rootConnector" presStyleLbl="node2" presStyleIdx="0" presStyleCnt="0"/>
      <dgm:spPr/>
    </dgm:pt>
    <dgm:pt modelId="{B5FDC149-4588-48D3-BCCC-EAF4AD95681F}" type="pres">
      <dgm:prSet presAssocID="{0E9C8884-F092-4AAA-BFF2-710C8077AB4C}" presName="hierChild4" presStyleCnt="0"/>
      <dgm:spPr/>
    </dgm:pt>
    <dgm:pt modelId="{8BDAB6C6-2BE4-49E1-BFF7-5FC0DDD0CD61}" type="pres">
      <dgm:prSet presAssocID="{0E9C8884-F092-4AAA-BFF2-710C8077AB4C}" presName="hierChild5" presStyleCnt="0"/>
      <dgm:spPr/>
    </dgm:pt>
    <dgm:pt modelId="{6E24886B-B6BE-44E2-A42E-64E92198866C}" type="pres">
      <dgm:prSet presAssocID="{35E0ED08-C247-4A59-B78E-847E288E5B43}" presName="Name37" presStyleLbl="parChTrans1D2" presStyleIdx="3" presStyleCnt="6"/>
      <dgm:spPr/>
    </dgm:pt>
    <dgm:pt modelId="{3BF00520-9E1F-4F6E-A6D1-E43958293343}" type="pres">
      <dgm:prSet presAssocID="{A1D31F82-360F-4235-8362-5D446D712A7A}" presName="hierRoot2" presStyleCnt="0">
        <dgm:presLayoutVars>
          <dgm:hierBranch val="init"/>
        </dgm:presLayoutVars>
      </dgm:prSet>
      <dgm:spPr/>
    </dgm:pt>
    <dgm:pt modelId="{28CDB8A0-3B1B-44F4-82B0-2B617A8802FA}" type="pres">
      <dgm:prSet presAssocID="{A1D31F82-360F-4235-8362-5D446D712A7A}" presName="rootComposite" presStyleCnt="0"/>
      <dgm:spPr/>
    </dgm:pt>
    <dgm:pt modelId="{646792E2-7389-4DD5-9213-537B9DF1EA59}" type="pres">
      <dgm:prSet presAssocID="{A1D31F82-360F-4235-8362-5D446D712A7A}" presName="rootText" presStyleLbl="node1" presStyleIdx="3" presStyleCnt="6">
        <dgm:presLayoutVars>
          <dgm:chMax/>
          <dgm:chPref val="3"/>
        </dgm:presLayoutVars>
      </dgm:prSet>
      <dgm:spPr/>
    </dgm:pt>
    <dgm:pt modelId="{45B7DAAC-2752-43CE-86C2-EB769F1344DF}" type="pres">
      <dgm:prSet presAssocID="{A1D31F82-360F-4235-8362-5D446D712A7A}" presName="titleText2" presStyleLbl="fgAcc1" presStyleIdx="3" presStyleCnt="6">
        <dgm:presLayoutVars>
          <dgm:chMax val="0"/>
          <dgm:chPref val="0"/>
        </dgm:presLayoutVars>
      </dgm:prSet>
      <dgm:spPr/>
    </dgm:pt>
    <dgm:pt modelId="{790C5FBC-D444-49F9-AE50-DBA1903EF168}" type="pres">
      <dgm:prSet presAssocID="{A1D31F82-360F-4235-8362-5D446D712A7A}" presName="rootConnector" presStyleLbl="node2" presStyleIdx="0" presStyleCnt="0"/>
      <dgm:spPr/>
    </dgm:pt>
    <dgm:pt modelId="{A7E25136-78F7-482C-BE07-D45BDCEDFBFE}" type="pres">
      <dgm:prSet presAssocID="{A1D31F82-360F-4235-8362-5D446D712A7A}" presName="hierChild4" presStyleCnt="0"/>
      <dgm:spPr/>
    </dgm:pt>
    <dgm:pt modelId="{64DC26B3-5513-47BD-BEF0-FD5C9107E38F}" type="pres">
      <dgm:prSet presAssocID="{A1D31F82-360F-4235-8362-5D446D712A7A}" presName="hierChild5" presStyleCnt="0"/>
      <dgm:spPr/>
    </dgm:pt>
    <dgm:pt modelId="{06F90F4D-C8A9-4CFA-8C85-253CB57868C7}" type="pres">
      <dgm:prSet presAssocID="{6B4F5C1E-44E1-40A5-B584-35455E9B6C2B}" presName="Name37" presStyleLbl="parChTrans1D2" presStyleIdx="4" presStyleCnt="6"/>
      <dgm:spPr/>
    </dgm:pt>
    <dgm:pt modelId="{71D65E00-6C7B-4332-8500-117061886F6C}" type="pres">
      <dgm:prSet presAssocID="{6C84F31C-CCA7-4952-8203-9FD9D0CE91CD}" presName="hierRoot2" presStyleCnt="0">
        <dgm:presLayoutVars>
          <dgm:hierBranch val="init"/>
        </dgm:presLayoutVars>
      </dgm:prSet>
      <dgm:spPr/>
    </dgm:pt>
    <dgm:pt modelId="{A54C3EBE-C807-42C1-8713-681509062421}" type="pres">
      <dgm:prSet presAssocID="{6C84F31C-CCA7-4952-8203-9FD9D0CE91CD}" presName="rootComposite" presStyleCnt="0"/>
      <dgm:spPr/>
    </dgm:pt>
    <dgm:pt modelId="{AA206940-8C12-4EDC-B4DE-AF0AE37D6B88}" type="pres">
      <dgm:prSet presAssocID="{6C84F31C-CCA7-4952-8203-9FD9D0CE91CD}" presName="rootText" presStyleLbl="node1" presStyleIdx="4" presStyleCnt="6">
        <dgm:presLayoutVars>
          <dgm:chMax/>
          <dgm:chPref val="3"/>
        </dgm:presLayoutVars>
      </dgm:prSet>
      <dgm:spPr/>
    </dgm:pt>
    <dgm:pt modelId="{45209173-9887-4359-91C2-37949913F914}" type="pres">
      <dgm:prSet presAssocID="{6C84F31C-CCA7-4952-8203-9FD9D0CE91CD}" presName="titleText2" presStyleLbl="fgAcc1" presStyleIdx="4" presStyleCnt="6">
        <dgm:presLayoutVars>
          <dgm:chMax val="0"/>
          <dgm:chPref val="0"/>
        </dgm:presLayoutVars>
      </dgm:prSet>
      <dgm:spPr/>
    </dgm:pt>
    <dgm:pt modelId="{051063E4-95EB-4BA3-9F6C-288107B68B97}" type="pres">
      <dgm:prSet presAssocID="{6C84F31C-CCA7-4952-8203-9FD9D0CE91CD}" presName="rootConnector" presStyleLbl="node2" presStyleIdx="0" presStyleCnt="0"/>
      <dgm:spPr/>
    </dgm:pt>
    <dgm:pt modelId="{DD73FEC2-1211-4247-9614-8FF1FFE08CBC}" type="pres">
      <dgm:prSet presAssocID="{6C84F31C-CCA7-4952-8203-9FD9D0CE91CD}" presName="hierChild4" presStyleCnt="0"/>
      <dgm:spPr/>
    </dgm:pt>
    <dgm:pt modelId="{C76E64E9-B972-4BCD-AC9D-784F873E203D}" type="pres">
      <dgm:prSet presAssocID="{6C84F31C-CCA7-4952-8203-9FD9D0CE91CD}" presName="hierChild5" presStyleCnt="0"/>
      <dgm:spPr/>
    </dgm:pt>
    <dgm:pt modelId="{C384EDC4-576D-4EE6-A391-6F58EBF493C7}" type="pres">
      <dgm:prSet presAssocID="{A54F7A10-FBA9-4D4F-BAA3-F892A13B5E1A}" presName="Name37" presStyleLbl="parChTrans1D2" presStyleIdx="5" presStyleCnt="6"/>
      <dgm:spPr/>
    </dgm:pt>
    <dgm:pt modelId="{5870A5D6-4B7A-40EA-A214-729793A534C8}" type="pres">
      <dgm:prSet presAssocID="{3DFF2AEB-39A9-44D7-99CE-2066D9E15986}" presName="hierRoot2" presStyleCnt="0">
        <dgm:presLayoutVars>
          <dgm:hierBranch val="init"/>
        </dgm:presLayoutVars>
      </dgm:prSet>
      <dgm:spPr/>
    </dgm:pt>
    <dgm:pt modelId="{F3F26D89-17DC-4C9C-AE4B-1E15A1D50A83}" type="pres">
      <dgm:prSet presAssocID="{3DFF2AEB-39A9-44D7-99CE-2066D9E15986}" presName="rootComposite" presStyleCnt="0"/>
      <dgm:spPr/>
    </dgm:pt>
    <dgm:pt modelId="{350D697C-7183-4810-A801-934DDD88F11C}" type="pres">
      <dgm:prSet presAssocID="{3DFF2AEB-39A9-44D7-99CE-2066D9E15986}" presName="rootText" presStyleLbl="node1" presStyleIdx="5" presStyleCnt="6">
        <dgm:presLayoutVars>
          <dgm:chMax/>
          <dgm:chPref val="3"/>
        </dgm:presLayoutVars>
      </dgm:prSet>
      <dgm:spPr/>
    </dgm:pt>
    <dgm:pt modelId="{92DC4548-029C-41E5-B99C-F296D947FD12}" type="pres">
      <dgm:prSet presAssocID="{3DFF2AEB-39A9-44D7-99CE-2066D9E15986}" presName="titleText2" presStyleLbl="fgAcc1" presStyleIdx="5" presStyleCnt="6">
        <dgm:presLayoutVars>
          <dgm:chMax val="0"/>
          <dgm:chPref val="0"/>
        </dgm:presLayoutVars>
      </dgm:prSet>
      <dgm:spPr/>
    </dgm:pt>
    <dgm:pt modelId="{426A4054-1C85-4792-A326-1DB58AA149B1}" type="pres">
      <dgm:prSet presAssocID="{3DFF2AEB-39A9-44D7-99CE-2066D9E15986}" presName="rootConnector" presStyleLbl="node2" presStyleIdx="0" presStyleCnt="0"/>
      <dgm:spPr/>
    </dgm:pt>
    <dgm:pt modelId="{A534E3DA-7DD5-4502-8863-9FEBB9F9E7E7}" type="pres">
      <dgm:prSet presAssocID="{3DFF2AEB-39A9-44D7-99CE-2066D9E15986}" presName="hierChild4" presStyleCnt="0"/>
      <dgm:spPr/>
    </dgm:pt>
    <dgm:pt modelId="{087ED729-EB64-4FC9-9475-16C4D29D427F}" type="pres">
      <dgm:prSet presAssocID="{3DFF2AEB-39A9-44D7-99CE-2066D9E15986}" presName="hierChild5" presStyleCnt="0"/>
      <dgm:spPr/>
    </dgm:pt>
    <dgm:pt modelId="{05B2BAB2-4154-4E8B-A4A0-8F6BA75DCF65}" type="pres">
      <dgm:prSet presAssocID="{51C808F0-CD66-4D3F-A1AB-71599CEC0FEE}" presName="hierChild3" presStyleCnt="0"/>
      <dgm:spPr/>
    </dgm:pt>
  </dgm:ptLst>
  <dgm:cxnLst>
    <dgm:cxn modelId="{71370013-5E71-4FDB-A866-D01515D39C84}" type="presOf" srcId="{3DFF2AEB-39A9-44D7-99CE-2066D9E15986}" destId="{350D697C-7183-4810-A801-934DDD88F11C}" srcOrd="0" destOrd="0" presId="urn:microsoft.com/office/officeart/2008/layout/NameandTitleOrganizationalChart"/>
    <dgm:cxn modelId="{A7541418-A66B-4BE5-AE3C-D3A17E86B4B7}" type="presOf" srcId="{A1D31F82-360F-4235-8362-5D446D712A7A}" destId="{790C5FBC-D444-49F9-AE50-DBA1903EF168}" srcOrd="1" destOrd="0" presId="urn:microsoft.com/office/officeart/2008/layout/NameandTitleOrganizationalChart"/>
    <dgm:cxn modelId="{BA602218-32BC-4C56-AF49-5E28DC950F68}" type="presOf" srcId="{DA36B064-7F72-47C5-8163-6EB99562ED14}" destId="{5576002F-D6DA-4406-86C7-6861ABE46F83}" srcOrd="0" destOrd="0" presId="urn:microsoft.com/office/officeart/2008/layout/NameandTitleOrganizationalChart"/>
    <dgm:cxn modelId="{5C2BB019-11A7-413E-A811-77BAC9748DE7}" srcId="{51C808F0-CD66-4D3F-A1AB-71599CEC0FEE}" destId="{BEF730D6-C5BD-4F8F-A6BB-33CD4AB6B1BB}" srcOrd="1" destOrd="0" parTransId="{D998FCA6-4D57-4E1C-849D-76D1E6FAE5E5}" sibTransId="{90204B69-41C8-4829-8CA4-8A9FBD5DB8A4}"/>
    <dgm:cxn modelId="{9AFDC536-D4A2-476F-8D79-4DCE4E369B07}" type="presOf" srcId="{2BF39B08-9545-480E-8835-AD71A164CBC3}" destId="{F0931DE5-087E-45B8-BAF3-5756B1D6C5AE}" srcOrd="0" destOrd="0" presId="urn:microsoft.com/office/officeart/2008/layout/NameandTitleOrganizationalChart"/>
    <dgm:cxn modelId="{C5E2EF36-014B-4E04-B123-65CB536A4B71}" type="presOf" srcId="{90204B69-41C8-4829-8CA4-8A9FBD5DB8A4}" destId="{9DACFEDB-54DF-4DF5-8E61-D166249A1390}" srcOrd="0" destOrd="0" presId="urn:microsoft.com/office/officeart/2008/layout/NameandTitleOrganizationalChart"/>
    <dgm:cxn modelId="{9414853E-36F4-4761-9317-3225BA1D02DC}" srcId="{51C808F0-CD66-4D3F-A1AB-71599CEC0FEE}" destId="{6C84F31C-CCA7-4952-8203-9FD9D0CE91CD}" srcOrd="4" destOrd="0" parTransId="{6B4F5C1E-44E1-40A5-B584-35455E9B6C2B}" sibTransId="{18EC63E4-15CB-40F3-8373-E60524A1D38B}"/>
    <dgm:cxn modelId="{FC2CB442-6DD5-4E18-99B1-FEAC16B36DA2}" type="presOf" srcId="{6B4F5C1E-44E1-40A5-B584-35455E9B6C2B}" destId="{06F90F4D-C8A9-4CFA-8C85-253CB57868C7}" srcOrd="0" destOrd="0" presId="urn:microsoft.com/office/officeart/2008/layout/NameandTitleOrganizationalChart"/>
    <dgm:cxn modelId="{59587A4A-8CEC-4E32-A123-8D29B044B8B6}" srcId="{51C808F0-CD66-4D3F-A1AB-71599CEC0FEE}" destId="{9E464498-2829-488C-99A1-0EB6A4E2909F}" srcOrd="0" destOrd="0" parTransId="{A8D79B27-FE18-4C9D-84F6-4951945632E9}" sibTransId="{32360B07-636E-4C6C-B193-57EE8AFB1D83}"/>
    <dgm:cxn modelId="{B513CD57-C034-4092-8549-EC8C9FB35DDA}" type="presOf" srcId="{18EC63E4-15CB-40F3-8373-E60524A1D38B}" destId="{45209173-9887-4359-91C2-37949913F914}" srcOrd="0" destOrd="0" presId="urn:microsoft.com/office/officeart/2008/layout/NameandTitleOrganizationalChart"/>
    <dgm:cxn modelId="{F6A65658-CC32-4648-B374-371FD5A0DC60}" type="presOf" srcId="{35E0ED08-C247-4A59-B78E-847E288E5B43}" destId="{6E24886B-B6BE-44E2-A42E-64E92198866C}" srcOrd="0" destOrd="0" presId="urn:microsoft.com/office/officeart/2008/layout/NameandTitleOrganizationalChart"/>
    <dgm:cxn modelId="{06289C5B-578B-48F5-9EBF-27ADCA6A557D}" type="presOf" srcId="{9E464498-2829-488C-99A1-0EB6A4E2909F}" destId="{6D494F14-D374-4F73-A36E-92327C648C38}" srcOrd="1" destOrd="0" presId="urn:microsoft.com/office/officeart/2008/layout/NameandTitleOrganizationalChart"/>
    <dgm:cxn modelId="{57BE876B-9627-475F-A2C5-9873A7469753}" type="presOf" srcId="{6C84F31C-CCA7-4952-8203-9FD9D0CE91CD}" destId="{051063E4-95EB-4BA3-9F6C-288107B68B97}" srcOrd="1" destOrd="0" presId="urn:microsoft.com/office/officeart/2008/layout/NameandTitleOrganizationalChart"/>
    <dgm:cxn modelId="{99166E7F-48C0-46AD-9908-5490E906ECB2}" type="presOf" srcId="{6C84F31C-CCA7-4952-8203-9FD9D0CE91CD}" destId="{AA206940-8C12-4EDC-B4DE-AF0AE37D6B88}" srcOrd="0" destOrd="0" presId="urn:microsoft.com/office/officeart/2008/layout/NameandTitleOrganizationalChart"/>
    <dgm:cxn modelId="{C84DC780-613F-4EA9-AA3F-8E6995D24CB5}" type="presOf" srcId="{59F39DCB-6E39-46EF-ACCD-D33C5BEE52FE}" destId="{92DC4548-029C-41E5-B99C-F296D947FD12}" srcOrd="0" destOrd="0" presId="urn:microsoft.com/office/officeart/2008/layout/NameandTitleOrganizationalChart"/>
    <dgm:cxn modelId="{1335DC8E-729E-45A4-B87E-8101D1079AB2}" type="presOf" srcId="{8B76CBC7-282D-4D72-B2AD-0B9F5F5524B3}" destId="{45B7DAAC-2752-43CE-86C2-EB769F1344DF}" srcOrd="0" destOrd="0" presId="urn:microsoft.com/office/officeart/2008/layout/NameandTitleOrganizationalChart"/>
    <dgm:cxn modelId="{6890B891-D440-42FA-98BD-27409531134E}" type="presOf" srcId="{D998FCA6-4D57-4E1C-849D-76D1E6FAE5E5}" destId="{97F76939-819F-4FED-AE20-783E82C81FFC}" srcOrd="0" destOrd="0" presId="urn:microsoft.com/office/officeart/2008/layout/NameandTitleOrganizationalChart"/>
    <dgm:cxn modelId="{2BDFDC9F-51AC-4942-B753-64F6723BAA01}" type="presOf" srcId="{A1D31F82-360F-4235-8362-5D446D712A7A}" destId="{646792E2-7389-4DD5-9213-537B9DF1EA59}" srcOrd="0" destOrd="0" presId="urn:microsoft.com/office/officeart/2008/layout/NameandTitleOrganizationalChart"/>
    <dgm:cxn modelId="{85A586B1-AC12-4131-AF9B-AA516E2FFB4D}" srcId="{51C808F0-CD66-4D3F-A1AB-71599CEC0FEE}" destId="{A1D31F82-360F-4235-8362-5D446D712A7A}" srcOrd="3" destOrd="0" parTransId="{35E0ED08-C247-4A59-B78E-847E288E5B43}" sibTransId="{8B76CBC7-282D-4D72-B2AD-0B9F5F5524B3}"/>
    <dgm:cxn modelId="{97F2CCB5-8F54-4C2B-9FD3-D4F749018866}" srcId="{51C808F0-CD66-4D3F-A1AB-71599CEC0FEE}" destId="{3DFF2AEB-39A9-44D7-99CE-2066D9E15986}" srcOrd="5" destOrd="0" parTransId="{A54F7A10-FBA9-4D4F-BAA3-F892A13B5E1A}" sibTransId="{59F39DCB-6E39-46EF-ACCD-D33C5BEE52FE}"/>
    <dgm:cxn modelId="{9F9EA9B6-F1EA-4945-9DE1-14A7DA1ED0A9}" type="presOf" srcId="{0E9C8884-F092-4AAA-BFF2-710C8077AB4C}" destId="{2F8E1D65-B070-49C8-BE10-84D03F02C3C8}" srcOrd="1" destOrd="0" presId="urn:microsoft.com/office/officeart/2008/layout/NameandTitleOrganizationalChart"/>
    <dgm:cxn modelId="{2C2136BB-F695-42E4-90F8-3591529364B8}" type="presOf" srcId="{9E464498-2829-488C-99A1-0EB6A4E2909F}" destId="{25409A99-3FC9-46F0-981B-9FBAA9620BB5}" srcOrd="0" destOrd="0" presId="urn:microsoft.com/office/officeart/2008/layout/NameandTitleOrganizationalChart"/>
    <dgm:cxn modelId="{B2FECDBD-F311-43ED-BB5E-F8BEB00F5E88}" type="presOf" srcId="{A54F7A10-FBA9-4D4F-BAA3-F892A13B5E1A}" destId="{C384EDC4-576D-4EE6-A391-6F58EBF493C7}" srcOrd="0" destOrd="0" presId="urn:microsoft.com/office/officeart/2008/layout/NameandTitleOrganizationalChart"/>
    <dgm:cxn modelId="{C4BBDBBF-E229-47C9-9ADC-3973AEBB9905}" type="presOf" srcId="{90F2F715-4698-4D8A-B7BB-8E0B60C1FDD4}" destId="{C400277E-7DFC-4482-A89C-AA17E981A7AE}" srcOrd="0" destOrd="0" presId="urn:microsoft.com/office/officeart/2008/layout/NameandTitleOrganizationalChart"/>
    <dgm:cxn modelId="{03F7CCC2-0EF2-41AF-A62D-AD0C2A13DBDB}" type="presOf" srcId="{A8D79B27-FE18-4C9D-84F6-4951945632E9}" destId="{3A9658D7-46F5-4C5A-AABB-BE8632D9E125}" srcOrd="0" destOrd="0" presId="urn:microsoft.com/office/officeart/2008/layout/NameandTitleOrganizationalChart"/>
    <dgm:cxn modelId="{AF1D68C3-3E71-451B-AEA4-70579191944A}" type="presOf" srcId="{3DFF2AEB-39A9-44D7-99CE-2066D9E15986}" destId="{426A4054-1C85-4792-A326-1DB58AA149B1}" srcOrd="1" destOrd="0" presId="urn:microsoft.com/office/officeart/2008/layout/NameandTitleOrganizationalChart"/>
    <dgm:cxn modelId="{7F8CF3C4-DBBE-4E18-8FE9-36470FAF1961}" srcId="{90F2F715-4698-4D8A-B7BB-8E0B60C1FDD4}" destId="{51C808F0-CD66-4D3F-A1AB-71599CEC0FEE}" srcOrd="0" destOrd="0" parTransId="{665ABCF6-5A4F-410A-A2EF-2F473BF7E9D7}" sibTransId="{6C272F47-A9D4-4841-B45D-9798D72AF42D}"/>
    <dgm:cxn modelId="{991993E4-3324-48BD-ABEC-E07070ECAE41}" type="presOf" srcId="{0E9C8884-F092-4AAA-BFF2-710C8077AB4C}" destId="{613BCDB9-B86B-46E2-9925-11B8FC6C64A9}" srcOrd="0" destOrd="0" presId="urn:microsoft.com/office/officeart/2008/layout/NameandTitleOrganizationalChart"/>
    <dgm:cxn modelId="{8A8933E7-B761-461B-A8C3-AEEB3E01B19E}" srcId="{51C808F0-CD66-4D3F-A1AB-71599CEC0FEE}" destId="{0E9C8884-F092-4AAA-BFF2-710C8077AB4C}" srcOrd="2" destOrd="0" parTransId="{2BF39B08-9545-480E-8835-AD71A164CBC3}" sibTransId="{DA36B064-7F72-47C5-8163-6EB99562ED14}"/>
    <dgm:cxn modelId="{F53D7BE8-08FA-4926-B8FE-71B155538E37}" type="presOf" srcId="{32360B07-636E-4C6C-B193-57EE8AFB1D83}" destId="{7DD9CB1E-C5C7-4079-93A1-F3758CE97DD1}" srcOrd="0" destOrd="0" presId="urn:microsoft.com/office/officeart/2008/layout/NameandTitleOrganizationalChart"/>
    <dgm:cxn modelId="{4A5570EB-A372-4E16-B0EC-45B6D6B2C82C}" type="presOf" srcId="{6C272F47-A9D4-4841-B45D-9798D72AF42D}" destId="{F3508C6B-44D4-4BB9-A3F4-43CBDA672405}" srcOrd="0" destOrd="0" presId="urn:microsoft.com/office/officeart/2008/layout/NameandTitleOrganizationalChart"/>
    <dgm:cxn modelId="{B166ABF3-84AC-458E-929F-B6328FD98393}" type="presOf" srcId="{BEF730D6-C5BD-4F8F-A6BB-33CD4AB6B1BB}" destId="{2FB9C1FC-1F13-45CE-985B-8CFA62A7C155}" srcOrd="1" destOrd="0" presId="urn:microsoft.com/office/officeart/2008/layout/NameandTitleOrganizationalChart"/>
    <dgm:cxn modelId="{891980F5-4A0C-4B2E-B357-9D94C6FAD159}" type="presOf" srcId="{51C808F0-CD66-4D3F-A1AB-71599CEC0FEE}" destId="{B0D5AAF9-0BA1-4682-A743-4A6176028D2B}" srcOrd="1" destOrd="0" presId="urn:microsoft.com/office/officeart/2008/layout/NameandTitleOrganizationalChart"/>
    <dgm:cxn modelId="{C1E375F6-E7CE-4B01-8FAF-20268D43EC5E}" type="presOf" srcId="{BEF730D6-C5BD-4F8F-A6BB-33CD4AB6B1BB}" destId="{C47941BB-16D2-40CD-A649-0A36EDECCB8A}" srcOrd="0" destOrd="0" presId="urn:microsoft.com/office/officeart/2008/layout/NameandTitleOrganizationalChart"/>
    <dgm:cxn modelId="{2A6360FF-81BE-4255-B4F5-822152CC49FE}" type="presOf" srcId="{51C808F0-CD66-4D3F-A1AB-71599CEC0FEE}" destId="{FAC29A36-1997-48AF-B619-6EBB81E0FA9F}" srcOrd="0" destOrd="0" presId="urn:microsoft.com/office/officeart/2008/layout/NameandTitleOrganizationalChart"/>
    <dgm:cxn modelId="{438A4F4D-F649-4C9B-BA92-9D459123547A}" type="presParOf" srcId="{C400277E-7DFC-4482-A89C-AA17E981A7AE}" destId="{445822DD-E557-438A-BA1C-DDD262F4B751}" srcOrd="0" destOrd="0" presId="urn:microsoft.com/office/officeart/2008/layout/NameandTitleOrganizationalChart"/>
    <dgm:cxn modelId="{80C6A254-0AC1-4295-AAE5-A876149C45AD}" type="presParOf" srcId="{445822DD-E557-438A-BA1C-DDD262F4B751}" destId="{597132BA-675C-455B-B3FC-BA55380B83E8}" srcOrd="0" destOrd="0" presId="urn:microsoft.com/office/officeart/2008/layout/NameandTitleOrganizationalChart"/>
    <dgm:cxn modelId="{865D03E2-5C07-4EA8-9B81-AF85F4ED6EF6}" type="presParOf" srcId="{597132BA-675C-455B-B3FC-BA55380B83E8}" destId="{FAC29A36-1997-48AF-B619-6EBB81E0FA9F}" srcOrd="0" destOrd="0" presId="urn:microsoft.com/office/officeart/2008/layout/NameandTitleOrganizationalChart"/>
    <dgm:cxn modelId="{E98DF4F5-B35E-4617-AE67-C1458000D261}" type="presParOf" srcId="{597132BA-675C-455B-B3FC-BA55380B83E8}" destId="{F3508C6B-44D4-4BB9-A3F4-43CBDA672405}" srcOrd="1" destOrd="0" presId="urn:microsoft.com/office/officeart/2008/layout/NameandTitleOrganizationalChart"/>
    <dgm:cxn modelId="{2F38FDFE-B2A1-4BDD-9628-76EF04388308}" type="presParOf" srcId="{597132BA-675C-455B-B3FC-BA55380B83E8}" destId="{B0D5AAF9-0BA1-4682-A743-4A6176028D2B}" srcOrd="2" destOrd="0" presId="urn:microsoft.com/office/officeart/2008/layout/NameandTitleOrganizationalChart"/>
    <dgm:cxn modelId="{61A2CF8D-5379-4020-9A48-E2A056F264AC}" type="presParOf" srcId="{445822DD-E557-438A-BA1C-DDD262F4B751}" destId="{17622021-BABA-429F-9B5E-D4BD33581CE0}" srcOrd="1" destOrd="0" presId="urn:microsoft.com/office/officeart/2008/layout/NameandTitleOrganizationalChart"/>
    <dgm:cxn modelId="{72BF4FCB-6509-47CD-A51C-DC8AF4600CBA}" type="presParOf" srcId="{17622021-BABA-429F-9B5E-D4BD33581CE0}" destId="{3A9658D7-46F5-4C5A-AABB-BE8632D9E125}" srcOrd="0" destOrd="0" presId="urn:microsoft.com/office/officeart/2008/layout/NameandTitleOrganizationalChart"/>
    <dgm:cxn modelId="{824623A0-0648-4C5E-8D79-DFD7554EF028}" type="presParOf" srcId="{17622021-BABA-429F-9B5E-D4BD33581CE0}" destId="{FA8E17A3-8FE8-495C-90B2-E6AAFB0AF09E}" srcOrd="1" destOrd="0" presId="urn:microsoft.com/office/officeart/2008/layout/NameandTitleOrganizationalChart"/>
    <dgm:cxn modelId="{E09B5170-8FFC-41AF-8C95-3298533FB82E}" type="presParOf" srcId="{FA8E17A3-8FE8-495C-90B2-E6AAFB0AF09E}" destId="{3FC4CA71-F012-4D5C-B197-B54BE57BF7D7}" srcOrd="0" destOrd="0" presId="urn:microsoft.com/office/officeart/2008/layout/NameandTitleOrganizationalChart"/>
    <dgm:cxn modelId="{D3559FC4-AE65-452A-9938-8B3065CE3481}" type="presParOf" srcId="{3FC4CA71-F012-4D5C-B197-B54BE57BF7D7}" destId="{25409A99-3FC9-46F0-981B-9FBAA9620BB5}" srcOrd="0" destOrd="0" presId="urn:microsoft.com/office/officeart/2008/layout/NameandTitleOrganizationalChart"/>
    <dgm:cxn modelId="{72C6A8C6-0AB5-4238-847B-276555899536}" type="presParOf" srcId="{3FC4CA71-F012-4D5C-B197-B54BE57BF7D7}" destId="{7DD9CB1E-C5C7-4079-93A1-F3758CE97DD1}" srcOrd="1" destOrd="0" presId="urn:microsoft.com/office/officeart/2008/layout/NameandTitleOrganizationalChart"/>
    <dgm:cxn modelId="{95D3504B-7A16-4F2C-AD29-DF85AAF2D9D9}" type="presParOf" srcId="{3FC4CA71-F012-4D5C-B197-B54BE57BF7D7}" destId="{6D494F14-D374-4F73-A36E-92327C648C38}" srcOrd="2" destOrd="0" presId="urn:microsoft.com/office/officeart/2008/layout/NameandTitleOrganizationalChart"/>
    <dgm:cxn modelId="{1198DA66-7786-426A-AEF2-4C38CDB3C0E0}" type="presParOf" srcId="{FA8E17A3-8FE8-495C-90B2-E6AAFB0AF09E}" destId="{E4F612EB-BC51-4027-BF99-F13C83FD714A}" srcOrd="1" destOrd="0" presId="urn:microsoft.com/office/officeart/2008/layout/NameandTitleOrganizationalChart"/>
    <dgm:cxn modelId="{68A93686-1845-46AB-A642-816C823B0B17}" type="presParOf" srcId="{FA8E17A3-8FE8-495C-90B2-E6AAFB0AF09E}" destId="{5837750F-ADE7-4D5A-AA3C-6ED1EE741CF6}" srcOrd="2" destOrd="0" presId="urn:microsoft.com/office/officeart/2008/layout/NameandTitleOrganizationalChart"/>
    <dgm:cxn modelId="{26B7536F-ED45-470D-A65D-D51706F13612}" type="presParOf" srcId="{17622021-BABA-429F-9B5E-D4BD33581CE0}" destId="{97F76939-819F-4FED-AE20-783E82C81FFC}" srcOrd="2" destOrd="0" presId="urn:microsoft.com/office/officeart/2008/layout/NameandTitleOrganizationalChart"/>
    <dgm:cxn modelId="{B5469443-282F-4D64-A62A-725D144B7A7E}" type="presParOf" srcId="{17622021-BABA-429F-9B5E-D4BD33581CE0}" destId="{A15B7326-93F2-4B12-B640-2D10DAC8F52A}" srcOrd="3" destOrd="0" presId="urn:microsoft.com/office/officeart/2008/layout/NameandTitleOrganizationalChart"/>
    <dgm:cxn modelId="{189CB2D2-865D-4B1C-9D82-81EB75D2198D}" type="presParOf" srcId="{A15B7326-93F2-4B12-B640-2D10DAC8F52A}" destId="{F0BB1ED4-8753-4336-881B-F09C4BFC065B}" srcOrd="0" destOrd="0" presId="urn:microsoft.com/office/officeart/2008/layout/NameandTitleOrganizationalChart"/>
    <dgm:cxn modelId="{B1ED832F-926F-429B-A2C5-108753D20627}" type="presParOf" srcId="{F0BB1ED4-8753-4336-881B-F09C4BFC065B}" destId="{C47941BB-16D2-40CD-A649-0A36EDECCB8A}" srcOrd="0" destOrd="0" presId="urn:microsoft.com/office/officeart/2008/layout/NameandTitleOrganizationalChart"/>
    <dgm:cxn modelId="{8C6F2458-59DF-4556-B338-78E902ED2A1B}" type="presParOf" srcId="{F0BB1ED4-8753-4336-881B-F09C4BFC065B}" destId="{9DACFEDB-54DF-4DF5-8E61-D166249A1390}" srcOrd="1" destOrd="0" presId="urn:microsoft.com/office/officeart/2008/layout/NameandTitleOrganizationalChart"/>
    <dgm:cxn modelId="{1CACB27B-C422-4303-AC86-539B1957BD2A}" type="presParOf" srcId="{F0BB1ED4-8753-4336-881B-F09C4BFC065B}" destId="{2FB9C1FC-1F13-45CE-985B-8CFA62A7C155}" srcOrd="2" destOrd="0" presId="urn:microsoft.com/office/officeart/2008/layout/NameandTitleOrganizationalChart"/>
    <dgm:cxn modelId="{45103349-8176-40E6-BA89-A3D528A61FA7}" type="presParOf" srcId="{A15B7326-93F2-4B12-B640-2D10DAC8F52A}" destId="{D0A0353F-C94B-4D4A-A8D8-F32F6647E341}" srcOrd="1" destOrd="0" presId="urn:microsoft.com/office/officeart/2008/layout/NameandTitleOrganizationalChart"/>
    <dgm:cxn modelId="{F275F425-DC6C-474A-A4A1-69F9A7B9DF54}" type="presParOf" srcId="{A15B7326-93F2-4B12-B640-2D10DAC8F52A}" destId="{979FDE4E-3E13-400B-946D-D6CF01B3A040}" srcOrd="2" destOrd="0" presId="urn:microsoft.com/office/officeart/2008/layout/NameandTitleOrganizationalChart"/>
    <dgm:cxn modelId="{CD2741D2-8EC6-47B3-B415-FB70D86E9D84}" type="presParOf" srcId="{17622021-BABA-429F-9B5E-D4BD33581CE0}" destId="{F0931DE5-087E-45B8-BAF3-5756B1D6C5AE}" srcOrd="4" destOrd="0" presId="urn:microsoft.com/office/officeart/2008/layout/NameandTitleOrganizationalChart"/>
    <dgm:cxn modelId="{7F9B0679-E7D8-445C-8920-1DC827F8282F}" type="presParOf" srcId="{17622021-BABA-429F-9B5E-D4BD33581CE0}" destId="{51B0C98B-4DA0-41FD-932B-0BE6395E4A63}" srcOrd="5" destOrd="0" presId="urn:microsoft.com/office/officeart/2008/layout/NameandTitleOrganizationalChart"/>
    <dgm:cxn modelId="{E80460D4-E8E3-486D-8591-CF0A309DD4E5}" type="presParOf" srcId="{51B0C98B-4DA0-41FD-932B-0BE6395E4A63}" destId="{0A92E818-9847-4D2F-A8AB-FE873F3AD69A}" srcOrd="0" destOrd="0" presId="urn:microsoft.com/office/officeart/2008/layout/NameandTitleOrganizationalChart"/>
    <dgm:cxn modelId="{B78B87E9-FFF1-4F24-BA8B-CB675A14E1DF}" type="presParOf" srcId="{0A92E818-9847-4D2F-A8AB-FE873F3AD69A}" destId="{613BCDB9-B86B-46E2-9925-11B8FC6C64A9}" srcOrd="0" destOrd="0" presId="urn:microsoft.com/office/officeart/2008/layout/NameandTitleOrganizationalChart"/>
    <dgm:cxn modelId="{783FA823-11E8-46D9-9F90-B955705EC295}" type="presParOf" srcId="{0A92E818-9847-4D2F-A8AB-FE873F3AD69A}" destId="{5576002F-D6DA-4406-86C7-6861ABE46F83}" srcOrd="1" destOrd="0" presId="urn:microsoft.com/office/officeart/2008/layout/NameandTitleOrganizationalChart"/>
    <dgm:cxn modelId="{E8807321-D084-43A3-8A58-5109E632A66A}" type="presParOf" srcId="{0A92E818-9847-4D2F-A8AB-FE873F3AD69A}" destId="{2F8E1D65-B070-49C8-BE10-84D03F02C3C8}" srcOrd="2" destOrd="0" presId="urn:microsoft.com/office/officeart/2008/layout/NameandTitleOrganizationalChart"/>
    <dgm:cxn modelId="{A63FF058-2301-4BD5-B1D4-4AFD1ED746A7}" type="presParOf" srcId="{51B0C98B-4DA0-41FD-932B-0BE6395E4A63}" destId="{B5FDC149-4588-48D3-BCCC-EAF4AD95681F}" srcOrd="1" destOrd="0" presId="urn:microsoft.com/office/officeart/2008/layout/NameandTitleOrganizationalChart"/>
    <dgm:cxn modelId="{3D4006F6-B9D0-4033-80AA-5AA36A50271F}" type="presParOf" srcId="{51B0C98B-4DA0-41FD-932B-0BE6395E4A63}" destId="{8BDAB6C6-2BE4-49E1-BFF7-5FC0DDD0CD61}" srcOrd="2" destOrd="0" presId="urn:microsoft.com/office/officeart/2008/layout/NameandTitleOrganizationalChart"/>
    <dgm:cxn modelId="{176BFC30-6450-4104-87A0-54548455910E}" type="presParOf" srcId="{17622021-BABA-429F-9B5E-D4BD33581CE0}" destId="{6E24886B-B6BE-44E2-A42E-64E92198866C}" srcOrd="6" destOrd="0" presId="urn:microsoft.com/office/officeart/2008/layout/NameandTitleOrganizationalChart"/>
    <dgm:cxn modelId="{2EDDEBA7-CE0E-441F-9B7D-51158E967DAA}" type="presParOf" srcId="{17622021-BABA-429F-9B5E-D4BD33581CE0}" destId="{3BF00520-9E1F-4F6E-A6D1-E43958293343}" srcOrd="7" destOrd="0" presId="urn:microsoft.com/office/officeart/2008/layout/NameandTitleOrganizationalChart"/>
    <dgm:cxn modelId="{250FA69A-C834-46A3-B0A7-AA502F5C184F}" type="presParOf" srcId="{3BF00520-9E1F-4F6E-A6D1-E43958293343}" destId="{28CDB8A0-3B1B-44F4-82B0-2B617A8802FA}" srcOrd="0" destOrd="0" presId="urn:microsoft.com/office/officeart/2008/layout/NameandTitleOrganizationalChart"/>
    <dgm:cxn modelId="{16B35A6C-1F19-47DC-B97D-41DCB9BBEC2B}" type="presParOf" srcId="{28CDB8A0-3B1B-44F4-82B0-2B617A8802FA}" destId="{646792E2-7389-4DD5-9213-537B9DF1EA59}" srcOrd="0" destOrd="0" presId="urn:microsoft.com/office/officeart/2008/layout/NameandTitleOrganizationalChart"/>
    <dgm:cxn modelId="{35880996-2711-4392-A5AE-6CCDA3F45C19}" type="presParOf" srcId="{28CDB8A0-3B1B-44F4-82B0-2B617A8802FA}" destId="{45B7DAAC-2752-43CE-86C2-EB769F1344DF}" srcOrd="1" destOrd="0" presId="urn:microsoft.com/office/officeart/2008/layout/NameandTitleOrganizationalChart"/>
    <dgm:cxn modelId="{713B4CE9-8496-422F-B064-247DCDE41569}" type="presParOf" srcId="{28CDB8A0-3B1B-44F4-82B0-2B617A8802FA}" destId="{790C5FBC-D444-49F9-AE50-DBA1903EF168}" srcOrd="2" destOrd="0" presId="urn:microsoft.com/office/officeart/2008/layout/NameandTitleOrganizationalChart"/>
    <dgm:cxn modelId="{D7BB5A3B-AD39-4DE3-9064-76A9638E26B1}" type="presParOf" srcId="{3BF00520-9E1F-4F6E-A6D1-E43958293343}" destId="{A7E25136-78F7-482C-BE07-D45BDCEDFBFE}" srcOrd="1" destOrd="0" presId="urn:microsoft.com/office/officeart/2008/layout/NameandTitleOrganizationalChart"/>
    <dgm:cxn modelId="{1B02DBEF-2159-4AB7-A94A-0D669E1518B2}" type="presParOf" srcId="{3BF00520-9E1F-4F6E-A6D1-E43958293343}" destId="{64DC26B3-5513-47BD-BEF0-FD5C9107E38F}" srcOrd="2" destOrd="0" presId="urn:microsoft.com/office/officeart/2008/layout/NameandTitleOrganizationalChart"/>
    <dgm:cxn modelId="{725E68A4-4971-4B5C-BE45-55F8F8268AAC}" type="presParOf" srcId="{17622021-BABA-429F-9B5E-D4BD33581CE0}" destId="{06F90F4D-C8A9-4CFA-8C85-253CB57868C7}" srcOrd="8" destOrd="0" presId="urn:microsoft.com/office/officeart/2008/layout/NameandTitleOrganizationalChart"/>
    <dgm:cxn modelId="{2B162872-C263-4B3B-A13F-A1302D6AFA73}" type="presParOf" srcId="{17622021-BABA-429F-9B5E-D4BD33581CE0}" destId="{71D65E00-6C7B-4332-8500-117061886F6C}" srcOrd="9" destOrd="0" presId="urn:microsoft.com/office/officeart/2008/layout/NameandTitleOrganizationalChart"/>
    <dgm:cxn modelId="{9AB35BFF-266D-4258-BE25-FE0564AA2B59}" type="presParOf" srcId="{71D65E00-6C7B-4332-8500-117061886F6C}" destId="{A54C3EBE-C807-42C1-8713-681509062421}" srcOrd="0" destOrd="0" presId="urn:microsoft.com/office/officeart/2008/layout/NameandTitleOrganizationalChart"/>
    <dgm:cxn modelId="{72511994-7F78-48B2-BD85-A74C4A13170A}" type="presParOf" srcId="{A54C3EBE-C807-42C1-8713-681509062421}" destId="{AA206940-8C12-4EDC-B4DE-AF0AE37D6B88}" srcOrd="0" destOrd="0" presId="urn:microsoft.com/office/officeart/2008/layout/NameandTitleOrganizationalChart"/>
    <dgm:cxn modelId="{2E7D289B-DC01-432A-A6E7-C2B633BC205D}" type="presParOf" srcId="{A54C3EBE-C807-42C1-8713-681509062421}" destId="{45209173-9887-4359-91C2-37949913F914}" srcOrd="1" destOrd="0" presId="urn:microsoft.com/office/officeart/2008/layout/NameandTitleOrganizationalChart"/>
    <dgm:cxn modelId="{8E105D52-8045-4147-839B-4F7BC30D308A}" type="presParOf" srcId="{A54C3EBE-C807-42C1-8713-681509062421}" destId="{051063E4-95EB-4BA3-9F6C-288107B68B97}" srcOrd="2" destOrd="0" presId="urn:microsoft.com/office/officeart/2008/layout/NameandTitleOrganizationalChart"/>
    <dgm:cxn modelId="{A4E41780-27DA-41A5-A6C3-4770CB52F177}" type="presParOf" srcId="{71D65E00-6C7B-4332-8500-117061886F6C}" destId="{DD73FEC2-1211-4247-9614-8FF1FFE08CBC}" srcOrd="1" destOrd="0" presId="urn:microsoft.com/office/officeart/2008/layout/NameandTitleOrganizationalChart"/>
    <dgm:cxn modelId="{DFB5B7AC-DD81-4312-A425-4A87CB59481F}" type="presParOf" srcId="{71D65E00-6C7B-4332-8500-117061886F6C}" destId="{C76E64E9-B972-4BCD-AC9D-784F873E203D}" srcOrd="2" destOrd="0" presId="urn:microsoft.com/office/officeart/2008/layout/NameandTitleOrganizationalChart"/>
    <dgm:cxn modelId="{604FE4E7-BB78-4A85-97E4-D849C0FFA5B8}" type="presParOf" srcId="{17622021-BABA-429F-9B5E-D4BD33581CE0}" destId="{C384EDC4-576D-4EE6-A391-6F58EBF493C7}" srcOrd="10" destOrd="0" presId="urn:microsoft.com/office/officeart/2008/layout/NameandTitleOrganizationalChart"/>
    <dgm:cxn modelId="{172A7C7C-A01F-416F-9718-EE2E71B32553}" type="presParOf" srcId="{17622021-BABA-429F-9B5E-D4BD33581CE0}" destId="{5870A5D6-4B7A-40EA-A214-729793A534C8}" srcOrd="11" destOrd="0" presId="urn:microsoft.com/office/officeart/2008/layout/NameandTitleOrganizationalChart"/>
    <dgm:cxn modelId="{F5EE8EC2-4367-48E2-9723-BF3970540772}" type="presParOf" srcId="{5870A5D6-4B7A-40EA-A214-729793A534C8}" destId="{F3F26D89-17DC-4C9C-AE4B-1E15A1D50A83}" srcOrd="0" destOrd="0" presId="urn:microsoft.com/office/officeart/2008/layout/NameandTitleOrganizationalChart"/>
    <dgm:cxn modelId="{A90FDFA6-9883-475C-B10D-E635587495EB}" type="presParOf" srcId="{F3F26D89-17DC-4C9C-AE4B-1E15A1D50A83}" destId="{350D697C-7183-4810-A801-934DDD88F11C}" srcOrd="0" destOrd="0" presId="urn:microsoft.com/office/officeart/2008/layout/NameandTitleOrganizationalChart"/>
    <dgm:cxn modelId="{D46F7673-CF4D-449C-A324-31C0F559618E}" type="presParOf" srcId="{F3F26D89-17DC-4C9C-AE4B-1E15A1D50A83}" destId="{92DC4548-029C-41E5-B99C-F296D947FD12}" srcOrd="1" destOrd="0" presId="urn:microsoft.com/office/officeart/2008/layout/NameandTitleOrganizationalChart"/>
    <dgm:cxn modelId="{204D9233-A66B-41C3-B9F6-84B672E6E302}" type="presParOf" srcId="{F3F26D89-17DC-4C9C-AE4B-1E15A1D50A83}" destId="{426A4054-1C85-4792-A326-1DB58AA149B1}" srcOrd="2" destOrd="0" presId="urn:microsoft.com/office/officeart/2008/layout/NameandTitleOrganizationalChart"/>
    <dgm:cxn modelId="{8C264808-F81D-4CE4-A994-63943E6289F8}" type="presParOf" srcId="{5870A5D6-4B7A-40EA-A214-729793A534C8}" destId="{A534E3DA-7DD5-4502-8863-9FEBB9F9E7E7}" srcOrd="1" destOrd="0" presId="urn:microsoft.com/office/officeart/2008/layout/NameandTitleOrganizationalChart"/>
    <dgm:cxn modelId="{2A86C4F4-40F7-4A1B-999B-239686F8F816}" type="presParOf" srcId="{5870A5D6-4B7A-40EA-A214-729793A534C8}" destId="{087ED729-EB64-4FC9-9475-16C4D29D427F}" srcOrd="2" destOrd="0" presId="urn:microsoft.com/office/officeart/2008/layout/NameandTitleOrganizationalChart"/>
    <dgm:cxn modelId="{B6AF8B40-5A2B-4EF3-A452-F0EB144BC99C}" type="presParOf" srcId="{445822DD-E557-438A-BA1C-DDD262F4B751}" destId="{05B2BAB2-4154-4E8B-A4A0-8F6BA75DCF65}" srcOrd="2" destOrd="0" presId="urn:microsoft.com/office/officeart/2008/layout/NameandTitleOrganizationalChar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E2F47-0F7B-4D8E-A766-57532E1A47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272AE3-C2FA-6D4F-A2CF-FE0D8D8842ED}" type="pres">
      <dgm:prSet presAssocID="{AA7E2F47-0F7B-4D8E-A766-57532E1A47D0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37CAC1DC-29C2-5349-8AB2-00BB9902FAD9}" type="presOf" srcId="{AA7E2F47-0F7B-4D8E-A766-57532E1A47D0}" destId="{CB272AE3-C2FA-6D4F-A2CF-FE0D8D8842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4EDC4-576D-4EE6-A391-6F58EBF493C7}">
      <dsp:nvSpPr>
        <dsp:cNvPr id="0" name=""/>
        <dsp:cNvSpPr/>
      </dsp:nvSpPr>
      <dsp:spPr>
        <a:xfrm>
          <a:off x="5850143" y="1986742"/>
          <a:ext cx="4991285" cy="445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391"/>
              </a:lnTo>
              <a:lnTo>
                <a:pt x="4991285" y="265391"/>
              </a:lnTo>
              <a:lnTo>
                <a:pt x="4991285" y="4451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90F4D-C8A9-4CFA-8C85-253CB57868C7}">
      <dsp:nvSpPr>
        <dsp:cNvPr id="0" name=""/>
        <dsp:cNvSpPr/>
      </dsp:nvSpPr>
      <dsp:spPr>
        <a:xfrm>
          <a:off x="5850143" y="1986742"/>
          <a:ext cx="2994771" cy="445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391"/>
              </a:lnTo>
              <a:lnTo>
                <a:pt x="2994771" y="265391"/>
              </a:lnTo>
              <a:lnTo>
                <a:pt x="2994771" y="4451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24886B-B6BE-44E2-A42E-64E92198866C}">
      <dsp:nvSpPr>
        <dsp:cNvPr id="0" name=""/>
        <dsp:cNvSpPr/>
      </dsp:nvSpPr>
      <dsp:spPr>
        <a:xfrm>
          <a:off x="5850143" y="1986742"/>
          <a:ext cx="998257" cy="445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391"/>
              </a:lnTo>
              <a:lnTo>
                <a:pt x="998257" y="265391"/>
              </a:lnTo>
              <a:lnTo>
                <a:pt x="998257" y="4451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31DE5-087E-45B8-BAF3-5756B1D6C5AE}">
      <dsp:nvSpPr>
        <dsp:cNvPr id="0" name=""/>
        <dsp:cNvSpPr/>
      </dsp:nvSpPr>
      <dsp:spPr>
        <a:xfrm>
          <a:off x="4851886" y="1986742"/>
          <a:ext cx="998257" cy="445172"/>
        </a:xfrm>
        <a:custGeom>
          <a:avLst/>
          <a:gdLst/>
          <a:ahLst/>
          <a:cxnLst/>
          <a:rect l="0" t="0" r="0" b="0"/>
          <a:pathLst>
            <a:path>
              <a:moveTo>
                <a:pt x="998257" y="0"/>
              </a:moveTo>
              <a:lnTo>
                <a:pt x="998257" y="265391"/>
              </a:lnTo>
              <a:lnTo>
                <a:pt x="0" y="265391"/>
              </a:lnTo>
              <a:lnTo>
                <a:pt x="0" y="4451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76939-819F-4FED-AE20-783E82C81FFC}">
      <dsp:nvSpPr>
        <dsp:cNvPr id="0" name=""/>
        <dsp:cNvSpPr/>
      </dsp:nvSpPr>
      <dsp:spPr>
        <a:xfrm>
          <a:off x="2855372" y="1986742"/>
          <a:ext cx="2994771" cy="445172"/>
        </a:xfrm>
        <a:custGeom>
          <a:avLst/>
          <a:gdLst/>
          <a:ahLst/>
          <a:cxnLst/>
          <a:rect l="0" t="0" r="0" b="0"/>
          <a:pathLst>
            <a:path>
              <a:moveTo>
                <a:pt x="2994771" y="0"/>
              </a:moveTo>
              <a:lnTo>
                <a:pt x="2994771" y="265391"/>
              </a:lnTo>
              <a:lnTo>
                <a:pt x="0" y="265391"/>
              </a:lnTo>
              <a:lnTo>
                <a:pt x="0" y="4451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658D7-46F5-4C5A-AABB-BE8632D9E125}">
      <dsp:nvSpPr>
        <dsp:cNvPr id="0" name=""/>
        <dsp:cNvSpPr/>
      </dsp:nvSpPr>
      <dsp:spPr>
        <a:xfrm>
          <a:off x="858858" y="1986742"/>
          <a:ext cx="4991285" cy="445172"/>
        </a:xfrm>
        <a:custGeom>
          <a:avLst/>
          <a:gdLst/>
          <a:ahLst/>
          <a:cxnLst/>
          <a:rect l="0" t="0" r="0" b="0"/>
          <a:pathLst>
            <a:path>
              <a:moveTo>
                <a:pt x="4991285" y="0"/>
              </a:moveTo>
              <a:lnTo>
                <a:pt x="4991285" y="265391"/>
              </a:lnTo>
              <a:lnTo>
                <a:pt x="0" y="265391"/>
              </a:lnTo>
              <a:lnTo>
                <a:pt x="0" y="4451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29A36-1997-48AF-B619-6EBB81E0FA9F}">
      <dsp:nvSpPr>
        <dsp:cNvPr id="0" name=""/>
        <dsp:cNvSpPr/>
      </dsp:nvSpPr>
      <dsp:spPr>
        <a:xfrm>
          <a:off x="5106074" y="1216250"/>
          <a:ext cx="1488137" cy="770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87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WP1: Management</a:t>
          </a:r>
          <a:endParaRPr lang="en-US" sz="1200" kern="1200" dirty="0"/>
        </a:p>
      </dsp:txBody>
      <dsp:txXfrm>
        <a:off x="5106074" y="1216250"/>
        <a:ext cx="1488137" cy="770491"/>
      </dsp:txXfrm>
    </dsp:sp>
    <dsp:sp modelId="{F3508C6B-44D4-4BB9-A3F4-43CBDA672405}">
      <dsp:nvSpPr>
        <dsp:cNvPr id="0" name=""/>
        <dsp:cNvSpPr/>
      </dsp:nvSpPr>
      <dsp:spPr>
        <a:xfrm>
          <a:off x="5403702" y="1815522"/>
          <a:ext cx="1339323" cy="2568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417.942€</a:t>
          </a:r>
          <a:endParaRPr lang="en-US" sz="1600" kern="1200"/>
        </a:p>
      </dsp:txBody>
      <dsp:txXfrm>
        <a:off x="5403702" y="1815522"/>
        <a:ext cx="1339323" cy="256830"/>
      </dsp:txXfrm>
    </dsp:sp>
    <dsp:sp modelId="{25409A99-3FC9-46F0-981B-9FBAA9620BB5}">
      <dsp:nvSpPr>
        <dsp:cNvPr id="0" name=""/>
        <dsp:cNvSpPr/>
      </dsp:nvSpPr>
      <dsp:spPr>
        <a:xfrm>
          <a:off x="114789" y="2431915"/>
          <a:ext cx="1488137" cy="770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87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WP2: </a:t>
          </a:r>
          <a:r>
            <a:rPr lang="it-IT" sz="1200" kern="1200" dirty="0" err="1"/>
            <a:t>Optics</a:t>
          </a:r>
          <a:r>
            <a:rPr lang="it-IT" sz="1200" kern="1200"/>
            <a:t>, Electronics and </a:t>
          </a:r>
          <a:r>
            <a:rPr lang="it-IT" sz="1200" kern="1200" err="1"/>
            <a:t>Photonics</a:t>
          </a:r>
          <a:endParaRPr lang="en-US" sz="1200" kern="1200"/>
        </a:p>
      </dsp:txBody>
      <dsp:txXfrm>
        <a:off x="114789" y="2431915"/>
        <a:ext cx="1488137" cy="770491"/>
      </dsp:txXfrm>
    </dsp:sp>
    <dsp:sp modelId="{7DD9CB1E-C5C7-4079-93A1-F3758CE97DD1}">
      <dsp:nvSpPr>
        <dsp:cNvPr id="0" name=""/>
        <dsp:cNvSpPr/>
      </dsp:nvSpPr>
      <dsp:spPr>
        <a:xfrm>
          <a:off x="412416" y="3031186"/>
          <a:ext cx="1339323" cy="2568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12.266.676€</a:t>
          </a:r>
          <a:endParaRPr lang="en-US" sz="1600" kern="1200"/>
        </a:p>
      </dsp:txBody>
      <dsp:txXfrm>
        <a:off x="412416" y="3031186"/>
        <a:ext cx="1339323" cy="256830"/>
      </dsp:txXfrm>
    </dsp:sp>
    <dsp:sp modelId="{C47941BB-16D2-40CD-A649-0A36EDECCB8A}">
      <dsp:nvSpPr>
        <dsp:cNvPr id="0" name=""/>
        <dsp:cNvSpPr/>
      </dsp:nvSpPr>
      <dsp:spPr>
        <a:xfrm>
          <a:off x="2111303" y="2431915"/>
          <a:ext cx="1488137" cy="770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87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/>
            <a:t>WP3: Vacuum and </a:t>
          </a:r>
          <a:r>
            <a:rPr lang="it-IT" sz="1200" kern="1200" err="1"/>
            <a:t>Cryogenics</a:t>
          </a:r>
          <a:endParaRPr lang="en-US" sz="1200" kern="1200"/>
        </a:p>
      </dsp:txBody>
      <dsp:txXfrm>
        <a:off x="2111303" y="2431915"/>
        <a:ext cx="1488137" cy="770491"/>
      </dsp:txXfrm>
    </dsp:sp>
    <dsp:sp modelId="{9DACFEDB-54DF-4DF5-8E61-D166249A1390}">
      <dsp:nvSpPr>
        <dsp:cNvPr id="0" name=""/>
        <dsp:cNvSpPr/>
      </dsp:nvSpPr>
      <dsp:spPr>
        <a:xfrm>
          <a:off x="2408931" y="3031186"/>
          <a:ext cx="1339323" cy="2568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5.228.165€</a:t>
          </a:r>
        </a:p>
      </dsp:txBody>
      <dsp:txXfrm>
        <a:off x="2408931" y="3031186"/>
        <a:ext cx="1339323" cy="256830"/>
      </dsp:txXfrm>
    </dsp:sp>
    <dsp:sp modelId="{613BCDB9-B86B-46E2-9925-11B8FC6C64A9}">
      <dsp:nvSpPr>
        <dsp:cNvPr id="0" name=""/>
        <dsp:cNvSpPr/>
      </dsp:nvSpPr>
      <dsp:spPr>
        <a:xfrm>
          <a:off x="4107817" y="2431915"/>
          <a:ext cx="1488137" cy="770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87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/>
            <a:t>WP4: </a:t>
          </a:r>
          <a:r>
            <a:rPr lang="it-IT" sz="1200" kern="1200" err="1"/>
            <a:t>Suspensions</a:t>
          </a:r>
          <a:r>
            <a:rPr lang="it-IT" sz="1200" kern="1200"/>
            <a:t> and large </a:t>
          </a:r>
          <a:r>
            <a:rPr lang="it-IT" sz="1200" kern="1200" err="1"/>
            <a:t>interferometric</a:t>
          </a:r>
          <a:r>
            <a:rPr lang="it-IT" sz="1200" kern="1200"/>
            <a:t> facilities</a:t>
          </a:r>
          <a:endParaRPr lang="en-US" sz="1200" kern="1200"/>
        </a:p>
      </dsp:txBody>
      <dsp:txXfrm>
        <a:off x="4107817" y="2431915"/>
        <a:ext cx="1488137" cy="770491"/>
      </dsp:txXfrm>
    </dsp:sp>
    <dsp:sp modelId="{5576002F-D6DA-4406-86C7-6861ABE46F83}">
      <dsp:nvSpPr>
        <dsp:cNvPr id="0" name=""/>
        <dsp:cNvSpPr/>
      </dsp:nvSpPr>
      <dsp:spPr>
        <a:xfrm>
          <a:off x="4405445" y="3031186"/>
          <a:ext cx="1339323" cy="2568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10.511.601€</a:t>
          </a:r>
        </a:p>
      </dsp:txBody>
      <dsp:txXfrm>
        <a:off x="4405445" y="3031186"/>
        <a:ext cx="1339323" cy="256830"/>
      </dsp:txXfrm>
    </dsp:sp>
    <dsp:sp modelId="{646792E2-7389-4DD5-9213-537B9DF1EA59}">
      <dsp:nvSpPr>
        <dsp:cNvPr id="0" name=""/>
        <dsp:cNvSpPr/>
      </dsp:nvSpPr>
      <dsp:spPr>
        <a:xfrm>
          <a:off x="6104331" y="2431915"/>
          <a:ext cx="1488137" cy="770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87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/>
            <a:t>WP5: Computing &amp; DAQ</a:t>
          </a:r>
          <a:endParaRPr lang="en-US" sz="1200" kern="1200"/>
        </a:p>
      </dsp:txBody>
      <dsp:txXfrm>
        <a:off x="6104331" y="2431915"/>
        <a:ext cx="1488137" cy="770491"/>
      </dsp:txXfrm>
    </dsp:sp>
    <dsp:sp modelId="{45B7DAAC-2752-43CE-86C2-EB769F1344DF}">
      <dsp:nvSpPr>
        <dsp:cNvPr id="0" name=""/>
        <dsp:cNvSpPr/>
      </dsp:nvSpPr>
      <dsp:spPr>
        <a:xfrm>
          <a:off x="6401959" y="3031186"/>
          <a:ext cx="1339323" cy="2568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1.108.177€</a:t>
          </a:r>
        </a:p>
      </dsp:txBody>
      <dsp:txXfrm>
        <a:off x="6401959" y="3031186"/>
        <a:ext cx="1339323" cy="256830"/>
      </dsp:txXfrm>
    </dsp:sp>
    <dsp:sp modelId="{AA206940-8C12-4EDC-B4DE-AF0AE37D6B88}">
      <dsp:nvSpPr>
        <dsp:cNvPr id="0" name=""/>
        <dsp:cNvSpPr/>
      </dsp:nvSpPr>
      <dsp:spPr>
        <a:xfrm>
          <a:off x="8100846" y="2431915"/>
          <a:ext cx="1488137" cy="770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87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/>
            <a:t>WP6: </a:t>
          </a:r>
          <a:r>
            <a:rPr lang="it-IT" sz="1200" kern="1200" err="1"/>
            <a:t>Sustainable</a:t>
          </a:r>
          <a:r>
            <a:rPr lang="it-IT" sz="1200" kern="1200"/>
            <a:t> Design</a:t>
          </a:r>
          <a:endParaRPr lang="en-US" sz="1200" kern="1200"/>
        </a:p>
      </dsp:txBody>
      <dsp:txXfrm>
        <a:off x="8100846" y="2431915"/>
        <a:ext cx="1488137" cy="770491"/>
      </dsp:txXfrm>
    </dsp:sp>
    <dsp:sp modelId="{45209173-9887-4359-91C2-37949913F914}">
      <dsp:nvSpPr>
        <dsp:cNvPr id="0" name=""/>
        <dsp:cNvSpPr/>
      </dsp:nvSpPr>
      <dsp:spPr>
        <a:xfrm>
          <a:off x="8398473" y="3031186"/>
          <a:ext cx="1339323" cy="2568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19.843.048€</a:t>
          </a:r>
        </a:p>
      </dsp:txBody>
      <dsp:txXfrm>
        <a:off x="8398473" y="3031186"/>
        <a:ext cx="1339323" cy="256830"/>
      </dsp:txXfrm>
    </dsp:sp>
    <dsp:sp modelId="{350D697C-7183-4810-A801-934DDD88F11C}">
      <dsp:nvSpPr>
        <dsp:cNvPr id="0" name=""/>
        <dsp:cNvSpPr/>
      </dsp:nvSpPr>
      <dsp:spPr>
        <a:xfrm>
          <a:off x="10097360" y="2431915"/>
          <a:ext cx="1488137" cy="770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87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/>
            <a:t>WP7: </a:t>
          </a:r>
          <a:r>
            <a:rPr lang="it-IT" sz="1200" kern="1200" err="1"/>
            <a:t>Outreaching</a:t>
          </a:r>
          <a:r>
            <a:rPr lang="it-IT" sz="1200" kern="1200"/>
            <a:t>, </a:t>
          </a:r>
          <a:r>
            <a:rPr lang="it-IT" sz="1200" kern="1200" err="1"/>
            <a:t>Dissemination</a:t>
          </a:r>
          <a:r>
            <a:rPr lang="it-IT" sz="1200" kern="1200"/>
            <a:t>, training</a:t>
          </a:r>
          <a:endParaRPr lang="en-US" sz="1200" kern="1200"/>
        </a:p>
      </dsp:txBody>
      <dsp:txXfrm>
        <a:off x="10097360" y="2431915"/>
        <a:ext cx="1488137" cy="770491"/>
      </dsp:txXfrm>
    </dsp:sp>
    <dsp:sp modelId="{92DC4548-029C-41E5-B99C-F296D947FD12}">
      <dsp:nvSpPr>
        <dsp:cNvPr id="0" name=""/>
        <dsp:cNvSpPr/>
      </dsp:nvSpPr>
      <dsp:spPr>
        <a:xfrm>
          <a:off x="10394987" y="3031186"/>
          <a:ext cx="1339323" cy="2568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623.320€</a:t>
          </a:r>
        </a:p>
      </dsp:txBody>
      <dsp:txXfrm>
        <a:off x="10394987" y="3031186"/>
        <a:ext cx="1339323" cy="256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2T19:40:35.22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24575,'28'0'0,"-4"0"0,-10 0 0,1 1 0,-4 1 0,-1 0 0,-1 0 0,0-2 0,2 1 0,2-1 0,-2 2 0,1 0 0,-3 1 0,0-1 0,0-2 0,0 0 0,1 0 0,1 0 0,3 0 0,-2 0 0,0 0 0,-2 0 0,0 0 0,-1 0 0,2 0 0,2 0 0,1 0 0,2 0 0,-3 0 0,1 0 0,0 0 0,-2 0 0,0 0 0,0 2 0,0 0 0,2 1 0,-1 1 0,0-2 0,0 1 0,1-1 0,2 0 0,0 0 0,1 1 0,-1-1 0,-3-2 0,-1 0 0,0 0 0,-3 0 0,2 0 0,3 0 0,2 0 0,2 0 0,1 0 0,-1 0 0,1 0 0,-3 0 0,-2 0 0,-1 0 0,-1 0 0,-1 0 0,3 0 0,-2 0 0,-1 0 0,1 0 0,-4 0 0,1 0 0,1 0 0,2 0 0,0 0 0,6 0 0,4 0 0,3 0 0,2 0 0,-4 0 0,-3 0 0,-2 0 0,-2 0 0,0 0 0,0 0 0,1 0 0,1 0 0,1-2 0,-1-1 0,1 1 0,2 0 0,0 1 0,1-1 0,-1 0 0,-3-1 0,-1 0 0,-2 1 0,-3 0 0,-1 0 0,2 1 0,-1 1 0,2-2 0,-3 0 0,-2-1 0,-1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2T19:42:25.72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24575,'34'0'0,"-4"0"0,-11 0 0,-1 0 0,-2 0 0,0 0 0,-1 0 0,-1 0 0,1 0 0,-3 0 0,0 2 0,1 0 0,1 1 0,-2-1 0,1-2 0,2 2 0,-1 0 0,1 1 0,-1 1 0,-3-2 0,1 1 0,-2-2 0,2-1 0,2 0 0,2 0 0,0 0 0,0 2 0,-2 1 0,-3-1 0,2 0 0,1-2 0,0 0 0,1 0 0,-1 0 0,-1 0 0,1 0 0,-1 0 0,1 0 0,1 0 0,-1 0 0,0 0 0,0 0 0,-3 0 0,1 0 0,-1 0 0,-1 0 0,0 0 0,0 0 0,-2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2T19:42:30.90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96 24575,'46'0'0,"-2"0"0,-15-4 0,0-1 0,-3 0 0,0-1 0,3 2 0,0-1 0,2 0 0,-1 2 0,0-2 0,3 2 0,0-2 0,2 1 0,1-1 0,-4 1 0,-1 1 0,-3-1 0,-1 2 0,0-2 0,-1 0 0,2 1 0,-2 1 0,0 1 0,1-1 0,-1-1 0,1 1 0,0-1 0,0 3 0,0 0 0,2 0 0,1 0 0,1 0 0,1 0 0,1 0 0,1 0 0,2 0 0,-2 0 0,-1 0 0,-4 0 0,-1 0 0,-1 0 0,1 0 0,-1 0 0,-1 0 0,-2 0 0,-2 0 0,-1 2 0,-3 1 0,2 2 0,1 0 0,0-3 0,-1-1 0,-6 1 0,-3 1 0,-1-1 0,-1 0 0,2-2 0,0 0 0,3 0 0,2 0 0,1 0 0,2 0 0,-3 0 0,0 0 0,-1 0 0,1 0 0,0 0 0,-2 0 0,-2 0 0,-1 0 0,1 0 0,1 0 0,3 0 0,-1 0 0,1 0 0,0 0 0,-2 0 0,0 0 0,-2 0 0,-1 0 0,2 0 0,1 0 0,2 0 0,0 0 0,0 0 0,0 0 0,-2 0 0,-1 0 0,-1 0 0,-2 0 0,0 0 0,-1 0 0,1 0 0,1 0 0,1 0 0,-1-2 0,-4 2 0,-2-2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2T19:42:34.28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24575,'34'0'0,"-4"0"0,-11 0 0,0 0 0,-1 0 0,0 0 0,0 0 0,1 0 0,1 0 0,-1 0 0,-1 0 0,1 0 0,0 0 0,1 0 0,2 0 0,0 0 0,-2 0 0,-1 2 0,-3 0 0,0 1 0,0-2 0,1 0 0,1 2 0,-2-1 0,0 0 0,0 0 0,-2-2 0,2 0 0,-2 0 0,0 0 0,0 0 0,0 0 0,-1 0 0,1 0 0,0 0 0,-2 0 0,-1 0 0,-1 0 0,-1 0 0,1 0 0,2 0 0,1 0 0,2 0 0,-1 0 0,0 0 0,-1 0 0,-1 0 0,1 0 0,0 0 0,0 0 0,-1 0 0,-2 0 0,0 0 0,1 0 0,0 0 0,3 0 0,-1 0 0,1 0 0,2 0 0,0-2 0,3-1 0,-1 1 0,1-2 0,-1 1 0,-1 1 0,-2 0 0,-8 2 0,-2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2T19:40:39.64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24575,'29'0'0,"-3"0"0,-7 0 0,-1 0 0,-3 0 0,1 0 0,0 0 0,0 2 0,3 2 0,2 1 0,0 1 0,1-2 0,-1 1 0,-3 1 0,-2-1 0,-2-1 0,-2 1 0,0-2 0,1 0 0,3 1 0,1-2 0,-3 1 0,-1-2 0,-2-1 0,2 0 0,-1 0 0,0 0 0,-1 0 0,-1 0 0,1 0 0,-2 0 0,1 0 0,1 0 0,1 0 0,-1 0 0,1 0 0,-1 0 0,1 0 0,3 0 0,-3 0 0,4 0 0,-2-2 0,-2 0 0,2 0 0,-1 0 0,0 2 0,-1-1 0,-3 1 0,2 0 0,0 0 0,2 0 0,3 0 0,0 0 0,-4 0 0,-4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2T19:40:49.24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71 24575,'37'0'0,"-3"0"0,-10 0 0,-2 0 0,-4 0 0,-3 0 0,1 0 0,1 0 0,2 0 0,0 0 0,-1 0 0,1 0 0,-1 0 0,0 0 0,1 0 0,-3 0 0,0 0 0,0 0 0,0 0 0,3 0 0,-1 0 0,1 0 0,-1 0 0,1 0 0,-3 0 0,0 0 0,0 0 0,1 0 0,1 0 0,2 0 0,2 0 0,1 0 0,1 0 0,-2 0 0,-1 0 0,-1 0 0,1 0 0,0 0 0,1 0 0,2 0 0,-2 0 0,3 0 0,2 0 0,0 0 0,0 0 0,-1 0 0,-1-1 0,-1-1 0,0-1 0,0 1 0,-2 1 0,-1 1 0,0 0 0,3 0 0,1-2 0,2 0 0,-1-1 0,1 1 0,3 0 0,1-1 0,-1 1 0,-3-2 0,-5 2 0,-2-1 0,-1 1 0,-1 2 0,1 0 0,1 0 0,4 0 0,3 0 0,3 0 0,3 1 0,0 1 0,0 4 0,-1 3 0,-2 1 0,-4 0 0,-2-2 0,-1 0 0,-2-2 0,2 0 0,0-2 0,-2 2 0,0-1 0,-1 0 0,-2 0 0,1-1 0,-1 1 0,1-3 0,-1 0 0,1-2 0,-1 2 0,-2 0 0,-2 1 0,-2-1 0,-3-2 0,0 0 0,2 0 0,-2 0 0,3 0 0,-3-2 0,-1 0 0,2-2 0,2-3 0,1 1 0,-2-3 0,-3 2 0,-2 0 0,1-1 0,0-2 0,-2-1 0,-4-1 0,-2 3 0,-6 1 0,-8-2 0,-2 1 0,-8-2 0,-2 4 0,-1 2 0,-3 2 0,3 2 0,4 1 0,4 0 0,1 0 0,6 0 0,-1 0 0,-2 0 0,2 0 0,-1 0 0,2 0 0,3 0 0,1 0 0,-3 0 0,0 0 0,-3 0 0,-3 0 0,3 0 0,5 0 0,4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2T19:40:57.82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24575,'35'0'0,"-4"0"0,-13 0 0,1 0 0,-5 0 0,-2 0 0,-3 0 0,-1 0 0,1 0 0,2 0 0,0 0 0,0 0 0,2 0 0,-2 0 0,1 0 0,0 0 0,-1 0 0,-1 0 0,1 0 0,2 0 0,3 0 0,2 0 0,0 0 0,-1 0 0,-2 0 0,-3 0 0,-1 0 0,3 0 0,-2 0 0,0 0 0,-1 0 0,-2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2T19:41:00.62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2T19:41:03.63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18 24575,'40'0'0,"-2"0"0,-11 0 0,-3 0 0,-6 0 0,-2 0 0,0 0 0,0 0 0,1 0 0,-2 0 0,-1 0 0,0 0 0,-1 0 0,-1 0 0,0 0 0,-2 0 0,1 0 0,5 0 0,4 0 0,2 0 0,1 0 0,1 0 0,-2 0 0,1 0 0,-2 0 0,-4 0 0,-4 0 0,-3 0 0,-2 0 0,1 0 0,4 0 0,2 0 0,5-2 0,2-1 0,0 1 0,-3 0 0,-6 2 0,-3 0 0,-3 0 0,6 0 0,0 0 0,6 0 0,-2-2 0,-1-1 0,-1 1 0,-4 1 0,-2 1 0,-1-1 0,2 1 0,2 0 0,-2 0 0,0 2 0,-4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2T19:41:06.82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2T19:41:10.54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24575,'33'0'0,"-3"0"0,-9 0 0,0 0 0,-6 0 0,1 0 0,-2 0 0,-2 0 0,0 0 0,-4 0 0,0 0 0,3 0 0,4 0 0,0 1 0,0 3 0,-5 2 0,-2 0 0,2-1 0,-1-3 0,2-1 0,0-2 0,1-1 0,-3-4 0,1-2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2T19:41:50.43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26 24575,'27'0'0,"-4"0"0,-10 0 0,-1 0 0,1 0 0,1 0 0,-2 0 0,2 0 0,0 0 0,3 0 0,1 0 0,-2 0 0,0 0 0,0 0 0,0-2 0,1 0 0,-2 0 0,-3 0 0,0 2 0,-1 0 0,1 0 0,1 0 0,-1-2 0,0-1 0,0 1 0,-1 0 0,1 2 0,0 0 0,2-2 0,0 0 0,1 0 0,-1 0 0,0 2 0,-1 0 0,2 0 0,1-1 0,-2 1 0,2 0 0,0 0 0,0 0 0,2 0 0,1 0 0,-3 0 0,0 0 0,-2 0 0,-1 0 0,1 0 0,-2 0 0,1 0 0,-1 0 0,0 0 0,-1 0 0,-1 0 0,-1 0 0,0 0 0,1 0 0,-1 0 0,2 0 0,-1 0 0,0 0 0,3 0 0,1 0 0,0 0 0,2 0 0,0 0 0,2 0 0,1 0 0,0 0 0,-2 0 0,-1 0 0,0 0 0,-1 0 0,-2 0 0,1 0 0,-4 2 0,0 0 0,1 1 0,0-1 0,2-2 0,1 0 0,-1 0 0,-1 0 0,2 2 0,-1 0 0,2 1 0,0-1 0,0-2 0,0 0 0,-1 2 0,-2 0 0,0 0 0,1 0 0,1-1 0,0-1 0,-1 0 0,-1 0 0,-1 0 0,1 0 0,-2 0 0,-2 0 0,6 0 0,-3 0 0,7 0 0,-2 0 0,-2 0 0,-2 0 0,-2 0 0,-1 0 0,0 0 0,2 0 0,0 0 0,1 0 0,-1 0 0,0 0 0,0 0 0,-2 0 0,2 0 0,0 0 0,1 0 0,4 0 0,-2 0 0,2 0 0,-3 0 0,0 0 0,0 0 0,-1 0 0,1 0 0,0 0 0,0 0 0,-5 0 0,-3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19FA-41AE-4F2A-8228-3399FEB02D4B}" type="datetimeFigureOut">
              <a:rPr lang="it-IT" smtClean="0"/>
              <a:t>22/04/24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F2187-BD6B-4CD4-8DF4-F350925E5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5D6FD4-C323-6948-A746-1B3D3570B499}" type="datetime1">
              <a:rPr lang="it-IT" smtClean="0"/>
              <a:t>22/04/24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Michela Giovagnoli - PNRR INFRASTRUTTURE DI RICERCA - PROGETTO ETIC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EDCB0A2-728A-49A8-AB77-143BA4F3D5D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/>
              <a:t>Logo soggetto attuatore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D6E3-D387-4740-ACD0-86D180396F51}" type="datetime1">
              <a:rPr lang="it-IT" smtClean="0"/>
              <a:t>22/04/24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Michela Giovagnoli - PNRR INFRASTRUTTURE DI RICERCA - PROGETTO ETIC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B0E018EA-3E2C-4221-8F2D-FEADDDF2C9FC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9768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B852-F480-BB4C-9512-FE145772A9A0}" type="datetime1">
              <a:rPr lang="it-IT" smtClean="0"/>
              <a:t>22/04/24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Michela Giovagnoli - PNRR INFRASTRUTTURE DI RICERCA - PROGETTO ETIC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335E7CDD-E29C-417A-9EB6-CD2357295E23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466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22038-E401-9B59-43A1-1AFFB7DF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1B83-3D3C-4F45-AB2E-06BCDC5D03E2}" type="datetime1">
              <a:rPr lang="it-IT" smtClean="0"/>
              <a:t>22/04/24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60FDE-D97A-7471-78F1-CE28AF3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Michela Giovagnoli - PNRR INFRASTRUTTURE DI RICERCA - PROGETTO ETIC 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917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0984C61-39D6-B544-9102-F7B141DBF833}" type="datetime1">
              <a:rPr lang="it-IT" smtClean="0"/>
              <a:t>22/04/24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Michela Giovagnoli - PNRR INFRASTRUTTURE DI RICERCA - PROGETTO ETIC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22242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AF3B18-8A86-F443-A3F8-9D7856F5C4A9}" type="datetime1">
              <a:rPr lang="it-IT" smtClean="0"/>
              <a:t>22/04/24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Michela Giovagnoli - PNRR INFRASTRUTTURE DI RICERCA - PROGETTO ETIC  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date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959FD27-2CF8-9CAF-75A0-81DB5655D5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71" y="1335563"/>
            <a:ext cx="7117664" cy="3558832"/>
          </a:xfrm>
          <a:prstGeom prst="rect">
            <a:avLst/>
          </a:prstGeom>
        </p:spPr>
      </p:pic>
      <p:pic>
        <p:nvPicPr>
          <p:cNvPr id="2050" name="Picture 2" descr="logo_infn">
            <a:extLst>
              <a:ext uri="{FF2B5EF4-FFF2-40B4-BE49-F238E27FC236}">
                <a16:creationId xmlns:a16="http://schemas.microsoft.com/office/drawing/2014/main" id="{F34A656C-0812-1B36-057F-F58A3CBE76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67" y="169842"/>
            <a:ext cx="1050290" cy="76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59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6352-B6E4-524B-98E2-6719CFC0CED8}" type="datetime1">
              <a:rPr lang="it-IT" smtClean="0"/>
              <a:t>22/04/24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Michela Giovagnoli - PNRR INFRASTRUTTURE DI RICERCA - PROGETTO ETIC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54EC5F5D-65B5-432F-B6D3-1AFAA67DEF7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7897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3839-86B9-6A46-9D9F-3002B43DA0DE}" type="datetime1">
              <a:rPr lang="it-IT" smtClean="0"/>
              <a:t>22/04/24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Michela Giovagnoli - PNRR INFRASTRUTTURE DI RICERCA - PROGETTO ETIC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A34C89DB-F94E-416B-B427-5896895C74C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3844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0BDE-E69B-6947-BA21-10743AF2FD95}" type="datetime1">
              <a:rPr lang="it-IT" smtClean="0"/>
              <a:t>22/04/24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Michela Giovagnoli - PNRR INFRASTRUTTURE DI RICERCA - PROGETTO ETIC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98F001A2-F3A9-48F9-9076-4BED0F384D6A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2205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59F4-E4F6-B145-936A-CFC32CB4842C}" type="datetime1">
              <a:rPr lang="it-IT" smtClean="0"/>
              <a:t>22/04/24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Michela Giovagnoli - PNRR INFRASTRUTTURE DI RICERCA - PROGETTO ETIC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9B21D3C-ED42-40F8-9DE1-D9D7ADC643C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40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C820-FA6B-9E42-8E6B-F551479CD6D1}" type="datetime1">
              <a:rPr lang="it-IT" smtClean="0"/>
              <a:t>22/04/24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Michela Giovagnoli - PNRR INFRASTRUTTURE DI RICERCA - PROGETTO ETIC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D2282136-A6F6-4DE9-B674-70AB2DBAADA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9087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4C94-EFFE-784B-AA5D-38B3EB460A83}" type="datetime1">
              <a:rPr lang="it-IT" smtClean="0"/>
              <a:t>22/04/24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Michela Giovagnoli - PNRR INFRASTRUTTURE DI RICERCA - PROGETTO ETIC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2398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05B7-14A1-9E48-BD05-EDA4DE71E21E}" type="datetime1">
              <a:rPr lang="it-IT" smtClean="0"/>
              <a:t>22/04/24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Michela Giovagnoli - PNRR INFRASTRUTTURE DI RICERCA - PROGETTO ETIC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76D1A69-D327-43C4-90DC-9A69E27F3DAE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5611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E347-C777-424A-A458-C25560A182D8}" type="datetime1">
              <a:rPr lang="it-IT" smtClean="0"/>
              <a:t>22/04/24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Michela Giovagnoli - PNRR INFRASTRUTTURE DI RICERCA - PROGETTO ETIC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DC7008B9-D8E1-48AB-8B5F-71A812399F4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0849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0793B0B3-0F16-D145-BEEA-782B6382BA21}" type="datetime1">
              <a:rPr lang="it-IT" smtClean="0"/>
              <a:t>22/04/24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Michela Giovagnoli - PNRR INFRASTRUTTURE DI RICERCA - PROGETTO ETIC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instein-telescope.it/" TargetMode="Externa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customXml" Target="../ink/ink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customXml" Target="../ink/ink10.xm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customXml" Target="../ink/ink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progressive-charlestown.com/2020/05/small-business-tips-tricks-why-arent.html" TargetMode="External"/><Relationship Id="rId5" Type="http://schemas.openxmlformats.org/officeDocument/2006/relationships/image" Target="../media/image34.jpg"/><Relationship Id="rId4" Type="http://schemas.openxmlformats.org/officeDocument/2006/relationships/hyperlink" Target="https://pngimg.com/download/3809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Etic-amministrativi@lists.infn.it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Francesca.torresi@roma1.infn.it" TargetMode="External"/><Relationship Id="rId5" Type="http://schemas.openxmlformats.org/officeDocument/2006/relationships/hyperlink" Target="mailto:Isabella.sacchet@roma1.infn.it" TargetMode="External"/><Relationship Id="rId4" Type="http://schemas.openxmlformats.org/officeDocument/2006/relationships/hyperlink" Target="mailto:Michela.giovagnoli@roma1.infn.i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5.xml"/><Relationship Id="rId18" Type="http://schemas.openxmlformats.org/officeDocument/2006/relationships/customXml" Target="../ink/ink8.xml"/><Relationship Id="rId3" Type="http://schemas.openxmlformats.org/officeDocument/2006/relationships/image" Target="../media/image7.png"/><Relationship Id="rId7" Type="http://schemas.openxmlformats.org/officeDocument/2006/relationships/customXml" Target="../ink/ink2.xml"/><Relationship Id="rId12" Type="http://schemas.openxmlformats.org/officeDocument/2006/relationships/image" Target="../media/image12.png"/><Relationship Id="rId17" Type="http://schemas.openxmlformats.org/officeDocument/2006/relationships/customXml" Target="../ink/ink7.xml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11.png"/><Relationship Id="rId19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customXml" Target="../ink/ink3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8DD676-B753-4CB8-A8F7-2BEFC13499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11139" y="5654279"/>
            <a:ext cx="3795444" cy="482600"/>
          </a:xfrm>
        </p:spPr>
        <p:txBody>
          <a:bodyPr/>
          <a:lstStyle/>
          <a:p>
            <a:r>
              <a:rPr lang="it-IT" dirty="0">
                <a:hlinkClick r:id="rId2"/>
              </a:rPr>
              <a:t>http://www.einstein-telescope.it</a:t>
            </a:r>
            <a:r>
              <a:rPr lang="it-IT" dirty="0"/>
              <a:t> </a:t>
            </a:r>
          </a:p>
        </p:txBody>
      </p:sp>
      <p:sp>
        <p:nvSpPr>
          <p:cNvPr id="21" name="Segnaposto piè di pagina 8">
            <a:extLst>
              <a:ext uri="{FF2B5EF4-FFF2-40B4-BE49-F238E27FC236}">
                <a16:creationId xmlns:a16="http://schemas.microsoft.com/office/drawing/2014/main" id="{8B2660FC-5F5A-E77D-917E-3634740DFD78}"/>
              </a:ext>
            </a:extLst>
          </p:cNvPr>
          <p:cNvSpPr txBox="1">
            <a:spLocks/>
          </p:cNvSpPr>
          <p:nvPr/>
        </p:nvSpPr>
        <p:spPr>
          <a:xfrm>
            <a:off x="-301958" y="6430138"/>
            <a:ext cx="5273192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Einstein Telescope Infrastructure Consortium (ETIC - IR0000004)</a:t>
            </a:r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E604582E-2284-7B59-3AB1-780814E33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825" y="1587337"/>
            <a:ext cx="3795445" cy="2414431"/>
          </a:xfrm>
        </p:spPr>
        <p:txBody>
          <a:bodyPr anchor="t">
            <a:normAutofit/>
          </a:bodyPr>
          <a:lstStyle/>
          <a:p>
            <a:r>
              <a:rPr lang="it-IT" sz="2800" b="1" dirty="0"/>
              <a:t>Coordinamento attività finanziaria, gestionale e di rendicontazione</a:t>
            </a:r>
            <a:endParaRPr lang="it-IT" sz="2800" dirty="0"/>
          </a:p>
        </p:txBody>
      </p:sp>
      <p:sp>
        <p:nvSpPr>
          <p:cNvPr id="23" name="Sottotitolo 22">
            <a:extLst>
              <a:ext uri="{FF2B5EF4-FFF2-40B4-BE49-F238E27FC236}">
                <a16:creationId xmlns:a16="http://schemas.microsoft.com/office/drawing/2014/main" id="{B78A8BAD-8172-68F2-FA1B-5301CBCD5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721" y="4481117"/>
            <a:ext cx="3571834" cy="1655762"/>
          </a:xfrm>
        </p:spPr>
        <p:txBody>
          <a:bodyPr>
            <a:normAutofit/>
          </a:bodyPr>
          <a:lstStyle/>
          <a:p>
            <a:pPr marR="445135">
              <a:lnSpc>
                <a:spcPct val="100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</a:rPr>
              <a:t>Operating Unit Board meeting</a:t>
            </a:r>
          </a:p>
          <a:p>
            <a:pPr marR="445135">
              <a:lnSpc>
                <a:spcPct val="100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</a:rPr>
              <a:t>Roma, 23 aprile 2024</a:t>
            </a:r>
          </a:p>
          <a:p>
            <a:pPr marR="445135">
              <a:lnSpc>
                <a:spcPct val="100000"/>
              </a:lnSpc>
              <a:spcAft>
                <a:spcPts val="800"/>
              </a:spcAft>
            </a:pPr>
            <a:r>
              <a:rPr lang="it-IT" sz="2000" dirty="0">
                <a:solidFill>
                  <a:srgbClr val="000000"/>
                </a:solidFill>
              </a:rPr>
              <a:t>Michela Giovagnoli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35362FE-38A0-091D-F3F8-F8A6C7BE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1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04E256A-EBCC-61ED-5A78-37B10B805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1641" y="6430137"/>
            <a:ext cx="2743200" cy="365125"/>
          </a:xfrm>
        </p:spPr>
        <p:txBody>
          <a:bodyPr/>
          <a:lstStyle/>
          <a:p>
            <a:r>
              <a:rPr lang="en-US" dirty="0"/>
              <a:t>Michela Giovagnoli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414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8CFBB22-7275-EBBE-914A-2995FC96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41085" y="6430138"/>
            <a:ext cx="4124884" cy="365125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000" dirty="0"/>
              <a:t>Michela Giovagnoli - PNRR INFRASTRUTTURE DI RICERCA - PROGETTO ETIC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A9FECE-AE3F-C086-02FC-6849EC84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3013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B13B172-409A-48BF-92CD-9E808051E234}" type="slidenum">
              <a:rPr lang="it-IT" smtClean="0"/>
              <a:pPr>
                <a:spcAft>
                  <a:spcPts val="600"/>
                </a:spcAft>
              </a:pPr>
              <a:t>10</a:t>
            </a:fld>
            <a:endParaRPr lang="it-IT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B1A6445-8E15-7D42-145A-DCB4D4BE07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49186"/>
            <a:ext cx="10515600" cy="47091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</a:rPr>
              <a:t>230 Procedure </a:t>
            </a:r>
            <a:r>
              <a:rPr lang="en-US" sz="1600" dirty="0" err="1">
                <a:solidFill>
                  <a:schemeClr val="tx1"/>
                </a:solidFill>
              </a:rPr>
              <a:t>inserite</a:t>
            </a:r>
            <a:r>
              <a:rPr lang="en-US" sz="1600" dirty="0">
                <a:solidFill>
                  <a:schemeClr val="tx1"/>
                </a:solidFill>
              </a:rPr>
              <a:t> nell’ </a:t>
            </a:r>
            <a:r>
              <a:rPr lang="en-US" sz="1600" dirty="0" err="1">
                <a:solidFill>
                  <a:schemeClr val="tx1"/>
                </a:solidFill>
              </a:rPr>
              <a:t>Avanzamento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Procedurale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81D026B-34EA-28C8-9722-13F23222D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454" y="91893"/>
            <a:ext cx="2432515" cy="981541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F11EC349-6B35-930A-A200-655FAAF5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656"/>
            <a:ext cx="10515600" cy="544535"/>
          </a:xfrm>
        </p:spPr>
        <p:txBody>
          <a:bodyPr/>
          <a:lstStyle/>
          <a:p>
            <a:pPr algn="ctr"/>
            <a:r>
              <a:rPr lang="it-IT"/>
              <a:t>2024 – I numeri di GEA</a:t>
            </a:r>
          </a:p>
        </p:txBody>
      </p:sp>
      <p:pic>
        <p:nvPicPr>
          <p:cNvPr id="9" name="Immagine 8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57497207-0E98-4C51-50F9-163ACC255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54" y="2288485"/>
            <a:ext cx="7772400" cy="22810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9DFE53B4-7FF2-5759-7B31-BE27ABF50E96}"/>
                  </a:ext>
                </a:extLst>
              </p14:cNvPr>
              <p14:cNvContentPartPr/>
              <p14:nvPr/>
            </p14:nvContentPartPr>
            <p14:xfrm>
              <a:off x="3368821" y="3951187"/>
              <a:ext cx="629280" cy="972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9DFE53B4-7FF2-5759-7B31-BE27ABF50E9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5821" y="3888187"/>
                <a:ext cx="754920" cy="1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0577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8CFBB22-7275-EBBE-914A-2995FC96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41085" y="6430138"/>
            <a:ext cx="4124884" cy="365125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000" dirty="0"/>
              <a:t>Michela Giovagnoli - PNRR INFRASTRUTTURE DI RICERCA - PROGETTO ETIC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A9FECE-AE3F-C086-02FC-6849EC84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3013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B13B172-409A-48BF-92CD-9E808051E234}" type="slidenum">
              <a:rPr lang="it-IT" smtClean="0"/>
              <a:pPr>
                <a:spcAft>
                  <a:spcPts val="600"/>
                </a:spcAft>
              </a:pPr>
              <a:t>11</a:t>
            </a:fld>
            <a:endParaRPr lang="it-IT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B1A6445-8E15-7D42-145A-DCB4D4BE07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49186"/>
            <a:ext cx="10515600" cy="47091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</a:rPr>
              <a:t>230 Procedure </a:t>
            </a:r>
            <a:r>
              <a:rPr lang="en-US" sz="1600" dirty="0" err="1">
                <a:solidFill>
                  <a:schemeClr val="tx1"/>
                </a:solidFill>
              </a:rPr>
              <a:t>inserite</a:t>
            </a:r>
            <a:r>
              <a:rPr lang="en-US" sz="1600" dirty="0">
                <a:solidFill>
                  <a:schemeClr val="tx1"/>
                </a:solidFill>
              </a:rPr>
              <a:t> nell’ </a:t>
            </a:r>
            <a:r>
              <a:rPr lang="en-US" sz="1600" dirty="0" err="1">
                <a:solidFill>
                  <a:schemeClr val="tx1"/>
                </a:solidFill>
              </a:rPr>
              <a:t>Avanzamento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Procedurale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81D026B-34EA-28C8-9722-13F23222D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454" y="91893"/>
            <a:ext cx="2432515" cy="981541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F11EC349-6B35-930A-A200-655FAAF5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656"/>
            <a:ext cx="10515600" cy="544535"/>
          </a:xfrm>
        </p:spPr>
        <p:txBody>
          <a:bodyPr/>
          <a:lstStyle/>
          <a:p>
            <a:pPr algn="ctr"/>
            <a:r>
              <a:rPr lang="it-IT"/>
              <a:t>2024 – I numeri di GEA</a:t>
            </a:r>
          </a:p>
        </p:txBody>
      </p:sp>
      <p:pic>
        <p:nvPicPr>
          <p:cNvPr id="6" name="Immagine 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37B6F52-7212-1228-A5CA-8519EB095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0" y="2093721"/>
            <a:ext cx="5559112" cy="3226009"/>
          </a:xfrm>
          <a:prstGeom prst="rect">
            <a:avLst/>
          </a:prstGeom>
        </p:spPr>
      </p:pic>
      <p:pic>
        <p:nvPicPr>
          <p:cNvPr id="10" name="Immagine 9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8A4815FB-7651-4768-D084-51AD14890A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931" y="2093721"/>
            <a:ext cx="5836038" cy="287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86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8CFBB22-7275-EBBE-914A-2995FC96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41085" y="6430138"/>
            <a:ext cx="4124884" cy="365125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000" dirty="0"/>
              <a:t>Michela Giovagnoli - PNRR INFRASTRUTTURE DI RICERCA - PROGETTO ETIC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A9FECE-AE3F-C086-02FC-6849EC84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3013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B13B172-409A-48BF-92CD-9E808051E234}" type="slidenum">
              <a:rPr lang="it-IT" smtClean="0"/>
              <a:pPr>
                <a:spcAft>
                  <a:spcPts val="600"/>
                </a:spcAft>
              </a:pPr>
              <a:t>12</a:t>
            </a:fld>
            <a:endParaRPr lang="it-IT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B1A6445-8E15-7D42-145A-DCB4D4BE07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49186"/>
            <a:ext cx="10515600" cy="47091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</a:rPr>
              <a:t>230 Procedure </a:t>
            </a:r>
            <a:r>
              <a:rPr lang="en-US" sz="1600" dirty="0" err="1">
                <a:solidFill>
                  <a:schemeClr val="tx1"/>
                </a:solidFill>
              </a:rPr>
              <a:t>inserite</a:t>
            </a:r>
            <a:r>
              <a:rPr lang="en-US" sz="1600" dirty="0">
                <a:solidFill>
                  <a:schemeClr val="tx1"/>
                </a:solidFill>
              </a:rPr>
              <a:t> nell’ </a:t>
            </a:r>
            <a:r>
              <a:rPr lang="en-US" sz="1600" dirty="0" err="1">
                <a:solidFill>
                  <a:schemeClr val="tx1"/>
                </a:solidFill>
              </a:rPr>
              <a:t>Avanzamento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Procedurale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81D026B-34EA-28C8-9722-13F23222D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454" y="91893"/>
            <a:ext cx="2432515" cy="981541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F11EC349-6B35-930A-A200-655FAAF5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656"/>
            <a:ext cx="10515600" cy="544535"/>
          </a:xfrm>
        </p:spPr>
        <p:txBody>
          <a:bodyPr/>
          <a:lstStyle/>
          <a:p>
            <a:pPr algn="ctr"/>
            <a:r>
              <a:rPr lang="it-IT"/>
              <a:t>2024 – I numeri di GEA</a:t>
            </a:r>
          </a:p>
        </p:txBody>
      </p:sp>
      <p:pic>
        <p:nvPicPr>
          <p:cNvPr id="13" name="Immagine 12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1CEF3060-2E17-31E3-075D-C2DEB1F8B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84" y="2053723"/>
            <a:ext cx="5686816" cy="3065087"/>
          </a:xfrm>
          <a:prstGeom prst="rect">
            <a:avLst/>
          </a:prstGeom>
        </p:spPr>
      </p:pic>
      <p:pic>
        <p:nvPicPr>
          <p:cNvPr id="15" name="Immagine 1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D089FBD7-00C1-514F-1270-CD03CE797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243" y="2093721"/>
            <a:ext cx="5248934" cy="30250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EC251623-03FC-A603-0939-CE33A769521F}"/>
                  </a:ext>
                </a:extLst>
              </p14:cNvPr>
              <p14:cNvContentPartPr/>
              <p14:nvPr/>
            </p14:nvContentPartPr>
            <p14:xfrm>
              <a:off x="2531821" y="3085387"/>
              <a:ext cx="250920" cy="1296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EC251623-03FC-A603-0939-CE33A769521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9181" y="3022387"/>
                <a:ext cx="3765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D399FE62-E20E-9E16-6C10-5B5B0020A0C1}"/>
                  </a:ext>
                </a:extLst>
              </p14:cNvPr>
              <p14:cNvContentPartPr/>
              <p14:nvPr/>
            </p14:nvContentPartPr>
            <p14:xfrm>
              <a:off x="2576101" y="4158547"/>
              <a:ext cx="765000" cy="3492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D399FE62-E20E-9E16-6C10-5B5B0020A0C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13461" y="4095547"/>
                <a:ext cx="8906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3572871D-BAB0-0EB9-ABA0-CDADA187104E}"/>
                  </a:ext>
                </a:extLst>
              </p14:cNvPr>
              <p14:cNvContentPartPr/>
              <p14:nvPr/>
            </p14:nvContentPartPr>
            <p14:xfrm>
              <a:off x="702301" y="4186627"/>
              <a:ext cx="381960" cy="684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3572871D-BAB0-0EB9-ABA0-CDADA187104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9661" y="4123987"/>
                <a:ext cx="507600" cy="13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3115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8CFBB22-7275-EBBE-914A-2995FC96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41085" y="6430138"/>
            <a:ext cx="4124884" cy="365125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000" dirty="0"/>
              <a:t>Michela Giovagnoli - PNRR INFRASTRUTTURE DI RICERCA - PROGETTO ETIC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A9FECE-AE3F-C086-02FC-6849EC84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3013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B13B172-409A-48BF-92CD-9E808051E234}" type="slidenum">
              <a:rPr lang="it-IT" smtClean="0"/>
              <a:pPr>
                <a:spcAft>
                  <a:spcPts val="600"/>
                </a:spcAft>
              </a:pPr>
              <a:t>13</a:t>
            </a:fld>
            <a:endParaRPr lang="it-IT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B1A6445-8E15-7D42-145A-DCB4D4BE07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49186"/>
            <a:ext cx="10515600" cy="47091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</a:rPr>
              <a:t>230 Procedure </a:t>
            </a:r>
            <a:r>
              <a:rPr lang="en-US" sz="1600" dirty="0" err="1">
                <a:solidFill>
                  <a:schemeClr val="tx1"/>
                </a:solidFill>
              </a:rPr>
              <a:t>inserite</a:t>
            </a:r>
            <a:r>
              <a:rPr lang="en-US" sz="1600" dirty="0">
                <a:solidFill>
                  <a:schemeClr val="tx1"/>
                </a:solidFill>
              </a:rPr>
              <a:t> nell’ </a:t>
            </a:r>
            <a:r>
              <a:rPr lang="en-US" sz="1600" dirty="0" err="1">
                <a:solidFill>
                  <a:schemeClr val="tx1"/>
                </a:solidFill>
              </a:rPr>
              <a:t>Avanzamento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Procedurale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81D026B-34EA-28C8-9722-13F23222D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454" y="91893"/>
            <a:ext cx="2432515" cy="981541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F11EC349-6B35-930A-A200-655FAAF5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656"/>
            <a:ext cx="10515600" cy="544535"/>
          </a:xfrm>
        </p:spPr>
        <p:txBody>
          <a:bodyPr/>
          <a:lstStyle/>
          <a:p>
            <a:pPr algn="ctr"/>
            <a:r>
              <a:rPr lang="it-IT"/>
              <a:t>2024 – I numeri di GEA</a:t>
            </a:r>
          </a:p>
        </p:txBody>
      </p:sp>
      <p:pic>
        <p:nvPicPr>
          <p:cNvPr id="6" name="Immagine 5" descr="Immagine che contiene testo, schermata, software, numero&#10;&#10;Descrizione generata automaticamente">
            <a:extLst>
              <a:ext uri="{FF2B5EF4-FFF2-40B4-BE49-F238E27FC236}">
                <a16:creationId xmlns:a16="http://schemas.microsoft.com/office/drawing/2014/main" id="{6C01A33D-EAA9-A7DB-AA4B-584A917EA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52" y="2109986"/>
            <a:ext cx="7772400" cy="377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74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8CFBB22-7275-EBBE-914A-2995FC96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41085" y="6430138"/>
            <a:ext cx="4124884" cy="365125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000" dirty="0"/>
              <a:t>Michela Giovagnoli - PNRR INFRASTRUTTURE DI RICERCA - PROGETTO ETIC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A9FECE-AE3F-C086-02FC-6849EC84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3013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B13B172-409A-48BF-92CD-9E808051E234}" type="slidenum">
              <a:rPr lang="it-IT" smtClean="0"/>
              <a:pPr>
                <a:spcAft>
                  <a:spcPts val="600"/>
                </a:spcAft>
              </a:pPr>
              <a:t>14</a:t>
            </a:fld>
            <a:endParaRPr lang="it-IT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B1A6445-8E15-7D42-145A-DCB4D4BE07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49186"/>
            <a:ext cx="10515600" cy="47091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</a:rPr>
              <a:t>230 Procedure </a:t>
            </a:r>
            <a:r>
              <a:rPr lang="en-US" sz="1600" dirty="0" err="1">
                <a:solidFill>
                  <a:schemeClr val="tx1"/>
                </a:solidFill>
              </a:rPr>
              <a:t>inserite</a:t>
            </a:r>
            <a:r>
              <a:rPr lang="en-US" sz="1600" dirty="0">
                <a:solidFill>
                  <a:schemeClr val="tx1"/>
                </a:solidFill>
              </a:rPr>
              <a:t> nell’ </a:t>
            </a:r>
            <a:r>
              <a:rPr lang="en-US" sz="1600" dirty="0" err="1">
                <a:solidFill>
                  <a:schemeClr val="tx1"/>
                </a:solidFill>
              </a:rPr>
              <a:t>Avanzamento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Procedurale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81D026B-34EA-28C8-9722-13F23222D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454" y="91893"/>
            <a:ext cx="2432515" cy="981541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F11EC349-6B35-930A-A200-655FAAF5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656"/>
            <a:ext cx="10515600" cy="544535"/>
          </a:xfrm>
        </p:spPr>
        <p:txBody>
          <a:bodyPr/>
          <a:lstStyle/>
          <a:p>
            <a:pPr algn="ctr"/>
            <a:r>
              <a:rPr lang="it-IT"/>
              <a:t>2024 – I numeri di GEA</a:t>
            </a:r>
          </a:p>
        </p:txBody>
      </p:sp>
      <p:pic>
        <p:nvPicPr>
          <p:cNvPr id="8" name="Immagine 7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5DF8F99F-DF4C-BD0E-F2BC-3D774EA87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44" y="2237738"/>
            <a:ext cx="5215003" cy="2881072"/>
          </a:xfrm>
          <a:prstGeom prst="rect">
            <a:avLst/>
          </a:prstGeom>
        </p:spPr>
      </p:pic>
      <p:pic>
        <p:nvPicPr>
          <p:cNvPr id="10" name="Immagine 9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D5C726C7-3D07-C29A-7778-118B875D1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389" y="2237738"/>
            <a:ext cx="5799550" cy="288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39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8CFBB22-7275-EBBE-914A-2995FC96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41085" y="6430138"/>
            <a:ext cx="4124884" cy="365125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000" dirty="0"/>
              <a:t>Michela Giovagnoli - PNRR INFRASTRUTTURE DI RICERCA - PROGETTO ETIC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A9FECE-AE3F-C086-02FC-6849EC84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3013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B13B172-409A-48BF-92CD-9E808051E234}" type="slidenum">
              <a:rPr lang="it-IT" smtClean="0"/>
              <a:pPr>
                <a:spcAft>
                  <a:spcPts val="600"/>
                </a:spcAft>
              </a:pPr>
              <a:t>15</a:t>
            </a:fld>
            <a:endParaRPr lang="it-IT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B1A6445-8E15-7D42-145A-DCB4D4BE07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49186"/>
            <a:ext cx="10515600" cy="47091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</a:rPr>
              <a:t>230 Procedure </a:t>
            </a:r>
            <a:r>
              <a:rPr lang="en-US" sz="1600" dirty="0" err="1">
                <a:solidFill>
                  <a:schemeClr val="tx1"/>
                </a:solidFill>
              </a:rPr>
              <a:t>inserite</a:t>
            </a:r>
            <a:r>
              <a:rPr lang="en-US" sz="1600" dirty="0">
                <a:solidFill>
                  <a:schemeClr val="tx1"/>
                </a:solidFill>
              </a:rPr>
              <a:t> nell’ </a:t>
            </a:r>
            <a:r>
              <a:rPr lang="en-US" sz="1600" dirty="0" err="1">
                <a:solidFill>
                  <a:schemeClr val="tx1"/>
                </a:solidFill>
              </a:rPr>
              <a:t>Avanzamento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Procedurale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81D026B-34EA-28C8-9722-13F23222D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454" y="91893"/>
            <a:ext cx="2432515" cy="981541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F11EC349-6B35-930A-A200-655FAAF5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656"/>
            <a:ext cx="10515600" cy="544535"/>
          </a:xfrm>
        </p:spPr>
        <p:txBody>
          <a:bodyPr/>
          <a:lstStyle/>
          <a:p>
            <a:pPr algn="ctr"/>
            <a:r>
              <a:rPr lang="it-IT"/>
              <a:t>2024 – I numeri di GEA</a:t>
            </a:r>
          </a:p>
        </p:txBody>
      </p:sp>
      <p:pic>
        <p:nvPicPr>
          <p:cNvPr id="11" name="Immagine 10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57C9792A-6F43-B42B-7E1F-7F7279046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27" y="2331240"/>
            <a:ext cx="5124189" cy="3145002"/>
          </a:xfrm>
          <a:prstGeom prst="rect">
            <a:avLst/>
          </a:prstGeom>
        </p:spPr>
      </p:pic>
      <p:pic>
        <p:nvPicPr>
          <p:cNvPr id="15" name="Immagine 1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7D7243B9-80E5-D764-620C-9C6AAD843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389" y="2331240"/>
            <a:ext cx="5590784" cy="297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29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8CFBB22-7275-EBBE-914A-2995FC96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41085" y="6430138"/>
            <a:ext cx="4124884" cy="365125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000" dirty="0"/>
              <a:t>Michela Giovagnoli - PNRR INFRASTRUTTURE DI RICERCA - PROGETTO ETIC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A9FECE-AE3F-C086-02FC-6849EC84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3013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B13B172-409A-48BF-92CD-9E808051E234}" type="slidenum">
              <a:rPr lang="it-IT" smtClean="0"/>
              <a:pPr>
                <a:spcAft>
                  <a:spcPts val="600"/>
                </a:spcAft>
              </a:pPr>
              <a:t>16</a:t>
            </a:fld>
            <a:endParaRPr lang="it-IT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B1A6445-8E15-7D42-145A-DCB4D4BE07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49186"/>
            <a:ext cx="10515600" cy="47091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</a:rPr>
              <a:t>230 Procedure </a:t>
            </a:r>
            <a:r>
              <a:rPr lang="en-US" sz="1600" dirty="0" err="1">
                <a:solidFill>
                  <a:schemeClr val="tx1"/>
                </a:solidFill>
              </a:rPr>
              <a:t>inserite</a:t>
            </a:r>
            <a:r>
              <a:rPr lang="en-US" sz="1600" dirty="0">
                <a:solidFill>
                  <a:schemeClr val="tx1"/>
                </a:solidFill>
              </a:rPr>
              <a:t> nell’ </a:t>
            </a:r>
            <a:r>
              <a:rPr lang="en-US" sz="1600" dirty="0" err="1">
                <a:solidFill>
                  <a:schemeClr val="tx1"/>
                </a:solidFill>
              </a:rPr>
              <a:t>Avanzamento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Procedurale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81D026B-34EA-28C8-9722-13F23222D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454" y="91893"/>
            <a:ext cx="2432515" cy="981541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F11EC349-6B35-930A-A200-655FAAF5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656"/>
            <a:ext cx="10515600" cy="544535"/>
          </a:xfrm>
        </p:spPr>
        <p:txBody>
          <a:bodyPr/>
          <a:lstStyle/>
          <a:p>
            <a:pPr algn="ctr"/>
            <a:r>
              <a:rPr lang="it-IT"/>
              <a:t>2024 – I numeri di GEA</a:t>
            </a:r>
          </a:p>
        </p:txBody>
      </p:sp>
      <p:pic>
        <p:nvPicPr>
          <p:cNvPr id="6" name="Immagine 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C9D9738E-94BD-A26F-4C7B-22B11BCD3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92" y="2441222"/>
            <a:ext cx="5062604" cy="2867592"/>
          </a:xfrm>
          <a:prstGeom prst="rect">
            <a:avLst/>
          </a:prstGeom>
        </p:spPr>
      </p:pic>
      <p:pic>
        <p:nvPicPr>
          <p:cNvPr id="9" name="Immagine 8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B6E0C163-D246-9CAA-456C-208B070BB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41222"/>
            <a:ext cx="5553205" cy="25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0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8CFBB22-7275-EBBE-914A-2995FC96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90981" y="6430138"/>
            <a:ext cx="4174987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000" dirty="0"/>
              <a:t>Michela Giovagnoli - PNRR INFRASTRUTTURE DI RICERCA - PROGETTO ETIC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A9FECE-AE3F-C086-02FC-6849EC84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3013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B13B172-409A-48BF-92CD-9E808051E234}" type="slidenum">
              <a:rPr lang="it-IT" smtClean="0"/>
              <a:pPr>
                <a:spcAft>
                  <a:spcPts val="600"/>
                </a:spcAft>
              </a:pPr>
              <a:t>17</a:t>
            </a:fld>
            <a:endParaRPr lang="it-IT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B1A6445-8E15-7D42-145A-DCB4D4BE07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49186"/>
            <a:ext cx="10515600" cy="47091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 err="1">
                <a:solidFill>
                  <a:schemeClr val="tx1"/>
                </a:solidFill>
              </a:rPr>
              <a:t>Avanzamento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Finanziario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1600" dirty="0" err="1">
                <a:solidFill>
                  <a:schemeClr val="tx1"/>
                </a:solidFill>
              </a:rPr>
              <a:t>Chiusura</a:t>
            </a:r>
            <a:r>
              <a:rPr lang="en-US" sz="1600" dirty="0">
                <a:solidFill>
                  <a:schemeClr val="tx1"/>
                </a:solidFill>
              </a:rPr>
              <a:t> 6 </a:t>
            </a:r>
            <a:r>
              <a:rPr lang="en-US" sz="1600" dirty="0" err="1">
                <a:solidFill>
                  <a:schemeClr val="tx1"/>
                </a:solidFill>
              </a:rPr>
              <a:t>bimestri</a:t>
            </a:r>
            <a:r>
              <a:rPr lang="en-US" sz="1600" dirty="0">
                <a:solidFill>
                  <a:schemeClr val="tx1"/>
                </a:solidFill>
              </a:rPr>
              <a:t> 2023</a:t>
            </a:r>
          </a:p>
          <a:p>
            <a:pPr marL="0" indent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81D026B-34EA-28C8-9722-13F23222D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454" y="91893"/>
            <a:ext cx="2432515" cy="981541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F11EC349-6B35-930A-A200-655FAAF5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656"/>
            <a:ext cx="10515600" cy="544535"/>
          </a:xfrm>
        </p:spPr>
        <p:txBody>
          <a:bodyPr/>
          <a:lstStyle/>
          <a:p>
            <a:pPr algn="ctr"/>
            <a:r>
              <a:rPr lang="it-IT"/>
              <a:t>2023 – I numeri di GEA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C799B95E-E67A-F531-1FEE-8C0E9D76C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452861"/>
              </p:ext>
            </p:extLst>
          </p:nvPr>
        </p:nvGraphicFramePr>
        <p:xfrm>
          <a:off x="1803070" y="2286813"/>
          <a:ext cx="8585860" cy="33498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8326">
                  <a:extLst>
                    <a:ext uri="{9D8B030D-6E8A-4147-A177-3AD203B41FA5}">
                      <a16:colId xmlns:a16="http://schemas.microsoft.com/office/drawing/2014/main" val="1852617580"/>
                    </a:ext>
                  </a:extLst>
                </a:gridCol>
                <a:gridCol w="1716178">
                  <a:extLst>
                    <a:ext uri="{9D8B030D-6E8A-4147-A177-3AD203B41FA5}">
                      <a16:colId xmlns:a16="http://schemas.microsoft.com/office/drawing/2014/main" val="3495407175"/>
                    </a:ext>
                  </a:extLst>
                </a:gridCol>
                <a:gridCol w="1432633">
                  <a:extLst>
                    <a:ext uri="{9D8B030D-6E8A-4147-A177-3AD203B41FA5}">
                      <a16:colId xmlns:a16="http://schemas.microsoft.com/office/drawing/2014/main" val="3962958926"/>
                    </a:ext>
                  </a:extLst>
                </a:gridCol>
                <a:gridCol w="1611714">
                  <a:extLst>
                    <a:ext uri="{9D8B030D-6E8A-4147-A177-3AD203B41FA5}">
                      <a16:colId xmlns:a16="http://schemas.microsoft.com/office/drawing/2014/main" val="2646738339"/>
                    </a:ext>
                  </a:extLst>
                </a:gridCol>
                <a:gridCol w="2527009">
                  <a:extLst>
                    <a:ext uri="{9D8B030D-6E8A-4147-A177-3AD203B41FA5}">
                      <a16:colId xmlns:a16="http://schemas.microsoft.com/office/drawing/2014/main" val="1472307879"/>
                    </a:ext>
                  </a:extLst>
                </a:gridCol>
              </a:tblGrid>
              <a:tr h="47310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>
                          <a:effectLst/>
                        </a:rPr>
                        <a:t>Bimestre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>
                          <a:effectLst/>
                        </a:rPr>
                        <a:t>Importo Lordo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>
                          <a:effectLst/>
                        </a:rPr>
                        <a:t>di cui 7%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>
                          <a:effectLst/>
                        </a:rPr>
                        <a:t>Spesa netta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>
                          <a:effectLst/>
                        </a:rPr>
                        <a:t>Stato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0872200"/>
                  </a:ext>
                </a:extLst>
              </a:tr>
              <a:tr h="47310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 Bim 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9.757,46 €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638,34 €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9.119,12 €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Inviata DDR1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326949"/>
                  </a:ext>
                </a:extLst>
              </a:tr>
              <a:tr h="47310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 Bim 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71.766,90 €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4.695,03 €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67.071,87 €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in chiusura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0836788"/>
                  </a:ext>
                </a:extLst>
              </a:tr>
              <a:tr h="47310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 Bim 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219.201,69 €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14.340,30 €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204.861,39 €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manca GE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4269270"/>
                  </a:ext>
                </a:extLst>
              </a:tr>
              <a:tr h="47310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 Bim 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386.413,30 €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25.279,37 €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361.133,93 €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manca GE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9727504"/>
                  </a:ext>
                </a:extLst>
              </a:tr>
              <a:tr h="47082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 Bim 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627.918,06 €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41.078,75 €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586.839,31 €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mancano Sapienza e GE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8315357"/>
                  </a:ext>
                </a:extLst>
              </a:tr>
              <a:tr h="51356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 Bim 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1.285.678,90 €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84.109,83 €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1.201.569,07 €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mancano PG, NA, Sapienza, Vanvitelli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0246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601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8CFBB22-7275-EBBE-914A-2995FC96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41293" y="6430138"/>
            <a:ext cx="4024675" cy="365125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000" dirty="0"/>
              <a:t>Michela Giovagnoli - PNRR INFRASTRUTTURE DI RICERCA - PROGETTO ETIC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A9FECE-AE3F-C086-02FC-6849EC84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3013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B13B172-409A-48BF-92CD-9E808051E234}" type="slidenum">
              <a:rPr lang="it-IT" smtClean="0"/>
              <a:pPr>
                <a:spcAft>
                  <a:spcPts val="600"/>
                </a:spcAft>
              </a:pPr>
              <a:t>18</a:t>
            </a:fld>
            <a:endParaRPr lang="it-IT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B1A6445-8E15-7D42-145A-DCB4D4BE07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49186"/>
            <a:ext cx="10515600" cy="47091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err="1">
                <a:solidFill>
                  <a:schemeClr val="tx1"/>
                </a:solidFill>
              </a:rPr>
              <a:t>Avanzamento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Finanziario</a:t>
            </a:r>
            <a:r>
              <a:rPr lang="en-US" sz="160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1600" err="1">
                <a:solidFill>
                  <a:schemeClr val="tx1"/>
                </a:solidFill>
              </a:rPr>
              <a:t>Chiusura</a:t>
            </a:r>
            <a:r>
              <a:rPr lang="en-US" sz="1600">
                <a:solidFill>
                  <a:schemeClr val="tx1"/>
                </a:solidFill>
              </a:rPr>
              <a:t> 6 </a:t>
            </a:r>
            <a:r>
              <a:rPr lang="en-US" sz="1600" err="1">
                <a:solidFill>
                  <a:schemeClr val="tx1"/>
                </a:solidFill>
              </a:rPr>
              <a:t>bimestri</a:t>
            </a:r>
            <a:r>
              <a:rPr lang="en-US" sz="1600">
                <a:solidFill>
                  <a:schemeClr val="tx1"/>
                </a:solidFill>
              </a:rPr>
              <a:t> 2023</a:t>
            </a:r>
          </a:p>
          <a:p>
            <a:pPr marL="0" indent="0" algn="ctr">
              <a:buNone/>
            </a:pPr>
            <a:endParaRPr lang="en-US" sz="16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b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b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81D026B-34EA-28C8-9722-13F23222D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454" y="91893"/>
            <a:ext cx="2432515" cy="981541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F11EC349-6B35-930A-A200-655FAAF5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656"/>
            <a:ext cx="10515600" cy="544535"/>
          </a:xfrm>
        </p:spPr>
        <p:txBody>
          <a:bodyPr/>
          <a:lstStyle/>
          <a:p>
            <a:pPr algn="ctr"/>
            <a:r>
              <a:rPr lang="it-IT"/>
              <a:t>2023 – I numeri di GEA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3F0AE15C-D692-9BA1-AEEC-96729457A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410400"/>
              </p:ext>
            </p:extLst>
          </p:nvPr>
        </p:nvGraphicFramePr>
        <p:xfrm>
          <a:off x="1676400" y="2411939"/>
          <a:ext cx="8726384" cy="3264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3">
                  <a:extLst>
                    <a:ext uri="{9D8B030D-6E8A-4147-A177-3AD203B41FA5}">
                      <a16:colId xmlns:a16="http://schemas.microsoft.com/office/drawing/2014/main" val="3794944911"/>
                    </a:ext>
                  </a:extLst>
                </a:gridCol>
                <a:gridCol w="655543">
                  <a:extLst>
                    <a:ext uri="{9D8B030D-6E8A-4147-A177-3AD203B41FA5}">
                      <a16:colId xmlns:a16="http://schemas.microsoft.com/office/drawing/2014/main" val="1032061923"/>
                    </a:ext>
                  </a:extLst>
                </a:gridCol>
                <a:gridCol w="855024">
                  <a:extLst>
                    <a:ext uri="{9D8B030D-6E8A-4147-A177-3AD203B41FA5}">
                      <a16:colId xmlns:a16="http://schemas.microsoft.com/office/drawing/2014/main" val="2778080929"/>
                    </a:ext>
                  </a:extLst>
                </a:gridCol>
                <a:gridCol w="688769">
                  <a:extLst>
                    <a:ext uri="{9D8B030D-6E8A-4147-A177-3AD203B41FA5}">
                      <a16:colId xmlns:a16="http://schemas.microsoft.com/office/drawing/2014/main" val="5691347"/>
                    </a:ext>
                  </a:extLst>
                </a:gridCol>
                <a:gridCol w="926275">
                  <a:extLst>
                    <a:ext uri="{9D8B030D-6E8A-4147-A177-3AD203B41FA5}">
                      <a16:colId xmlns:a16="http://schemas.microsoft.com/office/drawing/2014/main" val="3460191397"/>
                    </a:ext>
                  </a:extLst>
                </a:gridCol>
                <a:gridCol w="676893">
                  <a:extLst>
                    <a:ext uri="{9D8B030D-6E8A-4147-A177-3AD203B41FA5}">
                      <a16:colId xmlns:a16="http://schemas.microsoft.com/office/drawing/2014/main" val="2251498377"/>
                    </a:ext>
                  </a:extLst>
                </a:gridCol>
                <a:gridCol w="950026">
                  <a:extLst>
                    <a:ext uri="{9D8B030D-6E8A-4147-A177-3AD203B41FA5}">
                      <a16:colId xmlns:a16="http://schemas.microsoft.com/office/drawing/2014/main" val="1727817447"/>
                    </a:ext>
                  </a:extLst>
                </a:gridCol>
                <a:gridCol w="688769">
                  <a:extLst>
                    <a:ext uri="{9D8B030D-6E8A-4147-A177-3AD203B41FA5}">
                      <a16:colId xmlns:a16="http://schemas.microsoft.com/office/drawing/2014/main" val="4169365271"/>
                    </a:ext>
                  </a:extLst>
                </a:gridCol>
                <a:gridCol w="855024">
                  <a:extLst>
                    <a:ext uri="{9D8B030D-6E8A-4147-A177-3AD203B41FA5}">
                      <a16:colId xmlns:a16="http://schemas.microsoft.com/office/drawing/2014/main" val="1406827890"/>
                    </a:ext>
                  </a:extLst>
                </a:gridCol>
                <a:gridCol w="700644">
                  <a:extLst>
                    <a:ext uri="{9D8B030D-6E8A-4147-A177-3AD203B41FA5}">
                      <a16:colId xmlns:a16="http://schemas.microsoft.com/office/drawing/2014/main" val="2416109620"/>
                    </a:ext>
                  </a:extLst>
                </a:gridCol>
                <a:gridCol w="902524">
                  <a:extLst>
                    <a:ext uri="{9D8B030D-6E8A-4147-A177-3AD203B41FA5}">
                      <a16:colId xmlns:a16="http://schemas.microsoft.com/office/drawing/2014/main" val="1848847454"/>
                    </a:ext>
                  </a:extLst>
                </a:gridCol>
              </a:tblGrid>
              <a:tr h="78588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UO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Bim 2 form all. 3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Bim 2 Attestazione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Bim 3 form all. 3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Bim 3 Attestazione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Bim 4 form all. 3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Bim 4 Attestazione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Bim 5 form all. 3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Bim 5 Attestazione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Bim 6 form all. 3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Bim 6 Attestazione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2916707"/>
                  </a:ext>
                </a:extLst>
              </a:tr>
              <a:tr h="24655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BO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4969372"/>
                  </a:ext>
                </a:extLst>
              </a:tr>
              <a:tr h="24655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CA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7310"/>
                  </a:ext>
                </a:extLst>
              </a:tr>
              <a:tr h="24655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PD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B050"/>
                          </a:solidFill>
                          <a:effectLst/>
                        </a:rPr>
                        <a:t>si</a:t>
                      </a:r>
                      <a:endParaRPr lang="it-IT" sz="1200" b="0" i="0" u="none" strike="noStrike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B050"/>
                          </a:solidFill>
                          <a:effectLst/>
                        </a:rPr>
                        <a:t>si</a:t>
                      </a:r>
                      <a:endParaRPr lang="it-IT" sz="1200" b="0" i="0" u="none" strike="noStrike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B050"/>
                          </a:solidFill>
                          <a:effectLst/>
                        </a:rPr>
                        <a:t>si</a:t>
                      </a:r>
                      <a:endParaRPr lang="it-IT" sz="1200" b="0" i="0" u="none" strike="noStrike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B050"/>
                          </a:solidFill>
                          <a:effectLst/>
                        </a:rPr>
                        <a:t>si</a:t>
                      </a:r>
                      <a:endParaRPr lang="it-IT" sz="1200" b="0" i="0" u="none" strike="noStrike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B050"/>
                          </a:solidFill>
                          <a:effectLst/>
                        </a:rPr>
                        <a:t>si</a:t>
                      </a:r>
                      <a:endParaRPr lang="it-IT" sz="1200" b="0" i="0" u="none" strike="noStrike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B050"/>
                          </a:solidFill>
                          <a:effectLst/>
                        </a:rPr>
                        <a:t>si</a:t>
                      </a:r>
                      <a:endParaRPr lang="it-IT" sz="1200" b="0" i="0" u="none" strike="noStrike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B050"/>
                          </a:solidFill>
                          <a:effectLst/>
                        </a:rPr>
                        <a:t>si</a:t>
                      </a:r>
                      <a:endParaRPr lang="it-IT" sz="1200" b="0" i="0" u="none" strike="noStrike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B050"/>
                          </a:solidFill>
                          <a:effectLst/>
                        </a:rPr>
                        <a:t>si</a:t>
                      </a:r>
                      <a:endParaRPr lang="it-IT" sz="1200" b="0" i="0" u="none" strike="noStrike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B050"/>
                          </a:solidFill>
                          <a:effectLst/>
                        </a:rPr>
                        <a:t>si</a:t>
                      </a:r>
                      <a:endParaRPr lang="it-IT" sz="1200" b="0" i="0" u="none" strike="noStrike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si</a:t>
                      </a:r>
                      <a:endParaRPr lang="it-IT" sz="1200" b="0" i="0" u="none" strike="noStrike" dirty="0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0520289"/>
                  </a:ext>
                </a:extLst>
              </a:tr>
              <a:tr h="24655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PG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B050"/>
                          </a:solidFill>
                          <a:effectLst/>
                          <a:latin typeface="Aptos Narrow" panose="020B0004020202020204" pitchFamily="34" charset="0"/>
                        </a:rPr>
                        <a:t> ==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==</a:t>
                      </a:r>
                      <a:endParaRPr lang="it-IT" sz="1200" b="0" i="0" u="none" strike="noStrike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==</a:t>
                      </a:r>
                      <a:endParaRPr lang="it-IT" sz="1200" b="0" i="0" u="none" strike="noStrike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==</a:t>
                      </a:r>
                      <a:endParaRPr lang="it-IT" sz="1200" b="0" i="0" u="none" strike="noStrike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==</a:t>
                      </a:r>
                      <a:endParaRPr lang="it-IT" sz="1200" b="0" i="0" u="none" strike="noStrike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==</a:t>
                      </a:r>
                      <a:endParaRPr lang="it-IT" sz="1200" b="0" i="0" u="none" strike="noStrike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==</a:t>
                      </a:r>
                      <a:endParaRPr lang="it-IT" sz="1200" b="0" i="0" u="none" strike="noStrike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==</a:t>
                      </a:r>
                      <a:endParaRPr lang="it-IT" sz="1200" b="0" i="0" u="none" strike="noStrike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u="none" strike="noStrike" kern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si</a:t>
                      </a:r>
                      <a:endParaRPr lang="it-IT" sz="1200" b="0" i="0" u="none" strike="noStrike" dirty="0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8997347"/>
                  </a:ext>
                </a:extLst>
              </a:tr>
              <a:tr h="24655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ROMA TV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==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==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u="none" strike="noStrike" kern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u="none" strike="noStrike" kern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u="none" strike="noStrike" kern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u="none" strike="noStrike" kern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8090514"/>
                  </a:ext>
                </a:extLst>
              </a:tr>
              <a:tr h="24655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NA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B050"/>
                          </a:solidFill>
                          <a:effectLst/>
                        </a:rPr>
                        <a:t>si</a:t>
                      </a:r>
                      <a:endParaRPr lang="it-IT" sz="1200" b="0" i="0" u="none" strike="noStrike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B050"/>
                          </a:solidFill>
                          <a:effectLst/>
                        </a:rPr>
                        <a:t>si</a:t>
                      </a:r>
                      <a:endParaRPr lang="it-IT" sz="1200" b="0" i="0" u="none" strike="noStrike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B050"/>
                          </a:solidFill>
                          <a:effectLst/>
                        </a:rPr>
                        <a:t>si</a:t>
                      </a:r>
                      <a:endParaRPr lang="it-IT" sz="1200" b="0" i="0" u="none" strike="noStrike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B050"/>
                          </a:solidFill>
                          <a:effectLst/>
                        </a:rPr>
                        <a:t>si</a:t>
                      </a:r>
                      <a:endParaRPr lang="it-IT" sz="1200" b="0" i="0" u="none" strike="noStrike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B050"/>
                          </a:solidFill>
                          <a:effectLst/>
                        </a:rPr>
                        <a:t>si</a:t>
                      </a:r>
                      <a:endParaRPr lang="it-IT" sz="1200" b="0" i="0" u="none" strike="noStrike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B050"/>
                          </a:solidFill>
                          <a:effectLst/>
                        </a:rPr>
                        <a:t>si</a:t>
                      </a:r>
                      <a:endParaRPr lang="it-IT" sz="1200" b="0" i="0" u="none" strike="noStrike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B050"/>
                          </a:solidFill>
                          <a:effectLst/>
                        </a:rPr>
                        <a:t>si</a:t>
                      </a:r>
                      <a:endParaRPr lang="it-IT" sz="1200" b="0" i="0" u="none" strike="noStrike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B050"/>
                          </a:solidFill>
                          <a:effectLst/>
                        </a:rPr>
                        <a:t>si</a:t>
                      </a:r>
                      <a:endParaRPr lang="it-IT" sz="1200" b="0" i="0" u="none" strike="noStrike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B050"/>
                          </a:solidFill>
                          <a:effectLst/>
                        </a:rPr>
                        <a:t>si</a:t>
                      </a:r>
                      <a:endParaRPr lang="it-IT" sz="1200" b="0" i="0" u="none" strike="noStrike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B050"/>
                          </a:solidFill>
                          <a:effectLst/>
                        </a:rPr>
                        <a:t>si</a:t>
                      </a:r>
                      <a:endParaRPr lang="it-IT" sz="1200" b="0" i="0" u="none" strike="noStrike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8241979"/>
                  </a:ext>
                </a:extLst>
              </a:tr>
              <a:tr h="24655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SAPIENZA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==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==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u="none" strike="noStrike" kern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u="none" strike="noStrike" kern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u="none" strike="noStrike" kern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9173497"/>
                  </a:ext>
                </a:extLst>
              </a:tr>
              <a:tr h="24655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GE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==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==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4282484"/>
                  </a:ext>
                </a:extLst>
              </a:tr>
              <a:tr h="23303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PI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si*</a:t>
                      </a:r>
                      <a:endParaRPr lang="it-IT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u="none" strike="noStrike" kern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u="none" strike="noStrike" kern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u="none" strike="noStrike" kern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u="none" strike="noStrike" kern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no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6629198"/>
                  </a:ext>
                </a:extLst>
              </a:tr>
              <a:tr h="27313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VANVITELLI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si*</a:t>
                      </a:r>
                      <a:endParaRPr lang="it-IT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B050"/>
                          </a:solidFill>
                          <a:effectLst/>
                        </a:rPr>
                        <a:t>si</a:t>
                      </a:r>
                      <a:endParaRPr lang="it-IT" sz="1200" b="0" i="0" u="none" strike="noStrike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u="none" strike="noStrike" kern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B050"/>
                          </a:solidFill>
                          <a:effectLst/>
                        </a:rPr>
                        <a:t>si</a:t>
                      </a:r>
                      <a:endParaRPr lang="it-IT" sz="1200" b="0" i="0" u="none" strike="noStrike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u="none" strike="noStrike" kern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B050"/>
                          </a:solidFill>
                          <a:effectLst/>
                        </a:rPr>
                        <a:t>si</a:t>
                      </a:r>
                      <a:endParaRPr lang="it-IT" sz="1200" b="0" i="0" u="none" strike="noStrike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u="none" strike="noStrike" kern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B050"/>
                          </a:solidFill>
                          <a:effectLst/>
                        </a:rPr>
                        <a:t>si</a:t>
                      </a:r>
                      <a:endParaRPr lang="it-IT" sz="1200" b="0" i="0" u="none" strike="noStrike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u="none" strike="noStrike" kern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si</a:t>
                      </a:r>
                      <a:endParaRPr lang="it-IT" sz="1200" b="0" i="0" u="none" strike="noStrike" dirty="0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1722547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89D7E08A-24E8-5239-FF52-DAB8C82AFE40}"/>
              </a:ext>
            </a:extLst>
          </p:cNvPr>
          <p:cNvSpPr txBox="1"/>
          <p:nvPr/>
        </p:nvSpPr>
        <p:spPr>
          <a:xfrm>
            <a:off x="1627381" y="5848247"/>
            <a:ext cx="8937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* nel </a:t>
            </a:r>
            <a:r>
              <a:rPr lang="it-IT" sz="1600" dirty="0" err="1">
                <a:solidFill>
                  <a:schemeClr val="accent2">
                    <a:lumMod val="75000"/>
                  </a:schemeClr>
                </a:solidFill>
              </a:rPr>
              <a:t>form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 manca la specifica del ruolo dei componenti commissione concorsi oppure si è risposto solo SI</a:t>
            </a:r>
          </a:p>
        </p:txBody>
      </p:sp>
    </p:spTree>
    <p:extLst>
      <p:ext uri="{BB962C8B-B14F-4D97-AF65-F5344CB8AC3E}">
        <p14:creationId xmlns:p14="http://schemas.microsoft.com/office/powerpoint/2010/main" val="772063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8CFBB22-7275-EBBE-914A-2995FC96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5929" y="6430138"/>
            <a:ext cx="4200039" cy="365125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000" dirty="0"/>
              <a:t>Michela Giovagnoli - PNRR INFRASTRUTTURE DI RICERCA - PROGETTO ETIC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A9FECE-AE3F-C086-02FC-6849EC84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3013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B13B172-409A-48BF-92CD-9E808051E234}" type="slidenum">
              <a:rPr lang="it-IT" smtClean="0"/>
              <a:pPr>
                <a:spcAft>
                  <a:spcPts val="600"/>
                </a:spcAft>
              </a:pPr>
              <a:t>19</a:t>
            </a:fld>
            <a:endParaRPr lang="it-IT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0CB865-A0A8-8E08-7F80-EB23927F7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269" y="1263699"/>
            <a:ext cx="6723185" cy="58816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2400" dirty="0" err="1"/>
              <a:t>Riepilogo</a:t>
            </a:r>
            <a:r>
              <a:rPr lang="en-US" sz="2400" dirty="0"/>
              <a:t> </a:t>
            </a:r>
            <a:r>
              <a:rPr lang="en-US" sz="2400" dirty="0" err="1"/>
              <a:t>operazioni</a:t>
            </a:r>
            <a:r>
              <a:rPr lang="en-US" sz="2400" dirty="0"/>
              <a:t> </a:t>
            </a:r>
            <a:r>
              <a:rPr lang="en-US" sz="2400" dirty="0" err="1"/>
              <a:t>chiusura</a:t>
            </a:r>
            <a:r>
              <a:rPr lang="en-US" sz="2400" dirty="0"/>
              <a:t> </a:t>
            </a:r>
            <a:r>
              <a:rPr lang="en-US" sz="2400" dirty="0" err="1"/>
              <a:t>bimestri</a:t>
            </a:r>
            <a:r>
              <a:rPr lang="en-US" sz="2400" dirty="0"/>
              <a:t> GEA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8E1C8CB-7042-CBBE-0DF5-8A317776B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454" y="91893"/>
            <a:ext cx="2432515" cy="98154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3485A3A-836D-F211-E983-C8566066F25E}"/>
              </a:ext>
            </a:extLst>
          </p:cNvPr>
          <p:cNvSpPr txBox="1"/>
          <p:nvPr/>
        </p:nvSpPr>
        <p:spPr>
          <a:xfrm>
            <a:off x="781297" y="1453459"/>
            <a:ext cx="10629405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700" dirty="0">
                <a:latin typeface=""/>
              </a:rPr>
              <a:t>in caso di spese rendicontate nel bimestre caricare l'Attestazione verifiche dei SA art.27 co.2 DL 13-2023_Coproponenti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700" b="0" i="0" dirty="0">
                <a:solidFill>
                  <a:srgbClr val="2C363A"/>
                </a:solidFill>
                <a:effectLst/>
                <a:highlight>
                  <a:srgbClr val="FCFCFC"/>
                </a:highlight>
                <a:latin typeface=""/>
              </a:rPr>
              <a:t>chiudere il bimestre (</a:t>
            </a:r>
            <a:r>
              <a:rPr lang="it-IT" sz="1700" dirty="0">
                <a:solidFill>
                  <a:srgbClr val="2C363A"/>
                </a:solidFill>
                <a:highlight>
                  <a:srgbClr val="FCFCFC"/>
                </a:highlight>
                <a:latin typeface=""/>
              </a:rPr>
              <a:t>anche se senza spese)</a:t>
            </a:r>
            <a:endParaRPr lang="it-IT" sz="1700" b="0" i="0" dirty="0">
              <a:solidFill>
                <a:srgbClr val="2C363A"/>
              </a:solidFill>
              <a:effectLst/>
              <a:highlight>
                <a:srgbClr val="FCFCFC"/>
              </a:highlight>
              <a:latin typeface="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700" dirty="0">
                <a:latin typeface=""/>
              </a:rPr>
              <a:t>riempire il </a:t>
            </a:r>
            <a:r>
              <a:rPr lang="it-IT" sz="1700" dirty="0" err="1">
                <a:latin typeface=""/>
              </a:rPr>
              <a:t>form</a:t>
            </a:r>
            <a:r>
              <a:rPr lang="it-IT" sz="1700" dirty="0">
                <a:latin typeface=""/>
              </a:rPr>
              <a:t> i cui dati ci permettono di compilare la check list di avanzamento finanziario (All.3) per tutto il consorzio, ci è stata confermata dal MUR ieri la necessità di inserire i dati specifici richiesti nel </a:t>
            </a:r>
            <a:r>
              <a:rPr lang="it-IT" sz="1700" dirty="0" err="1">
                <a:latin typeface=""/>
              </a:rPr>
              <a:t>form</a:t>
            </a:r>
            <a:r>
              <a:rPr lang="it-IT" sz="1700" dirty="0">
                <a:latin typeface=""/>
              </a:rPr>
              <a:t> per la corretta compilazione della check list, ci scusiamo per l’aggravio di burocrazia che non è richiesta da noi; ci è stato ribadito infatti che il controllo di Invitalia si focalizza sui dati del Titolare effettivo, sui dati relativi all’assenza di conflitto di interessi e di doppio finanziamento (come già emerso durante l’audit);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700" dirty="0">
                <a:latin typeface=""/>
              </a:rPr>
              <a:t>inviarci l'Attestazione verifiche dei SA art.27 co.2 DL 13-2023_Coproponenti firmata dal Legale Rappresentante o suo delegato a corredo della richiesta finanziaria di rimborso;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700" dirty="0">
                <a:latin typeface=""/>
              </a:rPr>
              <a:t>inviarci la Dichiarazione Procedure di Autocontrollo necessaria ad attestare la correttezza delle procedure contabili;</a:t>
            </a:r>
          </a:p>
          <a:p>
            <a:pPr algn="just"/>
            <a:r>
              <a:rPr lang="it-IT" sz="1700" dirty="0">
                <a:latin typeface=""/>
              </a:rPr>
              <a:t>Tutto ciò è necessario in quanto il Proponente non ha accesso alle procedure dei co-proponenti, non vede l’Attestazione, ma il Legale Rappresentante INFN firma la check list di avanzamento finanziario per tutto il Consorzio assumendosene la responsabilità</a:t>
            </a:r>
          </a:p>
          <a:p>
            <a:pPr algn="just"/>
            <a:endParaRPr lang="it-IT" sz="1700" dirty="0">
              <a:latin typeface="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700" dirty="0">
                <a:solidFill>
                  <a:srgbClr val="FF0000"/>
                </a:solidFill>
                <a:latin typeface=""/>
              </a:rPr>
              <a:t>chiuderemo i 5 bimestri 2023 entro il mese di aprile (richiesta del MUR di ieri)</a:t>
            </a:r>
          </a:p>
        </p:txBody>
      </p:sp>
    </p:spTree>
    <p:extLst>
      <p:ext uri="{BB962C8B-B14F-4D97-AF65-F5344CB8AC3E}">
        <p14:creationId xmlns:p14="http://schemas.microsoft.com/office/powerpoint/2010/main" val="307929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C764A4CF-12CB-4EB7-F471-409D69E70553}"/>
              </a:ext>
            </a:extLst>
          </p:cNvPr>
          <p:cNvGraphicFramePr/>
          <p:nvPr/>
        </p:nvGraphicFramePr>
        <p:xfrm>
          <a:off x="126998" y="502928"/>
          <a:ext cx="11849101" cy="4504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olo 3">
            <a:extLst>
              <a:ext uri="{FF2B5EF4-FFF2-40B4-BE49-F238E27FC236}">
                <a16:creationId xmlns:a16="http://schemas.microsoft.com/office/drawing/2014/main" id="{0702ECE5-3E01-1FF0-FD7B-30F3E5C24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348" y="290710"/>
            <a:ext cx="7996451" cy="1429851"/>
          </a:xfrm>
        </p:spPr>
        <p:txBody>
          <a:bodyPr>
            <a:normAutofit/>
          </a:bodyPr>
          <a:lstStyle/>
          <a:p>
            <a:br>
              <a:rPr lang="it-IT"/>
            </a:br>
            <a:br>
              <a:rPr lang="it-IT"/>
            </a:br>
            <a:r>
              <a:rPr lang="it-IT"/>
              <a:t>ETIC Project: Budget distribution</a:t>
            </a:r>
            <a:endParaRPr lang="en-US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C62259E-8BD4-D58F-CC63-C79CA6A7F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99" y="1090247"/>
            <a:ext cx="11641667" cy="74702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/>
              <a:t> </a:t>
            </a:r>
          </a:p>
          <a:p>
            <a:pPr marL="0" indent="0" algn="ctr">
              <a:buNone/>
            </a:pPr>
            <a:r>
              <a:rPr lang="en-US"/>
              <a:t>ETIC proposal is organized in 7 WPs and about 220 activities</a:t>
            </a:r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7B71F5EA-B2C2-7DB5-37AE-C5CEE77B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66462" y="6430137"/>
            <a:ext cx="4209637" cy="365125"/>
          </a:xfrm>
        </p:spPr>
        <p:txBody>
          <a:bodyPr/>
          <a:lstStyle/>
          <a:p>
            <a:r>
              <a:rPr lang="en-US" sz="1000"/>
              <a:t>Michela Giovagnoli - PNRR INFRASTRUTTURE DI RICERCA - PROGETTO ETIC 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218E6F-BDEA-75DD-7F42-BA3CD57E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1DA24A-AC9C-4FFD-9242-373AF44CD4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C92659FB-06E8-7866-4910-FF1F3173ED6C}"/>
              </a:ext>
            </a:extLst>
          </p:cNvPr>
          <p:cNvGraphicFramePr>
            <a:graphicFrameLocks noGrp="1"/>
          </p:cNvGraphicFramePr>
          <p:nvPr/>
        </p:nvGraphicFramePr>
        <p:xfrm>
          <a:off x="611253" y="4464191"/>
          <a:ext cx="10481548" cy="60105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97364">
                  <a:extLst>
                    <a:ext uri="{9D8B030D-6E8A-4147-A177-3AD203B41FA5}">
                      <a16:colId xmlns:a16="http://schemas.microsoft.com/office/drawing/2014/main" val="897990763"/>
                    </a:ext>
                  </a:extLst>
                </a:gridCol>
                <a:gridCol w="1497364">
                  <a:extLst>
                    <a:ext uri="{9D8B030D-6E8A-4147-A177-3AD203B41FA5}">
                      <a16:colId xmlns:a16="http://schemas.microsoft.com/office/drawing/2014/main" val="466669112"/>
                    </a:ext>
                  </a:extLst>
                </a:gridCol>
                <a:gridCol w="1497364">
                  <a:extLst>
                    <a:ext uri="{9D8B030D-6E8A-4147-A177-3AD203B41FA5}">
                      <a16:colId xmlns:a16="http://schemas.microsoft.com/office/drawing/2014/main" val="923407526"/>
                    </a:ext>
                  </a:extLst>
                </a:gridCol>
                <a:gridCol w="1497364">
                  <a:extLst>
                    <a:ext uri="{9D8B030D-6E8A-4147-A177-3AD203B41FA5}">
                      <a16:colId xmlns:a16="http://schemas.microsoft.com/office/drawing/2014/main" val="3846864164"/>
                    </a:ext>
                  </a:extLst>
                </a:gridCol>
                <a:gridCol w="1497364">
                  <a:extLst>
                    <a:ext uri="{9D8B030D-6E8A-4147-A177-3AD203B41FA5}">
                      <a16:colId xmlns:a16="http://schemas.microsoft.com/office/drawing/2014/main" val="2309190255"/>
                    </a:ext>
                  </a:extLst>
                </a:gridCol>
                <a:gridCol w="1497364">
                  <a:extLst>
                    <a:ext uri="{9D8B030D-6E8A-4147-A177-3AD203B41FA5}">
                      <a16:colId xmlns:a16="http://schemas.microsoft.com/office/drawing/2014/main" val="2084539864"/>
                    </a:ext>
                  </a:extLst>
                </a:gridCol>
                <a:gridCol w="1497364">
                  <a:extLst>
                    <a:ext uri="{9D8B030D-6E8A-4147-A177-3AD203B41FA5}">
                      <a16:colId xmlns:a16="http://schemas.microsoft.com/office/drawing/2014/main" val="1291276393"/>
                    </a:ext>
                  </a:extLst>
                </a:gridCol>
              </a:tblGrid>
              <a:tr h="182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INFN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err="1">
                          <a:effectLst/>
                        </a:rPr>
                        <a:t>UniBO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err="1">
                          <a:effectLst/>
                        </a:rPr>
                        <a:t>UniCA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err="1">
                          <a:effectLst/>
                        </a:rPr>
                        <a:t>UniGE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err="1">
                          <a:effectLst/>
                        </a:rPr>
                        <a:t>UniNA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UniVanvitelli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err="1">
                          <a:effectLst/>
                        </a:rPr>
                        <a:t>UniPD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8194468"/>
                  </a:ext>
                </a:extLst>
              </a:tr>
              <a:tr h="35721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33.867.823.25 €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186.574.23 €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1.624.578.86 €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989.113.35 €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1.400.259.10 €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281.035.50 €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1.947.255.55 €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83666175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F3615226-79CF-13B2-A24D-1645A545A61D}"/>
              </a:ext>
            </a:extLst>
          </p:cNvPr>
          <p:cNvGraphicFramePr>
            <a:graphicFrameLocks noGrp="1"/>
          </p:cNvGraphicFramePr>
          <p:nvPr/>
        </p:nvGraphicFramePr>
        <p:xfrm>
          <a:off x="611253" y="5418346"/>
          <a:ext cx="10481548" cy="79957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97364">
                  <a:extLst>
                    <a:ext uri="{9D8B030D-6E8A-4147-A177-3AD203B41FA5}">
                      <a16:colId xmlns:a16="http://schemas.microsoft.com/office/drawing/2014/main" val="2583323281"/>
                    </a:ext>
                  </a:extLst>
                </a:gridCol>
                <a:gridCol w="1497364">
                  <a:extLst>
                    <a:ext uri="{9D8B030D-6E8A-4147-A177-3AD203B41FA5}">
                      <a16:colId xmlns:a16="http://schemas.microsoft.com/office/drawing/2014/main" val="1934683514"/>
                    </a:ext>
                  </a:extLst>
                </a:gridCol>
                <a:gridCol w="1497364">
                  <a:extLst>
                    <a:ext uri="{9D8B030D-6E8A-4147-A177-3AD203B41FA5}">
                      <a16:colId xmlns:a16="http://schemas.microsoft.com/office/drawing/2014/main" val="950560518"/>
                    </a:ext>
                  </a:extLst>
                </a:gridCol>
                <a:gridCol w="1497364">
                  <a:extLst>
                    <a:ext uri="{9D8B030D-6E8A-4147-A177-3AD203B41FA5}">
                      <a16:colId xmlns:a16="http://schemas.microsoft.com/office/drawing/2014/main" val="1504121421"/>
                    </a:ext>
                  </a:extLst>
                </a:gridCol>
                <a:gridCol w="1497364">
                  <a:extLst>
                    <a:ext uri="{9D8B030D-6E8A-4147-A177-3AD203B41FA5}">
                      <a16:colId xmlns:a16="http://schemas.microsoft.com/office/drawing/2014/main" val="785955035"/>
                    </a:ext>
                  </a:extLst>
                </a:gridCol>
                <a:gridCol w="1497364">
                  <a:extLst>
                    <a:ext uri="{9D8B030D-6E8A-4147-A177-3AD203B41FA5}">
                      <a16:colId xmlns:a16="http://schemas.microsoft.com/office/drawing/2014/main" val="4197330020"/>
                    </a:ext>
                  </a:extLst>
                </a:gridCol>
                <a:gridCol w="1497364">
                  <a:extLst>
                    <a:ext uri="{9D8B030D-6E8A-4147-A177-3AD203B41FA5}">
                      <a16:colId xmlns:a16="http://schemas.microsoft.com/office/drawing/2014/main" val="1633705034"/>
                    </a:ext>
                  </a:extLst>
                </a:gridCol>
              </a:tblGrid>
              <a:tr h="399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err="1">
                          <a:effectLst/>
                        </a:rPr>
                        <a:t>UniPG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err="1">
                          <a:effectLst/>
                        </a:rPr>
                        <a:t>UniPI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err="1">
                          <a:effectLst/>
                        </a:rPr>
                        <a:t>UniSapienza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UniRM2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INAF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ASI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GSSI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67114888"/>
                  </a:ext>
                </a:extLst>
              </a:tr>
              <a:tr h="39978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5.079.557.50 €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599.649.40 €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1.550.135.75 €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1.348.432.40 €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407.316.90 €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312.525.60 €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404.674.00 €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92931630"/>
                  </a:ext>
                </a:extLst>
              </a:tr>
            </a:tbl>
          </a:graphicData>
        </a:graphic>
      </p:graphicFrame>
      <p:pic>
        <p:nvPicPr>
          <p:cNvPr id="11" name="Immagine 10">
            <a:extLst>
              <a:ext uri="{FF2B5EF4-FFF2-40B4-BE49-F238E27FC236}">
                <a16:creationId xmlns:a16="http://schemas.microsoft.com/office/drawing/2014/main" id="{A4AD7ED7-6E7E-C0EC-B967-3D73F28500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3584" y="91778"/>
            <a:ext cx="243251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59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8CFBB22-7275-EBBE-914A-2995FC96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67601" y="6430138"/>
            <a:ext cx="4398368" cy="365125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000" dirty="0"/>
              <a:t>Michela Giovagnoli - PNRR INFRASTRUTTURE DI RICERCA - PROGETTO ETIC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A9FECE-AE3F-C086-02FC-6849EC84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3013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B13B172-409A-48BF-92CD-9E808051E234}" type="slidenum">
              <a:rPr lang="it-IT" smtClean="0"/>
              <a:pPr>
                <a:spcAft>
                  <a:spcPts val="600"/>
                </a:spcAft>
              </a:pPr>
              <a:t>20</a:t>
            </a:fld>
            <a:endParaRPr lang="it-IT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0CB865-A0A8-8E08-7F80-EB23927F7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269" y="1176351"/>
            <a:ext cx="6723185" cy="365125"/>
          </a:xfrm>
        </p:spPr>
        <p:txBody>
          <a:bodyPr anchor="t">
            <a:noAutofit/>
          </a:bodyPr>
          <a:lstStyle/>
          <a:p>
            <a:pPr algn="ctr"/>
            <a:r>
              <a:rPr lang="en-US" sz="2200" dirty="0"/>
              <a:t>Buone prassi e procedure 2024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8E1C8CB-7042-CBBE-0DF5-8A317776B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454" y="91893"/>
            <a:ext cx="2432515" cy="98154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3485A3A-836D-F211-E983-C8566066F25E}"/>
              </a:ext>
            </a:extLst>
          </p:cNvPr>
          <p:cNvSpPr txBox="1"/>
          <p:nvPr/>
        </p:nvSpPr>
        <p:spPr>
          <a:xfrm>
            <a:off x="576197" y="1444798"/>
            <a:ext cx="11289772" cy="519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50" dirty="0">
                <a:solidFill>
                  <a:srgbClr val="FF0000"/>
                </a:solidFill>
                <a:latin typeface=""/>
              </a:rPr>
              <a:t>Obiettivo per il 2024 è andare a «regime» con la chiusura dei bimestri entro il mese di giugno (richiesta del MUR di ieri)</a:t>
            </a:r>
          </a:p>
          <a:p>
            <a:pPr algn="just"/>
            <a:endParaRPr lang="it-IT" sz="1650" dirty="0">
              <a:solidFill>
                <a:srgbClr val="FF0000"/>
              </a:solidFill>
              <a:latin typeface="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50" b="0" i="0" dirty="0">
                <a:solidFill>
                  <a:srgbClr val="2C363A"/>
                </a:solidFill>
                <a:effectLst/>
                <a:highlight>
                  <a:srgbClr val="FCFCFC"/>
                </a:highlight>
                <a:latin typeface=""/>
              </a:rPr>
              <a:t>non appena chiuso il 2023 apriremo i bimestri 7 e 8 in modo da caricare le relative spese (le procedure sono già presenti in GEA);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50" b="0" i="0" dirty="0">
              <a:solidFill>
                <a:srgbClr val="2C363A"/>
              </a:solidFill>
              <a:effectLst/>
              <a:highlight>
                <a:srgbClr val="FCFCFC"/>
              </a:highlight>
              <a:latin typeface="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50" dirty="0">
                <a:latin typeface=""/>
              </a:rPr>
              <a:t>si consiglia di caricare le nuove procedure (se ve ne fossero) contestualmente all’impegno contabile, è possibile caricarle e non «contrattualizzarle» fin quando non sarà stata compilata la check list di autocontrollo acquisti (o reclutamenti) a cura del </a:t>
            </a:r>
            <a:r>
              <a:rPr lang="it-IT" sz="1650" dirty="0" err="1">
                <a:latin typeface=""/>
              </a:rPr>
              <a:t>Rup</a:t>
            </a:r>
            <a:r>
              <a:rPr lang="it-IT" sz="1650" dirty="0">
                <a:latin typeface=""/>
              </a:rPr>
              <a:t> della procedura con il supporto del personale amministrativo (ove fosse necessario);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50" dirty="0">
              <a:latin typeface="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50" dirty="0">
                <a:latin typeface=""/>
              </a:rPr>
              <a:t>si ricorda l’importanza dell’archivio digitale della documentazione di spesa, di riportare </a:t>
            </a:r>
            <a:r>
              <a:rPr lang="it-IT" sz="1650" dirty="0" err="1">
                <a:latin typeface=""/>
              </a:rPr>
              <a:t>cup</a:t>
            </a:r>
            <a:r>
              <a:rPr lang="it-IT" sz="1650" dirty="0">
                <a:latin typeface=""/>
              </a:rPr>
              <a:t> e dettagli del progetto su tutta la documentazione contabile (anche spese 7%) per rispondere ai requisiti di tracciabilità e imputabilità nonché a dimostrare che non vi sia doppio finanziamento (punto sottolineato durante l’audit);</a:t>
            </a:r>
          </a:p>
          <a:p>
            <a:pPr algn="just"/>
            <a:endParaRPr lang="it-IT" sz="1650" dirty="0">
              <a:latin typeface="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50" dirty="0">
                <a:latin typeface=""/>
              </a:rPr>
              <a:t>è necessaria l’individuazione del titolare effettivo del credito per ogni spesa, se ne raccomanda quindi la corretta individuazione durante la fase di contrattualizzazione e/o il controllo sul pregresso;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50" dirty="0">
              <a:latin typeface="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50" dirty="0">
                <a:latin typeface=""/>
              </a:rPr>
              <a:t>avvio anticipato gare: possibile con motivazione «urgenza data dalla data di chiusura dei progetti PNRR» e se non è prevista consegna e pagamento totale della commessa; il pagamento di un anticipo è ammesso a condizione che l’OE abbia presentato la relativa garanzia (è scritto nel verbale di avvio anticipato)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0451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8CFBB22-7275-EBBE-914A-2995FC96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8455" y="6430138"/>
            <a:ext cx="4187514" cy="365125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000" dirty="0"/>
              <a:t>Michela Giovagnoli - PNRR INFRASTRUTTURE DI RICERCA - PROGETTO ETIC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A9FECE-AE3F-C086-02FC-6849EC84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3013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B13B172-409A-48BF-92CD-9E808051E234}" type="slidenum">
              <a:rPr lang="it-IT" smtClean="0"/>
              <a:pPr>
                <a:spcAft>
                  <a:spcPts val="600"/>
                </a:spcAft>
              </a:pPr>
              <a:t>21</a:t>
            </a:fld>
            <a:endParaRPr lang="it-IT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0CB865-A0A8-8E08-7F80-EB23927F7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504" y="1279269"/>
            <a:ext cx="6723185" cy="588167"/>
          </a:xfrm>
        </p:spPr>
        <p:txBody>
          <a:bodyPr anchor="t">
            <a:normAutofit/>
          </a:bodyPr>
          <a:lstStyle/>
          <a:p>
            <a:pPr algn="ctr"/>
            <a:r>
              <a:rPr lang="en-US" sz="2400" dirty="0"/>
              <a:t>Buone prassi e procedure 2024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8E1C8CB-7042-CBBE-0DF5-8A317776B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454" y="91893"/>
            <a:ext cx="2432515" cy="98154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3485A3A-836D-F211-E983-C8566066F25E}"/>
              </a:ext>
            </a:extLst>
          </p:cNvPr>
          <p:cNvSpPr txBox="1"/>
          <p:nvPr/>
        </p:nvSpPr>
        <p:spPr>
          <a:xfrm>
            <a:off x="691078" y="1575535"/>
            <a:ext cx="10629405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700" b="0" i="0" dirty="0">
                <a:solidFill>
                  <a:srgbClr val="2C363A"/>
                </a:solidFill>
                <a:effectLst/>
                <a:highlight>
                  <a:srgbClr val="FCFCFC"/>
                </a:highlight>
                <a:latin typeface=""/>
              </a:rPr>
              <a:t>il Decreto Interministeriale </a:t>
            </a:r>
            <a:r>
              <a:rPr lang="it-IT" sz="1700" dirty="0">
                <a:solidFill>
                  <a:srgbClr val="2C363A"/>
                </a:solidFill>
                <a:highlight>
                  <a:srgbClr val="FCFCFC"/>
                </a:highlight>
                <a:latin typeface=""/>
              </a:rPr>
              <a:t>MIMIT- MUR n. 269/2024 del </a:t>
            </a:r>
            <a:r>
              <a:rPr lang="it-IT" sz="1700" b="0" i="0" dirty="0">
                <a:solidFill>
                  <a:srgbClr val="2C363A"/>
                </a:solidFill>
                <a:effectLst/>
                <a:highlight>
                  <a:srgbClr val="FCFCFC"/>
                </a:highlight>
                <a:latin typeface=""/>
              </a:rPr>
              <a:t>4 gennaio 2024, pubblicato il 19 febbraio 2024 ha stabilito un aumento dei costi standard del personale a TD assunto per il progetto, in vigore dal 1 marzo 2024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b="0" i="0" dirty="0">
              <a:solidFill>
                <a:srgbClr val="2C363A"/>
              </a:solidFill>
              <a:effectLst/>
              <a:highlight>
                <a:srgbClr val="FCFCFC"/>
              </a:highlight>
              <a:latin typeface="Roboto" panose="02000000000000000000" pitchFamily="2" charset="0"/>
            </a:endParaRPr>
          </a:p>
        </p:txBody>
      </p:sp>
      <p:pic>
        <p:nvPicPr>
          <p:cNvPr id="5" name="Immagine 4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E9D60C24-FD56-A7F8-0900-FE900D40F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45" y="2648196"/>
            <a:ext cx="7002344" cy="369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1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F5250C-9106-727B-2916-294BC2C5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48" y="6544700"/>
            <a:ext cx="5928358" cy="313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dirty="0"/>
              <a:t>Michela Giovagnoli - PNRR INFRASTRUTTURE DI RICERCA - PROGETTO ETIC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5B2ACE0-C948-C62A-65F5-224BEF97A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1082" y="63618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B1E4CB7-CB13-4810-BF18-BE31AFC64F9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67B0905-8F30-1FE5-43C6-E5F820CD7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091" y="164506"/>
            <a:ext cx="2432515" cy="98154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A82E08B-8956-C83F-DD15-D4F9A2B22A2F}"/>
              </a:ext>
            </a:extLst>
          </p:cNvPr>
          <p:cNvSpPr txBox="1"/>
          <p:nvPr/>
        </p:nvSpPr>
        <p:spPr>
          <a:xfrm>
            <a:off x="926123" y="2271259"/>
            <a:ext cx="103397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/>
          </a:p>
          <a:p>
            <a:pPr algn="ctr"/>
            <a:endParaRPr lang="it-IT" dirty="0"/>
          </a:p>
          <a:p>
            <a:r>
              <a:rPr lang="it-IT" sz="2000" dirty="0">
                <a:solidFill>
                  <a:srgbClr val="0070C0"/>
                </a:solidFill>
              </a:rPr>
              <a:t>                                 Domande?</a:t>
            </a:r>
          </a:p>
          <a:p>
            <a:endParaRPr lang="it-IT" sz="2000" dirty="0">
              <a:solidFill>
                <a:srgbClr val="0070C0"/>
              </a:solidFill>
            </a:endParaRPr>
          </a:p>
          <a:p>
            <a:endParaRPr lang="it-IT" sz="2000" dirty="0">
              <a:solidFill>
                <a:srgbClr val="0070C0"/>
              </a:solidFill>
            </a:endParaRPr>
          </a:p>
          <a:p>
            <a:endParaRPr lang="it-IT" sz="2000" dirty="0">
              <a:solidFill>
                <a:srgbClr val="0070C0"/>
              </a:solidFill>
            </a:endParaRPr>
          </a:p>
          <a:p>
            <a:r>
              <a:rPr lang="it-IT" sz="2000" dirty="0">
                <a:solidFill>
                  <a:srgbClr val="0070C0"/>
                </a:solidFill>
              </a:rPr>
              <a:t>                                 Suggerimenti?</a:t>
            </a:r>
          </a:p>
          <a:p>
            <a:endParaRPr lang="it-IT" sz="2000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it-IT" dirty="0"/>
          </a:p>
          <a:p>
            <a:pPr algn="just"/>
            <a:endParaRPr lang="it-IT" dirty="0"/>
          </a:p>
        </p:txBody>
      </p:sp>
      <p:pic>
        <p:nvPicPr>
          <p:cNvPr id="6" name="Immagine 5" descr="Immagine che contiene giocattolo&#10;&#10;Descrizione generata automaticamente">
            <a:extLst>
              <a:ext uri="{FF2B5EF4-FFF2-40B4-BE49-F238E27FC236}">
                <a16:creationId xmlns:a16="http://schemas.microsoft.com/office/drawing/2014/main" id="{F1D44DC2-D273-0183-884D-3D4DE3F70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75247" y="2162340"/>
            <a:ext cx="1789891" cy="1409866"/>
          </a:xfrm>
          <a:prstGeom prst="rect">
            <a:avLst/>
          </a:prstGeom>
        </p:spPr>
      </p:pic>
      <p:pic>
        <p:nvPicPr>
          <p:cNvPr id="11" name="Immagine 10" descr="Immagine che contiene schizzo, disegno, lampadina, illustrazione&#10;&#10;Descrizione generata automaticamente">
            <a:extLst>
              <a:ext uri="{FF2B5EF4-FFF2-40B4-BE49-F238E27FC236}">
                <a16:creationId xmlns:a16="http://schemas.microsoft.com/office/drawing/2014/main" id="{0F61EF54-F054-AEA6-77F9-57C509439D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175247" y="3640864"/>
            <a:ext cx="1790143" cy="147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83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Lampadina colorata con icone commerciali">
            <a:extLst>
              <a:ext uri="{FF2B5EF4-FFF2-40B4-BE49-F238E27FC236}">
                <a16:creationId xmlns:a16="http://schemas.microsoft.com/office/drawing/2014/main" id="{A7A4273F-DE2D-3771-1805-CFA484912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72" b="20557"/>
          <a:stretch/>
        </p:blipFill>
        <p:spPr>
          <a:xfrm>
            <a:off x="0" y="1158240"/>
            <a:ext cx="12192000" cy="345829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65C9C26-A55A-4CE3-46EC-6344542D6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125389"/>
            <a:ext cx="8833338" cy="1524000"/>
          </a:xfrm>
        </p:spPr>
        <p:txBody>
          <a:bodyPr>
            <a:normAutofit/>
          </a:bodyPr>
          <a:lstStyle/>
          <a:p>
            <a:br>
              <a:rPr lang="it-IT" sz="2400" b="1" dirty="0"/>
            </a:br>
            <a:r>
              <a:rPr lang="it-IT" sz="2400" dirty="0">
                <a:solidFill>
                  <a:srgbClr val="B27F47"/>
                </a:solidFill>
              </a:rPr>
              <a:t>Grazie per l’attenzione e buon lavoro!</a:t>
            </a:r>
            <a:br>
              <a:rPr lang="it-IT" sz="2400" dirty="0">
                <a:solidFill>
                  <a:srgbClr val="B27F47"/>
                </a:solidFill>
              </a:rPr>
            </a:br>
            <a:endParaRPr lang="it-IT" sz="2000" dirty="0">
              <a:latin typeface="Helvetica" pitchFamily="2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FAEF898-3606-99D0-8C98-FAC073500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8199" y="4718573"/>
            <a:ext cx="6999791" cy="158514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it-IT" b="1" dirty="0">
                <a:latin typeface="Titillium Bd"/>
                <a:hlinkClick r:id="rId3"/>
              </a:rPr>
              <a:t>Etic-amministrativi@lists.infn.it</a:t>
            </a:r>
            <a:endParaRPr lang="it-IT" b="1" dirty="0">
              <a:latin typeface="Titillium Bd"/>
            </a:endParaRPr>
          </a:p>
          <a:p>
            <a:pPr>
              <a:spcAft>
                <a:spcPts val="600"/>
              </a:spcAft>
            </a:pPr>
            <a:r>
              <a:rPr lang="it-IT" b="1" dirty="0">
                <a:latin typeface="Titillium Bd"/>
                <a:hlinkClick r:id="rId4"/>
              </a:rPr>
              <a:t>Michela.giovagnoli@roma1.infn.it</a:t>
            </a:r>
            <a:endParaRPr lang="it-IT" b="1" dirty="0">
              <a:latin typeface="Titillium Bd"/>
            </a:endParaRPr>
          </a:p>
          <a:p>
            <a:pPr>
              <a:spcAft>
                <a:spcPts val="600"/>
              </a:spcAft>
            </a:pPr>
            <a:r>
              <a:rPr lang="it-IT" b="1" dirty="0">
                <a:latin typeface="Titillium Bd"/>
                <a:hlinkClick r:id="rId5"/>
              </a:rPr>
              <a:t>Isabella.sacchet@roma1.infn.it</a:t>
            </a:r>
            <a:endParaRPr lang="it-IT" b="1" dirty="0">
              <a:latin typeface="Titillium Bd"/>
            </a:endParaRPr>
          </a:p>
          <a:p>
            <a:pPr>
              <a:spcAft>
                <a:spcPts val="600"/>
              </a:spcAft>
            </a:pPr>
            <a:r>
              <a:rPr lang="it-IT" sz="2100" b="1" dirty="0">
                <a:solidFill>
                  <a:srgbClr val="0070C0"/>
                </a:solidFill>
                <a:latin typeface="Titillium Bd"/>
                <a:hlinkClick r:id="rId6"/>
              </a:rPr>
              <a:t>Francesca.torresi@roma1.infn.it</a:t>
            </a:r>
            <a:endParaRPr lang="it-IT" sz="2100" b="1" dirty="0">
              <a:solidFill>
                <a:srgbClr val="0070C0"/>
              </a:solidFill>
              <a:latin typeface="Titillium Bd"/>
            </a:endParaRP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4CA254D-0D1C-41FA-09E2-8765A43F7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04340" y="6497194"/>
            <a:ext cx="3883444" cy="365125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1000" dirty="0"/>
              <a:t>Michela Giovagnoli - PNRR INFRASTRUTTURE DI RICERCA - PROGETTO ETIC 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BD0641-527F-20B4-6B5D-1B6233267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5269" y="6405754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A33CB2A-1702-4C1D-9CC4-8D472D39F19E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559623-337F-444B-A984-8322CF075D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5862" y="73701"/>
            <a:ext cx="243251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90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FE4941-34D7-A124-4EC4-8D4AC589D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072" y="1085558"/>
            <a:ext cx="7729728" cy="829935"/>
          </a:xfrm>
        </p:spPr>
        <p:txBody>
          <a:bodyPr/>
          <a:lstStyle/>
          <a:p>
            <a:r>
              <a:rPr lang="it-IT"/>
              <a:t>INFN budget distribution</a:t>
            </a:r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23C68A6-90B6-6810-3771-E5FBB5C21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91605" y="6447091"/>
            <a:ext cx="4078515" cy="365125"/>
          </a:xfrm>
        </p:spPr>
        <p:txBody>
          <a:bodyPr/>
          <a:lstStyle/>
          <a:p>
            <a:r>
              <a:rPr lang="en-US" sz="1000" dirty="0"/>
              <a:t>Michela Giovagnoli - PNRR INFRASTRUTTURE DI RICERCA - PROGETTO ETIC 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EBC73D-3444-7EAC-E5D6-3A409332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616F-C091-4E4D-AD04-EF8EF9969762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595DBD6F-B58C-E246-78B9-02968F795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903323"/>
              </p:ext>
            </p:extLst>
          </p:nvPr>
        </p:nvGraphicFramePr>
        <p:xfrm>
          <a:off x="2232345" y="1500526"/>
          <a:ext cx="7183919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0778">
                  <a:extLst>
                    <a:ext uri="{9D8B030D-6E8A-4147-A177-3AD203B41FA5}">
                      <a16:colId xmlns:a16="http://schemas.microsoft.com/office/drawing/2014/main" val="2105520091"/>
                    </a:ext>
                  </a:extLst>
                </a:gridCol>
                <a:gridCol w="1387011">
                  <a:extLst>
                    <a:ext uri="{9D8B030D-6E8A-4147-A177-3AD203B41FA5}">
                      <a16:colId xmlns:a16="http://schemas.microsoft.com/office/drawing/2014/main" val="378465593"/>
                    </a:ext>
                  </a:extLst>
                </a:gridCol>
                <a:gridCol w="1916130">
                  <a:extLst>
                    <a:ext uri="{9D8B030D-6E8A-4147-A177-3AD203B41FA5}">
                      <a16:colId xmlns:a16="http://schemas.microsoft.com/office/drawing/2014/main" val="954593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INFN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Sezione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Budget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470676"/>
                  </a:ext>
                </a:extLst>
              </a:tr>
              <a:tr h="370840">
                <a:tc rowSpan="12">
                  <a:txBody>
                    <a:bodyPr/>
                    <a:lstStyle/>
                    <a:p>
                      <a:pPr algn="ctr"/>
                      <a:r>
                        <a:rPr lang="en-US" sz="3200"/>
                        <a:t>33.867.823,25 €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Bologna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549.744,53 €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4834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Cagliari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1.725.486,67 €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2705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Genova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904.706,40 €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0793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LNGS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903.080,00 €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5446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LNS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17.594.716,20 €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8800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Napoli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1.913.916,60 €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1243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Padova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826.382,40 €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2676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Perugia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1.949.390,20 €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7280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Pisa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829.121,60 €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5882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Roma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4.417.645,19 €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4103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Roma2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1.752.595,27 €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828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Torino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501.038,20 €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356630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5411E372-F15F-AC85-C2FF-B3109AEB0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720" y="45784"/>
            <a:ext cx="2307465" cy="93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98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9D4116-D0BD-E583-D244-E317092D7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981" y="1320674"/>
            <a:ext cx="7729728" cy="1064352"/>
          </a:xfrm>
        </p:spPr>
        <p:txBody>
          <a:bodyPr>
            <a:normAutofit/>
          </a:bodyPr>
          <a:lstStyle/>
          <a:p>
            <a:pPr algn="ctr"/>
            <a:br>
              <a:rPr lang="it-IT"/>
            </a:br>
            <a:r>
              <a:rPr lang="it-IT"/>
              <a:t>INFN - Prime attività di coordinamento</a:t>
            </a: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156D13CB-7727-7803-B991-86FF62575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75223"/>
            <a:ext cx="5901189" cy="320040"/>
          </a:xfrm>
        </p:spPr>
        <p:txBody>
          <a:bodyPr/>
          <a:lstStyle/>
          <a:p>
            <a:r>
              <a:rPr lang="en-US" sz="1000" dirty="0"/>
              <a:t>Michela Giovagnoli - PNRR INFRASTRUTTURE DI RICERCA - PROGETTO ETIC  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BE5A9FE5-B696-6065-D9CA-114693E6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4</a:t>
            </a:fld>
            <a:endParaRPr lang="en-US" sz="100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8033432-9C1C-0063-BB36-EB388F0B0A7F}"/>
              </a:ext>
            </a:extLst>
          </p:cNvPr>
          <p:cNvSpPr txBox="1"/>
          <p:nvPr/>
        </p:nvSpPr>
        <p:spPr>
          <a:xfrm>
            <a:off x="1240535" y="2349223"/>
            <a:ext cx="95183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>
                <a:latin typeface="Titillium Bd"/>
              </a:rPr>
              <a:t>Conclusi concorsi ed iniziati i reclutamenti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>
                <a:latin typeface="Titillium Bd"/>
              </a:rPr>
              <a:t>Invio documentazione per acquisti e gare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>
                <a:latin typeface="Titillium Bd"/>
              </a:rPr>
              <a:t>Creazione board di coordinamento Centrale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>
                <a:latin typeface="Titillium Bd"/>
              </a:rPr>
              <a:t>Nomina del financial Officer del progetto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>
                <a:latin typeface="Titillium Bd"/>
              </a:rPr>
              <a:t>Reclutamento Infrastructure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>
                <a:latin typeface="Titillium Bd"/>
              </a:rPr>
              <a:t>Accertamento del finanziamento e distribuzione dell’anticipo 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>
                <a:latin typeface="Titillium Bd"/>
              </a:rPr>
              <a:t>Rilasciato cruscotto gare – Creato 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>
                <a:latin typeface="Titillium Bd"/>
              </a:rPr>
              <a:t>Avviate gare e acquisti</a:t>
            </a:r>
          </a:p>
          <a:p>
            <a:endParaRPr lang="it-IT">
              <a:latin typeface="Titillium Bd"/>
            </a:endParaRPr>
          </a:p>
        </p:txBody>
      </p:sp>
      <p:graphicFrame>
        <p:nvGraphicFramePr>
          <p:cNvPr id="13" name="CasellaDiTesto 5">
            <a:extLst>
              <a:ext uri="{FF2B5EF4-FFF2-40B4-BE49-F238E27FC236}">
                <a16:creationId xmlns:a16="http://schemas.microsoft.com/office/drawing/2014/main" id="{EC7E824F-7BA1-1228-B3D3-B0D4E1DFFB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6483719"/>
              </p:ext>
            </p:extLst>
          </p:nvPr>
        </p:nvGraphicFramePr>
        <p:xfrm>
          <a:off x="1240535" y="5540687"/>
          <a:ext cx="9333680" cy="279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olo 1">
            <a:extLst>
              <a:ext uri="{FF2B5EF4-FFF2-40B4-BE49-F238E27FC236}">
                <a16:creationId xmlns:a16="http://schemas.microsoft.com/office/drawing/2014/main" id="{5E42B2AF-1714-B5C4-D2B6-4EF3A1B63EB4}"/>
              </a:ext>
            </a:extLst>
          </p:cNvPr>
          <p:cNvSpPr txBox="1">
            <a:spLocks/>
          </p:cNvSpPr>
          <p:nvPr/>
        </p:nvSpPr>
        <p:spPr>
          <a:xfrm>
            <a:off x="1776981" y="1600595"/>
            <a:ext cx="7574283" cy="497219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>
                <a:solidFill>
                  <a:srgbClr val="B27F47"/>
                </a:solidFill>
                <a:latin typeface="Titillium Bd" pitchFamily="2" charset="77"/>
                <a:ea typeface="+mn-ea"/>
                <a:cs typeface="+mn-cs"/>
              </a:rPr>
              <a:t>INFN – PRIME attività DI COORDINAMENTO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ECF4C65-3A0B-945F-B9EE-377CD04DCE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3454" y="91893"/>
            <a:ext cx="2432515" cy="98154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2A533B1-0C99-AA7F-1195-0F00ED5B8879}"/>
              </a:ext>
            </a:extLst>
          </p:cNvPr>
          <p:cNvSpPr txBox="1"/>
          <p:nvPr/>
        </p:nvSpPr>
        <p:spPr>
          <a:xfrm>
            <a:off x="4724400" y="1177352"/>
            <a:ext cx="408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rgbClr val="0070C0"/>
                </a:solidFill>
                <a:highlight>
                  <a:srgbClr val="00FFFF"/>
                </a:highlight>
              </a:rPr>
              <a:t>Dove eravamo a giugno 2023</a:t>
            </a:r>
          </a:p>
        </p:txBody>
      </p:sp>
    </p:spTree>
    <p:extLst>
      <p:ext uri="{BB962C8B-B14F-4D97-AF65-F5344CB8AC3E}">
        <p14:creationId xmlns:p14="http://schemas.microsoft.com/office/powerpoint/2010/main" val="2903003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F0CB865-A0A8-8E08-7F80-EB23927F7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</p:spPr>
        <p:txBody>
          <a:bodyPr/>
          <a:lstStyle/>
          <a:p>
            <a:pPr algn="ctr"/>
            <a:r>
              <a:rPr lang="en-US"/>
              <a:t>Da </a:t>
            </a:r>
            <a:r>
              <a:rPr lang="en-US" err="1"/>
              <a:t>giugno</a:t>
            </a:r>
            <a:r>
              <a:rPr lang="en-US"/>
              <a:t> a </a:t>
            </a:r>
            <a:r>
              <a:rPr lang="en-US" err="1"/>
              <a:t>dicembre</a:t>
            </a:r>
            <a:r>
              <a:rPr lang="en-US"/>
              <a:t> 2023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8CFBB22-7275-EBBE-914A-2995FC96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03507" y="6430138"/>
            <a:ext cx="4162461" cy="365125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000" dirty="0"/>
              <a:t>Michela Giovagnoli - PNRR INFRASTRUTTURE DI RICERCA - PROGETTO ETIC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A9FECE-AE3F-C086-02FC-6849EC84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3013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B13B172-409A-48BF-92CD-9E808051E234}" type="slidenum">
              <a:rPr lang="it-IT" smtClean="0"/>
              <a:pPr>
                <a:spcAft>
                  <a:spcPts val="600"/>
                </a:spcAft>
              </a:pPr>
              <a:t>5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117524C-DCA7-FD2A-1E01-D4BF4E814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454" y="91893"/>
            <a:ext cx="2432515" cy="98154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72272A2-5264-67D8-296A-DC4A9FE615D3}"/>
              </a:ext>
            </a:extLst>
          </p:cNvPr>
          <p:cNvSpPr txBox="1"/>
          <p:nvPr/>
        </p:nvSpPr>
        <p:spPr>
          <a:xfrm>
            <a:off x="838200" y="2256312"/>
            <a:ext cx="1051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Titillium Bd"/>
              </a:rPr>
              <a:t>Piattaforma GEA</a:t>
            </a:r>
          </a:p>
          <a:p>
            <a:pPr algn="just"/>
            <a:endParaRPr lang="it-IT" dirty="0">
              <a:latin typeface="Titillium B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Titillium Bd"/>
              </a:rPr>
              <a:t>In vigore Nuovo codice appalti  d. lgs 36/2023</a:t>
            </a:r>
          </a:p>
          <a:p>
            <a:pPr marL="285750" indent="-285750" algn="just">
              <a:buSzPct val="70000"/>
              <a:buFont typeface="Wingdings" pitchFamily="2" charset="2"/>
              <a:buChar char="Ø"/>
            </a:pPr>
            <a:r>
              <a:rPr lang="it-IT" dirty="0">
                <a:latin typeface="Titillium Bd"/>
              </a:rPr>
              <a:t>Attività amministrativa acquisti e gare, aggiornamento Collaboration INFN, db documentale dal progetto e dei file contabili</a:t>
            </a:r>
          </a:p>
          <a:p>
            <a:pPr marL="285750" indent="-285750" algn="just">
              <a:buSzPct val="80000"/>
              <a:buFont typeface="Wingdings" pitchFamily="2" charset="2"/>
              <a:buChar char="Ø"/>
            </a:pPr>
            <a:endParaRPr lang="it-IT" dirty="0">
              <a:latin typeface="Titillium B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Titillium Bd"/>
              </a:rPr>
              <a:t>Contrattualizzazioni personale TD precedentemente selezionato</a:t>
            </a:r>
          </a:p>
          <a:p>
            <a:pPr marL="285750" indent="-285750" algn="just">
              <a:buSzPct val="70000"/>
              <a:buFont typeface="Wingdings" pitchFamily="2" charset="2"/>
              <a:buChar char="Ø"/>
            </a:pPr>
            <a:r>
              <a:rPr lang="it-IT" dirty="0">
                <a:latin typeface="Titillium Bd"/>
              </a:rPr>
              <a:t>Attività amministrativa controllo TS, aggiornamento del db documentale del progetto e dei file contabili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latin typeface="Titillium B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Titillium Bd"/>
              </a:rPr>
              <a:t>Richiesta proroga scadenza contrattualizzazione acquisti entro il 31.12.2023 – accettata dal MUR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4489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F0CB865-A0A8-8E08-7F80-EB23927F7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9027"/>
            <a:ext cx="10515600" cy="400369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2700" dirty="0" err="1"/>
              <a:t>Qualche</a:t>
            </a:r>
            <a:r>
              <a:rPr lang="en-US" sz="2700" dirty="0"/>
              <a:t> </a:t>
            </a:r>
            <a:r>
              <a:rPr lang="en-US" sz="2700" dirty="0" err="1"/>
              <a:t>numero</a:t>
            </a:r>
            <a:r>
              <a:rPr lang="en-US" sz="2700" dirty="0"/>
              <a:t> per il 2023</a:t>
            </a:r>
            <a:br>
              <a:rPr lang="en-US" sz="1500" dirty="0"/>
            </a:br>
            <a:endParaRPr lang="en-US" sz="15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8CFBB22-7275-EBBE-914A-2995FC96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28560" y="6430138"/>
            <a:ext cx="4137410" cy="365125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000" dirty="0"/>
              <a:t>Michela Giovagnoli - PNRR INFRASTRUTTURE DI RICERCA - PROGETTO ETIC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A9FECE-AE3F-C086-02FC-6849EC84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3013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B13B172-409A-48BF-92CD-9E808051E234}" type="slidenum">
              <a:rPr lang="it-IT" smtClean="0"/>
              <a:pPr>
                <a:spcAft>
                  <a:spcPts val="600"/>
                </a:spcAft>
              </a:pPr>
              <a:t>6</a:t>
            </a:fld>
            <a:endParaRPr lang="it-IT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B1A6445-8E15-7D42-145A-DCB4D4BE07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69396"/>
            <a:ext cx="10515600" cy="465624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6400" dirty="0">
                <a:solidFill>
                  <a:schemeClr val="tx1"/>
                </a:solidFill>
              </a:rPr>
              <a:t>INFN</a:t>
            </a:r>
            <a:r>
              <a:rPr lang="en-US" sz="6400" b="0" dirty="0">
                <a:solidFill>
                  <a:schemeClr val="tx1"/>
                </a:solidFill>
              </a:rPr>
              <a:t> </a:t>
            </a:r>
          </a:p>
          <a:p>
            <a:r>
              <a:rPr lang="en-US" sz="6400" b="0" dirty="0" err="1">
                <a:solidFill>
                  <a:schemeClr val="tx1"/>
                </a:solidFill>
              </a:rPr>
              <a:t>impegnati</a:t>
            </a:r>
            <a:r>
              <a:rPr lang="en-US" sz="6400" b="0" dirty="0">
                <a:solidFill>
                  <a:schemeClr val="tx1"/>
                </a:solidFill>
              </a:rPr>
              <a:t> </a:t>
            </a:r>
            <a:r>
              <a:rPr lang="en-US" sz="6400" b="0" dirty="0" err="1">
                <a:solidFill>
                  <a:schemeClr val="tx1"/>
                </a:solidFill>
              </a:rPr>
              <a:t>fondi</a:t>
            </a:r>
            <a:r>
              <a:rPr lang="en-US" sz="6400" b="0" dirty="0">
                <a:solidFill>
                  <a:schemeClr val="tx1"/>
                </a:solidFill>
              </a:rPr>
              <a:t> per </a:t>
            </a:r>
            <a:r>
              <a:rPr lang="en-US" sz="6400" b="0" dirty="0" err="1">
                <a:solidFill>
                  <a:schemeClr val="tx1"/>
                </a:solidFill>
              </a:rPr>
              <a:t>personale</a:t>
            </a:r>
            <a:r>
              <a:rPr lang="en-US" sz="6400" b="0" dirty="0">
                <a:solidFill>
                  <a:schemeClr val="tx1"/>
                </a:solidFill>
              </a:rPr>
              <a:t> € </a:t>
            </a:r>
            <a:r>
              <a:rPr lang="en-US" sz="6400" dirty="0">
                <a:solidFill>
                  <a:schemeClr val="tx1"/>
                </a:solidFill>
              </a:rPr>
              <a:t>2.640.100,00</a:t>
            </a:r>
            <a:r>
              <a:rPr lang="en-US" sz="6400" b="0" dirty="0">
                <a:solidFill>
                  <a:schemeClr val="tx1"/>
                </a:solidFill>
              </a:rPr>
              <a:t> (</a:t>
            </a:r>
            <a:r>
              <a:rPr lang="en-US" sz="6400" b="0" dirty="0" err="1">
                <a:solidFill>
                  <a:schemeClr val="tx1"/>
                </a:solidFill>
              </a:rPr>
              <a:t>previsto</a:t>
            </a:r>
            <a:r>
              <a:rPr lang="en-US" sz="6400" b="0" dirty="0">
                <a:solidFill>
                  <a:schemeClr val="tx1"/>
                </a:solidFill>
              </a:rPr>
              <a:t> 2.931.740.000) 90%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en-US" sz="6400" b="0" dirty="0">
                <a:solidFill>
                  <a:schemeClr val="tx1"/>
                </a:solidFill>
              </a:rPr>
              <a:t> </a:t>
            </a:r>
            <a:r>
              <a:rPr lang="en-US" sz="6400" dirty="0">
                <a:solidFill>
                  <a:schemeClr val="tx1"/>
                </a:solidFill>
              </a:rPr>
              <a:t>8</a:t>
            </a:r>
            <a:r>
              <a:rPr lang="en-US" sz="6400" b="0" dirty="0">
                <a:solidFill>
                  <a:schemeClr val="tx1"/>
                </a:solidFill>
              </a:rPr>
              <a:t> </a:t>
            </a:r>
            <a:r>
              <a:rPr lang="en-US" sz="6400" b="0" dirty="0" err="1">
                <a:solidFill>
                  <a:schemeClr val="tx1"/>
                </a:solidFill>
              </a:rPr>
              <a:t>concorsi</a:t>
            </a:r>
            <a:r>
              <a:rPr lang="en-US" sz="6400" b="0" dirty="0">
                <a:solidFill>
                  <a:schemeClr val="tx1"/>
                </a:solidFill>
              </a:rPr>
              <a:t> </a:t>
            </a:r>
            <a:r>
              <a:rPr lang="en-US" sz="6400" b="0" dirty="0" err="1">
                <a:solidFill>
                  <a:schemeClr val="tx1"/>
                </a:solidFill>
              </a:rPr>
              <a:t>nazionali</a:t>
            </a:r>
            <a:r>
              <a:rPr lang="en-US" sz="6400" b="0" dirty="0">
                <a:solidFill>
                  <a:schemeClr val="tx1"/>
                </a:solidFill>
              </a:rPr>
              <a:t> (4 </a:t>
            </a:r>
            <a:r>
              <a:rPr lang="en-US" sz="6400" b="0" dirty="0" err="1">
                <a:solidFill>
                  <a:schemeClr val="tx1"/>
                </a:solidFill>
              </a:rPr>
              <a:t>scorrimenti</a:t>
            </a:r>
            <a:r>
              <a:rPr lang="en-US" sz="6400" b="0" dirty="0">
                <a:solidFill>
                  <a:schemeClr val="tx1"/>
                </a:solidFill>
              </a:rPr>
              <a:t> di </a:t>
            </a:r>
            <a:r>
              <a:rPr lang="en-US" sz="6400" b="0" dirty="0" err="1">
                <a:solidFill>
                  <a:schemeClr val="tx1"/>
                </a:solidFill>
              </a:rPr>
              <a:t>graduatoria</a:t>
            </a:r>
            <a:r>
              <a:rPr lang="en-US" sz="6400" b="0" dirty="0">
                <a:solidFill>
                  <a:schemeClr val="tx1"/>
                </a:solidFill>
              </a:rPr>
              <a:t>), </a:t>
            </a:r>
            <a:r>
              <a:rPr lang="en-US" sz="6400" dirty="0">
                <a:solidFill>
                  <a:schemeClr val="tx1"/>
                </a:solidFill>
              </a:rPr>
              <a:t>24</a:t>
            </a:r>
            <a:r>
              <a:rPr lang="en-US" sz="6400" b="0" dirty="0">
                <a:solidFill>
                  <a:schemeClr val="tx1"/>
                </a:solidFill>
              </a:rPr>
              <a:t> figure </a:t>
            </a:r>
            <a:r>
              <a:rPr lang="en-US" sz="6400" b="0" dirty="0" err="1">
                <a:solidFill>
                  <a:schemeClr val="tx1"/>
                </a:solidFill>
              </a:rPr>
              <a:t>reclutate</a:t>
            </a:r>
            <a:endParaRPr lang="en-US" sz="6400" b="0" dirty="0">
              <a:solidFill>
                <a:schemeClr val="tx1"/>
              </a:solidFill>
            </a:endParaRPr>
          </a:p>
          <a:p>
            <a:pPr marL="0" indent="0">
              <a:buSzPct val="80000"/>
              <a:buNone/>
            </a:pPr>
            <a:endParaRPr lang="en-US" sz="6400" b="0" dirty="0">
              <a:solidFill>
                <a:schemeClr val="tx1"/>
              </a:solidFill>
            </a:endParaRPr>
          </a:p>
          <a:p>
            <a:r>
              <a:rPr lang="en-US" sz="6400" b="0" dirty="0">
                <a:solidFill>
                  <a:schemeClr val="tx1"/>
                </a:solidFill>
              </a:rPr>
              <a:t> </a:t>
            </a:r>
            <a:r>
              <a:rPr lang="en-US" sz="6400" b="0" dirty="0" err="1">
                <a:solidFill>
                  <a:schemeClr val="tx1"/>
                </a:solidFill>
              </a:rPr>
              <a:t>impegnati</a:t>
            </a:r>
            <a:r>
              <a:rPr lang="en-US" sz="6400" b="0" dirty="0">
                <a:solidFill>
                  <a:schemeClr val="tx1"/>
                </a:solidFill>
              </a:rPr>
              <a:t> </a:t>
            </a:r>
            <a:r>
              <a:rPr lang="en-US" sz="6400" b="0" dirty="0" err="1">
                <a:solidFill>
                  <a:schemeClr val="tx1"/>
                </a:solidFill>
              </a:rPr>
              <a:t>fondi</a:t>
            </a:r>
            <a:r>
              <a:rPr lang="en-US" sz="6400" b="0" dirty="0">
                <a:solidFill>
                  <a:schemeClr val="tx1"/>
                </a:solidFill>
              </a:rPr>
              <a:t> per </a:t>
            </a:r>
            <a:r>
              <a:rPr lang="en-US" sz="6400" b="0" dirty="0" err="1">
                <a:solidFill>
                  <a:schemeClr val="tx1"/>
                </a:solidFill>
              </a:rPr>
              <a:t>acquisti</a:t>
            </a:r>
            <a:r>
              <a:rPr lang="en-US" sz="6400" b="0" dirty="0">
                <a:solidFill>
                  <a:schemeClr val="tx1"/>
                </a:solidFill>
              </a:rPr>
              <a:t> € </a:t>
            </a:r>
            <a:r>
              <a:rPr lang="en-US" sz="6400" dirty="0">
                <a:solidFill>
                  <a:schemeClr val="tx1"/>
                </a:solidFill>
              </a:rPr>
              <a:t>23.598.796,54</a:t>
            </a:r>
            <a:r>
              <a:rPr lang="en-US" sz="6400" b="0" dirty="0">
                <a:solidFill>
                  <a:schemeClr val="tx1"/>
                </a:solidFill>
              </a:rPr>
              <a:t> (</a:t>
            </a:r>
            <a:r>
              <a:rPr lang="en-US" sz="6400" b="0" dirty="0" err="1">
                <a:solidFill>
                  <a:schemeClr val="tx1"/>
                </a:solidFill>
              </a:rPr>
              <a:t>previsto</a:t>
            </a:r>
            <a:r>
              <a:rPr lang="en-US" sz="6400" b="0" dirty="0">
                <a:solidFill>
                  <a:schemeClr val="tx1"/>
                </a:solidFill>
              </a:rPr>
              <a:t> 28.720.431,28) 82%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en-US" sz="6400" b="0" dirty="0">
                <a:solidFill>
                  <a:schemeClr val="tx1"/>
                </a:solidFill>
              </a:rPr>
              <a:t>€ 18.810.589,72 con </a:t>
            </a:r>
            <a:r>
              <a:rPr lang="en-US" sz="6400" dirty="0">
                <a:solidFill>
                  <a:schemeClr val="tx1"/>
                </a:solidFill>
              </a:rPr>
              <a:t>12</a:t>
            </a:r>
            <a:r>
              <a:rPr lang="en-US" sz="6400" b="0" dirty="0">
                <a:solidFill>
                  <a:schemeClr val="tx1"/>
                </a:solidFill>
              </a:rPr>
              <a:t> </a:t>
            </a:r>
            <a:r>
              <a:rPr lang="en-US" sz="6400" b="0" dirty="0" err="1">
                <a:solidFill>
                  <a:schemeClr val="tx1"/>
                </a:solidFill>
              </a:rPr>
              <a:t>gare</a:t>
            </a:r>
            <a:r>
              <a:rPr lang="en-US" sz="6400" b="0" dirty="0">
                <a:solidFill>
                  <a:schemeClr val="tx1"/>
                </a:solidFill>
              </a:rPr>
              <a:t> sopra </a:t>
            </a:r>
            <a:r>
              <a:rPr lang="en-US" sz="6400" b="0" dirty="0" err="1">
                <a:solidFill>
                  <a:schemeClr val="tx1"/>
                </a:solidFill>
              </a:rPr>
              <a:t>soglia</a:t>
            </a:r>
            <a:r>
              <a:rPr lang="en-US" sz="6400" b="0" dirty="0">
                <a:solidFill>
                  <a:schemeClr val="tx1"/>
                </a:solidFill>
              </a:rPr>
              <a:t> (2 CA, 1 GE, 2 LNGS, 1 LNS, 1 PD, 1 PG, 3 Roma, 1 RM2) 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en-US" sz="6400" b="0" dirty="0">
                <a:solidFill>
                  <a:schemeClr val="tx1"/>
                </a:solidFill>
              </a:rPr>
              <a:t>€   4.788.206,82 con </a:t>
            </a:r>
            <a:r>
              <a:rPr lang="en-US" sz="6400" dirty="0">
                <a:solidFill>
                  <a:schemeClr val="tx1"/>
                </a:solidFill>
              </a:rPr>
              <a:t>119</a:t>
            </a:r>
            <a:r>
              <a:rPr lang="en-US" sz="6400" b="0" dirty="0">
                <a:solidFill>
                  <a:schemeClr val="tx1"/>
                </a:solidFill>
              </a:rPr>
              <a:t> </a:t>
            </a:r>
            <a:r>
              <a:rPr lang="en-US" sz="6400" b="0" dirty="0" err="1">
                <a:solidFill>
                  <a:schemeClr val="tx1"/>
                </a:solidFill>
              </a:rPr>
              <a:t>rda</a:t>
            </a:r>
            <a:r>
              <a:rPr lang="en-US" sz="6400" b="0" dirty="0">
                <a:solidFill>
                  <a:schemeClr val="tx1"/>
                </a:solidFill>
              </a:rPr>
              <a:t>  (13 BO, 7 CA, 6 GE, 3 LNS, 32 NA, 6 PD, 7 PG, 9 PI, 8 Roma, 21 RM2, 7 TO)</a:t>
            </a:r>
          </a:p>
          <a:p>
            <a:pPr marL="0" indent="0" algn="ctr">
              <a:buNone/>
            </a:pPr>
            <a:r>
              <a:rPr lang="en-US" sz="6400" dirty="0" err="1">
                <a:solidFill>
                  <a:schemeClr val="tx1"/>
                </a:solidFill>
              </a:rPr>
              <a:t>Altre</a:t>
            </a:r>
            <a:r>
              <a:rPr lang="en-US" sz="6400" dirty="0">
                <a:solidFill>
                  <a:schemeClr val="tx1"/>
                </a:solidFill>
              </a:rPr>
              <a:t> UO</a:t>
            </a:r>
          </a:p>
          <a:p>
            <a:r>
              <a:rPr lang="en-US" sz="6400" b="0" dirty="0" err="1">
                <a:solidFill>
                  <a:schemeClr val="tx1"/>
                </a:solidFill>
              </a:rPr>
              <a:t>impegnati</a:t>
            </a:r>
            <a:r>
              <a:rPr lang="en-US" sz="6400" b="0" dirty="0">
                <a:solidFill>
                  <a:schemeClr val="tx1"/>
                </a:solidFill>
              </a:rPr>
              <a:t> </a:t>
            </a:r>
            <a:r>
              <a:rPr lang="en-US" sz="6400" b="0" dirty="0" err="1">
                <a:solidFill>
                  <a:schemeClr val="tx1"/>
                </a:solidFill>
              </a:rPr>
              <a:t>fondi</a:t>
            </a:r>
            <a:r>
              <a:rPr lang="en-US" sz="6400" b="0" dirty="0">
                <a:solidFill>
                  <a:schemeClr val="tx1"/>
                </a:solidFill>
              </a:rPr>
              <a:t> per </a:t>
            </a:r>
            <a:r>
              <a:rPr lang="en-US" sz="6400" b="0" dirty="0" err="1">
                <a:solidFill>
                  <a:schemeClr val="tx1"/>
                </a:solidFill>
              </a:rPr>
              <a:t>personale</a:t>
            </a:r>
            <a:r>
              <a:rPr lang="en-US" sz="6400" b="0" dirty="0">
                <a:solidFill>
                  <a:schemeClr val="tx1"/>
                </a:solidFill>
              </a:rPr>
              <a:t> €. </a:t>
            </a:r>
            <a:r>
              <a:rPr lang="en-US" sz="6400" dirty="0">
                <a:solidFill>
                  <a:schemeClr val="tx1"/>
                </a:solidFill>
              </a:rPr>
              <a:t>4.061.580,64</a:t>
            </a:r>
          </a:p>
          <a:p>
            <a:pPr>
              <a:buSzPct val="70000"/>
              <a:buFont typeface="Wingdings" pitchFamily="2" charset="2"/>
              <a:buChar char="Ø"/>
            </a:pPr>
            <a:r>
              <a:rPr lang="en-US" sz="6400" dirty="0">
                <a:solidFill>
                  <a:schemeClr val="tx1"/>
                </a:solidFill>
              </a:rPr>
              <a:t>6</a:t>
            </a:r>
            <a:r>
              <a:rPr lang="en-US" sz="6400" b="0" dirty="0">
                <a:solidFill>
                  <a:schemeClr val="tx1"/>
                </a:solidFill>
              </a:rPr>
              <a:t> </a:t>
            </a:r>
            <a:r>
              <a:rPr lang="en-US" sz="6400" b="0" dirty="0" err="1">
                <a:solidFill>
                  <a:schemeClr val="tx1"/>
                </a:solidFill>
              </a:rPr>
              <a:t>borse</a:t>
            </a:r>
            <a:r>
              <a:rPr lang="en-US" sz="6400" b="0" dirty="0">
                <a:solidFill>
                  <a:schemeClr val="tx1"/>
                </a:solidFill>
              </a:rPr>
              <a:t> di </a:t>
            </a:r>
            <a:r>
              <a:rPr lang="en-US" sz="6400" b="0" dirty="0" err="1">
                <a:solidFill>
                  <a:schemeClr val="tx1"/>
                </a:solidFill>
              </a:rPr>
              <a:t>dottorato</a:t>
            </a:r>
            <a:r>
              <a:rPr lang="en-US" sz="6400" b="0" dirty="0">
                <a:solidFill>
                  <a:schemeClr val="tx1"/>
                </a:solidFill>
              </a:rPr>
              <a:t>, </a:t>
            </a:r>
            <a:r>
              <a:rPr lang="en-US" sz="6400" dirty="0">
                <a:solidFill>
                  <a:schemeClr val="tx1"/>
                </a:solidFill>
              </a:rPr>
              <a:t>18</a:t>
            </a:r>
            <a:r>
              <a:rPr lang="en-US" sz="6400" b="0" dirty="0">
                <a:solidFill>
                  <a:schemeClr val="tx1"/>
                </a:solidFill>
              </a:rPr>
              <a:t> figure </a:t>
            </a:r>
            <a:r>
              <a:rPr lang="en-US" sz="6400" b="0" dirty="0" err="1">
                <a:solidFill>
                  <a:schemeClr val="tx1"/>
                </a:solidFill>
              </a:rPr>
              <a:t>reclutate</a:t>
            </a:r>
            <a:r>
              <a:rPr lang="en-US" sz="6400" b="0" dirty="0">
                <a:solidFill>
                  <a:schemeClr val="tx1"/>
                </a:solidFill>
              </a:rPr>
              <a:t>, </a:t>
            </a:r>
            <a:r>
              <a:rPr lang="en-US" sz="6400" dirty="0">
                <a:solidFill>
                  <a:schemeClr val="tx1"/>
                </a:solidFill>
              </a:rPr>
              <a:t>4</a:t>
            </a:r>
            <a:r>
              <a:rPr lang="en-US" sz="6400" b="0" dirty="0">
                <a:solidFill>
                  <a:schemeClr val="tx1"/>
                </a:solidFill>
              </a:rPr>
              <a:t> in via di </a:t>
            </a:r>
            <a:r>
              <a:rPr lang="en-US" sz="6400" b="0" dirty="0" err="1">
                <a:solidFill>
                  <a:schemeClr val="tx1"/>
                </a:solidFill>
              </a:rPr>
              <a:t>reclutamento</a:t>
            </a:r>
            <a:endParaRPr lang="en-US" sz="6400" b="0" dirty="0">
              <a:solidFill>
                <a:schemeClr val="tx1"/>
              </a:solidFill>
            </a:endParaRPr>
          </a:p>
          <a:p>
            <a:r>
              <a:rPr lang="en-US" sz="6400" b="0" dirty="0" err="1">
                <a:solidFill>
                  <a:schemeClr val="tx1"/>
                </a:solidFill>
              </a:rPr>
              <a:t>impegnati</a:t>
            </a:r>
            <a:r>
              <a:rPr lang="en-US" sz="6400" b="0" dirty="0">
                <a:solidFill>
                  <a:schemeClr val="tx1"/>
                </a:solidFill>
              </a:rPr>
              <a:t> </a:t>
            </a:r>
            <a:r>
              <a:rPr lang="en-US" sz="6400" b="0" dirty="0" err="1">
                <a:solidFill>
                  <a:schemeClr val="tx1"/>
                </a:solidFill>
              </a:rPr>
              <a:t>fondi</a:t>
            </a:r>
            <a:r>
              <a:rPr lang="en-US" sz="6400" b="0" dirty="0">
                <a:solidFill>
                  <a:schemeClr val="tx1"/>
                </a:solidFill>
              </a:rPr>
              <a:t> per </a:t>
            </a:r>
            <a:r>
              <a:rPr lang="en-US" sz="6400" b="0" dirty="0" err="1">
                <a:solidFill>
                  <a:schemeClr val="tx1"/>
                </a:solidFill>
              </a:rPr>
              <a:t>acquisti</a:t>
            </a:r>
            <a:r>
              <a:rPr lang="en-US" sz="6400" b="0" dirty="0">
                <a:solidFill>
                  <a:schemeClr val="tx1"/>
                </a:solidFill>
              </a:rPr>
              <a:t> €. </a:t>
            </a:r>
            <a:r>
              <a:rPr lang="en-US" sz="6400" dirty="0">
                <a:solidFill>
                  <a:schemeClr val="tx1"/>
                </a:solidFill>
              </a:rPr>
              <a:t>12.069.527,50 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en-US" sz="6400" b="0" dirty="0">
                <a:solidFill>
                  <a:schemeClr val="tx1"/>
                </a:solidFill>
              </a:rPr>
              <a:t>€ 9.540.488,78 con </a:t>
            </a:r>
            <a:r>
              <a:rPr lang="en-US" sz="6400" dirty="0">
                <a:solidFill>
                  <a:schemeClr val="tx1"/>
                </a:solidFill>
              </a:rPr>
              <a:t>14</a:t>
            </a:r>
            <a:r>
              <a:rPr lang="en-US" sz="6400" b="0" dirty="0">
                <a:solidFill>
                  <a:schemeClr val="tx1"/>
                </a:solidFill>
              </a:rPr>
              <a:t> </a:t>
            </a:r>
            <a:r>
              <a:rPr lang="en-US" sz="6400" b="0" dirty="0" err="1">
                <a:solidFill>
                  <a:schemeClr val="tx1"/>
                </a:solidFill>
              </a:rPr>
              <a:t>gare</a:t>
            </a:r>
            <a:r>
              <a:rPr lang="en-US" sz="6400" b="0" dirty="0">
                <a:solidFill>
                  <a:schemeClr val="tx1"/>
                </a:solidFill>
              </a:rPr>
              <a:t> sopra </a:t>
            </a:r>
            <a:r>
              <a:rPr lang="en-US" sz="6400" b="0" dirty="0" err="1">
                <a:solidFill>
                  <a:schemeClr val="tx1"/>
                </a:solidFill>
              </a:rPr>
              <a:t>soglia</a:t>
            </a:r>
            <a:r>
              <a:rPr lang="en-US" sz="6400" b="0" dirty="0">
                <a:solidFill>
                  <a:schemeClr val="tx1"/>
                </a:solidFill>
              </a:rPr>
              <a:t> </a:t>
            </a:r>
          </a:p>
          <a:p>
            <a:pPr marL="0" indent="0">
              <a:buSzPct val="80000"/>
              <a:buNone/>
            </a:pPr>
            <a:r>
              <a:rPr lang="en-US" sz="6400" b="0" dirty="0">
                <a:solidFill>
                  <a:schemeClr val="tx1"/>
                </a:solidFill>
              </a:rPr>
              <a:t>      (1 ASI, 1 GSSI, 2 </a:t>
            </a:r>
            <a:r>
              <a:rPr lang="en-US" sz="6400" b="0" dirty="0" err="1">
                <a:solidFill>
                  <a:schemeClr val="tx1"/>
                </a:solidFill>
              </a:rPr>
              <a:t>UniCA</a:t>
            </a:r>
            <a:r>
              <a:rPr lang="en-US" sz="6400" b="0" dirty="0">
                <a:solidFill>
                  <a:schemeClr val="tx1"/>
                </a:solidFill>
              </a:rPr>
              <a:t>, 1 Uni GE, 1 Uni NA, 1 </a:t>
            </a:r>
            <a:r>
              <a:rPr lang="en-US" sz="6400" b="0" dirty="0" err="1">
                <a:solidFill>
                  <a:schemeClr val="tx1"/>
                </a:solidFill>
              </a:rPr>
              <a:t>UniPD</a:t>
            </a:r>
            <a:r>
              <a:rPr lang="en-US" sz="6400" b="0" dirty="0">
                <a:solidFill>
                  <a:schemeClr val="tx1"/>
                </a:solidFill>
              </a:rPr>
              <a:t>, 3 </a:t>
            </a:r>
            <a:r>
              <a:rPr lang="en-US" sz="6400" b="0" dirty="0" err="1">
                <a:solidFill>
                  <a:schemeClr val="tx1"/>
                </a:solidFill>
              </a:rPr>
              <a:t>UniPG</a:t>
            </a:r>
            <a:r>
              <a:rPr lang="en-US" sz="6400" b="0" dirty="0">
                <a:solidFill>
                  <a:schemeClr val="tx1"/>
                </a:solidFill>
              </a:rPr>
              <a:t>, 1 </a:t>
            </a:r>
            <a:r>
              <a:rPr lang="en-US" sz="6400" b="0" dirty="0" err="1">
                <a:solidFill>
                  <a:schemeClr val="tx1"/>
                </a:solidFill>
              </a:rPr>
              <a:t>UniPI</a:t>
            </a:r>
            <a:r>
              <a:rPr lang="en-US" sz="6400" b="0" dirty="0">
                <a:solidFill>
                  <a:schemeClr val="tx1"/>
                </a:solidFill>
              </a:rPr>
              <a:t>, 1 </a:t>
            </a:r>
            <a:r>
              <a:rPr lang="en-US" sz="6400" b="0" dirty="0" err="1">
                <a:solidFill>
                  <a:schemeClr val="tx1"/>
                </a:solidFill>
              </a:rPr>
              <a:t>UniSapienza</a:t>
            </a:r>
            <a:r>
              <a:rPr lang="en-US" sz="6400" b="0" dirty="0">
                <a:solidFill>
                  <a:schemeClr val="tx1"/>
                </a:solidFill>
              </a:rPr>
              <a:t> Ing, 2 Uni TV)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en-US" sz="6400" b="0" dirty="0">
                <a:solidFill>
                  <a:schemeClr val="tx1"/>
                </a:solidFill>
              </a:rPr>
              <a:t>€. 2.529.038,72 con  </a:t>
            </a:r>
            <a:r>
              <a:rPr lang="en-US" sz="6400" dirty="0">
                <a:solidFill>
                  <a:schemeClr val="tx1"/>
                </a:solidFill>
              </a:rPr>
              <a:t>66</a:t>
            </a:r>
            <a:r>
              <a:rPr lang="en-US" sz="6400" b="0" dirty="0">
                <a:solidFill>
                  <a:schemeClr val="tx1"/>
                </a:solidFill>
              </a:rPr>
              <a:t> </a:t>
            </a:r>
            <a:r>
              <a:rPr lang="en-US" sz="6400" b="0" dirty="0" err="1">
                <a:solidFill>
                  <a:schemeClr val="tx1"/>
                </a:solidFill>
              </a:rPr>
              <a:t>rda</a:t>
            </a:r>
            <a:r>
              <a:rPr lang="en-US" sz="6400" b="0" dirty="0">
                <a:solidFill>
                  <a:schemeClr val="tx1"/>
                </a:solidFill>
              </a:rPr>
              <a:t> </a:t>
            </a:r>
          </a:p>
          <a:p>
            <a:pPr marL="0" indent="0">
              <a:buSzPct val="80000"/>
              <a:buNone/>
            </a:pPr>
            <a:r>
              <a:rPr lang="en-US" sz="6400" b="0" dirty="0">
                <a:solidFill>
                  <a:schemeClr val="tx1"/>
                </a:solidFill>
              </a:rPr>
              <a:t>     (7 INAF, 6 </a:t>
            </a:r>
            <a:r>
              <a:rPr lang="en-US" sz="6400" b="0" dirty="0" err="1">
                <a:solidFill>
                  <a:schemeClr val="tx1"/>
                </a:solidFill>
              </a:rPr>
              <a:t>UniBO</a:t>
            </a:r>
            <a:r>
              <a:rPr lang="en-US" sz="6400" b="0" dirty="0">
                <a:solidFill>
                  <a:schemeClr val="tx1"/>
                </a:solidFill>
              </a:rPr>
              <a:t>, 3 </a:t>
            </a:r>
            <a:r>
              <a:rPr lang="en-US" sz="6400" b="0" dirty="0" err="1">
                <a:solidFill>
                  <a:schemeClr val="tx1"/>
                </a:solidFill>
              </a:rPr>
              <a:t>UniCA</a:t>
            </a:r>
            <a:r>
              <a:rPr lang="en-US" sz="6400" b="0" dirty="0">
                <a:solidFill>
                  <a:schemeClr val="tx1"/>
                </a:solidFill>
              </a:rPr>
              <a:t>, 8 </a:t>
            </a:r>
            <a:r>
              <a:rPr lang="en-US" sz="6400" b="0" dirty="0" err="1">
                <a:solidFill>
                  <a:schemeClr val="tx1"/>
                </a:solidFill>
              </a:rPr>
              <a:t>UniGE</a:t>
            </a:r>
            <a:r>
              <a:rPr lang="en-US" sz="6400" b="0" dirty="0">
                <a:solidFill>
                  <a:schemeClr val="tx1"/>
                </a:solidFill>
              </a:rPr>
              <a:t>, 1 </a:t>
            </a:r>
            <a:r>
              <a:rPr lang="en-US" sz="6400" b="0" dirty="0" err="1">
                <a:solidFill>
                  <a:schemeClr val="tx1"/>
                </a:solidFill>
              </a:rPr>
              <a:t>UniNA</a:t>
            </a:r>
            <a:r>
              <a:rPr lang="en-US" sz="6400" b="0" dirty="0">
                <a:solidFill>
                  <a:schemeClr val="tx1"/>
                </a:solidFill>
              </a:rPr>
              <a:t>, 5 </a:t>
            </a:r>
            <a:r>
              <a:rPr lang="en-US" sz="6400" b="0" dirty="0" err="1">
                <a:solidFill>
                  <a:schemeClr val="tx1"/>
                </a:solidFill>
              </a:rPr>
              <a:t>UniPD</a:t>
            </a:r>
            <a:r>
              <a:rPr lang="en-US" sz="6400" b="0" dirty="0">
                <a:solidFill>
                  <a:schemeClr val="tx1"/>
                </a:solidFill>
              </a:rPr>
              <a:t>, 2 </a:t>
            </a:r>
            <a:r>
              <a:rPr lang="en-US" sz="6400" b="0" dirty="0" err="1">
                <a:solidFill>
                  <a:schemeClr val="tx1"/>
                </a:solidFill>
              </a:rPr>
              <a:t>UniPI</a:t>
            </a:r>
            <a:r>
              <a:rPr lang="en-US" sz="6400" b="0" dirty="0">
                <a:solidFill>
                  <a:schemeClr val="tx1"/>
                </a:solidFill>
              </a:rPr>
              <a:t>, 22 </a:t>
            </a:r>
            <a:r>
              <a:rPr lang="en-US" sz="6400" b="0" dirty="0" err="1">
                <a:solidFill>
                  <a:schemeClr val="tx1"/>
                </a:solidFill>
              </a:rPr>
              <a:t>UniSapienza</a:t>
            </a:r>
            <a:r>
              <a:rPr lang="en-US" sz="6400" b="0" dirty="0">
                <a:solidFill>
                  <a:schemeClr val="tx1"/>
                </a:solidFill>
              </a:rPr>
              <a:t> Ing, 12 Vanvitelli)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3672B15-A08C-CC99-5308-B6C0F6B45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454" y="91893"/>
            <a:ext cx="243251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53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8CFBB22-7275-EBBE-914A-2995FC96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16033" y="6430138"/>
            <a:ext cx="4149937" cy="365125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000" dirty="0"/>
              <a:t>Michela Giovagnoli - PNRR INFRASTRUTTURE DI RICERCA - PROGETTO ETIC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A9FECE-AE3F-C086-02FC-6849EC84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3013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B13B172-409A-48BF-92CD-9E808051E234}" type="slidenum">
              <a:rPr lang="it-IT" smtClean="0"/>
              <a:pPr>
                <a:spcAft>
                  <a:spcPts val="600"/>
                </a:spcAft>
              </a:pPr>
              <a:t>7</a:t>
            </a:fld>
            <a:endParaRPr lang="it-IT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B1A6445-8E15-7D42-145A-DCB4D4BE07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68086"/>
            <a:ext cx="10515600" cy="42883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INFN</a:t>
            </a:r>
          </a:p>
          <a:p>
            <a:pPr marL="0" indent="0" algn="ctr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0" dirty="0" err="1">
                <a:solidFill>
                  <a:schemeClr val="tx1"/>
                </a:solidFill>
              </a:rPr>
              <a:t>nuovi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impegni</a:t>
            </a:r>
            <a:r>
              <a:rPr lang="en-US" sz="2000" b="0" dirty="0">
                <a:solidFill>
                  <a:schemeClr val="tx1"/>
                </a:solidFill>
              </a:rPr>
              <a:t> 2024 per € 479.785,61</a:t>
            </a:r>
          </a:p>
          <a:p>
            <a:r>
              <a:rPr lang="en-US" sz="2000" b="0" dirty="0" err="1">
                <a:solidFill>
                  <a:schemeClr val="tx1"/>
                </a:solidFill>
              </a:rPr>
              <a:t>avanzo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dovuto</a:t>
            </a:r>
            <a:r>
              <a:rPr lang="en-US" sz="2000" b="0" dirty="0">
                <a:solidFill>
                  <a:schemeClr val="tx1"/>
                </a:solidFill>
              </a:rPr>
              <a:t> ai </a:t>
            </a:r>
            <a:r>
              <a:rPr lang="en-US" sz="2000" b="0" dirty="0" err="1">
                <a:solidFill>
                  <a:schemeClr val="tx1"/>
                </a:solidFill>
              </a:rPr>
              <a:t>ribassi</a:t>
            </a:r>
            <a:r>
              <a:rPr lang="en-US" sz="2000" b="0" dirty="0">
                <a:solidFill>
                  <a:schemeClr val="tx1"/>
                </a:solidFill>
              </a:rPr>
              <a:t> di </a:t>
            </a:r>
            <a:r>
              <a:rPr lang="en-US" sz="2000" b="0" dirty="0" err="1">
                <a:solidFill>
                  <a:schemeClr val="tx1"/>
                </a:solidFill>
              </a:rPr>
              <a:t>gara</a:t>
            </a:r>
            <a:r>
              <a:rPr lang="en-US" sz="2000" b="0" dirty="0">
                <a:solidFill>
                  <a:schemeClr val="tx1"/>
                </a:solidFill>
              </a:rPr>
              <a:t> di € 4.560.834,41 </a:t>
            </a:r>
          </a:p>
          <a:p>
            <a:r>
              <a:rPr lang="en-US" sz="2000" b="0" dirty="0" err="1">
                <a:solidFill>
                  <a:schemeClr val="tx1"/>
                </a:solidFill>
              </a:rPr>
              <a:t>avanzo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spese</a:t>
            </a:r>
            <a:r>
              <a:rPr lang="en-US" sz="2000" b="0" dirty="0">
                <a:solidFill>
                  <a:schemeClr val="tx1"/>
                </a:solidFill>
              </a:rPr>
              <a:t> di </a:t>
            </a:r>
            <a:r>
              <a:rPr lang="en-US" sz="2000" b="0" dirty="0" err="1">
                <a:solidFill>
                  <a:schemeClr val="tx1"/>
                </a:solidFill>
              </a:rPr>
              <a:t>personale</a:t>
            </a:r>
            <a:r>
              <a:rPr lang="en-US" sz="2000" b="0" dirty="0">
                <a:solidFill>
                  <a:schemeClr val="tx1"/>
                </a:solidFill>
              </a:rPr>
              <a:t> € 291.639,40 (??)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000" dirty="0" err="1">
                <a:solidFill>
                  <a:schemeClr val="tx1"/>
                </a:solidFill>
              </a:rPr>
              <a:t>Altre</a:t>
            </a:r>
            <a:r>
              <a:rPr lang="en-US" sz="2000" dirty="0">
                <a:solidFill>
                  <a:schemeClr val="tx1"/>
                </a:solidFill>
              </a:rPr>
              <a:t> OU</a:t>
            </a:r>
          </a:p>
          <a:p>
            <a:pPr marL="0" indent="0" algn="ctr">
              <a:buNone/>
            </a:pPr>
            <a:endParaRPr lang="en-US" sz="2000" dirty="0"/>
          </a:p>
          <a:p>
            <a:pPr algn="just"/>
            <a:r>
              <a:rPr lang="en-US" sz="2000" b="0" dirty="0" err="1">
                <a:solidFill>
                  <a:schemeClr val="tx1"/>
                </a:solidFill>
              </a:rPr>
              <a:t>totale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stanziato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impegnato</a:t>
            </a:r>
            <a:endParaRPr lang="en-US" sz="2000" b="0" dirty="0">
              <a:solidFill>
                <a:schemeClr val="tx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81D026B-34EA-28C8-9722-13F23222D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454" y="91893"/>
            <a:ext cx="2432515" cy="981541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F11EC349-6B35-930A-A200-655FAAF51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/>
              <a:t>Situazione attuale fondi </a:t>
            </a:r>
          </a:p>
        </p:txBody>
      </p:sp>
    </p:spTree>
    <p:extLst>
      <p:ext uri="{BB962C8B-B14F-4D97-AF65-F5344CB8AC3E}">
        <p14:creationId xmlns:p14="http://schemas.microsoft.com/office/powerpoint/2010/main" val="1425691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8CFBB22-7275-EBBE-914A-2995FC96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41085" y="6430138"/>
            <a:ext cx="4124884" cy="365125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000" dirty="0"/>
              <a:t>Michela Giovagnoli - PNRR INFRASTRUTTURE DI RICERCA - PROGETTO ETIC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A9FECE-AE3F-C086-02FC-6849EC84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3013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B13B172-409A-48BF-92CD-9E808051E234}" type="slidenum">
              <a:rPr lang="it-IT" smtClean="0"/>
              <a:pPr>
                <a:spcAft>
                  <a:spcPts val="600"/>
                </a:spcAft>
              </a:pPr>
              <a:t>8</a:t>
            </a:fld>
            <a:endParaRPr lang="it-IT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B1A6445-8E15-7D42-145A-DCB4D4BE07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49186"/>
            <a:ext cx="10515600" cy="47091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</a:rPr>
              <a:t>230 Procedure </a:t>
            </a:r>
            <a:r>
              <a:rPr lang="en-US" sz="1600" dirty="0" err="1">
                <a:solidFill>
                  <a:schemeClr val="tx1"/>
                </a:solidFill>
              </a:rPr>
              <a:t>inserite</a:t>
            </a:r>
            <a:r>
              <a:rPr lang="en-US" sz="1600" dirty="0">
                <a:solidFill>
                  <a:schemeClr val="tx1"/>
                </a:solidFill>
              </a:rPr>
              <a:t> nell’ </a:t>
            </a:r>
            <a:r>
              <a:rPr lang="en-US" sz="1600" dirty="0" err="1">
                <a:solidFill>
                  <a:schemeClr val="tx1"/>
                </a:solidFill>
              </a:rPr>
              <a:t>Avanzamento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Procedurale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600" dirty="0" err="1">
                <a:solidFill>
                  <a:schemeClr val="tx1"/>
                </a:solidFill>
              </a:rPr>
              <a:t>convocazione</a:t>
            </a:r>
            <a:r>
              <a:rPr lang="en-US" sz="1600" dirty="0">
                <a:solidFill>
                  <a:schemeClr val="tx1"/>
                </a:solidFill>
              </a:rPr>
              <a:t> del 9 </a:t>
            </a:r>
            <a:r>
              <a:rPr lang="en-US" sz="1600" dirty="0" err="1">
                <a:solidFill>
                  <a:schemeClr val="tx1"/>
                </a:solidFill>
              </a:rPr>
              <a:t>febbraio</a:t>
            </a:r>
            <a:r>
              <a:rPr lang="en-US" sz="1600" dirty="0">
                <a:solidFill>
                  <a:schemeClr val="tx1"/>
                </a:solidFill>
              </a:rPr>
              <a:t> per </a:t>
            </a:r>
            <a:r>
              <a:rPr lang="en-US" sz="1600" dirty="0" err="1">
                <a:solidFill>
                  <a:schemeClr val="tx1"/>
                </a:solidFill>
              </a:rPr>
              <a:t>controllo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procedurale</a:t>
            </a:r>
            <a:r>
              <a:rPr lang="en-US" sz="1600" dirty="0">
                <a:solidFill>
                  <a:schemeClr val="tx1"/>
                </a:solidFill>
              </a:rPr>
              <a:t> del 5 </a:t>
            </a:r>
            <a:r>
              <a:rPr lang="en-US" sz="1600" dirty="0" err="1">
                <a:solidFill>
                  <a:schemeClr val="tx1"/>
                </a:solidFill>
              </a:rPr>
              <a:t>marzo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81D026B-34EA-28C8-9722-13F23222D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454" y="91893"/>
            <a:ext cx="2432515" cy="981541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F11EC349-6B35-930A-A200-655FAAF5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656"/>
            <a:ext cx="10515600" cy="544535"/>
          </a:xfrm>
        </p:spPr>
        <p:txBody>
          <a:bodyPr/>
          <a:lstStyle/>
          <a:p>
            <a:pPr algn="ctr"/>
            <a:r>
              <a:rPr lang="it-IT"/>
              <a:t>2024 – I numeri di GEA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DAD144C7-6B50-2BF0-130C-8FCD262AD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596710"/>
              </p:ext>
            </p:extLst>
          </p:nvPr>
        </p:nvGraphicFramePr>
        <p:xfrm>
          <a:off x="4016680" y="2342366"/>
          <a:ext cx="4158640" cy="3800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5417">
                  <a:extLst>
                    <a:ext uri="{9D8B030D-6E8A-4147-A177-3AD203B41FA5}">
                      <a16:colId xmlns:a16="http://schemas.microsoft.com/office/drawing/2014/main" val="3206948070"/>
                    </a:ext>
                  </a:extLst>
                </a:gridCol>
                <a:gridCol w="2653223">
                  <a:extLst>
                    <a:ext uri="{9D8B030D-6E8A-4147-A177-3AD203B41FA5}">
                      <a16:colId xmlns:a16="http://schemas.microsoft.com/office/drawing/2014/main" val="202068327"/>
                    </a:ext>
                  </a:extLst>
                </a:gridCol>
              </a:tblGrid>
              <a:tr h="19901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  <a:latin typeface=""/>
                        </a:rPr>
                        <a:t>procedure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  <a:latin typeface=""/>
                        </a:rPr>
                        <a:t>Ente/Università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1025004"/>
                  </a:ext>
                </a:extLst>
              </a:tr>
              <a:tr h="22389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 dirty="0">
                          <a:effectLst/>
                        </a:rPr>
                        <a:t>138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Titillium B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INFN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8724398"/>
                  </a:ext>
                </a:extLst>
              </a:tr>
              <a:tr h="22389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 dirty="0">
                          <a:effectLst/>
                        </a:rPr>
                        <a:t>1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Titillium B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ASI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4710752"/>
                  </a:ext>
                </a:extLst>
              </a:tr>
              <a:tr h="22389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>
                          <a:effectLst/>
                        </a:rPr>
                        <a:t>7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tillium B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UNI Bologna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6696667"/>
                  </a:ext>
                </a:extLst>
              </a:tr>
              <a:tr h="22389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>
                          <a:effectLst/>
                        </a:rPr>
                        <a:t>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tillium B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GSSI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7789385"/>
                  </a:ext>
                </a:extLst>
              </a:tr>
              <a:tr h="22389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>
                          <a:effectLst/>
                        </a:rPr>
                        <a:t>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tillium B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INAF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0945199"/>
                  </a:ext>
                </a:extLst>
              </a:tr>
              <a:tr h="22389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>
                          <a:effectLst/>
                        </a:rPr>
                        <a:t>24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tillium B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Uni Sapienza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5642552"/>
                  </a:ext>
                </a:extLst>
              </a:tr>
              <a:tr h="22389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>
                          <a:effectLst/>
                        </a:rPr>
                        <a:t>13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tillium B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Uni Vanvitelli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9061736"/>
                  </a:ext>
                </a:extLst>
              </a:tr>
              <a:tr h="22389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>
                          <a:effectLst/>
                        </a:rPr>
                        <a:t>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tillium B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Uni Cagliari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2725602"/>
                  </a:ext>
                </a:extLst>
              </a:tr>
              <a:tr h="22389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>
                          <a:effectLst/>
                        </a:rPr>
                        <a:t>10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tillium B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Uni Genova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6920754"/>
                  </a:ext>
                </a:extLst>
              </a:tr>
              <a:tr h="22389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>
                          <a:effectLst/>
                        </a:rPr>
                        <a:t>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tillium B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Uni Napoli Federico II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4692127"/>
                  </a:ext>
                </a:extLst>
              </a:tr>
              <a:tr h="22389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>
                          <a:effectLst/>
                        </a:rPr>
                        <a:t>9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tillium B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Uni Padova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4192546"/>
                  </a:ext>
                </a:extLst>
              </a:tr>
              <a:tr h="22389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>
                          <a:effectLst/>
                        </a:rPr>
                        <a:t>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tillium B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Uni Perugia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2827504"/>
                  </a:ext>
                </a:extLst>
              </a:tr>
              <a:tr h="22389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>
                          <a:effectLst/>
                        </a:rPr>
                        <a:t>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tillium B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Uni Pisa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334427"/>
                  </a:ext>
                </a:extLst>
              </a:tr>
              <a:tr h="22389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>
                          <a:effectLst/>
                        </a:rPr>
                        <a:t>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tillium B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Uni Tor Vergata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0410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45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8CFBB22-7275-EBBE-914A-2995FC96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41085" y="6430138"/>
            <a:ext cx="4124884" cy="365125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000" dirty="0"/>
              <a:t>Michela Giovagnoli - PNRR INFRASTRUTTURE DI RICERCA - PROGETTO ETIC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A9FECE-AE3F-C086-02FC-6849EC84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3013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B13B172-409A-48BF-92CD-9E808051E234}" type="slidenum">
              <a:rPr lang="it-IT" smtClean="0"/>
              <a:pPr>
                <a:spcAft>
                  <a:spcPts val="600"/>
                </a:spcAft>
              </a:pPr>
              <a:t>9</a:t>
            </a:fld>
            <a:endParaRPr lang="it-IT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B1A6445-8E15-7D42-145A-DCB4D4BE07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49186"/>
            <a:ext cx="10515600" cy="47091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</a:rPr>
              <a:t>230 Procedure </a:t>
            </a:r>
            <a:r>
              <a:rPr lang="en-US" sz="1600" dirty="0" err="1">
                <a:solidFill>
                  <a:schemeClr val="tx1"/>
                </a:solidFill>
              </a:rPr>
              <a:t>inserite</a:t>
            </a:r>
            <a:r>
              <a:rPr lang="en-US" sz="1600" dirty="0">
                <a:solidFill>
                  <a:schemeClr val="tx1"/>
                </a:solidFill>
              </a:rPr>
              <a:t> nell’ </a:t>
            </a:r>
            <a:r>
              <a:rPr lang="en-US" sz="1600" dirty="0" err="1">
                <a:solidFill>
                  <a:schemeClr val="tx1"/>
                </a:solidFill>
              </a:rPr>
              <a:t>Avanzamento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Procedurale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81D026B-34EA-28C8-9722-13F23222D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454" y="91893"/>
            <a:ext cx="2432515" cy="981541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F11EC349-6B35-930A-A200-655FAAF5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656"/>
            <a:ext cx="10515600" cy="544535"/>
          </a:xfrm>
        </p:spPr>
        <p:txBody>
          <a:bodyPr/>
          <a:lstStyle/>
          <a:p>
            <a:pPr algn="ctr"/>
            <a:r>
              <a:rPr lang="it-IT"/>
              <a:t>2024 – I numeri di GEA</a:t>
            </a:r>
          </a:p>
        </p:txBody>
      </p:sp>
      <p:pic>
        <p:nvPicPr>
          <p:cNvPr id="10" name="Immagine 9" descr="Immagine che contiene testo, Carattere, schermata&#10;&#10;Descrizione generata automaticamente">
            <a:extLst>
              <a:ext uri="{FF2B5EF4-FFF2-40B4-BE49-F238E27FC236}">
                <a16:creationId xmlns:a16="http://schemas.microsoft.com/office/drawing/2014/main" id="{601C9AF7-1D72-B1A4-23C1-4B965E7DF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2" y="2093721"/>
            <a:ext cx="4687852" cy="3448401"/>
          </a:xfrm>
          <a:prstGeom prst="rect">
            <a:avLst/>
          </a:prstGeom>
        </p:spPr>
      </p:pic>
      <p:pic>
        <p:nvPicPr>
          <p:cNvPr id="14" name="Immagine 13" descr="Immagine che contiene testo, Carattere, numero, schermata&#10;&#10;Descrizione generata automaticamente">
            <a:extLst>
              <a:ext uri="{FF2B5EF4-FFF2-40B4-BE49-F238E27FC236}">
                <a16:creationId xmlns:a16="http://schemas.microsoft.com/office/drawing/2014/main" id="{5FD24C6B-B95F-6255-0F9A-18FD32414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42753"/>
            <a:ext cx="5788518" cy="34484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D361C597-C8F1-B569-4744-141254CAC14E}"/>
                  </a:ext>
                </a:extLst>
              </p14:cNvPr>
              <p14:cNvContentPartPr/>
              <p14:nvPr/>
            </p14:nvContentPartPr>
            <p14:xfrm>
              <a:off x="8296141" y="3097267"/>
              <a:ext cx="507960" cy="1620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D361C597-C8F1-B569-4744-141254CAC1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33141" y="3034627"/>
                <a:ext cx="6336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8A8B8B37-9421-3DA9-B8B4-13B5C7899517}"/>
                  </a:ext>
                </a:extLst>
              </p14:cNvPr>
              <p14:cNvContentPartPr/>
              <p14:nvPr/>
            </p14:nvContentPartPr>
            <p14:xfrm>
              <a:off x="6442141" y="3079267"/>
              <a:ext cx="284400" cy="2268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8A8B8B37-9421-3DA9-B8B4-13B5C78995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79141" y="3016267"/>
                <a:ext cx="4100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930636BA-077A-904C-5654-E7758A1F652F}"/>
                  </a:ext>
                </a:extLst>
              </p14:cNvPr>
              <p14:cNvContentPartPr/>
              <p14:nvPr/>
            </p14:nvContentPartPr>
            <p14:xfrm>
              <a:off x="8326741" y="4071067"/>
              <a:ext cx="805320" cy="5364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930636BA-077A-904C-5654-E7758A1F652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64101" y="4008067"/>
                <a:ext cx="9309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97B96384-40B6-9375-66EF-BABC8A50250F}"/>
                  </a:ext>
                </a:extLst>
              </p14:cNvPr>
              <p14:cNvContentPartPr/>
              <p14:nvPr/>
            </p14:nvContentPartPr>
            <p14:xfrm>
              <a:off x="8351941" y="3594067"/>
              <a:ext cx="160560" cy="36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97B96384-40B6-9375-66EF-BABC8A50250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88941" y="3531067"/>
                <a:ext cx="2862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507185EE-E8DA-2894-D47C-929D6B1E22F2}"/>
                  </a:ext>
                </a:extLst>
              </p14:cNvPr>
              <p14:cNvContentPartPr/>
              <p14:nvPr/>
            </p14:nvContentPartPr>
            <p14:xfrm>
              <a:off x="6481741" y="4099867"/>
              <a:ext cx="360" cy="36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507185EE-E8DA-2894-D47C-929D6B1E22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18741" y="403722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046D13FF-2C51-1E43-0885-A113416D6473}"/>
                  </a:ext>
                </a:extLst>
              </p14:cNvPr>
              <p14:cNvContentPartPr/>
              <p14:nvPr/>
            </p14:nvContentPartPr>
            <p14:xfrm>
              <a:off x="6481741" y="4093747"/>
              <a:ext cx="306720" cy="648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046D13FF-2C51-1E43-0885-A113416D647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18741" y="4030747"/>
                <a:ext cx="4323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3DAF3778-4E39-1CF4-DF95-C259F3D30311}"/>
                  </a:ext>
                </a:extLst>
              </p14:cNvPr>
              <p14:cNvContentPartPr/>
              <p14:nvPr/>
            </p14:nvContentPartPr>
            <p14:xfrm>
              <a:off x="6482101" y="4601707"/>
              <a:ext cx="360" cy="36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3DAF3778-4E39-1CF4-DF95-C259F3D3031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19101" y="453906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4B29F759-D0F6-55B1-6BDC-AABB48CE11CF}"/>
                  </a:ext>
                </a:extLst>
              </p14:cNvPr>
              <p14:cNvContentPartPr/>
              <p14:nvPr/>
            </p14:nvContentPartPr>
            <p14:xfrm>
              <a:off x="6493981" y="4615747"/>
              <a:ext cx="121680" cy="936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4B29F759-D0F6-55B1-6BDC-AABB48CE11C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31341" y="4553107"/>
                <a:ext cx="247320" cy="13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40194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E9B14BFB-5F59-46F1-9355-41F158516CD6}" vid="{CCE4BE0C-8C10-4B89-8370-7CE9F2DA99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da7f2e-c373-4dae-9d8d-de155a501ec5">
      <Terms xmlns="http://schemas.microsoft.com/office/infopath/2007/PartnerControls"/>
    </lcf76f155ced4ddcb4097134ff3c332f>
    <_ip_UnifiedCompliancePolicyUIAction xmlns="http://schemas.microsoft.com/sharepoint/v3" xsi:nil="true"/>
    <TaxCatchAll xmlns="29b15f42-945a-4f71-bfdc-10ac36b66450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54B9C7EB83A3498968F528FC64EFFC" ma:contentTypeVersion="18" ma:contentTypeDescription="Create a new document." ma:contentTypeScope="" ma:versionID="542acb1f61e72f1e1fbb9720af9f9d21">
  <xsd:schema xmlns:xsd="http://www.w3.org/2001/XMLSchema" xmlns:xs="http://www.w3.org/2001/XMLSchema" xmlns:p="http://schemas.microsoft.com/office/2006/metadata/properties" xmlns:ns1="http://schemas.microsoft.com/sharepoint/v3" xmlns:ns2="cdda7f2e-c373-4dae-9d8d-de155a501ec5" xmlns:ns3="29b15f42-945a-4f71-bfdc-10ac36b66450" targetNamespace="http://schemas.microsoft.com/office/2006/metadata/properties" ma:root="true" ma:fieldsID="71af4c4ee5ec992fc8bfd56c31fc126e" ns1:_="" ns2:_="" ns3:_="">
    <xsd:import namespace="http://schemas.microsoft.com/sharepoint/v3"/>
    <xsd:import namespace="cdda7f2e-c373-4dae-9d8d-de155a501ec5"/>
    <xsd:import namespace="29b15f42-945a-4f71-bfdc-10ac36b664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a7f2e-c373-4dae-9d8d-de155a501e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15f42-945a-4f71-bfdc-10ac36b6645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63a7152d-ac62-4b85-afe1-8bf640cacbe7}" ma:internalName="TaxCatchAll" ma:showField="CatchAllData" ma:web="29b15f42-945a-4f71-bfdc-10ac36b664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467FBC-AEAE-4EC2-BF36-9EF027E22BDD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d2b3df68-07b5-4773-aba1-bd9b51ecb5e8"/>
    <ds:schemaRef ds:uri="cdda7f2e-c373-4dae-9d8d-de155a501ec5"/>
    <ds:schemaRef ds:uri="http://schemas.microsoft.com/sharepoint/v3"/>
    <ds:schemaRef ds:uri="29b15f42-945a-4f71-bfdc-10ac36b66450"/>
  </ds:schemaRefs>
</ds:datastoreItem>
</file>

<file path=customXml/itemProps3.xml><?xml version="1.0" encoding="utf-8"?>
<ds:datastoreItem xmlns:ds="http://schemas.openxmlformats.org/officeDocument/2006/customXml" ds:itemID="{427CDA4F-F947-4D82-9504-5E3064FC00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dda7f2e-c373-4dae-9d8d-de155a501ec5"/>
    <ds:schemaRef ds:uri="29b15f42-945a-4f71-bfdc-10ac36b664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ETIC powerpoint</Template>
  <TotalTime>2635</TotalTime>
  <Words>1883</Words>
  <Application>Microsoft Macintosh PowerPoint</Application>
  <PresentationFormat>Widescreen</PresentationFormat>
  <Paragraphs>449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2" baseType="lpstr">
      <vt:lpstr>Aptos Narrow</vt:lpstr>
      <vt:lpstr>Arial</vt:lpstr>
      <vt:lpstr>Calibri</vt:lpstr>
      <vt:lpstr>Helvetica</vt:lpstr>
      <vt:lpstr>Roboto</vt:lpstr>
      <vt:lpstr>Titillium</vt:lpstr>
      <vt:lpstr>Titillium Bd</vt:lpstr>
      <vt:lpstr>Wingdings</vt:lpstr>
      <vt:lpstr>Tema di Office</vt:lpstr>
      <vt:lpstr>Coordinamento attività finanziaria, gestionale e di rendicontazione</vt:lpstr>
      <vt:lpstr>  ETIC Project: Budget distribution</vt:lpstr>
      <vt:lpstr>INFN budget distribution</vt:lpstr>
      <vt:lpstr> INFN - Prime attività di coordinamento</vt:lpstr>
      <vt:lpstr>Da giugno a dicembre 2023</vt:lpstr>
      <vt:lpstr>Qualche numero per il 2023 </vt:lpstr>
      <vt:lpstr>Situazione attuale fondi </vt:lpstr>
      <vt:lpstr>2024 – I numeri di GEA</vt:lpstr>
      <vt:lpstr>2024 – I numeri di GEA</vt:lpstr>
      <vt:lpstr>2024 – I numeri di GEA</vt:lpstr>
      <vt:lpstr>2024 – I numeri di GEA</vt:lpstr>
      <vt:lpstr>2024 – I numeri di GEA</vt:lpstr>
      <vt:lpstr>2024 – I numeri di GEA</vt:lpstr>
      <vt:lpstr>2024 – I numeri di GEA</vt:lpstr>
      <vt:lpstr>2024 – I numeri di GEA</vt:lpstr>
      <vt:lpstr>2024 – I numeri di GEA</vt:lpstr>
      <vt:lpstr>2023 – I numeri di GEA</vt:lpstr>
      <vt:lpstr>2023 – I numeri di GEA</vt:lpstr>
      <vt:lpstr>Riepilogo operazioni chiusura bimestri GEA </vt:lpstr>
      <vt:lpstr>Buone prassi e procedure 2024</vt:lpstr>
      <vt:lpstr>Buone prassi e procedure 2024</vt:lpstr>
      <vt:lpstr>Presentazione standard di PowerPoint</vt:lpstr>
      <vt:lpstr> Grazie per l’attenzione e buon lavoro!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Coordinamento attività finanziaria, gestionale e di rendicontazione </dc:title>
  <dc:creator>Michela Giovagnoli</dc:creator>
  <cp:lastModifiedBy>michela giovagnoli</cp:lastModifiedBy>
  <cp:revision>169</cp:revision>
  <cp:lastPrinted>2024-04-22T20:29:12Z</cp:lastPrinted>
  <dcterms:created xsi:type="dcterms:W3CDTF">2023-01-16T13:40:29Z</dcterms:created>
  <dcterms:modified xsi:type="dcterms:W3CDTF">2024-04-22T20:49:10Z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0x010100C9347A8725AA734EBE527B76BB04587F</vt:lpwstr>
  </property>
</Properties>
</file>