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sldIdLst>
    <p:sldId id="256" r:id="rId5"/>
    <p:sldId id="299" r:id="rId6"/>
    <p:sldId id="300" r:id="rId7"/>
    <p:sldId id="301" r:id="rId8"/>
    <p:sldId id="302" r:id="rId9"/>
    <p:sldId id="303" r:id="rId10"/>
    <p:sldId id="304" r:id="rId11"/>
    <p:sldId id="309" r:id="rId12"/>
    <p:sldId id="305" r:id="rId13"/>
    <p:sldId id="306" r:id="rId14"/>
    <p:sldId id="307" r:id="rId15"/>
    <p:sldId id="308" r:id="rId16"/>
    <p:sldId id="310"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9"/>
    <p:restoredTop sz="94694"/>
  </p:normalViewPr>
  <p:slideViewPr>
    <p:cSldViewPr snapToGrid="0">
      <p:cViewPr varScale="1">
        <p:scale>
          <a:sx n="121" d="100"/>
          <a:sy n="121" d="100"/>
        </p:scale>
        <p:origin x="3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23/04/24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6EDCB0A2-728A-49A8-AB77-143BA4F3D5D7}"/>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a:t>Logo soggetto attuatore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spTree>
    <p:extLst>
      <p:ext uri="{BB962C8B-B14F-4D97-AF65-F5344CB8AC3E}">
        <p14:creationId xmlns:p14="http://schemas.microsoft.com/office/powerpoint/2010/main" val="6685210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2976857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6466149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23/04/24</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Tree>
    <p:extLst>
      <p:ext uri="{BB962C8B-B14F-4D97-AF65-F5344CB8AC3E}">
        <p14:creationId xmlns:p14="http://schemas.microsoft.com/office/powerpoint/2010/main" val="28259173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8" name="Picture Placeholder 11">
            <a:extLst>
              <a:ext uri="{FF2B5EF4-FFF2-40B4-BE49-F238E27FC236}">
                <a16:creationId xmlns:a16="http://schemas.microsoft.com/office/drawing/2014/main" id="{54EC5F5D-65B5-432F-B6D3-1AFAA67DEF7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277897498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03844337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Picture Placeholder 11">
            <a:extLst>
              <a:ext uri="{FF2B5EF4-FFF2-40B4-BE49-F238E27FC236}">
                <a16:creationId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22205352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3409495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89087089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72398190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75611149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23/04/24</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10849908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4"/>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5"/>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a:p>
        </p:txBody>
      </p:sp>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einstein-telescope.it/" TargetMode="External"/><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a:xfrm>
            <a:off x="315370" y="1936201"/>
            <a:ext cx="5757730" cy="1471798"/>
          </a:xfrm>
        </p:spPr>
        <p:txBody>
          <a:bodyPr>
            <a:normAutofit/>
          </a:bodyPr>
          <a:lstStyle/>
          <a:p>
            <a:r>
              <a:rPr lang="it-IT" sz="4000" dirty="0">
                <a:latin typeface="Titillium Bd"/>
              </a:rPr>
              <a:t>Avanzamento</a:t>
            </a:r>
            <a:br>
              <a:rPr lang="it-IT" sz="4000" dirty="0">
                <a:latin typeface="Titillium Bd"/>
              </a:rPr>
            </a:br>
            <a:r>
              <a:rPr lang="it-IT" sz="4000" dirty="0">
                <a:latin typeface="Titillium Bd"/>
              </a:rPr>
              <a:t>fisico</a:t>
            </a:r>
            <a:endParaRPr lang="it-IT" sz="4000" dirty="0"/>
          </a:p>
        </p:txBody>
      </p:sp>
      <p:sp>
        <p:nvSpPr>
          <p:cNvPr id="3" name="Subtitle 2">
            <a:extLst>
              <a:ext uri="{FF2B5EF4-FFF2-40B4-BE49-F238E27FC236}">
                <a16:creationId xmlns:a16="http://schemas.microsoft.com/office/drawing/2014/main" id="{350F7673-4CDE-4739-943F-69412A824714}"/>
              </a:ext>
            </a:extLst>
          </p:cNvPr>
          <p:cNvSpPr>
            <a:spLocks noGrp="1"/>
          </p:cNvSpPr>
          <p:nvPr>
            <p:ph type="subTitle" idx="1"/>
          </p:nvPr>
        </p:nvSpPr>
        <p:spPr>
          <a:xfrm>
            <a:off x="315370" y="3983831"/>
            <a:ext cx="3795445" cy="1655762"/>
          </a:xfrm>
        </p:spPr>
        <p:txBody>
          <a:bodyPr vert="horz" lIns="91440" tIns="45720" rIns="91440" bIns="45720" rtlCol="0" anchor="t">
            <a:normAutofit/>
          </a:bodyPr>
          <a:lstStyle/>
          <a:p>
            <a:r>
              <a:rPr lang="it-IT" b="1" dirty="0">
                <a:latin typeface="Titillium"/>
              </a:rPr>
              <a:t>Monique Bossi</a:t>
            </a:r>
          </a:p>
          <a:p>
            <a:r>
              <a:rPr lang="it-IT" dirty="0">
                <a:latin typeface="Titillium"/>
              </a:rPr>
              <a:t>ETIC Infrastructure manager</a:t>
            </a:r>
            <a:endParaRPr lang="it-IT" dirty="0"/>
          </a:p>
        </p:txBody>
      </p:sp>
      <p:pic>
        <p:nvPicPr>
          <p:cNvPr id="11" name="Segnaposto immagine 10">
            <a:extLst>
              <a:ext uri="{FF2B5EF4-FFF2-40B4-BE49-F238E27FC236}">
                <a16:creationId xmlns:a16="http://schemas.microsoft.com/office/drawing/2014/main" id="{9D100189-B420-6BE6-3392-F80642CC5398}"/>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11956" r="11956"/>
          <a:stretch>
            <a:fillRect/>
          </a:stretch>
        </p:blipFill>
        <p:spPr/>
      </p:pic>
      <p:pic>
        <p:nvPicPr>
          <p:cNvPr id="21" name="Segnaposto contenuto 20" descr="Immagine che contiene schermata, testo, Elementi grafici, logo&#10;&#10;Descrizione generata automaticamente">
            <a:extLst>
              <a:ext uri="{FF2B5EF4-FFF2-40B4-BE49-F238E27FC236}">
                <a16:creationId xmlns:a16="http://schemas.microsoft.com/office/drawing/2014/main" id="{CD430D04-717B-B1D8-40FF-F8358A9A0E8B}"/>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6376" y="6416158"/>
            <a:ext cx="965200" cy="482600"/>
          </a:xfrm>
        </p:spPr>
      </p:pic>
      <p:pic>
        <p:nvPicPr>
          <p:cNvPr id="7" name="Picture 94">
            <a:extLst>
              <a:ext uri="{FF2B5EF4-FFF2-40B4-BE49-F238E27FC236}">
                <a16:creationId xmlns:a16="http://schemas.microsoft.com/office/drawing/2014/main" id="{05C30C6A-833B-6FBD-2BAB-64AEB76F3571}"/>
              </a:ext>
            </a:extLst>
          </p:cNvPr>
          <p:cNvPicPr>
            <a:picLocks noChangeAspect="1"/>
          </p:cNvPicPr>
          <p:nvPr/>
        </p:nvPicPr>
        <p:blipFill rotWithShape="1">
          <a:blip r:embed="rId4">
            <a:extLst>
              <a:ext uri="{28A0092B-C50C-407E-A947-70E740481C1C}">
                <a14:useLocalDpi xmlns:a14="http://schemas.microsoft.com/office/drawing/2010/main" val="0"/>
              </a:ext>
            </a:extLst>
          </a:blip>
          <a:srcRect l="78768" t="16759" r="2262" b="16242"/>
          <a:stretch/>
        </p:blipFill>
        <p:spPr bwMode="auto">
          <a:xfrm>
            <a:off x="9520148" y="19873"/>
            <a:ext cx="2433933" cy="979005"/>
          </a:xfrm>
          <a:prstGeom prst="rect">
            <a:avLst/>
          </a:prstGeom>
          <a:noFill/>
          <a:ln>
            <a:noFill/>
          </a:ln>
        </p:spPr>
      </p:pic>
      <p:pic>
        <p:nvPicPr>
          <p:cNvPr id="12" name="Immagine 11">
            <a:extLst>
              <a:ext uri="{FF2B5EF4-FFF2-40B4-BE49-F238E27FC236}">
                <a16:creationId xmlns:a16="http://schemas.microsoft.com/office/drawing/2014/main" id="{9422AAF1-1C02-1C02-9EC0-7639D5072C1A}"/>
              </a:ext>
            </a:extLst>
          </p:cNvPr>
          <p:cNvPicPr>
            <a:picLocks noChangeAspect="1"/>
          </p:cNvPicPr>
          <p:nvPr/>
        </p:nvPicPr>
        <p:blipFill>
          <a:blip r:embed="rId5"/>
          <a:stretch>
            <a:fillRect/>
          </a:stretch>
        </p:blipFill>
        <p:spPr>
          <a:xfrm>
            <a:off x="4381501" y="1335635"/>
            <a:ext cx="7318524" cy="5018598"/>
          </a:xfrm>
          <a:prstGeom prst="rect">
            <a:avLst/>
          </a:prstGeom>
        </p:spPr>
      </p:pic>
      <p:grpSp>
        <p:nvGrpSpPr>
          <p:cNvPr id="14" name="Gruppo 13">
            <a:extLst>
              <a:ext uri="{FF2B5EF4-FFF2-40B4-BE49-F238E27FC236}">
                <a16:creationId xmlns:a16="http://schemas.microsoft.com/office/drawing/2014/main" id="{C617E5BC-D82C-07A3-5E23-C76F5E1D5C7B}"/>
              </a:ext>
            </a:extLst>
          </p:cNvPr>
          <p:cNvGrpSpPr/>
          <p:nvPr/>
        </p:nvGrpSpPr>
        <p:grpSpPr>
          <a:xfrm>
            <a:off x="5606774" y="4345351"/>
            <a:ext cx="303415" cy="303520"/>
            <a:chOff x="2685010" y="3926271"/>
            <a:chExt cx="303415" cy="303520"/>
          </a:xfrm>
        </p:grpSpPr>
        <p:sp>
          <p:nvSpPr>
            <p:cNvPr id="15" name="Ovale 14">
              <a:extLst>
                <a:ext uri="{FF2B5EF4-FFF2-40B4-BE49-F238E27FC236}">
                  <a16:creationId xmlns:a16="http://schemas.microsoft.com/office/drawing/2014/main" id="{50DCAE88-2516-2E79-B709-13A75D403BC0}"/>
                </a:ext>
              </a:extLst>
            </p:cNvPr>
            <p:cNvSpPr/>
            <p:nvPr/>
          </p:nvSpPr>
          <p:spPr>
            <a:xfrm>
              <a:off x="2685010" y="3926271"/>
              <a:ext cx="303415" cy="3035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FA63C19F-032A-432D-B761-6DB9B47D37AD}"/>
                </a:ext>
              </a:extLst>
            </p:cNvPr>
            <p:cNvSpPr/>
            <p:nvPr/>
          </p:nvSpPr>
          <p:spPr>
            <a:xfrm>
              <a:off x="2731993" y="3971365"/>
              <a:ext cx="192741" cy="2039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73650B30-07D3-9B4D-E173-4D707CB25916}"/>
                </a:ext>
              </a:extLst>
            </p:cNvPr>
            <p:cNvSpPr/>
            <p:nvPr/>
          </p:nvSpPr>
          <p:spPr>
            <a:xfrm>
              <a:off x="2780607" y="4021975"/>
              <a:ext cx="96982" cy="9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Fumetto 1 13">
            <a:extLst>
              <a:ext uri="{FF2B5EF4-FFF2-40B4-BE49-F238E27FC236}">
                <a16:creationId xmlns:a16="http://schemas.microsoft.com/office/drawing/2014/main" id="{62256971-C00A-52D3-476E-2A7206FDEE43}"/>
              </a:ext>
            </a:extLst>
          </p:cNvPr>
          <p:cNvSpPr/>
          <p:nvPr/>
        </p:nvSpPr>
        <p:spPr>
          <a:xfrm>
            <a:off x="6377064" y="3848100"/>
            <a:ext cx="2838948" cy="1643905"/>
          </a:xfrm>
          <a:prstGeom prst="wedgeRectCallout">
            <a:avLst>
              <a:gd name="adj1" fmla="val -69541"/>
              <a:gd name="adj2" fmla="val -10235"/>
            </a:avLst>
          </a:prstGeom>
          <a:solidFill>
            <a:srgbClr val="042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magine 17">
            <a:extLst>
              <a:ext uri="{FF2B5EF4-FFF2-40B4-BE49-F238E27FC236}">
                <a16:creationId xmlns:a16="http://schemas.microsoft.com/office/drawing/2014/main" id="{1C86BD1C-2DC6-D6B8-687D-384D90A58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5050" y="3886197"/>
            <a:ext cx="2840962" cy="1593780"/>
          </a:xfrm>
          <a:prstGeom prst="rect">
            <a:avLst/>
          </a:prstGeom>
        </p:spPr>
      </p:pic>
      <p:sp>
        <p:nvSpPr>
          <p:cNvPr id="9" name="CasellaDiTesto 8">
            <a:extLst>
              <a:ext uri="{FF2B5EF4-FFF2-40B4-BE49-F238E27FC236}">
                <a16:creationId xmlns:a16="http://schemas.microsoft.com/office/drawing/2014/main" id="{275E5D25-9572-F6ED-1DDB-5F07E8E230A3}"/>
              </a:ext>
            </a:extLst>
          </p:cNvPr>
          <p:cNvSpPr txBox="1"/>
          <p:nvPr/>
        </p:nvSpPr>
        <p:spPr>
          <a:xfrm>
            <a:off x="6062776" y="6416158"/>
            <a:ext cx="6102848" cy="338554"/>
          </a:xfrm>
          <a:prstGeom prst="rect">
            <a:avLst/>
          </a:prstGeom>
          <a:noFill/>
        </p:spPr>
        <p:txBody>
          <a:bodyPr wrap="square">
            <a:spAutoFit/>
          </a:bodyPr>
          <a:lstStyle/>
          <a:p>
            <a:pPr algn="r"/>
            <a:r>
              <a:rPr lang="it-IT" sz="1600">
                <a:hlinkClick r:id="rId7"/>
              </a:rPr>
              <a:t>http://www.einstein-telescope.it</a:t>
            </a:r>
            <a:r>
              <a:rPr lang="it-IT" sz="1600"/>
              <a:t> </a:t>
            </a:r>
          </a:p>
        </p:txBody>
      </p:sp>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6237CE-1343-F85B-431F-F4D1C6B31766}"/>
              </a:ext>
            </a:extLst>
          </p:cNvPr>
          <p:cNvSpPr>
            <a:spLocks noGrp="1"/>
          </p:cNvSpPr>
          <p:nvPr>
            <p:ph type="title"/>
          </p:nvPr>
        </p:nvSpPr>
        <p:spPr/>
        <p:txBody>
          <a:bodyPr/>
          <a:lstStyle/>
          <a:p>
            <a:r>
              <a:rPr lang="it-IT" dirty="0"/>
              <a:t>Deliverale </a:t>
            </a:r>
            <a:r>
              <a:rPr lang="it-IT" dirty="0" err="1"/>
              <a:t>Submission</a:t>
            </a:r>
            <a:r>
              <a:rPr lang="it-IT" dirty="0"/>
              <a:t> </a:t>
            </a:r>
            <a:r>
              <a:rPr lang="it-IT" dirty="0" err="1"/>
              <a:t>calendar</a:t>
            </a:r>
            <a:r>
              <a:rPr lang="it-IT" dirty="0"/>
              <a:t> B07 – due &amp; </a:t>
            </a:r>
            <a:r>
              <a:rPr lang="it-IT" dirty="0" err="1"/>
              <a:t>postponed</a:t>
            </a:r>
            <a:endParaRPr lang="it-IT" dirty="0"/>
          </a:p>
        </p:txBody>
      </p:sp>
      <p:sp>
        <p:nvSpPr>
          <p:cNvPr id="4" name="Segnaposto numero diapositiva 3">
            <a:extLst>
              <a:ext uri="{FF2B5EF4-FFF2-40B4-BE49-F238E27FC236}">
                <a16:creationId xmlns:a16="http://schemas.microsoft.com/office/drawing/2014/main" id="{C2A018B9-191F-8642-3324-DB86224B2F40}"/>
              </a:ext>
            </a:extLst>
          </p:cNvPr>
          <p:cNvSpPr>
            <a:spLocks noGrp="1"/>
          </p:cNvSpPr>
          <p:nvPr>
            <p:ph type="sldNum" sz="quarter" idx="12"/>
          </p:nvPr>
        </p:nvSpPr>
        <p:spPr/>
        <p:txBody>
          <a:bodyPr/>
          <a:lstStyle/>
          <a:p>
            <a:fld id="{E46192B8-55D9-4942-9C82-0B9DDA21D461}" type="slidenum">
              <a:rPr lang="it-IT" smtClean="0"/>
              <a:t>10</a:t>
            </a:fld>
            <a:endParaRPr lang="it-IT"/>
          </a:p>
        </p:txBody>
      </p:sp>
      <p:graphicFrame>
        <p:nvGraphicFramePr>
          <p:cNvPr id="6" name="Tabella 5">
            <a:extLst>
              <a:ext uri="{FF2B5EF4-FFF2-40B4-BE49-F238E27FC236}">
                <a16:creationId xmlns:a16="http://schemas.microsoft.com/office/drawing/2014/main" id="{2AF98238-2276-1486-AF2E-C99C87C4A7CF}"/>
              </a:ext>
            </a:extLst>
          </p:cNvPr>
          <p:cNvGraphicFramePr>
            <a:graphicFrameLocks noGrp="1"/>
          </p:cNvGraphicFramePr>
          <p:nvPr>
            <p:extLst>
              <p:ext uri="{D42A27DB-BD31-4B8C-83A1-F6EECF244321}">
                <p14:modId xmlns:p14="http://schemas.microsoft.com/office/powerpoint/2010/main" val="3222337403"/>
              </p:ext>
            </p:extLst>
          </p:nvPr>
        </p:nvGraphicFramePr>
        <p:xfrm>
          <a:off x="1499177" y="2115750"/>
          <a:ext cx="8750300" cy="1219200"/>
        </p:xfrm>
        <a:graphic>
          <a:graphicData uri="http://schemas.openxmlformats.org/drawingml/2006/table">
            <a:tbl>
              <a:tblPr/>
              <a:tblGrid>
                <a:gridCol w="1725947">
                  <a:extLst>
                    <a:ext uri="{9D8B030D-6E8A-4147-A177-3AD203B41FA5}">
                      <a16:colId xmlns:a16="http://schemas.microsoft.com/office/drawing/2014/main" val="1377151193"/>
                    </a:ext>
                  </a:extLst>
                </a:gridCol>
                <a:gridCol w="1573658">
                  <a:extLst>
                    <a:ext uri="{9D8B030D-6E8A-4147-A177-3AD203B41FA5}">
                      <a16:colId xmlns:a16="http://schemas.microsoft.com/office/drawing/2014/main" val="2380733882"/>
                    </a:ext>
                  </a:extLst>
                </a:gridCol>
                <a:gridCol w="380724">
                  <a:extLst>
                    <a:ext uri="{9D8B030D-6E8A-4147-A177-3AD203B41FA5}">
                      <a16:colId xmlns:a16="http://schemas.microsoft.com/office/drawing/2014/main" val="2308447362"/>
                    </a:ext>
                  </a:extLst>
                </a:gridCol>
                <a:gridCol w="1840165">
                  <a:extLst>
                    <a:ext uri="{9D8B030D-6E8A-4147-A177-3AD203B41FA5}">
                      <a16:colId xmlns:a16="http://schemas.microsoft.com/office/drawing/2014/main" val="3871387838"/>
                    </a:ext>
                  </a:extLst>
                </a:gridCol>
                <a:gridCol w="1703739">
                  <a:extLst>
                    <a:ext uri="{9D8B030D-6E8A-4147-A177-3AD203B41FA5}">
                      <a16:colId xmlns:a16="http://schemas.microsoft.com/office/drawing/2014/main" val="4287547388"/>
                    </a:ext>
                  </a:extLst>
                </a:gridCol>
                <a:gridCol w="751929">
                  <a:extLst>
                    <a:ext uri="{9D8B030D-6E8A-4147-A177-3AD203B41FA5}">
                      <a16:colId xmlns:a16="http://schemas.microsoft.com/office/drawing/2014/main" val="719955152"/>
                    </a:ext>
                  </a:extLst>
                </a:gridCol>
                <a:gridCol w="774138">
                  <a:extLst>
                    <a:ext uri="{9D8B030D-6E8A-4147-A177-3AD203B41FA5}">
                      <a16:colId xmlns:a16="http://schemas.microsoft.com/office/drawing/2014/main" val="2009743346"/>
                    </a:ext>
                  </a:extLst>
                </a:gridCol>
              </a:tblGrid>
              <a:tr h="609600">
                <a:tc>
                  <a:txBody>
                    <a:bodyPr/>
                    <a:lstStyle/>
                    <a:p>
                      <a:pPr algn="ctr" fontAlgn="ctr"/>
                      <a:r>
                        <a:rPr lang="it-IT" sz="1200" b="1" i="0" u="none" strike="noStrike">
                          <a:solidFill>
                            <a:srgbClr val="FFFFFF"/>
                          </a:solidFill>
                          <a:effectLst/>
                          <a:highlight>
                            <a:srgbClr val="000000"/>
                          </a:highlight>
                          <a:latin typeface="Calibri" panose="020F0502020204030204" pitchFamily="34" charset="0"/>
                        </a:rPr>
                        <a:t> </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200" b="1" i="0" u="none" strike="noStrike">
                          <a:solidFill>
                            <a:srgbClr val="FFFFFF"/>
                          </a:solidFill>
                          <a:effectLst/>
                          <a:highlight>
                            <a:srgbClr val="000000"/>
                          </a:highlight>
                          <a:latin typeface="Calibri" panose="020F0502020204030204" pitchFamily="34" charset="0"/>
                        </a:rPr>
                        <a:t>TASK description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200" b="1" i="0" u="none" strike="noStrike">
                          <a:solidFill>
                            <a:srgbClr val="FFFFFF"/>
                          </a:solidFill>
                          <a:effectLst/>
                          <a:highlight>
                            <a:srgbClr val="000000"/>
                          </a:highlight>
                          <a:latin typeface="Calibri" panose="020F0502020204030204" pitchFamily="34" charset="0"/>
                        </a:rPr>
                        <a:t>END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200" b="1" i="0" u="none" strike="noStrike">
                          <a:solidFill>
                            <a:srgbClr val="FFFFFF"/>
                          </a:solidFill>
                          <a:effectLst/>
                          <a:highlight>
                            <a:srgbClr val="000000"/>
                          </a:highlight>
                          <a:latin typeface="Calibri" panose="020F0502020204030204" pitchFamily="34" charset="0"/>
                        </a:rPr>
                        <a:t>IO</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200" b="1" i="0" u="none" strike="noStrike">
                          <a:solidFill>
                            <a:srgbClr val="FFFFFF"/>
                          </a:solidFill>
                          <a:effectLst/>
                          <a:highlight>
                            <a:srgbClr val="000000"/>
                          </a:highlight>
                          <a:latin typeface="Calibri" panose="020F0502020204030204" pitchFamily="34" charset="0"/>
                        </a:rPr>
                        <a:t>Del.</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200" b="1" i="0" u="none" strike="noStrike">
                          <a:solidFill>
                            <a:srgbClr val="FFFFFF"/>
                          </a:solidFill>
                          <a:effectLst/>
                          <a:highlight>
                            <a:srgbClr val="000000"/>
                          </a:highlight>
                          <a:latin typeface="Calibri" panose="020F0502020204030204" pitchFamily="34" charset="0"/>
                        </a:rPr>
                        <a:t>Due Bimester</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200" b="1" i="0" u="none" strike="noStrike" dirty="0">
                          <a:solidFill>
                            <a:srgbClr val="FFFFFF"/>
                          </a:solidFill>
                          <a:effectLst/>
                          <a:highlight>
                            <a:srgbClr val="000000"/>
                          </a:highlight>
                          <a:latin typeface="Calibri" panose="020F0502020204030204" pitchFamily="34" charset="0"/>
                        </a:rPr>
                        <a:t>Due </a:t>
                      </a:r>
                      <a:r>
                        <a:rPr lang="it-IT" sz="1200" b="1" i="0" u="none" strike="noStrike" dirty="0" err="1">
                          <a:solidFill>
                            <a:srgbClr val="FFFFFF"/>
                          </a:solidFill>
                          <a:effectLst/>
                          <a:highlight>
                            <a:srgbClr val="000000"/>
                          </a:highlight>
                          <a:latin typeface="Calibri" panose="020F0502020204030204" pitchFamily="34" charset="0"/>
                        </a:rPr>
                        <a:t>Bimester</a:t>
                      </a:r>
                      <a:r>
                        <a:rPr lang="it-IT" sz="1200" b="1" i="0" u="none" strike="noStrike" dirty="0">
                          <a:solidFill>
                            <a:srgbClr val="FFFFFF"/>
                          </a:solidFill>
                          <a:effectLst/>
                          <a:highlight>
                            <a:srgbClr val="000000"/>
                          </a:highlight>
                          <a:latin typeface="Calibri" panose="020F0502020204030204" pitchFamily="34" charset="0"/>
                        </a:rPr>
                        <a:t> NEW</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extLst>
                  <a:ext uri="{0D108BD9-81ED-4DB2-BD59-A6C34878D82A}">
                    <a16:rowId xmlns:a16="http://schemas.microsoft.com/office/drawing/2014/main" val="3076324573"/>
                  </a:ext>
                </a:extLst>
              </a:tr>
              <a:tr h="609600">
                <a:tc>
                  <a:txBody>
                    <a:bodyPr/>
                    <a:lstStyle/>
                    <a:p>
                      <a:pPr algn="l" fontAlgn="t"/>
                      <a:r>
                        <a:rPr lang="it-IT" sz="1200" b="0" i="0" u="none" strike="noStrike" dirty="0">
                          <a:solidFill>
                            <a:srgbClr val="000000"/>
                          </a:solidFill>
                          <a:effectLst/>
                          <a:latin typeface="Calibri" panose="020F0502020204030204" pitchFamily="34" charset="0"/>
                        </a:rPr>
                        <a:t>WP2_UniPI_T050</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b"/>
                      <a:r>
                        <a:rPr lang="it-IT" sz="1400" b="0" i="0" u="none" strike="noStrike" dirty="0" err="1">
                          <a:solidFill>
                            <a:srgbClr val="000000"/>
                          </a:solidFill>
                          <a:effectLst/>
                          <a:latin typeface="Calibri" panose="020F0502020204030204" pitchFamily="34" charset="0"/>
                        </a:rPr>
                        <a:t>isaET</a:t>
                      </a:r>
                      <a:r>
                        <a:rPr lang="it-IT" sz="1400" b="0" i="0" u="none" strike="noStrike" dirty="0">
                          <a:solidFill>
                            <a:srgbClr val="000000"/>
                          </a:solidFill>
                          <a:effectLst/>
                          <a:latin typeface="Calibri" panose="020F0502020204030204" pitchFamily="34" charset="0"/>
                        </a:rPr>
                        <a:t>-IR@CISUP - </a:t>
                      </a:r>
                      <a:r>
                        <a:rPr lang="it-IT" sz="1400" b="0" i="0" u="none" strike="noStrike" dirty="0" err="1">
                          <a:solidFill>
                            <a:srgbClr val="000000"/>
                          </a:solidFill>
                          <a:effectLst/>
                          <a:latin typeface="Calibri" panose="020F0502020204030204" pitchFamily="34" charset="0"/>
                        </a:rPr>
                        <a:t>MicroRaman</a:t>
                      </a:r>
                      <a:r>
                        <a:rPr lang="it-IT" sz="1400" b="0" i="0" u="none" strike="noStrike" dirty="0">
                          <a:solidFill>
                            <a:srgbClr val="000000"/>
                          </a:solidFill>
                          <a:effectLst/>
                          <a:latin typeface="Calibri" panose="020F0502020204030204" pitchFamily="34" charset="0"/>
                        </a:rPr>
                        <a:t> la lab</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it-IT" sz="1200" b="0" i="0" u="none" strike="noStrike">
                          <a:solidFill>
                            <a:srgbClr val="000000"/>
                          </a:solidFill>
                          <a:effectLst/>
                          <a:latin typeface="Calibri" panose="020F0502020204030204" pitchFamily="34" charset="0"/>
                        </a:rPr>
                        <a:t>M12</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Raman Equipment purchased</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Invoices and certification documentation delivered</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t"/>
                      <a:r>
                        <a:rPr lang="it-IT" sz="1200" b="0" i="0" u="none" strike="noStrike">
                          <a:solidFill>
                            <a:srgbClr val="000000"/>
                          </a:solidFill>
                          <a:effectLst/>
                          <a:latin typeface="Calibri" panose="020F0502020204030204" pitchFamily="34" charset="0"/>
                        </a:rPr>
                        <a:t>6</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t"/>
                      <a:r>
                        <a:rPr lang="it-IT" sz="1200" b="0" i="0" u="none" strike="noStrike" dirty="0">
                          <a:solidFill>
                            <a:srgbClr val="FF0000"/>
                          </a:solidFill>
                          <a:effectLst/>
                          <a:latin typeface="Calibri" panose="020F0502020204030204" pitchFamily="34" charset="0"/>
                        </a:rPr>
                        <a:t>7</a:t>
                      </a:r>
                    </a:p>
                  </a:txBody>
                  <a:tcPr marL="9525" marR="9525" marT="9525"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extLst>
                  <a:ext uri="{0D108BD9-81ED-4DB2-BD59-A6C34878D82A}">
                    <a16:rowId xmlns:a16="http://schemas.microsoft.com/office/drawing/2014/main" val="3332784466"/>
                  </a:ext>
                </a:extLst>
              </a:tr>
            </a:tbl>
          </a:graphicData>
        </a:graphic>
      </p:graphicFrame>
      <p:graphicFrame>
        <p:nvGraphicFramePr>
          <p:cNvPr id="8" name="Tabella 7">
            <a:extLst>
              <a:ext uri="{FF2B5EF4-FFF2-40B4-BE49-F238E27FC236}">
                <a16:creationId xmlns:a16="http://schemas.microsoft.com/office/drawing/2014/main" id="{9F8EEF3C-C473-98BE-A7B4-2392D661D1ED}"/>
              </a:ext>
            </a:extLst>
          </p:cNvPr>
          <p:cNvGraphicFramePr>
            <a:graphicFrameLocks noGrp="1"/>
          </p:cNvGraphicFramePr>
          <p:nvPr>
            <p:extLst>
              <p:ext uri="{D42A27DB-BD31-4B8C-83A1-F6EECF244321}">
                <p14:modId xmlns:p14="http://schemas.microsoft.com/office/powerpoint/2010/main" val="2275253539"/>
              </p:ext>
            </p:extLst>
          </p:nvPr>
        </p:nvGraphicFramePr>
        <p:xfrm>
          <a:off x="1499178" y="3523315"/>
          <a:ext cx="8750299" cy="1362698"/>
        </p:xfrm>
        <a:graphic>
          <a:graphicData uri="http://schemas.openxmlformats.org/drawingml/2006/table">
            <a:tbl>
              <a:tblPr/>
              <a:tblGrid>
                <a:gridCol w="1725947">
                  <a:extLst>
                    <a:ext uri="{9D8B030D-6E8A-4147-A177-3AD203B41FA5}">
                      <a16:colId xmlns:a16="http://schemas.microsoft.com/office/drawing/2014/main" val="4247916974"/>
                    </a:ext>
                  </a:extLst>
                </a:gridCol>
                <a:gridCol w="1573658">
                  <a:extLst>
                    <a:ext uri="{9D8B030D-6E8A-4147-A177-3AD203B41FA5}">
                      <a16:colId xmlns:a16="http://schemas.microsoft.com/office/drawing/2014/main" val="3967301179"/>
                    </a:ext>
                  </a:extLst>
                </a:gridCol>
                <a:gridCol w="380724">
                  <a:extLst>
                    <a:ext uri="{9D8B030D-6E8A-4147-A177-3AD203B41FA5}">
                      <a16:colId xmlns:a16="http://schemas.microsoft.com/office/drawing/2014/main" val="992519455"/>
                    </a:ext>
                  </a:extLst>
                </a:gridCol>
                <a:gridCol w="1840164">
                  <a:extLst>
                    <a:ext uri="{9D8B030D-6E8A-4147-A177-3AD203B41FA5}">
                      <a16:colId xmlns:a16="http://schemas.microsoft.com/office/drawing/2014/main" val="2494513280"/>
                    </a:ext>
                  </a:extLst>
                </a:gridCol>
                <a:gridCol w="1703739">
                  <a:extLst>
                    <a:ext uri="{9D8B030D-6E8A-4147-A177-3AD203B41FA5}">
                      <a16:colId xmlns:a16="http://schemas.microsoft.com/office/drawing/2014/main" val="1281594124"/>
                    </a:ext>
                  </a:extLst>
                </a:gridCol>
                <a:gridCol w="751929">
                  <a:extLst>
                    <a:ext uri="{9D8B030D-6E8A-4147-A177-3AD203B41FA5}">
                      <a16:colId xmlns:a16="http://schemas.microsoft.com/office/drawing/2014/main" val="4033167392"/>
                    </a:ext>
                  </a:extLst>
                </a:gridCol>
                <a:gridCol w="774138">
                  <a:extLst>
                    <a:ext uri="{9D8B030D-6E8A-4147-A177-3AD203B41FA5}">
                      <a16:colId xmlns:a16="http://schemas.microsoft.com/office/drawing/2014/main" val="1901971564"/>
                    </a:ext>
                  </a:extLst>
                </a:gridCol>
              </a:tblGrid>
              <a:tr h="512354">
                <a:tc>
                  <a:txBody>
                    <a:bodyPr/>
                    <a:lstStyle/>
                    <a:p>
                      <a:pPr algn="l" fontAlgn="t"/>
                      <a:r>
                        <a:rPr lang="it-IT" sz="1200" b="0" i="0" u="none" strike="noStrike">
                          <a:solidFill>
                            <a:srgbClr val="000000"/>
                          </a:solidFill>
                          <a:effectLst/>
                          <a:latin typeface="Calibri" panose="020F0502020204030204" pitchFamily="34" charset="0"/>
                        </a:rPr>
                        <a:t>WP2_INFN-NA_T019</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b"/>
                      <a:r>
                        <a:rPr lang="it-IT" sz="1200" b="0" i="0" u="none" strike="noStrike">
                          <a:solidFill>
                            <a:srgbClr val="000000"/>
                          </a:solidFill>
                          <a:effectLst/>
                          <a:latin typeface="Calibri" panose="020F0502020204030204" pitchFamily="34" charset="0"/>
                        </a:rPr>
                        <a:t>PLANET - Lathe and accessories</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it-IT" sz="1200" b="0" i="0" u="none" strike="noStrike">
                          <a:solidFill>
                            <a:srgbClr val="000000"/>
                          </a:solidFill>
                          <a:effectLst/>
                          <a:latin typeface="Calibri" panose="020F0502020204030204" pitchFamily="34" charset="0"/>
                        </a:rPr>
                        <a:t>M13</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Lathe installed</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dirty="0">
                          <a:solidFill>
                            <a:srgbClr val="000000"/>
                          </a:solidFill>
                          <a:effectLst/>
                          <a:latin typeface="Calibri" panose="020F0502020204030204" pitchFamily="34" charset="0"/>
                        </a:rPr>
                        <a:t>Delivery and </a:t>
                      </a:r>
                      <a:r>
                        <a:rPr lang="it-IT" sz="1200" b="0" i="0" u="none" strike="noStrike" dirty="0" err="1">
                          <a:solidFill>
                            <a:srgbClr val="000000"/>
                          </a:solidFill>
                          <a:effectLst/>
                          <a:latin typeface="Calibri" panose="020F0502020204030204" pitchFamily="34" charset="0"/>
                        </a:rPr>
                        <a:t>acceptance</a:t>
                      </a:r>
                      <a:r>
                        <a:rPr lang="it-IT" sz="1200" b="0" i="0" u="none" strike="noStrike" dirty="0">
                          <a:solidFill>
                            <a:srgbClr val="000000"/>
                          </a:solidFill>
                          <a:effectLst/>
                          <a:latin typeface="Calibri" panose="020F0502020204030204" pitchFamily="34" charset="0"/>
                        </a:rPr>
                        <a:t> test (Technical Report)</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7</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dirty="0">
                          <a:solidFill>
                            <a:srgbClr val="FF0000"/>
                          </a:solidFill>
                          <a:effectLst/>
                          <a:latin typeface="Calibri" panose="020F0502020204030204" pitchFamily="34" charset="0"/>
                        </a:rPr>
                        <a:t>9</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extLst>
                  <a:ext uri="{0D108BD9-81ED-4DB2-BD59-A6C34878D82A}">
                    <a16:rowId xmlns:a16="http://schemas.microsoft.com/office/drawing/2014/main" val="1028373932"/>
                  </a:ext>
                </a:extLst>
              </a:tr>
              <a:tr h="850344">
                <a:tc>
                  <a:txBody>
                    <a:bodyPr/>
                    <a:lstStyle/>
                    <a:p>
                      <a:pPr algn="l" fontAlgn="t"/>
                      <a:r>
                        <a:rPr lang="it-IT" sz="1200" b="0" i="0" u="none" strike="noStrike">
                          <a:solidFill>
                            <a:srgbClr val="000000"/>
                          </a:solidFill>
                          <a:effectLst/>
                          <a:latin typeface="Calibri" panose="020F0502020204030204" pitchFamily="34" charset="0"/>
                        </a:rPr>
                        <a:t>WP2_INFN-NA_T020</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b"/>
                      <a:r>
                        <a:rPr lang="it-IT" sz="1200" b="0" i="0" u="none" strike="noStrike">
                          <a:solidFill>
                            <a:srgbClr val="000000"/>
                          </a:solidFill>
                          <a:effectLst/>
                          <a:latin typeface="Calibri" panose="020F0502020204030204" pitchFamily="34" charset="0"/>
                        </a:rPr>
                        <a:t>PLANET - Equipment for environmental monitoring</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it-IT" sz="1200" b="0" i="0" u="none" strike="noStrike">
                          <a:solidFill>
                            <a:srgbClr val="000000"/>
                          </a:solidFill>
                          <a:effectLst/>
                          <a:latin typeface="Calibri" panose="020F0502020204030204" pitchFamily="34" charset="0"/>
                        </a:rPr>
                        <a:t>M14</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Environmental sensor characterization facility</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Delivery and acceptance test of the equipment (Technical Report)</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a:solidFill>
                            <a:srgbClr val="000000"/>
                          </a:solidFill>
                          <a:effectLst/>
                          <a:latin typeface="Calibri" panose="020F0502020204030204" pitchFamily="34" charset="0"/>
                        </a:rPr>
                        <a:t>7</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t"/>
                      <a:r>
                        <a:rPr lang="it-IT" sz="1200" b="0" i="0" u="none" strike="noStrike" dirty="0">
                          <a:solidFill>
                            <a:srgbClr val="FF0000"/>
                          </a:solidFill>
                          <a:effectLst/>
                          <a:latin typeface="Calibri" panose="020F0502020204030204" pitchFamily="34" charset="0"/>
                        </a:rPr>
                        <a:t>15</a:t>
                      </a:r>
                    </a:p>
                  </a:txBody>
                  <a:tcPr marL="8139" marR="8139" marT="8139"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extLst>
                  <a:ext uri="{0D108BD9-81ED-4DB2-BD59-A6C34878D82A}">
                    <a16:rowId xmlns:a16="http://schemas.microsoft.com/office/drawing/2014/main" val="2614383884"/>
                  </a:ext>
                </a:extLst>
              </a:tr>
            </a:tbl>
          </a:graphicData>
        </a:graphic>
      </p:graphicFrame>
    </p:spTree>
    <p:extLst>
      <p:ext uri="{BB962C8B-B14F-4D97-AF65-F5344CB8AC3E}">
        <p14:creationId xmlns:p14="http://schemas.microsoft.com/office/powerpoint/2010/main" val="252267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6237CE-1343-F85B-431F-F4D1C6B31766}"/>
              </a:ext>
            </a:extLst>
          </p:cNvPr>
          <p:cNvSpPr>
            <a:spLocks noGrp="1"/>
          </p:cNvSpPr>
          <p:nvPr>
            <p:ph type="title"/>
          </p:nvPr>
        </p:nvSpPr>
        <p:spPr/>
        <p:txBody>
          <a:bodyPr/>
          <a:lstStyle/>
          <a:p>
            <a:r>
              <a:rPr lang="it-IT" dirty="0"/>
              <a:t>Deliverale </a:t>
            </a:r>
            <a:r>
              <a:rPr lang="it-IT" dirty="0" err="1"/>
              <a:t>Submission</a:t>
            </a:r>
            <a:r>
              <a:rPr lang="it-IT" dirty="0"/>
              <a:t> </a:t>
            </a:r>
            <a:r>
              <a:rPr lang="it-IT" dirty="0" err="1"/>
              <a:t>calendar</a:t>
            </a:r>
            <a:r>
              <a:rPr lang="it-IT" dirty="0"/>
              <a:t> B08 - due</a:t>
            </a:r>
          </a:p>
        </p:txBody>
      </p:sp>
      <p:sp>
        <p:nvSpPr>
          <p:cNvPr id="4" name="Segnaposto numero diapositiva 3">
            <a:extLst>
              <a:ext uri="{FF2B5EF4-FFF2-40B4-BE49-F238E27FC236}">
                <a16:creationId xmlns:a16="http://schemas.microsoft.com/office/drawing/2014/main" id="{C2A018B9-191F-8642-3324-DB86224B2F40}"/>
              </a:ext>
            </a:extLst>
          </p:cNvPr>
          <p:cNvSpPr>
            <a:spLocks noGrp="1"/>
          </p:cNvSpPr>
          <p:nvPr>
            <p:ph type="sldNum" sz="quarter" idx="12"/>
          </p:nvPr>
        </p:nvSpPr>
        <p:spPr/>
        <p:txBody>
          <a:bodyPr/>
          <a:lstStyle/>
          <a:p>
            <a:fld id="{E46192B8-55D9-4942-9C82-0B9DDA21D461}" type="slidenum">
              <a:rPr lang="it-IT" smtClean="0"/>
              <a:t>11</a:t>
            </a:fld>
            <a:endParaRPr lang="it-IT"/>
          </a:p>
        </p:txBody>
      </p:sp>
      <p:graphicFrame>
        <p:nvGraphicFramePr>
          <p:cNvPr id="5" name="Tabella 4">
            <a:extLst>
              <a:ext uri="{FF2B5EF4-FFF2-40B4-BE49-F238E27FC236}">
                <a16:creationId xmlns:a16="http://schemas.microsoft.com/office/drawing/2014/main" id="{A485200C-1E59-4381-687A-693E3045472D}"/>
              </a:ext>
            </a:extLst>
          </p:cNvPr>
          <p:cNvGraphicFramePr>
            <a:graphicFrameLocks noGrp="1"/>
          </p:cNvGraphicFramePr>
          <p:nvPr>
            <p:extLst>
              <p:ext uri="{D42A27DB-BD31-4B8C-83A1-F6EECF244321}">
                <p14:modId xmlns:p14="http://schemas.microsoft.com/office/powerpoint/2010/main" val="1681847474"/>
              </p:ext>
            </p:extLst>
          </p:nvPr>
        </p:nvGraphicFramePr>
        <p:xfrm>
          <a:off x="911772" y="1902089"/>
          <a:ext cx="9947562" cy="4228807"/>
        </p:xfrm>
        <a:graphic>
          <a:graphicData uri="http://schemas.openxmlformats.org/drawingml/2006/table">
            <a:tbl>
              <a:tblPr/>
              <a:tblGrid>
                <a:gridCol w="1962100">
                  <a:extLst>
                    <a:ext uri="{9D8B030D-6E8A-4147-A177-3AD203B41FA5}">
                      <a16:colId xmlns:a16="http://schemas.microsoft.com/office/drawing/2014/main" val="1167847330"/>
                    </a:ext>
                  </a:extLst>
                </a:gridCol>
                <a:gridCol w="1788974">
                  <a:extLst>
                    <a:ext uri="{9D8B030D-6E8A-4147-A177-3AD203B41FA5}">
                      <a16:colId xmlns:a16="http://schemas.microsoft.com/office/drawing/2014/main" val="1529263514"/>
                    </a:ext>
                  </a:extLst>
                </a:gridCol>
                <a:gridCol w="432817">
                  <a:extLst>
                    <a:ext uri="{9D8B030D-6E8A-4147-A177-3AD203B41FA5}">
                      <a16:colId xmlns:a16="http://schemas.microsoft.com/office/drawing/2014/main" val="2569854616"/>
                    </a:ext>
                  </a:extLst>
                </a:gridCol>
                <a:gridCol w="2091947">
                  <a:extLst>
                    <a:ext uri="{9D8B030D-6E8A-4147-A177-3AD203B41FA5}">
                      <a16:colId xmlns:a16="http://schemas.microsoft.com/office/drawing/2014/main" val="840174603"/>
                    </a:ext>
                  </a:extLst>
                </a:gridCol>
                <a:gridCol w="1936852">
                  <a:extLst>
                    <a:ext uri="{9D8B030D-6E8A-4147-A177-3AD203B41FA5}">
                      <a16:colId xmlns:a16="http://schemas.microsoft.com/office/drawing/2014/main" val="2523029009"/>
                    </a:ext>
                  </a:extLst>
                </a:gridCol>
                <a:gridCol w="854813">
                  <a:extLst>
                    <a:ext uri="{9D8B030D-6E8A-4147-A177-3AD203B41FA5}">
                      <a16:colId xmlns:a16="http://schemas.microsoft.com/office/drawing/2014/main" val="844189308"/>
                    </a:ext>
                  </a:extLst>
                </a:gridCol>
                <a:gridCol w="880059">
                  <a:extLst>
                    <a:ext uri="{9D8B030D-6E8A-4147-A177-3AD203B41FA5}">
                      <a16:colId xmlns:a16="http://schemas.microsoft.com/office/drawing/2014/main" val="88075033"/>
                    </a:ext>
                  </a:extLst>
                </a:gridCol>
              </a:tblGrid>
              <a:tr h="278913">
                <a:tc>
                  <a:txBody>
                    <a:bodyPr/>
                    <a:lstStyle/>
                    <a:p>
                      <a:pPr algn="ctr" fontAlgn="ctr"/>
                      <a:r>
                        <a:rPr lang="it-IT" sz="1100" b="1" i="0" u="none" strike="noStrike" dirty="0">
                          <a:solidFill>
                            <a:srgbClr val="FFFFFF"/>
                          </a:solidFill>
                          <a:effectLst/>
                          <a:highlight>
                            <a:srgbClr val="000000"/>
                          </a:highlight>
                          <a:latin typeface="Calibri" panose="020F0502020204030204" pitchFamily="34" charset="0"/>
                        </a:rPr>
                        <a:t> </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highlight>
                            <a:srgbClr val="000000"/>
                          </a:highlight>
                          <a:latin typeface="Calibri" panose="020F0502020204030204" pitchFamily="34" charset="0"/>
                        </a:rPr>
                        <a:t>TASK description</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highlight>
                            <a:srgbClr val="000000"/>
                          </a:highlight>
                          <a:latin typeface="Calibri" panose="020F0502020204030204" pitchFamily="34" charset="0"/>
                        </a:rPr>
                        <a:t>END</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highlight>
                            <a:srgbClr val="000000"/>
                          </a:highlight>
                          <a:latin typeface="Calibri" panose="020F0502020204030204" pitchFamily="34" charset="0"/>
                        </a:rPr>
                        <a:t>IO</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highlight>
                            <a:srgbClr val="000000"/>
                          </a:highlight>
                          <a:latin typeface="Calibri" panose="020F0502020204030204" pitchFamily="34" charset="0"/>
                        </a:rPr>
                        <a:t>Del.</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highlight>
                            <a:srgbClr val="000000"/>
                          </a:highlight>
                          <a:latin typeface="Calibri" panose="020F0502020204030204" pitchFamily="34" charset="0"/>
                        </a:rPr>
                        <a:t>Due Bimester</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highlight>
                            <a:srgbClr val="000000"/>
                          </a:highlight>
                          <a:latin typeface="Calibri" panose="020F0502020204030204" pitchFamily="34" charset="0"/>
                        </a:rPr>
                        <a:t>Due Bimester NEW</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extLst>
                  <a:ext uri="{0D108BD9-81ED-4DB2-BD59-A6C34878D82A}">
                    <a16:rowId xmlns:a16="http://schemas.microsoft.com/office/drawing/2014/main" val="1833419892"/>
                  </a:ext>
                </a:extLst>
              </a:tr>
              <a:tr h="278913">
                <a:tc>
                  <a:txBody>
                    <a:bodyPr/>
                    <a:lstStyle/>
                    <a:p>
                      <a:pPr algn="l" fontAlgn="t"/>
                      <a:r>
                        <a:rPr lang="it-IT" sz="1100" b="0" i="0" u="none" strike="noStrike">
                          <a:solidFill>
                            <a:srgbClr val="000000"/>
                          </a:solidFill>
                          <a:effectLst/>
                          <a:latin typeface="Calibri" panose="020F0502020204030204" pitchFamily="34" charset="0"/>
                        </a:rPr>
                        <a:t>WP2_UniCA-Fisica_T031</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ETiCO2 - General services</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General services installed and operational</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Clean room and labs ready (delivering report)</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508372748"/>
                  </a:ext>
                </a:extLst>
              </a:tr>
              <a:tr h="278913">
                <a:tc>
                  <a:txBody>
                    <a:bodyPr/>
                    <a:lstStyle/>
                    <a:p>
                      <a:pPr algn="l" fontAlgn="t"/>
                      <a:r>
                        <a:rPr lang="it-IT" sz="1100" b="0" i="0" u="none" strike="noStrike">
                          <a:solidFill>
                            <a:srgbClr val="000000"/>
                          </a:solidFill>
                          <a:effectLst/>
                          <a:latin typeface="Calibri" panose="020F0502020204030204" pitchFamily="34" charset="0"/>
                        </a:rPr>
                        <a:t>WP2_UniCA-Fisica_T032</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ETiCO2 - Technical services</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Technical services installed and operational</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All technical services installed and operational.</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338652601"/>
                  </a:ext>
                </a:extLst>
              </a:tr>
              <a:tr h="464854">
                <a:tc>
                  <a:txBody>
                    <a:bodyPr/>
                    <a:lstStyle/>
                    <a:p>
                      <a:pPr algn="l" fontAlgn="t"/>
                      <a:r>
                        <a:rPr lang="it-IT" sz="1100" b="0" i="0" u="none" strike="noStrike">
                          <a:solidFill>
                            <a:srgbClr val="000000"/>
                          </a:solidFill>
                          <a:effectLst/>
                          <a:latin typeface="Calibri" panose="020F0502020204030204" pitchFamily="34" charset="0"/>
                        </a:rPr>
                        <a:t>WP2_UniCA-Fisica_T033</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ETiCO2 - Clean room and laboratories</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Labs and clean room operational and ready for equipment installation</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Clean room operational and certified, other laboratories ready. All spaces ready for machines installation.</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649044706"/>
                  </a:ext>
                </a:extLst>
              </a:tr>
              <a:tr h="278913">
                <a:tc>
                  <a:txBody>
                    <a:bodyPr/>
                    <a:lstStyle/>
                    <a:p>
                      <a:pPr algn="l" fontAlgn="t"/>
                      <a:r>
                        <a:rPr lang="it-IT" sz="1100" b="0" i="0" u="none" strike="noStrike">
                          <a:solidFill>
                            <a:srgbClr val="000000"/>
                          </a:solidFill>
                          <a:effectLst/>
                          <a:latin typeface="Calibri" panose="020F0502020204030204" pitchFamily="34" charset="0"/>
                        </a:rPr>
                        <a:t>WP3_INFN-RM1_T006</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C75 From DESIGN to Contract</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C75 Tender assigned</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dirty="0" err="1">
                          <a:solidFill>
                            <a:srgbClr val="000000"/>
                          </a:solidFill>
                          <a:effectLst/>
                          <a:latin typeface="Calibri" panose="020F0502020204030204" pitchFamily="34" charset="0"/>
                        </a:rPr>
                        <a:t>Firm</a:t>
                      </a:r>
                      <a:r>
                        <a:rPr lang="it-IT" sz="1100" b="0" i="0" u="none" strike="noStrike" dirty="0">
                          <a:solidFill>
                            <a:srgbClr val="000000"/>
                          </a:solidFill>
                          <a:effectLst/>
                          <a:latin typeface="Calibri" panose="020F0502020204030204" pitchFamily="34" charset="0"/>
                        </a:rPr>
                        <a:t> commitment </a:t>
                      </a:r>
                      <a:r>
                        <a:rPr lang="it-IT" sz="1100" b="0" i="0" u="none" strike="noStrike" dirty="0" err="1">
                          <a:solidFill>
                            <a:srgbClr val="000000"/>
                          </a:solidFill>
                          <a:effectLst/>
                          <a:latin typeface="Calibri" panose="020F0502020204030204" pitchFamily="34" charset="0"/>
                        </a:rPr>
                        <a:t>signed</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contract</a:t>
                      </a:r>
                      <a:r>
                        <a:rPr lang="it-IT" sz="1100" b="0" i="0" u="none" strike="noStrike" dirty="0">
                          <a:solidFill>
                            <a:srgbClr val="000000"/>
                          </a:solidFill>
                          <a:effectLst/>
                          <a:latin typeface="Calibri" panose="020F0502020204030204" pitchFamily="34" charset="0"/>
                        </a:rPr>
                        <a:t>)</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55853517"/>
                  </a:ext>
                </a:extLst>
              </a:tr>
              <a:tr h="278913">
                <a:tc>
                  <a:txBody>
                    <a:bodyPr/>
                    <a:lstStyle/>
                    <a:p>
                      <a:pPr algn="l" fontAlgn="t"/>
                      <a:r>
                        <a:rPr lang="it-IT" sz="1100" b="0" i="0" u="none" strike="noStrike">
                          <a:solidFill>
                            <a:srgbClr val="000000"/>
                          </a:solidFill>
                          <a:effectLst/>
                          <a:latin typeface="Calibri" panose="020F0502020204030204" pitchFamily="34" charset="0"/>
                        </a:rPr>
                        <a:t>WP3_UniVanvitelli_T001</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CALATIA-cavity-ring-down spectroscopy</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M16</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Design and purchase of optomechanical components for the analyzer</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Technical report</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586738027"/>
                  </a:ext>
                </a:extLst>
              </a:tr>
              <a:tr h="278913">
                <a:tc>
                  <a:txBody>
                    <a:bodyPr/>
                    <a:lstStyle/>
                    <a:p>
                      <a:pPr algn="l" fontAlgn="t"/>
                      <a:r>
                        <a:rPr lang="it-IT" sz="1100" b="0" i="0" u="none" strike="noStrike">
                          <a:solidFill>
                            <a:srgbClr val="000000"/>
                          </a:solidFill>
                          <a:effectLst/>
                          <a:latin typeface="Calibri" panose="020F0502020204030204" pitchFamily="34" charset="0"/>
                        </a:rPr>
                        <a:t>WP4_UniPG_T015</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CAOS - Public Procurement for the infrastructure</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Contract assigned</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Tender assigned to project management company</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07715684"/>
                  </a:ext>
                </a:extLst>
              </a:tr>
              <a:tr h="278913">
                <a:tc>
                  <a:txBody>
                    <a:bodyPr/>
                    <a:lstStyle/>
                    <a:p>
                      <a:pPr algn="l" fontAlgn="t"/>
                      <a:r>
                        <a:rPr lang="it-IT" sz="1100" b="0" i="0" u="none" strike="noStrike">
                          <a:solidFill>
                            <a:srgbClr val="000000"/>
                          </a:solidFill>
                          <a:effectLst/>
                          <a:latin typeface="Calibri" panose="020F0502020204030204" pitchFamily="34" charset="0"/>
                        </a:rPr>
                        <a:t>WP5_INFN-BO_T005</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BETIF - FPGA acceleration server</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M16</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Server with FPGA accelerator cards - delivery and acceptance</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Operating server</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824374979"/>
                  </a:ext>
                </a:extLst>
              </a:tr>
              <a:tr h="278913">
                <a:tc>
                  <a:txBody>
                    <a:bodyPr/>
                    <a:lstStyle/>
                    <a:p>
                      <a:pPr algn="l" fontAlgn="t"/>
                      <a:r>
                        <a:rPr lang="it-IT" sz="1100" b="0" i="0" u="none" strike="noStrike">
                          <a:solidFill>
                            <a:srgbClr val="000000"/>
                          </a:solidFill>
                          <a:effectLst/>
                          <a:latin typeface="Calibri" panose="020F0502020204030204" pitchFamily="34" charset="0"/>
                        </a:rPr>
                        <a:t>WP5_INFN-BO_T011</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BETIF - WR infrastructure</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M16</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WR infrastructure delivery and acceptance</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WR infrastructure operational</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868199162"/>
                  </a:ext>
                </a:extLst>
              </a:tr>
              <a:tr h="278913">
                <a:tc>
                  <a:txBody>
                    <a:bodyPr/>
                    <a:lstStyle/>
                    <a:p>
                      <a:pPr algn="l" fontAlgn="t"/>
                      <a:r>
                        <a:rPr lang="it-IT" sz="1100" b="0" i="0" u="none" strike="noStrike">
                          <a:solidFill>
                            <a:srgbClr val="000000"/>
                          </a:solidFill>
                          <a:effectLst/>
                          <a:latin typeface="Calibri" panose="020F0502020204030204" pitchFamily="34" charset="0"/>
                        </a:rPr>
                        <a:t>WP6_INFN-LNS_T011</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tender and contract</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Contract signature and advance payment</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Contract and garantee</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578647260"/>
                  </a:ext>
                </a:extLst>
              </a:tr>
              <a:tr h="278913">
                <a:tc>
                  <a:txBody>
                    <a:bodyPr/>
                    <a:lstStyle/>
                    <a:p>
                      <a:pPr algn="l" fontAlgn="t"/>
                      <a:r>
                        <a:rPr lang="it-IT" sz="1100" b="0" i="0" u="none" strike="noStrike">
                          <a:solidFill>
                            <a:srgbClr val="000000"/>
                          </a:solidFill>
                          <a:effectLst/>
                          <a:latin typeface="Calibri" panose="020F0502020204030204" pitchFamily="34" charset="0"/>
                        </a:rPr>
                        <a:t>WP6_UniCA-IngCiv_T018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Lab for architectural feasibility study for ET</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Lab ready for the ET feasibility study</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Technical report</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dirty="0">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830597920"/>
                  </a:ext>
                </a:extLst>
              </a:tr>
            </a:tbl>
          </a:graphicData>
        </a:graphic>
      </p:graphicFrame>
    </p:spTree>
    <p:extLst>
      <p:ext uri="{BB962C8B-B14F-4D97-AF65-F5344CB8AC3E}">
        <p14:creationId xmlns:p14="http://schemas.microsoft.com/office/powerpoint/2010/main" val="2546087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6237CE-1343-F85B-431F-F4D1C6B31766}"/>
              </a:ext>
            </a:extLst>
          </p:cNvPr>
          <p:cNvSpPr>
            <a:spLocks noGrp="1"/>
          </p:cNvSpPr>
          <p:nvPr>
            <p:ph type="title"/>
          </p:nvPr>
        </p:nvSpPr>
        <p:spPr/>
        <p:txBody>
          <a:bodyPr/>
          <a:lstStyle/>
          <a:p>
            <a:r>
              <a:rPr lang="it-IT" dirty="0"/>
              <a:t>Deliverale </a:t>
            </a:r>
            <a:r>
              <a:rPr lang="it-IT" dirty="0" err="1"/>
              <a:t>Submission</a:t>
            </a:r>
            <a:r>
              <a:rPr lang="it-IT" dirty="0"/>
              <a:t> </a:t>
            </a:r>
            <a:r>
              <a:rPr lang="it-IT" dirty="0" err="1"/>
              <a:t>calendar</a:t>
            </a:r>
            <a:r>
              <a:rPr lang="it-IT" dirty="0"/>
              <a:t> B08 - </a:t>
            </a:r>
            <a:r>
              <a:rPr lang="it-IT" dirty="0" err="1"/>
              <a:t>postponed</a:t>
            </a:r>
            <a:endParaRPr lang="it-IT" dirty="0"/>
          </a:p>
        </p:txBody>
      </p:sp>
      <p:sp>
        <p:nvSpPr>
          <p:cNvPr id="4" name="Segnaposto numero diapositiva 3">
            <a:extLst>
              <a:ext uri="{FF2B5EF4-FFF2-40B4-BE49-F238E27FC236}">
                <a16:creationId xmlns:a16="http://schemas.microsoft.com/office/drawing/2014/main" id="{C2A018B9-191F-8642-3324-DB86224B2F40}"/>
              </a:ext>
            </a:extLst>
          </p:cNvPr>
          <p:cNvSpPr>
            <a:spLocks noGrp="1"/>
          </p:cNvSpPr>
          <p:nvPr>
            <p:ph type="sldNum" sz="quarter" idx="12"/>
          </p:nvPr>
        </p:nvSpPr>
        <p:spPr/>
        <p:txBody>
          <a:bodyPr/>
          <a:lstStyle/>
          <a:p>
            <a:fld id="{E46192B8-55D9-4942-9C82-0B9DDA21D461}" type="slidenum">
              <a:rPr lang="it-IT" smtClean="0"/>
              <a:t>12</a:t>
            </a:fld>
            <a:endParaRPr lang="it-IT"/>
          </a:p>
        </p:txBody>
      </p:sp>
      <p:graphicFrame>
        <p:nvGraphicFramePr>
          <p:cNvPr id="5" name="Tabella 4">
            <a:extLst>
              <a:ext uri="{FF2B5EF4-FFF2-40B4-BE49-F238E27FC236}">
                <a16:creationId xmlns:a16="http://schemas.microsoft.com/office/drawing/2014/main" id="{A485200C-1E59-4381-687A-693E3045472D}"/>
              </a:ext>
            </a:extLst>
          </p:cNvPr>
          <p:cNvGraphicFramePr>
            <a:graphicFrameLocks noGrp="1"/>
          </p:cNvGraphicFramePr>
          <p:nvPr>
            <p:extLst>
              <p:ext uri="{D42A27DB-BD31-4B8C-83A1-F6EECF244321}">
                <p14:modId xmlns:p14="http://schemas.microsoft.com/office/powerpoint/2010/main" val="592608386"/>
              </p:ext>
            </p:extLst>
          </p:nvPr>
        </p:nvGraphicFramePr>
        <p:xfrm>
          <a:off x="1374895" y="2435629"/>
          <a:ext cx="9442210" cy="2702862"/>
        </p:xfrm>
        <a:graphic>
          <a:graphicData uri="http://schemas.openxmlformats.org/drawingml/2006/table">
            <a:tbl>
              <a:tblPr/>
              <a:tblGrid>
                <a:gridCol w="1862423">
                  <a:extLst>
                    <a:ext uri="{9D8B030D-6E8A-4147-A177-3AD203B41FA5}">
                      <a16:colId xmlns:a16="http://schemas.microsoft.com/office/drawing/2014/main" val="1167847330"/>
                    </a:ext>
                  </a:extLst>
                </a:gridCol>
                <a:gridCol w="1698091">
                  <a:extLst>
                    <a:ext uri="{9D8B030D-6E8A-4147-A177-3AD203B41FA5}">
                      <a16:colId xmlns:a16="http://schemas.microsoft.com/office/drawing/2014/main" val="1529263514"/>
                    </a:ext>
                  </a:extLst>
                </a:gridCol>
                <a:gridCol w="410831">
                  <a:extLst>
                    <a:ext uri="{9D8B030D-6E8A-4147-A177-3AD203B41FA5}">
                      <a16:colId xmlns:a16="http://schemas.microsoft.com/office/drawing/2014/main" val="2569854616"/>
                    </a:ext>
                  </a:extLst>
                </a:gridCol>
                <a:gridCol w="1985671">
                  <a:extLst>
                    <a:ext uri="{9D8B030D-6E8A-4147-A177-3AD203B41FA5}">
                      <a16:colId xmlns:a16="http://schemas.microsoft.com/office/drawing/2014/main" val="840174603"/>
                    </a:ext>
                  </a:extLst>
                </a:gridCol>
                <a:gridCol w="1838456">
                  <a:extLst>
                    <a:ext uri="{9D8B030D-6E8A-4147-A177-3AD203B41FA5}">
                      <a16:colId xmlns:a16="http://schemas.microsoft.com/office/drawing/2014/main" val="2523029009"/>
                    </a:ext>
                  </a:extLst>
                </a:gridCol>
                <a:gridCol w="811387">
                  <a:extLst>
                    <a:ext uri="{9D8B030D-6E8A-4147-A177-3AD203B41FA5}">
                      <a16:colId xmlns:a16="http://schemas.microsoft.com/office/drawing/2014/main" val="844189308"/>
                    </a:ext>
                  </a:extLst>
                </a:gridCol>
                <a:gridCol w="835351">
                  <a:extLst>
                    <a:ext uri="{9D8B030D-6E8A-4147-A177-3AD203B41FA5}">
                      <a16:colId xmlns:a16="http://schemas.microsoft.com/office/drawing/2014/main" val="88075033"/>
                    </a:ext>
                  </a:extLst>
                </a:gridCol>
              </a:tblGrid>
              <a:tr h="278913">
                <a:tc>
                  <a:txBody>
                    <a:bodyPr/>
                    <a:lstStyle/>
                    <a:p>
                      <a:pPr algn="ctr" fontAlgn="ctr"/>
                      <a:r>
                        <a:rPr lang="it-IT" sz="1100" b="1" i="0" u="none" strike="noStrike">
                          <a:solidFill>
                            <a:srgbClr val="FFFFFF"/>
                          </a:solidFill>
                          <a:effectLst/>
                          <a:latin typeface="Calibri" panose="020F0502020204030204" pitchFamily="34" charset="0"/>
                        </a:rPr>
                        <a:t> </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latin typeface="Calibri" panose="020F0502020204030204" pitchFamily="34" charset="0"/>
                        </a:rPr>
                        <a:t>TASK description</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latin typeface="Calibri" panose="020F0502020204030204" pitchFamily="34" charset="0"/>
                        </a:rPr>
                        <a:t>END</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latin typeface="Calibri" panose="020F0502020204030204" pitchFamily="34" charset="0"/>
                        </a:rPr>
                        <a:t>IO</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latin typeface="Calibri" panose="020F0502020204030204" pitchFamily="34" charset="0"/>
                        </a:rPr>
                        <a:t>Del.</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latin typeface="Calibri" panose="020F0502020204030204" pitchFamily="34" charset="0"/>
                        </a:rPr>
                        <a:t>Due Bimester</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tc>
                  <a:txBody>
                    <a:bodyPr/>
                    <a:lstStyle/>
                    <a:p>
                      <a:pPr algn="ctr" fontAlgn="ctr"/>
                      <a:r>
                        <a:rPr lang="it-IT" sz="1100" b="1" i="0" u="none" strike="noStrike">
                          <a:solidFill>
                            <a:srgbClr val="FFFFFF"/>
                          </a:solidFill>
                          <a:effectLst/>
                          <a:latin typeface="Calibri" panose="020F0502020204030204" pitchFamily="34" charset="0"/>
                        </a:rPr>
                        <a:t>Due Bimester NEW</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0000"/>
                    </a:solidFill>
                  </a:tcPr>
                </a:tc>
                <a:extLst>
                  <a:ext uri="{0D108BD9-81ED-4DB2-BD59-A6C34878D82A}">
                    <a16:rowId xmlns:a16="http://schemas.microsoft.com/office/drawing/2014/main" val="1833419892"/>
                  </a:ext>
                </a:extLst>
              </a:tr>
              <a:tr h="371883">
                <a:tc>
                  <a:txBody>
                    <a:bodyPr/>
                    <a:lstStyle/>
                    <a:p>
                      <a:pPr algn="l" fontAlgn="t"/>
                      <a:r>
                        <a:rPr lang="it-IT" sz="1100" b="0" i="0" u="none" strike="noStrike">
                          <a:solidFill>
                            <a:srgbClr val="000000"/>
                          </a:solidFill>
                          <a:effectLst/>
                          <a:latin typeface="Calibri" panose="020F0502020204030204" pitchFamily="34" charset="0"/>
                        </a:rPr>
                        <a:t>WP3_INFN-NA_T002</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CALATIA-vacuum-surface-contamination</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M16</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Design and purchase of surface contamination sensors andoptomechanical components</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Acceptance test report and parcel</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FF0000"/>
                          </a:solidFill>
                          <a:effectLst/>
                          <a:latin typeface="Calibri" panose="020F0502020204030204" pitchFamily="34" charset="0"/>
                        </a:rPr>
                        <a:t>10</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20962729"/>
                  </a:ext>
                </a:extLst>
              </a:tr>
              <a:tr h="278913">
                <a:tc>
                  <a:txBody>
                    <a:bodyPr/>
                    <a:lstStyle/>
                    <a:p>
                      <a:pPr algn="l" fontAlgn="t"/>
                      <a:r>
                        <a:rPr lang="it-IT" sz="1100" b="0" i="0" u="none" strike="noStrike">
                          <a:solidFill>
                            <a:srgbClr val="000000"/>
                          </a:solidFill>
                          <a:effectLst/>
                          <a:latin typeface="Calibri" panose="020F0502020204030204" pitchFamily="34" charset="0"/>
                        </a:rPr>
                        <a:t>WP3_UniSapienza-Fis_T012</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Cryostat Mechanal-thermal Design-Study C75</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Study C75 configurations</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Scientific Report</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FF0000"/>
                          </a:solidFill>
                          <a:effectLst/>
                          <a:latin typeface="Calibri" panose="020F0502020204030204" pitchFamily="34" charset="0"/>
                        </a:rPr>
                        <a:t>10</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438098993"/>
                  </a:ext>
                </a:extLst>
              </a:tr>
              <a:tr h="371883">
                <a:tc>
                  <a:txBody>
                    <a:bodyPr/>
                    <a:lstStyle/>
                    <a:p>
                      <a:pPr algn="l" fontAlgn="t"/>
                      <a:r>
                        <a:rPr lang="it-IT" sz="1100" b="0" i="0" u="none" strike="noStrike">
                          <a:solidFill>
                            <a:srgbClr val="000000"/>
                          </a:solidFill>
                          <a:effectLst/>
                          <a:latin typeface="Calibri" panose="020F0502020204030204" pitchFamily="34" charset="0"/>
                        </a:rPr>
                        <a:t>WP4_UniPG_T021</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CAOS - Vacuum infrastructures</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Positive technical testing and delivery</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Installation terminated, techical testing is positive, acceptance documents signed</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FF0000"/>
                          </a:solidFill>
                          <a:effectLst/>
                          <a:latin typeface="Calibri" panose="020F0502020204030204" pitchFamily="34" charset="0"/>
                        </a:rPr>
                        <a:t>18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15119741"/>
                  </a:ext>
                </a:extLst>
              </a:tr>
              <a:tr h="278913">
                <a:tc>
                  <a:txBody>
                    <a:bodyPr/>
                    <a:lstStyle/>
                    <a:p>
                      <a:pPr algn="l" fontAlgn="t"/>
                      <a:r>
                        <a:rPr lang="it-IT" sz="1100" b="0" i="0" u="none" strike="noStrike">
                          <a:solidFill>
                            <a:srgbClr val="000000"/>
                          </a:solidFill>
                          <a:effectLst/>
                          <a:latin typeface="Calibri" panose="020F0502020204030204" pitchFamily="34" charset="0"/>
                        </a:rPr>
                        <a:t>WP5_INFN-BO_T007</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BETIF - Computing resources for GPU-enabled processing</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M16</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GPU cards delivery and acceptance</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Cards installed in server</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FF0000"/>
                          </a:solidFill>
                          <a:effectLst/>
                          <a:latin typeface="Calibri" panose="020F0502020204030204" pitchFamily="34" charset="0"/>
                        </a:rPr>
                        <a:t>10</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808284586"/>
                  </a:ext>
                </a:extLst>
              </a:tr>
              <a:tr h="371883">
                <a:tc>
                  <a:txBody>
                    <a:bodyPr/>
                    <a:lstStyle/>
                    <a:p>
                      <a:pPr algn="l" fontAlgn="t"/>
                      <a:r>
                        <a:rPr lang="it-IT" sz="1100" b="0" i="0" u="none" strike="noStrike">
                          <a:solidFill>
                            <a:srgbClr val="000000"/>
                          </a:solidFill>
                          <a:effectLst/>
                          <a:latin typeface="Calibri" panose="020F0502020204030204" pitchFamily="34" charset="0"/>
                        </a:rPr>
                        <a:t>WP5_UniBO_T004</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b"/>
                      <a:r>
                        <a:rPr lang="it-IT" sz="1100" b="0" i="0" u="none" strike="noStrike">
                          <a:solidFill>
                            <a:srgbClr val="000000"/>
                          </a:solidFill>
                          <a:effectLst/>
                          <a:latin typeface="Calibri" panose="020F0502020204030204" pitchFamily="34" charset="0"/>
                        </a:rPr>
                        <a:t>DIFAET - Phase B: Server B</a:t>
                      </a:r>
                    </a:p>
                  </a:txBody>
                  <a:tcPr marL="3437" marR="3437" marT="343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it-IT" sz="1100" b="0" i="0" u="none" strike="noStrike">
                          <a:solidFill>
                            <a:srgbClr val="000000"/>
                          </a:solidFill>
                          <a:effectLst/>
                          <a:latin typeface="Calibri" panose="020F0502020204030204" pitchFamily="34" charset="0"/>
                        </a:rPr>
                        <a:t>M15</a:t>
                      </a:r>
                    </a:p>
                  </a:txBody>
                  <a:tcPr marL="3437" marR="3437" marT="343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Servers delivery acceptance</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t"/>
                      <a:r>
                        <a:rPr lang="it-IT" sz="1100" b="0" i="0" u="none" strike="noStrike">
                          <a:solidFill>
                            <a:srgbClr val="000000"/>
                          </a:solidFill>
                          <a:effectLst/>
                          <a:latin typeface="Calibri" panose="020F0502020204030204" pitchFamily="34" charset="0"/>
                        </a:rPr>
                        <a:t>conformity check (technical specifications check, benchmarking and product validation) </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a:solidFill>
                            <a:srgbClr val="000000"/>
                          </a:solidFill>
                          <a:effectLst/>
                          <a:latin typeface="Calibri" panose="020F0502020204030204" pitchFamily="34" charset="0"/>
                        </a:rPr>
                        <a:t>8</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t"/>
                      <a:r>
                        <a:rPr lang="it-IT" sz="1100" b="0" i="0" u="none" strike="noStrike" dirty="0">
                          <a:solidFill>
                            <a:srgbClr val="FF0000"/>
                          </a:solidFill>
                          <a:effectLst/>
                          <a:latin typeface="Calibri" panose="020F0502020204030204" pitchFamily="34" charset="0"/>
                        </a:rPr>
                        <a:t>11</a:t>
                      </a:r>
                    </a:p>
                  </a:txBody>
                  <a:tcPr marL="3437" marR="3437" marT="3437" marB="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399505027"/>
                  </a:ext>
                </a:extLst>
              </a:tr>
            </a:tbl>
          </a:graphicData>
        </a:graphic>
      </p:graphicFrame>
    </p:spTree>
    <p:extLst>
      <p:ext uri="{BB962C8B-B14F-4D97-AF65-F5344CB8AC3E}">
        <p14:creationId xmlns:p14="http://schemas.microsoft.com/office/powerpoint/2010/main" val="383542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30CC77-813C-BCF0-4893-FF730C6C6ED9}"/>
              </a:ext>
            </a:extLst>
          </p:cNvPr>
          <p:cNvSpPr>
            <a:spLocks noGrp="1"/>
          </p:cNvSpPr>
          <p:nvPr>
            <p:ph type="title"/>
          </p:nvPr>
        </p:nvSpPr>
        <p:spPr>
          <a:xfrm>
            <a:off x="964324" y="3122395"/>
            <a:ext cx="10515600" cy="780114"/>
          </a:xfrm>
        </p:spPr>
        <p:txBody>
          <a:bodyPr>
            <a:normAutofit fontScale="90000"/>
          </a:bodyPr>
          <a:lstStyle/>
          <a:p>
            <a:r>
              <a:rPr lang="it-IT" dirty="0"/>
              <a:t>Domande, dubbi, perplessità?</a:t>
            </a:r>
            <a:br>
              <a:rPr lang="it-IT" dirty="0"/>
            </a:br>
            <a:endParaRPr lang="it-IT" dirty="0"/>
          </a:p>
        </p:txBody>
      </p:sp>
      <p:sp>
        <p:nvSpPr>
          <p:cNvPr id="4" name="Segnaposto numero diapositiva 3">
            <a:extLst>
              <a:ext uri="{FF2B5EF4-FFF2-40B4-BE49-F238E27FC236}">
                <a16:creationId xmlns:a16="http://schemas.microsoft.com/office/drawing/2014/main" id="{3D4B60AB-6BA6-2240-B7D4-8F166658D71D}"/>
              </a:ext>
            </a:extLst>
          </p:cNvPr>
          <p:cNvSpPr>
            <a:spLocks noGrp="1"/>
          </p:cNvSpPr>
          <p:nvPr>
            <p:ph type="sldNum" sz="quarter" idx="12"/>
          </p:nvPr>
        </p:nvSpPr>
        <p:spPr/>
        <p:txBody>
          <a:bodyPr/>
          <a:lstStyle/>
          <a:p>
            <a:fld id="{E46192B8-55D9-4942-9C82-0B9DDA21D461}" type="slidenum">
              <a:rPr lang="it-IT" smtClean="0"/>
              <a:t>13</a:t>
            </a:fld>
            <a:endParaRPr lang="it-IT"/>
          </a:p>
        </p:txBody>
      </p:sp>
    </p:spTree>
    <p:extLst>
      <p:ext uri="{BB962C8B-B14F-4D97-AF65-F5344CB8AC3E}">
        <p14:creationId xmlns:p14="http://schemas.microsoft.com/office/powerpoint/2010/main" val="2397669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2177F-8293-5B2E-26E0-46A3CF3E49A9}"/>
              </a:ext>
            </a:extLst>
          </p:cNvPr>
          <p:cNvSpPr>
            <a:spLocks noGrp="1"/>
          </p:cNvSpPr>
          <p:nvPr>
            <p:ph type="title"/>
          </p:nvPr>
        </p:nvSpPr>
        <p:spPr>
          <a:xfrm>
            <a:off x="838200" y="1335636"/>
            <a:ext cx="4080641" cy="780114"/>
          </a:xfrm>
        </p:spPr>
        <p:txBody>
          <a:bodyPr>
            <a:normAutofit fontScale="90000"/>
          </a:bodyPr>
          <a:lstStyle/>
          <a:p>
            <a:r>
              <a:rPr lang="it-IT" dirty="0"/>
              <a:t>Avanzamento fisico</a:t>
            </a:r>
            <a:br>
              <a:rPr lang="it-IT" dirty="0"/>
            </a:br>
            <a:endParaRPr lang="it-IT" dirty="0"/>
          </a:p>
        </p:txBody>
      </p:sp>
      <p:sp>
        <p:nvSpPr>
          <p:cNvPr id="3" name="Segnaposto contenuto 2">
            <a:extLst>
              <a:ext uri="{FF2B5EF4-FFF2-40B4-BE49-F238E27FC236}">
                <a16:creationId xmlns:a16="http://schemas.microsoft.com/office/drawing/2014/main" id="{2A1CFF81-BD4F-7A26-F609-6CB8F0C6146A}"/>
              </a:ext>
            </a:extLst>
          </p:cNvPr>
          <p:cNvSpPr>
            <a:spLocks noGrp="1"/>
          </p:cNvSpPr>
          <p:nvPr>
            <p:ph idx="1"/>
          </p:nvPr>
        </p:nvSpPr>
        <p:spPr>
          <a:xfrm>
            <a:off x="716269" y="1961931"/>
            <a:ext cx="5379731" cy="3431050"/>
          </a:xfrm>
        </p:spPr>
        <p:txBody>
          <a:bodyPr>
            <a:normAutofit/>
          </a:bodyPr>
          <a:lstStyle/>
          <a:p>
            <a:pPr marL="0" indent="0">
              <a:lnSpc>
                <a:spcPct val="150000"/>
              </a:lnSpc>
              <a:buNone/>
            </a:pPr>
            <a:r>
              <a:rPr lang="it-IT" sz="2000" dirty="0"/>
              <a:t>Con l’avanzamento fisico il MUR monitora il progresso nella realizzazione del progetto nel periodo di riferimento (bimestre) ed il suo stato complessivo di esecuzione (in termini di Work Package, Attività, Obiettivi Intermedi, Deliverables, indicatori di avanzamento etc.), in relazione alle finalità da raggiungere. </a:t>
            </a:r>
          </a:p>
        </p:txBody>
      </p:sp>
      <p:sp>
        <p:nvSpPr>
          <p:cNvPr id="4" name="Segnaposto numero diapositiva 3">
            <a:extLst>
              <a:ext uri="{FF2B5EF4-FFF2-40B4-BE49-F238E27FC236}">
                <a16:creationId xmlns:a16="http://schemas.microsoft.com/office/drawing/2014/main" id="{C03E9559-E4D5-8F9C-9674-1308FE4FEFEB}"/>
              </a:ext>
            </a:extLst>
          </p:cNvPr>
          <p:cNvSpPr>
            <a:spLocks noGrp="1"/>
          </p:cNvSpPr>
          <p:nvPr>
            <p:ph type="sldNum" sz="quarter" idx="12"/>
          </p:nvPr>
        </p:nvSpPr>
        <p:spPr/>
        <p:txBody>
          <a:bodyPr/>
          <a:lstStyle/>
          <a:p>
            <a:fld id="{E46192B8-55D9-4942-9C82-0B9DDA21D461}" type="slidenum">
              <a:rPr lang="it-IT" smtClean="0"/>
              <a:t>2</a:t>
            </a:fld>
            <a:endParaRPr lang="it-IT"/>
          </a:p>
        </p:txBody>
      </p:sp>
      <p:sp>
        <p:nvSpPr>
          <p:cNvPr id="5" name="Segnaposto piè di pagina 8">
            <a:extLst>
              <a:ext uri="{FF2B5EF4-FFF2-40B4-BE49-F238E27FC236}">
                <a16:creationId xmlns:a16="http://schemas.microsoft.com/office/drawing/2014/main" id="{6E49F0AE-32C1-E998-1FAE-8C40F81738EC}"/>
              </a:ext>
            </a:extLst>
          </p:cNvPr>
          <p:cNvSpPr txBox="1">
            <a:spLocks/>
          </p:cNvSpPr>
          <p:nvPr/>
        </p:nvSpPr>
        <p:spPr>
          <a:xfrm>
            <a:off x="1439342" y="6381483"/>
            <a:ext cx="8640949" cy="476517"/>
          </a:xfrm>
          <a:prstGeom prst="rect">
            <a:avLst/>
          </a:prstGeom>
          <a:effectLst/>
        </p:spPr>
        <p:txBody>
          <a:bodyPr vert="horz" lIns="91440" tIns="45720" rIns="91440" bIns="45720" rtlCol="0" anchor="ctr"/>
          <a:lstStyle>
            <a:defPPr>
              <a:defRPr lang="it-IT"/>
            </a:defPPr>
            <a:lvl1pPr marL="0" algn="r" defTabSz="914400" rtl="0" eaLnBrk="1" latinLnBrk="0" hangingPunct="1">
              <a:defRPr lang="it-IT" sz="1400" kern="1200" smtClean="0">
                <a:solidFill>
                  <a:schemeClr val="bg1">
                    <a:alpha val="50000"/>
                  </a:schemeClr>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Einstein Telescope Infrastructure Consortium (ETIC - IR0000004)</a:t>
            </a:r>
          </a:p>
          <a:p>
            <a:pPr algn="ctr"/>
            <a:r>
              <a:rPr lang="en-US" sz="1100" dirty="0">
                <a:solidFill>
                  <a:schemeClr val="bg1"/>
                </a:solidFill>
              </a:rPr>
              <a:t>PNRR MISSIONE 4, COMPONENTE 2, INVESTIMENTO 3.1</a:t>
            </a:r>
          </a:p>
        </p:txBody>
      </p:sp>
      <p:pic>
        <p:nvPicPr>
          <p:cNvPr id="6" name="Immagine 5" descr="Immagine che contiene testo, logo, schermata, Carattere&#10;&#10;Descrizione generata automaticamente">
            <a:extLst>
              <a:ext uri="{FF2B5EF4-FFF2-40B4-BE49-F238E27FC236}">
                <a16:creationId xmlns:a16="http://schemas.microsoft.com/office/drawing/2014/main" id="{4744F89E-B550-4C10-6C03-7D115B07A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1" y="6391771"/>
            <a:ext cx="1027269" cy="513635"/>
          </a:xfrm>
          <a:prstGeom prst="rect">
            <a:avLst/>
          </a:prstGeom>
        </p:spPr>
      </p:pic>
      <p:pic>
        <p:nvPicPr>
          <p:cNvPr id="1028" name="Picture 4">
            <a:extLst>
              <a:ext uri="{FF2B5EF4-FFF2-40B4-BE49-F238E27FC236}">
                <a16:creationId xmlns:a16="http://schemas.microsoft.com/office/drawing/2014/main" id="{541FA490-7E67-2E21-222A-A18037B3F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709" y="2143458"/>
            <a:ext cx="3810000" cy="26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7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0D8DA-5B58-7EF8-13A5-5E5515E50006}"/>
              </a:ext>
            </a:extLst>
          </p:cNvPr>
          <p:cNvSpPr>
            <a:spLocks noGrp="1"/>
          </p:cNvSpPr>
          <p:nvPr>
            <p:ph type="title"/>
          </p:nvPr>
        </p:nvSpPr>
        <p:spPr/>
        <p:txBody>
          <a:bodyPr/>
          <a:lstStyle/>
          <a:p>
            <a:r>
              <a:rPr lang="it-IT" dirty="0"/>
              <a:t>Considerazioni </a:t>
            </a:r>
          </a:p>
        </p:txBody>
      </p:sp>
      <p:sp>
        <p:nvSpPr>
          <p:cNvPr id="3" name="Segnaposto contenuto 2">
            <a:extLst>
              <a:ext uri="{FF2B5EF4-FFF2-40B4-BE49-F238E27FC236}">
                <a16:creationId xmlns:a16="http://schemas.microsoft.com/office/drawing/2014/main" id="{46ACA2E4-A0A8-AA01-2F78-9399D6E401B3}"/>
              </a:ext>
            </a:extLst>
          </p:cNvPr>
          <p:cNvSpPr>
            <a:spLocks noGrp="1"/>
          </p:cNvSpPr>
          <p:nvPr>
            <p:ph idx="1"/>
          </p:nvPr>
        </p:nvSpPr>
        <p:spPr>
          <a:xfrm>
            <a:off x="1279635" y="2003614"/>
            <a:ext cx="9242091" cy="3882179"/>
          </a:xfrm>
        </p:spPr>
        <p:txBody>
          <a:bodyPr>
            <a:normAutofit/>
          </a:bodyPr>
          <a:lstStyle/>
          <a:p>
            <a:pPr marL="0" indent="0">
              <a:lnSpc>
                <a:spcPct val="100000"/>
              </a:lnSpc>
              <a:buNone/>
            </a:pPr>
            <a:r>
              <a:rPr lang="it-IT" sz="1600" dirty="0"/>
              <a:t>Tale monitoraggio avviene attraverso: </a:t>
            </a:r>
          </a:p>
          <a:p>
            <a:pPr marL="571500" indent="-571500">
              <a:lnSpc>
                <a:spcPct val="100000"/>
              </a:lnSpc>
              <a:buAutoNum type="romanLcParenR"/>
            </a:pPr>
            <a:r>
              <a:rPr lang="it-IT" sz="1600" dirty="0"/>
              <a:t>una relazione tecnica; </a:t>
            </a:r>
          </a:p>
          <a:p>
            <a:pPr marL="571500" indent="-571500">
              <a:lnSpc>
                <a:spcPct val="100000"/>
              </a:lnSpc>
              <a:buAutoNum type="romanLcParenR"/>
            </a:pPr>
            <a:r>
              <a:rPr lang="it-IT" sz="1600" dirty="0"/>
              <a:t>una dichiarazione di conformità al principio DNSH; </a:t>
            </a:r>
          </a:p>
          <a:p>
            <a:pPr marL="571500" indent="-571500">
              <a:lnSpc>
                <a:spcPct val="100000"/>
              </a:lnSpc>
              <a:buAutoNum type="romanLcParenR"/>
            </a:pPr>
            <a:r>
              <a:rPr lang="it-IT" sz="1600" dirty="0"/>
              <a:t>relativa checklist in appendice alla dichiarazione di conformità al principio DNSH </a:t>
            </a:r>
          </a:p>
          <a:p>
            <a:pPr marL="571500" indent="-571500">
              <a:lnSpc>
                <a:spcPct val="100000"/>
              </a:lnSpc>
              <a:buAutoNum type="romanLcParenR"/>
            </a:pPr>
            <a:r>
              <a:rPr lang="it-IT" sz="1600" dirty="0"/>
              <a:t>tutti i Deliverables previsti dal progetto nel periodo di riferimento</a:t>
            </a:r>
          </a:p>
          <a:p>
            <a:pPr marL="0" indent="0">
              <a:lnSpc>
                <a:spcPct val="100000"/>
              </a:lnSpc>
              <a:buNone/>
            </a:pPr>
            <a:r>
              <a:rPr lang="it-IT" sz="1600" dirty="0"/>
              <a:t>In generale, tutti i Soggetti Attuatori sono responsabili della corretta alimentazione della piattaforma “GEA” e sono tenuti alla rilevazione continua, costante e tempestiva dei dati dei progetti finanziati.</a:t>
            </a:r>
          </a:p>
          <a:p>
            <a:pPr marL="0" indent="0">
              <a:lnSpc>
                <a:spcPct val="100000"/>
              </a:lnSpc>
              <a:buNone/>
            </a:pPr>
            <a:r>
              <a:rPr lang="it-IT" sz="1600" u="sng" dirty="0">
                <a:solidFill>
                  <a:srgbClr val="C00000"/>
                </a:solidFill>
              </a:rPr>
              <a:t>Tuttavia</a:t>
            </a:r>
            <a:r>
              <a:rPr lang="it-IT" sz="1600" dirty="0">
                <a:solidFill>
                  <a:srgbClr val="C00000"/>
                </a:solidFill>
              </a:rPr>
              <a:t>, per quanto riguarda l’avanzamento fisico, il solo Proponente (INFN) ha a disposizione la funzionalità per il caricamento delle relative informazioni. </a:t>
            </a:r>
          </a:p>
          <a:p>
            <a:pPr marL="0" indent="0">
              <a:lnSpc>
                <a:spcPct val="100000"/>
              </a:lnSpc>
              <a:buNone/>
            </a:pPr>
            <a:r>
              <a:rPr lang="it-IT" sz="1600" dirty="0"/>
              <a:t>Una volta conclusa la relazione, questa deve essere scaricata, firmata dal legale rappresentante del Proponente e ricaricata sulla piattaforma. </a:t>
            </a:r>
          </a:p>
        </p:txBody>
      </p:sp>
      <p:sp>
        <p:nvSpPr>
          <p:cNvPr id="4" name="Segnaposto numero diapositiva 3">
            <a:extLst>
              <a:ext uri="{FF2B5EF4-FFF2-40B4-BE49-F238E27FC236}">
                <a16:creationId xmlns:a16="http://schemas.microsoft.com/office/drawing/2014/main" id="{C851450D-40F5-99E1-9CD1-2D101C5D3C82}"/>
              </a:ext>
            </a:extLst>
          </p:cNvPr>
          <p:cNvSpPr>
            <a:spLocks noGrp="1"/>
          </p:cNvSpPr>
          <p:nvPr>
            <p:ph type="sldNum" sz="quarter" idx="12"/>
          </p:nvPr>
        </p:nvSpPr>
        <p:spPr/>
        <p:txBody>
          <a:bodyPr/>
          <a:lstStyle/>
          <a:p>
            <a:fld id="{E46192B8-55D9-4942-9C82-0B9DDA21D461}" type="slidenum">
              <a:rPr lang="it-IT" smtClean="0"/>
              <a:t>3</a:t>
            </a:fld>
            <a:endParaRPr lang="it-IT"/>
          </a:p>
        </p:txBody>
      </p:sp>
      <p:sp>
        <p:nvSpPr>
          <p:cNvPr id="5" name="Segnaposto piè di pagina 8">
            <a:extLst>
              <a:ext uri="{FF2B5EF4-FFF2-40B4-BE49-F238E27FC236}">
                <a16:creationId xmlns:a16="http://schemas.microsoft.com/office/drawing/2014/main" id="{5D365E46-0F98-03EB-CED4-2A88B7739A19}"/>
              </a:ext>
            </a:extLst>
          </p:cNvPr>
          <p:cNvSpPr txBox="1">
            <a:spLocks/>
          </p:cNvSpPr>
          <p:nvPr/>
        </p:nvSpPr>
        <p:spPr>
          <a:xfrm>
            <a:off x="1439342" y="6381483"/>
            <a:ext cx="8640949" cy="476517"/>
          </a:xfrm>
          <a:prstGeom prst="rect">
            <a:avLst/>
          </a:prstGeom>
          <a:effectLst/>
        </p:spPr>
        <p:txBody>
          <a:bodyPr vert="horz" lIns="91440" tIns="45720" rIns="91440" bIns="45720" rtlCol="0" anchor="ctr"/>
          <a:lstStyle>
            <a:defPPr>
              <a:defRPr lang="it-IT"/>
            </a:defPPr>
            <a:lvl1pPr marL="0" algn="r" defTabSz="914400" rtl="0" eaLnBrk="1" latinLnBrk="0" hangingPunct="1">
              <a:defRPr lang="it-IT" sz="1400" kern="1200" smtClean="0">
                <a:solidFill>
                  <a:schemeClr val="bg1">
                    <a:alpha val="50000"/>
                  </a:schemeClr>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Einstein Telescope Infrastructure Consortium (ETIC - IR0000004)</a:t>
            </a:r>
          </a:p>
          <a:p>
            <a:pPr algn="ctr"/>
            <a:r>
              <a:rPr lang="en-US" sz="1100" dirty="0">
                <a:solidFill>
                  <a:schemeClr val="bg1"/>
                </a:solidFill>
              </a:rPr>
              <a:t>PNRR MISSIONE 4, COMPONENTE 2, INVESTIMENTO 3.1</a:t>
            </a:r>
          </a:p>
        </p:txBody>
      </p:sp>
      <p:pic>
        <p:nvPicPr>
          <p:cNvPr id="6" name="Immagine 5" descr="Immagine che contiene testo, logo, schermata, Carattere&#10;&#10;Descrizione generata automaticamente">
            <a:extLst>
              <a:ext uri="{FF2B5EF4-FFF2-40B4-BE49-F238E27FC236}">
                <a16:creationId xmlns:a16="http://schemas.microsoft.com/office/drawing/2014/main" id="{6276DFD6-C397-2DBE-63E5-6835E056D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1" y="6391771"/>
            <a:ext cx="1027269" cy="513635"/>
          </a:xfrm>
          <a:prstGeom prst="rect">
            <a:avLst/>
          </a:prstGeom>
        </p:spPr>
      </p:pic>
    </p:spTree>
    <p:extLst>
      <p:ext uri="{BB962C8B-B14F-4D97-AF65-F5344CB8AC3E}">
        <p14:creationId xmlns:p14="http://schemas.microsoft.com/office/powerpoint/2010/main" val="378075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0D8DA-5B58-7EF8-13A5-5E5515E50006}"/>
              </a:ext>
            </a:extLst>
          </p:cNvPr>
          <p:cNvSpPr>
            <a:spLocks noGrp="1"/>
          </p:cNvSpPr>
          <p:nvPr>
            <p:ph type="title"/>
          </p:nvPr>
        </p:nvSpPr>
        <p:spPr/>
        <p:txBody>
          <a:bodyPr/>
          <a:lstStyle/>
          <a:p>
            <a:r>
              <a:rPr lang="it-IT" dirty="0"/>
              <a:t>La relazione tecnica</a:t>
            </a:r>
          </a:p>
        </p:txBody>
      </p:sp>
      <p:sp>
        <p:nvSpPr>
          <p:cNvPr id="4" name="Segnaposto numero diapositiva 3">
            <a:extLst>
              <a:ext uri="{FF2B5EF4-FFF2-40B4-BE49-F238E27FC236}">
                <a16:creationId xmlns:a16="http://schemas.microsoft.com/office/drawing/2014/main" id="{C851450D-40F5-99E1-9CD1-2D101C5D3C82}"/>
              </a:ext>
            </a:extLst>
          </p:cNvPr>
          <p:cNvSpPr>
            <a:spLocks noGrp="1"/>
          </p:cNvSpPr>
          <p:nvPr>
            <p:ph type="sldNum" sz="quarter" idx="12"/>
          </p:nvPr>
        </p:nvSpPr>
        <p:spPr/>
        <p:txBody>
          <a:bodyPr/>
          <a:lstStyle/>
          <a:p>
            <a:fld id="{E46192B8-55D9-4942-9C82-0B9DDA21D461}" type="slidenum">
              <a:rPr lang="it-IT" smtClean="0"/>
              <a:t>4</a:t>
            </a:fld>
            <a:endParaRPr lang="it-IT"/>
          </a:p>
        </p:txBody>
      </p:sp>
      <p:sp>
        <p:nvSpPr>
          <p:cNvPr id="5" name="Segnaposto piè di pagina 8">
            <a:extLst>
              <a:ext uri="{FF2B5EF4-FFF2-40B4-BE49-F238E27FC236}">
                <a16:creationId xmlns:a16="http://schemas.microsoft.com/office/drawing/2014/main" id="{5D365E46-0F98-03EB-CED4-2A88B7739A19}"/>
              </a:ext>
            </a:extLst>
          </p:cNvPr>
          <p:cNvSpPr txBox="1">
            <a:spLocks/>
          </p:cNvSpPr>
          <p:nvPr/>
        </p:nvSpPr>
        <p:spPr>
          <a:xfrm>
            <a:off x="1439342" y="6381483"/>
            <a:ext cx="8640949" cy="476517"/>
          </a:xfrm>
          <a:prstGeom prst="rect">
            <a:avLst/>
          </a:prstGeom>
          <a:effectLst/>
        </p:spPr>
        <p:txBody>
          <a:bodyPr vert="horz" lIns="91440" tIns="45720" rIns="91440" bIns="45720" rtlCol="0" anchor="ctr"/>
          <a:lstStyle>
            <a:defPPr>
              <a:defRPr lang="it-IT"/>
            </a:defPPr>
            <a:lvl1pPr marL="0" algn="r" defTabSz="914400" rtl="0" eaLnBrk="1" latinLnBrk="0" hangingPunct="1">
              <a:defRPr lang="it-IT" sz="1400" kern="1200" smtClean="0">
                <a:solidFill>
                  <a:schemeClr val="bg1">
                    <a:alpha val="50000"/>
                  </a:schemeClr>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Einstein Telescope Infrastructure Consortium (ETIC - IR0000004)</a:t>
            </a:r>
          </a:p>
          <a:p>
            <a:pPr algn="ctr"/>
            <a:r>
              <a:rPr lang="en-US" sz="1100" dirty="0">
                <a:solidFill>
                  <a:schemeClr val="bg1"/>
                </a:solidFill>
              </a:rPr>
              <a:t>PNRR MISSIONE 4, COMPONENTE 2, INVESTIMENTO 3.1</a:t>
            </a:r>
          </a:p>
        </p:txBody>
      </p:sp>
      <p:pic>
        <p:nvPicPr>
          <p:cNvPr id="6" name="Immagine 5" descr="Immagine che contiene testo, logo, schermata, Carattere&#10;&#10;Descrizione generata automaticamente">
            <a:extLst>
              <a:ext uri="{FF2B5EF4-FFF2-40B4-BE49-F238E27FC236}">
                <a16:creationId xmlns:a16="http://schemas.microsoft.com/office/drawing/2014/main" id="{6276DFD6-C397-2DBE-63E5-6835E056D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1" y="6391771"/>
            <a:ext cx="1027269" cy="513635"/>
          </a:xfrm>
          <a:prstGeom prst="rect">
            <a:avLst/>
          </a:prstGeom>
        </p:spPr>
      </p:pic>
      <p:sp>
        <p:nvSpPr>
          <p:cNvPr id="9" name="Segnaposto contenuto 8">
            <a:extLst>
              <a:ext uri="{FF2B5EF4-FFF2-40B4-BE49-F238E27FC236}">
                <a16:creationId xmlns:a16="http://schemas.microsoft.com/office/drawing/2014/main" id="{7C818312-92AC-5ADB-961A-DF612B1EC314}"/>
              </a:ext>
            </a:extLst>
          </p:cNvPr>
          <p:cNvSpPr>
            <a:spLocks noGrp="1"/>
          </p:cNvSpPr>
          <p:nvPr>
            <p:ph idx="1"/>
          </p:nvPr>
        </p:nvSpPr>
        <p:spPr>
          <a:xfrm>
            <a:off x="764627" y="1954805"/>
            <a:ext cx="7286297" cy="4363941"/>
          </a:xfrm>
        </p:spPr>
        <p:txBody>
          <a:bodyPr>
            <a:normAutofit/>
          </a:bodyPr>
          <a:lstStyle/>
          <a:p>
            <a:pPr marL="0" indent="0">
              <a:lnSpc>
                <a:spcPct val="120000"/>
              </a:lnSpc>
              <a:buNone/>
            </a:pPr>
            <a:r>
              <a:rPr lang="it-IT" sz="1400" b="1" dirty="0">
                <a:solidFill>
                  <a:srgbClr val="C00000"/>
                </a:solidFill>
              </a:rPr>
              <a:t>Sezione 1</a:t>
            </a:r>
            <a:r>
              <a:rPr lang="it-IT" sz="1400" dirty="0"/>
              <a:t> - Andamento generale del progetto:  </a:t>
            </a:r>
          </a:p>
          <a:p>
            <a:pPr>
              <a:lnSpc>
                <a:spcPct val="120000"/>
              </a:lnSpc>
              <a:buFontTx/>
              <a:buChar char="-"/>
            </a:pPr>
            <a:r>
              <a:rPr lang="it-IT" sz="1400" dirty="0"/>
              <a:t>informazioni sull’avanzamento generale di progetto previsto, </a:t>
            </a:r>
          </a:p>
          <a:p>
            <a:pPr>
              <a:lnSpc>
                <a:spcPct val="120000"/>
              </a:lnSpc>
              <a:buFontTx/>
              <a:buChar char="-"/>
            </a:pPr>
            <a:r>
              <a:rPr lang="it-IT" sz="1400" dirty="0"/>
              <a:t>contributo all’indicatore comune RRFCI 08 «N. Ricercatori/</a:t>
            </a:r>
            <a:r>
              <a:rPr lang="it-IT" sz="1400" dirty="0" err="1"/>
              <a:t>rici</a:t>
            </a:r>
            <a:r>
              <a:rPr lang="it-IT" sz="1400" dirty="0"/>
              <a:t> FTE» valore programmato VS valore realizzato (su base semestrale)</a:t>
            </a:r>
          </a:p>
          <a:p>
            <a:pPr>
              <a:lnSpc>
                <a:spcPct val="120000"/>
              </a:lnSpc>
              <a:buFontTx/>
              <a:buChar char="-"/>
            </a:pPr>
            <a:r>
              <a:rPr lang="it-IT" sz="1400" dirty="0"/>
              <a:t>contributo ai tagging ambientali e digitali, pari opportunità, generazionali e di genere, informazione e pubblicità, principi Open science e FAIR Data; pertinenza delle attività al campo d’intervento 055 con un vicolo digital pari al 100%</a:t>
            </a:r>
          </a:p>
          <a:p>
            <a:pPr marL="0" indent="0">
              <a:lnSpc>
                <a:spcPct val="120000"/>
              </a:lnSpc>
              <a:buNone/>
            </a:pPr>
            <a:r>
              <a:rPr lang="it-IT" sz="1400" b="1" dirty="0">
                <a:solidFill>
                  <a:srgbClr val="C00000"/>
                </a:solidFill>
              </a:rPr>
              <a:t>Sezione 2 </a:t>
            </a:r>
            <a:r>
              <a:rPr lang="it-IT" sz="1400" dirty="0"/>
              <a:t>– Avanzamento Work Package e Attività (=task)</a:t>
            </a:r>
          </a:p>
          <a:p>
            <a:pPr marL="0" indent="0">
              <a:lnSpc>
                <a:spcPct val="120000"/>
              </a:lnSpc>
              <a:buNone/>
            </a:pPr>
            <a:r>
              <a:rPr lang="it-IT" sz="1400" b="1" dirty="0">
                <a:solidFill>
                  <a:srgbClr val="C00000"/>
                </a:solidFill>
              </a:rPr>
              <a:t>Sezione 3 </a:t>
            </a:r>
            <a:r>
              <a:rPr lang="it-IT" sz="1400" dirty="0"/>
              <a:t>– Avanzamento Obiettivi intermedi e valorizzazione/aggiornamento degli indicatori oggettivi. </a:t>
            </a:r>
          </a:p>
          <a:p>
            <a:pPr marL="0" indent="0">
              <a:lnSpc>
                <a:spcPct val="120000"/>
              </a:lnSpc>
              <a:buNone/>
            </a:pPr>
            <a:r>
              <a:rPr lang="it-IT" sz="1400" b="1" dirty="0">
                <a:solidFill>
                  <a:srgbClr val="C00000"/>
                </a:solidFill>
              </a:rPr>
              <a:t>Sezione 4 </a:t>
            </a:r>
            <a:r>
              <a:rPr lang="it-IT" sz="1400" dirty="0"/>
              <a:t>– Analisi previsionale e commenti finali</a:t>
            </a:r>
          </a:p>
        </p:txBody>
      </p:sp>
      <p:pic>
        <p:nvPicPr>
          <p:cNvPr id="10" name="Immagine 9">
            <a:extLst>
              <a:ext uri="{FF2B5EF4-FFF2-40B4-BE49-F238E27FC236}">
                <a16:creationId xmlns:a16="http://schemas.microsoft.com/office/drawing/2014/main" id="{37463AA6-235E-8438-186E-8C3FC456A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3478" y="1294850"/>
            <a:ext cx="3393626" cy="4816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052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0D8DA-5B58-7EF8-13A5-5E5515E50006}"/>
              </a:ext>
            </a:extLst>
          </p:cNvPr>
          <p:cNvSpPr>
            <a:spLocks noGrp="1"/>
          </p:cNvSpPr>
          <p:nvPr>
            <p:ph type="title"/>
          </p:nvPr>
        </p:nvSpPr>
        <p:spPr/>
        <p:txBody>
          <a:bodyPr/>
          <a:lstStyle/>
          <a:p>
            <a:r>
              <a:rPr lang="it-IT" dirty="0"/>
              <a:t>Adempimenti DNSH</a:t>
            </a:r>
          </a:p>
        </p:txBody>
      </p:sp>
      <p:sp>
        <p:nvSpPr>
          <p:cNvPr id="3" name="Segnaposto contenuto 2">
            <a:extLst>
              <a:ext uri="{FF2B5EF4-FFF2-40B4-BE49-F238E27FC236}">
                <a16:creationId xmlns:a16="http://schemas.microsoft.com/office/drawing/2014/main" id="{46ACA2E4-A0A8-AA01-2F78-9399D6E401B3}"/>
              </a:ext>
            </a:extLst>
          </p:cNvPr>
          <p:cNvSpPr>
            <a:spLocks noGrp="1"/>
          </p:cNvSpPr>
          <p:nvPr>
            <p:ph idx="1"/>
          </p:nvPr>
        </p:nvSpPr>
        <p:spPr>
          <a:xfrm>
            <a:off x="600655" y="1991883"/>
            <a:ext cx="7146443" cy="3885826"/>
          </a:xfrm>
        </p:spPr>
        <p:txBody>
          <a:bodyPr>
            <a:normAutofit/>
          </a:bodyPr>
          <a:lstStyle/>
          <a:p>
            <a:pPr marL="0" indent="0">
              <a:buNone/>
            </a:pPr>
            <a:r>
              <a:rPr lang="it-IT" sz="2000" dirty="0"/>
              <a:t>1) La </a:t>
            </a:r>
            <a:r>
              <a:rPr lang="it-IT" sz="2000" b="1" dirty="0">
                <a:solidFill>
                  <a:srgbClr val="C00000"/>
                </a:solidFill>
              </a:rPr>
              <a:t>Dichiarazione</a:t>
            </a:r>
            <a:r>
              <a:rPr lang="it-IT" sz="2000" dirty="0"/>
              <a:t> riguarda la conformità delle attività svolte nel bimestre al principio DNSH, e contiene indicazione circa le modalità con cui la compagine di progetto ha assolto il rispetto del principio per ciascuno dei sei obiettivi ambientali.</a:t>
            </a:r>
          </a:p>
          <a:p>
            <a:pPr marL="0" indent="0">
              <a:buNone/>
            </a:pPr>
            <a:r>
              <a:rPr lang="it-IT" sz="2000" dirty="0"/>
              <a:t>La Dichiarazione viene redatta e firmata dal Rappresentante Legale del Soggetto Proponente (coordinatore).</a:t>
            </a:r>
          </a:p>
        </p:txBody>
      </p:sp>
      <p:sp>
        <p:nvSpPr>
          <p:cNvPr id="4" name="Segnaposto numero diapositiva 3">
            <a:extLst>
              <a:ext uri="{FF2B5EF4-FFF2-40B4-BE49-F238E27FC236}">
                <a16:creationId xmlns:a16="http://schemas.microsoft.com/office/drawing/2014/main" id="{C851450D-40F5-99E1-9CD1-2D101C5D3C82}"/>
              </a:ext>
            </a:extLst>
          </p:cNvPr>
          <p:cNvSpPr>
            <a:spLocks noGrp="1"/>
          </p:cNvSpPr>
          <p:nvPr>
            <p:ph type="sldNum" sz="quarter" idx="12"/>
          </p:nvPr>
        </p:nvSpPr>
        <p:spPr/>
        <p:txBody>
          <a:bodyPr/>
          <a:lstStyle/>
          <a:p>
            <a:fld id="{E46192B8-55D9-4942-9C82-0B9DDA21D461}" type="slidenum">
              <a:rPr lang="it-IT" smtClean="0"/>
              <a:t>5</a:t>
            </a:fld>
            <a:endParaRPr lang="it-IT"/>
          </a:p>
        </p:txBody>
      </p:sp>
      <p:sp>
        <p:nvSpPr>
          <p:cNvPr id="5" name="Segnaposto piè di pagina 8">
            <a:extLst>
              <a:ext uri="{FF2B5EF4-FFF2-40B4-BE49-F238E27FC236}">
                <a16:creationId xmlns:a16="http://schemas.microsoft.com/office/drawing/2014/main" id="{5D365E46-0F98-03EB-CED4-2A88B7739A19}"/>
              </a:ext>
            </a:extLst>
          </p:cNvPr>
          <p:cNvSpPr txBox="1">
            <a:spLocks/>
          </p:cNvSpPr>
          <p:nvPr/>
        </p:nvSpPr>
        <p:spPr>
          <a:xfrm>
            <a:off x="1439342" y="6381483"/>
            <a:ext cx="8640949" cy="476517"/>
          </a:xfrm>
          <a:prstGeom prst="rect">
            <a:avLst/>
          </a:prstGeom>
          <a:effectLst/>
        </p:spPr>
        <p:txBody>
          <a:bodyPr vert="horz" lIns="91440" tIns="45720" rIns="91440" bIns="45720" rtlCol="0" anchor="ctr"/>
          <a:lstStyle>
            <a:defPPr>
              <a:defRPr lang="it-IT"/>
            </a:defPPr>
            <a:lvl1pPr marL="0" algn="r" defTabSz="914400" rtl="0" eaLnBrk="1" latinLnBrk="0" hangingPunct="1">
              <a:defRPr lang="it-IT" sz="1400" kern="1200" smtClean="0">
                <a:solidFill>
                  <a:schemeClr val="bg1">
                    <a:alpha val="50000"/>
                  </a:schemeClr>
                </a:solidFill>
                <a:latin typeface="Titill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Einstein Telescope Infrastructure Consortium (ETIC - IR0000004)</a:t>
            </a:r>
          </a:p>
          <a:p>
            <a:pPr algn="ctr"/>
            <a:r>
              <a:rPr lang="en-US" sz="1100" dirty="0">
                <a:solidFill>
                  <a:schemeClr val="bg1"/>
                </a:solidFill>
              </a:rPr>
              <a:t>PNRR MISSIONE 4, COMPONENTE 2, INVESTIMENTO 3.1</a:t>
            </a:r>
          </a:p>
        </p:txBody>
      </p:sp>
      <p:pic>
        <p:nvPicPr>
          <p:cNvPr id="6" name="Immagine 5" descr="Immagine che contiene testo, logo, schermata, Carattere&#10;&#10;Descrizione generata automaticamente">
            <a:extLst>
              <a:ext uri="{FF2B5EF4-FFF2-40B4-BE49-F238E27FC236}">
                <a16:creationId xmlns:a16="http://schemas.microsoft.com/office/drawing/2014/main" id="{6276DFD6-C397-2DBE-63E5-6835E056D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1" y="6391771"/>
            <a:ext cx="1027269" cy="513635"/>
          </a:xfrm>
          <a:prstGeom prst="rect">
            <a:avLst/>
          </a:prstGeom>
        </p:spPr>
      </p:pic>
      <p:pic>
        <p:nvPicPr>
          <p:cNvPr id="8" name="Immagine 7" descr="Immagine che contiene testo, schermata, design&#10;&#10;Descrizione generata automaticamente">
            <a:extLst>
              <a:ext uri="{FF2B5EF4-FFF2-40B4-BE49-F238E27FC236}">
                <a16:creationId xmlns:a16="http://schemas.microsoft.com/office/drawing/2014/main" id="{CA5BD102-B081-8F41-D3AF-5C93C4F6A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849" y="1311617"/>
            <a:ext cx="2779540" cy="3885826"/>
          </a:xfrm>
          <a:prstGeom prst="rect">
            <a:avLst/>
          </a:prstGeom>
          <a:ln>
            <a:noFill/>
          </a:ln>
          <a:effectLst>
            <a:outerShdw blurRad="292100" dist="139700" dir="2700000" algn="tl" rotWithShape="0">
              <a:srgbClr val="333333">
                <a:alpha val="65000"/>
              </a:srgbClr>
            </a:outerShdw>
          </a:effectLst>
        </p:spPr>
      </p:pic>
      <p:pic>
        <p:nvPicPr>
          <p:cNvPr id="10" name="Immagine 9" descr="Immagine che contiene testo, software, Icona del computer, Pagina Web&#10;&#10;Descrizione generata automaticamente">
            <a:extLst>
              <a:ext uri="{FF2B5EF4-FFF2-40B4-BE49-F238E27FC236}">
                <a16:creationId xmlns:a16="http://schemas.microsoft.com/office/drawing/2014/main" id="{89DDA472-C063-4195-7363-3E10F0C5E7CA}"/>
              </a:ext>
            </a:extLst>
          </p:cNvPr>
          <p:cNvPicPr>
            <a:picLocks noChangeAspect="1"/>
          </p:cNvPicPr>
          <p:nvPr/>
        </p:nvPicPr>
        <p:blipFill rotWithShape="1">
          <a:blip r:embed="rId4">
            <a:extLst>
              <a:ext uri="{28A0092B-C50C-407E-A947-70E740481C1C}">
                <a14:useLocalDpi xmlns:a14="http://schemas.microsoft.com/office/drawing/2010/main" val="0"/>
              </a:ext>
            </a:extLst>
          </a:blip>
          <a:srcRect l="8016" t="25584" r="10976" b="13801"/>
          <a:stretch/>
        </p:blipFill>
        <p:spPr>
          <a:xfrm>
            <a:off x="6262705" y="3803183"/>
            <a:ext cx="4943951" cy="2402630"/>
          </a:xfrm>
          <a:prstGeom prst="rect">
            <a:avLst/>
          </a:prstGeom>
        </p:spPr>
      </p:pic>
      <p:sp>
        <p:nvSpPr>
          <p:cNvPr id="9" name="CasellaDiTesto 8">
            <a:extLst>
              <a:ext uri="{FF2B5EF4-FFF2-40B4-BE49-F238E27FC236}">
                <a16:creationId xmlns:a16="http://schemas.microsoft.com/office/drawing/2014/main" id="{D103AE87-F0BF-C05E-B7D2-7ACB4DC426DC}"/>
              </a:ext>
            </a:extLst>
          </p:cNvPr>
          <p:cNvSpPr txBox="1"/>
          <p:nvPr/>
        </p:nvSpPr>
        <p:spPr>
          <a:xfrm>
            <a:off x="600655" y="4132489"/>
            <a:ext cx="5894738" cy="1477328"/>
          </a:xfrm>
          <a:prstGeom prst="rect">
            <a:avLst/>
          </a:prstGeom>
          <a:noFill/>
        </p:spPr>
        <p:txBody>
          <a:bodyPr wrap="square">
            <a:spAutoFit/>
          </a:bodyPr>
          <a:lstStyle/>
          <a:p>
            <a:pPr marL="0" indent="0">
              <a:buNone/>
            </a:pPr>
            <a:r>
              <a:rPr lang="it-IT" sz="1800" dirty="0"/>
              <a:t>2) La </a:t>
            </a:r>
            <a:r>
              <a:rPr lang="it-IT" sz="1800" b="1" dirty="0">
                <a:solidFill>
                  <a:srgbClr val="C00000"/>
                </a:solidFill>
              </a:rPr>
              <a:t>Checklist DNSH</a:t>
            </a:r>
            <a:r>
              <a:rPr lang="it-IT" sz="1800" dirty="0"/>
              <a:t>, solo se ci sono attività concluse nel bimestre. </a:t>
            </a:r>
          </a:p>
          <a:p>
            <a:pPr marL="0" indent="0">
              <a:buNone/>
            </a:pPr>
            <a:r>
              <a:rPr lang="it-IT" sz="1800" dirty="0"/>
              <a:t>La compilazione di questa Checklist è “cumulativa”:  </a:t>
            </a:r>
          </a:p>
          <a:p>
            <a:pPr>
              <a:buFontTx/>
              <a:buChar char="-"/>
            </a:pPr>
            <a:r>
              <a:rPr lang="it-IT" sz="1800" dirty="0"/>
              <a:t>Scheda 26</a:t>
            </a:r>
          </a:p>
          <a:p>
            <a:pPr>
              <a:buFontTx/>
              <a:buChar char="-"/>
            </a:pPr>
            <a:r>
              <a:rPr lang="it-IT" sz="1800" dirty="0"/>
              <a:t>Schede MEF</a:t>
            </a:r>
          </a:p>
        </p:txBody>
      </p:sp>
    </p:spTree>
    <p:extLst>
      <p:ext uri="{BB962C8B-B14F-4D97-AF65-F5344CB8AC3E}">
        <p14:creationId xmlns:p14="http://schemas.microsoft.com/office/powerpoint/2010/main" val="384962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B889A9-E556-DCCE-05E1-3C13E0774578}"/>
              </a:ext>
            </a:extLst>
          </p:cNvPr>
          <p:cNvSpPr>
            <a:spLocks noGrp="1"/>
          </p:cNvSpPr>
          <p:nvPr>
            <p:ph type="title"/>
          </p:nvPr>
        </p:nvSpPr>
        <p:spPr>
          <a:xfrm>
            <a:off x="838200" y="1335636"/>
            <a:ext cx="10515600" cy="780114"/>
          </a:xfrm>
        </p:spPr>
        <p:txBody>
          <a:bodyPr anchor="t">
            <a:normAutofit/>
          </a:bodyPr>
          <a:lstStyle/>
          <a:p>
            <a:r>
              <a:rPr lang="it-IT" dirty="0"/>
              <a:t>Riassumendo</a:t>
            </a:r>
          </a:p>
        </p:txBody>
      </p:sp>
      <p:sp>
        <p:nvSpPr>
          <p:cNvPr id="4" name="Segnaposto numero diapositiva 3">
            <a:extLst>
              <a:ext uri="{FF2B5EF4-FFF2-40B4-BE49-F238E27FC236}">
                <a16:creationId xmlns:a16="http://schemas.microsoft.com/office/drawing/2014/main" id="{A0CFADA0-A5D2-DB3A-60E5-FEA5D548CCB4}"/>
              </a:ext>
            </a:extLst>
          </p:cNvPr>
          <p:cNvSpPr>
            <a:spLocks noGrp="1"/>
          </p:cNvSpPr>
          <p:nvPr>
            <p:ph type="sldNum" sz="quarter" idx="12"/>
          </p:nvPr>
        </p:nvSpPr>
        <p:spPr>
          <a:xfrm>
            <a:off x="4724400" y="6430138"/>
            <a:ext cx="2743200" cy="365125"/>
          </a:xfrm>
        </p:spPr>
        <p:txBody>
          <a:bodyPr anchor="ctr">
            <a:normAutofit/>
          </a:bodyPr>
          <a:lstStyle/>
          <a:p>
            <a:pPr>
              <a:spcAft>
                <a:spcPts val="600"/>
              </a:spcAft>
            </a:pPr>
            <a:fld id="{E46192B8-55D9-4942-9C82-0B9DDA21D461}" type="slidenum">
              <a:rPr lang="it-IT" smtClean="0"/>
              <a:pPr>
                <a:spcAft>
                  <a:spcPts val="600"/>
                </a:spcAft>
              </a:pPr>
              <a:t>6</a:t>
            </a:fld>
            <a:endParaRPr lang="it-IT"/>
          </a:p>
        </p:txBody>
      </p:sp>
      <p:graphicFrame>
        <p:nvGraphicFramePr>
          <p:cNvPr id="10" name="Tabella 9">
            <a:extLst>
              <a:ext uri="{FF2B5EF4-FFF2-40B4-BE49-F238E27FC236}">
                <a16:creationId xmlns:a16="http://schemas.microsoft.com/office/drawing/2014/main" id="{7317955E-D13A-3128-E6EF-CDA753DC6D77}"/>
              </a:ext>
            </a:extLst>
          </p:cNvPr>
          <p:cNvGraphicFramePr>
            <a:graphicFrameLocks noGrp="1"/>
          </p:cNvGraphicFramePr>
          <p:nvPr>
            <p:extLst>
              <p:ext uri="{D42A27DB-BD31-4B8C-83A1-F6EECF244321}">
                <p14:modId xmlns:p14="http://schemas.microsoft.com/office/powerpoint/2010/main" val="882733118"/>
              </p:ext>
            </p:extLst>
          </p:nvPr>
        </p:nvGraphicFramePr>
        <p:xfrm>
          <a:off x="424069" y="2028601"/>
          <a:ext cx="11343861" cy="4766662"/>
        </p:xfrm>
        <a:graphic>
          <a:graphicData uri="http://schemas.openxmlformats.org/drawingml/2006/table">
            <a:tbl>
              <a:tblPr firstRow="1" firstCol="1" lastRow="1" lastCol="1" bandRow="1" bandCol="1">
                <a:tableStyleId>{F2DE63D5-997A-4646-A377-4702673A728D}</a:tableStyleId>
              </a:tblPr>
              <a:tblGrid>
                <a:gridCol w="1762540">
                  <a:extLst>
                    <a:ext uri="{9D8B030D-6E8A-4147-A177-3AD203B41FA5}">
                      <a16:colId xmlns:a16="http://schemas.microsoft.com/office/drawing/2014/main" val="1470921370"/>
                    </a:ext>
                  </a:extLst>
                </a:gridCol>
                <a:gridCol w="2070081">
                  <a:extLst>
                    <a:ext uri="{9D8B030D-6E8A-4147-A177-3AD203B41FA5}">
                      <a16:colId xmlns:a16="http://schemas.microsoft.com/office/drawing/2014/main" val="1464424258"/>
                    </a:ext>
                  </a:extLst>
                </a:gridCol>
                <a:gridCol w="1902372">
                  <a:extLst>
                    <a:ext uri="{9D8B030D-6E8A-4147-A177-3AD203B41FA5}">
                      <a16:colId xmlns:a16="http://schemas.microsoft.com/office/drawing/2014/main" val="2353236667"/>
                    </a:ext>
                  </a:extLst>
                </a:gridCol>
                <a:gridCol w="1828800">
                  <a:extLst>
                    <a:ext uri="{9D8B030D-6E8A-4147-A177-3AD203B41FA5}">
                      <a16:colId xmlns:a16="http://schemas.microsoft.com/office/drawing/2014/main" val="3642330618"/>
                    </a:ext>
                  </a:extLst>
                </a:gridCol>
                <a:gridCol w="3780068">
                  <a:extLst>
                    <a:ext uri="{9D8B030D-6E8A-4147-A177-3AD203B41FA5}">
                      <a16:colId xmlns:a16="http://schemas.microsoft.com/office/drawing/2014/main" val="1628844322"/>
                    </a:ext>
                  </a:extLst>
                </a:gridCol>
              </a:tblGrid>
              <a:tr h="273343">
                <a:tc>
                  <a:txBody>
                    <a:bodyPr/>
                    <a:lstStyle/>
                    <a:p>
                      <a:pPr algn="ctr" fontAlgn="t">
                        <a:lnSpc>
                          <a:spcPts val="1330"/>
                        </a:lnSpc>
                        <a:spcBef>
                          <a:spcPts val="0"/>
                        </a:spcBef>
                        <a:spcAft>
                          <a:spcPts val="0"/>
                        </a:spcAft>
                      </a:pPr>
                      <a:r>
                        <a:rPr lang="it-IT" sz="1600" b="1" u="none" strike="noStrike" spc="-10">
                          <a:effectLst/>
                        </a:rPr>
                        <a:t>Documento</a:t>
                      </a:r>
                      <a:endParaRPr lang="it-IT" sz="2400" b="0" i="0" u="none" strike="noStrike">
                        <a:effectLst/>
                        <a:latin typeface="Arial" panose="020B0604020202020204" pitchFamily="34" charset="0"/>
                      </a:endParaRPr>
                    </a:p>
                  </a:txBody>
                  <a:tcPr marL="14602" marR="14602" marT="14602" marB="0" anchor="ctr">
                    <a:solidFill>
                      <a:schemeClr val="tx1"/>
                    </a:solidFill>
                  </a:tcPr>
                </a:tc>
                <a:tc>
                  <a:txBody>
                    <a:bodyPr/>
                    <a:lstStyle/>
                    <a:p>
                      <a:pPr marR="320040" algn="ctr" fontAlgn="t">
                        <a:lnSpc>
                          <a:spcPts val="1330"/>
                        </a:lnSpc>
                        <a:spcBef>
                          <a:spcPts val="0"/>
                        </a:spcBef>
                        <a:spcAft>
                          <a:spcPts val="0"/>
                        </a:spcAft>
                      </a:pPr>
                      <a:r>
                        <a:rPr lang="it-IT" sz="1600" b="1" u="none" strike="noStrike" spc="-10">
                          <a:effectLst/>
                        </a:rPr>
                        <a:t>Quando</a:t>
                      </a:r>
                      <a:endParaRPr lang="it-IT" sz="2400" b="0" i="0" u="none" strike="noStrike">
                        <a:effectLst/>
                        <a:latin typeface="Arial" panose="020B0604020202020204" pitchFamily="34" charset="0"/>
                      </a:endParaRPr>
                    </a:p>
                  </a:txBody>
                  <a:tcPr marL="14602" marR="14602" marT="14602" marB="0" anchor="ctr">
                    <a:solidFill>
                      <a:schemeClr val="tx1"/>
                    </a:solidFill>
                  </a:tcPr>
                </a:tc>
                <a:tc>
                  <a:txBody>
                    <a:bodyPr/>
                    <a:lstStyle/>
                    <a:p>
                      <a:pPr marL="201168" algn="ctr" fontAlgn="t">
                        <a:lnSpc>
                          <a:spcPts val="1330"/>
                        </a:lnSpc>
                        <a:spcBef>
                          <a:spcPts val="0"/>
                        </a:spcBef>
                        <a:spcAft>
                          <a:spcPts val="0"/>
                        </a:spcAft>
                      </a:pPr>
                      <a:r>
                        <a:rPr lang="it-IT" sz="1600" b="1" u="none" strike="noStrike">
                          <a:effectLst/>
                        </a:rPr>
                        <a:t>Chi lo </a:t>
                      </a:r>
                      <a:r>
                        <a:rPr lang="it-IT" sz="1600" b="1" u="none" strike="noStrike" spc="-25">
                          <a:effectLst/>
                        </a:rPr>
                        <a:t>fa</a:t>
                      </a:r>
                      <a:endParaRPr lang="it-IT" sz="2400" b="0" i="0" u="none" strike="noStrike">
                        <a:effectLst/>
                        <a:latin typeface="Arial" panose="020B0604020202020204" pitchFamily="34" charset="0"/>
                      </a:endParaRPr>
                    </a:p>
                  </a:txBody>
                  <a:tcPr marL="14602" marR="14602" marT="14602" marB="0" anchor="ctr">
                    <a:solidFill>
                      <a:schemeClr val="tx1"/>
                    </a:solidFill>
                  </a:tcPr>
                </a:tc>
                <a:tc>
                  <a:txBody>
                    <a:bodyPr/>
                    <a:lstStyle/>
                    <a:p>
                      <a:pPr marL="292608" algn="ctr" fontAlgn="t">
                        <a:lnSpc>
                          <a:spcPts val="1330"/>
                        </a:lnSpc>
                        <a:spcBef>
                          <a:spcPts val="0"/>
                        </a:spcBef>
                        <a:spcAft>
                          <a:spcPts val="0"/>
                        </a:spcAft>
                      </a:pPr>
                      <a:r>
                        <a:rPr lang="it-IT" sz="1600" b="1" u="none" strike="noStrike" dirty="0">
                          <a:effectLst/>
                        </a:rPr>
                        <a:t>Chi</a:t>
                      </a:r>
                      <a:r>
                        <a:rPr lang="it-IT" sz="1600" b="1" u="none" strike="noStrike" spc="-10" dirty="0">
                          <a:effectLst/>
                        </a:rPr>
                        <a:t> </a:t>
                      </a:r>
                      <a:r>
                        <a:rPr lang="it-IT" sz="1600" b="1" u="none" strike="noStrike" dirty="0">
                          <a:effectLst/>
                        </a:rPr>
                        <a:t>lo </a:t>
                      </a:r>
                      <a:r>
                        <a:rPr lang="it-IT" sz="1600" b="1" u="none" strike="noStrike" spc="-10" dirty="0">
                          <a:effectLst/>
                        </a:rPr>
                        <a:t>firma</a:t>
                      </a:r>
                      <a:endParaRPr lang="it-IT" sz="2400" b="0" i="0" u="none" strike="noStrike" dirty="0">
                        <a:effectLst/>
                        <a:latin typeface="Arial" panose="020B0604020202020204" pitchFamily="34" charset="0"/>
                      </a:endParaRPr>
                    </a:p>
                  </a:txBody>
                  <a:tcPr marL="14602" marR="14602" marT="14602" marB="0" anchor="ctr">
                    <a:solidFill>
                      <a:schemeClr val="tx1"/>
                    </a:solidFill>
                  </a:tcPr>
                </a:tc>
                <a:tc>
                  <a:txBody>
                    <a:bodyPr/>
                    <a:lstStyle/>
                    <a:p>
                      <a:pPr marL="0" algn="ctr" fontAlgn="t">
                        <a:lnSpc>
                          <a:spcPts val="1330"/>
                        </a:lnSpc>
                        <a:spcBef>
                          <a:spcPts val="0"/>
                        </a:spcBef>
                        <a:spcAft>
                          <a:spcPts val="0"/>
                        </a:spcAft>
                      </a:pPr>
                      <a:r>
                        <a:rPr lang="it-IT" sz="1600" b="1" u="none" strike="noStrike" spc="-20" dirty="0">
                          <a:effectLst/>
                        </a:rPr>
                        <a:t>Note</a:t>
                      </a:r>
                      <a:endParaRPr lang="it-IT" sz="2400" b="0" i="0" u="none" strike="noStrike" dirty="0">
                        <a:effectLst/>
                        <a:latin typeface="Arial" panose="020B0604020202020204" pitchFamily="34" charset="0"/>
                      </a:endParaRPr>
                    </a:p>
                  </a:txBody>
                  <a:tcPr marL="14602" marR="14602" marT="14602" marB="0" anchor="ctr">
                    <a:solidFill>
                      <a:schemeClr val="tx1"/>
                    </a:solidFill>
                  </a:tcPr>
                </a:tc>
                <a:extLst>
                  <a:ext uri="{0D108BD9-81ED-4DB2-BD59-A6C34878D82A}">
                    <a16:rowId xmlns:a16="http://schemas.microsoft.com/office/drawing/2014/main" val="1027912891"/>
                  </a:ext>
                </a:extLst>
              </a:tr>
              <a:tr h="577402">
                <a:tc>
                  <a:txBody>
                    <a:bodyPr/>
                    <a:lstStyle/>
                    <a:p>
                      <a:pPr algn="l" fontAlgn="t">
                        <a:spcBef>
                          <a:spcPts val="0"/>
                        </a:spcBef>
                        <a:spcAft>
                          <a:spcPts val="0"/>
                        </a:spcAft>
                      </a:pPr>
                      <a:r>
                        <a:rPr lang="it-IT" sz="1600" b="0" u="none" strike="noStrike" dirty="0">
                          <a:effectLst/>
                        </a:rPr>
                        <a:t> </a:t>
                      </a:r>
                      <a:r>
                        <a:rPr lang="it-IT" sz="1600" b="0" u="none" strike="noStrike" spc="-10" dirty="0">
                          <a:effectLst/>
                        </a:rPr>
                        <a:t>Aggiornamento attività</a:t>
                      </a:r>
                      <a:endParaRPr lang="it-IT" sz="2400" b="0" i="0" u="none" strike="noStrike" dirty="0">
                        <a:effectLst/>
                        <a:latin typeface="Arial" panose="020B0604020202020204" pitchFamily="34" charset="0"/>
                      </a:endParaRPr>
                    </a:p>
                  </a:txBody>
                  <a:tcPr marL="14602" marR="14602" marT="14602" marB="0">
                    <a:solidFill>
                      <a:schemeClr val="bg1"/>
                    </a:solidFill>
                  </a:tcPr>
                </a:tc>
                <a:tc>
                  <a:txBody>
                    <a:bodyPr/>
                    <a:lstStyle/>
                    <a:p>
                      <a:pPr algn="l" fontAlgn="t">
                        <a:spcBef>
                          <a:spcPts val="0"/>
                        </a:spcBef>
                        <a:spcAft>
                          <a:spcPts val="0"/>
                        </a:spcAft>
                      </a:pPr>
                      <a:r>
                        <a:rPr lang="it-IT" sz="1600" b="0" u="none" strike="noStrike" dirty="0">
                          <a:effectLst/>
                        </a:rPr>
                        <a:t> </a:t>
                      </a:r>
                      <a:r>
                        <a:rPr lang="it-IT" sz="1600" b="0" u="none" strike="noStrike" dirty="0">
                          <a:solidFill>
                            <a:srgbClr val="000000"/>
                          </a:solidFill>
                          <a:effectLst/>
                        </a:rPr>
                        <a:t>Entro il 28 del secondo mese tramite </a:t>
                      </a:r>
                      <a:r>
                        <a:rPr lang="it-IT" sz="1600" b="0" u="none" strike="noStrike" dirty="0" err="1">
                          <a:solidFill>
                            <a:srgbClr val="000000"/>
                          </a:solidFill>
                          <a:effectLst/>
                        </a:rPr>
                        <a:t>form</a:t>
                      </a:r>
                      <a:endParaRPr lang="it-IT" sz="2400" b="0" i="0" u="none" strike="noStrike" dirty="0">
                        <a:effectLst/>
                        <a:latin typeface="Arial" panose="020B0604020202020204" pitchFamily="34" charset="0"/>
                      </a:endParaRPr>
                    </a:p>
                  </a:txBody>
                  <a:tcPr marL="14602" marR="14602" marT="14602" marB="0">
                    <a:solidFill>
                      <a:schemeClr val="bg1"/>
                    </a:solidFill>
                  </a:tcPr>
                </a:tc>
                <a:tc>
                  <a:txBody>
                    <a:bodyPr/>
                    <a:lstStyle/>
                    <a:p>
                      <a:pPr marL="73152" algn="l" fontAlgn="t">
                        <a:spcBef>
                          <a:spcPts val="0"/>
                        </a:spcBef>
                        <a:spcAft>
                          <a:spcPts val="0"/>
                        </a:spcAft>
                      </a:pPr>
                      <a:r>
                        <a:rPr lang="it-IT" sz="1600" b="0" u="none" strike="noStrike" spc="-10" dirty="0">
                          <a:solidFill>
                            <a:srgbClr val="000000"/>
                          </a:solidFill>
                          <a:effectLst/>
                        </a:rPr>
                        <a:t>Proponente per il </a:t>
                      </a:r>
                      <a:r>
                        <a:rPr lang="it-IT" sz="1600" b="0" u="none" strike="noStrike" dirty="0">
                          <a:solidFill>
                            <a:srgbClr val="000000"/>
                          </a:solidFill>
                          <a:effectLst/>
                        </a:rPr>
                        <a:t>Co- </a:t>
                      </a:r>
                      <a:r>
                        <a:rPr lang="it-IT" sz="1600" b="0" u="none" strike="noStrike" spc="-10" dirty="0">
                          <a:solidFill>
                            <a:srgbClr val="000000"/>
                          </a:solidFill>
                          <a:effectLst/>
                        </a:rPr>
                        <a:t>proponente</a:t>
                      </a:r>
                      <a:endParaRPr lang="it-IT" sz="2400" b="0" i="0" u="none" strike="noStrike" dirty="0">
                        <a:effectLst/>
                        <a:latin typeface="Arial" panose="020B0604020202020204" pitchFamily="34" charset="0"/>
                      </a:endParaRPr>
                    </a:p>
                  </a:txBody>
                  <a:tcPr marL="14602" marR="14602" marT="14602" marB="0">
                    <a:solidFill>
                      <a:schemeClr val="bg1"/>
                    </a:solidFill>
                  </a:tcPr>
                </a:tc>
                <a:tc>
                  <a:txBody>
                    <a:bodyPr/>
                    <a:lstStyle/>
                    <a:p>
                      <a:pPr algn="l" fontAlgn="t">
                        <a:spcBef>
                          <a:spcPts val="0"/>
                        </a:spcBef>
                        <a:spcAft>
                          <a:spcPts val="0"/>
                        </a:spcAft>
                      </a:pPr>
                      <a:r>
                        <a:rPr lang="it-IT" sz="1600" b="0" u="none" strike="noStrike" dirty="0">
                          <a:effectLst/>
                        </a:rPr>
                        <a:t> </a:t>
                      </a:r>
                      <a:endParaRPr lang="it-IT" sz="2400" b="0" u="none" strike="noStrike" dirty="0">
                        <a:effectLst/>
                      </a:endParaRPr>
                    </a:p>
                    <a:p>
                      <a:pPr marL="64008" algn="l" fontAlgn="t">
                        <a:spcBef>
                          <a:spcPts val="0"/>
                        </a:spcBef>
                        <a:spcAft>
                          <a:spcPts val="0"/>
                        </a:spcAft>
                      </a:pPr>
                      <a:r>
                        <a:rPr lang="it-IT" sz="1600" b="0" u="none" strike="noStrike" spc="-50" dirty="0">
                          <a:solidFill>
                            <a:srgbClr val="000000"/>
                          </a:solidFill>
                          <a:effectLst/>
                        </a:rPr>
                        <a:t>-</a:t>
                      </a:r>
                      <a:endParaRPr lang="it-IT" sz="2400" b="0" i="0" u="none" strike="noStrike" dirty="0">
                        <a:effectLst/>
                        <a:latin typeface="Arial" panose="020B0604020202020204" pitchFamily="34" charset="0"/>
                      </a:endParaRPr>
                    </a:p>
                  </a:txBody>
                  <a:tcPr marL="14602" marR="14602" marT="14602" marB="0">
                    <a:solidFill>
                      <a:schemeClr val="bg1"/>
                    </a:solidFill>
                  </a:tcPr>
                </a:tc>
                <a:tc>
                  <a:txBody>
                    <a:bodyPr/>
                    <a:lstStyle/>
                    <a:p>
                      <a:pPr algn="l" fontAlgn="t">
                        <a:spcBef>
                          <a:spcPts val="560"/>
                        </a:spcBef>
                        <a:spcAft>
                          <a:spcPts val="0"/>
                        </a:spcAft>
                      </a:pPr>
                      <a:r>
                        <a:rPr lang="it-IT" sz="1600" b="0" u="none" strike="noStrike" dirty="0">
                          <a:effectLst/>
                        </a:rPr>
                        <a:t> </a:t>
                      </a:r>
                      <a:r>
                        <a:rPr lang="it-IT" sz="1600" b="0" u="none" strike="noStrike" dirty="0">
                          <a:solidFill>
                            <a:srgbClr val="000000"/>
                          </a:solidFill>
                          <a:effectLst/>
                        </a:rPr>
                        <a:t>Compila on line su piattaforma GEA il </a:t>
                      </a:r>
                      <a:r>
                        <a:rPr lang="it-IT" sz="1600" b="0" u="none" strike="noStrike" spc="-20" dirty="0">
                          <a:solidFill>
                            <a:srgbClr val="000000"/>
                          </a:solidFill>
                          <a:effectLst/>
                        </a:rPr>
                        <a:t>solo </a:t>
                      </a:r>
                      <a:r>
                        <a:rPr lang="it-IT" sz="1600" b="0" u="none" strike="noStrike" spc="-10" dirty="0">
                          <a:solidFill>
                            <a:srgbClr val="000000"/>
                          </a:solidFill>
                          <a:effectLst/>
                        </a:rPr>
                        <a:t>Proponente</a:t>
                      </a:r>
                      <a:endParaRPr lang="it-IT" sz="2400" b="0" i="0" u="none" strike="noStrike" dirty="0">
                        <a:effectLst/>
                        <a:latin typeface="Arial" panose="020B0604020202020204" pitchFamily="34" charset="0"/>
                      </a:endParaRPr>
                    </a:p>
                  </a:txBody>
                  <a:tcPr marL="14602" marR="14602" marT="14602" marB="0">
                    <a:solidFill>
                      <a:schemeClr val="bg1"/>
                    </a:solidFill>
                  </a:tcPr>
                </a:tc>
                <a:extLst>
                  <a:ext uri="{0D108BD9-81ED-4DB2-BD59-A6C34878D82A}">
                    <a16:rowId xmlns:a16="http://schemas.microsoft.com/office/drawing/2014/main" val="611124174"/>
                  </a:ext>
                </a:extLst>
              </a:tr>
              <a:tr h="863187">
                <a:tc>
                  <a:txBody>
                    <a:bodyPr/>
                    <a:lstStyle/>
                    <a:p>
                      <a:pPr algn="l" fontAlgn="t">
                        <a:spcBef>
                          <a:spcPts val="605"/>
                        </a:spcBef>
                        <a:spcAft>
                          <a:spcPts val="0"/>
                        </a:spcAft>
                      </a:pPr>
                      <a:r>
                        <a:rPr lang="it-IT" sz="1600" b="0" u="none" strike="noStrike" kern="1200" spc="-10" dirty="0">
                          <a:solidFill>
                            <a:schemeClr val="tx1"/>
                          </a:solidFill>
                          <a:effectLst/>
                          <a:latin typeface="+mn-lt"/>
                          <a:ea typeface="+mn-ea"/>
                          <a:cs typeface="+mn-cs"/>
                        </a:rPr>
                        <a:t> Relazione Tecnica</a:t>
                      </a:r>
                    </a:p>
                  </a:txBody>
                  <a:tcPr marL="14602" marR="14602" marT="14602" marB="0">
                    <a:solidFill>
                      <a:schemeClr val="bg1"/>
                    </a:solidFill>
                  </a:tcPr>
                </a:tc>
                <a:tc>
                  <a:txBody>
                    <a:bodyPr/>
                    <a:lstStyle/>
                    <a:p>
                      <a:pPr algn="l" fontAlgn="t">
                        <a:spcBef>
                          <a:spcPts val="605"/>
                        </a:spcBef>
                        <a:spcAft>
                          <a:spcPts val="0"/>
                        </a:spcAft>
                      </a:pPr>
                      <a:r>
                        <a:rPr lang="it-IT" sz="1600" b="0" u="none" strike="noStrike" kern="1200" spc="-10" dirty="0">
                          <a:solidFill>
                            <a:schemeClr val="tx1"/>
                          </a:solidFill>
                          <a:effectLst/>
                          <a:latin typeface="+mn-lt"/>
                          <a:ea typeface="+mn-ea"/>
                          <a:cs typeface="+mn-cs"/>
                        </a:rPr>
                        <a:t> Ogni bimestre</a:t>
                      </a:r>
                    </a:p>
                  </a:txBody>
                  <a:tcPr marL="14602" marR="14602" marT="14602" marB="0">
                    <a:solidFill>
                      <a:schemeClr val="bg1"/>
                    </a:solidFill>
                  </a:tcPr>
                </a:tc>
                <a:tc>
                  <a:txBody>
                    <a:bodyPr/>
                    <a:lstStyle/>
                    <a:p>
                      <a:pPr marL="73152" algn="l" fontAlgn="t">
                        <a:spcBef>
                          <a:spcPts val="650"/>
                        </a:spcBef>
                        <a:spcAft>
                          <a:spcPts val="0"/>
                        </a:spcAft>
                      </a:pPr>
                      <a:r>
                        <a:rPr lang="it-IT" sz="1600" b="0" u="none" strike="noStrike" kern="1200" spc="-10" dirty="0">
                          <a:solidFill>
                            <a:schemeClr val="tx1"/>
                          </a:solidFill>
                          <a:effectLst/>
                          <a:latin typeface="+mn-lt"/>
                          <a:ea typeface="+mn-ea"/>
                          <a:cs typeface="+mn-cs"/>
                        </a:rPr>
                        <a:t>Proponente </a:t>
                      </a:r>
                    </a:p>
                  </a:txBody>
                  <a:tcPr marL="14602" marR="14602" marT="14602" marB="0">
                    <a:solidFill>
                      <a:schemeClr val="bg1"/>
                    </a:solidFill>
                  </a:tcPr>
                </a:tc>
                <a:tc>
                  <a:txBody>
                    <a:bodyPr/>
                    <a:lstStyle/>
                    <a:p>
                      <a:pPr marL="64008" marR="64008" algn="l" fontAlgn="t">
                        <a:spcBef>
                          <a:spcPts val="650"/>
                        </a:spcBef>
                        <a:spcAft>
                          <a:spcPts val="0"/>
                        </a:spcAft>
                        <a:tabLst>
                          <a:tab pos="1115060" algn="l"/>
                        </a:tabLst>
                      </a:pPr>
                      <a:r>
                        <a:rPr lang="it-IT" sz="1600" b="0" u="none" strike="noStrike" kern="1200" spc="-10" dirty="0">
                          <a:solidFill>
                            <a:schemeClr val="tx1"/>
                          </a:solidFill>
                          <a:effectLst/>
                          <a:latin typeface="+mn-lt"/>
                          <a:ea typeface="+mn-ea"/>
                          <a:cs typeface="+mn-cs"/>
                        </a:rPr>
                        <a:t>Legale rappresentante del Proponente</a:t>
                      </a:r>
                    </a:p>
                  </a:txBody>
                  <a:tcPr marL="14602" marR="14602" marT="14602" marB="0">
                    <a:solidFill>
                      <a:schemeClr val="bg1"/>
                    </a:solidFill>
                  </a:tcPr>
                </a:tc>
                <a:tc>
                  <a:txBody>
                    <a:bodyPr/>
                    <a:lstStyle/>
                    <a:p>
                      <a:pPr marL="73152" marR="64008" algn="l" fontAlgn="t">
                        <a:spcBef>
                          <a:spcPts val="0"/>
                        </a:spcBef>
                        <a:spcAft>
                          <a:spcPts val="0"/>
                        </a:spcAft>
                        <a:tabLst>
                          <a:tab pos="836930" algn="l"/>
                          <a:tab pos="1202690" algn="l"/>
                        </a:tabLst>
                      </a:pPr>
                      <a:r>
                        <a:rPr lang="it-IT" sz="1600" b="0" u="none" strike="noStrike" kern="1200" spc="-10" dirty="0">
                          <a:solidFill>
                            <a:schemeClr val="tx1"/>
                          </a:solidFill>
                          <a:effectLst/>
                          <a:latin typeface="+mn-lt"/>
                          <a:ea typeface="+mn-ea"/>
                          <a:cs typeface="+mn-cs"/>
                        </a:rPr>
                        <a:t>Compila su GEA il solo Proponente; da scaricare   per   far firmare e ricaricare firmata sul sistema</a:t>
                      </a:r>
                    </a:p>
                    <a:p>
                      <a:pPr marL="73152" marR="0" lvl="0" indent="0" algn="l" defTabSz="914400" rtl="0" eaLnBrk="1" fontAlgn="t" latinLnBrk="0" hangingPunct="1">
                        <a:lnSpc>
                          <a:spcPts val="1170"/>
                        </a:lnSpc>
                        <a:spcBef>
                          <a:spcPts val="0"/>
                        </a:spcBef>
                        <a:spcAft>
                          <a:spcPts val="0"/>
                        </a:spcAft>
                        <a:buClrTx/>
                        <a:buSzTx/>
                        <a:buFontTx/>
                        <a:buNone/>
                        <a:tabLst/>
                        <a:defRPr/>
                      </a:pPr>
                      <a:endParaRPr lang="it-IT" sz="1600" b="0" u="none" strike="noStrike" kern="1200" spc="-10" dirty="0">
                        <a:solidFill>
                          <a:schemeClr val="tx1"/>
                        </a:solidFill>
                        <a:effectLst/>
                        <a:latin typeface="+mn-lt"/>
                        <a:ea typeface="+mn-ea"/>
                        <a:cs typeface="+mn-cs"/>
                      </a:endParaRPr>
                    </a:p>
                  </a:txBody>
                  <a:tcPr marL="14602" marR="14602" marT="14602" marB="0">
                    <a:solidFill>
                      <a:schemeClr val="bg1"/>
                    </a:solidFill>
                  </a:tcPr>
                </a:tc>
                <a:extLst>
                  <a:ext uri="{0D108BD9-81ED-4DB2-BD59-A6C34878D82A}">
                    <a16:rowId xmlns:a16="http://schemas.microsoft.com/office/drawing/2014/main" val="1935416427"/>
                  </a:ext>
                </a:extLst>
              </a:tr>
              <a:tr h="685317">
                <a:tc>
                  <a:txBody>
                    <a:bodyPr/>
                    <a:lstStyle/>
                    <a:p>
                      <a:pPr>
                        <a:spcBef>
                          <a:spcPts val="1195"/>
                        </a:spcBef>
                      </a:pPr>
                      <a:r>
                        <a:rPr lang="it-IT" sz="1600" b="0" u="none" strike="noStrike" kern="1200" spc="-10" dirty="0">
                          <a:solidFill>
                            <a:schemeClr val="tx1"/>
                          </a:solidFill>
                          <a:effectLst/>
                          <a:latin typeface="+mn-lt"/>
                          <a:ea typeface="+mn-ea"/>
                          <a:cs typeface="+mn-cs"/>
                        </a:rPr>
                        <a:t> Dichiarazione DNSH (Allegato 2)</a:t>
                      </a:r>
                    </a:p>
                  </a:txBody>
                  <a:tcPr marL="0" marR="0" marT="0" marB="0">
                    <a:solidFill>
                      <a:schemeClr val="bg1"/>
                    </a:solidFill>
                  </a:tcPr>
                </a:tc>
                <a:tc>
                  <a:txBody>
                    <a:bodyPr/>
                    <a:lstStyle/>
                    <a:p>
                      <a:r>
                        <a:rPr lang="it-IT" sz="1600" b="0" u="none" strike="noStrike" kern="1200" spc="-10" dirty="0">
                          <a:solidFill>
                            <a:schemeClr val="tx1"/>
                          </a:solidFill>
                          <a:effectLst/>
                          <a:latin typeface="+mn-lt"/>
                          <a:ea typeface="+mn-ea"/>
                          <a:cs typeface="+mn-cs"/>
                        </a:rPr>
                        <a:t> Ogni bimestre</a:t>
                      </a:r>
                    </a:p>
                  </a:txBody>
                  <a:tcPr marL="0" marR="0" marT="0" marB="0">
                    <a:solidFill>
                      <a:schemeClr val="bg1"/>
                    </a:solidFill>
                  </a:tcPr>
                </a:tc>
                <a:tc>
                  <a:txBody>
                    <a:bodyPr/>
                    <a:lstStyle/>
                    <a:p>
                      <a:pPr marL="69215" marR="64770">
                        <a:spcAft>
                          <a:spcPts val="0"/>
                        </a:spcAft>
                        <a:tabLst>
                          <a:tab pos="709295" algn="l"/>
                        </a:tabLst>
                      </a:pPr>
                      <a:r>
                        <a:rPr lang="it-IT" sz="1600" b="0" u="none" strike="noStrike" kern="1200" spc="-10" dirty="0">
                          <a:solidFill>
                            <a:schemeClr val="tx1"/>
                          </a:solidFill>
                          <a:effectLst/>
                          <a:latin typeface="+mn-lt"/>
                          <a:ea typeface="+mn-ea"/>
                          <a:cs typeface="+mn-cs"/>
                        </a:rPr>
                        <a:t>Proponente anche a nome dei co-proponenti</a:t>
                      </a:r>
                    </a:p>
                  </a:txBody>
                  <a:tcPr marL="0" marR="0" marT="0" marB="0">
                    <a:solidFill>
                      <a:schemeClr val="bg1"/>
                    </a:solidFill>
                  </a:tcPr>
                </a:tc>
                <a:tc>
                  <a:txBody>
                    <a:bodyPr/>
                    <a:lstStyle/>
                    <a:p>
                      <a:pPr>
                        <a:spcBef>
                          <a:spcPts val="560"/>
                        </a:spcBef>
                      </a:pPr>
                      <a:r>
                        <a:rPr lang="it-IT" sz="1600" b="0" u="none" strike="noStrike" kern="1200" spc="-10" dirty="0">
                          <a:solidFill>
                            <a:schemeClr val="tx1"/>
                          </a:solidFill>
                          <a:effectLst/>
                          <a:latin typeface="+mn-lt"/>
                          <a:ea typeface="+mn-ea"/>
                          <a:cs typeface="+mn-cs"/>
                        </a:rPr>
                        <a:t> Legale rappresentante del Proponente</a:t>
                      </a:r>
                    </a:p>
                  </a:txBody>
                  <a:tcPr marL="0" marR="0" marT="0" marB="0">
                    <a:solidFill>
                      <a:schemeClr val="bg1"/>
                    </a:solidFill>
                  </a:tcPr>
                </a:tc>
                <a:tc>
                  <a:txBody>
                    <a:bodyPr/>
                    <a:lstStyle/>
                    <a:p>
                      <a:pPr marL="69215" marR="62865">
                        <a:spcAft>
                          <a:spcPts val="0"/>
                        </a:spcAft>
                        <a:tabLst>
                          <a:tab pos="556895" algn="l"/>
                          <a:tab pos="836930" algn="l"/>
                          <a:tab pos="867410" algn="l"/>
                        </a:tabLst>
                      </a:pPr>
                      <a:r>
                        <a:rPr lang="it-IT" sz="1600" b="0" u="none" strike="noStrike" kern="1200" spc="-10" dirty="0">
                          <a:solidFill>
                            <a:schemeClr val="tx1"/>
                          </a:solidFill>
                          <a:effectLst/>
                          <a:latin typeface="+mn-lt"/>
                          <a:ea typeface="+mn-ea"/>
                          <a:cs typeface="+mn-cs"/>
                        </a:rPr>
                        <a:t>Dichiarazione generale a nome di tutti i Soggetti Attuatori. Carica su GEA	il Proponente</a:t>
                      </a:r>
                    </a:p>
                  </a:txBody>
                  <a:tcPr marL="0" marR="0" marT="0" marB="0">
                    <a:solidFill>
                      <a:schemeClr val="bg1"/>
                    </a:solidFill>
                  </a:tcPr>
                </a:tc>
                <a:extLst>
                  <a:ext uri="{0D108BD9-81ED-4DB2-BD59-A6C34878D82A}">
                    <a16:rowId xmlns:a16="http://schemas.microsoft.com/office/drawing/2014/main" val="1365135824"/>
                  </a:ext>
                </a:extLst>
              </a:tr>
              <a:tr h="685317">
                <a:tc>
                  <a:txBody>
                    <a:bodyPr/>
                    <a:lstStyle/>
                    <a:p>
                      <a:pPr>
                        <a:spcBef>
                          <a:spcPts val="560"/>
                        </a:spcBef>
                      </a:pPr>
                      <a:r>
                        <a:rPr lang="it-IT" sz="1600" b="0" u="none" strike="noStrike" kern="1200" spc="-10" dirty="0">
                          <a:solidFill>
                            <a:schemeClr val="tx1"/>
                          </a:solidFill>
                          <a:effectLst/>
                          <a:latin typeface="+mn-lt"/>
                          <a:ea typeface="+mn-ea"/>
                          <a:cs typeface="+mn-cs"/>
                        </a:rPr>
                        <a:t> Dichiarazione DNSH (Allegato 2) </a:t>
                      </a:r>
                      <a:r>
                        <a:rPr lang="it-IT" sz="1600" b="0" u="none" strike="noStrike" kern="1200" spc="-10" dirty="0">
                          <a:solidFill>
                            <a:schemeClr val="tx1"/>
                          </a:solidFill>
                          <a:effectLst/>
                          <a:latin typeface="+mn-lt"/>
                          <a:ea typeface="+mn-ea"/>
                          <a:cs typeface="+mn-cs"/>
                          <a:sym typeface="Wingdings" pitchFamily="2" charset="2"/>
                        </a:rPr>
                        <a:t> DSAN</a:t>
                      </a:r>
                      <a:endParaRPr lang="it-IT" sz="1600" b="0" u="none" strike="noStrike" kern="1200" spc="-10" dirty="0">
                        <a:solidFill>
                          <a:schemeClr val="tx1"/>
                        </a:solidFill>
                        <a:effectLst/>
                        <a:latin typeface="+mn-lt"/>
                        <a:ea typeface="+mn-ea"/>
                        <a:cs typeface="+mn-cs"/>
                      </a:endParaRPr>
                    </a:p>
                  </a:txBody>
                  <a:tcPr marL="0" marR="0" marT="0" marB="0">
                    <a:solidFill>
                      <a:schemeClr val="bg1"/>
                    </a:solidFill>
                  </a:tcPr>
                </a:tc>
                <a:tc>
                  <a:txBody>
                    <a:bodyPr/>
                    <a:lstStyle/>
                    <a:p>
                      <a:pPr>
                        <a:spcBef>
                          <a:spcPts val="1205"/>
                        </a:spcBef>
                      </a:pPr>
                      <a:r>
                        <a:rPr lang="it-IT" sz="1600" b="0" u="none" strike="noStrike" kern="1200" spc="-10" dirty="0">
                          <a:solidFill>
                            <a:schemeClr val="tx1"/>
                          </a:solidFill>
                          <a:effectLst/>
                          <a:latin typeface="+mn-lt"/>
                          <a:ea typeface="+mn-ea"/>
                          <a:cs typeface="+mn-cs"/>
                        </a:rPr>
                        <a:t> Ogni bimestre</a:t>
                      </a:r>
                    </a:p>
                  </a:txBody>
                  <a:tcPr marL="0" marR="0" marT="0" marB="0">
                    <a:solidFill>
                      <a:schemeClr val="bg1"/>
                    </a:solidFill>
                  </a:tcPr>
                </a:tc>
                <a:tc>
                  <a:txBody>
                    <a:bodyPr/>
                    <a:lstStyle/>
                    <a:p>
                      <a:pPr>
                        <a:spcBef>
                          <a:spcPts val="560"/>
                        </a:spcBef>
                      </a:pPr>
                      <a:r>
                        <a:rPr lang="it-IT" sz="1600" b="0" u="none" strike="noStrike" kern="1200" spc="-10" dirty="0">
                          <a:solidFill>
                            <a:schemeClr val="tx1"/>
                          </a:solidFill>
                          <a:effectLst/>
                          <a:latin typeface="+mn-lt"/>
                          <a:ea typeface="+mn-ea"/>
                          <a:cs typeface="+mn-cs"/>
                        </a:rPr>
                        <a:t> Co-proponenti</a:t>
                      </a:r>
                    </a:p>
                  </a:txBody>
                  <a:tcPr marL="0" marR="0" marT="0" marB="0">
                    <a:solidFill>
                      <a:schemeClr val="bg1"/>
                    </a:solidFill>
                  </a:tcPr>
                </a:tc>
                <a:tc>
                  <a:txBody>
                    <a:bodyPr/>
                    <a:lstStyle/>
                    <a:p>
                      <a:pPr marL="67945" marR="65405">
                        <a:spcBef>
                          <a:spcPts val="630"/>
                        </a:spcBef>
                        <a:spcAft>
                          <a:spcPts val="0"/>
                        </a:spcAft>
                        <a:tabLst>
                          <a:tab pos="1107440" algn="l"/>
                        </a:tabLst>
                      </a:pPr>
                      <a:r>
                        <a:rPr lang="it-IT" sz="1600" b="0" u="none" strike="noStrike" kern="1200" spc="-10" dirty="0">
                          <a:solidFill>
                            <a:schemeClr val="tx1"/>
                          </a:solidFill>
                          <a:effectLst/>
                          <a:latin typeface="+mn-lt"/>
                          <a:ea typeface="+mn-ea"/>
                          <a:cs typeface="+mn-cs"/>
                        </a:rPr>
                        <a:t>Legale rappresentante del Co- proponente</a:t>
                      </a:r>
                    </a:p>
                  </a:txBody>
                  <a:tcPr marL="0" marR="0" marT="0" marB="0">
                    <a:solidFill>
                      <a:schemeClr val="bg1"/>
                    </a:solidFill>
                  </a:tcPr>
                </a:tc>
                <a:tc>
                  <a:txBody>
                    <a:bodyPr/>
                    <a:lstStyle/>
                    <a:p>
                      <a:pPr marL="69215" marR="63500" algn="just">
                        <a:spcAft>
                          <a:spcPts val="0"/>
                        </a:spcAft>
                      </a:pPr>
                      <a:r>
                        <a:rPr lang="it-IT" sz="1600" b="0" u="none" strike="noStrike" kern="1200" spc="-10" dirty="0">
                          <a:solidFill>
                            <a:schemeClr val="tx1"/>
                          </a:solidFill>
                          <a:effectLst/>
                          <a:latin typeface="+mn-lt"/>
                          <a:ea typeface="+mn-ea"/>
                          <a:cs typeface="+mn-cs"/>
                        </a:rPr>
                        <a:t>Relativa solo alle attività di progetto del co-proponente. Il Proponente raccoglie ed archivia</a:t>
                      </a:r>
                    </a:p>
                  </a:txBody>
                  <a:tcPr marL="0" marR="0" marT="0" marB="0">
                    <a:solidFill>
                      <a:schemeClr val="bg1"/>
                    </a:solidFill>
                  </a:tcPr>
                </a:tc>
                <a:extLst>
                  <a:ext uri="{0D108BD9-81ED-4DB2-BD59-A6C34878D82A}">
                    <a16:rowId xmlns:a16="http://schemas.microsoft.com/office/drawing/2014/main" val="965522657"/>
                  </a:ext>
                </a:extLst>
              </a:tr>
              <a:tr h="637573">
                <a:tc>
                  <a:txBody>
                    <a:bodyPr/>
                    <a:lstStyle/>
                    <a:p>
                      <a:r>
                        <a:rPr lang="it-IT" sz="1600" b="0" u="none" strike="noStrike" kern="1200" spc="-10" dirty="0">
                          <a:solidFill>
                            <a:schemeClr val="tx1"/>
                          </a:solidFill>
                          <a:effectLst/>
                          <a:latin typeface="+mn-lt"/>
                          <a:ea typeface="+mn-ea"/>
                          <a:cs typeface="+mn-cs"/>
                        </a:rPr>
                        <a:t> Check list DNSH (schede MEF)</a:t>
                      </a:r>
                    </a:p>
                  </a:txBody>
                  <a:tcPr marL="0" marR="0" marT="0" marB="0">
                    <a:solidFill>
                      <a:schemeClr val="bg1"/>
                    </a:solidFill>
                  </a:tcPr>
                </a:tc>
                <a:tc>
                  <a:txBody>
                    <a:bodyPr/>
                    <a:lstStyle/>
                    <a:p>
                      <a:pPr marL="65405" marR="66675">
                        <a:spcBef>
                          <a:spcPts val="1265"/>
                        </a:spcBef>
                        <a:spcAft>
                          <a:spcPts val="0"/>
                        </a:spcAft>
                        <a:tabLst>
                          <a:tab pos="911225" algn="l"/>
                        </a:tabLst>
                      </a:pPr>
                      <a:r>
                        <a:rPr lang="it-IT" sz="1600" b="0" u="none" strike="noStrike" kern="1200" spc="-10" dirty="0">
                          <a:solidFill>
                            <a:schemeClr val="tx1"/>
                          </a:solidFill>
                          <a:effectLst/>
                          <a:latin typeface="+mn-lt"/>
                          <a:ea typeface="+mn-ea"/>
                          <a:cs typeface="+mn-cs"/>
                        </a:rPr>
                        <a:t>Per le attività concluse nel Bimestre</a:t>
                      </a:r>
                    </a:p>
                  </a:txBody>
                  <a:tcPr marL="0" marR="0" marT="0" marB="0">
                    <a:solidFill>
                      <a:schemeClr val="bg1"/>
                    </a:solidFill>
                  </a:tcPr>
                </a:tc>
                <a:tc>
                  <a:txBody>
                    <a:bodyPr/>
                    <a:lstStyle/>
                    <a:p>
                      <a:r>
                        <a:rPr lang="it-IT" sz="1600" b="0" u="none" strike="noStrike" kern="1200" spc="-10" dirty="0">
                          <a:solidFill>
                            <a:schemeClr val="tx1"/>
                          </a:solidFill>
                          <a:effectLst/>
                          <a:latin typeface="+mn-lt"/>
                          <a:ea typeface="+mn-ea"/>
                          <a:cs typeface="+mn-cs"/>
                        </a:rPr>
                        <a:t> Proponente e Co- proponenti</a:t>
                      </a:r>
                    </a:p>
                  </a:txBody>
                  <a:tcPr marL="0" marR="0" marT="0" marB="0">
                    <a:solidFill>
                      <a:schemeClr val="bg1"/>
                    </a:solidFill>
                  </a:tcPr>
                </a:tc>
                <a:tc>
                  <a:txBody>
                    <a:bodyPr/>
                    <a:lstStyle/>
                    <a:p>
                      <a:pPr marL="67945" marR="53340">
                        <a:spcAft>
                          <a:spcPts val="0"/>
                        </a:spcAft>
                      </a:pPr>
                      <a:r>
                        <a:rPr lang="it-IT" sz="1600" b="0" u="none" strike="noStrike" kern="1200" spc="-10" dirty="0">
                          <a:solidFill>
                            <a:schemeClr val="tx1"/>
                          </a:solidFill>
                          <a:effectLst/>
                          <a:latin typeface="+mn-lt"/>
                          <a:ea typeface="+mn-ea"/>
                          <a:cs typeface="+mn-cs"/>
                        </a:rPr>
                        <a:t>RUP…</a:t>
                      </a:r>
                    </a:p>
                  </a:txBody>
                  <a:tcPr marL="0" marR="0" marT="0" marB="0">
                    <a:solidFill>
                      <a:schemeClr val="bg1"/>
                    </a:solidFill>
                  </a:tcPr>
                </a:tc>
                <a:tc>
                  <a:txBody>
                    <a:bodyPr/>
                    <a:lstStyle/>
                    <a:p>
                      <a:pPr>
                        <a:spcBef>
                          <a:spcPts val="1195"/>
                        </a:spcBef>
                      </a:pPr>
                      <a:r>
                        <a:rPr lang="it-IT" sz="1600" b="0" u="none" strike="noStrike" kern="1200" spc="-10" dirty="0">
                          <a:solidFill>
                            <a:schemeClr val="tx1"/>
                          </a:solidFill>
                          <a:effectLst/>
                          <a:latin typeface="+mn-lt"/>
                          <a:ea typeface="+mn-ea"/>
                          <a:cs typeface="+mn-cs"/>
                        </a:rPr>
                        <a:t> Carica su GEA in quanto parte integrante della dichiarazione DNSH del Proponente</a:t>
                      </a:r>
                    </a:p>
                  </a:txBody>
                  <a:tcPr marL="0" marR="0" marT="0" marB="0">
                    <a:solidFill>
                      <a:schemeClr val="bg1"/>
                    </a:solidFill>
                  </a:tcPr>
                </a:tc>
                <a:extLst>
                  <a:ext uri="{0D108BD9-81ED-4DB2-BD59-A6C34878D82A}">
                    <a16:rowId xmlns:a16="http://schemas.microsoft.com/office/drawing/2014/main" val="1802013704"/>
                  </a:ext>
                </a:extLst>
              </a:tr>
              <a:tr h="893922">
                <a:tc>
                  <a:txBody>
                    <a:bodyPr/>
                    <a:lstStyle/>
                    <a:p>
                      <a:pPr>
                        <a:spcBef>
                          <a:spcPts val="1205"/>
                        </a:spcBef>
                      </a:pPr>
                      <a:r>
                        <a:rPr lang="it-IT" sz="1600" b="0" u="none" strike="noStrike" kern="1200" spc="-10" dirty="0">
                          <a:solidFill>
                            <a:schemeClr val="tx1"/>
                          </a:solidFill>
                          <a:effectLst/>
                          <a:latin typeface="+mn-lt"/>
                          <a:ea typeface="+mn-ea"/>
                          <a:cs typeface="+mn-cs"/>
                        </a:rPr>
                        <a:t> Deliverables</a:t>
                      </a:r>
                    </a:p>
                  </a:txBody>
                  <a:tcPr marL="0" marR="0" marT="0" marB="0">
                    <a:solidFill>
                      <a:schemeClr val="bg1"/>
                    </a:solidFill>
                  </a:tcPr>
                </a:tc>
                <a:tc>
                  <a:txBody>
                    <a:bodyPr/>
                    <a:lstStyle/>
                    <a:p>
                      <a:pPr>
                        <a:spcBef>
                          <a:spcPts val="1205"/>
                        </a:spcBef>
                      </a:pPr>
                      <a:r>
                        <a:rPr lang="it-IT" sz="1600" b="0" u="none" strike="noStrike" kern="1200" spc="-10" dirty="0">
                          <a:solidFill>
                            <a:schemeClr val="tx1"/>
                          </a:solidFill>
                          <a:effectLst/>
                          <a:latin typeface="+mn-lt"/>
                          <a:ea typeface="+mn-ea"/>
                          <a:cs typeface="+mn-cs"/>
                        </a:rPr>
                        <a:t> Ogni bimestre</a:t>
                      </a:r>
                    </a:p>
                  </a:txBody>
                  <a:tcPr marL="0" marR="0" marT="0" marB="0">
                    <a:solidFill>
                      <a:schemeClr val="bg1"/>
                    </a:solidFill>
                  </a:tcPr>
                </a:tc>
                <a:tc>
                  <a:txBody>
                    <a:bodyPr/>
                    <a:lstStyle/>
                    <a:p>
                      <a:pPr marL="69215" marR="64770">
                        <a:spcAft>
                          <a:spcPts val="0"/>
                        </a:spcAft>
                        <a:tabLst>
                          <a:tab pos="678815" algn="l"/>
                        </a:tabLst>
                      </a:pPr>
                      <a:r>
                        <a:rPr lang="it-IT" sz="1600" b="0" u="none" strike="noStrike" kern="1200" spc="-10" dirty="0">
                          <a:solidFill>
                            <a:schemeClr val="tx1"/>
                          </a:solidFill>
                          <a:effectLst/>
                          <a:latin typeface="+mn-lt"/>
                          <a:ea typeface="+mn-ea"/>
                          <a:cs typeface="+mn-cs"/>
                        </a:rPr>
                        <a:t>Proponente  e Co-proponenti</a:t>
                      </a:r>
                    </a:p>
                  </a:txBody>
                  <a:tcPr marL="0" marR="0" marT="0" marB="0">
                    <a:solidFill>
                      <a:schemeClr val="bg1"/>
                    </a:solidFill>
                  </a:tcPr>
                </a:tc>
                <a:tc>
                  <a:txBody>
                    <a:bodyPr/>
                    <a:lstStyle/>
                    <a:p>
                      <a:pPr>
                        <a:spcBef>
                          <a:spcPts val="1205"/>
                        </a:spcBef>
                      </a:pPr>
                      <a:r>
                        <a:rPr lang="it-IT" sz="1600" b="0" u="none" strike="noStrike" kern="1200" spc="-10" dirty="0">
                          <a:solidFill>
                            <a:schemeClr val="tx1"/>
                          </a:solidFill>
                          <a:effectLst/>
                          <a:latin typeface="+mn-lt"/>
                          <a:ea typeface="+mn-ea"/>
                          <a:cs typeface="+mn-cs"/>
                        </a:rPr>
                        <a:t> </a:t>
                      </a:r>
                    </a:p>
                    <a:p>
                      <a:pPr marL="67945">
                        <a:spcBef>
                          <a:spcPts val="5"/>
                        </a:spcBef>
                        <a:spcAft>
                          <a:spcPts val="0"/>
                        </a:spcAft>
                      </a:pPr>
                      <a:r>
                        <a:rPr lang="it-IT" sz="1600" b="0" u="none" strike="noStrike" kern="1200" spc="-10" dirty="0">
                          <a:solidFill>
                            <a:schemeClr val="tx1"/>
                          </a:solidFill>
                          <a:effectLst/>
                          <a:latin typeface="+mn-lt"/>
                          <a:ea typeface="+mn-ea"/>
                          <a:cs typeface="+mn-cs"/>
                        </a:rPr>
                        <a:t>-</a:t>
                      </a:r>
                    </a:p>
                  </a:txBody>
                  <a:tcPr marL="0" marR="0" marT="0" marB="0">
                    <a:solidFill>
                      <a:schemeClr val="bg1"/>
                    </a:solidFill>
                  </a:tcPr>
                </a:tc>
                <a:tc>
                  <a:txBody>
                    <a:bodyPr/>
                    <a:lstStyle/>
                    <a:p>
                      <a:pPr marL="69215" marR="63500" algn="just">
                        <a:spcBef>
                          <a:spcPts val="630"/>
                        </a:spcBef>
                        <a:spcAft>
                          <a:spcPts val="0"/>
                        </a:spcAft>
                      </a:pPr>
                      <a:r>
                        <a:rPr lang="it-IT" sz="1600" b="0" u="none" strike="noStrike" kern="1200" spc="-10" dirty="0">
                          <a:solidFill>
                            <a:schemeClr val="tx1"/>
                          </a:solidFill>
                          <a:effectLst/>
                          <a:latin typeface="+mn-lt"/>
                          <a:ea typeface="+mn-ea"/>
                          <a:cs typeface="+mn-cs"/>
                        </a:rPr>
                        <a:t>Carica su GEA il Soggetto Proponente come allegati alla relazione tecnica</a:t>
                      </a:r>
                    </a:p>
                  </a:txBody>
                  <a:tcPr marL="0" marR="0" marT="0" marB="0">
                    <a:solidFill>
                      <a:schemeClr val="bg1"/>
                    </a:solidFill>
                  </a:tcPr>
                </a:tc>
                <a:extLst>
                  <a:ext uri="{0D108BD9-81ED-4DB2-BD59-A6C34878D82A}">
                    <a16:rowId xmlns:a16="http://schemas.microsoft.com/office/drawing/2014/main" val="3241907438"/>
                  </a:ext>
                </a:extLst>
              </a:tr>
            </a:tbl>
          </a:graphicData>
        </a:graphic>
      </p:graphicFrame>
    </p:spTree>
    <p:extLst>
      <p:ext uri="{BB962C8B-B14F-4D97-AF65-F5344CB8AC3E}">
        <p14:creationId xmlns:p14="http://schemas.microsoft.com/office/powerpoint/2010/main" val="3664123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673314-B067-FD51-09CC-7E7D4BAE6262}"/>
              </a:ext>
            </a:extLst>
          </p:cNvPr>
          <p:cNvSpPr>
            <a:spLocks noGrp="1"/>
          </p:cNvSpPr>
          <p:nvPr>
            <p:ph type="title"/>
          </p:nvPr>
        </p:nvSpPr>
        <p:spPr>
          <a:xfrm>
            <a:off x="838200" y="1269336"/>
            <a:ext cx="10515600" cy="780114"/>
          </a:xfrm>
        </p:spPr>
        <p:txBody>
          <a:bodyPr>
            <a:normAutofit/>
          </a:bodyPr>
          <a:lstStyle/>
          <a:p>
            <a:r>
              <a:rPr lang="it-IT" dirty="0"/>
              <a:t>TO DO - Relazione tecnica</a:t>
            </a:r>
          </a:p>
        </p:txBody>
      </p:sp>
      <p:pic>
        <p:nvPicPr>
          <p:cNvPr id="6" name="Segnaposto contenuto 5" descr="Immagine che contiene testo, software, Software multimediale, Pagina Web&#10;&#10;Descrizione generata automaticamente">
            <a:extLst>
              <a:ext uri="{FF2B5EF4-FFF2-40B4-BE49-F238E27FC236}">
                <a16:creationId xmlns:a16="http://schemas.microsoft.com/office/drawing/2014/main" id="{46BDE1D3-F990-9A3E-6B51-A9A97D9B0C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866" t="20164" r="19879" b="-1322"/>
          <a:stretch/>
        </p:blipFill>
        <p:spPr>
          <a:xfrm>
            <a:off x="7065315" y="1447417"/>
            <a:ext cx="4728126" cy="4430292"/>
          </a:xfrm>
        </p:spPr>
      </p:pic>
      <p:sp>
        <p:nvSpPr>
          <p:cNvPr id="4" name="Segnaposto numero diapositiva 3">
            <a:extLst>
              <a:ext uri="{FF2B5EF4-FFF2-40B4-BE49-F238E27FC236}">
                <a16:creationId xmlns:a16="http://schemas.microsoft.com/office/drawing/2014/main" id="{4FF8A7EC-6466-E976-4994-FA28A254E21D}"/>
              </a:ext>
            </a:extLst>
          </p:cNvPr>
          <p:cNvSpPr>
            <a:spLocks noGrp="1"/>
          </p:cNvSpPr>
          <p:nvPr>
            <p:ph type="sldNum" sz="quarter" idx="12"/>
          </p:nvPr>
        </p:nvSpPr>
        <p:spPr/>
        <p:txBody>
          <a:bodyPr/>
          <a:lstStyle/>
          <a:p>
            <a:fld id="{E46192B8-55D9-4942-9C82-0B9DDA21D461}" type="slidenum">
              <a:rPr lang="it-IT" smtClean="0"/>
              <a:t>7</a:t>
            </a:fld>
            <a:endParaRPr lang="it-IT"/>
          </a:p>
        </p:txBody>
      </p:sp>
      <p:sp>
        <p:nvSpPr>
          <p:cNvPr id="7" name="Segnaposto contenuto 2">
            <a:extLst>
              <a:ext uri="{FF2B5EF4-FFF2-40B4-BE49-F238E27FC236}">
                <a16:creationId xmlns:a16="http://schemas.microsoft.com/office/drawing/2014/main" id="{A25A2631-C32B-8428-C7DC-B3BDC1D63F29}"/>
              </a:ext>
            </a:extLst>
          </p:cNvPr>
          <p:cNvSpPr txBox="1">
            <a:spLocks/>
          </p:cNvSpPr>
          <p:nvPr/>
        </p:nvSpPr>
        <p:spPr>
          <a:xfrm>
            <a:off x="600655" y="1991883"/>
            <a:ext cx="6227115" cy="3885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t>- Ogni Bimestre selezionando il secondo mese </a:t>
            </a:r>
          </a:p>
          <a:p>
            <a:pPr marL="0" indent="0">
              <a:buNone/>
            </a:pPr>
            <a:r>
              <a:rPr lang="it-IT" sz="2000" dirty="0"/>
              <a:t>        (M14, M16, M18…)</a:t>
            </a:r>
          </a:p>
          <a:p>
            <a:pPr marL="0" indent="0">
              <a:buNone/>
            </a:pPr>
            <a:r>
              <a:rPr lang="it-IT" sz="2000" dirty="0"/>
              <a:t>- Entro </a:t>
            </a:r>
            <a:r>
              <a:rPr lang="it-IT" sz="2000" b="1" dirty="0"/>
              <a:t>ogni 28 del secondo mese</a:t>
            </a:r>
          </a:p>
          <a:p>
            <a:pPr marL="457200" indent="-457200">
              <a:buFont typeface="Arial" panose="020B0604020202020204" pitchFamily="34" charset="0"/>
              <a:buAutoNum type="arabicParenR"/>
            </a:pPr>
            <a:endParaRPr lang="it-IT" sz="2000" b="1" dirty="0">
              <a:solidFill>
                <a:srgbClr val="C00000"/>
              </a:solidFill>
            </a:endParaRPr>
          </a:p>
          <a:p>
            <a:pPr marL="0" indent="0">
              <a:buNone/>
            </a:pPr>
            <a:r>
              <a:rPr lang="it-IT" sz="2000" b="1" dirty="0">
                <a:solidFill>
                  <a:srgbClr val="C00000"/>
                </a:solidFill>
              </a:rPr>
              <a:t>Prossima chiusura: 28 aprile, M16, B08</a:t>
            </a:r>
          </a:p>
        </p:txBody>
      </p:sp>
    </p:spTree>
    <p:extLst>
      <p:ext uri="{BB962C8B-B14F-4D97-AF65-F5344CB8AC3E}">
        <p14:creationId xmlns:p14="http://schemas.microsoft.com/office/powerpoint/2010/main" val="2843188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673314-B067-FD51-09CC-7E7D4BAE6262}"/>
              </a:ext>
            </a:extLst>
          </p:cNvPr>
          <p:cNvSpPr>
            <a:spLocks noGrp="1"/>
          </p:cNvSpPr>
          <p:nvPr>
            <p:ph type="title"/>
          </p:nvPr>
        </p:nvSpPr>
        <p:spPr/>
        <p:txBody>
          <a:bodyPr/>
          <a:lstStyle/>
          <a:p>
            <a:r>
              <a:rPr lang="it-IT" dirty="0"/>
              <a:t>TO DO - DNSH</a:t>
            </a:r>
          </a:p>
        </p:txBody>
      </p:sp>
      <p:sp>
        <p:nvSpPr>
          <p:cNvPr id="3" name="Segnaposto contenuto 2">
            <a:extLst>
              <a:ext uri="{FF2B5EF4-FFF2-40B4-BE49-F238E27FC236}">
                <a16:creationId xmlns:a16="http://schemas.microsoft.com/office/drawing/2014/main" id="{234408A9-211B-C562-4C34-3BB3B378C285}"/>
              </a:ext>
            </a:extLst>
          </p:cNvPr>
          <p:cNvSpPr>
            <a:spLocks noGrp="1"/>
          </p:cNvSpPr>
          <p:nvPr>
            <p:ph idx="1"/>
          </p:nvPr>
        </p:nvSpPr>
        <p:spPr>
          <a:xfrm>
            <a:off x="838200" y="1906824"/>
            <a:ext cx="10515600" cy="4252238"/>
          </a:xfrm>
        </p:spPr>
        <p:txBody>
          <a:bodyPr>
            <a:normAutofit/>
          </a:bodyPr>
          <a:lstStyle/>
          <a:p>
            <a:pPr marR="43815">
              <a:spcAft>
                <a:spcPts val="0"/>
              </a:spcAft>
              <a:buFontTx/>
              <a:buChar char="-"/>
            </a:pPr>
            <a:r>
              <a:rPr lang="it-IT" sz="2800" b="0" u="none" strike="noStrike" kern="1200" spc="-10" dirty="0">
                <a:solidFill>
                  <a:schemeClr val="tx1"/>
                </a:solidFill>
                <a:effectLst/>
                <a:latin typeface="+mn-lt"/>
                <a:ea typeface="+mn-ea"/>
                <a:cs typeface="+mn-cs"/>
              </a:rPr>
              <a:t>Inviare al PMO la Dichiarazione DNSH, Allegato 2 (DSAN)</a:t>
            </a:r>
          </a:p>
          <a:p>
            <a:pPr marR="43815">
              <a:spcAft>
                <a:spcPts val="0"/>
              </a:spcAft>
              <a:buFontTx/>
              <a:buChar char="-"/>
            </a:pPr>
            <a:r>
              <a:rPr lang="it-IT" b="1" spc="-10" dirty="0">
                <a:latin typeface="+mn-lt"/>
              </a:rPr>
              <a:t>Inviare le Schede DNSH </a:t>
            </a:r>
            <a:r>
              <a:rPr lang="it-IT" spc="-10" dirty="0">
                <a:latin typeface="+mn-lt"/>
              </a:rPr>
              <a:t>p</a:t>
            </a:r>
            <a:r>
              <a:rPr lang="it-IT" sz="2800" b="0" u="none" strike="noStrike" kern="1200" spc="-10" dirty="0">
                <a:solidFill>
                  <a:schemeClr val="tx1"/>
                </a:solidFill>
                <a:effectLst/>
                <a:latin typeface="+mn-lt"/>
                <a:ea typeface="+mn-ea"/>
                <a:cs typeface="+mn-cs"/>
              </a:rPr>
              <a:t>er le attività concluse nel Bimestre </a:t>
            </a:r>
            <a:r>
              <a:rPr lang="it-IT" sz="2800" b="1" u="none" strike="noStrike" kern="1200" spc="-10" dirty="0">
                <a:solidFill>
                  <a:schemeClr val="tx1"/>
                </a:solidFill>
                <a:effectLst/>
                <a:latin typeface="+mn-lt"/>
                <a:ea typeface="+mn-ea"/>
                <a:cs typeface="+mn-cs"/>
              </a:rPr>
              <a:t>compilate, </a:t>
            </a:r>
            <a:r>
              <a:rPr lang="it-IT" b="1" spc="-10" dirty="0">
                <a:latin typeface="+mn-lt"/>
              </a:rPr>
              <a:t>firmate dal RUP e dall’OE</a:t>
            </a:r>
            <a:endParaRPr lang="it-IT" sz="2800" b="1" u="none" strike="noStrike" kern="1200" spc="-10" dirty="0">
              <a:solidFill>
                <a:schemeClr val="tx1"/>
              </a:solidFill>
              <a:effectLst/>
              <a:latin typeface="+mn-lt"/>
              <a:ea typeface="+mn-ea"/>
              <a:cs typeface="+mn-cs"/>
            </a:endParaRPr>
          </a:p>
          <a:p>
            <a:pPr marR="43815">
              <a:spcAft>
                <a:spcPts val="0"/>
              </a:spcAft>
              <a:buFontTx/>
              <a:buChar char="-"/>
            </a:pPr>
            <a:r>
              <a:rPr lang="it-IT" spc="-10" dirty="0">
                <a:latin typeface="+mn-lt"/>
              </a:rPr>
              <a:t>Per procedure con dichiarazione o senza obblighi non inviare niente</a:t>
            </a:r>
          </a:p>
          <a:p>
            <a:pPr marR="43815">
              <a:spcAft>
                <a:spcPts val="0"/>
              </a:spcAft>
              <a:buFontTx/>
              <a:buChar char="-"/>
            </a:pPr>
            <a:r>
              <a:rPr lang="it-IT" u="sng" dirty="0"/>
              <a:t>Tuttavia</a:t>
            </a:r>
            <a:r>
              <a:rPr lang="it-IT" spc="-10" dirty="0">
                <a:latin typeface="+mn-lt"/>
              </a:rPr>
              <a:t>, in caso di audit saranno verificate sia le schede che le dichiarazioni. </a:t>
            </a:r>
          </a:p>
          <a:p>
            <a:pPr marL="0" marR="43815" indent="0">
              <a:buNone/>
            </a:pPr>
            <a:r>
              <a:rPr lang="it-IT" spc="-10" dirty="0">
                <a:latin typeface="+mn-lt"/>
              </a:rPr>
              <a:t>   Vanno tenute in archivio le versioni </a:t>
            </a:r>
            <a:r>
              <a:rPr lang="it-IT" sz="2800" b="1" u="none" strike="noStrike" kern="1200" spc="-10" dirty="0">
                <a:solidFill>
                  <a:schemeClr val="tx1"/>
                </a:solidFill>
                <a:effectLst/>
                <a:latin typeface="+mn-lt"/>
                <a:ea typeface="+mn-ea"/>
                <a:cs typeface="+mn-cs"/>
              </a:rPr>
              <a:t>compilate, </a:t>
            </a:r>
            <a:r>
              <a:rPr lang="it-IT" b="1" spc="-10" dirty="0">
                <a:latin typeface="+mn-lt"/>
              </a:rPr>
              <a:t>firmate dal RUP e    dall’OE</a:t>
            </a:r>
            <a:endParaRPr lang="it-IT" spc="-10" dirty="0">
              <a:latin typeface="+mn-lt"/>
            </a:endParaRPr>
          </a:p>
          <a:p>
            <a:pPr marL="0" marR="43815" indent="0">
              <a:spcAft>
                <a:spcPts val="0"/>
              </a:spcAft>
              <a:buNone/>
            </a:pPr>
            <a:endParaRPr lang="it-IT" dirty="0"/>
          </a:p>
        </p:txBody>
      </p:sp>
      <p:sp>
        <p:nvSpPr>
          <p:cNvPr id="4" name="Segnaposto numero diapositiva 3">
            <a:extLst>
              <a:ext uri="{FF2B5EF4-FFF2-40B4-BE49-F238E27FC236}">
                <a16:creationId xmlns:a16="http://schemas.microsoft.com/office/drawing/2014/main" id="{4FF8A7EC-6466-E976-4994-FA28A254E21D}"/>
              </a:ext>
            </a:extLst>
          </p:cNvPr>
          <p:cNvSpPr>
            <a:spLocks noGrp="1"/>
          </p:cNvSpPr>
          <p:nvPr>
            <p:ph type="sldNum" sz="quarter" idx="12"/>
          </p:nvPr>
        </p:nvSpPr>
        <p:spPr/>
        <p:txBody>
          <a:bodyPr/>
          <a:lstStyle/>
          <a:p>
            <a:fld id="{E46192B8-55D9-4942-9C82-0B9DDA21D461}" type="slidenum">
              <a:rPr lang="it-IT" smtClean="0"/>
              <a:t>8</a:t>
            </a:fld>
            <a:endParaRPr lang="it-IT"/>
          </a:p>
        </p:txBody>
      </p:sp>
    </p:spTree>
    <p:extLst>
      <p:ext uri="{BB962C8B-B14F-4D97-AF65-F5344CB8AC3E}">
        <p14:creationId xmlns:p14="http://schemas.microsoft.com/office/powerpoint/2010/main" val="140317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673314-B067-FD51-09CC-7E7D4BAE6262}"/>
              </a:ext>
            </a:extLst>
          </p:cNvPr>
          <p:cNvSpPr>
            <a:spLocks noGrp="1"/>
          </p:cNvSpPr>
          <p:nvPr>
            <p:ph type="title"/>
          </p:nvPr>
        </p:nvSpPr>
        <p:spPr/>
        <p:txBody>
          <a:bodyPr/>
          <a:lstStyle/>
          <a:p>
            <a:r>
              <a:rPr lang="it-IT" dirty="0"/>
              <a:t>TO DO - Deliverable</a:t>
            </a:r>
          </a:p>
        </p:txBody>
      </p:sp>
      <p:sp>
        <p:nvSpPr>
          <p:cNvPr id="3" name="Segnaposto contenuto 2">
            <a:extLst>
              <a:ext uri="{FF2B5EF4-FFF2-40B4-BE49-F238E27FC236}">
                <a16:creationId xmlns:a16="http://schemas.microsoft.com/office/drawing/2014/main" id="{234408A9-211B-C562-4C34-3BB3B378C285}"/>
              </a:ext>
            </a:extLst>
          </p:cNvPr>
          <p:cNvSpPr>
            <a:spLocks noGrp="1"/>
          </p:cNvSpPr>
          <p:nvPr>
            <p:ph idx="1"/>
          </p:nvPr>
        </p:nvSpPr>
        <p:spPr>
          <a:xfrm>
            <a:off x="838200" y="1906824"/>
            <a:ext cx="6540062" cy="3885826"/>
          </a:xfrm>
        </p:spPr>
        <p:txBody>
          <a:bodyPr/>
          <a:lstStyle/>
          <a:p>
            <a:pPr marL="514350" indent="-514350">
              <a:buAutoNum type="arabicPeriod"/>
            </a:pPr>
            <a:r>
              <a:rPr lang="it-IT" dirty="0"/>
              <a:t>Usare il template per la relazione in inglese</a:t>
            </a:r>
          </a:p>
          <a:p>
            <a:pPr marL="514350" indent="-514350">
              <a:buAutoNum type="arabicPeriod"/>
            </a:pPr>
            <a:r>
              <a:rPr lang="it-IT" dirty="0"/>
              <a:t> PMO: inserisce ID e revisiona per </a:t>
            </a:r>
          </a:p>
          <a:p>
            <a:pPr marL="0" indent="0">
              <a:buNone/>
            </a:pPr>
            <a:r>
              <a:rPr lang="it-IT" dirty="0"/>
              <a:t>        «omogeneità stilistica»</a:t>
            </a:r>
          </a:p>
          <a:p>
            <a:pPr marL="514350" indent="-514350">
              <a:buAutoNum type="arabicPeriod" startAt="4"/>
            </a:pPr>
            <a:r>
              <a:rPr lang="it-IT" dirty="0"/>
              <a:t>Entro il 28 del mese sottomettere</a:t>
            </a:r>
          </a:p>
          <a:p>
            <a:pPr marL="0" indent="0">
              <a:buNone/>
            </a:pPr>
            <a:r>
              <a:rPr lang="it-IT" dirty="0"/>
              <a:t>       la versione finale</a:t>
            </a:r>
          </a:p>
        </p:txBody>
      </p:sp>
      <p:sp>
        <p:nvSpPr>
          <p:cNvPr id="4" name="Segnaposto numero diapositiva 3">
            <a:extLst>
              <a:ext uri="{FF2B5EF4-FFF2-40B4-BE49-F238E27FC236}">
                <a16:creationId xmlns:a16="http://schemas.microsoft.com/office/drawing/2014/main" id="{4FF8A7EC-6466-E976-4994-FA28A254E21D}"/>
              </a:ext>
            </a:extLst>
          </p:cNvPr>
          <p:cNvSpPr>
            <a:spLocks noGrp="1"/>
          </p:cNvSpPr>
          <p:nvPr>
            <p:ph type="sldNum" sz="quarter" idx="12"/>
          </p:nvPr>
        </p:nvSpPr>
        <p:spPr/>
        <p:txBody>
          <a:bodyPr/>
          <a:lstStyle/>
          <a:p>
            <a:fld id="{E46192B8-55D9-4942-9C82-0B9DDA21D461}" type="slidenum">
              <a:rPr lang="it-IT" smtClean="0"/>
              <a:t>9</a:t>
            </a:fld>
            <a:endParaRPr lang="it-IT"/>
          </a:p>
        </p:txBody>
      </p:sp>
      <p:pic>
        <p:nvPicPr>
          <p:cNvPr id="8" name="Immagine 7" descr="Immagine che contiene testo, schermata, Parallelo, linea&#10;&#10;Descrizione generata automaticamente">
            <a:extLst>
              <a:ext uri="{FF2B5EF4-FFF2-40B4-BE49-F238E27FC236}">
                <a16:creationId xmlns:a16="http://schemas.microsoft.com/office/drawing/2014/main" id="{D23E52CA-AA18-AC7C-19B4-04F8F708C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200" y="1204466"/>
            <a:ext cx="3588853" cy="5086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838063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D732C99F-55BD-AD4A-8521-BE109935E3EE}" vid="{BE78499A-A7B0-5946-9AA5-2D01926245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0854B9C7EB83A3498968F528FC64EFFC" ma:contentTypeVersion="20" ma:contentTypeDescription="Creare un nuovo documento." ma:contentTypeScope="" ma:versionID="3750dc789cb5933a2688685a877a7d7f">
  <xsd:schema xmlns:xsd="http://www.w3.org/2001/XMLSchema" xmlns:xs="http://www.w3.org/2001/XMLSchema" xmlns:p="http://schemas.microsoft.com/office/2006/metadata/properties" xmlns:ns1="http://schemas.microsoft.com/sharepoint/v3" xmlns:ns2="cdda7f2e-c373-4dae-9d8d-de155a501ec5" xmlns:ns3="29b15f42-945a-4f71-bfdc-10ac36b66450" targetNamespace="http://schemas.microsoft.com/office/2006/metadata/properties" ma:root="true" ma:fieldsID="c02c4193e781a6c47044d47096978fa6" ns1:_="" ns2:_="" ns3:_="">
    <xsd:import namespace="http://schemas.microsoft.com/sharepoint/v3"/>
    <xsd:import namespace="cdda7f2e-c373-4dae-9d8d-de155a501ec5"/>
    <xsd:import namespace="29b15f42-945a-4f71-bfdc-10ac36b664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Proprietà criteri di conformità unificati" ma:hidden="true" ma:internalName="_ip_UnifiedCompliancePolicyProperties">
      <xsd:simpleType>
        <xsd:restriction base="dms:Note"/>
      </xsd:simpleType>
    </xsd:element>
    <xsd:element name="_ip_UnifiedCompliancePolicyUIAction" ma:index="20" nillable="true" ma:displayName="Azione interfaccia utente criteri di conformità unificat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da7f2e-c373-4dae-9d8d-de155a501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b15f42-945a-4f71-bfdc-10ac36b66450" elementFormDefault="qualified">
    <xsd:import namespace="http://schemas.microsoft.com/office/2006/documentManagement/types"/>
    <xsd:import namespace="http://schemas.microsoft.com/office/infopath/2007/PartnerControls"/>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element name="TaxCatchAll" ma:index="25" nillable="true" ma:displayName="Taxonomy Catch All Column" ma:hidden="true" ma:list="{63a7152d-ac62-4b85-afe1-8bf640cacbe7}" ma:internalName="TaxCatchAll" ma:showField="CatchAllData" ma:web="29b15f42-945a-4f71-bfdc-10ac36b664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da7f2e-c373-4dae-9d8d-de155a501ec5">
      <Terms xmlns="http://schemas.microsoft.com/office/infopath/2007/PartnerControls"/>
    </lcf76f155ced4ddcb4097134ff3c332f>
    <TaxCatchAll xmlns="29b15f42-945a-4f71-bfdc-10ac36b66450" xsi:nil="true"/>
    <SharedWithUsers xmlns="29b15f42-945a-4f71-bfdc-10ac36b66450">
      <UserInfo>
        <DisplayName>Michele Punturo</DisplayName>
        <AccountId>9</AccountId>
        <AccountType/>
      </UserInfo>
      <UserInfo>
        <DisplayName>Monique Bossi</DisplayName>
        <AccountId>314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A7DDDCDE-11C2-44B1-9C7A-7F93779120F0}"/>
</file>

<file path=customXml/itemProps3.xml><?xml version="1.0" encoding="utf-8"?>
<ds:datastoreItem xmlns:ds="http://schemas.openxmlformats.org/officeDocument/2006/customXml" ds:itemID="{03467FBC-AEAE-4EC2-BF36-9EF027E22BDD}">
  <ds:schemaRefs>
    <ds:schemaRef ds:uri="http://schemas.openxmlformats.org/package/2006/metadata/core-properties"/>
    <ds:schemaRef ds:uri="http://schemas.microsoft.com/office/2006/documentManagement/types"/>
    <ds:schemaRef ds:uri="http://purl.org/dc/elements/1.1/"/>
    <ds:schemaRef ds:uri="717fcd62-d2e5-4b94-86ea-f95e8d67ee26"/>
    <ds:schemaRef ds:uri="http://purl.org/dc/terms/"/>
    <ds:schemaRef ds:uri="http://schemas.microsoft.com/office/2006/metadata/properties"/>
    <ds:schemaRef ds:uri="http://www.w3.org/XML/1998/namespace"/>
    <ds:schemaRef ds:uri="http://schemas.microsoft.com/office/infopath/2007/PartnerControls"/>
    <ds:schemaRef ds:uri="8d2b583d-6ede-4b91-b320-577826b5a3e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Tema di Office</Template>
  <TotalTime>323</TotalTime>
  <Words>1314</Words>
  <Application>Microsoft Macintosh PowerPoint</Application>
  <PresentationFormat>Widescreen</PresentationFormat>
  <Paragraphs>257</Paragraphs>
  <Slides>13</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Titillium</vt:lpstr>
      <vt:lpstr>Titillium Bd</vt:lpstr>
      <vt:lpstr>Arial</vt:lpstr>
      <vt:lpstr>Calibri</vt:lpstr>
      <vt:lpstr>Tema di Office</vt:lpstr>
      <vt:lpstr>Avanzamento fisico</vt:lpstr>
      <vt:lpstr>Avanzamento fisico </vt:lpstr>
      <vt:lpstr>Considerazioni </vt:lpstr>
      <vt:lpstr>La relazione tecnica</vt:lpstr>
      <vt:lpstr>Adempimenti DNSH</vt:lpstr>
      <vt:lpstr>Riassumendo</vt:lpstr>
      <vt:lpstr>TO DO - Relazione tecnica</vt:lpstr>
      <vt:lpstr>TO DO - DNSH</vt:lpstr>
      <vt:lpstr>TO DO - Deliverable</vt:lpstr>
      <vt:lpstr>Deliverale Submission calendar B07 – due &amp; postponed</vt:lpstr>
      <vt:lpstr>Deliverale Submission calendar B08 - due</vt:lpstr>
      <vt:lpstr>Deliverale Submission calendar B08 - postponed</vt:lpstr>
      <vt:lpstr>Domande, dubbi, perplessità?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Giuseppe Greco</dc:creator>
  <cp:lastModifiedBy>Monique Bossi</cp:lastModifiedBy>
  <cp:revision>13</cp:revision>
  <dcterms:created xsi:type="dcterms:W3CDTF">2024-01-08T14:25:46Z</dcterms:created>
  <dcterms:modified xsi:type="dcterms:W3CDTF">2024-04-23T05:13:41Z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0x01010094D0CB1DD4C6874090359A0974FE1D55</vt:lpwstr>
  </property>
</Properties>
</file>