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65" r:id="rId4"/>
    <p:sldId id="258" r:id="rId5"/>
    <p:sldId id="259" r:id="rId6"/>
    <p:sldId id="261" r:id="rId7"/>
    <p:sldId id="262" r:id="rId8"/>
    <p:sldId id="260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74" r:id="rId20"/>
    <p:sldId id="275" r:id="rId21"/>
    <p:sldId id="273" r:id="rId22"/>
    <p:sldId id="276" r:id="rId23"/>
    <p:sldId id="278" r:id="rId24"/>
    <p:sldId id="277" r:id="rId25"/>
    <p:sldId id="279" r:id="rId26"/>
    <p:sldId id="280" r:id="rId27"/>
    <p:sldId id="327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2" r:id="rId37"/>
    <p:sldId id="290" r:id="rId38"/>
    <p:sldId id="291" r:id="rId39"/>
    <p:sldId id="309" r:id="rId40"/>
    <p:sldId id="293" r:id="rId41"/>
    <p:sldId id="294" r:id="rId42"/>
    <p:sldId id="298" r:id="rId43"/>
    <p:sldId id="299" r:id="rId44"/>
    <p:sldId id="311" r:id="rId45"/>
    <p:sldId id="295" r:id="rId46"/>
    <p:sldId id="300" r:id="rId47"/>
    <p:sldId id="302" r:id="rId48"/>
    <p:sldId id="301" r:id="rId49"/>
    <p:sldId id="296" r:id="rId50"/>
    <p:sldId id="305" r:id="rId51"/>
    <p:sldId id="303" r:id="rId52"/>
    <p:sldId id="304" r:id="rId53"/>
    <p:sldId id="297" r:id="rId54"/>
    <p:sldId id="307" r:id="rId55"/>
    <p:sldId id="306" r:id="rId56"/>
    <p:sldId id="310" r:id="rId57"/>
    <p:sldId id="329" r:id="rId58"/>
    <p:sldId id="323" r:id="rId59"/>
    <p:sldId id="308" r:id="rId60"/>
    <p:sldId id="331" r:id="rId61"/>
    <p:sldId id="328" r:id="rId62"/>
    <p:sldId id="315" r:id="rId63"/>
    <p:sldId id="314" r:id="rId64"/>
    <p:sldId id="316" r:id="rId65"/>
    <p:sldId id="324" r:id="rId66"/>
    <p:sldId id="325" r:id="rId67"/>
    <p:sldId id="326" r:id="rId68"/>
    <p:sldId id="312" r:id="rId69"/>
    <p:sldId id="332" r:id="rId70"/>
    <p:sldId id="333" r:id="rId71"/>
    <p:sldId id="313" r:id="rId72"/>
    <p:sldId id="330" r:id="rId7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CCFFCC"/>
    <a:srgbClr val="663300"/>
    <a:srgbClr val="FFCC99"/>
    <a:srgbClr val="0066FF"/>
    <a:srgbClr val="996633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4A99D-9696-47E5-BD83-4713D225AB74}" type="datetimeFigureOut">
              <a:rPr lang="en-GB" smtClean="0"/>
              <a:pPr/>
              <a:t>04/10/2011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EDED1-96F0-43F7-B767-6E0D63F6A4CE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en-GB" dirty="0" smtClean="0"/>
              <a:t>04/10/2011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en-GB" dirty="0" err="1" smtClean="0"/>
              <a:t>Fabrizio</a:t>
            </a:r>
            <a:r>
              <a:rPr lang="en-GB" dirty="0" smtClean="0"/>
              <a:t> </a:t>
            </a:r>
            <a:r>
              <a:rPr lang="en-GB" dirty="0" err="1" smtClean="0"/>
              <a:t>Cei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fld id="{193DA506-CEF3-4B19-AE4A-04AFEDFC19B8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7" name="Picture 7" descr="cherubino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8838" cy="838200"/>
          </a:xfrm>
          <a:prstGeom prst="rect">
            <a:avLst/>
          </a:prstGeom>
          <a:noFill/>
        </p:spPr>
      </p:pic>
      <p:pic>
        <p:nvPicPr>
          <p:cNvPr id="8" name="Picture 8" descr="logoinfn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413" y="0"/>
            <a:ext cx="887412" cy="8763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600" b="1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en-GB" dirty="0" err="1" smtClean="0"/>
              <a:t>Fabrizio</a:t>
            </a:r>
            <a:r>
              <a:rPr lang="en-GB" dirty="0" smtClean="0"/>
              <a:t> </a:t>
            </a:r>
            <a:r>
              <a:rPr lang="en-GB" dirty="0" err="1" smtClean="0"/>
              <a:t>Cei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fld id="{193DA506-CEF3-4B19-AE4A-04AFEDFC19B8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7" name="Picture 7" descr="cherubinoH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8838" cy="838200"/>
          </a:xfrm>
          <a:prstGeom prst="rect">
            <a:avLst/>
          </a:prstGeom>
          <a:noFill/>
        </p:spPr>
      </p:pic>
      <p:pic>
        <p:nvPicPr>
          <p:cNvPr id="8" name="Picture 8" descr="logoinfn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3413" y="0"/>
            <a:ext cx="887412" cy="8763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Fabrizio Cei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A506-CEF3-4B19-AE4A-04AFEDFC19B8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15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6.gif"/><Relationship Id="rId9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hyperlink" Target="http://www.ansa.it/scienza/index.html" TargetMode="External"/><Relationship Id="rId7" Type="http://schemas.openxmlformats.org/officeDocument/2006/relationships/image" Target="../media/image99.gif"/><Relationship Id="rId2" Type="http://schemas.openxmlformats.org/officeDocument/2006/relationships/hyperlink" Target="http://www.ansa.it/web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gif"/><Relationship Id="rId5" Type="http://schemas.openxmlformats.org/officeDocument/2006/relationships/hyperlink" Target="http://www.ansa.it/scienza/notizie/rubriche/fisica/2011/09/26/visualizza_new.html_698338183.html" TargetMode="External"/><Relationship Id="rId4" Type="http://schemas.openxmlformats.org/officeDocument/2006/relationships/hyperlink" Target="http://www.ansa.it/scienza/notizie/rubriche/fisica/fisicamatematica.shtml" TargetMode="External"/><Relationship Id="rId9" Type="http://schemas.openxmlformats.org/officeDocument/2006/relationships/image" Target="../media/image101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230425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Latest results from the MEG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experiment:</a:t>
            </a:r>
            <a:b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search for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→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GB" b="1" baseline="30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+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decay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Fabrizio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Cei</a:t>
            </a:r>
            <a:endParaRPr lang="en-GB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University </a:t>
            </a:r>
            <a:r>
              <a:rPr lang="en-GB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Pisa </a:t>
            </a:r>
            <a:r>
              <a:rPr lang="en-GB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INFN</a:t>
            </a:r>
          </a:p>
          <a:p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Pisa, 4</a:t>
            </a:r>
            <a:r>
              <a:rPr lang="en-GB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</a:t>
            </a:r>
            <a:r>
              <a:rPr lang="en-GB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October 2011</a:t>
            </a:r>
            <a:endParaRPr lang="en-GB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416824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.. linked with improving technologies</a:t>
            </a:r>
            <a:endParaRPr lang="en-GB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51733" t="20421" r="3057" b="14516"/>
          <a:stretch>
            <a:fillRect/>
          </a:stretch>
        </p:blipFill>
        <p:spPr bwMode="auto">
          <a:xfrm>
            <a:off x="5574092" y="1988840"/>
            <a:ext cx="3569908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369" t="2671" r="2253"/>
          <a:stretch>
            <a:fillRect/>
          </a:stretch>
        </p:blipFill>
        <p:spPr bwMode="auto">
          <a:xfrm>
            <a:off x="0" y="1988840"/>
            <a:ext cx="5621343" cy="39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2 7"/>
          <p:cNvCxnSpPr/>
          <p:nvPr/>
        </p:nvCxnSpPr>
        <p:spPr>
          <a:xfrm flipH="1">
            <a:off x="1332210" y="1844824"/>
            <a:ext cx="287462" cy="28461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475656" y="1484784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Cosmic 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cxnSp>
        <p:nvCxnSpPr>
          <p:cNvPr id="11" name="Connettore 2 10"/>
          <p:cNvCxnSpPr>
            <a:stCxn id="9" idx="3"/>
          </p:cNvCxnSpPr>
          <p:nvPr/>
        </p:nvCxnSpPr>
        <p:spPr>
          <a:xfrm>
            <a:off x="2453809" y="1638673"/>
            <a:ext cx="2982287" cy="4941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236296" y="1556792"/>
            <a:ext cx="1313180" cy="400110"/>
          </a:xfrm>
          <a:prstGeom prst="rect">
            <a:avLst/>
          </a:prstGeom>
          <a:solidFill>
            <a:srgbClr val="FFFF00">
              <a:alpha val="5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BR &lt; 0.1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83568" y="3717032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Stopped 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123728" y="4869160"/>
            <a:ext cx="93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beams</a:t>
            </a:r>
            <a:endParaRPr lang="en-GB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1115616" y="3429000"/>
            <a:ext cx="288032" cy="28803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2411760" y="4509120"/>
            <a:ext cx="288032" cy="28803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660232" y="5733256"/>
            <a:ext cx="2311851" cy="400110"/>
          </a:xfrm>
          <a:prstGeom prst="rect">
            <a:avLst/>
          </a:prstGeom>
          <a:solidFill>
            <a:srgbClr val="FFFF00">
              <a:alpha val="5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BR &lt;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1.2 x 10</a:t>
            </a:r>
            <a:r>
              <a:rPr lang="en-US" sz="2000" b="1" baseline="30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-11</a:t>
            </a:r>
            <a:endParaRPr lang="en-US" sz="2000" b="1" baseline="30000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414268" cy="57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611560" y="4221088"/>
            <a:ext cx="8064896" cy="194421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The MEG Experiment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488000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491880" y="620688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 of </a:t>
            </a:r>
            <a:endParaRPr lang="en-GB" sz="32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MEG people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857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4139952" y="6093296"/>
            <a:ext cx="1869423" cy="36933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9900"/>
                </a:solidFill>
                <a:latin typeface="Comic Sans MS" pitchFamily="66" charset="0"/>
                <a:sym typeface="Symbol"/>
              </a:rPr>
              <a:t> 60 physicists</a:t>
            </a:r>
            <a:endParaRPr lang="en-GB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ymbol" pitchFamily="18" charset="2"/>
              </a:rPr>
              <a:t>m</a:t>
            </a:r>
            <a:r>
              <a:rPr lang="en-GB" dirty="0" smtClean="0"/>
              <a:t> </a:t>
            </a:r>
            <a:r>
              <a:rPr lang="en-GB" dirty="0" smtClean="0">
                <a:sym typeface="Symbol"/>
              </a:rPr>
              <a:t> </a:t>
            </a:r>
            <a:r>
              <a:rPr lang="en-GB" dirty="0" err="1" smtClean="0">
                <a:sym typeface="Symbol"/>
              </a:rPr>
              <a:t>e</a:t>
            </a:r>
            <a:r>
              <a:rPr lang="en-GB" dirty="0" err="1" smtClean="0">
                <a:latin typeface="Symbol" pitchFamily="18" charset="2"/>
                <a:sym typeface="Symbol"/>
              </a:rPr>
              <a:t>g</a:t>
            </a:r>
            <a:r>
              <a:rPr lang="en-GB" dirty="0" smtClean="0">
                <a:sym typeface="Symbol"/>
              </a:rPr>
              <a:t> signal </a:t>
            </a:r>
            <a:r>
              <a:rPr lang="en-GB" dirty="0" err="1" smtClean="0">
                <a:sym typeface="Symbol"/>
              </a:rPr>
              <a:t>vs</a:t>
            </a:r>
            <a:r>
              <a:rPr lang="en-GB" dirty="0" smtClean="0">
                <a:sym typeface="Symbol"/>
              </a:rPr>
              <a:t> </a:t>
            </a:r>
            <a:r>
              <a:rPr lang="en-GB" dirty="0" err="1" smtClean="0">
                <a:sym typeface="Symbol"/>
              </a:rPr>
              <a:t>bck</a:t>
            </a:r>
            <a:r>
              <a:rPr lang="en-GB" dirty="0" smtClean="0">
                <a:sym typeface="Symbol"/>
              </a:rPr>
              <a:t> 1)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142928" y="1628800"/>
            <a:ext cx="5562600" cy="4724400"/>
          </a:xfrm>
          <a:prstGeom prst="rect">
            <a:avLst/>
          </a:prstGeom>
          <a:solidFill>
            <a:srgbClr val="99CCFF">
              <a:alpha val="6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3528" y="1628800"/>
            <a:ext cx="2743200" cy="4724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99728" y="3686200"/>
            <a:ext cx="2971800" cy="533400"/>
            <a:chOff x="672" y="1306"/>
            <a:chExt cx="1872" cy="336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392" y="130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536" y="1354"/>
              <a:ext cx="720" cy="0"/>
            </a:xfrm>
            <a:prstGeom prst="line">
              <a:avLst/>
            </a:prstGeom>
            <a:noFill/>
            <a:ln w="31750">
              <a:solidFill>
                <a:srgbClr val="0099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672" y="1354"/>
              <a:ext cx="672" cy="0"/>
            </a:xfrm>
            <a:prstGeom prst="line">
              <a:avLst/>
            </a:prstGeom>
            <a:noFill/>
            <a:ln w="317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720" y="1354"/>
              <a:ext cx="18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2670175" eaLnBrk="0" hangingPunct="0">
                <a:spcBef>
                  <a:spcPct val="50000"/>
                </a:spcBef>
                <a:tabLst>
                  <a:tab pos="376238" algn="l"/>
                  <a:tab pos="852488" algn="l"/>
                  <a:tab pos="1528763" algn="l"/>
                </a:tabLst>
                <a:defRPr/>
              </a:pPr>
              <a:r>
                <a:rPr lang="it-IT" sz="2400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it-IT" sz="2400" b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e</a:t>
              </a:r>
              <a:r>
                <a:rPr lang="it-IT" sz="2400" b="1" baseline="30000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+</a:t>
              </a:r>
              <a:r>
                <a:rPr lang="it-IT" sz="2400" b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	 </a:t>
              </a: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it-IT" sz="24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 pitchFamily="18" charset="2"/>
                </a:rPr>
                <a:t>+</a:t>
              </a:r>
              <a:r>
                <a:rPr lang="en-GB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it-IT" sz="2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 pitchFamily="18" charset="2"/>
                </a:rPr>
                <a:t>	</a:t>
              </a:r>
              <a:r>
                <a:rPr lang="it-IT" sz="20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 pitchFamily="18" charset="2"/>
                </a:rPr>
                <a:t>      </a:t>
              </a:r>
              <a:r>
                <a:rPr lang="it-IT" sz="2400" b="1" dirty="0" smtClean="0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it-IT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endParaRPr>
            </a:p>
          </p:txBody>
        </p:sp>
      </p:grp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52128" y="4753000"/>
            <a:ext cx="30480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it-IT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q</a:t>
            </a:r>
            <a:r>
              <a:rPr lang="it-IT" b="1" baseline="-25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r>
              <a:rPr lang="it-IT" b="1" baseline="-25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= </a:t>
            </a:r>
            <a:r>
              <a:rPr lang="it-IT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180°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it-IT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E</a:t>
            </a:r>
            <a:r>
              <a:rPr lang="it-IT" sz="2000" b="1" baseline="-25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e</a:t>
            </a:r>
            <a:r>
              <a:rPr lang="it-IT" sz="2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=</a:t>
            </a:r>
            <a:r>
              <a:rPr lang="it-IT" sz="2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E</a:t>
            </a:r>
            <a:r>
              <a:rPr lang="it-IT" sz="2000" b="1" baseline="-25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g</a:t>
            </a:r>
            <a:r>
              <a:rPr lang="it-IT" sz="2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=</a:t>
            </a:r>
            <a:r>
              <a:rPr lang="it-IT" sz="2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it-IT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52.8</a:t>
            </a: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it-IT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MeV</a:t>
            </a:r>
            <a:endParaRPr lang="en-GB" b="1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sym typeface="Symbol" pitchFamily="18" charset="2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it-IT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</a:t>
            </a:r>
            <a:r>
              <a:rPr lang="it-IT" b="1" baseline="-25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r>
              <a:rPr lang="it-IT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= </a:t>
            </a:r>
            <a:r>
              <a:rPr lang="it-IT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</a:t>
            </a:r>
            <a:r>
              <a:rPr lang="it-IT" b="1" baseline="-2500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endParaRPr lang="en-GB" b="1" baseline="-2500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933128" y="1781200"/>
            <a:ext cx="17526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en-GB" sz="2800">
                <a:solidFill>
                  <a:srgbClr val="000099"/>
                </a:solidFill>
                <a:latin typeface="Comic Sans MS" pitchFamily="66" charset="0"/>
              </a:rPr>
              <a:t>signal</a:t>
            </a:r>
            <a:r>
              <a:rPr lang="en-GB" sz="2800">
                <a:solidFill>
                  <a:srgbClr val="0000FF"/>
                </a:solidFill>
                <a:latin typeface="Comic Sans MS" pitchFamily="66" charset="0"/>
              </a:rPr>
              <a:t> </a:t>
            </a: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en-GB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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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g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904928" y="1705000"/>
            <a:ext cx="411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sz="2800">
                <a:solidFill>
                  <a:srgbClr val="000099"/>
                </a:solidFill>
                <a:latin typeface="Comic Sans MS" pitchFamily="66" charset="0"/>
              </a:rPr>
              <a:t>background</a:t>
            </a:r>
            <a:r>
              <a:rPr lang="en-GB" sz="2800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600128" y="3076600"/>
            <a:ext cx="2133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physical</a:t>
            </a:r>
            <a:r>
              <a:rPr lang="en-GB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endParaRPr lang="en-GB" sz="24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buFont typeface="Symbol" pitchFamily="18" charset="2"/>
              <a:buNone/>
              <a:defRPr/>
            </a:pP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m</a:t>
            </a: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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g</a:t>
            </a:r>
            <a:r>
              <a:rPr lang="it-IT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 </a:t>
            </a: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n n</a:t>
            </a: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buFont typeface="Symbol" pitchFamily="18" charset="2"/>
              <a:buNone/>
              <a:defRPr/>
            </a:pPr>
            <a:r>
              <a:rPr lang="en-GB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(</a:t>
            </a:r>
            <a:r>
              <a:rPr lang="en-GB" b="1" u="sng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radiative decay</a:t>
            </a:r>
            <a:r>
              <a:rPr lang="en-GB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)</a:t>
            </a:r>
          </a:p>
        </p:txBody>
      </p: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3219128" y="4219600"/>
            <a:ext cx="2971800" cy="1219200"/>
            <a:chOff x="1920" y="1776"/>
            <a:chExt cx="1872" cy="768"/>
          </a:xfrm>
        </p:grpSpPr>
        <p:grpSp>
          <p:nvGrpSpPr>
            <p:cNvPr id="18" name="Group 15"/>
            <p:cNvGrpSpPr>
              <a:grpSpLocks/>
            </p:cNvGrpSpPr>
            <p:nvPr/>
          </p:nvGrpSpPr>
          <p:grpSpPr bwMode="auto">
            <a:xfrm>
              <a:off x="1920" y="2064"/>
              <a:ext cx="1872" cy="336"/>
              <a:chOff x="672" y="1306"/>
              <a:chExt cx="1872" cy="336"/>
            </a:xfrm>
          </p:grpSpPr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1392" y="130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1536" y="1354"/>
                <a:ext cx="720" cy="0"/>
              </a:xfrm>
              <a:prstGeom prst="line">
                <a:avLst/>
              </a:prstGeom>
              <a:noFill/>
              <a:ln w="31750">
                <a:solidFill>
                  <a:srgbClr val="0099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 flipH="1">
                <a:off x="672" y="1354"/>
                <a:ext cx="672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720" y="1354"/>
                <a:ext cx="18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defTabSz="2670175" eaLnBrk="0" hangingPunct="0">
                  <a:spcBef>
                    <a:spcPct val="50000"/>
                  </a:spcBef>
                  <a:tabLst>
                    <a:tab pos="376238" algn="l"/>
                    <a:tab pos="852488" algn="l"/>
                    <a:tab pos="1528763" algn="l"/>
                  </a:tabLst>
                  <a:defRPr/>
                </a:pPr>
                <a:r>
                  <a:rPr lang="it-IT" sz="2400" b="1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e</a:t>
                </a:r>
                <a:r>
                  <a:rPr lang="it-IT" sz="2400" b="1" baseline="30000" dirty="0" err="1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+</a:t>
                </a:r>
                <a:r>
                  <a:rPr lang="it-IT" sz="2400" b="1" baseline="300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	 </a:t>
                </a:r>
                <a:r>
                  <a:rPr lang="it-IT" sz="2400" b="1" baseline="30000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rPr>
                  <a:t>      </a:t>
                </a:r>
                <a:r>
                  <a:rPr lang="en-GB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  <a:sym typeface="Symbol" pitchFamily="18" charset="2"/>
                  </a:rPr>
                  <a:t></a:t>
                </a:r>
                <a:r>
                  <a:rPr lang="it-IT" sz="2400" b="1" baseline="30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  <a:sym typeface="Symbol" pitchFamily="18" charset="2"/>
                  </a:rPr>
                  <a:t>+</a:t>
                </a:r>
                <a:r>
                  <a:rPr lang="en-GB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  <a:sym typeface="Symbol" pitchFamily="18" charset="2"/>
                  </a:rPr>
                  <a:t> </a:t>
                </a:r>
                <a:r>
                  <a:rPr lang="it-IT" sz="2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  <a:sym typeface="Symbol" pitchFamily="18" charset="2"/>
                  </a:rPr>
                  <a:t>	</a:t>
                </a:r>
                <a:r>
                  <a:rPr lang="it-IT" sz="2000" b="1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  <a:sym typeface="Symbol" pitchFamily="18" charset="2"/>
                  </a:rPr>
                  <a:t>      </a:t>
                </a:r>
                <a:r>
                  <a:rPr lang="it-IT" sz="2400" b="1" dirty="0" smtClean="0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  <a:sym typeface="Symbol" pitchFamily="18" charset="2"/>
                  </a:rPr>
                  <a:t>g</a:t>
                </a:r>
                <a:endParaRPr lang="it-IT" sz="24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endParaRPr>
              </a:p>
            </p:txBody>
          </p:sp>
        </p:grp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V="1">
              <a:off x="2736" y="1872"/>
              <a:ext cx="144" cy="19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H="1">
              <a:off x="2455" y="2160"/>
              <a:ext cx="185" cy="252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2256" y="22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it-IT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endParaRPr lang="en-GB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2880" y="17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it-IT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endParaRPr lang="en-GB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endParaRPr>
            </a:p>
          </p:txBody>
        </p:sp>
      </p:grp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6648128" y="2314600"/>
            <a:ext cx="19050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accidental</a:t>
            </a:r>
            <a:r>
              <a:rPr lang="en-GB" sz="2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en-GB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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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r>
              <a:rPr lang="it-IT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 </a:t>
            </a: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n n</a:t>
            </a: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en-GB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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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r>
              <a:rPr lang="en-GB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g</a:t>
            </a:r>
            <a:r>
              <a:rPr lang="it-IT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 </a:t>
            </a: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n n</a:t>
            </a: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ee </a:t>
            </a: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 </a:t>
            </a:r>
            <a:r>
              <a:rPr lang="en-GB" sz="24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g</a:t>
            </a:r>
            <a:r>
              <a:rPr lang="en-GB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 g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endParaRPr lang="it-IT" sz="2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sym typeface="Symbol" pitchFamily="18" charset="2"/>
            </a:endParaRP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eZ </a:t>
            </a:r>
            <a:r>
              <a:rPr lang="en-GB" sz="28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 </a:t>
            </a:r>
            <a:r>
              <a:rPr 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eZ</a:t>
            </a:r>
            <a:r>
              <a:rPr lang="en-GB" sz="24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 g</a:t>
            </a:r>
            <a:r>
              <a:rPr lang="en-GB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 eaLnBrk="0" hangingPunct="0">
              <a:lnSpc>
                <a:spcPct val="80000"/>
              </a:lnSpc>
              <a:spcBef>
                <a:spcPct val="30000"/>
              </a:spcBef>
              <a:defRPr/>
            </a:pPr>
            <a:endParaRPr lang="en-GB" sz="2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28" name="Group 25"/>
          <p:cNvGrpSpPr>
            <a:grpSpLocks/>
          </p:cNvGrpSpPr>
          <p:nvPr/>
        </p:nvGrpSpPr>
        <p:grpSpPr bwMode="auto">
          <a:xfrm>
            <a:off x="6343328" y="4676800"/>
            <a:ext cx="2286000" cy="914400"/>
            <a:chOff x="3936" y="2304"/>
            <a:chExt cx="1440" cy="576"/>
          </a:xfrm>
        </p:grpSpPr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>
              <a:off x="3936" y="2592"/>
              <a:ext cx="9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2670175" eaLnBrk="0" hangingPunct="0">
                <a:spcBef>
                  <a:spcPct val="50000"/>
                </a:spcBef>
                <a:tabLst>
                  <a:tab pos="376238" algn="l"/>
                  <a:tab pos="852488" algn="l"/>
                  <a:tab pos="1528763" algn="l"/>
                </a:tabLst>
                <a:defRPr/>
              </a:pPr>
              <a:r>
                <a:rPr lang="it-IT" sz="2400" dirty="0">
                  <a:solidFill>
                    <a:srgbClr val="0000FF"/>
                  </a:solidFill>
                  <a:latin typeface="Comic Sans MS" pitchFamily="66" charset="0"/>
                </a:rPr>
                <a:t> </a:t>
              </a:r>
              <a:r>
                <a:rPr lang="it-IT" sz="2400" b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e</a:t>
              </a:r>
              <a:r>
                <a:rPr lang="it-IT" sz="2400" b="1" baseline="30000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+</a:t>
              </a:r>
              <a:r>
                <a:rPr lang="it-IT" sz="2400" b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	 </a:t>
              </a: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 pitchFamily="18" charset="2"/>
                </a:rPr>
                <a:t></a:t>
              </a:r>
              <a:r>
                <a:rPr lang="it-IT" sz="24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Symbol" pitchFamily="18" charset="2"/>
                </a:rPr>
                <a:t>+</a:t>
              </a:r>
              <a:endParaRPr lang="it-IT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endParaRPr>
            </a:p>
          </p:txBody>
        </p:sp>
        <p:grpSp>
          <p:nvGrpSpPr>
            <p:cNvPr id="30" name="Group 27"/>
            <p:cNvGrpSpPr>
              <a:grpSpLocks/>
            </p:cNvGrpSpPr>
            <p:nvPr/>
          </p:nvGrpSpPr>
          <p:grpSpPr bwMode="auto">
            <a:xfrm>
              <a:off x="3984" y="2304"/>
              <a:ext cx="1392" cy="528"/>
              <a:chOff x="3792" y="2064"/>
              <a:chExt cx="1392" cy="528"/>
            </a:xfrm>
          </p:grpSpPr>
          <p:sp>
            <p:nvSpPr>
              <p:cNvPr id="31" name="Oval 28"/>
              <p:cNvSpPr>
                <a:spLocks noChangeArrowheads="1"/>
              </p:cNvSpPr>
              <p:nvPr/>
            </p:nvSpPr>
            <p:spPr bwMode="auto">
              <a:xfrm>
                <a:off x="4512" y="23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 flipH="1">
                <a:off x="3792" y="2352"/>
                <a:ext cx="672" cy="0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Line 30"/>
              <p:cNvSpPr>
                <a:spLocks noChangeShapeType="1"/>
              </p:cNvSpPr>
              <p:nvPr/>
            </p:nvSpPr>
            <p:spPr bwMode="auto">
              <a:xfrm flipV="1">
                <a:off x="4608" y="2112"/>
                <a:ext cx="144" cy="19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>
                <a:off x="4608" y="2400"/>
                <a:ext cx="336" cy="19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 Box 32"/>
              <p:cNvSpPr txBox="1">
                <a:spLocks noChangeArrowheads="1"/>
              </p:cNvSpPr>
              <p:nvPr/>
            </p:nvSpPr>
            <p:spPr bwMode="auto">
              <a:xfrm>
                <a:off x="4896" y="2304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it-IT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n</a:t>
                </a:r>
                <a:endParaRPr lang="en-GB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endParaRPr>
              </a:p>
            </p:txBody>
          </p:sp>
          <p:sp>
            <p:nvSpPr>
              <p:cNvPr id="36" name="Text Box 33"/>
              <p:cNvSpPr txBox="1">
                <a:spLocks noChangeArrowheads="1"/>
              </p:cNvSpPr>
              <p:nvPr/>
            </p:nvSpPr>
            <p:spPr bwMode="auto">
              <a:xfrm>
                <a:off x="4704" y="2064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r>
                  <a:rPr lang="it-IT" sz="24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Symbol" pitchFamily="18" charset="2"/>
                  </a:rPr>
                  <a:t>n</a:t>
                </a:r>
                <a:endParaRPr lang="en-GB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endParaRPr>
              </a:p>
            </p:txBody>
          </p:sp>
        </p:grpSp>
      </p:grpSp>
      <p:sp>
        <p:nvSpPr>
          <p:cNvPr id="37" name="AutoShape 34"/>
          <p:cNvSpPr>
            <a:spLocks/>
          </p:cNvSpPr>
          <p:nvPr/>
        </p:nvSpPr>
        <p:spPr bwMode="auto">
          <a:xfrm>
            <a:off x="6648128" y="3305200"/>
            <a:ext cx="76200" cy="1219200"/>
          </a:xfrm>
          <a:prstGeom prst="leftBrace">
            <a:avLst>
              <a:gd name="adj1" fmla="val 133333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8" name="Oval 35"/>
          <p:cNvSpPr>
            <a:spLocks noChangeArrowheads="1"/>
          </p:cNvSpPr>
          <p:nvPr/>
        </p:nvSpPr>
        <p:spPr bwMode="auto">
          <a:xfrm>
            <a:off x="7029128" y="574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7257728" y="5819800"/>
            <a:ext cx="1143000" cy="0"/>
          </a:xfrm>
          <a:prstGeom prst="line">
            <a:avLst/>
          </a:prstGeom>
          <a:noFill/>
          <a:ln w="31750">
            <a:solidFill>
              <a:srgbClr val="0099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7257728" y="5896000"/>
            <a:ext cx="1274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2670175" eaLnBrk="0" hangingPunct="0">
              <a:spcBef>
                <a:spcPct val="50000"/>
              </a:spcBef>
              <a:tabLst>
                <a:tab pos="376238" algn="l"/>
                <a:tab pos="852488" algn="l"/>
                <a:tab pos="1528763" algn="l"/>
              </a:tabLst>
              <a:defRPr/>
            </a:pPr>
            <a:r>
              <a:rPr lang="it-IT" sz="2000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	</a:t>
            </a:r>
            <a:r>
              <a:rPr lang="it-IT" sz="2000" dirty="0" smtClean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       </a:t>
            </a:r>
            <a:r>
              <a:rPr lang="it-IT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g</a:t>
            </a:r>
            <a:endParaRPr lang="it-IT" sz="2400" b="1" dirty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sym typeface="Symbol" pitchFamily="18" charset="2"/>
            </a:endParaRPr>
          </a:p>
        </p:txBody>
      </p:sp>
      <p:sp>
        <p:nvSpPr>
          <p:cNvPr id="41" name="Ovale 40"/>
          <p:cNvSpPr/>
          <p:nvPr/>
        </p:nvSpPr>
        <p:spPr>
          <a:xfrm>
            <a:off x="2411760" y="3645024"/>
            <a:ext cx="720000" cy="720000"/>
          </a:xfrm>
          <a:prstGeom prst="ellips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e 41"/>
          <p:cNvSpPr/>
          <p:nvPr/>
        </p:nvSpPr>
        <p:spPr>
          <a:xfrm>
            <a:off x="395536" y="3645024"/>
            <a:ext cx="720000" cy="720000"/>
          </a:xfrm>
          <a:prstGeom prst="ellips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e 42"/>
          <p:cNvSpPr/>
          <p:nvPr/>
        </p:nvSpPr>
        <p:spPr>
          <a:xfrm>
            <a:off x="3131840" y="4653136"/>
            <a:ext cx="720000" cy="720000"/>
          </a:xfrm>
          <a:prstGeom prst="ellips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e 43"/>
          <p:cNvSpPr/>
          <p:nvPr/>
        </p:nvSpPr>
        <p:spPr>
          <a:xfrm>
            <a:off x="5220072" y="4653136"/>
            <a:ext cx="720000" cy="720000"/>
          </a:xfrm>
          <a:prstGeom prst="ellips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e 44"/>
          <p:cNvSpPr/>
          <p:nvPr/>
        </p:nvSpPr>
        <p:spPr>
          <a:xfrm>
            <a:off x="6300192" y="5085184"/>
            <a:ext cx="720000" cy="720000"/>
          </a:xfrm>
          <a:prstGeom prst="ellips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e 45"/>
          <p:cNvSpPr/>
          <p:nvPr/>
        </p:nvSpPr>
        <p:spPr>
          <a:xfrm>
            <a:off x="7956376" y="5661248"/>
            <a:ext cx="720000" cy="720000"/>
          </a:xfrm>
          <a:prstGeom prst="ellips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ymbol" pitchFamily="18" charset="2"/>
              </a:rPr>
              <a:t>m</a:t>
            </a:r>
            <a:r>
              <a:rPr lang="en-GB" dirty="0" smtClean="0"/>
              <a:t> </a:t>
            </a:r>
            <a:r>
              <a:rPr lang="en-GB" dirty="0" smtClean="0">
                <a:sym typeface="Symbol"/>
              </a:rPr>
              <a:t> </a:t>
            </a:r>
            <a:r>
              <a:rPr lang="en-GB" dirty="0" err="1" smtClean="0">
                <a:sym typeface="Symbol"/>
              </a:rPr>
              <a:t>e</a:t>
            </a:r>
            <a:r>
              <a:rPr lang="en-GB" dirty="0" err="1" smtClean="0">
                <a:latin typeface="Symbol" pitchFamily="18" charset="2"/>
                <a:sym typeface="Symbol"/>
              </a:rPr>
              <a:t>g</a:t>
            </a:r>
            <a:r>
              <a:rPr lang="en-GB" dirty="0" smtClean="0">
                <a:sym typeface="Symbol"/>
              </a:rPr>
              <a:t> signal </a:t>
            </a:r>
            <a:r>
              <a:rPr lang="en-GB" dirty="0" err="1" smtClean="0">
                <a:sym typeface="Symbol"/>
              </a:rPr>
              <a:t>vs</a:t>
            </a:r>
            <a:r>
              <a:rPr lang="en-GB" dirty="0" smtClean="0">
                <a:sym typeface="Symbol"/>
              </a:rPr>
              <a:t> </a:t>
            </a:r>
            <a:r>
              <a:rPr lang="en-GB" dirty="0" err="1" smtClean="0">
                <a:sym typeface="Symbol"/>
              </a:rPr>
              <a:t>bck</a:t>
            </a:r>
            <a:r>
              <a:rPr lang="en-GB" dirty="0" smtClean="0">
                <a:sym typeface="Symbol"/>
              </a:rPr>
              <a:t> 2)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556792"/>
            <a:ext cx="8686800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signal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= 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* BR(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→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e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Times New Roman" pitchFamily="18" charset="0"/>
              </a:rPr>
              <a:t>g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)</a:t>
            </a:r>
          </a:p>
          <a:p>
            <a:pPr marL="342900" lvl="0" indent="-342900"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RD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= 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* BR(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→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e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Times New Roman" pitchFamily="18" charset="0"/>
              </a:rPr>
              <a:t>nng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)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  <a:sym typeface="Symbol"/>
              </a:rPr>
              <a:t> 0.1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  <a:sym typeface="Symbol"/>
              </a:rPr>
              <a:t> </a:t>
            </a:r>
            <a:r>
              <a:rPr lang="en-GB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</a:t>
            </a:r>
            <a:r>
              <a:rPr lang="en-GB" sz="2400" b="1" baseline="-25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acc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itchFamily="18" charset="0"/>
                <a:sym typeface="Symbol"/>
              </a:rPr>
              <a:t> </a:t>
            </a:r>
            <a:endParaRPr kumimoji="0" lang="en-GB" sz="2400" b="1" i="0" u="none" strike="noStrike" kern="1200" cap="none" spc="0" normalizeH="0" baseline="-2500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Symbol" pitchFamily="18" charset="2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acc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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(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)</a:t>
            </a:r>
            <a:r>
              <a:rPr kumimoji="0" lang="en-GB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* (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DQ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  <a:r>
              <a:rPr kumimoji="0" lang="en-GB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* (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g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  <a:r>
              <a:rPr kumimoji="0" lang="en-GB" sz="24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*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 *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</a:t>
            </a:r>
            <a:endParaRPr kumimoji="0" lang="en-GB" sz="2400" b="1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				            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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Blip>
                <a:blip r:embed="rId3"/>
              </a:buBlip>
              <a:tabLst/>
              <a:defRPr/>
            </a:pP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Muon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rate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to be used is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trade off between expected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number of signal events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background level;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Blip>
                <a:blip r:embed="rId3"/>
              </a:buBlip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Sensitivity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is limited by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accidental background;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Blip>
                <a:blip r:embed="rId3"/>
              </a:buBlip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High resolution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detectors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and a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continuous beam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are mandatory.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864096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The Paul </a:t>
            </a:r>
            <a:r>
              <a:rPr lang="en-GB" sz="3600" dirty="0" err="1" smtClean="0"/>
              <a:t>Scherrer</a:t>
            </a:r>
            <a:r>
              <a:rPr lang="en-GB" sz="3600" dirty="0" smtClean="0"/>
              <a:t> Institute (PSI)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003675" cy="2566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3020" y="1088802"/>
            <a:ext cx="4030663" cy="2687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13408" y="4244752"/>
            <a:ext cx="4633912" cy="1905000"/>
          </a:xfrm>
          <a:prstGeom prst="rect">
            <a:avLst/>
          </a:prstGeom>
          <a:solidFill>
            <a:srgbClr val="FFFF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3300"/>
              </a:buClr>
              <a:buFont typeface="Wingdings" pitchFamily="2" charset="2"/>
              <a:buChar char="v"/>
              <a:defRPr/>
            </a:pPr>
            <a:r>
              <a:rPr lang="en-GB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The</a:t>
            </a:r>
            <a:r>
              <a:rPr lang="en-GB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 </a:t>
            </a:r>
            <a:r>
              <a:rPr lang="en-GB" altLang="ja-JP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most powerful continuous </a:t>
            </a:r>
            <a:endParaRPr lang="en-GB" altLang="ja-JP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3300"/>
              </a:buClr>
              <a:buFont typeface="Wingdings" pitchFamily="2" charset="2"/>
              <a:buNone/>
              <a:defRPr/>
            </a:pPr>
            <a:r>
              <a:rPr lang="en-GB" altLang="ja-JP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     </a:t>
            </a:r>
            <a:r>
              <a:rPr lang="en-GB" altLang="ja-JP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machine</a:t>
            </a:r>
            <a:r>
              <a:rPr lang="en-GB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 </a:t>
            </a:r>
            <a:r>
              <a:rPr lang="en-GB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charset="-128"/>
              </a:rPr>
              <a:t>in </a:t>
            </a:r>
            <a:r>
              <a:rPr lang="en-GB" altLang="ja-JP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charset="-128"/>
              </a:rPr>
              <a:t>the </a:t>
            </a:r>
            <a:r>
              <a:rPr lang="en-GB" altLang="ja-JP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charset="-128"/>
              </a:rPr>
              <a:t>world</a:t>
            </a:r>
            <a:r>
              <a:rPr lang="en-GB" altLang="ja-JP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ＭＳ Ｐゴシック" charset="-128"/>
              </a:rPr>
              <a:t>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3300"/>
              </a:buClr>
              <a:buFont typeface="Wingdings" pitchFamily="2" charset="2"/>
              <a:buChar char="v"/>
              <a:defRPr/>
            </a:pPr>
            <a:r>
              <a:rPr lang="en-GB" altLang="ja-JP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Proton energy</a:t>
            </a:r>
            <a:r>
              <a:rPr lang="en-GB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 </a:t>
            </a:r>
            <a:r>
              <a:rPr lang="en-GB" altLang="ja-JP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590 </a:t>
            </a:r>
            <a:r>
              <a:rPr lang="en-GB" altLang="ja-JP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MeV</a:t>
            </a:r>
            <a:r>
              <a:rPr lang="en-US" altLang="ja-JP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;</a:t>
            </a:r>
            <a:r>
              <a:rPr lang="en-US" altLang="ja-JP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3300"/>
              </a:buClr>
              <a:buFont typeface="Wingdings" pitchFamily="2" charset="2"/>
              <a:buChar char="v"/>
              <a:defRPr/>
            </a:pPr>
            <a:r>
              <a:rPr lang="en-US" altLang="ja-JP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Power 1.2 MW</a:t>
            </a:r>
            <a:r>
              <a:rPr lang="en-GB" altLang="ja-JP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;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3300"/>
              </a:buClr>
              <a:buFont typeface="Wingdings" pitchFamily="2" charset="2"/>
              <a:buChar char="v"/>
              <a:defRPr/>
            </a:pPr>
            <a:r>
              <a:rPr lang="en-GB" altLang="ja-JP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Nominal operational current</a:t>
            </a:r>
            <a:r>
              <a:rPr lang="en-GB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 </a:t>
            </a:r>
            <a:r>
              <a:rPr lang="en-GB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2.2 </a:t>
            </a:r>
            <a:r>
              <a:rPr lang="en-GB" altLang="ja-JP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mA</a:t>
            </a:r>
            <a:endParaRPr lang="en-GB" altLang="ja-JP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63300"/>
              </a:buClr>
              <a:defRPr/>
            </a:pPr>
            <a:r>
              <a:rPr lang="en-GB" altLang="ja-JP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    </a:t>
            </a:r>
            <a:r>
              <a:rPr lang="en-GB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(to be further increased</a:t>
            </a:r>
            <a:r>
              <a:rPr lang="en-GB" altLang="ja-JP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charset="-128"/>
              </a:rPr>
              <a:t>).</a:t>
            </a:r>
            <a:endParaRPr lang="en-GB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004120" y="1425352"/>
            <a:ext cx="914400" cy="914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8920" y="3787552"/>
            <a:ext cx="3875088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9"/>
          <p:cNvSpPr>
            <a:spLocks noChangeArrowheads="1"/>
          </p:cNvSpPr>
          <p:nvPr/>
        </p:nvSpPr>
        <p:spPr bwMode="auto">
          <a:xfrm rot="19020000" flipV="1">
            <a:off x="6271320" y="2415952"/>
            <a:ext cx="503238" cy="1905000"/>
          </a:xfrm>
          <a:prstGeom prst="downArrow">
            <a:avLst>
              <a:gd name="adj1" fmla="val 50000"/>
              <a:gd name="adj2" fmla="val 94637"/>
            </a:avLst>
          </a:prstGeom>
          <a:solidFill>
            <a:srgbClr val="CCFFCC">
              <a:alpha val="50195"/>
            </a:srgbClr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/>
          <a:lstStyle/>
          <a:p>
            <a:r>
              <a:rPr lang="en-GB" dirty="0" smtClean="0"/>
              <a:t>MEG Detection technique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0" y="3212976"/>
          <a:ext cx="6554788" cy="3219450"/>
        </p:xfrm>
        <a:graphic>
          <a:graphicData uri="http://schemas.openxmlformats.org/presentationml/2006/ole">
            <p:oleObj spid="_x0000_s24578" name="CorelDRAW" r:id="rId3" imgW="8223480" imgH="4038480" progId="">
              <p:embed/>
            </p:oleObj>
          </a:graphicData>
        </a:graphic>
      </p:graphicFrame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1248338"/>
            <a:ext cx="6595715" cy="1985159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Blip>
                <a:blip r:embed="rId4"/>
              </a:buBlip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Stopped beam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of </a:t>
            </a:r>
            <a:r>
              <a:rPr lang="it-IT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3 x 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</a:t>
            </a:r>
            <a:r>
              <a:rPr lang="en-US" sz="1600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7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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/sec in a 205 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m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 </a:t>
            </a:r>
            <a:r>
              <a:rPr lang="en-US" sz="16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polyethilene</a:t>
            </a:r>
            <a:r>
              <a:rPr lang="en-US" sz="1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target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ct val="150000"/>
              </a:lnSpc>
              <a:buFontTx/>
              <a:buBlip>
                <a:blip r:embed="rId4"/>
              </a:buBlip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Liquid Xenon calorimeter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for 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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detection 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(scintillation).</a:t>
            </a:r>
          </a:p>
          <a:p>
            <a:pPr>
              <a:lnSpc>
                <a:spcPct val="150000"/>
              </a:lnSpc>
              <a:buFontTx/>
              <a:buBlip>
                <a:blip r:embed="rId4"/>
              </a:buBlip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Solenoid spectrometer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(COBRA)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&amp;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drift chambers 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for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e+ momentum measurement.</a:t>
            </a:r>
          </a:p>
          <a:p>
            <a:pPr>
              <a:lnSpc>
                <a:spcPct val="150000"/>
              </a:lnSpc>
              <a:buFontTx/>
              <a:buBlip>
                <a:blip r:embed="rId4"/>
              </a:buBlip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Scintillation counters</a:t>
            </a:r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for e+ timing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588224" y="1268760"/>
            <a:ext cx="25557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Method</a:t>
            </a: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proposed</a:t>
            </a: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in </a:t>
            </a:r>
          </a:p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1998;  PSI-RR-99-05: </a:t>
            </a:r>
          </a:p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</a:t>
            </a:r>
            <a:r>
              <a:rPr lang="it-IT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-14</a:t>
            </a: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possibility</a:t>
            </a:r>
            <a:endParaRPr lang="it-IT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endParaRPr lang="it-IT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it-IT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MEG </a:t>
            </a:r>
            <a:r>
              <a:rPr lang="it-IT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proposal</a:t>
            </a:r>
            <a:r>
              <a:rPr lang="it-IT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in </a:t>
            </a:r>
          </a:p>
          <a:p>
            <a:pPr>
              <a:defRPr/>
            </a:pPr>
            <a:r>
              <a:rPr lang="it-IT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2002: 10</a:t>
            </a:r>
            <a:r>
              <a:rPr lang="it-IT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-13</a:t>
            </a:r>
            <a:r>
              <a:rPr lang="it-IT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goal</a:t>
            </a:r>
          </a:p>
          <a:p>
            <a:pPr>
              <a:defRPr/>
            </a:pPr>
            <a:r>
              <a:rPr lang="it-IT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A. Baldini and T. Mori </a:t>
            </a:r>
          </a:p>
          <a:p>
            <a:pPr>
              <a:defRPr/>
            </a:pPr>
            <a:r>
              <a:rPr lang="it-IT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spokespersons</a:t>
            </a:r>
            <a:r>
              <a:rPr lang="it-IT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</a:t>
            </a:r>
            <a:endParaRPr lang="it-IT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 r="41224" b="9281"/>
          <a:stretch>
            <a:fillRect/>
          </a:stretch>
        </p:blipFill>
        <p:spPr bwMode="auto">
          <a:xfrm>
            <a:off x="6660228" y="4077072"/>
            <a:ext cx="2304260" cy="1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8229600" y="479715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/>
          <a:lstStyle/>
          <a:p>
            <a:r>
              <a:rPr lang="en-GB" dirty="0" smtClean="0"/>
              <a:t>Beam line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3063737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beam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 b="5484"/>
          <a:stretch>
            <a:fillRect/>
          </a:stretch>
        </p:blipFill>
        <p:spPr bwMode="auto">
          <a:xfrm>
            <a:off x="3275856" y="3212976"/>
            <a:ext cx="5444080" cy="3096344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3275856" y="1052736"/>
            <a:ext cx="562993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PSI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E5 </a:t>
            </a:r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beam line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Optimized to produce </a:t>
            </a:r>
          </a:p>
          <a:p>
            <a:pPr>
              <a:lnSpc>
                <a:spcPts val="2500"/>
              </a:lnSpc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up-to 10</a:t>
            </a:r>
            <a:r>
              <a:rPr lang="en-GB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muons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/s beam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from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pion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ts val="2500"/>
              </a:lnSpc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stopping on the surface of production target </a:t>
            </a:r>
          </a:p>
          <a:p>
            <a:pPr>
              <a:lnSpc>
                <a:spcPts val="2500"/>
              </a:lnSpc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surface </a:t>
            </a:r>
            <a:r>
              <a:rPr lang="en-GB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 </a:t>
            </a:r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momentum 29.8 </a:t>
            </a:r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MeV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/c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 use a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 x 10</a:t>
            </a:r>
            <a:r>
              <a:rPr lang="en-GB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muons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/s beam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to 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reduce the accidental background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Calibration system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600200"/>
            <a:ext cx="8458200" cy="4572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MEG is a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precision experiment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High experimental resolutions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are mandatory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(background level depends on resolutions);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Good detector performances must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remain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stable for a ~ 3 year scale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;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Electromagnetic calorimeter uses an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innovative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technology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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Frequent and reliable calibration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procedures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  represent one of the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fundamental quality factors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  for MEG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.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79512" y="1600200"/>
            <a:ext cx="8496944" cy="4525963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lang="en-GB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Charged Lepton Flavour Violation</a:t>
            </a:r>
          </a:p>
          <a:p>
            <a:pPr>
              <a:buBlip>
                <a:blip r:embed="rId2"/>
              </a:buBlip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MEG Experiment</a:t>
            </a:r>
          </a:p>
          <a:p>
            <a:pPr>
              <a:buNone/>
            </a:pPr>
            <a:r>
              <a:rPr lang="en-GB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GB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Apparatus</a:t>
            </a:r>
          </a:p>
          <a:p>
            <a:pPr>
              <a:buNone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- Calibration system</a:t>
            </a:r>
          </a:p>
          <a:p>
            <a:pPr>
              <a:buBlip>
                <a:blip r:embed="rId2"/>
              </a:buBlip>
            </a:pPr>
            <a:r>
              <a:rPr lang="en-GB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Analysis procedure</a:t>
            </a:r>
          </a:p>
          <a:p>
            <a:pPr>
              <a:buBlip>
                <a:blip r:embed="rId2"/>
              </a:buBlip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Results</a:t>
            </a:r>
          </a:p>
          <a:p>
            <a:pPr>
              <a:buNone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	- 2009 preliminary (ICHEP 2010)</a:t>
            </a:r>
          </a:p>
          <a:p>
            <a:pPr>
              <a:buNone/>
            </a:pPr>
            <a:r>
              <a:rPr lang="en-GB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	- 2009 revised + 2010 </a:t>
            </a: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buBlip>
                <a:blip r:embed="rId2"/>
              </a:buBlip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Future perspectives and possible upgrades</a:t>
            </a:r>
          </a:p>
          <a:p>
            <a:pPr>
              <a:buBlip>
                <a:blip r:embed="rId2"/>
              </a:buBlip>
            </a:pPr>
            <a:r>
              <a:rPr lang="en-GB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Summary and conclusions</a:t>
            </a:r>
            <a:endParaRPr lang="en-GB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648072"/>
          </a:xfrm>
        </p:spPr>
        <p:txBody>
          <a:bodyPr>
            <a:normAutofit/>
          </a:bodyPr>
          <a:lstStyle/>
          <a:p>
            <a:r>
              <a:rPr lang="en-GB" sz="3600" dirty="0" err="1" smtClean="0"/>
              <a:t>Overwiev</a:t>
            </a:r>
            <a:r>
              <a:rPr lang="en-GB" sz="3600" dirty="0" smtClean="0"/>
              <a:t> of calibration tools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208000" cy="561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Liquid Xenon calorimeter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29718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131840" y="1484784"/>
            <a:ext cx="3306763" cy="4743450"/>
            <a:chOff x="3715" y="858"/>
            <a:chExt cx="2083" cy="298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959" y="1292"/>
              <a:ext cx="964" cy="2056"/>
            </a:xfrm>
            <a:custGeom>
              <a:avLst/>
              <a:gdLst/>
              <a:ahLst/>
              <a:cxnLst>
                <a:cxn ang="0">
                  <a:pos x="234" y="0"/>
                </a:cxn>
                <a:cxn ang="0">
                  <a:pos x="191" y="0"/>
                </a:cxn>
                <a:cxn ang="0">
                  <a:pos x="178" y="7"/>
                </a:cxn>
                <a:cxn ang="0">
                  <a:pos x="162" y="18"/>
                </a:cxn>
                <a:cxn ang="0">
                  <a:pos x="148" y="28"/>
                </a:cxn>
                <a:cxn ang="0">
                  <a:pos x="132" y="40"/>
                </a:cxn>
                <a:cxn ang="0">
                  <a:pos x="119" y="52"/>
                </a:cxn>
                <a:cxn ang="0">
                  <a:pos x="106" y="65"/>
                </a:cxn>
                <a:cxn ang="0">
                  <a:pos x="92" y="78"/>
                </a:cxn>
                <a:cxn ang="0">
                  <a:pos x="80" y="94"/>
                </a:cxn>
                <a:cxn ang="0">
                  <a:pos x="70" y="108"/>
                </a:cxn>
                <a:cxn ang="0">
                  <a:pos x="58" y="126"/>
                </a:cxn>
                <a:cxn ang="0">
                  <a:pos x="48" y="141"/>
                </a:cxn>
                <a:cxn ang="0">
                  <a:pos x="40" y="158"/>
                </a:cxn>
                <a:cxn ang="0">
                  <a:pos x="31" y="176"/>
                </a:cxn>
                <a:cxn ang="0">
                  <a:pos x="25" y="193"/>
                </a:cxn>
                <a:cxn ang="0">
                  <a:pos x="19" y="209"/>
                </a:cxn>
                <a:cxn ang="0">
                  <a:pos x="12" y="230"/>
                </a:cxn>
                <a:cxn ang="0">
                  <a:pos x="8" y="249"/>
                </a:cxn>
                <a:cxn ang="0">
                  <a:pos x="5" y="266"/>
                </a:cxn>
                <a:cxn ang="0">
                  <a:pos x="3" y="285"/>
                </a:cxn>
                <a:cxn ang="0">
                  <a:pos x="1" y="306"/>
                </a:cxn>
                <a:cxn ang="0">
                  <a:pos x="0" y="325"/>
                </a:cxn>
                <a:cxn ang="0">
                  <a:pos x="1" y="342"/>
                </a:cxn>
                <a:cxn ang="0">
                  <a:pos x="3" y="360"/>
                </a:cxn>
                <a:cxn ang="0">
                  <a:pos x="5" y="381"/>
                </a:cxn>
                <a:cxn ang="0">
                  <a:pos x="8" y="398"/>
                </a:cxn>
                <a:cxn ang="0">
                  <a:pos x="14" y="418"/>
                </a:cxn>
                <a:cxn ang="0">
                  <a:pos x="19" y="436"/>
                </a:cxn>
                <a:cxn ang="0">
                  <a:pos x="25" y="454"/>
                </a:cxn>
                <a:cxn ang="0">
                  <a:pos x="31" y="471"/>
                </a:cxn>
                <a:cxn ang="0">
                  <a:pos x="39" y="488"/>
                </a:cxn>
                <a:cxn ang="0">
                  <a:pos x="48" y="505"/>
                </a:cxn>
                <a:cxn ang="0">
                  <a:pos x="59" y="522"/>
                </a:cxn>
                <a:cxn ang="0">
                  <a:pos x="68" y="537"/>
                </a:cxn>
                <a:cxn ang="0">
                  <a:pos x="82" y="555"/>
                </a:cxn>
                <a:cxn ang="0">
                  <a:pos x="93" y="567"/>
                </a:cxn>
                <a:cxn ang="0">
                  <a:pos x="106" y="581"/>
                </a:cxn>
                <a:cxn ang="0">
                  <a:pos x="119" y="595"/>
                </a:cxn>
                <a:cxn ang="0">
                  <a:pos x="135" y="608"/>
                </a:cxn>
                <a:cxn ang="0">
                  <a:pos x="148" y="619"/>
                </a:cxn>
                <a:cxn ang="0">
                  <a:pos x="166" y="631"/>
                </a:cxn>
                <a:cxn ang="0">
                  <a:pos x="181" y="640"/>
                </a:cxn>
                <a:cxn ang="0">
                  <a:pos x="189" y="645"/>
                </a:cxn>
                <a:cxn ang="0">
                  <a:pos x="263" y="648"/>
                </a:cxn>
                <a:cxn ang="0">
                  <a:pos x="270" y="625"/>
                </a:cxn>
                <a:cxn ang="0">
                  <a:pos x="276" y="601"/>
                </a:cxn>
                <a:cxn ang="0">
                  <a:pos x="283" y="575"/>
                </a:cxn>
                <a:cxn ang="0">
                  <a:pos x="291" y="548"/>
                </a:cxn>
                <a:cxn ang="0">
                  <a:pos x="297" y="528"/>
                </a:cxn>
                <a:cxn ang="0">
                  <a:pos x="303" y="504"/>
                </a:cxn>
                <a:cxn ang="0">
                  <a:pos x="293" y="501"/>
                </a:cxn>
                <a:cxn ang="0">
                  <a:pos x="143" y="453"/>
                </a:cxn>
                <a:cxn ang="0">
                  <a:pos x="147" y="188"/>
                </a:cxn>
                <a:cxn ang="0">
                  <a:pos x="293" y="146"/>
                </a:cxn>
                <a:cxn ang="0">
                  <a:pos x="304" y="142"/>
                </a:cxn>
                <a:cxn ang="0">
                  <a:pos x="298" y="122"/>
                </a:cxn>
                <a:cxn ang="0">
                  <a:pos x="291" y="96"/>
                </a:cxn>
                <a:cxn ang="0">
                  <a:pos x="283" y="71"/>
                </a:cxn>
                <a:cxn ang="0">
                  <a:pos x="276" y="44"/>
                </a:cxn>
                <a:cxn ang="0">
                  <a:pos x="268" y="17"/>
                </a:cxn>
                <a:cxn ang="0">
                  <a:pos x="261" y="0"/>
                </a:cxn>
                <a:cxn ang="0">
                  <a:pos x="234" y="0"/>
                </a:cxn>
              </a:cxnLst>
              <a:rect l="0" t="0" r="r" b="b"/>
              <a:pathLst>
                <a:path w="304" h="648">
                  <a:moveTo>
                    <a:pt x="234" y="0"/>
                  </a:moveTo>
                  <a:lnTo>
                    <a:pt x="191" y="0"/>
                  </a:lnTo>
                  <a:lnTo>
                    <a:pt x="178" y="7"/>
                  </a:lnTo>
                  <a:lnTo>
                    <a:pt x="162" y="18"/>
                  </a:lnTo>
                  <a:lnTo>
                    <a:pt x="148" y="28"/>
                  </a:lnTo>
                  <a:lnTo>
                    <a:pt x="132" y="40"/>
                  </a:lnTo>
                  <a:lnTo>
                    <a:pt x="119" y="52"/>
                  </a:lnTo>
                  <a:lnTo>
                    <a:pt x="106" y="65"/>
                  </a:lnTo>
                  <a:lnTo>
                    <a:pt x="92" y="78"/>
                  </a:lnTo>
                  <a:lnTo>
                    <a:pt x="80" y="94"/>
                  </a:lnTo>
                  <a:lnTo>
                    <a:pt x="70" y="108"/>
                  </a:lnTo>
                  <a:lnTo>
                    <a:pt x="58" y="126"/>
                  </a:lnTo>
                  <a:lnTo>
                    <a:pt x="48" y="141"/>
                  </a:lnTo>
                  <a:lnTo>
                    <a:pt x="40" y="158"/>
                  </a:lnTo>
                  <a:lnTo>
                    <a:pt x="31" y="176"/>
                  </a:lnTo>
                  <a:lnTo>
                    <a:pt x="25" y="193"/>
                  </a:lnTo>
                  <a:lnTo>
                    <a:pt x="19" y="209"/>
                  </a:lnTo>
                  <a:lnTo>
                    <a:pt x="12" y="230"/>
                  </a:lnTo>
                  <a:lnTo>
                    <a:pt x="8" y="249"/>
                  </a:lnTo>
                  <a:lnTo>
                    <a:pt x="5" y="266"/>
                  </a:lnTo>
                  <a:lnTo>
                    <a:pt x="3" y="285"/>
                  </a:lnTo>
                  <a:lnTo>
                    <a:pt x="1" y="306"/>
                  </a:lnTo>
                  <a:lnTo>
                    <a:pt x="0" y="325"/>
                  </a:lnTo>
                  <a:lnTo>
                    <a:pt x="1" y="342"/>
                  </a:lnTo>
                  <a:lnTo>
                    <a:pt x="3" y="360"/>
                  </a:lnTo>
                  <a:lnTo>
                    <a:pt x="5" y="381"/>
                  </a:lnTo>
                  <a:lnTo>
                    <a:pt x="8" y="398"/>
                  </a:lnTo>
                  <a:lnTo>
                    <a:pt x="14" y="418"/>
                  </a:lnTo>
                  <a:lnTo>
                    <a:pt x="19" y="436"/>
                  </a:lnTo>
                  <a:lnTo>
                    <a:pt x="25" y="454"/>
                  </a:lnTo>
                  <a:lnTo>
                    <a:pt x="31" y="471"/>
                  </a:lnTo>
                  <a:lnTo>
                    <a:pt x="39" y="488"/>
                  </a:lnTo>
                  <a:lnTo>
                    <a:pt x="48" y="505"/>
                  </a:lnTo>
                  <a:lnTo>
                    <a:pt x="59" y="522"/>
                  </a:lnTo>
                  <a:lnTo>
                    <a:pt x="68" y="537"/>
                  </a:lnTo>
                  <a:lnTo>
                    <a:pt x="82" y="555"/>
                  </a:lnTo>
                  <a:lnTo>
                    <a:pt x="93" y="567"/>
                  </a:lnTo>
                  <a:lnTo>
                    <a:pt x="106" y="581"/>
                  </a:lnTo>
                  <a:lnTo>
                    <a:pt x="119" y="595"/>
                  </a:lnTo>
                  <a:lnTo>
                    <a:pt x="135" y="608"/>
                  </a:lnTo>
                  <a:lnTo>
                    <a:pt x="148" y="619"/>
                  </a:lnTo>
                  <a:lnTo>
                    <a:pt x="166" y="631"/>
                  </a:lnTo>
                  <a:lnTo>
                    <a:pt x="181" y="640"/>
                  </a:lnTo>
                  <a:lnTo>
                    <a:pt x="189" y="645"/>
                  </a:lnTo>
                  <a:lnTo>
                    <a:pt x="263" y="648"/>
                  </a:lnTo>
                  <a:lnTo>
                    <a:pt x="270" y="625"/>
                  </a:lnTo>
                  <a:lnTo>
                    <a:pt x="276" y="601"/>
                  </a:lnTo>
                  <a:lnTo>
                    <a:pt x="283" y="575"/>
                  </a:lnTo>
                  <a:lnTo>
                    <a:pt x="291" y="548"/>
                  </a:lnTo>
                  <a:lnTo>
                    <a:pt x="297" y="528"/>
                  </a:lnTo>
                  <a:lnTo>
                    <a:pt x="303" y="504"/>
                  </a:lnTo>
                  <a:lnTo>
                    <a:pt x="293" y="501"/>
                  </a:lnTo>
                  <a:lnTo>
                    <a:pt x="143" y="453"/>
                  </a:lnTo>
                  <a:lnTo>
                    <a:pt x="147" y="188"/>
                  </a:lnTo>
                  <a:lnTo>
                    <a:pt x="293" y="146"/>
                  </a:lnTo>
                  <a:lnTo>
                    <a:pt x="304" y="142"/>
                  </a:lnTo>
                  <a:lnTo>
                    <a:pt x="298" y="122"/>
                  </a:lnTo>
                  <a:lnTo>
                    <a:pt x="291" y="96"/>
                  </a:lnTo>
                  <a:lnTo>
                    <a:pt x="283" y="71"/>
                  </a:lnTo>
                  <a:lnTo>
                    <a:pt x="276" y="44"/>
                  </a:lnTo>
                  <a:lnTo>
                    <a:pt x="268" y="17"/>
                  </a:lnTo>
                  <a:lnTo>
                    <a:pt x="261" y="0"/>
                  </a:lnTo>
                  <a:lnTo>
                    <a:pt x="234" y="0"/>
                  </a:lnTo>
                </a:path>
              </a:pathLst>
            </a:custGeom>
            <a:solidFill>
              <a:srgbClr val="E7EEEF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4003" y="1333"/>
              <a:ext cx="869" cy="1970"/>
            </a:xfrm>
            <a:custGeom>
              <a:avLst/>
              <a:gdLst/>
              <a:ahLst/>
              <a:cxnLst>
                <a:cxn ang="0">
                  <a:pos x="172" y="5"/>
                </a:cxn>
                <a:cxn ang="0">
                  <a:pos x="156" y="14"/>
                </a:cxn>
                <a:cxn ang="0">
                  <a:pos x="142" y="26"/>
                </a:cxn>
                <a:cxn ang="0">
                  <a:pos x="127" y="38"/>
                </a:cxn>
                <a:cxn ang="0">
                  <a:pos x="114" y="49"/>
                </a:cxn>
                <a:cxn ang="0">
                  <a:pos x="101" y="62"/>
                </a:cxn>
                <a:cxn ang="0">
                  <a:pos x="89" y="74"/>
                </a:cxn>
                <a:cxn ang="0">
                  <a:pos x="76" y="89"/>
                </a:cxn>
                <a:cxn ang="0">
                  <a:pos x="66" y="103"/>
                </a:cxn>
                <a:cxn ang="0">
                  <a:pos x="55" y="120"/>
                </a:cxn>
                <a:cxn ang="0">
                  <a:pos x="46" y="133"/>
                </a:cxn>
                <a:cxn ang="0">
                  <a:pos x="37" y="152"/>
                </a:cxn>
                <a:cxn ang="0">
                  <a:pos x="30" y="168"/>
                </a:cxn>
                <a:cxn ang="0">
                  <a:pos x="22" y="186"/>
                </a:cxn>
                <a:cxn ang="0">
                  <a:pos x="16" y="203"/>
                </a:cxn>
                <a:cxn ang="0">
                  <a:pos x="12" y="220"/>
                </a:cxn>
                <a:cxn ang="0">
                  <a:pos x="7" y="240"/>
                </a:cxn>
                <a:cxn ang="0">
                  <a:pos x="3" y="258"/>
                </a:cxn>
                <a:cxn ang="0">
                  <a:pos x="2" y="277"/>
                </a:cxn>
                <a:cxn ang="0">
                  <a:pos x="0" y="295"/>
                </a:cxn>
                <a:cxn ang="0">
                  <a:pos x="0" y="310"/>
                </a:cxn>
                <a:cxn ang="0">
                  <a:pos x="0" y="329"/>
                </a:cxn>
                <a:cxn ang="0">
                  <a:pos x="2" y="345"/>
                </a:cxn>
                <a:cxn ang="0">
                  <a:pos x="4" y="365"/>
                </a:cxn>
                <a:cxn ang="0">
                  <a:pos x="8" y="382"/>
                </a:cxn>
                <a:cxn ang="0">
                  <a:pos x="12" y="403"/>
                </a:cxn>
                <a:cxn ang="0">
                  <a:pos x="17" y="418"/>
                </a:cxn>
                <a:cxn ang="0">
                  <a:pos x="24" y="439"/>
                </a:cxn>
                <a:cxn ang="0">
                  <a:pos x="30" y="453"/>
                </a:cxn>
                <a:cxn ang="0">
                  <a:pos x="38" y="470"/>
                </a:cxn>
                <a:cxn ang="0">
                  <a:pos x="46" y="486"/>
                </a:cxn>
                <a:cxn ang="0">
                  <a:pos x="55" y="503"/>
                </a:cxn>
                <a:cxn ang="0">
                  <a:pos x="67" y="519"/>
                </a:cxn>
                <a:cxn ang="0">
                  <a:pos x="77" y="532"/>
                </a:cxn>
                <a:cxn ang="0">
                  <a:pos x="89" y="545"/>
                </a:cxn>
                <a:cxn ang="0">
                  <a:pos x="101" y="560"/>
                </a:cxn>
                <a:cxn ang="0">
                  <a:pos x="114" y="571"/>
                </a:cxn>
                <a:cxn ang="0">
                  <a:pos x="128" y="585"/>
                </a:cxn>
                <a:cxn ang="0">
                  <a:pos x="141" y="595"/>
                </a:cxn>
                <a:cxn ang="0">
                  <a:pos x="158" y="607"/>
                </a:cxn>
                <a:cxn ang="0">
                  <a:pos x="179" y="620"/>
                </a:cxn>
                <a:cxn ang="0">
                  <a:pos x="239" y="621"/>
                </a:cxn>
                <a:cxn ang="0">
                  <a:pos x="273" y="499"/>
                </a:cxn>
                <a:cxn ang="0">
                  <a:pos x="194" y="430"/>
                </a:cxn>
                <a:cxn ang="0">
                  <a:pos x="160" y="360"/>
                </a:cxn>
                <a:cxn ang="0">
                  <a:pos x="158" y="274"/>
                </a:cxn>
                <a:cxn ang="0">
                  <a:pos x="184" y="206"/>
                </a:cxn>
                <a:cxn ang="0">
                  <a:pos x="235" y="152"/>
                </a:cxn>
                <a:cxn ang="0">
                  <a:pos x="274" y="121"/>
                </a:cxn>
                <a:cxn ang="0">
                  <a:pos x="239" y="0"/>
                </a:cxn>
                <a:cxn ang="0">
                  <a:pos x="181" y="0"/>
                </a:cxn>
                <a:cxn ang="0">
                  <a:pos x="172" y="5"/>
                </a:cxn>
              </a:cxnLst>
              <a:rect l="0" t="0" r="r" b="b"/>
              <a:pathLst>
                <a:path w="274" h="621">
                  <a:moveTo>
                    <a:pt x="172" y="5"/>
                  </a:moveTo>
                  <a:lnTo>
                    <a:pt x="156" y="14"/>
                  </a:lnTo>
                  <a:lnTo>
                    <a:pt x="142" y="26"/>
                  </a:lnTo>
                  <a:lnTo>
                    <a:pt x="127" y="38"/>
                  </a:lnTo>
                  <a:lnTo>
                    <a:pt x="114" y="49"/>
                  </a:lnTo>
                  <a:lnTo>
                    <a:pt x="101" y="62"/>
                  </a:lnTo>
                  <a:lnTo>
                    <a:pt x="89" y="74"/>
                  </a:lnTo>
                  <a:lnTo>
                    <a:pt x="76" y="89"/>
                  </a:lnTo>
                  <a:lnTo>
                    <a:pt x="66" y="103"/>
                  </a:lnTo>
                  <a:lnTo>
                    <a:pt x="55" y="120"/>
                  </a:lnTo>
                  <a:lnTo>
                    <a:pt x="46" y="133"/>
                  </a:lnTo>
                  <a:lnTo>
                    <a:pt x="37" y="152"/>
                  </a:lnTo>
                  <a:lnTo>
                    <a:pt x="30" y="168"/>
                  </a:lnTo>
                  <a:lnTo>
                    <a:pt x="22" y="186"/>
                  </a:lnTo>
                  <a:lnTo>
                    <a:pt x="16" y="203"/>
                  </a:lnTo>
                  <a:lnTo>
                    <a:pt x="12" y="220"/>
                  </a:lnTo>
                  <a:lnTo>
                    <a:pt x="7" y="240"/>
                  </a:lnTo>
                  <a:lnTo>
                    <a:pt x="3" y="258"/>
                  </a:lnTo>
                  <a:lnTo>
                    <a:pt x="2" y="277"/>
                  </a:lnTo>
                  <a:lnTo>
                    <a:pt x="0" y="295"/>
                  </a:lnTo>
                  <a:lnTo>
                    <a:pt x="0" y="310"/>
                  </a:lnTo>
                  <a:lnTo>
                    <a:pt x="0" y="329"/>
                  </a:lnTo>
                  <a:lnTo>
                    <a:pt x="2" y="345"/>
                  </a:lnTo>
                  <a:lnTo>
                    <a:pt x="4" y="365"/>
                  </a:lnTo>
                  <a:lnTo>
                    <a:pt x="8" y="382"/>
                  </a:lnTo>
                  <a:lnTo>
                    <a:pt x="12" y="403"/>
                  </a:lnTo>
                  <a:lnTo>
                    <a:pt x="17" y="418"/>
                  </a:lnTo>
                  <a:lnTo>
                    <a:pt x="24" y="439"/>
                  </a:lnTo>
                  <a:lnTo>
                    <a:pt x="30" y="453"/>
                  </a:lnTo>
                  <a:lnTo>
                    <a:pt x="38" y="470"/>
                  </a:lnTo>
                  <a:lnTo>
                    <a:pt x="46" y="486"/>
                  </a:lnTo>
                  <a:lnTo>
                    <a:pt x="55" y="503"/>
                  </a:lnTo>
                  <a:lnTo>
                    <a:pt x="67" y="519"/>
                  </a:lnTo>
                  <a:lnTo>
                    <a:pt x="77" y="532"/>
                  </a:lnTo>
                  <a:lnTo>
                    <a:pt x="89" y="545"/>
                  </a:lnTo>
                  <a:lnTo>
                    <a:pt x="101" y="560"/>
                  </a:lnTo>
                  <a:lnTo>
                    <a:pt x="114" y="571"/>
                  </a:lnTo>
                  <a:lnTo>
                    <a:pt x="128" y="585"/>
                  </a:lnTo>
                  <a:lnTo>
                    <a:pt x="141" y="595"/>
                  </a:lnTo>
                  <a:lnTo>
                    <a:pt x="158" y="607"/>
                  </a:lnTo>
                  <a:lnTo>
                    <a:pt x="179" y="620"/>
                  </a:lnTo>
                  <a:lnTo>
                    <a:pt x="239" y="621"/>
                  </a:lnTo>
                  <a:lnTo>
                    <a:pt x="273" y="499"/>
                  </a:lnTo>
                  <a:lnTo>
                    <a:pt x="194" y="430"/>
                  </a:lnTo>
                  <a:lnTo>
                    <a:pt x="160" y="360"/>
                  </a:lnTo>
                  <a:lnTo>
                    <a:pt x="158" y="274"/>
                  </a:lnTo>
                  <a:lnTo>
                    <a:pt x="184" y="206"/>
                  </a:lnTo>
                  <a:lnTo>
                    <a:pt x="235" y="152"/>
                  </a:lnTo>
                  <a:lnTo>
                    <a:pt x="274" y="121"/>
                  </a:lnTo>
                  <a:lnTo>
                    <a:pt x="239" y="0"/>
                  </a:lnTo>
                  <a:lnTo>
                    <a:pt x="181" y="0"/>
                  </a:lnTo>
                  <a:lnTo>
                    <a:pt x="172" y="5"/>
                  </a:lnTo>
                </a:path>
              </a:pathLst>
            </a:custGeom>
            <a:solidFill>
              <a:srgbClr val="76BD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4584" y="937"/>
              <a:ext cx="174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52" y="3"/>
                </a:cxn>
                <a:cxn ang="0">
                  <a:pos x="52" y="77"/>
                </a:cxn>
                <a:cxn ang="0">
                  <a:pos x="55" y="77"/>
                </a:cxn>
                <a:cxn ang="0">
                  <a:pos x="55" y="0"/>
                </a:cxn>
                <a:cxn ang="0">
                  <a:pos x="0" y="0"/>
                </a:cxn>
              </a:cxnLst>
              <a:rect l="0" t="0" r="r" b="b"/>
              <a:pathLst>
                <a:path w="55" h="77">
                  <a:moveTo>
                    <a:pt x="0" y="0"/>
                  </a:moveTo>
                  <a:lnTo>
                    <a:pt x="0" y="3"/>
                  </a:lnTo>
                  <a:lnTo>
                    <a:pt x="52" y="3"/>
                  </a:lnTo>
                  <a:lnTo>
                    <a:pt x="52" y="77"/>
                  </a:lnTo>
                  <a:lnTo>
                    <a:pt x="55" y="77"/>
                  </a:lnTo>
                  <a:lnTo>
                    <a:pt x="55" y="0"/>
                  </a:lnTo>
                  <a:lnTo>
                    <a:pt x="0" y="0"/>
                  </a:lnTo>
                </a:path>
              </a:pathLst>
            </a:custGeom>
            <a:solidFill>
              <a:srgbClr val="4AB3BA"/>
            </a:solidFill>
            <a:ln w="0">
              <a:solidFill>
                <a:srgbClr val="4AB3B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584" y="978"/>
              <a:ext cx="133" cy="20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64"/>
                </a:cxn>
                <a:cxn ang="0">
                  <a:pos x="39" y="64"/>
                </a:cxn>
                <a:cxn ang="0">
                  <a:pos x="39" y="3"/>
                </a:cxn>
                <a:cxn ang="0">
                  <a:pos x="0" y="3"/>
                </a:cxn>
              </a:cxnLst>
              <a:rect l="0" t="0" r="r" b="b"/>
              <a:pathLst>
                <a:path w="42" h="64">
                  <a:moveTo>
                    <a:pt x="0" y="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64"/>
                  </a:lnTo>
                  <a:lnTo>
                    <a:pt x="39" y="64"/>
                  </a:lnTo>
                  <a:lnTo>
                    <a:pt x="39" y="3"/>
                  </a:lnTo>
                  <a:lnTo>
                    <a:pt x="0" y="3"/>
                  </a:lnTo>
                </a:path>
              </a:pathLst>
            </a:custGeom>
            <a:solidFill>
              <a:srgbClr val="4AB3BA"/>
            </a:solidFill>
            <a:ln w="0">
              <a:solidFill>
                <a:srgbClr val="4AB3B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971" y="3364"/>
              <a:ext cx="25" cy="9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0"/>
                </a:cxn>
                <a:cxn ang="0">
                  <a:pos x="0" y="31"/>
                </a:cxn>
                <a:cxn ang="0">
                  <a:pos x="8" y="31"/>
                </a:cxn>
              </a:cxnLst>
              <a:rect l="0" t="0" r="r" b="b"/>
              <a:pathLst>
                <a:path w="8" h="31">
                  <a:moveTo>
                    <a:pt x="7" y="0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8" y="31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958" y="3373"/>
              <a:ext cx="9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955" y="3446"/>
              <a:ext cx="12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967" y="3376"/>
              <a:ext cx="16" cy="7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5" y="22"/>
                </a:cxn>
                <a:cxn ang="0">
                  <a:pos x="0" y="22"/>
                </a:cxn>
              </a:cxnLst>
              <a:rect l="0" t="0" r="r" b="b"/>
              <a:pathLst>
                <a:path w="5" h="22">
                  <a:moveTo>
                    <a:pt x="1" y="0"/>
                  </a:moveTo>
                  <a:lnTo>
                    <a:pt x="5" y="0"/>
                  </a:lnTo>
                  <a:lnTo>
                    <a:pt x="5" y="22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4971" y="2970"/>
              <a:ext cx="25" cy="99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4958" y="2983"/>
              <a:ext cx="9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955" y="3053"/>
              <a:ext cx="12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967" y="2983"/>
              <a:ext cx="16" cy="7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5" y="22"/>
                </a:cxn>
                <a:cxn ang="0">
                  <a:pos x="0" y="22"/>
                </a:cxn>
              </a:cxnLst>
              <a:rect l="0" t="0" r="r" b="b"/>
              <a:pathLst>
                <a:path w="5" h="22">
                  <a:moveTo>
                    <a:pt x="1" y="0"/>
                  </a:moveTo>
                  <a:lnTo>
                    <a:pt x="5" y="0"/>
                  </a:lnTo>
                  <a:lnTo>
                    <a:pt x="5" y="22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5015" y="3011"/>
              <a:ext cx="117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5015" y="3034"/>
              <a:ext cx="114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015" y="3402"/>
              <a:ext cx="117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5018" y="3424"/>
              <a:ext cx="114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4451" y="1752"/>
              <a:ext cx="472" cy="1133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37" y="244"/>
                </a:cxn>
                <a:cxn ang="0">
                  <a:pos x="149" y="357"/>
                </a:cxn>
              </a:cxnLst>
              <a:rect l="0" t="0" r="r" b="b"/>
              <a:pathLst>
                <a:path w="149" h="357">
                  <a:moveTo>
                    <a:pt x="149" y="0"/>
                  </a:moveTo>
                  <a:cubicBezTo>
                    <a:pt x="51" y="36"/>
                    <a:pt x="0" y="146"/>
                    <a:pt x="37" y="244"/>
                  </a:cubicBezTo>
                  <a:cubicBezTo>
                    <a:pt x="57" y="298"/>
                    <a:pt x="95" y="337"/>
                    <a:pt x="149" y="357"/>
                  </a:cubicBez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473" y="1771"/>
              <a:ext cx="453" cy="1091"/>
            </a:xfrm>
            <a:custGeom>
              <a:avLst/>
              <a:gdLst/>
              <a:ahLst/>
              <a:cxnLst>
                <a:cxn ang="0">
                  <a:pos x="143" y="344"/>
                </a:cxn>
                <a:cxn ang="0">
                  <a:pos x="36" y="107"/>
                </a:cxn>
                <a:cxn ang="0">
                  <a:pos x="142" y="0"/>
                </a:cxn>
              </a:cxnLst>
              <a:rect l="0" t="0" r="r" b="b"/>
              <a:pathLst>
                <a:path w="143" h="344">
                  <a:moveTo>
                    <a:pt x="143" y="344"/>
                  </a:moveTo>
                  <a:cubicBezTo>
                    <a:pt x="48" y="308"/>
                    <a:pt x="0" y="202"/>
                    <a:pt x="36" y="107"/>
                  </a:cubicBezTo>
                  <a:cubicBezTo>
                    <a:pt x="55" y="56"/>
                    <a:pt x="91" y="20"/>
                    <a:pt x="142" y="0"/>
                  </a:cubicBez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772" y="1270"/>
              <a:ext cx="1151" cy="2220"/>
            </a:xfrm>
            <a:custGeom>
              <a:avLst/>
              <a:gdLst/>
              <a:ahLst/>
              <a:cxnLst>
                <a:cxn ang="0">
                  <a:pos x="249" y="0"/>
                </a:cxn>
                <a:cxn ang="0">
                  <a:pos x="99" y="510"/>
                </a:cxn>
                <a:cxn ang="0">
                  <a:pos x="363" y="700"/>
                </a:cxn>
              </a:cxnLst>
              <a:rect l="0" t="0" r="r" b="b"/>
              <a:pathLst>
                <a:path w="363" h="700">
                  <a:moveTo>
                    <a:pt x="249" y="0"/>
                  </a:moveTo>
                  <a:cubicBezTo>
                    <a:pt x="67" y="99"/>
                    <a:pt x="0" y="328"/>
                    <a:pt x="99" y="510"/>
                  </a:cubicBezTo>
                  <a:cubicBezTo>
                    <a:pt x="156" y="614"/>
                    <a:pt x="247" y="679"/>
                    <a:pt x="363" y="700"/>
                  </a:cubicBez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835" y="1270"/>
              <a:ext cx="1088" cy="2230"/>
            </a:xfrm>
            <a:custGeom>
              <a:avLst/>
              <a:gdLst/>
              <a:ahLst/>
              <a:cxnLst>
                <a:cxn ang="0">
                  <a:pos x="343" y="703"/>
                </a:cxn>
                <a:cxn ang="0">
                  <a:pos x="37" y="263"/>
                </a:cxn>
                <a:cxn ang="0">
                  <a:pos x="223" y="0"/>
                </a:cxn>
              </a:cxnLst>
              <a:rect l="0" t="0" r="r" b="b"/>
              <a:pathLst>
                <a:path w="343" h="703">
                  <a:moveTo>
                    <a:pt x="343" y="703"/>
                  </a:moveTo>
                  <a:cubicBezTo>
                    <a:pt x="137" y="667"/>
                    <a:pt x="0" y="469"/>
                    <a:pt x="37" y="263"/>
                  </a:cubicBezTo>
                  <a:cubicBezTo>
                    <a:pt x="57" y="148"/>
                    <a:pt x="121" y="58"/>
                    <a:pt x="223" y="0"/>
                  </a:cubicBez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3715" y="1219"/>
              <a:ext cx="1278" cy="2335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101" y="530"/>
                </a:cxn>
                <a:cxn ang="0">
                  <a:pos x="403" y="736"/>
                </a:cxn>
              </a:cxnLst>
              <a:rect l="0" t="0" r="r" b="b"/>
              <a:pathLst>
                <a:path w="403" h="736">
                  <a:moveTo>
                    <a:pt x="264" y="0"/>
                  </a:moveTo>
                  <a:cubicBezTo>
                    <a:pt x="72" y="101"/>
                    <a:pt x="0" y="339"/>
                    <a:pt x="101" y="530"/>
                  </a:cubicBezTo>
                  <a:cubicBezTo>
                    <a:pt x="164" y="648"/>
                    <a:pt x="271" y="720"/>
                    <a:pt x="403" y="736"/>
                  </a:cubicBez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492" y="1768"/>
              <a:ext cx="504" cy="1104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9" y="226"/>
                </a:cxn>
                <a:cxn ang="0">
                  <a:pos x="159" y="348"/>
                </a:cxn>
              </a:cxnLst>
              <a:rect l="0" t="0" r="r" b="b"/>
              <a:pathLst>
                <a:path w="159" h="348">
                  <a:moveTo>
                    <a:pt x="149" y="0"/>
                  </a:moveTo>
                  <a:cubicBezTo>
                    <a:pt x="54" y="29"/>
                    <a:pt x="0" y="130"/>
                    <a:pt x="29" y="226"/>
                  </a:cubicBezTo>
                  <a:cubicBezTo>
                    <a:pt x="48" y="288"/>
                    <a:pt x="95" y="333"/>
                    <a:pt x="159" y="348"/>
                  </a:cubicBez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728" y="1219"/>
              <a:ext cx="1268" cy="2325"/>
            </a:xfrm>
            <a:custGeom>
              <a:avLst/>
              <a:gdLst/>
              <a:ahLst/>
              <a:cxnLst>
                <a:cxn ang="0">
                  <a:pos x="267" y="0"/>
                </a:cxn>
                <a:cxn ang="0">
                  <a:pos x="97" y="523"/>
                </a:cxn>
                <a:cxn ang="0">
                  <a:pos x="400" y="733"/>
                </a:cxn>
              </a:cxnLst>
              <a:rect l="0" t="0" r="r" b="b"/>
              <a:pathLst>
                <a:path w="400" h="733">
                  <a:moveTo>
                    <a:pt x="267" y="0"/>
                  </a:moveTo>
                  <a:cubicBezTo>
                    <a:pt x="76" y="97"/>
                    <a:pt x="0" y="331"/>
                    <a:pt x="97" y="523"/>
                  </a:cubicBezTo>
                  <a:cubicBezTo>
                    <a:pt x="158" y="643"/>
                    <a:pt x="266" y="718"/>
                    <a:pt x="400" y="733"/>
                  </a:cubicBez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4571" y="1752"/>
              <a:ext cx="1126" cy="112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4863" y="1778"/>
              <a:ext cx="9" cy="15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4888" y="1768"/>
              <a:ext cx="6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4913" y="1755"/>
              <a:ext cx="4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 flipV="1">
              <a:off x="4533" y="2399"/>
              <a:ext cx="22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V="1">
              <a:off x="4546" y="2453"/>
              <a:ext cx="19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flipV="1">
              <a:off x="4562" y="2504"/>
              <a:ext cx="19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flipV="1">
              <a:off x="4581" y="2552"/>
              <a:ext cx="19" cy="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 flipV="1">
              <a:off x="4606" y="2599"/>
              <a:ext cx="16" cy="1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 flipV="1">
              <a:off x="4634" y="2647"/>
              <a:ext cx="16" cy="12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V="1">
              <a:off x="4669" y="2688"/>
              <a:ext cx="13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flipV="1">
              <a:off x="4707" y="2729"/>
              <a:ext cx="13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flipV="1">
              <a:off x="4749" y="2767"/>
              <a:ext cx="9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flipV="1">
              <a:off x="4793" y="2799"/>
              <a:ext cx="10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 flipV="1">
              <a:off x="4844" y="2827"/>
              <a:ext cx="9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 flipV="1">
              <a:off x="4891" y="2850"/>
              <a:ext cx="10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 flipV="1">
              <a:off x="4571" y="2526"/>
              <a:ext cx="16" cy="10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 flipV="1">
              <a:off x="4593" y="2577"/>
              <a:ext cx="16" cy="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 flipV="1">
              <a:off x="4619" y="2621"/>
              <a:ext cx="15" cy="1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 flipV="1">
              <a:off x="4650" y="2669"/>
              <a:ext cx="16" cy="1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 flipV="1">
              <a:off x="4688" y="2710"/>
              <a:ext cx="13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 flipV="1">
              <a:off x="4726" y="2745"/>
              <a:ext cx="13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 flipV="1">
              <a:off x="4771" y="2783"/>
              <a:ext cx="9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 flipV="1">
              <a:off x="4818" y="2815"/>
              <a:ext cx="10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 flipV="1">
              <a:off x="4866" y="2840"/>
              <a:ext cx="9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 flipV="1">
              <a:off x="4913" y="2859"/>
              <a:ext cx="7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 flipV="1">
              <a:off x="4539" y="2428"/>
              <a:ext cx="19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 flipV="1">
              <a:off x="4552" y="2479"/>
              <a:ext cx="19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4562" y="2120"/>
              <a:ext cx="19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4584" y="2069"/>
              <a:ext cx="16" cy="7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4609" y="2019"/>
              <a:ext cx="16" cy="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4638" y="1971"/>
              <a:ext cx="15" cy="1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>
              <a:off x="4672" y="1927"/>
              <a:ext cx="13" cy="15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4707" y="1885"/>
              <a:ext cx="16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4749" y="1851"/>
              <a:ext cx="12" cy="15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4796" y="1816"/>
              <a:ext cx="10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4771" y="1835"/>
              <a:ext cx="12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>
              <a:off x="4730" y="1870"/>
              <a:ext cx="12" cy="15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Line 66"/>
            <p:cNvSpPr>
              <a:spLocks noChangeShapeType="1"/>
            </p:cNvSpPr>
            <p:nvPr/>
          </p:nvSpPr>
          <p:spPr bwMode="auto">
            <a:xfrm>
              <a:off x="4688" y="1908"/>
              <a:ext cx="16" cy="12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4653" y="1949"/>
              <a:ext cx="16" cy="1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4622" y="1993"/>
              <a:ext cx="19" cy="1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4596" y="2044"/>
              <a:ext cx="16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4571" y="2095"/>
              <a:ext cx="19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4546" y="2177"/>
              <a:ext cx="19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4536" y="2231"/>
              <a:ext cx="19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4539" y="2203"/>
              <a:ext cx="23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4555" y="2145"/>
              <a:ext cx="16" cy="7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4533" y="2260"/>
              <a:ext cx="19" cy="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4530" y="2288"/>
              <a:ext cx="22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4818" y="1803"/>
              <a:ext cx="10" cy="1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4530" y="2317"/>
              <a:ext cx="19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4530" y="2345"/>
              <a:ext cx="19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Line 80"/>
            <p:cNvSpPr>
              <a:spLocks noChangeShapeType="1"/>
            </p:cNvSpPr>
            <p:nvPr/>
          </p:nvSpPr>
          <p:spPr bwMode="auto">
            <a:xfrm>
              <a:off x="4533" y="2374"/>
              <a:ext cx="19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Freeform 81"/>
            <p:cNvSpPr>
              <a:spLocks/>
            </p:cNvSpPr>
            <p:nvPr/>
          </p:nvSpPr>
          <p:spPr bwMode="auto">
            <a:xfrm>
              <a:off x="4406" y="1365"/>
              <a:ext cx="70" cy="67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2" y="10"/>
                </a:cxn>
                <a:cxn ang="0">
                  <a:pos x="7" y="21"/>
                </a:cxn>
                <a:cxn ang="0">
                  <a:pos x="0" y="10"/>
                </a:cxn>
                <a:cxn ang="0">
                  <a:pos x="14" y="0"/>
                </a:cxn>
              </a:cxnLst>
              <a:rect l="0" t="0" r="r" b="b"/>
              <a:pathLst>
                <a:path w="22" h="21">
                  <a:moveTo>
                    <a:pt x="14" y="0"/>
                  </a:moveTo>
                  <a:lnTo>
                    <a:pt x="22" y="10"/>
                  </a:lnTo>
                  <a:lnTo>
                    <a:pt x="7" y="21"/>
                  </a:lnTo>
                  <a:lnTo>
                    <a:pt x="0" y="10"/>
                  </a:lnTo>
                  <a:lnTo>
                    <a:pt x="14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82"/>
            <p:cNvSpPr>
              <a:spLocks/>
            </p:cNvSpPr>
            <p:nvPr/>
          </p:nvSpPr>
          <p:spPr bwMode="auto">
            <a:xfrm>
              <a:off x="4314" y="1438"/>
              <a:ext cx="70" cy="7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2" y="10"/>
                </a:cxn>
                <a:cxn ang="0">
                  <a:pos x="9" y="22"/>
                </a:cxn>
                <a:cxn ang="0">
                  <a:pos x="0" y="13"/>
                </a:cxn>
                <a:cxn ang="0">
                  <a:pos x="14" y="0"/>
                </a:cxn>
              </a:cxnLst>
              <a:rect l="0" t="0" r="r" b="b"/>
              <a:pathLst>
                <a:path w="22" h="22">
                  <a:moveTo>
                    <a:pt x="14" y="0"/>
                  </a:moveTo>
                  <a:lnTo>
                    <a:pt x="22" y="10"/>
                  </a:lnTo>
                  <a:lnTo>
                    <a:pt x="9" y="22"/>
                  </a:lnTo>
                  <a:lnTo>
                    <a:pt x="0" y="13"/>
                  </a:lnTo>
                  <a:lnTo>
                    <a:pt x="14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83"/>
            <p:cNvSpPr>
              <a:spLocks/>
            </p:cNvSpPr>
            <p:nvPr/>
          </p:nvSpPr>
          <p:spPr bwMode="auto">
            <a:xfrm>
              <a:off x="4232" y="1524"/>
              <a:ext cx="69" cy="7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2" y="8"/>
                </a:cxn>
                <a:cxn ang="0">
                  <a:pos x="10" y="22"/>
                </a:cxn>
                <a:cxn ang="0">
                  <a:pos x="0" y="14"/>
                </a:cxn>
                <a:cxn ang="0">
                  <a:pos x="12" y="0"/>
                </a:cxn>
              </a:cxnLst>
              <a:rect l="0" t="0" r="r" b="b"/>
              <a:pathLst>
                <a:path w="22" h="22">
                  <a:moveTo>
                    <a:pt x="12" y="0"/>
                  </a:moveTo>
                  <a:lnTo>
                    <a:pt x="22" y="8"/>
                  </a:lnTo>
                  <a:lnTo>
                    <a:pt x="10" y="22"/>
                  </a:lnTo>
                  <a:lnTo>
                    <a:pt x="0" y="14"/>
                  </a:lnTo>
                  <a:lnTo>
                    <a:pt x="12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Freeform 84"/>
            <p:cNvSpPr>
              <a:spLocks/>
            </p:cNvSpPr>
            <p:nvPr/>
          </p:nvSpPr>
          <p:spPr bwMode="auto">
            <a:xfrm>
              <a:off x="4162" y="1616"/>
              <a:ext cx="67" cy="7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1" y="7"/>
                </a:cxn>
                <a:cxn ang="0">
                  <a:pos x="10" y="22"/>
                </a:cxn>
                <a:cxn ang="0">
                  <a:pos x="0" y="15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21" y="7"/>
                  </a:lnTo>
                  <a:lnTo>
                    <a:pt x="10" y="22"/>
                  </a:lnTo>
                  <a:lnTo>
                    <a:pt x="0" y="15"/>
                  </a:lnTo>
                  <a:lnTo>
                    <a:pt x="10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Freeform 85"/>
            <p:cNvSpPr>
              <a:spLocks/>
            </p:cNvSpPr>
            <p:nvPr/>
          </p:nvSpPr>
          <p:spPr bwMode="auto">
            <a:xfrm>
              <a:off x="4504" y="1299"/>
              <a:ext cx="70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2" y="11"/>
                </a:cxn>
                <a:cxn ang="0">
                  <a:pos x="6" y="20"/>
                </a:cxn>
                <a:cxn ang="0">
                  <a:pos x="0" y="10"/>
                </a:cxn>
                <a:cxn ang="0">
                  <a:pos x="15" y="0"/>
                </a:cxn>
              </a:cxnLst>
              <a:rect l="0" t="0" r="r" b="b"/>
              <a:pathLst>
                <a:path w="22" h="20">
                  <a:moveTo>
                    <a:pt x="15" y="0"/>
                  </a:moveTo>
                  <a:lnTo>
                    <a:pt x="22" y="11"/>
                  </a:lnTo>
                  <a:lnTo>
                    <a:pt x="6" y="20"/>
                  </a:lnTo>
                  <a:lnTo>
                    <a:pt x="0" y="10"/>
                  </a:lnTo>
                  <a:lnTo>
                    <a:pt x="1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Freeform 86"/>
            <p:cNvSpPr>
              <a:spLocks/>
            </p:cNvSpPr>
            <p:nvPr/>
          </p:nvSpPr>
          <p:spPr bwMode="auto">
            <a:xfrm>
              <a:off x="4048" y="1822"/>
              <a:ext cx="60" cy="7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9" y="5"/>
                </a:cxn>
                <a:cxn ang="0">
                  <a:pos x="12" y="22"/>
                </a:cxn>
                <a:cxn ang="0">
                  <a:pos x="0" y="17"/>
                </a:cxn>
                <a:cxn ang="0">
                  <a:pos x="7" y="0"/>
                </a:cxn>
              </a:cxnLst>
              <a:rect l="0" t="0" r="r" b="b"/>
              <a:pathLst>
                <a:path w="19" h="22">
                  <a:moveTo>
                    <a:pt x="7" y="0"/>
                  </a:moveTo>
                  <a:lnTo>
                    <a:pt x="19" y="5"/>
                  </a:lnTo>
                  <a:lnTo>
                    <a:pt x="12" y="22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Freeform 87"/>
            <p:cNvSpPr>
              <a:spLocks/>
            </p:cNvSpPr>
            <p:nvPr/>
          </p:nvSpPr>
          <p:spPr bwMode="auto">
            <a:xfrm>
              <a:off x="4099" y="1717"/>
              <a:ext cx="63" cy="7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20" y="6"/>
                </a:cxn>
                <a:cxn ang="0">
                  <a:pos x="11" y="22"/>
                </a:cxn>
                <a:cxn ang="0">
                  <a:pos x="0" y="16"/>
                </a:cxn>
                <a:cxn ang="0">
                  <a:pos x="9" y="0"/>
                </a:cxn>
              </a:cxnLst>
              <a:rect l="0" t="0" r="r" b="b"/>
              <a:pathLst>
                <a:path w="20" h="22">
                  <a:moveTo>
                    <a:pt x="9" y="0"/>
                  </a:moveTo>
                  <a:lnTo>
                    <a:pt x="20" y="6"/>
                  </a:lnTo>
                  <a:lnTo>
                    <a:pt x="11" y="22"/>
                  </a:lnTo>
                  <a:lnTo>
                    <a:pt x="0" y="16"/>
                  </a:lnTo>
                  <a:lnTo>
                    <a:pt x="9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Freeform 88"/>
            <p:cNvSpPr>
              <a:spLocks/>
            </p:cNvSpPr>
            <p:nvPr/>
          </p:nvSpPr>
          <p:spPr bwMode="auto">
            <a:xfrm>
              <a:off x="3981" y="2050"/>
              <a:ext cx="51" cy="6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6" y="3"/>
                </a:cxn>
                <a:cxn ang="0">
                  <a:pos x="12" y="21"/>
                </a:cxn>
                <a:cxn ang="0">
                  <a:pos x="0" y="18"/>
                </a:cxn>
                <a:cxn ang="0">
                  <a:pos x="4" y="0"/>
                </a:cxn>
              </a:cxnLst>
              <a:rect l="0" t="0" r="r" b="b"/>
              <a:pathLst>
                <a:path w="16" h="21">
                  <a:moveTo>
                    <a:pt x="4" y="0"/>
                  </a:moveTo>
                  <a:lnTo>
                    <a:pt x="16" y="3"/>
                  </a:lnTo>
                  <a:lnTo>
                    <a:pt x="12" y="21"/>
                  </a:lnTo>
                  <a:lnTo>
                    <a:pt x="0" y="18"/>
                  </a:lnTo>
                  <a:lnTo>
                    <a:pt x="4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Freeform 89"/>
            <p:cNvSpPr>
              <a:spLocks/>
            </p:cNvSpPr>
            <p:nvPr/>
          </p:nvSpPr>
          <p:spPr bwMode="auto">
            <a:xfrm>
              <a:off x="4010" y="1936"/>
              <a:ext cx="54" cy="6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7" y="4"/>
                </a:cxn>
                <a:cxn ang="0">
                  <a:pos x="12" y="21"/>
                </a:cxn>
                <a:cxn ang="0">
                  <a:pos x="0" y="17"/>
                </a:cxn>
                <a:cxn ang="0">
                  <a:pos x="5" y="0"/>
                </a:cxn>
              </a:cxnLst>
              <a:rect l="0" t="0" r="r" b="b"/>
              <a:pathLst>
                <a:path w="17" h="21">
                  <a:moveTo>
                    <a:pt x="5" y="0"/>
                  </a:moveTo>
                  <a:lnTo>
                    <a:pt x="17" y="4"/>
                  </a:lnTo>
                  <a:lnTo>
                    <a:pt x="12" y="21"/>
                  </a:lnTo>
                  <a:lnTo>
                    <a:pt x="0" y="17"/>
                  </a:lnTo>
                  <a:lnTo>
                    <a:pt x="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Freeform 90"/>
            <p:cNvSpPr>
              <a:spLocks/>
            </p:cNvSpPr>
            <p:nvPr/>
          </p:nvSpPr>
          <p:spPr bwMode="auto">
            <a:xfrm>
              <a:off x="3965" y="2171"/>
              <a:ext cx="48" cy="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5" y="1"/>
                </a:cxn>
                <a:cxn ang="0">
                  <a:pos x="13" y="19"/>
                </a:cxn>
                <a:cxn ang="0">
                  <a:pos x="0" y="18"/>
                </a:cxn>
                <a:cxn ang="0">
                  <a:pos x="2" y="0"/>
                </a:cxn>
              </a:cxnLst>
              <a:rect l="0" t="0" r="r" b="b"/>
              <a:pathLst>
                <a:path w="15" h="19">
                  <a:moveTo>
                    <a:pt x="2" y="0"/>
                  </a:moveTo>
                  <a:lnTo>
                    <a:pt x="15" y="1"/>
                  </a:lnTo>
                  <a:lnTo>
                    <a:pt x="13" y="19"/>
                  </a:lnTo>
                  <a:lnTo>
                    <a:pt x="0" y="18"/>
                  </a:lnTo>
                  <a:lnTo>
                    <a:pt x="2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Rectangle 91"/>
            <p:cNvSpPr>
              <a:spLocks noChangeArrowheads="1"/>
            </p:cNvSpPr>
            <p:nvPr/>
          </p:nvSpPr>
          <p:spPr bwMode="auto">
            <a:xfrm>
              <a:off x="3962" y="2288"/>
              <a:ext cx="41" cy="57"/>
            </a:xfrm>
            <a:prstGeom prst="rect">
              <a:avLst/>
            </a:prstGeom>
            <a:solidFill>
              <a:srgbClr val="9D3B2A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Freeform 92"/>
            <p:cNvSpPr>
              <a:spLocks/>
            </p:cNvSpPr>
            <p:nvPr/>
          </p:nvSpPr>
          <p:spPr bwMode="auto">
            <a:xfrm>
              <a:off x="3965" y="2402"/>
              <a:ext cx="48" cy="64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15" y="18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2" y="20"/>
                </a:cxn>
              </a:cxnLst>
              <a:rect l="0" t="0" r="r" b="b"/>
              <a:pathLst>
                <a:path w="15" h="20">
                  <a:moveTo>
                    <a:pt x="2" y="20"/>
                  </a:moveTo>
                  <a:lnTo>
                    <a:pt x="15" y="18"/>
                  </a:lnTo>
                  <a:lnTo>
                    <a:pt x="13" y="0"/>
                  </a:lnTo>
                  <a:lnTo>
                    <a:pt x="0" y="2"/>
                  </a:lnTo>
                  <a:lnTo>
                    <a:pt x="2" y="2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Freeform 93"/>
            <p:cNvSpPr>
              <a:spLocks/>
            </p:cNvSpPr>
            <p:nvPr/>
          </p:nvSpPr>
          <p:spPr bwMode="auto">
            <a:xfrm>
              <a:off x="3981" y="2520"/>
              <a:ext cx="54" cy="63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17" y="17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4" y="20"/>
                </a:cxn>
              </a:cxnLst>
              <a:rect l="0" t="0" r="r" b="b"/>
              <a:pathLst>
                <a:path w="17" h="20">
                  <a:moveTo>
                    <a:pt x="4" y="20"/>
                  </a:moveTo>
                  <a:lnTo>
                    <a:pt x="17" y="17"/>
                  </a:lnTo>
                  <a:lnTo>
                    <a:pt x="13" y="0"/>
                  </a:lnTo>
                  <a:lnTo>
                    <a:pt x="0" y="2"/>
                  </a:lnTo>
                  <a:lnTo>
                    <a:pt x="4" y="2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Freeform 94"/>
            <p:cNvSpPr>
              <a:spLocks/>
            </p:cNvSpPr>
            <p:nvPr/>
          </p:nvSpPr>
          <p:spPr bwMode="auto">
            <a:xfrm>
              <a:off x="4010" y="2634"/>
              <a:ext cx="57" cy="67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18" y="17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6" y="21"/>
                </a:cxn>
              </a:cxnLst>
              <a:rect l="0" t="0" r="r" b="b"/>
              <a:pathLst>
                <a:path w="18" h="21">
                  <a:moveTo>
                    <a:pt x="6" y="21"/>
                  </a:moveTo>
                  <a:lnTo>
                    <a:pt x="18" y="17"/>
                  </a:lnTo>
                  <a:lnTo>
                    <a:pt x="12" y="0"/>
                  </a:lnTo>
                  <a:lnTo>
                    <a:pt x="0" y="3"/>
                  </a:lnTo>
                  <a:lnTo>
                    <a:pt x="6" y="21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Freeform 95"/>
            <p:cNvSpPr>
              <a:spLocks/>
            </p:cNvSpPr>
            <p:nvPr/>
          </p:nvSpPr>
          <p:spPr bwMode="auto">
            <a:xfrm>
              <a:off x="4048" y="2742"/>
              <a:ext cx="60" cy="70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19" y="17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" y="22"/>
                </a:cxn>
              </a:cxnLst>
              <a:rect l="0" t="0" r="r" b="b"/>
              <a:pathLst>
                <a:path w="19" h="22">
                  <a:moveTo>
                    <a:pt x="8" y="22"/>
                  </a:moveTo>
                  <a:lnTo>
                    <a:pt x="19" y="17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Freeform 96"/>
            <p:cNvSpPr>
              <a:spLocks/>
            </p:cNvSpPr>
            <p:nvPr/>
          </p:nvSpPr>
          <p:spPr bwMode="auto">
            <a:xfrm>
              <a:off x="4102" y="2850"/>
              <a:ext cx="60" cy="69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19" y="15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2"/>
                </a:cxn>
              </a:cxnLst>
              <a:rect l="0" t="0" r="r" b="b"/>
              <a:pathLst>
                <a:path w="19" h="22">
                  <a:moveTo>
                    <a:pt x="8" y="22"/>
                  </a:moveTo>
                  <a:lnTo>
                    <a:pt x="19" y="15"/>
                  </a:lnTo>
                  <a:lnTo>
                    <a:pt x="11" y="0"/>
                  </a:lnTo>
                  <a:lnTo>
                    <a:pt x="0" y="6"/>
                  </a:lnTo>
                  <a:lnTo>
                    <a:pt x="8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Freeform 97"/>
            <p:cNvSpPr>
              <a:spLocks/>
            </p:cNvSpPr>
            <p:nvPr/>
          </p:nvSpPr>
          <p:spPr bwMode="auto">
            <a:xfrm>
              <a:off x="4162" y="2948"/>
              <a:ext cx="67" cy="70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1" y="15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11" y="22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lnTo>
                    <a:pt x="21" y="15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1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Freeform 98"/>
            <p:cNvSpPr>
              <a:spLocks/>
            </p:cNvSpPr>
            <p:nvPr/>
          </p:nvSpPr>
          <p:spPr bwMode="auto">
            <a:xfrm>
              <a:off x="4235" y="3040"/>
              <a:ext cx="66" cy="70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21" y="14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2"/>
                </a:cxn>
              </a:cxnLst>
              <a:rect l="0" t="0" r="r" b="b"/>
              <a:pathLst>
                <a:path w="21" h="22">
                  <a:moveTo>
                    <a:pt x="12" y="22"/>
                  </a:moveTo>
                  <a:lnTo>
                    <a:pt x="21" y="14"/>
                  </a:lnTo>
                  <a:lnTo>
                    <a:pt x="9" y="0"/>
                  </a:lnTo>
                  <a:lnTo>
                    <a:pt x="0" y="9"/>
                  </a:lnTo>
                  <a:lnTo>
                    <a:pt x="12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Freeform 99"/>
            <p:cNvSpPr>
              <a:spLocks/>
            </p:cNvSpPr>
            <p:nvPr/>
          </p:nvSpPr>
          <p:spPr bwMode="auto">
            <a:xfrm>
              <a:off x="4317" y="3126"/>
              <a:ext cx="70" cy="69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22" y="13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13" y="22"/>
                </a:cxn>
              </a:cxnLst>
              <a:rect l="0" t="0" r="r" b="b"/>
              <a:pathLst>
                <a:path w="22" h="22">
                  <a:moveTo>
                    <a:pt x="13" y="22"/>
                  </a:moveTo>
                  <a:lnTo>
                    <a:pt x="22" y="13"/>
                  </a:lnTo>
                  <a:lnTo>
                    <a:pt x="9" y="0"/>
                  </a:lnTo>
                  <a:lnTo>
                    <a:pt x="0" y="10"/>
                  </a:lnTo>
                  <a:lnTo>
                    <a:pt x="13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Freeform 100"/>
            <p:cNvSpPr>
              <a:spLocks/>
            </p:cNvSpPr>
            <p:nvPr/>
          </p:nvSpPr>
          <p:spPr bwMode="auto">
            <a:xfrm>
              <a:off x="4406" y="3205"/>
              <a:ext cx="70" cy="67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22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15" y="21"/>
                </a:cxn>
              </a:cxnLst>
              <a:rect l="0" t="0" r="r" b="b"/>
              <a:pathLst>
                <a:path w="22" h="21">
                  <a:moveTo>
                    <a:pt x="15" y="21"/>
                  </a:moveTo>
                  <a:lnTo>
                    <a:pt x="22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15" y="21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Freeform 101"/>
            <p:cNvSpPr>
              <a:spLocks/>
            </p:cNvSpPr>
            <p:nvPr/>
          </p:nvSpPr>
          <p:spPr bwMode="auto">
            <a:xfrm>
              <a:off x="4504" y="3272"/>
              <a:ext cx="70" cy="63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22" y="9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6" y="20"/>
                </a:cxn>
              </a:cxnLst>
              <a:rect l="0" t="0" r="r" b="b"/>
              <a:pathLst>
                <a:path w="22" h="20">
                  <a:moveTo>
                    <a:pt x="16" y="20"/>
                  </a:moveTo>
                  <a:lnTo>
                    <a:pt x="22" y="9"/>
                  </a:lnTo>
                  <a:lnTo>
                    <a:pt x="7" y="0"/>
                  </a:lnTo>
                  <a:lnTo>
                    <a:pt x="0" y="11"/>
                  </a:lnTo>
                  <a:lnTo>
                    <a:pt x="16" y="2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Line 102"/>
            <p:cNvSpPr>
              <a:spLocks noChangeShapeType="1"/>
            </p:cNvSpPr>
            <p:nvPr/>
          </p:nvSpPr>
          <p:spPr bwMode="auto">
            <a:xfrm>
              <a:off x="4841" y="1787"/>
              <a:ext cx="9" cy="1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Freeform 103"/>
            <p:cNvSpPr>
              <a:spLocks/>
            </p:cNvSpPr>
            <p:nvPr/>
          </p:nvSpPr>
          <p:spPr bwMode="auto">
            <a:xfrm>
              <a:off x="4936" y="1759"/>
              <a:ext cx="28" cy="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2"/>
                </a:cxn>
                <a:cxn ang="0">
                  <a:pos x="9" y="0"/>
                </a:cxn>
              </a:cxnLst>
              <a:rect l="0" t="0" r="r" b="b"/>
              <a:pathLst>
                <a:path w="9" h="6">
                  <a:moveTo>
                    <a:pt x="0" y="6"/>
                  </a:moveTo>
                  <a:lnTo>
                    <a:pt x="2" y="2"/>
                  </a:lnTo>
                  <a:lnTo>
                    <a:pt x="9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Freeform 104"/>
            <p:cNvSpPr>
              <a:spLocks/>
            </p:cNvSpPr>
            <p:nvPr/>
          </p:nvSpPr>
          <p:spPr bwMode="auto">
            <a:xfrm>
              <a:off x="4964" y="1219"/>
              <a:ext cx="10" cy="5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3"/>
                </a:cxn>
                <a:cxn ang="0">
                  <a:pos x="3" y="172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 h="173">
                  <a:moveTo>
                    <a:pt x="0" y="0"/>
                  </a:moveTo>
                  <a:lnTo>
                    <a:pt x="0" y="173"/>
                  </a:lnTo>
                  <a:lnTo>
                    <a:pt x="3" y="17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Freeform 105"/>
            <p:cNvSpPr>
              <a:spLocks/>
            </p:cNvSpPr>
            <p:nvPr/>
          </p:nvSpPr>
          <p:spPr bwMode="auto">
            <a:xfrm>
              <a:off x="4542" y="1248"/>
              <a:ext cx="134" cy="2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2" y="7"/>
                </a:cxn>
                <a:cxn ang="0">
                  <a:pos x="42" y="0"/>
                </a:cxn>
                <a:cxn ang="0">
                  <a:pos x="12" y="0"/>
                </a:cxn>
                <a:cxn ang="0">
                  <a:pos x="0" y="7"/>
                </a:cxn>
              </a:cxnLst>
              <a:rect l="0" t="0" r="r" b="b"/>
              <a:pathLst>
                <a:path w="42" h="7">
                  <a:moveTo>
                    <a:pt x="0" y="7"/>
                  </a:moveTo>
                  <a:lnTo>
                    <a:pt x="42" y="7"/>
                  </a:lnTo>
                  <a:lnTo>
                    <a:pt x="42" y="0"/>
                  </a:lnTo>
                  <a:lnTo>
                    <a:pt x="12" y="0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Freeform 106"/>
            <p:cNvSpPr>
              <a:spLocks/>
            </p:cNvSpPr>
            <p:nvPr/>
          </p:nvSpPr>
          <p:spPr bwMode="auto">
            <a:xfrm>
              <a:off x="4923" y="1270"/>
              <a:ext cx="10" cy="5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8"/>
                </a:cxn>
                <a:cxn ang="0">
                  <a:pos x="3" y="157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3" h="158">
                  <a:moveTo>
                    <a:pt x="0" y="0"/>
                  </a:moveTo>
                  <a:lnTo>
                    <a:pt x="0" y="158"/>
                  </a:lnTo>
                  <a:lnTo>
                    <a:pt x="3" y="157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Freeform 107"/>
            <p:cNvSpPr>
              <a:spLocks/>
            </p:cNvSpPr>
            <p:nvPr/>
          </p:nvSpPr>
          <p:spPr bwMode="auto">
            <a:xfrm>
              <a:off x="4955" y="2862"/>
              <a:ext cx="41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4"/>
                </a:cxn>
                <a:cxn ang="0">
                  <a:pos x="13" y="7"/>
                </a:cxn>
              </a:cxnLst>
              <a:rect l="0" t="0" r="r" b="b"/>
              <a:pathLst>
                <a:path w="13" h="7">
                  <a:moveTo>
                    <a:pt x="0" y="0"/>
                  </a:moveTo>
                  <a:lnTo>
                    <a:pt x="3" y="4"/>
                  </a:lnTo>
                  <a:lnTo>
                    <a:pt x="13" y="7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Freeform 108"/>
            <p:cNvSpPr>
              <a:spLocks/>
            </p:cNvSpPr>
            <p:nvPr/>
          </p:nvSpPr>
          <p:spPr bwMode="auto">
            <a:xfrm>
              <a:off x="4549" y="1197"/>
              <a:ext cx="82" cy="2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6" y="7"/>
                </a:cxn>
                <a:cxn ang="0">
                  <a:pos x="26" y="0"/>
                </a:cxn>
                <a:cxn ang="0">
                  <a:pos x="14" y="0"/>
                </a:cxn>
                <a:cxn ang="0">
                  <a:pos x="0" y="7"/>
                </a:cxn>
              </a:cxnLst>
              <a:rect l="0" t="0" r="r" b="b"/>
              <a:pathLst>
                <a:path w="26" h="7">
                  <a:moveTo>
                    <a:pt x="0" y="7"/>
                  </a:moveTo>
                  <a:lnTo>
                    <a:pt x="26" y="7"/>
                  </a:lnTo>
                  <a:lnTo>
                    <a:pt x="26" y="0"/>
                  </a:lnTo>
                  <a:lnTo>
                    <a:pt x="14" y="0"/>
                  </a:lnTo>
                  <a:lnTo>
                    <a:pt x="0" y="7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Freeform 109"/>
            <p:cNvSpPr>
              <a:spLocks/>
            </p:cNvSpPr>
            <p:nvPr/>
          </p:nvSpPr>
          <p:spPr bwMode="auto">
            <a:xfrm>
              <a:off x="4473" y="3341"/>
              <a:ext cx="98" cy="7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0"/>
                </a:cxn>
                <a:cxn ang="0">
                  <a:pos x="31" y="16"/>
                </a:cxn>
                <a:cxn ang="0">
                  <a:pos x="29" y="22"/>
                </a:cxn>
              </a:cxnLst>
              <a:rect l="0" t="0" r="r" b="b"/>
              <a:pathLst>
                <a:path w="31" h="22">
                  <a:moveTo>
                    <a:pt x="0" y="5"/>
                  </a:moveTo>
                  <a:lnTo>
                    <a:pt x="3" y="0"/>
                  </a:lnTo>
                  <a:lnTo>
                    <a:pt x="31" y="16"/>
                  </a:lnTo>
                  <a:lnTo>
                    <a:pt x="29" y="22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Line 110"/>
            <p:cNvSpPr>
              <a:spLocks noChangeShapeType="1"/>
            </p:cNvSpPr>
            <p:nvPr/>
          </p:nvSpPr>
          <p:spPr bwMode="auto">
            <a:xfrm flipH="1">
              <a:off x="4495" y="3338"/>
              <a:ext cx="6" cy="10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Line 111"/>
            <p:cNvSpPr>
              <a:spLocks noChangeShapeType="1"/>
            </p:cNvSpPr>
            <p:nvPr/>
          </p:nvSpPr>
          <p:spPr bwMode="auto">
            <a:xfrm flipH="1">
              <a:off x="4562" y="3376"/>
              <a:ext cx="3" cy="10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Freeform 112"/>
            <p:cNvSpPr>
              <a:spLocks/>
            </p:cNvSpPr>
            <p:nvPr/>
          </p:nvSpPr>
          <p:spPr bwMode="auto">
            <a:xfrm>
              <a:off x="4492" y="3348"/>
              <a:ext cx="70" cy="5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4"/>
                </a:cxn>
                <a:cxn ang="0">
                  <a:pos x="20" y="16"/>
                </a:cxn>
                <a:cxn ang="0">
                  <a:pos x="22" y="12"/>
                </a:cxn>
              </a:cxnLst>
              <a:rect l="0" t="0" r="r" b="b"/>
              <a:pathLst>
                <a:path w="22" h="16">
                  <a:moveTo>
                    <a:pt x="1" y="0"/>
                  </a:moveTo>
                  <a:lnTo>
                    <a:pt x="0" y="4"/>
                  </a:lnTo>
                  <a:lnTo>
                    <a:pt x="20" y="16"/>
                  </a:lnTo>
                  <a:lnTo>
                    <a:pt x="22" y="12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Freeform 113"/>
            <p:cNvSpPr>
              <a:spLocks/>
            </p:cNvSpPr>
            <p:nvPr/>
          </p:nvSpPr>
          <p:spPr bwMode="auto">
            <a:xfrm>
              <a:off x="3816" y="2317"/>
              <a:ext cx="76" cy="146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463"/>
                </a:cxn>
              </a:cxnLst>
              <a:rect l="0" t="0" r="r" b="b"/>
              <a:pathLst>
                <a:path w="24" h="463">
                  <a:moveTo>
                    <a:pt x="24" y="0"/>
                  </a:moveTo>
                  <a:lnTo>
                    <a:pt x="13" y="0"/>
                  </a:lnTo>
                  <a:lnTo>
                    <a:pt x="0" y="13"/>
                  </a:lnTo>
                  <a:lnTo>
                    <a:pt x="0" y="463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Line 114"/>
            <p:cNvSpPr>
              <a:spLocks noChangeShapeType="1"/>
            </p:cNvSpPr>
            <p:nvPr/>
          </p:nvSpPr>
          <p:spPr bwMode="auto">
            <a:xfrm>
              <a:off x="4536" y="3408"/>
              <a:ext cx="1" cy="377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Freeform 115"/>
            <p:cNvSpPr>
              <a:spLocks/>
            </p:cNvSpPr>
            <p:nvPr/>
          </p:nvSpPr>
          <p:spPr bwMode="auto">
            <a:xfrm>
              <a:off x="4114" y="2996"/>
              <a:ext cx="70" cy="9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0"/>
                </a:cxn>
                <a:cxn ang="0">
                  <a:pos x="22" y="24"/>
                </a:cxn>
                <a:cxn ang="0">
                  <a:pos x="18" y="29"/>
                </a:cxn>
              </a:cxnLst>
              <a:rect l="0" t="0" r="r" b="b"/>
              <a:pathLst>
                <a:path w="22" h="29">
                  <a:moveTo>
                    <a:pt x="0" y="3"/>
                  </a:moveTo>
                  <a:lnTo>
                    <a:pt x="5" y="0"/>
                  </a:lnTo>
                  <a:lnTo>
                    <a:pt x="22" y="24"/>
                  </a:lnTo>
                  <a:lnTo>
                    <a:pt x="18" y="29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Line 116"/>
            <p:cNvSpPr>
              <a:spLocks noChangeShapeType="1"/>
            </p:cNvSpPr>
            <p:nvPr/>
          </p:nvSpPr>
          <p:spPr bwMode="auto">
            <a:xfrm flipH="1">
              <a:off x="4140" y="3002"/>
              <a:ext cx="6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Line 117"/>
            <p:cNvSpPr>
              <a:spLocks noChangeShapeType="1"/>
            </p:cNvSpPr>
            <p:nvPr/>
          </p:nvSpPr>
          <p:spPr bwMode="auto">
            <a:xfrm flipH="1">
              <a:off x="4178" y="3053"/>
              <a:ext cx="6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Freeform 118"/>
            <p:cNvSpPr>
              <a:spLocks/>
            </p:cNvSpPr>
            <p:nvPr/>
          </p:nvSpPr>
          <p:spPr bwMode="auto">
            <a:xfrm>
              <a:off x="4130" y="3008"/>
              <a:ext cx="48" cy="6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"/>
                </a:cxn>
                <a:cxn ang="0">
                  <a:pos x="12" y="19"/>
                </a:cxn>
                <a:cxn ang="0">
                  <a:pos x="15" y="17"/>
                </a:cxn>
              </a:cxnLst>
              <a:rect l="0" t="0" r="r" b="b"/>
              <a:pathLst>
                <a:path w="15" h="19">
                  <a:moveTo>
                    <a:pt x="3" y="0"/>
                  </a:moveTo>
                  <a:lnTo>
                    <a:pt x="0" y="2"/>
                  </a:lnTo>
                  <a:lnTo>
                    <a:pt x="12" y="19"/>
                  </a:lnTo>
                  <a:lnTo>
                    <a:pt x="15" y="17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Line 119"/>
            <p:cNvSpPr>
              <a:spLocks noChangeShapeType="1"/>
            </p:cNvSpPr>
            <p:nvPr/>
          </p:nvSpPr>
          <p:spPr bwMode="auto">
            <a:xfrm>
              <a:off x="4127" y="3049"/>
              <a:ext cx="1" cy="73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Line 120"/>
            <p:cNvSpPr>
              <a:spLocks noChangeShapeType="1"/>
            </p:cNvSpPr>
            <p:nvPr/>
          </p:nvSpPr>
          <p:spPr bwMode="auto">
            <a:xfrm>
              <a:off x="4146" y="3072"/>
              <a:ext cx="1" cy="71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Line 121"/>
            <p:cNvSpPr>
              <a:spLocks noChangeShapeType="1"/>
            </p:cNvSpPr>
            <p:nvPr/>
          </p:nvSpPr>
          <p:spPr bwMode="auto">
            <a:xfrm>
              <a:off x="4514" y="3395"/>
              <a:ext cx="1" cy="390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Rectangle 122"/>
            <p:cNvSpPr>
              <a:spLocks noChangeArrowheads="1"/>
            </p:cNvSpPr>
            <p:nvPr/>
          </p:nvSpPr>
          <p:spPr bwMode="auto">
            <a:xfrm>
              <a:off x="4923" y="1200"/>
              <a:ext cx="51" cy="19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Rectangle 123"/>
            <p:cNvSpPr>
              <a:spLocks noChangeArrowheads="1"/>
            </p:cNvSpPr>
            <p:nvPr/>
          </p:nvSpPr>
          <p:spPr bwMode="auto">
            <a:xfrm>
              <a:off x="4622" y="1058"/>
              <a:ext cx="9" cy="142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Rectangle 124"/>
            <p:cNvSpPr>
              <a:spLocks noChangeArrowheads="1"/>
            </p:cNvSpPr>
            <p:nvPr/>
          </p:nvSpPr>
          <p:spPr bwMode="auto">
            <a:xfrm>
              <a:off x="4923" y="1061"/>
              <a:ext cx="10" cy="139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Rectangle 125"/>
            <p:cNvSpPr>
              <a:spLocks noChangeArrowheads="1"/>
            </p:cNvSpPr>
            <p:nvPr/>
          </p:nvSpPr>
          <p:spPr bwMode="auto">
            <a:xfrm>
              <a:off x="4879" y="1248"/>
              <a:ext cx="54" cy="22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Line 126"/>
            <p:cNvSpPr>
              <a:spLocks noChangeShapeType="1"/>
            </p:cNvSpPr>
            <p:nvPr/>
          </p:nvSpPr>
          <p:spPr bwMode="auto">
            <a:xfrm flipH="1" flipV="1">
              <a:off x="4568" y="1337"/>
              <a:ext cx="564" cy="980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Line 127"/>
            <p:cNvSpPr>
              <a:spLocks noChangeShapeType="1"/>
            </p:cNvSpPr>
            <p:nvPr/>
          </p:nvSpPr>
          <p:spPr bwMode="auto">
            <a:xfrm flipH="1">
              <a:off x="4568" y="2317"/>
              <a:ext cx="564" cy="980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1" name="Line 128"/>
            <p:cNvSpPr>
              <a:spLocks noChangeShapeType="1"/>
            </p:cNvSpPr>
            <p:nvPr/>
          </p:nvSpPr>
          <p:spPr bwMode="auto">
            <a:xfrm>
              <a:off x="4933" y="1460"/>
              <a:ext cx="12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2" name="Line 129"/>
            <p:cNvSpPr>
              <a:spLocks noChangeShapeType="1"/>
            </p:cNvSpPr>
            <p:nvPr/>
          </p:nvSpPr>
          <p:spPr bwMode="auto">
            <a:xfrm flipH="1">
              <a:off x="4933" y="1530"/>
              <a:ext cx="12" cy="1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3" name="Freeform 130"/>
            <p:cNvSpPr>
              <a:spLocks/>
            </p:cNvSpPr>
            <p:nvPr/>
          </p:nvSpPr>
          <p:spPr bwMode="auto">
            <a:xfrm>
              <a:off x="4945" y="1457"/>
              <a:ext cx="10" cy="7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0"/>
                </a:cxn>
                <a:cxn ang="0">
                  <a:pos x="3" y="23"/>
                </a:cxn>
                <a:cxn ang="0">
                  <a:pos x="0" y="22"/>
                </a:cxn>
              </a:cxnLst>
              <a:rect l="0" t="0" r="r" b="b"/>
              <a:pathLst>
                <a:path w="3" h="23">
                  <a:moveTo>
                    <a:pt x="0" y="1"/>
                  </a:moveTo>
                  <a:lnTo>
                    <a:pt x="3" y="0"/>
                  </a:lnTo>
                  <a:lnTo>
                    <a:pt x="3" y="23"/>
                  </a:lnTo>
                  <a:lnTo>
                    <a:pt x="0" y="22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4" name="Rectangle 131"/>
            <p:cNvSpPr>
              <a:spLocks noChangeArrowheads="1"/>
            </p:cNvSpPr>
            <p:nvPr/>
          </p:nvSpPr>
          <p:spPr bwMode="auto">
            <a:xfrm>
              <a:off x="4945" y="1444"/>
              <a:ext cx="19" cy="102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Freeform 132"/>
            <p:cNvSpPr>
              <a:spLocks/>
            </p:cNvSpPr>
            <p:nvPr/>
          </p:nvSpPr>
          <p:spPr bwMode="auto">
            <a:xfrm>
              <a:off x="4241" y="1403"/>
              <a:ext cx="80" cy="76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24"/>
                </a:cxn>
                <a:cxn ang="0">
                  <a:pos x="25" y="4"/>
                </a:cxn>
                <a:cxn ang="0">
                  <a:pos x="21" y="0"/>
                </a:cxn>
              </a:cxnLst>
              <a:rect l="0" t="0" r="r" b="b"/>
              <a:pathLst>
                <a:path w="25" h="24">
                  <a:moveTo>
                    <a:pt x="0" y="20"/>
                  </a:moveTo>
                  <a:lnTo>
                    <a:pt x="5" y="24"/>
                  </a:lnTo>
                  <a:lnTo>
                    <a:pt x="25" y="4"/>
                  </a:lnTo>
                  <a:lnTo>
                    <a:pt x="21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6" name="Line 133"/>
            <p:cNvSpPr>
              <a:spLocks noChangeShapeType="1"/>
            </p:cNvSpPr>
            <p:nvPr/>
          </p:nvSpPr>
          <p:spPr bwMode="auto">
            <a:xfrm flipH="1" flipV="1">
              <a:off x="4263" y="1473"/>
              <a:ext cx="7" cy="6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7" name="Line 134"/>
            <p:cNvSpPr>
              <a:spLocks noChangeShapeType="1"/>
            </p:cNvSpPr>
            <p:nvPr/>
          </p:nvSpPr>
          <p:spPr bwMode="auto">
            <a:xfrm flipH="1" flipV="1">
              <a:off x="4311" y="1425"/>
              <a:ext cx="6" cy="7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8" name="Freeform 135"/>
            <p:cNvSpPr>
              <a:spLocks/>
            </p:cNvSpPr>
            <p:nvPr/>
          </p:nvSpPr>
          <p:spPr bwMode="auto">
            <a:xfrm>
              <a:off x="4257" y="1416"/>
              <a:ext cx="54" cy="57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0" y="15"/>
                </a:cxn>
                <a:cxn ang="0">
                  <a:pos x="16" y="0"/>
                </a:cxn>
                <a:cxn ang="0">
                  <a:pos x="17" y="2"/>
                </a:cxn>
              </a:cxnLst>
              <a:rect l="0" t="0" r="r" b="b"/>
              <a:pathLst>
                <a:path w="17" h="18">
                  <a:moveTo>
                    <a:pt x="3" y="18"/>
                  </a:moveTo>
                  <a:lnTo>
                    <a:pt x="0" y="15"/>
                  </a:lnTo>
                  <a:lnTo>
                    <a:pt x="16" y="0"/>
                  </a:lnTo>
                  <a:lnTo>
                    <a:pt x="17" y="2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9" name="Rectangle 136"/>
            <p:cNvSpPr>
              <a:spLocks noChangeArrowheads="1"/>
            </p:cNvSpPr>
            <p:nvPr/>
          </p:nvSpPr>
          <p:spPr bwMode="auto">
            <a:xfrm>
              <a:off x="4581" y="1061"/>
              <a:ext cx="50" cy="2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0" name="Rectangle 137"/>
            <p:cNvSpPr>
              <a:spLocks noChangeArrowheads="1"/>
            </p:cNvSpPr>
            <p:nvPr/>
          </p:nvSpPr>
          <p:spPr bwMode="auto">
            <a:xfrm>
              <a:off x="4923" y="1061"/>
              <a:ext cx="51" cy="2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1" name="Rectangle 138"/>
            <p:cNvSpPr>
              <a:spLocks noChangeArrowheads="1"/>
            </p:cNvSpPr>
            <p:nvPr/>
          </p:nvSpPr>
          <p:spPr bwMode="auto">
            <a:xfrm>
              <a:off x="4666" y="1038"/>
              <a:ext cx="10" cy="210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2" name="Rectangle 139"/>
            <p:cNvSpPr>
              <a:spLocks noChangeArrowheads="1"/>
            </p:cNvSpPr>
            <p:nvPr/>
          </p:nvSpPr>
          <p:spPr bwMode="auto">
            <a:xfrm>
              <a:off x="4879" y="1035"/>
              <a:ext cx="12" cy="213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3" name="Freeform 140"/>
            <p:cNvSpPr>
              <a:spLocks/>
            </p:cNvSpPr>
            <p:nvPr/>
          </p:nvSpPr>
          <p:spPr bwMode="auto">
            <a:xfrm>
              <a:off x="4844" y="972"/>
              <a:ext cx="9" cy="20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0" y="209"/>
                </a:cxn>
                <a:cxn ang="0">
                  <a:pos x="9" y="209"/>
                </a:cxn>
                <a:cxn ang="0">
                  <a:pos x="9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0"/>
                </a:cxn>
              </a:cxnLst>
              <a:rect l="0" t="0" r="r" b="b"/>
              <a:pathLst>
                <a:path w="9" h="209">
                  <a:moveTo>
                    <a:pt x="6" y="0"/>
                  </a:moveTo>
                  <a:lnTo>
                    <a:pt x="0" y="6"/>
                  </a:lnTo>
                  <a:lnTo>
                    <a:pt x="0" y="209"/>
                  </a:lnTo>
                  <a:lnTo>
                    <a:pt x="9" y="209"/>
                  </a:lnTo>
                  <a:lnTo>
                    <a:pt x="9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4272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" name="Rectangle 141"/>
            <p:cNvSpPr>
              <a:spLocks noChangeArrowheads="1"/>
            </p:cNvSpPr>
            <p:nvPr/>
          </p:nvSpPr>
          <p:spPr bwMode="auto">
            <a:xfrm>
              <a:off x="4850" y="972"/>
              <a:ext cx="121" cy="9"/>
            </a:xfrm>
            <a:prstGeom prst="rect">
              <a:avLst/>
            </a:prstGeom>
            <a:solidFill>
              <a:srgbClr val="24272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5" name="Freeform 142"/>
            <p:cNvSpPr>
              <a:spLocks/>
            </p:cNvSpPr>
            <p:nvPr/>
          </p:nvSpPr>
          <p:spPr bwMode="auto">
            <a:xfrm>
              <a:off x="4799" y="886"/>
              <a:ext cx="16" cy="29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0"/>
                </a:cxn>
                <a:cxn ang="0">
                  <a:pos x="0" y="295"/>
                </a:cxn>
                <a:cxn ang="0">
                  <a:pos x="16" y="295"/>
                </a:cxn>
                <a:cxn ang="0">
                  <a:pos x="16" y="1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0" y="0"/>
                </a:cxn>
              </a:cxnLst>
              <a:rect l="0" t="0" r="r" b="b"/>
              <a:pathLst>
                <a:path w="16" h="295">
                  <a:moveTo>
                    <a:pt x="10" y="0"/>
                  </a:moveTo>
                  <a:lnTo>
                    <a:pt x="0" y="10"/>
                  </a:lnTo>
                  <a:lnTo>
                    <a:pt x="0" y="295"/>
                  </a:lnTo>
                  <a:lnTo>
                    <a:pt x="16" y="295"/>
                  </a:lnTo>
                  <a:lnTo>
                    <a:pt x="16" y="1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4272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6" name="Rectangle 143"/>
            <p:cNvSpPr>
              <a:spLocks noChangeArrowheads="1"/>
            </p:cNvSpPr>
            <p:nvPr/>
          </p:nvSpPr>
          <p:spPr bwMode="auto">
            <a:xfrm>
              <a:off x="4809" y="886"/>
              <a:ext cx="162" cy="19"/>
            </a:xfrm>
            <a:prstGeom prst="rect">
              <a:avLst/>
            </a:prstGeom>
            <a:solidFill>
              <a:srgbClr val="24272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Freeform 144"/>
            <p:cNvSpPr>
              <a:spLocks/>
            </p:cNvSpPr>
            <p:nvPr/>
          </p:nvSpPr>
          <p:spPr bwMode="auto">
            <a:xfrm>
              <a:off x="4584" y="988"/>
              <a:ext cx="123" cy="193"/>
            </a:xfrm>
            <a:custGeom>
              <a:avLst/>
              <a:gdLst/>
              <a:ahLst/>
              <a:cxnLst>
                <a:cxn ang="0">
                  <a:pos x="39" y="61"/>
                </a:cxn>
                <a:cxn ang="0">
                  <a:pos x="39" y="0"/>
                </a:cxn>
                <a:cxn ang="0">
                  <a:pos x="0" y="0"/>
                </a:cxn>
              </a:cxnLst>
              <a:rect l="0" t="0" r="r" b="b"/>
              <a:pathLst>
                <a:path w="39" h="61">
                  <a:moveTo>
                    <a:pt x="39" y="61"/>
                  </a:moveTo>
                  <a:lnTo>
                    <a:pt x="39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8" name="Freeform 145"/>
            <p:cNvSpPr>
              <a:spLocks/>
            </p:cNvSpPr>
            <p:nvPr/>
          </p:nvSpPr>
          <p:spPr bwMode="auto">
            <a:xfrm>
              <a:off x="4584" y="978"/>
              <a:ext cx="133" cy="2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2" y="64"/>
                </a:cxn>
              </a:cxnLst>
              <a:rect l="0" t="0" r="r" b="b"/>
              <a:pathLst>
                <a:path w="42" h="64">
                  <a:moveTo>
                    <a:pt x="0" y="0"/>
                  </a:moveTo>
                  <a:lnTo>
                    <a:pt x="42" y="0"/>
                  </a:lnTo>
                  <a:lnTo>
                    <a:pt x="42" y="64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9" name="Freeform 146"/>
            <p:cNvSpPr>
              <a:spLocks/>
            </p:cNvSpPr>
            <p:nvPr/>
          </p:nvSpPr>
          <p:spPr bwMode="auto">
            <a:xfrm>
              <a:off x="4584" y="947"/>
              <a:ext cx="165" cy="234"/>
            </a:xfrm>
            <a:custGeom>
              <a:avLst/>
              <a:gdLst/>
              <a:ahLst/>
              <a:cxnLst>
                <a:cxn ang="0">
                  <a:pos x="52" y="74"/>
                </a:cxn>
                <a:cxn ang="0">
                  <a:pos x="52" y="0"/>
                </a:cxn>
                <a:cxn ang="0">
                  <a:pos x="0" y="0"/>
                </a:cxn>
              </a:cxnLst>
              <a:rect l="0" t="0" r="r" b="b"/>
              <a:pathLst>
                <a:path w="52" h="74">
                  <a:moveTo>
                    <a:pt x="52" y="74"/>
                  </a:moveTo>
                  <a:lnTo>
                    <a:pt x="52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0" name="Freeform 147"/>
            <p:cNvSpPr>
              <a:spLocks/>
            </p:cNvSpPr>
            <p:nvPr/>
          </p:nvSpPr>
          <p:spPr bwMode="auto">
            <a:xfrm>
              <a:off x="4584" y="937"/>
              <a:ext cx="174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5" y="0"/>
                </a:cxn>
                <a:cxn ang="0">
                  <a:pos x="55" y="77"/>
                </a:cxn>
              </a:cxnLst>
              <a:rect l="0" t="0" r="r" b="b"/>
              <a:pathLst>
                <a:path w="55" h="77">
                  <a:moveTo>
                    <a:pt x="0" y="0"/>
                  </a:moveTo>
                  <a:lnTo>
                    <a:pt x="55" y="0"/>
                  </a:lnTo>
                  <a:lnTo>
                    <a:pt x="55" y="77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1" name="Freeform 148"/>
            <p:cNvSpPr>
              <a:spLocks/>
            </p:cNvSpPr>
            <p:nvPr/>
          </p:nvSpPr>
          <p:spPr bwMode="auto">
            <a:xfrm>
              <a:off x="4584" y="924"/>
              <a:ext cx="63" cy="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9" y="1"/>
                </a:cxn>
                <a:cxn ang="0">
                  <a:pos x="20" y="1"/>
                </a:cxn>
                <a:cxn ang="0">
                  <a:pos x="19" y="0"/>
                </a:cxn>
              </a:cxnLst>
              <a:rect l="0" t="0" r="r" b="b"/>
              <a:pathLst>
                <a:path w="20" h="1">
                  <a:moveTo>
                    <a:pt x="19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19" y="0"/>
                  </a:lnTo>
                </a:path>
              </a:pathLst>
            </a:custGeom>
            <a:solidFill>
              <a:srgbClr val="24272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2" name="Freeform 149"/>
            <p:cNvSpPr>
              <a:spLocks/>
            </p:cNvSpPr>
            <p:nvPr/>
          </p:nvSpPr>
          <p:spPr bwMode="auto">
            <a:xfrm>
              <a:off x="4631" y="924"/>
              <a:ext cx="16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5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1B1A1B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3" name="Freeform 150"/>
            <p:cNvSpPr>
              <a:spLocks/>
            </p:cNvSpPr>
            <p:nvPr/>
          </p:nvSpPr>
          <p:spPr bwMode="auto">
            <a:xfrm>
              <a:off x="4584" y="997"/>
              <a:ext cx="63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0">
                  <a:moveTo>
                    <a:pt x="2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solidFill>
              <a:srgbClr val="24272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4" name="Freeform 151"/>
            <p:cNvSpPr>
              <a:spLocks/>
            </p:cNvSpPr>
            <p:nvPr/>
          </p:nvSpPr>
          <p:spPr bwMode="auto">
            <a:xfrm>
              <a:off x="4584" y="994"/>
              <a:ext cx="16" cy="6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0" y="1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</a:path>
              </a:pathLst>
            </a:custGeom>
            <a:solidFill>
              <a:srgbClr val="1B1A1B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5" name="Freeform 152"/>
            <p:cNvSpPr>
              <a:spLocks/>
            </p:cNvSpPr>
            <p:nvPr/>
          </p:nvSpPr>
          <p:spPr bwMode="auto">
            <a:xfrm>
              <a:off x="4311" y="1083"/>
              <a:ext cx="444" cy="149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0" y="47"/>
                </a:cxn>
                <a:cxn ang="0">
                  <a:pos x="140" y="25"/>
                </a:cxn>
              </a:cxnLst>
              <a:rect l="0" t="0" r="r" b="b"/>
              <a:pathLst>
                <a:path w="140" h="47">
                  <a:moveTo>
                    <a:pt x="126" y="0"/>
                  </a:moveTo>
                  <a:lnTo>
                    <a:pt x="0" y="47"/>
                  </a:lnTo>
                  <a:lnTo>
                    <a:pt x="140" y="25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6" name="Line 153"/>
            <p:cNvSpPr>
              <a:spLocks noChangeShapeType="1"/>
            </p:cNvSpPr>
            <p:nvPr/>
          </p:nvSpPr>
          <p:spPr bwMode="auto">
            <a:xfrm>
              <a:off x="4948" y="1378"/>
              <a:ext cx="137" cy="13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7" name="Line 154"/>
            <p:cNvSpPr>
              <a:spLocks noChangeShapeType="1"/>
            </p:cNvSpPr>
            <p:nvPr/>
          </p:nvSpPr>
          <p:spPr bwMode="auto">
            <a:xfrm flipH="1">
              <a:off x="4536" y="2063"/>
              <a:ext cx="536" cy="279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8" name="Rectangle 155"/>
            <p:cNvSpPr>
              <a:spLocks noChangeArrowheads="1"/>
            </p:cNvSpPr>
            <p:nvPr/>
          </p:nvSpPr>
          <p:spPr bwMode="auto">
            <a:xfrm>
              <a:off x="3734" y="3789"/>
              <a:ext cx="1509" cy="57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Freeform 156"/>
            <p:cNvSpPr>
              <a:spLocks/>
            </p:cNvSpPr>
            <p:nvPr/>
          </p:nvSpPr>
          <p:spPr bwMode="auto">
            <a:xfrm>
              <a:off x="4996" y="2872"/>
              <a:ext cx="19" cy="6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215"/>
                </a:cxn>
                <a:cxn ang="0">
                  <a:pos x="0" y="215"/>
                </a:cxn>
                <a:cxn ang="0">
                  <a:pos x="0" y="0"/>
                </a:cxn>
              </a:cxnLst>
              <a:rect l="0" t="0" r="r" b="b"/>
              <a:pathLst>
                <a:path w="6" h="215">
                  <a:moveTo>
                    <a:pt x="0" y="0"/>
                  </a:moveTo>
                  <a:lnTo>
                    <a:pt x="6" y="2"/>
                  </a:lnTo>
                  <a:lnTo>
                    <a:pt x="6" y="215"/>
                  </a:lnTo>
                  <a:lnTo>
                    <a:pt x="0" y="21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0" name="Freeform 157"/>
            <p:cNvSpPr>
              <a:spLocks/>
            </p:cNvSpPr>
            <p:nvPr/>
          </p:nvSpPr>
          <p:spPr bwMode="auto">
            <a:xfrm>
              <a:off x="4923" y="2862"/>
              <a:ext cx="32" cy="6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3"/>
                </a:cxn>
                <a:cxn ang="0">
                  <a:pos x="10" y="203"/>
                </a:cxn>
                <a:cxn ang="0">
                  <a:pos x="0" y="201"/>
                </a:cxn>
                <a:cxn ang="0">
                  <a:pos x="0" y="0"/>
                </a:cxn>
              </a:cxnLst>
              <a:rect l="0" t="0" r="r" b="b"/>
              <a:pathLst>
                <a:path w="10" h="203">
                  <a:moveTo>
                    <a:pt x="0" y="0"/>
                  </a:moveTo>
                  <a:lnTo>
                    <a:pt x="10" y="3"/>
                  </a:lnTo>
                  <a:lnTo>
                    <a:pt x="10" y="203"/>
                  </a:lnTo>
                  <a:lnTo>
                    <a:pt x="0" y="20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1" name="Freeform 158"/>
            <p:cNvSpPr>
              <a:spLocks/>
            </p:cNvSpPr>
            <p:nvPr/>
          </p:nvSpPr>
          <p:spPr bwMode="auto">
            <a:xfrm>
              <a:off x="4793" y="3484"/>
              <a:ext cx="101" cy="4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" y="0"/>
                </a:cxn>
                <a:cxn ang="0">
                  <a:pos x="32" y="7"/>
                </a:cxn>
                <a:cxn ang="0">
                  <a:pos x="31" y="13"/>
                </a:cxn>
              </a:cxnLst>
              <a:rect l="0" t="0" r="r" b="b"/>
              <a:pathLst>
                <a:path w="32" h="13">
                  <a:moveTo>
                    <a:pt x="0" y="6"/>
                  </a:moveTo>
                  <a:lnTo>
                    <a:pt x="1" y="0"/>
                  </a:lnTo>
                  <a:lnTo>
                    <a:pt x="32" y="7"/>
                  </a:lnTo>
                  <a:lnTo>
                    <a:pt x="31" y="13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2" name="Line 159"/>
            <p:cNvSpPr>
              <a:spLocks noChangeShapeType="1"/>
            </p:cNvSpPr>
            <p:nvPr/>
          </p:nvSpPr>
          <p:spPr bwMode="auto">
            <a:xfrm flipH="1">
              <a:off x="4809" y="3475"/>
              <a:ext cx="3" cy="12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3" name="Line 160"/>
            <p:cNvSpPr>
              <a:spLocks noChangeShapeType="1"/>
            </p:cNvSpPr>
            <p:nvPr/>
          </p:nvSpPr>
          <p:spPr bwMode="auto">
            <a:xfrm flipH="1">
              <a:off x="4885" y="3494"/>
              <a:ext cx="3" cy="12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" name="Freeform 161"/>
            <p:cNvSpPr>
              <a:spLocks/>
            </p:cNvSpPr>
            <p:nvPr/>
          </p:nvSpPr>
          <p:spPr bwMode="auto">
            <a:xfrm>
              <a:off x="4806" y="3487"/>
              <a:ext cx="79" cy="2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3"/>
                </a:cxn>
                <a:cxn ang="0">
                  <a:pos x="25" y="9"/>
                </a:cxn>
                <a:cxn ang="0">
                  <a:pos x="25" y="6"/>
                </a:cxn>
              </a:cxnLst>
              <a:rect l="0" t="0" r="r" b="b"/>
              <a:pathLst>
                <a:path w="25" h="9">
                  <a:moveTo>
                    <a:pt x="1" y="0"/>
                  </a:moveTo>
                  <a:lnTo>
                    <a:pt x="0" y="3"/>
                  </a:lnTo>
                  <a:lnTo>
                    <a:pt x="25" y="9"/>
                  </a:lnTo>
                  <a:lnTo>
                    <a:pt x="25" y="6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" name="Line 162"/>
            <p:cNvSpPr>
              <a:spLocks noChangeShapeType="1"/>
            </p:cNvSpPr>
            <p:nvPr/>
          </p:nvSpPr>
          <p:spPr bwMode="auto">
            <a:xfrm>
              <a:off x="4828" y="3522"/>
              <a:ext cx="1" cy="263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6" name="Line 163"/>
            <p:cNvSpPr>
              <a:spLocks noChangeShapeType="1"/>
            </p:cNvSpPr>
            <p:nvPr/>
          </p:nvSpPr>
          <p:spPr bwMode="auto">
            <a:xfrm>
              <a:off x="4850" y="3525"/>
              <a:ext cx="1" cy="264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7" name="Line 164"/>
            <p:cNvSpPr>
              <a:spLocks noChangeShapeType="1"/>
            </p:cNvSpPr>
            <p:nvPr/>
          </p:nvSpPr>
          <p:spPr bwMode="auto">
            <a:xfrm flipH="1">
              <a:off x="4235" y="2999"/>
              <a:ext cx="111" cy="28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8" name="Rectangle 165"/>
            <p:cNvSpPr>
              <a:spLocks noChangeArrowheads="1"/>
            </p:cNvSpPr>
            <p:nvPr/>
          </p:nvSpPr>
          <p:spPr bwMode="auto">
            <a:xfrm>
              <a:off x="5132" y="2935"/>
              <a:ext cx="22" cy="854"/>
            </a:xfrm>
            <a:prstGeom prst="rect">
              <a:avLst/>
            </a:prstGeom>
            <a:noFill/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9" name="Freeform 166"/>
            <p:cNvSpPr>
              <a:spLocks/>
            </p:cNvSpPr>
            <p:nvPr/>
          </p:nvSpPr>
          <p:spPr bwMode="auto">
            <a:xfrm>
              <a:off x="5015" y="2881"/>
              <a:ext cx="117" cy="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"/>
                </a:cxn>
                <a:cxn ang="0">
                  <a:pos x="22" y="3"/>
                </a:cxn>
                <a:cxn ang="0">
                  <a:pos x="25" y="3"/>
                </a:cxn>
                <a:cxn ang="0">
                  <a:pos x="37" y="18"/>
                </a:cxn>
              </a:cxnLst>
              <a:rect l="0" t="0" r="r" b="b"/>
              <a:pathLst>
                <a:path w="37" h="18">
                  <a:moveTo>
                    <a:pt x="0" y="0"/>
                  </a:moveTo>
                  <a:lnTo>
                    <a:pt x="11" y="2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37" y="18"/>
                  </a:lnTo>
                </a:path>
              </a:pathLst>
            </a:custGeom>
            <a:noFill/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0" name="Freeform 167"/>
            <p:cNvSpPr>
              <a:spLocks/>
            </p:cNvSpPr>
            <p:nvPr/>
          </p:nvSpPr>
          <p:spPr bwMode="auto">
            <a:xfrm>
              <a:off x="4768" y="1746"/>
              <a:ext cx="69" cy="6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2" y="11"/>
                </a:cxn>
                <a:cxn ang="0">
                  <a:pos x="6" y="20"/>
                </a:cxn>
                <a:cxn ang="0">
                  <a:pos x="0" y="9"/>
                </a:cxn>
                <a:cxn ang="0">
                  <a:pos x="16" y="0"/>
                </a:cxn>
              </a:cxnLst>
              <a:rect l="0" t="0" r="r" b="b"/>
              <a:pathLst>
                <a:path w="22" h="20">
                  <a:moveTo>
                    <a:pt x="16" y="0"/>
                  </a:moveTo>
                  <a:lnTo>
                    <a:pt x="22" y="11"/>
                  </a:lnTo>
                  <a:lnTo>
                    <a:pt x="6" y="20"/>
                  </a:lnTo>
                  <a:lnTo>
                    <a:pt x="0" y="9"/>
                  </a:lnTo>
                  <a:lnTo>
                    <a:pt x="16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1" name="Freeform 168"/>
            <p:cNvSpPr>
              <a:spLocks/>
            </p:cNvSpPr>
            <p:nvPr/>
          </p:nvSpPr>
          <p:spPr bwMode="auto">
            <a:xfrm>
              <a:off x="4720" y="1774"/>
              <a:ext cx="70" cy="67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2" y="11"/>
                </a:cxn>
                <a:cxn ang="0">
                  <a:pos x="8" y="21"/>
                </a:cxn>
                <a:cxn ang="0">
                  <a:pos x="0" y="11"/>
                </a:cxn>
                <a:cxn ang="0">
                  <a:pos x="15" y="0"/>
                </a:cxn>
              </a:cxnLst>
              <a:rect l="0" t="0" r="r" b="b"/>
              <a:pathLst>
                <a:path w="22" h="21">
                  <a:moveTo>
                    <a:pt x="15" y="0"/>
                  </a:moveTo>
                  <a:lnTo>
                    <a:pt x="22" y="11"/>
                  </a:lnTo>
                  <a:lnTo>
                    <a:pt x="8" y="21"/>
                  </a:lnTo>
                  <a:lnTo>
                    <a:pt x="0" y="11"/>
                  </a:lnTo>
                  <a:lnTo>
                    <a:pt x="1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2" name="Freeform 169"/>
            <p:cNvSpPr>
              <a:spLocks/>
            </p:cNvSpPr>
            <p:nvPr/>
          </p:nvSpPr>
          <p:spPr bwMode="auto">
            <a:xfrm>
              <a:off x="4676" y="1812"/>
              <a:ext cx="69" cy="6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2" y="9"/>
                </a:cxn>
                <a:cxn ang="0">
                  <a:pos x="8" y="21"/>
                </a:cxn>
                <a:cxn ang="0">
                  <a:pos x="0" y="11"/>
                </a:cxn>
                <a:cxn ang="0">
                  <a:pos x="13" y="0"/>
                </a:cxn>
              </a:cxnLst>
              <a:rect l="0" t="0" r="r" b="b"/>
              <a:pathLst>
                <a:path w="22" h="21">
                  <a:moveTo>
                    <a:pt x="13" y="0"/>
                  </a:moveTo>
                  <a:lnTo>
                    <a:pt x="22" y="9"/>
                  </a:lnTo>
                  <a:lnTo>
                    <a:pt x="8" y="21"/>
                  </a:lnTo>
                  <a:lnTo>
                    <a:pt x="0" y="11"/>
                  </a:lnTo>
                  <a:lnTo>
                    <a:pt x="13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3" name="Freeform 170"/>
            <p:cNvSpPr>
              <a:spLocks/>
            </p:cNvSpPr>
            <p:nvPr/>
          </p:nvSpPr>
          <p:spPr bwMode="auto">
            <a:xfrm>
              <a:off x="4634" y="1851"/>
              <a:ext cx="70" cy="6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2" y="9"/>
                </a:cxn>
                <a:cxn ang="0">
                  <a:pos x="9" y="22"/>
                </a:cxn>
                <a:cxn ang="0">
                  <a:pos x="0" y="13"/>
                </a:cxn>
                <a:cxn ang="0">
                  <a:pos x="12" y="0"/>
                </a:cxn>
              </a:cxnLst>
              <a:rect l="0" t="0" r="r" b="b"/>
              <a:pathLst>
                <a:path w="22" h="22">
                  <a:moveTo>
                    <a:pt x="12" y="0"/>
                  </a:moveTo>
                  <a:lnTo>
                    <a:pt x="22" y="9"/>
                  </a:lnTo>
                  <a:lnTo>
                    <a:pt x="9" y="22"/>
                  </a:lnTo>
                  <a:lnTo>
                    <a:pt x="0" y="13"/>
                  </a:lnTo>
                  <a:lnTo>
                    <a:pt x="12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" name="Freeform 171"/>
            <p:cNvSpPr>
              <a:spLocks/>
            </p:cNvSpPr>
            <p:nvPr/>
          </p:nvSpPr>
          <p:spPr bwMode="auto">
            <a:xfrm>
              <a:off x="4596" y="1895"/>
              <a:ext cx="70" cy="7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2" y="8"/>
                </a:cxn>
                <a:cxn ang="0">
                  <a:pos x="10" y="22"/>
                </a:cxn>
                <a:cxn ang="0">
                  <a:pos x="0" y="14"/>
                </a:cxn>
                <a:cxn ang="0">
                  <a:pos x="12" y="0"/>
                </a:cxn>
              </a:cxnLst>
              <a:rect l="0" t="0" r="r" b="b"/>
              <a:pathLst>
                <a:path w="22" h="22">
                  <a:moveTo>
                    <a:pt x="12" y="0"/>
                  </a:moveTo>
                  <a:lnTo>
                    <a:pt x="22" y="8"/>
                  </a:lnTo>
                  <a:lnTo>
                    <a:pt x="10" y="22"/>
                  </a:lnTo>
                  <a:lnTo>
                    <a:pt x="0" y="14"/>
                  </a:lnTo>
                  <a:lnTo>
                    <a:pt x="12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5" name="Freeform 172"/>
            <p:cNvSpPr>
              <a:spLocks/>
            </p:cNvSpPr>
            <p:nvPr/>
          </p:nvSpPr>
          <p:spPr bwMode="auto">
            <a:xfrm>
              <a:off x="4565" y="1942"/>
              <a:ext cx="66" cy="7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1" y="7"/>
                </a:cxn>
                <a:cxn ang="0">
                  <a:pos x="11" y="22"/>
                </a:cxn>
                <a:cxn ang="0">
                  <a:pos x="0" y="15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21" y="7"/>
                  </a:lnTo>
                  <a:lnTo>
                    <a:pt x="11" y="22"/>
                  </a:lnTo>
                  <a:lnTo>
                    <a:pt x="0" y="15"/>
                  </a:lnTo>
                  <a:lnTo>
                    <a:pt x="10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6" name="Freeform 173"/>
            <p:cNvSpPr>
              <a:spLocks/>
            </p:cNvSpPr>
            <p:nvPr/>
          </p:nvSpPr>
          <p:spPr bwMode="auto">
            <a:xfrm>
              <a:off x="4536" y="1996"/>
              <a:ext cx="64" cy="6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0" y="5"/>
                </a:cxn>
                <a:cxn ang="0">
                  <a:pos x="12" y="21"/>
                </a:cxn>
                <a:cxn ang="0">
                  <a:pos x="0" y="16"/>
                </a:cxn>
                <a:cxn ang="0">
                  <a:pos x="8" y="0"/>
                </a:cxn>
              </a:cxnLst>
              <a:rect l="0" t="0" r="r" b="b"/>
              <a:pathLst>
                <a:path w="20" h="21">
                  <a:moveTo>
                    <a:pt x="8" y="0"/>
                  </a:moveTo>
                  <a:lnTo>
                    <a:pt x="20" y="5"/>
                  </a:lnTo>
                  <a:lnTo>
                    <a:pt x="12" y="21"/>
                  </a:lnTo>
                  <a:lnTo>
                    <a:pt x="0" y="16"/>
                  </a:lnTo>
                  <a:lnTo>
                    <a:pt x="8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7" name="Freeform 174"/>
            <p:cNvSpPr>
              <a:spLocks/>
            </p:cNvSpPr>
            <p:nvPr/>
          </p:nvSpPr>
          <p:spPr bwMode="auto">
            <a:xfrm>
              <a:off x="4514" y="2050"/>
              <a:ext cx="60" cy="6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9" y="4"/>
                </a:cxn>
                <a:cxn ang="0">
                  <a:pos x="12" y="21"/>
                </a:cxn>
                <a:cxn ang="0">
                  <a:pos x="0" y="17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19" y="4"/>
                  </a:lnTo>
                  <a:lnTo>
                    <a:pt x="12" y="21"/>
                  </a:lnTo>
                  <a:lnTo>
                    <a:pt x="0" y="17"/>
                  </a:lnTo>
                  <a:lnTo>
                    <a:pt x="7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8" name="Freeform 175"/>
            <p:cNvSpPr>
              <a:spLocks/>
            </p:cNvSpPr>
            <p:nvPr/>
          </p:nvSpPr>
          <p:spPr bwMode="auto">
            <a:xfrm>
              <a:off x="4485" y="2165"/>
              <a:ext cx="51" cy="6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6" y="2"/>
                </a:cxn>
                <a:cxn ang="0">
                  <a:pos x="13" y="20"/>
                </a:cxn>
                <a:cxn ang="0">
                  <a:pos x="0" y="18"/>
                </a:cxn>
                <a:cxn ang="0">
                  <a:pos x="3" y="0"/>
                </a:cxn>
              </a:cxnLst>
              <a:rect l="0" t="0" r="r" b="b"/>
              <a:pathLst>
                <a:path w="16" h="20">
                  <a:moveTo>
                    <a:pt x="3" y="0"/>
                  </a:moveTo>
                  <a:lnTo>
                    <a:pt x="16" y="2"/>
                  </a:lnTo>
                  <a:lnTo>
                    <a:pt x="13" y="20"/>
                  </a:lnTo>
                  <a:lnTo>
                    <a:pt x="0" y="18"/>
                  </a:lnTo>
                  <a:lnTo>
                    <a:pt x="3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9" name="Freeform 176"/>
            <p:cNvSpPr>
              <a:spLocks/>
            </p:cNvSpPr>
            <p:nvPr/>
          </p:nvSpPr>
          <p:spPr bwMode="auto">
            <a:xfrm>
              <a:off x="4498" y="2107"/>
              <a:ext cx="54" cy="6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7" y="3"/>
                </a:cxn>
                <a:cxn ang="0">
                  <a:pos x="12" y="21"/>
                </a:cxn>
                <a:cxn ang="0">
                  <a:pos x="0" y="17"/>
                </a:cxn>
                <a:cxn ang="0">
                  <a:pos x="5" y="0"/>
                </a:cxn>
              </a:cxnLst>
              <a:rect l="0" t="0" r="r" b="b"/>
              <a:pathLst>
                <a:path w="17" h="21">
                  <a:moveTo>
                    <a:pt x="5" y="0"/>
                  </a:moveTo>
                  <a:lnTo>
                    <a:pt x="17" y="3"/>
                  </a:lnTo>
                  <a:lnTo>
                    <a:pt x="12" y="21"/>
                  </a:lnTo>
                  <a:lnTo>
                    <a:pt x="0" y="17"/>
                  </a:lnTo>
                  <a:lnTo>
                    <a:pt x="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0" name="Freeform 177"/>
            <p:cNvSpPr>
              <a:spLocks/>
            </p:cNvSpPr>
            <p:nvPr/>
          </p:nvSpPr>
          <p:spPr bwMode="auto">
            <a:xfrm>
              <a:off x="4479" y="2225"/>
              <a:ext cx="48" cy="6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5" y="1"/>
                </a:cxn>
                <a:cxn ang="0">
                  <a:pos x="13" y="19"/>
                </a:cxn>
                <a:cxn ang="0">
                  <a:pos x="0" y="18"/>
                </a:cxn>
                <a:cxn ang="0">
                  <a:pos x="2" y="0"/>
                </a:cxn>
              </a:cxnLst>
              <a:rect l="0" t="0" r="r" b="b"/>
              <a:pathLst>
                <a:path w="15" h="19">
                  <a:moveTo>
                    <a:pt x="2" y="0"/>
                  </a:moveTo>
                  <a:lnTo>
                    <a:pt x="15" y="1"/>
                  </a:lnTo>
                  <a:lnTo>
                    <a:pt x="13" y="19"/>
                  </a:lnTo>
                  <a:lnTo>
                    <a:pt x="0" y="18"/>
                  </a:lnTo>
                  <a:lnTo>
                    <a:pt x="2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1" name="Freeform 178"/>
            <p:cNvSpPr>
              <a:spLocks/>
            </p:cNvSpPr>
            <p:nvPr/>
          </p:nvSpPr>
          <p:spPr bwMode="auto">
            <a:xfrm>
              <a:off x="4818" y="1717"/>
              <a:ext cx="70" cy="6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6" y="20"/>
                </a:cxn>
                <a:cxn ang="0">
                  <a:pos x="22" y="12"/>
                </a:cxn>
                <a:cxn ang="0">
                  <a:pos x="17" y="0"/>
                </a:cxn>
                <a:cxn ang="0">
                  <a:pos x="0" y="8"/>
                </a:cxn>
              </a:cxnLst>
              <a:rect l="0" t="0" r="r" b="b"/>
              <a:pathLst>
                <a:path w="22" h="20">
                  <a:moveTo>
                    <a:pt x="0" y="8"/>
                  </a:moveTo>
                  <a:lnTo>
                    <a:pt x="6" y="20"/>
                  </a:lnTo>
                  <a:lnTo>
                    <a:pt x="22" y="12"/>
                  </a:lnTo>
                  <a:lnTo>
                    <a:pt x="17" y="0"/>
                  </a:lnTo>
                  <a:lnTo>
                    <a:pt x="0" y="8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2" name="Freeform 179"/>
            <p:cNvSpPr>
              <a:spLocks/>
            </p:cNvSpPr>
            <p:nvPr/>
          </p:nvSpPr>
          <p:spPr bwMode="auto">
            <a:xfrm>
              <a:off x="4831" y="1571"/>
              <a:ext cx="57" cy="6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3" y="0"/>
                </a:cxn>
                <a:cxn ang="0">
                  <a:pos x="18" y="17"/>
                </a:cxn>
                <a:cxn ang="0">
                  <a:pos x="6" y="21"/>
                </a:cxn>
                <a:cxn ang="0">
                  <a:pos x="0" y="4"/>
                </a:cxn>
              </a:cxnLst>
              <a:rect l="0" t="0" r="r" b="b"/>
              <a:pathLst>
                <a:path w="18" h="21">
                  <a:moveTo>
                    <a:pt x="0" y="4"/>
                  </a:moveTo>
                  <a:lnTo>
                    <a:pt x="13" y="0"/>
                  </a:lnTo>
                  <a:lnTo>
                    <a:pt x="18" y="17"/>
                  </a:lnTo>
                  <a:lnTo>
                    <a:pt x="6" y="21"/>
                  </a:lnTo>
                  <a:lnTo>
                    <a:pt x="0" y="4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3" name="Freeform 180"/>
            <p:cNvSpPr>
              <a:spLocks/>
            </p:cNvSpPr>
            <p:nvPr/>
          </p:nvSpPr>
          <p:spPr bwMode="auto">
            <a:xfrm>
              <a:off x="4809" y="1486"/>
              <a:ext cx="57" cy="6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2" y="0"/>
                </a:cxn>
                <a:cxn ang="0">
                  <a:pos x="18" y="17"/>
                </a:cxn>
                <a:cxn ang="0">
                  <a:pos x="5" y="21"/>
                </a:cxn>
                <a:cxn ang="0">
                  <a:pos x="0" y="4"/>
                </a:cxn>
              </a:cxnLst>
              <a:rect l="0" t="0" r="r" b="b"/>
              <a:pathLst>
                <a:path w="18" h="21">
                  <a:moveTo>
                    <a:pt x="0" y="4"/>
                  </a:moveTo>
                  <a:lnTo>
                    <a:pt x="12" y="0"/>
                  </a:lnTo>
                  <a:lnTo>
                    <a:pt x="18" y="17"/>
                  </a:lnTo>
                  <a:lnTo>
                    <a:pt x="5" y="21"/>
                  </a:lnTo>
                  <a:lnTo>
                    <a:pt x="0" y="4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" name="Freeform 181"/>
            <p:cNvSpPr>
              <a:spLocks/>
            </p:cNvSpPr>
            <p:nvPr/>
          </p:nvSpPr>
          <p:spPr bwMode="auto">
            <a:xfrm>
              <a:off x="4783" y="1400"/>
              <a:ext cx="58" cy="6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3" y="0"/>
                </a:cxn>
                <a:cxn ang="0">
                  <a:pos x="18" y="17"/>
                </a:cxn>
                <a:cxn ang="0">
                  <a:pos x="6" y="21"/>
                </a:cxn>
                <a:cxn ang="0">
                  <a:pos x="0" y="4"/>
                </a:cxn>
              </a:cxnLst>
              <a:rect l="0" t="0" r="r" b="b"/>
              <a:pathLst>
                <a:path w="18" h="21">
                  <a:moveTo>
                    <a:pt x="0" y="4"/>
                  </a:moveTo>
                  <a:lnTo>
                    <a:pt x="13" y="0"/>
                  </a:lnTo>
                  <a:lnTo>
                    <a:pt x="18" y="17"/>
                  </a:lnTo>
                  <a:lnTo>
                    <a:pt x="6" y="21"/>
                  </a:lnTo>
                  <a:lnTo>
                    <a:pt x="0" y="4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5" name="Freeform 182"/>
            <p:cNvSpPr>
              <a:spLocks/>
            </p:cNvSpPr>
            <p:nvPr/>
          </p:nvSpPr>
          <p:spPr bwMode="auto">
            <a:xfrm>
              <a:off x="4761" y="1321"/>
              <a:ext cx="54" cy="6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2" y="0"/>
                </a:cxn>
                <a:cxn ang="0">
                  <a:pos x="17" y="17"/>
                </a:cxn>
                <a:cxn ang="0">
                  <a:pos x="5" y="21"/>
                </a:cxn>
                <a:cxn ang="0">
                  <a:pos x="0" y="4"/>
                </a:cxn>
              </a:cxnLst>
              <a:rect l="0" t="0" r="r" b="b"/>
              <a:pathLst>
                <a:path w="17" h="21">
                  <a:moveTo>
                    <a:pt x="0" y="4"/>
                  </a:moveTo>
                  <a:lnTo>
                    <a:pt x="12" y="0"/>
                  </a:lnTo>
                  <a:lnTo>
                    <a:pt x="17" y="17"/>
                  </a:lnTo>
                  <a:lnTo>
                    <a:pt x="5" y="21"/>
                  </a:lnTo>
                  <a:lnTo>
                    <a:pt x="0" y="4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6" name="Freeform 183"/>
            <p:cNvSpPr>
              <a:spLocks/>
            </p:cNvSpPr>
            <p:nvPr/>
          </p:nvSpPr>
          <p:spPr bwMode="auto">
            <a:xfrm>
              <a:off x="4856" y="1651"/>
              <a:ext cx="54" cy="6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2" y="0"/>
                </a:cxn>
                <a:cxn ang="0">
                  <a:pos x="17" y="17"/>
                </a:cxn>
                <a:cxn ang="0">
                  <a:pos x="5" y="21"/>
                </a:cxn>
                <a:cxn ang="0">
                  <a:pos x="0" y="4"/>
                </a:cxn>
              </a:cxnLst>
              <a:rect l="0" t="0" r="r" b="b"/>
              <a:pathLst>
                <a:path w="17" h="21">
                  <a:moveTo>
                    <a:pt x="0" y="4"/>
                  </a:moveTo>
                  <a:lnTo>
                    <a:pt x="12" y="0"/>
                  </a:lnTo>
                  <a:lnTo>
                    <a:pt x="17" y="17"/>
                  </a:lnTo>
                  <a:lnTo>
                    <a:pt x="5" y="21"/>
                  </a:lnTo>
                  <a:lnTo>
                    <a:pt x="0" y="4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7" name="Rectangle 184"/>
            <p:cNvSpPr>
              <a:spLocks noChangeArrowheads="1"/>
            </p:cNvSpPr>
            <p:nvPr/>
          </p:nvSpPr>
          <p:spPr bwMode="auto">
            <a:xfrm>
              <a:off x="4596" y="1292"/>
              <a:ext cx="57" cy="38"/>
            </a:xfrm>
            <a:prstGeom prst="rect">
              <a:avLst/>
            </a:prstGeom>
            <a:solidFill>
              <a:srgbClr val="9D3B2A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8" name="Rectangle 185"/>
            <p:cNvSpPr>
              <a:spLocks noChangeArrowheads="1"/>
            </p:cNvSpPr>
            <p:nvPr/>
          </p:nvSpPr>
          <p:spPr bwMode="auto">
            <a:xfrm>
              <a:off x="4679" y="1292"/>
              <a:ext cx="57" cy="41"/>
            </a:xfrm>
            <a:prstGeom prst="rect">
              <a:avLst/>
            </a:prstGeom>
            <a:solidFill>
              <a:srgbClr val="9D3B2A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9" name="Rectangle 186"/>
            <p:cNvSpPr>
              <a:spLocks noChangeArrowheads="1"/>
            </p:cNvSpPr>
            <p:nvPr/>
          </p:nvSpPr>
          <p:spPr bwMode="auto">
            <a:xfrm>
              <a:off x="4479" y="2288"/>
              <a:ext cx="41" cy="57"/>
            </a:xfrm>
            <a:prstGeom prst="rect">
              <a:avLst/>
            </a:prstGeom>
            <a:solidFill>
              <a:srgbClr val="9D3B2A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0" name="Freeform 187"/>
            <p:cNvSpPr>
              <a:spLocks/>
            </p:cNvSpPr>
            <p:nvPr/>
          </p:nvSpPr>
          <p:spPr bwMode="auto">
            <a:xfrm>
              <a:off x="4479" y="2345"/>
              <a:ext cx="44" cy="61"/>
            </a:xfrm>
            <a:custGeom>
              <a:avLst/>
              <a:gdLst/>
              <a:ahLst/>
              <a:cxnLst>
                <a:cxn ang="0">
                  <a:pos x="1" y="19"/>
                </a:cxn>
                <a:cxn ang="0">
                  <a:pos x="14" y="18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9"/>
                </a:cxn>
              </a:cxnLst>
              <a:rect l="0" t="0" r="r" b="b"/>
              <a:pathLst>
                <a:path w="14" h="19">
                  <a:moveTo>
                    <a:pt x="1" y="19"/>
                  </a:moveTo>
                  <a:lnTo>
                    <a:pt x="14" y="18"/>
                  </a:lnTo>
                  <a:lnTo>
                    <a:pt x="13" y="0"/>
                  </a:lnTo>
                  <a:lnTo>
                    <a:pt x="0" y="1"/>
                  </a:lnTo>
                  <a:lnTo>
                    <a:pt x="1" y="19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1" name="Freeform 188"/>
            <p:cNvSpPr>
              <a:spLocks/>
            </p:cNvSpPr>
            <p:nvPr/>
          </p:nvSpPr>
          <p:spPr bwMode="auto">
            <a:xfrm>
              <a:off x="4495" y="2460"/>
              <a:ext cx="54" cy="66"/>
            </a:xfrm>
            <a:custGeom>
              <a:avLst/>
              <a:gdLst/>
              <a:ahLst/>
              <a:cxnLst>
                <a:cxn ang="0">
                  <a:pos x="5" y="21"/>
                </a:cxn>
                <a:cxn ang="0">
                  <a:pos x="17" y="17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5" y="21"/>
                </a:cxn>
              </a:cxnLst>
              <a:rect l="0" t="0" r="r" b="b"/>
              <a:pathLst>
                <a:path w="17" h="21">
                  <a:moveTo>
                    <a:pt x="5" y="21"/>
                  </a:moveTo>
                  <a:lnTo>
                    <a:pt x="17" y="17"/>
                  </a:lnTo>
                  <a:lnTo>
                    <a:pt x="12" y="0"/>
                  </a:lnTo>
                  <a:lnTo>
                    <a:pt x="0" y="4"/>
                  </a:lnTo>
                  <a:lnTo>
                    <a:pt x="5" y="21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2" name="Freeform 189"/>
            <p:cNvSpPr>
              <a:spLocks/>
            </p:cNvSpPr>
            <p:nvPr/>
          </p:nvSpPr>
          <p:spPr bwMode="auto">
            <a:xfrm>
              <a:off x="4485" y="2402"/>
              <a:ext cx="48" cy="64"/>
            </a:xfrm>
            <a:custGeom>
              <a:avLst/>
              <a:gdLst/>
              <a:ahLst/>
              <a:cxnLst>
                <a:cxn ang="0">
                  <a:pos x="3" y="20"/>
                </a:cxn>
                <a:cxn ang="0">
                  <a:pos x="15" y="18"/>
                </a:cxn>
                <a:cxn ang="0">
                  <a:pos x="12" y="0"/>
                </a:cxn>
                <a:cxn ang="0">
                  <a:pos x="0" y="2"/>
                </a:cxn>
                <a:cxn ang="0">
                  <a:pos x="3" y="20"/>
                </a:cxn>
              </a:cxnLst>
              <a:rect l="0" t="0" r="r" b="b"/>
              <a:pathLst>
                <a:path w="15" h="20">
                  <a:moveTo>
                    <a:pt x="3" y="20"/>
                  </a:moveTo>
                  <a:lnTo>
                    <a:pt x="15" y="18"/>
                  </a:lnTo>
                  <a:lnTo>
                    <a:pt x="12" y="0"/>
                  </a:lnTo>
                  <a:lnTo>
                    <a:pt x="0" y="2"/>
                  </a:lnTo>
                  <a:lnTo>
                    <a:pt x="3" y="2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3" name="Freeform 190"/>
            <p:cNvSpPr>
              <a:spLocks/>
            </p:cNvSpPr>
            <p:nvPr/>
          </p:nvSpPr>
          <p:spPr bwMode="auto">
            <a:xfrm>
              <a:off x="4533" y="2567"/>
              <a:ext cx="63" cy="70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0" y="16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9" y="22"/>
                </a:cxn>
              </a:cxnLst>
              <a:rect l="0" t="0" r="r" b="b"/>
              <a:pathLst>
                <a:path w="20" h="22">
                  <a:moveTo>
                    <a:pt x="9" y="22"/>
                  </a:moveTo>
                  <a:lnTo>
                    <a:pt x="20" y="16"/>
                  </a:lnTo>
                  <a:lnTo>
                    <a:pt x="12" y="0"/>
                  </a:lnTo>
                  <a:lnTo>
                    <a:pt x="0" y="6"/>
                  </a:lnTo>
                  <a:lnTo>
                    <a:pt x="9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" name="Freeform 191"/>
            <p:cNvSpPr>
              <a:spLocks/>
            </p:cNvSpPr>
            <p:nvPr/>
          </p:nvSpPr>
          <p:spPr bwMode="auto">
            <a:xfrm>
              <a:off x="4514" y="2513"/>
              <a:ext cx="57" cy="70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18" y="17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2"/>
                </a:cxn>
              </a:cxnLst>
              <a:rect l="0" t="0" r="r" b="b"/>
              <a:pathLst>
                <a:path w="18" h="22">
                  <a:moveTo>
                    <a:pt x="6" y="22"/>
                  </a:moveTo>
                  <a:lnTo>
                    <a:pt x="18" y="17"/>
                  </a:lnTo>
                  <a:lnTo>
                    <a:pt x="12" y="0"/>
                  </a:lnTo>
                  <a:lnTo>
                    <a:pt x="0" y="5"/>
                  </a:lnTo>
                  <a:lnTo>
                    <a:pt x="6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Freeform 192"/>
            <p:cNvSpPr>
              <a:spLocks/>
            </p:cNvSpPr>
            <p:nvPr/>
          </p:nvSpPr>
          <p:spPr bwMode="auto">
            <a:xfrm>
              <a:off x="4562" y="2618"/>
              <a:ext cx="66" cy="70"/>
            </a:xfrm>
            <a:custGeom>
              <a:avLst/>
              <a:gdLst/>
              <a:ahLst/>
              <a:cxnLst>
                <a:cxn ang="0">
                  <a:pos x="10" y="22"/>
                </a:cxn>
                <a:cxn ang="0">
                  <a:pos x="21" y="15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10" y="22"/>
                </a:cxn>
              </a:cxnLst>
              <a:rect l="0" t="0" r="r" b="b"/>
              <a:pathLst>
                <a:path w="21" h="22">
                  <a:moveTo>
                    <a:pt x="10" y="22"/>
                  </a:moveTo>
                  <a:lnTo>
                    <a:pt x="21" y="15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0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Freeform 193"/>
            <p:cNvSpPr>
              <a:spLocks/>
            </p:cNvSpPr>
            <p:nvPr/>
          </p:nvSpPr>
          <p:spPr bwMode="auto">
            <a:xfrm>
              <a:off x="4593" y="2666"/>
              <a:ext cx="67" cy="69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1" y="14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11" y="22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lnTo>
                    <a:pt x="21" y="14"/>
                  </a:lnTo>
                  <a:lnTo>
                    <a:pt x="10" y="0"/>
                  </a:lnTo>
                  <a:lnTo>
                    <a:pt x="0" y="7"/>
                  </a:lnTo>
                  <a:lnTo>
                    <a:pt x="11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Freeform 194"/>
            <p:cNvSpPr>
              <a:spLocks/>
            </p:cNvSpPr>
            <p:nvPr/>
          </p:nvSpPr>
          <p:spPr bwMode="auto">
            <a:xfrm>
              <a:off x="4631" y="2710"/>
              <a:ext cx="70" cy="70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22" y="13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3" y="22"/>
                </a:cxn>
              </a:cxnLst>
              <a:rect l="0" t="0" r="r" b="b"/>
              <a:pathLst>
                <a:path w="22" h="22">
                  <a:moveTo>
                    <a:pt x="13" y="22"/>
                  </a:moveTo>
                  <a:lnTo>
                    <a:pt x="22" y="13"/>
                  </a:lnTo>
                  <a:lnTo>
                    <a:pt x="9" y="0"/>
                  </a:lnTo>
                  <a:lnTo>
                    <a:pt x="0" y="9"/>
                  </a:lnTo>
                  <a:lnTo>
                    <a:pt x="13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Freeform 195"/>
            <p:cNvSpPr>
              <a:spLocks/>
            </p:cNvSpPr>
            <p:nvPr/>
          </p:nvSpPr>
          <p:spPr bwMode="auto">
            <a:xfrm>
              <a:off x="4717" y="2789"/>
              <a:ext cx="73" cy="67"/>
            </a:xfrm>
            <a:custGeom>
              <a:avLst/>
              <a:gdLst/>
              <a:ahLst/>
              <a:cxnLst>
                <a:cxn ang="0">
                  <a:pos x="15" y="21"/>
                </a:cxn>
                <a:cxn ang="0">
                  <a:pos x="23" y="11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5" y="21"/>
                </a:cxn>
              </a:cxnLst>
              <a:rect l="0" t="0" r="r" b="b"/>
              <a:pathLst>
                <a:path w="23" h="21">
                  <a:moveTo>
                    <a:pt x="15" y="21"/>
                  </a:moveTo>
                  <a:lnTo>
                    <a:pt x="23" y="11"/>
                  </a:lnTo>
                  <a:lnTo>
                    <a:pt x="8" y="0"/>
                  </a:lnTo>
                  <a:lnTo>
                    <a:pt x="0" y="11"/>
                  </a:lnTo>
                  <a:lnTo>
                    <a:pt x="15" y="21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9" name="Freeform 196"/>
            <p:cNvSpPr>
              <a:spLocks/>
            </p:cNvSpPr>
            <p:nvPr/>
          </p:nvSpPr>
          <p:spPr bwMode="auto">
            <a:xfrm>
              <a:off x="4672" y="2751"/>
              <a:ext cx="70" cy="70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22" y="12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14" y="22"/>
                </a:cxn>
              </a:cxnLst>
              <a:rect l="0" t="0" r="r" b="b"/>
              <a:pathLst>
                <a:path w="22" h="22">
                  <a:moveTo>
                    <a:pt x="14" y="22"/>
                  </a:moveTo>
                  <a:lnTo>
                    <a:pt x="22" y="12"/>
                  </a:lnTo>
                  <a:lnTo>
                    <a:pt x="9" y="0"/>
                  </a:lnTo>
                  <a:lnTo>
                    <a:pt x="0" y="10"/>
                  </a:lnTo>
                  <a:lnTo>
                    <a:pt x="14" y="22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0" name="Freeform 197"/>
            <p:cNvSpPr>
              <a:spLocks/>
            </p:cNvSpPr>
            <p:nvPr/>
          </p:nvSpPr>
          <p:spPr bwMode="auto">
            <a:xfrm>
              <a:off x="4768" y="2824"/>
              <a:ext cx="69" cy="64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22" y="9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6" y="20"/>
                </a:cxn>
              </a:cxnLst>
              <a:rect l="0" t="0" r="r" b="b"/>
              <a:pathLst>
                <a:path w="22" h="20">
                  <a:moveTo>
                    <a:pt x="16" y="20"/>
                  </a:moveTo>
                  <a:lnTo>
                    <a:pt x="22" y="9"/>
                  </a:lnTo>
                  <a:lnTo>
                    <a:pt x="6" y="0"/>
                  </a:lnTo>
                  <a:lnTo>
                    <a:pt x="0" y="11"/>
                  </a:lnTo>
                  <a:lnTo>
                    <a:pt x="16" y="2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1" name="Freeform 198"/>
            <p:cNvSpPr>
              <a:spLocks/>
            </p:cNvSpPr>
            <p:nvPr/>
          </p:nvSpPr>
          <p:spPr bwMode="auto">
            <a:xfrm>
              <a:off x="4818" y="2856"/>
              <a:ext cx="70" cy="6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6" y="0"/>
                </a:cxn>
                <a:cxn ang="0">
                  <a:pos x="22" y="7"/>
                </a:cxn>
                <a:cxn ang="0">
                  <a:pos x="17" y="19"/>
                </a:cxn>
                <a:cxn ang="0">
                  <a:pos x="0" y="11"/>
                </a:cxn>
              </a:cxnLst>
              <a:rect l="0" t="0" r="r" b="b"/>
              <a:pathLst>
                <a:path w="22" h="19">
                  <a:moveTo>
                    <a:pt x="0" y="11"/>
                  </a:moveTo>
                  <a:lnTo>
                    <a:pt x="6" y="0"/>
                  </a:lnTo>
                  <a:lnTo>
                    <a:pt x="22" y="7"/>
                  </a:lnTo>
                  <a:lnTo>
                    <a:pt x="17" y="19"/>
                  </a:lnTo>
                  <a:lnTo>
                    <a:pt x="0" y="11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2" name="Freeform 199"/>
            <p:cNvSpPr>
              <a:spLocks/>
            </p:cNvSpPr>
            <p:nvPr/>
          </p:nvSpPr>
          <p:spPr bwMode="auto">
            <a:xfrm>
              <a:off x="4856" y="2916"/>
              <a:ext cx="54" cy="6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7" y="4"/>
                </a:cxn>
                <a:cxn ang="0">
                  <a:pos x="12" y="21"/>
                </a:cxn>
                <a:cxn ang="0">
                  <a:pos x="0" y="17"/>
                </a:cxn>
                <a:cxn ang="0">
                  <a:pos x="5" y="0"/>
                </a:cxn>
              </a:cxnLst>
              <a:rect l="0" t="0" r="r" b="b"/>
              <a:pathLst>
                <a:path w="17" h="21">
                  <a:moveTo>
                    <a:pt x="5" y="0"/>
                  </a:moveTo>
                  <a:lnTo>
                    <a:pt x="17" y="4"/>
                  </a:lnTo>
                  <a:lnTo>
                    <a:pt x="12" y="21"/>
                  </a:lnTo>
                  <a:lnTo>
                    <a:pt x="0" y="17"/>
                  </a:lnTo>
                  <a:lnTo>
                    <a:pt x="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3" name="Freeform 200"/>
            <p:cNvSpPr>
              <a:spLocks/>
            </p:cNvSpPr>
            <p:nvPr/>
          </p:nvSpPr>
          <p:spPr bwMode="auto">
            <a:xfrm>
              <a:off x="4831" y="2996"/>
              <a:ext cx="57" cy="6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8" y="3"/>
                </a:cxn>
                <a:cxn ang="0">
                  <a:pos x="13" y="21"/>
                </a:cxn>
                <a:cxn ang="0">
                  <a:pos x="0" y="17"/>
                </a:cxn>
                <a:cxn ang="0">
                  <a:pos x="6" y="0"/>
                </a:cxn>
              </a:cxnLst>
              <a:rect l="0" t="0" r="r" b="b"/>
              <a:pathLst>
                <a:path w="18" h="21">
                  <a:moveTo>
                    <a:pt x="6" y="0"/>
                  </a:moveTo>
                  <a:lnTo>
                    <a:pt x="18" y="3"/>
                  </a:lnTo>
                  <a:lnTo>
                    <a:pt x="13" y="21"/>
                  </a:lnTo>
                  <a:lnTo>
                    <a:pt x="0" y="17"/>
                  </a:lnTo>
                  <a:lnTo>
                    <a:pt x="6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" name="Freeform 201"/>
            <p:cNvSpPr>
              <a:spLocks/>
            </p:cNvSpPr>
            <p:nvPr/>
          </p:nvSpPr>
          <p:spPr bwMode="auto">
            <a:xfrm>
              <a:off x="4809" y="3078"/>
              <a:ext cx="57" cy="6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8" y="4"/>
                </a:cxn>
                <a:cxn ang="0">
                  <a:pos x="12" y="21"/>
                </a:cxn>
                <a:cxn ang="0">
                  <a:pos x="0" y="17"/>
                </a:cxn>
                <a:cxn ang="0">
                  <a:pos x="5" y="0"/>
                </a:cxn>
              </a:cxnLst>
              <a:rect l="0" t="0" r="r" b="b"/>
              <a:pathLst>
                <a:path w="18" h="21">
                  <a:moveTo>
                    <a:pt x="5" y="0"/>
                  </a:moveTo>
                  <a:lnTo>
                    <a:pt x="18" y="4"/>
                  </a:lnTo>
                  <a:lnTo>
                    <a:pt x="12" y="21"/>
                  </a:lnTo>
                  <a:lnTo>
                    <a:pt x="0" y="17"/>
                  </a:lnTo>
                  <a:lnTo>
                    <a:pt x="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5" name="Freeform 202"/>
            <p:cNvSpPr>
              <a:spLocks/>
            </p:cNvSpPr>
            <p:nvPr/>
          </p:nvSpPr>
          <p:spPr bwMode="auto">
            <a:xfrm>
              <a:off x="4787" y="3157"/>
              <a:ext cx="54" cy="6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7" y="4"/>
                </a:cxn>
                <a:cxn ang="0">
                  <a:pos x="12" y="21"/>
                </a:cxn>
                <a:cxn ang="0">
                  <a:pos x="0" y="18"/>
                </a:cxn>
                <a:cxn ang="0">
                  <a:pos x="5" y="0"/>
                </a:cxn>
              </a:cxnLst>
              <a:rect l="0" t="0" r="r" b="b"/>
              <a:pathLst>
                <a:path w="17" h="21">
                  <a:moveTo>
                    <a:pt x="5" y="0"/>
                  </a:moveTo>
                  <a:lnTo>
                    <a:pt x="17" y="4"/>
                  </a:lnTo>
                  <a:lnTo>
                    <a:pt x="12" y="21"/>
                  </a:lnTo>
                  <a:lnTo>
                    <a:pt x="0" y="18"/>
                  </a:lnTo>
                  <a:lnTo>
                    <a:pt x="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" name="Freeform 203"/>
            <p:cNvSpPr>
              <a:spLocks/>
            </p:cNvSpPr>
            <p:nvPr/>
          </p:nvSpPr>
          <p:spPr bwMode="auto">
            <a:xfrm>
              <a:off x="4761" y="3243"/>
              <a:ext cx="57" cy="6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8" y="4"/>
                </a:cxn>
                <a:cxn ang="0">
                  <a:pos x="12" y="21"/>
                </a:cxn>
                <a:cxn ang="0">
                  <a:pos x="0" y="17"/>
                </a:cxn>
                <a:cxn ang="0">
                  <a:pos x="5" y="0"/>
                </a:cxn>
              </a:cxnLst>
              <a:rect l="0" t="0" r="r" b="b"/>
              <a:pathLst>
                <a:path w="18" h="21">
                  <a:moveTo>
                    <a:pt x="5" y="0"/>
                  </a:moveTo>
                  <a:lnTo>
                    <a:pt x="18" y="4"/>
                  </a:lnTo>
                  <a:lnTo>
                    <a:pt x="12" y="21"/>
                  </a:lnTo>
                  <a:lnTo>
                    <a:pt x="0" y="17"/>
                  </a:lnTo>
                  <a:lnTo>
                    <a:pt x="5" y="0"/>
                  </a:lnTo>
                </a:path>
              </a:pathLst>
            </a:custGeom>
            <a:solidFill>
              <a:srgbClr val="9D3B2A"/>
            </a:solidFill>
            <a:ln w="0">
              <a:solidFill>
                <a:srgbClr val="24272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" name="Rectangle 204"/>
            <p:cNvSpPr>
              <a:spLocks noChangeArrowheads="1"/>
            </p:cNvSpPr>
            <p:nvPr/>
          </p:nvSpPr>
          <p:spPr bwMode="auto">
            <a:xfrm>
              <a:off x="4682" y="3300"/>
              <a:ext cx="57" cy="41"/>
            </a:xfrm>
            <a:prstGeom prst="rect">
              <a:avLst/>
            </a:prstGeom>
            <a:solidFill>
              <a:srgbClr val="9D3B2A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8" name="Rectangle 205"/>
            <p:cNvSpPr>
              <a:spLocks noChangeArrowheads="1"/>
            </p:cNvSpPr>
            <p:nvPr/>
          </p:nvSpPr>
          <p:spPr bwMode="auto">
            <a:xfrm>
              <a:off x="4600" y="3300"/>
              <a:ext cx="57" cy="41"/>
            </a:xfrm>
            <a:prstGeom prst="rect">
              <a:avLst/>
            </a:prstGeom>
            <a:solidFill>
              <a:srgbClr val="9D3B2A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9" name="Rectangle 206"/>
            <p:cNvSpPr>
              <a:spLocks noChangeArrowheads="1"/>
            </p:cNvSpPr>
            <p:nvPr/>
          </p:nvSpPr>
          <p:spPr bwMode="auto">
            <a:xfrm>
              <a:off x="4139" y="2049"/>
              <a:ext cx="247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1000">
                  <a:solidFill>
                    <a:srgbClr val="242729"/>
                  </a:solidFill>
                </a:rPr>
                <a:t>Liq. Xe</a:t>
              </a:r>
              <a:endParaRPr lang="en-GB" sz="2000"/>
            </a:p>
          </p:txBody>
        </p:sp>
        <p:sp>
          <p:nvSpPr>
            <p:cNvPr id="210" name="Rectangle 207"/>
            <p:cNvSpPr>
              <a:spLocks noChangeArrowheads="1"/>
            </p:cNvSpPr>
            <p:nvPr/>
          </p:nvSpPr>
          <p:spPr bwMode="auto">
            <a:xfrm>
              <a:off x="4998" y="858"/>
              <a:ext cx="1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H.V.</a:t>
              </a:r>
              <a:endParaRPr lang="en-GB" sz="2000"/>
            </a:p>
          </p:txBody>
        </p:sp>
        <p:sp>
          <p:nvSpPr>
            <p:cNvPr id="211" name="Rectangle 208"/>
            <p:cNvSpPr>
              <a:spLocks noChangeArrowheads="1"/>
            </p:cNvSpPr>
            <p:nvPr/>
          </p:nvSpPr>
          <p:spPr bwMode="auto">
            <a:xfrm>
              <a:off x="5111" y="1489"/>
              <a:ext cx="236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242729"/>
                  </a:solidFill>
                </a:rPr>
                <a:t>Vacuum</a:t>
              </a:r>
              <a:endParaRPr lang="en-GB" sz="2000"/>
            </a:p>
          </p:txBody>
        </p:sp>
        <p:sp>
          <p:nvSpPr>
            <p:cNvPr id="212" name="Rectangle 209"/>
            <p:cNvSpPr>
              <a:spLocks noChangeArrowheads="1"/>
            </p:cNvSpPr>
            <p:nvPr/>
          </p:nvSpPr>
          <p:spPr bwMode="auto">
            <a:xfrm>
              <a:off x="5130" y="1571"/>
              <a:ext cx="66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for thermal insulation</a:t>
              </a:r>
              <a:endParaRPr lang="en-GB" sz="2000"/>
            </a:p>
          </p:txBody>
        </p:sp>
        <p:sp>
          <p:nvSpPr>
            <p:cNvPr id="213" name="Rectangle 210"/>
            <p:cNvSpPr>
              <a:spLocks noChangeArrowheads="1"/>
            </p:cNvSpPr>
            <p:nvPr/>
          </p:nvSpPr>
          <p:spPr bwMode="auto">
            <a:xfrm>
              <a:off x="5106" y="2019"/>
              <a:ext cx="46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Al Honeycomb</a:t>
              </a:r>
              <a:endParaRPr lang="en-GB" sz="2000"/>
            </a:p>
          </p:txBody>
        </p:sp>
        <p:sp>
          <p:nvSpPr>
            <p:cNvPr id="214" name="Rectangle 211"/>
            <p:cNvSpPr>
              <a:spLocks noChangeArrowheads="1"/>
            </p:cNvSpPr>
            <p:nvPr/>
          </p:nvSpPr>
          <p:spPr bwMode="auto">
            <a:xfrm>
              <a:off x="5278" y="2100"/>
              <a:ext cx="24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window</a:t>
              </a:r>
              <a:endParaRPr lang="en-GB" sz="2000"/>
            </a:p>
          </p:txBody>
        </p:sp>
        <p:sp>
          <p:nvSpPr>
            <p:cNvPr id="215" name="Rectangle 212"/>
            <p:cNvSpPr>
              <a:spLocks noChangeArrowheads="1"/>
            </p:cNvSpPr>
            <p:nvPr/>
          </p:nvSpPr>
          <p:spPr bwMode="auto">
            <a:xfrm>
              <a:off x="4178" y="2562"/>
              <a:ext cx="15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PMT</a:t>
              </a:r>
              <a:endParaRPr lang="en-GB" sz="2000"/>
            </a:p>
          </p:txBody>
        </p:sp>
        <p:sp>
          <p:nvSpPr>
            <p:cNvPr id="216" name="Rectangle 213"/>
            <p:cNvSpPr>
              <a:spLocks noChangeArrowheads="1"/>
            </p:cNvSpPr>
            <p:nvPr/>
          </p:nvSpPr>
          <p:spPr bwMode="auto">
            <a:xfrm>
              <a:off x="4210" y="921"/>
              <a:ext cx="38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Refrigerator</a:t>
              </a:r>
              <a:endParaRPr lang="en-GB" sz="2000"/>
            </a:p>
          </p:txBody>
        </p:sp>
        <p:sp>
          <p:nvSpPr>
            <p:cNvPr id="217" name="Rectangle 214"/>
            <p:cNvSpPr>
              <a:spLocks noChangeArrowheads="1"/>
            </p:cNvSpPr>
            <p:nvPr/>
          </p:nvSpPr>
          <p:spPr bwMode="auto">
            <a:xfrm>
              <a:off x="3916" y="1192"/>
              <a:ext cx="400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Cooling pipe</a:t>
              </a:r>
              <a:endParaRPr lang="en-GB" sz="2000"/>
            </a:p>
          </p:txBody>
        </p:sp>
        <p:sp>
          <p:nvSpPr>
            <p:cNvPr id="218" name="Rectangle 215"/>
            <p:cNvSpPr>
              <a:spLocks noChangeArrowheads="1"/>
            </p:cNvSpPr>
            <p:nvPr/>
          </p:nvSpPr>
          <p:spPr bwMode="auto">
            <a:xfrm>
              <a:off x="4999" y="937"/>
              <a:ext cx="211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242729"/>
                  </a:solidFill>
                </a:rPr>
                <a:t>Signals</a:t>
              </a:r>
              <a:endParaRPr lang="en-GB" sz="2000"/>
            </a:p>
          </p:txBody>
        </p:sp>
        <p:sp>
          <p:nvSpPr>
            <p:cNvPr id="219" name="Rectangle 216"/>
            <p:cNvSpPr>
              <a:spLocks noChangeArrowheads="1"/>
            </p:cNvSpPr>
            <p:nvPr/>
          </p:nvSpPr>
          <p:spPr bwMode="auto">
            <a:xfrm>
              <a:off x="4587" y="2968"/>
              <a:ext cx="117" cy="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800">
                  <a:solidFill>
                    <a:srgbClr val="242729"/>
                  </a:solidFill>
                </a:rPr>
                <a:t>filler</a:t>
              </a:r>
              <a:endParaRPr lang="en-GB" sz="2000"/>
            </a:p>
          </p:txBody>
        </p:sp>
        <p:sp>
          <p:nvSpPr>
            <p:cNvPr id="220" name="Rectangle 217"/>
            <p:cNvSpPr>
              <a:spLocks noChangeArrowheads="1"/>
            </p:cNvSpPr>
            <p:nvPr/>
          </p:nvSpPr>
          <p:spPr bwMode="auto">
            <a:xfrm>
              <a:off x="4380" y="2969"/>
              <a:ext cx="21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sz="900">
                  <a:solidFill>
                    <a:srgbClr val="242729"/>
                  </a:solidFill>
                </a:rPr>
                <a:t>Plastic</a:t>
              </a:r>
              <a:endParaRPr lang="en-GB" sz="2000"/>
            </a:p>
          </p:txBody>
        </p:sp>
        <p:sp>
          <p:nvSpPr>
            <p:cNvPr id="221" name="Rectangle 218"/>
            <p:cNvSpPr>
              <a:spLocks noChangeArrowheads="1"/>
            </p:cNvSpPr>
            <p:nvPr/>
          </p:nvSpPr>
          <p:spPr bwMode="auto">
            <a:xfrm>
              <a:off x="4581" y="1029"/>
              <a:ext cx="393" cy="3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24272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" name="Line 219"/>
            <p:cNvSpPr>
              <a:spLocks noChangeShapeType="1"/>
            </p:cNvSpPr>
            <p:nvPr/>
          </p:nvSpPr>
          <p:spPr bwMode="auto">
            <a:xfrm>
              <a:off x="4343" y="2605"/>
              <a:ext cx="234" cy="58"/>
            </a:xfrm>
            <a:prstGeom prst="line">
              <a:avLst/>
            </a:prstGeom>
            <a:noFill/>
            <a:ln w="0">
              <a:solidFill>
                <a:srgbClr val="242729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" name="Line 220"/>
            <p:cNvSpPr>
              <a:spLocks noChangeShapeType="1"/>
            </p:cNvSpPr>
            <p:nvPr/>
          </p:nvSpPr>
          <p:spPr bwMode="auto">
            <a:xfrm>
              <a:off x="5328" y="2352"/>
              <a:ext cx="0" cy="1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24" name="Text Box 221"/>
            <p:cNvSpPr txBox="1">
              <a:spLocks noChangeArrowheads="1"/>
            </p:cNvSpPr>
            <p:nvPr/>
          </p:nvSpPr>
          <p:spPr bwMode="auto">
            <a:xfrm>
              <a:off x="5280" y="3072"/>
              <a:ext cx="29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000"/>
                <a:t>1.5m</a:t>
              </a:r>
            </a:p>
          </p:txBody>
        </p:sp>
      </p:grpSp>
      <p:sp>
        <p:nvSpPr>
          <p:cNvPr id="225" name="CasellaDiTesto 224"/>
          <p:cNvSpPr txBox="1"/>
          <p:nvPr/>
        </p:nvSpPr>
        <p:spPr>
          <a:xfrm>
            <a:off x="6495518" y="1988840"/>
            <a:ext cx="2648482" cy="3910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900 </a:t>
            </a:r>
            <a:r>
              <a:rPr lang="en-GB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liters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liquid xenon </a:t>
            </a:r>
          </a:p>
          <a:p>
            <a:pPr>
              <a:lnSpc>
                <a:spcPts val="2500"/>
              </a:lnSpc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detector, equipped </a:t>
            </a:r>
          </a:p>
          <a:p>
            <a:pPr>
              <a:lnSpc>
                <a:spcPts val="2500"/>
              </a:lnSpc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 </a:t>
            </a: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846 PMTs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 collect </a:t>
            </a:r>
          </a:p>
          <a:p>
            <a:pPr>
              <a:lnSpc>
                <a:spcPts val="2500"/>
              </a:lnSpc>
            </a:pPr>
            <a:r>
              <a:rPr lang="en-GB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scintillation light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ts val="2500"/>
              </a:lnSpc>
            </a:pP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2500"/>
              </a:lnSpc>
            </a:pPr>
            <a:r>
              <a:rPr lang="en-GB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Large LY and fast </a:t>
            </a:r>
          </a:p>
          <a:p>
            <a:pPr>
              <a:lnSpc>
                <a:spcPts val="2500"/>
              </a:lnSpc>
            </a:pPr>
            <a:r>
              <a:rPr lang="en-GB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response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(4, 22, 45 ns).</a:t>
            </a:r>
          </a:p>
          <a:p>
            <a:pPr>
              <a:lnSpc>
                <a:spcPts val="2500"/>
              </a:lnSpc>
            </a:pP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2500"/>
              </a:lnSpc>
            </a:pP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Xenon purification </a:t>
            </a:r>
          </a:p>
          <a:p>
            <a:pPr>
              <a:lnSpc>
                <a:spcPts val="2500"/>
              </a:lnSpc>
            </a:pP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system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liquid and </a:t>
            </a:r>
          </a:p>
          <a:p>
            <a:pPr>
              <a:lnSpc>
                <a:spcPts val="2500"/>
              </a:lnSpc>
            </a:pP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gaseous phase to </a:t>
            </a:r>
          </a:p>
          <a:p>
            <a:pPr>
              <a:lnSpc>
                <a:spcPts val="2500"/>
              </a:lnSpc>
            </a:pPr>
            <a:r>
              <a:rPr lang="en-GB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remove impurities.</a:t>
            </a:r>
            <a:endParaRPr lang="en-GB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-energy scale monitoring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1119" t="55619" r="36631" b="3762"/>
          <a:stretch>
            <a:fillRect/>
          </a:stretch>
        </p:blipFill>
        <p:spPr bwMode="auto">
          <a:xfrm>
            <a:off x="395536" y="1628800"/>
            <a:ext cx="309634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51520" y="4797152"/>
            <a:ext cx="3020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17.6 </a:t>
            </a:r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MeV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-line from </a:t>
            </a:r>
          </a:p>
          <a:p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p-induced reactions on Li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1016" t="1961" b="3911"/>
          <a:stretch>
            <a:fillRect/>
          </a:stretch>
        </p:blipFill>
        <p:spPr bwMode="auto">
          <a:xfrm>
            <a:off x="3635896" y="1628800"/>
            <a:ext cx="55081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3959424" y="5085184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 systems working during 2010 run.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Energy scale known with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0.3% precision.</a:t>
            </a:r>
          </a:p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Full set of calibrations every three days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3 hours/set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r="2420"/>
          <a:stretch>
            <a:fillRect/>
          </a:stretch>
        </p:blipFill>
        <p:spPr bwMode="auto">
          <a:xfrm>
            <a:off x="0" y="836712"/>
            <a:ext cx="3312368" cy="55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491880" y="908720"/>
            <a:ext cx="56521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55 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MeV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from CEX reactions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 back-to-back coincidence with a </a:t>
            </a:r>
            <a:r>
              <a:rPr lang="en-GB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NaI</a:t>
            </a: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calorimeter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this year replaced by BGO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better resolution).</a:t>
            </a:r>
          </a:p>
          <a:p>
            <a:pPr>
              <a:lnSpc>
                <a:spcPts val="3000"/>
              </a:lnSpc>
            </a:pP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Verified by looking at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photon distributions in out-of-time regions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time sidebands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 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 l="8386" t="6015" r="8386"/>
          <a:stretch>
            <a:fillRect/>
          </a:stretch>
        </p:blipFill>
        <p:spPr bwMode="auto">
          <a:xfrm>
            <a:off x="6920069" y="3212976"/>
            <a:ext cx="2223931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355976" y="3573016"/>
            <a:ext cx="2549096" cy="2754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CEX data used also 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measure impact 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point resolution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by 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means of </a:t>
            </a: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slits in a </a:t>
            </a:r>
          </a:p>
          <a:p>
            <a:pPr>
              <a:lnSpc>
                <a:spcPts val="3000"/>
              </a:lnSpc>
            </a:pPr>
            <a:r>
              <a:rPr lang="en-GB" sz="20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Pb</a:t>
            </a: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collimator.</a:t>
            </a:r>
          </a:p>
          <a:p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GB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sz="2800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</a:t>
            </a:r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5 mm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275856" y="3284984"/>
            <a:ext cx="720080" cy="144016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403648" y="188640"/>
            <a:ext cx="6696744" cy="7920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Absolute energy scale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922114"/>
          </a:xfrm>
        </p:spPr>
        <p:txBody>
          <a:bodyPr>
            <a:normAutofit/>
          </a:bodyPr>
          <a:lstStyle/>
          <a:p>
            <a:r>
              <a:rPr lang="en-GB" dirty="0" smtClean="0"/>
              <a:t>Energy scale linearity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3117" r="8576" b="3117"/>
          <a:stretch>
            <a:fillRect/>
          </a:stretch>
        </p:blipFill>
        <p:spPr bwMode="auto">
          <a:xfrm>
            <a:off x="1907704" y="1340768"/>
            <a:ext cx="5301900" cy="49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6012160" y="1484784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/>
          <p:cNvSpPr/>
          <p:nvPr/>
        </p:nvSpPr>
        <p:spPr>
          <a:xfrm>
            <a:off x="4716016" y="2780928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/>
          <p:cNvSpPr/>
          <p:nvPr/>
        </p:nvSpPr>
        <p:spPr>
          <a:xfrm>
            <a:off x="3923928" y="3573016"/>
            <a:ext cx="914400" cy="914400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ttore 2 10"/>
          <p:cNvCxnSpPr/>
          <p:nvPr/>
        </p:nvCxnSpPr>
        <p:spPr>
          <a:xfrm flipH="1" flipV="1">
            <a:off x="6876256" y="2348880"/>
            <a:ext cx="1152128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H="1">
            <a:off x="5796136" y="3068960"/>
            <a:ext cx="2232248" cy="216024"/>
          </a:xfrm>
          <a:prstGeom prst="straightConnector1">
            <a:avLst/>
          </a:prstGeom>
          <a:ln w="38100">
            <a:solidFill>
              <a:srgbClr val="0000FF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5004048" y="3068960"/>
            <a:ext cx="3024336" cy="108012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391597" y="2132856"/>
            <a:ext cx="175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’s from CEX </a:t>
            </a:r>
          </a:p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reactions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2411760" y="5445224"/>
            <a:ext cx="540000" cy="5400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Connettore 2 20"/>
          <p:cNvCxnSpPr/>
          <p:nvPr/>
        </p:nvCxnSpPr>
        <p:spPr>
          <a:xfrm>
            <a:off x="1187624" y="5517232"/>
            <a:ext cx="1152128" cy="144016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395536" y="5157192"/>
            <a:ext cx="16305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from </a:t>
            </a:r>
            <a:r>
              <a:rPr lang="en-GB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AmBe</a:t>
            </a:r>
            <a:endParaRPr lang="en-GB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2627784" y="4653136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/>
          <p:cNvSpPr txBox="1"/>
          <p:nvPr/>
        </p:nvSpPr>
        <p:spPr>
          <a:xfrm>
            <a:off x="0" y="2492896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’s from CW </a:t>
            </a:r>
          </a:p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reactions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26" name="Connettore 2 25"/>
          <p:cNvCxnSpPr/>
          <p:nvPr/>
        </p:nvCxnSpPr>
        <p:spPr>
          <a:xfrm>
            <a:off x="971600" y="3212976"/>
            <a:ext cx="1656184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5150599" y="4437112"/>
            <a:ext cx="318709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Fit compatible with </a:t>
            </a:r>
          </a:p>
          <a:p>
            <a:r>
              <a:rPr lang="en-GB" sz="24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within 0.1%</a:t>
            </a:r>
            <a:endParaRPr lang="en-GB" sz="24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>
            <a:normAutofit/>
          </a:bodyPr>
          <a:lstStyle/>
          <a:p>
            <a:r>
              <a:rPr lang="en-GB" dirty="0" smtClean="0"/>
              <a:t>Drift Chamber system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139952" y="1124744"/>
            <a:ext cx="5004048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Sixteen modules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each one formed by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 staggered layers of plane wires </a:t>
            </a:r>
          </a:p>
          <a:p>
            <a:pPr>
              <a:lnSpc>
                <a:spcPts val="28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plus cathode foils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for longitudinal</a:t>
            </a:r>
          </a:p>
          <a:p>
            <a:pPr>
              <a:lnSpc>
                <a:spcPts val="28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information.</a:t>
            </a:r>
          </a:p>
          <a:p>
            <a:pPr>
              <a:lnSpc>
                <a:spcPts val="2800"/>
              </a:lnSpc>
            </a:pP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28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Superconducting magnet (COBRA) with </a:t>
            </a:r>
          </a:p>
          <a:p>
            <a:pPr>
              <a:lnSpc>
                <a:spcPts val="28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gradient field:</a:t>
            </a:r>
          </a:p>
          <a:p>
            <a:pPr>
              <a:lnSpc>
                <a:spcPts val="2800"/>
              </a:lnSpc>
            </a:pPr>
            <a:endParaRPr lang="en-GB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2800"/>
              </a:lnSpc>
              <a:buFontTx/>
              <a:buChar char="-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more efficient than a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solenoidal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field   </a:t>
            </a:r>
          </a:p>
          <a:p>
            <a:pPr>
              <a:lnSpc>
                <a:spcPts val="2800"/>
              </a:lnSpc>
            </a:pP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</a:t>
            </a:r>
            <a:r>
              <a:rPr lang="en-GB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sweeping out positrons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 small </a:t>
            </a:r>
          </a:p>
          <a:p>
            <a:pPr>
              <a:lnSpc>
                <a:spcPts val="28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longitudinal momentum;</a:t>
            </a:r>
          </a:p>
          <a:p>
            <a:pPr>
              <a:lnSpc>
                <a:spcPts val="2800"/>
              </a:lnSpc>
              <a:buFontTx/>
              <a:buChar char="-"/>
            </a:pP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bending radius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almost independent </a:t>
            </a:r>
          </a:p>
          <a:p>
            <a:pPr>
              <a:lnSpc>
                <a:spcPts val="28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of the emission angle.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3656316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001358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Spectrometer resolution measurement</a:t>
            </a:r>
            <a:endParaRPr lang="en-GB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181394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635896" y="1268760"/>
            <a:ext cx="5000087" cy="1214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Angular resolution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evaluated by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tracks 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 two turns in the DC system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treated as independent.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r="8392" b="6014"/>
          <a:stretch>
            <a:fillRect/>
          </a:stretch>
        </p:blipFill>
        <p:spPr bwMode="auto">
          <a:xfrm>
            <a:off x="6398342" y="2924944"/>
            <a:ext cx="2745658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0" y="3140968"/>
            <a:ext cx="6500497" cy="8299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Momentum resolution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measured by fitting the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edge 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Michel spectrum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using the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Mott calibration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437112"/>
            <a:ext cx="40174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decay vertex resolution 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measured by identifying the 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target holes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the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positron 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position distribution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on target.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509120"/>
            <a:ext cx="26670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20080"/>
          </a:xfrm>
        </p:spPr>
        <p:txBody>
          <a:bodyPr>
            <a:noAutofit/>
          </a:bodyPr>
          <a:lstStyle/>
          <a:p>
            <a:r>
              <a:rPr lang="en-GB" sz="3200" dirty="0" smtClean="0"/>
              <a:t>Measurement of </a:t>
            </a:r>
            <a:r>
              <a:rPr lang="en-GB" sz="3200" dirty="0" err="1" smtClean="0"/>
              <a:t>muon</a:t>
            </a:r>
            <a:r>
              <a:rPr lang="en-GB" sz="3200" dirty="0" smtClean="0"/>
              <a:t> polarization</a:t>
            </a:r>
            <a:endParaRPr lang="en-GB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908720"/>
            <a:ext cx="91440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Surface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are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fully polarized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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energy/angle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distributions of Michel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e</a:t>
            </a:r>
            <a:r>
              <a:rPr lang="en-GB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+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and 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g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’s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from RD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decay are modified. </a:t>
            </a:r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Depolarizing effects estimated  &lt; 10%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.</a:t>
            </a:r>
            <a:endParaRPr lang="en-GB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Symbol"/>
            </a:endParaRPr>
          </a:p>
        </p:txBody>
      </p:sp>
      <p:pic>
        <p:nvPicPr>
          <p:cNvPr id="7" name="Immagine 6" descr="pol0comp.gif"/>
          <p:cNvPicPr>
            <a:picLocks noChangeAspect="1"/>
          </p:cNvPicPr>
          <p:nvPr/>
        </p:nvPicPr>
        <p:blipFill>
          <a:blip r:embed="rId2" cstate="print"/>
          <a:srcRect l="5605" t="8357" r="5605" b="6755"/>
          <a:stretch>
            <a:fillRect/>
          </a:stretch>
        </p:blipFill>
        <p:spPr>
          <a:xfrm>
            <a:off x="0" y="1772816"/>
            <a:ext cx="4516983" cy="3420000"/>
          </a:xfrm>
          <a:prstGeom prst="rect">
            <a:avLst/>
          </a:prstGeom>
        </p:spPr>
      </p:pic>
      <p:pic>
        <p:nvPicPr>
          <p:cNvPr id="8" name="Immagine 7" descr="pol1comp.gif"/>
          <p:cNvPicPr>
            <a:picLocks noChangeAspect="1"/>
          </p:cNvPicPr>
          <p:nvPr/>
        </p:nvPicPr>
        <p:blipFill>
          <a:blip r:embed="rId3" cstate="print"/>
          <a:srcRect l="5605" t="8357" r="5605" b="5153"/>
          <a:stretch>
            <a:fillRect/>
          </a:stretch>
        </p:blipFill>
        <p:spPr>
          <a:xfrm>
            <a:off x="4664004" y="1772816"/>
            <a:ext cx="4479996" cy="3456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59632" y="4293096"/>
            <a:ext cx="233108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RED:  DATA</a:t>
            </a:r>
          </a:p>
          <a:p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BLUE: MC,POL = 0</a:t>
            </a:r>
            <a:endParaRPr lang="en-GB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868144" y="4293096"/>
            <a:ext cx="233108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RED:  DATA</a:t>
            </a:r>
          </a:p>
          <a:p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BLUE: MC,POL = 1</a:t>
            </a:r>
            <a:endParaRPr lang="en-GB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5157192"/>
            <a:ext cx="865172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By fitting </a:t>
            </a: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positron energy distributions in angular slices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we obtained:</a:t>
            </a:r>
          </a:p>
          <a:p>
            <a:pPr>
              <a:lnSpc>
                <a:spcPct val="150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&lt;P&gt; = 0.89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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0.04   </a:t>
            </a:r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Symbo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23928" y="4365104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q</a:t>
            </a:r>
            <a:endParaRPr lang="en-GB" sz="3200" b="1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532440" y="4293096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q</a:t>
            </a:r>
            <a:endParaRPr lang="en-GB" sz="3200" b="1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850106"/>
          </a:xfrm>
        </p:spPr>
        <p:txBody>
          <a:bodyPr/>
          <a:lstStyle/>
          <a:p>
            <a:r>
              <a:rPr lang="en-GB" dirty="0" smtClean="0"/>
              <a:t>Timing counter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316000" cy="499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6300192" y="2276872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bars and </a:t>
            </a: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fibers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92211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Positron-photon relative timing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r="41470" b="1154"/>
          <a:stretch>
            <a:fillRect/>
          </a:stretch>
        </p:blipFill>
        <p:spPr bwMode="auto">
          <a:xfrm>
            <a:off x="2" y="1628800"/>
            <a:ext cx="5354507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394256" y="1412776"/>
            <a:ext cx="37497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Relative bar-bar and bar-</a:t>
            </a:r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LXe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en-GB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sinchronization</a:t>
            </a:r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perfomed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py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using 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p-induced reactions on </a:t>
            </a:r>
          </a:p>
          <a:p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Boron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(two photons emitted).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Monitored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1÷2/month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  <a:p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Positron time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measured by 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TC </a:t>
            </a:r>
          </a:p>
          <a:p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corrected for </a:t>
            </a:r>
            <a:r>
              <a:rPr lang="en-GB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ToF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using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DC track information.</a:t>
            </a:r>
          </a:p>
          <a:p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Photon time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measured in </a:t>
            </a:r>
          </a:p>
          <a:p>
            <a:r>
              <a:rPr lang="en-GB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LXe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corrected for </a:t>
            </a:r>
            <a:r>
              <a:rPr lang="en-GB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ToF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from target to calorimeter</a:t>
            </a:r>
          </a:p>
          <a:p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RMD peak seen in normal </a:t>
            </a:r>
          </a:p>
          <a:p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runs and corrected by small </a:t>
            </a:r>
          </a:p>
          <a:p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energy dependence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5589240"/>
            <a:ext cx="518457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Peak position stable within 20 </a:t>
            </a:r>
            <a:r>
              <a:rPr lang="en-GB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1700808"/>
            <a:ext cx="7200800" cy="2808312"/>
          </a:xfrm>
        </p:spPr>
        <p:txBody>
          <a:bodyPr>
            <a:normAutofit/>
          </a:bodyPr>
          <a:lstStyle/>
          <a:p>
            <a:pPr>
              <a:lnSpc>
                <a:spcPts val="7000"/>
              </a:lnSpc>
            </a:pPr>
            <a:r>
              <a:rPr lang="en-GB" sz="5400" dirty="0" smtClean="0"/>
              <a:t>Charged Lepton Flavour Violation</a:t>
            </a:r>
            <a:endParaRPr lang="en-GB" sz="54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864096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Summary of MEG performances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t="2554" r="2109" b="4028"/>
          <a:stretch>
            <a:fillRect/>
          </a:stretch>
        </p:blipFill>
        <p:spPr bwMode="auto">
          <a:xfrm>
            <a:off x="611560" y="1196752"/>
            <a:ext cx="7812000" cy="49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636912"/>
            <a:ext cx="7200800" cy="1143000"/>
          </a:xfrm>
        </p:spPr>
        <p:txBody>
          <a:bodyPr/>
          <a:lstStyle/>
          <a:p>
            <a:r>
              <a:rPr lang="en-GB" dirty="0" smtClean="0"/>
              <a:t>Analysis procedure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994122"/>
          </a:xfrm>
        </p:spPr>
        <p:txBody>
          <a:bodyPr/>
          <a:lstStyle/>
          <a:p>
            <a:r>
              <a:rPr lang="en-GB" dirty="0" smtClean="0"/>
              <a:t>Blind + likelihood analysis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1685" t="3212" r="1685" b="1981"/>
          <a:stretch>
            <a:fillRect/>
          </a:stretch>
        </p:blipFill>
        <p:spPr bwMode="auto">
          <a:xfrm>
            <a:off x="1403648" y="1340768"/>
            <a:ext cx="6696000" cy="505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0" y="1556792"/>
            <a:ext cx="36936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Signal and 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bkg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optimization </a:t>
            </a:r>
          </a:p>
          <a:p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done in sidebands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3347864" y="3717032"/>
            <a:ext cx="2880320" cy="19442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51520" y="5661248"/>
            <a:ext cx="5232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Events in the blind box (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 0.2%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are hidden </a:t>
            </a:r>
          </a:p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up to the end of optimization procedure 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51520" y="4437112"/>
            <a:ext cx="91440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/>
          <p:cNvSpPr/>
          <p:nvPr/>
        </p:nvSpPr>
        <p:spPr>
          <a:xfrm>
            <a:off x="251520" y="5085184"/>
            <a:ext cx="914400" cy="504056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/>
          <p:cNvSpPr txBox="1"/>
          <p:nvPr/>
        </p:nvSpPr>
        <p:spPr>
          <a:xfrm>
            <a:off x="1475656" y="4581128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Timing sidebands</a:t>
            </a:r>
          </a:p>
          <a:p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GB" b="1" baseline="-25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sideband</a:t>
            </a:r>
            <a:endParaRPr lang="en-GB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>
            <a:normAutofit/>
          </a:bodyPr>
          <a:lstStyle/>
          <a:p>
            <a:r>
              <a:rPr lang="en-GB" dirty="0" smtClean="0"/>
              <a:t>MEG likelihood analysis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t="2059" r="2874" b="3288"/>
          <a:stretch>
            <a:fillRect/>
          </a:stretch>
        </p:blipFill>
        <p:spPr bwMode="auto">
          <a:xfrm>
            <a:off x="0" y="1052736"/>
            <a:ext cx="8672471" cy="53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395536" y="5589240"/>
            <a:ext cx="2376264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1 8"/>
          <p:cNvCxnSpPr/>
          <p:nvPr/>
        </p:nvCxnSpPr>
        <p:spPr>
          <a:xfrm>
            <a:off x="683568" y="1772816"/>
            <a:ext cx="3672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6156176" y="5517232"/>
            <a:ext cx="18002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2771800" y="4077072"/>
            <a:ext cx="295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Likelihood function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Parentesi graffa chiusa 11"/>
          <p:cNvSpPr/>
          <p:nvPr/>
        </p:nvSpPr>
        <p:spPr>
          <a:xfrm rot="5400000" flipH="1">
            <a:off x="4139528" y="261096"/>
            <a:ext cx="468000" cy="85320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/>
          <p:cNvSpPr txBox="1"/>
          <p:nvPr/>
        </p:nvSpPr>
        <p:spPr>
          <a:xfrm>
            <a:off x="5833478" y="1772816"/>
            <a:ext cx="3310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most dangerous </a:t>
            </a:r>
          </a:p>
          <a:p>
            <a:r>
              <a:rPr lang="en-GB" sz="24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bck</a:t>
            </a:r>
            <a:r>
              <a:rPr lang="en-GB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measured !</a:t>
            </a:r>
            <a:endParaRPr lang="en-GB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827584" y="2564904"/>
            <a:ext cx="5472608" cy="360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2 15"/>
          <p:cNvCxnSpPr>
            <a:endCxn id="13" idx="1"/>
          </p:cNvCxnSpPr>
          <p:nvPr/>
        </p:nvCxnSpPr>
        <p:spPr>
          <a:xfrm flipV="1">
            <a:off x="4788024" y="2188315"/>
            <a:ext cx="1045454" cy="3045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200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PDF’s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273" b="1946"/>
          <a:stretch>
            <a:fillRect/>
          </a:stretch>
        </p:blipFill>
        <p:spPr bwMode="auto">
          <a:xfrm>
            <a:off x="252000" y="908720"/>
            <a:ext cx="8640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78098"/>
          </a:xfrm>
        </p:spPr>
        <p:txBody>
          <a:bodyPr/>
          <a:lstStyle/>
          <a:p>
            <a:r>
              <a:rPr lang="en-GB" dirty="0" smtClean="0"/>
              <a:t>Normalization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35</a:t>
            </a:fld>
            <a:endParaRPr lang="en-GB" dirty="0"/>
          </a:p>
        </p:txBody>
      </p:sp>
      <p:graphicFrame>
        <p:nvGraphicFramePr>
          <p:cNvPr id="6" name="Object 20"/>
          <p:cNvGraphicFramePr>
            <a:graphicFrameLocks noChangeAspect="1"/>
          </p:cNvGraphicFramePr>
          <p:nvPr/>
        </p:nvGraphicFramePr>
        <p:xfrm>
          <a:off x="2273474" y="1074440"/>
          <a:ext cx="3119437" cy="533400"/>
        </p:xfrm>
        <a:graphic>
          <a:graphicData uri="http://schemas.openxmlformats.org/presentationml/2006/ole">
            <p:oleObj spid="_x0000_s39938" name="Equazione" r:id="rId3" imgW="1485720" imgH="253800" progId="Equation.3">
              <p:embed/>
            </p:oleObj>
          </a:graphicData>
        </a:graphic>
      </p:graphicFrame>
      <p:graphicFrame>
        <p:nvGraphicFramePr>
          <p:cNvPr id="7" name="Object 21"/>
          <p:cNvGraphicFramePr>
            <a:graphicFrameLocks noChangeAspect="1"/>
          </p:cNvGraphicFramePr>
          <p:nvPr/>
        </p:nvGraphicFramePr>
        <p:xfrm>
          <a:off x="273224" y="1988840"/>
          <a:ext cx="8428037" cy="819150"/>
        </p:xfrm>
        <a:graphic>
          <a:graphicData uri="http://schemas.openxmlformats.org/presentationml/2006/ole">
            <p:oleObj spid="_x0000_s39939" name="Equation" r:id="rId4" imgW="4965480" imgH="482400" progId="Equation.3">
              <p:embed/>
            </p:oleObj>
          </a:graphicData>
        </a:graphic>
      </p:graphicFrame>
      <p:sp>
        <p:nvSpPr>
          <p:cNvPr id="8" name="Rounded Rectangle 23"/>
          <p:cNvSpPr/>
          <p:nvPr/>
        </p:nvSpPr>
        <p:spPr>
          <a:xfrm>
            <a:off x="1376536" y="1988840"/>
            <a:ext cx="762000" cy="838200"/>
          </a:xfrm>
          <a:prstGeom prst="roundRect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9" name="Rounded Rectangle 25"/>
          <p:cNvSpPr/>
          <p:nvPr/>
        </p:nvSpPr>
        <p:spPr>
          <a:xfrm>
            <a:off x="2214736" y="1988840"/>
            <a:ext cx="3505200" cy="838200"/>
          </a:xfrm>
          <a:prstGeom prst="roundRect">
            <a:avLst/>
          </a:prstGeom>
          <a:solidFill>
            <a:srgbClr val="F89708">
              <a:alpha val="4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754236" y="2949278"/>
          <a:ext cx="7015163" cy="906462"/>
        </p:xfrm>
        <a:graphic>
          <a:graphicData uri="http://schemas.openxmlformats.org/presentationml/2006/ole">
            <p:oleObj spid="_x0000_s39940" name="Equation" r:id="rId5" imgW="3911400" imgH="507960" progId="Equation.3">
              <p:embed/>
            </p:oleObj>
          </a:graphicData>
        </a:graphic>
      </p:graphicFrame>
      <p:sp>
        <p:nvSpPr>
          <p:cNvPr id="11" name="Rounded Rectangle 11"/>
          <p:cNvSpPr/>
          <p:nvPr/>
        </p:nvSpPr>
        <p:spPr>
          <a:xfrm>
            <a:off x="690736" y="1988840"/>
            <a:ext cx="609600" cy="838200"/>
          </a:xfrm>
          <a:prstGeom prst="roundRect">
            <a:avLst/>
          </a:prstGeom>
          <a:solidFill>
            <a:schemeClr val="accent4">
              <a:lumMod val="85000"/>
              <a:lumOff val="1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2" name="Rounded Rectangle 12"/>
          <p:cNvSpPr/>
          <p:nvPr/>
        </p:nvSpPr>
        <p:spPr>
          <a:xfrm>
            <a:off x="5796136" y="1988840"/>
            <a:ext cx="1219200" cy="838200"/>
          </a:xfrm>
          <a:prstGeom prst="roundRect">
            <a:avLst/>
          </a:prstGeom>
          <a:solidFill>
            <a:srgbClr val="00B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3" name="Rounded Rectangle 13"/>
          <p:cNvSpPr/>
          <p:nvPr/>
        </p:nvSpPr>
        <p:spPr>
          <a:xfrm>
            <a:off x="7015336" y="1988840"/>
            <a:ext cx="609600" cy="838200"/>
          </a:xfrm>
          <a:prstGeom prst="round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51061" y="1572915"/>
            <a:ext cx="938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where: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8158336" y="2522240"/>
            <a:ext cx="230088" cy="8347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395536" y="5589240"/>
            <a:ext cx="801114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31800" marR="0" lvl="0" indent="-4318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TRG = 22: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Michel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events trigger (only DCH track required)</a:t>
            </a:r>
          </a:p>
          <a:p>
            <a:pPr marL="431800" marR="0" lvl="0" indent="-4318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TRG =   0: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MEG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events trigger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431800" marR="0" lvl="0" indent="-4318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l"/>
              </a:tabLst>
              <a:defRPr/>
            </a:pP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431800" marR="0" lvl="0" indent="-4318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l"/>
              </a:tabLst>
              <a:defRPr/>
            </a:pPr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431800" marR="0" lvl="0" indent="-4318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l"/>
              </a:tabLst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431800" marR="0" lvl="0" indent="-4318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8700" algn="l"/>
              </a:tabLst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6" cstate="print"/>
          <a:srcRect r="2001" b="10428"/>
          <a:stretch>
            <a:fillRect/>
          </a:stretch>
        </p:blipFill>
        <p:spPr bwMode="auto">
          <a:xfrm>
            <a:off x="899592" y="3717032"/>
            <a:ext cx="705678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ttore 2 20"/>
          <p:cNvCxnSpPr/>
          <p:nvPr/>
        </p:nvCxnSpPr>
        <p:spPr>
          <a:xfrm>
            <a:off x="2051720" y="2780928"/>
            <a:ext cx="1584176" cy="11521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7164288" y="3789040"/>
            <a:ext cx="3600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/>
          <p:cNvSpPr/>
          <p:nvPr/>
        </p:nvSpPr>
        <p:spPr>
          <a:xfrm>
            <a:off x="7316688" y="3941440"/>
            <a:ext cx="360000" cy="6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3923928" y="3789040"/>
            <a:ext cx="576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Connettore 2 25"/>
          <p:cNvCxnSpPr>
            <a:endCxn id="23" idx="2"/>
          </p:cNvCxnSpPr>
          <p:nvPr/>
        </p:nvCxnSpPr>
        <p:spPr>
          <a:xfrm>
            <a:off x="7308304" y="2636912"/>
            <a:ext cx="35984" cy="17641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686550" y="3356992"/>
            <a:ext cx="1457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10</a:t>
            </a:r>
            <a:r>
              <a:rPr lang="en-GB" sz="14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7</a:t>
            </a:r>
            <a:r>
              <a:rPr lang="en-GB" sz="1400" dirty="0"/>
              <a:t> </a:t>
            </a:r>
            <a:r>
              <a:rPr lang="en-GB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pre-scaling </a:t>
            </a:r>
            <a:endParaRPr lang="en-GB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r>
              <a:rPr lang="en-GB" sz="1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factor</a:t>
            </a:r>
            <a:endParaRPr lang="en-GB" sz="14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Sensitivity evaluation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23528" y="1412776"/>
            <a:ext cx="8287846" cy="493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Expected sensitivity evaluated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with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two methods:</a:t>
            </a:r>
          </a:p>
          <a:p>
            <a:pPr marL="342900" indent="-342900">
              <a:lnSpc>
                <a:spcPts val="3200"/>
              </a:lnSpc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marL="342900" indent="-342900">
              <a:lnSpc>
                <a:spcPts val="3200"/>
              </a:lnSpc>
              <a:buFontTx/>
              <a:buBlip>
                <a:blip r:embed="rId2"/>
              </a:buBlip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Toy MC assuming zero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signal: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marL="342900" indent="-342900">
              <a:lnSpc>
                <a:spcPts val="3200"/>
              </a:lnSpc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  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- generate 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1000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independent samples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of events using   </a:t>
            </a:r>
          </a:p>
          <a:p>
            <a:pPr marL="342900" indent="-342900">
              <a:lnSpc>
                <a:spcPts val="32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    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bck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and RD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pdf’s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(systematic effects not included);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marL="342900" indent="-342900">
              <a:lnSpc>
                <a:spcPts val="3200"/>
              </a:lnSpc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	-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upper bound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on number of signal events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evaluated</a:t>
            </a:r>
          </a:p>
          <a:p>
            <a:pPr marL="342900" indent="-342900">
              <a:lnSpc>
                <a:spcPts val="32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     for 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each sample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;</a:t>
            </a:r>
          </a:p>
          <a:p>
            <a:pPr marL="342900" indent="-342900">
              <a:lnSpc>
                <a:spcPts val="3200"/>
              </a:lnSpc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	- 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average of upper bounds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.</a:t>
            </a:r>
          </a:p>
          <a:p>
            <a:pPr marL="342900" indent="-342900"/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  <a:sym typeface="Symbol" pitchFamily="18" charset="2"/>
            </a:endParaRPr>
          </a:p>
          <a:p>
            <a:pPr marL="342900" indent="-342900">
              <a:lnSpc>
                <a:spcPts val="3200"/>
              </a:lnSpc>
              <a:buFontTx/>
              <a:buBlip>
                <a:blip r:embed="rId2"/>
              </a:buBlip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Fit to events in the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timing sidebands: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marL="342900" indent="-342900">
              <a:lnSpc>
                <a:spcPts val="3200"/>
              </a:lnSpc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	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- applied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same fitting procedure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used for data in the 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charset="0"/>
            </a:endParaRPr>
          </a:p>
          <a:p>
            <a:pPr marL="342900" indent="-342900">
              <a:lnSpc>
                <a:spcPts val="3200"/>
              </a:lnSpc>
            </a:pP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    signal region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en-US" sz="2400" b="1" baseline="30000" dirty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08920"/>
            <a:ext cx="7200800" cy="1143000"/>
          </a:xfrm>
        </p:spPr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224136"/>
          </a:xfrm>
        </p:spPr>
        <p:txBody>
          <a:bodyPr/>
          <a:lstStyle/>
          <a:p>
            <a:r>
              <a:rPr lang="en-GB" dirty="0" smtClean="0"/>
              <a:t>Preliminary 2009 results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t="1745" r="627" b="1745"/>
          <a:stretch>
            <a:fillRect/>
          </a:stretch>
        </p:blipFill>
        <p:spPr bwMode="auto">
          <a:xfrm>
            <a:off x="0" y="1484784"/>
            <a:ext cx="9119472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483768" y="3140968"/>
            <a:ext cx="4752528" cy="95410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Presented at ICHEP2010 </a:t>
            </a:r>
          </a:p>
          <a:p>
            <a:r>
              <a:rPr lang="en-GB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other conferences</a:t>
            </a:r>
            <a:endParaRPr lang="en-GB" sz="2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4514" name="Content Placeholder 9"/>
          <p:cNvGraphicFramePr>
            <a:graphicFrameLocks noChangeAspect="1"/>
          </p:cNvGraphicFramePr>
          <p:nvPr/>
        </p:nvGraphicFramePr>
        <p:xfrm>
          <a:off x="683568" y="5805264"/>
          <a:ext cx="2286000" cy="549275"/>
        </p:xfrm>
        <a:graphic>
          <a:graphicData uri="http://schemas.openxmlformats.org/presentationml/2006/ole">
            <p:oleObj spid="_x0000_s64514" name="Equation" r:id="rId5" imgW="1905000" imgH="457200" progId="Equation.3">
              <p:embed/>
            </p:oleObj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3059832" y="5949280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Ranking variable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>
            <a:normAutofit fontScale="90000"/>
          </a:bodyPr>
          <a:lstStyle/>
          <a:p>
            <a:r>
              <a:rPr lang="en-GB" sz="3600" dirty="0" err="1" smtClean="0"/>
              <a:t>Unbinned</a:t>
            </a:r>
            <a:r>
              <a:rPr lang="en-GB" sz="3600" dirty="0" smtClean="0"/>
              <a:t> maximum likelihood fit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2194" t="1438" r="3814" b="126"/>
          <a:stretch>
            <a:fillRect/>
          </a:stretch>
        </p:blipFill>
        <p:spPr bwMode="auto">
          <a:xfrm>
            <a:off x="395536" y="1052736"/>
            <a:ext cx="8129280" cy="52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Charged Lepton Flavour Violation 1) 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323528" y="1600200"/>
            <a:ext cx="856895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In the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SM of electroweak interactions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, leptons are grouped in doublets and there is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no space for transitions where the lepton flavour is not conserved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However,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lepton flavour is experimentally violated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in neutral sector (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neutrino oscillations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/>
              </a:rPr>
              <a:t> needed to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/>
              </a:rPr>
              <a:t>extend the standard model by including neutrino masses and coupling between flavours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ts val="36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cLFV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indicates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non conservation of lepton flavour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in processes involving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charged leptons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93610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Picture of an interesting event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 l="6704" r="6039"/>
          <a:stretch>
            <a:fillRect/>
          </a:stretch>
        </p:blipFill>
        <p:spPr bwMode="auto">
          <a:xfrm>
            <a:off x="0" y="1484784"/>
            <a:ext cx="5148464" cy="444864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00" y="1268760"/>
            <a:ext cx="4068000" cy="204128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0" y="1412776"/>
            <a:ext cx="3059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Nothing strange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for 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highly-ranked events</a:t>
            </a:r>
          </a:p>
          <a:p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Randomly distributed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detector acceptance </a:t>
            </a:r>
          </a:p>
          <a:p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572000" y="5733256"/>
            <a:ext cx="3690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Correct detector behaviour 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when events were recorded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429000"/>
            <a:ext cx="2209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143000"/>
          </a:xfrm>
        </p:spPr>
        <p:txBody>
          <a:bodyPr/>
          <a:lstStyle/>
          <a:p>
            <a:r>
              <a:rPr lang="en-GB" dirty="0" smtClean="0"/>
              <a:t>Analysis improvements 1)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0" y="1556792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buBlip>
                <a:blip r:embed="rId2"/>
              </a:buBlip>
            </a:pPr>
            <a:r>
              <a:rPr lang="en-GB" dirty="0" smtClean="0"/>
              <a:t> 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Better understanding of the spectrometer: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3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- optical survey for global alignment;</a:t>
            </a:r>
          </a:p>
          <a:p>
            <a:pPr>
              <a:lnSpc>
                <a:spcPts val="3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- relative alignment by using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cosmic rays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millipede algorithm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(CMS); </a:t>
            </a:r>
          </a:p>
          <a:p>
            <a:pPr>
              <a:lnSpc>
                <a:spcPts val="3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- relative spectrometer-target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alignement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by using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reconstructed holes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the target;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-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geometrical correlation between positron momentum and angular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error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taken into account. </a:t>
            </a:r>
          </a:p>
          <a:p>
            <a:pPr>
              <a:lnSpc>
                <a:spcPts val="3000"/>
              </a:lnSpc>
              <a:buBlip>
                <a:blip r:embed="rId2"/>
              </a:buBlip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Better evaluation of the DCH/calorimeter relative alignment. </a:t>
            </a:r>
          </a:p>
          <a:p>
            <a:pPr>
              <a:lnSpc>
                <a:spcPts val="3000"/>
              </a:lnSpc>
              <a:buBlip>
                <a:blip r:embed="rId2"/>
              </a:buBlip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Usage of the background measured in the sidebands in the likelihood </a:t>
            </a:r>
          </a:p>
          <a:p>
            <a:pPr>
              <a:lnSpc>
                <a:spcPts val="3000"/>
              </a:lnSpc>
              <a:buBlip>
                <a:blip r:embed="rId2"/>
              </a:buBlip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Feldman-Cousins statistical method + profile likelihood for estimating </a:t>
            </a:r>
          </a:p>
          <a:p>
            <a:pPr>
              <a:lnSpc>
                <a:spcPts val="3000"/>
              </a:lnSpc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the confidence intervals. </a:t>
            </a:r>
          </a:p>
          <a:p>
            <a:pPr>
              <a:lnSpc>
                <a:spcPts val="3000"/>
              </a:lnSpc>
              <a:buBlip>
                <a:blip r:embed="rId2"/>
              </a:buBlip>
            </a:pP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Combination between data of different years (2009-2010).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 improvements 2)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2738267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t="7896" r="5540"/>
          <a:stretch>
            <a:fillRect/>
          </a:stretch>
        </p:blipFill>
        <p:spPr bwMode="auto">
          <a:xfrm>
            <a:off x="3168000" y="3645024"/>
            <a:ext cx="2808000" cy="262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 t="7930" r="6036"/>
          <a:stretch>
            <a:fillRect/>
          </a:stretch>
        </p:blipFill>
        <p:spPr bwMode="auto">
          <a:xfrm>
            <a:off x="6349401" y="3573016"/>
            <a:ext cx="2794599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ccia a destra 8"/>
          <p:cNvSpPr/>
          <p:nvPr/>
        </p:nvSpPr>
        <p:spPr>
          <a:xfrm>
            <a:off x="2771800" y="4869160"/>
            <a:ext cx="540000" cy="484632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ccia a destra 9"/>
          <p:cNvSpPr/>
          <p:nvPr/>
        </p:nvSpPr>
        <p:spPr>
          <a:xfrm>
            <a:off x="5940152" y="4797152"/>
            <a:ext cx="540000" cy="484632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467544" y="335699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2009 preliminary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635896" y="3284984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2009 re-analysis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524328" y="328498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2010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3528" y="1628800"/>
            <a:ext cx="50946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Relative 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LXe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-TC timing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- waveform digitizer upgrade in 2010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more precise track reconstruction</a:t>
            </a:r>
            <a:endParaRPr lang="en-GB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106613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Data sets for 2009 &amp; 2010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43</a:t>
            </a:fld>
            <a:endParaRPr lang="en-GB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993" t="20837" r="3403" b="16351"/>
          <a:stretch>
            <a:fillRect/>
          </a:stretch>
        </p:blipFill>
        <p:spPr bwMode="auto">
          <a:xfrm>
            <a:off x="0" y="2060848"/>
            <a:ext cx="9144000" cy="215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39552" y="1412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Muons</a:t>
            </a: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on target 2009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220072" y="1412784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Muons</a:t>
            </a: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on target 2010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1115616" y="2348888"/>
            <a:ext cx="1296144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e 9"/>
          <p:cNvSpPr/>
          <p:nvPr/>
        </p:nvSpPr>
        <p:spPr>
          <a:xfrm>
            <a:off x="5364088" y="2348888"/>
            <a:ext cx="1296144" cy="72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0" y="4725144"/>
            <a:ext cx="31518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Stable detector conditions </a:t>
            </a:r>
          </a:p>
          <a:p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GB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LXe</a:t>
            </a:r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DC, TC)</a:t>
            </a:r>
          </a:p>
          <a:p>
            <a:endParaRPr lang="en-GB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Smile 11"/>
          <p:cNvSpPr/>
          <p:nvPr/>
        </p:nvSpPr>
        <p:spPr>
          <a:xfrm>
            <a:off x="4067944" y="4797152"/>
            <a:ext cx="468000" cy="468000"/>
          </a:xfrm>
          <a:prstGeom prst="smileyFac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5148064" y="4725144"/>
            <a:ext cx="3273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Optimized degrader </a:t>
            </a:r>
          </a:p>
          <a:p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Improved electronics timing</a:t>
            </a:r>
          </a:p>
          <a:p>
            <a:endParaRPr lang="en-GB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Slightly lower DC efficiency </a:t>
            </a:r>
          </a:p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because of higher noise.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Smile 14"/>
          <p:cNvSpPr/>
          <p:nvPr/>
        </p:nvSpPr>
        <p:spPr>
          <a:xfrm>
            <a:off x="8460432" y="4797152"/>
            <a:ext cx="468000" cy="468000"/>
          </a:xfrm>
          <a:prstGeom prst="smileyFac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mile 15"/>
          <p:cNvSpPr/>
          <p:nvPr/>
        </p:nvSpPr>
        <p:spPr>
          <a:xfrm>
            <a:off x="8460432" y="5589240"/>
            <a:ext cx="468000" cy="468000"/>
          </a:xfrm>
          <a:prstGeom prst="smileyFace">
            <a:avLst>
              <a:gd name="adj" fmla="val -465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/>
          <p:cNvSpPr txBox="1"/>
          <p:nvPr/>
        </p:nvSpPr>
        <p:spPr>
          <a:xfrm>
            <a:off x="899592" y="4293096"/>
            <a:ext cx="7226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Statistics for 2010 about twice that for 2009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850106"/>
          </a:xfrm>
        </p:spPr>
        <p:txBody>
          <a:bodyPr/>
          <a:lstStyle/>
          <a:p>
            <a:r>
              <a:rPr lang="en-GB" dirty="0" err="1" smtClean="0"/>
              <a:t>Radiative</a:t>
            </a:r>
            <a:r>
              <a:rPr lang="en-GB" dirty="0" smtClean="0"/>
              <a:t> decay stability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7" name="Picture 7" descr="Screen shot 2011-07-18 at 3.59.35 PM.png"/>
          <p:cNvPicPr>
            <a:picLocks noChangeAspect="1"/>
          </p:cNvPicPr>
          <p:nvPr/>
        </p:nvPicPr>
        <p:blipFill>
          <a:blip r:embed="rId2" cstate="print"/>
          <a:srcRect b="4215"/>
          <a:stretch>
            <a:fillRect/>
          </a:stretch>
        </p:blipFill>
        <p:spPr>
          <a:xfrm>
            <a:off x="467544" y="1340768"/>
            <a:ext cx="5448721" cy="2628000"/>
          </a:xfrm>
          <a:prstGeom prst="rect">
            <a:avLst/>
          </a:prstGeom>
        </p:spPr>
      </p:pic>
      <p:pic>
        <p:nvPicPr>
          <p:cNvPr id="8" name="Content Placeholder 6" descr="Screen shot 2011-07-18 at 3.59.26 PM.png"/>
          <p:cNvPicPr>
            <a:picLocks noChangeAspect="1"/>
          </p:cNvPicPr>
          <p:nvPr/>
        </p:nvPicPr>
        <p:blipFill>
          <a:blip r:embed="rId3" cstate="print"/>
          <a:srcRect t="-4544" b="4815"/>
          <a:stretch>
            <a:fillRect/>
          </a:stretch>
        </p:blipFill>
        <p:spPr>
          <a:xfrm>
            <a:off x="506814" y="3717032"/>
            <a:ext cx="5370181" cy="270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940152" y="1844824"/>
            <a:ext cx="3187091" cy="955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Different energy </a:t>
            </a:r>
          </a:p>
          <a:p>
            <a:pPr>
              <a:lnSpc>
                <a:spcPts val="3500"/>
              </a:lnSpc>
            </a:pP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angular windows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200800" cy="994122"/>
          </a:xfrm>
        </p:spPr>
        <p:txBody>
          <a:bodyPr/>
          <a:lstStyle/>
          <a:p>
            <a:r>
              <a:rPr lang="en-GB" dirty="0" smtClean="0"/>
              <a:t>Updated 2009 results 1)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45</a:t>
            </a:fld>
            <a:endParaRPr lang="en-GB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2372" t="1539" r="4970" b="4605"/>
          <a:stretch>
            <a:fillRect/>
          </a:stretch>
        </p:blipFill>
        <p:spPr bwMode="auto">
          <a:xfrm>
            <a:off x="0" y="1340768"/>
            <a:ext cx="90350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971600" y="5733256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Events numbered by rank</a:t>
            </a:r>
            <a:endParaRPr lang="en-GB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21983" y="5733256"/>
            <a:ext cx="4322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Blue lines: 1, 1.64, 2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Latha" pitchFamily="34" charset="0"/>
              </a:rPr>
              <a:t>s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contours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008112"/>
          </a:xfrm>
        </p:spPr>
        <p:txBody>
          <a:bodyPr/>
          <a:lstStyle/>
          <a:p>
            <a:r>
              <a:rPr lang="en-GB" dirty="0" smtClean="0"/>
              <a:t>Updated 2009 results 2)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46</a:t>
            </a:fld>
            <a:endParaRPr lang="en-GB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r="2354" b="3971"/>
          <a:stretch>
            <a:fillRect/>
          </a:stretch>
        </p:blipFill>
        <p:spPr bwMode="auto">
          <a:xfrm>
            <a:off x="179512" y="1196752"/>
            <a:ext cx="6027899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40526" y="5805264"/>
            <a:ext cx="8662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Best </a:t>
            </a:r>
            <a:r>
              <a:rPr lang="en-GB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Nsig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3.0 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 3.4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 Best BR(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m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 </a:t>
            </a:r>
            <a:r>
              <a:rPr lang="en-GB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e</a:t>
            </a:r>
            <a:r>
              <a:rPr lang="en-GB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g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) = 3.2 x 10</a:t>
            </a:r>
            <a:r>
              <a:rPr lang="en-GB" sz="2400" b="1" baseline="30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-12</a:t>
            </a:r>
            <a:endParaRPr lang="en-GB" sz="2400" b="1" baseline="300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72133" y="1412776"/>
            <a:ext cx="303961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Three independent 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analyses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performed by 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different groups gave 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consistent results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864096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The highest rank event in 2009 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6" name="Immagine 5" descr="run09_signal_pdfcomp_runnum54396_event1820.gif"/>
          <p:cNvPicPr>
            <a:picLocks noChangeAspect="1"/>
          </p:cNvPicPr>
          <p:nvPr/>
        </p:nvPicPr>
        <p:blipFill>
          <a:blip r:embed="rId2" cstate="print"/>
          <a:srcRect l="1907" t="5064" r="1907" b="1099"/>
          <a:stretch>
            <a:fillRect/>
          </a:stretch>
        </p:blipFill>
        <p:spPr>
          <a:xfrm>
            <a:off x="467544" y="1196752"/>
            <a:ext cx="8208912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864096"/>
          </a:xfrm>
        </p:spPr>
        <p:txBody>
          <a:bodyPr>
            <a:normAutofit/>
          </a:bodyPr>
          <a:lstStyle/>
          <a:p>
            <a:r>
              <a:rPr lang="en-GB" sz="4000" dirty="0" smtClean="0"/>
              <a:t>2010 sideband analysis</a:t>
            </a:r>
            <a:endParaRPr lang="en-GB" sz="40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t="2491"/>
          <a:stretch>
            <a:fillRect/>
          </a:stretch>
        </p:blipFill>
        <p:spPr bwMode="auto">
          <a:xfrm>
            <a:off x="0" y="1052736"/>
            <a:ext cx="2893053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 t="1587"/>
          <a:stretch>
            <a:fillRect/>
          </a:stretch>
        </p:blipFill>
        <p:spPr bwMode="auto">
          <a:xfrm>
            <a:off x="3132000" y="1052736"/>
            <a:ext cx="2880000" cy="542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 t="2499"/>
          <a:stretch>
            <a:fillRect/>
          </a:stretch>
        </p:blipFill>
        <p:spPr bwMode="auto">
          <a:xfrm>
            <a:off x="6264000" y="1124744"/>
            <a:ext cx="2880000" cy="53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dirty="0" err="1" smtClean="0"/>
              <a:t>Fabrizio</a:t>
            </a:r>
            <a:r>
              <a:rPr lang="en-GB" dirty="0" smtClean="0"/>
              <a:t> </a:t>
            </a:r>
            <a:r>
              <a:rPr lang="en-GB" dirty="0" err="1" smtClean="0"/>
              <a:t>Cei</a:t>
            </a:r>
            <a:endParaRPr lang="en-GB" dirty="0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93DA506-CEF3-4B19-AE4A-04AFEDFC19B8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95536" y="3501008"/>
            <a:ext cx="8364790" cy="46166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Consistent with expected sensitivity: BR 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 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2.2 x 10</a:t>
            </a:r>
            <a:r>
              <a:rPr lang="en-GB" sz="2400" b="1" baseline="30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-12</a:t>
            </a:r>
            <a:endParaRPr lang="en-GB" sz="2400" b="1" baseline="300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2010 signal region analysis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49</a:t>
            </a:fld>
            <a:endParaRPr lang="en-GB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t="4879" b="2428"/>
          <a:stretch>
            <a:fillRect/>
          </a:stretch>
        </p:blipFill>
        <p:spPr bwMode="auto">
          <a:xfrm>
            <a:off x="0" y="1556792"/>
            <a:ext cx="914815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23528" y="5805264"/>
            <a:ext cx="8768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hints for excesses in signal region in both plots.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44816" cy="79208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Charged Lepton Flavour Violation 2)</a:t>
            </a:r>
            <a:endParaRPr lang="en-GB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9512" y="1124744"/>
            <a:ext cx="6288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Including neutrino masses and oscillations in SM:</a:t>
            </a:r>
            <a:endParaRPr lang="en-GB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556792"/>
            <a:ext cx="4876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3707904" y="2996952"/>
            <a:ext cx="494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Experimentally not measurable !</a:t>
            </a:r>
            <a:endParaRPr lang="en-GB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96336" y="2420888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 10</a:t>
            </a:r>
            <a:r>
              <a:rPr lang="en-GB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-54</a:t>
            </a:r>
            <a:endParaRPr lang="en-GB" sz="24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Immagine 11" descr="megs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00808"/>
            <a:ext cx="3707478" cy="1692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3573016"/>
            <a:ext cx="8223726" cy="967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Huge rate enhancement in all SM extensions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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predicted rates </a:t>
            </a:r>
          </a:p>
          <a:p>
            <a:pPr>
              <a:lnSpc>
                <a:spcPct val="150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experimentally accessible !</a:t>
            </a:r>
            <a:r>
              <a:rPr lang="en-GB" sz="2000" dirty="0" smtClean="0">
                <a:sym typeface="Symbol"/>
              </a:rPr>
              <a:t> </a:t>
            </a:r>
            <a:r>
              <a:rPr lang="en-GB" dirty="0" smtClean="0"/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Barbieri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Masiero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Ellis,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Hisano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..)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1871191" y="4831060"/>
            <a:ext cx="566738" cy="406400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bg2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1583854" y="5908972"/>
            <a:ext cx="11541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non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788516" y="5915322"/>
            <a:ext cx="793750" cy="158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none" w="sm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2730029" y="5908972"/>
            <a:ext cx="865187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none" w="sm" len="med"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18" name="Object 8"/>
          <p:cNvGraphicFramePr>
            <a:graphicFrameLocks noChangeAspect="1"/>
          </p:cNvGraphicFramePr>
          <p:nvPr/>
        </p:nvGraphicFramePr>
        <p:xfrm>
          <a:off x="821854" y="5942310"/>
          <a:ext cx="263525" cy="296862"/>
        </p:xfrm>
        <a:graphic>
          <a:graphicData uri="http://schemas.openxmlformats.org/presentationml/2006/ole">
            <p:oleObj spid="_x0000_s1026" name="Equation" r:id="rId5" imgW="203040" imgH="228600" progId="">
              <p:embed/>
            </p:oleObj>
          </a:graphicData>
        </a:graphic>
      </p:graphicFrame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1004416" y="5916910"/>
            <a:ext cx="288925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1971204" y="5907385"/>
            <a:ext cx="288925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2949104" y="5908972"/>
            <a:ext cx="288925" cy="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lIns="90000" tIns="46800" rIns="90000" bIns="46800" anchor="ctr">
            <a:spAutoFit/>
          </a:bodyPr>
          <a:lstStyle/>
          <a:p>
            <a:endParaRPr lang="en-GB"/>
          </a:p>
        </p:txBody>
      </p:sp>
      <p:graphicFrame>
        <p:nvGraphicFramePr>
          <p:cNvPr id="22" name="Object 12"/>
          <p:cNvGraphicFramePr>
            <a:graphicFrameLocks noChangeAspect="1"/>
          </p:cNvGraphicFramePr>
          <p:nvPr/>
        </p:nvGraphicFramePr>
        <p:xfrm>
          <a:off x="3452341" y="5945485"/>
          <a:ext cx="247650" cy="263525"/>
        </p:xfrm>
        <a:graphic>
          <a:graphicData uri="http://schemas.openxmlformats.org/presentationml/2006/ole">
            <p:oleObj spid="_x0000_s1027" name="Equation" r:id="rId6" imgW="190440" imgH="203040" progId="">
              <p:embed/>
            </p:oleObj>
          </a:graphicData>
        </a:graphic>
      </p:graphicFrame>
      <p:graphicFrame>
        <p:nvGraphicFramePr>
          <p:cNvPr id="23" name="Object 13"/>
          <p:cNvGraphicFramePr>
            <a:graphicFrameLocks noChangeAspect="1"/>
          </p:cNvGraphicFramePr>
          <p:nvPr/>
        </p:nvGraphicFramePr>
        <p:xfrm>
          <a:off x="1791816" y="5932785"/>
          <a:ext cx="265113" cy="296862"/>
        </p:xfrm>
        <a:graphic>
          <a:graphicData uri="http://schemas.openxmlformats.org/presentationml/2006/ole">
            <p:oleObj spid="_x0000_s1028" name="Equation" r:id="rId7" imgW="203040" imgH="228600" progId="">
              <p:embed/>
            </p:oleObj>
          </a:graphicData>
        </a:graphic>
      </p:graphicFrame>
      <p:sp>
        <p:nvSpPr>
          <p:cNvPr id="24" name="Arc 14"/>
          <p:cNvSpPr>
            <a:spLocks/>
          </p:cNvSpPr>
          <p:nvPr/>
        </p:nvSpPr>
        <p:spPr bwMode="auto">
          <a:xfrm rot="16200000">
            <a:off x="1586235" y="5341441"/>
            <a:ext cx="563562" cy="577850"/>
          </a:xfrm>
          <a:custGeom>
            <a:avLst/>
            <a:gdLst>
              <a:gd name="T0" fmla="*/ 0 w 21600"/>
              <a:gd name="T1" fmla="*/ 0 h 21600"/>
              <a:gd name="T2" fmla="*/ 563562 w 21600"/>
              <a:gd name="T3" fmla="*/ 577850 h 21600"/>
              <a:gd name="T4" fmla="*/ 0 w 21600"/>
              <a:gd name="T5" fmla="*/ 5778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sp>
        <p:nvSpPr>
          <p:cNvPr id="25" name="Arc 15"/>
          <p:cNvSpPr>
            <a:spLocks/>
          </p:cNvSpPr>
          <p:nvPr/>
        </p:nvSpPr>
        <p:spPr bwMode="auto">
          <a:xfrm rot="5400000" flipH="1">
            <a:off x="2162497" y="5343029"/>
            <a:ext cx="561975" cy="573088"/>
          </a:xfrm>
          <a:custGeom>
            <a:avLst/>
            <a:gdLst>
              <a:gd name="T0" fmla="*/ 0 w 21600"/>
              <a:gd name="T1" fmla="*/ 0 h 21600"/>
              <a:gd name="T2" fmla="*/ 561975 w 21600"/>
              <a:gd name="T3" fmla="*/ 573088 h 21600"/>
              <a:gd name="T4" fmla="*/ 0 w 21600"/>
              <a:gd name="T5" fmla="*/ 57308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GB"/>
          </a:p>
        </p:txBody>
      </p:sp>
      <p:grpSp>
        <p:nvGrpSpPr>
          <p:cNvPr id="26" name="Group 16"/>
          <p:cNvGrpSpPr>
            <a:grpSpLocks/>
          </p:cNvGrpSpPr>
          <p:nvPr/>
        </p:nvGrpSpPr>
        <p:grpSpPr bwMode="auto">
          <a:xfrm>
            <a:off x="2401416" y="5080297"/>
            <a:ext cx="1004888" cy="398463"/>
            <a:chOff x="3977" y="1458"/>
            <a:chExt cx="633" cy="251"/>
          </a:xfrm>
        </p:grpSpPr>
        <p:sp>
          <p:nvSpPr>
            <p:cNvPr id="27" name="Freeform 17"/>
            <p:cNvSpPr>
              <a:spLocks/>
            </p:cNvSpPr>
            <p:nvPr/>
          </p:nvSpPr>
          <p:spPr bwMode="auto">
            <a:xfrm rot="19573028" flipH="1">
              <a:off x="3977" y="1458"/>
              <a:ext cx="633" cy="4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04"/>
                <a:gd name="T40" fmla="*/ 0 h 192"/>
                <a:gd name="T41" fmla="*/ 2304 w 2304"/>
                <a:gd name="T42" fmla="*/ 192 h 1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4018" y="1664"/>
              <a:ext cx="45" cy="45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aphicFrame>
        <p:nvGraphicFramePr>
          <p:cNvPr id="29" name="Object 19"/>
          <p:cNvGraphicFramePr>
            <a:graphicFrameLocks noChangeAspect="1"/>
          </p:cNvGraphicFramePr>
          <p:nvPr/>
        </p:nvGraphicFramePr>
        <p:xfrm>
          <a:off x="3195166" y="5023147"/>
          <a:ext cx="165100" cy="214313"/>
        </p:xfrm>
        <a:graphic>
          <a:graphicData uri="http://schemas.openxmlformats.org/presentationml/2006/ole">
            <p:oleObj spid="_x0000_s1029" name="Equation" r:id="rId8" imgW="126720" imgH="164880" progId="">
              <p:embed/>
            </p:oleObj>
          </a:graphicData>
        </a:graphic>
      </p:graphicFrame>
      <p:graphicFrame>
        <p:nvGraphicFramePr>
          <p:cNvPr id="30" name="Object 20"/>
          <p:cNvGraphicFramePr>
            <a:graphicFrameLocks noChangeAspect="1"/>
          </p:cNvGraphicFramePr>
          <p:nvPr/>
        </p:nvGraphicFramePr>
        <p:xfrm>
          <a:off x="1467966" y="5334297"/>
          <a:ext cx="198438" cy="263525"/>
        </p:xfrm>
        <a:graphic>
          <a:graphicData uri="http://schemas.openxmlformats.org/presentationml/2006/ole">
            <p:oleObj spid="_x0000_s1030" name="Equation" r:id="rId9" imgW="152280" imgH="203040" progId="">
              <p:embed/>
            </p:oleObj>
          </a:graphicData>
        </a:graphic>
      </p:graphicFrame>
      <p:sp>
        <p:nvSpPr>
          <p:cNvPr id="31" name="Oval 21"/>
          <p:cNvSpPr>
            <a:spLocks noChangeArrowheads="1"/>
          </p:cNvSpPr>
          <p:nvPr/>
        </p:nvSpPr>
        <p:spPr bwMode="auto">
          <a:xfrm>
            <a:off x="2691929" y="5878810"/>
            <a:ext cx="71437" cy="71437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1542579" y="5875635"/>
            <a:ext cx="71437" cy="71437"/>
          </a:xfrm>
          <a:prstGeom prst="ellipse">
            <a:avLst/>
          </a:prstGeom>
          <a:solidFill>
            <a:srgbClr val="0000FF"/>
          </a:solidFill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33" name="Object 23"/>
          <p:cNvGraphicFramePr>
            <a:graphicFrameLocks noChangeAspect="1"/>
          </p:cNvGraphicFramePr>
          <p:nvPr/>
        </p:nvGraphicFramePr>
        <p:xfrm>
          <a:off x="2671291" y="5350172"/>
          <a:ext cx="165100" cy="247650"/>
        </p:xfrm>
        <a:graphic>
          <a:graphicData uri="http://schemas.openxmlformats.org/presentationml/2006/ole">
            <p:oleObj spid="_x0000_s1031" name="Equation" r:id="rId10" imgW="126720" imgH="190440" progId="">
              <p:embed/>
            </p:oleObj>
          </a:graphicData>
        </a:graphic>
      </p:graphicFrame>
      <p:graphicFrame>
        <p:nvGraphicFramePr>
          <p:cNvPr id="34" name="Object 24"/>
          <p:cNvGraphicFramePr>
            <a:graphicFrameLocks noChangeAspect="1"/>
          </p:cNvGraphicFramePr>
          <p:nvPr/>
        </p:nvGraphicFramePr>
        <p:xfrm>
          <a:off x="1907704" y="4869160"/>
          <a:ext cx="498475" cy="330200"/>
        </p:xfrm>
        <a:graphic>
          <a:graphicData uri="http://schemas.openxmlformats.org/presentationml/2006/ole">
            <p:oleObj spid="_x0000_s1032" name="Equation" r:id="rId11" imgW="380880" imgH="253800" progId="">
              <p:embed/>
            </p:oleObj>
          </a:graphicData>
        </a:graphic>
      </p:graphicFrame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820266" y="4683422"/>
            <a:ext cx="792163" cy="307975"/>
          </a:xfrm>
          <a:prstGeom prst="rect">
            <a:avLst/>
          </a:prstGeom>
          <a:solidFill>
            <a:srgbClr val="FFFFCC"/>
          </a:solidFill>
          <a:ln w="317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>
                <a:cs typeface="Arial" charset="0"/>
              </a:rPr>
              <a:t>SUSY</a:t>
            </a:r>
          </a:p>
        </p:txBody>
      </p:sp>
      <p:cxnSp>
        <p:nvCxnSpPr>
          <p:cNvPr id="36" name="AutoShape 26"/>
          <p:cNvCxnSpPr>
            <a:cxnSpLocks noChangeShapeType="1"/>
            <a:endCxn id="14" idx="0"/>
          </p:cNvCxnSpPr>
          <p:nvPr/>
        </p:nvCxnSpPr>
        <p:spPr bwMode="auto">
          <a:xfrm rot="10800000" flipV="1">
            <a:off x="2155354" y="4457997"/>
            <a:ext cx="292100" cy="373063"/>
          </a:xfrm>
          <a:prstGeom prst="curvedConnector2">
            <a:avLst/>
          </a:prstGeom>
          <a:noFill/>
          <a:ln w="3175">
            <a:solidFill>
              <a:schemeClr val="bg2"/>
            </a:solidFill>
            <a:round/>
            <a:headEnd/>
            <a:tailEnd type="triangle" w="med" len="med"/>
          </a:ln>
        </p:spPr>
      </p:cxnSp>
      <p:graphicFrame>
        <p:nvGraphicFramePr>
          <p:cNvPr id="37" name="Object 27"/>
          <p:cNvGraphicFramePr>
            <a:graphicFrameLocks noChangeAspect="1"/>
          </p:cNvGraphicFramePr>
          <p:nvPr/>
        </p:nvGraphicFramePr>
        <p:xfrm>
          <a:off x="2034704" y="5215235"/>
          <a:ext cx="265112" cy="261937"/>
        </p:xfrm>
        <a:graphic>
          <a:graphicData uri="http://schemas.openxmlformats.org/presentationml/2006/ole">
            <p:oleObj spid="_x0000_s1033" name="Equation" r:id="rId12" imgW="126720" imgH="126720" progId="">
              <p:embed/>
            </p:oleObj>
          </a:graphicData>
        </a:graphic>
      </p:graphicFrame>
      <p:graphicFrame>
        <p:nvGraphicFramePr>
          <p:cNvPr id="38" name="Object 28"/>
          <p:cNvGraphicFramePr>
            <a:graphicFrameLocks noChangeAspect="1"/>
          </p:cNvGraphicFramePr>
          <p:nvPr/>
        </p:nvGraphicFramePr>
        <p:xfrm>
          <a:off x="4355976" y="4509120"/>
          <a:ext cx="2724150" cy="676275"/>
        </p:xfrm>
        <a:graphic>
          <a:graphicData uri="http://schemas.openxmlformats.org/presentationml/2006/ole">
            <p:oleObj spid="_x0000_s1034" name="Equation" r:id="rId13" imgW="2108160" imgH="520560" progId="">
              <p:embed/>
            </p:oleObj>
          </a:graphicData>
        </a:graphic>
      </p:graphicFrame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7092280" y="4725144"/>
            <a:ext cx="85472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≈ 10</a:t>
            </a:r>
            <a:r>
              <a:rPr lang="en-US" sz="15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-12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3923928" y="5229200"/>
            <a:ext cx="5006499" cy="1067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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Observation of </a:t>
            </a:r>
            <a:r>
              <a:rPr lang="en-GB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cLFV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clear </a:t>
            </a:r>
          </a:p>
          <a:p>
            <a:pPr>
              <a:lnSpc>
                <a:spcPts val="4000"/>
              </a:lnSpc>
            </a:pP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evidence for physics beyond SM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922114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The highest ranked event in 2010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50</a:t>
            </a:fld>
            <a:endParaRPr lang="en-GB" dirty="0"/>
          </a:p>
        </p:txBody>
      </p:sp>
      <p:pic>
        <p:nvPicPr>
          <p:cNvPr id="6" name="Immagine 5" descr="run10_signal_pdfcomp_runnum77431_event1715.gif"/>
          <p:cNvPicPr>
            <a:picLocks noChangeAspect="1"/>
          </p:cNvPicPr>
          <p:nvPr/>
        </p:nvPicPr>
        <p:blipFill>
          <a:blip r:embed="rId2" cstate="print"/>
          <a:srcRect l="1063" t="5064" r="1907" b="1099"/>
          <a:stretch>
            <a:fillRect/>
          </a:stretch>
        </p:blipFill>
        <p:spPr>
          <a:xfrm>
            <a:off x="323528" y="1268760"/>
            <a:ext cx="8396620" cy="51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920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2010 maximum likelihood fit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51</a:t>
            </a:fld>
            <a:endParaRPr lang="en-GB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t="4308"/>
          <a:stretch>
            <a:fillRect/>
          </a:stretch>
        </p:blipFill>
        <p:spPr bwMode="auto">
          <a:xfrm>
            <a:off x="0" y="1052736"/>
            <a:ext cx="8608007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43807" y="5805264"/>
            <a:ext cx="7909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Best fit </a:t>
            </a: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NSIG = 0 if bounded, &lt; 0 if not bounded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2010 confidence level curve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t="2744" b="5330"/>
          <a:stretch>
            <a:fillRect/>
          </a:stretch>
        </p:blipFill>
        <p:spPr bwMode="auto">
          <a:xfrm>
            <a:off x="1187624" y="1484784"/>
            <a:ext cx="667702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2009-2010 combined 1) 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0" y="1628800"/>
            <a:ext cx="9097362" cy="4545796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buFont typeface="Wingdings" pitchFamily="2" charset="2"/>
              <a:buChar char="Ø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 2009 a </a:t>
            </a: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fluctuation of 3 events above the background </a:t>
            </a:r>
          </a:p>
          <a:p>
            <a:pPr>
              <a:lnSpc>
                <a:spcPts val="3500"/>
              </a:lnSpc>
            </a:pP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was observed. </a:t>
            </a:r>
          </a:p>
          <a:p>
            <a:pPr>
              <a:lnSpc>
                <a:spcPts val="3500"/>
              </a:lnSpc>
              <a:buFont typeface="Wingdings" pitchFamily="2" charset="2"/>
              <a:buChar char="Ø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This fluctuation was </a:t>
            </a: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consistent with zero signal events </a:t>
            </a:r>
          </a:p>
          <a:p>
            <a:pPr>
              <a:lnSpc>
                <a:spcPts val="3500"/>
              </a:lnSpc>
            </a:pP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at 8% probability.</a:t>
            </a:r>
          </a:p>
          <a:p>
            <a:pPr>
              <a:lnSpc>
                <a:spcPts val="3500"/>
              </a:lnSpc>
            </a:pP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35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Such a fluctuation disappeared in 2010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ts val="3500"/>
              </a:lnSpc>
            </a:pPr>
            <a:endParaRPr lang="en-GB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3500"/>
              </a:lnSpc>
              <a:buFont typeface="Wingdings" pitchFamily="2" charset="2"/>
              <a:buChar char="Ø"/>
            </a:pP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Because of higher statistics of 2010 sample, </a:t>
            </a: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combined </a:t>
            </a:r>
          </a:p>
          <a:p>
            <a:pPr>
              <a:lnSpc>
                <a:spcPts val="3500"/>
              </a:lnSpc>
            </a:pPr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limit was dominated by the 2010 data results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Then, </a:t>
            </a:r>
          </a:p>
          <a:p>
            <a:pPr>
              <a:lnSpc>
                <a:spcPts val="3500"/>
              </a:lnSpc>
            </a:pP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</a:t>
            </a:r>
            <a:r>
              <a:rPr lang="en-GB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lower bound at 90% C.L.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143000"/>
          </a:xfrm>
        </p:spPr>
        <p:txBody>
          <a:bodyPr/>
          <a:lstStyle/>
          <a:p>
            <a:r>
              <a:rPr lang="en-GB" dirty="0" smtClean="0"/>
              <a:t>2009-2010 combined 2)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54</a:t>
            </a:fld>
            <a:endParaRPr lang="en-GB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 l="3431" t="5683" r="1116" b="1819"/>
          <a:stretch>
            <a:fillRect/>
          </a:stretch>
        </p:blipFill>
        <p:spPr bwMode="auto">
          <a:xfrm>
            <a:off x="0" y="1340768"/>
            <a:ext cx="913235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6029045" y="2348880"/>
            <a:ext cx="3239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Profile likelihood curves 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lum bright="-10000" contrast="20000"/>
          </a:blip>
          <a:srcRect r="1660" b="7430"/>
          <a:stretch>
            <a:fillRect/>
          </a:stretch>
        </p:blipFill>
        <p:spPr bwMode="auto">
          <a:xfrm>
            <a:off x="179512" y="4077072"/>
            <a:ext cx="640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CasellaDiTesto 9"/>
          <p:cNvSpPr txBox="1"/>
          <p:nvPr/>
        </p:nvSpPr>
        <p:spPr>
          <a:xfrm>
            <a:off x="6732240" y="4077072"/>
            <a:ext cx="2154757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Factor five </a:t>
            </a:r>
          </a:p>
          <a:p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improvement </a:t>
            </a:r>
          </a:p>
          <a:p>
            <a:r>
              <a:rPr lang="en-GB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wrt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previous </a:t>
            </a:r>
          </a:p>
          <a:p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limit !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51520" y="5805264"/>
            <a:ext cx="7620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Sensitivity 1.6 x 10</a:t>
            </a:r>
            <a:r>
              <a:rPr lang="en-GB" sz="2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-12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difference due to 2009 fluctuation.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67544" y="1484784"/>
            <a:ext cx="1819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2009 + 2010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864096"/>
          </a:xfrm>
        </p:spPr>
        <p:txBody>
          <a:bodyPr/>
          <a:lstStyle/>
          <a:p>
            <a:r>
              <a:rPr lang="en-GB" dirty="0" smtClean="0"/>
              <a:t>Summary of MEG results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356" y="1340768"/>
            <a:ext cx="9140644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Data 2008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Three months of data taking with low efficiency for DCH system and 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varying xenon light yield depending on purification.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Useful for defining analysis procedures and algorithms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Sensitivity: 1.3 x 10</a:t>
            </a:r>
            <a:r>
              <a:rPr lang="en-GB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-11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90% CL Upper Limit: BR(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&lt; 2.8 x 10</a:t>
            </a:r>
            <a:r>
              <a:rPr lang="en-GB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-11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Published in NP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B834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(2010) 1            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49 CITATIONS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>
              <a:lnSpc>
                <a:spcPts val="3000"/>
              </a:lnSpc>
            </a:pP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Data 2009 + 2010: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Both DCH and Xenon light yield stable; improvements in timing waveforms</a:t>
            </a:r>
          </a:p>
          <a:p>
            <a:pPr>
              <a:lnSpc>
                <a:spcPts val="30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Sensitivity: 1.6 x 10</a:t>
            </a:r>
            <a:r>
              <a:rPr lang="en-GB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-12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90% CL Upper Limit: BR(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&lt; 2.4 x 10</a:t>
            </a:r>
            <a:r>
              <a:rPr lang="en-GB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-12</a:t>
            </a:r>
          </a:p>
          <a:p>
            <a:pPr>
              <a:lnSpc>
                <a:spcPts val="3000"/>
              </a:lnSpc>
            </a:pPr>
            <a:r>
              <a:rPr lang="en-GB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Approved by PRL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</a:t>
            </a:r>
            <a:r>
              <a:rPr lang="en-GB" sz="2000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arXiv</a:t>
            </a:r>
            <a:r>
              <a:rPr lang="en-GB" sz="2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1107.5547     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16 CITATIONS in 2 months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-25241" y="5733256"/>
            <a:ext cx="8864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Systematic errors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main contributions from relative angle offset, correlation in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positron kinematic variables, normalization. </a:t>
            </a:r>
            <a:r>
              <a:rPr lang="en-GB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Global effect 2% on UL.</a:t>
            </a:r>
            <a:endParaRPr lang="en-GB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of MEG result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56</a:t>
            </a:fld>
            <a:endParaRPr lang="en-GB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2611" t="2855" r="7297" b="8641"/>
          <a:stretch>
            <a:fillRect/>
          </a:stretch>
        </p:blipFill>
        <p:spPr bwMode="auto">
          <a:xfrm>
            <a:off x="1475656" y="1628800"/>
            <a:ext cx="607692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1 7"/>
          <p:cNvCxnSpPr/>
          <p:nvPr/>
        </p:nvCxnSpPr>
        <p:spPr>
          <a:xfrm>
            <a:off x="2195736" y="4581128"/>
            <a:ext cx="3744416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084168" y="4365104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 Upper Limit</a:t>
            </a:r>
            <a:endParaRPr lang="en-GB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3717032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 example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195736" y="1700808"/>
            <a:ext cx="3744416" cy="2880320"/>
          </a:xfrm>
          <a:prstGeom prst="rect">
            <a:avLst/>
          </a:prstGeom>
          <a:solidFill>
            <a:schemeClr val="accent3">
              <a:lumMod val="40000"/>
              <a:lumOff val="60000"/>
              <a:alpha val="3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Excluded by MEG</a:t>
            </a:r>
            <a:endParaRPr lang="en-GB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267744" y="602128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G.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Isidori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al., PRD 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75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(2007) 115019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200800" cy="994122"/>
          </a:xfrm>
        </p:spPr>
        <p:txBody>
          <a:bodyPr/>
          <a:lstStyle/>
          <a:p>
            <a:r>
              <a:rPr lang="en-GB" dirty="0" smtClean="0"/>
              <a:t>MEG press release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0" y="1325379"/>
            <a:ext cx="9036961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Percorso: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2"/>
              </a:rPr>
              <a:t>ANSA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&gt; </a:t>
            </a:r>
            <a:r>
              <a:rPr kumimoji="0" lang="it-IT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3"/>
              </a:rPr>
              <a:t>Scienza&amp;Tecnica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&gt; 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Fisica &amp; Matematica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Si allontana il sogno della supersimmetria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http://www.ansa.it/scienza/notizie/rubriche/fisica/2011/09/26/visualizza_new.html_698338183.html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1400" b="1" dirty="0" smtClean="0"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 allontana il sogno della supersimmetria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Secondo la teoria ogni particella ha un partner che</a:t>
            </a:r>
            <a:r>
              <a:rPr kumimoji="0" lang="it-IT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la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segue come un’ombra</a:t>
            </a: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it-IT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Si allontana l'ipotesi che ogni particella che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osserviamo abbia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una particella partner che la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segue come un'ombra dappertutto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e con essa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si allontana anche la possibilità che sia valida la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teoria della supersimmetria, che prevede il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fenomeno.</a:t>
            </a:r>
            <a:r>
              <a:rPr lang="it-IT" sz="1400" dirty="0" smtClean="0">
                <a:latin typeface="Arial" charset="0"/>
                <a:cs typeface="Arial" charset="0"/>
              </a:rPr>
              <a:t>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L'esperimento Meg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coordinato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dall'italiano Alessandro Baldini dell'Istituto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Nazionale di Fisica Nucleare (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Infn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 di Pisa,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ha infatti ridotto la probabilità che esista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un processo fisico che possa validare la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charset="0"/>
                <a:cs typeface="Arial" charset="0"/>
              </a:rPr>
              <a:t>teoria della supersimmetria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 Il risultato è 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corso di pubblicazione sulla rivista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Physical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Review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Letters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….</a:t>
            </a:r>
          </a:p>
        </p:txBody>
      </p:sp>
      <p:pic>
        <p:nvPicPr>
          <p:cNvPr id="67586" name="Picture 2" descr="riduci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-5353050"/>
            <a:ext cx="133350" cy="133350"/>
          </a:xfrm>
          <a:prstGeom prst="rect">
            <a:avLst/>
          </a:prstGeom>
          <a:noFill/>
        </p:spPr>
      </p:pic>
      <p:pic>
        <p:nvPicPr>
          <p:cNvPr id="67588" name="Picture 4" descr="ingrandisci">
            <a:hlinkClick r:id="rId5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-4803775"/>
            <a:ext cx="133350" cy="133350"/>
          </a:xfrm>
          <a:prstGeom prst="rect">
            <a:avLst/>
          </a:prstGeom>
          <a:noFill/>
        </p:spPr>
      </p:pic>
      <p:pic>
        <p:nvPicPr>
          <p:cNvPr id="67598" name="Picture 14" descr="L'apparato dell'esperimento M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2204864"/>
            <a:ext cx="4848225" cy="4191001"/>
          </a:xfrm>
          <a:prstGeom prst="rect">
            <a:avLst/>
          </a:prstGeom>
          <a:noFill/>
        </p:spPr>
      </p:pic>
      <p:pic>
        <p:nvPicPr>
          <p:cNvPr id="67599" name="Picture 15" descr="http://www.ansa.it/web/images/trasp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5575" y="2420888"/>
            <a:ext cx="142875" cy="123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132856"/>
            <a:ext cx="7200800" cy="1872208"/>
          </a:xfrm>
        </p:spPr>
        <p:txBody>
          <a:bodyPr>
            <a:normAutofit/>
          </a:bodyPr>
          <a:lstStyle/>
          <a:p>
            <a:r>
              <a:rPr lang="en-GB" sz="4800" dirty="0" smtClean="0"/>
              <a:t>Perspectives and </a:t>
            </a:r>
            <a:br>
              <a:rPr lang="en-GB" sz="4800" dirty="0" smtClean="0"/>
            </a:br>
            <a:r>
              <a:rPr lang="en-GB" sz="4800" dirty="0" smtClean="0"/>
              <a:t>possible upgrades</a:t>
            </a:r>
            <a:endParaRPr lang="en-GB" sz="4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Perspectives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59</a:t>
            </a:fld>
            <a:endParaRPr lang="en-GB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2014" r="1172" b="7559"/>
          <a:stretch>
            <a:fillRect/>
          </a:stretch>
        </p:blipFill>
        <p:spPr bwMode="auto">
          <a:xfrm>
            <a:off x="323528" y="2204864"/>
            <a:ext cx="8280920" cy="250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1547664" y="1556792"/>
            <a:ext cx="3041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 Time Scale</a:t>
            </a:r>
            <a:endParaRPr lang="en-GB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5013176"/>
            <a:ext cx="87398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Data taking for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2011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up to December: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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5 months total,  4 for physics</a:t>
            </a:r>
            <a:endParaRPr lang="en-GB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3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Data taking for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2012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                         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 months</a:t>
            </a:r>
            <a:endParaRPr lang="en-GB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72808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Charged Lepton Flavour Violation 3)</a:t>
            </a:r>
            <a:endParaRPr lang="en-GB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1556792"/>
            <a:ext cx="80217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Several 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cLFV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processes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sensitive to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New Physics (NP)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through </a:t>
            </a:r>
          </a:p>
          <a:p>
            <a:pPr algn="ctr">
              <a:lnSpc>
                <a:spcPct val="1500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“new” lepton-lepton coupling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273" r="10910"/>
          <a:stretch>
            <a:fillRect/>
          </a:stretch>
        </p:blipFill>
        <p:spPr bwMode="auto">
          <a:xfrm>
            <a:off x="6228184" y="2060848"/>
            <a:ext cx="2088232" cy="762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32575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539552" y="5661248"/>
            <a:ext cx="349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9900"/>
                </a:solidFill>
                <a:latin typeface="Symbol" pitchFamily="18" charset="2"/>
              </a:rPr>
              <a:t>m</a:t>
            </a:r>
            <a:r>
              <a:rPr lang="en-GB" sz="2400" b="1" dirty="0" smtClean="0">
                <a:solidFill>
                  <a:srgbClr val="009900"/>
                </a:solidFill>
                <a:latin typeface="Comic Sans MS" pitchFamily="66" charset="0"/>
              </a:rPr>
              <a:t>, </a:t>
            </a:r>
            <a:r>
              <a:rPr lang="en-GB" sz="2400" b="1" dirty="0" smtClean="0">
                <a:solidFill>
                  <a:srgbClr val="009900"/>
                </a:solidFill>
                <a:latin typeface="Symbol" pitchFamily="18" charset="2"/>
              </a:rPr>
              <a:t>t</a:t>
            </a:r>
            <a:r>
              <a:rPr lang="en-GB" sz="2400" b="1" dirty="0" smtClean="0">
                <a:solidFill>
                  <a:srgbClr val="009900"/>
                </a:solidFill>
                <a:latin typeface="Comic Sans MS" pitchFamily="66" charset="0"/>
              </a:rPr>
              <a:t> anomalous decays</a:t>
            </a:r>
            <a:endParaRPr lang="en-GB" sz="2400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996952"/>
            <a:ext cx="23431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708920"/>
            <a:ext cx="1857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arentesi graffa chiusa 11"/>
          <p:cNvSpPr/>
          <p:nvPr/>
        </p:nvSpPr>
        <p:spPr>
          <a:xfrm rot="5400000">
            <a:off x="2303748" y="2888940"/>
            <a:ext cx="576064" cy="4680520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" name="Parentesi graffa chiusa 12"/>
          <p:cNvSpPr/>
          <p:nvPr/>
        </p:nvSpPr>
        <p:spPr>
          <a:xfrm rot="5400000">
            <a:off x="7740352" y="4581128"/>
            <a:ext cx="504056" cy="1224136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364088" y="5517232"/>
            <a:ext cx="169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9900"/>
                </a:solidFill>
                <a:latin typeface="Symbol" pitchFamily="18" charset="2"/>
                <a:sym typeface="Symbol"/>
              </a:rPr>
              <a:t>m </a:t>
            </a:r>
            <a:r>
              <a:rPr lang="en-GB" sz="2400" b="1" dirty="0" smtClean="0">
                <a:solidFill>
                  <a:srgbClr val="009900"/>
                </a:solidFill>
                <a:latin typeface="Comic Sans MS" pitchFamily="66" charset="0"/>
                <a:sym typeface="Symbol"/>
              </a:rPr>
              <a:t> e </a:t>
            </a:r>
          </a:p>
          <a:p>
            <a:r>
              <a:rPr lang="en-GB" sz="2400" b="1" dirty="0" smtClean="0">
                <a:solidFill>
                  <a:srgbClr val="009900"/>
                </a:solidFill>
                <a:latin typeface="Comic Sans MS" pitchFamily="66" charset="0"/>
                <a:sym typeface="Symbol"/>
              </a:rPr>
              <a:t>conversion</a:t>
            </a:r>
            <a:endParaRPr lang="en-GB" sz="2400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b="13436"/>
          <a:stretch>
            <a:fillRect/>
          </a:stretch>
        </p:blipFill>
        <p:spPr bwMode="auto">
          <a:xfrm>
            <a:off x="7020272" y="2852936"/>
            <a:ext cx="19145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arentesi graffa chiusa 15"/>
          <p:cNvSpPr/>
          <p:nvPr/>
        </p:nvSpPr>
        <p:spPr>
          <a:xfrm rot="5400000">
            <a:off x="5760132" y="4473116"/>
            <a:ext cx="504056" cy="1440160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380312" y="5445224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9900"/>
                </a:solidFill>
                <a:latin typeface="Comic Sans MS" pitchFamily="66" charset="0"/>
                <a:sym typeface="Symbol"/>
              </a:rPr>
              <a:t>Anomalous </a:t>
            </a:r>
          </a:p>
          <a:p>
            <a:r>
              <a:rPr lang="en-GB" sz="2000" b="1" dirty="0" smtClean="0">
                <a:solidFill>
                  <a:srgbClr val="009900"/>
                </a:solidFill>
                <a:latin typeface="Comic Sans MS" pitchFamily="66" charset="0"/>
                <a:sym typeface="Symbol"/>
              </a:rPr>
              <a:t>magnetic </a:t>
            </a:r>
          </a:p>
          <a:p>
            <a:r>
              <a:rPr lang="en-GB" sz="2000" b="1" dirty="0" smtClean="0">
                <a:solidFill>
                  <a:srgbClr val="009900"/>
                </a:solidFill>
                <a:latin typeface="Comic Sans MS" pitchFamily="66" charset="0"/>
                <a:sym typeface="Symbol"/>
              </a:rPr>
              <a:t>moment</a:t>
            </a:r>
            <a:endParaRPr lang="en-GB" sz="2000" b="1" dirty="0">
              <a:solidFill>
                <a:srgbClr val="0099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7200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Open space for NP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60</a:t>
            </a:fld>
            <a:endParaRPr lang="en-GB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r="6473" b="34596"/>
          <a:stretch>
            <a:fillRect/>
          </a:stretch>
        </p:blipFill>
        <p:spPr bwMode="auto">
          <a:xfrm>
            <a:off x="0" y="980728"/>
            <a:ext cx="587955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868144" y="105273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rXiv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1109.0731v1 [hep-ph]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940152" y="1556792"/>
            <a:ext cx="29514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It includes: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- </a:t>
            </a:r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oscillations</a:t>
            </a:r>
          </a:p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- LHC constraints</a:t>
            </a:r>
          </a:p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- Dark Matter searches</a:t>
            </a:r>
          </a:p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- (g-2)</a:t>
            </a:r>
            <a:r>
              <a:rPr lang="en-GB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</a:p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- B-physics</a:t>
            </a:r>
          </a:p>
        </p:txBody>
      </p:sp>
      <p:pic>
        <p:nvPicPr>
          <p:cNvPr id="9" name="Immagine 8" descr="megvsm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3810000" cy="2962275"/>
          </a:xfrm>
          <a:prstGeom prst="rect">
            <a:avLst/>
          </a:prstGeom>
        </p:spPr>
      </p:pic>
      <p:pic>
        <p:nvPicPr>
          <p:cNvPr id="10" name="Immagine 9" descr="megvsmhal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356992"/>
            <a:ext cx="3810000" cy="306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Up-to-date 2011 statistics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61</a:t>
            </a:fld>
            <a:endParaRPr lang="en-GB" dirty="0"/>
          </a:p>
        </p:txBody>
      </p:sp>
      <p:pic>
        <p:nvPicPr>
          <p:cNvPr id="6" name="Immagine 5" descr="delmu2011.gif"/>
          <p:cNvPicPr>
            <a:picLocks noChangeAspect="1"/>
          </p:cNvPicPr>
          <p:nvPr/>
        </p:nvPicPr>
        <p:blipFill>
          <a:blip r:embed="rId2" cstate="print"/>
          <a:srcRect l="2513" t="5291" r="5362"/>
          <a:stretch>
            <a:fillRect/>
          </a:stretch>
        </p:blipFill>
        <p:spPr>
          <a:xfrm>
            <a:off x="683568" y="1484784"/>
            <a:ext cx="7642857" cy="367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520" y="515719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Collected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more 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muons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than in 2010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still two months of data taking</a:t>
            </a:r>
          </a:p>
          <a:p>
            <a:endParaRPr lang="en-GB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Expected N</a:t>
            </a:r>
            <a:r>
              <a:rPr lang="en-GB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(2011) &gt;  (N</a:t>
            </a:r>
            <a:r>
              <a:rPr lang="en-GB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(2009) + N</a:t>
            </a:r>
            <a:r>
              <a:rPr lang="en-GB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(2010))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51720" y="1916832"/>
            <a:ext cx="225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1.15 x 10</a:t>
            </a:r>
            <a:r>
              <a:rPr lang="en-GB" sz="28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14</a:t>
            </a:r>
            <a:endParaRPr lang="en-GB" sz="2800" b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1907704" y="1772816"/>
            <a:ext cx="2664296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080120"/>
          </a:xfrm>
        </p:spPr>
        <p:txBody>
          <a:bodyPr/>
          <a:lstStyle/>
          <a:p>
            <a:r>
              <a:rPr lang="en-GB" dirty="0" smtClean="0"/>
              <a:t>Sensitivity </a:t>
            </a:r>
            <a:r>
              <a:rPr lang="en-GB" dirty="0" err="1" smtClean="0"/>
              <a:t>vs</a:t>
            </a:r>
            <a:r>
              <a:rPr lang="en-GB" dirty="0" smtClean="0"/>
              <a:t> time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62</a:t>
            </a:fld>
            <a:endParaRPr lang="en-GB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976" r="18966" b="2339"/>
          <a:stretch>
            <a:fillRect/>
          </a:stretch>
        </p:blipFill>
        <p:spPr bwMode="auto">
          <a:xfrm>
            <a:off x="971600" y="1268760"/>
            <a:ext cx="4647286" cy="51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3347864" y="1412776"/>
            <a:ext cx="25202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5652120" y="1844824"/>
            <a:ext cx="3240360" cy="18235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Expected final </a:t>
            </a:r>
          </a:p>
          <a:p>
            <a:pPr>
              <a:lnSpc>
                <a:spcPts val="4500"/>
              </a:lnSpc>
            </a:pP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sensitivity: </a:t>
            </a:r>
          </a:p>
          <a:p>
            <a:pPr>
              <a:lnSpc>
                <a:spcPts val="4500"/>
              </a:lnSpc>
            </a:pP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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5 x 10</a:t>
            </a:r>
            <a:r>
              <a:rPr lang="en-GB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-13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1115616" y="4725144"/>
            <a:ext cx="4248472" cy="0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5436096" y="3789040"/>
            <a:ext cx="1080120" cy="864096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16824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Trigger/DAQ upgrades 2008-2011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63</a:t>
            </a:fld>
            <a:endParaRPr lang="en-GB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820" t="25924" r="43868" b="3052"/>
          <a:stretch>
            <a:fillRect/>
          </a:stretch>
        </p:blipFill>
        <p:spPr bwMode="auto">
          <a:xfrm>
            <a:off x="395536" y="1484784"/>
            <a:ext cx="5107127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868144" y="1844824"/>
            <a:ext cx="287771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20% absolute </a:t>
            </a:r>
          </a:p>
          <a:p>
            <a:pPr>
              <a:lnSpc>
                <a:spcPts val="4000"/>
              </a:lnSpc>
            </a:pP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improvement </a:t>
            </a:r>
          </a:p>
          <a:p>
            <a:pPr>
              <a:lnSpc>
                <a:spcPts val="4000"/>
              </a:lnSpc>
            </a:pP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with respect to </a:t>
            </a:r>
          </a:p>
          <a:p>
            <a:pPr>
              <a:lnSpc>
                <a:spcPts val="4000"/>
              </a:lnSpc>
            </a:pP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2010 run</a:t>
            </a:r>
          </a:p>
          <a:p>
            <a:endParaRPr lang="en-GB" sz="2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ts val="4000"/>
              </a:lnSpc>
            </a:pP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Fully efficient </a:t>
            </a:r>
          </a:p>
          <a:p>
            <a:pPr>
              <a:lnSpc>
                <a:spcPts val="4000"/>
              </a:lnSpc>
            </a:pP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DAQ system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Possible upgrades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51520" y="1556792"/>
            <a:ext cx="6779420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GB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Written document presented to CSN1</a:t>
            </a: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 </a:t>
            </a:r>
          </a:p>
          <a:p>
            <a:pPr>
              <a:lnSpc>
                <a:spcPts val="4000"/>
              </a:lnSpc>
            </a:pPr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 funds already assigned.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3284984"/>
            <a:ext cx="3706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“Short” term upgrades </a:t>
            </a:r>
          </a:p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(in 2012)</a:t>
            </a:r>
            <a:endParaRPr lang="en-GB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4797152"/>
            <a:ext cx="33858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“Long” term upgrades</a:t>
            </a:r>
          </a:p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(RD + installation: </a:t>
            </a:r>
          </a:p>
          <a:p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3 years)</a:t>
            </a:r>
            <a:r>
              <a:rPr lang="en-GB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endParaRPr lang="en-GB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Parentesi graffa aperta 9"/>
          <p:cNvSpPr/>
          <p:nvPr/>
        </p:nvSpPr>
        <p:spPr>
          <a:xfrm>
            <a:off x="3491880" y="2708920"/>
            <a:ext cx="1008112" cy="172819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3995936" y="2780928"/>
            <a:ext cx="484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Active target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(250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fibers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+ APD/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SiPM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995936" y="3429000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Beam spot reduction</a:t>
            </a:r>
            <a:endParaRPr lang="en-GB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95936" y="4005064"/>
            <a:ext cx="369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Optimization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gas composition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Parentesi graffa aperta 13"/>
          <p:cNvSpPr/>
          <p:nvPr/>
        </p:nvSpPr>
        <p:spPr>
          <a:xfrm>
            <a:off x="3491880" y="4581128"/>
            <a:ext cx="1008112" cy="172819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3995936" y="4653136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Improvement of </a:t>
            </a:r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photon angle</a:t>
            </a:r>
          </a:p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energy resolution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by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increasing PMT density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995936" y="5661248"/>
            <a:ext cx="483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New design of DCH system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 improvement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in angle, momentum and timing resolution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 l="10461" r="8125" b="4463"/>
          <a:stretch>
            <a:fillRect/>
          </a:stretch>
        </p:blipFill>
        <p:spPr bwMode="auto">
          <a:xfrm>
            <a:off x="7390956" y="4581128"/>
            <a:ext cx="1753044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Long-term upgrades 2)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65</a:t>
            </a:fld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79512" y="1484784"/>
            <a:ext cx="7600157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Re-design of DCH system. Two options:</a:t>
            </a:r>
          </a:p>
          <a:p>
            <a:endParaRPr lang="en-GB" sz="2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buBlip>
                <a:blip r:embed="rId2"/>
              </a:buBlip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Conventional cylindrical drift chamber (“a la </a:t>
            </a:r>
            <a:r>
              <a:rPr lang="en-GB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Kloe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”)</a:t>
            </a:r>
          </a:p>
          <a:p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F.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Grancagnolo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Nucl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Phys. 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B172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(2007) 25</a:t>
            </a:r>
          </a:p>
          <a:p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R.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Perrino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et al., </a:t>
            </a:r>
            <a:r>
              <a:rPr lang="en-GB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Nucl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Instr. and Meth. 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A98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(2009) 98</a:t>
            </a:r>
          </a:p>
          <a:p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50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m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m,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300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m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m 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	Reduction of multiple scattering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	Much higher number of points  advantages in tracking</a:t>
            </a:r>
          </a:p>
          <a:p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sym typeface="Symbol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Chamber-TC: scintillating film (50 ÷ 100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m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m) read by </a:t>
            </a:r>
            <a:r>
              <a:rPr lang="en-GB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SiPM</a:t>
            </a:r>
            <a:r>
              <a:rPr lang="en-GB" sz="2000" dirty="0" smtClean="0">
                <a:sym typeface="Symbol"/>
              </a:rPr>
              <a:t> </a:t>
            </a:r>
          </a:p>
          <a:p>
            <a:r>
              <a:rPr lang="en-GB" dirty="0" smtClean="0">
                <a:sym typeface="Symbol"/>
              </a:rPr>
              <a:t>	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                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300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m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m,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300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m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m </a:t>
            </a:r>
          </a:p>
          <a:p>
            <a:r>
              <a:rPr lang="en-GB" dirty="0" smtClean="0">
                <a:sym typeface="Symbol"/>
              </a:rPr>
              <a:t>	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Fast and compact detector; improvement in timing resolution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	Compatible with high stopping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muon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intensities ( 10</a:t>
            </a:r>
            <a:r>
              <a:rPr lang="en-GB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8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/s).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080120"/>
          </a:xfrm>
        </p:spPr>
        <p:txBody>
          <a:bodyPr/>
          <a:lstStyle/>
          <a:p>
            <a:r>
              <a:rPr lang="en-GB" dirty="0" smtClean="0"/>
              <a:t>Resolution goals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66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17021" r="14590" b="3068"/>
          <a:stretch>
            <a:fillRect/>
          </a:stretch>
        </p:blipFill>
        <p:spPr bwMode="auto">
          <a:xfrm>
            <a:off x="1259632" y="1916832"/>
            <a:ext cx="561662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1331640" y="1484784"/>
            <a:ext cx="584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Variable                     Goal       Reached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008112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67</a:t>
            </a:fld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25760" y="1340768"/>
            <a:ext cx="8892480" cy="48628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  <a:buFont typeface="Wingdings" pitchFamily="2" charset="2"/>
              <a:buChar char="Ø"/>
            </a:pPr>
            <a:r>
              <a:rPr lang="en-GB" sz="2000" dirty="0" smtClean="0"/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MEG Experiment is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running since 2008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the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search    </a:t>
            </a:r>
          </a:p>
          <a:p>
            <a:pPr>
              <a:lnSpc>
                <a:spcPts val="31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for 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GB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decay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ts val="3100"/>
              </a:lnSpc>
              <a:buFont typeface="Wingdings" pitchFamily="2" charset="2"/>
              <a:buChar char="Ø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Analysis of data collected in 2009 &amp; 2010 established an </a:t>
            </a:r>
          </a:p>
          <a:p>
            <a:pPr>
              <a:lnSpc>
                <a:spcPts val="31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Upper Limit on 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branching ratio of 2.4 x 10</a:t>
            </a:r>
            <a:r>
              <a:rPr lang="en-GB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-12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@ 90% CL.</a:t>
            </a:r>
          </a:p>
          <a:p>
            <a:pPr>
              <a:lnSpc>
                <a:spcPts val="3100"/>
              </a:lnSpc>
              <a:buFont typeface="Wingdings" pitchFamily="2" charset="2"/>
              <a:buChar char="Ø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This result represents a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factor 5 improvement with respect to </a:t>
            </a:r>
          </a:p>
          <a:p>
            <a:pPr>
              <a:lnSpc>
                <a:spcPts val="3100"/>
              </a:lnSpc>
            </a:pP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the previous limit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>
              <a:lnSpc>
                <a:spcPts val="3100"/>
              </a:lnSpc>
              <a:buFont typeface="Wingdings" pitchFamily="2" charset="2"/>
              <a:buChar char="Ø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The result is already significant.</a:t>
            </a:r>
          </a:p>
          <a:p>
            <a:pPr>
              <a:lnSpc>
                <a:spcPts val="3100"/>
              </a:lnSpc>
              <a:buFont typeface="Wingdings" pitchFamily="2" charset="2"/>
              <a:buChar char="Ø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At the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end of data taking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MEG will reach a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sensitivity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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5 x 10</a:t>
            </a:r>
            <a:r>
              <a:rPr lang="en-GB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-13</a:t>
            </a:r>
          </a:p>
          <a:p>
            <a:pPr>
              <a:lnSpc>
                <a:spcPts val="3100"/>
              </a:lnSpc>
              <a:buFont typeface="Wingdings" pitchFamily="2" charset="2"/>
              <a:buChar char="Ø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A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null result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with this final sensitivity will be a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strong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constraint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for </a:t>
            </a:r>
          </a:p>
          <a:p>
            <a:pPr>
              <a:lnSpc>
                <a:spcPts val="3100"/>
              </a:lnSpc>
            </a:pP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  Super Sym Parameter space.</a:t>
            </a:r>
          </a:p>
          <a:p>
            <a:pPr>
              <a:lnSpc>
                <a:spcPts val="3100"/>
              </a:lnSpc>
              <a:buFont typeface="Wingdings" pitchFamily="2" charset="2"/>
              <a:buChar char="Ø"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Studies are under way for </a:t>
            </a:r>
            <a:r>
              <a:rPr lang="en-GB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possible upgrades of the experiment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   </a:t>
            </a:r>
          </a:p>
          <a:p>
            <a:pPr>
              <a:lnSpc>
                <a:spcPts val="3100"/>
              </a:lnSpc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order to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improve sensitivity by better detector resolutions.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200800" cy="1143000"/>
          </a:xfrm>
        </p:spPr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080120"/>
          </a:xfrm>
        </p:spPr>
        <p:txBody>
          <a:bodyPr>
            <a:normAutofit/>
          </a:bodyPr>
          <a:lstStyle/>
          <a:p>
            <a:r>
              <a:rPr lang="en-GB" dirty="0" smtClean="0"/>
              <a:t>Trigger digital system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69</a:t>
            </a:fld>
            <a:endParaRPr lang="en-GB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t="2754" b="2323"/>
          <a:stretch>
            <a:fillRect/>
          </a:stretch>
        </p:blipFill>
        <p:spPr bwMode="auto">
          <a:xfrm>
            <a:off x="0" y="1340768"/>
            <a:ext cx="9144000" cy="496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4" name="Rettangolo 363"/>
          <p:cNvSpPr/>
          <p:nvPr/>
        </p:nvSpPr>
        <p:spPr>
          <a:xfrm>
            <a:off x="5724128" y="6093296"/>
            <a:ext cx="341987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272808" cy="70609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Charged Lepton Flavour Violation 4)</a:t>
            </a:r>
            <a:endParaRPr lang="en-GB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15816" y="4221088"/>
            <a:ext cx="2808312" cy="15696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 Limit (</a:t>
            </a:r>
            <a:r>
              <a:rPr lang="en-GB" sz="20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2001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): </a:t>
            </a:r>
          </a:p>
          <a:p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MEGA  BR &lt; 1.2 x 10</a:t>
            </a:r>
            <a:r>
              <a:rPr lang="en-GB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-11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endParaRPr lang="en-GB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Running </a:t>
            </a:r>
            <a:r>
              <a:rPr lang="en-GB" sz="20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0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 2013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</a:p>
          <a:p>
            <a:r>
              <a:rPr lang="en-GB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  </a:t>
            </a:r>
            <a:r>
              <a:rPr lang="en-GB" sz="2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few x 10</a:t>
            </a:r>
            <a:r>
              <a:rPr lang="en-GB" sz="20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-13</a:t>
            </a:r>
            <a:endParaRPr lang="en-GB" sz="2000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5148064" y="3789040"/>
            <a:ext cx="1800200" cy="1008112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491880" y="1196752"/>
            <a:ext cx="287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Common Models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 rot="-2400000">
            <a:off x="4831542" y="1997684"/>
            <a:ext cx="957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t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mg</a:t>
            </a:r>
          </a:p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t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e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g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sym typeface="Symbol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5868144" y="2492896"/>
            <a:ext cx="3275856" cy="116955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 Limit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2011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): </a:t>
            </a:r>
          </a:p>
          <a:p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B-factories  BR &lt; 3÷5 x 10</a:t>
            </a:r>
            <a:r>
              <a:rPr lang="en-GB" sz="1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-8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endParaRPr lang="en-GB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Future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2015 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)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</a:p>
          <a:p>
            <a:r>
              <a:rPr lang="en-GB" sz="1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SuperB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GB" sz="1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SuperKEKB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1÷2 x 10</a:t>
            </a:r>
            <a:r>
              <a:rPr lang="en-GB" sz="14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-9</a:t>
            </a:r>
            <a:endParaRPr lang="en-GB" sz="1400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31" name="Connettore 2 30"/>
          <p:cNvCxnSpPr/>
          <p:nvPr/>
        </p:nvCxnSpPr>
        <p:spPr>
          <a:xfrm flipV="1">
            <a:off x="5076056" y="1700808"/>
            <a:ext cx="1728192" cy="1296144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 rot="1800000">
            <a:off x="5822945" y="400883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(g – 2)</a:t>
            </a:r>
            <a:r>
              <a:rPr lang="en-GB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endParaRPr lang="en-GB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5796136" y="4869160"/>
            <a:ext cx="3347864" cy="116955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 Result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2004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): </a:t>
            </a:r>
          </a:p>
          <a:p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BNL 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GB" sz="14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= (296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81) 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 10</a:t>
            </a:r>
            <a:r>
              <a:rPr lang="en-GB" sz="1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-11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GB" sz="1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3.6</a:t>
            </a:r>
            <a:r>
              <a:rPr lang="en-GB" sz="1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endParaRPr lang="en-GB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Future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2015 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)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</a:p>
          <a:p>
            <a:r>
              <a:rPr lang="en-GB" sz="1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Fermilab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3.6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 8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s</a:t>
            </a:r>
            <a:endParaRPr lang="en-GB" sz="1400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020272" y="4293096"/>
          <a:ext cx="1872000" cy="553584"/>
        </p:xfrm>
        <a:graphic>
          <a:graphicData uri="http://schemas.openxmlformats.org/presentationml/2006/ole">
            <p:oleObj spid="_x0000_s3075" name="Equazione" r:id="rId5" imgW="3263760" imgH="965160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804248" y="980728"/>
          <a:ext cx="1358900" cy="1066800"/>
        </p:xfrm>
        <a:graphic>
          <a:graphicData uri="http://schemas.openxmlformats.org/presentationml/2006/ole">
            <p:oleObj spid="_x0000_s3076" name="Equazione" r:id="rId6" imgW="1358640" imgH="1066680" progId="Equation.3">
              <p:embed/>
            </p:oleObj>
          </a:graphicData>
        </a:graphic>
      </p:graphicFrame>
      <p:cxnSp>
        <p:nvCxnSpPr>
          <p:cNvPr id="38" name="Connettore 2 37"/>
          <p:cNvCxnSpPr/>
          <p:nvPr/>
        </p:nvCxnSpPr>
        <p:spPr>
          <a:xfrm flipH="1">
            <a:off x="2195736" y="3573016"/>
            <a:ext cx="1872208" cy="1224136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 rot="-2100000">
            <a:off x="2139879" y="3921548"/>
            <a:ext cx="10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eee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395536" y="4365104"/>
          <a:ext cx="800100" cy="431800"/>
        </p:xfrm>
        <a:graphic>
          <a:graphicData uri="http://schemas.openxmlformats.org/presentationml/2006/ole">
            <p:oleObj spid="_x0000_s3081" name="Equazione" r:id="rId7" imgW="799920" imgH="431640" progId="Equation.3">
              <p:embed/>
            </p:oleObj>
          </a:graphicData>
        </a:graphic>
      </p:graphicFrame>
      <p:sp>
        <p:nvSpPr>
          <p:cNvPr id="47" name="CasellaDiTesto 46"/>
          <p:cNvSpPr txBox="1"/>
          <p:nvPr/>
        </p:nvSpPr>
        <p:spPr>
          <a:xfrm>
            <a:off x="0" y="4941168"/>
            <a:ext cx="2808312" cy="116955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 Limit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1988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)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</a:p>
          <a:p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SINDRUM  BR &lt; 1.0 x 10</a:t>
            </a:r>
            <a:r>
              <a:rPr lang="en-GB" sz="1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-12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endParaRPr lang="en-GB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Future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2015 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)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</a:p>
          <a:p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Heidelberg  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10</a:t>
            </a:r>
            <a:r>
              <a:rPr lang="en-GB" sz="14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-(15÷16)</a:t>
            </a:r>
            <a:endParaRPr lang="en-GB" sz="1400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2" name="CasellaDiTesto 51"/>
          <p:cNvSpPr txBox="1"/>
          <p:nvPr/>
        </p:nvSpPr>
        <p:spPr>
          <a:xfrm>
            <a:off x="0" y="980728"/>
            <a:ext cx="3491880" cy="1169551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 Limit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2006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)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</a:p>
          <a:p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SINDRUMII  BR &lt; 4.3 x 10</a:t>
            </a:r>
            <a:r>
              <a:rPr lang="en-GB" sz="1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-12 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(Ti)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         BR &lt; 7.0 x 10</a:t>
            </a:r>
            <a:r>
              <a:rPr lang="en-GB" sz="1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-13 </a:t>
            </a:r>
            <a:r>
              <a:rPr lang="en-GB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(Au)</a:t>
            </a:r>
            <a:endParaRPr lang="en-GB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Future (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2017 </a:t>
            </a:r>
            <a:r>
              <a:rPr lang="en-GB" sz="1400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)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</a:p>
          <a:p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Mu2E, COMET </a:t>
            </a:r>
            <a:r>
              <a:rPr lang="en-GB" sz="1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 10</a:t>
            </a:r>
            <a:r>
              <a:rPr lang="en-GB" sz="14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-(16÷18)</a:t>
            </a:r>
            <a:endParaRPr lang="en-GB" sz="1400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53" name="Connettore 2 52"/>
          <p:cNvCxnSpPr/>
          <p:nvPr/>
        </p:nvCxnSpPr>
        <p:spPr>
          <a:xfrm flipH="1" flipV="1">
            <a:off x="2123728" y="2564904"/>
            <a:ext cx="1872208" cy="720080"/>
          </a:xfrm>
          <a:prstGeom prst="straightConnector1">
            <a:avLst/>
          </a:prstGeom>
          <a:ln w="381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58"/>
          <p:cNvSpPr txBox="1"/>
          <p:nvPr/>
        </p:nvSpPr>
        <p:spPr>
          <a:xfrm rot="1320000">
            <a:off x="2732525" y="2623459"/>
            <a:ext cx="115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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eN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085" name="Object 13"/>
          <p:cNvGraphicFramePr>
            <a:graphicFrameLocks noChangeAspect="1"/>
          </p:cNvGraphicFramePr>
          <p:nvPr/>
        </p:nvGraphicFramePr>
        <p:xfrm>
          <a:off x="899592" y="2276872"/>
          <a:ext cx="1219200" cy="889000"/>
        </p:xfrm>
        <a:graphic>
          <a:graphicData uri="http://schemas.openxmlformats.org/presentationml/2006/ole">
            <p:oleObj spid="_x0000_s3085" name="Equazione" r:id="rId8" imgW="1218960" imgH="888840" progId="Equation.3">
              <p:embed/>
            </p:oleObj>
          </a:graphicData>
        </a:graphic>
      </p:graphicFrame>
      <p:sp>
        <p:nvSpPr>
          <p:cNvPr id="33" name="Stella a 16 punte 32"/>
          <p:cNvSpPr/>
          <p:nvPr/>
        </p:nvSpPr>
        <p:spPr>
          <a:xfrm>
            <a:off x="3851920" y="2636912"/>
            <a:ext cx="1620000" cy="1620000"/>
          </a:xfrm>
          <a:prstGeom prst="star16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C0000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rgbClr val="002060"/>
                </a:solidFill>
              </a:ln>
              <a:noFill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139952" y="3140968"/>
            <a:ext cx="109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8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e</a:t>
            </a:r>
            <a:r>
              <a:rPr lang="en-GB" sz="28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/>
              </a:rPr>
              <a:t>g</a:t>
            </a:r>
            <a:endParaRPr lang="en-GB" sz="2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436096" y="4941168"/>
            <a:ext cx="3707904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BNL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en-GB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= (296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sym typeface="Symbol"/>
              </a:rPr>
              <a:t>81)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x 10</a:t>
            </a:r>
            <a:r>
              <a:rPr lang="en-GB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-11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</a:t>
            </a:r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3.6</a:t>
            </a:r>
            <a:r>
              <a:rPr lang="en-GB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Hint for new physics ?</a:t>
            </a:r>
            <a:endParaRPr lang="en-GB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2699792" y="4221088"/>
            <a:ext cx="3568606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MEGA  BR &lt; 1.2 x 10</a:t>
            </a:r>
            <a:r>
              <a:rPr lang="en-GB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-11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r>
              <a:rPr lang="en-GB" sz="24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Superseeded</a:t>
            </a:r>
            <a:r>
              <a:rPr lang="en-GB" sz="24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by MEG !</a:t>
            </a:r>
            <a:endParaRPr lang="en-GB" sz="2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987824" y="5877272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tan</a:t>
            </a:r>
            <a:r>
              <a:rPr lang="en-GB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en-GB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b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 dependence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Readout electronics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70</a:t>
            </a:fld>
            <a:endParaRPr lang="en-GB" dirty="0"/>
          </a:p>
        </p:txBody>
      </p:sp>
      <p:pic>
        <p:nvPicPr>
          <p:cNvPr id="363" name="Picture 3" descr="domino"/>
          <p:cNvPicPr>
            <a:picLocks noChangeAspect="1" noChangeArrowheads="1"/>
          </p:cNvPicPr>
          <p:nvPr/>
        </p:nvPicPr>
        <p:blipFill>
          <a:blip r:embed="rId2" cstate="print"/>
          <a:srcRect l="4495" t="19331" r="10852" b="59094"/>
          <a:stretch>
            <a:fillRect/>
          </a:stretch>
        </p:blipFill>
        <p:spPr>
          <a:xfrm>
            <a:off x="539552" y="1772816"/>
            <a:ext cx="8136904" cy="1845141"/>
          </a:xfrm>
          <a:prstGeom prst="rect">
            <a:avLst/>
          </a:prstGeom>
          <a:noFill/>
        </p:spPr>
      </p:pic>
      <p:sp>
        <p:nvSpPr>
          <p:cNvPr id="364" name="Text Box 4"/>
          <p:cNvSpPr txBox="1">
            <a:spLocks noChangeArrowheads="1"/>
          </p:cNvSpPr>
          <p:nvPr/>
        </p:nvSpPr>
        <p:spPr bwMode="auto">
          <a:xfrm>
            <a:off x="539552" y="3861048"/>
            <a:ext cx="8229600" cy="2246769"/>
          </a:xfrm>
          <a:prstGeom prst="rect">
            <a:avLst/>
          </a:prstGeom>
          <a:solidFill>
            <a:srgbClr val="CC99FF">
              <a:alpha val="31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7325" indent="-187325" eaLnBrk="0" hangingPunct="0">
              <a:spcBef>
                <a:spcPct val="50000"/>
              </a:spcBef>
              <a:buClr>
                <a:schemeClr val="tx1"/>
              </a:buClr>
              <a:buFontTx/>
              <a:buBlip>
                <a:blip r:embed="rId3"/>
              </a:buBlip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Waveform digitizing for all channels (pile-up rejection);</a:t>
            </a:r>
          </a:p>
          <a:p>
            <a:pPr marL="187325" indent="-187325" eaLnBrk="0" hangingPunct="0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Custom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Domino Sampling Chip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designed at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PSI;</a:t>
            </a:r>
          </a:p>
          <a:p>
            <a:pPr marL="187325" indent="-187325" eaLnBrk="0" hangingPunct="0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2.5 GHz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sampling speed @ 40 </a:t>
            </a:r>
            <a:r>
              <a:rPr lang="en-US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ps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timing resolution;</a:t>
            </a:r>
          </a:p>
          <a:p>
            <a:pPr marL="187325" indent="-187325" eaLnBrk="0" hangingPunct="0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Sampling depth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1024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bins; </a:t>
            </a:r>
          </a:p>
          <a:p>
            <a:pPr marL="187325" indent="-187325" eaLnBrk="0" hangingPunct="0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Readout similar to trigger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;</a:t>
            </a: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Positron variables correlation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71</a:t>
            </a:fld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Positron PDF takes into account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correlations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among angles and momentum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Geometrical effect due to target constraint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Very good agreement of data with model prediction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9539" y="3252382"/>
            <a:ext cx="6167141" cy="2950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64807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Space for </a:t>
            </a:r>
            <a:r>
              <a:rPr lang="en-GB" dirty="0" smtClean="0"/>
              <a:t>NP 2) </a:t>
            </a:r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72</a:t>
            </a:fld>
            <a:endParaRPr lang="en-GB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 l="1708" r="10488" b="3150"/>
          <a:stretch>
            <a:fillRect/>
          </a:stretch>
        </p:blipFill>
        <p:spPr bwMode="auto">
          <a:xfrm>
            <a:off x="1475656" y="836712"/>
            <a:ext cx="6095089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7524328" y="4005064"/>
            <a:ext cx="167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H. </a:t>
            </a:r>
            <a:r>
              <a:rPr lang="en-GB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Bachacou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</a:p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LP2011 </a:t>
            </a:r>
          </a:p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Conference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344816" cy="99412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Charged Lepton Flavour Violation 5)</a:t>
            </a:r>
            <a:endParaRPr lang="en-GB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1" name="Segnaposto contenuto 2"/>
          <p:cNvSpPr txBox="1">
            <a:spLocks/>
          </p:cNvSpPr>
          <p:nvPr/>
        </p:nvSpPr>
        <p:spPr>
          <a:xfrm>
            <a:off x="323528" y="1268760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Strong impact of LFV searches in particle physics development: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beginning of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lepton physics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(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Pontecorvo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&amp; Hincks, 1947);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universality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of Fermi interaction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  <a:sym typeface="Symbol" pitchFamily="18" charset="2"/>
              </a:rPr>
              <a:t>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standard model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(1955);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flavour physics</a:t>
            </a:r>
            <a:r>
              <a:rPr lang="en-GB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(&gt; 1960);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2"/>
              </a:buBlip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possibility to explore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high mass SUSY scale (&gt; 1000 </a:t>
            </a:r>
            <a:r>
              <a:rPr kumimoji="0" lang="en-GB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TeV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and give insights about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large mass range, parity violation, number of generations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...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(now)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2" name="Picture 4" descr="Masiero_LFV_fig11b"/>
          <p:cNvPicPr>
            <a:picLocks noChangeAspect="1" noChangeArrowheads="1"/>
          </p:cNvPicPr>
          <p:nvPr/>
        </p:nvPicPr>
        <p:blipFill>
          <a:blip r:embed="rId3" cstate="print"/>
          <a:srcRect l="10445" t="13521" r="2557" b="11522"/>
          <a:stretch>
            <a:fillRect/>
          </a:stretch>
        </p:blipFill>
        <p:spPr bwMode="auto">
          <a:xfrm>
            <a:off x="611560" y="3284984"/>
            <a:ext cx="4219300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71600" y="3356992"/>
            <a:ext cx="3168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(L. </a:t>
            </a:r>
            <a:r>
              <a:rPr lang="en-GB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Calibbi</a:t>
            </a: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et al., 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Phys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Rev. </a:t>
            </a:r>
            <a:r>
              <a:rPr lang="en-GB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D74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, 011701, 2006)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79512" y="3284984"/>
            <a:ext cx="461665" cy="194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BR(</a:t>
            </a: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 </a:t>
            </a: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GB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</a:t>
            </a:r>
            <a:r>
              <a:rPr lang="en-GB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)/10</a:t>
            </a:r>
            <a:r>
              <a:rPr lang="en-GB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-11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3419872" y="5949280"/>
            <a:ext cx="135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</a:t>
            </a:r>
            <a:r>
              <a:rPr lang="en-GB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1/2</a:t>
            </a: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(</a:t>
            </a:r>
            <a:r>
              <a:rPr lang="en-GB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GeV</a:t>
            </a:r>
            <a:r>
              <a:rPr lang="en-GB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932040" y="3212976"/>
            <a:ext cx="4049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Examples of recent predictions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l="2309" t="6897" b="3438"/>
          <a:stretch>
            <a:fillRect/>
          </a:stretch>
        </p:blipFill>
        <p:spPr bwMode="auto">
          <a:xfrm>
            <a:off x="4932040" y="3645024"/>
            <a:ext cx="304564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Connettore 2 27"/>
          <p:cNvCxnSpPr/>
          <p:nvPr/>
        </p:nvCxnSpPr>
        <p:spPr>
          <a:xfrm rot="10800000" flipV="1">
            <a:off x="6444208" y="4581128"/>
            <a:ext cx="180020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rot="10800000">
            <a:off x="6372200" y="5445224"/>
            <a:ext cx="1800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stCxn id="34" idx="1"/>
          </p:cNvCxnSpPr>
          <p:nvPr/>
        </p:nvCxnSpPr>
        <p:spPr>
          <a:xfrm rot="10800000">
            <a:off x="5796136" y="5733259"/>
            <a:ext cx="2160240" cy="3852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rot="10800000">
            <a:off x="6012160" y="5589240"/>
            <a:ext cx="180020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8316416" y="4365104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8165847" y="5301208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Super B</a:t>
            </a:r>
            <a:endParaRPr lang="en-GB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7956376" y="5949280"/>
            <a:ext cx="784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MEGA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7782730" y="5661248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Babar+Belle</a:t>
            </a:r>
            <a:endParaRPr lang="en-GB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975648" y="3789040"/>
            <a:ext cx="3168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(L. </a:t>
            </a:r>
            <a:r>
              <a:rPr lang="en-GB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Calibbi</a:t>
            </a: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et al., </a:t>
            </a:r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>
              <a:defRPr/>
            </a:pP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hep-ph 0909.2501</a:t>
            </a:r>
            <a:endParaRPr lang="en-GB" sz="16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4283968" y="4293096"/>
            <a:ext cx="55976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000" dirty="0" smtClean="0">
                <a:latin typeface="Comic Sans MS" pitchFamily="66" charset="0"/>
              </a:rPr>
              <a:t>MEGA</a:t>
            </a:r>
            <a:endParaRPr lang="en-GB" sz="1000" dirty="0">
              <a:latin typeface="Comic Sans MS" pitchFamily="66" charset="0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4427984" y="4941168"/>
            <a:ext cx="114005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 Goal</a:t>
            </a:r>
            <a:endParaRPr lang="en-GB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40" name="Connettore 1 39"/>
          <p:cNvCxnSpPr/>
          <p:nvPr/>
        </p:nvCxnSpPr>
        <p:spPr>
          <a:xfrm>
            <a:off x="971600" y="4797152"/>
            <a:ext cx="3672408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V="1">
            <a:off x="611560" y="4869160"/>
            <a:ext cx="1080120" cy="122413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0" y="6093296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NEW MEG LIMIT 2011 !!!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41" name="Connettore 1 40"/>
          <p:cNvCxnSpPr/>
          <p:nvPr/>
        </p:nvCxnSpPr>
        <p:spPr>
          <a:xfrm>
            <a:off x="3275856" y="5229200"/>
            <a:ext cx="13681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2008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70 years of physics history ...</a:t>
            </a:r>
            <a:endParaRPr lang="en-GB" sz="3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04/10/2011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Fabrizio Cei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A506-CEF3-4B19-AE4A-04AFEDFC19B8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369" t="2671" r="2253"/>
          <a:stretch>
            <a:fillRect/>
          </a:stretch>
        </p:blipFill>
        <p:spPr bwMode="auto">
          <a:xfrm>
            <a:off x="971600" y="1340768"/>
            <a:ext cx="7271647" cy="50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</TotalTime>
  <Words>2892</Words>
  <Application>Microsoft Office PowerPoint</Application>
  <PresentationFormat>Presentazione su schermo (4:3)</PresentationFormat>
  <Paragraphs>759</Paragraphs>
  <Slides>72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72</vt:i4>
      </vt:variant>
    </vt:vector>
  </HeadingPairs>
  <TitlesOfParts>
    <vt:vector size="76" baseType="lpstr">
      <vt:lpstr>Tema di Office</vt:lpstr>
      <vt:lpstr>Equation</vt:lpstr>
      <vt:lpstr>Equazione</vt:lpstr>
      <vt:lpstr>CorelDRAW</vt:lpstr>
      <vt:lpstr>Latest results from the MEG experiment:  search for m+→e+g decay</vt:lpstr>
      <vt:lpstr>Outline</vt:lpstr>
      <vt:lpstr>Charged Lepton Flavour Violation</vt:lpstr>
      <vt:lpstr>Charged Lepton Flavour Violation 1) </vt:lpstr>
      <vt:lpstr>Charged Lepton Flavour Violation 2)</vt:lpstr>
      <vt:lpstr>Charged Lepton Flavour Violation 3)</vt:lpstr>
      <vt:lpstr>Charged Lepton Flavour Violation 4)</vt:lpstr>
      <vt:lpstr>Charged Lepton Flavour Violation 5)</vt:lpstr>
      <vt:lpstr>70 years of physics history ...</vt:lpstr>
      <vt:lpstr>.. linked with improving technologies</vt:lpstr>
      <vt:lpstr>Diapositiva 11</vt:lpstr>
      <vt:lpstr>Diapositiva 12</vt:lpstr>
      <vt:lpstr>MEG people</vt:lpstr>
      <vt:lpstr>m  eg signal vs bck 1)</vt:lpstr>
      <vt:lpstr>m  eg signal vs bck 2)</vt:lpstr>
      <vt:lpstr>The Paul Scherrer Institute (PSI)</vt:lpstr>
      <vt:lpstr>MEG Detection technique</vt:lpstr>
      <vt:lpstr>Beam line</vt:lpstr>
      <vt:lpstr>Calibration system</vt:lpstr>
      <vt:lpstr>Overwiev of calibration tools</vt:lpstr>
      <vt:lpstr>Liquid Xenon calorimeter</vt:lpstr>
      <vt:lpstr>g-energy scale monitoring</vt:lpstr>
      <vt:lpstr>Diapositiva 23</vt:lpstr>
      <vt:lpstr>Energy scale linearity</vt:lpstr>
      <vt:lpstr>Drift Chamber system</vt:lpstr>
      <vt:lpstr>Spectrometer resolution measurement</vt:lpstr>
      <vt:lpstr>Measurement of muon polarization</vt:lpstr>
      <vt:lpstr>Timing counter</vt:lpstr>
      <vt:lpstr>Positron-photon relative timing</vt:lpstr>
      <vt:lpstr>Summary of MEG performances</vt:lpstr>
      <vt:lpstr>Analysis procedure</vt:lpstr>
      <vt:lpstr>Blind + likelihood analysis</vt:lpstr>
      <vt:lpstr>MEG likelihood analysis</vt:lpstr>
      <vt:lpstr>PDF’s</vt:lpstr>
      <vt:lpstr>Normalization</vt:lpstr>
      <vt:lpstr>Sensitivity evaluation</vt:lpstr>
      <vt:lpstr>Results</vt:lpstr>
      <vt:lpstr>Preliminary 2009 results</vt:lpstr>
      <vt:lpstr>Unbinned maximum likelihood fit</vt:lpstr>
      <vt:lpstr>Picture of an interesting event</vt:lpstr>
      <vt:lpstr>Analysis improvements 1)</vt:lpstr>
      <vt:lpstr>Analysis improvements 2)</vt:lpstr>
      <vt:lpstr>Data sets for 2009 &amp; 2010</vt:lpstr>
      <vt:lpstr>Radiative decay stability</vt:lpstr>
      <vt:lpstr>Updated 2009 results 1)</vt:lpstr>
      <vt:lpstr>Updated 2009 results 2)</vt:lpstr>
      <vt:lpstr>The highest rank event in 2009 </vt:lpstr>
      <vt:lpstr>2010 sideband analysis</vt:lpstr>
      <vt:lpstr>2010 signal region analysis</vt:lpstr>
      <vt:lpstr>The highest ranked event in 2010</vt:lpstr>
      <vt:lpstr>2010 maximum likelihood fit</vt:lpstr>
      <vt:lpstr>2010 confidence level curve</vt:lpstr>
      <vt:lpstr>2009-2010 combined 1) </vt:lpstr>
      <vt:lpstr>2009-2010 combined 2)</vt:lpstr>
      <vt:lpstr>Summary of MEG results</vt:lpstr>
      <vt:lpstr>Impact of MEG result</vt:lpstr>
      <vt:lpstr>MEG press release</vt:lpstr>
      <vt:lpstr>Perspectives and  possible upgrades</vt:lpstr>
      <vt:lpstr>Perspectives</vt:lpstr>
      <vt:lpstr>Open space for NP</vt:lpstr>
      <vt:lpstr>Up-to-date 2011 statistics</vt:lpstr>
      <vt:lpstr>Sensitivity vs time</vt:lpstr>
      <vt:lpstr>Trigger/DAQ upgrades 2008-2011</vt:lpstr>
      <vt:lpstr>Possible upgrades</vt:lpstr>
      <vt:lpstr>Long-term upgrades 2)</vt:lpstr>
      <vt:lpstr>Resolution goals</vt:lpstr>
      <vt:lpstr>Conclusions</vt:lpstr>
      <vt:lpstr>Backup</vt:lpstr>
      <vt:lpstr>Trigger digital system</vt:lpstr>
      <vt:lpstr>Readout electronics</vt:lpstr>
      <vt:lpstr>Positron variables correlation</vt:lpstr>
      <vt:lpstr>Space for NP 2)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results from the MEG experiment</dc:title>
  <dc:creator>nbcei</dc:creator>
  <cp:lastModifiedBy>nbcei</cp:lastModifiedBy>
  <cp:revision>498</cp:revision>
  <dcterms:created xsi:type="dcterms:W3CDTF">2011-09-27T07:22:34Z</dcterms:created>
  <dcterms:modified xsi:type="dcterms:W3CDTF">2011-10-04T09:17:28Z</dcterms:modified>
</cp:coreProperties>
</file>