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64" r:id="rId3"/>
    <p:sldId id="288" r:id="rId4"/>
    <p:sldId id="285" r:id="rId5"/>
    <p:sldId id="292" r:id="rId6"/>
    <p:sldId id="293" r:id="rId7"/>
    <p:sldId id="284" r:id="rId8"/>
    <p:sldId id="283" r:id="rId9"/>
    <p:sldId id="270" r:id="rId10"/>
    <p:sldId id="271" r:id="rId11"/>
    <p:sldId id="280" r:id="rId12"/>
    <p:sldId id="291" r:id="rId13"/>
    <p:sldId id="287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Voltage distribution in</a:t>
            </a:r>
            <a:r>
              <a:rPr lang="en-US" baseline="0"/>
              <a:t> the FC</a:t>
            </a:r>
            <a:endParaRPr lang="en-US"/>
          </a:p>
        </c:rich>
      </c:tx>
      <c:layout>
        <c:manualLayout>
          <c:xMode val="edge"/>
          <c:yMode val="edge"/>
          <c:x val="0.27813601548738193"/>
          <c:y val="2.4476400509902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Sheet1!$A$10:$A$34</c:f>
              <c:numCache>
                <c:formatCode>General</c:formatCode>
                <c:ptCount val="25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</c:numCache>
            </c:numRef>
          </c:cat>
          <c:val>
            <c:numRef>
              <c:f>Sheet1!$B$10:$B$34</c:f>
              <c:numCache>
                <c:formatCode>0.00</c:formatCode>
                <c:ptCount val="25"/>
                <c:pt idx="0">
                  <c:v>47</c:v>
                </c:pt>
                <c:pt idx="1">
                  <c:v>45.083333333333336</c:v>
                </c:pt>
                <c:pt idx="2">
                  <c:v>43.166666666666664</c:v>
                </c:pt>
                <c:pt idx="3">
                  <c:v>41.25</c:v>
                </c:pt>
                <c:pt idx="4">
                  <c:v>39.333333333333336</c:v>
                </c:pt>
                <c:pt idx="5">
                  <c:v>37.416666666666664</c:v>
                </c:pt>
                <c:pt idx="6">
                  <c:v>35.5</c:v>
                </c:pt>
                <c:pt idx="7">
                  <c:v>33.583333333333329</c:v>
                </c:pt>
                <c:pt idx="8">
                  <c:v>31.666666666666664</c:v>
                </c:pt>
                <c:pt idx="9">
                  <c:v>29.75</c:v>
                </c:pt>
                <c:pt idx="10">
                  <c:v>27.833333333333332</c:v>
                </c:pt>
                <c:pt idx="11">
                  <c:v>25.916666666666664</c:v>
                </c:pt>
                <c:pt idx="12">
                  <c:v>24</c:v>
                </c:pt>
                <c:pt idx="13">
                  <c:v>22.083333333333332</c:v>
                </c:pt>
                <c:pt idx="14">
                  <c:v>20.166666666666664</c:v>
                </c:pt>
                <c:pt idx="15">
                  <c:v>18.249999999999996</c:v>
                </c:pt>
                <c:pt idx="16">
                  <c:v>16.333333333333332</c:v>
                </c:pt>
                <c:pt idx="17">
                  <c:v>14.416666666666664</c:v>
                </c:pt>
                <c:pt idx="18">
                  <c:v>12.5</c:v>
                </c:pt>
                <c:pt idx="19">
                  <c:v>10.583333333333329</c:v>
                </c:pt>
                <c:pt idx="20">
                  <c:v>8.6666666666666643</c:v>
                </c:pt>
                <c:pt idx="21">
                  <c:v>6.75</c:v>
                </c:pt>
                <c:pt idx="22">
                  <c:v>4.8333333333333286</c:v>
                </c:pt>
                <c:pt idx="23">
                  <c:v>2.9166666666666643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C-490B-82BC-490979DA9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742143"/>
        <c:axId val="1364764336"/>
      </c:barChart>
      <c:catAx>
        <c:axId val="2647421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764336"/>
        <c:crosses val="autoZero"/>
        <c:auto val="1"/>
        <c:lblAlgn val="ctr"/>
        <c:lblOffset val="100"/>
        <c:noMultiLvlLbl val="0"/>
      </c:catAx>
      <c:valAx>
        <c:axId val="136476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742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rgbClr val="FF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Voltage distribution in</a:t>
            </a:r>
            <a:r>
              <a:rPr lang="en-US" baseline="0"/>
              <a:t> the FC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Sheet1!$A$10:$A$34</c:f>
              <c:numCache>
                <c:formatCode>General</c:formatCode>
                <c:ptCount val="25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</c:numCache>
            </c:numRef>
          </c:cat>
          <c:val>
            <c:numRef>
              <c:f>Sheet1!$B$10:$B$34</c:f>
              <c:numCache>
                <c:formatCode>0.00</c:formatCode>
                <c:ptCount val="25"/>
                <c:pt idx="0">
                  <c:v>47</c:v>
                </c:pt>
                <c:pt idx="1">
                  <c:v>45.083333333333336</c:v>
                </c:pt>
                <c:pt idx="2">
                  <c:v>43.166666666666664</c:v>
                </c:pt>
                <c:pt idx="3">
                  <c:v>41.25</c:v>
                </c:pt>
                <c:pt idx="4">
                  <c:v>39.333333333333336</c:v>
                </c:pt>
                <c:pt idx="5">
                  <c:v>37.416666666666664</c:v>
                </c:pt>
                <c:pt idx="6">
                  <c:v>35.5</c:v>
                </c:pt>
                <c:pt idx="7">
                  <c:v>33.583333333333329</c:v>
                </c:pt>
                <c:pt idx="8">
                  <c:v>31.666666666666664</c:v>
                </c:pt>
                <c:pt idx="9">
                  <c:v>29.75</c:v>
                </c:pt>
                <c:pt idx="10">
                  <c:v>27.833333333333332</c:v>
                </c:pt>
                <c:pt idx="11">
                  <c:v>25.916666666666664</c:v>
                </c:pt>
                <c:pt idx="12">
                  <c:v>24</c:v>
                </c:pt>
                <c:pt idx="13">
                  <c:v>22.083333333333332</c:v>
                </c:pt>
                <c:pt idx="14">
                  <c:v>20.166666666666664</c:v>
                </c:pt>
                <c:pt idx="15">
                  <c:v>18.249999999999996</c:v>
                </c:pt>
                <c:pt idx="16">
                  <c:v>16.333333333333332</c:v>
                </c:pt>
                <c:pt idx="17">
                  <c:v>14.416666666666664</c:v>
                </c:pt>
                <c:pt idx="18">
                  <c:v>12.5</c:v>
                </c:pt>
                <c:pt idx="19">
                  <c:v>10.583333333333329</c:v>
                </c:pt>
                <c:pt idx="20">
                  <c:v>8.6666666666666643</c:v>
                </c:pt>
                <c:pt idx="21">
                  <c:v>6.75</c:v>
                </c:pt>
                <c:pt idx="22">
                  <c:v>4.8333333333333286</c:v>
                </c:pt>
                <c:pt idx="23">
                  <c:v>2.9166666666666643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D-43CE-96FF-E1663EAAB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742143"/>
        <c:axId val="1364764336"/>
      </c:barChart>
      <c:catAx>
        <c:axId val="2647421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764336"/>
        <c:crosses val="autoZero"/>
        <c:auto val="1"/>
        <c:lblAlgn val="ctr"/>
        <c:lblOffset val="100"/>
        <c:noMultiLvlLbl val="0"/>
      </c:catAx>
      <c:valAx>
        <c:axId val="136476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742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DE0BF-AFE9-4D85-8197-C0F7FB9CEE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0AEFA-AABA-48E7-B710-E9A61D226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3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EED23-6110-F65D-7140-C37DC44F0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63EBB-83BE-5C5A-38C1-202BDBBCB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A519A-B220-F5D3-2002-023A52C39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77AA9-B1A4-46C8-F1FE-916A72C33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D6C6C-5D58-4AA2-9516-883C6276F9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4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350F-F623-B195-A3F2-9278CB2C4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6F2A5-C7A4-E16F-236E-E5328C559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18E46-8DE9-1BAC-F0AF-BE4E59BA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EBB3-709D-4970-9D6D-24F1709C319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03292-886D-1EDB-07F3-6B6C6F78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AB729-F333-A92D-0719-8FE366B9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953E-5FB4-4518-8F48-260765BB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1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CD13-D966-22AD-E8D2-4969021D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94288-7BA9-8BD7-565B-FDA7B1CEA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3F5B4-3793-0859-A2C3-7AAEB51F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EBB3-709D-4970-9D6D-24F1709C319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E6341-CEA3-0C27-6028-373F473E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B8483-2E9E-7AE1-3828-25C38EE4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953E-5FB4-4518-8F48-260765BB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2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3D1964-2377-0506-8688-2CDA3F5E9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BEEBE-A988-57F6-E5A3-B089054CD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A93F5-197E-DC50-68E9-9E6B6EAF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EBB3-709D-4970-9D6D-24F1709C319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3191F-836E-68C3-2FB5-FE866E91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A20D8-FDB8-A1F0-97C8-AEF32B17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953E-5FB4-4518-8F48-260765BB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4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B83F-5D15-4263-06D0-98C75801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2D215-9221-7C6B-77EF-C3C83D330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42BC3-0600-5404-90E2-0F1E95A2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EBB3-709D-4970-9D6D-24F1709C319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44653-A167-B160-4F43-FDB4250F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FAA54-1FE2-4F44-4715-83AB3726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953E-5FB4-4518-8F48-260765BB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AB9C-958D-C491-0FB7-01F1DC3A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B1DD5-AADC-3B83-F3C5-4F4DC2695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AC3D2-26D9-DDCA-0F7E-06157965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EBB3-709D-4970-9D6D-24F1709C319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7BB1E-4782-6E4A-4F63-37B55E6A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649CF-12CE-740B-2DB2-B21F413C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953E-5FB4-4518-8F48-260765BB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61B2-DAEB-B339-EFC6-73218B9E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3DE49-910A-10FB-E861-E6A1D8ECB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88178-A806-1C71-B23C-4FCC0FC8D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4D1C4-46C3-05B2-F17C-DEF4F3C7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EBB3-709D-4970-9D6D-24F1709C319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02B77-F6FF-BB5D-CBDF-5426E1AD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9EDBE-DC05-A400-1A51-6A041421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953E-5FB4-4518-8F48-260765BB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7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5B2B-294E-38FD-3185-62E7A42B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CF5F0-7E3A-3072-8D95-27B72CCA4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C5214-A472-2A5C-7975-31717B810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2FD3B-F31F-C6B8-9E06-493631DDF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A9CE3-503C-AC11-8875-121683948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3ABA04-BCEA-2F8D-6133-F4667475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EBB3-709D-4970-9D6D-24F1709C319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927999-94D9-A2D8-DA01-C4B9ADB6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56420-C636-CC67-B892-455AC99B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953E-5FB4-4518-8F48-260765BB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0BE2-B87F-CFDA-EF97-FCFF7708E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22720-7FD6-8C75-0B81-52D02FD1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EBB3-709D-4970-9D6D-24F1709C319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B4711-6B78-501D-CFAE-728719D4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E3FA3-9895-3B5E-75F9-1D2DA1B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953E-5FB4-4518-8F48-260765BB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1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396DE-D134-295D-AC66-4872D615D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EBB3-709D-4970-9D6D-24F1709C319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DAFE2-09EB-52BD-46DD-E2B5AF6F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0B177-9C48-A858-5E86-D977648B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953E-5FB4-4518-8F48-260765BB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3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4547-20AB-3638-8829-B8E62235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55B55-5CA0-6964-D126-67812298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ED1D2-465A-373A-50E4-0AC113024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99662-9EFF-EFC2-6C8D-251AF14DC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EBB3-709D-4970-9D6D-24F1709C319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25321-3FC7-29C9-ACFA-78B47109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89CAF-10CC-A477-1BAC-D1D8132A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953E-5FB4-4518-8F48-260765BB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1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37B4-1207-92B8-B8E8-BDBE5EB9A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52B7F-2232-263C-7C74-58F060249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93D43-9583-7DA8-7C34-8FA9AD126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09520-3618-5627-D7C6-9813668D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EBB3-709D-4970-9D6D-24F1709C319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C4D89-1465-A56C-EFB3-A70EA9FF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640BE-93F1-D567-B7F9-863DBAF8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953E-5FB4-4518-8F48-260765BB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5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33E0B9-C7EF-65CB-D202-19CBC0CD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E0ADA-C63F-5B1B-5AC8-F090779BB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63E90-A9A0-E002-84EE-21AABA647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3FEBB3-709D-4970-9D6D-24F1709C319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8A40-5E29-7AF2-996C-C88F4FE56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7B10F-6270-5AC8-0118-8AD2DFEA5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77953E-5FB4-4518-8F48-260765BB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7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C2F4D5-CB4B-79E9-1519-4DC7EC3779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5990" marR="12700" indent="-923925">
              <a:lnSpc>
                <a:spcPct val="111800"/>
              </a:lnSpc>
            </a:pPr>
            <a:r>
              <a:rPr lang="it-IT" sz="1100" spc="-25">
                <a:solidFill>
                  <a:srgbClr val="898989"/>
                </a:solidFill>
                <a:latin typeface="Times New Roman"/>
                <a:cs typeface="Times New Roman"/>
              </a:rPr>
              <a:t>S. Tomassini</a:t>
            </a:r>
            <a:endParaRPr lang="it-IT" sz="1100">
              <a:latin typeface="Times New Roman"/>
              <a:cs typeface="Times New Roman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671178-35ED-5065-1D0B-A1A5E271E3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/>
            <a:fld id="{81D60167-4931-47E6-BA6A-407CBD079E47}" type="slidenum">
              <a:rPr lang="en-US" smtClean="0">
                <a:solidFill>
                  <a:srgbClr val="888888"/>
                </a:solidFill>
                <a:cs typeface="Calibri"/>
              </a:rPr>
              <a:pPr marL="109855"/>
              <a:t>1</a:t>
            </a:fld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20E0F-9F83-A561-E7E8-73466FA6FEE3}"/>
              </a:ext>
            </a:extLst>
          </p:cNvPr>
          <p:cNvSpPr txBox="1"/>
          <p:nvPr/>
        </p:nvSpPr>
        <p:spPr>
          <a:xfrm>
            <a:off x="1595470" y="1160342"/>
            <a:ext cx="90557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29/02/2024</a:t>
            </a:r>
          </a:p>
          <a:p>
            <a:endParaRPr lang="en-US" dirty="0"/>
          </a:p>
          <a:p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ridistribuita</a:t>
            </a:r>
            <a:r>
              <a:rPr lang="en-US" dirty="0"/>
              <a:t> la </a:t>
            </a:r>
            <a:r>
              <a:rPr lang="en-US" dirty="0" err="1"/>
              <a:t>tensione</a:t>
            </a:r>
            <a:r>
              <a:rPr lang="en-US" dirty="0"/>
              <a:t> alle spire </a:t>
            </a:r>
            <a:r>
              <a:rPr lang="en-US" dirty="0" err="1"/>
              <a:t>della</a:t>
            </a:r>
            <a:r>
              <a:rPr lang="en-US" dirty="0"/>
              <a:t> FC </a:t>
            </a:r>
            <a:r>
              <a:rPr lang="en-US" dirty="0" err="1"/>
              <a:t>dando</a:t>
            </a:r>
            <a:r>
              <a:rPr lang="en-US" dirty="0"/>
              <a:t> 47 kV a quella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guarda</a:t>
            </a:r>
            <a:r>
              <a:rPr lang="en-US" dirty="0"/>
              <a:t> il catodo e 1 kV a quella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guarda</a:t>
            </a:r>
            <a:r>
              <a:rPr lang="en-US" dirty="0"/>
              <a:t> la GEM.</a:t>
            </a:r>
          </a:p>
          <a:p>
            <a:endParaRPr lang="en-US" dirty="0"/>
          </a:p>
          <a:p>
            <a:r>
              <a:rPr lang="en-US" dirty="0"/>
              <a:t>Il </a:t>
            </a:r>
            <a:r>
              <a:rPr lang="en-US" dirty="0" err="1"/>
              <a:t>catodo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posto</a:t>
            </a:r>
            <a:r>
              <a:rPr lang="en-US" dirty="0"/>
              <a:t> a 50 kV</a:t>
            </a:r>
          </a:p>
          <a:p>
            <a:endParaRPr lang="en-US" dirty="0"/>
          </a:p>
          <a:p>
            <a:r>
              <a:rPr lang="en-US" dirty="0"/>
              <a:t>La GEM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guarda</a:t>
            </a:r>
            <a:r>
              <a:rPr lang="en-US" dirty="0"/>
              <a:t> la prima </a:t>
            </a:r>
            <a:r>
              <a:rPr lang="en-US" dirty="0" err="1"/>
              <a:t>spira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settata</a:t>
            </a:r>
            <a:r>
              <a:rPr lang="en-US" dirty="0"/>
              <a:t> a 3 kV</a:t>
            </a:r>
          </a:p>
          <a:p>
            <a:endParaRPr lang="en-US" dirty="0"/>
          </a:p>
          <a:p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simulazione</a:t>
            </a:r>
            <a:r>
              <a:rPr lang="en-US" dirty="0"/>
              <a:t> </a:t>
            </a:r>
            <a:r>
              <a:rPr lang="en-US" dirty="0" err="1"/>
              <a:t>elettrostatica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considerate </a:t>
            </a:r>
            <a:r>
              <a:rPr lang="en-US" dirty="0" err="1"/>
              <a:t>anche</a:t>
            </a:r>
            <a:r>
              <a:rPr lang="en-US" dirty="0"/>
              <a:t> la GEM e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catodo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Distanze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GEM-Prima </a:t>
            </a:r>
            <a:r>
              <a:rPr lang="en-US" dirty="0" err="1"/>
              <a:t>spira</a:t>
            </a:r>
            <a:r>
              <a:rPr lang="en-US" dirty="0"/>
              <a:t> = 10 mm</a:t>
            </a:r>
          </a:p>
          <a:p>
            <a:endParaRPr lang="en-US" dirty="0"/>
          </a:p>
          <a:p>
            <a:r>
              <a:rPr lang="en-US" dirty="0" err="1"/>
              <a:t>Catodo</a:t>
            </a:r>
            <a:r>
              <a:rPr lang="en-US" dirty="0"/>
              <a:t> – prima </a:t>
            </a:r>
            <a:r>
              <a:rPr lang="en-US" dirty="0" err="1"/>
              <a:t>spira</a:t>
            </a:r>
            <a:r>
              <a:rPr lang="en-US" dirty="0"/>
              <a:t> = 10 mm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0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5E128-BAE1-9360-C514-26E9FA00B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62BB-2718-1651-1329-9DD1C10D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700"/>
            <a:ext cx="10972800" cy="496887"/>
          </a:xfrm>
        </p:spPr>
        <p:txBody>
          <a:bodyPr>
            <a:normAutofit fontScale="90000"/>
          </a:bodyPr>
          <a:lstStyle/>
          <a:p>
            <a:r>
              <a:rPr lang="en-US" dirty="0"/>
              <a:t>Top: Total deformation with </a:t>
            </a:r>
            <a:r>
              <a:rPr lang="en-US" dirty="0">
                <a:solidFill>
                  <a:srgbClr val="FF0000"/>
                </a:solidFill>
              </a:rPr>
              <a:t>Gravity + E Field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B948CA-F3B7-620B-AB5D-4C065429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Tomassini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87B73-6C90-64C9-8881-51BF8FEF5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A749B-D6AC-F795-3F5F-32EA8D84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814387"/>
            <a:ext cx="108870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ABE6A-DD90-11BF-D72B-7BE93A810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1CF7-3A29-7DA0-3D7A-31F300043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700"/>
            <a:ext cx="10972800" cy="496887"/>
          </a:xfrm>
        </p:spPr>
        <p:txBody>
          <a:bodyPr>
            <a:normAutofit fontScale="90000"/>
          </a:bodyPr>
          <a:lstStyle/>
          <a:p>
            <a:r>
              <a:rPr lang="en-US" dirty="0"/>
              <a:t>TOP: Loads with </a:t>
            </a:r>
            <a:r>
              <a:rPr lang="en-US" dirty="0">
                <a:solidFill>
                  <a:srgbClr val="FF0000"/>
                </a:solidFill>
              </a:rPr>
              <a:t>20 N</a:t>
            </a:r>
            <a:r>
              <a:rPr lang="en-US" dirty="0"/>
              <a:t> stretching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1E545-BD9E-605D-194C-15E238AF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Tomassini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0A955-089B-797F-457E-9106126D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4F7AE-2898-B486-979F-56CF62C42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814387"/>
            <a:ext cx="108870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49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81F7D-0DC4-9CE4-ECFE-C37F45502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68A1-931F-1E75-558B-A0AC1D0E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700"/>
            <a:ext cx="10972800" cy="496887"/>
          </a:xfrm>
        </p:spPr>
        <p:txBody>
          <a:bodyPr>
            <a:normAutofit fontScale="90000"/>
          </a:bodyPr>
          <a:lstStyle/>
          <a:p>
            <a:r>
              <a:rPr lang="en-US" dirty="0"/>
              <a:t>Top: Total deformation with </a:t>
            </a:r>
            <a:r>
              <a:rPr lang="en-US" dirty="0">
                <a:solidFill>
                  <a:srgbClr val="FF0000"/>
                </a:solidFill>
              </a:rPr>
              <a:t>Gravity + E Field + 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48342C-7B69-8F9B-3541-4B130CF5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Tomassini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C04B3-032E-16E0-7306-14CCF89B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3560A-362F-6F12-7E3A-C5C5EDE81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814387"/>
            <a:ext cx="108870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083D1-2C55-C101-7866-4C0917299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358566-1453-6D0C-35BF-2916921FFA7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5990" marR="12700" indent="-923925">
              <a:lnSpc>
                <a:spcPct val="111800"/>
              </a:lnSpc>
            </a:pPr>
            <a:r>
              <a:rPr lang="it-IT" sz="1100" spc="-25">
                <a:solidFill>
                  <a:srgbClr val="898989"/>
                </a:solidFill>
                <a:latin typeface="Times New Roman"/>
                <a:cs typeface="Times New Roman"/>
              </a:rPr>
              <a:t>S. Tomassini</a:t>
            </a:r>
            <a:endParaRPr lang="it-IT" sz="1100">
              <a:latin typeface="Times New Roman"/>
              <a:cs typeface="Times New Roman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50F308-9F4B-A8F0-E0A6-A7E9114676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/>
            <a:fld id="{81D60167-4931-47E6-BA6A-407CBD079E47}" type="slidenum">
              <a:rPr lang="en-US" smtClean="0">
                <a:solidFill>
                  <a:srgbClr val="888888"/>
                </a:solidFill>
                <a:cs typeface="Calibri"/>
              </a:rPr>
              <a:pPr marL="109855"/>
              <a:t>13</a:t>
            </a:fld>
            <a:endParaRPr lang="en-US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9EFB3-7121-C535-3DFB-70136165F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79" y="0"/>
            <a:ext cx="9756041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C81F51-4650-7186-89D5-DCF29C559D27}"/>
              </a:ext>
            </a:extLst>
          </p:cNvPr>
          <p:cNvSpPr txBox="1">
            <a:spLocks/>
          </p:cNvSpPr>
          <p:nvPr/>
        </p:nvSpPr>
        <p:spPr>
          <a:xfrm>
            <a:off x="609600" y="139700"/>
            <a:ext cx="10972800" cy="496887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GIN: with the new FC</a:t>
            </a:r>
          </a:p>
        </p:txBody>
      </p:sp>
    </p:spTree>
    <p:extLst>
      <p:ext uri="{BB962C8B-B14F-4D97-AF65-F5344CB8AC3E}">
        <p14:creationId xmlns:p14="http://schemas.microsoft.com/office/powerpoint/2010/main" val="401770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083D1-2C55-C101-7866-4C0917299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358566-1453-6D0C-35BF-2916921FFA7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5990" marR="12700" indent="-923925">
              <a:lnSpc>
                <a:spcPct val="111800"/>
              </a:lnSpc>
            </a:pPr>
            <a:r>
              <a:rPr lang="it-IT" sz="1100" spc="-25">
                <a:solidFill>
                  <a:srgbClr val="898989"/>
                </a:solidFill>
                <a:latin typeface="Times New Roman"/>
                <a:cs typeface="Times New Roman"/>
              </a:rPr>
              <a:t>S. Tomassini</a:t>
            </a:r>
            <a:endParaRPr lang="it-IT" sz="1100">
              <a:latin typeface="Times New Roman"/>
              <a:cs typeface="Times New Roman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50F308-9F4B-A8F0-E0A6-A7E9114676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/>
            <a:fld id="{81D60167-4931-47E6-BA6A-407CBD079E47}" type="slidenum">
              <a:rPr lang="en-US" smtClean="0">
                <a:solidFill>
                  <a:srgbClr val="888888"/>
                </a:solidFill>
                <a:cs typeface="Calibri"/>
              </a:rPr>
              <a:pPr marL="109855"/>
              <a:t>14</a:t>
            </a:fld>
            <a:endParaRPr lang="en-US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B9E2E-FC92-C15F-27C1-F6E1F884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978" y="0"/>
            <a:ext cx="63000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F9200D-E1ED-1B2F-D10F-A5EF4665B0BB}"/>
              </a:ext>
            </a:extLst>
          </p:cNvPr>
          <p:cNvSpPr txBox="1">
            <a:spLocks/>
          </p:cNvSpPr>
          <p:nvPr/>
        </p:nvSpPr>
        <p:spPr>
          <a:xfrm>
            <a:off x="0" y="214462"/>
            <a:ext cx="4922808" cy="63092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</a:rPr>
              <a:t>DRAFT: TO BE OPTMIZED BY DESIGERS</a:t>
            </a:r>
          </a:p>
        </p:txBody>
      </p:sp>
    </p:spTree>
    <p:extLst>
      <p:ext uri="{BB962C8B-B14F-4D97-AF65-F5344CB8AC3E}">
        <p14:creationId xmlns:p14="http://schemas.microsoft.com/office/powerpoint/2010/main" val="147810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D861E-26D9-A870-012C-46170698B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uple of caged cages&#10;&#10;Description automatically generated">
            <a:extLst>
              <a:ext uri="{FF2B5EF4-FFF2-40B4-BE49-F238E27FC236}">
                <a16:creationId xmlns:a16="http://schemas.microsoft.com/office/drawing/2014/main" id="{E3590517-4383-59C4-0CB2-A23BA9EF2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19644"/>
          <a:stretch/>
        </p:blipFill>
        <p:spPr>
          <a:xfrm>
            <a:off x="0" y="0"/>
            <a:ext cx="67171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7E9833-EC42-07F2-382F-6F37EFE3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250"/>
            <a:ext cx="10972800" cy="691520"/>
          </a:xfrm>
        </p:spPr>
        <p:txBody>
          <a:bodyPr>
            <a:normAutofit fontScale="90000"/>
          </a:bodyPr>
          <a:lstStyle/>
          <a:p>
            <a:r>
              <a:rPr lang="en-US" dirty="0"/>
              <a:t>FULL - FC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0F088-45B2-36B8-E396-546E9219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Tomassini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65249-0C32-7E9E-B02B-D1FC8BB7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pic>
        <p:nvPicPr>
          <p:cNvPr id="10" name="Picture 9" descr="A close-up of a shipping container&#10;&#10;Description automatically generated">
            <a:extLst>
              <a:ext uri="{FF2B5EF4-FFF2-40B4-BE49-F238E27FC236}">
                <a16:creationId xmlns:a16="http://schemas.microsoft.com/office/drawing/2014/main" id="{1C10271D-3449-3E3E-BBA7-92CA653D8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r="14947"/>
          <a:stretch/>
        </p:blipFill>
        <p:spPr>
          <a:xfrm>
            <a:off x="6717102" y="803694"/>
            <a:ext cx="5389307" cy="52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2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44710-3FD3-C58E-3DF4-DB45D506B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0679"/>
            <a:ext cx="12192000" cy="35967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89E172-35E4-6AED-BEC2-8DB66419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908" y="139700"/>
            <a:ext cx="4514491" cy="49688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FC: 47 kV to 1 kV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F02A79-DB24-23A4-ECD0-FBD2EEBF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Tomassini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7036A-EBB4-0414-5E99-1E6E8FC5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8DC67916-D859-A496-6991-59A18196FD8F}"/>
              </a:ext>
            </a:extLst>
          </p:cNvPr>
          <p:cNvSpPr/>
          <p:nvPr/>
        </p:nvSpPr>
        <p:spPr>
          <a:xfrm>
            <a:off x="7370792" y="1024071"/>
            <a:ext cx="1209615" cy="287547"/>
          </a:xfrm>
          <a:prstGeom prst="borderCallout1">
            <a:avLst>
              <a:gd name="adj1" fmla="val 18750"/>
              <a:gd name="adj2" fmla="val -8333"/>
              <a:gd name="adj3" fmla="val 86500"/>
              <a:gd name="adj4" fmla="val -54498"/>
            </a:avLst>
          </a:prstGeom>
          <a:solidFill>
            <a:srgbClr val="FF0000"/>
          </a:solidFill>
          <a:ln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49</a:t>
            </a:r>
            <a:r>
              <a:rPr lang="en-US" dirty="0"/>
              <a:t> kV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0BF2D1EB-00F5-EA21-CF30-25EEB1C2885F}"/>
              </a:ext>
            </a:extLst>
          </p:cNvPr>
          <p:cNvSpPr/>
          <p:nvPr/>
        </p:nvSpPr>
        <p:spPr>
          <a:xfrm>
            <a:off x="6298337" y="2674124"/>
            <a:ext cx="1209615" cy="287547"/>
          </a:xfrm>
          <a:prstGeom prst="borderCallout1">
            <a:avLst>
              <a:gd name="adj1" fmla="val 12750"/>
              <a:gd name="adj2" fmla="val -1677"/>
              <a:gd name="adj3" fmla="val 86500"/>
              <a:gd name="adj4" fmla="val -54498"/>
            </a:avLst>
          </a:prstGeom>
          <a:solidFill>
            <a:srgbClr val="FF0000"/>
          </a:solidFill>
          <a:ln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n-US" dirty="0"/>
              <a:t> kV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9300D26-6894-EFB5-C3F6-5AEDA5289961}"/>
              </a:ext>
            </a:extLst>
          </p:cNvPr>
          <p:cNvGraphicFramePr>
            <a:graphicFrameLocks/>
          </p:cNvGraphicFramePr>
          <p:nvPr/>
        </p:nvGraphicFramePr>
        <p:xfrm>
          <a:off x="7419059" y="2747371"/>
          <a:ext cx="4655661" cy="363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llout: Line 10">
            <a:extLst>
              <a:ext uri="{FF2B5EF4-FFF2-40B4-BE49-F238E27FC236}">
                <a16:creationId xmlns:a16="http://schemas.microsoft.com/office/drawing/2014/main" id="{80D8D095-E774-6EC8-A32B-8CDC4FCC0AAA}"/>
              </a:ext>
            </a:extLst>
          </p:cNvPr>
          <p:cNvSpPr/>
          <p:nvPr/>
        </p:nvSpPr>
        <p:spPr>
          <a:xfrm>
            <a:off x="8204487" y="1462925"/>
            <a:ext cx="1209615" cy="287547"/>
          </a:xfrm>
          <a:prstGeom prst="borderCallout1">
            <a:avLst>
              <a:gd name="adj1" fmla="val 18750"/>
              <a:gd name="adj2" fmla="val -8333"/>
              <a:gd name="adj3" fmla="val 86500"/>
              <a:gd name="adj4" fmla="val -54498"/>
            </a:avLst>
          </a:prstGeom>
          <a:solidFill>
            <a:srgbClr val="FF0000"/>
          </a:solidFill>
          <a:ln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 kV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1B0427BB-1E64-558E-2BA5-01AFBA79A314}"/>
              </a:ext>
            </a:extLst>
          </p:cNvPr>
          <p:cNvSpPr/>
          <p:nvPr/>
        </p:nvSpPr>
        <p:spPr>
          <a:xfrm>
            <a:off x="6199227" y="3535774"/>
            <a:ext cx="1209615" cy="287547"/>
          </a:xfrm>
          <a:prstGeom prst="borderCallout1">
            <a:avLst>
              <a:gd name="adj1" fmla="val 12750"/>
              <a:gd name="adj2" fmla="val -1677"/>
              <a:gd name="adj3" fmla="val 86500"/>
              <a:gd name="adj4" fmla="val -54498"/>
            </a:avLst>
          </a:prstGeom>
          <a:solidFill>
            <a:srgbClr val="FF0000"/>
          </a:solidFill>
          <a:ln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kV</a:t>
            </a:r>
          </a:p>
        </p:txBody>
      </p:sp>
    </p:spTree>
    <p:extLst>
      <p:ext uri="{BB962C8B-B14F-4D97-AF65-F5344CB8AC3E}">
        <p14:creationId xmlns:p14="http://schemas.microsoft.com/office/powerpoint/2010/main" val="255758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B0AB-8F54-2282-456D-A6C1F1A8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distribution in the FC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1F66B-7BDF-672C-26F7-E1AB5FF0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Tomassini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72C80-9BF6-2BDF-1233-05B48313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13AA3DD-AE78-1F19-D361-F602E37E5178}"/>
              </a:ext>
            </a:extLst>
          </p:cNvPr>
          <p:cNvGraphicFramePr>
            <a:graphicFrameLocks/>
          </p:cNvGraphicFramePr>
          <p:nvPr/>
        </p:nvGraphicFramePr>
        <p:xfrm>
          <a:off x="4654164" y="1442483"/>
          <a:ext cx="7196879" cy="488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BACEF8D-DF59-D3B4-B1C2-1522511252DA}"/>
              </a:ext>
            </a:extLst>
          </p:cNvPr>
          <p:cNvSpPr txBox="1"/>
          <p:nvPr/>
        </p:nvSpPr>
        <p:spPr>
          <a:xfrm>
            <a:off x="178279" y="1442483"/>
            <a:ext cx="47387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turn close to the Cathode is at </a:t>
            </a:r>
            <a:r>
              <a:rPr lang="en-US" b="1" dirty="0">
                <a:solidFill>
                  <a:srgbClr val="FF0000"/>
                </a:solidFill>
              </a:rPr>
              <a:t>10 mm</a:t>
            </a:r>
          </a:p>
          <a:p>
            <a:endParaRPr lang="en-US" dirty="0"/>
          </a:p>
          <a:p>
            <a:r>
              <a:rPr lang="en-US" dirty="0"/>
              <a:t>The last turn distance from the GEM is </a:t>
            </a:r>
            <a:r>
              <a:rPr lang="en-US" b="1" dirty="0">
                <a:solidFill>
                  <a:srgbClr val="FF0000"/>
                </a:solidFill>
              </a:rPr>
              <a:t>10 mm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The cathode is at 50 kV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The GEM is at 3 kV</a:t>
            </a:r>
          </a:p>
        </p:txBody>
      </p:sp>
    </p:spTree>
    <p:extLst>
      <p:ext uri="{BB962C8B-B14F-4D97-AF65-F5344CB8AC3E}">
        <p14:creationId xmlns:p14="http://schemas.microsoft.com/office/powerpoint/2010/main" val="127351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3554"/>
            <a:ext cx="12192000" cy="3931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2B0AB-8F54-2282-456D-A6C1F1A8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distribution applied to the FC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1F66B-7BDF-672C-26F7-E1AB5FF0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Tomassini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72C80-9BF6-2BDF-1233-05B48313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CEF8D-DF59-D3B4-B1C2-1522511252DA}"/>
              </a:ext>
            </a:extLst>
          </p:cNvPr>
          <p:cNvSpPr txBox="1"/>
          <p:nvPr/>
        </p:nvSpPr>
        <p:spPr>
          <a:xfrm>
            <a:off x="178278" y="1374995"/>
            <a:ext cx="4832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first turn close to the Cathode is at </a:t>
            </a:r>
            <a:r>
              <a:rPr lang="en-US" b="1" dirty="0">
                <a:solidFill>
                  <a:srgbClr val="FF0000"/>
                </a:solidFill>
              </a:rPr>
              <a:t>10 mm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last turn distance from the GEM is </a:t>
            </a:r>
            <a:r>
              <a:rPr lang="en-US" b="1" dirty="0">
                <a:solidFill>
                  <a:srgbClr val="FF0000"/>
                </a:solidFill>
              </a:rPr>
              <a:t>10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The cathode is at 50 kV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The GEM is at 3 kV</a:t>
            </a:r>
          </a:p>
        </p:txBody>
      </p:sp>
    </p:spTree>
    <p:extLst>
      <p:ext uri="{BB962C8B-B14F-4D97-AF65-F5344CB8AC3E}">
        <p14:creationId xmlns:p14="http://schemas.microsoft.com/office/powerpoint/2010/main" val="37855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71" y="891762"/>
            <a:ext cx="2357058" cy="1903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2B0AB-8F54-2282-456D-A6C1F1A8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field distribution between turns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1F66B-7BDF-672C-26F7-E1AB5FF0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Tomassini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72C80-9BF6-2BDF-1233-05B48313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CEF8D-DF59-D3B4-B1C2-1522511252DA}"/>
              </a:ext>
            </a:extLst>
          </p:cNvPr>
          <p:cNvSpPr txBox="1"/>
          <p:nvPr/>
        </p:nvSpPr>
        <p:spPr>
          <a:xfrm>
            <a:off x="178278" y="1374995"/>
            <a:ext cx="4832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first turn close to the Cathode is at </a:t>
            </a:r>
            <a:r>
              <a:rPr lang="en-US" b="1" dirty="0">
                <a:solidFill>
                  <a:srgbClr val="FF0000"/>
                </a:solidFill>
              </a:rPr>
              <a:t>10 mm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last turn distance from the GEM is </a:t>
            </a:r>
            <a:r>
              <a:rPr lang="en-US" b="1" dirty="0">
                <a:solidFill>
                  <a:srgbClr val="FF0000"/>
                </a:solidFill>
              </a:rPr>
              <a:t>10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The cathode is at 50 kV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The GEM is at 3 kV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6" y="2794780"/>
            <a:ext cx="12201146" cy="36334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7306056" y="1527048"/>
            <a:ext cx="923544" cy="21305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27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ED8B7-CCDB-9BA0-1DEE-2F14CDA4A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60318-AD9A-D35B-5CBE-C8B14B56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946" y="139700"/>
            <a:ext cx="4284453" cy="49688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FC: 47 kV to 1 kV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A2FEC-3141-124E-BEF3-E3964DE3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Tomassini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450E2-D20E-EA70-625E-26A2E246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C7699-FD10-0211-F9F8-114E9F4A0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206"/>
            <a:ext cx="12192000" cy="53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2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8D078-8E4E-A29D-D2B9-70E86C8FC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1C88-3076-08BA-B13B-9BB61D61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700"/>
            <a:ext cx="10972800" cy="496887"/>
          </a:xfrm>
        </p:spPr>
        <p:txBody>
          <a:bodyPr>
            <a:normAutofit fontScale="90000"/>
          </a:bodyPr>
          <a:lstStyle/>
          <a:p>
            <a:r>
              <a:rPr lang="en-US" dirty="0"/>
              <a:t>Top: Total deformation with </a:t>
            </a:r>
            <a:r>
              <a:rPr lang="en-US" dirty="0">
                <a:solidFill>
                  <a:srgbClr val="FF0000"/>
                </a:solidFill>
              </a:rPr>
              <a:t>E field only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92302-F799-3F59-C97C-3E7CA2A0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Tomassini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03BE8-D42E-5D86-4C7C-55A6C56E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5B0DEB-5146-DE99-F744-1373D93C0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814387"/>
            <a:ext cx="108870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2ED4E-C175-986E-9D48-CE58D1266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2872C-8E4F-91ED-E9A0-ED78E036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700"/>
            <a:ext cx="10972800" cy="496887"/>
          </a:xfrm>
        </p:spPr>
        <p:txBody>
          <a:bodyPr>
            <a:normAutofit fontScale="90000"/>
          </a:bodyPr>
          <a:lstStyle/>
          <a:p>
            <a:r>
              <a:rPr lang="en-US" dirty="0"/>
              <a:t>TOP: Loads = Gravity + E Field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0318E-36CC-3D8E-0A95-75EF6CFB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Tomassini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65F86-4104-45D8-D942-49CA3940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2DB2A-D532-9564-F79C-C09AE8587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814387"/>
            <a:ext cx="108870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336</Words>
  <Application>Microsoft Office PowerPoint</Application>
  <PresentationFormat>Widescreen</PresentationFormat>
  <Paragraphs>78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FULL - FC</vt:lpstr>
      <vt:lpstr>FC: 47 kV to 1 kV</vt:lpstr>
      <vt:lpstr>Voltage distribution in the FC</vt:lpstr>
      <vt:lpstr>Voltage distribution applied to the FC</vt:lpstr>
      <vt:lpstr>E field distribution between turns</vt:lpstr>
      <vt:lpstr>FC: 47 kV to 1 kV</vt:lpstr>
      <vt:lpstr>Top: Total deformation with E field only</vt:lpstr>
      <vt:lpstr>TOP: Loads = Gravity + E Field</vt:lpstr>
      <vt:lpstr>Top: Total deformation with Gravity + E Field</vt:lpstr>
      <vt:lpstr>TOP: Loads with 20 N stretching</vt:lpstr>
      <vt:lpstr>Top: Total deformation with Gravity + E Field + 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Sandro Tomassini</dc:creator>
  <cp:lastModifiedBy>Sandro Tomassini</cp:lastModifiedBy>
  <cp:revision>3</cp:revision>
  <dcterms:created xsi:type="dcterms:W3CDTF">2024-04-04T07:32:13Z</dcterms:created>
  <dcterms:modified xsi:type="dcterms:W3CDTF">2024-04-04T07:49:18Z</dcterms:modified>
</cp:coreProperties>
</file>