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71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5" r:id="rId18"/>
    <p:sldId id="274" r:id="rId19"/>
    <p:sldId id="276" r:id="rId20"/>
    <p:sldId id="277" r:id="rId21"/>
  </p:sldIdLst>
  <p:sldSz cx="9906000" cy="6858000" type="A4"/>
  <p:notesSz cx="10234613" cy="146637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111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EC44-B061-4115-86ED-7AD26C78CB86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AF02-7F85-46A6-A6EB-50212E56464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80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EC44-B061-4115-86ED-7AD26C78CB86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AF02-7F85-46A6-A6EB-50212E56464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76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EC44-B061-4115-86ED-7AD26C78CB86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AF02-7F85-46A6-A6EB-50212E56464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10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EC44-B061-4115-86ED-7AD26C78CB86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AF02-7F85-46A6-A6EB-50212E56464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3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EC44-B061-4115-86ED-7AD26C78CB86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AF02-7F85-46A6-A6EB-50212E56464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91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EC44-B061-4115-86ED-7AD26C78CB86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AF02-7F85-46A6-A6EB-50212E56464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18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EC44-B061-4115-86ED-7AD26C78CB86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AF02-7F85-46A6-A6EB-50212E56464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19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EC44-B061-4115-86ED-7AD26C78CB86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AF02-7F85-46A6-A6EB-50212E56464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69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EC44-B061-4115-86ED-7AD26C78CB86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AF02-7F85-46A6-A6EB-50212E56464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86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EC44-B061-4115-86ED-7AD26C78CB86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AF02-7F85-46A6-A6EB-50212E56464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60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EC44-B061-4115-86ED-7AD26C78CB86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AF02-7F85-46A6-A6EB-50212E56464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29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EEC44-B061-4115-86ED-7AD26C78CB86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DAF02-7F85-46A6-A6EB-50212E56464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83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 r="22891"/>
          <a:stretch/>
        </p:blipFill>
        <p:spPr>
          <a:xfrm rot="5400000">
            <a:off x="2854945" y="-834143"/>
            <a:ext cx="4106587" cy="85016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77" y="339478"/>
            <a:ext cx="228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Arial Narrow" panose="020B0606020202030204" pitchFamily="34" charset="0"/>
              </a:rPr>
              <a:t>CYGNO FIELD CAGE</a:t>
            </a:r>
            <a:endParaRPr lang="it-IT" sz="2000" b="1" i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1480" y="712933"/>
            <a:ext cx="8077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MECCANISMO DI TENSIONAMENTO PER ‘’STENDERE’’ IL PCB NELLA STRUTTURA DI SUPPORTO</a:t>
            </a:r>
            <a:endParaRPr lang="it-IT" sz="1600" b="1" i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580" y="2140900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CORNER</a:t>
            </a:r>
            <a:endParaRPr lang="it-IT" b="1" i="1" dirty="0">
              <a:latin typeface="Arial Narrow" panose="020B0606020202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379813" y="2502280"/>
            <a:ext cx="186165" cy="3198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9094" y="341861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PULLER</a:t>
            </a:r>
            <a:endParaRPr lang="it-IT" b="1" i="1" dirty="0">
              <a:latin typeface="Arial Narrow" panose="020B0606020202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71286" y="3731626"/>
            <a:ext cx="330445" cy="2221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3134" y="5412541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(ANGLE) CLAMP</a:t>
            </a:r>
            <a:endParaRPr lang="it-IT" b="1" i="1" dirty="0">
              <a:latin typeface="Arial Narrow" panose="020B060602020203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258316" y="4811949"/>
            <a:ext cx="374065" cy="5927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76724" y="6199761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38" y="5833125"/>
            <a:ext cx="713362" cy="7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1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1" y="1005192"/>
            <a:ext cx="4511203" cy="504865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90775" y="704195"/>
            <a:ext cx="40781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SI PROCEDE ANCORANDO AL PCB I TRE ‘’TENDITORI’’</a:t>
            </a:r>
          </a:p>
          <a:p>
            <a:r>
              <a:rPr lang="en-US" sz="1200" b="1" dirty="0" smtClean="0">
                <a:latin typeface="Arial Narrow" panose="020B0606020202030204" pitchFamily="34" charset="0"/>
              </a:rPr>
              <a:t>UTILIZZARE LA FORATURA DEL PCB PER IL POSIZIONAMENTO </a:t>
            </a:r>
            <a:endParaRPr lang="it-IT" sz="1200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40" y="1005192"/>
            <a:ext cx="4511203" cy="504865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085788" y="729973"/>
            <a:ext cx="22071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INSERIRE LE ALTRE DUE PARETI DELLA BOX DELLA FIELD CAGE</a:t>
            </a:r>
            <a:endParaRPr lang="it-IT" sz="1200" b="1" dirty="0">
              <a:latin typeface="Arial Narrow" panose="020B0606020202030204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8184205" y="1446179"/>
            <a:ext cx="175097" cy="95331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Down Arrow 6"/>
          <p:cNvSpPr/>
          <p:nvPr/>
        </p:nvSpPr>
        <p:spPr>
          <a:xfrm>
            <a:off x="6189378" y="1378085"/>
            <a:ext cx="175097" cy="95331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6176724" y="6199761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38" y="5833125"/>
            <a:ext cx="713362" cy="7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"/>
          <a:stretch/>
        </p:blipFill>
        <p:spPr>
          <a:xfrm>
            <a:off x="546615" y="966281"/>
            <a:ext cx="4550679" cy="522375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r="2204"/>
          <a:stretch/>
        </p:blipFill>
        <p:spPr>
          <a:xfrm>
            <a:off x="5296157" y="966280"/>
            <a:ext cx="4425018" cy="52237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85697" y="643114"/>
            <a:ext cx="35139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COMINCIARE A ‘’STENDERE’’ LEGGERMENTE IL PCB VERIFICANDO CHE L’ANDAMENTO GEOMETRICO SIA QUELLO VOLUTO (ORTOGONALITA’) </a:t>
            </a:r>
            <a:endParaRPr lang="it-IT" sz="12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06335" y="643113"/>
            <a:ext cx="41332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PROCEDERE CON L’INSERIMENTO DEI CLAMP E AVVITARE TUTTE LE VITI  (N.B. SENZA SERRARE)</a:t>
            </a:r>
            <a:endParaRPr lang="it-IT" sz="12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6724" y="6199761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38" y="5833125"/>
            <a:ext cx="713362" cy="7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2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2" y="849549"/>
            <a:ext cx="4416186" cy="523023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335637" y="499883"/>
            <a:ext cx="258655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LE VITI VANNO PORTATE AD ACCOSTARE LE PARETI E I CLAMP SENZA SERRARE COMPLETAMENTE.</a:t>
            </a:r>
          </a:p>
          <a:p>
            <a:r>
              <a:rPr lang="en-US" sz="1200" b="1" dirty="0" smtClean="0">
                <a:latin typeface="Arial Narrow" panose="020B0606020202030204" pitchFamily="34" charset="0"/>
              </a:rPr>
              <a:t>IN PRATICA DEVONO GUIDARE IL PCB LASCIANDOLO SCORRERE </a:t>
            </a:r>
            <a:endParaRPr lang="it-IT" sz="12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8324" y="2447407"/>
            <a:ext cx="1405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 Narrow" panose="020B0606020202030204" pitchFamily="34" charset="0"/>
              </a:rPr>
              <a:t>VITE FIX PARETE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cxnSp>
        <p:nvCxnSpPr>
          <p:cNvPr id="5" name="Straight Connector 4"/>
          <p:cNvCxnSpPr>
            <a:endCxn id="4" idx="2"/>
          </p:cNvCxnSpPr>
          <p:nvPr/>
        </p:nvCxnSpPr>
        <p:spPr>
          <a:xfrm flipV="1">
            <a:off x="4008120" y="2755184"/>
            <a:ext cx="593025" cy="24721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92683" y="2009662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 Narrow" panose="020B0606020202030204" pitchFamily="34" charset="0"/>
              </a:rPr>
              <a:t>VITE FIX CLAMP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/>
          <p:cNvCxnSpPr>
            <a:endCxn id="7" idx="2"/>
          </p:cNvCxnSpPr>
          <p:nvPr/>
        </p:nvCxnSpPr>
        <p:spPr>
          <a:xfrm flipH="1" flipV="1">
            <a:off x="3166105" y="2317439"/>
            <a:ext cx="552455" cy="28070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36" b="-327"/>
          <a:stretch/>
        </p:blipFill>
        <p:spPr>
          <a:xfrm>
            <a:off x="5303965" y="849549"/>
            <a:ext cx="4190231" cy="52302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Down Arrow 11"/>
          <p:cNvSpPr/>
          <p:nvPr/>
        </p:nvSpPr>
        <p:spPr>
          <a:xfrm rot="16977207">
            <a:off x="8805050" y="3808549"/>
            <a:ext cx="188159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Down Arrow 12"/>
          <p:cNvSpPr/>
          <p:nvPr/>
        </p:nvSpPr>
        <p:spPr>
          <a:xfrm rot="12431710" flipH="1">
            <a:off x="6153210" y="912962"/>
            <a:ext cx="273482" cy="571688"/>
          </a:xfrm>
          <a:prstGeom prst="downArrow">
            <a:avLst>
              <a:gd name="adj1" fmla="val 45952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6724925" y="499882"/>
            <a:ext cx="258655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LAVORANDO CON I TRE TENDITORI STENDERE IL PCB E STRINGERE GRADUALMENTE LE VITI DI ACCOPPIAMENTO (PARETI E CLAMP) FINO AD ARRIVARE AD AVERE IL TUTTO SOLIDALE. </a:t>
            </a:r>
            <a:endParaRPr lang="it-IT" sz="1200" b="1" dirty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6724" y="6199761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38" y="5833125"/>
            <a:ext cx="713362" cy="7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4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-5683" r="1943" b="1"/>
          <a:stretch/>
        </p:blipFill>
        <p:spPr>
          <a:xfrm>
            <a:off x="473414" y="1076526"/>
            <a:ext cx="4125868" cy="49254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/>
          <a:stretch/>
        </p:blipFill>
        <p:spPr>
          <a:xfrm>
            <a:off x="5214027" y="1076526"/>
            <a:ext cx="4073734" cy="49090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119272" y="531325"/>
            <a:ext cx="418950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UNA VOLTA STRETTE TUTTE LE VITI, RIMUOVERE I TOOL E PROCEDERE A VERIFICARE LA GEOMETRIA …  </a:t>
            </a:r>
          </a:p>
          <a:p>
            <a:r>
              <a:rPr lang="en-US" sz="1200" b="1" dirty="0" smtClean="0">
                <a:latin typeface="Arial Narrow" panose="020B0606020202030204" pitchFamily="34" charset="0"/>
              </a:rPr>
              <a:t>IN CASO DI PROBLEMI TENERE IN CONSIDERAZIONE CHE E’ POSSIBILE RIPETERE L’OPERAZIONE</a:t>
            </a:r>
            <a:endParaRPr lang="it-IT" sz="1200" b="1" dirty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38" y="5833125"/>
            <a:ext cx="713362" cy="735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6724" y="6199761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21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54" b="1"/>
          <a:stretch/>
        </p:blipFill>
        <p:spPr>
          <a:xfrm>
            <a:off x="5627865" y="487365"/>
            <a:ext cx="3854165" cy="392574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28682" y="287310"/>
            <a:ext cx="28616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Arial Narrow" panose="020B0606020202030204" pitchFamily="34" charset="0"/>
              </a:rPr>
              <a:t>CYGNO (GIN) FIELD CAGE</a:t>
            </a:r>
            <a:endParaRPr lang="it-IT" sz="2000" b="1" i="1" dirty="0">
              <a:latin typeface="Arial Narrow" panose="020B0606020202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1" y="487365"/>
            <a:ext cx="4899735" cy="609275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3592" y="232186"/>
            <a:ext cx="263886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Arial Narrow" panose="020B0606020202030204" pitchFamily="34" charset="0"/>
              </a:rPr>
              <a:t>CYGNO 0.4 FIELD CAGE</a:t>
            </a:r>
            <a:endParaRPr lang="it-IT" sz="2000" b="1" i="1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7865" y="5277779"/>
            <a:ext cx="108555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latin typeface="Arial Narrow" panose="020B0606020202030204" pitchFamily="34" charset="0"/>
              </a:rPr>
              <a:t>3 FUNZIONI:</a:t>
            </a:r>
          </a:p>
          <a:p>
            <a:r>
              <a:rPr lang="en-US" sz="1000" b="1" i="1" dirty="0" smtClean="0">
                <a:latin typeface="Arial Narrow" panose="020B0606020202030204" pitchFamily="34" charset="0"/>
              </a:rPr>
              <a:t>SUPPORTO</a:t>
            </a:r>
          </a:p>
          <a:p>
            <a:r>
              <a:rPr lang="en-US" sz="1000" b="1" i="1" dirty="0" smtClean="0">
                <a:latin typeface="Arial Narrow" panose="020B0606020202030204" pitchFamily="34" charset="0"/>
              </a:rPr>
              <a:t>RINF. ANGOLARE</a:t>
            </a:r>
          </a:p>
          <a:p>
            <a:r>
              <a:rPr lang="en-US" sz="1000" b="1" i="1" dirty="0" smtClean="0">
                <a:latin typeface="Arial Narrow" panose="020B0606020202030204" pitchFamily="34" charset="0"/>
              </a:rPr>
              <a:t>SPACER POSIZ.</a:t>
            </a:r>
            <a:endParaRPr lang="it-IT" sz="1000" b="1" i="1" dirty="0">
              <a:latin typeface="Arial Narrow" panose="020B0606020202030204" pitchFamily="34" charset="0"/>
            </a:endParaRPr>
          </a:p>
        </p:txBody>
      </p:sp>
      <p:cxnSp>
        <p:nvCxnSpPr>
          <p:cNvPr id="10" name="Straight Connector 9"/>
          <p:cNvCxnSpPr>
            <a:endCxn id="9" idx="1"/>
          </p:cNvCxnSpPr>
          <p:nvPr/>
        </p:nvCxnSpPr>
        <p:spPr>
          <a:xfrm>
            <a:off x="5082540" y="5494020"/>
            <a:ext cx="545325" cy="13770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76724" y="6199761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38" y="5833125"/>
            <a:ext cx="713362" cy="7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1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1" y="817122"/>
            <a:ext cx="4084216" cy="5200073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31975" y="1460480"/>
            <a:ext cx="22133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1" dirty="0" smtClean="0">
                <a:latin typeface="Arial Narrow" panose="020B0606020202030204" pitchFamily="34" charset="0"/>
              </a:rPr>
              <a:t>CONFRONTO TRA FIELD CAGE:</a:t>
            </a:r>
          </a:p>
          <a:p>
            <a:pPr marL="171450" indent="-171450">
              <a:buFontTx/>
              <a:buChar char="-"/>
            </a:pPr>
            <a:r>
              <a:rPr lang="en-US" sz="1000" b="1" i="1" dirty="0" smtClean="0">
                <a:latin typeface="Arial Narrow" panose="020B0606020202030204" pitchFamily="34" charset="0"/>
              </a:rPr>
              <a:t>GIN </a:t>
            </a:r>
          </a:p>
          <a:p>
            <a:pPr marL="171450" indent="-171450">
              <a:buFontTx/>
              <a:buChar char="-"/>
            </a:pPr>
            <a:r>
              <a:rPr lang="en-US" sz="1000" b="1" i="1" dirty="0" smtClean="0">
                <a:latin typeface="Arial Narrow" panose="020B0606020202030204" pitchFamily="34" charset="0"/>
              </a:rPr>
              <a:t>CYGNO 0.4</a:t>
            </a:r>
          </a:p>
          <a:p>
            <a:r>
              <a:rPr lang="en-US" sz="1000" b="1" i="1" dirty="0" smtClean="0">
                <a:latin typeface="Arial Narrow" panose="020B0606020202030204" pitchFamily="34" charset="0"/>
              </a:rPr>
              <a:t>(</a:t>
            </a:r>
            <a:r>
              <a:rPr lang="en-US" sz="1000" b="1" i="1" dirty="0" err="1" smtClean="0">
                <a:latin typeface="Arial Narrow" panose="020B0606020202030204" pitchFamily="34" charset="0"/>
              </a:rPr>
              <a:t>Considerare</a:t>
            </a:r>
            <a:r>
              <a:rPr lang="en-US" sz="1000" b="1" i="1" dirty="0" smtClean="0">
                <a:latin typeface="Arial Narrow" panose="020B0606020202030204" pitchFamily="34" charset="0"/>
              </a:rPr>
              <a:t> le </a:t>
            </a:r>
            <a:r>
              <a:rPr lang="en-US" sz="1000" b="1" i="1" dirty="0" err="1" smtClean="0">
                <a:latin typeface="Arial Narrow" panose="020B0606020202030204" pitchFamily="34" charset="0"/>
              </a:rPr>
              <a:t>mani</a:t>
            </a:r>
            <a:r>
              <a:rPr lang="en-US" sz="1000" b="1" i="1" dirty="0" smtClean="0">
                <a:latin typeface="Arial Narrow" panose="020B0606020202030204" pitchFamily="34" charset="0"/>
              </a:rPr>
              <a:t> </a:t>
            </a:r>
            <a:r>
              <a:rPr lang="en-US" sz="1000" b="1" i="1" dirty="0" err="1" smtClean="0">
                <a:latin typeface="Arial Narrow" panose="020B0606020202030204" pitchFamily="34" charset="0"/>
              </a:rPr>
              <a:t>dell’operatore</a:t>
            </a:r>
            <a:r>
              <a:rPr lang="en-US" sz="1000" b="1" i="1" dirty="0" smtClean="0">
                <a:latin typeface="Arial Narrow" panose="020B0606020202030204" pitchFamily="34" charset="0"/>
              </a:rPr>
              <a:t>)</a:t>
            </a:r>
            <a:endParaRPr lang="it-IT" sz="1000" b="1" i="1" dirty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3309" r="3331"/>
          <a:stretch/>
        </p:blipFill>
        <p:spPr>
          <a:xfrm>
            <a:off x="4327835" y="992220"/>
            <a:ext cx="5005332" cy="5509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7395" y="952649"/>
            <a:ext cx="3746353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1" dirty="0" smtClean="0">
                <a:latin typeface="Arial Narrow" panose="020B0606020202030204" pitchFamily="34" charset="0"/>
              </a:rPr>
              <a:t>RIGUARDO LA STRUTTURA DELLA FIELD CAGE VA CONSIDERATO CHE LE DEFORMAZIONI SUL PIANO ‘’XY’’ POSSONO ESSERE CORRETTE/CONTENUTE DAL VESSEL MENTRE LE DEFORMAZIONI SUL PIANO ‘’YZ’’ SEMBRANO PIU’ PROBLEMATICHE DA GESTIRE (CATODO/GEM)</a:t>
            </a:r>
            <a:endParaRPr lang="it-IT" sz="1000" b="1" i="1" dirty="0">
              <a:latin typeface="Arial Narrow" panose="020B060602020203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5779770" y="3227070"/>
            <a:ext cx="95250" cy="20154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75020" y="5242560"/>
            <a:ext cx="925274" cy="67437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705044" y="3901440"/>
            <a:ext cx="95250" cy="20154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779770" y="3227070"/>
            <a:ext cx="944880" cy="67437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-Right Arrow 21"/>
          <p:cNvSpPr/>
          <p:nvPr/>
        </p:nvSpPr>
        <p:spPr>
          <a:xfrm rot="2135054">
            <a:off x="5919489" y="3614818"/>
            <a:ext cx="621030" cy="12192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813836" y="3874770"/>
            <a:ext cx="188944" cy="20421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813836" y="5505450"/>
            <a:ext cx="1020524" cy="4114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834360" y="3489960"/>
            <a:ext cx="174260" cy="20154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998970" y="3474720"/>
            <a:ext cx="1021080" cy="3924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Left-Right Arrow 62"/>
          <p:cNvSpPr/>
          <p:nvPr/>
        </p:nvSpPr>
        <p:spPr>
          <a:xfrm rot="20293205">
            <a:off x="7146337" y="3769996"/>
            <a:ext cx="621030" cy="12192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TextBox 63"/>
          <p:cNvSpPr txBox="1"/>
          <p:nvPr/>
        </p:nvSpPr>
        <p:spPr>
          <a:xfrm>
            <a:off x="2158234" y="417012"/>
            <a:ext cx="3653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Arial Narrow" panose="020B0606020202030204" pitchFamily="34" charset="0"/>
              </a:rPr>
              <a:t>CYGNO FIELD CAGE </a:t>
            </a:r>
            <a:r>
              <a:rPr lang="en-US" sz="1200" b="1" i="1" dirty="0" smtClean="0">
                <a:latin typeface="Arial Narrow" panose="020B0606020202030204" pitchFamily="34" charset="0"/>
              </a:rPr>
              <a:t>(CONSIDERAZIONI…)</a:t>
            </a:r>
            <a:endParaRPr lang="it-IT" sz="1200" b="1" i="1" dirty="0">
              <a:latin typeface="Arial Narrow" panose="020B0606020202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 flipH="1">
            <a:off x="5854800" y="3728650"/>
            <a:ext cx="367362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latin typeface="Arial Narrow" panose="020B0606020202030204" pitchFamily="34" charset="0"/>
              </a:rPr>
              <a:t>XY</a:t>
            </a:r>
            <a:endParaRPr lang="it-IT" sz="1200" b="1" i="1" dirty="0">
              <a:latin typeface="Arial Narrow" panose="020B0606020202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 flipH="1">
            <a:off x="7395210" y="3935568"/>
            <a:ext cx="355700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latin typeface="Arial Narrow" panose="020B0606020202030204" pitchFamily="34" charset="0"/>
              </a:rPr>
              <a:t>YZ</a:t>
            </a:r>
            <a:endParaRPr lang="it-IT" sz="1200" b="1" i="1" dirty="0">
              <a:latin typeface="Arial Narrow" panose="020B0606020202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686830" y="2085472"/>
            <a:ext cx="145905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 Narrow" panose="020B0606020202030204" pitchFamily="34" charset="0"/>
              </a:rPr>
              <a:t>HV BOX - VESSEL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cxnSp>
        <p:nvCxnSpPr>
          <p:cNvPr id="68" name="Straight Connector 67"/>
          <p:cNvCxnSpPr>
            <a:endCxn id="67" idx="2"/>
          </p:cNvCxnSpPr>
          <p:nvPr/>
        </p:nvCxnSpPr>
        <p:spPr>
          <a:xfrm flipH="1" flipV="1">
            <a:off x="6416357" y="2393249"/>
            <a:ext cx="288687" cy="4316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176724" y="6199761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38" y="5833125"/>
            <a:ext cx="713362" cy="735968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V="1">
            <a:off x="6583250" y="4157442"/>
            <a:ext cx="0" cy="14448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384343" y="5235687"/>
            <a:ext cx="937260" cy="73596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5641393" y="5235687"/>
            <a:ext cx="1287780" cy="5714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328870" y="420316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70625" y="5749535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50972" y="5417657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4"/>
          <a:stretch/>
        </p:blipFill>
        <p:spPr>
          <a:xfrm>
            <a:off x="3472524" y="1835285"/>
            <a:ext cx="5992238" cy="461739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8"/>
          <a:stretch/>
        </p:blipFill>
        <p:spPr>
          <a:xfrm>
            <a:off x="236957" y="246394"/>
            <a:ext cx="5238491" cy="527243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120630" y="1426724"/>
            <a:ext cx="25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Geometrie</a:t>
            </a:r>
            <a:r>
              <a:rPr lang="en-US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posizionamento</a:t>
            </a:r>
            <a:r>
              <a:rPr lang="en-US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it-IT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595336" y="1835285"/>
            <a:ext cx="518809" cy="8949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2"/>
          </p:cNvCxnSpPr>
          <p:nvPr/>
        </p:nvCxnSpPr>
        <p:spPr>
          <a:xfrm>
            <a:off x="3372736" y="1796056"/>
            <a:ext cx="323775" cy="19134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70707" y="382621"/>
            <a:ext cx="366921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LAYOUT CIGNO 0.4 DETECTOR</a:t>
            </a:r>
          </a:p>
          <a:p>
            <a:pPr marL="285750" indent="-285750">
              <a:buFontTx/>
              <a:buChar char="-"/>
            </a:pPr>
            <a:r>
              <a:rPr lang="en-US" sz="1400" b="1" i="1" dirty="0" smtClean="0">
                <a:latin typeface="Arial Narrow" panose="020B0606020202030204" pitchFamily="34" charset="0"/>
              </a:rPr>
              <a:t>GEOMETRIA POSIZIONAMENTO (SKELETON)</a:t>
            </a:r>
          </a:p>
          <a:p>
            <a:pPr marL="285750" indent="-285750">
              <a:buFontTx/>
              <a:buChar char="-"/>
            </a:pPr>
            <a:r>
              <a:rPr lang="en-US" sz="1400" b="1" i="1" dirty="0" smtClean="0">
                <a:latin typeface="Arial Narrow" panose="020B0606020202030204" pitchFamily="34" charset="0"/>
              </a:rPr>
              <a:t>COMPONENTI IN POSIZIONE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8082" y="6265637"/>
            <a:ext cx="25587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96" y="5899001"/>
            <a:ext cx="713362" cy="7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1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3" y="113457"/>
            <a:ext cx="9111575" cy="64406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38082" y="6265637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96" y="5899001"/>
            <a:ext cx="713362" cy="7359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8583" y="494358"/>
            <a:ext cx="302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LAYOUT CIGNO 0.4 DETECTOR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2" t="68195" r="18152" b="8650"/>
          <a:stretch/>
        </p:blipFill>
        <p:spPr>
          <a:xfrm>
            <a:off x="2339340" y="4823460"/>
            <a:ext cx="2762250" cy="184497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Oval 3"/>
          <p:cNvSpPr/>
          <p:nvPr/>
        </p:nvSpPr>
        <p:spPr>
          <a:xfrm>
            <a:off x="2026920" y="3089910"/>
            <a:ext cx="541020" cy="10591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2590800" y="3096587"/>
            <a:ext cx="4937760" cy="519103"/>
          </a:xfrm>
          <a:custGeom>
            <a:avLst/>
            <a:gdLst>
              <a:gd name="connsiteX0" fmla="*/ 0 w 4937760"/>
              <a:gd name="connsiteY0" fmla="*/ 248593 h 519103"/>
              <a:gd name="connsiteX1" fmla="*/ 1184910 w 4937760"/>
              <a:gd name="connsiteY1" fmla="*/ 12373 h 519103"/>
              <a:gd name="connsiteX2" fmla="*/ 3261360 w 4937760"/>
              <a:gd name="connsiteY2" fmla="*/ 84763 h 519103"/>
              <a:gd name="connsiteX3" fmla="*/ 4937760 w 4937760"/>
              <a:gd name="connsiteY3" fmla="*/ 519103 h 519103"/>
              <a:gd name="connsiteX4" fmla="*/ 4937760 w 4937760"/>
              <a:gd name="connsiteY4" fmla="*/ 519103 h 51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760" h="519103">
                <a:moveTo>
                  <a:pt x="0" y="248593"/>
                </a:moveTo>
                <a:cubicBezTo>
                  <a:pt x="320675" y="144135"/>
                  <a:pt x="641350" y="39678"/>
                  <a:pt x="1184910" y="12373"/>
                </a:cubicBezTo>
                <a:cubicBezTo>
                  <a:pt x="1728470" y="-14932"/>
                  <a:pt x="2635885" y="308"/>
                  <a:pt x="3261360" y="84763"/>
                </a:cubicBezTo>
                <a:cubicBezTo>
                  <a:pt x="3886835" y="169218"/>
                  <a:pt x="4937760" y="519103"/>
                  <a:pt x="4937760" y="519103"/>
                </a:cubicBezTo>
                <a:lnTo>
                  <a:pt x="4937760" y="519103"/>
                </a:lnTo>
              </a:path>
            </a:pathLst>
          </a:custGeom>
          <a:noFill/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5946144" y="4535742"/>
            <a:ext cx="2264150" cy="15465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i="1" dirty="0" smtClean="0">
                <a:latin typeface="Arial Narrow" panose="020B0606020202030204" pitchFamily="34" charset="0"/>
              </a:rPr>
              <a:t>Note ‘’B’’:</a:t>
            </a:r>
          </a:p>
          <a:p>
            <a:pPr marL="228600" indent="-228600">
              <a:buAutoNum type="alphaLcParenR"/>
            </a:pPr>
            <a:r>
              <a:rPr lang="en-US" sz="1050" b="1" i="1" dirty="0" smtClean="0">
                <a:latin typeface="Arial Narrow" panose="020B0606020202030204" pitchFamily="34" charset="0"/>
              </a:rPr>
              <a:t>FORO DELLA TELECAMERA DA 160-170 mm COME SE LA TELECAMERA FOSSE ‘’DENTRO’’ LA BOX DI RAME. </a:t>
            </a:r>
          </a:p>
          <a:p>
            <a:pPr marL="228600" indent="-228600">
              <a:buAutoNum type="alphaLcParenR"/>
            </a:pPr>
            <a:r>
              <a:rPr lang="en-US" sz="1050" b="1" i="1" dirty="0" smtClean="0">
                <a:latin typeface="Arial Narrow" panose="020B0606020202030204" pitchFamily="34" charset="0"/>
              </a:rPr>
              <a:t>QUESTO SIGNIFICA AVERE N.6 TELECAMERE DENTRO LA FARADAY CAGE E DENTRO LO </a:t>
            </a:r>
            <a:r>
              <a:rPr lang="en-US" sz="1050" b="1" i="1" dirty="0" smtClean="0">
                <a:latin typeface="Arial Narrow" panose="020B0606020202030204" pitchFamily="34" charset="0"/>
              </a:rPr>
              <a:t>SHIELDING</a:t>
            </a:r>
            <a:endParaRPr lang="en-US" sz="1050" b="1" i="1" dirty="0" smtClean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2495" y="4881872"/>
            <a:ext cx="1257185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i="1" dirty="0" smtClean="0">
                <a:latin typeface="Arial Narrow" panose="020B0606020202030204" pitchFamily="34" charset="0"/>
              </a:rPr>
              <a:t>Note ‘’A’’:  INTEGRAZIONE </a:t>
            </a:r>
          </a:p>
          <a:p>
            <a:r>
              <a:rPr lang="en-US" sz="1050" b="1" i="1" dirty="0" smtClean="0">
                <a:latin typeface="Arial Narrow" panose="020B0606020202030204" pitchFamily="34" charset="0"/>
              </a:rPr>
              <a:t>GEM – FIELD CAGE</a:t>
            </a:r>
          </a:p>
        </p:txBody>
      </p:sp>
      <p:sp>
        <p:nvSpPr>
          <p:cNvPr id="14" name="Oval 13"/>
          <p:cNvSpPr/>
          <p:nvPr/>
        </p:nvSpPr>
        <p:spPr>
          <a:xfrm>
            <a:off x="4668864" y="4339525"/>
            <a:ext cx="340963" cy="4533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5149312" y="4228639"/>
            <a:ext cx="159366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i="1" dirty="0" smtClean="0">
                <a:latin typeface="Arial Narrow" panose="020B0606020202030204" pitchFamily="34" charset="0"/>
              </a:rPr>
              <a:t>LUNGHEZZA DELLA COPPER BOX</a:t>
            </a:r>
          </a:p>
        </p:txBody>
      </p:sp>
      <p:cxnSp>
        <p:nvCxnSpPr>
          <p:cNvPr id="19" name="Straight Connector 18"/>
          <p:cNvCxnSpPr>
            <a:stCxn id="17" idx="1"/>
            <a:endCxn id="14" idx="7"/>
          </p:cNvCxnSpPr>
          <p:nvPr/>
        </p:nvCxnSpPr>
        <p:spPr>
          <a:xfrm flipH="1">
            <a:off x="4959894" y="4336361"/>
            <a:ext cx="189418" cy="695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59009" y="6379073"/>
            <a:ext cx="144258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DOVREBBE ENTRARE 7 mm(?)</a:t>
            </a:r>
          </a:p>
        </p:txBody>
      </p:sp>
    </p:spTree>
    <p:extLst>
      <p:ext uri="{BB962C8B-B14F-4D97-AF65-F5344CB8AC3E}">
        <p14:creationId xmlns:p14="http://schemas.microsoft.com/office/powerpoint/2010/main" val="186613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04937" y="522873"/>
            <a:ext cx="489832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GENERAL SETUP SALA ‘’F’’ - CIGNO 0.4 DETECTOR</a:t>
            </a:r>
          </a:p>
          <a:p>
            <a:pPr marL="285750" indent="-285750">
              <a:buFontTx/>
              <a:buChar char="-"/>
            </a:pPr>
            <a:r>
              <a:rPr lang="en-US" sz="1400" b="1" i="1" dirty="0" smtClean="0">
                <a:latin typeface="Arial Narrow" panose="020B0606020202030204" pitchFamily="34" charset="0"/>
              </a:rPr>
              <a:t>POSIZIONAMENTO DETECTOR </a:t>
            </a:r>
          </a:p>
          <a:p>
            <a:pPr marL="285750" indent="-285750">
              <a:buFontTx/>
              <a:buChar char="-"/>
            </a:pPr>
            <a:r>
              <a:rPr lang="en-US" sz="1400" b="1" i="1" dirty="0" smtClean="0">
                <a:latin typeface="Arial Narrow" panose="020B0606020202030204" pitchFamily="34" charset="0"/>
              </a:rPr>
              <a:t>GESTIONE SPAZI</a:t>
            </a:r>
          </a:p>
          <a:p>
            <a:pPr marL="285750" indent="-285750">
              <a:buFontTx/>
              <a:buChar char="-"/>
            </a:pPr>
            <a:r>
              <a:rPr lang="en-US" sz="1400" b="1" i="1" dirty="0" smtClean="0">
                <a:latin typeface="Arial Narrow" panose="020B0606020202030204" pitchFamily="34" charset="0"/>
              </a:rPr>
              <a:t>IMPIANTISTICA</a:t>
            </a:r>
          </a:p>
          <a:p>
            <a:pPr marL="285750" indent="-285750">
              <a:buFontTx/>
              <a:buChar char="-"/>
            </a:pPr>
            <a:r>
              <a:rPr lang="en-US" sz="1400" b="1" i="1" dirty="0" smtClean="0">
                <a:latin typeface="Arial Narrow" panose="020B0606020202030204" pitchFamily="34" charset="0"/>
              </a:rPr>
              <a:t>ETC.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8082" y="6265637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96" y="5899001"/>
            <a:ext cx="713362" cy="735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3" y="2029736"/>
            <a:ext cx="9526622" cy="30351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3805" y="5330757"/>
            <a:ext cx="22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CIGNO 0.4 DETECTOR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cxnSp>
        <p:nvCxnSpPr>
          <p:cNvPr id="9" name="Straight Connector 8"/>
          <p:cNvCxnSpPr>
            <a:stCxn id="14" idx="0"/>
          </p:cNvCxnSpPr>
          <p:nvPr/>
        </p:nvCxnSpPr>
        <p:spPr>
          <a:xfrm flipV="1">
            <a:off x="2279557" y="3761362"/>
            <a:ext cx="956511" cy="15693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97514" y="5308891"/>
            <a:ext cx="175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CONTROL ROOM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cxnSp>
        <p:nvCxnSpPr>
          <p:cNvPr id="17" name="Straight Connector 16"/>
          <p:cNvCxnSpPr>
            <a:stCxn id="15" idx="0"/>
          </p:cNvCxnSpPr>
          <p:nvPr/>
        </p:nvCxnSpPr>
        <p:spPr>
          <a:xfrm flipV="1">
            <a:off x="6875639" y="4072647"/>
            <a:ext cx="1152923" cy="12362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40032" y="5678223"/>
            <a:ext cx="159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SERVICE AREA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628632" y="4072647"/>
            <a:ext cx="1219642" cy="15926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74009" y="3437427"/>
            <a:ext cx="76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Side A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62642" y="343742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Side </a:t>
            </a:r>
            <a:r>
              <a:rPr lang="en-US" b="1" i="1" dirty="0">
                <a:latin typeface="Arial Narrow" panose="020B0606020202030204" pitchFamily="34" charset="0"/>
              </a:rPr>
              <a:t>B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18574" y="4441276"/>
            <a:ext cx="75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Sala A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8322" y="449961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Sala </a:t>
            </a:r>
            <a:r>
              <a:rPr lang="en-US" b="1" i="1" dirty="0">
                <a:latin typeface="Arial Narrow" panose="020B0606020202030204" pitchFamily="34" charset="0"/>
              </a:rPr>
              <a:t>B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2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81" y="632162"/>
            <a:ext cx="8398213" cy="59373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404" y="265888"/>
            <a:ext cx="7091715" cy="126188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COPPER SHIELDING BOX:</a:t>
            </a:r>
          </a:p>
          <a:p>
            <a:r>
              <a:rPr lang="en-US" sz="1200" b="1" i="1" dirty="0" smtClean="0">
                <a:latin typeface="Arial Narrow" panose="020B0606020202030204" pitchFamily="34" charset="0"/>
              </a:rPr>
              <a:t>LA SOLUZIONE PROPOSTA E STUDIATA SI BASAVA SU DUE PRESUPPOSTI:</a:t>
            </a:r>
          </a:p>
          <a:p>
            <a:pPr marL="342900" indent="-342900">
              <a:buAutoNum type="arabicParenR"/>
            </a:pPr>
            <a:r>
              <a:rPr lang="en-US" sz="1200" b="1" i="1" dirty="0" smtClean="0">
                <a:latin typeface="Arial Narrow" panose="020B0606020202030204" pitchFamily="34" charset="0"/>
              </a:rPr>
              <a:t>LA POSSIBILITA’ DI REALIZZARE DEI GETTI DI FUSIONE DI GRANDI DIMENSIONI IN MODO DA RECUPERARE IL RAME DISPONIBILE ED AVERE IL LAVORO DI MECCANICA (ALMENO IN PARTE) ESEGUITO</a:t>
            </a:r>
          </a:p>
          <a:p>
            <a:pPr marL="342900" indent="-342900">
              <a:buAutoNum type="arabicParenR"/>
            </a:pPr>
            <a:r>
              <a:rPr lang="en-US" sz="1200" b="1" i="1" dirty="0" smtClean="0">
                <a:latin typeface="Arial Narrow" panose="020B0606020202030204" pitchFamily="34" charset="0"/>
              </a:rPr>
              <a:t>SPESSORI DI RAME RADIOPURO CONTENUTO ENTRO I 10-15 mm, COME AVERE DELLE ‘’MATTONELLE’’ PER RIVESTIMENTO INTERNO ( </a:t>
            </a:r>
            <a:r>
              <a:rPr lang="en-US" sz="1200" b="1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40x40x1 Cm</a:t>
            </a:r>
            <a:r>
              <a:rPr lang="en-US" sz="1200" b="1" i="1" baseline="30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3 </a:t>
            </a:r>
            <a:r>
              <a:rPr lang="en-US" sz="1200" b="1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= 15 Kg </a:t>
            </a:r>
            <a:r>
              <a:rPr lang="en-US" sz="1200" b="1" i="1" dirty="0" smtClean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404" y="5553852"/>
            <a:ext cx="4581979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Arial Narrow" panose="020B0606020202030204" pitchFamily="34" charset="0"/>
              </a:rPr>
              <a:t>QUESTI DUE PRESUPPOSTI SONO VENUTI MENO IN QUANTO:</a:t>
            </a:r>
          </a:p>
          <a:p>
            <a:pPr marL="228600" indent="-228600">
              <a:buAutoNum type="arabicParenR"/>
            </a:pPr>
            <a:r>
              <a:rPr lang="en-US" sz="1200" b="1" i="1" dirty="0">
                <a:latin typeface="Arial Narrow" panose="020B0606020202030204" pitchFamily="34" charset="0"/>
              </a:rPr>
              <a:t>I LAVORI DI FONDERIA CON IL RAME HANNO ASSUNTO UN ASPETTO DA OREFICERIA E QUINDI ANTI-ECONOMICI </a:t>
            </a:r>
          </a:p>
          <a:p>
            <a:pPr marL="228600" indent="-228600">
              <a:buFontTx/>
              <a:buAutoNum type="arabicParenR"/>
            </a:pPr>
            <a:r>
              <a:rPr lang="en-US" sz="1200" b="1" i="1" dirty="0">
                <a:latin typeface="Arial Narrow" panose="020B0606020202030204" pitchFamily="34" charset="0"/>
              </a:rPr>
              <a:t>LO SPESSORE DEL RAME RADIOPURO E’ STATO INDICATO DOVER ESSERE DI </a:t>
            </a:r>
            <a:r>
              <a:rPr lang="en-US" sz="1200" b="1" i="1" dirty="0" smtClean="0">
                <a:latin typeface="Arial Narrow" panose="020B0606020202030204" pitchFamily="34" charset="0"/>
              </a:rPr>
              <a:t>4 Cm ( </a:t>
            </a:r>
            <a:r>
              <a:rPr lang="en-US" sz="12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40x40x4 </a:t>
            </a:r>
            <a:r>
              <a:rPr lang="en-US" sz="1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Cm</a:t>
            </a:r>
            <a:r>
              <a:rPr lang="en-US" sz="1200" b="1" i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3 </a:t>
            </a:r>
            <a:r>
              <a:rPr lang="en-US" sz="1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= 60 Kg </a:t>
            </a:r>
            <a:r>
              <a:rPr lang="en-US" sz="1200" b="1" i="1" dirty="0">
                <a:latin typeface="Arial Narrow" panose="020B0606020202030204" pitchFamily="34" charset="0"/>
              </a:rPr>
              <a:t>-&gt; </a:t>
            </a: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20x20x4 Cm</a:t>
            </a:r>
            <a:r>
              <a:rPr lang="en-US" sz="1200" b="1" i="1" baseline="300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3 </a:t>
            </a: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= 15 Kg </a:t>
            </a:r>
            <a:r>
              <a:rPr lang="en-US" sz="1200" b="1" i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-&gt; </a:t>
            </a:r>
            <a:r>
              <a:rPr lang="en-US" sz="12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4x</a:t>
            </a:r>
            <a:r>
              <a:rPr lang="en-US" sz="1200" b="1" i="1" dirty="0" smtClean="0">
                <a:latin typeface="Arial Narrow" panose="020B0606020202030204" pitchFamily="34" charset="0"/>
              </a:rPr>
              <a:t>)</a:t>
            </a:r>
            <a:endParaRPr lang="it-IT" sz="12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8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8" t="9125"/>
          <a:stretch/>
        </p:blipFill>
        <p:spPr>
          <a:xfrm rot="5400000">
            <a:off x="603736" y="405535"/>
            <a:ext cx="2619455" cy="26555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6" t="21397" r="5719"/>
          <a:stretch/>
        </p:blipFill>
        <p:spPr>
          <a:xfrm rot="5400000">
            <a:off x="3695764" y="391794"/>
            <a:ext cx="2591973" cy="26555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6" t="20709" r="4595"/>
          <a:stretch/>
        </p:blipFill>
        <p:spPr>
          <a:xfrm rot="5400000">
            <a:off x="6734709" y="431137"/>
            <a:ext cx="2572518" cy="255745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3786" y="3223099"/>
            <a:ext cx="2655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 Narrow" panose="020B0606020202030204" pitchFamily="34" charset="0"/>
              </a:rPr>
              <a:t>1) IL PCB PREFORATO VIENE AGGANCIATO AL PULLER E AL CORNER CON LE VITI PASSANTI</a:t>
            </a:r>
            <a:endParaRPr lang="it-IT" sz="1600" i="1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2073" y="3223098"/>
            <a:ext cx="2655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 Narrow" panose="020B0606020202030204" pitchFamily="34" charset="0"/>
              </a:rPr>
              <a:t>2) IL TENSIONAMENTO AVVIENE AVVITANDO LE VITI E COSTRINGENDO IL PCB A ENTRARE NELLA GOLA PRESENTE NEL CORNER </a:t>
            </a:r>
            <a:endParaRPr lang="it-IT" sz="1600" i="1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2220" y="3223099"/>
            <a:ext cx="26555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 Narrow" panose="020B0606020202030204" pitchFamily="34" charset="0"/>
              </a:rPr>
              <a:t>3) DOPO IL TENSIONAMENTO IL PCB VIENE FISSATO AL CORNER CON IL CLAMP.</a:t>
            </a:r>
          </a:p>
          <a:p>
            <a:r>
              <a:rPr lang="en-US" sz="1600" i="1" dirty="0" smtClean="0">
                <a:latin typeface="Arial Narrow" panose="020B0606020202030204" pitchFamily="34" charset="0"/>
              </a:rPr>
              <a:t>IN QUESTO MODO OLTRE A BLOCCARE IL PCB CON IL TENSIONAMENTO VOLUTO, SI COSTRINGE IL PCB AD AVERE LA GIUSTA ‘’SHAPE’’ DI PIEGA</a:t>
            </a:r>
            <a:endParaRPr lang="it-IT" sz="1600" i="1" dirty="0">
              <a:latin typeface="Arial Narrow" panose="020B0606020202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5" t="20520" r="10706"/>
          <a:stretch/>
        </p:blipFill>
        <p:spPr>
          <a:xfrm rot="5400000">
            <a:off x="814312" y="4186239"/>
            <a:ext cx="2198301" cy="265559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663953" y="4825394"/>
            <a:ext cx="2655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 Narrow" panose="020B0606020202030204" pitchFamily="34" charset="0"/>
              </a:rPr>
              <a:t>4) QUINDI SI RIMUOVE IL PULLER CON LE SUE VITI.</a:t>
            </a:r>
          </a:p>
          <a:p>
            <a:endParaRPr lang="en-US" sz="1600" i="1" dirty="0">
              <a:latin typeface="Arial Narrow" panose="020B0606020202030204" pitchFamily="34" charset="0"/>
            </a:endParaRPr>
          </a:p>
          <a:p>
            <a:r>
              <a:rPr lang="en-US" sz="1600" b="1" i="1" dirty="0" smtClean="0">
                <a:latin typeface="Arial Narrow" panose="020B0606020202030204" pitchFamily="34" charset="0"/>
              </a:rPr>
              <a:t>N.B. IL SISTEMA PERMETTE DI  RE-INTERVENIRE IN CASO DI NECESSITA’</a:t>
            </a:r>
            <a:endParaRPr lang="it-IT" sz="1600" b="1" i="1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6724" y="6199761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38" y="5833125"/>
            <a:ext cx="713362" cy="735968"/>
          </a:xfrm>
          <a:prstGeom prst="rect">
            <a:avLst/>
          </a:prstGeom>
        </p:spPr>
      </p:pic>
      <p:sp>
        <p:nvSpPr>
          <p:cNvPr id="4" name="Curved Left Arrow 3"/>
          <p:cNvSpPr/>
          <p:nvPr/>
        </p:nvSpPr>
        <p:spPr>
          <a:xfrm rot="7418823">
            <a:off x="8184015" y="1917651"/>
            <a:ext cx="251460" cy="781956"/>
          </a:xfrm>
          <a:prstGeom prst="curved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2493" y="235125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90°</a:t>
            </a:r>
            <a:endParaRPr lang="it-IT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5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6" y="149157"/>
            <a:ext cx="4283789" cy="30285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17" y="1815830"/>
            <a:ext cx="6828776" cy="48281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49156" y="149157"/>
            <a:ext cx="4283789" cy="302854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9156" y="149157"/>
            <a:ext cx="2714061" cy="22243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ent Arrow 11"/>
          <p:cNvSpPr/>
          <p:nvPr/>
        </p:nvSpPr>
        <p:spPr>
          <a:xfrm flipV="1">
            <a:off x="1636373" y="2839012"/>
            <a:ext cx="1735882" cy="1579202"/>
          </a:xfrm>
          <a:prstGeom prst="bentArrow">
            <a:avLst>
              <a:gd name="adj1" fmla="val 25000"/>
              <a:gd name="adj2" fmla="val 25000"/>
              <a:gd name="adj3" fmla="val 46354"/>
              <a:gd name="adj4" fmla="val 4375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7361" y="413107"/>
            <a:ext cx="5050215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Arial Narrow" panose="020B0606020202030204" pitchFamily="34" charset="0"/>
              </a:rPr>
              <a:t>COPPER SHIELDING BOX:</a:t>
            </a:r>
          </a:p>
          <a:p>
            <a:r>
              <a:rPr lang="en-US" sz="1600" b="1" i="1" dirty="0" smtClean="0">
                <a:latin typeface="Arial Narrow" panose="020B0606020202030204" pitchFamily="34" charset="0"/>
              </a:rPr>
              <a:t>PROVIAMO A CONSIDERARE IL SETUP OPPOSTO:</a:t>
            </a:r>
          </a:p>
          <a:p>
            <a:endParaRPr lang="en-US" sz="800" b="1" i="1" dirty="0" smtClean="0">
              <a:latin typeface="Arial Narrow" panose="020B0606020202030204" pitchFamily="34" charset="0"/>
            </a:endParaRPr>
          </a:p>
          <a:p>
            <a:pPr marL="342900" indent="-342900">
              <a:buAutoNum type="arabicParenR"/>
            </a:pPr>
            <a:r>
              <a:rPr lang="en-US" sz="1200" b="1" i="1" dirty="0" smtClean="0">
                <a:latin typeface="Arial Narrow" panose="020B0606020202030204" pitchFamily="34" charset="0"/>
              </a:rPr>
              <a:t>REALIZZARE LA BOX IN RAME RADIOPURO CON SPESSORE 40 mm</a:t>
            </a:r>
            <a:endParaRPr lang="en-US" sz="1200" b="1" i="1" dirty="0">
              <a:latin typeface="Arial Narrow" panose="020B0606020202030204" pitchFamily="34" charset="0"/>
            </a:endParaRPr>
          </a:p>
          <a:p>
            <a:pPr marL="342900" indent="-342900">
              <a:buAutoNum type="arabicParenR"/>
            </a:pPr>
            <a:r>
              <a:rPr lang="en-US" sz="1200" b="1" i="1" dirty="0" smtClean="0">
                <a:latin typeface="Arial Narrow" panose="020B0606020202030204" pitchFamily="34" charset="0"/>
              </a:rPr>
              <a:t>RIVESTIRE LA BOX UTILIZZANDO GLI SPEZZONI DI RAME </a:t>
            </a:r>
            <a:r>
              <a:rPr lang="en-US" sz="1200" b="1" i="1" smtClean="0">
                <a:latin typeface="Arial Narrow" panose="020B0606020202030204" pitchFamily="34" charset="0"/>
              </a:rPr>
              <a:t>RECUPERATO COME E’ STATO FATTO CON LA BOX DI LIME.</a:t>
            </a:r>
            <a:endParaRPr lang="en-US" sz="1200" b="1" i="1" dirty="0" smtClean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198" y="4500159"/>
            <a:ext cx="3202759" cy="193899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latin typeface="Arial Narrow" panose="020B0606020202030204" pitchFamily="34" charset="0"/>
              </a:rPr>
              <a:t>DAL PUNTO DI VISTA ECONOMICO:</a:t>
            </a:r>
          </a:p>
          <a:p>
            <a:pPr marL="171450" indent="-171450">
              <a:buFontTx/>
              <a:buChar char="-"/>
            </a:pPr>
            <a:r>
              <a:rPr lang="en-US" sz="1200" b="1" i="1" dirty="0" smtClean="0">
                <a:latin typeface="Arial Narrow" panose="020B0606020202030204" pitchFamily="34" charset="0"/>
              </a:rPr>
              <a:t>VA ACQUISTATO CIRCA 5 TON DI RAME RADIOPURO</a:t>
            </a:r>
          </a:p>
          <a:p>
            <a:pPr marL="171450" indent="-171450">
              <a:buFontTx/>
              <a:buChar char="-"/>
            </a:pPr>
            <a:r>
              <a:rPr lang="en-US" sz="1200" b="1" i="1" dirty="0" smtClean="0">
                <a:latin typeface="Arial Narrow" panose="020B0606020202030204" pitchFamily="34" charset="0"/>
              </a:rPr>
              <a:t>IL RAME VA LAVORATO E SUCCESSIVAMENTE DECAPPATO E TRATTATO CON PLASMA (DA DEFINIRE IN DETTAGLIO IL PROCESSO</a:t>
            </a:r>
          </a:p>
          <a:p>
            <a:pPr marL="171450" indent="-171450">
              <a:buFontTx/>
              <a:buChar char="-"/>
            </a:pPr>
            <a:r>
              <a:rPr lang="en-US" sz="1200" b="1" i="1" dirty="0" smtClean="0">
                <a:latin typeface="Arial Narrow" panose="020B0606020202030204" pitchFamily="34" charset="0"/>
              </a:rPr>
              <a:t>IL RAME DA RECUPERARE VA LAVORATO E DECAPPATO</a:t>
            </a:r>
          </a:p>
          <a:p>
            <a:pPr marL="171450" indent="-171450">
              <a:buFontTx/>
              <a:buChar char="-"/>
            </a:pPr>
            <a:r>
              <a:rPr lang="en-US" sz="1200" b="1" i="1" dirty="0" smtClean="0">
                <a:latin typeface="Arial Narrow" panose="020B0606020202030204" pitchFamily="34" charset="0"/>
              </a:rPr>
              <a:t>BISOGNERA’ ACQUISTARE VITERIA ADEGUATA (?) </a:t>
            </a:r>
          </a:p>
        </p:txBody>
      </p:sp>
    </p:spTree>
    <p:extLst>
      <p:ext uri="{BB962C8B-B14F-4D97-AF65-F5344CB8AC3E}">
        <p14:creationId xmlns:p14="http://schemas.microsoft.com/office/powerpoint/2010/main" val="4092206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17059" r="15269" b="4173"/>
          <a:stretch/>
        </p:blipFill>
        <p:spPr>
          <a:xfrm>
            <a:off x="487680" y="468629"/>
            <a:ext cx="2418653" cy="238506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103869" y="3104360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CORNER</a:t>
            </a:r>
            <a:endParaRPr lang="it-IT" b="1" i="1" dirty="0">
              <a:latin typeface="Arial Narrow" panose="020B0606020202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156460" y="2552700"/>
            <a:ext cx="375256" cy="5516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87680" y="313286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PULLER</a:t>
            </a:r>
            <a:endParaRPr lang="it-IT" b="1" i="1" dirty="0">
              <a:latin typeface="Arial Narrow" panose="020B0606020202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9120" y="2438400"/>
            <a:ext cx="327090" cy="6659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93911" y="3502192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(ANGLE) CLAMP</a:t>
            </a:r>
            <a:endParaRPr lang="it-IT" b="1" i="1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77290" y="2552700"/>
            <a:ext cx="594360" cy="9779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22521" r="45308" b="23630"/>
          <a:stretch/>
        </p:blipFill>
        <p:spPr>
          <a:xfrm>
            <a:off x="6267450" y="403296"/>
            <a:ext cx="2092021" cy="180090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21668" r="46039" b="17486"/>
          <a:stretch/>
        </p:blipFill>
        <p:spPr>
          <a:xfrm>
            <a:off x="7185660" y="2106930"/>
            <a:ext cx="2252907" cy="218845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3" t="22351" r="47231" b="18168"/>
          <a:stretch/>
        </p:blipFill>
        <p:spPr>
          <a:xfrm>
            <a:off x="5688329" y="3722852"/>
            <a:ext cx="2135231" cy="223461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183334" y="1776366"/>
            <a:ext cx="2285453" cy="175432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latin typeface="Arial Narrow" panose="020B0606020202030204" pitchFamily="34" charset="0"/>
              </a:rPr>
              <a:t>TIRANDO IL PCB ALL’INTERNO DELLA GOLA PRESENTE SUL CORNER (A FORMA DI OMEGA), IL PCB ENTRA SENZA STRESS E SI CHIUDE,  SUCCESSIVAMENTE SI PROCEDE FISSANDO IL CLAMP E SI OTTIENE CHE IL PCB ESCE DALL’ANGOLO PERFETTAMENTE ORTOGONALE.  </a:t>
            </a:r>
            <a:endParaRPr lang="it-IT" sz="1200" b="1" i="1" dirty="0"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07760" y="595786"/>
            <a:ext cx="3064339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Arial Narrow" panose="020B0606020202030204" pitchFamily="34" charset="0"/>
              </a:rPr>
              <a:t>PROTOTIPO DEL TOOL STAMPATO 3d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45769" y="4641046"/>
            <a:ext cx="1105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>
                <a:latin typeface="Arial Narrow" panose="020B0606020202030204" pitchFamily="34" charset="0"/>
              </a:rPr>
              <a:t>PER LA PROVA SONO STATE UTILIZZATE VITI AUTOFILETTANTI</a:t>
            </a:r>
            <a:endParaRPr lang="it-IT" sz="1000" b="1" i="1" dirty="0">
              <a:latin typeface="Arial Narrow" panose="020B060602020203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8359471" y="4088130"/>
            <a:ext cx="144449" cy="5448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248650" y="3630930"/>
            <a:ext cx="110821" cy="10101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26481" r="55136" b="7215"/>
          <a:stretch/>
        </p:blipFill>
        <p:spPr>
          <a:xfrm>
            <a:off x="487680" y="3981460"/>
            <a:ext cx="2667921" cy="234017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2944760" y="4360545"/>
            <a:ext cx="2285453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latin typeface="Arial Narrow" panose="020B0606020202030204" pitchFamily="34" charset="0"/>
              </a:rPr>
              <a:t>IL PCB, SMONTATO DOPO 4 gg, PRESENTA DEFORMAZIONI RAGGIATE, QUINDI NON CI SONO </a:t>
            </a:r>
            <a:r>
              <a:rPr lang="it-IT" sz="1200" b="1" i="1" dirty="0">
                <a:latin typeface="Arial Narrow" panose="020B0606020202030204" pitchFamily="34" charset="0"/>
              </a:rPr>
              <a:t>CONSTRAINTS</a:t>
            </a:r>
            <a:r>
              <a:rPr lang="en-US" sz="1200" b="1" i="1" dirty="0" smtClean="0">
                <a:latin typeface="Arial Narrow" panose="020B0606020202030204" pitchFamily="34" charset="0"/>
              </a:rPr>
              <a:t> DI FORMA CHE IMPEDISCONO SUCCESSIVI INTERVENTI DI AGGIUSTAMENTO</a:t>
            </a:r>
            <a:endParaRPr lang="it-IT" sz="12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0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t="3309" r="3761" b="1372"/>
          <a:stretch/>
        </p:blipFill>
        <p:spPr>
          <a:xfrm>
            <a:off x="622571" y="804153"/>
            <a:ext cx="3662060" cy="531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 t="3309" r="2723" b="1560"/>
          <a:stretch/>
        </p:blipFill>
        <p:spPr>
          <a:xfrm>
            <a:off x="5012988" y="804153"/>
            <a:ext cx="3724398" cy="53372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047" y="356253"/>
            <a:ext cx="6781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CONSIDERIAMO DI AVERE QUATTRO CORNER E UN PCB CHIUSO (CILINDRICO)…</a:t>
            </a:r>
            <a:endParaRPr lang="it-IT" sz="1600" b="1" i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6724" y="6199761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38" y="5833125"/>
            <a:ext cx="713362" cy="7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1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2175" r="2982"/>
          <a:stretch/>
        </p:blipFill>
        <p:spPr>
          <a:xfrm>
            <a:off x="660047" y="758757"/>
            <a:ext cx="3735686" cy="5450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2459" r="3372"/>
          <a:stretch/>
        </p:blipFill>
        <p:spPr>
          <a:xfrm>
            <a:off x="5077840" y="758757"/>
            <a:ext cx="3724009" cy="55350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345" y="356253"/>
            <a:ext cx="8305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ANCORIAMO IL PCB AI CORNER CON I PULLER E COMINCIAMO A ‘’STENDERE’’ IL PCB TIRANDOLO ‘’NEI’’ CORNER SENZA FORZARE …</a:t>
            </a:r>
            <a:endParaRPr lang="it-IT" sz="1600" b="1" i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6724" y="6199761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38" y="5833125"/>
            <a:ext cx="713362" cy="7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5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t="3121" r="4411" b="1276"/>
          <a:stretch/>
        </p:blipFill>
        <p:spPr>
          <a:xfrm>
            <a:off x="642025" y="856033"/>
            <a:ext cx="3592531" cy="5317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3" y="856033"/>
            <a:ext cx="4025154" cy="5524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666" y="319368"/>
            <a:ext cx="8394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… FISSIAMO LA ‘’SHAPE’’ AGLI ANGOLI APPLICANDO I CLAMP (SENZA STRINGERE) E, COMPLETATO IL TENSIONAMENTO, SERRIAMOI CLAMP E ELIMINIAMO I PULLER …</a:t>
            </a:r>
            <a:endParaRPr lang="it-IT" sz="1600" b="1" i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6724" y="6199761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38" y="5833125"/>
            <a:ext cx="713362" cy="7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20632">
            <a:off x="2397756" y="18144"/>
            <a:ext cx="4948161" cy="6846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819" y="285654"/>
            <a:ext cx="7970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N.B. IL TENSIONAMENTO PER STENDERE IL PCB E’ MODULABILE LUNGO TUTTI GLI ANGOLI QUESTO PERMETTE DI AVERE PIU’ TENSIONE DOVE SERVE E NON AVERNE DOVE NON SERVE PER ELIMINARE ‘’PANCE’’ E/O ‘’ONDE’’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76724" y="6199761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38" y="5833125"/>
            <a:ext cx="713362" cy="73596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20104571">
            <a:off x="7736731" y="1644367"/>
            <a:ext cx="538264" cy="2140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ight Arrow 6"/>
          <p:cNvSpPr/>
          <p:nvPr/>
        </p:nvSpPr>
        <p:spPr>
          <a:xfrm rot="20104571">
            <a:off x="6146038" y="1925461"/>
            <a:ext cx="764160" cy="2092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ight Arrow 7"/>
          <p:cNvSpPr/>
          <p:nvPr/>
        </p:nvSpPr>
        <p:spPr>
          <a:xfrm rot="20104571">
            <a:off x="4968363" y="2100607"/>
            <a:ext cx="978590" cy="2499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ight Arrow 8"/>
          <p:cNvSpPr/>
          <p:nvPr/>
        </p:nvSpPr>
        <p:spPr>
          <a:xfrm rot="20104571">
            <a:off x="3784058" y="2438793"/>
            <a:ext cx="538264" cy="2140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548818" y="5862481"/>
            <a:ext cx="6241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N.B. </a:t>
            </a:r>
            <a:r>
              <a:rPr lang="en-US" sz="1600" b="1" i="1" dirty="0">
                <a:latin typeface="Arial Narrow" panose="020B0606020202030204" pitchFamily="34" charset="0"/>
              </a:rPr>
              <a:t>I</a:t>
            </a:r>
            <a:r>
              <a:rPr lang="en-US" sz="1600" b="1" i="1" dirty="0" smtClean="0">
                <a:latin typeface="Arial Narrow" panose="020B0606020202030204" pitchFamily="34" charset="0"/>
              </a:rPr>
              <a:t>L SISTEMA PERMETTE DI  RE-INTERVENIRE IN CASO DI NECESSITA’</a:t>
            </a:r>
          </a:p>
          <a:p>
            <a:r>
              <a:rPr lang="en-US" sz="1600" b="1" i="1" dirty="0">
                <a:latin typeface="Arial Narrow" panose="020B0606020202030204" pitchFamily="34" charset="0"/>
              </a:rPr>
              <a:t> </a:t>
            </a:r>
            <a:r>
              <a:rPr lang="en-US" sz="1600" b="1" i="1" dirty="0" smtClean="0">
                <a:latin typeface="Arial Narrow" panose="020B0606020202030204" pitchFamily="34" charset="0"/>
              </a:rPr>
              <a:t>       REINSERENDO IL PULLER E ALLENTANDO IL CLAMP</a:t>
            </a:r>
            <a:endParaRPr lang="it-IT" sz="1600" b="1" i="1" dirty="0" smtClean="0">
              <a:latin typeface="Arial Narrow" panose="020B060602020203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2041804">
            <a:off x="7701813" y="4670588"/>
            <a:ext cx="538264" cy="2140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ight Arrow 11"/>
          <p:cNvSpPr/>
          <p:nvPr/>
        </p:nvSpPr>
        <p:spPr>
          <a:xfrm rot="1910941">
            <a:off x="6480283" y="4944898"/>
            <a:ext cx="764160" cy="2092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ight Arrow 12"/>
          <p:cNvSpPr/>
          <p:nvPr/>
        </p:nvSpPr>
        <p:spPr>
          <a:xfrm rot="1962091">
            <a:off x="4924562" y="5277430"/>
            <a:ext cx="978590" cy="2499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ight Arrow 13"/>
          <p:cNvSpPr/>
          <p:nvPr/>
        </p:nvSpPr>
        <p:spPr>
          <a:xfrm rot="2300226">
            <a:off x="3802229" y="5459039"/>
            <a:ext cx="538264" cy="2140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ight Arrow 14"/>
          <p:cNvSpPr/>
          <p:nvPr/>
        </p:nvSpPr>
        <p:spPr>
          <a:xfrm rot="13324612">
            <a:off x="1710977" y="1760066"/>
            <a:ext cx="467103" cy="1913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ight Arrow 15"/>
          <p:cNvSpPr/>
          <p:nvPr/>
        </p:nvSpPr>
        <p:spPr>
          <a:xfrm rot="1910941">
            <a:off x="5699416" y="5100699"/>
            <a:ext cx="764160" cy="2092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ght Arrow 16"/>
          <p:cNvSpPr/>
          <p:nvPr/>
        </p:nvSpPr>
        <p:spPr>
          <a:xfrm rot="13324612">
            <a:off x="5647954" y="974228"/>
            <a:ext cx="467103" cy="1913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ight Arrow 17"/>
          <p:cNvSpPr/>
          <p:nvPr/>
        </p:nvSpPr>
        <p:spPr>
          <a:xfrm rot="13324612">
            <a:off x="3322876" y="1438997"/>
            <a:ext cx="467103" cy="1913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ight Arrow 18"/>
          <p:cNvSpPr/>
          <p:nvPr/>
        </p:nvSpPr>
        <p:spPr>
          <a:xfrm rot="13324612">
            <a:off x="4352744" y="1263462"/>
            <a:ext cx="467103" cy="1913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ight Arrow 19"/>
          <p:cNvSpPr/>
          <p:nvPr/>
        </p:nvSpPr>
        <p:spPr>
          <a:xfrm rot="9454494">
            <a:off x="1469754" y="4819172"/>
            <a:ext cx="467103" cy="1913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6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7" y="1739597"/>
            <a:ext cx="4170631" cy="39083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7677" y="339478"/>
            <a:ext cx="2861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Arial Narrow" panose="020B0606020202030204" pitchFamily="34" charset="0"/>
              </a:rPr>
              <a:t>CYGNO (GIN) FIELD CAGE</a:t>
            </a:r>
            <a:endParaRPr lang="it-IT" sz="2000" b="1" i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1480" y="712933"/>
            <a:ext cx="8117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PROCEDURA PER L’ASSEMBLAGGIO DELLA FIELD CAGE DI GIN CON TOOL DI TENSIONAMENTO</a:t>
            </a:r>
            <a:endParaRPr lang="it-IT" sz="1600" b="1" i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2895" y="1682164"/>
            <a:ext cx="8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PARETI</a:t>
            </a:r>
            <a:endParaRPr lang="it-IT" b="1" i="1" dirty="0">
              <a:latin typeface="Arial Narrow" panose="020B0606020202030204" pitchFamily="34" charset="0"/>
            </a:endParaRPr>
          </a:p>
        </p:txBody>
      </p:sp>
      <p:cxnSp>
        <p:nvCxnSpPr>
          <p:cNvPr id="6" name="Straight Connector 5"/>
          <p:cNvCxnSpPr>
            <a:endCxn id="5" idx="2"/>
          </p:cNvCxnSpPr>
          <p:nvPr/>
        </p:nvCxnSpPr>
        <p:spPr>
          <a:xfrm flipV="1">
            <a:off x="1582405" y="2051496"/>
            <a:ext cx="321313" cy="6306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38362" y="231284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PCB</a:t>
            </a:r>
            <a:endParaRPr lang="it-IT" b="1" i="1" dirty="0">
              <a:latin typeface="Arial Narrow" panose="020B0606020202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661068" y="2682173"/>
            <a:ext cx="514692" cy="3118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95708" y="520154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GIUNZIONE</a:t>
            </a:r>
            <a:endParaRPr lang="it-IT" b="1" i="1" dirty="0">
              <a:latin typeface="Arial Narrow" panose="020B0606020202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386827" y="4621145"/>
            <a:ext cx="575391" cy="6243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t="10324" r="10057" b="3689"/>
          <a:stretch/>
        </p:blipFill>
        <p:spPr>
          <a:xfrm>
            <a:off x="4970249" y="1298395"/>
            <a:ext cx="4231962" cy="390314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809361" y="1067562"/>
            <a:ext cx="20557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N.2 PARETI POSIZIONATE CON L’AUSILIO DI SQUADRETTE </a:t>
            </a:r>
            <a:endParaRPr lang="it-IT" sz="1200" b="1" dirty="0">
              <a:latin typeface="Arial Narrow" panose="020B0606020202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t="8038" r="2804" b="7329"/>
          <a:stretch/>
        </p:blipFill>
        <p:spPr>
          <a:xfrm>
            <a:off x="4432609" y="5044036"/>
            <a:ext cx="1536925" cy="13226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050588" y="5766656"/>
            <a:ext cx="28002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GIUNZIONE ‘’FACE TO FACE’’ SGHEMBA PER LASCIARE SPAZIO ALLE RESISTENZE</a:t>
            </a:r>
            <a:endParaRPr lang="it-IT" sz="1200" b="1" dirty="0"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6724" y="6199761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 panose="020B0606020202030204" pitchFamily="34" charset="0"/>
              </a:rPr>
              <a:t>Cesidio.Capoccia@lnf.infn.it</a:t>
            </a:r>
            <a:endParaRPr lang="it-IT" i="1" dirty="0">
              <a:latin typeface="Arial Narrow" panose="020B0606020202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38" y="5833125"/>
            <a:ext cx="713362" cy="7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7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r="6549"/>
          <a:stretch/>
        </p:blipFill>
        <p:spPr>
          <a:xfrm>
            <a:off x="330741" y="1050588"/>
            <a:ext cx="4684247" cy="50421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7927" y="757535"/>
            <a:ext cx="44098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INSERIMENTO DELLA GIUNZIONE DEL PCB TRA LE DUE PARETI. LE VITI CON I FORI PRESENTI SUL PCB AIUTANO IL  POSIZIONAMENTO </a:t>
            </a:r>
            <a:endParaRPr lang="it-IT" sz="1200" b="1" dirty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r="10317"/>
          <a:stretch/>
        </p:blipFill>
        <p:spPr>
          <a:xfrm>
            <a:off x="5327417" y="1050588"/>
            <a:ext cx="4172468" cy="50421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57668" y="757534"/>
            <a:ext cx="37182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PRIMA DI SERRARE LE VITI VERIFICARE CHE IL BORDO INFERIORE DEL PCB ‘’SPIANA’’ SUL PIANO DI APPOGGIO</a:t>
            </a:r>
            <a:endParaRPr lang="it-IT" sz="1200" b="1" dirty="0">
              <a:latin typeface="Arial Narrow" panose="020B060602020203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 rot="1573813">
            <a:off x="5417820" y="4537710"/>
            <a:ext cx="270510" cy="3429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750180" y="4735830"/>
            <a:ext cx="2563240" cy="110490"/>
          </a:xfrm>
          <a:prstGeom prst="line">
            <a:avLst/>
          </a:prstGeom>
          <a:ln w="254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5718810" y="1352550"/>
            <a:ext cx="31370" cy="3505200"/>
          </a:xfrm>
          <a:prstGeom prst="line">
            <a:avLst/>
          </a:prstGeom>
          <a:ln w="254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1251</TotalTime>
  <Words>982</Words>
  <Application>Microsoft Office PowerPoint</Application>
  <PresentationFormat>A4 Paper (210x297 mm)</PresentationFormat>
  <Paragraphs>122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Capoccia</dc:creator>
  <cp:lastModifiedBy>PC-CAPOCCIA</cp:lastModifiedBy>
  <cp:revision>97</cp:revision>
  <cp:lastPrinted>2024-04-03T07:02:07Z</cp:lastPrinted>
  <dcterms:created xsi:type="dcterms:W3CDTF">2024-03-05T13:34:28Z</dcterms:created>
  <dcterms:modified xsi:type="dcterms:W3CDTF">2024-04-03T09:58:58Z</dcterms:modified>
</cp:coreProperties>
</file>