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4v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1A1818"/>
      </a:buClr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A1818"/>
        </a:solidFill>
        <a:effectLst/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1pPr>
    <a:lvl2pPr marL="0" marR="0" indent="342900" algn="l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1A1818"/>
      </a:buClr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A1818"/>
        </a:solidFill>
        <a:effectLst/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2pPr>
    <a:lvl3pPr marL="0" marR="0" indent="685800" algn="l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1A1818"/>
      </a:buClr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A1818"/>
        </a:solidFill>
        <a:effectLst/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3pPr>
    <a:lvl4pPr marL="0" marR="0" indent="1028700" algn="l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1A1818"/>
      </a:buClr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A1818"/>
        </a:solidFill>
        <a:effectLst/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4pPr>
    <a:lvl5pPr marL="0" marR="0" indent="1371600" algn="l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1A1818"/>
      </a:buClr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A1818"/>
        </a:solidFill>
        <a:effectLst/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5pPr>
    <a:lvl6pPr marL="0" marR="0" indent="1714500" algn="l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1A1818"/>
      </a:buClr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A1818"/>
        </a:solidFill>
        <a:effectLst/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6pPr>
    <a:lvl7pPr marL="0" marR="0" indent="2057400" algn="l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1A1818"/>
      </a:buClr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A1818"/>
        </a:solidFill>
        <a:effectLst/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7pPr>
    <a:lvl8pPr marL="0" marR="0" indent="2400300" algn="l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1A1818"/>
      </a:buClr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A1818"/>
        </a:solidFill>
        <a:effectLst/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8pPr>
    <a:lvl9pPr marL="0" marR="0" indent="2743200" algn="l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1A1818"/>
      </a:buClr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1A1818"/>
        </a:solidFill>
        <a:effectLst/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Ref idx="minor">
          <a:srgbClr val="1A1818"/>
        </a:fontRef>
        <a:srgbClr val="1A1818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F8D6D9"/>
          </a:solidFill>
        </a:fill>
      </a:tcStyle>
    </a:wholeTbl>
    <a:band2H>
      <a:tcTxStyle b="def" i="def"/>
      <a:tcStyle>
        <a:tcBdr/>
        <a:fill>
          <a:solidFill>
            <a:srgbClr val="FCECEE"/>
          </a:solidFill>
        </a:fill>
      </a:tcStyle>
    </a:band2H>
    <a:firstCol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381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D9222A"/>
          </a:solidFill>
        </a:fill>
      </a:tcStyle>
    </a:firstCol>
    <a:lastRow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38100" cap="flat">
              <a:solidFill>
                <a:srgbClr val="FFFFFE"/>
              </a:solidFill>
              <a:prstDash val="solid"/>
              <a:round/>
            </a:ln>
          </a:top>
          <a:bottom>
            <a:ln w="127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D9222A"/>
          </a:solidFill>
        </a:fill>
      </a:tcStyle>
    </a:lastRow>
    <a:firstRow>
      <a:tcTxStyle b="on" i="off">
        <a:fontRef idx="minor">
          <a:srgbClr val="FFFFFE"/>
        </a:fontRef>
        <a:srgbClr val="FFFFFE"/>
      </a:tcTxStyle>
      <a:tcStyle>
        <a:tcBdr>
          <a:left>
            <a:ln w="12700" cap="flat">
              <a:solidFill>
                <a:srgbClr val="FFFFFE"/>
              </a:solidFill>
              <a:prstDash val="solid"/>
              <a:round/>
            </a:ln>
          </a:left>
          <a:right>
            <a:ln w="12700" cap="flat">
              <a:solidFill>
                <a:srgbClr val="FFFFFE"/>
              </a:solidFill>
              <a:prstDash val="solid"/>
              <a:round/>
            </a:ln>
          </a:right>
          <a:top>
            <a:ln w="12700" cap="flat">
              <a:solidFill>
                <a:srgbClr val="FFFFFE"/>
              </a:solidFill>
              <a:prstDash val="solid"/>
              <a:round/>
            </a:ln>
          </a:top>
          <a:bottom>
            <a:ln w="38100" cap="flat">
              <a:solidFill>
                <a:srgbClr val="FFFFFE"/>
              </a:solidFill>
              <a:prstDash val="solid"/>
              <a:round/>
            </a:ln>
          </a:bottom>
          <a:insideH>
            <a:ln w="12700" cap="flat">
              <a:solidFill>
                <a:srgbClr val="FFFFFE"/>
              </a:solidFill>
              <a:prstDash val="solid"/>
              <a:round/>
            </a:ln>
          </a:insideH>
          <a:insideV>
            <a:ln w="12700" cap="flat">
              <a:solidFill>
                <a:srgbClr val="FFFFFE"/>
              </a:solidFill>
              <a:prstDash val="solid"/>
              <a:round/>
            </a:ln>
          </a:insideV>
        </a:tcBdr>
        <a:fill>
          <a:solidFill>
            <a:srgbClr val="D9222A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" name="Shape 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1pPr>
    <a:lvl2pPr indent="2286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2pPr>
    <a:lvl3pPr indent="4572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3pPr>
    <a:lvl4pPr indent="6858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4pPr>
    <a:lvl5pPr indent="9144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ICE - Templa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LICE - Templa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902054" y="1234654"/>
            <a:ext cx="9400614" cy="51630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67892" y="9280681"/>
            <a:ext cx="286669" cy="273584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>
              <a:defRPr sz="1400">
                <a:solidFill>
                  <a:srgbClr val="A2A2A2"/>
                </a:solidFill>
                <a:uFill>
                  <a:solidFill>
                    <a:srgbClr val="A2A2A2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8177"/>
          <a:stretch>
            <a:fillRect/>
          </a:stretch>
        </p:blipFill>
        <p:spPr>
          <a:xfrm>
            <a:off x="10749725" y="264063"/>
            <a:ext cx="1270001" cy="130974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6" name="Title Text"/>
          <p:cNvSpPr txBox="1"/>
          <p:nvPr>
            <p:ph type="title"/>
          </p:nvPr>
        </p:nvSpPr>
        <p:spPr>
          <a:xfrm>
            <a:off x="848167" y="4535142"/>
            <a:ext cx="11709401" cy="1663363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647700" y="2273300"/>
            <a:ext cx="11709400" cy="6436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42950" indent="-285750">
              <a:spcBef>
                <a:spcPts val="900"/>
              </a:spcBef>
              <a:buChar char="–"/>
              <a:defRPr sz="3800"/>
            </a:lvl2pPr>
            <a:lvl3pPr marL="1143000" indent="-228600">
              <a:spcBef>
                <a:spcPts val="800"/>
              </a:spcBef>
              <a:defRPr sz="3400"/>
            </a:lvl3pPr>
            <a:lvl4pPr marL="1600200" indent="-228600">
              <a:spcBef>
                <a:spcPts val="600"/>
              </a:spcBef>
              <a:buChar char="–"/>
              <a:defRPr sz="2800"/>
            </a:lvl4pPr>
            <a:lvl5pPr marL="2057400" indent="-228600">
              <a:spcBef>
                <a:spcPts val="600"/>
              </a:spcBef>
              <a:buChar char="»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12014239" y="9238262"/>
            <a:ext cx="340321" cy="32355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buClrTx/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</p:sldLayoutIdLst>
  <p:transition xmlns:p14="http://schemas.microsoft.com/office/powerpoint/2010/main" spd="med" advClick="1"/>
  <p:txStyles>
    <p:titleStyle>
      <a:lvl1pPr marL="0" marR="0" indent="0" algn="l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l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l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l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l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l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l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l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l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800" u="none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1A1818"/>
        </a:buClr>
        <a:buSzPct val="100000"/>
        <a:buFontTx/>
        <a:buChar char="•"/>
        <a:tabLst/>
        <a:defRPr b="0" baseline="0" cap="none" i="0" spc="0" strike="noStrike" sz="4400" u="none">
          <a:solidFill>
            <a:srgbClr val="1A1818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1pPr>
      <a:lvl2pPr marL="788068" marR="0" indent="-330868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1A1818"/>
        </a:buClr>
        <a:buSzPct val="100000"/>
        <a:buFontTx/>
        <a:buChar char="•"/>
        <a:tabLst/>
        <a:defRPr b="0" baseline="0" cap="none" i="0" spc="0" strike="noStrike" sz="4400" u="none">
          <a:solidFill>
            <a:srgbClr val="1A1818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2pPr>
      <a:lvl3pPr marL="1210235" marR="0" indent="-295835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1A1818"/>
        </a:buClr>
        <a:buSzPct val="100000"/>
        <a:buFontTx/>
        <a:buChar char="•"/>
        <a:tabLst/>
        <a:defRPr b="0" baseline="0" cap="none" i="0" spc="0" strike="noStrike" sz="4400" u="none">
          <a:solidFill>
            <a:srgbClr val="1A1818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3pPr>
      <a:lvl4pPr marL="1730828" marR="0" indent="-359228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1A1818"/>
        </a:buClr>
        <a:buSzPct val="100000"/>
        <a:buFontTx/>
        <a:buChar char="•"/>
        <a:tabLst/>
        <a:defRPr b="0" baseline="0" cap="none" i="0" spc="0" strike="noStrike" sz="4400" u="none">
          <a:solidFill>
            <a:srgbClr val="1A1818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4pPr>
      <a:lvl5pPr marL="2188028" marR="0" indent="-359228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1A1818"/>
        </a:buClr>
        <a:buSzPct val="100000"/>
        <a:buFontTx/>
        <a:buChar char="•"/>
        <a:tabLst/>
        <a:defRPr b="0" baseline="0" cap="none" i="0" spc="0" strike="noStrike" sz="4400" u="none">
          <a:solidFill>
            <a:srgbClr val="1A1818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5pPr>
      <a:lvl6pPr marL="3349171" marR="0" indent="-898071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1A1818"/>
        </a:buClr>
        <a:buSzPct val="100000"/>
        <a:buFontTx/>
        <a:buChar char="•"/>
        <a:tabLst/>
        <a:defRPr b="0" baseline="0" cap="none" i="0" spc="0" strike="noStrike" sz="4400" u="none">
          <a:solidFill>
            <a:srgbClr val="1A1818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6pPr>
      <a:lvl7pPr marL="3704771" marR="0" indent="-898071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1A1818"/>
        </a:buClr>
        <a:buSzPct val="100000"/>
        <a:buFontTx/>
        <a:buChar char="•"/>
        <a:tabLst/>
        <a:defRPr b="0" baseline="0" cap="none" i="0" spc="0" strike="noStrike" sz="4400" u="none">
          <a:solidFill>
            <a:srgbClr val="1A1818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7pPr>
      <a:lvl8pPr marL="4060371" marR="0" indent="-898071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1A1818"/>
        </a:buClr>
        <a:buSzPct val="100000"/>
        <a:buFontTx/>
        <a:buChar char="•"/>
        <a:tabLst/>
        <a:defRPr b="0" baseline="0" cap="none" i="0" spc="0" strike="noStrike" sz="4400" u="none">
          <a:solidFill>
            <a:srgbClr val="1A1818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8pPr>
      <a:lvl9pPr marL="4415971" marR="0" indent="-898071" algn="l" defTabSz="647700" latinLnBrk="0">
        <a:lnSpc>
          <a:spcPct val="100000"/>
        </a:lnSpc>
        <a:spcBef>
          <a:spcPts val="1000"/>
        </a:spcBef>
        <a:spcAft>
          <a:spcPts val="0"/>
        </a:spcAft>
        <a:buClr>
          <a:srgbClr val="1A1818"/>
        </a:buClr>
        <a:buSzPct val="100000"/>
        <a:buFontTx/>
        <a:buChar char="•"/>
        <a:tabLst/>
        <a:defRPr b="0" baseline="0" cap="none" i="0" spc="0" strike="noStrike" sz="4400" u="none">
          <a:solidFill>
            <a:srgbClr val="1A1818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0" algn="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0" algn="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0" algn="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0" algn="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0" algn="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0" algn="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0" algn="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0" algn="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>
            <a:solidFill>
              <a:srgbClr val="1A1818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.png"/><Relationship Id="rId4" Type="http://schemas.openxmlformats.org/officeDocument/2006/relationships/image" Target="../media/image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2.png"/><Relationship Id="rId4" Type="http://schemas.openxmlformats.org/officeDocument/2006/relationships/video" Target="../media/media1.m4v"/><Relationship Id="rId5" Type="http://schemas.microsoft.com/office/2007/relationships/media" Target="../media/media1.m4v"/><Relationship Id="rId6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8.png"/><Relationship Id="rId4" Type="http://schemas.openxmlformats.org/officeDocument/2006/relationships/image" Target="../media/image5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1.png"/><Relationship Id="rId4" Type="http://schemas.openxmlformats.org/officeDocument/2006/relationships/image" Target="../media/image7.jpeg"/><Relationship Id="rId5" Type="http://schemas.openxmlformats.org/officeDocument/2006/relationships/image" Target="../media/image4.jpeg"/><Relationship Id="rId6" Type="http://schemas.openxmlformats.org/officeDocument/2006/relationships/image" Target="../media/image8.jpeg"/><Relationship Id="rId7" Type="http://schemas.openxmlformats.org/officeDocument/2006/relationships/image" Target="../media/image62.png"/><Relationship Id="rId8" Type="http://schemas.openxmlformats.org/officeDocument/2006/relationships/image" Target="../media/image6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5.png"/><Relationship Id="rId4" Type="http://schemas.openxmlformats.org/officeDocument/2006/relationships/image" Target="../media/image5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jpeg"/><Relationship Id="rId4" Type="http://schemas.openxmlformats.org/officeDocument/2006/relationships/image" Target="../media/image76.pn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"/>
          <p:cNvGrpSpPr/>
          <p:nvPr/>
        </p:nvGrpSpPr>
        <p:grpSpPr>
          <a:xfrm>
            <a:off x="904060" y="1613385"/>
            <a:ext cx="5768498" cy="7468693"/>
            <a:chOff x="-1107996" y="-527337"/>
            <a:chExt cx="5768497" cy="7468692"/>
          </a:xfrm>
        </p:grpSpPr>
        <p:pic>
          <p:nvPicPr>
            <p:cNvPr id="21" name="ALICE_Startrails02_LR.jpg" descr="ALICE_Startrails02_LR.jpg"/>
            <p:cNvPicPr>
              <a:picLocks noChangeAspect="1"/>
            </p:cNvPicPr>
            <p:nvPr/>
          </p:nvPicPr>
          <p:blipFill>
            <a:blip r:embed="rId2">
              <a:alphaModFix amt="60000"/>
              <a:extLst/>
            </a:blip>
            <a:srcRect l="0" t="13684" r="0" b="0"/>
            <a:stretch>
              <a:fillRect/>
            </a:stretch>
          </p:blipFill>
          <p:spPr>
            <a:xfrm>
              <a:off x="-1107997" y="-527338"/>
              <a:ext cx="5768498" cy="74686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© Klaus Barth"/>
            <p:cNvSpPr txBox="1"/>
            <p:nvPr/>
          </p:nvSpPr>
          <p:spPr>
            <a:xfrm>
              <a:off x="3254501" y="6618258"/>
              <a:ext cx="1297450" cy="277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400">
                  <a:solidFill>
                    <a:srgbClr val="53585F"/>
                  </a:solidFill>
                </a:defRPr>
              </a:lvl1pPr>
            </a:lstStyle>
            <a:p>
              <a:pPr/>
              <a:r>
                <a:t>© Klaus Barth</a:t>
              </a:r>
            </a:p>
          </p:txBody>
        </p:sp>
      </p:grpSp>
      <p:sp>
        <p:nvSpPr>
          <p:cNvPr id="24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28177"/>
          <a:stretch>
            <a:fillRect/>
          </a:stretch>
        </p:blipFill>
        <p:spPr>
          <a:xfrm>
            <a:off x="10749725" y="264063"/>
            <a:ext cx="1270001" cy="1309743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28" name="Domenico Colella…"/>
          <p:cNvSpPr txBox="1"/>
          <p:nvPr/>
        </p:nvSpPr>
        <p:spPr>
          <a:xfrm>
            <a:off x="1346116" y="2118951"/>
            <a:ext cx="4884385" cy="992924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algn="ctr">
              <a:buClrTx/>
              <a:defRPr sz="3000">
                <a:solidFill>
                  <a:srgbClr val="000000"/>
                </a:solidFill>
                <a:uFill>
                  <a:solidFill>
                    <a:srgbClr val="283A44"/>
                  </a:solidFill>
                </a:u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t>Domenico Colella</a:t>
            </a:r>
          </a:p>
          <a:p>
            <a:pPr algn="ctr">
              <a:buClrTx/>
              <a:defRPr sz="2600">
                <a:solidFill>
                  <a:srgbClr val="000000"/>
                </a:solidFill>
                <a:uFill>
                  <a:solidFill>
                    <a:srgbClr val="283A44"/>
                  </a:solidFill>
                </a:uFill>
                <a:latin typeface="DIN Alternate Bold"/>
                <a:ea typeface="DIN Alternate Bold"/>
                <a:cs typeface="DIN Alternate Bold"/>
                <a:sym typeface="DIN Alternate Bold"/>
              </a:defRPr>
            </a:pPr>
            <a:r>
              <a:rPr sz="1800"/>
              <a:t>University and INFN Bari</a:t>
            </a:r>
          </a:p>
        </p:txBody>
      </p:sp>
      <p:sp>
        <p:nvSpPr>
          <p:cNvPr id="29" name="ALICE ITS3  how to integrate  a large dimension MAPS sensor  in a bent configuration detector + ALICE3"/>
          <p:cNvSpPr txBox="1"/>
          <p:nvPr/>
        </p:nvSpPr>
        <p:spPr>
          <a:xfrm>
            <a:off x="6798079" y="1712442"/>
            <a:ext cx="5950191" cy="279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914400">
              <a:lnSpc>
                <a:spcPct val="80000"/>
              </a:lnSpc>
              <a:defRPr sz="4400"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sz="5200"/>
              <a:t>ALICE ITS3</a:t>
            </a:r>
            <a:r>
              <a:t> </a:t>
            </a:r>
            <a:br/>
            <a:r>
              <a:rPr sz="2600"/>
              <a:t>how to integrate </a:t>
            </a:r>
            <a:br>
              <a:rPr sz="2600"/>
            </a:br>
            <a:r>
              <a:rPr sz="2600"/>
              <a:t>a large dimension MAPS sensor </a:t>
            </a:r>
            <a:br>
              <a:rPr sz="2600"/>
            </a:br>
            <a:r>
              <a:rPr sz="2600"/>
              <a:t>in a bent configuration detector</a:t>
            </a:r>
            <a:br>
              <a:rPr sz="2600"/>
            </a:br>
            <a:r>
              <a:rPr sz="5200"/>
              <a:t>+ ALICE3</a:t>
            </a:r>
            <a:r>
              <a:t> </a:t>
            </a:r>
          </a:p>
        </p:txBody>
      </p:sp>
      <p:pic>
        <p:nvPicPr>
          <p:cNvPr id="30" name="logo-INFN-Bari-350x245.png" descr="logo-INFN-Bari-350x24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3393" y="3315366"/>
            <a:ext cx="1256596" cy="879618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orino, 22-23 April 2024"/>
          <p:cNvSpPr txBox="1"/>
          <p:nvPr/>
        </p:nvSpPr>
        <p:spPr>
          <a:xfrm>
            <a:off x="700805" y="1117252"/>
            <a:ext cx="958287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Torino, 22-23 April 2024</a:t>
            </a:r>
          </a:p>
        </p:txBody>
      </p:sp>
      <p:sp>
        <p:nvSpPr>
          <p:cNvPr id="32" name="RD_FCC WP-Silicon Mini-workshop"/>
          <p:cNvSpPr txBox="1"/>
          <p:nvPr/>
        </p:nvSpPr>
        <p:spPr>
          <a:xfrm>
            <a:off x="730119" y="670743"/>
            <a:ext cx="1154456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9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RD_FCC WP-Silicon Mini-workshop</a:t>
            </a:r>
          </a:p>
        </p:txBody>
      </p:sp>
      <p:pic>
        <p:nvPicPr>
          <p:cNvPr id="33" name="1200px-Uniba.svg.png" descr="1200px-Uniba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96330" y="3360608"/>
            <a:ext cx="789135" cy="7891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" name="Group"/>
          <p:cNvGrpSpPr/>
          <p:nvPr/>
        </p:nvGrpSpPr>
        <p:grpSpPr>
          <a:xfrm>
            <a:off x="7068226" y="4383552"/>
            <a:ext cx="5409897" cy="4724823"/>
            <a:chOff x="0" y="0"/>
            <a:chExt cx="5409895" cy="4724822"/>
          </a:xfrm>
        </p:grpSpPr>
        <p:pic>
          <p:nvPicPr>
            <p:cNvPr id="34" name="Screenshot 2023-08-25 at 17.06.57.png" descr="Screenshot 2023-08-25 at 17.06.57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388927" cy="4724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" name="Rectangle"/>
            <p:cNvSpPr/>
            <p:nvPr/>
          </p:nvSpPr>
          <p:spPr>
            <a:xfrm>
              <a:off x="4139895" y="3845205"/>
              <a:ext cx="1270001" cy="8796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202" name="5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3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06" name="ITS3 detector concept"/>
          <p:cNvSpPr txBox="1"/>
          <p:nvPr/>
        </p:nvSpPr>
        <p:spPr>
          <a:xfrm>
            <a:off x="1123819" y="645225"/>
            <a:ext cx="409452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detector concept</a:t>
            </a:r>
          </a:p>
        </p:txBody>
      </p:sp>
      <p:sp>
        <p:nvSpPr>
          <p:cNvPr id="207" name="Key ingredients…"/>
          <p:cNvSpPr txBox="1"/>
          <p:nvPr/>
        </p:nvSpPr>
        <p:spPr>
          <a:xfrm>
            <a:off x="893696" y="1711542"/>
            <a:ext cx="9432443" cy="24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200"/>
            </a:pPr>
            <a:r>
              <a:t>Key ingredients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Wafer-scale chips (up to ~28x10 cm), fabricated using stitching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Si MAPS sensor based on 65 nm technology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Sensor thickness ≤ 50 μm  </a:t>
            </a:r>
          </a:p>
          <a:p>
            <a:pPr marL="190500" indent="-190500">
              <a:buSzPct val="90000"/>
              <a:buChar char="»"/>
              <a:defRPr sz="2200"/>
            </a:pPr>
            <a:r>
              <a:t>Chips bent in cylindrical shape at target radii</a:t>
            </a:r>
          </a:p>
          <a:p>
            <a:pPr marL="190500" indent="-190500">
              <a:buSzPct val="90000"/>
              <a:buChar char="»"/>
              <a:defRPr sz="2200"/>
            </a:pPr>
            <a:r>
              <a:t>Ultra light carbon foam structures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Air cooling</a:t>
            </a:r>
          </a:p>
        </p:txBody>
      </p:sp>
      <p:grpSp>
        <p:nvGrpSpPr>
          <p:cNvPr id="210" name="Group"/>
          <p:cNvGrpSpPr/>
          <p:nvPr/>
        </p:nvGrpSpPr>
        <p:grpSpPr>
          <a:xfrm>
            <a:off x="3214597" y="3977285"/>
            <a:ext cx="6575606" cy="4876257"/>
            <a:chOff x="0" y="0"/>
            <a:chExt cx="6575605" cy="4876256"/>
          </a:xfrm>
        </p:grpSpPr>
        <p:pic>
          <p:nvPicPr>
            <p:cNvPr id="208" name="Screenshot 2023-08-02 at 15.35.33.png" descr="Screenshot 2023-08-02 at 15.35.3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871" t="0" r="0" b="59039"/>
            <a:stretch>
              <a:fillRect/>
            </a:stretch>
          </p:blipFill>
          <p:spPr>
            <a:xfrm>
              <a:off x="0" y="0"/>
              <a:ext cx="6575606" cy="2611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9" name="Screenshot 2023-08-02 at 15.35.33.png" descr="Screenshot 2023-08-02 at 15.35.3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7275" t="0" r="0" b="23508"/>
            <a:stretch>
              <a:fillRect/>
            </a:stretch>
          </p:blipFill>
          <p:spPr>
            <a:xfrm>
              <a:off x="2327159" y="0"/>
              <a:ext cx="4248447" cy="48762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213" name="6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4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17" name="ITS3 detector concept"/>
          <p:cNvSpPr txBox="1"/>
          <p:nvPr/>
        </p:nvSpPr>
        <p:spPr>
          <a:xfrm>
            <a:off x="1123819" y="645225"/>
            <a:ext cx="409452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detector concept</a:t>
            </a:r>
          </a:p>
        </p:txBody>
      </p:sp>
      <p:grpSp>
        <p:nvGrpSpPr>
          <p:cNvPr id="220" name="Group"/>
          <p:cNvGrpSpPr/>
          <p:nvPr/>
        </p:nvGrpSpPr>
        <p:grpSpPr>
          <a:xfrm>
            <a:off x="6974734" y="7026045"/>
            <a:ext cx="5561878" cy="861680"/>
            <a:chOff x="0" y="0"/>
            <a:chExt cx="5561877" cy="861678"/>
          </a:xfrm>
        </p:grpSpPr>
        <p:sp>
          <p:nvSpPr>
            <p:cNvPr id="218" name="The whole detector will comprise  six chips and barely anything else!"/>
            <p:cNvSpPr txBox="1"/>
            <p:nvPr/>
          </p:nvSpPr>
          <p:spPr>
            <a:xfrm>
              <a:off x="0" y="8754"/>
              <a:ext cx="5561878" cy="844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2500"/>
              </a:pPr>
              <a:r>
                <a:t>The whole detector will comprise </a:t>
              </a:r>
              <a:br/>
              <a:r>
                <a:t>six chips and barely anything else!</a:t>
              </a:r>
            </a:p>
          </p:txBody>
        </p:sp>
        <p:sp>
          <p:nvSpPr>
            <p:cNvPr id="219" name="Rounded Rectangle"/>
            <p:cNvSpPr/>
            <p:nvPr/>
          </p:nvSpPr>
          <p:spPr>
            <a:xfrm>
              <a:off x="45325" y="0"/>
              <a:ext cx="5488962" cy="861679"/>
            </a:xfrm>
            <a:prstGeom prst="roundRect">
              <a:avLst>
                <a:gd name="adj" fmla="val 22572"/>
              </a:avLst>
            </a:prstGeom>
            <a:noFill/>
            <a:ln w="25400" cap="flat">
              <a:solidFill>
                <a:srgbClr val="1A181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grpSp>
        <p:nvGrpSpPr>
          <p:cNvPr id="223" name="Group"/>
          <p:cNvGrpSpPr/>
          <p:nvPr/>
        </p:nvGrpSpPr>
        <p:grpSpPr>
          <a:xfrm>
            <a:off x="6552975" y="3053990"/>
            <a:ext cx="6168813" cy="3851237"/>
            <a:chOff x="0" y="0"/>
            <a:chExt cx="6168811" cy="3851236"/>
          </a:xfrm>
        </p:grpSpPr>
        <p:pic>
          <p:nvPicPr>
            <p:cNvPr id="221" name="Screenshot 2023-08-02 at 15.35.33.png" descr="Screenshot 2023-08-02 at 15.35.3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40" r="42695" b="0"/>
            <a:stretch>
              <a:fillRect/>
            </a:stretch>
          </p:blipFill>
          <p:spPr>
            <a:xfrm>
              <a:off x="0" y="0"/>
              <a:ext cx="5828751" cy="3851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Rectangle"/>
            <p:cNvSpPr/>
            <p:nvPr/>
          </p:nvSpPr>
          <p:spPr>
            <a:xfrm>
              <a:off x="5561701" y="0"/>
              <a:ext cx="607111" cy="80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sp>
        <p:nvSpPr>
          <p:cNvPr id="224" name="Key ingredients…"/>
          <p:cNvSpPr txBox="1"/>
          <p:nvPr/>
        </p:nvSpPr>
        <p:spPr>
          <a:xfrm>
            <a:off x="893696" y="1711542"/>
            <a:ext cx="9432443" cy="24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200"/>
            </a:pPr>
            <a:r>
              <a:t>Key ingredients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Wafer-scale chips (up to ~28x10 cm), fabricated using stitching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Si MAPS sensor based on 65 nm technology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Sensor thickness ≤ 50 μm  </a:t>
            </a:r>
          </a:p>
          <a:p>
            <a:pPr marL="190500" indent="-190500">
              <a:buSzPct val="90000"/>
              <a:buChar char="»"/>
              <a:defRPr sz="2200"/>
            </a:pPr>
            <a:r>
              <a:t>Chips bent in cylindrical shape at target radii</a:t>
            </a:r>
          </a:p>
          <a:p>
            <a:pPr marL="190500" indent="-190500">
              <a:buSzPct val="90000"/>
              <a:buChar char="»"/>
              <a:defRPr sz="2200"/>
            </a:pPr>
            <a:r>
              <a:t>Ultra light carbon foam structures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Air cooling</a:t>
            </a:r>
          </a:p>
        </p:txBody>
      </p:sp>
      <p:graphicFrame>
        <p:nvGraphicFramePr>
          <p:cNvPr id="225" name="Table 1"/>
          <p:cNvGraphicFramePr/>
          <p:nvPr/>
        </p:nvGraphicFramePr>
        <p:xfrm>
          <a:off x="733685" y="5211687"/>
          <a:ext cx="6181513" cy="29825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3139320"/>
                <a:gridCol w="1056502"/>
                <a:gridCol w="996130"/>
                <a:gridCol w="976859"/>
              </a:tblGrid>
              <a:tr h="329977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b="1"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Beam pipe inner/outer radius (mm)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DCDEE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16.0/16.5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 hMerge="1">
                  <a:tcPr/>
                </a:tc>
                <a:tc hMerge="1">
                  <a:tcPr/>
                </a:tc>
              </a:tr>
              <a:tr h="329977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b="1"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IB Layer Parameters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Layer 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Layer 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Layer 2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29977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b="1"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Radial position (mm)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18.0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24.0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30.0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29977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b="1"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Length of sensitive area (mm)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280.0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tc hMerge="1">
                  <a:tcPr/>
                </a:tc>
                <a:tc hMerge="1">
                  <a:tcPr/>
                </a:tc>
              </a:tr>
              <a:tr h="329977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b="1"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Pseudo-rapidity coverage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±2.5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±2.3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±2.0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29977">
                <a:tc>
                  <a:txBody>
                    <a:bodyPr/>
                    <a:lstStyle/>
                    <a:p>
                      <a:pPr algn="ctr" defTabSz="914400">
                        <a:defRPr b="1" sz="14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Active-area (cm</a:t>
                      </a:r>
                      <a:r>
                        <a:rPr baseline="31999"/>
                        <a:t>2</a:t>
                      </a:r>
                      <a:r>
                        <a:t>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610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816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1016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29977">
                <a:tc>
                  <a:txBody>
                    <a:bodyPr/>
                    <a:lstStyle/>
                    <a:p>
                      <a:pPr algn="ctr" defTabSz="914400">
                        <a:defRPr b="1" sz="14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Pixel sensor dimension (mm</a:t>
                      </a:r>
                      <a:r>
                        <a:rPr baseline="31999"/>
                        <a:t>2</a:t>
                      </a:r>
                      <a:r>
                        <a:t>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280 × 56.5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280 x 75.5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280 x 94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29977">
                <a:tc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b="1" sz="14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Number of sensors per layer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rgbClr val="DCDEE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tc hMerge="1">
                  <a:tcPr/>
                </a:tc>
                <a:tc hMerge="1">
                  <a:tcPr/>
                </a:tc>
              </a:tr>
              <a:tr h="329977">
                <a:tc>
                  <a:txBody>
                    <a:bodyPr/>
                    <a:lstStyle/>
                    <a:p>
                      <a:pPr algn="ctr" defTabSz="914400">
                        <a:defRPr b="1" sz="14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Pixel size (μm</a:t>
                      </a:r>
                      <a:r>
                        <a:rPr baseline="31999"/>
                        <a:t>2</a:t>
                      </a:r>
                      <a:r>
                        <a:t>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CDEE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defRPr sz="1800">
                          <a:uFillTx/>
                        </a:defRPr>
                      </a:pPr>
                      <a:r>
                        <a:rPr sz="1400">
                          <a:sym typeface="Helvetica Light"/>
                        </a:rPr>
                        <a:t>O (10 x 10)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228" name="8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9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32" name="ITS3 detector concept"/>
          <p:cNvSpPr txBox="1"/>
          <p:nvPr/>
        </p:nvSpPr>
        <p:spPr>
          <a:xfrm>
            <a:off x="1123819" y="645225"/>
            <a:ext cx="409452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detector concept</a:t>
            </a:r>
          </a:p>
        </p:txBody>
      </p:sp>
      <p:sp>
        <p:nvSpPr>
          <p:cNvPr id="233" name="This talk content:…"/>
          <p:cNvSpPr txBox="1"/>
          <p:nvPr/>
        </p:nvSpPr>
        <p:spPr>
          <a:xfrm>
            <a:off x="1488305" y="5470088"/>
            <a:ext cx="4928703" cy="2452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600"/>
            </a:pPr>
            <a:r>
              <a:t>This talk content: </a:t>
            </a:r>
          </a:p>
          <a:p>
            <a:pPr marL="355600" indent="-228600">
              <a:buSzPct val="100000"/>
              <a:buChar char="➡"/>
              <a:defRPr sz="2600"/>
            </a:pPr>
            <a:r>
              <a:t> Silicon bending</a:t>
            </a:r>
          </a:p>
          <a:p>
            <a:pPr marL="355600" indent="-228600">
              <a:buSzPct val="100000"/>
              <a:buChar char="➡"/>
              <a:defRPr sz="2600"/>
            </a:pPr>
            <a:r>
              <a:t> Carbon foam properties</a:t>
            </a:r>
          </a:p>
          <a:p>
            <a:pPr marL="355600" indent="-228600">
              <a:buSzPct val="100000"/>
              <a:buChar char="➡"/>
              <a:defRPr sz="2600"/>
            </a:pPr>
            <a:r>
              <a:t> Sensor cooling</a:t>
            </a:r>
          </a:p>
          <a:p>
            <a:pPr marL="355600" indent="-228600">
              <a:buSzPct val="100000"/>
              <a:buChar char="➡"/>
              <a:defRPr sz="2600"/>
            </a:pPr>
            <a:r>
              <a:t> Mechanical characterization</a:t>
            </a:r>
          </a:p>
          <a:p>
            <a:pPr marL="355600" indent="-228600">
              <a:buSzPct val="100000"/>
              <a:buChar char="➡"/>
              <a:defRPr sz="2600"/>
            </a:pPr>
            <a:r>
              <a:t> Interconnection</a:t>
            </a:r>
          </a:p>
        </p:txBody>
      </p:sp>
      <p:grpSp>
        <p:nvGrpSpPr>
          <p:cNvPr id="236" name="Group"/>
          <p:cNvGrpSpPr/>
          <p:nvPr/>
        </p:nvGrpSpPr>
        <p:grpSpPr>
          <a:xfrm>
            <a:off x="6974734" y="7026045"/>
            <a:ext cx="5561878" cy="861680"/>
            <a:chOff x="0" y="0"/>
            <a:chExt cx="5561877" cy="861678"/>
          </a:xfrm>
        </p:grpSpPr>
        <p:sp>
          <p:nvSpPr>
            <p:cNvPr id="234" name="The whole detector will comprise  six chips and barely anything else!"/>
            <p:cNvSpPr txBox="1"/>
            <p:nvPr/>
          </p:nvSpPr>
          <p:spPr>
            <a:xfrm>
              <a:off x="0" y="8754"/>
              <a:ext cx="5561878" cy="844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2500"/>
              </a:pPr>
              <a:r>
                <a:t>The whole detector will comprise </a:t>
              </a:r>
              <a:br/>
              <a:r>
                <a:t>six chips and barely anything else!</a:t>
              </a:r>
            </a:p>
          </p:txBody>
        </p:sp>
        <p:sp>
          <p:nvSpPr>
            <p:cNvPr id="235" name="Rounded Rectangle"/>
            <p:cNvSpPr/>
            <p:nvPr/>
          </p:nvSpPr>
          <p:spPr>
            <a:xfrm>
              <a:off x="45325" y="0"/>
              <a:ext cx="5488962" cy="861679"/>
            </a:xfrm>
            <a:prstGeom prst="roundRect">
              <a:avLst>
                <a:gd name="adj" fmla="val 22572"/>
              </a:avLst>
            </a:prstGeom>
            <a:noFill/>
            <a:ln w="25400" cap="flat">
              <a:solidFill>
                <a:srgbClr val="1A181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grpSp>
        <p:nvGrpSpPr>
          <p:cNvPr id="239" name="Group"/>
          <p:cNvGrpSpPr/>
          <p:nvPr/>
        </p:nvGrpSpPr>
        <p:grpSpPr>
          <a:xfrm>
            <a:off x="6552975" y="3053990"/>
            <a:ext cx="6168813" cy="3851237"/>
            <a:chOff x="0" y="0"/>
            <a:chExt cx="6168811" cy="3851236"/>
          </a:xfrm>
        </p:grpSpPr>
        <p:pic>
          <p:nvPicPr>
            <p:cNvPr id="237" name="Screenshot 2023-08-02 at 15.35.33.png" descr="Screenshot 2023-08-02 at 15.35.3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0940" r="42695" b="0"/>
            <a:stretch>
              <a:fillRect/>
            </a:stretch>
          </p:blipFill>
          <p:spPr>
            <a:xfrm>
              <a:off x="0" y="0"/>
              <a:ext cx="5828751" cy="3851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8" name="Rectangle"/>
            <p:cNvSpPr/>
            <p:nvPr/>
          </p:nvSpPr>
          <p:spPr>
            <a:xfrm>
              <a:off x="5561701" y="0"/>
              <a:ext cx="607111" cy="806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sp>
        <p:nvSpPr>
          <p:cNvPr id="240" name="Key ingredients…"/>
          <p:cNvSpPr txBox="1"/>
          <p:nvPr/>
        </p:nvSpPr>
        <p:spPr>
          <a:xfrm>
            <a:off x="893696" y="1711542"/>
            <a:ext cx="9432443" cy="24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200"/>
            </a:pPr>
            <a:r>
              <a:t>Key ingredients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Wafer-scale chips (up to ~28x10 cm), fabricated using stitching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Si MAPS sensor based on 65 nm technology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Sensor thickness ≤ 50 μm  </a:t>
            </a:r>
          </a:p>
          <a:p>
            <a:pPr marL="190500" indent="-190500">
              <a:buSzPct val="90000"/>
              <a:buChar char="»"/>
              <a:defRPr sz="2200"/>
            </a:pPr>
            <a:r>
              <a:t>Chips bent in cylindrical shape at target radii</a:t>
            </a:r>
          </a:p>
          <a:p>
            <a:pPr marL="190500" indent="-190500">
              <a:buSzPct val="90000"/>
              <a:buChar char="»"/>
              <a:defRPr sz="2200"/>
            </a:pPr>
            <a:r>
              <a:t>Ultra light carbon foam structures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Air cooling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243" name="9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4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47" name="ITS3 R&amp;D - Silicon bending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Silicon bending</a:t>
            </a:r>
          </a:p>
        </p:txBody>
      </p:sp>
      <p:sp>
        <p:nvSpPr>
          <p:cNvPr id="248" name="Three points bending force measurements:…"/>
          <p:cNvSpPr txBox="1"/>
          <p:nvPr/>
        </p:nvSpPr>
        <p:spPr>
          <a:xfrm>
            <a:off x="1273591" y="1867924"/>
            <a:ext cx="10457617" cy="1564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  <a:defRPr sz="2500"/>
            </a:pPr>
            <a:r>
              <a:t>Three points </a:t>
            </a:r>
            <a:r>
              <a:rPr u="sng"/>
              <a:t>bending force measurements</a:t>
            </a:r>
            <a:r>
              <a:t>:</a:t>
            </a:r>
          </a:p>
          <a:p>
            <a:pPr lvl="1" marL="647700" indent="-190500">
              <a:buSzPct val="90000"/>
              <a:buChar char="•"/>
              <a:defRPr sz="2500"/>
            </a:pPr>
            <a:r>
              <a:t>MAPS ~50 μm thick are quite flexible</a:t>
            </a:r>
          </a:p>
          <a:p>
            <a:pPr lvl="1" marL="647700" indent="-190500">
              <a:buSzPct val="90000"/>
              <a:buChar char="•"/>
              <a:defRPr sz="2500"/>
            </a:pPr>
            <a:r>
              <a:t>Large benefit from going thinner</a:t>
            </a:r>
          </a:p>
          <a:p>
            <a:pPr lvl="1" marL="647700" indent="-190500">
              <a:buSzPct val="90000"/>
              <a:buChar char="•"/>
              <a:defRPr b="1" sz="2500"/>
            </a:pPr>
            <a:r>
              <a:t>Project goal thicknesses and desired bending radii achievable</a:t>
            </a:r>
          </a:p>
        </p:txBody>
      </p:sp>
      <p:grpSp>
        <p:nvGrpSpPr>
          <p:cNvPr id="257" name="Group"/>
          <p:cNvGrpSpPr/>
          <p:nvPr/>
        </p:nvGrpSpPr>
        <p:grpSpPr>
          <a:xfrm>
            <a:off x="103090" y="3922553"/>
            <a:ext cx="12562550" cy="5091416"/>
            <a:chOff x="0" y="0"/>
            <a:chExt cx="12562548" cy="5091414"/>
          </a:xfrm>
        </p:grpSpPr>
        <p:pic>
          <p:nvPicPr>
            <p:cNvPr id="249" name="Screenshot 2023-08-02 at 14.54.24.png" descr="Screenshot 2023-08-02 at 14.54.2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02238" cy="5091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2" name="Group"/>
            <p:cNvGrpSpPr/>
            <p:nvPr/>
          </p:nvGrpSpPr>
          <p:grpSpPr>
            <a:xfrm>
              <a:off x="6273089" y="569465"/>
              <a:ext cx="2345783" cy="1823591"/>
              <a:chOff x="0" y="0"/>
              <a:chExt cx="2345781" cy="1823589"/>
            </a:xfrm>
          </p:grpSpPr>
          <p:pic>
            <p:nvPicPr>
              <p:cNvPr id="250" name="Screenshot 2021-09-01 at 08.54.27.png" descr="Screenshot 2021-09-01 at 08.54.27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345782" cy="1823590"/>
              </a:xfrm>
              <a:prstGeom prst="rect">
                <a:avLst/>
              </a:prstGeom>
              <a:ln w="50800" cap="flat">
                <a:solidFill>
                  <a:schemeClr val="accent6">
                    <a:satOff val="24555"/>
                    <a:lumOff val="22232"/>
                  </a:schemeClr>
                </a:solidFill>
                <a:prstDash val="solid"/>
                <a:miter lim="400000"/>
              </a:ln>
              <a:effectLst/>
            </p:spPr>
          </p:pic>
          <p:sp>
            <p:nvSpPr>
              <p:cNvPr id="251" name="50"/>
              <p:cNvSpPr txBox="1"/>
              <p:nvPr/>
            </p:nvSpPr>
            <p:spPr>
              <a:xfrm>
                <a:off x="48099" y="10525"/>
                <a:ext cx="924900" cy="4522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t>50 </a:t>
                </a:r>
                <a14:m>
                  <m:oMath>
                    <m:r>
                      <a:rPr xmlns:a="http://schemas.openxmlformats.org/drawingml/2006/main" sz="21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xmlns:a="http://schemas.openxmlformats.org/drawingml/2006/main" sz="21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t> </a:t>
                </a:r>
              </a:p>
            </p:txBody>
          </p:sp>
        </p:grpSp>
        <p:pic>
          <p:nvPicPr>
            <p:cNvPr id="253" name="Screenshot 2021-09-01 at 09.16.42.png" descr="Screenshot 2021-09-01 at 09.16.4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725983" y="1227909"/>
              <a:ext cx="3836566" cy="2525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6" name="Group"/>
            <p:cNvGrpSpPr/>
            <p:nvPr/>
          </p:nvGrpSpPr>
          <p:grpSpPr>
            <a:xfrm>
              <a:off x="6273089" y="2498889"/>
              <a:ext cx="2345783" cy="1897168"/>
              <a:chOff x="0" y="0"/>
              <a:chExt cx="2345781" cy="1897167"/>
            </a:xfrm>
          </p:grpSpPr>
          <p:pic>
            <p:nvPicPr>
              <p:cNvPr id="254" name="Screenshot 2021-09-01 at 08.55.50.png" descr="Screenshot 2021-09-01 at 08.55.50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15644" r="0" b="0"/>
              <a:stretch>
                <a:fillRect/>
              </a:stretch>
            </p:blipFill>
            <p:spPr>
              <a:xfrm>
                <a:off x="0" y="30798"/>
                <a:ext cx="2345782" cy="1866370"/>
              </a:xfrm>
              <a:prstGeom prst="rect">
                <a:avLst/>
              </a:prstGeom>
              <a:ln w="508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</p:pic>
          <p:sp>
            <p:nvSpPr>
              <p:cNvPr id="255" name="30"/>
              <p:cNvSpPr txBox="1"/>
              <p:nvPr/>
            </p:nvSpPr>
            <p:spPr>
              <a:xfrm>
                <a:off x="80399" y="0"/>
                <a:ext cx="949501" cy="4642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t>30 </a:t>
                </a:r>
                <a14:m>
                  <m:oMath>
                    <m:r>
                      <a:rPr xmlns:a="http://schemas.openxmlformats.org/drawingml/2006/main" sz="21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xmlns:a="http://schemas.openxmlformats.org/drawingml/2006/main" sz="21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t> </a:t>
                </a:r>
              </a:p>
            </p:txBody>
          </p:sp>
        </p:grpSp>
      </p:grpSp>
      <p:sp>
        <p:nvSpPr>
          <p:cNvPr id="258" name="Line"/>
          <p:cNvSpPr/>
          <p:nvPr/>
        </p:nvSpPr>
        <p:spPr>
          <a:xfrm flipV="1">
            <a:off x="3195990" y="4492628"/>
            <a:ext cx="1" cy="2485817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0" tIns="0" rIns="0" bIns="0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259" name="Layer 0 radius"/>
          <p:cNvSpPr txBox="1"/>
          <p:nvPr/>
        </p:nvSpPr>
        <p:spPr>
          <a:xfrm>
            <a:off x="3191785" y="6720563"/>
            <a:ext cx="156291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Layer 0 radius</a:t>
            </a:r>
          </a:p>
        </p:txBody>
      </p:sp>
      <p:sp>
        <p:nvSpPr>
          <p:cNvPr id="260" name="65 nm"/>
          <p:cNvSpPr txBox="1"/>
          <p:nvPr/>
        </p:nvSpPr>
        <p:spPr>
          <a:xfrm>
            <a:off x="2404566" y="4790892"/>
            <a:ext cx="560586" cy="283940"/>
          </a:xfrm>
          <a:prstGeom prst="rect">
            <a:avLst/>
          </a:prstGeom>
          <a:solidFill>
            <a:srgbClr val="FFFFFF"/>
          </a:solidFill>
          <a:ln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65 nm</a:t>
            </a:r>
          </a:p>
        </p:txBody>
      </p:sp>
      <p:sp>
        <p:nvSpPr>
          <p:cNvPr id="261" name="180 nm"/>
          <p:cNvSpPr txBox="1"/>
          <p:nvPr/>
        </p:nvSpPr>
        <p:spPr>
          <a:xfrm>
            <a:off x="2517604" y="5293384"/>
            <a:ext cx="625787" cy="283940"/>
          </a:xfrm>
          <a:prstGeom prst="rect">
            <a:avLst/>
          </a:prstGeom>
          <a:solidFill>
            <a:srgbClr val="FFFFFF"/>
          </a:solidFill>
          <a:ln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180 nm </a:t>
            </a:r>
          </a:p>
        </p:txBody>
      </p:sp>
      <p:sp>
        <p:nvSpPr>
          <p:cNvPr id="262" name="Rounded Rectangle"/>
          <p:cNvSpPr/>
          <p:nvPr/>
        </p:nvSpPr>
        <p:spPr>
          <a:xfrm>
            <a:off x="1910396" y="5270364"/>
            <a:ext cx="589210" cy="644475"/>
          </a:xfrm>
          <a:prstGeom prst="roundRect">
            <a:avLst>
              <a:gd name="adj" fmla="val 12246"/>
            </a:avLst>
          </a:prstGeom>
          <a:ln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263" name="Rounded Rectangle"/>
          <p:cNvSpPr/>
          <p:nvPr/>
        </p:nvSpPr>
        <p:spPr>
          <a:xfrm>
            <a:off x="1896373" y="4786416"/>
            <a:ext cx="485295" cy="408991"/>
          </a:xfrm>
          <a:prstGeom prst="roundRect">
            <a:avLst>
              <a:gd name="adj" fmla="val 17643"/>
            </a:avLst>
          </a:prstGeom>
          <a:ln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266" name="10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7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0" name="ITS3 R&amp;D - Silicon bending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Silicon bending</a:t>
            </a:r>
          </a:p>
        </p:txBody>
      </p:sp>
      <p:grpSp>
        <p:nvGrpSpPr>
          <p:cNvPr id="273" name="Group"/>
          <p:cNvGrpSpPr/>
          <p:nvPr/>
        </p:nvGrpSpPr>
        <p:grpSpPr>
          <a:xfrm>
            <a:off x="261315" y="5587526"/>
            <a:ext cx="6974015" cy="3048143"/>
            <a:chOff x="0" y="0"/>
            <a:chExt cx="6974013" cy="3048141"/>
          </a:xfrm>
        </p:grpSpPr>
        <p:pic>
          <p:nvPicPr>
            <p:cNvPr id="271" name="Screenshot 2023-08-02 at 15.03.17.png" descr="Screenshot 2023-08-02 at 15.03.1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5643"/>
              <a:ext cx="6974014" cy="2962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2" name="https://doi.org/10.1016/j.nima.2021.166280"/>
            <p:cNvSpPr txBox="1"/>
            <p:nvPr/>
          </p:nvSpPr>
          <p:spPr>
            <a:xfrm>
              <a:off x="888813" y="0"/>
              <a:ext cx="3294111" cy="342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200"/>
              </a:lvl1pPr>
            </a:lstStyle>
            <a:p>
              <a:pPr/>
              <a:r>
                <a:t>https://doi.org/10.1016/j.nima.2021.166280</a:t>
              </a:r>
            </a:p>
          </p:txBody>
        </p:sp>
      </p:grpSp>
      <p:grpSp>
        <p:nvGrpSpPr>
          <p:cNvPr id="278" name="Group"/>
          <p:cNvGrpSpPr/>
          <p:nvPr/>
        </p:nvGrpSpPr>
        <p:grpSpPr>
          <a:xfrm>
            <a:off x="7324028" y="5298335"/>
            <a:ext cx="5678405" cy="3626525"/>
            <a:chOff x="0" y="0"/>
            <a:chExt cx="5678403" cy="3626523"/>
          </a:xfrm>
        </p:grpSpPr>
        <p:pic>
          <p:nvPicPr>
            <p:cNvPr id="274" name="Screenshot 2023-08-02 at 15.03.37.png" descr="Screenshot 2023-08-02 at 15.03.3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10296" b="0"/>
            <a:stretch>
              <a:fillRect/>
            </a:stretch>
          </p:blipFill>
          <p:spPr>
            <a:xfrm>
              <a:off x="0" y="116061"/>
              <a:ext cx="5678404" cy="35104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" name="Rectangle"/>
            <p:cNvSpPr/>
            <p:nvPr/>
          </p:nvSpPr>
          <p:spPr>
            <a:xfrm>
              <a:off x="1971588" y="1249049"/>
              <a:ext cx="278871" cy="2157166"/>
            </a:xfrm>
            <a:prstGeom prst="rect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276" name="Nominal operating point"/>
            <p:cNvSpPr txBox="1"/>
            <p:nvPr/>
          </p:nvSpPr>
          <p:spPr>
            <a:xfrm>
              <a:off x="763386" y="761080"/>
              <a:ext cx="2227211" cy="5049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Nominal operating point</a:t>
              </a:r>
            </a:p>
          </p:txBody>
        </p:sp>
        <p:sp>
          <p:nvSpPr>
            <p:cNvPr id="277" name="https://doi.org/10.1016/j.nima.2021.166280"/>
            <p:cNvSpPr txBox="1"/>
            <p:nvPr/>
          </p:nvSpPr>
          <p:spPr>
            <a:xfrm>
              <a:off x="722407" y="-1"/>
              <a:ext cx="3250704" cy="3384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200"/>
              </a:lvl1pPr>
            </a:lstStyle>
            <a:p>
              <a:pPr/>
              <a:r>
                <a:t>https://doi.org/10.1016/j.nima.2021.166280</a:t>
              </a:r>
            </a:p>
          </p:txBody>
        </p:sp>
      </p:grpSp>
      <p:pic>
        <p:nvPicPr>
          <p:cNvPr id="279" name="Screenshot 2023-08-02 at 15.01.33.png" descr="Screenshot 2023-08-02 at 15.01.3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8085" y="1875274"/>
            <a:ext cx="4579060" cy="2903499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ALPIDE 180 nm"/>
          <p:cNvSpPr txBox="1"/>
          <p:nvPr/>
        </p:nvSpPr>
        <p:spPr>
          <a:xfrm>
            <a:off x="4607664" y="1836272"/>
            <a:ext cx="1301677" cy="794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sz="2500">
                <a:solidFill>
                  <a:srgbClr val="FFFFFF"/>
                </a:solidFill>
              </a:defRPr>
            </a:pPr>
            <a:r>
              <a:rPr b="1"/>
              <a:t>ALPIDE</a:t>
            </a:r>
            <a:br>
              <a:rPr b="1"/>
            </a:br>
            <a:r>
              <a:rPr b="1" sz="2000"/>
              <a:t>180 nm</a:t>
            </a:r>
          </a:p>
        </p:txBody>
      </p:sp>
      <p:sp>
        <p:nvSpPr>
          <p:cNvPr id="281" name="Laboratory and test beam measurements (Jun 2020) allow to conclude that chip (180 nm CMOS) performance doesn’t change after bending…"/>
          <p:cNvSpPr txBox="1"/>
          <p:nvPr/>
        </p:nvSpPr>
        <p:spPr>
          <a:xfrm>
            <a:off x="6345411" y="2035094"/>
            <a:ext cx="5989433" cy="239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500" indent="-190500">
              <a:spcBef>
                <a:spcPts val="500"/>
              </a:spcBef>
              <a:buSzPct val="90000"/>
              <a:buChar char="»"/>
            </a:pPr>
            <a:r>
              <a:t>Laboratory and test beam measurements (Jun 2020) allow to conclude that </a:t>
            </a:r>
            <a:r>
              <a:rPr b="1"/>
              <a:t>chip (180 nm CMOS) performance doesn’t change after bending</a:t>
            </a:r>
            <a:r>
              <a:t> </a:t>
            </a:r>
          </a:p>
          <a:p>
            <a:pPr lvl="1" marL="438875" indent="-190500">
              <a:buSzPct val="90000"/>
              <a:buChar char="•"/>
              <a:defRPr sz="2000"/>
            </a:pPr>
            <a:r>
              <a:t>Pixel matrix threshold distribution does not change when sensor is bent</a:t>
            </a:r>
          </a:p>
          <a:p>
            <a:pPr lvl="1" marL="438875" indent="-190500">
              <a:buSzPct val="90000"/>
              <a:buChar char="•"/>
              <a:defRPr sz="2000"/>
            </a:pPr>
            <a:r>
              <a:t>Efficiency above 99.9% at a threshold of 100 e</a:t>
            </a:r>
            <a:r>
              <a:rPr baseline="31999"/>
              <a:t>-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284" name="11"/>
          <p:cNvSpPr txBox="1"/>
          <p:nvPr>
            <p:ph type="sldNum" sz="quarter" idx="2"/>
          </p:nvPr>
        </p:nvSpPr>
        <p:spPr>
          <a:xfrm>
            <a:off x="12081088" y="9280681"/>
            <a:ext cx="273473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5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88" name="ITS3 R&amp;D - Silicon bending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Silicon bending</a:t>
            </a:r>
          </a:p>
        </p:txBody>
      </p:sp>
      <p:grpSp>
        <p:nvGrpSpPr>
          <p:cNvPr id="292" name="Group"/>
          <p:cNvGrpSpPr/>
          <p:nvPr/>
        </p:nvGrpSpPr>
        <p:grpSpPr>
          <a:xfrm>
            <a:off x="3777697" y="5034391"/>
            <a:ext cx="5449407" cy="4073984"/>
            <a:chOff x="0" y="0"/>
            <a:chExt cx="5449405" cy="4073983"/>
          </a:xfrm>
        </p:grpSpPr>
        <p:pic>
          <p:nvPicPr>
            <p:cNvPr id="289" name="Screenshot 2023-08-02 at 15.44.08.png" descr="Screenshot 2023-08-02 at 15.44.0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449406" cy="4073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" name="Rectangle"/>
            <p:cNvSpPr/>
            <p:nvPr/>
          </p:nvSpPr>
          <p:spPr>
            <a:xfrm>
              <a:off x="1461225" y="2107842"/>
              <a:ext cx="344691" cy="1764128"/>
            </a:xfrm>
            <a:prstGeom prst="rect">
              <a:avLst/>
            </a:prstGeom>
            <a:noFill/>
            <a:ln w="381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291" name="Nominal operating point"/>
            <p:cNvSpPr txBox="1"/>
            <p:nvPr/>
          </p:nvSpPr>
          <p:spPr>
            <a:xfrm>
              <a:off x="744241" y="1577434"/>
              <a:ext cx="1722031" cy="539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3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Nominal operating point</a:t>
              </a:r>
            </a:p>
          </p:txBody>
        </p:sp>
      </p:grpSp>
      <p:pic>
        <p:nvPicPr>
          <p:cNvPr id="293" name="PXL_20220804_140901165.jpg" descr="PXL_20220804_140901165.jpg"/>
          <p:cNvPicPr>
            <a:picLocks noChangeAspect="1"/>
          </p:cNvPicPr>
          <p:nvPr/>
        </p:nvPicPr>
        <p:blipFill>
          <a:blip r:embed="rId4">
            <a:extLst/>
          </a:blip>
          <a:srcRect l="0" t="0" r="26975" b="0"/>
          <a:stretch>
            <a:fillRect/>
          </a:stretch>
        </p:blipFill>
        <p:spPr>
          <a:xfrm>
            <a:off x="1134052" y="1664711"/>
            <a:ext cx="4757902" cy="332468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μITS3…"/>
          <p:cNvSpPr txBox="1"/>
          <p:nvPr/>
        </p:nvSpPr>
        <p:spPr>
          <a:xfrm>
            <a:off x="4631021" y="1638650"/>
            <a:ext cx="1270001" cy="796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sz="2500"/>
            </a:pPr>
            <a:r>
              <a:rPr b="1"/>
              <a:t>μITS3</a:t>
            </a:r>
            <a:endParaRPr b="1"/>
          </a:p>
          <a:p>
            <a:pPr algn="ctr">
              <a:defRPr sz="2000"/>
            </a:pPr>
            <a:r>
              <a:rPr b="1"/>
              <a:t>180 nm</a:t>
            </a:r>
          </a:p>
        </p:txBody>
      </p:sp>
      <p:sp>
        <p:nvSpPr>
          <p:cNvPr id="295" name="Laboratory and test beam measurements (Jun 2020) allow to conclude that chip (180 nm CMOS) performance doesn’t change after bending…"/>
          <p:cNvSpPr txBox="1"/>
          <p:nvPr/>
        </p:nvSpPr>
        <p:spPr>
          <a:xfrm>
            <a:off x="6345411" y="2035094"/>
            <a:ext cx="5989433" cy="2391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500" indent="-190500">
              <a:spcBef>
                <a:spcPts val="500"/>
              </a:spcBef>
              <a:buSzPct val="90000"/>
              <a:buChar char="»"/>
            </a:pPr>
            <a:r>
              <a:t>Laboratory and test beam measurements (Jun 2020) allow to conclude that </a:t>
            </a:r>
            <a:r>
              <a:rPr b="1"/>
              <a:t>chip (180 nm CMOS) performance doesn’t change after bending</a:t>
            </a:r>
            <a:r>
              <a:t> </a:t>
            </a:r>
          </a:p>
          <a:p>
            <a:pPr lvl="1" marL="438875" indent="-190500">
              <a:buSzPct val="90000"/>
              <a:buChar char="•"/>
              <a:defRPr sz="2000"/>
            </a:pPr>
            <a:r>
              <a:t>Pixel matrix threshold distribution does not change when sensor is bent</a:t>
            </a:r>
          </a:p>
          <a:p>
            <a:pPr lvl="1" marL="438875" indent="-190500">
              <a:buSzPct val="90000"/>
              <a:buChar char="•"/>
              <a:defRPr sz="2000"/>
            </a:pPr>
            <a:r>
              <a:t>Efficiency above 99.9% at a threshold of 100 e</a:t>
            </a:r>
            <a:r>
              <a:rPr baseline="31999"/>
              <a:t>-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298" name="12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9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2" name="ITS3 R&amp;D - Silicon bending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Silicon bending</a:t>
            </a:r>
          </a:p>
        </p:txBody>
      </p:sp>
      <p:pic>
        <p:nvPicPr>
          <p:cNvPr id="303" name="Screenshot 2023-08-03 at 09.44.45.png" descr="Screenshot 2023-08-03 at 09.44.45.png"/>
          <p:cNvPicPr>
            <a:picLocks noChangeAspect="1"/>
          </p:cNvPicPr>
          <p:nvPr/>
        </p:nvPicPr>
        <p:blipFill>
          <a:blip r:embed="rId3">
            <a:extLst/>
          </a:blip>
          <a:srcRect l="16048" t="11054" r="16048" b="0"/>
          <a:stretch>
            <a:fillRect/>
          </a:stretch>
        </p:blipFill>
        <p:spPr>
          <a:xfrm>
            <a:off x="650741" y="3630113"/>
            <a:ext cx="5121411" cy="46754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" name="Group"/>
          <p:cNvGrpSpPr/>
          <p:nvPr/>
        </p:nvGrpSpPr>
        <p:grpSpPr>
          <a:xfrm>
            <a:off x="5925009" y="3989324"/>
            <a:ext cx="6884820" cy="3957164"/>
            <a:chOff x="0" y="0"/>
            <a:chExt cx="6884819" cy="3957162"/>
          </a:xfrm>
        </p:grpSpPr>
        <p:pic>
          <p:nvPicPr>
            <p:cNvPr id="304" name="Screenshot 2023-08-03 at 09.45.15.png" descr="Screenshot 2023-08-03 at 09.45.1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51895" y="0"/>
              <a:ext cx="4631217" cy="3957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5" name="Screenshot 2023-08-03 at 09.45.54.png" descr="Screenshot 2023-08-03 at 09.45.5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10316"/>
              <a:ext cx="1850859" cy="1767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" name="Screenshot 2023-08-03 at 09.46.02.png" descr="Screenshot 2023-08-03 at 09.46.0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057346" y="2186652"/>
              <a:ext cx="1767300" cy="1767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7" name="Board"/>
            <p:cNvSpPr txBox="1"/>
            <p:nvPr/>
          </p:nvSpPr>
          <p:spPr>
            <a:xfrm>
              <a:off x="495922" y="1863522"/>
              <a:ext cx="799709" cy="398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pPr/>
              <a:r>
                <a:t>Board</a:t>
              </a:r>
            </a:p>
          </p:txBody>
        </p:sp>
        <p:sp>
          <p:nvSpPr>
            <p:cNvPr id="308" name="Sensor"/>
            <p:cNvSpPr txBox="1"/>
            <p:nvPr/>
          </p:nvSpPr>
          <p:spPr>
            <a:xfrm>
              <a:off x="5958913" y="1849500"/>
              <a:ext cx="925907" cy="398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pPr/>
              <a:r>
                <a:t>Sensor</a:t>
              </a:r>
            </a:p>
          </p:txBody>
        </p:sp>
      </p:grpSp>
      <p:sp>
        <p:nvSpPr>
          <p:cNvPr id="310" name="Comparison between flat and bent MLR1 (65 nm CMOS) sensors ongoing…"/>
          <p:cNvSpPr txBox="1"/>
          <p:nvPr/>
        </p:nvSpPr>
        <p:spPr>
          <a:xfrm>
            <a:off x="1252974" y="1869099"/>
            <a:ext cx="10498851" cy="105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500" indent="-190500">
              <a:spcBef>
                <a:spcPts val="500"/>
              </a:spcBef>
              <a:buSzPct val="90000"/>
              <a:buChar char="»"/>
            </a:pPr>
            <a:r>
              <a:t>Comparison between flat and bent MLR1 (65 nm CMOS) sensors ongoing</a:t>
            </a:r>
          </a:p>
          <a:p>
            <a:pPr lvl="1" marL="438875" indent="-190500">
              <a:buSzPct val="90000"/>
              <a:buChar char="•"/>
              <a:defRPr sz="2100"/>
            </a:pPr>
            <a:r>
              <a:t>Bending procedure developed and proximity board adapted to bent configuration</a:t>
            </a:r>
          </a:p>
          <a:p>
            <a:pPr lvl="1" marL="438875" indent="-190500">
              <a:buSzPct val="90000"/>
              <a:buChar char="•"/>
              <a:defRPr sz="2100"/>
            </a:pPr>
            <a:r>
              <a:t>Few samples prepared and under measurements in laboratory with </a:t>
            </a:r>
            <a:r>
              <a:rPr baseline="31999"/>
              <a:t>55</a:t>
            </a:r>
            <a:r>
              <a:t>Fe source</a:t>
            </a:r>
          </a:p>
        </p:txBody>
      </p:sp>
      <p:sp>
        <p:nvSpPr>
          <p:cNvPr id="311" name="MLR1 reticle"/>
          <p:cNvSpPr txBox="1"/>
          <p:nvPr/>
        </p:nvSpPr>
        <p:spPr>
          <a:xfrm>
            <a:off x="4420530" y="3630113"/>
            <a:ext cx="1301678" cy="826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b="1" sz="2500">
                <a:solidFill>
                  <a:srgbClr val="FFFFFF"/>
                </a:solidFill>
              </a:defRPr>
            </a:lvl1pPr>
          </a:lstStyle>
          <a:p>
            <a:pPr>
              <a:defRPr b="0"/>
            </a:pPr>
            <a:r>
              <a:rPr b="1"/>
              <a:t>MLR1 reticle</a:t>
            </a:r>
          </a:p>
        </p:txBody>
      </p:sp>
      <p:sp>
        <p:nvSpPr>
          <p:cNvPr id="312" name="Ongoing at INFN Trieste"/>
          <p:cNvSpPr txBox="1"/>
          <p:nvPr/>
        </p:nvSpPr>
        <p:spPr>
          <a:xfrm>
            <a:off x="7178807" y="1180501"/>
            <a:ext cx="3580309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Ongoing at INFN Trieste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315" name="1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6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19" name="ITS3 R&amp;D - Silicon bending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Silicon bending</a:t>
            </a:r>
          </a:p>
        </p:txBody>
      </p:sp>
      <p:sp>
        <p:nvSpPr>
          <p:cNvPr id="320" name="Large dimension silicon bending procedure…"/>
          <p:cNvSpPr txBox="1"/>
          <p:nvPr/>
        </p:nvSpPr>
        <p:spPr>
          <a:xfrm>
            <a:off x="694720" y="1714156"/>
            <a:ext cx="4585496" cy="205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500" indent="-190500">
              <a:spcBef>
                <a:spcPts val="500"/>
              </a:spcBef>
              <a:buSzPct val="90000"/>
              <a:buChar char="»"/>
              <a:defRPr sz="2600"/>
            </a:pPr>
            <a:r>
              <a:rPr u="sng"/>
              <a:t>Large dimension silicon</a:t>
            </a:r>
            <a:r>
              <a:t> bending procedure </a:t>
            </a:r>
          </a:p>
          <a:p>
            <a:pPr lvl="1" marL="438875" indent="-190500">
              <a:buSzPct val="90000"/>
              <a:buChar char="•"/>
              <a:defRPr sz="2600"/>
            </a:pPr>
            <a:r>
              <a:t>Bending tool: tensioned mylar foil wrapping around cylindrical mandrel</a:t>
            </a:r>
          </a:p>
        </p:txBody>
      </p:sp>
      <p:sp>
        <p:nvSpPr>
          <p:cNvPr id="321" name="Ongoing at INFN Bari"/>
          <p:cNvSpPr txBox="1"/>
          <p:nvPr/>
        </p:nvSpPr>
        <p:spPr>
          <a:xfrm>
            <a:off x="7484473" y="1180501"/>
            <a:ext cx="3274643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Ongoing at INFN Bari</a:t>
            </a:r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20559" y="1778000"/>
            <a:ext cx="5181601" cy="619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66609" y="8099636"/>
            <a:ext cx="48895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1322" y="4524581"/>
            <a:ext cx="5673162" cy="2997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7416" y="7548045"/>
            <a:ext cx="5673162" cy="432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328" name="1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9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" name="ITS3 R&amp;D - Silicon bending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Silicon bending</a:t>
            </a:r>
          </a:p>
        </p:txBody>
      </p:sp>
      <p:grpSp>
        <p:nvGrpSpPr>
          <p:cNvPr id="335" name="Group"/>
          <p:cNvGrpSpPr/>
          <p:nvPr/>
        </p:nvGrpSpPr>
        <p:grpSpPr>
          <a:xfrm>
            <a:off x="1041629" y="3650528"/>
            <a:ext cx="11327149" cy="5457847"/>
            <a:chOff x="0" y="0"/>
            <a:chExt cx="11327148" cy="5457845"/>
          </a:xfrm>
        </p:grpSpPr>
        <p:pic>
          <p:nvPicPr>
            <p:cNvPr id="333" name="Screenshot 2023-08-02 at 14.32.43.png" descr="Screenshot 2023-08-02 at 14.32.4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14432"/>
            <a:stretch>
              <a:fillRect/>
            </a:stretch>
          </p:blipFill>
          <p:spPr>
            <a:xfrm>
              <a:off x="0" y="356527"/>
              <a:ext cx="4118706" cy="4498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Screenshot 2023-08-02 at 14.32.12.png" descr="Screenshot 2023-08-02 at 14.32.1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88148" y="0"/>
              <a:ext cx="7239001" cy="5457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6" name="Large dimension silicon bending procedure…"/>
          <p:cNvSpPr txBox="1"/>
          <p:nvPr/>
        </p:nvSpPr>
        <p:spPr>
          <a:xfrm>
            <a:off x="694720" y="1714156"/>
            <a:ext cx="4585496" cy="205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500" indent="-190500">
              <a:spcBef>
                <a:spcPts val="500"/>
              </a:spcBef>
              <a:buSzPct val="90000"/>
              <a:buChar char="»"/>
              <a:defRPr sz="2600"/>
            </a:pPr>
            <a:r>
              <a:rPr u="sng"/>
              <a:t>Large dimension silicon</a:t>
            </a:r>
            <a:r>
              <a:t> bending procedure </a:t>
            </a:r>
          </a:p>
          <a:p>
            <a:pPr lvl="1" marL="438875" indent="-190500">
              <a:buSzPct val="90000"/>
              <a:buChar char="•"/>
              <a:defRPr sz="2600"/>
            </a:pPr>
            <a:r>
              <a:t>Bending tool: tensioned mylar foil wrapping around cylindrical mandrel</a:t>
            </a:r>
          </a:p>
        </p:txBody>
      </p:sp>
      <p:pic>
        <p:nvPicPr>
          <p:cNvPr id="337" name="Screenshot 2023-08-02 at 15.16.27.png" descr="Screenshot 2023-08-02 at 15.16.2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35768" y="1796789"/>
            <a:ext cx="7147645" cy="1845669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Ongoing at INFN Bari"/>
          <p:cNvSpPr txBox="1"/>
          <p:nvPr/>
        </p:nvSpPr>
        <p:spPr>
          <a:xfrm>
            <a:off x="7484473" y="1180501"/>
            <a:ext cx="3274643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Ongoing at INFN Bari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341" name="13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2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45" name="ITS3 R&amp;D - Silicon bending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Silicon bending</a:t>
            </a:r>
          </a:p>
        </p:txBody>
      </p:sp>
      <p:sp>
        <p:nvSpPr>
          <p:cNvPr id="346" name="Large dimension silicon bending procedure…"/>
          <p:cNvSpPr txBox="1"/>
          <p:nvPr/>
        </p:nvSpPr>
        <p:spPr>
          <a:xfrm>
            <a:off x="694720" y="1714156"/>
            <a:ext cx="4585496" cy="205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500" indent="-190500">
              <a:spcBef>
                <a:spcPts val="500"/>
              </a:spcBef>
              <a:buSzPct val="90000"/>
              <a:buChar char="»"/>
              <a:defRPr sz="2600"/>
            </a:pPr>
            <a:r>
              <a:rPr u="sng"/>
              <a:t>Large dimension silicon</a:t>
            </a:r>
            <a:r>
              <a:t> bending procedure </a:t>
            </a:r>
          </a:p>
          <a:p>
            <a:pPr lvl="1" marL="438875" indent="-190500">
              <a:buSzPct val="90000"/>
              <a:buChar char="•"/>
              <a:defRPr sz="2600"/>
            </a:pPr>
            <a:r>
              <a:t>Bending tool: tensioned mylar foil wrapping around cylindrical mandrel</a:t>
            </a:r>
          </a:p>
        </p:txBody>
      </p:sp>
      <p:pic>
        <p:nvPicPr>
          <p:cNvPr id="347" name="Screenshot 2023-08-02 at 15.16.27.png" descr="Screenshot 2023-08-02 at 15.16.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35768" y="1796789"/>
            <a:ext cx="7147645" cy="184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BendingCERN.m4v" descr="BendingCERN.m4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043334" y="3951890"/>
            <a:ext cx="8918132" cy="501645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@CERN…"/>
          <p:cNvSpPr txBox="1"/>
          <p:nvPr/>
        </p:nvSpPr>
        <p:spPr>
          <a:xfrm>
            <a:off x="2067900" y="6271146"/>
            <a:ext cx="2874584" cy="969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t>@CERN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t>40 μm thick </a:t>
            </a:r>
            <a:br/>
            <a:r>
              <a:t>MRL1 super-matrix</a:t>
            </a:r>
          </a:p>
        </p:txBody>
      </p:sp>
      <p:sp>
        <p:nvSpPr>
          <p:cNvPr id="350" name="Ongoing at INFN Bari"/>
          <p:cNvSpPr txBox="1"/>
          <p:nvPr/>
        </p:nvSpPr>
        <p:spPr>
          <a:xfrm>
            <a:off x="7484473" y="1180502"/>
            <a:ext cx="3274643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Ongoing at INFN Bari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0" fill="hold"/>
                                        <p:tgtEl>
                                          <p:spTgt spid="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4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3" name="ITS3"/>
          <p:cNvSpPr txBox="1"/>
          <p:nvPr/>
        </p:nvSpPr>
        <p:spPr>
          <a:xfrm>
            <a:off x="1123819" y="645225"/>
            <a:ext cx="91890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</a:t>
            </a:r>
          </a:p>
        </p:txBody>
      </p:sp>
      <p:pic>
        <p:nvPicPr>
          <p:cNvPr id="44" name="Group" descr="Grou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2315" y="1991572"/>
            <a:ext cx="4480170" cy="5269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353" name="14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4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57" name="ITS3 R&amp;D - Carbon foam properties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Carbon foam properties</a:t>
            </a:r>
          </a:p>
        </p:txBody>
      </p:sp>
      <p:grpSp>
        <p:nvGrpSpPr>
          <p:cNvPr id="373" name="Group"/>
          <p:cNvGrpSpPr/>
          <p:nvPr/>
        </p:nvGrpSpPr>
        <p:grpSpPr>
          <a:xfrm>
            <a:off x="6617196" y="4677649"/>
            <a:ext cx="5805389" cy="4329127"/>
            <a:chOff x="0" y="-56750"/>
            <a:chExt cx="5805388" cy="4329125"/>
          </a:xfrm>
        </p:grpSpPr>
        <p:grpSp>
          <p:nvGrpSpPr>
            <p:cNvPr id="361" name="Group"/>
            <p:cNvGrpSpPr/>
            <p:nvPr/>
          </p:nvGrpSpPr>
          <p:grpSpPr>
            <a:xfrm>
              <a:off x="3893637" y="-56751"/>
              <a:ext cx="1911752" cy="4230603"/>
              <a:chOff x="0" y="-56750"/>
              <a:chExt cx="1911750" cy="4230601"/>
            </a:xfrm>
          </p:grpSpPr>
          <p:pic>
            <p:nvPicPr>
              <p:cNvPr id="358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596006"/>
                <a:ext cx="1911751" cy="8526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9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23143" y="1460701"/>
                <a:ext cx="1265463" cy="27131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0" name="ALLCOMP HD…"/>
              <p:cNvSpPr txBox="1"/>
              <p:nvPr/>
            </p:nvSpPr>
            <p:spPr>
              <a:xfrm>
                <a:off x="325854" y="-56751"/>
                <a:ext cx="1260042" cy="8113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b="1" sz="1200"/>
                </a:pPr>
                <a:r>
                  <a:t>ALLCOMP HD</a:t>
                </a:r>
              </a:p>
              <a:p>
                <a:pPr algn="ctr">
                  <a:defRPr sz="1200"/>
                </a:pPr>
                <a:r>
                  <a:rPr sz="1000"/>
                  <a:t>0.45-0.68 kg</a:t>
                </a:r>
                <a:r>
                  <a:t>/</a:t>
                </a:r>
                <a:r>
                  <a:rPr sz="1000"/>
                  <a:t>dm</a:t>
                </a:r>
                <a:r>
                  <a:rPr baseline="31999" sz="1000"/>
                  <a:t>3</a:t>
                </a:r>
                <a:br>
                  <a:rPr sz="1000"/>
                </a:br>
                <a:r>
                  <a:rPr sz="1000"/>
                  <a:t>85-170 W/m∙K</a:t>
                </a:r>
              </a:p>
            </p:txBody>
          </p:sp>
        </p:grpSp>
        <p:grpSp>
          <p:nvGrpSpPr>
            <p:cNvPr id="365" name="Group"/>
            <p:cNvGrpSpPr/>
            <p:nvPr/>
          </p:nvGrpSpPr>
          <p:grpSpPr>
            <a:xfrm>
              <a:off x="1972606" y="52062"/>
              <a:ext cx="1911752" cy="4132603"/>
              <a:chOff x="0" y="0"/>
              <a:chExt cx="1911750" cy="4132602"/>
            </a:xfrm>
          </p:grpSpPr>
          <p:pic>
            <p:nvPicPr>
              <p:cNvPr id="362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534674"/>
                <a:ext cx="1911751" cy="855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3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27778" y="1398535"/>
                <a:ext cx="1256194" cy="27340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4" name="ALLCOMP LD (K9)…"/>
              <p:cNvSpPr txBox="1"/>
              <p:nvPr/>
            </p:nvSpPr>
            <p:spPr>
              <a:xfrm>
                <a:off x="118122" y="0"/>
                <a:ext cx="1675506" cy="6993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b="1" sz="1200"/>
                </a:pPr>
                <a:r>
                  <a:t>ALLCOMP LD (K9)</a:t>
                </a:r>
              </a:p>
              <a:p>
                <a:pPr algn="ctr">
                  <a:defRPr sz="1000"/>
                </a:pPr>
                <a:r>
                  <a:t>0.2-0.26 kg/dm</a:t>
                </a:r>
                <a:r>
                  <a:rPr baseline="31999"/>
                  <a:t>3</a:t>
                </a:r>
                <a:br/>
                <a:r>
                  <a:t>&gt;17 W/m∙K</a:t>
                </a:r>
              </a:p>
            </p:txBody>
          </p:sp>
        </p:grpSp>
        <p:grpSp>
          <p:nvGrpSpPr>
            <p:cNvPr id="371" name="Group"/>
            <p:cNvGrpSpPr/>
            <p:nvPr/>
          </p:nvGrpSpPr>
          <p:grpSpPr>
            <a:xfrm>
              <a:off x="0" y="205"/>
              <a:ext cx="1920360" cy="4272170"/>
              <a:chOff x="0" y="-43242"/>
              <a:chExt cx="1920359" cy="4272169"/>
            </a:xfrm>
          </p:grpSpPr>
          <p:grpSp>
            <p:nvGrpSpPr>
              <p:cNvPr id="369" name="Group"/>
              <p:cNvGrpSpPr/>
              <p:nvPr/>
            </p:nvGrpSpPr>
            <p:grpSpPr>
              <a:xfrm>
                <a:off x="0" y="-43243"/>
                <a:ext cx="1920360" cy="4122196"/>
                <a:chOff x="0" y="-71580"/>
                <a:chExt cx="1920359" cy="4122195"/>
              </a:xfrm>
            </p:grpSpPr>
            <p:pic>
              <p:nvPicPr>
                <p:cNvPr id="366" name="Image" descr="Image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469041" y="1393374"/>
                  <a:ext cx="1178699" cy="26572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7" name="Image" descr="Image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506977"/>
                  <a:ext cx="1891881" cy="8718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68" name="ERG DUOCEL (RVC)…"/>
                <p:cNvSpPr txBox="1"/>
                <p:nvPr/>
              </p:nvSpPr>
              <p:spPr>
                <a:xfrm>
                  <a:off x="108524" y="-71581"/>
                  <a:ext cx="1811836" cy="6900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>
                    <a:defRPr b="1" sz="1200"/>
                  </a:pPr>
                  <a:r>
                    <a:t>ERG DUOCEL (RVC)</a:t>
                  </a:r>
                </a:p>
                <a:p>
                  <a:pPr algn="ctr">
                    <a:defRPr sz="1000"/>
                  </a:pPr>
                  <a:r>
                    <a:t>0.06 kg/dm</a:t>
                  </a:r>
                  <a:r>
                    <a:rPr baseline="31999"/>
                    <a:t>3</a:t>
                  </a:r>
                  <a:br/>
                  <a:r>
                    <a:t>0.033 W/m∙K</a:t>
                  </a:r>
                </a:p>
              </p:txBody>
            </p:sp>
          </p:grpSp>
          <p:sp>
            <p:nvSpPr>
              <p:cNvPr id="370" name="Rectangle"/>
              <p:cNvSpPr/>
              <p:nvPr/>
            </p:nvSpPr>
            <p:spPr>
              <a:xfrm>
                <a:off x="154411" y="0"/>
                <a:ext cx="1715269" cy="4228927"/>
              </a:xfrm>
              <a:prstGeom prst="rect">
                <a:avLst/>
              </a:prstGeom>
              <a:noFill/>
              <a:ln w="50800" cap="flat">
                <a:solidFill>
                  <a:schemeClr val="accent2">
                    <a:hueOff val="-2473793"/>
                    <a:satOff val="-50209"/>
                    <a:lumOff val="2354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</p:grpSp>
        <p:sp>
          <p:nvSpPr>
            <p:cNvPr id="372" name="Rectangle"/>
            <p:cNvSpPr/>
            <p:nvPr/>
          </p:nvSpPr>
          <p:spPr>
            <a:xfrm>
              <a:off x="1958672" y="46807"/>
              <a:ext cx="1953120" cy="4223440"/>
            </a:xfrm>
            <a:prstGeom prst="rect">
              <a:avLst/>
            </a:prstGeom>
            <a:noFill/>
            <a:ln w="508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sp>
        <p:nvSpPr>
          <p:cNvPr id="374" name="Silicon sensor kept in position by:"/>
          <p:cNvSpPr txBox="1"/>
          <p:nvPr/>
        </p:nvSpPr>
        <p:spPr>
          <a:xfrm>
            <a:off x="728968" y="1418277"/>
            <a:ext cx="4850265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90500" indent="-190500">
              <a:buSzPct val="90000"/>
              <a:buChar char="»"/>
            </a:lvl1pPr>
          </a:lstStyle>
          <a:p>
            <a:pPr/>
            <a:r>
              <a:t>Silicon sensor kept in position by:</a:t>
            </a:r>
          </a:p>
        </p:txBody>
      </p:sp>
      <p:grpSp>
        <p:nvGrpSpPr>
          <p:cNvPr id="378" name="Group"/>
          <p:cNvGrpSpPr/>
          <p:nvPr/>
        </p:nvGrpSpPr>
        <p:grpSpPr>
          <a:xfrm>
            <a:off x="1277957" y="4341705"/>
            <a:ext cx="5230520" cy="4420508"/>
            <a:chOff x="0" y="0"/>
            <a:chExt cx="5230519" cy="4420507"/>
          </a:xfrm>
        </p:grpSpPr>
        <p:pic>
          <p:nvPicPr>
            <p:cNvPr id="375" name="Screenshot 2023-08-02 at 16.09.16.png" descr="Screenshot 2023-08-02 at 16.09.16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834" t="13723" r="46085" b="3532"/>
            <a:stretch>
              <a:fillRect/>
            </a:stretch>
          </p:blipFill>
          <p:spPr>
            <a:xfrm>
              <a:off x="0" y="8170"/>
              <a:ext cx="5194690" cy="4412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" name="Rectangle"/>
            <p:cNvSpPr/>
            <p:nvPr/>
          </p:nvSpPr>
          <p:spPr>
            <a:xfrm>
              <a:off x="47624" y="1992498"/>
              <a:ext cx="655790" cy="57201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377" name="Rectangle"/>
            <p:cNvSpPr/>
            <p:nvPr/>
          </p:nvSpPr>
          <p:spPr>
            <a:xfrm>
              <a:off x="4020306" y="0"/>
              <a:ext cx="1210214" cy="16055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grpSp>
        <p:nvGrpSpPr>
          <p:cNvPr id="382" name="Group"/>
          <p:cNvGrpSpPr/>
          <p:nvPr/>
        </p:nvGrpSpPr>
        <p:grpSpPr>
          <a:xfrm>
            <a:off x="7121114" y="1847053"/>
            <a:ext cx="4563004" cy="1878391"/>
            <a:chOff x="0" y="0"/>
            <a:chExt cx="4563002" cy="1878390"/>
          </a:xfrm>
        </p:grpSpPr>
        <p:pic>
          <p:nvPicPr>
            <p:cNvPr id="379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1528" t="59449" r="26627" b="0"/>
            <a:stretch>
              <a:fillRect/>
            </a:stretch>
          </p:blipFill>
          <p:spPr>
            <a:xfrm>
              <a:off x="513224" y="662138"/>
              <a:ext cx="2495029" cy="11914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0" name="Rectangle"/>
            <p:cNvSpPr/>
            <p:nvPr/>
          </p:nvSpPr>
          <p:spPr>
            <a:xfrm>
              <a:off x="23825" y="120156"/>
              <a:ext cx="4515353" cy="1758235"/>
            </a:xfrm>
            <a:prstGeom prst="rect">
              <a:avLst/>
            </a:prstGeom>
            <a:noFill/>
            <a:ln w="508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381" name="Half-rings Support structures and cooling radiator"/>
            <p:cNvSpPr txBox="1"/>
            <p:nvPr/>
          </p:nvSpPr>
          <p:spPr>
            <a:xfrm>
              <a:off x="0" y="0"/>
              <a:ext cx="4563003" cy="87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2100"/>
              </a:pPr>
              <a:r>
                <a:rPr sz="2200"/>
                <a:t>Half-rings</a:t>
              </a:r>
              <a:br/>
              <a:r>
                <a:rPr sz="1800"/>
                <a:t>Support structures and cooling radiator</a:t>
              </a:r>
            </a:p>
          </p:txBody>
        </p:sp>
      </p:grpSp>
      <p:grpSp>
        <p:nvGrpSpPr>
          <p:cNvPr id="386" name="Group"/>
          <p:cNvGrpSpPr/>
          <p:nvPr/>
        </p:nvGrpSpPr>
        <p:grpSpPr>
          <a:xfrm>
            <a:off x="1749248" y="1829741"/>
            <a:ext cx="5005391" cy="1907144"/>
            <a:chOff x="0" y="0"/>
            <a:chExt cx="5005390" cy="1907142"/>
          </a:xfrm>
        </p:grpSpPr>
        <p:pic>
          <p:nvPicPr>
            <p:cNvPr id="383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3768" r="0" b="37837"/>
            <a:stretch>
              <a:fillRect/>
            </a:stretch>
          </p:blipFill>
          <p:spPr>
            <a:xfrm flipH="1">
              <a:off x="4716" y="723672"/>
              <a:ext cx="4954614" cy="899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4" name="Rectangle"/>
            <p:cNvSpPr/>
            <p:nvPr/>
          </p:nvSpPr>
          <p:spPr>
            <a:xfrm>
              <a:off x="0" y="127454"/>
              <a:ext cx="5005391" cy="1779689"/>
            </a:xfrm>
            <a:prstGeom prst="rect">
              <a:avLst/>
            </a:prstGeom>
            <a:noFill/>
            <a:ln w="50800" cap="flat">
              <a:solidFill>
                <a:schemeClr val="accent2">
                  <a:hueOff val="-2473793"/>
                  <a:satOff val="-50209"/>
                  <a:lumOff val="235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385" name="Longerons Support structures"/>
            <p:cNvSpPr txBox="1"/>
            <p:nvPr/>
          </p:nvSpPr>
          <p:spPr>
            <a:xfrm>
              <a:off x="1323621" y="0"/>
              <a:ext cx="2316829" cy="901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b="1" sz="2100"/>
              </a:pPr>
              <a:r>
                <a:rPr sz="2200"/>
                <a:t>Longerons</a:t>
              </a:r>
              <a:br/>
              <a:r>
                <a:rPr sz="1800"/>
                <a:t>Support structures</a:t>
              </a:r>
            </a:p>
          </p:txBody>
        </p:sp>
      </p:grpSp>
      <p:sp>
        <p:nvSpPr>
          <p:cNvPr id="387" name="Carbon foams characterised for machinability and thermal properties"/>
          <p:cNvSpPr txBox="1"/>
          <p:nvPr/>
        </p:nvSpPr>
        <p:spPr>
          <a:xfrm>
            <a:off x="7130835" y="3986479"/>
            <a:ext cx="5005391" cy="75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90500" indent="-190500">
              <a:buSzPct val="90000"/>
              <a:buChar char="»"/>
              <a:defRPr sz="2200"/>
            </a:lvl1pPr>
          </a:lstStyle>
          <a:p>
            <a:pPr/>
            <a:r>
              <a:t>Carbon foams characterised for machinability and thermal properties</a:t>
            </a:r>
          </a:p>
        </p:txBody>
      </p:sp>
      <p:sp>
        <p:nvSpPr>
          <p:cNvPr id="388" name="ERG Duocel (RVC)"/>
          <p:cNvSpPr txBox="1"/>
          <p:nvPr/>
        </p:nvSpPr>
        <p:spPr>
          <a:xfrm>
            <a:off x="4659718" y="3383199"/>
            <a:ext cx="2079056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ctr">
              <a:defRPr sz="1800"/>
            </a:pPr>
            <a:r>
              <a:t>ERG Duocel (RVC)</a:t>
            </a:r>
          </a:p>
        </p:txBody>
      </p:sp>
      <p:sp>
        <p:nvSpPr>
          <p:cNvPr id="389" name="ALLCOMP LD (K9)"/>
          <p:cNvSpPr txBox="1"/>
          <p:nvPr/>
        </p:nvSpPr>
        <p:spPr>
          <a:xfrm>
            <a:off x="9578222" y="3383199"/>
            <a:ext cx="2053829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ctr">
              <a:defRPr sz="1800"/>
            </a:pPr>
            <a:r>
              <a:t>ALLCOMP LD (K9)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392" name="15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93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9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96" name="ITS3 R&amp;D - Carbon foam properties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Carbon foam properties</a:t>
            </a:r>
          </a:p>
        </p:txBody>
      </p:sp>
      <p:grpSp>
        <p:nvGrpSpPr>
          <p:cNvPr id="399" name="Group"/>
          <p:cNvGrpSpPr/>
          <p:nvPr/>
        </p:nvGrpSpPr>
        <p:grpSpPr>
          <a:xfrm>
            <a:off x="6083766" y="5594903"/>
            <a:ext cx="6337270" cy="3367148"/>
            <a:chOff x="0" y="0"/>
            <a:chExt cx="6337269" cy="3367147"/>
          </a:xfrm>
        </p:grpSpPr>
        <p:pic>
          <p:nvPicPr>
            <p:cNvPr id="397" name="Screenshot 2023-08-02 at 15.15.00.png" descr="Screenshot 2023-08-02 at 15.15.0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4956" r="0" b="50131"/>
            <a:stretch>
              <a:fillRect/>
            </a:stretch>
          </p:blipFill>
          <p:spPr>
            <a:xfrm>
              <a:off x="0" y="0"/>
              <a:ext cx="6337270" cy="3367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8" name="Screenshot 2023-08-02 at 15.15.47.png" descr="Screenshot 2023-08-02 at 15.15.4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4411" t="0" r="0" b="0"/>
            <a:stretch>
              <a:fillRect/>
            </a:stretch>
          </p:blipFill>
          <p:spPr>
            <a:xfrm>
              <a:off x="4695021" y="2320788"/>
              <a:ext cx="1552387" cy="979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0" name="Cylindricity granted within 0.05 mm using the half-ring"/>
          <p:cNvSpPr txBox="1"/>
          <p:nvPr/>
        </p:nvSpPr>
        <p:spPr>
          <a:xfrm>
            <a:off x="724349" y="6759767"/>
            <a:ext cx="5167753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90500" indent="-190500">
              <a:buSzPct val="90000"/>
              <a:buChar char="»"/>
            </a:lvl1pPr>
          </a:lstStyle>
          <a:p>
            <a:pPr/>
            <a:r>
              <a:t>Cylindricity granted within 0.05 mm using the half-ring</a:t>
            </a:r>
          </a:p>
        </p:txBody>
      </p:sp>
      <p:pic>
        <p:nvPicPr>
          <p:cNvPr id="401" name="Screenshot 2021-09-08 at 11.43.39.png" descr="Screenshot 2021-09-08 at 11.43.39.png"/>
          <p:cNvPicPr>
            <a:picLocks noChangeAspect="1"/>
          </p:cNvPicPr>
          <p:nvPr/>
        </p:nvPicPr>
        <p:blipFill>
          <a:blip r:embed="rId5">
            <a:extLst/>
          </a:blip>
          <a:srcRect l="0" t="0" r="1126" b="0"/>
          <a:stretch>
            <a:fillRect/>
          </a:stretch>
        </p:blipFill>
        <p:spPr>
          <a:xfrm>
            <a:off x="6908905" y="1701556"/>
            <a:ext cx="3745428" cy="29994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5" name="Group"/>
          <p:cNvGrpSpPr/>
          <p:nvPr/>
        </p:nvGrpSpPr>
        <p:grpSpPr>
          <a:xfrm>
            <a:off x="10548593" y="1856580"/>
            <a:ext cx="1672264" cy="2689535"/>
            <a:chOff x="0" y="0"/>
            <a:chExt cx="1672263" cy="2689534"/>
          </a:xfrm>
        </p:grpSpPr>
        <p:pic>
          <p:nvPicPr>
            <p:cNvPr id="402" name="Screenshot 2023-08-02 at 16.38.03.png" descr="Screenshot 2023-08-02 at 16.38.0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5616" t="16129" r="28139" b="5101"/>
            <a:stretch>
              <a:fillRect/>
            </a:stretch>
          </p:blipFill>
          <p:spPr>
            <a:xfrm>
              <a:off x="33116" y="34943"/>
              <a:ext cx="1639148" cy="26545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3" name="Rectangle"/>
            <p:cNvSpPr/>
            <p:nvPr/>
          </p:nvSpPr>
          <p:spPr>
            <a:xfrm>
              <a:off x="0" y="0"/>
              <a:ext cx="226402" cy="1302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pic>
          <p:nvPicPr>
            <p:cNvPr id="404" name="Screenshot 2023-08-02 at 16.38.03.png" descr="Screenshot 2023-08-02 at 16.38.0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55616" t="73835" r="40899" b="20619"/>
            <a:stretch>
              <a:fillRect/>
            </a:stretch>
          </p:blipFill>
          <p:spPr>
            <a:xfrm>
              <a:off x="27631" y="2134298"/>
              <a:ext cx="405369" cy="215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6" name="Carbon fleece veil (120 μm thick) between silicon and carbon foam used to:…"/>
          <p:cNvSpPr txBox="1"/>
          <p:nvPr/>
        </p:nvSpPr>
        <p:spPr>
          <a:xfrm>
            <a:off x="805680" y="2108356"/>
            <a:ext cx="5972334" cy="168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500" indent="-190500">
              <a:buSzPct val="90000"/>
              <a:buChar char="»"/>
            </a:pPr>
            <a:r>
              <a:t>Carbon fleece veil (120 μm thick) between silicon and carbon foam used to: </a:t>
            </a:r>
          </a:p>
          <a:p>
            <a:pPr lvl="1" marL="487016" indent="-190500">
              <a:buSzPct val="90000"/>
              <a:buChar char="•"/>
              <a:defRPr sz="2000"/>
            </a:pPr>
            <a:r>
              <a:t>Control the glue thickness</a:t>
            </a:r>
          </a:p>
          <a:p>
            <a:pPr lvl="1" marL="487016" indent="-190500">
              <a:buSzPct val="90000"/>
              <a:buChar char="•"/>
              <a:defRPr sz="2000"/>
            </a:pPr>
            <a:r>
              <a:t>Reduce thermal contact resistance</a:t>
            </a:r>
          </a:p>
          <a:p>
            <a:pPr lvl="1" marL="487016" indent="-190500">
              <a:buSzPct val="90000"/>
              <a:buChar char="•"/>
              <a:defRPr sz="2000"/>
            </a:pPr>
            <a:r>
              <a:t>Reduce carbon foam footprints on the silicon</a:t>
            </a:r>
          </a:p>
        </p:txBody>
      </p:sp>
      <p:sp>
        <p:nvSpPr>
          <p:cNvPr id="407" name="X-ray scan of Engineering Model 2 (EM2)"/>
          <p:cNvSpPr txBox="1"/>
          <p:nvPr/>
        </p:nvSpPr>
        <p:spPr>
          <a:xfrm>
            <a:off x="6322542" y="5238623"/>
            <a:ext cx="5859718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000"/>
            </a:lvl1pPr>
          </a:lstStyle>
          <a:p>
            <a:pPr/>
            <a:r>
              <a:t>X-ray scan of Engineering Model 2 (EM2)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410" name="16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1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14" name="ITS3 R&amp;D - Sensor cooling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Sensor cooling</a:t>
            </a:r>
          </a:p>
        </p:txBody>
      </p:sp>
      <p:grpSp>
        <p:nvGrpSpPr>
          <p:cNvPr id="419" name="Group"/>
          <p:cNvGrpSpPr/>
          <p:nvPr/>
        </p:nvGrpSpPr>
        <p:grpSpPr>
          <a:xfrm>
            <a:off x="6804349" y="4476269"/>
            <a:ext cx="2818434" cy="4290637"/>
            <a:chOff x="0" y="0"/>
            <a:chExt cx="2818433" cy="4290636"/>
          </a:xfrm>
        </p:grpSpPr>
        <p:pic>
          <p:nvPicPr>
            <p:cNvPr id="415" name="Screenshot 2023-08-02 at 15.31.50.png" descr="Screenshot 2023-08-02 at 15.31.5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7" t="0" r="72303" b="0"/>
            <a:stretch>
              <a:fillRect/>
            </a:stretch>
          </p:blipFill>
          <p:spPr>
            <a:xfrm>
              <a:off x="109083" y="96321"/>
              <a:ext cx="2686718" cy="4194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18" name="Group"/>
            <p:cNvGrpSpPr/>
            <p:nvPr/>
          </p:nvGrpSpPr>
          <p:grpSpPr>
            <a:xfrm>
              <a:off x="0" y="-1"/>
              <a:ext cx="2818434" cy="835432"/>
              <a:chOff x="0" y="0"/>
              <a:chExt cx="2818433" cy="835430"/>
            </a:xfrm>
          </p:grpSpPr>
          <p:pic>
            <p:nvPicPr>
              <p:cNvPr id="416" name="Screenshot 2023-08-02 at 15.31.50.png" descr="Screenshot 2023-08-02 at 15.31.5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2127" t="4721" r="19836" b="57903"/>
              <a:stretch>
                <a:fillRect/>
              </a:stretch>
            </p:blipFill>
            <p:spPr>
              <a:xfrm>
                <a:off x="80169" y="39872"/>
                <a:ext cx="2738265" cy="7955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7" name="Rectangle"/>
              <p:cNvSpPr/>
              <p:nvPr/>
            </p:nvSpPr>
            <p:spPr>
              <a:xfrm>
                <a:off x="0" y="0"/>
                <a:ext cx="354863" cy="29982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</p:grpSp>
      </p:grpSp>
      <p:grpSp>
        <p:nvGrpSpPr>
          <p:cNvPr id="422" name="Group"/>
          <p:cNvGrpSpPr/>
          <p:nvPr/>
        </p:nvGrpSpPr>
        <p:grpSpPr>
          <a:xfrm>
            <a:off x="9754599" y="4569457"/>
            <a:ext cx="3055995" cy="4104261"/>
            <a:chOff x="0" y="0"/>
            <a:chExt cx="3055993" cy="4104259"/>
          </a:xfrm>
        </p:grpSpPr>
        <p:pic>
          <p:nvPicPr>
            <p:cNvPr id="420" name="Screenshot 2023-08-02 at 15.32.13.png" descr="Screenshot 2023-08-02 at 15.32.1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8449" t="1698" r="32058" b="10869"/>
            <a:stretch>
              <a:fillRect/>
            </a:stretch>
          </p:blipFill>
          <p:spPr>
            <a:xfrm>
              <a:off x="0" y="0"/>
              <a:ext cx="3055994" cy="41042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1" name="Rectangle"/>
            <p:cNvSpPr/>
            <p:nvPr/>
          </p:nvSpPr>
          <p:spPr>
            <a:xfrm>
              <a:off x="4371" y="29669"/>
              <a:ext cx="555752" cy="588517"/>
            </a:xfrm>
            <a:prstGeom prst="rect">
              <a:avLst/>
            </a:prstGeom>
            <a:solidFill>
              <a:srgbClr val="D6D7D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grpSp>
        <p:nvGrpSpPr>
          <p:cNvPr id="436" name="Group"/>
          <p:cNvGrpSpPr/>
          <p:nvPr/>
        </p:nvGrpSpPr>
        <p:grpSpPr>
          <a:xfrm>
            <a:off x="6489305" y="1448885"/>
            <a:ext cx="6334787" cy="3075997"/>
            <a:chOff x="0" y="0"/>
            <a:chExt cx="6334785" cy="3075995"/>
          </a:xfrm>
        </p:grpSpPr>
        <p:grpSp>
          <p:nvGrpSpPr>
            <p:cNvPr id="425" name="Group"/>
            <p:cNvGrpSpPr/>
            <p:nvPr/>
          </p:nvGrpSpPr>
          <p:grpSpPr>
            <a:xfrm>
              <a:off x="1203847" y="189108"/>
              <a:ext cx="4950817" cy="2880700"/>
              <a:chOff x="0" y="0"/>
              <a:chExt cx="4950816" cy="2880699"/>
            </a:xfrm>
          </p:grpSpPr>
          <p:pic>
            <p:nvPicPr>
              <p:cNvPr id="423" name="Screenshot 2023-08-02 at 15.31.33.png" descr="Screenshot 2023-08-02 at 15.31.33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33336" t="2245" r="31620" b="53598"/>
              <a:stretch>
                <a:fillRect/>
              </a:stretch>
            </p:blipFill>
            <p:spPr>
              <a:xfrm>
                <a:off x="69953" y="137386"/>
                <a:ext cx="4880864" cy="27433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4" name="Rectangle"/>
              <p:cNvSpPr/>
              <p:nvPr/>
            </p:nvSpPr>
            <p:spPr>
              <a:xfrm>
                <a:off x="0" y="0"/>
                <a:ext cx="897551" cy="88974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</p:grpSp>
        <p:sp>
          <p:nvSpPr>
            <p:cNvPr id="426" name="Flow distributors"/>
            <p:cNvSpPr txBox="1"/>
            <p:nvPr/>
          </p:nvSpPr>
          <p:spPr>
            <a:xfrm>
              <a:off x="0" y="1421104"/>
              <a:ext cx="1726380" cy="673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Flow distributors</a:t>
              </a:r>
            </a:p>
          </p:txBody>
        </p:sp>
        <p:sp>
          <p:nvSpPr>
            <p:cNvPr id="427" name="Line"/>
            <p:cNvSpPr/>
            <p:nvPr/>
          </p:nvSpPr>
          <p:spPr>
            <a:xfrm flipH="1" flipV="1">
              <a:off x="1178096" y="2084634"/>
              <a:ext cx="714022" cy="275706"/>
            </a:xfrm>
            <a:prstGeom prst="line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428" name="Dummy beam pipe"/>
            <p:cNvSpPr txBox="1"/>
            <p:nvPr/>
          </p:nvSpPr>
          <p:spPr>
            <a:xfrm>
              <a:off x="3410832" y="0"/>
              <a:ext cx="2483027" cy="38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Dummy beam pipe</a:t>
              </a:r>
            </a:p>
          </p:txBody>
        </p:sp>
        <p:sp>
          <p:nvSpPr>
            <p:cNvPr id="429" name="Line"/>
            <p:cNvSpPr/>
            <p:nvPr/>
          </p:nvSpPr>
          <p:spPr>
            <a:xfrm flipV="1">
              <a:off x="4677289" y="351827"/>
              <a:ext cx="69245" cy="369050"/>
            </a:xfrm>
            <a:prstGeom prst="line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430" name="Rectangle"/>
            <p:cNvSpPr/>
            <p:nvPr/>
          </p:nvSpPr>
          <p:spPr>
            <a:xfrm>
              <a:off x="2031675" y="510937"/>
              <a:ext cx="902185" cy="279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431" name="Rectangle"/>
            <p:cNvSpPr/>
            <p:nvPr/>
          </p:nvSpPr>
          <p:spPr>
            <a:xfrm>
              <a:off x="3228163" y="2700126"/>
              <a:ext cx="987962" cy="3696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432" name="CYSS"/>
            <p:cNvSpPr txBox="1"/>
            <p:nvPr/>
          </p:nvSpPr>
          <p:spPr>
            <a:xfrm>
              <a:off x="3083901" y="2599050"/>
              <a:ext cx="987962" cy="38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CYSS</a:t>
              </a:r>
            </a:p>
          </p:txBody>
        </p:sp>
        <p:sp>
          <p:nvSpPr>
            <p:cNvPr id="433" name="Cover"/>
            <p:cNvSpPr txBox="1"/>
            <p:nvPr/>
          </p:nvSpPr>
          <p:spPr>
            <a:xfrm>
              <a:off x="1783529" y="586576"/>
              <a:ext cx="987961" cy="38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Cover</a:t>
              </a:r>
            </a:p>
          </p:txBody>
        </p:sp>
        <p:sp>
          <p:nvSpPr>
            <p:cNvPr id="434" name="C-side"/>
            <p:cNvSpPr txBox="1"/>
            <p:nvPr/>
          </p:nvSpPr>
          <p:spPr>
            <a:xfrm>
              <a:off x="5277835" y="1363115"/>
              <a:ext cx="1056951" cy="38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C-side</a:t>
              </a:r>
            </a:p>
          </p:txBody>
        </p:sp>
        <p:sp>
          <p:nvSpPr>
            <p:cNvPr id="435" name="A-side"/>
            <p:cNvSpPr txBox="1"/>
            <p:nvPr/>
          </p:nvSpPr>
          <p:spPr>
            <a:xfrm>
              <a:off x="762802" y="2693939"/>
              <a:ext cx="1056951" cy="38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A-side</a:t>
              </a:r>
            </a:p>
          </p:txBody>
        </p:sp>
      </p:grpSp>
      <p:pic>
        <p:nvPicPr>
          <p:cNvPr id="437" name="Screenshot 2023-08-02 at 15.32.58.png" descr="Screenshot 2023-08-02 at 15.32.58.png"/>
          <p:cNvPicPr>
            <a:picLocks noChangeAspect="1"/>
          </p:cNvPicPr>
          <p:nvPr/>
        </p:nvPicPr>
        <p:blipFill>
          <a:blip r:embed="rId6">
            <a:extLst/>
          </a:blip>
          <a:srcRect l="46074" t="7363" r="0" b="19210"/>
          <a:stretch>
            <a:fillRect/>
          </a:stretch>
        </p:blipFill>
        <p:spPr>
          <a:xfrm>
            <a:off x="848519" y="5495256"/>
            <a:ext cx="5671856" cy="2252549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Thermal characterization setup…"/>
          <p:cNvSpPr txBox="1"/>
          <p:nvPr/>
        </p:nvSpPr>
        <p:spPr>
          <a:xfrm>
            <a:off x="726251" y="1522869"/>
            <a:ext cx="5672048" cy="275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</a:pPr>
            <a:r>
              <a:t>Thermal characterization setup 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dummy silicon equipped with copper serpentine simulating heat dissipation in matrix (25 mW/cm</a:t>
            </a:r>
            <a:r>
              <a:rPr baseline="31999"/>
              <a:t>2</a:t>
            </a:r>
            <a:r>
              <a:t>) and end-cap </a:t>
            </a:r>
            <a:br/>
            <a:r>
              <a:t>(1000 mW/cm</a:t>
            </a:r>
            <a:r>
              <a:rPr baseline="31999"/>
              <a:t>2</a:t>
            </a:r>
            <a:r>
              <a:t>) regions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8 PT100 temperature sensors distributed over the surface of each half-layer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rPr u="sng"/>
              <a:t>airflow</a:t>
            </a:r>
            <a:r>
              <a:t> from A-side to C-side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441" name="17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2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45" name="ITS3 R&amp;D - Sensor cooling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Sensor cooling</a:t>
            </a:r>
          </a:p>
        </p:txBody>
      </p:sp>
      <p:grpSp>
        <p:nvGrpSpPr>
          <p:cNvPr id="459" name="Group"/>
          <p:cNvGrpSpPr/>
          <p:nvPr/>
        </p:nvGrpSpPr>
        <p:grpSpPr>
          <a:xfrm>
            <a:off x="6489305" y="1448885"/>
            <a:ext cx="6334787" cy="3075997"/>
            <a:chOff x="0" y="0"/>
            <a:chExt cx="6334785" cy="3075995"/>
          </a:xfrm>
        </p:grpSpPr>
        <p:grpSp>
          <p:nvGrpSpPr>
            <p:cNvPr id="448" name="Group"/>
            <p:cNvGrpSpPr/>
            <p:nvPr/>
          </p:nvGrpSpPr>
          <p:grpSpPr>
            <a:xfrm>
              <a:off x="1203847" y="189108"/>
              <a:ext cx="4950817" cy="2880700"/>
              <a:chOff x="0" y="0"/>
              <a:chExt cx="4950816" cy="2880699"/>
            </a:xfrm>
          </p:grpSpPr>
          <p:pic>
            <p:nvPicPr>
              <p:cNvPr id="446" name="Screenshot 2023-08-02 at 15.31.33.png" descr="Screenshot 2023-08-02 at 15.31.3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3336" t="2245" r="31620" b="53598"/>
              <a:stretch>
                <a:fillRect/>
              </a:stretch>
            </p:blipFill>
            <p:spPr>
              <a:xfrm>
                <a:off x="69953" y="137386"/>
                <a:ext cx="4880864" cy="27433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7" name="Rectangle"/>
              <p:cNvSpPr/>
              <p:nvPr/>
            </p:nvSpPr>
            <p:spPr>
              <a:xfrm>
                <a:off x="0" y="0"/>
                <a:ext cx="897551" cy="88974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</p:grpSp>
        <p:sp>
          <p:nvSpPr>
            <p:cNvPr id="449" name="Flow distributors"/>
            <p:cNvSpPr txBox="1"/>
            <p:nvPr/>
          </p:nvSpPr>
          <p:spPr>
            <a:xfrm>
              <a:off x="0" y="1421104"/>
              <a:ext cx="1726380" cy="673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Flow distributors</a:t>
              </a:r>
            </a:p>
          </p:txBody>
        </p:sp>
        <p:sp>
          <p:nvSpPr>
            <p:cNvPr id="450" name="Line"/>
            <p:cNvSpPr/>
            <p:nvPr/>
          </p:nvSpPr>
          <p:spPr>
            <a:xfrm flipH="1" flipV="1">
              <a:off x="1178096" y="2084634"/>
              <a:ext cx="714022" cy="275706"/>
            </a:xfrm>
            <a:prstGeom prst="line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451" name="Dummy beam pipe"/>
            <p:cNvSpPr txBox="1"/>
            <p:nvPr/>
          </p:nvSpPr>
          <p:spPr>
            <a:xfrm>
              <a:off x="3410832" y="0"/>
              <a:ext cx="2483027" cy="38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Dummy beam pipe</a:t>
              </a:r>
            </a:p>
          </p:txBody>
        </p:sp>
        <p:sp>
          <p:nvSpPr>
            <p:cNvPr id="452" name="Line"/>
            <p:cNvSpPr/>
            <p:nvPr/>
          </p:nvSpPr>
          <p:spPr>
            <a:xfrm flipV="1">
              <a:off x="4677289" y="351827"/>
              <a:ext cx="69245" cy="369050"/>
            </a:xfrm>
            <a:prstGeom prst="line">
              <a:avLst/>
            </a:prstGeom>
            <a:noFill/>
            <a:ln w="127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453" name="Rectangle"/>
            <p:cNvSpPr/>
            <p:nvPr/>
          </p:nvSpPr>
          <p:spPr>
            <a:xfrm>
              <a:off x="2031675" y="510937"/>
              <a:ext cx="902185" cy="279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454" name="Rectangle"/>
            <p:cNvSpPr/>
            <p:nvPr/>
          </p:nvSpPr>
          <p:spPr>
            <a:xfrm>
              <a:off x="3228163" y="2700126"/>
              <a:ext cx="987962" cy="3696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455" name="CYSS"/>
            <p:cNvSpPr txBox="1"/>
            <p:nvPr/>
          </p:nvSpPr>
          <p:spPr>
            <a:xfrm>
              <a:off x="3083901" y="2599050"/>
              <a:ext cx="987962" cy="38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CYSS</a:t>
              </a:r>
            </a:p>
          </p:txBody>
        </p:sp>
        <p:sp>
          <p:nvSpPr>
            <p:cNvPr id="456" name="Cover"/>
            <p:cNvSpPr txBox="1"/>
            <p:nvPr/>
          </p:nvSpPr>
          <p:spPr>
            <a:xfrm>
              <a:off x="1783529" y="586576"/>
              <a:ext cx="987961" cy="38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Cover</a:t>
              </a:r>
            </a:p>
          </p:txBody>
        </p:sp>
        <p:sp>
          <p:nvSpPr>
            <p:cNvPr id="457" name="C-side"/>
            <p:cNvSpPr txBox="1"/>
            <p:nvPr/>
          </p:nvSpPr>
          <p:spPr>
            <a:xfrm>
              <a:off x="5277835" y="1363115"/>
              <a:ext cx="1056951" cy="38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C-side</a:t>
              </a:r>
            </a:p>
          </p:txBody>
        </p:sp>
        <p:sp>
          <p:nvSpPr>
            <p:cNvPr id="458" name="A-side"/>
            <p:cNvSpPr txBox="1"/>
            <p:nvPr/>
          </p:nvSpPr>
          <p:spPr>
            <a:xfrm>
              <a:off x="762802" y="2693939"/>
              <a:ext cx="1056951" cy="3820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sz="15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A-side</a:t>
              </a:r>
            </a:p>
          </p:txBody>
        </p:sp>
      </p:grpSp>
      <p:sp>
        <p:nvSpPr>
          <p:cNvPr id="460" name="Thermal characterization setup…"/>
          <p:cNvSpPr txBox="1"/>
          <p:nvPr/>
        </p:nvSpPr>
        <p:spPr>
          <a:xfrm>
            <a:off x="726251" y="1522869"/>
            <a:ext cx="5672048" cy="275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</a:pPr>
            <a:r>
              <a:t>Thermal characterization setup 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dummy silicon equipped with copper serpentine simulating heat dissipation in matrix (25 mW/cm</a:t>
            </a:r>
            <a:r>
              <a:rPr baseline="31999"/>
              <a:t>2</a:t>
            </a:r>
            <a:r>
              <a:t>) and end-cap </a:t>
            </a:r>
            <a:br/>
            <a:r>
              <a:t>(1000 mW/cm</a:t>
            </a:r>
            <a:r>
              <a:rPr baseline="31999"/>
              <a:t>2</a:t>
            </a:r>
            <a:r>
              <a:t>) regions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8 PT100 temperature sensors distributed over the surface of each half-layer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rPr u="sng"/>
              <a:t>airflow</a:t>
            </a:r>
            <a:r>
              <a:t> from A-side to C-side </a:t>
            </a:r>
          </a:p>
        </p:txBody>
      </p:sp>
      <p:grpSp>
        <p:nvGrpSpPr>
          <p:cNvPr id="463" name="Group"/>
          <p:cNvGrpSpPr/>
          <p:nvPr/>
        </p:nvGrpSpPr>
        <p:grpSpPr>
          <a:xfrm>
            <a:off x="8429238" y="4824082"/>
            <a:ext cx="3876785" cy="2869790"/>
            <a:chOff x="0" y="0"/>
            <a:chExt cx="3876783" cy="2869788"/>
          </a:xfrm>
        </p:grpSpPr>
        <p:pic>
          <p:nvPicPr>
            <p:cNvPr id="461" name="Screenshot 2023-08-27 at 15.38.52.png" descr="Screenshot 2023-08-27 at 15.38.5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0063" t="10983" r="2290" b="61749"/>
            <a:stretch>
              <a:fillRect/>
            </a:stretch>
          </p:blipFill>
          <p:spPr>
            <a:xfrm>
              <a:off x="0" y="0"/>
              <a:ext cx="3634561" cy="28697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2" name="Layer 0 - Matrix"/>
            <p:cNvSpPr txBox="1"/>
            <p:nvPr/>
          </p:nvSpPr>
          <p:spPr>
            <a:xfrm rot="16200000">
              <a:off x="2715581" y="1113216"/>
              <a:ext cx="1933053" cy="3893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/>
              </a:lvl1pPr>
            </a:lstStyle>
            <a:p>
              <a:pPr/>
              <a:r>
                <a:t>Layer 0 - Matrix</a:t>
              </a:r>
            </a:p>
          </p:txBody>
        </p:sp>
      </p:grpSp>
      <p:grpSp>
        <p:nvGrpSpPr>
          <p:cNvPr id="466" name="Group"/>
          <p:cNvGrpSpPr/>
          <p:nvPr/>
        </p:nvGrpSpPr>
        <p:grpSpPr>
          <a:xfrm>
            <a:off x="799594" y="4843975"/>
            <a:ext cx="3876784" cy="2830003"/>
            <a:chOff x="0" y="0"/>
            <a:chExt cx="3876783" cy="2830002"/>
          </a:xfrm>
        </p:grpSpPr>
        <p:pic>
          <p:nvPicPr>
            <p:cNvPr id="464" name="Screenshot 2023-08-27 at 15.38.52.png" descr="Screenshot 2023-08-27 at 15.38.5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502" t="11125" r="49616" b="61923"/>
            <a:stretch>
              <a:fillRect/>
            </a:stretch>
          </p:blipFill>
          <p:spPr>
            <a:xfrm>
              <a:off x="0" y="0"/>
              <a:ext cx="3644192" cy="283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5" name="Layer 0 - End-cap"/>
            <p:cNvSpPr txBox="1"/>
            <p:nvPr/>
          </p:nvSpPr>
          <p:spPr>
            <a:xfrm rot="16200000">
              <a:off x="2595242" y="1032684"/>
              <a:ext cx="2174622" cy="388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/>
              </a:lvl1pPr>
            </a:lstStyle>
            <a:p>
              <a:pPr/>
              <a:r>
                <a:t>Layer 0 - End-cap</a:t>
              </a:r>
            </a:p>
          </p:txBody>
        </p:sp>
      </p:grpSp>
      <p:sp>
        <p:nvSpPr>
          <p:cNvPr id="467" name="Comparison between  CFD simulations and experiments"/>
          <p:cNvSpPr txBox="1"/>
          <p:nvPr/>
        </p:nvSpPr>
        <p:spPr>
          <a:xfrm>
            <a:off x="4643734" y="4842653"/>
            <a:ext cx="3876784" cy="62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1200"/>
              </a:spcBef>
              <a:buClr>
                <a:srgbClr val="000000"/>
              </a:buClr>
              <a:buFont typeface="Times Roman"/>
              <a:defRPr b="1" sz="1800">
                <a:solidFill>
                  <a:srgbClr val="000000"/>
                </a:solidFill>
                <a:uFillTx/>
              </a:defRPr>
            </a:pPr>
            <a:r>
              <a:t>Comparison between </a:t>
            </a:r>
            <a:br/>
            <a:r>
              <a:t>CFD simulations and experiments </a:t>
            </a:r>
          </a:p>
        </p:txBody>
      </p:sp>
      <p:sp>
        <p:nvSpPr>
          <p:cNvPr id="468" name="Conclusion…"/>
          <p:cNvSpPr txBox="1"/>
          <p:nvPr/>
        </p:nvSpPr>
        <p:spPr>
          <a:xfrm>
            <a:off x="688331" y="7631615"/>
            <a:ext cx="11628138" cy="143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</a:pPr>
            <a:r>
              <a:t>Conclusion 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rPr b="1"/>
              <a:t>with</a:t>
            </a:r>
            <a:r>
              <a:t> an average </a:t>
            </a:r>
            <a:r>
              <a:rPr b="1"/>
              <a:t>airflow free-stream velocity</a:t>
            </a:r>
            <a:r>
              <a:t> between the layers </a:t>
            </a:r>
            <a:r>
              <a:rPr b="1"/>
              <a:t>of about 8 m/s</a:t>
            </a:r>
            <a:r>
              <a:t>, the </a:t>
            </a:r>
            <a:r>
              <a:rPr b="1"/>
              <a:t>detector can be operated </a:t>
            </a:r>
            <a:r>
              <a:t>at a temperature of 5 degrees above the inlet air temperature 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temperature uniformity along the sensor can be also kept within 5 degrees</a:t>
            </a:r>
          </a:p>
        </p:txBody>
      </p:sp>
      <p:grpSp>
        <p:nvGrpSpPr>
          <p:cNvPr id="475" name="Group"/>
          <p:cNvGrpSpPr/>
          <p:nvPr/>
        </p:nvGrpSpPr>
        <p:grpSpPr>
          <a:xfrm>
            <a:off x="4707626" y="5769376"/>
            <a:ext cx="3665748" cy="979202"/>
            <a:chOff x="0" y="0"/>
            <a:chExt cx="3665746" cy="979201"/>
          </a:xfrm>
        </p:grpSpPr>
        <p:grpSp>
          <p:nvGrpSpPr>
            <p:cNvPr id="471" name="Group"/>
            <p:cNvGrpSpPr/>
            <p:nvPr/>
          </p:nvGrpSpPr>
          <p:grpSpPr>
            <a:xfrm>
              <a:off x="187498" y="0"/>
              <a:ext cx="3335886" cy="979202"/>
              <a:chOff x="0" y="0"/>
              <a:chExt cx="3335885" cy="979201"/>
            </a:xfrm>
          </p:grpSpPr>
          <p:pic>
            <p:nvPicPr>
              <p:cNvPr id="469" name="Screenshot 2023-08-27 at 15.38.52.png" descr="Screenshot 2023-08-27 at 15.38.52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5024" t="919" r="25024" b="91475"/>
              <a:stretch>
                <a:fillRect/>
              </a:stretch>
            </p:blipFill>
            <p:spPr>
              <a:xfrm>
                <a:off x="0" y="0"/>
                <a:ext cx="3335886" cy="70072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0" name="Square"/>
              <p:cNvSpPr/>
              <p:nvPr/>
            </p:nvSpPr>
            <p:spPr>
              <a:xfrm>
                <a:off x="63070" y="730084"/>
                <a:ext cx="248165" cy="2491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</p:grpSp>
        <p:sp>
          <p:nvSpPr>
            <p:cNvPr id="472" name="Temperature sensor position and nomenclature"/>
            <p:cNvSpPr txBox="1"/>
            <p:nvPr/>
          </p:nvSpPr>
          <p:spPr>
            <a:xfrm>
              <a:off x="76386" y="616000"/>
              <a:ext cx="3558110" cy="274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200"/>
              </a:lvl1pPr>
            </a:lstStyle>
            <a:p>
              <a:pPr/>
              <a:r>
                <a:t>Temperature sensor position and nomenclature</a:t>
              </a:r>
            </a:p>
          </p:txBody>
        </p:sp>
        <p:sp>
          <p:nvSpPr>
            <p:cNvPr id="473" name="C-side"/>
            <p:cNvSpPr txBox="1"/>
            <p:nvPr/>
          </p:nvSpPr>
          <p:spPr>
            <a:xfrm rot="16200000">
              <a:off x="3251198" y="231693"/>
              <a:ext cx="554683" cy="274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/>
              </a:lvl1pPr>
            </a:lstStyle>
            <a:p>
              <a:pPr/>
              <a:r>
                <a:t>C-side</a:t>
              </a:r>
            </a:p>
          </p:txBody>
        </p:sp>
        <p:sp>
          <p:nvSpPr>
            <p:cNvPr id="474" name="A-side"/>
            <p:cNvSpPr txBox="1"/>
            <p:nvPr/>
          </p:nvSpPr>
          <p:spPr>
            <a:xfrm rot="16200000">
              <a:off x="-135930" y="235898"/>
              <a:ext cx="546274" cy="2744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/>
              </a:lvl1pPr>
            </a:lstStyle>
            <a:p>
              <a:pPr/>
              <a:r>
                <a:t>A-side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478" name="18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9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8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82" name="ITS3 R&amp;D - Mechanical characterization"/>
          <p:cNvSpPr txBox="1"/>
          <p:nvPr/>
        </p:nvSpPr>
        <p:spPr>
          <a:xfrm>
            <a:off x="1123819" y="645225"/>
            <a:ext cx="839285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Mechanical characterization</a:t>
            </a:r>
          </a:p>
        </p:txBody>
      </p:sp>
      <p:sp>
        <p:nvSpPr>
          <p:cNvPr id="483" name="Short-term position stability of the sensor over time affected by…"/>
          <p:cNvSpPr txBox="1"/>
          <p:nvPr/>
        </p:nvSpPr>
        <p:spPr>
          <a:xfrm>
            <a:off x="673819" y="1559661"/>
            <a:ext cx="9292851" cy="1111635"/>
          </a:xfrm>
          <a:prstGeom prst="rect">
            <a:avLst/>
          </a:prstGeom>
          <a:ln w="3175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</a:pPr>
            <a:r>
              <a:t>Short-term position stability of the sensor over time affected by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thermoelastic expansion caused by short-term temperature fluctuation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airflow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486" name="19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7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8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490" name="ITS3 R&amp;D - Mechanical characterization"/>
          <p:cNvSpPr txBox="1"/>
          <p:nvPr/>
        </p:nvSpPr>
        <p:spPr>
          <a:xfrm>
            <a:off x="1123819" y="645225"/>
            <a:ext cx="839285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Mechanical characterization</a:t>
            </a:r>
          </a:p>
        </p:txBody>
      </p:sp>
      <p:grpSp>
        <p:nvGrpSpPr>
          <p:cNvPr id="494" name="Group"/>
          <p:cNvGrpSpPr/>
          <p:nvPr/>
        </p:nvGrpSpPr>
        <p:grpSpPr>
          <a:xfrm>
            <a:off x="5767046" y="3227533"/>
            <a:ext cx="7089566" cy="4407570"/>
            <a:chOff x="0" y="0"/>
            <a:chExt cx="7089564" cy="4407569"/>
          </a:xfrm>
        </p:grpSpPr>
        <p:pic>
          <p:nvPicPr>
            <p:cNvPr id="491" name="Screenshot 2023-08-03 at 08.27.00.png" descr="Screenshot 2023-08-03 at 08.27.0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089565" cy="4407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2" name="Rectangle"/>
            <p:cNvSpPr/>
            <p:nvPr/>
          </p:nvSpPr>
          <p:spPr>
            <a:xfrm>
              <a:off x="20844" y="81271"/>
              <a:ext cx="553957" cy="516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493" name="Rectangle"/>
            <p:cNvSpPr/>
            <p:nvPr/>
          </p:nvSpPr>
          <p:spPr>
            <a:xfrm>
              <a:off x="20844" y="1945634"/>
              <a:ext cx="553957" cy="5163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sp>
        <p:nvSpPr>
          <p:cNvPr id="495" name="Thermoelastic expansion setup…"/>
          <p:cNvSpPr txBox="1"/>
          <p:nvPr/>
        </p:nvSpPr>
        <p:spPr>
          <a:xfrm>
            <a:off x="719125" y="3908333"/>
            <a:ext cx="5323760" cy="2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</a:pPr>
            <a:r>
              <a:t>Thermoelastic expansion setup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differential thermoplastic expansion among different components could introduce failures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final grade material half-layer assembly in climate chamber (up to 36ºC by steps of 2 ºC)</a:t>
            </a:r>
          </a:p>
        </p:txBody>
      </p:sp>
      <p:sp>
        <p:nvSpPr>
          <p:cNvPr id="496" name="Conclusion…"/>
          <p:cNvSpPr txBox="1"/>
          <p:nvPr/>
        </p:nvSpPr>
        <p:spPr>
          <a:xfrm>
            <a:off x="753841" y="7377383"/>
            <a:ext cx="9447842" cy="143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</a:pPr>
            <a:r>
              <a:t>Conclusion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several </a:t>
            </a:r>
            <a:r>
              <a:rPr b="1"/>
              <a:t>thermal cycles for a total of 9h</a:t>
            </a:r>
            <a:r>
              <a:t> → </a:t>
            </a:r>
            <a:r>
              <a:rPr b="1"/>
              <a:t>assembly unaffected</a:t>
            </a:r>
            <a:endParaRPr b="1"/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further tests will be performed to investigate: rapid increase of the temperature and maximum failure temperature</a:t>
            </a:r>
          </a:p>
        </p:txBody>
      </p:sp>
      <p:sp>
        <p:nvSpPr>
          <p:cNvPr id="497" name="Short-term position stability of the sensor over time affected by…"/>
          <p:cNvSpPr txBox="1"/>
          <p:nvPr/>
        </p:nvSpPr>
        <p:spPr>
          <a:xfrm>
            <a:off x="673819" y="1559661"/>
            <a:ext cx="9292851" cy="1111635"/>
          </a:xfrm>
          <a:prstGeom prst="rect">
            <a:avLst/>
          </a:prstGeom>
          <a:ln w="3175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</a:pPr>
            <a:r>
              <a:t>Short-term position stability of the sensor over time affected by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 u="sng">
                <a:solidFill>
                  <a:srgbClr val="000000"/>
                </a:solidFill>
                <a:uFillTx/>
              </a:defRPr>
            </a:pPr>
            <a:r>
              <a:t>thermoelastic expansion caused by short-term temperature fluctuation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airflow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500" name="20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1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0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04" name="ITS3 R&amp;D - Mechanical characterization"/>
          <p:cNvSpPr txBox="1"/>
          <p:nvPr/>
        </p:nvSpPr>
        <p:spPr>
          <a:xfrm>
            <a:off x="1123819" y="645225"/>
            <a:ext cx="8392851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Mechanical characterization</a:t>
            </a:r>
          </a:p>
        </p:txBody>
      </p:sp>
      <p:grpSp>
        <p:nvGrpSpPr>
          <p:cNvPr id="509" name="Group"/>
          <p:cNvGrpSpPr/>
          <p:nvPr/>
        </p:nvGrpSpPr>
        <p:grpSpPr>
          <a:xfrm>
            <a:off x="5798163" y="3050330"/>
            <a:ext cx="4164169" cy="5986296"/>
            <a:chOff x="0" y="0"/>
            <a:chExt cx="4164168" cy="5986295"/>
          </a:xfrm>
        </p:grpSpPr>
        <p:pic>
          <p:nvPicPr>
            <p:cNvPr id="505" name="Screenshot 2023-08-02 at 19.20.28.png" descr="Screenshot 2023-08-02 at 19.20.2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2521" r="67472" b="0"/>
            <a:stretch>
              <a:fillRect/>
            </a:stretch>
          </p:blipFill>
          <p:spPr>
            <a:xfrm>
              <a:off x="223043" y="0"/>
              <a:ext cx="3717943" cy="4499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08" name="Group"/>
            <p:cNvGrpSpPr/>
            <p:nvPr/>
          </p:nvGrpSpPr>
          <p:grpSpPr>
            <a:xfrm>
              <a:off x="0" y="4423573"/>
              <a:ext cx="4164169" cy="1562723"/>
              <a:chOff x="0" y="0"/>
              <a:chExt cx="4164168" cy="1562721"/>
            </a:xfrm>
          </p:grpSpPr>
          <p:pic>
            <p:nvPicPr>
              <p:cNvPr id="506" name="Screenshot 2023-08-02 at 19.20.28.png" descr="Screenshot 2023-08-02 at 19.20.2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3103" t="0" r="0" b="44211"/>
              <a:stretch>
                <a:fillRect/>
              </a:stretch>
            </p:blipFill>
            <p:spPr>
              <a:xfrm>
                <a:off x="0" y="0"/>
                <a:ext cx="4164169" cy="15627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07" name="Rectangle"/>
              <p:cNvSpPr/>
              <p:nvPr/>
            </p:nvSpPr>
            <p:spPr>
              <a:xfrm>
                <a:off x="19740" y="67585"/>
                <a:ext cx="286668" cy="2794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</p:grpSp>
      </p:grpSp>
      <p:grpSp>
        <p:nvGrpSpPr>
          <p:cNvPr id="512" name="Group"/>
          <p:cNvGrpSpPr/>
          <p:nvPr/>
        </p:nvGrpSpPr>
        <p:grpSpPr>
          <a:xfrm>
            <a:off x="9883071" y="2365995"/>
            <a:ext cx="2800109" cy="2325399"/>
            <a:chOff x="0" y="0"/>
            <a:chExt cx="2800108" cy="2325398"/>
          </a:xfrm>
        </p:grpSpPr>
        <p:pic>
          <p:nvPicPr>
            <p:cNvPr id="510" name="Screenshot 2023-08-02 at 19.24.46.png" descr="Screenshot 2023-08-02 at 19.24.4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0609" b="69089"/>
            <a:stretch>
              <a:fillRect/>
            </a:stretch>
          </p:blipFill>
          <p:spPr>
            <a:xfrm>
              <a:off x="0" y="0"/>
              <a:ext cx="2800109" cy="2325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1" name="No flow - Center"/>
            <p:cNvSpPr txBox="1"/>
            <p:nvPr/>
          </p:nvSpPr>
          <p:spPr>
            <a:xfrm>
              <a:off x="651400" y="279220"/>
              <a:ext cx="2002483" cy="4452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No flow - Center</a:t>
              </a:r>
            </a:p>
          </p:txBody>
        </p:sp>
      </p:grpSp>
      <p:sp>
        <p:nvSpPr>
          <p:cNvPr id="513" name="Vibration characterization setup…"/>
          <p:cNvSpPr txBox="1"/>
          <p:nvPr/>
        </p:nvSpPr>
        <p:spPr>
          <a:xfrm>
            <a:off x="667002" y="3877759"/>
            <a:ext cx="5323759" cy="2099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</a:pPr>
            <a:r>
              <a:t>Vibration characterization setup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measurement of the out-of-plane </a:t>
            </a:r>
            <a:br/>
            <a:r>
              <a:t>vibrations of the half-layers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confocal chromatic displacement sensors → avoids perturbation to the airflow</a:t>
            </a:r>
          </a:p>
        </p:txBody>
      </p:sp>
      <p:sp>
        <p:nvSpPr>
          <p:cNvPr id="514" name="Conclusion…"/>
          <p:cNvSpPr txBox="1"/>
          <p:nvPr/>
        </p:nvSpPr>
        <p:spPr>
          <a:xfrm>
            <a:off x="667002" y="6739772"/>
            <a:ext cx="5323759" cy="1108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</a:pPr>
            <a:r>
              <a:t>Conclusion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RMS</a:t>
            </a:r>
            <a:r>
              <a:rPr baseline="-5999"/>
              <a:t>airflow</a:t>
            </a:r>
            <a:r>
              <a:t> &lt; 0.4 μm for L2 (largest sensor), smaller for L0 and L1 </a:t>
            </a:r>
          </a:p>
        </p:txBody>
      </p:sp>
      <p:grpSp>
        <p:nvGrpSpPr>
          <p:cNvPr id="517" name="Group"/>
          <p:cNvGrpSpPr/>
          <p:nvPr/>
        </p:nvGrpSpPr>
        <p:grpSpPr>
          <a:xfrm>
            <a:off x="9883071" y="4756887"/>
            <a:ext cx="2800109" cy="2153729"/>
            <a:chOff x="0" y="0"/>
            <a:chExt cx="2800107" cy="2153727"/>
          </a:xfrm>
        </p:grpSpPr>
        <p:pic>
          <p:nvPicPr>
            <p:cNvPr id="515" name="Screenshot 2023-08-02 at 19.24.46.png" descr="Screenshot 2023-08-02 at 19.24.4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34918" r="50609" b="36453"/>
            <a:stretch>
              <a:fillRect/>
            </a:stretch>
          </p:blipFill>
          <p:spPr>
            <a:xfrm>
              <a:off x="0" y="0"/>
              <a:ext cx="2800108" cy="2153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6" name="8 m/s - Center"/>
            <p:cNvSpPr txBox="1"/>
            <p:nvPr/>
          </p:nvSpPr>
          <p:spPr>
            <a:xfrm>
              <a:off x="693446" y="14041"/>
              <a:ext cx="1990948" cy="4452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8 m/s - Center</a:t>
              </a:r>
            </a:p>
          </p:txBody>
        </p:sp>
      </p:grpSp>
      <p:grpSp>
        <p:nvGrpSpPr>
          <p:cNvPr id="520" name="Group"/>
          <p:cNvGrpSpPr/>
          <p:nvPr/>
        </p:nvGrpSpPr>
        <p:grpSpPr>
          <a:xfrm>
            <a:off x="9883071" y="6976108"/>
            <a:ext cx="2800109" cy="2126012"/>
            <a:chOff x="0" y="0"/>
            <a:chExt cx="2800107" cy="2126010"/>
          </a:xfrm>
        </p:grpSpPr>
        <p:pic>
          <p:nvPicPr>
            <p:cNvPr id="518" name="Screenshot 2023-08-02 at 19.24.46.png" descr="Screenshot 2023-08-02 at 19.24.46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67832" r="50609" b="3907"/>
            <a:stretch>
              <a:fillRect/>
            </a:stretch>
          </p:blipFill>
          <p:spPr>
            <a:xfrm>
              <a:off x="0" y="0"/>
              <a:ext cx="2800108" cy="212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9" name="8 m/s - C-side"/>
            <p:cNvSpPr txBox="1"/>
            <p:nvPr/>
          </p:nvSpPr>
          <p:spPr>
            <a:xfrm>
              <a:off x="673304" y="26464"/>
              <a:ext cx="1958137" cy="4452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8 m/s - C-side</a:t>
              </a:r>
            </a:p>
          </p:txBody>
        </p:sp>
      </p:grpSp>
      <p:sp>
        <p:nvSpPr>
          <p:cNvPr id="521" name="Short-term position stability of the sensor over time affected by…"/>
          <p:cNvSpPr txBox="1"/>
          <p:nvPr/>
        </p:nvSpPr>
        <p:spPr>
          <a:xfrm>
            <a:off x="673819" y="1559661"/>
            <a:ext cx="9292851" cy="1111635"/>
          </a:xfrm>
          <a:prstGeom prst="rect">
            <a:avLst/>
          </a:prstGeom>
          <a:ln w="3175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</a:pPr>
            <a:r>
              <a:t>Short-term position stability of the sensor over time affected by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thermoelastic expansion caused by short-term temperature fluctuation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 u="sng">
                <a:solidFill>
                  <a:srgbClr val="000000"/>
                </a:solidFill>
                <a:uFillTx/>
              </a:defRPr>
            </a:pPr>
            <a:r>
              <a:t>airflow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524" name="2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25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2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28" name="ITS3 R&amp;D - Interconnection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R&amp;D - Interconnection</a:t>
            </a:r>
          </a:p>
        </p:txBody>
      </p:sp>
      <p:sp>
        <p:nvSpPr>
          <p:cNvPr id="529" name="Flexible printed circuits for communication and powering…"/>
          <p:cNvSpPr txBox="1"/>
          <p:nvPr/>
        </p:nvSpPr>
        <p:spPr>
          <a:xfrm>
            <a:off x="1048053" y="1775595"/>
            <a:ext cx="10192350" cy="2391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499" indent="-190499">
              <a:buSzPct val="90000"/>
              <a:buChar char="»"/>
            </a:pPr>
            <a:r>
              <a:t>Flexible printed circuits for communication and powering  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placed outside the sensible area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t>three double copper layers flex, multi-strip shaped (15-30 cm long), </a:t>
            </a:r>
            <a:br/>
            <a:r>
              <a:t>connected in a merging area</a:t>
            </a:r>
          </a:p>
          <a:p>
            <a:pPr marL="457200" indent="-317500" defTabSz="457200">
              <a:buClr>
                <a:srgbClr val="000000"/>
              </a:buClr>
              <a:buSzPct val="100000"/>
              <a:buFont typeface="Times Roman"/>
              <a:buChar char="•"/>
              <a:defRPr sz="2200">
                <a:solidFill>
                  <a:srgbClr val="000000"/>
                </a:solidFill>
                <a:uFillTx/>
              </a:defRPr>
            </a:pPr>
            <a:r>
              <a:rPr b="1"/>
              <a:t>interconnected via wire-bonding</a:t>
            </a:r>
            <a:r>
              <a:t> at the edge of the sensor </a:t>
            </a:r>
            <a:r>
              <a:rPr b="1"/>
              <a:t>verified</a:t>
            </a:r>
          </a:p>
          <a:p>
            <a:pPr lvl="1" marL="596900" indent="-317500" defTabSz="457200">
              <a:buClr>
                <a:srgbClr val="000000"/>
              </a:buClr>
              <a:buSzPct val="100000"/>
              <a:buFont typeface="Times Roman"/>
              <a:buChar char="-"/>
              <a:defRPr sz="2200">
                <a:solidFill>
                  <a:srgbClr val="000000"/>
                </a:solidFill>
                <a:uFillTx/>
              </a:defRPr>
            </a:pPr>
            <a:r>
              <a:t>wire-bonds loops optimisation based on pull-force measurements</a:t>
            </a:r>
          </a:p>
          <a:p>
            <a:pPr lvl="1" marL="596900" indent="-317500" defTabSz="457200">
              <a:buClr>
                <a:srgbClr val="000000"/>
              </a:buClr>
              <a:buSzPct val="100000"/>
              <a:buFont typeface="Times Roman"/>
              <a:buChar char="-"/>
              <a:defRPr sz="2000">
                <a:solidFill>
                  <a:srgbClr val="000000"/>
                </a:solidFill>
                <a:uFillTx/>
              </a:defRPr>
            </a:pPr>
            <a:r>
              <a:t>present setup (not final grade material): 6.6±0.3 g at ~900 μm pad-to-pad distance</a:t>
            </a:r>
          </a:p>
        </p:txBody>
      </p:sp>
      <p:grpSp>
        <p:nvGrpSpPr>
          <p:cNvPr id="536" name="Group"/>
          <p:cNvGrpSpPr/>
          <p:nvPr/>
        </p:nvGrpSpPr>
        <p:grpSpPr>
          <a:xfrm>
            <a:off x="629588" y="4779338"/>
            <a:ext cx="7116504" cy="4079805"/>
            <a:chOff x="0" y="0"/>
            <a:chExt cx="7116502" cy="4079803"/>
          </a:xfrm>
        </p:grpSpPr>
        <p:pic>
          <p:nvPicPr>
            <p:cNvPr id="530" name="Screenshot 2023-08-03 at 08.42.53.png" descr="Screenshot 2023-08-03 at 08.42.5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116503" cy="4079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Screenshot 2023-08-03 at 08.42.53.png" descr="Screenshot 2023-08-03 at 08.42.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40" t="7372" r="53662" b="81251"/>
            <a:stretch>
              <a:fillRect/>
            </a:stretch>
          </p:blipFill>
          <p:spPr>
            <a:xfrm>
              <a:off x="91204" y="104938"/>
              <a:ext cx="499130" cy="3786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2" name="Rectangle"/>
            <p:cNvSpPr/>
            <p:nvPr/>
          </p:nvSpPr>
          <p:spPr>
            <a:xfrm>
              <a:off x="98266" y="1851539"/>
              <a:ext cx="335627" cy="337836"/>
            </a:xfrm>
            <a:prstGeom prst="rect">
              <a:avLst/>
            </a:prstGeom>
            <a:solidFill>
              <a:srgbClr val="AE9D9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pic>
          <p:nvPicPr>
            <p:cNvPr id="533" name="Screenshot 2023-08-03 at 08.42.53.png" descr="Screenshot 2023-08-03 at 08.42.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7333" t="44699" r="40672" b="44699"/>
            <a:stretch>
              <a:fillRect/>
            </a:stretch>
          </p:blipFill>
          <p:spPr>
            <a:xfrm>
              <a:off x="3774752" y="1823711"/>
              <a:ext cx="141905" cy="432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4" name="Screenshot 2023-08-03 at 08.42.53.png" descr="Screenshot 2023-08-03 at 08.42.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7333" t="44699" r="40672" b="44699"/>
            <a:stretch>
              <a:fillRect/>
            </a:stretch>
          </p:blipFill>
          <p:spPr>
            <a:xfrm>
              <a:off x="3917189" y="1825923"/>
              <a:ext cx="141905" cy="432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5" name="Screenshot 2023-08-03 at 08.42.53.png" descr="Screenshot 2023-08-03 at 08.42.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7333" t="44699" r="40672" b="44699"/>
            <a:stretch>
              <a:fillRect/>
            </a:stretch>
          </p:blipFill>
          <p:spPr>
            <a:xfrm>
              <a:off x="4003536" y="1822525"/>
              <a:ext cx="141905" cy="432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37" name="Screenshot 2023-08-03 at 09.06.19.png" descr="Screenshot 2023-08-03 at 09.06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06238" y="5967082"/>
            <a:ext cx="4011179" cy="30443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6" name="Group"/>
          <p:cNvGrpSpPr/>
          <p:nvPr/>
        </p:nvGrpSpPr>
        <p:grpSpPr>
          <a:xfrm>
            <a:off x="7783714" y="4453487"/>
            <a:ext cx="4856228" cy="1514762"/>
            <a:chOff x="0" y="0"/>
            <a:chExt cx="4856227" cy="1514761"/>
          </a:xfrm>
        </p:grpSpPr>
        <p:pic>
          <p:nvPicPr>
            <p:cNvPr id="538" name="Screenshot 2022-08-31 at 14.59.33.png" descr="Screenshot 2022-08-31 at 14.59.3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41560" t="16087" r="13096" b="11696"/>
            <a:stretch>
              <a:fillRect/>
            </a:stretch>
          </p:blipFill>
          <p:spPr>
            <a:xfrm>
              <a:off x="1220487" y="16235"/>
              <a:ext cx="3303988" cy="1392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9" name="Screenshot 2022-08-31 at 14.59.33.png" descr="Screenshot 2022-08-31 at 14.59.3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9680" t="16087" r="67409" b="11696"/>
            <a:stretch>
              <a:fillRect/>
            </a:stretch>
          </p:blipFill>
          <p:spPr>
            <a:xfrm>
              <a:off x="1014717" y="16235"/>
              <a:ext cx="212067" cy="1392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0" name="Screenshot 2022-08-31 at 14.59.33.png" descr="Screenshot 2022-08-31 at 14.59.3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662" t="16087" r="75241" b="11696"/>
            <a:stretch>
              <a:fillRect/>
            </a:stretch>
          </p:blipFill>
          <p:spPr>
            <a:xfrm>
              <a:off x="0" y="16235"/>
              <a:ext cx="1027115" cy="1392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1" name="Screenshot 2022-08-31 at 14.59.33.png" descr="Screenshot 2022-08-31 at 14.59.33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4322" t="16087" r="930" b="11696"/>
            <a:stretch>
              <a:fillRect/>
            </a:stretch>
          </p:blipFill>
          <p:spPr>
            <a:xfrm>
              <a:off x="4510324" y="16235"/>
              <a:ext cx="345904" cy="1392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2" name="Merging area"/>
            <p:cNvSpPr txBox="1"/>
            <p:nvPr/>
          </p:nvSpPr>
          <p:spPr>
            <a:xfrm>
              <a:off x="864810" y="1302184"/>
              <a:ext cx="712938" cy="21257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00"/>
              </a:lvl1pPr>
            </a:lstStyle>
            <a:p>
              <a:pPr/>
              <a:r>
                <a:t>Merging area</a:t>
              </a:r>
            </a:p>
          </p:txBody>
        </p:sp>
        <p:sp>
          <p:nvSpPr>
            <p:cNvPr id="543" name="Rectangle"/>
            <p:cNvSpPr/>
            <p:nvPr/>
          </p:nvSpPr>
          <p:spPr>
            <a:xfrm>
              <a:off x="13764" y="0"/>
              <a:ext cx="655727" cy="1050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544" name="Rectangle"/>
            <p:cNvSpPr/>
            <p:nvPr/>
          </p:nvSpPr>
          <p:spPr>
            <a:xfrm>
              <a:off x="443806" y="1227175"/>
              <a:ext cx="655727" cy="10502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545" name="Rectangle"/>
            <p:cNvSpPr/>
            <p:nvPr/>
          </p:nvSpPr>
          <p:spPr>
            <a:xfrm>
              <a:off x="439049" y="856832"/>
              <a:ext cx="590729" cy="6849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549" name="2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0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5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53" name="ALICE3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ALICE3</a:t>
            </a:r>
          </a:p>
        </p:txBody>
      </p:sp>
      <p:pic>
        <p:nvPicPr>
          <p:cNvPr id="554" name="Screenshot 2022-12-01 at 00.50.15.png" descr="Screenshot 2022-12-01 at 00.50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7386" y="2118907"/>
            <a:ext cx="7330028" cy="551578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555" name="ALICE3: a silicon sensor based experiment"/>
          <p:cNvSpPr txBox="1"/>
          <p:nvPr/>
        </p:nvSpPr>
        <p:spPr>
          <a:xfrm>
            <a:off x="2294197" y="7647916"/>
            <a:ext cx="8416406" cy="360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1800">
                <a:solidFill>
                  <a:srgbClr val="000000"/>
                </a:solidFill>
              </a:defRPr>
            </a:lvl1pPr>
          </a:lstStyle>
          <a:p>
            <a:pPr/>
            <a:r>
              <a:t>ALICE3: a silicon sensor based experiment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558" name="2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9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6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62" name="ALICE3 - IRIS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ALICE3 - IRIS</a:t>
            </a:r>
          </a:p>
        </p:txBody>
      </p:sp>
      <p:grpSp>
        <p:nvGrpSpPr>
          <p:cNvPr id="567" name="Group"/>
          <p:cNvGrpSpPr/>
          <p:nvPr/>
        </p:nvGrpSpPr>
        <p:grpSpPr>
          <a:xfrm>
            <a:off x="1376826" y="6286436"/>
            <a:ext cx="10251148" cy="2514471"/>
            <a:chOff x="0" y="0"/>
            <a:chExt cx="10251146" cy="2514469"/>
          </a:xfrm>
        </p:grpSpPr>
        <p:pic>
          <p:nvPicPr>
            <p:cNvPr id="56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60568" cy="2514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201165" y="0"/>
              <a:ext cx="5049982" cy="2514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5" name="IRIS tracker - Open"/>
            <p:cNvSpPr txBox="1"/>
            <p:nvPr/>
          </p:nvSpPr>
          <p:spPr>
            <a:xfrm>
              <a:off x="211119" y="544"/>
              <a:ext cx="3941855" cy="40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IRIS tracker - Open</a:t>
              </a:r>
            </a:p>
          </p:txBody>
        </p:sp>
        <p:sp>
          <p:nvSpPr>
            <p:cNvPr id="566" name="IRIS tracker - Closed"/>
            <p:cNvSpPr txBox="1"/>
            <p:nvPr/>
          </p:nvSpPr>
          <p:spPr>
            <a:xfrm>
              <a:off x="5333517" y="544"/>
              <a:ext cx="4269950" cy="40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solidFill>
                    <a:srgbClr val="FFFFFF"/>
                  </a:solidFill>
                </a:defRPr>
              </a:lvl1pPr>
            </a:lstStyle>
            <a:p>
              <a:pPr/>
              <a:r>
                <a:t>IRIS tracker - Closed</a:t>
              </a:r>
            </a:p>
          </p:txBody>
        </p:sp>
      </p:grpSp>
      <p:sp>
        <p:nvSpPr>
          <p:cNvPr id="568" name="Based on wafer-scale, ultra-thin, curved MAPS…"/>
          <p:cNvSpPr txBox="1"/>
          <p:nvPr/>
        </p:nvSpPr>
        <p:spPr>
          <a:xfrm>
            <a:off x="1772594" y="1844459"/>
            <a:ext cx="9459613" cy="3850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55863" indent="-155863">
              <a:spcBef>
                <a:spcPts val="1300"/>
              </a:spcBef>
              <a:buSzPct val="100000"/>
              <a:buChar char="»"/>
            </a:pPr>
            <a:r>
              <a:t> Based on wafer-scale, ultra-thin, curved MAPS</a:t>
            </a:r>
          </a:p>
          <a:p>
            <a:pPr marL="155863" indent="-155863">
              <a:spcBef>
                <a:spcPts val="1300"/>
              </a:spcBef>
              <a:buSzPct val="100000"/>
              <a:buChar char="»"/>
            </a:pPr>
            <a:r>
              <a:t> Basic requirements</a:t>
            </a:r>
          </a:p>
          <a:p>
            <a:pPr lvl="1" marL="613063" indent="-155863">
              <a:buSzPct val="100000"/>
              <a:buChar char="•"/>
              <a:defRPr sz="2200"/>
            </a:pPr>
            <a:r>
              <a:t>radial distance from interaction point: 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5 mm</a:t>
            </a:r>
            <a:br/>
            <a:r>
              <a:t>(inside beam pipe, retractible configuration)</a:t>
            </a:r>
          </a:p>
          <a:p>
            <a:pPr lvl="1" marL="613063" indent="-155863">
              <a:buSzPct val="100000"/>
              <a:buChar char="•"/>
              <a:defRPr sz="2200"/>
            </a:pPr>
            <a:r>
              <a:t>unprecedented spatial resolution: 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≈ 2.5 μm</a:t>
            </a:r>
          </a:p>
          <a:p>
            <a:pPr lvl="1" marL="613063" indent="-155863">
              <a:buSzPct val="100000"/>
              <a:buChar char="•"/>
              <a:defRPr sz="2200"/>
            </a:pPr>
            <a:r>
              <a:t>unprecedented low material budget X/X</a:t>
            </a:r>
            <a:r>
              <a:rPr baseline="-5999"/>
              <a:t>0</a:t>
            </a:r>
            <a:r>
              <a:t> (per layer): 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≲</a:t>
            </a:r>
            <a:r>
              <a:t> 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0.1%</a:t>
            </a:r>
          </a:p>
          <a:p>
            <a:pPr lvl="1" marL="613063" indent="-155863">
              <a:buSzPct val="100000"/>
              <a:buChar char="•"/>
              <a:defRPr sz="2200"/>
            </a:pPr>
            <a:r>
              <a:t>radiation tolerance: 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≈ 10</a:t>
            </a:r>
            <a:r>
              <a:rPr baseline="31999">
                <a:solidFill>
                  <a:schemeClr val="accent1">
                    <a:satOff val="-3355"/>
                    <a:lumOff val="26614"/>
                  </a:schemeClr>
                </a:solidFill>
              </a:rPr>
              <a:t>16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 1 MeV n</a:t>
            </a:r>
            <a:r>
              <a:rPr baseline="-5999">
                <a:solidFill>
                  <a:schemeClr val="accent1">
                    <a:satOff val="-3355"/>
                    <a:lumOff val="26614"/>
                  </a:schemeClr>
                </a:solidFill>
              </a:rPr>
              <a:t>eq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/cm</a:t>
            </a:r>
            <a:r>
              <a:rPr baseline="31999">
                <a:solidFill>
                  <a:schemeClr val="accent1">
                    <a:satOff val="-3355"/>
                    <a:lumOff val="26614"/>
                  </a:schemeClr>
                </a:solidFill>
              </a:rPr>
              <a:t>2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 + 200 Mrad</a:t>
            </a:r>
          </a:p>
          <a:p>
            <a:pPr lvl="1" marL="613063" indent="-155863">
              <a:buSzPct val="100000"/>
              <a:buChar char="•"/>
              <a:defRPr sz="2200"/>
            </a:pPr>
            <a:r>
              <a:t>hit rates up to: </a:t>
            </a:r>
            <a:r>
              <a:rPr>
                <a:solidFill>
                  <a:schemeClr val="accent1">
                    <a:satOff val="-3355"/>
                    <a:lumOff val="26614"/>
                  </a:schemeClr>
                </a:solidFill>
              </a:rPr>
              <a:t>94 MHz/cm</a:t>
            </a:r>
            <a:r>
              <a:rPr baseline="31999">
                <a:solidFill>
                  <a:schemeClr val="accent1">
                    <a:satOff val="-3355"/>
                    <a:lumOff val="26614"/>
                  </a:schemeClr>
                </a:solidFill>
              </a:rPr>
              <a:t>2</a:t>
            </a:r>
            <a:endParaRPr baseline="31999">
              <a:solidFill>
                <a:schemeClr val="accent1">
                  <a:satOff val="-3355"/>
                  <a:lumOff val="26614"/>
                </a:schemeClr>
              </a:solidFill>
            </a:endParaRPr>
          </a:p>
          <a:p>
            <a:pPr marL="155863" indent="-155863">
              <a:spcBef>
                <a:spcPts val="1300"/>
              </a:spcBef>
              <a:buSzPct val="100000"/>
              <a:buChar char="»"/>
              <a:defRPr>
                <a:solidFill>
                  <a:srgbClr val="000000"/>
                </a:solidFill>
              </a:defRPr>
            </a:pPr>
            <a:r>
              <a:t> R&amp;D will largely leverage on the ITS3 developments and push improvements on a number of fronts</a:t>
            </a:r>
          </a:p>
        </p:txBody>
      </p:sp>
      <p:grpSp>
        <p:nvGrpSpPr>
          <p:cNvPr id="571" name="Group"/>
          <p:cNvGrpSpPr/>
          <p:nvPr/>
        </p:nvGrpSpPr>
        <p:grpSpPr>
          <a:xfrm>
            <a:off x="5128067" y="7500077"/>
            <a:ext cx="1270001" cy="1290837"/>
            <a:chOff x="0" y="0"/>
            <a:chExt cx="1270000" cy="1290835"/>
          </a:xfrm>
        </p:grpSpPr>
        <p:sp>
          <p:nvSpPr>
            <p:cNvPr id="569" name="Circle"/>
            <p:cNvSpPr/>
            <p:nvPr/>
          </p:nvSpPr>
          <p:spPr>
            <a:xfrm>
              <a:off x="0" y="20835"/>
              <a:ext cx="1270000" cy="1270001"/>
            </a:xfrm>
            <a:prstGeom prst="ellipse">
              <a:avLst/>
            </a:prstGeom>
            <a:solidFill>
              <a:srgbClr val="FFFFFF">
                <a:alpha val="70000"/>
              </a:srgbClr>
            </a:solidFill>
            <a:ln w="254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pic>
          <p:nvPicPr>
            <p:cNvPr id="57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40328" b="0"/>
            <a:stretch>
              <a:fillRect/>
            </a:stretch>
          </p:blipFill>
          <p:spPr>
            <a:xfrm>
              <a:off x="113109" y="0"/>
              <a:ext cx="1094661" cy="11846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74" name="Group"/>
          <p:cNvGrpSpPr/>
          <p:nvPr/>
        </p:nvGrpSpPr>
        <p:grpSpPr>
          <a:xfrm>
            <a:off x="10310406" y="7520913"/>
            <a:ext cx="1270001" cy="1270001"/>
            <a:chOff x="0" y="0"/>
            <a:chExt cx="1270000" cy="1270000"/>
          </a:xfrm>
        </p:grpSpPr>
        <p:sp>
          <p:nvSpPr>
            <p:cNvPr id="572" name="Circle"/>
            <p:cNvSpPr/>
            <p:nvPr/>
          </p:nvSpPr>
          <p:spPr>
            <a:xfrm>
              <a:off x="0" y="0"/>
              <a:ext cx="1270000" cy="1270000"/>
            </a:xfrm>
            <a:prstGeom prst="ellipse">
              <a:avLst/>
            </a:prstGeom>
            <a:solidFill>
              <a:srgbClr val="FFFFFF">
                <a:alpha val="70000"/>
              </a:srgbClr>
            </a:solidFill>
            <a:ln w="254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pic>
          <p:nvPicPr>
            <p:cNvPr id="57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8462" t="15726" r="0" b="4105"/>
            <a:stretch>
              <a:fillRect/>
            </a:stretch>
          </p:blipFill>
          <p:spPr>
            <a:xfrm>
              <a:off x="254000" y="160139"/>
              <a:ext cx="761999" cy="949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4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1" name="ITS3 detector concept"/>
          <p:cNvSpPr txBox="1"/>
          <p:nvPr/>
        </p:nvSpPr>
        <p:spPr>
          <a:xfrm>
            <a:off x="1123819" y="645225"/>
            <a:ext cx="409452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detector concept</a:t>
            </a:r>
          </a:p>
        </p:txBody>
      </p:sp>
      <p:sp>
        <p:nvSpPr>
          <p:cNvPr id="52" name="Arrow"/>
          <p:cNvSpPr/>
          <p:nvPr/>
        </p:nvSpPr>
        <p:spPr>
          <a:xfrm>
            <a:off x="6176546" y="3982794"/>
            <a:ext cx="968789" cy="671457"/>
          </a:xfrm>
          <a:prstGeom prst="rightArrow">
            <a:avLst>
              <a:gd name="adj1" fmla="val 32829"/>
              <a:gd name="adj2" fmla="val 88506"/>
            </a:avLst>
          </a:prstGeom>
          <a:solidFill>
            <a:schemeClr val="accent5">
              <a:hueOff val="-444211"/>
              <a:satOff val="-14915"/>
              <a:lumOff val="22857"/>
            </a:schemeClr>
          </a:solidFill>
          <a:ln w="254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53" name="Required improvements…"/>
          <p:cNvSpPr txBox="1"/>
          <p:nvPr/>
        </p:nvSpPr>
        <p:spPr>
          <a:xfrm>
            <a:off x="5109504" y="4893941"/>
            <a:ext cx="3115992" cy="278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000"/>
            </a:pPr>
            <a:r>
              <a:t>Required improvements</a:t>
            </a:r>
          </a:p>
          <a:p>
            <a:pPr marL="190500" indent="-190500">
              <a:buSzPct val="90000"/>
              <a:buChar char="»"/>
              <a:defRPr sz="1800"/>
            </a:pPr>
            <a:r>
              <a:rPr i="1" u="sng"/>
              <a:t>Removal of water cooling</a:t>
            </a:r>
            <a:r>
              <a:t> → low flow air cooling</a:t>
            </a:r>
            <a:endParaRPr baseline="31999"/>
          </a:p>
          <a:p>
            <a:pPr marL="190500" indent="-190500">
              <a:buSzPct val="90000"/>
              <a:buChar char="»"/>
              <a:defRPr sz="1800"/>
            </a:pPr>
            <a:r>
              <a:rPr i="1" u="sng"/>
              <a:t>Removal of circuit board</a:t>
            </a:r>
            <a:r>
              <a:t> from the sensitive region</a:t>
            </a:r>
          </a:p>
          <a:p>
            <a:pPr marL="190500" indent="-190500">
              <a:buSzPct val="90000"/>
              <a:buChar char="»"/>
              <a:defRPr sz="1800"/>
            </a:pPr>
            <a:r>
              <a:rPr i="1" u="sng"/>
              <a:t>Removal of mechanical support</a:t>
            </a:r>
            <a:r>
              <a:t> from the sensitive region, profiting from increased stiffness of bent Si wafers</a:t>
            </a:r>
          </a:p>
        </p:txBody>
      </p:sp>
      <p:grpSp>
        <p:nvGrpSpPr>
          <p:cNvPr id="62" name="Group"/>
          <p:cNvGrpSpPr/>
          <p:nvPr/>
        </p:nvGrpSpPr>
        <p:grpSpPr>
          <a:xfrm>
            <a:off x="330089" y="1866026"/>
            <a:ext cx="4707037" cy="7227518"/>
            <a:chOff x="0" y="0"/>
            <a:chExt cx="4707035" cy="7227516"/>
          </a:xfrm>
        </p:grpSpPr>
        <p:pic>
          <p:nvPicPr>
            <p:cNvPr id="54" name="Group" descr="Group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834150" y="71586"/>
              <a:ext cx="3306730" cy="3617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" name="Rounded Rectangle"/>
            <p:cNvSpPr/>
            <p:nvPr/>
          </p:nvSpPr>
          <p:spPr>
            <a:xfrm>
              <a:off x="298757" y="0"/>
              <a:ext cx="4408279" cy="7227517"/>
            </a:xfrm>
            <a:prstGeom prst="roundRect">
              <a:avLst>
                <a:gd name="adj" fmla="val 3122"/>
              </a:avLst>
            </a:prstGeom>
            <a:noFill/>
            <a:ln w="127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56" name="ITS2-IB"/>
            <p:cNvSpPr txBox="1"/>
            <p:nvPr/>
          </p:nvSpPr>
          <p:spPr>
            <a:xfrm rot="16200000">
              <a:off x="-558516" y="1397540"/>
              <a:ext cx="1702074" cy="58504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3000"/>
              </a:lvl1pPr>
            </a:lstStyle>
            <a:p>
              <a:pPr/>
              <a:r>
                <a:t>ITS2-IB</a:t>
              </a:r>
            </a:p>
          </p:txBody>
        </p:sp>
        <p:pic>
          <p:nvPicPr>
            <p:cNvPr id="57" name="MatBud_Layer0_Si-last.pdf" descr="MatBud_Layer0_Si-last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5756" y="4142545"/>
              <a:ext cx="4314281" cy="2952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0" name="Group"/>
            <p:cNvGrpSpPr/>
            <p:nvPr/>
          </p:nvGrpSpPr>
          <p:grpSpPr>
            <a:xfrm>
              <a:off x="2581769" y="4067011"/>
              <a:ext cx="935177" cy="536181"/>
              <a:chOff x="166713" y="124535"/>
              <a:chExt cx="935175" cy="536179"/>
            </a:xfrm>
          </p:grpSpPr>
          <p:sp>
            <p:nvSpPr>
              <p:cNvPr id="58" name="Rectangle"/>
              <p:cNvSpPr/>
              <p:nvPr/>
            </p:nvSpPr>
            <p:spPr>
              <a:xfrm>
                <a:off x="166713" y="124535"/>
                <a:ext cx="908003" cy="53618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1A1818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  <p:pic>
            <p:nvPicPr>
              <p:cNvPr id="59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96467" y="154439"/>
                <a:ext cx="905423" cy="4623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1" name="Inner-most layer (ITS2)"/>
            <p:cNvSpPr txBox="1"/>
            <p:nvPr/>
          </p:nvSpPr>
          <p:spPr>
            <a:xfrm>
              <a:off x="891672" y="4424584"/>
              <a:ext cx="1458386" cy="477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300"/>
              </a:lvl1pPr>
            </a:lstStyle>
            <a:p>
              <a:pPr/>
              <a:r>
                <a:t>Inner-most layer (ITS2)</a:t>
              </a:r>
            </a:p>
          </p:txBody>
        </p:sp>
      </p:grpSp>
      <p:grpSp>
        <p:nvGrpSpPr>
          <p:cNvPr id="69" name="Group"/>
          <p:cNvGrpSpPr/>
          <p:nvPr/>
        </p:nvGrpSpPr>
        <p:grpSpPr>
          <a:xfrm>
            <a:off x="8045932" y="1916695"/>
            <a:ext cx="4559182" cy="6880925"/>
            <a:chOff x="0" y="0"/>
            <a:chExt cx="4559180" cy="6880923"/>
          </a:xfrm>
        </p:grpSpPr>
        <p:pic>
          <p:nvPicPr>
            <p:cNvPr id="63" name="Group" descr="Group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71708" y="0"/>
              <a:ext cx="3135607" cy="3688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" name="Rounded Rectangle"/>
            <p:cNvSpPr/>
            <p:nvPr/>
          </p:nvSpPr>
          <p:spPr>
            <a:xfrm>
              <a:off x="319841" y="30803"/>
              <a:ext cx="4239340" cy="6850121"/>
            </a:xfrm>
            <a:prstGeom prst="roundRect">
              <a:avLst>
                <a:gd name="adj" fmla="val 3247"/>
              </a:avLst>
            </a:prstGeom>
            <a:noFill/>
            <a:ln w="127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5" name="ITS3"/>
            <p:cNvSpPr txBox="1"/>
            <p:nvPr/>
          </p:nvSpPr>
          <p:spPr>
            <a:xfrm rot="16200000">
              <a:off x="-218124" y="982880"/>
              <a:ext cx="1064086" cy="62783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3000"/>
              </a:lvl1pPr>
            </a:lstStyle>
            <a:p>
              <a:pPr/>
              <a:r>
                <a:t>ITS3</a:t>
              </a:r>
            </a:p>
          </p:txBody>
        </p:sp>
        <p:pic>
          <p:nvPicPr>
            <p:cNvPr id="66" name="MatBud_Layer0_Si-only.pdf" descr="MatBud_Layer0_Si-only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6674" b="0"/>
            <a:stretch>
              <a:fillRect/>
            </a:stretch>
          </p:blipFill>
          <p:spPr>
            <a:xfrm>
              <a:off x="369699" y="3716788"/>
              <a:ext cx="4134760" cy="30317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" name="Inner-most layer (ITS2)"/>
            <p:cNvSpPr txBox="1"/>
            <p:nvPr/>
          </p:nvSpPr>
          <p:spPr>
            <a:xfrm>
              <a:off x="994345" y="4131906"/>
              <a:ext cx="1458386" cy="47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300"/>
              </a:lvl1pPr>
            </a:lstStyle>
            <a:p>
              <a:pPr/>
              <a:r>
                <a:t>Inner-most layer (ITS2)</a:t>
              </a:r>
            </a:p>
          </p:txBody>
        </p:sp>
        <p:sp>
          <p:nvSpPr>
            <p:cNvPr id="68" name="Mean X/X0 = 0.05%"/>
            <p:cNvSpPr txBox="1"/>
            <p:nvPr/>
          </p:nvSpPr>
          <p:spPr>
            <a:xfrm>
              <a:off x="1590602" y="4947358"/>
              <a:ext cx="1951820" cy="286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>
                <a:defRPr b="1" sz="1300"/>
              </a:pPr>
              <a:r>
                <a:t>Mean X/X</a:t>
              </a:r>
              <a:r>
                <a:rPr baseline="-5999"/>
                <a:t>0</a:t>
              </a:r>
              <a:r>
                <a:t> = 0.05%</a:t>
              </a:r>
            </a:p>
          </p:txBody>
        </p:sp>
      </p:grpSp>
      <p:sp>
        <p:nvSpPr>
          <p:cNvPr id="70" name="Mean X/X0 = 0.364%"/>
          <p:cNvSpPr txBox="1"/>
          <p:nvPr/>
        </p:nvSpPr>
        <p:spPr>
          <a:xfrm>
            <a:off x="2699347" y="6472526"/>
            <a:ext cx="1361330" cy="47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 sz="1300"/>
            </a:pPr>
            <a:r>
              <a:t>Mean X/X</a:t>
            </a:r>
            <a:r>
              <a:rPr baseline="-5999"/>
              <a:t>0</a:t>
            </a:r>
            <a:r>
              <a:t> = 0.364%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577" name="2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8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7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81" name="ALICE3 - IRIS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ALICE3 - IRIS</a:t>
            </a:r>
          </a:p>
        </p:txBody>
      </p:sp>
      <p:sp>
        <p:nvSpPr>
          <p:cNvPr id="582" name="Rectangle"/>
          <p:cNvSpPr/>
          <p:nvPr/>
        </p:nvSpPr>
        <p:spPr>
          <a:xfrm>
            <a:off x="3170068" y="1179403"/>
            <a:ext cx="9152385" cy="23312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grpSp>
        <p:nvGrpSpPr>
          <p:cNvPr id="585" name="Group"/>
          <p:cNvGrpSpPr/>
          <p:nvPr/>
        </p:nvGrpSpPr>
        <p:grpSpPr>
          <a:xfrm>
            <a:off x="764952" y="1755984"/>
            <a:ext cx="11474896" cy="4255884"/>
            <a:chOff x="0" y="0"/>
            <a:chExt cx="11474894" cy="4255882"/>
          </a:xfrm>
        </p:grpSpPr>
        <p:pic>
          <p:nvPicPr>
            <p:cNvPr id="58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3514" t="25299" r="14904" b="43196"/>
            <a:stretch>
              <a:fillRect/>
            </a:stretch>
          </p:blipFill>
          <p:spPr>
            <a:xfrm>
              <a:off x="0" y="-1"/>
              <a:ext cx="11324238" cy="2299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7549" t="25299" r="13951" b="16403"/>
            <a:stretch>
              <a:fillRect/>
            </a:stretch>
          </p:blipFill>
          <p:spPr>
            <a:xfrm>
              <a:off x="6966447" y="0"/>
              <a:ext cx="4508448" cy="42558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86" name="4 x Petals"/>
          <p:cNvSpPr txBox="1"/>
          <p:nvPr/>
        </p:nvSpPr>
        <p:spPr>
          <a:xfrm>
            <a:off x="2787899" y="3267885"/>
            <a:ext cx="1637929" cy="48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buClrTx/>
              <a:defRPr b="1" sz="2600">
                <a:solidFill>
                  <a:srgbClr val="000000"/>
                </a:solidFill>
                <a:uFillTx/>
              </a:defRPr>
            </a:lvl1pPr>
          </a:lstStyle>
          <a:p>
            <a:pPr/>
            <a:r>
              <a:t>4 x Petals</a:t>
            </a:r>
          </a:p>
        </p:txBody>
      </p:sp>
      <p:grpSp>
        <p:nvGrpSpPr>
          <p:cNvPr id="606" name="Group"/>
          <p:cNvGrpSpPr/>
          <p:nvPr/>
        </p:nvGrpSpPr>
        <p:grpSpPr>
          <a:xfrm>
            <a:off x="1626196" y="4619731"/>
            <a:ext cx="8333102" cy="4356676"/>
            <a:chOff x="0" y="0"/>
            <a:chExt cx="8333101" cy="4356674"/>
          </a:xfrm>
        </p:grpSpPr>
        <p:grpSp>
          <p:nvGrpSpPr>
            <p:cNvPr id="589" name="Group"/>
            <p:cNvGrpSpPr/>
            <p:nvPr/>
          </p:nvGrpSpPr>
          <p:grpSpPr>
            <a:xfrm>
              <a:off x="3187487" y="1249187"/>
              <a:ext cx="3720157" cy="3034507"/>
              <a:chOff x="0" y="0"/>
              <a:chExt cx="3720156" cy="3034506"/>
            </a:xfrm>
          </p:grpSpPr>
          <p:pic>
            <p:nvPicPr>
              <p:cNvPr id="587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38439" t="9331" r="32017" b="0"/>
              <a:stretch>
                <a:fillRect/>
              </a:stretch>
            </p:blipFill>
            <p:spPr>
              <a:xfrm>
                <a:off x="0" y="0"/>
                <a:ext cx="2615227" cy="30345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8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38439" t="9331" r="19535" b="42013"/>
              <a:stretch>
                <a:fillRect/>
              </a:stretch>
            </p:blipFill>
            <p:spPr>
              <a:xfrm>
                <a:off x="0" y="0"/>
                <a:ext cx="3720157" cy="16284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97" name="Group"/>
            <p:cNvGrpSpPr/>
            <p:nvPr/>
          </p:nvGrpSpPr>
          <p:grpSpPr>
            <a:xfrm>
              <a:off x="428241" y="686542"/>
              <a:ext cx="5383009" cy="2065759"/>
              <a:chOff x="0" y="0"/>
              <a:chExt cx="5383007" cy="2065758"/>
            </a:xfrm>
          </p:grpSpPr>
          <p:pic>
            <p:nvPicPr>
              <p:cNvPr id="590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8915" t="8901" r="36511" b="49030"/>
              <a:stretch>
                <a:fillRect/>
              </a:stretch>
            </p:blipFill>
            <p:spPr>
              <a:xfrm>
                <a:off x="0" y="99"/>
                <a:ext cx="3334771" cy="12823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1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8915" t="8901" r="2991" b="77138"/>
              <a:stretch>
                <a:fillRect/>
              </a:stretch>
            </p:blipFill>
            <p:spPr>
              <a:xfrm>
                <a:off x="0" y="100"/>
                <a:ext cx="5383008" cy="4255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2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8915" t="8901" r="65235" b="23329"/>
              <a:stretch>
                <a:fillRect/>
              </a:stretch>
            </p:blipFill>
            <p:spPr>
              <a:xfrm>
                <a:off x="0" y="0"/>
                <a:ext cx="1579522" cy="20657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3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8915" t="8901" r="55155" b="30157"/>
              <a:stretch>
                <a:fillRect/>
              </a:stretch>
            </p:blipFill>
            <p:spPr>
              <a:xfrm>
                <a:off x="0" y="0"/>
                <a:ext cx="2195526" cy="18576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4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8915" t="8901" r="43151" b="39065"/>
              <a:stretch>
                <a:fillRect/>
              </a:stretch>
            </p:blipFill>
            <p:spPr>
              <a:xfrm>
                <a:off x="0" y="0"/>
                <a:ext cx="2928999" cy="15860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5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2442" t="20997" r="24554" b="54141"/>
              <a:stretch>
                <a:fillRect/>
              </a:stretch>
            </p:blipFill>
            <p:spPr>
              <a:xfrm>
                <a:off x="826593" y="368819"/>
                <a:ext cx="3238808" cy="7578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6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48402" t="22149" r="8874" b="63912"/>
              <a:stretch>
                <a:fillRect/>
              </a:stretch>
            </p:blipFill>
            <p:spPr>
              <a:xfrm>
                <a:off x="2412918" y="403940"/>
                <a:ext cx="2610652" cy="4248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98" name="Rounded Rectangle"/>
            <p:cNvSpPr/>
            <p:nvPr/>
          </p:nvSpPr>
          <p:spPr>
            <a:xfrm>
              <a:off x="0" y="276835"/>
              <a:ext cx="8333102" cy="4079840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599" name="Single petal"/>
            <p:cNvSpPr txBox="1"/>
            <p:nvPr/>
          </p:nvSpPr>
          <p:spPr>
            <a:xfrm>
              <a:off x="4051124" y="-1"/>
              <a:ext cx="1992884" cy="50989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457200">
                <a:buClrTx/>
                <a:defRPr b="1" sz="2600">
                  <a:solidFill>
                    <a:srgbClr val="000000"/>
                  </a:solidFill>
                  <a:uFillTx/>
                </a:defRPr>
              </a:lvl1pPr>
            </a:lstStyle>
            <a:p>
              <a:pPr/>
              <a:r>
                <a:t>Single petal</a:t>
              </a:r>
            </a:p>
          </p:txBody>
        </p:sp>
        <p:grpSp>
          <p:nvGrpSpPr>
            <p:cNvPr id="602" name="Group"/>
            <p:cNvGrpSpPr/>
            <p:nvPr/>
          </p:nvGrpSpPr>
          <p:grpSpPr>
            <a:xfrm>
              <a:off x="6384321" y="1228426"/>
              <a:ext cx="1796327" cy="2703447"/>
              <a:chOff x="0" y="0"/>
              <a:chExt cx="1796325" cy="2703446"/>
            </a:xfrm>
          </p:grpSpPr>
          <p:pic>
            <p:nvPicPr>
              <p:cNvPr id="600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37166" t="3224" r="29303" b="12715"/>
              <a:stretch>
                <a:fillRect/>
              </a:stretch>
            </p:blipFill>
            <p:spPr>
              <a:xfrm>
                <a:off x="657215" y="0"/>
                <a:ext cx="1139111" cy="270344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1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17821" t="37214" r="29303" b="12715"/>
              <a:stretch>
                <a:fillRect/>
              </a:stretch>
            </p:blipFill>
            <p:spPr>
              <a:xfrm>
                <a:off x="0" y="1093140"/>
                <a:ext cx="1796326" cy="16103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03" name="Sensors (Layers and disks)"/>
            <p:cNvSpPr txBox="1"/>
            <p:nvPr/>
          </p:nvSpPr>
          <p:spPr>
            <a:xfrm>
              <a:off x="745763" y="737163"/>
              <a:ext cx="3191818" cy="385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Sensors (Layers and disks)</a:t>
              </a:r>
            </a:p>
          </p:txBody>
        </p:sp>
        <p:sp>
          <p:nvSpPr>
            <p:cNvPr id="604" name="Carbon foam and cold plate"/>
            <p:cNvSpPr txBox="1"/>
            <p:nvPr/>
          </p:nvSpPr>
          <p:spPr>
            <a:xfrm>
              <a:off x="1443509" y="3254381"/>
              <a:ext cx="1796327" cy="677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000"/>
              </a:lvl1pPr>
            </a:lstStyle>
            <a:p>
              <a:pPr/>
              <a:r>
                <a:t>Carbon foam and cold plate</a:t>
              </a:r>
            </a:p>
          </p:txBody>
        </p:sp>
        <p:sp>
          <p:nvSpPr>
            <p:cNvPr id="605" name="Secondary vacuum case"/>
            <p:cNvSpPr txBox="1"/>
            <p:nvPr/>
          </p:nvSpPr>
          <p:spPr>
            <a:xfrm>
              <a:off x="5188244" y="3581303"/>
              <a:ext cx="1796327" cy="677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sz="2000"/>
              </a:lvl1pPr>
            </a:lstStyle>
            <a:p>
              <a:pPr/>
              <a:r>
                <a:t>Secondary vacuum case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609" name="2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0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61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13" name="ALICE3 - IRIS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ALICE3 - IRIS</a:t>
            </a:r>
          </a:p>
        </p:txBody>
      </p:sp>
      <p:pic>
        <p:nvPicPr>
          <p:cNvPr id="61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8629" t="15062" r="9868" b="2302"/>
          <a:stretch>
            <a:fillRect/>
          </a:stretch>
        </p:blipFill>
        <p:spPr>
          <a:xfrm rot="21599965">
            <a:off x="656714" y="4957962"/>
            <a:ext cx="3023330" cy="4155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6"/>
                </a:moveTo>
                <a:lnTo>
                  <a:pt x="68" y="21600"/>
                </a:lnTo>
                <a:lnTo>
                  <a:pt x="21600" y="21564"/>
                </a:lnTo>
                <a:lnTo>
                  <a:pt x="21532" y="0"/>
                </a:lnTo>
                <a:lnTo>
                  <a:pt x="0" y="36"/>
                </a:lnTo>
                <a:close/>
              </a:path>
            </a:pathLst>
          </a:custGeom>
          <a:ln w="12700">
            <a:solidFill>
              <a:srgbClr val="000000"/>
            </a:solidFill>
            <a:miter lim="400000"/>
          </a:ln>
        </p:spPr>
      </p:pic>
      <p:sp>
        <p:nvSpPr>
          <p:cNvPr id="615" name="0.33 mm wall…"/>
          <p:cNvSpPr txBox="1"/>
          <p:nvPr/>
        </p:nvSpPr>
        <p:spPr>
          <a:xfrm>
            <a:off x="2045949" y="5000029"/>
            <a:ext cx="1598056" cy="55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 sz="1600"/>
            </a:pPr>
            <a:r>
              <a:t>0.33 mm wall</a:t>
            </a:r>
          </a:p>
          <a:p>
            <a:pPr algn="ctr">
              <a:defRPr b="1" sz="1600"/>
            </a:pPr>
            <a:r>
              <a:t>Al 5083</a:t>
            </a:r>
          </a:p>
        </p:txBody>
      </p:sp>
      <p:grpSp>
        <p:nvGrpSpPr>
          <p:cNvPr id="619" name="Group"/>
          <p:cNvGrpSpPr/>
          <p:nvPr/>
        </p:nvGrpSpPr>
        <p:grpSpPr>
          <a:xfrm>
            <a:off x="3748355" y="6478137"/>
            <a:ext cx="2935333" cy="2632333"/>
            <a:chOff x="0" y="0"/>
            <a:chExt cx="2935332" cy="2632331"/>
          </a:xfrm>
        </p:grpSpPr>
        <p:pic>
          <p:nvPicPr>
            <p:cNvPr id="61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2384" t="5041" r="12384" b="5041"/>
            <a:stretch>
              <a:fillRect/>
            </a:stretch>
          </p:blipFill>
          <p:spPr>
            <a:xfrm>
              <a:off x="0" y="6372"/>
              <a:ext cx="2921977" cy="2625960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617" name="3D printed Aluminium"/>
            <p:cNvSpPr txBox="1"/>
            <p:nvPr/>
          </p:nvSpPr>
          <p:spPr>
            <a:xfrm>
              <a:off x="1487902" y="0"/>
              <a:ext cx="1447431" cy="6297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800"/>
              </a:lvl1pPr>
            </a:lstStyle>
            <a:p>
              <a:pPr/>
              <a:r>
                <a:t>3D printed Aluminium</a:t>
              </a:r>
            </a:p>
          </p:txBody>
        </p:sp>
        <p:sp>
          <p:nvSpPr>
            <p:cNvPr id="618" name="AlSi10Mg"/>
            <p:cNvSpPr txBox="1"/>
            <p:nvPr/>
          </p:nvSpPr>
          <p:spPr>
            <a:xfrm>
              <a:off x="1676356" y="2305468"/>
              <a:ext cx="1172476" cy="3246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600"/>
              </a:lvl1pPr>
            </a:lstStyle>
            <a:p>
              <a:pPr/>
              <a:r>
                <a:t>AlSi10Mg</a:t>
              </a:r>
            </a:p>
          </p:txBody>
        </p:sp>
      </p:grpSp>
      <p:sp>
        <p:nvSpPr>
          <p:cNvPr id="620" name="Rectangle"/>
          <p:cNvSpPr/>
          <p:nvPr/>
        </p:nvSpPr>
        <p:spPr>
          <a:xfrm>
            <a:off x="6895570" y="1493566"/>
            <a:ext cx="5441163" cy="233129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grpSp>
        <p:nvGrpSpPr>
          <p:cNvPr id="623" name="Group"/>
          <p:cNvGrpSpPr/>
          <p:nvPr/>
        </p:nvGrpSpPr>
        <p:grpSpPr>
          <a:xfrm>
            <a:off x="4853723" y="2469657"/>
            <a:ext cx="4500981" cy="3671419"/>
            <a:chOff x="0" y="0"/>
            <a:chExt cx="4500980" cy="3671418"/>
          </a:xfrm>
        </p:grpSpPr>
        <p:pic>
          <p:nvPicPr>
            <p:cNvPr id="621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8439" t="9331" r="32017" b="0"/>
            <a:stretch>
              <a:fillRect/>
            </a:stretch>
          </p:blipFill>
          <p:spPr>
            <a:xfrm>
              <a:off x="0" y="0"/>
              <a:ext cx="3164137" cy="3671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8439" t="9331" r="19535" b="42013"/>
            <a:stretch>
              <a:fillRect/>
            </a:stretch>
          </p:blipFill>
          <p:spPr>
            <a:xfrm>
              <a:off x="0" y="0"/>
              <a:ext cx="4500981" cy="1970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24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21893" t="0" r="21893" b="0"/>
          <a:stretch>
            <a:fillRect/>
          </a:stretch>
        </p:blipFill>
        <p:spPr>
          <a:xfrm>
            <a:off x="9882323" y="3330378"/>
            <a:ext cx="2434100" cy="577358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625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18216" t="0" r="16063" b="0"/>
          <a:stretch>
            <a:fillRect/>
          </a:stretch>
        </p:blipFill>
        <p:spPr>
          <a:xfrm>
            <a:off x="7026400" y="6374966"/>
            <a:ext cx="2803831" cy="273044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626" name="Petal case…"/>
          <p:cNvSpPr txBox="1"/>
          <p:nvPr/>
        </p:nvSpPr>
        <p:spPr>
          <a:xfrm>
            <a:off x="7228025" y="5762290"/>
            <a:ext cx="2400673" cy="67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buClrTx/>
              <a:defRPr b="1" sz="2000">
                <a:solidFill>
                  <a:srgbClr val="000000"/>
                </a:solidFill>
                <a:uFillTx/>
              </a:defRPr>
            </a:pPr>
            <a:r>
              <a:t>Petal case </a:t>
            </a:r>
          </a:p>
          <a:p>
            <a:pPr algn="ctr" defTabSz="457200">
              <a:buClrTx/>
              <a:defRPr b="1" sz="2000">
                <a:solidFill>
                  <a:srgbClr val="000000"/>
                </a:solidFill>
                <a:uFillTx/>
              </a:defRPr>
            </a:pPr>
            <a:r>
              <a:t>bread board model</a:t>
            </a:r>
          </a:p>
        </p:txBody>
      </p:sp>
      <p:sp>
        <p:nvSpPr>
          <p:cNvPr id="627" name="800 mm long"/>
          <p:cNvSpPr txBox="1"/>
          <p:nvPr/>
        </p:nvSpPr>
        <p:spPr>
          <a:xfrm>
            <a:off x="11272794" y="4652295"/>
            <a:ext cx="1088177" cy="677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buClrTx/>
              <a:defRPr sz="2000">
                <a:solidFill>
                  <a:srgbClr val="000000"/>
                </a:solidFill>
                <a:uFillTx/>
              </a:defRPr>
            </a:lvl1pPr>
          </a:lstStyle>
          <a:p>
            <a:pPr/>
            <a:r>
              <a:t>800 mm long</a:t>
            </a:r>
          </a:p>
        </p:txBody>
      </p:sp>
      <p:pic>
        <p:nvPicPr>
          <p:cNvPr id="62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2176" y="1287612"/>
            <a:ext cx="5260313" cy="274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631" name="2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2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63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35" name="ALICE3 - IRIS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ALICE3 - IRIS</a:t>
            </a:r>
          </a:p>
        </p:txBody>
      </p:sp>
      <p:sp>
        <p:nvSpPr>
          <p:cNvPr id="636" name="Outgassing studies at INFN Bari"/>
          <p:cNvSpPr txBox="1"/>
          <p:nvPr/>
        </p:nvSpPr>
        <p:spPr>
          <a:xfrm>
            <a:off x="680033" y="1205818"/>
            <a:ext cx="5323759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Outgassing studies at INFN Bari</a:t>
            </a:r>
          </a:p>
        </p:txBody>
      </p:sp>
      <p:pic>
        <p:nvPicPr>
          <p:cNvPr id="637" name="WhatsApp Image 2024-04-08 at 12.54.36.jpeg" descr="WhatsApp Image 2024-04-08 at 12.54.36.jpeg"/>
          <p:cNvPicPr>
            <a:picLocks noChangeAspect="1"/>
          </p:cNvPicPr>
          <p:nvPr/>
        </p:nvPicPr>
        <p:blipFill>
          <a:blip r:embed="rId3">
            <a:extLst/>
          </a:blip>
          <a:srcRect l="25352" t="0" r="21454" b="0"/>
          <a:stretch>
            <a:fillRect/>
          </a:stretch>
        </p:blipFill>
        <p:spPr>
          <a:xfrm>
            <a:off x="7914139" y="5060464"/>
            <a:ext cx="4386946" cy="3804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WhatsApp Image 2024-03-28 at 17.06.20.jpeg" descr="WhatsApp Image 2024-03-28 at 17.06.20.jpeg"/>
          <p:cNvPicPr>
            <a:picLocks noChangeAspect="1"/>
          </p:cNvPicPr>
          <p:nvPr/>
        </p:nvPicPr>
        <p:blipFill>
          <a:blip r:embed="rId4">
            <a:extLst/>
          </a:blip>
          <a:srcRect l="27242" t="13980" r="17971" b="6427"/>
          <a:stretch>
            <a:fillRect/>
          </a:stretch>
        </p:blipFill>
        <p:spPr>
          <a:xfrm>
            <a:off x="7920002" y="1577105"/>
            <a:ext cx="4387173" cy="3409848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Carbon (LAYPUS) Substrate of the cold plate…"/>
          <p:cNvSpPr txBox="1"/>
          <p:nvPr/>
        </p:nvSpPr>
        <p:spPr>
          <a:xfrm>
            <a:off x="755989" y="1723155"/>
            <a:ext cx="5430768" cy="4138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Carbon (LAYPUS) Substrate of the cold plate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Carbon Fleece of the cold plate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Carbon foam All comp high density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Carbon foam All comp low density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Carbon foam ERG duocel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Optical Fiber with connector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NASA Epoxy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Si wafer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Wire bonded Si wafer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FPC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3D printed aluminium nitride (AIN) samples disks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lnSpc>
                <a:spcPts val="4000"/>
              </a:lnSpc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Al2O3 samples disk: 3D printed alumina (Al</a:t>
            </a:r>
            <a:r>
              <a:rPr baseline="-5999"/>
              <a:t>2</a:t>
            </a:r>
            <a:r>
              <a:t>O</a:t>
            </a:r>
            <a:r>
              <a:rPr baseline="-5999"/>
              <a:t>3</a:t>
            </a:r>
            <a:r>
              <a:t>) samples disks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pPr marL="387934" indent="-387934" defTabSz="457200">
              <a:buClrTx/>
              <a:buSzPct val="100000"/>
              <a:buChar char="•"/>
              <a:defRPr sz="1866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3D printed AlSi samples disks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64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0671" y="6176067"/>
            <a:ext cx="6518282" cy="2636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19958" y="5123866"/>
            <a:ext cx="1432798" cy="10003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644" name="2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5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64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48" name="ALICE3 - MIDDLE LAYER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ALICE3 - MIDDLE LAYER</a:t>
            </a:r>
          </a:p>
        </p:txBody>
      </p:sp>
      <p:pic>
        <p:nvPicPr>
          <p:cNvPr id="649" name="Screenshot 2024-04-22 at 14.31.10.png" descr="Screenshot 2024-04-22 at 14.31.1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150" y="1950558"/>
            <a:ext cx="12382501" cy="6540501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Prototype by INFN Padova"/>
          <p:cNvSpPr txBox="1"/>
          <p:nvPr/>
        </p:nvSpPr>
        <p:spPr>
          <a:xfrm>
            <a:off x="635365" y="1176040"/>
            <a:ext cx="532376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Prototype by INFN Padova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653" name="2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54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65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57" name="ALICE3 - MIDDLE LAYER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ALICE3 - MIDDLE LAYER</a:t>
            </a:r>
          </a:p>
        </p:txBody>
      </p:sp>
      <p:pic>
        <p:nvPicPr>
          <p:cNvPr id="658" name="Screenshot 2024-04-22 at 14.30.28.png" descr="Screenshot 2024-04-22 at 14.30.2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223898"/>
            <a:ext cx="13004801" cy="5883660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Prototype by INFN Padova"/>
          <p:cNvSpPr txBox="1"/>
          <p:nvPr/>
        </p:nvSpPr>
        <p:spPr>
          <a:xfrm>
            <a:off x="635365" y="1176040"/>
            <a:ext cx="532376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Prototype by INFN Padova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662" name="2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3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66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66" name="ALICE3 - MIDDLE LAYER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ALICE3 - MIDDLE LAYER</a:t>
            </a:r>
          </a:p>
        </p:txBody>
      </p:sp>
      <p:pic>
        <p:nvPicPr>
          <p:cNvPr id="667" name="Screenshot 2024-04-22 at 14.31.33.png" descr="Screenshot 2024-04-22 at 14.31.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217" y="2129570"/>
            <a:ext cx="12370366" cy="6072315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Prototype by INFN Padova"/>
          <p:cNvSpPr txBox="1"/>
          <p:nvPr/>
        </p:nvSpPr>
        <p:spPr>
          <a:xfrm>
            <a:off x="635365" y="1176040"/>
            <a:ext cx="532376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Prototype by INFN Padova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671" name="2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72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67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75" name="ALICE3 - MIDDLE LAYER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ALICE3 - MIDDLE LAYER</a:t>
            </a:r>
          </a:p>
        </p:txBody>
      </p:sp>
      <p:sp>
        <p:nvSpPr>
          <p:cNvPr id="676" name="Prototype by INFN Padova"/>
          <p:cNvSpPr txBox="1"/>
          <p:nvPr/>
        </p:nvSpPr>
        <p:spPr>
          <a:xfrm>
            <a:off x="635365" y="1176040"/>
            <a:ext cx="5323760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Prototype by INFN Padova</a:t>
            </a:r>
          </a:p>
        </p:txBody>
      </p:sp>
      <p:pic>
        <p:nvPicPr>
          <p:cNvPr id="677" name="Screenshot 2024-04-22 at 14.31.53.png" descr="Screenshot 2024-04-22 at 14.31.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163" y="2561822"/>
            <a:ext cx="12152474" cy="5317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680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68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683" name="Backup"/>
          <p:cNvSpPr txBox="1"/>
          <p:nvPr/>
        </p:nvSpPr>
        <p:spPr>
          <a:xfrm>
            <a:off x="1123819" y="648690"/>
            <a:ext cx="159644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Backup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roup"/>
          <p:cNvGrpSpPr/>
          <p:nvPr/>
        </p:nvGrpSpPr>
        <p:grpSpPr>
          <a:xfrm>
            <a:off x="780476" y="4863920"/>
            <a:ext cx="11130374" cy="3965855"/>
            <a:chOff x="0" y="-114628"/>
            <a:chExt cx="11130373" cy="3965853"/>
          </a:xfrm>
        </p:grpSpPr>
        <p:sp>
          <p:nvSpPr>
            <p:cNvPr id="685" name="Line"/>
            <p:cNvSpPr/>
            <p:nvPr/>
          </p:nvSpPr>
          <p:spPr>
            <a:xfrm flipV="1">
              <a:off x="10604249" y="2484044"/>
              <a:ext cx="1" cy="921276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86" name="Line"/>
            <p:cNvSpPr/>
            <p:nvPr/>
          </p:nvSpPr>
          <p:spPr>
            <a:xfrm flipV="1">
              <a:off x="9233421" y="-114629"/>
              <a:ext cx="1" cy="3470193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87" name="Line"/>
            <p:cNvSpPr/>
            <p:nvPr/>
          </p:nvSpPr>
          <p:spPr>
            <a:xfrm flipV="1">
              <a:off x="6121739" y="2451197"/>
              <a:ext cx="1" cy="954123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88" name="Line"/>
            <p:cNvSpPr/>
            <p:nvPr/>
          </p:nvSpPr>
          <p:spPr>
            <a:xfrm flipV="1">
              <a:off x="4565897" y="256900"/>
              <a:ext cx="1" cy="3148420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89" name="Line"/>
            <p:cNvSpPr/>
            <p:nvPr/>
          </p:nvSpPr>
          <p:spPr>
            <a:xfrm flipV="1">
              <a:off x="3010056" y="2412195"/>
              <a:ext cx="1" cy="993125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90" name="Line"/>
            <p:cNvSpPr/>
            <p:nvPr/>
          </p:nvSpPr>
          <p:spPr>
            <a:xfrm flipV="1">
              <a:off x="948401" y="1262010"/>
              <a:ext cx="1" cy="2143309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ysDot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91" name="Line"/>
            <p:cNvSpPr/>
            <p:nvPr/>
          </p:nvSpPr>
          <p:spPr>
            <a:xfrm>
              <a:off x="0" y="3394620"/>
              <a:ext cx="11130374" cy="1"/>
            </a:xfrm>
            <a:prstGeom prst="line">
              <a:avLst/>
            </a:prstGeom>
            <a:noFill/>
            <a:ln w="381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92" name="Archery"/>
            <p:cNvSpPr/>
            <p:nvPr/>
          </p:nvSpPr>
          <p:spPr>
            <a:xfrm>
              <a:off x="819616" y="3265834"/>
              <a:ext cx="257572" cy="25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1252"/>
                  </a:moveTo>
                  <a:cubicBezTo>
                    <a:pt x="16065" y="1252"/>
                    <a:pt x="20348" y="5536"/>
                    <a:pt x="20348" y="10800"/>
                  </a:cubicBezTo>
                  <a:cubicBezTo>
                    <a:pt x="20348" y="16065"/>
                    <a:pt x="16064" y="20348"/>
                    <a:pt x="10800" y="20348"/>
                  </a:cubicBezTo>
                  <a:cubicBezTo>
                    <a:pt x="5536" y="20348"/>
                    <a:pt x="1252" y="16065"/>
                    <a:pt x="1252" y="10800"/>
                  </a:cubicBezTo>
                  <a:cubicBezTo>
                    <a:pt x="1252" y="5536"/>
                    <a:pt x="5535" y="1252"/>
                    <a:pt x="10800" y="1252"/>
                  </a:cubicBezTo>
                  <a:close/>
                  <a:moveTo>
                    <a:pt x="10800" y="1520"/>
                  </a:moveTo>
                  <a:cubicBezTo>
                    <a:pt x="5684" y="1520"/>
                    <a:pt x="1520" y="5684"/>
                    <a:pt x="1520" y="10800"/>
                  </a:cubicBezTo>
                  <a:cubicBezTo>
                    <a:pt x="1520" y="15916"/>
                    <a:pt x="5684" y="20080"/>
                    <a:pt x="10800" y="20080"/>
                  </a:cubicBezTo>
                  <a:cubicBezTo>
                    <a:pt x="15916" y="20080"/>
                    <a:pt x="20078" y="15916"/>
                    <a:pt x="20078" y="10800"/>
                  </a:cubicBezTo>
                  <a:cubicBezTo>
                    <a:pt x="20078" y="5684"/>
                    <a:pt x="15916" y="1520"/>
                    <a:pt x="10800" y="1520"/>
                  </a:cubicBezTo>
                  <a:close/>
                  <a:moveTo>
                    <a:pt x="10800" y="2810"/>
                  </a:moveTo>
                  <a:cubicBezTo>
                    <a:pt x="15213" y="2810"/>
                    <a:pt x="18789" y="6387"/>
                    <a:pt x="18789" y="10800"/>
                  </a:cubicBezTo>
                  <a:cubicBezTo>
                    <a:pt x="18789" y="15213"/>
                    <a:pt x="15213" y="18790"/>
                    <a:pt x="10800" y="18790"/>
                  </a:cubicBezTo>
                  <a:cubicBezTo>
                    <a:pt x="6387" y="18790"/>
                    <a:pt x="2810" y="15213"/>
                    <a:pt x="2810" y="10800"/>
                  </a:cubicBezTo>
                  <a:cubicBezTo>
                    <a:pt x="2810" y="6387"/>
                    <a:pt x="6387" y="2810"/>
                    <a:pt x="10800" y="2810"/>
                  </a:cubicBezTo>
                  <a:close/>
                  <a:moveTo>
                    <a:pt x="10800" y="4855"/>
                  </a:moveTo>
                  <a:cubicBezTo>
                    <a:pt x="7517" y="4855"/>
                    <a:pt x="4855" y="7517"/>
                    <a:pt x="4855" y="10800"/>
                  </a:cubicBezTo>
                  <a:cubicBezTo>
                    <a:pt x="4855" y="14083"/>
                    <a:pt x="7517" y="16745"/>
                    <a:pt x="10800" y="16745"/>
                  </a:cubicBezTo>
                  <a:cubicBezTo>
                    <a:pt x="14083" y="16745"/>
                    <a:pt x="16743" y="14083"/>
                    <a:pt x="16743" y="10800"/>
                  </a:cubicBezTo>
                  <a:cubicBezTo>
                    <a:pt x="16743" y="7517"/>
                    <a:pt x="14083" y="4855"/>
                    <a:pt x="10800" y="4855"/>
                  </a:cubicBezTo>
                  <a:close/>
                  <a:moveTo>
                    <a:pt x="10800" y="6664"/>
                  </a:moveTo>
                  <a:cubicBezTo>
                    <a:pt x="13085" y="6664"/>
                    <a:pt x="14936" y="8515"/>
                    <a:pt x="14936" y="10800"/>
                  </a:cubicBezTo>
                  <a:cubicBezTo>
                    <a:pt x="14936" y="13085"/>
                    <a:pt x="13085" y="14936"/>
                    <a:pt x="10800" y="14936"/>
                  </a:cubicBezTo>
                  <a:cubicBezTo>
                    <a:pt x="8515" y="14936"/>
                    <a:pt x="6662" y="13085"/>
                    <a:pt x="6662" y="10800"/>
                  </a:cubicBezTo>
                  <a:cubicBezTo>
                    <a:pt x="6662" y="8515"/>
                    <a:pt x="8515" y="6664"/>
                    <a:pt x="10800" y="6664"/>
                  </a:cubicBezTo>
                  <a:close/>
                  <a:moveTo>
                    <a:pt x="10800" y="8755"/>
                  </a:moveTo>
                  <a:cubicBezTo>
                    <a:pt x="10276" y="8755"/>
                    <a:pt x="9752" y="8954"/>
                    <a:pt x="9352" y="9354"/>
                  </a:cubicBezTo>
                  <a:cubicBezTo>
                    <a:pt x="8553" y="10153"/>
                    <a:pt x="8553" y="11447"/>
                    <a:pt x="9352" y="12246"/>
                  </a:cubicBezTo>
                  <a:cubicBezTo>
                    <a:pt x="10151" y="13045"/>
                    <a:pt x="11447" y="13045"/>
                    <a:pt x="12246" y="12246"/>
                  </a:cubicBezTo>
                  <a:cubicBezTo>
                    <a:pt x="13045" y="11447"/>
                    <a:pt x="13045" y="10153"/>
                    <a:pt x="12246" y="9354"/>
                  </a:cubicBezTo>
                  <a:cubicBezTo>
                    <a:pt x="11847" y="8954"/>
                    <a:pt x="11324" y="8755"/>
                    <a:pt x="10800" y="8755"/>
                  </a:cubicBezTo>
                  <a:close/>
                </a:path>
              </a:pathLst>
            </a:cu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93" name="Archery"/>
            <p:cNvSpPr/>
            <p:nvPr/>
          </p:nvSpPr>
          <p:spPr>
            <a:xfrm>
              <a:off x="2881270" y="3265834"/>
              <a:ext cx="257573" cy="25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1252"/>
                  </a:moveTo>
                  <a:cubicBezTo>
                    <a:pt x="16065" y="1252"/>
                    <a:pt x="20348" y="5536"/>
                    <a:pt x="20348" y="10800"/>
                  </a:cubicBezTo>
                  <a:cubicBezTo>
                    <a:pt x="20348" y="16065"/>
                    <a:pt x="16064" y="20348"/>
                    <a:pt x="10800" y="20348"/>
                  </a:cubicBezTo>
                  <a:cubicBezTo>
                    <a:pt x="5536" y="20348"/>
                    <a:pt x="1252" y="16065"/>
                    <a:pt x="1252" y="10800"/>
                  </a:cubicBezTo>
                  <a:cubicBezTo>
                    <a:pt x="1252" y="5536"/>
                    <a:pt x="5535" y="1252"/>
                    <a:pt x="10800" y="1252"/>
                  </a:cubicBezTo>
                  <a:close/>
                  <a:moveTo>
                    <a:pt x="10800" y="1520"/>
                  </a:moveTo>
                  <a:cubicBezTo>
                    <a:pt x="5684" y="1520"/>
                    <a:pt x="1520" y="5684"/>
                    <a:pt x="1520" y="10800"/>
                  </a:cubicBezTo>
                  <a:cubicBezTo>
                    <a:pt x="1520" y="15916"/>
                    <a:pt x="5684" y="20080"/>
                    <a:pt x="10800" y="20080"/>
                  </a:cubicBezTo>
                  <a:cubicBezTo>
                    <a:pt x="15916" y="20080"/>
                    <a:pt x="20078" y="15916"/>
                    <a:pt x="20078" y="10800"/>
                  </a:cubicBezTo>
                  <a:cubicBezTo>
                    <a:pt x="20078" y="5684"/>
                    <a:pt x="15916" y="1520"/>
                    <a:pt x="10800" y="1520"/>
                  </a:cubicBezTo>
                  <a:close/>
                  <a:moveTo>
                    <a:pt x="10800" y="2810"/>
                  </a:moveTo>
                  <a:cubicBezTo>
                    <a:pt x="15213" y="2810"/>
                    <a:pt x="18789" y="6387"/>
                    <a:pt x="18789" y="10800"/>
                  </a:cubicBezTo>
                  <a:cubicBezTo>
                    <a:pt x="18789" y="15213"/>
                    <a:pt x="15213" y="18790"/>
                    <a:pt x="10800" y="18790"/>
                  </a:cubicBezTo>
                  <a:cubicBezTo>
                    <a:pt x="6387" y="18790"/>
                    <a:pt x="2810" y="15213"/>
                    <a:pt x="2810" y="10800"/>
                  </a:cubicBezTo>
                  <a:cubicBezTo>
                    <a:pt x="2810" y="6387"/>
                    <a:pt x="6387" y="2810"/>
                    <a:pt x="10800" y="2810"/>
                  </a:cubicBezTo>
                  <a:close/>
                  <a:moveTo>
                    <a:pt x="10800" y="4855"/>
                  </a:moveTo>
                  <a:cubicBezTo>
                    <a:pt x="7517" y="4855"/>
                    <a:pt x="4855" y="7517"/>
                    <a:pt x="4855" y="10800"/>
                  </a:cubicBezTo>
                  <a:cubicBezTo>
                    <a:pt x="4855" y="14083"/>
                    <a:pt x="7517" y="16745"/>
                    <a:pt x="10800" y="16745"/>
                  </a:cubicBezTo>
                  <a:cubicBezTo>
                    <a:pt x="14083" y="16745"/>
                    <a:pt x="16743" y="14083"/>
                    <a:pt x="16743" y="10800"/>
                  </a:cubicBezTo>
                  <a:cubicBezTo>
                    <a:pt x="16743" y="7517"/>
                    <a:pt x="14083" y="4855"/>
                    <a:pt x="10800" y="4855"/>
                  </a:cubicBezTo>
                  <a:close/>
                  <a:moveTo>
                    <a:pt x="10800" y="6664"/>
                  </a:moveTo>
                  <a:cubicBezTo>
                    <a:pt x="13085" y="6664"/>
                    <a:pt x="14936" y="8515"/>
                    <a:pt x="14936" y="10800"/>
                  </a:cubicBezTo>
                  <a:cubicBezTo>
                    <a:pt x="14936" y="13085"/>
                    <a:pt x="13085" y="14936"/>
                    <a:pt x="10800" y="14936"/>
                  </a:cubicBezTo>
                  <a:cubicBezTo>
                    <a:pt x="8515" y="14936"/>
                    <a:pt x="6662" y="13085"/>
                    <a:pt x="6662" y="10800"/>
                  </a:cubicBezTo>
                  <a:cubicBezTo>
                    <a:pt x="6662" y="8515"/>
                    <a:pt x="8515" y="6664"/>
                    <a:pt x="10800" y="6664"/>
                  </a:cubicBezTo>
                  <a:close/>
                  <a:moveTo>
                    <a:pt x="10800" y="8755"/>
                  </a:moveTo>
                  <a:cubicBezTo>
                    <a:pt x="10276" y="8755"/>
                    <a:pt x="9752" y="8954"/>
                    <a:pt x="9352" y="9354"/>
                  </a:cubicBezTo>
                  <a:cubicBezTo>
                    <a:pt x="8553" y="10153"/>
                    <a:pt x="8553" y="11447"/>
                    <a:pt x="9352" y="12246"/>
                  </a:cubicBezTo>
                  <a:cubicBezTo>
                    <a:pt x="10151" y="13045"/>
                    <a:pt x="11447" y="13045"/>
                    <a:pt x="12246" y="12246"/>
                  </a:cubicBezTo>
                  <a:cubicBezTo>
                    <a:pt x="13045" y="11447"/>
                    <a:pt x="13045" y="10153"/>
                    <a:pt x="12246" y="9354"/>
                  </a:cubicBezTo>
                  <a:cubicBezTo>
                    <a:pt x="11847" y="8954"/>
                    <a:pt x="11324" y="8755"/>
                    <a:pt x="10800" y="8755"/>
                  </a:cubicBezTo>
                  <a:close/>
                </a:path>
              </a:pathLst>
            </a:cu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94" name="Archery"/>
            <p:cNvSpPr/>
            <p:nvPr/>
          </p:nvSpPr>
          <p:spPr>
            <a:xfrm>
              <a:off x="4437111" y="3265834"/>
              <a:ext cx="257573" cy="25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1252"/>
                  </a:moveTo>
                  <a:cubicBezTo>
                    <a:pt x="16065" y="1252"/>
                    <a:pt x="20348" y="5536"/>
                    <a:pt x="20348" y="10800"/>
                  </a:cubicBezTo>
                  <a:cubicBezTo>
                    <a:pt x="20348" y="16065"/>
                    <a:pt x="16064" y="20348"/>
                    <a:pt x="10800" y="20348"/>
                  </a:cubicBezTo>
                  <a:cubicBezTo>
                    <a:pt x="5536" y="20348"/>
                    <a:pt x="1252" y="16065"/>
                    <a:pt x="1252" y="10800"/>
                  </a:cubicBezTo>
                  <a:cubicBezTo>
                    <a:pt x="1252" y="5536"/>
                    <a:pt x="5535" y="1252"/>
                    <a:pt x="10800" y="1252"/>
                  </a:cubicBezTo>
                  <a:close/>
                  <a:moveTo>
                    <a:pt x="10800" y="1520"/>
                  </a:moveTo>
                  <a:cubicBezTo>
                    <a:pt x="5684" y="1520"/>
                    <a:pt x="1520" y="5684"/>
                    <a:pt x="1520" y="10800"/>
                  </a:cubicBezTo>
                  <a:cubicBezTo>
                    <a:pt x="1520" y="15916"/>
                    <a:pt x="5684" y="20080"/>
                    <a:pt x="10800" y="20080"/>
                  </a:cubicBezTo>
                  <a:cubicBezTo>
                    <a:pt x="15916" y="20080"/>
                    <a:pt x="20078" y="15916"/>
                    <a:pt x="20078" y="10800"/>
                  </a:cubicBezTo>
                  <a:cubicBezTo>
                    <a:pt x="20078" y="5684"/>
                    <a:pt x="15916" y="1520"/>
                    <a:pt x="10800" y="1520"/>
                  </a:cubicBezTo>
                  <a:close/>
                  <a:moveTo>
                    <a:pt x="10800" y="2810"/>
                  </a:moveTo>
                  <a:cubicBezTo>
                    <a:pt x="15213" y="2810"/>
                    <a:pt x="18789" y="6387"/>
                    <a:pt x="18789" y="10800"/>
                  </a:cubicBezTo>
                  <a:cubicBezTo>
                    <a:pt x="18789" y="15213"/>
                    <a:pt x="15213" y="18790"/>
                    <a:pt x="10800" y="18790"/>
                  </a:cubicBezTo>
                  <a:cubicBezTo>
                    <a:pt x="6387" y="18790"/>
                    <a:pt x="2810" y="15213"/>
                    <a:pt x="2810" y="10800"/>
                  </a:cubicBezTo>
                  <a:cubicBezTo>
                    <a:pt x="2810" y="6387"/>
                    <a:pt x="6387" y="2810"/>
                    <a:pt x="10800" y="2810"/>
                  </a:cubicBezTo>
                  <a:close/>
                  <a:moveTo>
                    <a:pt x="10800" y="4855"/>
                  </a:moveTo>
                  <a:cubicBezTo>
                    <a:pt x="7517" y="4855"/>
                    <a:pt x="4855" y="7517"/>
                    <a:pt x="4855" y="10800"/>
                  </a:cubicBezTo>
                  <a:cubicBezTo>
                    <a:pt x="4855" y="14083"/>
                    <a:pt x="7517" y="16745"/>
                    <a:pt x="10800" y="16745"/>
                  </a:cubicBezTo>
                  <a:cubicBezTo>
                    <a:pt x="14083" y="16745"/>
                    <a:pt x="16743" y="14083"/>
                    <a:pt x="16743" y="10800"/>
                  </a:cubicBezTo>
                  <a:cubicBezTo>
                    <a:pt x="16743" y="7517"/>
                    <a:pt x="14083" y="4855"/>
                    <a:pt x="10800" y="4855"/>
                  </a:cubicBezTo>
                  <a:close/>
                  <a:moveTo>
                    <a:pt x="10800" y="6664"/>
                  </a:moveTo>
                  <a:cubicBezTo>
                    <a:pt x="13085" y="6664"/>
                    <a:pt x="14936" y="8515"/>
                    <a:pt x="14936" y="10800"/>
                  </a:cubicBezTo>
                  <a:cubicBezTo>
                    <a:pt x="14936" y="13085"/>
                    <a:pt x="13085" y="14936"/>
                    <a:pt x="10800" y="14936"/>
                  </a:cubicBezTo>
                  <a:cubicBezTo>
                    <a:pt x="8515" y="14936"/>
                    <a:pt x="6662" y="13085"/>
                    <a:pt x="6662" y="10800"/>
                  </a:cubicBezTo>
                  <a:cubicBezTo>
                    <a:pt x="6662" y="8515"/>
                    <a:pt x="8515" y="6664"/>
                    <a:pt x="10800" y="6664"/>
                  </a:cubicBezTo>
                  <a:close/>
                  <a:moveTo>
                    <a:pt x="10800" y="8755"/>
                  </a:moveTo>
                  <a:cubicBezTo>
                    <a:pt x="10276" y="8755"/>
                    <a:pt x="9752" y="8954"/>
                    <a:pt x="9352" y="9354"/>
                  </a:cubicBezTo>
                  <a:cubicBezTo>
                    <a:pt x="8553" y="10153"/>
                    <a:pt x="8553" y="11447"/>
                    <a:pt x="9352" y="12246"/>
                  </a:cubicBezTo>
                  <a:cubicBezTo>
                    <a:pt x="10151" y="13045"/>
                    <a:pt x="11447" y="13045"/>
                    <a:pt x="12246" y="12246"/>
                  </a:cubicBezTo>
                  <a:cubicBezTo>
                    <a:pt x="13045" y="11447"/>
                    <a:pt x="13045" y="10153"/>
                    <a:pt x="12246" y="9354"/>
                  </a:cubicBezTo>
                  <a:cubicBezTo>
                    <a:pt x="11847" y="8954"/>
                    <a:pt x="11324" y="8755"/>
                    <a:pt x="10800" y="8755"/>
                  </a:cubicBezTo>
                  <a:close/>
                </a:path>
              </a:pathLst>
            </a:cu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95" name="Archery"/>
            <p:cNvSpPr/>
            <p:nvPr/>
          </p:nvSpPr>
          <p:spPr>
            <a:xfrm>
              <a:off x="5992953" y="3265834"/>
              <a:ext cx="257573" cy="25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1252"/>
                  </a:moveTo>
                  <a:cubicBezTo>
                    <a:pt x="16065" y="1252"/>
                    <a:pt x="20348" y="5536"/>
                    <a:pt x="20348" y="10800"/>
                  </a:cubicBezTo>
                  <a:cubicBezTo>
                    <a:pt x="20348" y="16065"/>
                    <a:pt x="16064" y="20348"/>
                    <a:pt x="10800" y="20348"/>
                  </a:cubicBezTo>
                  <a:cubicBezTo>
                    <a:pt x="5536" y="20348"/>
                    <a:pt x="1252" y="16065"/>
                    <a:pt x="1252" y="10800"/>
                  </a:cubicBezTo>
                  <a:cubicBezTo>
                    <a:pt x="1252" y="5536"/>
                    <a:pt x="5535" y="1252"/>
                    <a:pt x="10800" y="1252"/>
                  </a:cubicBezTo>
                  <a:close/>
                  <a:moveTo>
                    <a:pt x="10800" y="1520"/>
                  </a:moveTo>
                  <a:cubicBezTo>
                    <a:pt x="5684" y="1520"/>
                    <a:pt x="1520" y="5684"/>
                    <a:pt x="1520" y="10800"/>
                  </a:cubicBezTo>
                  <a:cubicBezTo>
                    <a:pt x="1520" y="15916"/>
                    <a:pt x="5684" y="20080"/>
                    <a:pt x="10800" y="20080"/>
                  </a:cubicBezTo>
                  <a:cubicBezTo>
                    <a:pt x="15916" y="20080"/>
                    <a:pt x="20078" y="15916"/>
                    <a:pt x="20078" y="10800"/>
                  </a:cubicBezTo>
                  <a:cubicBezTo>
                    <a:pt x="20078" y="5684"/>
                    <a:pt x="15916" y="1520"/>
                    <a:pt x="10800" y="1520"/>
                  </a:cubicBezTo>
                  <a:close/>
                  <a:moveTo>
                    <a:pt x="10800" y="2810"/>
                  </a:moveTo>
                  <a:cubicBezTo>
                    <a:pt x="15213" y="2810"/>
                    <a:pt x="18789" y="6387"/>
                    <a:pt x="18789" y="10800"/>
                  </a:cubicBezTo>
                  <a:cubicBezTo>
                    <a:pt x="18789" y="15213"/>
                    <a:pt x="15213" y="18790"/>
                    <a:pt x="10800" y="18790"/>
                  </a:cubicBezTo>
                  <a:cubicBezTo>
                    <a:pt x="6387" y="18790"/>
                    <a:pt x="2810" y="15213"/>
                    <a:pt x="2810" y="10800"/>
                  </a:cubicBezTo>
                  <a:cubicBezTo>
                    <a:pt x="2810" y="6387"/>
                    <a:pt x="6387" y="2810"/>
                    <a:pt x="10800" y="2810"/>
                  </a:cubicBezTo>
                  <a:close/>
                  <a:moveTo>
                    <a:pt x="10800" y="4855"/>
                  </a:moveTo>
                  <a:cubicBezTo>
                    <a:pt x="7517" y="4855"/>
                    <a:pt x="4855" y="7517"/>
                    <a:pt x="4855" y="10800"/>
                  </a:cubicBezTo>
                  <a:cubicBezTo>
                    <a:pt x="4855" y="14083"/>
                    <a:pt x="7517" y="16745"/>
                    <a:pt x="10800" y="16745"/>
                  </a:cubicBezTo>
                  <a:cubicBezTo>
                    <a:pt x="14083" y="16745"/>
                    <a:pt x="16743" y="14083"/>
                    <a:pt x="16743" y="10800"/>
                  </a:cubicBezTo>
                  <a:cubicBezTo>
                    <a:pt x="16743" y="7517"/>
                    <a:pt x="14083" y="4855"/>
                    <a:pt x="10800" y="4855"/>
                  </a:cubicBezTo>
                  <a:close/>
                  <a:moveTo>
                    <a:pt x="10800" y="6664"/>
                  </a:moveTo>
                  <a:cubicBezTo>
                    <a:pt x="13085" y="6664"/>
                    <a:pt x="14936" y="8515"/>
                    <a:pt x="14936" y="10800"/>
                  </a:cubicBezTo>
                  <a:cubicBezTo>
                    <a:pt x="14936" y="13085"/>
                    <a:pt x="13085" y="14936"/>
                    <a:pt x="10800" y="14936"/>
                  </a:cubicBezTo>
                  <a:cubicBezTo>
                    <a:pt x="8515" y="14936"/>
                    <a:pt x="6662" y="13085"/>
                    <a:pt x="6662" y="10800"/>
                  </a:cubicBezTo>
                  <a:cubicBezTo>
                    <a:pt x="6662" y="8515"/>
                    <a:pt x="8515" y="6664"/>
                    <a:pt x="10800" y="6664"/>
                  </a:cubicBezTo>
                  <a:close/>
                  <a:moveTo>
                    <a:pt x="10800" y="8755"/>
                  </a:moveTo>
                  <a:cubicBezTo>
                    <a:pt x="10276" y="8755"/>
                    <a:pt x="9752" y="8954"/>
                    <a:pt x="9352" y="9354"/>
                  </a:cubicBezTo>
                  <a:cubicBezTo>
                    <a:pt x="8553" y="10153"/>
                    <a:pt x="8553" y="11447"/>
                    <a:pt x="9352" y="12246"/>
                  </a:cubicBezTo>
                  <a:cubicBezTo>
                    <a:pt x="10151" y="13045"/>
                    <a:pt x="11447" y="13045"/>
                    <a:pt x="12246" y="12246"/>
                  </a:cubicBezTo>
                  <a:cubicBezTo>
                    <a:pt x="13045" y="11447"/>
                    <a:pt x="13045" y="10153"/>
                    <a:pt x="12246" y="9354"/>
                  </a:cubicBezTo>
                  <a:cubicBezTo>
                    <a:pt x="11847" y="8954"/>
                    <a:pt x="11324" y="8755"/>
                    <a:pt x="10800" y="8755"/>
                  </a:cubicBezTo>
                  <a:close/>
                </a:path>
              </a:pathLst>
            </a:cu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96" name="Archery"/>
            <p:cNvSpPr/>
            <p:nvPr/>
          </p:nvSpPr>
          <p:spPr>
            <a:xfrm>
              <a:off x="9104635" y="3262337"/>
              <a:ext cx="257573" cy="25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1252"/>
                  </a:moveTo>
                  <a:cubicBezTo>
                    <a:pt x="16065" y="1252"/>
                    <a:pt x="20348" y="5536"/>
                    <a:pt x="20348" y="10800"/>
                  </a:cubicBezTo>
                  <a:cubicBezTo>
                    <a:pt x="20348" y="16065"/>
                    <a:pt x="16064" y="20348"/>
                    <a:pt x="10800" y="20348"/>
                  </a:cubicBezTo>
                  <a:cubicBezTo>
                    <a:pt x="5536" y="20348"/>
                    <a:pt x="1252" y="16065"/>
                    <a:pt x="1252" y="10800"/>
                  </a:cubicBezTo>
                  <a:cubicBezTo>
                    <a:pt x="1252" y="5536"/>
                    <a:pt x="5535" y="1252"/>
                    <a:pt x="10800" y="1252"/>
                  </a:cubicBezTo>
                  <a:close/>
                  <a:moveTo>
                    <a:pt x="10800" y="1520"/>
                  </a:moveTo>
                  <a:cubicBezTo>
                    <a:pt x="5684" y="1520"/>
                    <a:pt x="1520" y="5684"/>
                    <a:pt x="1520" y="10800"/>
                  </a:cubicBezTo>
                  <a:cubicBezTo>
                    <a:pt x="1520" y="15916"/>
                    <a:pt x="5684" y="20080"/>
                    <a:pt x="10800" y="20080"/>
                  </a:cubicBezTo>
                  <a:cubicBezTo>
                    <a:pt x="15916" y="20080"/>
                    <a:pt x="20078" y="15916"/>
                    <a:pt x="20078" y="10800"/>
                  </a:cubicBezTo>
                  <a:cubicBezTo>
                    <a:pt x="20078" y="5684"/>
                    <a:pt x="15916" y="1520"/>
                    <a:pt x="10800" y="1520"/>
                  </a:cubicBezTo>
                  <a:close/>
                  <a:moveTo>
                    <a:pt x="10800" y="2810"/>
                  </a:moveTo>
                  <a:cubicBezTo>
                    <a:pt x="15213" y="2810"/>
                    <a:pt x="18789" y="6387"/>
                    <a:pt x="18789" y="10800"/>
                  </a:cubicBezTo>
                  <a:cubicBezTo>
                    <a:pt x="18789" y="15213"/>
                    <a:pt x="15213" y="18790"/>
                    <a:pt x="10800" y="18790"/>
                  </a:cubicBezTo>
                  <a:cubicBezTo>
                    <a:pt x="6387" y="18790"/>
                    <a:pt x="2810" y="15213"/>
                    <a:pt x="2810" y="10800"/>
                  </a:cubicBezTo>
                  <a:cubicBezTo>
                    <a:pt x="2810" y="6387"/>
                    <a:pt x="6387" y="2810"/>
                    <a:pt x="10800" y="2810"/>
                  </a:cubicBezTo>
                  <a:close/>
                  <a:moveTo>
                    <a:pt x="10800" y="4855"/>
                  </a:moveTo>
                  <a:cubicBezTo>
                    <a:pt x="7517" y="4855"/>
                    <a:pt x="4855" y="7517"/>
                    <a:pt x="4855" y="10800"/>
                  </a:cubicBezTo>
                  <a:cubicBezTo>
                    <a:pt x="4855" y="14083"/>
                    <a:pt x="7517" y="16745"/>
                    <a:pt x="10800" y="16745"/>
                  </a:cubicBezTo>
                  <a:cubicBezTo>
                    <a:pt x="14083" y="16745"/>
                    <a:pt x="16743" y="14083"/>
                    <a:pt x="16743" y="10800"/>
                  </a:cubicBezTo>
                  <a:cubicBezTo>
                    <a:pt x="16743" y="7517"/>
                    <a:pt x="14083" y="4855"/>
                    <a:pt x="10800" y="4855"/>
                  </a:cubicBezTo>
                  <a:close/>
                  <a:moveTo>
                    <a:pt x="10800" y="6664"/>
                  </a:moveTo>
                  <a:cubicBezTo>
                    <a:pt x="13085" y="6664"/>
                    <a:pt x="14936" y="8515"/>
                    <a:pt x="14936" y="10800"/>
                  </a:cubicBezTo>
                  <a:cubicBezTo>
                    <a:pt x="14936" y="13085"/>
                    <a:pt x="13085" y="14936"/>
                    <a:pt x="10800" y="14936"/>
                  </a:cubicBezTo>
                  <a:cubicBezTo>
                    <a:pt x="8515" y="14936"/>
                    <a:pt x="6662" y="13085"/>
                    <a:pt x="6662" y="10800"/>
                  </a:cubicBezTo>
                  <a:cubicBezTo>
                    <a:pt x="6662" y="8515"/>
                    <a:pt x="8515" y="6664"/>
                    <a:pt x="10800" y="6664"/>
                  </a:cubicBezTo>
                  <a:close/>
                  <a:moveTo>
                    <a:pt x="10800" y="8755"/>
                  </a:moveTo>
                  <a:cubicBezTo>
                    <a:pt x="10276" y="8755"/>
                    <a:pt x="9752" y="8954"/>
                    <a:pt x="9352" y="9354"/>
                  </a:cubicBezTo>
                  <a:cubicBezTo>
                    <a:pt x="8553" y="10153"/>
                    <a:pt x="8553" y="11447"/>
                    <a:pt x="9352" y="12246"/>
                  </a:cubicBezTo>
                  <a:cubicBezTo>
                    <a:pt x="10151" y="13045"/>
                    <a:pt x="11447" y="13045"/>
                    <a:pt x="12246" y="12246"/>
                  </a:cubicBezTo>
                  <a:cubicBezTo>
                    <a:pt x="13045" y="11447"/>
                    <a:pt x="13045" y="10153"/>
                    <a:pt x="12246" y="9354"/>
                  </a:cubicBezTo>
                  <a:cubicBezTo>
                    <a:pt x="11847" y="8954"/>
                    <a:pt x="11324" y="8755"/>
                    <a:pt x="10800" y="8755"/>
                  </a:cubicBezTo>
                  <a:close/>
                </a:path>
              </a:pathLst>
            </a:cu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97" name="Archery"/>
            <p:cNvSpPr/>
            <p:nvPr/>
          </p:nvSpPr>
          <p:spPr>
            <a:xfrm>
              <a:off x="10475463" y="3265834"/>
              <a:ext cx="257573" cy="25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1252"/>
                  </a:moveTo>
                  <a:cubicBezTo>
                    <a:pt x="16065" y="1252"/>
                    <a:pt x="20348" y="5536"/>
                    <a:pt x="20348" y="10800"/>
                  </a:cubicBezTo>
                  <a:cubicBezTo>
                    <a:pt x="20348" y="16065"/>
                    <a:pt x="16064" y="20348"/>
                    <a:pt x="10800" y="20348"/>
                  </a:cubicBezTo>
                  <a:cubicBezTo>
                    <a:pt x="5536" y="20348"/>
                    <a:pt x="1252" y="16065"/>
                    <a:pt x="1252" y="10800"/>
                  </a:cubicBezTo>
                  <a:cubicBezTo>
                    <a:pt x="1252" y="5536"/>
                    <a:pt x="5535" y="1252"/>
                    <a:pt x="10800" y="1252"/>
                  </a:cubicBezTo>
                  <a:close/>
                  <a:moveTo>
                    <a:pt x="10800" y="1520"/>
                  </a:moveTo>
                  <a:cubicBezTo>
                    <a:pt x="5684" y="1520"/>
                    <a:pt x="1520" y="5684"/>
                    <a:pt x="1520" y="10800"/>
                  </a:cubicBezTo>
                  <a:cubicBezTo>
                    <a:pt x="1520" y="15916"/>
                    <a:pt x="5684" y="20080"/>
                    <a:pt x="10800" y="20080"/>
                  </a:cubicBezTo>
                  <a:cubicBezTo>
                    <a:pt x="15916" y="20080"/>
                    <a:pt x="20078" y="15916"/>
                    <a:pt x="20078" y="10800"/>
                  </a:cubicBezTo>
                  <a:cubicBezTo>
                    <a:pt x="20078" y="5684"/>
                    <a:pt x="15916" y="1520"/>
                    <a:pt x="10800" y="1520"/>
                  </a:cubicBezTo>
                  <a:close/>
                  <a:moveTo>
                    <a:pt x="10800" y="2810"/>
                  </a:moveTo>
                  <a:cubicBezTo>
                    <a:pt x="15213" y="2810"/>
                    <a:pt x="18789" y="6387"/>
                    <a:pt x="18789" y="10800"/>
                  </a:cubicBezTo>
                  <a:cubicBezTo>
                    <a:pt x="18789" y="15213"/>
                    <a:pt x="15213" y="18790"/>
                    <a:pt x="10800" y="18790"/>
                  </a:cubicBezTo>
                  <a:cubicBezTo>
                    <a:pt x="6387" y="18790"/>
                    <a:pt x="2810" y="15213"/>
                    <a:pt x="2810" y="10800"/>
                  </a:cubicBezTo>
                  <a:cubicBezTo>
                    <a:pt x="2810" y="6387"/>
                    <a:pt x="6387" y="2810"/>
                    <a:pt x="10800" y="2810"/>
                  </a:cubicBezTo>
                  <a:close/>
                  <a:moveTo>
                    <a:pt x="10800" y="4855"/>
                  </a:moveTo>
                  <a:cubicBezTo>
                    <a:pt x="7517" y="4855"/>
                    <a:pt x="4855" y="7517"/>
                    <a:pt x="4855" y="10800"/>
                  </a:cubicBezTo>
                  <a:cubicBezTo>
                    <a:pt x="4855" y="14083"/>
                    <a:pt x="7517" y="16745"/>
                    <a:pt x="10800" y="16745"/>
                  </a:cubicBezTo>
                  <a:cubicBezTo>
                    <a:pt x="14083" y="16745"/>
                    <a:pt x="16743" y="14083"/>
                    <a:pt x="16743" y="10800"/>
                  </a:cubicBezTo>
                  <a:cubicBezTo>
                    <a:pt x="16743" y="7517"/>
                    <a:pt x="14083" y="4855"/>
                    <a:pt x="10800" y="4855"/>
                  </a:cubicBezTo>
                  <a:close/>
                  <a:moveTo>
                    <a:pt x="10800" y="6664"/>
                  </a:moveTo>
                  <a:cubicBezTo>
                    <a:pt x="13085" y="6664"/>
                    <a:pt x="14936" y="8515"/>
                    <a:pt x="14936" y="10800"/>
                  </a:cubicBezTo>
                  <a:cubicBezTo>
                    <a:pt x="14936" y="13085"/>
                    <a:pt x="13085" y="14936"/>
                    <a:pt x="10800" y="14936"/>
                  </a:cubicBezTo>
                  <a:cubicBezTo>
                    <a:pt x="8515" y="14936"/>
                    <a:pt x="6662" y="13085"/>
                    <a:pt x="6662" y="10800"/>
                  </a:cubicBezTo>
                  <a:cubicBezTo>
                    <a:pt x="6662" y="8515"/>
                    <a:pt x="8515" y="6664"/>
                    <a:pt x="10800" y="6664"/>
                  </a:cubicBezTo>
                  <a:close/>
                  <a:moveTo>
                    <a:pt x="10800" y="8755"/>
                  </a:moveTo>
                  <a:cubicBezTo>
                    <a:pt x="10276" y="8755"/>
                    <a:pt x="9752" y="8954"/>
                    <a:pt x="9352" y="9354"/>
                  </a:cubicBezTo>
                  <a:cubicBezTo>
                    <a:pt x="8553" y="10153"/>
                    <a:pt x="8553" y="11447"/>
                    <a:pt x="9352" y="12246"/>
                  </a:cubicBezTo>
                  <a:cubicBezTo>
                    <a:pt x="10151" y="13045"/>
                    <a:pt x="11447" y="13045"/>
                    <a:pt x="12246" y="12246"/>
                  </a:cubicBezTo>
                  <a:cubicBezTo>
                    <a:pt x="13045" y="11447"/>
                    <a:pt x="13045" y="10153"/>
                    <a:pt x="12246" y="9354"/>
                  </a:cubicBezTo>
                  <a:cubicBezTo>
                    <a:pt x="11847" y="8954"/>
                    <a:pt x="11324" y="8755"/>
                    <a:pt x="10800" y="8755"/>
                  </a:cubicBezTo>
                  <a:close/>
                </a:path>
              </a:pathLst>
            </a:custGeom>
            <a:noFill/>
            <a:ln w="254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698" name="Oct 2018"/>
            <p:cNvSpPr txBox="1"/>
            <p:nvPr/>
          </p:nvSpPr>
          <p:spPr>
            <a:xfrm>
              <a:off x="504717" y="3539957"/>
              <a:ext cx="908578" cy="31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5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Oct 2018</a:t>
              </a:r>
            </a:p>
          </p:txBody>
        </p:sp>
        <p:sp>
          <p:nvSpPr>
            <p:cNvPr id="699" name="Sep 2019"/>
            <p:cNvSpPr txBox="1"/>
            <p:nvPr/>
          </p:nvSpPr>
          <p:spPr>
            <a:xfrm>
              <a:off x="2555768" y="3539957"/>
              <a:ext cx="940390" cy="31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5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Sep 2019</a:t>
              </a:r>
            </a:p>
          </p:txBody>
        </p:sp>
        <p:sp>
          <p:nvSpPr>
            <p:cNvPr id="700" name="Sep 2019"/>
            <p:cNvSpPr txBox="1"/>
            <p:nvPr/>
          </p:nvSpPr>
          <p:spPr>
            <a:xfrm>
              <a:off x="4095703" y="3539957"/>
              <a:ext cx="940390" cy="31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5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Sep 2019</a:t>
              </a:r>
            </a:p>
          </p:txBody>
        </p:sp>
        <p:sp>
          <p:nvSpPr>
            <p:cNvPr id="701" name="Dec 2019"/>
            <p:cNvSpPr txBox="1"/>
            <p:nvPr/>
          </p:nvSpPr>
          <p:spPr>
            <a:xfrm>
              <a:off x="5651544" y="3539957"/>
              <a:ext cx="940483" cy="31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5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Dec 2019</a:t>
              </a:r>
            </a:p>
          </p:txBody>
        </p:sp>
        <p:sp>
          <p:nvSpPr>
            <p:cNvPr id="702" name="Spring 2020"/>
            <p:cNvSpPr txBox="1"/>
            <p:nvPr/>
          </p:nvSpPr>
          <p:spPr>
            <a:xfrm>
              <a:off x="8636304" y="3539957"/>
              <a:ext cx="1194235" cy="31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5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Spring 2020</a:t>
              </a:r>
            </a:p>
          </p:txBody>
        </p:sp>
        <p:sp>
          <p:nvSpPr>
            <p:cNvPr id="703" name="Jun 2020"/>
            <p:cNvSpPr txBox="1"/>
            <p:nvPr/>
          </p:nvSpPr>
          <p:spPr>
            <a:xfrm>
              <a:off x="10056859" y="3539957"/>
              <a:ext cx="929693" cy="311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5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Jun 2020</a:t>
              </a:r>
            </a:p>
          </p:txBody>
        </p:sp>
      </p:grpSp>
      <p:sp>
        <p:nvSpPr>
          <p:cNvPr id="705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706" name="I"/>
          <p:cNvSpPr txBox="1"/>
          <p:nvPr>
            <p:ph type="sldNum" sz="quarter" idx="2"/>
          </p:nvPr>
        </p:nvSpPr>
        <p:spPr>
          <a:xfrm>
            <a:off x="12216262" y="9280681"/>
            <a:ext cx="138299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07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70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10" name="Rectangle"/>
          <p:cNvSpPr/>
          <p:nvPr/>
        </p:nvSpPr>
        <p:spPr>
          <a:xfrm>
            <a:off x="10737025" y="1578239"/>
            <a:ext cx="1394855" cy="516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grpSp>
        <p:nvGrpSpPr>
          <p:cNvPr id="715" name="Group"/>
          <p:cNvGrpSpPr/>
          <p:nvPr/>
        </p:nvGrpSpPr>
        <p:grpSpPr>
          <a:xfrm>
            <a:off x="543155" y="2902924"/>
            <a:ext cx="2397647" cy="3355565"/>
            <a:chOff x="0" y="0"/>
            <a:chExt cx="2397646" cy="3355563"/>
          </a:xfrm>
        </p:grpSpPr>
        <p:grpSp>
          <p:nvGrpSpPr>
            <p:cNvPr id="713" name="Group"/>
            <p:cNvGrpSpPr/>
            <p:nvPr/>
          </p:nvGrpSpPr>
          <p:grpSpPr>
            <a:xfrm>
              <a:off x="84339" y="0"/>
              <a:ext cx="2263804" cy="2992916"/>
              <a:chOff x="0" y="0"/>
              <a:chExt cx="2263803" cy="2992915"/>
            </a:xfrm>
          </p:grpSpPr>
          <p:pic>
            <p:nvPicPr>
              <p:cNvPr id="711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02562" y="376623"/>
                <a:ext cx="1858679" cy="26162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2" name="Expression of Interest"/>
              <p:cNvSpPr txBox="1"/>
              <p:nvPr/>
            </p:nvSpPr>
            <p:spPr>
              <a:xfrm>
                <a:off x="0" y="0"/>
                <a:ext cx="2263804" cy="4113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defRPr b="1" sz="1500"/>
                </a:lvl1pPr>
              </a:lstStyle>
              <a:p>
                <a:pPr/>
                <a:r>
                  <a:t>Expression of Interest</a:t>
                </a:r>
              </a:p>
            </p:txBody>
          </p:sp>
        </p:grpSp>
        <p:sp>
          <p:nvSpPr>
            <p:cNvPr id="714" name="[ALICE-PUBLIC-2018-013]…"/>
            <p:cNvSpPr txBox="1"/>
            <p:nvPr/>
          </p:nvSpPr>
          <p:spPr>
            <a:xfrm>
              <a:off x="0" y="2886596"/>
              <a:ext cx="2397647" cy="468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lnSpc>
                  <a:spcPts val="1000"/>
                </a:lnSpc>
                <a:buClrTx/>
                <a:defRPr sz="800">
                  <a:solidFill>
                    <a:srgbClr val="000000"/>
                  </a:solidFill>
                  <a:uFillTx/>
                </a:defRPr>
              </a:pPr>
              <a:r>
                <a:t>[ALICE-PUBLIC-2018-013]</a:t>
              </a:r>
            </a:p>
            <a:p>
              <a:pPr algn="ctr" defTabSz="457200">
                <a:lnSpc>
                  <a:spcPts val="1000"/>
                </a:lnSpc>
                <a:buClrTx/>
                <a:defRPr sz="800"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t>https://cds.cern.ch/record/2644611</a:t>
              </a:r>
            </a:p>
          </p:txBody>
        </p:sp>
      </p:grpSp>
      <p:grpSp>
        <p:nvGrpSpPr>
          <p:cNvPr id="720" name="Group"/>
          <p:cNvGrpSpPr/>
          <p:nvPr/>
        </p:nvGrpSpPr>
        <p:grpSpPr>
          <a:xfrm>
            <a:off x="2461010" y="4105617"/>
            <a:ext cx="2684423" cy="3362950"/>
            <a:chOff x="0" y="0"/>
            <a:chExt cx="2684421" cy="3362948"/>
          </a:xfrm>
        </p:grpSpPr>
        <p:grpSp>
          <p:nvGrpSpPr>
            <p:cNvPr id="718" name="Group"/>
            <p:cNvGrpSpPr/>
            <p:nvPr/>
          </p:nvGrpSpPr>
          <p:grpSpPr>
            <a:xfrm>
              <a:off x="412871" y="0"/>
              <a:ext cx="1858680" cy="2992916"/>
              <a:chOff x="0" y="0"/>
              <a:chExt cx="1858678" cy="2992915"/>
            </a:xfrm>
          </p:grpSpPr>
          <p:pic>
            <p:nvPicPr>
              <p:cNvPr id="716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376623"/>
                <a:ext cx="1858679" cy="26162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7" name="Letter of Intent"/>
              <p:cNvSpPr txBox="1"/>
              <p:nvPr/>
            </p:nvSpPr>
            <p:spPr>
              <a:xfrm>
                <a:off x="44389" y="0"/>
                <a:ext cx="1769900" cy="4113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defRPr b="1" sz="1500"/>
                </a:lvl1pPr>
              </a:lstStyle>
              <a:p>
                <a:pPr/>
                <a:r>
                  <a:t>Letter of Intent</a:t>
                </a:r>
              </a:p>
            </p:txBody>
          </p:sp>
        </p:grpSp>
        <p:sp>
          <p:nvSpPr>
            <p:cNvPr id="719" name="[CERN-LHCC-2019-018 ; LHCC-I-034]…"/>
            <p:cNvSpPr txBox="1"/>
            <p:nvPr/>
          </p:nvSpPr>
          <p:spPr>
            <a:xfrm>
              <a:off x="0" y="2893981"/>
              <a:ext cx="2684422" cy="468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12064" algn="ctr" defTabSz="457200">
                <a:lnSpc>
                  <a:spcPts val="1000"/>
                </a:lnSpc>
                <a:buClrTx/>
                <a:defRPr sz="800">
                  <a:solidFill>
                    <a:srgbClr val="000000"/>
                  </a:solidFill>
                  <a:uFillTx/>
                </a:defRPr>
              </a:pPr>
              <a:r>
                <a:t>[CERN-LHCC-2019-018 ; LHCC-I-034]</a:t>
              </a:r>
            </a:p>
            <a:p>
              <a:pPr marL="97155" algn="ctr" defTabSz="457200">
                <a:lnSpc>
                  <a:spcPts val="1000"/>
                </a:lnSpc>
                <a:buClrTx/>
                <a:defRPr sz="800"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t>https://cds.cern.ch/record/2703140/</a:t>
              </a:r>
            </a:p>
          </p:txBody>
        </p:sp>
      </p:grpSp>
      <p:grpSp>
        <p:nvGrpSpPr>
          <p:cNvPr id="727" name="Group"/>
          <p:cNvGrpSpPr/>
          <p:nvPr/>
        </p:nvGrpSpPr>
        <p:grpSpPr>
          <a:xfrm>
            <a:off x="5599995" y="5372460"/>
            <a:ext cx="4058609" cy="2183002"/>
            <a:chOff x="-127000" y="-88900"/>
            <a:chExt cx="4058607" cy="2183001"/>
          </a:xfrm>
        </p:grpSpPr>
        <p:grpSp>
          <p:nvGrpSpPr>
            <p:cNvPr id="723" name="Image"/>
            <p:cNvGrpSpPr/>
            <p:nvPr/>
          </p:nvGrpSpPr>
          <p:grpSpPr>
            <a:xfrm>
              <a:off x="-127000" y="-88900"/>
              <a:ext cx="4058608" cy="2183002"/>
              <a:chOff x="0" y="0"/>
              <a:chExt cx="4058607" cy="2183001"/>
            </a:xfrm>
          </p:grpSpPr>
          <p:pic>
            <p:nvPicPr>
              <p:cNvPr id="722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3804608" cy="185280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21" name="Image" descr="Image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4058608" cy="2183002"/>
              </a:xfrm>
              <a:prstGeom prst="rect">
                <a:avLst/>
              </a:prstGeom>
              <a:effectLst/>
            </p:spPr>
          </p:pic>
        </p:grpSp>
        <p:grpSp>
          <p:nvGrpSpPr>
            <p:cNvPr id="726" name="Group"/>
            <p:cNvGrpSpPr/>
            <p:nvPr/>
          </p:nvGrpSpPr>
          <p:grpSpPr>
            <a:xfrm>
              <a:off x="257055" y="10070"/>
              <a:ext cx="2370607" cy="348035"/>
              <a:chOff x="0" y="0"/>
              <a:chExt cx="2370605" cy="348033"/>
            </a:xfrm>
          </p:grpSpPr>
          <p:sp>
            <p:nvSpPr>
              <p:cNvPr id="724" name="Rectangle"/>
              <p:cNvSpPr/>
              <p:nvPr/>
            </p:nvSpPr>
            <p:spPr>
              <a:xfrm>
                <a:off x="14279" y="0"/>
                <a:ext cx="2238583" cy="348034"/>
              </a:xfrm>
              <a:prstGeom prst="rect">
                <a:avLst/>
              </a:prstGeom>
              <a:solidFill>
                <a:srgbClr val="A6AAA9">
                  <a:alpha val="6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  <p:sp>
            <p:nvSpPr>
              <p:cNvPr id="725" name="R&amp;D kick-off (Dec 2019)"/>
              <p:cNvSpPr txBox="1"/>
              <p:nvPr/>
            </p:nvSpPr>
            <p:spPr>
              <a:xfrm>
                <a:off x="0" y="692"/>
                <a:ext cx="2370606" cy="3466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1" sz="1500"/>
                </a:lvl1pPr>
              </a:lstStyle>
              <a:p>
                <a:pPr/>
                <a:r>
                  <a:t>R&amp;D kick-off (Dec 2019)</a:t>
                </a:r>
              </a:p>
            </p:txBody>
          </p:sp>
        </p:grpSp>
      </p:grpSp>
      <p:grpSp>
        <p:nvGrpSpPr>
          <p:cNvPr id="732" name="Group"/>
          <p:cNvGrpSpPr/>
          <p:nvPr/>
        </p:nvGrpSpPr>
        <p:grpSpPr>
          <a:xfrm>
            <a:off x="4703368" y="2833142"/>
            <a:ext cx="2295861" cy="2419348"/>
            <a:chOff x="0" y="0"/>
            <a:chExt cx="2295859" cy="2419346"/>
          </a:xfrm>
        </p:grpSpPr>
        <p:grpSp>
          <p:nvGrpSpPr>
            <p:cNvPr id="730" name="Group"/>
            <p:cNvGrpSpPr/>
            <p:nvPr/>
          </p:nvGrpSpPr>
          <p:grpSpPr>
            <a:xfrm>
              <a:off x="0" y="0"/>
              <a:ext cx="2295860" cy="1823590"/>
              <a:chOff x="0" y="0"/>
              <a:chExt cx="2295859" cy="1823589"/>
            </a:xfrm>
          </p:grpSpPr>
          <p:pic>
            <p:nvPicPr>
              <p:cNvPr id="728" name="Image" descr="Imag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19464" y="412899"/>
                <a:ext cx="1856931" cy="1410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29" name="LHCC 139 (Sep 2019)"/>
              <p:cNvSpPr txBox="1"/>
              <p:nvPr/>
            </p:nvSpPr>
            <p:spPr>
              <a:xfrm>
                <a:off x="0" y="0"/>
                <a:ext cx="2295860" cy="3727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defRPr b="1" sz="1500"/>
                </a:lvl1pPr>
              </a:lstStyle>
              <a:p>
                <a:pPr/>
                <a:r>
                  <a:t>LHCC 139 (Sep 2019)</a:t>
                </a:r>
              </a:p>
            </p:txBody>
          </p:sp>
        </p:grpSp>
        <p:sp>
          <p:nvSpPr>
            <p:cNvPr id="731" name="“The LHCC is impressed by the new concept for the ITS3…”"/>
            <p:cNvSpPr txBox="1"/>
            <p:nvPr/>
          </p:nvSpPr>
          <p:spPr>
            <a:xfrm>
              <a:off x="232754" y="1789332"/>
              <a:ext cx="1830352" cy="630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1200"/>
              </a:pPr>
              <a:r>
                <a:t>“The LHCC is </a:t>
              </a:r>
              <a:r>
                <a:rPr b="1"/>
                <a:t>impressed</a:t>
              </a:r>
              <a:r>
                <a:t> by the new concept for the ITS3…”</a:t>
              </a:r>
            </a:p>
          </p:txBody>
        </p:sp>
      </p:grpSp>
      <p:grpSp>
        <p:nvGrpSpPr>
          <p:cNvPr id="737" name="Group"/>
          <p:cNvGrpSpPr/>
          <p:nvPr/>
        </p:nvGrpSpPr>
        <p:grpSpPr>
          <a:xfrm>
            <a:off x="10217619" y="5076487"/>
            <a:ext cx="2334213" cy="2419348"/>
            <a:chOff x="0" y="0"/>
            <a:chExt cx="2334211" cy="2419346"/>
          </a:xfrm>
        </p:grpSpPr>
        <p:grpSp>
          <p:nvGrpSpPr>
            <p:cNvPr id="735" name="Group"/>
            <p:cNvGrpSpPr/>
            <p:nvPr/>
          </p:nvGrpSpPr>
          <p:grpSpPr>
            <a:xfrm>
              <a:off x="0" y="0"/>
              <a:ext cx="2292456" cy="1823590"/>
              <a:chOff x="0" y="0"/>
              <a:chExt cx="2292455" cy="1823589"/>
            </a:xfrm>
          </p:grpSpPr>
          <p:pic>
            <p:nvPicPr>
              <p:cNvPr id="733" name="Image" descr="Imag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52495" y="407557"/>
                <a:ext cx="1999563" cy="14160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34" name="LHCC 142 (Jun 2020)"/>
              <p:cNvSpPr txBox="1"/>
              <p:nvPr/>
            </p:nvSpPr>
            <p:spPr>
              <a:xfrm>
                <a:off x="0" y="0"/>
                <a:ext cx="2292456" cy="3741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defRPr b="1" sz="1500"/>
                </a:lvl1pPr>
              </a:lstStyle>
              <a:p>
                <a:pPr/>
                <a:r>
                  <a:t>LHCC 142 (Jun 2020)</a:t>
                </a:r>
              </a:p>
            </p:txBody>
          </p:sp>
        </p:grpSp>
        <p:sp>
          <p:nvSpPr>
            <p:cNvPr id="736" name="“The LHCC congratulates the ITS3 groups for the successful start of the project.”"/>
            <p:cNvSpPr txBox="1"/>
            <p:nvPr/>
          </p:nvSpPr>
          <p:spPr>
            <a:xfrm>
              <a:off x="136043" y="1789332"/>
              <a:ext cx="2198169" cy="630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1200"/>
              </a:pPr>
              <a:r>
                <a:t>“The LHCC </a:t>
              </a:r>
              <a:r>
                <a:rPr b="1"/>
                <a:t>congratulates</a:t>
              </a:r>
              <a:r>
                <a:t> the ITS3 groups for the successful start of the project.”</a:t>
              </a:r>
            </a:p>
          </p:txBody>
        </p:sp>
      </p:grpSp>
      <p:grpSp>
        <p:nvGrpSpPr>
          <p:cNvPr id="746" name="Group"/>
          <p:cNvGrpSpPr/>
          <p:nvPr/>
        </p:nvGrpSpPr>
        <p:grpSpPr>
          <a:xfrm>
            <a:off x="701708" y="1230222"/>
            <a:ext cx="10013677" cy="1852803"/>
            <a:chOff x="0" y="0"/>
            <a:chExt cx="10013675" cy="1852801"/>
          </a:xfrm>
        </p:grpSpPr>
        <p:grpSp>
          <p:nvGrpSpPr>
            <p:cNvPr id="740" name="Group"/>
            <p:cNvGrpSpPr/>
            <p:nvPr/>
          </p:nvGrpSpPr>
          <p:grpSpPr>
            <a:xfrm>
              <a:off x="0" y="0"/>
              <a:ext cx="10013676" cy="1280476"/>
              <a:chOff x="0" y="0"/>
              <a:chExt cx="10013675" cy="1280475"/>
            </a:xfrm>
          </p:grpSpPr>
          <p:pic>
            <p:nvPicPr>
              <p:cNvPr id="738" name="LHC-longterm-schedule-june21.png" descr="LHC-longterm-schedule-june21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2362" t="0" r="0" b="65903"/>
              <a:stretch>
                <a:fillRect/>
              </a:stretch>
            </p:blipFill>
            <p:spPr>
              <a:xfrm>
                <a:off x="0" y="0"/>
                <a:ext cx="7037129" cy="12710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9" name="LHC-longterm-schedule-june21.png" descr="LHC-longterm-schedule-june21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389" t="42989" r="66309" b="23066"/>
              <a:stretch>
                <a:fillRect/>
              </a:stretch>
            </p:blipFill>
            <p:spPr>
              <a:xfrm>
                <a:off x="6997751" y="16223"/>
                <a:ext cx="3015925" cy="12642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4" name="Group"/>
            <p:cNvGrpSpPr/>
            <p:nvPr/>
          </p:nvGrpSpPr>
          <p:grpSpPr>
            <a:xfrm>
              <a:off x="6508439" y="1272985"/>
              <a:ext cx="3485284" cy="87686"/>
              <a:chOff x="0" y="0"/>
              <a:chExt cx="3485282" cy="87684"/>
            </a:xfrm>
          </p:grpSpPr>
          <p:sp>
            <p:nvSpPr>
              <p:cNvPr id="741" name="Line"/>
              <p:cNvSpPr/>
              <p:nvPr/>
            </p:nvSpPr>
            <p:spPr>
              <a:xfrm>
                <a:off x="0" y="87684"/>
                <a:ext cx="3485283" cy="1"/>
              </a:xfrm>
              <a:prstGeom prst="line">
                <a:avLst/>
              </a:prstGeom>
              <a:noFill/>
              <a:ln w="254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  <p:sp>
            <p:nvSpPr>
              <p:cNvPr id="742" name="Line"/>
              <p:cNvSpPr/>
              <p:nvPr/>
            </p:nvSpPr>
            <p:spPr>
              <a:xfrm flipV="1">
                <a:off x="15888" y="0"/>
                <a:ext cx="1" cy="79885"/>
              </a:xfrm>
              <a:prstGeom prst="line">
                <a:avLst/>
              </a:prstGeom>
              <a:noFill/>
              <a:ln w="254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  <p:sp>
            <p:nvSpPr>
              <p:cNvPr id="743" name="Line"/>
              <p:cNvSpPr/>
              <p:nvPr/>
            </p:nvSpPr>
            <p:spPr>
              <a:xfrm flipV="1">
                <a:off x="3467727" y="0"/>
                <a:ext cx="1" cy="79885"/>
              </a:xfrm>
              <a:prstGeom prst="line">
                <a:avLst/>
              </a:prstGeom>
              <a:noFill/>
              <a:ln w="25400" cap="flat">
                <a:solidFill>
                  <a:schemeClr val="accent5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</p:grpSp>
        <p:sp>
          <p:nvSpPr>
            <p:cNvPr id="745" name="ALICE 2.1"/>
            <p:cNvSpPr txBox="1"/>
            <p:nvPr/>
          </p:nvSpPr>
          <p:spPr>
            <a:xfrm>
              <a:off x="7329633" y="1303700"/>
              <a:ext cx="1842896" cy="5491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200">
                  <a:solidFill>
                    <a:schemeClr val="accent5"/>
                  </a:solidFill>
                </a:defRPr>
              </a:lvl1pPr>
            </a:lstStyle>
            <a:p>
              <a:pPr/>
              <a:r>
                <a:t>ALICE 2.1</a:t>
              </a:r>
            </a:p>
          </p:txBody>
        </p:sp>
      </p:grpSp>
      <p:pic>
        <p:nvPicPr>
          <p:cNvPr id="747" name="LHC-longterm-schedule-june21.png" descr="LHC-longterm-schedule-june21.png"/>
          <p:cNvPicPr>
            <a:picLocks noChangeAspect="1"/>
          </p:cNvPicPr>
          <p:nvPr/>
        </p:nvPicPr>
        <p:blipFill>
          <a:blip r:embed="rId9">
            <a:extLst/>
          </a:blip>
          <a:srcRect l="0" t="81605" r="70898" b="0"/>
          <a:stretch>
            <a:fillRect/>
          </a:stretch>
        </p:blipFill>
        <p:spPr>
          <a:xfrm>
            <a:off x="10876858" y="1768263"/>
            <a:ext cx="1625302" cy="422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0" name="Group"/>
          <p:cNvGrpSpPr/>
          <p:nvPr/>
        </p:nvGrpSpPr>
        <p:grpSpPr>
          <a:xfrm>
            <a:off x="7340508" y="3407816"/>
            <a:ext cx="3681537" cy="1343880"/>
            <a:chOff x="0" y="0"/>
            <a:chExt cx="3681535" cy="1343879"/>
          </a:xfrm>
        </p:grpSpPr>
        <p:sp>
          <p:nvSpPr>
            <p:cNvPr id="748" name="Rectangle"/>
            <p:cNvSpPr/>
            <p:nvPr/>
          </p:nvSpPr>
          <p:spPr>
            <a:xfrm>
              <a:off x="0" y="0"/>
              <a:ext cx="3681536" cy="134388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749" name="Project setup (spring 2020)…"/>
            <p:cNvSpPr txBox="1"/>
            <p:nvPr/>
          </p:nvSpPr>
          <p:spPr>
            <a:xfrm>
              <a:off x="194067" y="91478"/>
              <a:ext cx="3293401" cy="1160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="1" sz="1800"/>
              </a:pPr>
              <a:r>
                <a:t>Project setup (spring 2020)</a:t>
              </a:r>
            </a:p>
            <a:p>
              <a:pPr marL="190500" indent="-190500">
                <a:buSzPct val="70000"/>
                <a:buChar char="๏"/>
                <a:defRPr sz="1800"/>
              </a:pPr>
              <a:r>
                <a:t>Project leaders</a:t>
              </a:r>
            </a:p>
            <a:p>
              <a:pPr marL="190500" indent="-190500">
                <a:buSzPct val="70000"/>
                <a:buChar char="๏"/>
                <a:defRPr sz="1800"/>
              </a:pPr>
              <a:r>
                <a:t>Work packages conveners</a:t>
              </a:r>
            </a:p>
            <a:p>
              <a:pPr marL="190500" indent="-190500">
                <a:buSzPct val="70000"/>
                <a:buChar char="๏"/>
                <a:defRPr sz="1800"/>
              </a:pPr>
              <a:r>
                <a:t>Institutes joining</a:t>
              </a:r>
            </a:p>
          </p:txBody>
        </p:sp>
      </p:grpSp>
      <p:sp>
        <p:nvSpPr>
          <p:cNvPr id="751" name="Backup"/>
          <p:cNvSpPr txBox="1"/>
          <p:nvPr/>
        </p:nvSpPr>
        <p:spPr>
          <a:xfrm>
            <a:off x="1123819" y="648690"/>
            <a:ext cx="159644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Backup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754" name="II"/>
          <p:cNvSpPr txBox="1"/>
          <p:nvPr>
            <p:ph type="sldNum" sz="quarter" idx="2"/>
          </p:nvPr>
        </p:nvSpPr>
        <p:spPr>
          <a:xfrm>
            <a:off x="12166863" y="9280681"/>
            <a:ext cx="187698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55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75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58" name="Backup - Interconnection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Backup - Interconnection</a:t>
            </a:r>
          </a:p>
        </p:txBody>
      </p:sp>
      <p:pic>
        <p:nvPicPr>
          <p:cNvPr id="759" name="Screenshot 2023-08-03 at 09.02.59.png" descr="Screenshot 2023-08-03 at 09.02.5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9271" y="6313781"/>
            <a:ext cx="8926258" cy="2647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Screenshot 2023-08-03 at 09.06.19.png" descr="Screenshot 2023-08-03 at 09.06.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79793" y="1864578"/>
            <a:ext cx="5445214" cy="4132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4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7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7" name="ITS3 detector concept"/>
          <p:cNvSpPr txBox="1"/>
          <p:nvPr/>
        </p:nvSpPr>
        <p:spPr>
          <a:xfrm>
            <a:off x="1123819" y="645225"/>
            <a:ext cx="409452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detector concept</a:t>
            </a:r>
          </a:p>
        </p:txBody>
      </p:sp>
      <p:grpSp>
        <p:nvGrpSpPr>
          <p:cNvPr id="82" name="Group"/>
          <p:cNvGrpSpPr/>
          <p:nvPr/>
        </p:nvGrpSpPr>
        <p:grpSpPr>
          <a:xfrm>
            <a:off x="101872" y="4083380"/>
            <a:ext cx="8649202" cy="5213336"/>
            <a:chOff x="0" y="0"/>
            <a:chExt cx="8649201" cy="5213334"/>
          </a:xfrm>
        </p:grpSpPr>
        <p:pic>
          <p:nvPicPr>
            <p:cNvPr id="78" name="Screenshot 2023-08-25 at 18.24.03.png" descr="Screenshot 2023-08-25 at 18.24.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16070"/>
            <a:stretch>
              <a:fillRect/>
            </a:stretch>
          </p:blipFill>
          <p:spPr>
            <a:xfrm>
              <a:off x="0" y="2486"/>
              <a:ext cx="8649202" cy="5053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" name="Rectangle"/>
            <p:cNvSpPr/>
            <p:nvPr/>
          </p:nvSpPr>
          <p:spPr>
            <a:xfrm>
              <a:off x="76303" y="0"/>
              <a:ext cx="545742" cy="6119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80" name="Rectangle"/>
            <p:cNvSpPr/>
            <p:nvPr/>
          </p:nvSpPr>
          <p:spPr>
            <a:xfrm>
              <a:off x="76303" y="3046620"/>
              <a:ext cx="4352513" cy="21667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81" name="Rectangle"/>
            <p:cNvSpPr/>
            <p:nvPr/>
          </p:nvSpPr>
          <p:spPr>
            <a:xfrm>
              <a:off x="4350585" y="4682289"/>
              <a:ext cx="1459558" cy="3774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sp>
        <p:nvSpPr>
          <p:cNvPr id="83" name="Key ingredients…"/>
          <p:cNvSpPr txBox="1"/>
          <p:nvPr/>
        </p:nvSpPr>
        <p:spPr>
          <a:xfrm>
            <a:off x="893696" y="1711542"/>
            <a:ext cx="9432443" cy="24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200"/>
            </a:pPr>
            <a:r>
              <a:t>Key ingredients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Wafer-scale chips (up to ~28x10 cm), fabricated using stitching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Si MAPS sensor based on 65 nm technology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Sensor thickness ≤ 50 μm  </a:t>
            </a:r>
          </a:p>
          <a:p>
            <a:pPr marL="190500" indent="-190500">
              <a:buSzPct val="90000"/>
              <a:buChar char="»"/>
              <a:defRPr sz="2200"/>
            </a:pPr>
            <a:r>
              <a:t>Chips bent in cylindrical shape at target radii</a:t>
            </a:r>
          </a:p>
          <a:p>
            <a:pPr marL="190500" indent="-190500">
              <a:buSzPct val="90000"/>
              <a:buChar char="»"/>
              <a:defRPr sz="2200"/>
            </a:pPr>
            <a:r>
              <a:t>Ultra light carbon foam structures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Air cooling</a:t>
            </a:r>
          </a:p>
        </p:txBody>
      </p:sp>
      <p:sp>
        <p:nvSpPr>
          <p:cNvPr id="84" name="Rectangle"/>
          <p:cNvSpPr/>
          <p:nvPr/>
        </p:nvSpPr>
        <p:spPr>
          <a:xfrm>
            <a:off x="7260538" y="5970916"/>
            <a:ext cx="715364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85" name="Rectangle"/>
          <p:cNvSpPr/>
          <p:nvPr/>
        </p:nvSpPr>
        <p:spPr>
          <a:xfrm>
            <a:off x="6794420" y="5670319"/>
            <a:ext cx="715364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86" name="Rectangle"/>
          <p:cNvSpPr/>
          <p:nvPr/>
        </p:nvSpPr>
        <p:spPr>
          <a:xfrm>
            <a:off x="5769310" y="7880129"/>
            <a:ext cx="296115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87" name="Rectangle"/>
          <p:cNvSpPr/>
          <p:nvPr/>
        </p:nvSpPr>
        <p:spPr>
          <a:xfrm>
            <a:off x="4967425" y="8258692"/>
            <a:ext cx="1466436" cy="4040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88" name="Rectangle"/>
          <p:cNvSpPr/>
          <p:nvPr/>
        </p:nvSpPr>
        <p:spPr>
          <a:xfrm>
            <a:off x="3990949" y="7668432"/>
            <a:ext cx="1466436" cy="4040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89" name="Rectangle"/>
          <p:cNvSpPr/>
          <p:nvPr/>
        </p:nvSpPr>
        <p:spPr>
          <a:xfrm>
            <a:off x="4881010" y="7289870"/>
            <a:ext cx="59491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90" name="Rectangle"/>
          <p:cNvSpPr/>
          <p:nvPr/>
        </p:nvSpPr>
        <p:spPr>
          <a:xfrm>
            <a:off x="4995310" y="7442270"/>
            <a:ext cx="59491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91" name="Rectangle"/>
          <p:cNvSpPr/>
          <p:nvPr/>
        </p:nvSpPr>
        <p:spPr>
          <a:xfrm>
            <a:off x="2705512" y="6695975"/>
            <a:ext cx="1085862" cy="3824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92" name="Rectangle"/>
          <p:cNvSpPr/>
          <p:nvPr/>
        </p:nvSpPr>
        <p:spPr>
          <a:xfrm>
            <a:off x="3165674" y="6381237"/>
            <a:ext cx="59491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93" name="Rectangle"/>
          <p:cNvSpPr/>
          <p:nvPr/>
        </p:nvSpPr>
        <p:spPr>
          <a:xfrm>
            <a:off x="3309451" y="6406637"/>
            <a:ext cx="23791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94" name="Rectangle"/>
          <p:cNvSpPr/>
          <p:nvPr/>
        </p:nvSpPr>
        <p:spPr>
          <a:xfrm>
            <a:off x="3313591" y="5962137"/>
            <a:ext cx="20901" cy="3415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95" name="Rectangle"/>
          <p:cNvSpPr/>
          <p:nvPr/>
        </p:nvSpPr>
        <p:spPr>
          <a:xfrm>
            <a:off x="1132217" y="6327557"/>
            <a:ext cx="1085861" cy="5537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96" name="Rectangle"/>
          <p:cNvSpPr/>
          <p:nvPr/>
        </p:nvSpPr>
        <p:spPr>
          <a:xfrm>
            <a:off x="1558820" y="6273328"/>
            <a:ext cx="59491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97" name="Rectangle"/>
          <p:cNvSpPr/>
          <p:nvPr/>
        </p:nvSpPr>
        <p:spPr>
          <a:xfrm>
            <a:off x="1748858" y="6131860"/>
            <a:ext cx="20306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98" name="Rectangle"/>
          <p:cNvSpPr/>
          <p:nvPr/>
        </p:nvSpPr>
        <p:spPr>
          <a:xfrm>
            <a:off x="386501" y="5269224"/>
            <a:ext cx="1238910" cy="2517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99" name="Rectangle"/>
          <p:cNvSpPr/>
          <p:nvPr/>
        </p:nvSpPr>
        <p:spPr>
          <a:xfrm>
            <a:off x="495791" y="5065060"/>
            <a:ext cx="20307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00" name="Rectangle"/>
          <p:cNvSpPr/>
          <p:nvPr/>
        </p:nvSpPr>
        <p:spPr>
          <a:xfrm>
            <a:off x="2998971" y="4375944"/>
            <a:ext cx="1820825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01" name="Rectangle"/>
          <p:cNvSpPr/>
          <p:nvPr/>
        </p:nvSpPr>
        <p:spPr>
          <a:xfrm>
            <a:off x="3724426" y="4702250"/>
            <a:ext cx="53170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763" name="III"/>
          <p:cNvSpPr txBox="1"/>
          <p:nvPr>
            <p:ph type="sldNum" sz="quarter" idx="2"/>
          </p:nvPr>
        </p:nvSpPr>
        <p:spPr>
          <a:xfrm>
            <a:off x="12117465" y="9280681"/>
            <a:ext cx="237096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64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76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67" name="Backup - Super-ALPIDE project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Backup - Super-ALPIDE project</a:t>
            </a:r>
          </a:p>
        </p:txBody>
      </p:sp>
      <p:sp>
        <p:nvSpPr>
          <p:cNvPr id="768" name="Super-ALPIDE…"/>
          <p:cNvSpPr txBox="1"/>
          <p:nvPr/>
        </p:nvSpPr>
        <p:spPr>
          <a:xfrm>
            <a:off x="682486" y="1761308"/>
            <a:ext cx="9854451" cy="273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0500" indent="-190500">
              <a:spcBef>
                <a:spcPts val="500"/>
              </a:spcBef>
              <a:buSzPct val="90000"/>
              <a:buChar char="»"/>
              <a:defRPr sz="2000"/>
            </a:pPr>
            <a:r>
              <a:t>Super-ALPIDE </a:t>
            </a:r>
          </a:p>
          <a:p>
            <a:pPr lvl="1" marL="647700" indent="-190500">
              <a:buSzPct val="90000"/>
              <a:buChar char="•"/>
              <a:defRPr sz="1800"/>
            </a:pPr>
            <a:r>
              <a:t>18 not diced ALPIDE chips</a:t>
            </a:r>
          </a:p>
          <a:p>
            <a:pPr lvl="1" marL="647700" indent="-190500">
              <a:buSzPct val="90000"/>
              <a:buChar char="•"/>
              <a:defRPr sz="1800"/>
            </a:pPr>
            <a:r>
              <a:t>dimensions close to the ones for L0 sensor</a:t>
            </a:r>
          </a:p>
          <a:p>
            <a:pPr marL="190500" indent="-190500">
              <a:spcBef>
                <a:spcPts val="500"/>
              </a:spcBef>
              <a:buSzPct val="90000"/>
              <a:buChar char="»"/>
              <a:defRPr sz="2000"/>
            </a:pPr>
            <a:r>
              <a:t>Goals</a:t>
            </a:r>
          </a:p>
          <a:p>
            <a:pPr lvl="1" marL="647700" indent="-190500">
              <a:buSzPct val="90000"/>
              <a:buChar char="•"/>
              <a:defRPr sz="2000"/>
            </a:pPr>
            <a:r>
              <a:t>verify bending tools for large-size working chips</a:t>
            </a:r>
          </a:p>
          <a:p>
            <a:pPr lvl="1" marL="647700" indent="-190500">
              <a:buSzPct val="90000"/>
              <a:buChar char="•"/>
              <a:defRPr sz="2000"/>
            </a:pPr>
            <a:r>
              <a:t>verify mechanical support alignment tools</a:t>
            </a:r>
          </a:p>
          <a:p>
            <a:pPr lvl="1" marL="647700" indent="-190500">
              <a:buSzPct val="90000"/>
              <a:buChar char="•"/>
              <a:defRPr sz="2000"/>
            </a:pPr>
            <a:r>
              <a:t>develop wire-bonding over bent surface tools</a:t>
            </a:r>
          </a:p>
          <a:p>
            <a:pPr lvl="1" marL="647700" indent="-190500">
              <a:buSzPct val="90000"/>
              <a:buChar char="•"/>
              <a:defRPr sz="2000"/>
            </a:pPr>
            <a:r>
              <a:t>develop first bent flex prototype (for powering and data streaming)</a:t>
            </a:r>
          </a:p>
          <a:p>
            <a:pPr lvl="1" marL="647700" indent="-190500">
              <a:buSzPct val="90000"/>
              <a:buChar char="•"/>
              <a:defRPr sz="2000"/>
            </a:pPr>
            <a:r>
              <a:t>assemble first working large dimension bent sensor → by October 2023</a:t>
            </a:r>
          </a:p>
        </p:txBody>
      </p:sp>
      <p:pic>
        <p:nvPicPr>
          <p:cNvPr id="769" name="IMG_20230721_132903939.jpg" descr="IMG_20230721_13290393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0307" y="4837145"/>
            <a:ext cx="5694973" cy="4271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Screenshot 2023-08-03 at 09.16.20.png" descr="Screenshot 2023-08-03 at 09.16.20.png"/>
          <p:cNvPicPr>
            <a:picLocks noChangeAspect="1"/>
          </p:cNvPicPr>
          <p:nvPr/>
        </p:nvPicPr>
        <p:blipFill>
          <a:blip r:embed="rId4">
            <a:extLst/>
          </a:blip>
          <a:srcRect l="769" t="4364" r="1414" b="4061"/>
          <a:stretch>
            <a:fillRect/>
          </a:stretch>
        </p:blipFill>
        <p:spPr>
          <a:xfrm>
            <a:off x="6913024" y="1524221"/>
            <a:ext cx="5189460" cy="1903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WhatsApp Image 2023-03-09 at 10.21.49 (1).jpeg" descr="WhatsApp Image 2023-03-09 at 10.21.49 (1).jpeg"/>
          <p:cNvPicPr>
            <a:picLocks noChangeAspect="1"/>
          </p:cNvPicPr>
          <p:nvPr/>
        </p:nvPicPr>
        <p:blipFill>
          <a:blip r:embed="rId5">
            <a:extLst/>
          </a:blip>
          <a:srcRect l="0" t="25292" r="0" b="19620"/>
          <a:stretch>
            <a:fillRect/>
          </a:stretch>
        </p:blipFill>
        <p:spPr>
          <a:xfrm>
            <a:off x="716437" y="6673943"/>
            <a:ext cx="5892275" cy="2434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WhatsApp Image 2023-02-08 at 16.37.02 (5).jpeg" descr="WhatsApp Image 2023-02-08 at 16.37.02 (5).jpeg"/>
          <p:cNvPicPr>
            <a:picLocks noChangeAspect="1"/>
          </p:cNvPicPr>
          <p:nvPr/>
        </p:nvPicPr>
        <p:blipFill>
          <a:blip r:embed="rId6">
            <a:extLst/>
          </a:blip>
          <a:srcRect l="6672" t="10893" r="0" b="21720"/>
          <a:stretch>
            <a:fillRect/>
          </a:stretch>
        </p:blipFill>
        <p:spPr>
          <a:xfrm>
            <a:off x="725037" y="4841817"/>
            <a:ext cx="3184898" cy="1724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IMG_20230208_101249657.jpg" descr="IMG_20230208_101249657.jpg"/>
          <p:cNvPicPr>
            <a:picLocks noChangeAspect="1"/>
          </p:cNvPicPr>
          <p:nvPr/>
        </p:nvPicPr>
        <p:blipFill>
          <a:blip r:embed="rId7">
            <a:extLst/>
          </a:blip>
          <a:srcRect l="0" t="14851" r="18827" b="12078"/>
          <a:stretch>
            <a:fillRect/>
          </a:stretch>
        </p:blipFill>
        <p:spPr>
          <a:xfrm>
            <a:off x="4007791" y="4841817"/>
            <a:ext cx="2554613" cy="1724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776" name="VI"/>
          <p:cNvSpPr txBox="1"/>
          <p:nvPr>
            <p:ph type="sldNum" sz="quarter" idx="2"/>
          </p:nvPr>
        </p:nvSpPr>
        <p:spPr>
          <a:xfrm>
            <a:off x="12097670" y="9280681"/>
            <a:ext cx="256891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77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77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780" name="Backup - Carbon foam properties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Backup - Carbon foam properties</a:t>
            </a:r>
          </a:p>
        </p:txBody>
      </p:sp>
      <p:grpSp>
        <p:nvGrpSpPr>
          <p:cNvPr id="787" name="Group"/>
          <p:cNvGrpSpPr/>
          <p:nvPr/>
        </p:nvGrpSpPr>
        <p:grpSpPr>
          <a:xfrm>
            <a:off x="2882900" y="5113975"/>
            <a:ext cx="7239000" cy="3994400"/>
            <a:chOff x="0" y="0"/>
            <a:chExt cx="7239000" cy="3994398"/>
          </a:xfrm>
        </p:grpSpPr>
        <p:grpSp>
          <p:nvGrpSpPr>
            <p:cNvPr id="784" name="Group"/>
            <p:cNvGrpSpPr/>
            <p:nvPr/>
          </p:nvGrpSpPr>
          <p:grpSpPr>
            <a:xfrm>
              <a:off x="0" y="95735"/>
              <a:ext cx="7239000" cy="3898664"/>
              <a:chOff x="0" y="0"/>
              <a:chExt cx="7239000" cy="3898663"/>
            </a:xfrm>
          </p:grpSpPr>
          <p:pic>
            <p:nvPicPr>
              <p:cNvPr id="781" name="Screenshot 2021-09-08 at 11.39.59.png" descr="Screenshot 2021-09-08 at 11.39.59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7239000" cy="38986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82" name="200M events @ 5.4 GeV (~300Hz rate)"/>
              <p:cNvSpPr txBox="1"/>
              <p:nvPr/>
            </p:nvSpPr>
            <p:spPr>
              <a:xfrm>
                <a:off x="2927442" y="517455"/>
                <a:ext cx="3595279" cy="3420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buClr>
                    <a:srgbClr val="000000"/>
                  </a:buClr>
                  <a:buFont typeface="Times Roman"/>
                  <a:defRPr sz="1500">
                    <a:solidFill>
                      <a:srgbClr val="283A44"/>
                    </a:solidFill>
                    <a:uFill>
                      <a:solidFill>
                        <a:srgbClr val="283A44"/>
                      </a:solidFill>
                    </a:uFill>
                  </a:defRPr>
                </a:lvl1pPr>
              </a:lstStyle>
              <a:p>
                <a:pPr/>
                <a:r>
                  <a:t>200M events @ 5.4 GeV (~300Hz rate) </a:t>
                </a:r>
              </a:p>
            </p:txBody>
          </p:sp>
          <p:sp>
            <p:nvSpPr>
              <p:cNvPr id="783" name="Preliminary"/>
              <p:cNvSpPr txBox="1"/>
              <p:nvPr/>
            </p:nvSpPr>
            <p:spPr>
              <a:xfrm>
                <a:off x="644436" y="555555"/>
                <a:ext cx="1358344" cy="3207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>
                  <a:buClr>
                    <a:srgbClr val="000000"/>
                  </a:buClr>
                  <a:buFont typeface="Times Roman"/>
                  <a:defRPr b="1" sz="1500">
                    <a:solidFill>
                      <a:srgbClr val="283A44"/>
                    </a:solidFill>
                    <a:uFill>
                      <a:solidFill>
                        <a:srgbClr val="283A44"/>
                      </a:solidFill>
                    </a:uFill>
                  </a:defRPr>
                </a:lvl1pPr>
              </a:lstStyle>
              <a:p>
                <a:pPr/>
                <a:r>
                  <a:t>Preliminary</a:t>
                </a:r>
              </a:p>
            </p:txBody>
          </p:sp>
        </p:grpSp>
        <p:sp>
          <p:nvSpPr>
            <p:cNvPr id="785" name="Rectangle"/>
            <p:cNvSpPr/>
            <p:nvPr/>
          </p:nvSpPr>
          <p:spPr>
            <a:xfrm>
              <a:off x="2019318" y="0"/>
              <a:ext cx="3200363" cy="385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786" name="Kink angle distributions at the scattering position"/>
            <p:cNvSpPr txBox="1"/>
            <p:nvPr/>
          </p:nvSpPr>
          <p:spPr>
            <a:xfrm>
              <a:off x="674504" y="172726"/>
              <a:ext cx="5655436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1800"/>
              </a:lvl1pPr>
            </a:lstStyle>
            <a:p>
              <a:pPr/>
              <a:r>
                <a:t>Kink angle distributions at the scattering position</a:t>
              </a:r>
            </a:p>
          </p:txBody>
        </p:sp>
      </p:grpSp>
      <p:sp>
        <p:nvSpPr>
          <p:cNvPr id="788" name="Carbon foam material budget study though particle deviation angle measurement"/>
          <p:cNvSpPr txBox="1"/>
          <p:nvPr/>
        </p:nvSpPr>
        <p:spPr>
          <a:xfrm>
            <a:off x="8032281" y="2508936"/>
            <a:ext cx="4451024" cy="115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190500" indent="-190500">
              <a:buSzPct val="90000"/>
              <a:buChar char="»"/>
            </a:lvl1pPr>
          </a:lstStyle>
          <a:p>
            <a:pPr/>
            <a:r>
              <a:t>Carbon foam material budget study though particle deviation angle measurement</a:t>
            </a:r>
          </a:p>
        </p:txBody>
      </p:sp>
      <p:grpSp>
        <p:nvGrpSpPr>
          <p:cNvPr id="797" name="Group"/>
          <p:cNvGrpSpPr/>
          <p:nvPr/>
        </p:nvGrpSpPr>
        <p:grpSpPr>
          <a:xfrm>
            <a:off x="760853" y="1682084"/>
            <a:ext cx="7029960" cy="3262494"/>
            <a:chOff x="0" y="0"/>
            <a:chExt cx="7029958" cy="3262493"/>
          </a:xfrm>
        </p:grpSpPr>
        <p:grpSp>
          <p:nvGrpSpPr>
            <p:cNvPr id="792" name="Group"/>
            <p:cNvGrpSpPr/>
            <p:nvPr/>
          </p:nvGrpSpPr>
          <p:grpSpPr>
            <a:xfrm>
              <a:off x="3146713" y="0"/>
              <a:ext cx="3883246" cy="1494416"/>
              <a:chOff x="0" y="0"/>
              <a:chExt cx="3883245" cy="1494415"/>
            </a:xfrm>
          </p:grpSpPr>
          <p:pic>
            <p:nvPicPr>
              <p:cNvPr id="789" name="Screenshot 2021-09-08 at 11.38.49.png" descr="Screenshot 2021-09-08 at 11.38.49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3883246" cy="14944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90" name="Rectangle"/>
              <p:cNvSpPr/>
              <p:nvPr/>
            </p:nvSpPr>
            <p:spPr>
              <a:xfrm>
                <a:off x="3280859" y="121077"/>
                <a:ext cx="539642" cy="18447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  <p:sp>
            <p:nvSpPr>
              <p:cNvPr id="791" name="Air…"/>
              <p:cNvSpPr txBox="1"/>
              <p:nvPr/>
            </p:nvSpPr>
            <p:spPr>
              <a:xfrm>
                <a:off x="3279302" y="61844"/>
                <a:ext cx="542756" cy="277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600"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Air</a:t>
                </a:r>
              </a:p>
              <a:p>
                <a:pPr>
                  <a:defRPr sz="600"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Material</a:t>
                </a:r>
              </a:p>
            </p:txBody>
          </p:sp>
        </p:grpSp>
        <p:pic>
          <p:nvPicPr>
            <p:cNvPr id="793" name="Screenshot 2021-09-08 at 11.39.11.png" descr="Screenshot 2021-09-08 at 11.39.11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029"/>
              <a:ext cx="3161644" cy="16859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4" name="Screenshot 2021-09-08 at 11.41.46.png" descr="Screenshot 2021-09-08 at 11.41.46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3056" t="14640" r="1708" b="54798"/>
            <a:stretch>
              <a:fillRect/>
            </a:stretch>
          </p:blipFill>
          <p:spPr>
            <a:xfrm>
              <a:off x="65804" y="1616384"/>
              <a:ext cx="6874045" cy="1646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5" name="ALPIDE"/>
            <p:cNvSpPr txBox="1"/>
            <p:nvPr/>
          </p:nvSpPr>
          <p:spPr>
            <a:xfrm>
              <a:off x="5414061" y="2812245"/>
              <a:ext cx="1017811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/>
              </a:lvl1pPr>
            </a:lstStyle>
            <a:p>
              <a:pPr/>
              <a:r>
                <a:t>ALPIDE</a:t>
              </a:r>
            </a:p>
          </p:txBody>
        </p:sp>
        <p:sp>
          <p:nvSpPr>
            <p:cNvPr id="796" name="Line"/>
            <p:cNvSpPr/>
            <p:nvPr/>
          </p:nvSpPr>
          <p:spPr>
            <a:xfrm flipH="1" flipV="1">
              <a:off x="4918848" y="2331399"/>
              <a:ext cx="712549" cy="49149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800" name="VI"/>
          <p:cNvSpPr txBox="1"/>
          <p:nvPr>
            <p:ph type="sldNum" sz="quarter" idx="2"/>
          </p:nvPr>
        </p:nvSpPr>
        <p:spPr>
          <a:xfrm>
            <a:off x="12097670" y="9280681"/>
            <a:ext cx="256891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01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80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803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04" name="Backup - Carbon foam properties"/>
          <p:cNvSpPr txBox="1"/>
          <p:nvPr/>
        </p:nvSpPr>
        <p:spPr>
          <a:xfrm>
            <a:off x="1123819" y="645225"/>
            <a:ext cx="6512522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Backup - Carbon foam properties</a:t>
            </a:r>
          </a:p>
        </p:txBody>
      </p:sp>
      <p:pic>
        <p:nvPicPr>
          <p:cNvPr id="805" name="Screenshot 2024-04-22 at 15.04.55.png" descr="Screenshot 2024-04-22 at 15.04.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722946"/>
            <a:ext cx="13004801" cy="73065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104" name="3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5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0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8" name="ITS3 detector concept"/>
          <p:cNvSpPr txBox="1"/>
          <p:nvPr/>
        </p:nvSpPr>
        <p:spPr>
          <a:xfrm>
            <a:off x="1123819" y="645225"/>
            <a:ext cx="409452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detector concept</a:t>
            </a:r>
          </a:p>
        </p:txBody>
      </p:sp>
      <p:grpSp>
        <p:nvGrpSpPr>
          <p:cNvPr id="113" name="Group"/>
          <p:cNvGrpSpPr/>
          <p:nvPr/>
        </p:nvGrpSpPr>
        <p:grpSpPr>
          <a:xfrm>
            <a:off x="101872" y="4083380"/>
            <a:ext cx="8649202" cy="5213336"/>
            <a:chOff x="0" y="0"/>
            <a:chExt cx="8649201" cy="5213334"/>
          </a:xfrm>
        </p:grpSpPr>
        <p:pic>
          <p:nvPicPr>
            <p:cNvPr id="109" name="Screenshot 2023-08-25 at 18.24.03.png" descr="Screenshot 2023-08-25 at 18.24.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16070"/>
            <a:stretch>
              <a:fillRect/>
            </a:stretch>
          </p:blipFill>
          <p:spPr>
            <a:xfrm>
              <a:off x="0" y="2486"/>
              <a:ext cx="8649202" cy="5053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" name="Rectangle"/>
            <p:cNvSpPr/>
            <p:nvPr/>
          </p:nvSpPr>
          <p:spPr>
            <a:xfrm>
              <a:off x="76303" y="0"/>
              <a:ext cx="545742" cy="6119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111" name="Rectangle"/>
            <p:cNvSpPr/>
            <p:nvPr/>
          </p:nvSpPr>
          <p:spPr>
            <a:xfrm>
              <a:off x="76303" y="3046620"/>
              <a:ext cx="4352513" cy="21667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112" name="Rectangle"/>
            <p:cNvSpPr/>
            <p:nvPr/>
          </p:nvSpPr>
          <p:spPr>
            <a:xfrm>
              <a:off x="4350585" y="4682289"/>
              <a:ext cx="1459558" cy="3774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sp>
        <p:nvSpPr>
          <p:cNvPr id="114" name="Key ingredients…"/>
          <p:cNvSpPr txBox="1"/>
          <p:nvPr/>
        </p:nvSpPr>
        <p:spPr>
          <a:xfrm>
            <a:off x="893696" y="1711542"/>
            <a:ext cx="9432443" cy="24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200"/>
            </a:pPr>
            <a:r>
              <a:t>Key ingredients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Wafer-scale chips (up to ~28x10 cm), fabricated using stitching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Si MAPS sensor based on 65 nm technology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Sensor thickness ≤ 50 μm  </a:t>
            </a:r>
          </a:p>
          <a:p>
            <a:pPr marL="190500" indent="-190500">
              <a:buSzPct val="90000"/>
              <a:buChar char="»"/>
              <a:defRPr sz="2200"/>
            </a:pPr>
            <a:r>
              <a:t>Chips bent in cylindrical shape at target radii</a:t>
            </a:r>
          </a:p>
          <a:p>
            <a:pPr marL="190500" indent="-190500">
              <a:buSzPct val="90000"/>
              <a:buChar char="»"/>
              <a:defRPr sz="2200"/>
            </a:pPr>
            <a:r>
              <a:t>Ultra light carbon foam structures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Air cooling</a:t>
            </a:r>
          </a:p>
        </p:txBody>
      </p:sp>
      <p:sp>
        <p:nvSpPr>
          <p:cNvPr id="115" name="Rectangle"/>
          <p:cNvSpPr/>
          <p:nvPr/>
        </p:nvSpPr>
        <p:spPr>
          <a:xfrm>
            <a:off x="7260538" y="5970916"/>
            <a:ext cx="715364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16" name="Rectangle"/>
          <p:cNvSpPr/>
          <p:nvPr/>
        </p:nvSpPr>
        <p:spPr>
          <a:xfrm>
            <a:off x="6794420" y="5670319"/>
            <a:ext cx="715364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17" name="Rectangle"/>
          <p:cNvSpPr/>
          <p:nvPr/>
        </p:nvSpPr>
        <p:spPr>
          <a:xfrm>
            <a:off x="5769310" y="7880129"/>
            <a:ext cx="296115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18" name="Rectangle"/>
          <p:cNvSpPr/>
          <p:nvPr/>
        </p:nvSpPr>
        <p:spPr>
          <a:xfrm>
            <a:off x="4967425" y="8258692"/>
            <a:ext cx="1466436" cy="4040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19" name="Rectangle"/>
          <p:cNvSpPr/>
          <p:nvPr/>
        </p:nvSpPr>
        <p:spPr>
          <a:xfrm>
            <a:off x="3990949" y="7668432"/>
            <a:ext cx="1466436" cy="4040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20" name="Rectangle"/>
          <p:cNvSpPr/>
          <p:nvPr/>
        </p:nvSpPr>
        <p:spPr>
          <a:xfrm>
            <a:off x="4881010" y="7289870"/>
            <a:ext cx="59491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21" name="Rectangle"/>
          <p:cNvSpPr/>
          <p:nvPr/>
        </p:nvSpPr>
        <p:spPr>
          <a:xfrm>
            <a:off x="4995310" y="7442270"/>
            <a:ext cx="59491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22" name="Rectangle"/>
          <p:cNvSpPr/>
          <p:nvPr/>
        </p:nvSpPr>
        <p:spPr>
          <a:xfrm>
            <a:off x="2705512" y="6695975"/>
            <a:ext cx="1085862" cy="3824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23" name="Rectangle"/>
          <p:cNvSpPr/>
          <p:nvPr/>
        </p:nvSpPr>
        <p:spPr>
          <a:xfrm>
            <a:off x="3165674" y="6381237"/>
            <a:ext cx="59491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24" name="Rectangle"/>
          <p:cNvSpPr/>
          <p:nvPr/>
        </p:nvSpPr>
        <p:spPr>
          <a:xfrm>
            <a:off x="3309451" y="6406637"/>
            <a:ext cx="23791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25" name="Rectangle"/>
          <p:cNvSpPr/>
          <p:nvPr/>
        </p:nvSpPr>
        <p:spPr>
          <a:xfrm>
            <a:off x="3313591" y="5962137"/>
            <a:ext cx="20901" cy="3415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26" name="Rectangle"/>
          <p:cNvSpPr/>
          <p:nvPr/>
        </p:nvSpPr>
        <p:spPr>
          <a:xfrm>
            <a:off x="1132217" y="6327557"/>
            <a:ext cx="1085861" cy="5537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27" name="Rectangle"/>
          <p:cNvSpPr/>
          <p:nvPr/>
        </p:nvSpPr>
        <p:spPr>
          <a:xfrm>
            <a:off x="1558820" y="6273328"/>
            <a:ext cx="59491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28" name="Rectangle"/>
          <p:cNvSpPr/>
          <p:nvPr/>
        </p:nvSpPr>
        <p:spPr>
          <a:xfrm>
            <a:off x="1748858" y="6131860"/>
            <a:ext cx="20306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29" name="Rectangle"/>
          <p:cNvSpPr/>
          <p:nvPr/>
        </p:nvSpPr>
        <p:spPr>
          <a:xfrm>
            <a:off x="386501" y="5269224"/>
            <a:ext cx="1238910" cy="2517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30" name="Rectangle"/>
          <p:cNvSpPr/>
          <p:nvPr/>
        </p:nvSpPr>
        <p:spPr>
          <a:xfrm>
            <a:off x="495791" y="5065060"/>
            <a:ext cx="20307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133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6" name="ITS3 detector concept"/>
          <p:cNvSpPr txBox="1"/>
          <p:nvPr/>
        </p:nvSpPr>
        <p:spPr>
          <a:xfrm>
            <a:off x="1123819" y="645225"/>
            <a:ext cx="409452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detector concept</a:t>
            </a:r>
          </a:p>
        </p:txBody>
      </p:sp>
      <p:grpSp>
        <p:nvGrpSpPr>
          <p:cNvPr id="141" name="Group"/>
          <p:cNvGrpSpPr/>
          <p:nvPr/>
        </p:nvGrpSpPr>
        <p:grpSpPr>
          <a:xfrm>
            <a:off x="101872" y="4083380"/>
            <a:ext cx="8649202" cy="5213336"/>
            <a:chOff x="0" y="0"/>
            <a:chExt cx="8649201" cy="5213334"/>
          </a:xfrm>
        </p:grpSpPr>
        <p:pic>
          <p:nvPicPr>
            <p:cNvPr id="137" name="Screenshot 2023-08-25 at 18.24.03.png" descr="Screenshot 2023-08-25 at 18.24.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16070"/>
            <a:stretch>
              <a:fillRect/>
            </a:stretch>
          </p:blipFill>
          <p:spPr>
            <a:xfrm>
              <a:off x="0" y="2486"/>
              <a:ext cx="8649202" cy="5053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" name="Rectangle"/>
            <p:cNvSpPr/>
            <p:nvPr/>
          </p:nvSpPr>
          <p:spPr>
            <a:xfrm>
              <a:off x="76303" y="0"/>
              <a:ext cx="545742" cy="6119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139" name="Rectangle"/>
            <p:cNvSpPr/>
            <p:nvPr/>
          </p:nvSpPr>
          <p:spPr>
            <a:xfrm>
              <a:off x="76303" y="3046620"/>
              <a:ext cx="4352513" cy="21667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140" name="Rectangle"/>
            <p:cNvSpPr/>
            <p:nvPr/>
          </p:nvSpPr>
          <p:spPr>
            <a:xfrm>
              <a:off x="4350585" y="4682289"/>
              <a:ext cx="1459558" cy="3774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sp>
        <p:nvSpPr>
          <p:cNvPr id="142" name="Key ingredients…"/>
          <p:cNvSpPr txBox="1"/>
          <p:nvPr/>
        </p:nvSpPr>
        <p:spPr>
          <a:xfrm>
            <a:off x="893696" y="1711542"/>
            <a:ext cx="9432443" cy="24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200"/>
            </a:pPr>
            <a:r>
              <a:t>Key ingredients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Wafer-scale chips (up to ~28x10 cm), fabricated using stitching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Si MAPS sensor based on 65 nm technology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Sensor thickness ≤ 50 μm  </a:t>
            </a:r>
          </a:p>
          <a:p>
            <a:pPr marL="190500" indent="-190500">
              <a:buSzPct val="90000"/>
              <a:buChar char="»"/>
              <a:defRPr sz="2200"/>
            </a:pPr>
            <a:r>
              <a:t>Chips bent in cylindrical shape at target radii</a:t>
            </a:r>
          </a:p>
          <a:p>
            <a:pPr marL="190500" indent="-190500">
              <a:buSzPct val="90000"/>
              <a:buChar char="»"/>
              <a:defRPr sz="2200"/>
            </a:pPr>
            <a:r>
              <a:t>Ultra light carbon foam structures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Air cooling</a:t>
            </a:r>
          </a:p>
        </p:txBody>
      </p:sp>
      <p:sp>
        <p:nvSpPr>
          <p:cNvPr id="143" name="Rectangle"/>
          <p:cNvSpPr/>
          <p:nvPr/>
        </p:nvSpPr>
        <p:spPr>
          <a:xfrm>
            <a:off x="7260538" y="5970916"/>
            <a:ext cx="715364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44" name="Rectangle"/>
          <p:cNvSpPr/>
          <p:nvPr/>
        </p:nvSpPr>
        <p:spPr>
          <a:xfrm>
            <a:off x="6794420" y="5670319"/>
            <a:ext cx="715364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45" name="Rectangle"/>
          <p:cNvSpPr/>
          <p:nvPr/>
        </p:nvSpPr>
        <p:spPr>
          <a:xfrm>
            <a:off x="5769310" y="7880129"/>
            <a:ext cx="296115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46" name="Rectangle"/>
          <p:cNvSpPr/>
          <p:nvPr/>
        </p:nvSpPr>
        <p:spPr>
          <a:xfrm>
            <a:off x="4967425" y="8258692"/>
            <a:ext cx="1466436" cy="4040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47" name="Rectangle"/>
          <p:cNvSpPr/>
          <p:nvPr/>
        </p:nvSpPr>
        <p:spPr>
          <a:xfrm>
            <a:off x="386501" y="5269224"/>
            <a:ext cx="1238910" cy="2517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48" name="Rectangle"/>
          <p:cNvSpPr/>
          <p:nvPr/>
        </p:nvSpPr>
        <p:spPr>
          <a:xfrm>
            <a:off x="495791" y="5065060"/>
            <a:ext cx="20307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49" name="3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152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5" name="ITS3 detector concept"/>
          <p:cNvSpPr txBox="1"/>
          <p:nvPr/>
        </p:nvSpPr>
        <p:spPr>
          <a:xfrm>
            <a:off x="1123819" y="645225"/>
            <a:ext cx="409452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detector concept</a:t>
            </a:r>
          </a:p>
        </p:txBody>
      </p:sp>
      <p:grpSp>
        <p:nvGrpSpPr>
          <p:cNvPr id="160" name="Group"/>
          <p:cNvGrpSpPr/>
          <p:nvPr/>
        </p:nvGrpSpPr>
        <p:grpSpPr>
          <a:xfrm>
            <a:off x="101872" y="4083380"/>
            <a:ext cx="8649202" cy="5213336"/>
            <a:chOff x="0" y="0"/>
            <a:chExt cx="8649201" cy="5213334"/>
          </a:xfrm>
        </p:grpSpPr>
        <p:pic>
          <p:nvPicPr>
            <p:cNvPr id="156" name="Screenshot 2023-08-25 at 18.24.03.png" descr="Screenshot 2023-08-25 at 18.24.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16070"/>
            <a:stretch>
              <a:fillRect/>
            </a:stretch>
          </p:blipFill>
          <p:spPr>
            <a:xfrm>
              <a:off x="0" y="2486"/>
              <a:ext cx="8649202" cy="5053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" name="Rectangle"/>
            <p:cNvSpPr/>
            <p:nvPr/>
          </p:nvSpPr>
          <p:spPr>
            <a:xfrm>
              <a:off x="76303" y="0"/>
              <a:ext cx="545742" cy="6119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158" name="Rectangle"/>
            <p:cNvSpPr/>
            <p:nvPr/>
          </p:nvSpPr>
          <p:spPr>
            <a:xfrm>
              <a:off x="76303" y="3046620"/>
              <a:ext cx="4352513" cy="21667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159" name="Rectangle"/>
            <p:cNvSpPr/>
            <p:nvPr/>
          </p:nvSpPr>
          <p:spPr>
            <a:xfrm>
              <a:off x="4350585" y="4682289"/>
              <a:ext cx="1459558" cy="3774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sp>
        <p:nvSpPr>
          <p:cNvPr id="161" name="Key ingredients…"/>
          <p:cNvSpPr txBox="1"/>
          <p:nvPr/>
        </p:nvSpPr>
        <p:spPr>
          <a:xfrm>
            <a:off x="893696" y="1711542"/>
            <a:ext cx="9432443" cy="24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200"/>
            </a:pPr>
            <a:r>
              <a:t>Key ingredients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Wafer-scale chips (up to ~28x10 cm), fabricated using stitching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Si MAPS sensor based on 65 nm technology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Sensor thickness ≤ 50 μm  </a:t>
            </a:r>
          </a:p>
          <a:p>
            <a:pPr marL="190500" indent="-190500">
              <a:buSzPct val="90000"/>
              <a:buChar char="»"/>
              <a:defRPr sz="2200"/>
            </a:pPr>
            <a:r>
              <a:t>Chips bent in cylindrical shape at target radii</a:t>
            </a:r>
          </a:p>
          <a:p>
            <a:pPr marL="190500" indent="-190500">
              <a:buSzPct val="90000"/>
              <a:buChar char="»"/>
              <a:defRPr sz="2200"/>
            </a:pPr>
            <a:r>
              <a:t>Ultra light carbon foam structures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Air cooling</a:t>
            </a:r>
          </a:p>
        </p:txBody>
      </p:sp>
      <p:sp>
        <p:nvSpPr>
          <p:cNvPr id="162" name="Rectangle"/>
          <p:cNvSpPr/>
          <p:nvPr/>
        </p:nvSpPr>
        <p:spPr>
          <a:xfrm>
            <a:off x="5769310" y="7880129"/>
            <a:ext cx="296115" cy="6719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63" name="Rectangle"/>
          <p:cNvSpPr/>
          <p:nvPr/>
        </p:nvSpPr>
        <p:spPr>
          <a:xfrm>
            <a:off x="4967425" y="8258692"/>
            <a:ext cx="1466436" cy="4040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uFillTx/>
              </a:defRPr>
            </a:pPr>
          </a:p>
        </p:txBody>
      </p:sp>
      <p:sp>
        <p:nvSpPr>
          <p:cNvPr id="164" name="3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167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70" name="ITS3 detector concept"/>
          <p:cNvSpPr txBox="1"/>
          <p:nvPr/>
        </p:nvSpPr>
        <p:spPr>
          <a:xfrm>
            <a:off x="1123819" y="645225"/>
            <a:ext cx="409452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detector concept</a:t>
            </a:r>
          </a:p>
        </p:txBody>
      </p:sp>
      <p:grpSp>
        <p:nvGrpSpPr>
          <p:cNvPr id="175" name="Group"/>
          <p:cNvGrpSpPr/>
          <p:nvPr/>
        </p:nvGrpSpPr>
        <p:grpSpPr>
          <a:xfrm>
            <a:off x="101872" y="4083380"/>
            <a:ext cx="8649202" cy="5213336"/>
            <a:chOff x="0" y="0"/>
            <a:chExt cx="8649201" cy="5213334"/>
          </a:xfrm>
        </p:grpSpPr>
        <p:pic>
          <p:nvPicPr>
            <p:cNvPr id="171" name="Screenshot 2023-08-25 at 18.24.03.png" descr="Screenshot 2023-08-25 at 18.24.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16070"/>
            <a:stretch>
              <a:fillRect/>
            </a:stretch>
          </p:blipFill>
          <p:spPr>
            <a:xfrm>
              <a:off x="0" y="2486"/>
              <a:ext cx="8649202" cy="5053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" name="Rectangle"/>
            <p:cNvSpPr/>
            <p:nvPr/>
          </p:nvSpPr>
          <p:spPr>
            <a:xfrm>
              <a:off x="76303" y="0"/>
              <a:ext cx="545742" cy="6119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173" name="Rectangle"/>
            <p:cNvSpPr/>
            <p:nvPr/>
          </p:nvSpPr>
          <p:spPr>
            <a:xfrm>
              <a:off x="76303" y="3046620"/>
              <a:ext cx="4352513" cy="21667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174" name="Rectangle"/>
            <p:cNvSpPr/>
            <p:nvPr/>
          </p:nvSpPr>
          <p:spPr>
            <a:xfrm>
              <a:off x="4350585" y="4682289"/>
              <a:ext cx="1459558" cy="3774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sp>
        <p:nvSpPr>
          <p:cNvPr id="176" name="Key ingredients…"/>
          <p:cNvSpPr txBox="1"/>
          <p:nvPr/>
        </p:nvSpPr>
        <p:spPr>
          <a:xfrm>
            <a:off x="893696" y="1711542"/>
            <a:ext cx="9432443" cy="24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200"/>
            </a:pPr>
            <a:r>
              <a:t>Key ingredients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Wafer-scale chips (up to ~28x10 cm), fabricated using stitching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Si MAPS sensor based on 65 nm technology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Sensor thickness ≤ 50 μm  </a:t>
            </a:r>
          </a:p>
          <a:p>
            <a:pPr marL="190500" indent="-190500">
              <a:buSzPct val="90000"/>
              <a:buChar char="»"/>
              <a:defRPr sz="2200"/>
            </a:pPr>
            <a:r>
              <a:t>Chips bent in cylindrical shape at target radii</a:t>
            </a:r>
          </a:p>
          <a:p>
            <a:pPr marL="190500" indent="-190500">
              <a:buSzPct val="90000"/>
              <a:buChar char="»"/>
              <a:defRPr sz="2200"/>
            </a:pPr>
            <a:r>
              <a:t>Ultra light carbon foam structures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Air cooling</a:t>
            </a:r>
          </a:p>
        </p:txBody>
      </p:sp>
      <p:sp>
        <p:nvSpPr>
          <p:cNvPr id="177" name="3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D_FCC WP-Silicon Mini-workshop  | 22-23 April 2024 | Domenico Colella"/>
          <p:cNvSpPr txBox="1"/>
          <p:nvPr/>
        </p:nvSpPr>
        <p:spPr>
          <a:xfrm>
            <a:off x="4552106" y="9277773"/>
            <a:ext cx="7239001" cy="2794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r">
              <a:defRPr sz="14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pPr/>
            <a:r>
              <a:t>RD_FCC WP-Silicon Mini-workshop  | 22-23 April 2024 | Domenico Colella</a:t>
            </a:r>
          </a:p>
        </p:txBody>
      </p:sp>
      <p:sp>
        <p:nvSpPr>
          <p:cNvPr id="180" name="4"/>
          <p:cNvSpPr txBox="1"/>
          <p:nvPr>
            <p:ph type="sldNum" sz="quarter" idx="2"/>
          </p:nvPr>
        </p:nvSpPr>
        <p:spPr>
          <a:xfrm>
            <a:off x="12166776" y="9280681"/>
            <a:ext cx="187785" cy="2735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1" name="Rectangle"/>
          <p:cNvSpPr/>
          <p:nvPr/>
        </p:nvSpPr>
        <p:spPr>
          <a:xfrm>
            <a:off x="688331" y="647543"/>
            <a:ext cx="11628138" cy="516301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578"/>
          <a:stretch>
            <a:fillRect/>
          </a:stretch>
        </p:blipFill>
        <p:spPr>
          <a:xfrm>
            <a:off x="10749725" y="264063"/>
            <a:ext cx="1270001" cy="132067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ectangle"/>
          <p:cNvSpPr/>
          <p:nvPr/>
        </p:nvSpPr>
        <p:spPr>
          <a:xfrm>
            <a:off x="688331" y="9167612"/>
            <a:ext cx="11628138" cy="50924"/>
          </a:xfrm>
          <a:prstGeom prst="rect">
            <a:avLst/>
          </a:prstGeom>
          <a:solidFill>
            <a:srgbClr val="D9232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buClrTx/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84" name="ITS3 detector concept"/>
          <p:cNvSpPr txBox="1"/>
          <p:nvPr/>
        </p:nvSpPr>
        <p:spPr>
          <a:xfrm>
            <a:off x="1123819" y="645225"/>
            <a:ext cx="4094523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>
                <a:solidFill>
                  <a:srgbClr val="FFFFFF"/>
                </a:solidFill>
              </a:defRPr>
            </a:lvl1pPr>
          </a:lstStyle>
          <a:p>
            <a:pPr/>
            <a:r>
              <a:t>ITS3 detector concept</a:t>
            </a:r>
          </a:p>
        </p:txBody>
      </p:sp>
      <p:grpSp>
        <p:nvGrpSpPr>
          <p:cNvPr id="189" name="Group"/>
          <p:cNvGrpSpPr/>
          <p:nvPr/>
        </p:nvGrpSpPr>
        <p:grpSpPr>
          <a:xfrm>
            <a:off x="101872" y="4083380"/>
            <a:ext cx="8649202" cy="5213336"/>
            <a:chOff x="0" y="0"/>
            <a:chExt cx="8649201" cy="5213334"/>
          </a:xfrm>
        </p:grpSpPr>
        <p:pic>
          <p:nvPicPr>
            <p:cNvPr id="185" name="Screenshot 2023-08-25 at 18.24.03.png" descr="Screenshot 2023-08-25 at 18.24.0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16070"/>
            <a:stretch>
              <a:fillRect/>
            </a:stretch>
          </p:blipFill>
          <p:spPr>
            <a:xfrm>
              <a:off x="0" y="2486"/>
              <a:ext cx="8649202" cy="50532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Rectangle"/>
            <p:cNvSpPr/>
            <p:nvPr/>
          </p:nvSpPr>
          <p:spPr>
            <a:xfrm>
              <a:off x="76303" y="0"/>
              <a:ext cx="545742" cy="6119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187" name="Rectangle"/>
            <p:cNvSpPr/>
            <p:nvPr/>
          </p:nvSpPr>
          <p:spPr>
            <a:xfrm>
              <a:off x="76303" y="3046620"/>
              <a:ext cx="4352513" cy="216671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  <p:sp>
          <p:nvSpPr>
            <p:cNvPr id="188" name="Rectangle"/>
            <p:cNvSpPr/>
            <p:nvPr/>
          </p:nvSpPr>
          <p:spPr>
            <a:xfrm>
              <a:off x="4350585" y="4682289"/>
              <a:ext cx="1459558" cy="3774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  <p:sp>
        <p:nvSpPr>
          <p:cNvPr id="190" name="Key ingredients…"/>
          <p:cNvSpPr txBox="1"/>
          <p:nvPr/>
        </p:nvSpPr>
        <p:spPr>
          <a:xfrm>
            <a:off x="893696" y="1711542"/>
            <a:ext cx="9432443" cy="24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2200"/>
            </a:pPr>
            <a:r>
              <a:t>Key ingredients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Wafer-scale chips (up to ~28x10 cm), fabricated using stitching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Si MAPS sensor based on 65 nm technology</a:t>
            </a:r>
          </a:p>
          <a:p>
            <a:pPr marL="190500" indent="-190500">
              <a:buSzPct val="90000"/>
              <a:buChar char="»"/>
              <a:defRPr sz="2200"/>
            </a:pPr>
            <a:r>
              <a:t>Sensor thickness ≤ 50 μm  </a:t>
            </a:r>
          </a:p>
          <a:p>
            <a:pPr marL="190500" indent="-190500">
              <a:buSzPct val="90000"/>
              <a:buChar char="»"/>
              <a:defRPr sz="2200"/>
            </a:pPr>
            <a:r>
              <a:t>Chips bent in cylindrical shape at target radii</a:t>
            </a:r>
          </a:p>
          <a:p>
            <a:pPr marL="190500" indent="-190500">
              <a:buSzPct val="90000"/>
              <a:buChar char="»"/>
              <a:defRPr sz="2200"/>
            </a:pPr>
            <a:r>
              <a:t>Ultra light carbon foam structures</a:t>
            </a:r>
          </a:p>
          <a:p>
            <a:pPr marL="190500" indent="-190500">
              <a:buSzPct val="90000"/>
              <a:buChar char="»"/>
              <a:defRPr sz="2200"/>
            </a:pPr>
            <a:r>
              <a:t>Air cooling</a:t>
            </a:r>
          </a:p>
        </p:txBody>
      </p:sp>
      <p:grpSp>
        <p:nvGrpSpPr>
          <p:cNvPr id="199" name="Group"/>
          <p:cNvGrpSpPr/>
          <p:nvPr/>
        </p:nvGrpSpPr>
        <p:grpSpPr>
          <a:xfrm>
            <a:off x="5516373" y="3583045"/>
            <a:ext cx="7239001" cy="3567462"/>
            <a:chOff x="0" y="0"/>
            <a:chExt cx="7239000" cy="3567460"/>
          </a:xfrm>
        </p:grpSpPr>
        <p:grpSp>
          <p:nvGrpSpPr>
            <p:cNvPr id="197" name="Group"/>
            <p:cNvGrpSpPr/>
            <p:nvPr/>
          </p:nvGrpSpPr>
          <p:grpSpPr>
            <a:xfrm>
              <a:off x="0" y="131304"/>
              <a:ext cx="7239000" cy="3436157"/>
              <a:chOff x="0" y="0"/>
              <a:chExt cx="7239000" cy="3436156"/>
            </a:xfrm>
          </p:grpSpPr>
          <p:pic>
            <p:nvPicPr>
              <p:cNvPr id="191" name="Screenshot 2023-08-25 at 18.24.03.png" descr="Screenshot 2023-08-25 at 18.24.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4131" t="55888" r="33609" b="0"/>
              <a:stretch>
                <a:fillRect/>
              </a:stretch>
            </p:blipFill>
            <p:spPr>
              <a:xfrm>
                <a:off x="2618432" y="104242"/>
                <a:ext cx="4585377" cy="33319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2" name="Screenshot 2023-08-25 at 18.24.03.png" descr="Screenshot 2023-08-25 at 18.24.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55888" r="33609" b="17324"/>
              <a:stretch>
                <a:fillRect/>
              </a:stretch>
            </p:blipFill>
            <p:spPr>
              <a:xfrm>
                <a:off x="0" y="104242"/>
                <a:ext cx="7203809" cy="20233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3" name="Rectangle"/>
              <p:cNvSpPr/>
              <p:nvPr/>
            </p:nvSpPr>
            <p:spPr>
              <a:xfrm>
                <a:off x="5376012" y="25842"/>
                <a:ext cx="1862988" cy="145758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  <p:sp>
            <p:nvSpPr>
              <p:cNvPr id="194" name="Rectangle"/>
              <p:cNvSpPr/>
              <p:nvPr/>
            </p:nvSpPr>
            <p:spPr>
              <a:xfrm>
                <a:off x="65634" y="0"/>
                <a:ext cx="651479" cy="31208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  <p:sp>
            <p:nvSpPr>
              <p:cNvPr id="195" name="Rectangle"/>
              <p:cNvSpPr/>
              <p:nvPr/>
            </p:nvSpPr>
            <p:spPr>
              <a:xfrm>
                <a:off x="359350" y="959836"/>
                <a:ext cx="1030681" cy="31208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  <p:sp>
            <p:nvSpPr>
              <p:cNvPr id="196" name="Rectangle"/>
              <p:cNvSpPr/>
              <p:nvPr/>
            </p:nvSpPr>
            <p:spPr>
              <a:xfrm>
                <a:off x="2653126" y="1614084"/>
                <a:ext cx="1030681" cy="3120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uFillTx/>
                  </a:defRPr>
                </a:pPr>
              </a:p>
            </p:txBody>
          </p:sp>
        </p:grpSp>
        <p:sp>
          <p:nvSpPr>
            <p:cNvPr id="198" name="Rectangle"/>
            <p:cNvSpPr/>
            <p:nvPr/>
          </p:nvSpPr>
          <p:spPr>
            <a:xfrm rot="1169370">
              <a:off x="1498629" y="398043"/>
              <a:ext cx="2455412" cy="4035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uFillTx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1A1818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1A1818"/>
          </a:buClr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1A1818"/>
          </a:buClr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1A1818"/>
            </a:solidFill>
            <a:effectLst/>
            <a:uFill>
              <a:solidFill>
                <a:srgbClr val="1A1818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1A1818"/>
      </a:dk1>
      <a:lt1>
        <a:srgbClr val="02191A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1A1818"/>
          </a:buClr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1A1818"/>
          </a:buClr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1A1818"/>
            </a:solidFill>
            <a:effectLst/>
            <a:uFill>
              <a:solidFill>
                <a:srgbClr val="1A1818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