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  <p:sldMasterId id="2147483650" r:id="rId3"/>
  </p:sldMasterIdLst>
  <p:notesMasterIdLst>
    <p:notesMasterId r:id="rId33"/>
  </p:notesMasterIdLst>
  <p:sldIdLst>
    <p:sldId id="3288" r:id="rId4"/>
    <p:sldId id="304" r:id="rId5"/>
    <p:sldId id="306" r:id="rId6"/>
    <p:sldId id="3283" r:id="rId7"/>
    <p:sldId id="259" r:id="rId8"/>
    <p:sldId id="1692" r:id="rId9"/>
    <p:sldId id="1690" r:id="rId10"/>
    <p:sldId id="1691" r:id="rId11"/>
    <p:sldId id="298" r:id="rId12"/>
    <p:sldId id="3282" r:id="rId13"/>
    <p:sldId id="3289" r:id="rId14"/>
    <p:sldId id="3287" r:id="rId15"/>
    <p:sldId id="3290" r:id="rId16"/>
    <p:sldId id="3291" r:id="rId17"/>
    <p:sldId id="3277" r:id="rId18"/>
    <p:sldId id="3284" r:id="rId19"/>
    <p:sldId id="1699" r:id="rId20"/>
    <p:sldId id="1705" r:id="rId21"/>
    <p:sldId id="299" r:id="rId22"/>
    <p:sldId id="3285" r:id="rId23"/>
    <p:sldId id="3286" r:id="rId24"/>
    <p:sldId id="1708" r:id="rId25"/>
    <p:sldId id="274" r:id="rId26"/>
    <p:sldId id="1719" r:id="rId27"/>
    <p:sldId id="1709" r:id="rId28"/>
    <p:sldId id="1711" r:id="rId29"/>
    <p:sldId id="1710" r:id="rId30"/>
    <p:sldId id="269" r:id="rId31"/>
    <p:sldId id="270" r:id="rId32"/>
  </p:sldIdLst>
  <p:sldSz cx="12192000" cy="6858000"/>
  <p:notesSz cx="6858000" cy="9144000"/>
  <p:defaultTextStyle>
    <a:defPPr>
      <a:defRPr lang="de-DE"/>
    </a:defPPr>
    <a:lvl1pPr marL="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86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4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3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7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2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35FEC-B7DB-45A1-9532-D96C8BE340EC}">
          <p14:sldIdLst>
            <p14:sldId id="3288"/>
            <p14:sldId id="304"/>
            <p14:sldId id="306"/>
            <p14:sldId id="3283"/>
            <p14:sldId id="259"/>
            <p14:sldId id="1692"/>
            <p14:sldId id="1690"/>
            <p14:sldId id="1691"/>
            <p14:sldId id="298"/>
            <p14:sldId id="3282"/>
            <p14:sldId id="3289"/>
            <p14:sldId id="3287"/>
            <p14:sldId id="3290"/>
            <p14:sldId id="3291"/>
            <p14:sldId id="3277"/>
            <p14:sldId id="3284"/>
            <p14:sldId id="1699"/>
            <p14:sldId id="1705"/>
            <p14:sldId id="299"/>
            <p14:sldId id="3285"/>
            <p14:sldId id="3286"/>
            <p14:sldId id="1708"/>
            <p14:sldId id="274"/>
            <p14:sldId id="1719"/>
            <p14:sldId id="1709"/>
            <p14:sldId id="1711"/>
            <p14:sldId id="1710"/>
            <p14:sldId id="269"/>
            <p14:sldId id="270"/>
          </p14:sldIdLst>
        </p14:section>
        <p14:section name="Toolbox Slides" id="{878827CB-F001-431E-8642-0DF02B629B7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24A"/>
    <a:srgbClr val="DFDFDF"/>
    <a:srgbClr val="F6FDA3"/>
    <a:srgbClr val="D4BEF7"/>
    <a:srgbClr val="B8BAFA"/>
    <a:srgbClr val="DBDBE4"/>
    <a:srgbClr val="FFE4DF"/>
    <a:srgbClr val="DAEEDB"/>
    <a:srgbClr val="EEE2FF"/>
    <a:srgbClr val="F9F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89" autoAdjust="0"/>
    <p:restoredTop sz="95840" autoAdjust="0"/>
  </p:normalViewPr>
  <p:slideViewPr>
    <p:cSldViewPr>
      <p:cViewPr varScale="1">
        <p:scale>
          <a:sx n="104" d="100"/>
          <a:sy n="104" d="100"/>
        </p:scale>
        <p:origin x="1038" y="72"/>
      </p:cViewPr>
      <p:guideLst/>
    </p:cSldViewPr>
  </p:slideViewPr>
  <p:outlineViewPr>
    <p:cViewPr>
      <p:scale>
        <a:sx n="33" d="100"/>
        <a:sy n="33" d="100"/>
      </p:scale>
      <p:origin x="0" y="-94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27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5DC35-68C2-4BDA-9BF4-910782E0ECF3}" type="datetimeFigureOut">
              <a:rPr lang="de-AT" smtClean="0"/>
              <a:t>21.04.2024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EBA44-2749-4505-B776-1307762B45EE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43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589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178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766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354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2942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532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120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709" algn="l" defTabSz="457178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99153-DC8F-954E-9A79-AB2B90DF8CB7}" type="slidenum">
              <a:rPr lang="en-IT" smtClean="0"/>
              <a:t>17</a:t>
            </a:fld>
            <a:endParaRPr lang="en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9BEBE49-E630-BDE3-5BB8-8AC0AE93C7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i="1" dirty="0">
                <a:solidFill>
                  <a:srgbClr val="FF0000"/>
                </a:solidFill>
              </a:rPr>
              <a:t>NB. Qui la struttura reticolare deve stare giù perché sennò non si riesce ad ottenere il raggio esterno più grande e vicino alla DCH.</a:t>
            </a:r>
          </a:p>
        </p:txBody>
      </p:sp>
    </p:spTree>
    <p:extLst>
      <p:ext uri="{BB962C8B-B14F-4D97-AF65-F5344CB8AC3E}">
        <p14:creationId xmlns:p14="http://schemas.microsoft.com/office/powerpoint/2010/main" val="324370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lnSpc>
                <a:spcPct val="2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59478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4F89-ECC1-BBA7-9425-0EDEB24B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A42D-5A3F-0E88-E290-70AC52D84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2B68E-9AC9-FF8E-9D0C-C7604C4BF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83CA9-B258-CE8F-1471-DC9576DB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5880A-009E-ABAA-68B7-F0E536A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CAB1B-318F-EE55-AA64-84D6BEDC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7503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38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2423592" y="528213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375261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A80240AF-3F58-4ED2-5B6A-09D4315B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EE74E-A265-6E20-56FB-C41E09919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6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0834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5124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78" indent="-453578">
              <a:lnSpc>
                <a:spcPts val="2600"/>
              </a:lnSpc>
              <a:defRPr sz="2133"/>
            </a:lvl2pPr>
            <a:lvl3pPr marL="907155" indent="-453578">
              <a:lnSpc>
                <a:spcPts val="2600"/>
              </a:lnSpc>
              <a:defRPr sz="2133"/>
            </a:lvl3pPr>
            <a:lvl4pPr marL="1360733" indent="-453578">
              <a:lnSpc>
                <a:spcPts val="2600"/>
              </a:lnSpc>
              <a:defRPr sz="2133"/>
            </a:lvl4pPr>
            <a:lvl5pPr marL="1814309" indent="-453578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3A873841-B7A1-5387-D24B-856864ED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7781C-0520-BFE7-7E09-054F20198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A80240AF-3F58-4ED2-5B6A-09D4315B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EE74E-A265-6E20-56FB-C41E09919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0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5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8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5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8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6155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B4FE55C-7281-E2F0-BF3A-B07C43B8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53C06-50C2-FC7A-4D57-EC3EBE356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2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401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7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FA32507-81C6-9352-81DE-A914533B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E2519-D774-CC9D-861C-6BC0743CE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401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708723-143F-43F0-D846-F5036DF7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C4261-90C1-FF09-B114-592FE7D824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99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2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2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3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05389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1657105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2423592" y="528213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1135628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0550" y="2360613"/>
            <a:ext cx="11017250" cy="392747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8189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9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6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8CC4D-5897-4DBC-8769-CCFC23FB4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03/05/2022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BA1EC3-ABDB-45D4-AFBD-FAA01059E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EE9A1-7395-4B74-8541-0361541C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5338-A241-4137-8B26-BB7496B283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25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742" y="1107341"/>
            <a:ext cx="4716524" cy="47201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3" y="128036"/>
            <a:ext cx="598619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400" y="1132200"/>
            <a:ext cx="5465976" cy="4798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61049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5637" y="6410251"/>
            <a:ext cx="266059" cy="243841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rgbClr val="242852"/>
                </a:solidFill>
                <a:latin typeface="Oswald Regular Bold"/>
                <a:ea typeface="Oswald Regular Bold"/>
                <a:cs typeface="Oswald Regular Bold"/>
                <a:sym typeface="Oswald Regular Bold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71" name="Rectangle"/>
          <p:cNvSpPr/>
          <p:nvPr/>
        </p:nvSpPr>
        <p:spPr>
          <a:xfrm>
            <a:off x="0" y="0"/>
            <a:ext cx="406400" cy="914400"/>
          </a:xfrm>
          <a:prstGeom prst="rect">
            <a:avLst/>
          </a:prstGeom>
          <a:solidFill>
            <a:srgbClr val="4196B4"/>
          </a:solidFill>
          <a:ln w="100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72" name="infn_logo_esteso.pdf" descr="infn_logo_estes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221" y="131909"/>
            <a:ext cx="1715024" cy="650582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Manuel Rolo [INFN]"/>
          <p:cNvSpPr txBox="1"/>
          <p:nvPr/>
        </p:nvSpPr>
        <p:spPr>
          <a:xfrm>
            <a:off x="798338" y="6424448"/>
            <a:ext cx="309841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>
                <a:solidFill>
                  <a:srgbClr val="002A4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sz="800"/>
              <a:t>Manuel Rolo [INFN]</a:t>
            </a:r>
          </a:p>
        </p:txBody>
      </p:sp>
      <p:sp>
        <p:nvSpPr>
          <p:cNvPr id="74" name="ARCADIA INFN CSN5 Call Project"/>
          <p:cNvSpPr txBox="1"/>
          <p:nvPr/>
        </p:nvSpPr>
        <p:spPr>
          <a:xfrm>
            <a:off x="5151112" y="6424448"/>
            <a:ext cx="188977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>
                <a:solidFill>
                  <a:srgbClr val="002A4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sz="800"/>
              <a:t>ARCADIA INFN CSN5 Call Project</a:t>
            </a:r>
          </a:p>
        </p:txBody>
      </p:sp>
    </p:spTree>
    <p:extLst>
      <p:ext uri="{BB962C8B-B14F-4D97-AF65-F5344CB8AC3E}">
        <p14:creationId xmlns:p14="http://schemas.microsoft.com/office/powerpoint/2010/main" val="113387975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896B-9FC2-39C7-DA27-2AAA10B1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0140" cy="12811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58F8-1CC6-F7DF-C24E-B4312CB1D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1543D-8F18-5AF0-64EF-EBA43D19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3AC6-56A9-9A96-2AA2-BF7A052F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F6B17-EA1F-1322-76E4-90AE9227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‹N›</a:t>
            </a:fld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9E66-55FB-D14E-1F91-63B1CDDC6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841" y="423290"/>
            <a:ext cx="2287270" cy="14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3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C1899-91E7-DB00-BF80-13DD47AE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0B6EF-4581-15C9-CC66-D87166D6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ADA76-D65F-1BC1-77D5-30BF7B10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628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0550" y="2360613"/>
            <a:ext cx="11017250" cy="392747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87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9730069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A7101-6252-E0E9-280E-640CD4EFC3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0472" y="770401"/>
            <a:ext cx="1748625" cy="10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4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6953EB3B-4EFA-C34B-DF19-EBFE50717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60491-0728-1FC5-61F8-B2CCAE2087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0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9" r:id="rId3"/>
    <p:sldLayoutId id="2147483663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9" r:id="rId11"/>
    <p:sldLayoutId id="2147483680" r:id="rId12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126622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30" y="120000"/>
            <a:ext cx="597087" cy="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750F1-C42B-FAA8-EDD5-2785691BBAD8}"/>
              </a:ext>
            </a:extLst>
          </p:cNvPr>
          <p:cNvSpPr txBox="1"/>
          <p:nvPr userDrawn="1"/>
        </p:nvSpPr>
        <p:spPr>
          <a:xfrm>
            <a:off x="1055440" y="-84381"/>
            <a:ext cx="10546160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Filippo Bosi INFN Pisa  – The 2024 European edition of the International Workshop on CepC – Marseille (France) – April  2024  </a:t>
            </a: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8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1" r:id="rId9"/>
    <p:sldLayoutId id="2147483662" r:id="rId10"/>
    <p:sldLayoutId id="2147483667" r:id="rId11"/>
    <p:sldLayoutId id="2147483670" r:id="rId12"/>
    <p:sldLayoutId id="2147483681" r:id="rId13"/>
    <p:sldLayoutId id="2147483682" r:id="rId14"/>
    <p:sldLayoutId id="2147483683" r:id="rId15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doi.org/10.1140/epjti/s40485-023-00103-7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F01321-A457-54AD-BC7C-683DB5E1F9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dirty="0"/>
              <a:t>IDEA VERTEX DETECTOR INTEGRATION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3CF987EA-A046-1940-CE19-524822DEED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it-IT" sz="2133" b="1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Filippo Bosi</a:t>
            </a:r>
            <a:r>
              <a:rPr lang="it-IT" sz="2133" b="1" baseline="30000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1</a:t>
            </a:r>
            <a:r>
              <a:rPr lang="it-IT" sz="2133" b="1" dirty="0">
                <a:solidFill>
                  <a:srgbClr val="FFFF00"/>
                </a:solidFill>
                <a:ea typeface="Times New Roman" panose="02020603050405020304" pitchFamily="18" charset="0"/>
                <a:cs typeface="Poppins" pitchFamily="2" charset="77"/>
              </a:rPr>
              <a:t> </a:t>
            </a:r>
            <a:endParaRPr lang="it-IT" sz="2133" dirty="0">
              <a:ea typeface="Times New Roman" panose="02020603050405020304" pitchFamily="18" charset="0"/>
              <a:cs typeface="Poppins" pitchFamily="2" charset="77"/>
            </a:endParaRPr>
          </a:p>
          <a:p>
            <a:pPr>
              <a:spcAft>
                <a:spcPts val="800"/>
              </a:spcAft>
            </a:pP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G. Baldinelli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2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, M. Boscolo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3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, </a:t>
            </a:r>
            <a:r>
              <a:rPr lang="it-IT" dirty="0" err="1">
                <a:ea typeface="Times New Roman" panose="02020603050405020304" pitchFamily="18" charset="0"/>
                <a:cs typeface="Poppins" pitchFamily="2" charset="77"/>
              </a:rPr>
              <a:t>F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. </a:t>
            </a:r>
            <a:r>
              <a:rPr lang="it-IT" dirty="0" err="1">
                <a:ea typeface="Times New Roman" panose="02020603050405020304" pitchFamily="18" charset="0"/>
                <a:cs typeface="Poppins" pitchFamily="2" charset="77"/>
              </a:rPr>
              <a:t>Fransesini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 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3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, S. </a:t>
            </a:r>
            <a:r>
              <a:rPr lang="it-IT" dirty="0" err="1">
                <a:ea typeface="Times New Roman" panose="02020603050405020304" pitchFamily="18" charset="0"/>
                <a:cs typeface="Poppins" pitchFamily="2" charset="77"/>
              </a:rPr>
              <a:t>Lauciani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 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3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, </a:t>
            </a:r>
            <a:r>
              <a:rPr lang="it-IT" dirty="0" err="1">
                <a:ea typeface="Times New Roman" panose="02020603050405020304" pitchFamily="18" charset="0"/>
                <a:cs typeface="Poppins" pitchFamily="2" charset="77"/>
              </a:rPr>
              <a:t>F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. Palla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1</a:t>
            </a:r>
            <a:r>
              <a:rPr lang="it-IT" dirty="0">
                <a:ea typeface="Times New Roman" panose="02020603050405020304" pitchFamily="18" charset="0"/>
                <a:cs typeface="Poppins" pitchFamily="2" charset="77"/>
              </a:rPr>
              <a:t>, C. Turrioni</a:t>
            </a:r>
            <a:r>
              <a:rPr lang="it-IT" baseline="30000" dirty="0">
                <a:ea typeface="Times New Roman" panose="02020603050405020304" pitchFamily="18" charset="0"/>
                <a:cs typeface="Poppins" pitchFamily="2" charset="77"/>
              </a:rPr>
              <a:t>2</a:t>
            </a:r>
            <a:endParaRPr lang="en-IT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baseline="30000" dirty="0">
                <a:ea typeface="Times New Roman" panose="02020603050405020304" pitchFamily="18" charset="0"/>
                <a:cs typeface="Poppins" pitchFamily="2" charset="77"/>
              </a:rPr>
              <a:t>1</a:t>
            </a:r>
            <a:r>
              <a:rPr lang="it-IT" i="1" dirty="0">
                <a:ea typeface="Times New Roman" panose="02020603050405020304" pitchFamily="18" charset="0"/>
                <a:cs typeface="Poppins" pitchFamily="2" charset="77"/>
              </a:rPr>
              <a:t>INFN Sezione di Pisa, </a:t>
            </a:r>
            <a:r>
              <a:rPr lang="it-IT" i="1" dirty="0" err="1">
                <a:ea typeface="Times New Roman" panose="02020603050405020304" pitchFamily="18" charset="0"/>
                <a:cs typeface="Poppins" pitchFamily="2" charset="77"/>
              </a:rPr>
              <a:t>Italy</a:t>
            </a:r>
            <a:endParaRPr lang="it-IT" i="1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baseline="30000" dirty="0">
                <a:ea typeface="Times New Roman" panose="02020603050405020304" pitchFamily="18" charset="0"/>
                <a:cs typeface="Poppins" pitchFamily="2" charset="77"/>
              </a:rPr>
              <a:t>2</a:t>
            </a:r>
            <a:r>
              <a:rPr lang="it-IT" i="1" dirty="0">
                <a:ea typeface="Times New Roman" panose="02020603050405020304" pitchFamily="18" charset="0"/>
                <a:cs typeface="Poppins" pitchFamily="2" charset="77"/>
              </a:rPr>
              <a:t>INFN Sezione di Perugia, </a:t>
            </a:r>
            <a:r>
              <a:rPr lang="it-IT" i="1" dirty="0" err="1">
                <a:ea typeface="Times New Roman" panose="02020603050405020304" pitchFamily="18" charset="0"/>
                <a:cs typeface="Poppins" pitchFamily="2" charset="77"/>
              </a:rPr>
              <a:t>Italy</a:t>
            </a:r>
            <a:endParaRPr lang="en-IT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baseline="30000" dirty="0">
                <a:ea typeface="Times New Roman" panose="02020603050405020304" pitchFamily="18" charset="0"/>
                <a:cs typeface="Poppins" pitchFamily="2" charset="77"/>
              </a:rPr>
              <a:t>3</a:t>
            </a:r>
            <a:r>
              <a:rPr lang="it-IT" i="1" dirty="0">
                <a:ea typeface="Times New Roman" panose="02020603050405020304" pitchFamily="18" charset="0"/>
                <a:cs typeface="Poppins" pitchFamily="2" charset="77"/>
              </a:rPr>
              <a:t>INFN Laboratori Nazionali di Frascati (RM), </a:t>
            </a:r>
            <a:r>
              <a:rPr lang="it-IT" i="1" dirty="0" err="1">
                <a:ea typeface="Times New Roman" panose="02020603050405020304" pitchFamily="18" charset="0"/>
                <a:cs typeface="Poppins" pitchFamily="2" charset="77"/>
              </a:rPr>
              <a:t>Italy</a:t>
            </a:r>
            <a:endParaRPr lang="it-IT" i="1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endParaRPr lang="it-IT" i="1" dirty="0"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en-GB" b="1" i="0" dirty="0">
                <a:solidFill>
                  <a:schemeClr val="accent4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IT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rgbClr val="FFC000"/>
              </a:solidFill>
            </a:endParaRPr>
          </a:p>
          <a:p>
            <a:pPr algn="ctr"/>
            <a:endParaRPr lang="it-IT" dirty="0">
              <a:solidFill>
                <a:srgbClr val="FFC000"/>
              </a:solidFill>
            </a:endParaRPr>
          </a:p>
          <a:p>
            <a:pPr algn="ctr"/>
            <a:r>
              <a:rPr lang="it-IT" dirty="0">
                <a:solidFill>
                  <a:srgbClr val="FFC000"/>
                </a:solidFill>
              </a:rPr>
              <a:t>TORINO</a:t>
            </a:r>
            <a:endParaRPr lang="en-IT" sz="1600" dirty="0">
              <a:solidFill>
                <a:srgbClr val="FFC000"/>
              </a:solidFill>
            </a:endParaRPr>
          </a:p>
          <a:p>
            <a:pPr algn="ctr"/>
            <a:endParaRPr lang="it-IT" i="1" dirty="0">
              <a:solidFill>
                <a:srgbClr val="FFC000"/>
              </a:solidFill>
              <a:ea typeface="Times New Roman" panose="02020603050405020304" pitchFamily="18" charset="0"/>
              <a:cs typeface="Poppins" pitchFamily="2" charset="77"/>
            </a:endParaRPr>
          </a:p>
          <a:p>
            <a:pPr algn="ctr"/>
            <a:r>
              <a:rPr lang="it-IT" i="1" dirty="0">
                <a:solidFill>
                  <a:srgbClr val="FFC000"/>
                </a:solidFill>
                <a:ea typeface="Times New Roman" panose="02020603050405020304" pitchFamily="18" charset="0"/>
                <a:cs typeface="Poppins" pitchFamily="2" charset="77"/>
              </a:rPr>
              <a:t>April 22-23, 2024</a:t>
            </a:r>
            <a:endParaRPr lang="en-IT" dirty="0">
              <a:solidFill>
                <a:srgbClr val="FFC000"/>
              </a:solidFill>
              <a:ea typeface="Times New Roman" panose="02020603050405020304" pitchFamily="18" charset="0"/>
              <a:cs typeface="Poppins" pitchFamily="2" charset="77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784C76-9FAB-9B80-0313-D0BDEF6A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7255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E5CBD-ACAC-B9C8-E8FD-A02F389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10</a:t>
            </a:fld>
            <a:endParaRPr lang="en-IT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57A19C3-6568-4BD6-B5AE-3E34E0698F3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3" t="4640" r="-129" b="8766"/>
          <a:stretch/>
        </p:blipFill>
        <p:spPr>
          <a:xfrm>
            <a:off x="0" y="3506788"/>
            <a:ext cx="5380038" cy="257651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752C98-84DE-23F3-DA92-52FC90DEDFF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42038" y="604838"/>
            <a:ext cx="6049962" cy="1614487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GB" sz="2000" dirty="0">
                <a:solidFill>
                  <a:srgbClr val="C00000"/>
                </a:solidFill>
                <a:ea typeface="Calibri"/>
                <a:cs typeface="Calibri"/>
              </a:rPr>
              <a:t>Anchored to the conical chamber</a:t>
            </a:r>
          </a:p>
          <a:p>
            <a:pPr marL="342900" indent="-342900">
              <a:buChar char="•"/>
            </a:pPr>
            <a:r>
              <a:rPr lang="en-GB" sz="2000" dirty="0">
                <a:solidFill>
                  <a:srgbClr val="42009E"/>
                </a:solidFill>
                <a:ea typeface="Calibri"/>
                <a:cs typeface="Calibri"/>
              </a:rPr>
              <a:t>Air cooled</a:t>
            </a:r>
          </a:p>
          <a:p>
            <a:pPr marL="342900" indent="-342900"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Thermally isolated from the beam pipe during bakeout, by </a:t>
            </a:r>
            <a:r>
              <a:rPr lang="en-US" sz="2000" dirty="0">
                <a:solidFill>
                  <a:schemeClr val="tx2"/>
                </a:solidFill>
              </a:rPr>
              <a:t>peek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supports</a:t>
            </a:r>
            <a:endParaRPr lang="en-GB" sz="20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342900" indent="-342900">
              <a:buChar char="•"/>
            </a:pPr>
            <a:endParaRPr lang="en-GB" sz="2000" dirty="0">
              <a:solidFill>
                <a:srgbClr val="42009E"/>
              </a:solidFill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AB35E3-D60D-8D05-C08B-58D2D73247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2363" y="773113"/>
            <a:ext cx="11069637" cy="1071562"/>
          </a:xfrm>
        </p:spPr>
        <p:txBody>
          <a:bodyPr/>
          <a:lstStyle/>
          <a:p>
            <a:r>
              <a:rPr lang="en-GB" b="1" dirty="0">
                <a:ea typeface="Calibri"/>
                <a:cs typeface="Calibri"/>
              </a:rPr>
              <a:t>Inner Vertex support</a:t>
            </a:r>
            <a:endParaRPr lang="en-US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441A51-0924-98DC-1B73-B0FB0E589546}"/>
              </a:ext>
            </a:extLst>
          </p:cNvPr>
          <p:cNvGrpSpPr/>
          <p:nvPr/>
        </p:nvGrpSpPr>
        <p:grpSpPr>
          <a:xfrm>
            <a:off x="169069" y="1280355"/>
            <a:ext cx="7772400" cy="2379304"/>
            <a:chOff x="169069" y="1280355"/>
            <a:chExt cx="7772400" cy="23793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305876-4917-B6EA-EAF3-EBF61FCE5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301"/>
            <a:stretch/>
          </p:blipFill>
          <p:spPr>
            <a:xfrm>
              <a:off x="169069" y="1597934"/>
              <a:ext cx="7772400" cy="1289337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5049A04-8873-8596-E433-A1F402C36EED}"/>
                </a:ext>
              </a:extLst>
            </p:cNvPr>
            <p:cNvSpPr/>
            <p:nvPr/>
          </p:nvSpPr>
          <p:spPr>
            <a:xfrm>
              <a:off x="1562744" y="1280355"/>
              <a:ext cx="1352378" cy="144162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34238EB-F366-AF12-F2E1-47452795C628}"/>
                </a:ext>
              </a:extLst>
            </p:cNvPr>
            <p:cNvCxnSpPr/>
            <p:nvPr/>
          </p:nvCxnSpPr>
          <p:spPr>
            <a:xfrm>
              <a:off x="2391719" y="2745259"/>
              <a:ext cx="914400" cy="914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AF9DA6-0718-B551-C872-0B027A9F1541}"/>
              </a:ext>
            </a:extLst>
          </p:cNvPr>
          <p:cNvGrpSpPr>
            <a:grpSpLocks noChangeAspect="1"/>
          </p:cNvGrpSpPr>
          <p:nvPr/>
        </p:nvGrpSpPr>
        <p:grpSpPr>
          <a:xfrm>
            <a:off x="7230240" y="2461229"/>
            <a:ext cx="4475782" cy="2511919"/>
            <a:chOff x="486612" y="561747"/>
            <a:chExt cx="11218775" cy="6296253"/>
          </a:xfrm>
        </p:grpSpPr>
        <p:pic>
          <p:nvPicPr>
            <p:cNvPr id="7" name="Immagine 4">
              <a:extLst>
                <a:ext uri="{FF2B5EF4-FFF2-40B4-BE49-F238E27FC236}">
                  <a16:creationId xmlns:a16="http://schemas.microsoft.com/office/drawing/2014/main" id="{671679D4-A6FA-3E0F-0FED-2BA1ED2E8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612" y="561747"/>
              <a:ext cx="11218775" cy="6296253"/>
            </a:xfrm>
            <a:prstGeom prst="rect">
              <a:avLst/>
            </a:prstGeom>
          </p:spPr>
        </p:pic>
        <p:sp>
          <p:nvSpPr>
            <p:cNvPr id="8" name="CasellaDiTesto 5">
              <a:extLst>
                <a:ext uri="{FF2B5EF4-FFF2-40B4-BE49-F238E27FC236}">
                  <a16:creationId xmlns:a16="http://schemas.microsoft.com/office/drawing/2014/main" id="{73EE1D0F-ED02-CF15-B90C-52958B2F2344}"/>
                </a:ext>
              </a:extLst>
            </p:cNvPr>
            <p:cNvSpPr txBox="1"/>
            <p:nvPr/>
          </p:nvSpPr>
          <p:spPr>
            <a:xfrm>
              <a:off x="3249385" y="578077"/>
              <a:ext cx="4265001" cy="564881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r>
                <a:rPr lang="en-US" sz="1200" dirty="0"/>
                <a:t>Cooling Third layer</a:t>
              </a:r>
              <a:endParaRPr lang="it-IT" sz="1200" dirty="0"/>
            </a:p>
          </p:txBody>
        </p:sp>
        <p:sp>
          <p:nvSpPr>
            <p:cNvPr id="10" name="CasellaDiTesto 6">
              <a:extLst>
                <a:ext uri="{FF2B5EF4-FFF2-40B4-BE49-F238E27FC236}">
                  <a16:creationId xmlns:a16="http://schemas.microsoft.com/office/drawing/2014/main" id="{7B47C36B-7570-17E7-3E9F-70EA274A748C}"/>
                </a:ext>
              </a:extLst>
            </p:cNvPr>
            <p:cNvSpPr txBox="1"/>
            <p:nvPr/>
          </p:nvSpPr>
          <p:spPr>
            <a:xfrm>
              <a:off x="4505062" y="1153431"/>
              <a:ext cx="4576541" cy="564881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r>
                <a:rPr lang="en-US" sz="1200" dirty="0"/>
                <a:t>Cooling Second Layer</a:t>
              </a:r>
              <a:endParaRPr lang="it-IT" sz="1200" dirty="0"/>
            </a:p>
          </p:txBody>
        </p:sp>
        <p:sp>
          <p:nvSpPr>
            <p:cNvPr id="13" name="CasellaDiTesto 7">
              <a:extLst>
                <a:ext uri="{FF2B5EF4-FFF2-40B4-BE49-F238E27FC236}">
                  <a16:creationId xmlns:a16="http://schemas.microsoft.com/office/drawing/2014/main" id="{FCFF882E-9DC7-C4A6-F57D-745A2FA5212C}"/>
                </a:ext>
              </a:extLst>
            </p:cNvPr>
            <p:cNvSpPr txBox="1"/>
            <p:nvPr/>
          </p:nvSpPr>
          <p:spPr>
            <a:xfrm>
              <a:off x="7440386" y="1467176"/>
              <a:ext cx="4265001" cy="564881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r>
                <a:rPr lang="en-US" sz="1200" dirty="0"/>
                <a:t>Cooling First Layer</a:t>
              </a:r>
              <a:endParaRPr lang="it-IT" sz="1200" dirty="0"/>
            </a:p>
          </p:txBody>
        </p:sp>
        <p:sp>
          <p:nvSpPr>
            <p:cNvPr id="15" name="CasellaDiTesto 8">
              <a:extLst>
                <a:ext uri="{FF2B5EF4-FFF2-40B4-BE49-F238E27FC236}">
                  <a16:creationId xmlns:a16="http://schemas.microsoft.com/office/drawing/2014/main" id="{B1528865-D5B9-BE31-60E4-AD363FA4E31A}"/>
                </a:ext>
              </a:extLst>
            </p:cNvPr>
            <p:cNvSpPr txBox="1"/>
            <p:nvPr/>
          </p:nvSpPr>
          <p:spPr>
            <a:xfrm>
              <a:off x="8523514" y="2414938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r>
                <a:rPr lang="en-US" sz="1200" dirty="0"/>
                <a:t>Cooling Pipe</a:t>
              </a:r>
              <a:endParaRPr lang="it-IT" sz="1200" dirty="0"/>
            </a:p>
          </p:txBody>
        </p:sp>
        <p:cxnSp>
          <p:nvCxnSpPr>
            <p:cNvPr id="16" name="Connettore 2 10">
              <a:extLst>
                <a:ext uri="{FF2B5EF4-FFF2-40B4-BE49-F238E27FC236}">
                  <a16:creationId xmlns:a16="http://schemas.microsoft.com/office/drawing/2014/main" id="{9E91DD63-E8F6-EC79-46C5-CE8CA31596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1534" y="1101296"/>
              <a:ext cx="2173266" cy="1763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2">
              <a:extLst>
                <a:ext uri="{FF2B5EF4-FFF2-40B4-BE49-F238E27FC236}">
                  <a16:creationId xmlns:a16="http://schemas.microsoft.com/office/drawing/2014/main" id="{47EAC9C3-1974-3BAE-22BC-EE01192DA7C2}"/>
                </a:ext>
              </a:extLst>
            </p:cNvPr>
            <p:cNvCxnSpPr/>
            <p:nvPr/>
          </p:nvCxnSpPr>
          <p:spPr>
            <a:xfrm flipH="1">
              <a:off x="3043825" y="1467176"/>
              <a:ext cx="1461237" cy="9477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4">
              <a:extLst>
                <a:ext uri="{FF2B5EF4-FFF2-40B4-BE49-F238E27FC236}">
                  <a16:creationId xmlns:a16="http://schemas.microsoft.com/office/drawing/2014/main" id="{CC2910C0-51D3-B8F4-37CA-5574DADB270A}"/>
                </a:ext>
              </a:extLst>
            </p:cNvPr>
            <p:cNvCxnSpPr>
              <a:cxnSpLocks/>
            </p:cNvCxnSpPr>
            <p:nvPr/>
          </p:nvCxnSpPr>
          <p:spPr>
            <a:xfrm>
              <a:off x="5182868" y="1676651"/>
              <a:ext cx="1556135" cy="12615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6">
              <a:extLst>
                <a:ext uri="{FF2B5EF4-FFF2-40B4-BE49-F238E27FC236}">
                  <a16:creationId xmlns:a16="http://schemas.microsoft.com/office/drawing/2014/main" id="{9449E1D3-9CCC-9417-9BEB-F29EEBC3A5EF}"/>
                </a:ext>
              </a:extLst>
            </p:cNvPr>
            <p:cNvCxnSpPr/>
            <p:nvPr/>
          </p:nvCxnSpPr>
          <p:spPr>
            <a:xfrm>
              <a:off x="8104340" y="1990396"/>
              <a:ext cx="205279" cy="15795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18">
              <a:extLst>
                <a:ext uri="{FF2B5EF4-FFF2-40B4-BE49-F238E27FC236}">
                  <a16:creationId xmlns:a16="http://schemas.microsoft.com/office/drawing/2014/main" id="{77CDBE48-878B-E3AE-98BB-9E57ED1F69D0}"/>
                </a:ext>
              </a:extLst>
            </p:cNvPr>
            <p:cNvCxnSpPr/>
            <p:nvPr/>
          </p:nvCxnSpPr>
          <p:spPr>
            <a:xfrm>
              <a:off x="8830849" y="2830882"/>
              <a:ext cx="1215025" cy="12400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28B130-99A5-1A2E-B5B9-DEB4749FCA21}"/>
              </a:ext>
            </a:extLst>
          </p:cNvPr>
          <p:cNvGrpSpPr>
            <a:grpSpLocks noChangeAspect="1"/>
          </p:cNvGrpSpPr>
          <p:nvPr/>
        </p:nvGrpSpPr>
        <p:grpSpPr>
          <a:xfrm>
            <a:off x="1331957" y="4221727"/>
            <a:ext cx="1945314" cy="845139"/>
            <a:chOff x="1440000" y="4278582"/>
            <a:chExt cx="1909783" cy="85758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248C4F-77B0-E650-61F0-FFEFDC94E510}"/>
                </a:ext>
              </a:extLst>
            </p:cNvPr>
            <p:cNvSpPr/>
            <p:nvPr/>
          </p:nvSpPr>
          <p:spPr>
            <a:xfrm>
              <a:off x="1440000" y="4278582"/>
              <a:ext cx="136800" cy="601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DCE8C6-D4B5-BBFC-6D15-1654A2516C1E}"/>
                </a:ext>
              </a:extLst>
            </p:cNvPr>
            <p:cNvSpPr/>
            <p:nvPr/>
          </p:nvSpPr>
          <p:spPr>
            <a:xfrm>
              <a:off x="1440000" y="5076000"/>
              <a:ext cx="136800" cy="601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BF64F7F-B9F6-73CE-19DE-1D1660C1040B}"/>
                </a:ext>
              </a:extLst>
            </p:cNvPr>
            <p:cNvSpPr/>
            <p:nvPr/>
          </p:nvSpPr>
          <p:spPr>
            <a:xfrm>
              <a:off x="3237719" y="4315764"/>
              <a:ext cx="109783" cy="507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C74BC3-220E-9112-B105-3D1EB21AC6AC}"/>
                </a:ext>
              </a:extLst>
            </p:cNvPr>
            <p:cNvSpPr/>
            <p:nvPr/>
          </p:nvSpPr>
          <p:spPr>
            <a:xfrm>
              <a:off x="3240000" y="5040000"/>
              <a:ext cx="109783" cy="507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51ABBD-A330-6648-1736-AFF4F4C852C1}"/>
              </a:ext>
            </a:extLst>
          </p:cNvPr>
          <p:cNvCxnSpPr>
            <a:cxnSpLocks/>
          </p:cNvCxnSpPr>
          <p:nvPr/>
        </p:nvCxnSpPr>
        <p:spPr>
          <a:xfrm flipH="1">
            <a:off x="3286462" y="1979790"/>
            <a:ext cx="5155301" cy="2260255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B20AAD8-49C3-660C-2B0A-70E8B84966F3}"/>
              </a:ext>
            </a:extLst>
          </p:cNvPr>
          <p:cNvGrpSpPr>
            <a:grpSpLocks noChangeAspect="1"/>
          </p:cNvGrpSpPr>
          <p:nvPr/>
        </p:nvGrpSpPr>
        <p:grpSpPr>
          <a:xfrm>
            <a:off x="4925422" y="4862091"/>
            <a:ext cx="7363266" cy="1883908"/>
            <a:chOff x="479376" y="1860483"/>
            <a:chExt cx="13909828" cy="405900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E253714-E6B3-2073-EEDB-1499925D21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9376" y="1860483"/>
              <a:ext cx="9152082" cy="4059002"/>
              <a:chOff x="0" y="1196752"/>
              <a:chExt cx="12026900" cy="5334000"/>
            </a:xfrm>
          </p:grpSpPr>
          <p:pic>
            <p:nvPicPr>
              <p:cNvPr id="74" name="Immagine 6">
                <a:extLst>
                  <a:ext uri="{FF2B5EF4-FFF2-40B4-BE49-F238E27FC236}">
                    <a16:creationId xmlns:a16="http://schemas.microsoft.com/office/drawing/2014/main" id="{9729DD93-0937-DE46-F71A-96300AFFEC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71" t="16789" b="15199"/>
              <a:stretch>
                <a:fillRect/>
              </a:stretch>
            </p:blipFill>
            <p:spPr bwMode="auto">
              <a:xfrm>
                <a:off x="165100" y="1196752"/>
                <a:ext cx="11861800" cy="533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5" name="Connettore 2 23">
                <a:extLst>
                  <a:ext uri="{FF2B5EF4-FFF2-40B4-BE49-F238E27FC236}">
                    <a16:creationId xmlns:a16="http://schemas.microsoft.com/office/drawing/2014/main" id="{B488497F-8EFA-1474-A04A-8D65F35BCB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5288" y="1968277"/>
                <a:ext cx="1709737" cy="179388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2 25">
                <a:extLst>
                  <a:ext uri="{FF2B5EF4-FFF2-40B4-BE49-F238E27FC236}">
                    <a16:creationId xmlns:a16="http://schemas.microsoft.com/office/drawing/2014/main" id="{AFA18AB0-D901-0FB5-1FAC-1BE36705A5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5" y="1674590"/>
                <a:ext cx="1709738" cy="20478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2 35">
                <a:extLst>
                  <a:ext uri="{FF2B5EF4-FFF2-40B4-BE49-F238E27FC236}">
                    <a16:creationId xmlns:a16="http://schemas.microsoft.com/office/drawing/2014/main" id="{AE46FFEA-AB4D-5400-471A-2E5887F089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425" y="2715990"/>
                <a:ext cx="7034213" cy="8413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2 43">
                <a:extLst>
                  <a:ext uri="{FF2B5EF4-FFF2-40B4-BE49-F238E27FC236}">
                    <a16:creationId xmlns:a16="http://schemas.microsoft.com/office/drawing/2014/main" id="{E2C5F8EA-C2E7-9FB1-86B2-EA03C5E205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0" y="3001740"/>
                <a:ext cx="6867525" cy="25400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2 47">
                <a:extLst>
                  <a:ext uri="{FF2B5EF4-FFF2-40B4-BE49-F238E27FC236}">
                    <a16:creationId xmlns:a16="http://schemas.microsoft.com/office/drawing/2014/main" id="{9D9203C3-4133-EA8C-91B9-105A6AD2CF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0" y="3250977"/>
                <a:ext cx="9264650" cy="38100"/>
              </a:xfrm>
              <a:prstGeom prst="straightConnector1">
                <a:avLst/>
              </a:prstGeom>
              <a:ln w="1016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diritto 65">
                <a:extLst>
                  <a:ext uri="{FF2B5EF4-FFF2-40B4-BE49-F238E27FC236}">
                    <a16:creationId xmlns:a16="http://schemas.microsoft.com/office/drawing/2014/main" id="{4BCC463B-7E1F-8656-20A7-8F5CCC754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7525" y="2998565"/>
                <a:ext cx="325913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diritto 70">
                <a:extLst>
                  <a:ext uri="{FF2B5EF4-FFF2-40B4-BE49-F238E27FC236}">
                    <a16:creationId xmlns:a16="http://schemas.microsoft.com/office/drawing/2014/main" id="{A5AC0A1C-403F-966A-83CE-F9C589860B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400" y="3117627"/>
                <a:ext cx="2735263" cy="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diritto 76">
                <a:extLst>
                  <a:ext uri="{FF2B5EF4-FFF2-40B4-BE49-F238E27FC236}">
                    <a16:creationId xmlns:a16="http://schemas.microsoft.com/office/drawing/2014/main" id="{04573EDC-1ECF-9F69-D22C-D9F33A7DA3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8763" y="3027140"/>
                <a:ext cx="782637" cy="90487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diritto 83">
                <a:extLst>
                  <a:ext uri="{FF2B5EF4-FFF2-40B4-BE49-F238E27FC236}">
                    <a16:creationId xmlns:a16="http://schemas.microsoft.com/office/drawing/2014/main" id="{6671DD05-DB93-FC82-886C-D5ABA3AE0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7938" y="2731865"/>
                <a:ext cx="638175" cy="161925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2 89">
                <a:extLst>
                  <a:ext uri="{FF2B5EF4-FFF2-40B4-BE49-F238E27FC236}">
                    <a16:creationId xmlns:a16="http://schemas.microsoft.com/office/drawing/2014/main" id="{DD48B906-EED1-8EFF-CB7D-ED79544CC4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2" y="2890615"/>
                <a:ext cx="3208337" cy="36510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0F00550-7362-BC5D-2F63-E8ECD3B6B899}"/>
                </a:ext>
              </a:extLst>
            </p:cNvPr>
            <p:cNvGrpSpPr/>
            <p:nvPr/>
          </p:nvGrpSpPr>
          <p:grpSpPr>
            <a:xfrm>
              <a:off x="9677361" y="2961738"/>
              <a:ext cx="4711843" cy="2502353"/>
              <a:chOff x="9984432" y="4566224"/>
              <a:chExt cx="7321915" cy="951916"/>
            </a:xfrm>
          </p:grpSpPr>
          <p:cxnSp>
            <p:nvCxnSpPr>
              <p:cNvPr id="68" name="Connettore 2 299">
                <a:extLst>
                  <a:ext uri="{FF2B5EF4-FFF2-40B4-BE49-F238E27FC236}">
                    <a16:creationId xmlns:a16="http://schemas.microsoft.com/office/drawing/2014/main" id="{194F88EE-C0FF-B24B-55F9-33649D6F4F51}"/>
                  </a:ext>
                </a:extLst>
              </p:cNvPr>
              <p:cNvCxnSpPr/>
              <p:nvPr/>
            </p:nvCxnSpPr>
            <p:spPr>
              <a:xfrm>
                <a:off x="9984432" y="4797152"/>
                <a:ext cx="1500562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2 301">
                <a:extLst>
                  <a:ext uri="{FF2B5EF4-FFF2-40B4-BE49-F238E27FC236}">
                    <a16:creationId xmlns:a16="http://schemas.microsoft.com/office/drawing/2014/main" id="{E9B21644-6F3A-25C1-14A7-D5BB5543AE4D}"/>
                  </a:ext>
                </a:extLst>
              </p:cNvPr>
              <p:cNvCxnSpPr/>
              <p:nvPr/>
            </p:nvCxnSpPr>
            <p:spPr>
              <a:xfrm>
                <a:off x="9989855" y="5095367"/>
                <a:ext cx="1453118" cy="0"/>
              </a:xfrm>
              <a:prstGeom prst="straightConnector1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2 303">
                <a:extLst>
                  <a:ext uri="{FF2B5EF4-FFF2-40B4-BE49-F238E27FC236}">
                    <a16:creationId xmlns:a16="http://schemas.microsoft.com/office/drawing/2014/main" id="{2054C1A8-7DB4-4A23-3B01-AEA92FB1A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4432" y="5388159"/>
                <a:ext cx="145447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CasellaDiTesto 307">
                <a:extLst>
                  <a:ext uri="{FF2B5EF4-FFF2-40B4-BE49-F238E27FC236}">
                    <a16:creationId xmlns:a16="http://schemas.microsoft.com/office/drawing/2014/main" id="{66B929BB-3B1F-EF2B-D170-FB8CD5BC66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17250" y="4566224"/>
                <a:ext cx="3744748" cy="302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IT" b="1" dirty="0">
                    <a:solidFill>
                      <a:srgbClr val="00B0F0"/>
                    </a:solidFill>
                  </a:rPr>
                  <a:t>Air Cooling</a:t>
                </a:r>
                <a:endParaRPr lang="it-IT" altLang="en-IT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72" name="CasellaDiTesto 308">
                <a:extLst>
                  <a:ext uri="{FF2B5EF4-FFF2-40B4-BE49-F238E27FC236}">
                    <a16:creationId xmlns:a16="http://schemas.microsoft.com/office/drawing/2014/main" id="{9DD73A3D-9803-8B98-C228-2A4E95E18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34101" y="4861317"/>
                <a:ext cx="5672246" cy="302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en-IT" dirty="0">
                  <a:ln w="22225">
                    <a:solidFill>
                      <a:schemeClr val="accent4"/>
                    </a:solidFill>
                    <a:prstDash val="solid"/>
                  </a:ln>
                  <a:solidFill>
                    <a:schemeClr val="accent6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3" name="CasellaDiTesto 309">
                <a:extLst>
                  <a:ext uri="{FF2B5EF4-FFF2-40B4-BE49-F238E27FC236}">
                    <a16:creationId xmlns:a16="http://schemas.microsoft.com/office/drawing/2014/main" id="{30A0D067-90C4-6435-9BDB-AE575D2826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9698" y="5215430"/>
                <a:ext cx="3283011" cy="302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IT" b="1" dirty="0">
                    <a:solidFill>
                      <a:srgbClr val="FF0000"/>
                    </a:solidFill>
                  </a:rPr>
                  <a:t>Cables</a:t>
                </a:r>
                <a:endParaRPr lang="it-IT" altLang="en-IT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3" name="CasellaDiTesto 307">
            <a:extLst>
              <a:ext uri="{FF2B5EF4-FFF2-40B4-BE49-F238E27FC236}">
                <a16:creationId xmlns:a16="http://schemas.microsoft.com/office/drawing/2014/main" id="{BDE2E052-07E7-41DA-27AC-6EF50B13A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9915" y="5662989"/>
            <a:ext cx="2476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Paraffine for pipe cooling</a:t>
            </a:r>
            <a:endParaRPr lang="it-IT" altLang="en-IT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6" name="Connettore diritto 70">
            <a:extLst>
              <a:ext uri="{FF2B5EF4-FFF2-40B4-BE49-F238E27FC236}">
                <a16:creationId xmlns:a16="http://schemas.microsoft.com/office/drawing/2014/main" id="{7192FBF7-9A6A-4B82-CBCF-6EDF42012304}"/>
              </a:ext>
            </a:extLst>
          </p:cNvPr>
          <p:cNvCxnSpPr>
            <a:cxnSpLocks/>
          </p:cNvCxnSpPr>
          <p:nvPr/>
        </p:nvCxnSpPr>
        <p:spPr>
          <a:xfrm>
            <a:off x="7730476" y="6134255"/>
            <a:ext cx="1101828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2 23">
            <a:extLst>
              <a:ext uri="{FF2B5EF4-FFF2-40B4-BE49-F238E27FC236}">
                <a16:creationId xmlns:a16="http://schemas.microsoft.com/office/drawing/2014/main" id="{E2D009CE-6C3F-F408-6B5C-CF650A21B029}"/>
              </a:ext>
            </a:extLst>
          </p:cNvPr>
          <p:cNvCxnSpPr>
            <a:cxnSpLocks/>
          </p:cNvCxnSpPr>
          <p:nvPr/>
        </p:nvCxnSpPr>
        <p:spPr>
          <a:xfrm flipH="1" flipV="1">
            <a:off x="5071625" y="6394740"/>
            <a:ext cx="688722" cy="63358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2 25">
            <a:extLst>
              <a:ext uri="{FF2B5EF4-FFF2-40B4-BE49-F238E27FC236}">
                <a16:creationId xmlns:a16="http://schemas.microsoft.com/office/drawing/2014/main" id="{4959146F-87D0-B076-0CE2-7A6FE5141E0E}"/>
              </a:ext>
            </a:extLst>
          </p:cNvPr>
          <p:cNvCxnSpPr>
            <a:cxnSpLocks/>
          </p:cNvCxnSpPr>
          <p:nvPr/>
        </p:nvCxnSpPr>
        <p:spPr>
          <a:xfrm>
            <a:off x="5130750" y="6528273"/>
            <a:ext cx="688723" cy="72328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35">
            <a:extLst>
              <a:ext uri="{FF2B5EF4-FFF2-40B4-BE49-F238E27FC236}">
                <a16:creationId xmlns:a16="http://schemas.microsoft.com/office/drawing/2014/main" id="{3AD34F50-802E-4B77-C872-271BFC698730}"/>
              </a:ext>
            </a:extLst>
          </p:cNvPr>
          <p:cNvCxnSpPr>
            <a:cxnSpLocks/>
          </p:cNvCxnSpPr>
          <p:nvPr/>
        </p:nvCxnSpPr>
        <p:spPr>
          <a:xfrm flipV="1">
            <a:off x="4954587" y="6250452"/>
            <a:ext cx="2833547" cy="29716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89">
            <a:extLst>
              <a:ext uri="{FF2B5EF4-FFF2-40B4-BE49-F238E27FC236}">
                <a16:creationId xmlns:a16="http://schemas.microsoft.com/office/drawing/2014/main" id="{280A9A28-7753-9B08-B1A1-1CC0499E1A89}"/>
              </a:ext>
            </a:extLst>
          </p:cNvPr>
          <p:cNvCxnSpPr>
            <a:cxnSpLocks/>
          </p:cNvCxnSpPr>
          <p:nvPr/>
        </p:nvCxnSpPr>
        <p:spPr>
          <a:xfrm>
            <a:off x="7680176" y="6296425"/>
            <a:ext cx="1292394" cy="12895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43">
            <a:extLst>
              <a:ext uri="{FF2B5EF4-FFF2-40B4-BE49-F238E27FC236}">
                <a16:creationId xmlns:a16="http://schemas.microsoft.com/office/drawing/2014/main" id="{51E4DC4B-EC5B-068A-051E-79387EEA9A15}"/>
              </a:ext>
            </a:extLst>
          </p:cNvPr>
          <p:cNvCxnSpPr>
            <a:cxnSpLocks/>
          </p:cNvCxnSpPr>
          <p:nvPr/>
        </p:nvCxnSpPr>
        <p:spPr>
          <a:xfrm flipH="1">
            <a:off x="4973546" y="6165304"/>
            <a:ext cx="2766401" cy="8971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2 47">
            <a:extLst>
              <a:ext uri="{FF2B5EF4-FFF2-40B4-BE49-F238E27FC236}">
                <a16:creationId xmlns:a16="http://schemas.microsoft.com/office/drawing/2014/main" id="{37B065A0-CE7F-8972-712F-54A39CEA3D15}"/>
              </a:ext>
            </a:extLst>
          </p:cNvPr>
          <p:cNvCxnSpPr>
            <a:cxnSpLocks/>
          </p:cNvCxnSpPr>
          <p:nvPr/>
        </p:nvCxnSpPr>
        <p:spPr>
          <a:xfrm flipH="1" flipV="1">
            <a:off x="4938777" y="6066542"/>
            <a:ext cx="3732020" cy="13456"/>
          </a:xfrm>
          <a:prstGeom prst="straightConnector1">
            <a:avLst/>
          </a:prstGeom>
          <a:ln w="1016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4438BFB-C23B-354A-AA3B-EBF16ECBAE17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1156762-12F1-B318-DED2-325A6FF545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1C87608-4563-E975-B9AD-62C5D325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92696"/>
            <a:ext cx="10458760" cy="677972"/>
          </a:xfrm>
        </p:spPr>
        <p:txBody>
          <a:bodyPr/>
          <a:lstStyle/>
          <a:p>
            <a:r>
              <a:rPr lang="it-IT" dirty="0"/>
              <a:t>AIR COOLING DUCTS AND </a:t>
            </a:r>
            <a:r>
              <a:rPr lang="it-IT" dirty="0" err="1"/>
              <a:t>AND</a:t>
            </a:r>
            <a:r>
              <a:rPr lang="it-IT" dirty="0"/>
              <a:t> BELLOWS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6DD635F-564D-0740-3A9F-60F3D15C1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06" t="21651" r="8657" b="19760"/>
          <a:stretch/>
        </p:blipFill>
        <p:spPr>
          <a:xfrm>
            <a:off x="119336" y="1253093"/>
            <a:ext cx="10592145" cy="547260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982A14-6CA2-1620-A037-C7E1B15275E7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2EC1EE-1A06-497F-905A-28726C36F576}"/>
              </a:ext>
            </a:extLst>
          </p:cNvPr>
          <p:cNvSpPr txBox="1"/>
          <p:nvPr/>
        </p:nvSpPr>
        <p:spPr>
          <a:xfrm>
            <a:off x="6456040" y="5805264"/>
            <a:ext cx="30963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Contact with the </a:t>
            </a:r>
            <a:r>
              <a:rPr lang="it-IT" dirty="0" err="1"/>
              <a:t>beam</a:t>
            </a:r>
            <a:r>
              <a:rPr lang="it-IT" dirty="0"/>
              <a:t> pipe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15136BE-E4E5-3AD8-34B4-81AFA8D7AFF7}"/>
              </a:ext>
            </a:extLst>
          </p:cNvPr>
          <p:cNvCxnSpPr>
            <a:cxnSpLocks/>
          </p:cNvCxnSpPr>
          <p:nvPr/>
        </p:nvCxnSpPr>
        <p:spPr>
          <a:xfrm flipH="1" flipV="1">
            <a:off x="7392144" y="3861048"/>
            <a:ext cx="936104" cy="194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0ABE26B-FA7E-D0A2-D451-72D8B79BA88F}"/>
              </a:ext>
            </a:extLst>
          </p:cNvPr>
          <p:cNvCxnSpPr>
            <a:cxnSpLocks/>
          </p:cNvCxnSpPr>
          <p:nvPr/>
        </p:nvCxnSpPr>
        <p:spPr>
          <a:xfrm flipV="1">
            <a:off x="8472264" y="3861048"/>
            <a:ext cx="864096" cy="194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98DB4F3-C375-AF25-4FFF-CB7F30051D19}"/>
              </a:ext>
            </a:extLst>
          </p:cNvPr>
          <p:cNvCxnSpPr/>
          <p:nvPr/>
        </p:nvCxnSpPr>
        <p:spPr>
          <a:xfrm>
            <a:off x="3359696" y="2708920"/>
            <a:ext cx="1584176" cy="2880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DF12BF9-4FA3-9FCB-52EB-9282264FE5DE}"/>
              </a:ext>
            </a:extLst>
          </p:cNvPr>
          <p:cNvCxnSpPr>
            <a:cxnSpLocks/>
          </p:cNvCxnSpPr>
          <p:nvPr/>
        </p:nvCxnSpPr>
        <p:spPr>
          <a:xfrm>
            <a:off x="5699956" y="3449249"/>
            <a:ext cx="1512168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263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Segnaposto contenuto 8">
            <a:extLst>
              <a:ext uri="{FF2B5EF4-FFF2-40B4-BE49-F238E27FC236}">
                <a16:creationId xmlns:a16="http://schemas.microsoft.com/office/drawing/2014/main" id="{87CE2688-8662-BDE8-FEDE-6155080EED9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2" t="18401" r="2151" b="15005"/>
          <a:stretch>
            <a:fillRect/>
          </a:stretch>
        </p:blipFill>
        <p:spPr>
          <a:xfrm>
            <a:off x="0" y="849313"/>
            <a:ext cx="12023725" cy="5649912"/>
          </a:xfrm>
        </p:spPr>
      </p:pic>
      <p:sp>
        <p:nvSpPr>
          <p:cNvPr id="16389" name="CasellaDiTesto 10">
            <a:extLst>
              <a:ext uri="{FF2B5EF4-FFF2-40B4-BE49-F238E27FC236}">
                <a16:creationId xmlns:a16="http://schemas.microsoft.com/office/drawing/2014/main" id="{74EB6FBF-3EFE-11E6-D435-1944FCEFE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3037" y="4223047"/>
            <a:ext cx="1449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IT" dirty="0"/>
              <a:t>Elastic connection</a:t>
            </a:r>
            <a:endParaRPr lang="it-IT" altLang="en-IT" dirty="0"/>
          </a:p>
        </p:txBody>
      </p:sp>
      <p:sp>
        <p:nvSpPr>
          <p:cNvPr id="16390" name="CasellaDiTesto 11">
            <a:extLst>
              <a:ext uri="{FF2B5EF4-FFF2-40B4-BE49-F238E27FC236}">
                <a16:creationId xmlns:a16="http://schemas.microsoft.com/office/drawing/2014/main" id="{8F6D6401-4D0B-0ED8-1C35-74CD68747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2039938"/>
            <a:ext cx="1547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IT"/>
              <a:t>Inner Tracker</a:t>
            </a:r>
            <a:endParaRPr lang="it-IT" altLang="en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98AE2C5-4D94-FD41-8EEA-621E739AB340}"/>
              </a:ext>
            </a:extLst>
          </p:cNvPr>
          <p:cNvCxnSpPr>
            <a:cxnSpLocks/>
            <a:stCxn id="16389" idx="1"/>
          </p:cNvCxnSpPr>
          <p:nvPr/>
        </p:nvCxnSpPr>
        <p:spPr>
          <a:xfrm flipH="1" flipV="1">
            <a:off x="4871864" y="4330202"/>
            <a:ext cx="3591173" cy="2159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1EE0982-3473-F723-09E4-5E6E1F83CB44}"/>
              </a:ext>
            </a:extLst>
          </p:cNvPr>
          <p:cNvCxnSpPr>
            <a:cxnSpLocks/>
            <a:stCxn id="16389" idx="1"/>
          </p:cNvCxnSpPr>
          <p:nvPr/>
        </p:nvCxnSpPr>
        <p:spPr>
          <a:xfrm flipH="1" flipV="1">
            <a:off x="7929637" y="3576935"/>
            <a:ext cx="533400" cy="9699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F21722E6-2EF1-5101-3052-2CC4935E5EA7}"/>
              </a:ext>
            </a:extLst>
          </p:cNvPr>
          <p:cNvCxnSpPr>
            <a:cxnSpLocks/>
          </p:cNvCxnSpPr>
          <p:nvPr/>
        </p:nvCxnSpPr>
        <p:spPr>
          <a:xfrm>
            <a:off x="5924550" y="2409825"/>
            <a:ext cx="459482" cy="8564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olo 1">
            <a:extLst>
              <a:ext uri="{FF2B5EF4-FFF2-40B4-BE49-F238E27FC236}">
                <a16:creationId xmlns:a16="http://schemas.microsoft.com/office/drawing/2014/main" id="{AB114E36-F2B2-C83C-7126-46B98909A647}"/>
              </a:ext>
            </a:extLst>
          </p:cNvPr>
          <p:cNvSpPr txBox="1">
            <a:spLocks/>
          </p:cNvSpPr>
          <p:nvPr/>
        </p:nvSpPr>
        <p:spPr>
          <a:xfrm>
            <a:off x="159544" y="871783"/>
            <a:ext cx="10328944" cy="4745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54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</a:rPr>
              <a:t>Service cones for cooling and cables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C4C89D-EB74-B438-469C-EBAB039A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391" y="2496936"/>
            <a:ext cx="4054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Cone exit cable layer3-Cooling in layer3 </a:t>
            </a:r>
            <a:endParaRPr lang="it-IT" altLang="en-IT"/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FFD890CB-D4F7-CCDE-6360-294278854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5610023"/>
            <a:ext cx="610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 dirty="0"/>
              <a:t>Cone exit cable layer2-1-Cooling in layer 2-1 </a:t>
            </a:r>
            <a:endParaRPr lang="it-IT" altLang="en-IT" dirty="0"/>
          </a:p>
        </p:txBody>
      </p:sp>
      <p:cxnSp>
        <p:nvCxnSpPr>
          <p:cNvPr id="8" name="Connettore 2 9">
            <a:extLst>
              <a:ext uri="{FF2B5EF4-FFF2-40B4-BE49-F238E27FC236}">
                <a16:creationId xmlns:a16="http://schemas.microsoft.com/office/drawing/2014/main" id="{6A59225C-F4EE-7623-41C6-D1093BF5C6C9}"/>
              </a:ext>
            </a:extLst>
          </p:cNvPr>
          <p:cNvCxnSpPr>
            <a:cxnSpLocks/>
          </p:cNvCxnSpPr>
          <p:nvPr/>
        </p:nvCxnSpPr>
        <p:spPr>
          <a:xfrm flipH="1">
            <a:off x="1333103" y="2866823"/>
            <a:ext cx="661988" cy="11509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11">
            <a:extLst>
              <a:ext uri="{FF2B5EF4-FFF2-40B4-BE49-F238E27FC236}">
                <a16:creationId xmlns:a16="http://schemas.microsoft.com/office/drawing/2014/main" id="{0A6F4F56-EB26-ECFB-81A5-01D4A3B38E2A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559496" y="5157192"/>
            <a:ext cx="1080120" cy="637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1FF69B-887B-E5CA-88B5-5A24C57360EC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2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6DC00F6-F077-2A73-5CA0-A1EFB61B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CF018B6-6A5C-BCFA-188F-1C822FCDA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13</a:t>
            </a:fld>
            <a:endParaRPr lang="en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0AD981F-AA52-6C2A-7BCB-83D91885C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98" t="12199" r="2750" b="25702"/>
          <a:stretch/>
        </p:blipFill>
        <p:spPr>
          <a:xfrm>
            <a:off x="25085" y="1823216"/>
            <a:ext cx="10344472" cy="49259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7491DE-1C2D-9FF4-61DE-05013990A669}"/>
              </a:ext>
            </a:extLst>
          </p:cNvPr>
          <p:cNvSpPr txBox="1"/>
          <p:nvPr/>
        </p:nvSpPr>
        <p:spPr>
          <a:xfrm>
            <a:off x="191344" y="5977637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AIR COOLING CONE LAYER 1-2</a:t>
            </a:r>
            <a:endParaRPr lang="en-IT" sz="36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4E1085-DC7A-5083-3C4B-2B79A5D0F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70" t="15980" r="4359" b="26376"/>
          <a:stretch/>
        </p:blipFill>
        <p:spPr>
          <a:xfrm>
            <a:off x="3287688" y="557197"/>
            <a:ext cx="4556290" cy="219624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807DEB0-08B4-5617-9B36-319BEF9BE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90" t="17871" r="9247" b="27320"/>
          <a:stretch/>
        </p:blipFill>
        <p:spPr>
          <a:xfrm>
            <a:off x="7834084" y="526555"/>
            <a:ext cx="2764409" cy="222688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EF075DB-AB32-F7B3-C0F8-72D1799369CC}"/>
              </a:ext>
            </a:extLst>
          </p:cNvPr>
          <p:cNvSpPr txBox="1"/>
          <p:nvPr/>
        </p:nvSpPr>
        <p:spPr>
          <a:xfrm>
            <a:off x="25085" y="60489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6315D6-873D-A39B-CFD8-89A15A1F4248}"/>
              </a:ext>
            </a:extLst>
          </p:cNvPr>
          <p:cNvSpPr txBox="1"/>
          <p:nvPr/>
        </p:nvSpPr>
        <p:spPr>
          <a:xfrm>
            <a:off x="7217874" y="3136612"/>
            <a:ext cx="3384376" cy="584775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/>
              <a:t>Attack of the air </a:t>
            </a:r>
            <a:r>
              <a:rPr lang="it-IT" sz="1600" dirty="0" err="1"/>
              <a:t>cone</a:t>
            </a:r>
            <a:r>
              <a:rPr lang="it-IT" sz="1600" dirty="0"/>
              <a:t> to the support carbon </a:t>
            </a:r>
            <a:r>
              <a:rPr lang="it-IT" sz="1600" dirty="0" err="1"/>
              <a:t>fiber</a:t>
            </a:r>
            <a:endParaRPr lang="it-IT" sz="1600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DA3E0F3-C487-CDF3-3BAD-928E9F4EDBBB}"/>
              </a:ext>
            </a:extLst>
          </p:cNvPr>
          <p:cNvCxnSpPr>
            <a:cxnSpLocks/>
          </p:cNvCxnSpPr>
          <p:nvPr/>
        </p:nvCxnSpPr>
        <p:spPr>
          <a:xfrm flipV="1">
            <a:off x="9480376" y="2564904"/>
            <a:ext cx="216024" cy="571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6117F8C-66D3-7BA6-52E7-AC50C9E64446}"/>
              </a:ext>
            </a:extLst>
          </p:cNvPr>
          <p:cNvSpPr txBox="1"/>
          <p:nvPr/>
        </p:nvSpPr>
        <p:spPr>
          <a:xfrm>
            <a:off x="8112224" y="409971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Bellows</a:t>
            </a:r>
            <a:endParaRPr lang="it-IT" dirty="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A0EA255-DD59-1CB5-8A86-E72DC249E70A}"/>
              </a:ext>
            </a:extLst>
          </p:cNvPr>
          <p:cNvCxnSpPr>
            <a:cxnSpLocks/>
          </p:cNvCxnSpPr>
          <p:nvPr/>
        </p:nvCxnSpPr>
        <p:spPr>
          <a:xfrm flipH="1">
            <a:off x="7716180" y="4469050"/>
            <a:ext cx="540060" cy="548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112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F38AE0-09FD-52CD-EE3F-FFB4BA5882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14</a:t>
            </a:fld>
            <a:endParaRPr lang="en-IT"/>
          </a:p>
        </p:txBody>
      </p:sp>
      <p:sp>
        <p:nvSpPr>
          <p:cNvPr id="12" name="Titolo 11">
            <a:extLst>
              <a:ext uri="{FF2B5EF4-FFF2-40B4-BE49-F238E27FC236}">
                <a16:creationId xmlns:a16="http://schemas.microsoft.com/office/drawing/2014/main" id="{29D304C3-B213-9FAE-6361-8EB33849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431714"/>
            <a:ext cx="5803354" cy="477006"/>
          </a:xfrm>
        </p:spPr>
        <p:txBody>
          <a:bodyPr/>
          <a:lstStyle/>
          <a:p>
            <a:r>
              <a:rPr lang="it-IT" dirty="0"/>
              <a:t>AIR COOLING LAYER 3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304AADDA-D634-72E3-9C87-37303C0BCC1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CAA6A1-3FF7-7BC2-5F18-324A0FE28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53" t="16290" r="4863" b="28112"/>
          <a:stretch/>
        </p:blipFill>
        <p:spPr>
          <a:xfrm>
            <a:off x="11381" y="2066298"/>
            <a:ext cx="9703389" cy="47917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A5E7525-8C53-46A6-2376-174043B2F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16" t="14092" r="12202" b="21650"/>
          <a:stretch/>
        </p:blipFill>
        <p:spPr>
          <a:xfrm>
            <a:off x="7024766" y="908720"/>
            <a:ext cx="3636519" cy="363651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282F9E7-A003-5DB8-39CA-B59E8058311C}"/>
              </a:ext>
            </a:extLst>
          </p:cNvPr>
          <p:cNvSpPr txBox="1"/>
          <p:nvPr/>
        </p:nvSpPr>
        <p:spPr>
          <a:xfrm>
            <a:off x="335360" y="50129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76A9D81-1BA9-DF07-C37C-D00B429BE593}"/>
              </a:ext>
            </a:extLst>
          </p:cNvPr>
          <p:cNvSpPr txBox="1"/>
          <p:nvPr/>
        </p:nvSpPr>
        <p:spPr>
          <a:xfrm>
            <a:off x="4463243" y="2967335"/>
            <a:ext cx="23528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Attack of the air </a:t>
            </a:r>
            <a:r>
              <a:rPr lang="it-IT" sz="1800" dirty="0" err="1"/>
              <a:t>cone</a:t>
            </a:r>
            <a:r>
              <a:rPr lang="it-IT" sz="1800" dirty="0"/>
              <a:t> to the support carbon </a:t>
            </a:r>
            <a:r>
              <a:rPr lang="it-IT" sz="1800" dirty="0" err="1"/>
              <a:t>fiber</a:t>
            </a:r>
            <a:endParaRPr lang="it-IT" sz="1800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3DE144FC-5E9D-DF10-1565-C73B27C51BFA}"/>
              </a:ext>
            </a:extLst>
          </p:cNvPr>
          <p:cNvCxnSpPr>
            <a:cxnSpLocks/>
          </p:cNvCxnSpPr>
          <p:nvPr/>
        </p:nvCxnSpPr>
        <p:spPr>
          <a:xfrm>
            <a:off x="6816080" y="3212976"/>
            <a:ext cx="18722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0AEEB69C-96D4-0FA0-D9BB-CD2DA0CE4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43" t="18735" r="8630" b="24887"/>
          <a:stretch/>
        </p:blipFill>
        <p:spPr>
          <a:xfrm>
            <a:off x="3388247" y="894064"/>
            <a:ext cx="3636519" cy="214798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00EAB14-C5CF-B604-7ADF-E61E5944932F}"/>
              </a:ext>
            </a:extLst>
          </p:cNvPr>
          <p:cNvSpPr txBox="1"/>
          <p:nvPr/>
        </p:nvSpPr>
        <p:spPr>
          <a:xfrm>
            <a:off x="7816543" y="4571836"/>
            <a:ext cx="102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Bellows</a:t>
            </a:r>
            <a:endParaRPr lang="it-IT" dirty="0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BB1C36D-7CD6-C0C5-C81A-E41977AD7E18}"/>
              </a:ext>
            </a:extLst>
          </p:cNvPr>
          <p:cNvCxnSpPr>
            <a:cxnSpLocks/>
          </p:cNvCxnSpPr>
          <p:nvPr/>
        </p:nvCxnSpPr>
        <p:spPr>
          <a:xfrm>
            <a:off x="8472264" y="4859814"/>
            <a:ext cx="216024" cy="537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59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8E33B7-A24E-97F1-9AB6-45DDD25E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5338-A241-4137-8B26-BB7496B28330}" type="slidenum">
              <a:rPr lang="en-GB" smtClean="0"/>
              <a:t>15</a:t>
            </a:fld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51F277-68CA-4474-8508-DB88C9137005}"/>
              </a:ext>
            </a:extLst>
          </p:cNvPr>
          <p:cNvGrpSpPr>
            <a:grpSpLocks noChangeAspect="1"/>
          </p:cNvGrpSpPr>
          <p:nvPr/>
        </p:nvGrpSpPr>
        <p:grpSpPr>
          <a:xfrm>
            <a:off x="353436" y="729751"/>
            <a:ext cx="5986049" cy="5628496"/>
            <a:chOff x="-71251" y="-582853"/>
            <a:chExt cx="10934562" cy="10281429"/>
          </a:xfrm>
        </p:grpSpPr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DEF92623-CFCD-21EF-44A5-2BF518D3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4870" y="3143757"/>
              <a:ext cx="5252859" cy="3183669"/>
            </a:xfrm>
            <a:prstGeom prst="rect">
              <a:avLst/>
            </a:prstGeom>
          </p:spPr>
        </p:pic>
        <p:pic>
          <p:nvPicPr>
            <p:cNvPr id="5" name="Immagine 2">
              <a:extLst>
                <a:ext uri="{FF2B5EF4-FFF2-40B4-BE49-F238E27FC236}">
                  <a16:creationId xmlns:a16="http://schemas.microsoft.com/office/drawing/2014/main" id="{94570C9F-604B-20E9-67BB-04CD9F0FF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700" y="560871"/>
              <a:ext cx="6454118" cy="2710729"/>
            </a:xfrm>
            <a:prstGeom prst="rect">
              <a:avLst/>
            </a:prstGeom>
          </p:spPr>
        </p:pic>
        <p:cxnSp>
          <p:nvCxnSpPr>
            <p:cNvPr id="6" name="Connettore 2 7">
              <a:extLst>
                <a:ext uri="{FF2B5EF4-FFF2-40B4-BE49-F238E27FC236}">
                  <a16:creationId xmlns:a16="http://schemas.microsoft.com/office/drawing/2014/main" id="{22C52A41-29C5-54F6-D84C-33D77AD3E8E1}"/>
                </a:ext>
              </a:extLst>
            </p:cNvPr>
            <p:cNvCxnSpPr>
              <a:cxnSpLocks/>
            </p:cNvCxnSpPr>
            <p:nvPr/>
          </p:nvCxnSpPr>
          <p:spPr>
            <a:xfrm>
              <a:off x="4294094" y="1298310"/>
              <a:ext cx="1210725" cy="23721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11">
              <a:extLst>
                <a:ext uri="{FF2B5EF4-FFF2-40B4-BE49-F238E27FC236}">
                  <a16:creationId xmlns:a16="http://schemas.microsoft.com/office/drawing/2014/main" id="{502FB453-C482-1D26-0908-52A4C582950B}"/>
                </a:ext>
              </a:extLst>
            </p:cNvPr>
            <p:cNvCxnSpPr>
              <a:cxnSpLocks/>
            </p:cNvCxnSpPr>
            <p:nvPr/>
          </p:nvCxnSpPr>
          <p:spPr>
            <a:xfrm>
              <a:off x="4024663" y="5078506"/>
              <a:ext cx="2815408" cy="65623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magine 10">
              <a:extLst>
                <a:ext uri="{FF2B5EF4-FFF2-40B4-BE49-F238E27FC236}">
                  <a16:creationId xmlns:a16="http://schemas.microsoft.com/office/drawing/2014/main" id="{06D441D8-AD22-6925-0615-86A703625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35" b="89888" l="3176" r="97408">
                          <a14:foregroundMark x1="9462" y1="81882" x2="4796" y2="85815"/>
                          <a14:foregroundMark x1="4796" y1="85815" x2="6481" y2="84129"/>
                          <a14:foregroundMark x1="11147" y1="81601" x2="6351" y2="85112"/>
                          <a14:foregroundMark x1="6351" y1="85112" x2="4861" y2="88062"/>
                          <a14:foregroundMark x1="6740" y1="86517" x2="3305" y2="89185"/>
                          <a14:foregroundMark x1="5768" y1="88062" x2="17045" y2="75983"/>
                          <a14:foregroundMark x1="17045" y1="75983" x2="12897" y2="82584"/>
                          <a14:foregroundMark x1="12897" y1="82584" x2="92482" y2="14466"/>
                          <a14:foregroundMark x1="92482" y1="14466" x2="90797" y2="11376"/>
                          <a14:foregroundMark x1="90992" y1="11938" x2="96241" y2="8287"/>
                          <a14:foregroundMark x1="96241" y1="8287" x2="97148" y2="7022"/>
                          <a14:foregroundMark x1="93260" y1="12079" x2="93001" y2="15730"/>
                          <a14:foregroundMark x1="94815" y1="13483" x2="88075" y2="10253"/>
                          <a14:foregroundMark x1="88075" y1="10253" x2="5314" y2="81039"/>
                          <a14:foregroundMark x1="5314" y1="81039" x2="4213" y2="83567"/>
                          <a14:foregroundMark x1="5833" y1="84129" x2="3435" y2="89888"/>
                          <a14:foregroundMark x1="94362" y1="9551" x2="97472" y2="11938"/>
                          <a14:foregroundMark x1="95917" y1="5337" x2="94556" y2="4635"/>
                          <a14:foregroundMark x1="95917" y1="6320" x2="89436" y2="9691"/>
                          <a14:foregroundMark x1="89436" y1="9691" x2="89436" y2="9691"/>
                          <a14:foregroundMark x1="88853" y1="9691" x2="95852" y2="5056"/>
                          <a14:foregroundMark x1="95852" y1="5056" x2="96954" y2="112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164" y="2024863"/>
              <a:ext cx="8023413" cy="3702314"/>
            </a:xfrm>
            <a:prstGeom prst="rect">
              <a:avLst/>
            </a:prstGeom>
          </p:spPr>
        </p:pic>
        <p:sp>
          <p:nvSpPr>
            <p:cNvPr id="9" name="Ovale 4">
              <a:extLst>
                <a:ext uri="{FF2B5EF4-FFF2-40B4-BE49-F238E27FC236}">
                  <a16:creationId xmlns:a16="http://schemas.microsoft.com/office/drawing/2014/main" id="{AEC841D9-D3CC-B249-DF65-CB9B6E483964}"/>
                </a:ext>
              </a:extLst>
            </p:cNvPr>
            <p:cNvSpPr/>
            <p:nvPr/>
          </p:nvSpPr>
          <p:spPr>
            <a:xfrm rot="20377610">
              <a:off x="2371164" y="4670612"/>
              <a:ext cx="1573307" cy="8157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26">
              <a:extLst>
                <a:ext uri="{FF2B5EF4-FFF2-40B4-BE49-F238E27FC236}">
                  <a16:creationId xmlns:a16="http://schemas.microsoft.com/office/drawing/2014/main" id="{6633408A-8D7B-4BE0-29DD-BB35D5E46DFF}"/>
                </a:ext>
              </a:extLst>
            </p:cNvPr>
            <p:cNvSpPr txBox="1"/>
            <p:nvPr/>
          </p:nvSpPr>
          <p:spPr>
            <a:xfrm>
              <a:off x="108404" y="-582853"/>
              <a:ext cx="9570067" cy="73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</a:rPr>
                <a:t>Air </a:t>
              </a:r>
              <a:r>
                <a:rPr lang="it-IT" sz="2000" b="1" dirty="0" err="1">
                  <a:solidFill>
                    <a:srgbClr val="002060"/>
                  </a:solidFill>
                </a:rPr>
                <a:t>cooling</a:t>
              </a:r>
              <a:r>
                <a:rPr lang="it-IT" sz="2000" b="1" dirty="0">
                  <a:solidFill>
                    <a:srgbClr val="002060"/>
                  </a:solidFill>
                </a:rPr>
                <a:t> (</a:t>
              </a:r>
              <a:r>
                <a:rPr lang="it-IT" sz="2000" b="1" dirty="0" err="1">
                  <a:solidFill>
                    <a:srgbClr val="002060"/>
                  </a:solidFill>
                </a:rPr>
                <a:t>simulations</a:t>
              </a:r>
              <a:r>
                <a:rPr lang="it-IT" sz="2000" b="1" dirty="0">
                  <a:solidFill>
                    <a:srgbClr val="002060"/>
                  </a:solidFill>
                </a:rPr>
                <a:t>)</a:t>
              </a:r>
            </a:p>
          </p:txBody>
        </p:sp>
        <p:sp>
          <p:nvSpPr>
            <p:cNvPr id="11" name="CasellaDiTesto 1">
              <a:extLst>
                <a:ext uri="{FF2B5EF4-FFF2-40B4-BE49-F238E27FC236}">
                  <a16:creationId xmlns:a16="http://schemas.microsoft.com/office/drawing/2014/main" id="{C7634ED2-9D4B-D7E4-3CE4-51F31F3E4877}"/>
                </a:ext>
              </a:extLst>
            </p:cNvPr>
            <p:cNvSpPr txBox="1"/>
            <p:nvPr/>
          </p:nvSpPr>
          <p:spPr>
            <a:xfrm>
              <a:off x="-71251" y="6081823"/>
              <a:ext cx="10465826" cy="361675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dirty="0" err="1"/>
                <a:t>Cooling</a:t>
              </a:r>
              <a:r>
                <a:rPr lang="it-IT" dirty="0"/>
                <a:t> with air/He flow </a:t>
              </a:r>
              <a:r>
                <a:rPr lang="it-IT" dirty="0" err="1"/>
                <a:t>along</a:t>
              </a:r>
              <a:r>
                <a:rPr lang="it-IT" dirty="0"/>
                <a:t> the detect</a:t>
              </a:r>
              <a:r>
                <a:rPr lang="it-IT" sz="1600" dirty="0"/>
                <a:t>or.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/>
                <a:t>Air temperature:  </a:t>
              </a:r>
              <a:r>
                <a:rPr lang="it-IT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r>
                <a:rPr lang="it-IT" sz="1600" b="1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air</a:t>
              </a:r>
              <a:r>
                <a:rPr lang="it-IT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= 15°C</a:t>
              </a:r>
              <a:endParaRPr lang="it-IT" sz="16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endParaRP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/>
                <a:t>Max </a:t>
              </a:r>
              <a:r>
                <a:rPr lang="it-IT" sz="1600" dirty="0" err="1"/>
                <a:t>sensor</a:t>
              </a:r>
              <a:r>
                <a:rPr lang="it-IT" sz="1600" dirty="0"/>
                <a:t> </a:t>
              </a:r>
              <a:r>
                <a:rPr lang="it-IT" sz="1600" dirty="0" err="1"/>
                <a:t>temp</a:t>
              </a:r>
              <a:r>
                <a:rPr lang="it-IT" sz="1600" dirty="0"/>
                <a:t> on </a:t>
              </a:r>
              <a:r>
                <a:rPr lang="it-IT" sz="1600" dirty="0" err="1"/>
                <a:t>layer</a:t>
              </a:r>
              <a:r>
                <a:rPr lang="it-IT" sz="1600" dirty="0"/>
                <a:t> 3 (</a:t>
              </a:r>
              <a:r>
                <a:rPr lang="it-IT" sz="1600" dirty="0" err="1"/>
                <a:t>hottest</a:t>
              </a:r>
              <a:r>
                <a:rPr lang="it-IT" sz="1600" dirty="0"/>
                <a:t> one)  </a:t>
              </a:r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~25/30 ºC </a:t>
              </a:r>
              <a:r>
                <a:rPr lang="it-IT" sz="1600" dirty="0"/>
                <a:t>with He/Air. 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 err="1"/>
                <a:t>Vibrations</a:t>
              </a:r>
              <a:r>
                <a:rPr lang="it-IT" sz="1600" dirty="0"/>
                <a:t> studie</a:t>
              </a:r>
              <a:r>
                <a:rPr lang="it-IT" dirty="0"/>
                <a:t>s </a:t>
              </a:r>
              <a:r>
                <a:rPr lang="it-IT" dirty="0" err="1"/>
                <a:t>ongoing</a:t>
              </a:r>
              <a:endParaRPr lang="it-IT" dirty="0"/>
            </a:p>
          </p:txBody>
        </p:sp>
        <p:cxnSp>
          <p:nvCxnSpPr>
            <p:cNvPr id="12" name="Connettore 2 43">
              <a:extLst>
                <a:ext uri="{FF2B5EF4-FFF2-40B4-BE49-F238E27FC236}">
                  <a16:creationId xmlns:a16="http://schemas.microsoft.com/office/drawing/2014/main" id="{DBC2698B-764B-2B00-00D9-B4AF2E177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40" y="2455224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49">
              <a:extLst>
                <a:ext uri="{FF2B5EF4-FFF2-40B4-BE49-F238E27FC236}">
                  <a16:creationId xmlns:a16="http://schemas.microsoft.com/office/drawing/2014/main" id="{E2E08E49-D658-BBC6-537B-1EBF8F290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846" y="2765238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50">
              <a:extLst>
                <a:ext uri="{FF2B5EF4-FFF2-40B4-BE49-F238E27FC236}">
                  <a16:creationId xmlns:a16="http://schemas.microsoft.com/office/drawing/2014/main" id="{753EC674-729C-2822-A46C-761B8EDB26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4" y="3037528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51">
              <a:extLst>
                <a:ext uri="{FF2B5EF4-FFF2-40B4-BE49-F238E27FC236}">
                  <a16:creationId xmlns:a16="http://schemas.microsoft.com/office/drawing/2014/main" id="{041017BB-01B6-3381-E6D6-66B1CF51D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40" y="2083052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52">
              <a:extLst>
                <a:ext uri="{FF2B5EF4-FFF2-40B4-BE49-F238E27FC236}">
                  <a16:creationId xmlns:a16="http://schemas.microsoft.com/office/drawing/2014/main" id="{0928ED1C-9C7D-7443-3325-C23320C41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129" y="1679077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53">
              <a:extLst>
                <a:ext uri="{FF2B5EF4-FFF2-40B4-BE49-F238E27FC236}">
                  <a16:creationId xmlns:a16="http://schemas.microsoft.com/office/drawing/2014/main" id="{5CE76F58-9598-7065-626B-BE822362DA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013" y="1323623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56">
              <a:extLst>
                <a:ext uri="{FF2B5EF4-FFF2-40B4-BE49-F238E27FC236}">
                  <a16:creationId xmlns:a16="http://schemas.microsoft.com/office/drawing/2014/main" id="{A25F3EDE-0332-CB30-8B77-09E593C04E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0613" y="1734141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57">
              <a:extLst>
                <a:ext uri="{FF2B5EF4-FFF2-40B4-BE49-F238E27FC236}">
                  <a16:creationId xmlns:a16="http://schemas.microsoft.com/office/drawing/2014/main" id="{CBB0432A-36BC-911F-2989-2AF30D086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213" y="1478071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58">
              <a:extLst>
                <a:ext uri="{FF2B5EF4-FFF2-40B4-BE49-F238E27FC236}">
                  <a16:creationId xmlns:a16="http://schemas.microsoft.com/office/drawing/2014/main" id="{3B5F8BB1-2EAD-C99F-EF55-22E8CA5D28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5777" y="1166060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59">
              <a:extLst>
                <a:ext uri="{FF2B5EF4-FFF2-40B4-BE49-F238E27FC236}">
                  <a16:creationId xmlns:a16="http://schemas.microsoft.com/office/drawing/2014/main" id="{7F986A64-56D6-8299-1573-48CBA8D049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1579" y="872882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60">
              <a:extLst>
                <a:ext uri="{FF2B5EF4-FFF2-40B4-BE49-F238E27FC236}">
                  <a16:creationId xmlns:a16="http://schemas.microsoft.com/office/drawing/2014/main" id="{9F1BDDAB-29A3-9378-AF93-DB641C3C7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7425" y="591960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61">
              <a:extLst>
                <a:ext uri="{FF2B5EF4-FFF2-40B4-BE49-F238E27FC236}">
                  <a16:creationId xmlns:a16="http://schemas.microsoft.com/office/drawing/2014/main" id="{14D3ED0B-3C5E-FFC0-66C7-2A8990F79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8550" y="1890335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62">
              <a:extLst>
                <a:ext uri="{FF2B5EF4-FFF2-40B4-BE49-F238E27FC236}">
                  <a16:creationId xmlns:a16="http://schemas.microsoft.com/office/drawing/2014/main" id="{60D41482-97A3-1CE5-DD88-B7F4536F0072}"/>
                </a:ext>
              </a:extLst>
            </p:cNvPr>
            <p:cNvSpPr txBox="1"/>
            <p:nvPr/>
          </p:nvSpPr>
          <p:spPr>
            <a:xfrm rot="21035968">
              <a:off x="376438" y="3044752"/>
              <a:ext cx="3445625" cy="73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70C0"/>
                  </a:solidFill>
                </a:rPr>
                <a:t>Air </a:t>
              </a:r>
              <a:r>
                <a:rPr lang="it-IT" sz="2000" b="1" dirty="0" err="1">
                  <a:solidFill>
                    <a:srgbClr val="0070C0"/>
                  </a:solidFill>
                </a:rPr>
                <a:t>inlets</a:t>
              </a:r>
              <a:endParaRPr lang="it-IT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25" name="CasellaDiTesto 63">
              <a:extLst>
                <a:ext uri="{FF2B5EF4-FFF2-40B4-BE49-F238E27FC236}">
                  <a16:creationId xmlns:a16="http://schemas.microsoft.com/office/drawing/2014/main" id="{E89BBBB8-65FB-D0CC-F283-AD7EBD530860}"/>
                </a:ext>
              </a:extLst>
            </p:cNvPr>
            <p:cNvSpPr txBox="1"/>
            <p:nvPr/>
          </p:nvSpPr>
          <p:spPr>
            <a:xfrm rot="20924022">
              <a:off x="6882648" y="2143636"/>
              <a:ext cx="3035416" cy="73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C00000"/>
                  </a:solidFill>
                </a:rPr>
                <a:t>Air outlets</a:t>
              </a:r>
            </a:p>
          </p:txBody>
        </p:sp>
        <p:sp>
          <p:nvSpPr>
            <p:cNvPr id="26" name="Freccia a destra 66">
              <a:extLst>
                <a:ext uri="{FF2B5EF4-FFF2-40B4-BE49-F238E27FC236}">
                  <a16:creationId xmlns:a16="http://schemas.microsoft.com/office/drawing/2014/main" id="{44633348-4907-6A53-14A9-C269602117F2}"/>
                </a:ext>
              </a:extLst>
            </p:cNvPr>
            <p:cNvSpPr/>
            <p:nvPr/>
          </p:nvSpPr>
          <p:spPr>
            <a:xfrm rot="20245934">
              <a:off x="6490226" y="4355711"/>
              <a:ext cx="4373085" cy="671547"/>
            </a:xfrm>
            <a:prstGeom prst="rightArrow">
              <a:avLst>
                <a:gd name="adj1" fmla="val 29700"/>
                <a:gd name="adj2" fmla="val 100698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68">
              <a:extLst>
                <a:ext uri="{FF2B5EF4-FFF2-40B4-BE49-F238E27FC236}">
                  <a16:creationId xmlns:a16="http://schemas.microsoft.com/office/drawing/2014/main" id="{12E2DAC9-2C8C-C1CD-9FF9-76EFB29432B1}"/>
                </a:ext>
              </a:extLst>
            </p:cNvPr>
            <p:cNvSpPr txBox="1"/>
            <p:nvPr/>
          </p:nvSpPr>
          <p:spPr>
            <a:xfrm rot="20397107">
              <a:off x="7404634" y="5261235"/>
              <a:ext cx="2279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B0F0"/>
                  </a:solidFill>
                </a:rPr>
                <a:t>Air flow</a:t>
              </a:r>
            </a:p>
          </p:txBody>
        </p:sp>
      </p:grpSp>
      <p:grpSp>
        <p:nvGrpSpPr>
          <p:cNvPr id="29" name="Gruppo 30">
            <a:extLst>
              <a:ext uri="{FF2B5EF4-FFF2-40B4-BE49-F238E27FC236}">
                <a16:creationId xmlns:a16="http://schemas.microsoft.com/office/drawing/2014/main" id="{FB46A728-7EAB-9B54-A9FA-D678ECCA3966}"/>
              </a:ext>
            </a:extLst>
          </p:cNvPr>
          <p:cNvGrpSpPr>
            <a:grpSpLocks noChangeAspect="1"/>
          </p:cNvGrpSpPr>
          <p:nvPr/>
        </p:nvGrpSpPr>
        <p:grpSpPr>
          <a:xfrm>
            <a:off x="6788067" y="729751"/>
            <a:ext cx="5292741" cy="3027204"/>
            <a:chOff x="7435522" y="3573563"/>
            <a:chExt cx="4399878" cy="2565262"/>
          </a:xfrm>
        </p:grpSpPr>
        <p:pic>
          <p:nvPicPr>
            <p:cNvPr id="30" name="Immagine 24">
              <a:extLst>
                <a:ext uri="{FF2B5EF4-FFF2-40B4-BE49-F238E27FC236}">
                  <a16:creationId xmlns:a16="http://schemas.microsoft.com/office/drawing/2014/main" id="{853BD008-4A38-E9C3-9165-9A2A183B5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35522" y="3573563"/>
              <a:ext cx="4399878" cy="2565262"/>
            </a:xfrm>
            <a:prstGeom prst="rect">
              <a:avLst/>
            </a:prstGeom>
          </p:spPr>
        </p:pic>
        <p:cxnSp>
          <p:nvCxnSpPr>
            <p:cNvPr id="31" name="Connettore diritto 26">
              <a:extLst>
                <a:ext uri="{FF2B5EF4-FFF2-40B4-BE49-F238E27FC236}">
                  <a16:creationId xmlns:a16="http://schemas.microsoft.com/office/drawing/2014/main" id="{860BB873-B59B-104E-F4EB-F684EE09ABD1}"/>
                </a:ext>
              </a:extLst>
            </p:cNvPr>
            <p:cNvCxnSpPr/>
            <p:nvPr/>
          </p:nvCxnSpPr>
          <p:spPr>
            <a:xfrm flipV="1">
              <a:off x="9292816" y="4307985"/>
              <a:ext cx="0" cy="125505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28">
              <a:extLst>
                <a:ext uri="{FF2B5EF4-FFF2-40B4-BE49-F238E27FC236}">
                  <a16:creationId xmlns:a16="http://schemas.microsoft.com/office/drawing/2014/main" id="{381C5140-DC9E-7273-DA0C-53B2C0E76A7F}"/>
                </a:ext>
              </a:extLst>
            </p:cNvPr>
            <p:cNvCxnSpPr/>
            <p:nvPr/>
          </p:nvCxnSpPr>
          <p:spPr>
            <a:xfrm flipH="1">
              <a:off x="8050306" y="5280213"/>
              <a:ext cx="1188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29">
              <a:extLst>
                <a:ext uri="{FF2B5EF4-FFF2-40B4-BE49-F238E27FC236}">
                  <a16:creationId xmlns:a16="http://schemas.microsoft.com/office/drawing/2014/main" id="{9AD63D28-CD88-6642-604E-593E378C03DB}"/>
                </a:ext>
              </a:extLst>
            </p:cNvPr>
            <p:cNvCxnSpPr/>
            <p:nvPr/>
          </p:nvCxnSpPr>
          <p:spPr>
            <a:xfrm flipH="1">
              <a:off x="8050306" y="4325915"/>
              <a:ext cx="1188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C8B4C17-ED35-1496-42F9-5771BCE54B9C}"/>
              </a:ext>
            </a:extLst>
          </p:cNvPr>
          <p:cNvGrpSpPr>
            <a:grpSpLocks noChangeAspect="1"/>
          </p:cNvGrpSpPr>
          <p:nvPr/>
        </p:nvGrpSpPr>
        <p:grpSpPr>
          <a:xfrm>
            <a:off x="6557093" y="3810068"/>
            <a:ext cx="5754688" cy="2913857"/>
            <a:chOff x="341311" y="989806"/>
            <a:chExt cx="11509375" cy="5827713"/>
          </a:xfrm>
        </p:grpSpPr>
        <p:pic>
          <p:nvPicPr>
            <p:cNvPr id="51" name="Immagine 4">
              <a:extLst>
                <a:ext uri="{FF2B5EF4-FFF2-40B4-BE49-F238E27FC236}">
                  <a16:creationId xmlns:a16="http://schemas.microsoft.com/office/drawing/2014/main" id="{47F73AB6-9F50-DF99-5FF4-9B08D52CC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8" t="13483" b="18303"/>
            <a:stretch>
              <a:fillRect/>
            </a:stretch>
          </p:blipFill>
          <p:spPr bwMode="auto">
            <a:xfrm>
              <a:off x="341311" y="989806"/>
              <a:ext cx="11509375" cy="582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CasellaDiTesto 5">
              <a:extLst>
                <a:ext uri="{FF2B5EF4-FFF2-40B4-BE49-F238E27FC236}">
                  <a16:creationId xmlns:a16="http://schemas.microsoft.com/office/drawing/2014/main" id="{8A6B88C5-E02D-C61F-E75A-FE5FAAB7A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6474" y="2644251"/>
              <a:ext cx="3866760" cy="66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Inner Tracker</a:t>
              </a:r>
              <a:endParaRPr lang="it-IT" altLang="en-IT" dirty="0"/>
            </a:p>
          </p:txBody>
        </p:sp>
        <p:cxnSp>
          <p:nvCxnSpPr>
            <p:cNvPr id="53" name="Connettore 2 7">
              <a:extLst>
                <a:ext uri="{FF2B5EF4-FFF2-40B4-BE49-F238E27FC236}">
                  <a16:creationId xmlns:a16="http://schemas.microsoft.com/office/drawing/2014/main" id="{73B7A5C1-1BE3-2BA3-01AF-FFD6F1B73F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2886075"/>
              <a:ext cx="550863" cy="10175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sellaDiTesto 10">
              <a:extLst>
                <a:ext uri="{FF2B5EF4-FFF2-40B4-BE49-F238E27FC236}">
                  <a16:creationId xmlns:a16="http://schemas.microsoft.com/office/drawing/2014/main" id="{B062E32B-692E-C7A6-08AF-A7B8D417B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3320" y="1013696"/>
              <a:ext cx="2560637" cy="66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Disk 3</a:t>
              </a:r>
              <a:endParaRPr lang="it-IT" altLang="en-IT" dirty="0"/>
            </a:p>
          </p:txBody>
        </p:sp>
        <p:sp>
          <p:nvSpPr>
            <p:cNvPr id="55" name="CasellaDiTesto 12">
              <a:extLst>
                <a:ext uri="{FF2B5EF4-FFF2-40B4-BE49-F238E27FC236}">
                  <a16:creationId xmlns:a16="http://schemas.microsoft.com/office/drawing/2014/main" id="{16981AF0-6921-DDE7-3635-EE9679172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6702" y="1297878"/>
              <a:ext cx="2560631" cy="66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Disk 2</a:t>
              </a:r>
              <a:endParaRPr lang="it-IT" altLang="en-IT"/>
            </a:p>
          </p:txBody>
        </p:sp>
        <p:sp>
          <p:nvSpPr>
            <p:cNvPr id="56" name="CasellaDiTesto 14">
              <a:extLst>
                <a:ext uri="{FF2B5EF4-FFF2-40B4-BE49-F238E27FC236}">
                  <a16:creationId xmlns:a16="http://schemas.microsoft.com/office/drawing/2014/main" id="{8C77B8E9-3D4A-9C4F-AEA8-4C5BD4899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6556" y="2006013"/>
              <a:ext cx="2560631" cy="66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Disk 1</a:t>
              </a:r>
              <a:endParaRPr lang="it-IT" altLang="en-IT" dirty="0"/>
            </a:p>
          </p:txBody>
        </p:sp>
        <p:cxnSp>
          <p:nvCxnSpPr>
            <p:cNvPr id="57" name="Connettore 2 17">
              <a:extLst>
                <a:ext uri="{FF2B5EF4-FFF2-40B4-BE49-F238E27FC236}">
                  <a16:creationId xmlns:a16="http://schemas.microsoft.com/office/drawing/2014/main" id="{8B79A022-18BF-F758-88BF-F8CCCBCD4F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2635" y="1629827"/>
              <a:ext cx="191180" cy="6823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0">
              <a:extLst>
                <a:ext uri="{FF2B5EF4-FFF2-40B4-BE49-F238E27FC236}">
                  <a16:creationId xmlns:a16="http://schemas.microsoft.com/office/drawing/2014/main" id="{3F423CBD-2C5E-28A6-1B32-99AE94C57A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9863" y="2066925"/>
              <a:ext cx="225425" cy="4905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21">
              <a:extLst>
                <a:ext uri="{FF2B5EF4-FFF2-40B4-BE49-F238E27FC236}">
                  <a16:creationId xmlns:a16="http://schemas.microsoft.com/office/drawing/2014/main" id="{7752FC7E-D768-A4C7-82D6-311A23CBBE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4150" y="1489075"/>
              <a:ext cx="109538" cy="577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A8A2A9-ED7C-5460-3FDF-484D1F42D477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11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17DE9-3675-9F83-5B09-871ECF7E6671}"/>
              </a:ext>
            </a:extLst>
          </p:cNvPr>
          <p:cNvSpPr txBox="1"/>
          <p:nvPr/>
        </p:nvSpPr>
        <p:spPr>
          <a:xfrm>
            <a:off x="8810624" y="1166842"/>
            <a:ext cx="3220282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Middle Barrel</a:t>
            </a:r>
          </a:p>
          <a:p>
            <a:pPr algn="ctr"/>
            <a:r>
              <a:rPr lang="en-US" b="1" dirty="0"/>
              <a:t>At </a:t>
            </a:r>
            <a:r>
              <a:rPr lang="en-IT" b="1" dirty="0"/>
              <a:t>13 cm radius</a:t>
            </a:r>
          </a:p>
          <a:p>
            <a:pPr algn="ctr"/>
            <a:endParaRPr lang="en-IT" b="1" dirty="0"/>
          </a:p>
          <a:p>
            <a:pPr algn="ctr"/>
            <a:r>
              <a:rPr lang="en-IT" dirty="0"/>
              <a:t>22 staves of 8 modules each.</a:t>
            </a:r>
          </a:p>
          <a:p>
            <a:pPr algn="ctr"/>
            <a:endParaRPr lang="en-IT" dirty="0"/>
          </a:p>
          <a:p>
            <a:pPr algn="ctr"/>
            <a:r>
              <a:rPr lang="en-GB" dirty="0">
                <a:solidFill>
                  <a:srgbClr val="0070C0"/>
                </a:solidFill>
              </a:rPr>
              <a:t>L</a:t>
            </a:r>
            <a:r>
              <a:rPr lang="en-IT" dirty="0">
                <a:solidFill>
                  <a:srgbClr val="0070C0"/>
                </a:solidFill>
              </a:rPr>
              <a:t>ightweight reticular support structure (ALICE/Belle-II like)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Readout chips either side</a:t>
            </a:r>
          </a:p>
          <a:p>
            <a:pPr algn="ctr"/>
            <a:r>
              <a:rPr lang="en-IT" b="1" dirty="0"/>
              <a:t>Power budget</a:t>
            </a:r>
          </a:p>
          <a:p>
            <a:pPr algn="ctr"/>
            <a:r>
              <a:rPr lang="en-IT" b="1" dirty="0"/>
              <a:t>~342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weight ~1 kg</a:t>
            </a:r>
          </a:p>
          <a:p>
            <a:pPr algn="ctr"/>
            <a:r>
              <a:rPr lang="en-IT" dirty="0"/>
              <a:t>Water cooled (2 pipes of 2 mm diameter)</a:t>
            </a:r>
          </a:p>
          <a:p>
            <a:pPr algn="ctr"/>
            <a:endParaRPr lang="en-IT" dirty="0"/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333F11CC-ADD0-FBAE-A4F4-B3FBFF09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93" y="634431"/>
            <a:ext cx="8229600" cy="580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3E4BA-0CAA-C034-EFAC-37953531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16</a:t>
            </a:fld>
            <a:endParaRPr lang="en-IT"/>
          </a:p>
        </p:txBody>
      </p:sp>
      <p:pic>
        <p:nvPicPr>
          <p:cNvPr id="3" name="Immagine 9" descr="Immagine che contiene interno, pavimento, tavolo, terreno&#10;&#10;Descrizione generata automaticamente">
            <a:extLst>
              <a:ext uri="{FF2B5EF4-FFF2-40B4-BE49-F238E27FC236}">
                <a16:creationId xmlns:a16="http://schemas.microsoft.com/office/drawing/2014/main" id="{AF180F52-52A7-84BB-F112-FB8C41946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2" b="31027"/>
          <a:stretch/>
        </p:blipFill>
        <p:spPr>
          <a:xfrm>
            <a:off x="3575440" y="4725144"/>
            <a:ext cx="5041119" cy="2029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909CF-5D29-EF48-3370-6A2E31A223E2}"/>
              </a:ext>
            </a:extLst>
          </p:cNvPr>
          <p:cNvSpPr txBox="1"/>
          <p:nvPr/>
        </p:nvSpPr>
        <p:spPr>
          <a:xfrm>
            <a:off x="3581132" y="5997246"/>
            <a:ext cx="2946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2000" dirty="0">
                <a:solidFill>
                  <a:schemeClr val="bg1"/>
                </a:solidFill>
              </a:rPr>
              <a:t>Similar prototype </a:t>
            </a:r>
          </a:p>
          <a:p>
            <a:pPr algn="l"/>
            <a:r>
              <a:rPr lang="en-IT" sz="2000" dirty="0">
                <a:solidFill>
                  <a:schemeClr val="bg1"/>
                </a:solidFill>
              </a:rPr>
              <a:t>built @ Pisa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BBDE8-E6ED-0C19-2FFC-20D3F343CEDB}"/>
              </a:ext>
            </a:extLst>
          </p:cNvPr>
          <p:cNvSpPr txBox="1"/>
          <p:nvPr/>
        </p:nvSpPr>
        <p:spPr>
          <a:xfrm>
            <a:off x="8803627" y="5993939"/>
            <a:ext cx="3220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dirty="0">
                <a:solidFill>
                  <a:srgbClr val="0070C0"/>
                </a:solidFill>
              </a:rPr>
              <a:t>Outer barrel is similar but longer (see backup)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BA616F-38CA-8BCD-20C1-D7209DDF81CC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3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17DE9-3675-9F83-5B09-871ECF7E6671}"/>
              </a:ext>
            </a:extLst>
          </p:cNvPr>
          <p:cNvSpPr txBox="1"/>
          <p:nvPr/>
        </p:nvSpPr>
        <p:spPr>
          <a:xfrm>
            <a:off x="8451690" y="2038722"/>
            <a:ext cx="3625515" cy="4247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Outer Vertex Tracker Barrel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At 31.5 cm radius</a:t>
            </a:r>
            <a:endParaRPr lang="en-IT" b="1" dirty="0">
              <a:solidFill>
                <a:schemeClr val="tx1"/>
              </a:solidFill>
            </a:endParaRPr>
          </a:p>
          <a:p>
            <a:pPr algn="ctr"/>
            <a:endParaRPr lang="en-IT" dirty="0"/>
          </a:p>
          <a:p>
            <a:pPr algn="ctr"/>
            <a:r>
              <a:rPr lang="en-IT" dirty="0"/>
              <a:t>51 staves of 16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>
                <a:solidFill>
                  <a:srgbClr val="0070C0"/>
                </a:solidFill>
              </a:rPr>
              <a:t>L</a:t>
            </a:r>
            <a:r>
              <a:rPr lang="en-IT" dirty="0">
                <a:solidFill>
                  <a:srgbClr val="0070C0"/>
                </a:solidFill>
              </a:rPr>
              <a:t>ightweight reticular support structure (ALICE/Belle-II like)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weight ~3.7 kg</a:t>
            </a:r>
          </a:p>
          <a:p>
            <a:pPr algn="ctr"/>
            <a:r>
              <a:rPr lang="en-IT" dirty="0"/>
              <a:t>Readout chips either side</a:t>
            </a:r>
          </a:p>
          <a:p>
            <a:pPr algn="ctr"/>
            <a:r>
              <a:rPr lang="en-IT" b="1" dirty="0"/>
              <a:t>Power budget</a:t>
            </a:r>
          </a:p>
          <a:p>
            <a:pPr algn="ctr"/>
            <a:r>
              <a:rPr lang="en-IT" b="1" dirty="0"/>
              <a:t>~1400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Water cooled (2 pipes of 2 mm diameter)</a:t>
            </a:r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61694D8A-0B97-68CC-9C4C-5441F0BA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38" y="1100484"/>
            <a:ext cx="7651589" cy="53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925D7-9951-B435-C625-C52B1FA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17</a:t>
            </a:fld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46AA5E-CC58-1E15-7E4C-1A3696BCC9FE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2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00C24-EF75-49C2-EEB7-E3A794A0F03D}"/>
              </a:ext>
            </a:extLst>
          </p:cNvPr>
          <p:cNvSpPr txBox="1"/>
          <p:nvPr/>
        </p:nvSpPr>
        <p:spPr>
          <a:xfrm>
            <a:off x="8184232" y="1890192"/>
            <a:ext cx="3852631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Outer Vertex Tracker Disk 1</a:t>
            </a:r>
          </a:p>
          <a:p>
            <a:pPr algn="ctr"/>
            <a:r>
              <a:rPr lang="en-IT" dirty="0"/>
              <a:t>2 sides (front and back) each with 4 petals. 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One petal is made of  different staves of overlapping modules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modules per disk: 196</a:t>
            </a:r>
          </a:p>
          <a:p>
            <a:pPr algn="ctr"/>
            <a:r>
              <a:rPr lang="en-IT" dirty="0"/>
              <a:t>Total weight ~850 grams</a:t>
            </a:r>
          </a:p>
          <a:p>
            <a:pPr algn="ctr"/>
            <a:r>
              <a:rPr lang="en-IT" dirty="0"/>
              <a:t>Power budget ~ 336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Cooling using 1 water pipe (2 mm diameter)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Similar geometry for the other two disks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FC166C75-0D00-D922-4952-C3EF274BB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977" y="839042"/>
            <a:ext cx="7904178" cy="557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A7323-2FCA-B095-8C1E-33F040D5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18</a:t>
            </a:fld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973C9C-F8A3-9C61-6650-A3B40F5D34E6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89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0BECA-534A-591A-8381-37D8B34A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A3EA0-7C35-7E9E-355D-3DBA395334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336" y="543512"/>
            <a:ext cx="9624392" cy="709712"/>
          </a:xfrm>
        </p:spPr>
        <p:txBody>
          <a:bodyPr anchor="b">
            <a:norm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Overall layout and dimensions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9BA55DB-D4ED-4B2A-355B-40A899A0D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840" y="1282266"/>
            <a:ext cx="7772520" cy="54753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2E1FF9-EC1A-EC7A-9635-9050C597A69F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97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A0E6E3-3EBF-4330-F602-0BB57B44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589A0B-5E58-4832-B8C3-64D6882FD8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4750" y="769938"/>
            <a:ext cx="11017250" cy="1073150"/>
          </a:xfrm>
        </p:spPr>
        <p:txBody>
          <a:bodyPr/>
          <a:lstStyle/>
          <a:p>
            <a:r>
              <a:rPr lang="en-IT" dirty="0"/>
              <a:t>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BEF08AB-780B-33F1-F46E-CF34EBDAB6FA}"/>
                  </a:ext>
                </a:extLst>
              </p:cNvPr>
              <p:cNvSpPr>
                <a:spLocks noGrp="1"/>
              </p:cNvSpPr>
              <p:nvPr>
                <p:ph sz="quarter" idx="4294967295"/>
              </p:nvPr>
            </p:nvSpPr>
            <p:spPr>
              <a:xfrm>
                <a:off x="1174750" y="2360613"/>
                <a:ext cx="11017250" cy="392747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IT" sz="2400" dirty="0"/>
                  <a:t>Interaction region detectors must be integrated with the beam pipe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0070C0"/>
                    </a:solidFill>
                  </a:rPr>
                  <a:t>The vertex detector innermost radius should profit of the reduced beam pipe diameter (2 cm) and should cover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&lt;0.99 </m:t>
                    </m:r>
                  </m:oMath>
                </a14:m>
                <a:endParaRPr lang="en-US" sz="2400" b="0" dirty="0">
                  <a:solidFill>
                    <a:srgbClr val="0070C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endParaRPr lang="en-IT" sz="2400" dirty="0">
                  <a:solidFill>
                    <a:srgbClr val="0070C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FF0000"/>
                    </a:solidFill>
                  </a:rPr>
                  <a:t>Must not interefere with the Luminosity Calorimeter  (clearance of ~120 mrad)</a:t>
                </a:r>
              </a:p>
              <a:p>
                <a:pPr lvl="1">
                  <a:lnSpc>
                    <a:spcPct val="100000"/>
                  </a:lnSpc>
                </a:pPr>
                <a:endParaRPr lang="en-IT" sz="2400" dirty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00B050"/>
                    </a:solidFill>
                  </a:rPr>
                  <a:t>The mounting of the vertex tracker must be done inside the support tube</a:t>
                </a:r>
              </a:p>
              <a:p>
                <a:pPr lvl="1">
                  <a:lnSpc>
                    <a:spcPct val="100000"/>
                  </a:lnSpc>
                </a:pPr>
                <a:endParaRPr lang="en-GB" sz="2400" dirty="0">
                  <a:solidFill>
                    <a:srgbClr val="00B05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GB" sz="2400" dirty="0"/>
                  <a:t>M</a:t>
                </a:r>
                <a:r>
                  <a:rPr lang="en-IT" sz="2400" dirty="0"/>
                  <a:t>inimize the radiation lengths </a:t>
                </a:r>
              </a:p>
              <a:p>
                <a:pPr>
                  <a:lnSpc>
                    <a:spcPct val="100000"/>
                  </a:lnSpc>
                </a:pPr>
                <a:endParaRPr lang="en-IT" sz="24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BEF08AB-780B-33F1-F46E-CF34EBDAB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294967295"/>
              </p:nvPr>
            </p:nvSpPr>
            <p:spPr>
              <a:xfrm>
                <a:off x="1174750" y="2360613"/>
                <a:ext cx="11017250" cy="3927475"/>
              </a:xfrm>
              <a:blipFill>
                <a:blip r:embed="rId2"/>
                <a:stretch>
                  <a:fillRect l="-885" t="-1085" r="-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6251F2-BE21-ED65-7B20-A42459ACFEED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39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756282-9C0E-D4CB-4029-EEBDB8C7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90329" y="3281103"/>
            <a:ext cx="3502848" cy="36509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EF296-D1C4-C864-D4F7-54D6661D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4B8F7A-1D6B-A640-B4B8-4F484FE67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4750" y="769938"/>
            <a:ext cx="11017250" cy="1073150"/>
          </a:xfrm>
        </p:spPr>
        <p:txBody>
          <a:bodyPr/>
          <a:lstStyle/>
          <a:p>
            <a:r>
              <a:rPr lang="en-IT" dirty="0"/>
              <a:t>Simulated material budget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40E93-6D78-5B67-61B0-96680017A7E4}"/>
              </a:ext>
            </a:extLst>
          </p:cNvPr>
          <p:cNvSpPr txBox="1"/>
          <p:nvPr/>
        </p:nvSpPr>
        <p:spPr>
          <a:xfrm>
            <a:off x="5327233" y="1648834"/>
            <a:ext cx="6385391" cy="1292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IT" sz="2400" dirty="0"/>
              <a:t>In agreement with CAD estimates</a:t>
            </a:r>
          </a:p>
          <a:p>
            <a:pPr algn="l"/>
            <a:r>
              <a:rPr lang="en-IT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Smaller X/X</a:t>
            </a:r>
            <a:r>
              <a:rPr lang="en-IT" baseline="-25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0</a:t>
            </a:r>
            <a:r>
              <a:rPr lang="en-IT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wrt IDEA CDR estimates </a:t>
            </a:r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even </a:t>
            </a:r>
            <a:r>
              <a:rPr lang="en-GB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i</a:t>
            </a:r>
            <a:r>
              <a:rPr lang="en-IT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ncluding power and readout cables in the sensitive region</a:t>
            </a:r>
          </a:p>
          <a:p>
            <a:pPr algn="l"/>
            <a:r>
              <a:rPr lang="en-IT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Silicon only ~15% of the 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6F63C-1C54-13C4-76A4-7946BE418ED3}"/>
              </a:ext>
            </a:extLst>
          </p:cNvPr>
          <p:cNvSpPr txBox="1"/>
          <p:nvPr/>
        </p:nvSpPr>
        <p:spPr>
          <a:xfrm>
            <a:off x="9682629" y="5067770"/>
            <a:ext cx="2249590" cy="506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2000" b="1" dirty="0"/>
              <a:t>Inner Vertex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41FCE-BB00-A674-384C-CEF0FEA1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3147" y="1266791"/>
            <a:ext cx="4721009" cy="4920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3F26B-4E5A-A946-5B4C-50EFCDEA1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3387442"/>
            <a:ext cx="3675365" cy="33606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B626DE-D3E0-4881-B9D4-D1D5419DF57F}"/>
              </a:ext>
            </a:extLst>
          </p:cNvPr>
          <p:cNvSpPr txBox="1"/>
          <p:nvPr/>
        </p:nvSpPr>
        <p:spPr>
          <a:xfrm>
            <a:off x="6214445" y="4929590"/>
            <a:ext cx="2305483" cy="506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2000" b="1" dirty="0"/>
              <a:t>Beam pipe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67FE4C-6FA2-08C5-C598-8584DE825993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56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9F21C8-C4D5-C4AE-2C0F-49A90F4B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70" y="2994817"/>
            <a:ext cx="7488832" cy="36876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BE021-BF5E-E0FA-AEEA-7BA3F820D9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21</a:t>
            </a:fld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0BFC4-C87D-10E8-8B25-9EA28E08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rgbClr val="FF0000"/>
                </a:solidFill>
              </a:rPr>
              <a:t>Support cylinder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15F0A-0046-8DBD-B022-E0F0543253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2346" y="1579563"/>
            <a:ext cx="11017250" cy="39274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IT" sz="2400" dirty="0"/>
              <a:t>All elements in the interaction region (Vertex and LumiCal) are mounted rigidly on a support cylinder that guarantees mechanical stability and alignment</a:t>
            </a:r>
          </a:p>
          <a:p>
            <a:pPr lvl="1">
              <a:lnSpc>
                <a:spcPct val="100000"/>
              </a:lnSpc>
            </a:pPr>
            <a:r>
              <a:rPr lang="en-IT" sz="2000" dirty="0">
                <a:solidFill>
                  <a:srgbClr val="C00000"/>
                </a:solidFill>
              </a:rPr>
              <a:t>Once the structure is assembled it is slided inside the rest of the detector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EF3D13-A8AA-50D5-25E2-6D89DA041AB4}"/>
              </a:ext>
            </a:extLst>
          </p:cNvPr>
          <p:cNvGrpSpPr>
            <a:grpSpLocks noChangeAspect="1"/>
          </p:cNvGrpSpPr>
          <p:nvPr/>
        </p:nvGrpSpPr>
        <p:grpSpPr>
          <a:xfrm>
            <a:off x="7702241" y="3182084"/>
            <a:ext cx="3927413" cy="2324954"/>
            <a:chOff x="6473675" y="3244003"/>
            <a:chExt cx="5640015" cy="333878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BB9D550-7A0E-F27F-2983-AC77C9FC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3675" y="3244003"/>
              <a:ext cx="5640015" cy="3338782"/>
            </a:xfrm>
            <a:prstGeom prst="rect">
              <a:avLst/>
            </a:prstGeom>
          </p:spPr>
        </p:pic>
        <p:cxnSp>
          <p:nvCxnSpPr>
            <p:cNvPr id="9" name="Straight Arrow Connector 14">
              <a:extLst>
                <a:ext uri="{FF2B5EF4-FFF2-40B4-BE49-F238E27FC236}">
                  <a16:creationId xmlns:a16="http://schemas.microsoft.com/office/drawing/2014/main" id="{0C5BCB95-072E-B696-84E1-3AF9A07FB9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7092" y="5961642"/>
              <a:ext cx="852523" cy="25002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4">
              <a:extLst>
                <a:ext uri="{FF2B5EF4-FFF2-40B4-BE49-F238E27FC236}">
                  <a16:creationId xmlns:a16="http://schemas.microsoft.com/office/drawing/2014/main" id="{2315AD16-7722-8A7A-2F04-590AA1C7D0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92622" y="5843821"/>
              <a:ext cx="617426" cy="2428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4">
              <a:extLst>
                <a:ext uri="{FF2B5EF4-FFF2-40B4-BE49-F238E27FC236}">
                  <a16:creationId xmlns:a16="http://schemas.microsoft.com/office/drawing/2014/main" id="{BA549C8D-7708-9A71-FE36-A62FFFA89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3804" y="3865187"/>
              <a:ext cx="990166" cy="89297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4">
              <a:extLst>
                <a:ext uri="{FF2B5EF4-FFF2-40B4-BE49-F238E27FC236}">
                  <a16:creationId xmlns:a16="http://schemas.microsoft.com/office/drawing/2014/main" id="{5A7E5D02-DEA0-5BBB-4628-D13615A576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2319" y="5398860"/>
              <a:ext cx="620345" cy="5627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4">
              <a:extLst>
                <a:ext uri="{FF2B5EF4-FFF2-40B4-BE49-F238E27FC236}">
                  <a16:creationId xmlns:a16="http://schemas.microsoft.com/office/drawing/2014/main" id="{6FA9BE01-0611-289B-AFB6-C665FD3B34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3383" y="5255077"/>
              <a:ext cx="874176" cy="7357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4">
              <a:extLst>
                <a:ext uri="{FF2B5EF4-FFF2-40B4-BE49-F238E27FC236}">
                  <a16:creationId xmlns:a16="http://schemas.microsoft.com/office/drawing/2014/main" id="{40B3A31D-6042-C87A-997F-BA0736744E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3024" y="5106278"/>
              <a:ext cx="1110322" cy="8845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C3D7AB-18D0-D3C7-525E-E5BDA3056607}"/>
                </a:ext>
              </a:extLst>
            </p:cNvPr>
            <p:cNvSpPr txBox="1"/>
            <p:nvPr/>
          </p:nvSpPr>
          <p:spPr>
            <a:xfrm>
              <a:off x="8540006" y="6213453"/>
              <a:ext cx="20005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/>
                <a:t>Aluminium ribs</a:t>
              </a: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EDBA1D-0AF2-C6D1-03B4-E51DE556EB44}"/>
                </a:ext>
              </a:extLst>
            </p:cNvPr>
            <p:cNvSpPr txBox="1"/>
            <p:nvPr/>
          </p:nvSpPr>
          <p:spPr>
            <a:xfrm>
              <a:off x="7622005" y="3495855"/>
              <a:ext cx="23152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/>
                <a:t>Aluminium</a:t>
              </a:r>
              <a:r>
                <a:rPr lang="en-US" sz="1800" dirty="0"/>
                <a:t> endcaps </a:t>
              </a:r>
              <a:endParaRPr lang="en-US" dirty="0"/>
            </a:p>
          </p:txBody>
        </p:sp>
        <p:cxnSp>
          <p:nvCxnSpPr>
            <p:cNvPr id="17" name="Straight Arrow Connector 14">
              <a:extLst>
                <a:ext uri="{FF2B5EF4-FFF2-40B4-BE49-F238E27FC236}">
                  <a16:creationId xmlns:a16="http://schemas.microsoft.com/office/drawing/2014/main" id="{340F8A7F-CAD8-06E2-440E-3555F7269E2C}"/>
                </a:ext>
              </a:extLst>
            </p:cNvPr>
            <p:cNvCxnSpPr>
              <a:cxnSpLocks/>
            </p:cNvCxnSpPr>
            <p:nvPr/>
          </p:nvCxnSpPr>
          <p:spPr>
            <a:xfrm>
              <a:off x="9788765" y="3662649"/>
              <a:ext cx="1462232" cy="782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4">
              <a:extLst>
                <a:ext uri="{FF2B5EF4-FFF2-40B4-BE49-F238E27FC236}">
                  <a16:creationId xmlns:a16="http://schemas.microsoft.com/office/drawing/2014/main" id="{A5C1CDB5-4BD7-D01B-4E45-BCFB99E2A5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79615" y="5710029"/>
              <a:ext cx="262785" cy="2807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asellaDiTesto 25">
            <a:extLst>
              <a:ext uri="{FF2B5EF4-FFF2-40B4-BE49-F238E27FC236}">
                <a16:creationId xmlns:a16="http://schemas.microsoft.com/office/drawing/2014/main" id="{82518735-8661-D469-85CE-F38106EF8219}"/>
              </a:ext>
            </a:extLst>
          </p:cNvPr>
          <p:cNvSpPr txBox="1"/>
          <p:nvPr/>
        </p:nvSpPr>
        <p:spPr>
          <a:xfrm>
            <a:off x="6194038" y="6139976"/>
            <a:ext cx="4615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0087" indent="-342900"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800" dirty="0"/>
              <a:t>1mm CF + 4mm HC + 1mm CF</a:t>
            </a:r>
          </a:p>
        </p:txBody>
      </p:sp>
      <p:pic>
        <p:nvPicPr>
          <p:cNvPr id="21" name="Picture 2" descr="Applsci 10 07262 g001">
            <a:extLst>
              <a:ext uri="{FF2B5EF4-FFF2-40B4-BE49-F238E27FC236}">
                <a16:creationId xmlns:a16="http://schemas.microsoft.com/office/drawing/2014/main" id="{CA6B43DD-88A5-E13A-9CFD-CD8CD1013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52"/>
          <a:stretch/>
        </p:blipFill>
        <p:spPr bwMode="auto">
          <a:xfrm>
            <a:off x="10248397" y="5837149"/>
            <a:ext cx="1828931" cy="91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87FAE9-AB34-F611-CF35-39A2F756A6F2}"/>
              </a:ext>
            </a:extLst>
          </p:cNvPr>
          <p:cNvSpPr txBox="1"/>
          <p:nvPr/>
        </p:nvSpPr>
        <p:spPr>
          <a:xfrm>
            <a:off x="-488337" y="2676916"/>
            <a:ext cx="1260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0000"/>
              </a:lnSpc>
            </a:pPr>
            <a:r>
              <a:rPr lang="en-GB" sz="1400" i="1" dirty="0"/>
              <a:t>M. </a:t>
            </a:r>
            <a:r>
              <a:rPr lang="en-GB" sz="1400" i="1" dirty="0" err="1"/>
              <a:t>Boscolo</a:t>
            </a:r>
            <a:r>
              <a:rPr lang="en-GB" sz="1400" i="1" dirty="0"/>
              <a:t>, F. Palla, F. </a:t>
            </a:r>
            <a:r>
              <a:rPr lang="en-GB" sz="1400" i="1" dirty="0" err="1"/>
              <a:t>Fransesini</a:t>
            </a:r>
            <a:r>
              <a:rPr lang="en-GB" sz="1400" i="1" dirty="0"/>
              <a:t>, F. </a:t>
            </a:r>
            <a:r>
              <a:rPr lang="en-GB" sz="1400" i="1" dirty="0" err="1"/>
              <a:t>Bosi</a:t>
            </a:r>
            <a:r>
              <a:rPr lang="en-GB" sz="1400" i="1" dirty="0"/>
              <a:t> and S. </a:t>
            </a:r>
            <a:r>
              <a:rPr lang="en-GB" sz="1400" i="1" dirty="0" err="1"/>
              <a:t>Lauciani</a:t>
            </a:r>
            <a:r>
              <a:rPr lang="en-GB" sz="1400" i="1" dirty="0"/>
              <a:t>, Mechanical model for the FCC-</a:t>
            </a:r>
            <a:r>
              <a:rPr lang="en-GB" sz="1400" i="1" dirty="0" err="1"/>
              <a:t>ee</a:t>
            </a:r>
            <a:r>
              <a:rPr lang="en-GB" sz="1400" i="1" dirty="0"/>
              <a:t> MDI, 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-apple-system"/>
              </a:rPr>
              <a:t>EPJ </a:t>
            </a:r>
            <a:r>
              <a:rPr lang="en-GB" sz="1400" b="0" i="1" dirty="0" err="1">
                <a:solidFill>
                  <a:srgbClr val="333333"/>
                </a:solidFill>
                <a:effectLst/>
                <a:latin typeface="-apple-system"/>
              </a:rPr>
              <a:t>Techn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en-GB" sz="1400" b="0" i="1" dirty="0" err="1">
                <a:solidFill>
                  <a:srgbClr val="333333"/>
                </a:solidFill>
                <a:effectLst/>
                <a:latin typeface="-apple-system"/>
              </a:rPr>
              <a:t>Instrum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sz="1400" b="1" i="0" dirty="0">
                <a:solidFill>
                  <a:srgbClr val="333333"/>
                </a:solidFill>
                <a:effectLst/>
                <a:latin typeface="-apple-system"/>
              </a:rPr>
              <a:t>10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, 16 (2023). https://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-apple-system"/>
              </a:rPr>
              <a:t>doi.org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/10.1140/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-apple-system"/>
              </a:rPr>
              <a:t>epjti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/s40485-023-00103-7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92474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00EC3-16BF-5B90-E76C-640890A7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22</a:t>
            </a:fld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1BF1B-F8B3-FC37-9D2C-280030CE00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73113"/>
            <a:ext cx="9810750" cy="1071562"/>
          </a:xfrm>
        </p:spPr>
        <p:txBody>
          <a:bodyPr/>
          <a:lstStyle/>
          <a:p>
            <a:r>
              <a:rPr lang="en-IT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D9F2E4A2-E778-47D5-5380-359B5889F0F8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1174750" y="1844675"/>
                <a:ext cx="11017250" cy="4464050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IT" sz="2800" b="1" dirty="0">
                    <a:solidFill>
                      <a:srgbClr val="0070C0"/>
                    </a:solidFill>
                  </a:rPr>
                  <a:t>A Vertex Detector layout for IDEA detector concept has been engineered</a:t>
                </a:r>
              </a:p>
              <a:p>
                <a:pPr marL="781184" lvl="1" indent="-457200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0F124A"/>
                    </a:solidFill>
                  </a:rPr>
                  <a:t>Uses low power, thin (50 µm) DMAPS technology</a:t>
                </a:r>
              </a:p>
              <a:p>
                <a:pPr marL="781184" lvl="1" indent="-457200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0F124A"/>
                    </a:solidFill>
                  </a:rPr>
                  <a:t>Integration with the machine detector elements developed</a:t>
                </a:r>
              </a:p>
              <a:p>
                <a:pPr marL="781184" lvl="1" indent="-457200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0F124A"/>
                    </a:solidFill>
                  </a:rPr>
                  <a:t>Services integration and cooling being finalised </a:t>
                </a:r>
              </a:p>
              <a:p>
                <a:pPr marL="781184" lvl="1" indent="-457200">
                  <a:lnSpc>
                    <a:spcPct val="100000"/>
                  </a:lnSpc>
                </a:pPr>
                <a:r>
                  <a:rPr lang="en-IT" sz="2400" dirty="0">
                    <a:solidFill>
                      <a:srgbClr val="0F124A"/>
                    </a:solidFill>
                  </a:rPr>
                  <a:t>Material budget kept at the level of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F124A"/>
                        </a:solidFill>
                        <a:latin typeface="Cambria Math" panose="02040503050406030204" pitchFamily="18" charset="0"/>
                      </a:rPr>
                      <m:t>0.25 %</m:t>
                    </m:r>
                    <m:r>
                      <a:rPr lang="en-US" sz="2400" b="0" i="1" smtClean="0">
                        <a:solidFill>
                          <a:srgbClr val="0F124A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0F124A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solidFill>
                          <a:srgbClr val="0F124A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F124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F124A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F124A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IT" sz="2400" dirty="0">
                    <a:solidFill>
                      <a:srgbClr val="0F124A"/>
                    </a:solidFill>
                  </a:rPr>
                  <a:t> per layer </a:t>
                </a:r>
                <a:r>
                  <a:rPr lang="en-US" sz="2400" dirty="0">
                    <a:solidFill>
                      <a:srgbClr val="0F124A"/>
                    </a:solidFill>
                  </a:rPr>
                  <a:t> </a:t>
                </a:r>
              </a:p>
              <a:p>
                <a:pPr marL="0" lvl="1" indent="0">
                  <a:lnSpc>
                    <a:spcPct val="100000"/>
                  </a:lnSpc>
                  <a:buNone/>
                </a:pPr>
                <a:endParaRPr lang="en-IT" sz="2400" dirty="0"/>
              </a:p>
              <a:p>
                <a:pPr lvl="1">
                  <a:lnSpc>
                    <a:spcPct val="100000"/>
                  </a:lnSpc>
                </a:pPr>
                <a:r>
                  <a:rPr lang="en-US" sz="2400" dirty="0"/>
                  <a:t>Documented in  </a:t>
                </a:r>
                <a:endParaRPr lang="en-IT" sz="2400" dirty="0"/>
              </a:p>
              <a:p>
                <a:pPr lvl="2">
                  <a:lnSpc>
                    <a:spcPct val="100000"/>
                  </a:lnSpc>
                </a:pPr>
                <a:r>
                  <a:rPr lang="en-GB" i="1" dirty="0"/>
                  <a:t>M. </a:t>
                </a:r>
                <a:r>
                  <a:rPr lang="en-GB" i="1" dirty="0" err="1"/>
                  <a:t>Boscolo</a:t>
                </a:r>
                <a:r>
                  <a:rPr lang="en-GB" i="1" dirty="0"/>
                  <a:t>, F. Palla, F. </a:t>
                </a:r>
                <a:r>
                  <a:rPr lang="en-GB" i="1" dirty="0" err="1"/>
                  <a:t>Fransesini</a:t>
                </a:r>
                <a:r>
                  <a:rPr lang="en-GB" i="1" dirty="0"/>
                  <a:t>, F. </a:t>
                </a:r>
                <a:r>
                  <a:rPr lang="en-GB" i="1" dirty="0" err="1"/>
                  <a:t>Bosi</a:t>
                </a:r>
                <a:r>
                  <a:rPr lang="en-GB" i="1" dirty="0"/>
                  <a:t> and S. </a:t>
                </a:r>
                <a:r>
                  <a:rPr lang="en-GB" i="1" dirty="0" err="1"/>
                  <a:t>Lauciani</a:t>
                </a:r>
                <a:r>
                  <a:rPr lang="en-GB" i="1" dirty="0"/>
                  <a:t>, Mechanical model for the FCC-</a:t>
                </a:r>
                <a:r>
                  <a:rPr lang="en-GB" i="1" dirty="0" err="1"/>
                  <a:t>ee</a:t>
                </a:r>
                <a:r>
                  <a:rPr lang="en-GB" i="1" dirty="0"/>
                  <a:t> MDI, </a:t>
                </a:r>
                <a:r>
                  <a:rPr lang="en-GB" b="0" i="1" dirty="0">
                    <a:solidFill>
                      <a:srgbClr val="333333"/>
                    </a:solidFill>
                    <a:effectLst/>
                    <a:latin typeface="-apple-system"/>
                  </a:rPr>
                  <a:t>EPJ </a:t>
                </a:r>
                <a:r>
                  <a:rPr lang="en-GB" b="0" i="1" dirty="0" err="1">
                    <a:solidFill>
                      <a:srgbClr val="333333"/>
                    </a:solidFill>
                    <a:effectLst/>
                    <a:latin typeface="-apple-system"/>
                  </a:rPr>
                  <a:t>Techn</a:t>
                </a:r>
                <a:r>
                  <a:rPr lang="en-GB" b="0" i="1" dirty="0">
                    <a:solidFill>
                      <a:srgbClr val="333333"/>
                    </a:solidFill>
                    <a:effectLst/>
                    <a:latin typeface="-apple-system"/>
                  </a:rPr>
                  <a:t> </a:t>
                </a:r>
                <a:r>
                  <a:rPr lang="en-GB" b="0" i="1" dirty="0" err="1">
                    <a:solidFill>
                      <a:srgbClr val="333333"/>
                    </a:solidFill>
                    <a:effectLst/>
                    <a:latin typeface="-apple-system"/>
                  </a:rPr>
                  <a:t>Instrum</a:t>
                </a:r>
                <a:r>
                  <a:rPr lang="en-GB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 </a:t>
                </a:r>
                <a:r>
                  <a:rPr lang="en-GB" b="1" i="0" dirty="0">
                    <a:solidFill>
                      <a:srgbClr val="333333"/>
                    </a:solidFill>
                    <a:effectLst/>
                    <a:latin typeface="-apple-system"/>
                  </a:rPr>
                  <a:t>10</a:t>
                </a:r>
                <a:r>
                  <a:rPr lang="en-GB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, 16 (2023). </a:t>
                </a:r>
                <a:r>
                  <a:rPr lang="en-GB" b="0" i="0" dirty="0">
                    <a:solidFill>
                      <a:srgbClr val="333333"/>
                    </a:solidFill>
                    <a:effectLst/>
                    <a:latin typeface="-apple-system"/>
                    <a:hlinkClick r:id="rId2"/>
                  </a:rPr>
                  <a:t>https://doi.org/10.1140/epjti/s40485-023-00103-7</a:t>
                </a:r>
                <a:endParaRPr lang="en-US" i="1" dirty="0"/>
              </a:p>
              <a:p>
                <a:pPr>
                  <a:lnSpc>
                    <a:spcPct val="100000"/>
                  </a:lnSpc>
                </a:pPr>
                <a:endParaRPr lang="en-IT" sz="2800" dirty="0">
                  <a:solidFill>
                    <a:srgbClr val="FF0000"/>
                  </a:solidFill>
                </a:endParaRPr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IT" sz="2400" dirty="0"/>
              </a:p>
              <a:p>
                <a:pPr lvl="1">
                  <a:lnSpc>
                    <a:spcPct val="100000"/>
                  </a:lnSpc>
                </a:pPr>
                <a:endParaRPr lang="en-IT" sz="2400" dirty="0">
                  <a:solidFill>
                    <a:srgbClr val="FF000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endParaRPr lang="en-IT" sz="2400" dirty="0"/>
              </a:p>
              <a:p>
                <a:pPr lvl="1">
                  <a:lnSpc>
                    <a:spcPct val="100000"/>
                  </a:lnSpc>
                </a:pPr>
                <a:endParaRPr lang="en-IT" sz="2400" dirty="0"/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D9F2E4A2-E778-47D5-5380-359B5889F0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174750" y="1844675"/>
                <a:ext cx="11017250" cy="4464050"/>
              </a:xfrm>
              <a:blipFill>
                <a:blip r:embed="rId3"/>
                <a:stretch>
                  <a:fillRect l="-996" t="-1503" r="-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1E2600-FC7A-13B4-A18C-1F1EA44D84EA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98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E85B2-BABC-412F-8D5C-AE83A32F1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 your attention.</a:t>
            </a:r>
            <a:br>
              <a:rPr lang="en-US" dirty="0"/>
            </a:br>
            <a:endParaRPr lang="de-A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FD1A4-2308-BB87-C343-FF75CF58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38C1E07E-32FB-B241-A391-8BD4A6B0F32D}"/>
              </a:ext>
            </a:extLst>
          </p:cNvPr>
          <p:cNvSpPr txBox="1">
            <a:spLocks/>
          </p:cNvSpPr>
          <p:nvPr/>
        </p:nvSpPr>
        <p:spPr>
          <a:xfrm>
            <a:off x="11660402" y="129900"/>
            <a:ext cx="385972" cy="22676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3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27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59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54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1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181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045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08" algn="l" defTabSz="685727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1DFE4-5FC5-43BD-BB7E-75EAD82B965F}" type="slidenum">
              <a:rPr lang="en-US" sz="1800"/>
              <a:pPr/>
              <a:t>23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4950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6E6C-CCE7-7A83-D075-C0D2EFC33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5BB4D-2AEE-21DF-FD85-CA6AB780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29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magine 5">
            <a:extLst>
              <a:ext uri="{FF2B5EF4-FFF2-40B4-BE49-F238E27FC236}">
                <a16:creationId xmlns:a16="http://schemas.microsoft.com/office/drawing/2014/main" id="{6D39895D-437D-2CE6-CA31-BE8C5CD0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61" y="1685588"/>
            <a:ext cx="12148530" cy="517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E23E7-D176-5962-7E04-D54807B0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94938-3F92-4B99-1B12-C1660F5101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20713"/>
            <a:ext cx="5864225" cy="495300"/>
          </a:xfrm>
        </p:spPr>
        <p:txBody>
          <a:bodyPr/>
          <a:lstStyle/>
          <a:p>
            <a:r>
              <a:rPr lang="it-IT" dirty="0"/>
              <a:t>Outer Tracker and Disks</a:t>
            </a:r>
            <a:endParaRPr lang="en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A8CF58-A97B-1CE6-6C23-E757E9DCC3E1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3F49D-66CC-F982-935D-B2274886B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7170" name="Titolo 1">
            <a:extLst>
              <a:ext uri="{FF2B5EF4-FFF2-40B4-BE49-F238E27FC236}">
                <a16:creationId xmlns:a16="http://schemas.microsoft.com/office/drawing/2014/main" id="{6006A887-8D13-CD26-5EB6-1D067FC875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63752" y="476672"/>
            <a:ext cx="3753247" cy="685362"/>
          </a:xfrm>
        </p:spPr>
        <p:txBody>
          <a:bodyPr>
            <a:normAutofit/>
          </a:bodyPr>
          <a:lstStyle/>
          <a:p>
            <a:r>
              <a:rPr lang="en-US" altLang="en-IT" sz="2800" dirty="0"/>
              <a:t>MIDDLE TRACKER</a:t>
            </a:r>
            <a:endParaRPr lang="it-IT" altLang="en-IT" sz="2800" dirty="0"/>
          </a:p>
        </p:txBody>
      </p:sp>
      <p:pic>
        <p:nvPicPr>
          <p:cNvPr id="7171" name="Immagine 5">
            <a:extLst>
              <a:ext uri="{FF2B5EF4-FFF2-40B4-BE49-F238E27FC236}">
                <a16:creationId xmlns:a16="http://schemas.microsoft.com/office/drawing/2014/main" id="{025F385D-ECF2-89C0-3E2C-A9F75368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00" y="1308779"/>
            <a:ext cx="9217024" cy="552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231712-03AE-3C63-87B7-81D29D4EDAD0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44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4BFE95-02C1-575A-179F-ECD15CCF4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5122" name="Titolo 1">
            <a:extLst>
              <a:ext uri="{FF2B5EF4-FFF2-40B4-BE49-F238E27FC236}">
                <a16:creationId xmlns:a16="http://schemas.microsoft.com/office/drawing/2014/main" id="{60905589-0058-1DE1-5BAA-12B81217DDC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95800" y="692696"/>
            <a:ext cx="3071664" cy="495647"/>
          </a:xfrm>
        </p:spPr>
        <p:txBody>
          <a:bodyPr>
            <a:normAutofit fontScale="90000"/>
          </a:bodyPr>
          <a:lstStyle/>
          <a:p>
            <a:r>
              <a:rPr lang="en-US" altLang="en-IT" sz="2400" dirty="0"/>
              <a:t>OUTER TRACKER</a:t>
            </a:r>
            <a:endParaRPr lang="it-IT" altLang="en-IT" sz="2400" dirty="0"/>
          </a:p>
        </p:txBody>
      </p:sp>
      <p:pic>
        <p:nvPicPr>
          <p:cNvPr id="5123" name="Immagine 5">
            <a:extLst>
              <a:ext uri="{FF2B5EF4-FFF2-40B4-BE49-F238E27FC236}">
                <a16:creationId xmlns:a16="http://schemas.microsoft.com/office/drawing/2014/main" id="{D22B17FF-0DA6-815A-D4EC-AE271196C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1464" y="1484784"/>
            <a:ext cx="9052322" cy="522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42EEF3-8244-81B1-2607-8FE32BBA008F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F69151-26F9-E6CA-A277-D6628D58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12290" name="Titolo 1">
            <a:extLst>
              <a:ext uri="{FF2B5EF4-FFF2-40B4-BE49-F238E27FC236}">
                <a16:creationId xmlns:a16="http://schemas.microsoft.com/office/drawing/2014/main" id="{01107F16-FAD4-DF45-DD5C-181DC7876F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447928" y="493230"/>
            <a:ext cx="1991544" cy="711671"/>
          </a:xfrm>
        </p:spPr>
        <p:txBody>
          <a:bodyPr/>
          <a:lstStyle/>
          <a:p>
            <a:r>
              <a:rPr lang="en-US" altLang="en-IT" sz="2400" dirty="0"/>
              <a:t>DISK 2</a:t>
            </a:r>
            <a:endParaRPr lang="it-IT" altLang="en-IT" sz="2400" dirty="0"/>
          </a:p>
        </p:txBody>
      </p:sp>
      <p:pic>
        <p:nvPicPr>
          <p:cNvPr id="12291" name="Immagine 3">
            <a:extLst>
              <a:ext uri="{FF2B5EF4-FFF2-40B4-BE49-F238E27FC236}">
                <a16:creationId xmlns:a16="http://schemas.microsoft.com/office/drawing/2014/main" id="{BCD9FBED-51C2-1E97-E73D-913E9212D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92" y="980728"/>
            <a:ext cx="7603703" cy="527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3CC90C-4FEA-2034-B37E-645EE0529B97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29965-42CF-0F8E-E38D-40FD2A8E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14338" name="Titolo 1">
            <a:extLst>
              <a:ext uri="{FF2B5EF4-FFF2-40B4-BE49-F238E27FC236}">
                <a16:creationId xmlns:a16="http://schemas.microsoft.com/office/drawing/2014/main" id="{ACB32B76-ACB6-9734-5E73-C1B211EC2E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99456" y="1268760"/>
            <a:ext cx="1656184" cy="548594"/>
          </a:xfrm>
        </p:spPr>
        <p:txBody>
          <a:bodyPr>
            <a:normAutofit/>
          </a:bodyPr>
          <a:lstStyle/>
          <a:p>
            <a:r>
              <a:rPr lang="en-US" altLang="en-IT" sz="2400" dirty="0"/>
              <a:t>DISK 3</a:t>
            </a:r>
            <a:endParaRPr lang="it-IT" altLang="en-IT" sz="2400" dirty="0"/>
          </a:p>
        </p:txBody>
      </p:sp>
      <p:pic>
        <p:nvPicPr>
          <p:cNvPr id="14339" name="Immagine 3">
            <a:extLst>
              <a:ext uri="{FF2B5EF4-FFF2-40B4-BE49-F238E27FC236}">
                <a16:creationId xmlns:a16="http://schemas.microsoft.com/office/drawing/2014/main" id="{3970549A-8841-7EF5-B8BC-C2E70018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761326"/>
            <a:ext cx="8173272" cy="578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CF0A85-A011-B51C-172A-B42A078721A4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BB112F-3B44-4324-84D4-04B4E0751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D0EB974-7DB6-02BE-DBA4-F6942CD4D173}"/>
                  </a:ext>
                </a:extLst>
              </p:cNvPr>
              <p:cNvSpPr txBox="1"/>
              <p:nvPr/>
            </p:nvSpPr>
            <p:spPr>
              <a:xfrm>
                <a:off x="8468722" y="4881267"/>
                <a:ext cx="3693575" cy="175432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F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T" b="1" dirty="0">
                    <a:solidFill>
                      <a:schemeClr val="bg1"/>
                    </a:solidFill>
                  </a:rPr>
                  <a:t>Inner Vertex detector:</a:t>
                </a:r>
              </a:p>
              <a:p>
                <a:endParaRPr lang="en-IT" b="1" dirty="0">
                  <a:solidFill>
                    <a:schemeClr val="bg1"/>
                  </a:solidFill>
                </a:endParaRPr>
              </a:p>
              <a:p>
                <a:r>
                  <a:rPr lang="en-US" b="0" dirty="0">
                    <a:solidFill>
                      <a:schemeClr val="bg1"/>
                    </a:solidFill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25 ×25 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chemeClr val="bg1"/>
                    </a:solidFill>
                  </a:rPr>
                  <a:t>pixel size</a:t>
                </a:r>
              </a:p>
              <a:p>
                <a:endParaRPr lang="en-IT" dirty="0">
                  <a:solidFill>
                    <a:schemeClr val="bg1"/>
                  </a:solidFill>
                </a:endParaRPr>
              </a:p>
              <a:p>
                <a:r>
                  <a:rPr lang="en-IT" dirty="0">
                    <a:solidFill>
                      <a:schemeClr val="bg1"/>
                    </a:solidFill>
                  </a:rPr>
                  <a:t>3 barrel layers at </a:t>
                </a:r>
              </a:p>
              <a:p>
                <a:pPr marL="285750" indent="-285750">
                  <a:buFontTx/>
                  <a:buChar char="-"/>
                </a:pPr>
                <a:r>
                  <a:rPr lang="en-IT" dirty="0">
                    <a:solidFill>
                      <a:schemeClr val="bg1"/>
                    </a:solidFill>
                  </a:rPr>
                  <a:t>13.7, 22.7 and 34.8 mm radius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D0EB974-7DB6-02BE-DBA4-F6942CD4D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22" y="4881267"/>
                <a:ext cx="3693575" cy="1754326"/>
              </a:xfrm>
              <a:prstGeom prst="rect">
                <a:avLst/>
              </a:prstGeom>
              <a:blipFill>
                <a:blip r:embed="rId2"/>
                <a:stretch>
                  <a:fillRect l="-1151" t="-1724" b="-4138"/>
                </a:stretch>
              </a:blipFill>
              <a:ln>
                <a:solidFill>
                  <a:srgbClr val="00FD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DFFAF8-0050-0541-B715-D514CAA6EE1F}"/>
                  </a:ext>
                </a:extLst>
              </p:cNvPr>
              <p:cNvSpPr txBox="1"/>
              <p:nvPr/>
            </p:nvSpPr>
            <p:spPr>
              <a:xfrm>
                <a:off x="8514307" y="1742945"/>
                <a:ext cx="3659386" cy="3139321"/>
              </a:xfrm>
              <a:prstGeom prst="rect">
                <a:avLst/>
              </a:prstGeom>
              <a:solidFill>
                <a:srgbClr val="FFFD78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</a:rPr>
                  <a:t>Outer vertex tracker: </a:t>
                </a:r>
              </a:p>
              <a:p>
                <a:endParaRPr lang="en-GB" b="1" dirty="0">
                  <a:solidFill>
                    <a:srgbClr val="002060"/>
                  </a:solidFill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 ×150 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rgbClr val="002060"/>
                    </a:solidFill>
                  </a:rPr>
                  <a:t>pixel size</a:t>
                </a:r>
              </a:p>
              <a:p>
                <a:endParaRPr lang="en-GB" b="1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Intermediate barrel at 13 cm radius (improved reconstruction for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&gt;40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tracks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Outer barrel at 31.5 cm radius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3 disks per side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DFFAF8-0050-0541-B715-D514CAA6E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4307" y="1742945"/>
                <a:ext cx="3659386" cy="3139321"/>
              </a:xfrm>
              <a:prstGeom prst="rect">
                <a:avLst/>
              </a:prstGeom>
              <a:blipFill>
                <a:blip r:embed="rId3"/>
                <a:stretch>
                  <a:fillRect l="-1498" t="-1163" b="-1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8391C591-8045-5183-6FF9-D36027382BEC}"/>
              </a:ext>
            </a:extLst>
          </p:cNvPr>
          <p:cNvGrpSpPr>
            <a:grpSpLocks noChangeAspect="1"/>
          </p:cNvGrpSpPr>
          <p:nvPr/>
        </p:nvGrpSpPr>
        <p:grpSpPr>
          <a:xfrm>
            <a:off x="192625" y="1744792"/>
            <a:ext cx="8276097" cy="4872489"/>
            <a:chOff x="1820917" y="735013"/>
            <a:chExt cx="10375846" cy="6108700"/>
          </a:xfrm>
        </p:grpSpPr>
        <p:pic>
          <p:nvPicPr>
            <p:cNvPr id="50" name="Immagine 4">
              <a:extLst>
                <a:ext uri="{FF2B5EF4-FFF2-40B4-BE49-F238E27FC236}">
                  <a16:creationId xmlns:a16="http://schemas.microsoft.com/office/drawing/2014/main" id="{6AEAA8B1-0A24-F33D-F7B5-058C183E6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917" y="735013"/>
              <a:ext cx="10375846" cy="61087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</p:pic>
        <p:cxnSp>
          <p:nvCxnSpPr>
            <p:cNvPr id="51" name="Connettore diritto 6">
              <a:extLst>
                <a:ext uri="{FF2B5EF4-FFF2-40B4-BE49-F238E27FC236}">
                  <a16:creationId xmlns:a16="http://schemas.microsoft.com/office/drawing/2014/main" id="{0DDF5FCD-6E9C-43C1-8ED0-DE1F2D0DF9B9}"/>
                </a:ext>
              </a:extLst>
            </p:cNvPr>
            <p:cNvCxnSpPr>
              <a:cxnSpLocks/>
            </p:cNvCxnSpPr>
            <p:nvPr/>
          </p:nvCxnSpPr>
          <p:spPr>
            <a:xfrm>
              <a:off x="1820917" y="3698874"/>
              <a:ext cx="1015042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9">
              <a:extLst>
                <a:ext uri="{FF2B5EF4-FFF2-40B4-BE49-F238E27FC236}">
                  <a16:creationId xmlns:a16="http://schemas.microsoft.com/office/drawing/2014/main" id="{B00AFA58-2E9A-3C28-222E-9F0BABA52408}"/>
                </a:ext>
              </a:extLst>
            </p:cNvPr>
            <p:cNvCxnSpPr>
              <a:cxnSpLocks/>
            </p:cNvCxnSpPr>
            <p:nvPr/>
          </p:nvCxnSpPr>
          <p:spPr>
            <a:xfrm>
              <a:off x="5299075" y="3789363"/>
              <a:ext cx="1762125" cy="142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14">
              <a:extLst>
                <a:ext uri="{FF2B5EF4-FFF2-40B4-BE49-F238E27FC236}">
                  <a16:creationId xmlns:a16="http://schemas.microsoft.com/office/drawing/2014/main" id="{BB0C1058-C6F8-8095-49CD-83A99566B995}"/>
                </a:ext>
              </a:extLst>
            </p:cNvPr>
            <p:cNvCxnSpPr>
              <a:cxnSpLocks/>
            </p:cNvCxnSpPr>
            <p:nvPr/>
          </p:nvCxnSpPr>
          <p:spPr>
            <a:xfrm>
              <a:off x="5726113" y="4295775"/>
              <a:ext cx="8953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17">
              <a:extLst>
                <a:ext uri="{FF2B5EF4-FFF2-40B4-BE49-F238E27FC236}">
                  <a16:creationId xmlns:a16="http://schemas.microsoft.com/office/drawing/2014/main" id="{739E0541-ADD2-BB7C-A416-EDAA9FC37F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2113" y="4527550"/>
              <a:ext cx="1495425" cy="25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20">
              <a:extLst>
                <a:ext uri="{FF2B5EF4-FFF2-40B4-BE49-F238E27FC236}">
                  <a16:creationId xmlns:a16="http://schemas.microsoft.com/office/drawing/2014/main" id="{7CDEB18D-62BA-6BFB-C2F1-33421BA0CF09}"/>
                </a:ext>
              </a:extLst>
            </p:cNvPr>
            <p:cNvCxnSpPr>
              <a:cxnSpLocks/>
            </p:cNvCxnSpPr>
            <p:nvPr/>
          </p:nvCxnSpPr>
          <p:spPr>
            <a:xfrm>
              <a:off x="5726113" y="4586288"/>
              <a:ext cx="103981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diritto 23">
              <a:extLst>
                <a:ext uri="{FF2B5EF4-FFF2-40B4-BE49-F238E27FC236}">
                  <a16:creationId xmlns:a16="http://schemas.microsoft.com/office/drawing/2014/main" id="{9070A5EF-C704-2146-3897-5F2C1E361867}"/>
                </a:ext>
              </a:extLst>
            </p:cNvPr>
            <p:cNvCxnSpPr>
              <a:cxnSpLocks/>
            </p:cNvCxnSpPr>
            <p:nvPr/>
          </p:nvCxnSpPr>
          <p:spPr>
            <a:xfrm>
              <a:off x="5918200" y="4619625"/>
              <a:ext cx="533400" cy="63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diritto 31">
              <a:extLst>
                <a:ext uri="{FF2B5EF4-FFF2-40B4-BE49-F238E27FC236}">
                  <a16:creationId xmlns:a16="http://schemas.microsoft.com/office/drawing/2014/main" id="{8C9C39ED-4393-C107-560A-0C9AF28D866F}"/>
                </a:ext>
              </a:extLst>
            </p:cNvPr>
            <p:cNvCxnSpPr>
              <a:cxnSpLocks/>
            </p:cNvCxnSpPr>
            <p:nvPr/>
          </p:nvCxnSpPr>
          <p:spPr>
            <a:xfrm>
              <a:off x="3643313" y="3854450"/>
              <a:ext cx="0" cy="496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34">
              <a:extLst>
                <a:ext uri="{FF2B5EF4-FFF2-40B4-BE49-F238E27FC236}">
                  <a16:creationId xmlns:a16="http://schemas.microsoft.com/office/drawing/2014/main" id="{33FAB7B6-F83B-D20E-07C5-DA7F740FBE8A}"/>
                </a:ext>
              </a:extLst>
            </p:cNvPr>
            <p:cNvCxnSpPr>
              <a:cxnSpLocks/>
            </p:cNvCxnSpPr>
            <p:nvPr/>
          </p:nvCxnSpPr>
          <p:spPr>
            <a:xfrm>
              <a:off x="5340350" y="3854450"/>
              <a:ext cx="0" cy="685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37">
              <a:extLst>
                <a:ext uri="{FF2B5EF4-FFF2-40B4-BE49-F238E27FC236}">
                  <a16:creationId xmlns:a16="http://schemas.microsoft.com/office/drawing/2014/main" id="{6346152A-F648-C443-BAC8-095120D84900}"/>
                </a:ext>
              </a:extLst>
            </p:cNvPr>
            <p:cNvCxnSpPr>
              <a:cxnSpLocks/>
            </p:cNvCxnSpPr>
            <p:nvPr/>
          </p:nvCxnSpPr>
          <p:spPr>
            <a:xfrm>
              <a:off x="4478338" y="3854450"/>
              <a:ext cx="0" cy="6048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40">
              <a:extLst>
                <a:ext uri="{FF2B5EF4-FFF2-40B4-BE49-F238E27FC236}">
                  <a16:creationId xmlns:a16="http://schemas.microsoft.com/office/drawing/2014/main" id="{BEF83E46-24D2-98BB-4A7B-983BF2E13E66}"/>
                </a:ext>
              </a:extLst>
            </p:cNvPr>
            <p:cNvCxnSpPr>
              <a:cxnSpLocks/>
            </p:cNvCxnSpPr>
            <p:nvPr/>
          </p:nvCxnSpPr>
          <p:spPr>
            <a:xfrm>
              <a:off x="7005638" y="3949700"/>
              <a:ext cx="4762" cy="5905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diritto 44">
              <a:extLst>
                <a:ext uri="{FF2B5EF4-FFF2-40B4-BE49-F238E27FC236}">
                  <a16:creationId xmlns:a16="http://schemas.microsoft.com/office/drawing/2014/main" id="{F9FBAAC9-FBDE-35D6-0A0E-C55ABF6EED8A}"/>
                </a:ext>
              </a:extLst>
            </p:cNvPr>
            <p:cNvCxnSpPr>
              <a:cxnSpLocks/>
            </p:cNvCxnSpPr>
            <p:nvPr/>
          </p:nvCxnSpPr>
          <p:spPr>
            <a:xfrm>
              <a:off x="7859713" y="3854450"/>
              <a:ext cx="0" cy="6048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47">
              <a:extLst>
                <a:ext uri="{FF2B5EF4-FFF2-40B4-BE49-F238E27FC236}">
                  <a16:creationId xmlns:a16="http://schemas.microsoft.com/office/drawing/2014/main" id="{B805E26A-F4D7-3E5D-0DFD-977FE6C5B056}"/>
                </a:ext>
              </a:extLst>
            </p:cNvPr>
            <p:cNvCxnSpPr>
              <a:cxnSpLocks/>
            </p:cNvCxnSpPr>
            <p:nvPr/>
          </p:nvCxnSpPr>
          <p:spPr>
            <a:xfrm>
              <a:off x="8707438" y="3854450"/>
              <a:ext cx="4762" cy="4968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diritto 63">
              <a:extLst>
                <a:ext uri="{FF2B5EF4-FFF2-40B4-BE49-F238E27FC236}">
                  <a16:creationId xmlns:a16="http://schemas.microsoft.com/office/drawing/2014/main" id="{191D62CD-8E78-5D02-D507-4016D1D341CD}"/>
                </a:ext>
              </a:extLst>
            </p:cNvPr>
            <p:cNvCxnSpPr>
              <a:cxnSpLocks/>
            </p:cNvCxnSpPr>
            <p:nvPr/>
          </p:nvCxnSpPr>
          <p:spPr>
            <a:xfrm>
              <a:off x="2357438" y="3744913"/>
              <a:ext cx="7626350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65">
              <a:extLst>
                <a:ext uri="{FF2B5EF4-FFF2-40B4-BE49-F238E27FC236}">
                  <a16:creationId xmlns:a16="http://schemas.microsoft.com/office/drawing/2014/main" id="{5A8ADC13-B75B-18B6-D725-830B6F2DF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2662238"/>
              <a:ext cx="976313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DRIFT CHAMBER</a:t>
              </a:r>
              <a:endParaRPr lang="it-IT" altLang="en-IT" sz="900"/>
            </a:p>
          </p:txBody>
        </p:sp>
        <p:cxnSp>
          <p:nvCxnSpPr>
            <p:cNvPr id="65" name="Connettore 2 67">
              <a:extLst>
                <a:ext uri="{FF2B5EF4-FFF2-40B4-BE49-F238E27FC236}">
                  <a16:creationId xmlns:a16="http://schemas.microsoft.com/office/drawing/2014/main" id="{CA4A3354-D5A5-4D33-27A7-58B83799526C}"/>
                </a:ext>
              </a:extLst>
            </p:cNvPr>
            <p:cNvCxnSpPr>
              <a:cxnSpLocks/>
            </p:cNvCxnSpPr>
            <p:nvPr/>
          </p:nvCxnSpPr>
          <p:spPr>
            <a:xfrm>
              <a:off x="3240088" y="2892425"/>
              <a:ext cx="174625" cy="8064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sellaDiTesto 70">
              <a:extLst>
                <a:ext uri="{FF2B5EF4-FFF2-40B4-BE49-F238E27FC236}">
                  <a16:creationId xmlns:a16="http://schemas.microsoft.com/office/drawing/2014/main" id="{DA84C27C-014D-5BE1-BEE0-43D9C3726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350" y="2401888"/>
              <a:ext cx="12874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800"/>
                <a:t>EXSTERNAL CILINDER</a:t>
              </a:r>
              <a:endParaRPr lang="it-IT" altLang="en-IT" sz="800"/>
            </a:p>
          </p:txBody>
        </p:sp>
        <p:cxnSp>
          <p:nvCxnSpPr>
            <p:cNvPr id="67" name="Connettore 2 72">
              <a:extLst>
                <a:ext uri="{FF2B5EF4-FFF2-40B4-BE49-F238E27FC236}">
                  <a16:creationId xmlns:a16="http://schemas.microsoft.com/office/drawing/2014/main" id="{1F0FE106-663A-3B15-AEBB-73C9664DA44D}"/>
                </a:ext>
              </a:extLst>
            </p:cNvPr>
            <p:cNvCxnSpPr>
              <a:cxnSpLocks/>
            </p:cNvCxnSpPr>
            <p:nvPr/>
          </p:nvCxnSpPr>
          <p:spPr>
            <a:xfrm>
              <a:off x="3414713" y="2560638"/>
              <a:ext cx="573087" cy="12033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asellaDiTesto 75">
              <a:extLst>
                <a:ext uri="{FF2B5EF4-FFF2-40B4-BE49-F238E27FC236}">
                  <a16:creationId xmlns:a16="http://schemas.microsoft.com/office/drawing/2014/main" id="{3E754E40-2164-6316-64CF-3A5CF1C6F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4863" y="2295525"/>
              <a:ext cx="98425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OUTER TRACKER</a:t>
              </a:r>
              <a:endParaRPr lang="it-IT" altLang="en-IT" sz="900"/>
            </a:p>
          </p:txBody>
        </p:sp>
        <p:cxnSp>
          <p:nvCxnSpPr>
            <p:cNvPr id="69" name="Connettore 2 77">
              <a:extLst>
                <a:ext uri="{FF2B5EF4-FFF2-40B4-BE49-F238E27FC236}">
                  <a16:creationId xmlns:a16="http://schemas.microsoft.com/office/drawing/2014/main" id="{5897F832-35D5-4726-5537-F3ACA268D6A9}"/>
                </a:ext>
              </a:extLst>
            </p:cNvPr>
            <p:cNvCxnSpPr/>
            <p:nvPr/>
          </p:nvCxnSpPr>
          <p:spPr>
            <a:xfrm>
              <a:off x="4983163" y="2457450"/>
              <a:ext cx="415925" cy="13319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sellaDiTesto 78">
              <a:extLst>
                <a:ext uri="{FF2B5EF4-FFF2-40B4-BE49-F238E27FC236}">
                  <a16:creationId xmlns:a16="http://schemas.microsoft.com/office/drawing/2014/main" id="{0A06ADF8-4A74-6F19-F05C-F9B884072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1600" y="2401888"/>
              <a:ext cx="1146175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MEDIUM TRACKER</a:t>
              </a:r>
              <a:endParaRPr lang="it-IT" altLang="en-IT" sz="900"/>
            </a:p>
          </p:txBody>
        </p:sp>
        <p:cxnSp>
          <p:nvCxnSpPr>
            <p:cNvPr id="71" name="Connettore 2 80">
              <a:extLst>
                <a:ext uri="{FF2B5EF4-FFF2-40B4-BE49-F238E27FC236}">
                  <a16:creationId xmlns:a16="http://schemas.microsoft.com/office/drawing/2014/main" id="{F4F8F05F-C900-6149-1CDB-704C13214714}"/>
                </a:ext>
              </a:extLst>
            </p:cNvPr>
            <p:cNvCxnSpPr/>
            <p:nvPr/>
          </p:nvCxnSpPr>
          <p:spPr>
            <a:xfrm flipH="1">
              <a:off x="6451600" y="2560638"/>
              <a:ext cx="314325" cy="17351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asellaDiTesto 81">
              <a:extLst>
                <a:ext uri="{FF2B5EF4-FFF2-40B4-BE49-F238E27FC236}">
                  <a16:creationId xmlns:a16="http://schemas.microsoft.com/office/drawing/2014/main" id="{446C47A5-F12A-0023-DB62-F0F79A094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338" y="4870450"/>
              <a:ext cx="121285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INNER TRACKER</a:t>
              </a:r>
              <a:endParaRPr lang="it-IT" altLang="en-IT" sz="900"/>
            </a:p>
          </p:txBody>
        </p:sp>
        <p:cxnSp>
          <p:nvCxnSpPr>
            <p:cNvPr id="73" name="Connettore 2 83">
              <a:extLst>
                <a:ext uri="{FF2B5EF4-FFF2-40B4-BE49-F238E27FC236}">
                  <a16:creationId xmlns:a16="http://schemas.microsoft.com/office/drawing/2014/main" id="{820DE77E-6D81-D40B-9D68-FDA2C812F9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8475" y="4610100"/>
              <a:ext cx="525463" cy="3063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CasellaDiTesto 86">
              <a:extLst>
                <a:ext uri="{FF2B5EF4-FFF2-40B4-BE49-F238E27FC236}">
                  <a16:creationId xmlns:a16="http://schemas.microsoft.com/office/drawing/2014/main" id="{73C3FE52-3921-6B58-0EAB-6F528BFD42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7513" y="4697413"/>
              <a:ext cx="914400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3</a:t>
              </a:r>
              <a:endParaRPr lang="it-IT" altLang="en-IT" sz="900"/>
            </a:p>
          </p:txBody>
        </p:sp>
        <p:sp>
          <p:nvSpPr>
            <p:cNvPr id="75" name="CasellaDiTesto 87">
              <a:extLst>
                <a:ext uri="{FF2B5EF4-FFF2-40B4-BE49-F238E27FC236}">
                  <a16:creationId xmlns:a16="http://schemas.microsoft.com/office/drawing/2014/main" id="{0A351F19-EC60-D99C-4A56-4579CC028F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21750" y="2819400"/>
              <a:ext cx="91440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3</a:t>
              </a:r>
              <a:endParaRPr lang="it-IT" altLang="en-IT" sz="900"/>
            </a:p>
          </p:txBody>
        </p:sp>
        <p:sp>
          <p:nvSpPr>
            <p:cNvPr id="76" name="CasellaDiTesto 88">
              <a:extLst>
                <a:ext uri="{FF2B5EF4-FFF2-40B4-BE49-F238E27FC236}">
                  <a16:creationId xmlns:a16="http://schemas.microsoft.com/office/drawing/2014/main" id="{C028321D-6732-7546-AC92-77AA002B8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7713" y="2871788"/>
              <a:ext cx="914400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1</a:t>
              </a:r>
              <a:endParaRPr lang="it-IT" altLang="en-IT" sz="900"/>
            </a:p>
          </p:txBody>
        </p:sp>
        <p:sp>
          <p:nvSpPr>
            <p:cNvPr id="77" name="CasellaDiTesto 89">
              <a:extLst>
                <a:ext uri="{FF2B5EF4-FFF2-40B4-BE49-F238E27FC236}">
                  <a16:creationId xmlns:a16="http://schemas.microsoft.com/office/drawing/2014/main" id="{B81D47F5-8E51-EB4F-08C3-12DDE060C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5963" y="4976813"/>
              <a:ext cx="914400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1</a:t>
              </a:r>
              <a:endParaRPr lang="it-IT" altLang="en-IT" sz="900"/>
            </a:p>
          </p:txBody>
        </p:sp>
        <p:sp>
          <p:nvSpPr>
            <p:cNvPr id="78" name="CasellaDiTesto 90">
              <a:extLst>
                <a:ext uri="{FF2B5EF4-FFF2-40B4-BE49-F238E27FC236}">
                  <a16:creationId xmlns:a16="http://schemas.microsoft.com/office/drawing/2014/main" id="{CF5FC252-D38F-28CA-6F2B-6CD4C71D3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7363" y="4713288"/>
              <a:ext cx="91440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2</a:t>
              </a:r>
              <a:endParaRPr lang="it-IT" altLang="en-IT" sz="900"/>
            </a:p>
          </p:txBody>
        </p:sp>
        <p:sp>
          <p:nvSpPr>
            <p:cNvPr id="79" name="CasellaDiTesto 91">
              <a:extLst>
                <a:ext uri="{FF2B5EF4-FFF2-40B4-BE49-F238E27FC236}">
                  <a16:creationId xmlns:a16="http://schemas.microsoft.com/office/drawing/2014/main" id="{414D1F44-E888-F221-94BF-360236B8C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0475" y="4829175"/>
              <a:ext cx="9144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IT" sz="900"/>
                <a:t>DISK 2</a:t>
              </a:r>
              <a:endParaRPr lang="it-IT" altLang="en-IT" sz="900"/>
            </a:p>
          </p:txBody>
        </p:sp>
        <p:cxnSp>
          <p:nvCxnSpPr>
            <p:cNvPr id="80" name="Connettore 2 94">
              <a:extLst>
                <a:ext uri="{FF2B5EF4-FFF2-40B4-BE49-F238E27FC236}">
                  <a16:creationId xmlns:a16="http://schemas.microsoft.com/office/drawing/2014/main" id="{A3A7BCF4-05A4-1F3A-585A-B485390E2C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0088" y="4197350"/>
              <a:ext cx="388937" cy="5159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2 95">
              <a:extLst>
                <a:ext uri="{FF2B5EF4-FFF2-40B4-BE49-F238E27FC236}">
                  <a16:creationId xmlns:a16="http://schemas.microsoft.com/office/drawing/2014/main" id="{AE909BDE-3F7F-2BDB-A936-F836DFA0D4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6438" y="3051175"/>
              <a:ext cx="284162" cy="10588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2 96">
              <a:extLst>
                <a:ext uri="{FF2B5EF4-FFF2-40B4-BE49-F238E27FC236}">
                  <a16:creationId xmlns:a16="http://schemas.microsoft.com/office/drawing/2014/main" id="{C424D0F6-D0AC-76D6-A7C0-24AAED0EA3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0038" y="4240213"/>
              <a:ext cx="396875" cy="5222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2 97">
              <a:extLst>
                <a:ext uri="{FF2B5EF4-FFF2-40B4-BE49-F238E27FC236}">
                  <a16:creationId xmlns:a16="http://schemas.microsoft.com/office/drawing/2014/main" id="{11B95659-4C8A-E758-AA18-94CE3B0D0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0775" y="3051175"/>
              <a:ext cx="425450" cy="10080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2 98">
              <a:extLst>
                <a:ext uri="{FF2B5EF4-FFF2-40B4-BE49-F238E27FC236}">
                  <a16:creationId xmlns:a16="http://schemas.microsoft.com/office/drawing/2014/main" id="{E6E2BC15-0D90-475F-1C7C-2B46AD052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9875" y="4268788"/>
              <a:ext cx="368300" cy="5921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2 99">
              <a:extLst>
                <a:ext uri="{FF2B5EF4-FFF2-40B4-BE49-F238E27FC236}">
                  <a16:creationId xmlns:a16="http://schemas.microsoft.com/office/drawing/2014/main" id="{0BBD6257-7DB5-8D1C-C542-6693767E45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3138" y="4348163"/>
              <a:ext cx="527050" cy="6381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B080CB-E5A8-B8DA-5090-482F9272DCC3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7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14EF6-D9C8-03A5-19A8-879F73D6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693D2-D5FC-8D3F-2DB6-F970525668F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873250"/>
            <a:ext cx="5364163" cy="282575"/>
          </a:xfrm>
        </p:spPr>
        <p:txBody>
          <a:bodyPr/>
          <a:lstStyle/>
          <a:p>
            <a:r>
              <a:rPr lang="en-IT" dirty="0"/>
              <a:t>Depleted Monolithic Active Pixel Detectors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FEDB1101-2C12-B4A5-43A3-457C6FC2CD69}"/>
                  </a:ext>
                </a:extLst>
              </p:cNvPr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0" y="2327275"/>
                <a:ext cx="6584950" cy="3662363"/>
              </a:xfrm>
            </p:spPr>
            <p:txBody>
              <a:bodyPr/>
              <a:lstStyle/>
              <a:p>
                <a:pPr lvl="1"/>
                <a:r>
                  <a:rPr lang="en-US" sz="2000" b="1" dirty="0">
                    <a:solidFill>
                      <a:srgbClr val="FF0000"/>
                    </a:solidFill>
                    <a:cs typeface="Poppins" pitchFamily="2" charset="77"/>
                  </a:rPr>
                  <a:t>Inner Vertex (inspired to ARCADIA):</a:t>
                </a:r>
                <a:endParaRPr lang="en-US" sz="2000" b="1" dirty="0">
                  <a:cs typeface="Poppins" pitchFamily="2" charset="77"/>
                </a:endParaRPr>
              </a:p>
              <a:p>
                <a:pPr lvl="2"/>
                <a:r>
                  <a:rPr lang="en-US" sz="2000" dirty="0" err="1">
                    <a:cs typeface="Poppins" pitchFamily="2" charset="77"/>
                  </a:rPr>
                  <a:t>Lfoundry</a:t>
                </a:r>
                <a:r>
                  <a:rPr lang="en-US" sz="2000" dirty="0">
                    <a:cs typeface="Poppins" pitchFamily="2" charset="77"/>
                  </a:rPr>
                  <a:t> 110 nm process</a:t>
                </a:r>
              </a:p>
              <a:p>
                <a:pPr lvl="2"/>
                <a:r>
                  <a:rPr lang="en-US" sz="2000" i="1" dirty="0">
                    <a:cs typeface="Poppins" pitchFamily="2" charset="77"/>
                  </a:rPr>
                  <a:t>50 µm thick, 25 µm x 25 µm </a:t>
                </a:r>
                <a:endParaRPr lang="en-US" sz="2000" b="1" i="1" dirty="0">
                  <a:solidFill>
                    <a:srgbClr val="FF0000"/>
                  </a:solidFill>
                  <a:cs typeface="Poppins" pitchFamily="2" charset="77"/>
                </a:endParaRPr>
              </a:p>
              <a:p>
                <a:pPr lvl="2"/>
                <a:r>
                  <a:rPr lang="en-US" sz="2000" dirty="0">
                    <a:cs typeface="Poppins" pitchFamily="2" charset="77"/>
                  </a:rPr>
                  <a:t>Module dimensions: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8.4×32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𝑚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cs typeface="Poppins" pitchFamily="2" charset="77"/>
                </a:endParaRPr>
              </a:p>
              <a:p>
                <a:pPr lvl="2"/>
                <a:r>
                  <a:rPr lang="en-US" sz="2000" dirty="0">
                    <a:solidFill>
                      <a:srgbClr val="00B050"/>
                    </a:solidFill>
                    <a:cs typeface="Poppins" pitchFamily="2" charset="77"/>
                  </a:rPr>
                  <a:t>Power density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50 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𝑚𝑊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Poppins" pitchFamily="2" charset="77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cs typeface="Poppins" pitchFamily="2" charset="77"/>
                  </a:rPr>
                  <a:t> (core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3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0 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𝑚𝑊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/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𝑐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Poppins" pitchFamily="2" charset="77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cs typeface="Poppins" pitchFamily="2" charset="77"/>
                  </a:rPr>
                  <a:t>) </a:t>
                </a:r>
              </a:p>
              <a:p>
                <a:pPr lvl="2"/>
                <a:r>
                  <a:rPr lang="en-US" sz="2000" b="1" dirty="0">
                    <a:cs typeface="Poppins" pitchFamily="2" charset="77"/>
                  </a:rPr>
                  <a:t>Current at 100 MHz/cm</a:t>
                </a:r>
                <a:r>
                  <a:rPr lang="en-US" sz="2000" b="1" baseline="30000" dirty="0">
                    <a:cs typeface="Poppins" pitchFamily="2" charset="77"/>
                  </a:rPr>
                  <a:t>2 </a:t>
                </a:r>
                <a:r>
                  <a:rPr lang="en-US" sz="2000" dirty="0">
                    <a:cs typeface="Poppins" pitchFamily="2" charset="77"/>
                  </a:rPr>
                  <a:t> </a:t>
                </a:r>
                <a:endParaRPr lang="en-US" sz="2000" b="1" baseline="30000" dirty="0">
                  <a:cs typeface="Poppins" pitchFamily="2" charset="77"/>
                </a:endParaRPr>
              </a:p>
              <a:p>
                <a:pPr lvl="1"/>
                <a:r>
                  <a:rPr lang="en-US" sz="2000" b="1" dirty="0">
                    <a:solidFill>
                      <a:srgbClr val="FF0000"/>
                    </a:solidFill>
                    <a:cs typeface="Poppins" pitchFamily="2" charset="77"/>
                  </a:rPr>
                  <a:t>Outer Vertex and disks (inspired to ATLASPIX3)</a:t>
                </a:r>
              </a:p>
              <a:p>
                <a:pPr lvl="2"/>
                <a:r>
                  <a:rPr lang="en-IT" sz="2000" dirty="0">
                    <a:cs typeface="Poppins" pitchFamily="2" charset="77"/>
                  </a:rPr>
                  <a:t>TSI 180 nm process</a:t>
                </a:r>
                <a:endParaRPr lang="en-US" sz="2000" dirty="0">
                  <a:cs typeface="Poppins" pitchFamily="2" charset="77"/>
                </a:endParaRPr>
              </a:p>
              <a:p>
                <a:pPr lvl="2"/>
                <a:r>
                  <a:rPr lang="en-US" sz="2000" i="1" dirty="0">
                    <a:cs typeface="Poppins" pitchFamily="2" charset="77"/>
                  </a:rPr>
                  <a:t>50 µm thick (50 µm x 150 µm)</a:t>
                </a:r>
                <a:endParaRPr lang="en-US" sz="2000" b="1" i="1" dirty="0">
                  <a:solidFill>
                    <a:srgbClr val="FF0000"/>
                  </a:solidFill>
                  <a:cs typeface="Poppins" pitchFamily="2" charset="77"/>
                </a:endParaRPr>
              </a:p>
              <a:p>
                <a:pPr lvl="2"/>
                <a:r>
                  <a:rPr lang="en-US" sz="2000" dirty="0">
                    <a:cs typeface="Poppins" pitchFamily="2" charset="77"/>
                  </a:rPr>
                  <a:t>Module dimensions: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42.2×40.6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Poppins" pitchFamily="2" charset="77"/>
                      </a:rPr>
                      <m:t>𝑚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cs typeface="Poppins" pitchFamily="2" charset="77"/>
                </a:endParaRPr>
              </a:p>
              <a:p>
                <a:pPr lvl="2"/>
                <a:r>
                  <a:rPr lang="en-US" sz="2000" dirty="0">
                    <a:solidFill>
                      <a:srgbClr val="00B050"/>
                    </a:solidFill>
                    <a:cs typeface="Poppins" pitchFamily="2" charset="77"/>
                  </a:rPr>
                  <a:t>Power density: assume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100 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𝑚𝑊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Poppins" pitchFamily="2" charset="77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Poppins" pitchFamily="2" charset="77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Poppins" pitchFamily="2" charset="77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Poppins" pitchFamily="2" charset="77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00B050"/>
                  </a:solidFill>
                  <a:cs typeface="Poppins" pitchFamily="2" charset="77"/>
                </a:endParaRPr>
              </a:p>
              <a:p>
                <a:pPr lvl="2"/>
                <a:r>
                  <a:rPr lang="en-GB" sz="2000" b="1" dirty="0">
                    <a:solidFill>
                      <a:srgbClr val="0F124A"/>
                    </a:solidFill>
                    <a:cs typeface="Poppins" pitchFamily="2" charset="77"/>
                  </a:rPr>
                  <a:t>U</a:t>
                </a:r>
                <a:r>
                  <a:rPr lang="en-IT" sz="2000" b="1" dirty="0">
                    <a:solidFill>
                      <a:srgbClr val="0F124A"/>
                    </a:solidFill>
                    <a:cs typeface="Poppins" pitchFamily="2" charset="77"/>
                  </a:rPr>
                  <a:t>p to 1.28 Gb/s downlink</a:t>
                </a:r>
              </a:p>
              <a:p>
                <a:pPr marL="453577" lvl="2" indent="0">
                  <a:buNone/>
                </a:pPr>
                <a:endParaRPr lang="en-US" sz="2000" dirty="0">
                  <a:cs typeface="Poppins" pitchFamily="2" charset="77"/>
                </a:endParaRPr>
              </a:p>
              <a:p>
                <a:endParaRPr lang="en-IT" sz="20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FEDB1101-2C12-B4A5-43A3-457C6FC2CD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0" y="2327275"/>
                <a:ext cx="6584950" cy="3662363"/>
              </a:xfrm>
              <a:blipFill>
                <a:blip r:embed="rId2"/>
                <a:stretch>
                  <a:fillRect l="-833" t="-26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3E09584-584D-DA74-50D8-EE7F77AF2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73113"/>
            <a:ext cx="9810750" cy="1071562"/>
          </a:xfrm>
        </p:spPr>
        <p:txBody>
          <a:bodyPr/>
          <a:lstStyle/>
          <a:p>
            <a:r>
              <a:rPr lang="en-IT" dirty="0"/>
              <a:t>Sensors technology and dimensions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4F4A73-7CAF-ED1F-C183-6D2A1CC74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870" y="4293096"/>
            <a:ext cx="3168218" cy="2418923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057C10CC-0946-90B8-337E-776188484EEB}"/>
              </a:ext>
            </a:extLst>
          </p:cNvPr>
          <p:cNvGrpSpPr/>
          <p:nvPr/>
        </p:nvGrpSpPr>
        <p:grpSpPr>
          <a:xfrm>
            <a:off x="7203109" y="2039654"/>
            <a:ext cx="1547951" cy="1659572"/>
            <a:chOff x="0" y="0"/>
            <a:chExt cx="2414686" cy="2830794"/>
          </a:xfrm>
        </p:grpSpPr>
        <p:pic>
          <p:nvPicPr>
            <p:cNvPr id="19" name="full.png" descr="full.png">
              <a:extLst>
                <a:ext uri="{FF2B5EF4-FFF2-40B4-BE49-F238E27FC236}">
                  <a16:creationId xmlns:a16="http://schemas.microsoft.com/office/drawing/2014/main" id="{F81F49CB-1388-11A0-0715-9C354F4E1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5" y="25686"/>
              <a:ext cx="2308896" cy="2781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Rounded Rectangle">
              <a:extLst>
                <a:ext uri="{FF2B5EF4-FFF2-40B4-BE49-F238E27FC236}">
                  <a16:creationId xmlns:a16="http://schemas.microsoft.com/office/drawing/2014/main" id="{34DFDAFA-4130-DFA3-2639-138EFA502097}"/>
                </a:ext>
              </a:extLst>
            </p:cNvPr>
            <p:cNvSpPr/>
            <p:nvPr/>
          </p:nvSpPr>
          <p:spPr>
            <a:xfrm>
              <a:off x="0" y="0"/>
              <a:ext cx="2414687" cy="16956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accent1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Rounded Rectangle">
              <a:extLst>
                <a:ext uri="{FF2B5EF4-FFF2-40B4-BE49-F238E27FC236}">
                  <a16:creationId xmlns:a16="http://schemas.microsoft.com/office/drawing/2014/main" id="{5D2B5E16-3A5E-1A74-F004-2DE39D274F2A}"/>
                </a:ext>
              </a:extLst>
            </p:cNvPr>
            <p:cNvSpPr/>
            <p:nvPr/>
          </p:nvSpPr>
          <p:spPr>
            <a:xfrm>
              <a:off x="0" y="182730"/>
              <a:ext cx="2414687" cy="2147467"/>
            </a:xfrm>
            <a:prstGeom prst="roundRect">
              <a:avLst>
                <a:gd name="adj" fmla="val 4700"/>
              </a:avLst>
            </a:prstGeom>
            <a:noFill/>
            <a:ln w="25400" cap="flat">
              <a:solidFill>
                <a:schemeClr val="accent3">
                  <a:satOff val="-6373"/>
                  <a:lumOff val="-10823"/>
                </a:schemeClr>
              </a:solidFill>
              <a:custDash>
                <a:ds d="200000" sp="200000"/>
              </a:custDash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Rounded Rectangle">
              <a:extLst>
                <a:ext uri="{FF2B5EF4-FFF2-40B4-BE49-F238E27FC236}">
                  <a16:creationId xmlns:a16="http://schemas.microsoft.com/office/drawing/2014/main" id="{9F84D5A4-D7DF-DB31-24EF-CA15EA23C1EC}"/>
                </a:ext>
              </a:extLst>
            </p:cNvPr>
            <p:cNvSpPr/>
            <p:nvPr/>
          </p:nvSpPr>
          <p:spPr>
            <a:xfrm>
              <a:off x="0" y="2310196"/>
              <a:ext cx="2414687" cy="115734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accent6">
                  <a:satOff val="-35873"/>
                  <a:lumOff val="-12431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Rounded Rectangle">
              <a:extLst>
                <a:ext uri="{FF2B5EF4-FFF2-40B4-BE49-F238E27FC236}">
                  <a16:creationId xmlns:a16="http://schemas.microsoft.com/office/drawing/2014/main" id="{E3BD3A40-CF65-ACB5-4379-0B50F06DE584}"/>
                </a:ext>
              </a:extLst>
            </p:cNvPr>
            <p:cNvSpPr/>
            <p:nvPr/>
          </p:nvSpPr>
          <p:spPr>
            <a:xfrm>
              <a:off x="0" y="2399472"/>
              <a:ext cx="2414687" cy="16956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rgbClr val="C6333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Rounded Rectangle">
              <a:extLst>
                <a:ext uri="{FF2B5EF4-FFF2-40B4-BE49-F238E27FC236}">
                  <a16:creationId xmlns:a16="http://schemas.microsoft.com/office/drawing/2014/main" id="{8829ABB9-511F-0377-EA11-75C5F162A657}"/>
                </a:ext>
              </a:extLst>
            </p:cNvPr>
            <p:cNvSpPr/>
            <p:nvPr/>
          </p:nvSpPr>
          <p:spPr>
            <a:xfrm>
              <a:off x="0" y="2525993"/>
              <a:ext cx="2414687" cy="115733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rgbClr val="C550C6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Rounded Rectangle">
              <a:extLst>
                <a:ext uri="{FF2B5EF4-FFF2-40B4-BE49-F238E27FC236}">
                  <a16:creationId xmlns:a16="http://schemas.microsoft.com/office/drawing/2014/main" id="{F6CB26B4-BA02-7355-890E-E51378737866}"/>
                </a:ext>
              </a:extLst>
            </p:cNvPr>
            <p:cNvSpPr/>
            <p:nvPr/>
          </p:nvSpPr>
          <p:spPr>
            <a:xfrm>
              <a:off x="0" y="2625226"/>
              <a:ext cx="2414687" cy="205569"/>
            </a:xfrm>
            <a:prstGeom prst="roundRect">
              <a:avLst>
                <a:gd name="adj" fmla="val 49098"/>
              </a:avLst>
            </a:prstGeom>
            <a:noFill/>
            <a:ln w="25400" cap="flat">
              <a:solidFill>
                <a:schemeClr val="accent1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6" name="2021-09-25 10.09.23.jpg" descr="2021-09-25 10.09.23.jpg">
            <a:extLst>
              <a:ext uri="{FF2B5EF4-FFF2-40B4-BE49-F238E27FC236}">
                <a16:creationId xmlns:a16="http://schemas.microsoft.com/office/drawing/2014/main" id="{3D090004-2E02-76B3-AC58-1D45DB5B5B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645"/>
          <a:stretch>
            <a:fillRect/>
          </a:stretch>
        </p:blipFill>
        <p:spPr>
          <a:xfrm>
            <a:off x="9134815" y="2290875"/>
            <a:ext cx="2453120" cy="15335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468C9F-7CE2-B3D3-5CF5-262FE74840C2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8112224" y="1763372"/>
            <a:ext cx="3934149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sz="1600" b="1" dirty="0">
                <a:solidFill>
                  <a:srgbClr val="FF0000"/>
                </a:solidFill>
              </a:rPr>
              <a:t>Layer 1</a:t>
            </a:r>
          </a:p>
          <a:p>
            <a:pPr algn="ctr"/>
            <a:r>
              <a:rPr lang="en-IT" sz="1600" dirty="0"/>
              <a:t>15 overlapping staves of 6 modules each</a:t>
            </a:r>
          </a:p>
          <a:p>
            <a:pPr algn="ctr"/>
            <a:endParaRPr lang="en-IT" sz="1600" dirty="0"/>
          </a:p>
          <a:p>
            <a:pPr algn="ctr"/>
            <a:r>
              <a:rPr lang="en-GB" sz="1600" dirty="0"/>
              <a:t>O</a:t>
            </a:r>
            <a:r>
              <a:rPr lang="en-IT" sz="1600" dirty="0"/>
              <a:t>verlap to allow alignment ~500 µm </a:t>
            </a:r>
          </a:p>
          <a:p>
            <a:pPr algn="ctr"/>
            <a:endParaRPr lang="en-IT" sz="1600" dirty="0"/>
          </a:p>
          <a:p>
            <a:pPr algn="ctr"/>
            <a:r>
              <a:rPr lang="en-GB" sz="1600" dirty="0"/>
              <a:t>P</a:t>
            </a:r>
            <a:r>
              <a:rPr lang="en-IT" sz="1600" dirty="0"/>
              <a:t>inwheel geometry: all modules at the same (smallest) radius</a:t>
            </a:r>
          </a:p>
          <a:p>
            <a:pPr algn="ctr"/>
            <a:endParaRPr lang="en-IT" sz="1600" dirty="0"/>
          </a:p>
          <a:p>
            <a:pPr algn="ctr"/>
            <a:r>
              <a:rPr lang="en-IT" sz="1600" dirty="0"/>
              <a:t>Power budget ~12 W </a:t>
            </a:r>
          </a:p>
          <a:p>
            <a:pPr algn="ctr"/>
            <a:endParaRPr lang="en-IT" sz="1600" dirty="0"/>
          </a:p>
          <a:p>
            <a:pPr algn="ctr"/>
            <a:r>
              <a:rPr lang="en-IT" sz="1600" dirty="0"/>
              <a:t>Total weight ~22 grams</a:t>
            </a:r>
          </a:p>
          <a:p>
            <a:pPr algn="ctr"/>
            <a:endParaRPr lang="en-IT" sz="1600" dirty="0"/>
          </a:p>
          <a:p>
            <a:r>
              <a:rPr lang="en-IT" sz="1600" dirty="0"/>
              <a:t>Total thickness 0.25% X</a:t>
            </a:r>
            <a:r>
              <a:rPr lang="en-IT" sz="1600" baseline="-25000" dirty="0"/>
              <a:t>0</a:t>
            </a:r>
            <a:endParaRPr lang="en-IT" sz="1600" dirty="0"/>
          </a:p>
          <a:p>
            <a:r>
              <a:rPr lang="en-IT" sz="1600" i="1" dirty="0">
                <a:solidFill>
                  <a:srgbClr val="0070C0"/>
                </a:solidFill>
              </a:rPr>
              <a:t>Silicon: 0.053% X</a:t>
            </a:r>
            <a:r>
              <a:rPr lang="en-IT" sz="1600" i="1" baseline="-25000" dirty="0">
                <a:solidFill>
                  <a:srgbClr val="0070C0"/>
                </a:solidFill>
              </a:rPr>
              <a:t>0</a:t>
            </a:r>
            <a:endParaRPr lang="en-IT" sz="1600" i="1" dirty="0">
              <a:solidFill>
                <a:srgbClr val="0070C0"/>
              </a:solidFill>
            </a:endParaRPr>
          </a:p>
          <a:p>
            <a:r>
              <a:rPr lang="en-GB" sz="1600" i="1" dirty="0">
                <a:solidFill>
                  <a:srgbClr val="0070C0"/>
                </a:solidFill>
              </a:rPr>
              <a:t>P</a:t>
            </a:r>
            <a:r>
              <a:rPr lang="en-IT" sz="1600" i="1" dirty="0">
                <a:solidFill>
                  <a:srgbClr val="0070C0"/>
                </a:solidFill>
              </a:rPr>
              <a:t>ower and readout bus: 0.056% X</a:t>
            </a:r>
            <a:r>
              <a:rPr lang="en-IT" sz="1600" i="1" baseline="-25000" dirty="0">
                <a:solidFill>
                  <a:srgbClr val="0070C0"/>
                </a:solidFill>
              </a:rPr>
              <a:t>0</a:t>
            </a:r>
            <a:endParaRPr lang="en-IT" sz="1600" i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AD8E1-075B-DB17-037B-29B8DE108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5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C9417-6C5A-17D4-E3AA-CB465463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124744"/>
            <a:ext cx="7772400" cy="549484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40C2FC-7E62-694E-0FE1-E39BD5DA0D9B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09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AB98B5-5453-D7C8-B296-85618346E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757946-35CA-DC99-C479-FF6B4F4C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Layer 1 stave detail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E338C16E-6E93-07AA-9528-8E17F7B0B2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6675"/>
            <a:ext cx="76676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B5BCD-4B26-8182-AE34-19914009DA5E}"/>
              </a:ext>
            </a:extLst>
          </p:cNvPr>
          <p:cNvSpPr txBox="1"/>
          <p:nvPr/>
        </p:nvSpPr>
        <p:spPr>
          <a:xfrm>
            <a:off x="7978726" y="1700808"/>
            <a:ext cx="3899398" cy="5078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T" dirty="0"/>
              <a:t>Reticular lightweight support to provide stiffness</a:t>
            </a:r>
          </a:p>
          <a:p>
            <a:r>
              <a:rPr lang="en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IT" dirty="0"/>
              <a:t>hin carbon fiber walls interleaved with Rohacell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2 buses (data and power) 1.8 mm wide and </a:t>
            </a:r>
            <a:r>
              <a:rPr lang="en-IT" sz="1800" dirty="0"/>
              <a:t>250 µm thick (50 µm Al, 200 µm kapton) per side</a:t>
            </a:r>
          </a:p>
          <a:p>
            <a:pPr marL="742877" lvl="1" indent="-285750">
              <a:buFont typeface="Arial" panose="020B0604020202020204" pitchFamily="34" charset="0"/>
              <a:buChar char="•"/>
            </a:pPr>
            <a:r>
              <a:rPr lang="en-GB" dirty="0"/>
              <a:t>Inspired to low mass hybrid R&amp;D</a:t>
            </a:r>
            <a:endParaRPr lang="en-IT" sz="1800" dirty="0"/>
          </a:p>
          <a:p>
            <a:endParaRPr lang="en-IT" dirty="0">
              <a:solidFill>
                <a:srgbClr val="0070C0"/>
              </a:solidFill>
            </a:endParaRPr>
          </a:p>
          <a:p>
            <a:r>
              <a:rPr lang="en-IT" dirty="0">
                <a:solidFill>
                  <a:srgbClr val="0070C0"/>
                </a:solidFill>
              </a:rPr>
              <a:t>Sensors facing interaction point w/o any other material in front</a:t>
            </a:r>
          </a:p>
          <a:p>
            <a:endParaRPr lang="en-IT" dirty="0"/>
          </a:p>
          <a:p>
            <a:r>
              <a:rPr lang="en-IT" dirty="0">
                <a:solidFill>
                  <a:srgbClr val="FF0000"/>
                </a:solidFill>
              </a:rPr>
              <a:t>Readout chips either sides</a:t>
            </a:r>
          </a:p>
          <a:p>
            <a:endParaRPr lang="en-IT" dirty="0"/>
          </a:p>
          <a:p>
            <a:r>
              <a:rPr lang="en-IT" dirty="0">
                <a:solidFill>
                  <a:srgbClr val="00B050"/>
                </a:solidFill>
              </a:rPr>
              <a:t>Air cooled </a:t>
            </a:r>
          </a:p>
        </p:txBody>
      </p:sp>
    </p:spTree>
    <p:extLst>
      <p:ext uri="{BB962C8B-B14F-4D97-AF65-F5344CB8AC3E}">
        <p14:creationId xmlns:p14="http://schemas.microsoft.com/office/powerpoint/2010/main" val="402954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9221620" y="1961976"/>
            <a:ext cx="2821836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Layer 2</a:t>
            </a:r>
          </a:p>
          <a:p>
            <a:pPr algn="ctr"/>
            <a:r>
              <a:rPr lang="en-IT" dirty="0"/>
              <a:t>24 overlapping staves of 10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/>
              <a:t>P</a:t>
            </a:r>
            <a:r>
              <a:rPr lang="en-IT" dirty="0"/>
              <a:t>inwheel geometry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C</a:t>
            </a:r>
            <a:r>
              <a:rPr lang="en-IT" dirty="0">
                <a:solidFill>
                  <a:srgbClr val="00B050"/>
                </a:solidFill>
              </a:rPr>
              <a:t>ounter-rotated wrt layer 1 to mitigate charge-asymmetry effects in track reconstruction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Power budget  </a:t>
            </a:r>
          </a:p>
          <a:p>
            <a:pPr algn="ctr"/>
            <a:r>
              <a:rPr lang="en-IT" dirty="0"/>
              <a:t>~32 W</a:t>
            </a:r>
          </a:p>
          <a:p>
            <a:pPr algn="ctr"/>
            <a:endParaRPr lang="en-IT" dirty="0"/>
          </a:p>
          <a:p>
            <a:pPr algn="ctr"/>
            <a:r>
              <a:rPr lang="en-IT" sz="1800" dirty="0"/>
              <a:t>Total weight ~63 grams</a:t>
            </a:r>
          </a:p>
          <a:p>
            <a:pPr algn="ctr"/>
            <a:endParaRPr lang="en-IT" dirty="0"/>
          </a:p>
          <a:p>
            <a:pPr algn="ctr"/>
            <a:r>
              <a:rPr lang="en-IT" sz="1800" dirty="0"/>
              <a:t>Total thickness 0.25% X</a:t>
            </a:r>
            <a:r>
              <a:rPr lang="en-IT" sz="1800" baseline="-25000" dirty="0"/>
              <a:t>0</a:t>
            </a:r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0C2DE-9D8B-A25F-5F7A-8A08B215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" y="771153"/>
            <a:ext cx="8237682" cy="57151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9DF8-1951-5887-2D16-2B4FDDF8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7</a:t>
            </a:fld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FF708D-9E1A-F628-FCE6-5687E499F232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6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62A848-8CEE-938B-2392-70987F8AC8BA}"/>
              </a:ext>
            </a:extLst>
          </p:cNvPr>
          <p:cNvSpPr txBox="1"/>
          <p:nvPr/>
        </p:nvSpPr>
        <p:spPr>
          <a:xfrm>
            <a:off x="8931349" y="2177273"/>
            <a:ext cx="2940848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Layer 3</a:t>
            </a:r>
          </a:p>
          <a:p>
            <a:pPr algn="ctr"/>
            <a:r>
              <a:rPr lang="en-IT" dirty="0"/>
              <a:t>36 staves of 16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/>
              <a:t>L</a:t>
            </a:r>
            <a:r>
              <a:rPr lang="en-IT" dirty="0"/>
              <a:t>ampshade geometry. </a:t>
            </a:r>
          </a:p>
          <a:p>
            <a:pPr algn="ctr"/>
            <a:r>
              <a:rPr lang="en-IT" dirty="0">
                <a:solidFill>
                  <a:srgbClr val="00B050"/>
                </a:solidFill>
              </a:rPr>
              <a:t>Charge symmetric track reconstruction </a:t>
            </a:r>
          </a:p>
          <a:p>
            <a:pPr algn="ctr"/>
            <a:endParaRPr lang="en-IT" sz="1800" dirty="0"/>
          </a:p>
          <a:p>
            <a:pPr algn="ctr"/>
            <a:r>
              <a:rPr lang="en-IT" sz="1800" dirty="0"/>
              <a:t>Total weight ~150 grams</a:t>
            </a:r>
          </a:p>
          <a:p>
            <a:pPr algn="ctr"/>
            <a:r>
              <a:rPr lang="en-IT" dirty="0"/>
              <a:t>	</a:t>
            </a:r>
            <a:endParaRPr lang="en-IT" sz="1800" dirty="0"/>
          </a:p>
          <a:p>
            <a:pPr algn="ctr"/>
            <a:r>
              <a:rPr lang="en-IT" sz="1800" dirty="0"/>
              <a:t>Total thickness 0.25% X</a:t>
            </a:r>
            <a:r>
              <a:rPr lang="en-IT" sz="1800" baseline="-25000" dirty="0"/>
              <a:t>0</a:t>
            </a:r>
            <a:endParaRPr lang="en-IT" sz="1800" dirty="0"/>
          </a:p>
          <a:p>
            <a:pPr algn="ctr"/>
            <a:endParaRPr lang="en-IT" dirty="0"/>
          </a:p>
          <a:p>
            <a:pPr algn="ctr"/>
            <a:r>
              <a:rPr lang="en-IT" dirty="0"/>
              <a:t>Power budget </a:t>
            </a:r>
          </a:p>
          <a:p>
            <a:pPr algn="ctr"/>
            <a:r>
              <a:rPr lang="en-IT" dirty="0"/>
              <a:t>~77 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981C4-8C5E-8D33-5BF5-A816B60F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8</a:t>
            </a:fld>
            <a:endParaRPr lang="en-IT"/>
          </a:p>
        </p:txBody>
      </p:sp>
      <p:pic>
        <p:nvPicPr>
          <p:cNvPr id="2" name="Segnaposto contenuto 8">
            <a:extLst>
              <a:ext uri="{FF2B5EF4-FFF2-40B4-BE49-F238E27FC236}">
                <a16:creationId xmlns:a16="http://schemas.microsoft.com/office/drawing/2014/main" id="{9534A8A7-B920-6AD9-8E67-5FCA71F7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969" y="476672"/>
            <a:ext cx="8766175" cy="627538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8DDEE1-924A-E9AF-B981-C56BFCF539B4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9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04F036-9EF0-C44E-6783-D0E9E504D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9" y="629239"/>
            <a:ext cx="8182277" cy="5572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05876-4917-B6EA-EAF3-EBF61FCE52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1"/>
          <a:stretch/>
        </p:blipFill>
        <p:spPr>
          <a:xfrm>
            <a:off x="627856" y="2996952"/>
            <a:ext cx="7772400" cy="1289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2EA9-646B-5A90-D873-332F47074C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970" y="4077061"/>
            <a:ext cx="3975651" cy="26396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E5CBD-ACAC-B9C8-E8FD-A02F389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9</a:t>
            </a:fld>
            <a:endParaRPr lang="en-IT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57A19C3-6568-4BD6-B5AE-3E34E0698F3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525" y="4037013"/>
            <a:ext cx="4943475" cy="26400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7079A7-2C7C-DB77-7602-4642917DB831}"/>
              </a:ext>
            </a:extLst>
          </p:cNvPr>
          <p:cNvGrpSpPr>
            <a:grpSpLocks noChangeAspect="1"/>
          </p:cNvGrpSpPr>
          <p:nvPr/>
        </p:nvGrpSpPr>
        <p:grpSpPr>
          <a:xfrm>
            <a:off x="486613" y="4083600"/>
            <a:ext cx="4943475" cy="2774400"/>
            <a:chOff x="486612" y="561747"/>
            <a:chExt cx="11218775" cy="6296253"/>
          </a:xfrm>
        </p:grpSpPr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id="{78BC27FE-6DB5-A396-A303-4C58A2BD7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612" y="561747"/>
              <a:ext cx="11218775" cy="6296253"/>
            </a:xfrm>
            <a:prstGeom prst="rect">
              <a:avLst/>
            </a:prstGeom>
          </p:spPr>
        </p:pic>
        <p:sp>
          <p:nvSpPr>
            <p:cNvPr id="7" name="CasellaDiTesto 5">
              <a:extLst>
                <a:ext uri="{FF2B5EF4-FFF2-40B4-BE49-F238E27FC236}">
                  <a16:creationId xmlns:a16="http://schemas.microsoft.com/office/drawing/2014/main" id="{4DA2EF91-9FEC-5F8A-20FC-81C6E75F05EF}"/>
                </a:ext>
              </a:extLst>
            </p:cNvPr>
            <p:cNvSpPr txBox="1"/>
            <p:nvPr/>
          </p:nvSpPr>
          <p:spPr>
            <a:xfrm>
              <a:off x="3249385" y="578077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Third layer</a:t>
              </a:r>
              <a:endParaRPr lang="it-IT" sz="1200" dirty="0"/>
            </a:p>
          </p:txBody>
        </p:sp>
        <p:sp>
          <p:nvSpPr>
            <p:cNvPr id="8" name="CasellaDiTesto 6">
              <a:extLst>
                <a:ext uri="{FF2B5EF4-FFF2-40B4-BE49-F238E27FC236}">
                  <a16:creationId xmlns:a16="http://schemas.microsoft.com/office/drawing/2014/main" id="{42DB982F-5290-47A2-E650-235737030EE0}"/>
                </a:ext>
              </a:extLst>
            </p:cNvPr>
            <p:cNvSpPr txBox="1"/>
            <p:nvPr/>
          </p:nvSpPr>
          <p:spPr>
            <a:xfrm>
              <a:off x="4505061" y="1153430"/>
              <a:ext cx="3414295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Second Layer</a:t>
              </a:r>
              <a:endParaRPr lang="it-IT" sz="1200" dirty="0"/>
            </a:p>
          </p:txBody>
        </p:sp>
        <p:sp>
          <p:nvSpPr>
            <p:cNvPr id="9" name="CasellaDiTesto 7">
              <a:extLst>
                <a:ext uri="{FF2B5EF4-FFF2-40B4-BE49-F238E27FC236}">
                  <a16:creationId xmlns:a16="http://schemas.microsoft.com/office/drawing/2014/main" id="{AFD5AFF7-05C8-AEB9-AFD8-DCE46B659069}"/>
                </a:ext>
              </a:extLst>
            </p:cNvPr>
            <p:cNvSpPr txBox="1"/>
            <p:nvPr/>
          </p:nvSpPr>
          <p:spPr>
            <a:xfrm>
              <a:off x="7440386" y="1467177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First Layer</a:t>
              </a:r>
              <a:endParaRPr lang="it-IT" sz="1200" dirty="0"/>
            </a:p>
          </p:txBody>
        </p:sp>
        <p:sp>
          <p:nvSpPr>
            <p:cNvPr id="14" name="CasellaDiTesto 8">
              <a:extLst>
                <a:ext uri="{FF2B5EF4-FFF2-40B4-BE49-F238E27FC236}">
                  <a16:creationId xmlns:a16="http://schemas.microsoft.com/office/drawing/2014/main" id="{E5EBC137-D001-A242-81A5-07CE5238EF16}"/>
                </a:ext>
              </a:extLst>
            </p:cNvPr>
            <p:cNvSpPr txBox="1"/>
            <p:nvPr/>
          </p:nvSpPr>
          <p:spPr>
            <a:xfrm>
              <a:off x="8523514" y="2414938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Cooling Pipe</a:t>
              </a:r>
              <a:endParaRPr lang="it-IT" sz="1200" dirty="0"/>
            </a:p>
          </p:txBody>
        </p:sp>
        <p:cxnSp>
          <p:nvCxnSpPr>
            <p:cNvPr id="15" name="Connettore 2 10">
              <a:extLst>
                <a:ext uri="{FF2B5EF4-FFF2-40B4-BE49-F238E27FC236}">
                  <a16:creationId xmlns:a16="http://schemas.microsoft.com/office/drawing/2014/main" id="{657F306D-698F-224C-6927-D4049B52F9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1534" y="1101296"/>
              <a:ext cx="2173266" cy="1763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2">
              <a:extLst>
                <a:ext uri="{FF2B5EF4-FFF2-40B4-BE49-F238E27FC236}">
                  <a16:creationId xmlns:a16="http://schemas.microsoft.com/office/drawing/2014/main" id="{5C8B0E54-5711-3974-8053-CE40BC65FFA6}"/>
                </a:ext>
              </a:extLst>
            </p:cNvPr>
            <p:cNvCxnSpPr/>
            <p:nvPr/>
          </p:nvCxnSpPr>
          <p:spPr>
            <a:xfrm flipH="1">
              <a:off x="3043825" y="1467176"/>
              <a:ext cx="1461237" cy="9477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4">
              <a:extLst>
                <a:ext uri="{FF2B5EF4-FFF2-40B4-BE49-F238E27FC236}">
                  <a16:creationId xmlns:a16="http://schemas.microsoft.com/office/drawing/2014/main" id="{48814647-3F1E-451A-F5A0-AF9BF320E9DB}"/>
                </a:ext>
              </a:extLst>
            </p:cNvPr>
            <p:cNvCxnSpPr>
              <a:cxnSpLocks/>
            </p:cNvCxnSpPr>
            <p:nvPr/>
          </p:nvCxnSpPr>
          <p:spPr>
            <a:xfrm>
              <a:off x="5182868" y="1676651"/>
              <a:ext cx="1556135" cy="12615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6">
              <a:extLst>
                <a:ext uri="{FF2B5EF4-FFF2-40B4-BE49-F238E27FC236}">
                  <a16:creationId xmlns:a16="http://schemas.microsoft.com/office/drawing/2014/main" id="{61D26453-8352-564B-7F64-4EDB6EFE27D0}"/>
                </a:ext>
              </a:extLst>
            </p:cNvPr>
            <p:cNvCxnSpPr/>
            <p:nvPr/>
          </p:nvCxnSpPr>
          <p:spPr>
            <a:xfrm>
              <a:off x="8104340" y="1990396"/>
              <a:ext cx="205279" cy="15795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23DBA88-7932-9557-744D-DD61B8FC9B5A}"/>
                </a:ext>
              </a:extLst>
            </p:cNvPr>
            <p:cNvCxnSpPr/>
            <p:nvPr/>
          </p:nvCxnSpPr>
          <p:spPr>
            <a:xfrm>
              <a:off x="8830849" y="2830882"/>
              <a:ext cx="1215025" cy="12400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E3214F-B6C1-EC72-2D6D-FD755E664D96}"/>
              </a:ext>
            </a:extLst>
          </p:cNvPr>
          <p:cNvSpPr txBox="1"/>
          <p:nvPr/>
        </p:nvSpPr>
        <p:spPr>
          <a:xfrm>
            <a:off x="8452088" y="1700966"/>
            <a:ext cx="3573765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Inner vertex detector is supported by a conical structures  in carbon fiber on elliptical chamber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~450 grams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 The support is engineered for air ducts and thermal isolation from the beam pipe during bakeout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5D0F13-606B-5D69-E9E4-42CE60A38C21}"/>
              </a:ext>
            </a:extLst>
          </p:cNvPr>
          <p:cNvSpPr txBox="1"/>
          <p:nvPr/>
        </p:nvSpPr>
        <p:spPr>
          <a:xfrm>
            <a:off x="335360" y="123898"/>
            <a:ext cx="111612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RD _FCC WP- SILICON MINI-WORKSHOP</a:t>
            </a:r>
            <a:endParaRPr lang="en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75620"/>
      </p:ext>
    </p:extLst>
  </p:cSld>
  <p:clrMapOvr>
    <a:masterClrMapping/>
  </p:clrMapOvr>
</p:sld>
</file>

<file path=ppt/theme/theme1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17F81E97-29C5-DA4D-A508-6744B279FF50}"/>
    </a:ext>
  </a:extLst>
</a:theme>
</file>

<file path=ppt/theme/theme2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C7752DC7-FE86-6F4D-B3B2-CBB3AABD3D6E}"/>
    </a:ext>
  </a:extLst>
</a:theme>
</file>

<file path=ppt/theme/theme3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B748BFE-33DE-2742-A9B8-8ABFD8E90EB0}" vid="{99BF0966-DA0A-2F48-9030-FF78FD73CAD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Introslides</Template>
  <TotalTime>51148</TotalTime>
  <Words>1361</Words>
  <Application>Microsoft Office PowerPoint</Application>
  <PresentationFormat>Widescreen</PresentationFormat>
  <Paragraphs>288</Paragraphs>
  <Slides>29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29</vt:i4>
      </vt:variant>
    </vt:vector>
  </HeadingPairs>
  <TitlesOfParts>
    <vt:vector size="41" baseType="lpstr">
      <vt:lpstr>-apple-system</vt:lpstr>
      <vt:lpstr>Arial</vt:lpstr>
      <vt:lpstr>Calibri</vt:lpstr>
      <vt:lpstr>Cambria Math</vt:lpstr>
      <vt:lpstr>Oswald Regular Bold</vt:lpstr>
      <vt:lpstr>Poppins</vt:lpstr>
      <vt:lpstr>Roboto</vt:lpstr>
      <vt:lpstr>Times New Roman</vt:lpstr>
      <vt:lpstr>Wingdings</vt:lpstr>
      <vt:lpstr>Introslides</vt:lpstr>
      <vt:lpstr>Titleslides, Conclusion</vt:lpstr>
      <vt:lpstr>Content Slides - Deep Blue</vt:lpstr>
      <vt:lpstr>IDEA VERTEX DETECTOR INTEGRATION</vt:lpstr>
      <vt:lpstr>Requirements</vt:lpstr>
      <vt:lpstr>Presentazione standard di PowerPoint</vt:lpstr>
      <vt:lpstr>Sensors technology and dimensions</vt:lpstr>
      <vt:lpstr>Presentazione standard di PowerPoint</vt:lpstr>
      <vt:lpstr>Layer 1 stave detail</vt:lpstr>
      <vt:lpstr>Presentazione standard di PowerPoint</vt:lpstr>
      <vt:lpstr>Presentazione standard di PowerPoint</vt:lpstr>
      <vt:lpstr>Presentazione standard di PowerPoint</vt:lpstr>
      <vt:lpstr>Inner Vertex support</vt:lpstr>
      <vt:lpstr>AIR COOLING DUCTS AND AND BELLOWS </vt:lpstr>
      <vt:lpstr>Presentazione standard di PowerPoint</vt:lpstr>
      <vt:lpstr>Presentazione standard di PowerPoint</vt:lpstr>
      <vt:lpstr>AIR COOLING LAYER 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Overall layout and dimensions</vt:lpstr>
      <vt:lpstr>Simulated material budget  </vt:lpstr>
      <vt:lpstr>Support cylinder</vt:lpstr>
      <vt:lpstr>Conclusions</vt:lpstr>
      <vt:lpstr>Thank you  for your attention. </vt:lpstr>
      <vt:lpstr>Backup</vt:lpstr>
      <vt:lpstr>Outer Tracker and Disks</vt:lpstr>
      <vt:lpstr>MIDDLE TRACKER</vt:lpstr>
      <vt:lpstr>OUTER TRACKER</vt:lpstr>
      <vt:lpstr>DISK 2</vt:lpstr>
      <vt:lpstr>DISK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integration of the idea vertex detectors in the fcc-ee interaction region</dc:title>
  <dc:creator>Fabrizio Palla</dc:creator>
  <cp:lastModifiedBy>Filippo Bosi</cp:lastModifiedBy>
  <cp:revision>64</cp:revision>
  <dcterms:created xsi:type="dcterms:W3CDTF">2023-05-31T07:38:09Z</dcterms:created>
  <dcterms:modified xsi:type="dcterms:W3CDTF">2024-04-21T17:49:15Z</dcterms:modified>
</cp:coreProperties>
</file>