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media/image30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38"/>
  </p:notesMasterIdLst>
  <p:sldIdLst>
    <p:sldId id="282" r:id="rId3"/>
    <p:sldId id="257" r:id="rId4"/>
    <p:sldId id="1235" r:id="rId5"/>
    <p:sldId id="1270" r:id="rId6"/>
    <p:sldId id="1271" r:id="rId7"/>
    <p:sldId id="1276" r:id="rId8"/>
    <p:sldId id="1272" r:id="rId9"/>
    <p:sldId id="1274" r:id="rId10"/>
    <p:sldId id="1273" r:id="rId11"/>
    <p:sldId id="1275" r:id="rId12"/>
    <p:sldId id="270" r:id="rId13"/>
    <p:sldId id="1269" r:id="rId14"/>
    <p:sldId id="259" r:id="rId15"/>
    <p:sldId id="287" r:id="rId16"/>
    <p:sldId id="1268" r:id="rId17"/>
    <p:sldId id="272" r:id="rId18"/>
    <p:sldId id="1278" r:id="rId19"/>
    <p:sldId id="274" r:id="rId20"/>
    <p:sldId id="275" r:id="rId21"/>
    <p:sldId id="1279" r:id="rId22"/>
    <p:sldId id="283" r:id="rId23"/>
    <p:sldId id="1266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79" r:id="rId34"/>
    <p:sldId id="269" r:id="rId35"/>
    <p:sldId id="271" r:id="rId36"/>
    <p:sldId id="273" r:id="rId37"/>
  </p:sldIdLst>
  <p:sldSz cx="12192000" cy="6858000"/>
  <p:notesSz cx="6858000" cy="9144000"/>
  <p:embeddedFontLs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Noto Sans Symbols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o Giubilato" initials="" lastIdx="1" clrIdx="0"/>
  <p:cmAuthor id="1" name="Giacomo Conti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39FCD9-6781-48E8-9521-9F95677ACF0F}">
  <a:tblStyle styleId="{1439FCD9-6781-48E8-9521-9F95677ACF0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3-27T10:25:57.129" idx="1">
    <p:pos x="6000" y="0"/>
    <p:text>Giacomo, la 19 la metterei dopo la 13</p:text>
  </p:cm>
  <p:cm authorId="1" dt="2024-03-27T10:25:57.129" idx="1">
    <p:pos x="6000" y="0"/>
    <p:text>per me va bene, come preferisci tu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6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5422aaec2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c5422aaec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49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57fb0b318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c57fb0b31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57fb0b318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g2c57fb0b31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024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57fb0b318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c57fb0b31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65617a11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65617a111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c65617a111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605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5422aaec2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c5422aaec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5422aaec2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c5422aaec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157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5422aaec2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c5422aaec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5422aaec2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c5422aaec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57fb0b31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c57fb0b3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65617a11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65617a111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c65617a111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c57fb0b318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c57fb0b31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65617a1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c65617a111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c65617a111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57fb0b318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c57fb0b31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092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57fb0b318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c57fb0b31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53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00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88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320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29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57fb0b318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57fb0b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1012652" y="6356350"/>
            <a:ext cx="2568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03/04/2023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INFN - ALICE 3 Tracker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5187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1012652" y="6356350"/>
            <a:ext cx="2568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03/04/2023</a:t>
            </a: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INFN - ALICE 3 Tracker</a:t>
            </a: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5187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750"/>
            <a:ext cx="10515600" cy="7166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151"/>
            <a:ext cx="10515600" cy="49248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03/04/2023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2D00-5507-42B0-8A87-089765419E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5444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200" y="6264872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20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261429"/>
            <a:ext cx="10515600" cy="107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600037"/>
            <a:ext cx="10515600" cy="4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5187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61429"/>
            <a:ext cx="10515600" cy="1077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037"/>
            <a:ext cx="10515600" cy="457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2652" y="6356350"/>
            <a:ext cx="256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03/04/2023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INFN - ALICE 3 Tracker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518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32D00-5507-42B0-8A87-089765419E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4878" y="256924"/>
            <a:ext cx="558267" cy="754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6" y="6236592"/>
            <a:ext cx="640748" cy="6184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AF70780-193B-4ADE-800C-ECB43B2CB7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78" y="6258646"/>
            <a:ext cx="560531" cy="56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7ABD-43E9-A120-7468-4571C6B04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400" dirty="0"/>
              <a:t>ALICE </a:t>
            </a:r>
            <a:r>
              <a:rPr lang="it-IT" sz="4400" dirty="0" err="1"/>
              <a:t>sensors</a:t>
            </a:r>
            <a:r>
              <a:rPr lang="it-IT" sz="4400" dirty="0"/>
              <a:t> R&amp;D for ITS3 and ALICE3</a:t>
            </a:r>
          </a:p>
        </p:txBody>
      </p:sp>
    </p:spTree>
    <p:extLst>
      <p:ext uri="{BB962C8B-B14F-4D97-AF65-F5344CB8AC3E}">
        <p14:creationId xmlns:p14="http://schemas.microsoft.com/office/powerpoint/2010/main" val="141557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69F46-1BD3-C2F2-F407-3D96EB83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6" y="69672"/>
            <a:ext cx="11968638" cy="66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3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2DE5E4-857C-D0D8-9E90-EC5449A3A06A}"/>
              </a:ext>
            </a:extLst>
          </p:cNvPr>
          <p:cNvCxnSpPr>
            <a:cxnSpLocks/>
          </p:cNvCxnSpPr>
          <p:nvPr/>
        </p:nvCxnSpPr>
        <p:spPr>
          <a:xfrm>
            <a:off x="8084031" y="3013528"/>
            <a:ext cx="358627" cy="5917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ITS3 toward ALICE3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8F205-D300-0EEE-C84F-0374590A1A2A}"/>
              </a:ext>
            </a:extLst>
          </p:cNvPr>
          <p:cNvSpPr txBox="1"/>
          <p:nvPr/>
        </p:nvSpPr>
        <p:spPr>
          <a:xfrm>
            <a:off x="1956829" y="1269468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ITS3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4B0D82-A4BB-EBA4-3D73-FA8E8BB1AF64}"/>
              </a:ext>
            </a:extLst>
          </p:cNvPr>
          <p:cNvSpPr/>
          <p:nvPr/>
        </p:nvSpPr>
        <p:spPr>
          <a:xfrm>
            <a:off x="5768659" y="3021542"/>
            <a:ext cx="771525" cy="60915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2034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A4630-E25C-DC29-BA80-BC65B6337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15"/>
          <a:stretch/>
        </p:blipFill>
        <p:spPr>
          <a:xfrm>
            <a:off x="4325958" y="1687986"/>
            <a:ext cx="7516146" cy="4421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88563-4C74-D1E6-7B1D-C60EC940A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75" y="1819290"/>
            <a:ext cx="3919773" cy="3824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BE8717-1B99-0EA2-9257-A3C0CB752A1A}"/>
              </a:ext>
            </a:extLst>
          </p:cNvPr>
          <p:cNvSpPr txBox="1"/>
          <p:nvPr/>
        </p:nvSpPr>
        <p:spPr>
          <a:xfrm>
            <a:off x="7848795" y="1171158"/>
            <a:ext cx="4010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ALICE 3 Inner Tracker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00EC24-9B44-E54F-0C02-B992C6F77D9B}"/>
              </a:ext>
            </a:extLst>
          </p:cNvPr>
          <p:cNvCxnSpPr>
            <a:cxnSpLocks/>
          </p:cNvCxnSpPr>
          <p:nvPr/>
        </p:nvCxnSpPr>
        <p:spPr>
          <a:xfrm>
            <a:off x="8330776" y="2307104"/>
            <a:ext cx="602169" cy="2244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ALICE3 tracker overview – not only the Vertex!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pic>
        <p:nvPicPr>
          <p:cNvPr id="1026" name="Picture 2" descr="ALICE 3 experimental apparatus">
            <a:extLst>
              <a:ext uri="{FF2B5EF4-FFF2-40B4-BE49-F238E27FC236}">
                <a16:creationId xmlns:a16="http://schemas.microsoft.com/office/drawing/2014/main" id="{B18692AD-E195-42F6-BB29-39D1B036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" y="1054441"/>
            <a:ext cx="6986451" cy="521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F22CE-FFA3-5E64-0C6B-7EABD75AD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12" y="1219152"/>
            <a:ext cx="7956199" cy="476692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44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ALICE3 «middle» layers much likely ITS3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FCBB1-3F01-57A5-2E0A-712B4C308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206850"/>
            <a:ext cx="10254572" cy="499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3B567-0338-F14F-AB35-0362F729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333F112-7382-5A6B-F19C-BA21B9CFF798}"/>
              </a:ext>
            </a:extLst>
          </p:cNvPr>
          <p:cNvSpPr/>
          <p:nvPr/>
        </p:nvSpPr>
        <p:spPr>
          <a:xfrm rot="10800000">
            <a:off x="1197033" y="1554478"/>
            <a:ext cx="290946" cy="3483033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38BD6-7780-966B-3885-BB4B1C302ED4}"/>
              </a:ext>
            </a:extLst>
          </p:cNvPr>
          <p:cNvSpPr txBox="1"/>
          <p:nvPr/>
        </p:nvSpPr>
        <p:spPr>
          <a:xfrm rot="16200000">
            <a:off x="84248" y="2971355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Middle layers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E90C-D9F5-C756-84F2-BEE9828A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Requirements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D1DF1-DF5F-9EB3-B722-FD6A71AA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B5B945-7644-33FD-1690-FB5B87C7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9"/>
          <a:stretch/>
        </p:blipFill>
        <p:spPr>
          <a:xfrm>
            <a:off x="0" y="471233"/>
            <a:ext cx="12192000" cy="47467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4AD3F4E-5E34-F3FE-7943-9D11662908A2}"/>
              </a:ext>
            </a:extLst>
          </p:cNvPr>
          <p:cNvSpPr txBox="1"/>
          <p:nvPr/>
        </p:nvSpPr>
        <p:spPr>
          <a:xfrm>
            <a:off x="391367" y="5281958"/>
            <a:ext cx="11409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145" indent="-385445">
              <a:buClr>
                <a:srgbClr val="1A1818"/>
              </a:buClr>
              <a:buFont typeface="Arial"/>
              <a:buChar char="•"/>
              <a:tabLst>
                <a:tab pos="398145" algn="l"/>
              </a:tabLst>
            </a:pPr>
            <a:r>
              <a:rPr lang="en-US" sz="1600" dirty="0">
                <a:solidFill>
                  <a:srgbClr val="283A44"/>
                </a:solidFill>
              </a:rPr>
              <a:t>VD and trackers need different trade off in terms of spatial resolution vs power consumption</a:t>
            </a:r>
          </a:p>
          <a:p>
            <a:pPr marL="398145" indent="-385445">
              <a:buClr>
                <a:srgbClr val="1A1818"/>
              </a:buClr>
              <a:buFont typeface="Arial"/>
              <a:buChar char="•"/>
              <a:tabLst>
                <a:tab pos="398145" algn="l"/>
              </a:tabLst>
            </a:pPr>
            <a:r>
              <a:rPr lang="en-US" sz="1600" dirty="0">
                <a:solidFill>
                  <a:srgbClr val="283A44"/>
                </a:solidFill>
              </a:rPr>
              <a:t>Outer Tracker requirements driven by the forward disks ⇒ similar to Middle Layers</a:t>
            </a:r>
          </a:p>
          <a:p>
            <a:pPr marL="398145" indent="-385445">
              <a:buClr>
                <a:srgbClr val="1A1818"/>
              </a:buClr>
              <a:buFont typeface="Arial"/>
              <a:buChar char="•"/>
              <a:tabLst>
                <a:tab pos="398145" algn="l"/>
              </a:tabLst>
            </a:pPr>
            <a:r>
              <a:rPr lang="en-US" sz="1600" dirty="0">
                <a:solidFill>
                  <a:srgbClr val="283A44"/>
                </a:solidFill>
              </a:rPr>
              <a:t>Flexible aggregation scheme which allows to reduce links (ML vs. OT barrel as well as small to large radii within disks)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C7EC7-6BEA-7BE4-D30E-E5847883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5CAC2-5F01-AEE3-C094-A41CB9D82C6C}"/>
              </a:ext>
            </a:extLst>
          </p:cNvPr>
          <p:cNvSpPr/>
          <p:nvPr/>
        </p:nvSpPr>
        <p:spPr>
          <a:xfrm>
            <a:off x="4238417" y="1400012"/>
            <a:ext cx="1959187" cy="333285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3DFBC-5443-DC7B-422B-065C6DE19A41}"/>
              </a:ext>
            </a:extLst>
          </p:cNvPr>
          <p:cNvSpPr/>
          <p:nvPr/>
        </p:nvSpPr>
        <p:spPr>
          <a:xfrm>
            <a:off x="8327813" y="3158067"/>
            <a:ext cx="2416387" cy="152400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AFB84-3FD3-81A5-7608-00D81CB5741C}"/>
              </a:ext>
            </a:extLst>
          </p:cNvPr>
          <p:cNvSpPr/>
          <p:nvPr/>
        </p:nvSpPr>
        <p:spPr>
          <a:xfrm>
            <a:off x="5835535" y="872836"/>
            <a:ext cx="2709949" cy="400673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4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A new concept of low-material </a:t>
            </a:r>
            <a:r>
              <a:rPr lang="it-IT" b="1"/>
              <a:t>Middle Layers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564C45-E33B-E1B8-5009-0298011FD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3">
            <a:alphaModFix/>
          </a:blip>
          <a:srcRect r="26367"/>
          <a:stretch/>
        </p:blipFill>
        <p:spPr>
          <a:xfrm>
            <a:off x="304400" y="1177150"/>
            <a:ext cx="6641701" cy="50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9900" y="2033350"/>
            <a:ext cx="4530200" cy="405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/>
          <p:nvPr/>
        </p:nvSpPr>
        <p:spPr>
          <a:xfrm>
            <a:off x="7620299" y="1252151"/>
            <a:ext cx="43236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 from </a:t>
            </a:r>
            <a:r>
              <a:rPr lang="it-IT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outer</a:t>
            </a:r>
            <a:r>
              <a:rPr lang="it-IT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radii</a:t>
            </a:r>
            <a:r>
              <a:rPr lang="it-IT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concept</a:t>
            </a:r>
            <a:endParaRPr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60000" lvl="0" indent="-2366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Air-</a:t>
            </a:r>
            <a:r>
              <a:rPr lang="it-IT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cooling</a:t>
            </a:r>
            <a:r>
              <a:rPr lang="it-IT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“friendly” </a:t>
            </a:r>
            <a:r>
              <a:rPr lang="it-IT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endParaRPr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  <p:extLst>
      <p:ext uri="{BB962C8B-B14F-4D97-AF65-F5344CB8AC3E}">
        <p14:creationId xmlns:p14="http://schemas.microsoft.com/office/powerpoint/2010/main" val="147954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New </a:t>
            </a:r>
            <a:r>
              <a:rPr lang="it-IT" b="1"/>
              <a:t>Middle Layers </a:t>
            </a:r>
            <a:r>
              <a:rPr lang="it-IT"/>
              <a:t>concept: barrel and discs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37EBF1-6C5C-06C1-B996-C51C641EA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62" name="Google Shape;262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 b="9321"/>
          <a:stretch/>
        </p:blipFill>
        <p:spPr>
          <a:xfrm>
            <a:off x="807000" y="1072175"/>
            <a:ext cx="9890275" cy="53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6318350" y="1469950"/>
            <a:ext cx="56082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disks for full coverage → SAVE SILICON!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60000" lvl="0" indent="-2366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Helps in routing services, increase room for air-cooling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82DDE-BD68-7838-CEBD-838170D4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spiral object&#10;&#10;Description automatically generated with medium confidence">
            <a:extLst>
              <a:ext uri="{FF2B5EF4-FFF2-40B4-BE49-F238E27FC236}">
                <a16:creationId xmlns:a16="http://schemas.microsoft.com/office/drawing/2014/main" id="{CB175AC1-AC2A-D329-9B8A-07FBD0CC1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" y="1054441"/>
            <a:ext cx="8392966" cy="5050268"/>
          </a:xfrm>
          <a:prstGeom prst="rect">
            <a:avLst/>
          </a:prstGeom>
        </p:spPr>
      </p:pic>
      <p:sp>
        <p:nvSpPr>
          <p:cNvPr id="261" name="Google Shape;261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novelties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r>
              <a:rPr lang="it-IT" dirty="0"/>
              <a:t>…</a:t>
            </a:r>
            <a:endParaRPr dirty="0"/>
          </a:p>
        </p:txBody>
      </p:sp>
      <p:sp>
        <p:nvSpPr>
          <p:cNvPr id="262" name="Google Shape;262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264" name="Google Shape;264;p33"/>
          <p:cNvSpPr txBox="1"/>
          <p:nvPr/>
        </p:nvSpPr>
        <p:spPr>
          <a:xfrm>
            <a:off x="6750725" y="1647716"/>
            <a:ext cx="4378594" cy="75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Chevron geometry to improve hermeticity</a:t>
            </a:r>
          </a:p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traditional stave approach</a:t>
            </a:r>
            <a:endParaRPr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82DDE-BD68-7838-CEBD-838170D4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pic>
        <p:nvPicPr>
          <p:cNvPr id="2" name="Picture 1" descr="A set of circular shapes&#10;&#10;Description automatically generated with medium confidence">
            <a:extLst>
              <a:ext uri="{FF2B5EF4-FFF2-40B4-BE49-F238E27FC236}">
                <a16:creationId xmlns:a16="http://schemas.microsoft.com/office/drawing/2014/main" id="{6969064F-7A9B-C3DE-5EC5-00E697623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1" r="3283"/>
          <a:stretch/>
        </p:blipFill>
        <p:spPr>
          <a:xfrm>
            <a:off x="6542116" y="2280406"/>
            <a:ext cx="5525750" cy="35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>
            <a:spLocks noGrp="1"/>
          </p:cNvSpPr>
          <p:nvPr>
            <p:ph type="title"/>
          </p:nvPr>
        </p:nvSpPr>
        <p:spPr>
          <a:xfrm>
            <a:off x="838200" y="386537"/>
            <a:ext cx="10515600" cy="61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b="1" dirty="0"/>
              <a:t>New concept(s)</a:t>
            </a:r>
            <a:r>
              <a:rPr lang="it-IT" dirty="0"/>
              <a:t>: wafer and </a:t>
            </a:r>
            <a:r>
              <a:rPr lang="it-IT" dirty="0" err="1"/>
              <a:t>sensor</a:t>
            </a:r>
            <a:r>
              <a:rPr lang="it-IT" dirty="0"/>
              <a:t> </a:t>
            </a:r>
            <a:r>
              <a:rPr lang="it-IT" dirty="0" err="1"/>
              <a:t>quantities</a:t>
            </a:r>
            <a:endParaRPr dirty="0"/>
          </a:p>
        </p:txBody>
      </p:sp>
      <p:sp>
        <p:nvSpPr>
          <p:cNvPr id="279" name="Google Shape;279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75" y="1195675"/>
            <a:ext cx="4578274" cy="49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5074629" y="1388798"/>
            <a:ext cx="6524700" cy="91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80 wafers for the entire 3 layers here discussed</a:t>
            </a:r>
          </a:p>
          <a:p>
            <a:pPr marL="360000" lvl="0" indent="-2366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Yet very tentative, STRONG dependence on sensor design</a:t>
            </a:r>
          </a:p>
          <a:p>
            <a:pPr marL="360000" lvl="0" indent="-2366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Sensor size limited to </a:t>
            </a:r>
            <a:r>
              <a:rPr lang="en-US" sz="1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reticle sizes </a:t>
            </a:r>
            <a:r>
              <a:rPr lang="en-US" sz="16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(108 mm)</a:t>
            </a:r>
          </a:p>
        </p:txBody>
      </p:sp>
      <p:graphicFrame>
        <p:nvGraphicFramePr>
          <p:cNvPr id="282" name="Google Shape;282;p35"/>
          <p:cNvGraphicFramePr/>
          <p:nvPr>
            <p:extLst>
              <p:ext uri="{D42A27DB-BD31-4B8C-83A1-F6EECF244321}">
                <p14:modId xmlns:p14="http://schemas.microsoft.com/office/powerpoint/2010/main" val="1484197608"/>
              </p:ext>
            </p:extLst>
          </p:nvPr>
        </p:nvGraphicFramePr>
        <p:xfrm>
          <a:off x="3619252" y="4087619"/>
          <a:ext cx="8449373" cy="2564640"/>
        </p:xfrm>
        <a:graphic>
          <a:graphicData uri="http://schemas.openxmlformats.org/drawingml/2006/table">
            <a:tbl>
              <a:tblPr firstRow="1" bandRow="1">
                <a:noFill/>
                <a:tableStyleId>{1439FCD9-6781-48E8-9521-9F95677ACF0F}</a:tableStyleId>
              </a:tblPr>
              <a:tblGrid>
                <a:gridCol w="3857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6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 err="1"/>
                        <a:t>Configuration</a:t>
                      </a:r>
                      <a:r>
                        <a:rPr lang="it-IT" sz="1800" dirty="0"/>
                        <a:t> (3 </a:t>
                      </a:r>
                      <a:r>
                        <a:rPr lang="it-IT" sz="1800" dirty="0" err="1"/>
                        <a:t>layers</a:t>
                      </a:r>
                      <a:r>
                        <a:rPr lang="it-IT" sz="1800" dirty="0"/>
                        <a:t>)</a:t>
                      </a:r>
                      <a:endParaRPr sz="1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[cm</a:t>
                      </a:r>
                      <a:r>
                        <a:rPr lang="it-IT" sz="1800" baseline="30000"/>
                        <a:t>2</a:t>
                      </a:r>
                      <a:r>
                        <a:rPr lang="it-IT" sz="1800"/>
                        <a:t>]</a:t>
                      </a:r>
                      <a:endParaRPr sz="1800" baseline="3000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it-IT" sz="1800"/>
                        <a:t>Sensors</a:t>
                      </a:r>
                      <a:endParaRPr sz="180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Sns/Wfr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it-IT" sz="1800"/>
                        <a:t>Yield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it-IT" sz="1800"/>
                        <a:t>Wfrs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Long barrel, ALPIDE-like sensors</a:t>
                      </a:r>
                      <a:endParaRPr sz="180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25,200</a:t>
                      </a:r>
                      <a:endParaRPr sz="1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4,200</a:t>
                      </a:r>
                      <a:endParaRPr sz="180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64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80</a:t>
                      </a:r>
                      <a:r>
                        <a:rPr lang="it-IT" sz="1800">
                          <a:solidFill>
                            <a:schemeClr val="dk1"/>
                          </a:solidFill>
                        </a:rPr>
                        <a:t>%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/>
                        <a:t>80</a:t>
                      </a:r>
                      <a:endParaRPr sz="1800" b="1" dirty="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Short barrel, flex sensors (needs disks)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11,000</a:t>
                      </a:r>
                      <a:endParaRPr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110</a:t>
                      </a:r>
                      <a:endParaRPr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4</a:t>
                      </a:r>
                      <a:endParaRPr sz="1800"/>
                    </a:p>
                  </a:txBody>
                  <a:tcPr marL="36000" marR="36000" marT="36000" marB="36000" anchor="ctr">
                    <a:solidFill>
                      <a:srgbClr val="E9EFF7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35%</a:t>
                      </a:r>
                      <a:endParaRPr sz="1800" dirty="0"/>
                    </a:p>
                  </a:txBody>
                  <a:tcPr marL="36000" marR="36000" marT="36000" marB="36000" anchor="ctr">
                    <a:solidFill>
                      <a:srgbClr val="E9EFF7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/>
                        <a:t>75</a:t>
                      </a:r>
                      <a:endParaRPr sz="1800" b="1" dirty="0"/>
                    </a:p>
                  </a:txBody>
                  <a:tcPr marL="36000" marR="36000" marT="36000" marB="36000" anchor="ctr">
                    <a:solidFill>
                      <a:srgbClr val="E9EFF7">
                        <a:alpha val="498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it-IT" sz="1800" dirty="0"/>
                        <a:t>Short barrel (≅60 cm)</a:t>
                      </a:r>
                      <a:endParaRPr sz="1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10,138</a:t>
                      </a:r>
                      <a:endParaRPr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180</a:t>
                      </a:r>
                      <a:endParaRPr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8</a:t>
                      </a:r>
                      <a:endParaRPr sz="1800" dirty="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35%</a:t>
                      </a:r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/>
                        <a:t>65</a:t>
                      </a:r>
                      <a:endParaRPr sz="1800" b="1" dirty="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it-IT" sz="1800" dirty="0"/>
                        <a:t>Disks (4x) – </a:t>
                      </a:r>
                      <a:r>
                        <a:rPr lang="it-IT" sz="1800" dirty="0" err="1"/>
                        <a:t>blade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version</a:t>
                      </a:r>
                      <a:endParaRPr lang="it-IT" sz="1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6,758</a:t>
                      </a:r>
                      <a:endParaRPr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120</a:t>
                      </a:r>
                      <a:endParaRPr lang="it-IT" sz="1800" baseline="-250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8</a:t>
                      </a:r>
                      <a:endParaRPr sz="1800" dirty="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35%</a:t>
                      </a:r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/>
                        <a:t>43</a:t>
                      </a:r>
                      <a:endParaRPr sz="1800" b="1" dirty="0"/>
                    </a:p>
                  </a:txBody>
                  <a:tcPr marL="36000" marR="36000" marT="36000" marB="36000" anchor="ctr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27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ED9A20-A57C-3C30-DD71-770ED75FB299}"/>
              </a:ext>
            </a:extLst>
          </p:cNvPr>
          <p:cNvSpPr txBox="1"/>
          <p:nvPr/>
        </p:nvSpPr>
        <p:spPr>
          <a:xfrm>
            <a:off x="5486401" y="2685495"/>
            <a:ext cx="6000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Sensors are </a:t>
            </a:r>
            <a:r>
              <a:rPr lang="en-US" sz="1800" u="sng" dirty="0"/>
              <a:t>far from being defined</a:t>
            </a:r>
            <a:r>
              <a:rPr lang="en-US" sz="1800" dirty="0"/>
              <a:t>: architecture, size, usage to be discussed and developed </a:t>
            </a:r>
            <a:r>
              <a:rPr lang="en-US" sz="1800" i="1" dirty="0"/>
              <a:t>depending o the whole detector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D8ECD-8B78-B974-BAE3-B07E71C8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Outlook – ITS3 as step toward ALICE3</a:t>
            </a:r>
          </a:p>
        </p:txBody>
      </p:sp>
      <p:sp>
        <p:nvSpPr>
          <p:cNvPr id="289" name="Google Shape;289;p36"/>
          <p:cNvSpPr txBox="1">
            <a:spLocks noGrp="1"/>
          </p:cNvSpPr>
          <p:nvPr>
            <p:ph idx="1"/>
          </p:nvPr>
        </p:nvSpPr>
        <p:spPr>
          <a:xfrm>
            <a:off x="838200" y="1054441"/>
            <a:ext cx="10957560" cy="5667034"/>
          </a:xfrm>
          <a:prstGeom prst="rect">
            <a:avLst/>
          </a:prstGeom>
        </p:spPr>
        <p:txBody>
          <a:bodyPr spcFirstLastPara="1" wrap="square" lIns="91425" tIns="198000" rIns="91425" bIns="1188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ALICE INFN groups are </a:t>
            </a:r>
            <a:r>
              <a:rPr lang="en-US" sz="2400" b="1" dirty="0"/>
              <a:t>targeting both ITS3 and ALICE3</a:t>
            </a:r>
            <a:r>
              <a:rPr lang="en-US" sz="2400" dirty="0"/>
              <a:t>, lesson learnt: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b="1" dirty="0"/>
              <a:t>Stitching works</a:t>
            </a:r>
            <a:r>
              <a:rPr lang="en-US" sz="2400" dirty="0"/>
              <a:t>, yet</a:t>
            </a:r>
          </a:p>
          <a:p>
            <a:pPr marL="1081088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Powering is an issue (as expected)</a:t>
            </a:r>
          </a:p>
          <a:p>
            <a:pPr marL="1081088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Single-sided sensors likely limited to about </a:t>
            </a:r>
            <a:r>
              <a:rPr lang="en-US" sz="2400" dirty="0">
                <a:solidFill>
                  <a:srgbClr val="C00000"/>
                </a:solidFill>
              </a:rPr>
              <a:t>10 cm max. length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2400" b="1" dirty="0"/>
              <a:t>65nm DMAPS</a:t>
            </a:r>
            <a:r>
              <a:rPr lang="en-US" sz="2400" dirty="0"/>
              <a:t> sensors the likely choice for </a:t>
            </a:r>
            <a:r>
              <a:rPr lang="en-US" sz="2400" u="sng" dirty="0"/>
              <a:t>ALICE3 tracker sensors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Possibly a “limited” stitching works (e.g. 3 reticles) to improve yield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Innovative tracker geometry to simplify production and assembly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Target 10 </a:t>
            </a:r>
            <a:r>
              <a:rPr lang="en-US" sz="2400" dirty="0" err="1"/>
              <a:t>mW</a:t>
            </a:r>
            <a:r>
              <a:rPr lang="en-US" sz="2400" dirty="0"/>
              <a:t>/cm</a:t>
            </a:r>
            <a:r>
              <a:rPr lang="en-US" sz="2400" baseline="30000" dirty="0"/>
              <a:t>-2</a:t>
            </a:r>
            <a:r>
              <a:rPr lang="en-US" sz="2400" dirty="0"/>
              <a:t> @ 10 MHz cm</a:t>
            </a:r>
            <a:r>
              <a:rPr lang="en-US" sz="2400" baseline="30000" dirty="0"/>
              <a:t>-2</a:t>
            </a:r>
            <a:r>
              <a:rPr lang="en-US" sz="2400" dirty="0"/>
              <a:t> power consumption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Minimal material budget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Several groups already involved in this synergetic approach:</a:t>
            </a:r>
          </a:p>
          <a:p>
            <a:pPr marL="720725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b="1" dirty="0"/>
              <a:t>Cagliari, Torino, Bari, Padova, Trieste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/>
              <a:t>Crucial aspects like services routing, cooling, power delivery and material budget will be carefully studied as next step</a:t>
            </a:r>
          </a:p>
        </p:txBody>
      </p:sp>
      <p:sp>
        <p:nvSpPr>
          <p:cNvPr id="290" name="Google Shape;290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4EE0AA-5AF4-B215-76BD-4B88CBBE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 err="1"/>
              <a:t>Outline</a:t>
            </a:r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18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ITS3 sensor status</a:t>
            </a:r>
            <a:endParaRPr dirty="0"/>
          </a:p>
          <a:p>
            <a:pPr marL="457200" lvl="0" indent="-31718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it-IT" dirty="0"/>
              <a:t>ALICE3 </a:t>
            </a:r>
            <a:r>
              <a:rPr lang="it-IT" dirty="0" err="1"/>
              <a:t>sensor</a:t>
            </a:r>
            <a:r>
              <a:rPr lang="it-IT" dirty="0"/>
              <a:t>(s) planning and </a:t>
            </a:r>
            <a:r>
              <a:rPr lang="it-IT" dirty="0" err="1"/>
              <a:t>ideas</a:t>
            </a:r>
            <a:endParaRPr dirty="0"/>
          </a:p>
          <a:p>
            <a:pPr marL="457200" lvl="0" indent="-31718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Summary and considerations</a:t>
            </a:r>
            <a:endParaRPr dirty="0"/>
          </a:p>
          <a:p>
            <a:pPr marL="45720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508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CFAA55-2E24-0136-A666-8E55B7EE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Backup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  <p:extLst>
      <p:ext uri="{BB962C8B-B14F-4D97-AF65-F5344CB8AC3E}">
        <p14:creationId xmlns:p14="http://schemas.microsoft.com/office/powerpoint/2010/main" val="31390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627" rIns="0" bIns="0" rtlCol="0" anchor="ctr" anchorCtr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lang="en-US" spc="-12" dirty="0"/>
              <a:t>ALICE 3 Tracker sensor development plan</a:t>
            </a:r>
            <a:endParaRPr spc="-12" dirty="0"/>
          </a:p>
        </p:txBody>
      </p:sp>
      <p:sp>
        <p:nvSpPr>
          <p:cNvPr id="86" name="object 8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50" b="0" i="0">
                <a:solidFill>
                  <a:srgbClr val="283A44"/>
                </a:solidFill>
                <a:latin typeface="Arial"/>
                <a:cs typeface="Arial"/>
              </a:defRPr>
            </a:lvl1pPr>
          </a:lstStyle>
          <a:p>
            <a:pPr marL="7701">
              <a:lnSpc>
                <a:spcPts val="1052"/>
              </a:lnSpc>
            </a:pPr>
            <a:r>
              <a:rPr lang="en-US"/>
              <a:t>INFN - ALICE 3 Tracker</a:t>
            </a:r>
            <a:endParaRPr spc="-6" dirty="0"/>
          </a:p>
        </p:txBody>
      </p:sp>
      <p:sp>
        <p:nvSpPr>
          <p:cNvPr id="87" name="object 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50" b="0" i="0">
                <a:solidFill>
                  <a:srgbClr val="A2A2A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735"/>
              </a:lnSpc>
            </a:pPr>
            <a:fld id="{81D60167-4931-47E6-BA6A-407CBD079E47}" type="slidenum">
              <a:rPr lang="it-IT" spc="-50" smtClean="0"/>
              <a:pPr marL="38100">
                <a:lnSpc>
                  <a:spcPts val="1735"/>
                </a:lnSpc>
              </a:pPr>
              <a:t>21</a:t>
            </a:fld>
            <a:endParaRPr spc="-3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519572"/>
            <a:ext cx="10920221" cy="405836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41435" indent="-233734">
              <a:lnSpc>
                <a:spcPts val="2326"/>
              </a:lnSpc>
              <a:spcBef>
                <a:spcPts val="58"/>
              </a:spcBef>
              <a:buClr>
                <a:srgbClr val="1A1818"/>
              </a:buClr>
              <a:buFont typeface="Arial"/>
              <a:buChar char="•"/>
              <a:tabLst>
                <a:tab pos="241435" algn="l"/>
              </a:tabLst>
            </a:pPr>
            <a:r>
              <a:rPr sz="2001" b="1" dirty="0">
                <a:solidFill>
                  <a:srgbClr val="283A44"/>
                </a:solidFill>
              </a:rPr>
              <a:t>Bundle</a:t>
            </a:r>
            <a:r>
              <a:rPr sz="2001" b="1" spc="-52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resources</a:t>
            </a:r>
            <a:r>
              <a:rPr sz="2001" b="1" spc="-42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for</a:t>
            </a:r>
            <a:r>
              <a:rPr sz="2001" spc="-4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the</a:t>
            </a:r>
            <a:r>
              <a:rPr sz="2001" spc="-139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ALICE</a:t>
            </a:r>
            <a:r>
              <a:rPr sz="2001" spc="-45" dirty="0">
                <a:solidFill>
                  <a:srgbClr val="283A44"/>
                </a:solidFill>
              </a:rPr>
              <a:t> </a:t>
            </a:r>
            <a:r>
              <a:rPr sz="2001" spc="-6" dirty="0">
                <a:solidFill>
                  <a:srgbClr val="283A44"/>
                </a:solidFill>
              </a:rPr>
              <a:t>developments</a:t>
            </a:r>
            <a:endParaRPr sz="2001" dirty="0"/>
          </a:p>
          <a:p>
            <a:pPr marL="241435">
              <a:lnSpc>
                <a:spcPts val="2326"/>
              </a:lnSpc>
            </a:pPr>
            <a:r>
              <a:rPr sz="2001" dirty="0">
                <a:solidFill>
                  <a:srgbClr val="283A44"/>
                </a:solidFill>
              </a:rPr>
              <a:t>=&gt;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common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development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that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can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serve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both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spc="-6" dirty="0">
                <a:solidFill>
                  <a:srgbClr val="283A44"/>
                </a:solidFill>
              </a:rPr>
              <a:t>Vertex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Detector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(VD)</a:t>
            </a:r>
            <a:r>
              <a:rPr sz="2001" spc="-67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and</a:t>
            </a:r>
            <a:r>
              <a:rPr sz="2001" spc="-91" dirty="0">
                <a:solidFill>
                  <a:srgbClr val="283A44"/>
                </a:solidFill>
              </a:rPr>
              <a:t> </a:t>
            </a:r>
            <a:r>
              <a:rPr sz="2001" spc="-6" dirty="0">
                <a:solidFill>
                  <a:srgbClr val="283A44"/>
                </a:solidFill>
              </a:rPr>
              <a:t>Trackers</a:t>
            </a:r>
            <a:r>
              <a:rPr sz="2001" spc="-64" dirty="0">
                <a:solidFill>
                  <a:srgbClr val="283A44"/>
                </a:solidFill>
              </a:rPr>
              <a:t> </a:t>
            </a:r>
            <a:r>
              <a:rPr sz="2001" spc="-6" dirty="0">
                <a:solidFill>
                  <a:srgbClr val="283A44"/>
                </a:solidFill>
              </a:rPr>
              <a:t>(ML/OT)</a:t>
            </a:r>
            <a:endParaRPr sz="2001" dirty="0"/>
          </a:p>
          <a:p>
            <a:pPr>
              <a:spcBef>
                <a:spcPts val="1334"/>
              </a:spcBef>
            </a:pPr>
            <a:endParaRPr sz="2001" dirty="0"/>
          </a:p>
          <a:p>
            <a:pPr marL="241435" indent="-233734">
              <a:buClr>
                <a:srgbClr val="1A1818"/>
              </a:buClr>
              <a:buFont typeface="Arial"/>
              <a:buChar char="•"/>
              <a:tabLst>
                <a:tab pos="241435" algn="l"/>
              </a:tabLst>
            </a:pPr>
            <a:r>
              <a:rPr sz="2001" b="1" dirty="0">
                <a:solidFill>
                  <a:srgbClr val="283A44"/>
                </a:solidFill>
              </a:rPr>
              <a:t>Common</a:t>
            </a:r>
            <a:r>
              <a:rPr sz="2001" b="1" spc="-55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development</a:t>
            </a:r>
            <a:r>
              <a:rPr sz="2001" b="1" spc="-64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resulting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in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two</a:t>
            </a:r>
            <a:r>
              <a:rPr sz="2001" b="1" spc="-55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specifically</a:t>
            </a:r>
            <a:r>
              <a:rPr sz="2001" b="1" spc="-58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optimised</a:t>
            </a:r>
            <a:r>
              <a:rPr sz="2001" b="1" spc="-55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sensors</a:t>
            </a:r>
            <a:r>
              <a:rPr sz="2001" b="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for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VD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and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spc="-12" dirty="0">
                <a:solidFill>
                  <a:srgbClr val="283A44"/>
                </a:solidFill>
              </a:rPr>
              <a:t>ML/OT</a:t>
            </a:r>
            <a:endParaRPr sz="2001" dirty="0"/>
          </a:p>
          <a:p>
            <a:pPr marL="431272" lvl="1" indent="-195227">
              <a:spcBef>
                <a:spcPts val="643"/>
              </a:spcBef>
              <a:buClr>
                <a:srgbClr val="1A1818"/>
              </a:buClr>
              <a:buChar char="–"/>
              <a:tabLst>
                <a:tab pos="431272" algn="l"/>
              </a:tabLst>
            </a:pPr>
            <a:r>
              <a:rPr sz="1577" dirty="0">
                <a:solidFill>
                  <a:srgbClr val="283A44"/>
                </a:solidFill>
              </a:rPr>
              <a:t>Matrix</a:t>
            </a:r>
            <a:r>
              <a:rPr sz="1577" spc="33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readout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that</a:t>
            </a:r>
            <a:r>
              <a:rPr sz="1577" spc="33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can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be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scaled</a:t>
            </a:r>
            <a:r>
              <a:rPr sz="1577" spc="33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to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meet</a:t>
            </a:r>
            <a:r>
              <a:rPr sz="1577" spc="33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different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pixel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pitches</a:t>
            </a:r>
            <a:r>
              <a:rPr sz="1577" spc="33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and</a:t>
            </a:r>
            <a:r>
              <a:rPr sz="1577" spc="36" dirty="0">
                <a:solidFill>
                  <a:srgbClr val="283A44"/>
                </a:solidFill>
              </a:rPr>
              <a:t> </a:t>
            </a:r>
            <a:r>
              <a:rPr sz="1577" spc="-6" dirty="0">
                <a:solidFill>
                  <a:srgbClr val="283A44"/>
                </a:solidFill>
              </a:rPr>
              <a:t>occupancies</a:t>
            </a:r>
            <a:endParaRPr sz="1577" dirty="0"/>
          </a:p>
          <a:p>
            <a:pPr marL="431657" marR="3081" lvl="1" indent="-195613">
              <a:lnSpc>
                <a:spcPts val="1850"/>
              </a:lnSpc>
              <a:spcBef>
                <a:spcPts val="728"/>
              </a:spcBef>
              <a:buClr>
                <a:srgbClr val="1A1818"/>
              </a:buClr>
              <a:buChar char="–"/>
              <a:tabLst>
                <a:tab pos="431657" algn="l"/>
              </a:tabLst>
            </a:pPr>
            <a:r>
              <a:rPr sz="1577" dirty="0">
                <a:solidFill>
                  <a:srgbClr val="283A44"/>
                </a:solidFill>
              </a:rPr>
              <a:t>Pixel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matrix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that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can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be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adapted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to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different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pitches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allowing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to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optimise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power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consumption,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spatial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resolution</a:t>
            </a:r>
            <a:r>
              <a:rPr sz="1577" spc="42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and</a:t>
            </a:r>
            <a:r>
              <a:rPr sz="1577" spc="45" dirty="0">
                <a:solidFill>
                  <a:srgbClr val="283A44"/>
                </a:solidFill>
              </a:rPr>
              <a:t> </a:t>
            </a:r>
            <a:r>
              <a:rPr sz="1577" dirty="0">
                <a:solidFill>
                  <a:srgbClr val="283A44"/>
                </a:solidFill>
              </a:rPr>
              <a:t>fake-</a:t>
            </a:r>
            <a:r>
              <a:rPr sz="1577" spc="-15" dirty="0">
                <a:solidFill>
                  <a:srgbClr val="283A44"/>
                </a:solidFill>
              </a:rPr>
              <a:t>hit </a:t>
            </a:r>
            <a:r>
              <a:rPr sz="1577" spc="-12" dirty="0">
                <a:solidFill>
                  <a:srgbClr val="283A44"/>
                </a:solidFill>
              </a:rPr>
              <a:t>rate</a:t>
            </a:r>
            <a:endParaRPr sz="1577" dirty="0"/>
          </a:p>
          <a:p>
            <a:pPr lvl="1">
              <a:spcBef>
                <a:spcPts val="1255"/>
              </a:spcBef>
              <a:buClr>
                <a:srgbClr val="1A1818"/>
              </a:buClr>
              <a:buFont typeface="Arial"/>
              <a:buChar char="–"/>
            </a:pPr>
            <a:endParaRPr sz="1577" dirty="0"/>
          </a:p>
          <a:p>
            <a:pPr marL="241435" indent="-233734">
              <a:lnSpc>
                <a:spcPts val="2326"/>
              </a:lnSpc>
              <a:spcBef>
                <a:spcPts val="3"/>
              </a:spcBef>
              <a:buClr>
                <a:srgbClr val="1A1818"/>
              </a:buClr>
              <a:buFont typeface="Arial"/>
              <a:buChar char="•"/>
              <a:tabLst>
                <a:tab pos="241435" algn="l"/>
              </a:tabLst>
            </a:pPr>
            <a:r>
              <a:rPr sz="2001" b="1" spc="-12" dirty="0">
                <a:solidFill>
                  <a:srgbClr val="283A44"/>
                </a:solidFill>
              </a:rPr>
              <a:t>Versatile</a:t>
            </a:r>
            <a:r>
              <a:rPr sz="2001" b="1" spc="-82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development</a:t>
            </a:r>
            <a:r>
              <a:rPr sz="2001" b="1" spc="-79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targeting</a:t>
            </a:r>
            <a:r>
              <a:rPr sz="2001" spc="-82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specifically</a:t>
            </a:r>
            <a:r>
              <a:rPr sz="2001" spc="-79" dirty="0">
                <a:solidFill>
                  <a:srgbClr val="283A44"/>
                </a:solidFill>
              </a:rPr>
              <a:t> </a:t>
            </a:r>
            <a:r>
              <a:rPr sz="2001" b="1" dirty="0">
                <a:solidFill>
                  <a:srgbClr val="283A44"/>
                </a:solidFill>
              </a:rPr>
              <a:t>ALICE</a:t>
            </a:r>
            <a:r>
              <a:rPr sz="2001" b="1" spc="-79" dirty="0">
                <a:solidFill>
                  <a:srgbClr val="283A44"/>
                </a:solidFill>
              </a:rPr>
              <a:t> </a:t>
            </a:r>
            <a:r>
              <a:rPr sz="2001" b="1" spc="-6" dirty="0">
                <a:solidFill>
                  <a:srgbClr val="283A44"/>
                </a:solidFill>
              </a:rPr>
              <a:t>needs</a:t>
            </a:r>
            <a:endParaRPr sz="2001" dirty="0"/>
          </a:p>
          <a:p>
            <a:pPr marL="241435">
              <a:lnSpc>
                <a:spcPts val="2326"/>
              </a:lnSpc>
            </a:pPr>
            <a:r>
              <a:rPr sz="2001" dirty="0">
                <a:solidFill>
                  <a:srgbClr val="283A44"/>
                </a:solidFill>
              </a:rPr>
              <a:t>=&gt;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only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viable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path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converging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given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the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limited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resources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and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very</a:t>
            </a:r>
            <a:r>
              <a:rPr sz="2001" spc="-55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challenging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time</a:t>
            </a:r>
            <a:r>
              <a:rPr sz="2001" spc="-12" dirty="0">
                <a:solidFill>
                  <a:srgbClr val="283A44"/>
                </a:solidFill>
              </a:rPr>
              <a:t>line</a:t>
            </a:r>
            <a:endParaRPr sz="2001" dirty="0"/>
          </a:p>
          <a:p>
            <a:pPr>
              <a:spcBef>
                <a:spcPts val="1331"/>
              </a:spcBef>
            </a:pPr>
            <a:endParaRPr sz="2001" dirty="0"/>
          </a:p>
          <a:p>
            <a:pPr marL="241435" indent="-233734">
              <a:buClr>
                <a:srgbClr val="1A1818"/>
              </a:buClr>
              <a:buChar char="•"/>
              <a:tabLst>
                <a:tab pos="241435" algn="l"/>
              </a:tabLst>
            </a:pPr>
            <a:r>
              <a:rPr sz="2001" spc="-12" dirty="0">
                <a:solidFill>
                  <a:srgbClr val="283A44"/>
                </a:solidFill>
              </a:rPr>
              <a:t>Versatile</a:t>
            </a:r>
            <a:r>
              <a:rPr sz="2001" spc="-61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approach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makes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development</a:t>
            </a:r>
            <a:r>
              <a:rPr sz="2001" spc="-61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a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good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starting</a:t>
            </a:r>
            <a:r>
              <a:rPr sz="2001" spc="-61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point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for</a:t>
            </a:r>
            <a:r>
              <a:rPr sz="2001" spc="-61" dirty="0">
                <a:solidFill>
                  <a:srgbClr val="283A44"/>
                </a:solidFill>
              </a:rPr>
              <a:t> </a:t>
            </a:r>
            <a:r>
              <a:rPr sz="2001" dirty="0">
                <a:solidFill>
                  <a:srgbClr val="283A44"/>
                </a:solidFill>
              </a:rPr>
              <a:t>other</a:t>
            </a:r>
            <a:r>
              <a:rPr sz="2001" spc="-58" dirty="0">
                <a:solidFill>
                  <a:srgbClr val="283A44"/>
                </a:solidFill>
              </a:rPr>
              <a:t> </a:t>
            </a:r>
            <a:r>
              <a:rPr sz="2001" spc="-6" dirty="0">
                <a:solidFill>
                  <a:srgbClr val="283A44"/>
                </a:solidFill>
              </a:rPr>
              <a:t>applications</a:t>
            </a:r>
            <a:endParaRPr sz="200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E4DF-DC34-C647-2893-47638A4E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69" y="337750"/>
            <a:ext cx="10630231" cy="716691"/>
          </a:xfrm>
        </p:spPr>
        <p:txBody>
          <a:bodyPr>
            <a:normAutofit fontScale="90000"/>
          </a:bodyPr>
          <a:lstStyle/>
          <a:p>
            <a:r>
              <a:rPr lang="it-IT" dirty="0"/>
              <a:t>Impact of </a:t>
            </a:r>
            <a:r>
              <a:rPr lang="it-IT" dirty="0" err="1"/>
              <a:t>Bent</a:t>
            </a:r>
            <a:r>
              <a:rPr lang="it-IT" dirty="0"/>
              <a:t> Middle </a:t>
            </a:r>
            <a:r>
              <a:rPr lang="it-IT" dirty="0" err="1"/>
              <a:t>Layers</a:t>
            </a:r>
            <a:r>
              <a:rPr lang="it-IT" dirty="0"/>
              <a:t> (3-4) – first look 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4B23-A0A0-A7CD-72DA-092BC2EB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27" y="1247121"/>
            <a:ext cx="11108457" cy="5023085"/>
          </a:xfrm>
        </p:spPr>
        <p:txBody>
          <a:bodyPr>
            <a:normAutofit/>
          </a:bodyPr>
          <a:lstStyle/>
          <a:p>
            <a:pPr marL="417830" marR="17780" indent="-393065">
              <a:lnSpc>
                <a:spcPts val="2710"/>
              </a:lnSpc>
              <a:spcBef>
                <a:spcPts val="229"/>
              </a:spcBef>
              <a:buChar char="•"/>
              <a:tabLst>
                <a:tab pos="417830" algn="l"/>
              </a:tabLst>
            </a:pPr>
            <a:r>
              <a:rPr lang="en-US" sz="2400" dirty="0">
                <a:latin typeface="Arial"/>
                <a:cs typeface="Arial"/>
              </a:rPr>
              <a:t>Multi-charmed baryons (</a:t>
            </a:r>
            <a:r>
              <a:rPr lang="en-US" sz="2400" dirty="0" err="1">
                <a:latin typeface="Arial"/>
                <a:cs typeface="Arial"/>
              </a:rPr>
              <a:t>Xi</a:t>
            </a:r>
            <a:r>
              <a:rPr lang="en-US" sz="2400" baseline="-25000" dirty="0" err="1">
                <a:latin typeface="Arial"/>
                <a:cs typeface="Arial"/>
              </a:rPr>
              <a:t>cc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  <a:sym typeface="Symbol" panose="05050102010706020507" pitchFamily="18" charset="2"/>
              </a:rPr>
              <a:t></a:t>
            </a:r>
            <a:r>
              <a:rPr lang="en-US" sz="2400" baseline="-25000" dirty="0">
                <a:latin typeface="Arial"/>
                <a:cs typeface="Arial"/>
              </a:rPr>
              <a:t>cc</a:t>
            </a:r>
            <a:r>
              <a:rPr lang="en-US" sz="2400" dirty="0">
                <a:latin typeface="Arial"/>
                <a:cs typeface="Arial"/>
              </a:rPr>
              <a:t>, …) through products’ Strangeness Tracking</a:t>
            </a:r>
          </a:p>
          <a:p>
            <a:pPr marL="875030" marR="17780" lvl="1" indent="-393065">
              <a:lnSpc>
                <a:spcPts val="2710"/>
              </a:lnSpc>
              <a:spcBef>
                <a:spcPts val="300"/>
              </a:spcBef>
              <a:tabLst>
                <a:tab pos="417830" algn="l"/>
              </a:tabLst>
            </a:pPr>
            <a:r>
              <a:rPr lang="en-US" sz="2000" dirty="0">
                <a:latin typeface="Arial"/>
                <a:cs typeface="Arial"/>
              </a:rPr>
              <a:t>Pion</a:t>
            </a:r>
            <a:r>
              <a:rPr lang="en-US" sz="2000" spc="-5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from</a:t>
            </a:r>
            <a:r>
              <a:rPr lang="en-US" sz="2000" spc="-4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Xi</a:t>
            </a:r>
            <a:r>
              <a:rPr lang="en-US" sz="2000" spc="-2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-35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Pion+Proton</a:t>
            </a:r>
            <a:r>
              <a:rPr lang="en-US" sz="2000" spc="-4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from</a:t>
            </a:r>
            <a:r>
              <a:rPr lang="en-US" sz="2000" spc="-4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Lambda</a:t>
            </a:r>
            <a:r>
              <a:rPr lang="en-US" sz="2000" spc="-30" dirty="0">
                <a:latin typeface="Arial"/>
                <a:cs typeface="Arial"/>
              </a:rPr>
              <a:t> produced</a:t>
            </a:r>
            <a:r>
              <a:rPr lang="en-US" sz="2000" dirty="0">
                <a:latin typeface="Arial"/>
                <a:cs typeface="Arial"/>
              </a:rPr>
              <a:t> outside VD</a:t>
            </a:r>
          </a:p>
          <a:p>
            <a:pPr marL="875030" marR="17780" lvl="1" indent="-393065">
              <a:lnSpc>
                <a:spcPts val="2710"/>
              </a:lnSpc>
              <a:spcBef>
                <a:spcPts val="300"/>
              </a:spcBef>
              <a:tabLst>
                <a:tab pos="417830" algn="l"/>
              </a:tabLst>
            </a:pPr>
            <a:endParaRPr lang="en-US" sz="2000" dirty="0">
              <a:latin typeface="Arial"/>
              <a:cs typeface="Arial"/>
              <a:sym typeface="Symbol" panose="05050102010706020507" pitchFamily="18" charset="2"/>
            </a:endParaRPr>
          </a:p>
          <a:p>
            <a:pPr marL="875030" marR="17780" lvl="1" indent="-393065">
              <a:lnSpc>
                <a:spcPts val="2710"/>
              </a:lnSpc>
              <a:spcBef>
                <a:spcPts val="300"/>
              </a:spcBef>
              <a:tabLst>
                <a:tab pos="417830" algn="l"/>
              </a:tabLst>
            </a:pPr>
            <a:endParaRPr lang="it-IT" dirty="0">
              <a:sym typeface="Symbol" panose="05050102010706020507" pitchFamily="18" charset="2"/>
            </a:endParaRPr>
          </a:p>
          <a:p>
            <a:pPr lvl="1"/>
            <a:endParaRPr lang="it-IT" dirty="0">
              <a:sym typeface="Symbol" panose="05050102010706020507" pitchFamily="18" charset="2"/>
            </a:endParaRPr>
          </a:p>
          <a:p>
            <a:pPr lvl="1"/>
            <a:endParaRPr lang="it-IT" dirty="0">
              <a:sym typeface="Symbol" panose="05050102010706020507" pitchFamily="18" charset="2"/>
            </a:endParaRPr>
          </a:p>
          <a:p>
            <a:pPr lvl="1"/>
            <a:endParaRPr lang="it-IT" dirty="0">
              <a:sym typeface="Symbol" panose="05050102010706020507" pitchFamily="18" charset="2"/>
            </a:endParaRPr>
          </a:p>
          <a:p>
            <a:pPr lvl="1"/>
            <a:endParaRPr lang="it-IT" dirty="0">
              <a:sym typeface="Symbol" panose="05050102010706020507" pitchFamily="18" charset="2"/>
            </a:endParaRPr>
          </a:p>
          <a:p>
            <a:pPr lvl="1"/>
            <a:endParaRPr lang="it-IT" dirty="0"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it-IT" dirty="0">
              <a:sym typeface="Symbol" panose="05050102010706020507" pitchFamily="18" charset="2"/>
            </a:endParaRPr>
          </a:p>
          <a:p>
            <a:pPr lvl="1"/>
            <a:r>
              <a:rPr lang="it-IT" dirty="0">
                <a:sym typeface="Symbol" panose="05050102010706020507" pitchFamily="18" charset="2"/>
              </a:rPr>
              <a:t>ML </a:t>
            </a:r>
            <a:r>
              <a:rPr lang="it-IT" dirty="0" err="1">
                <a:sym typeface="Symbol" panose="05050102010706020507" pitchFamily="18" charset="2"/>
              </a:rPr>
              <a:t>crucial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as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secondary</a:t>
            </a:r>
            <a:r>
              <a:rPr lang="it-IT" dirty="0">
                <a:sym typeface="Symbol" panose="05050102010706020507" pitchFamily="18" charset="2"/>
              </a:rPr>
              <a:t> vertex detector</a:t>
            </a:r>
          </a:p>
          <a:p>
            <a:pPr lvl="2"/>
            <a:r>
              <a:rPr lang="it-IT" dirty="0">
                <a:sym typeface="Symbol" panose="05050102010706020507" pitchFamily="18" charset="2"/>
              </a:rPr>
              <a:t>ML </a:t>
            </a:r>
            <a:r>
              <a:rPr lang="it-IT" dirty="0" err="1">
                <a:sym typeface="Symbol" panose="05050102010706020507" pitchFamily="18" charset="2"/>
              </a:rPr>
              <a:t>radius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optimization</a:t>
            </a:r>
            <a:r>
              <a:rPr lang="it-IT" dirty="0">
                <a:sym typeface="Symbol" panose="05050102010706020507" pitchFamily="18" charset="2"/>
              </a:rPr>
              <a:t> to </a:t>
            </a:r>
            <a:r>
              <a:rPr lang="it-IT" dirty="0" err="1">
                <a:sym typeface="Symbol" panose="05050102010706020507" pitchFamily="18" charset="2"/>
              </a:rPr>
              <a:t>enhance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Xi</a:t>
            </a:r>
            <a:r>
              <a:rPr lang="it-IT" baseline="-25000" dirty="0" err="1">
                <a:sym typeface="Symbol" panose="05050102010706020507" pitchFamily="18" charset="2"/>
              </a:rPr>
              <a:t>cc</a:t>
            </a:r>
            <a:r>
              <a:rPr lang="it-IT" baseline="-25000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acceptance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is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ongoing</a:t>
            </a:r>
            <a:endParaRPr lang="it-IT" dirty="0">
              <a:sym typeface="Symbol" panose="05050102010706020507" pitchFamily="18" charset="2"/>
            </a:endParaRPr>
          </a:p>
          <a:p>
            <a:pPr marL="914400" lvl="2" indent="0">
              <a:buNone/>
            </a:pPr>
            <a:r>
              <a:rPr lang="it-IT" dirty="0">
                <a:sym typeface="Symbol" panose="05050102010706020507" pitchFamily="18" charset="2"/>
              </a:rPr>
              <a:t>	</a:t>
            </a:r>
            <a:r>
              <a:rPr lang="it-IT" sz="1800" i="1" dirty="0">
                <a:sym typeface="Symbol" panose="05050102010706020507" pitchFamily="18" charset="2"/>
              </a:rPr>
              <a:t>(</a:t>
            </a:r>
            <a:r>
              <a:rPr lang="it-IT" sz="1800" i="1" u="sng" dirty="0">
                <a:sym typeface="Symbol" panose="05050102010706020507" pitchFamily="18" charset="2"/>
              </a:rPr>
              <a:t>David Chinellato</a:t>
            </a:r>
            <a:r>
              <a:rPr lang="it-IT" sz="1800" i="1" dirty="0">
                <a:sym typeface="Symbol" panose="05050102010706020507" pitchFamily="18" charset="2"/>
              </a:rPr>
              <a:t>)</a:t>
            </a:r>
            <a:r>
              <a:rPr lang="it-IT" sz="1800" dirty="0">
                <a:sym typeface="Symbol" panose="05050102010706020507" pitchFamily="18" charset="2"/>
              </a:rPr>
              <a:t> 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52D2-5B0D-3B73-B66F-C38E44FB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172C-4C76-0575-C6AB-AAEA6898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2D00-5507-42B0-8A87-089765419E54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id="{9F5D308D-99AD-16EC-8244-6C097895607C}"/>
              </a:ext>
            </a:extLst>
          </p:cNvPr>
          <p:cNvGrpSpPr>
            <a:grpSpLocks noChangeAspect="1"/>
          </p:cNvGrpSpPr>
          <p:nvPr/>
        </p:nvGrpSpPr>
        <p:grpSpPr>
          <a:xfrm>
            <a:off x="3113965" y="2223839"/>
            <a:ext cx="2726871" cy="2716785"/>
            <a:chOff x="355975" y="3226513"/>
            <a:chExt cx="2999558" cy="2988463"/>
          </a:xfrm>
        </p:grpSpPr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110EAD5A-8D41-C610-406A-D3841E2309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975" y="3226513"/>
              <a:ext cx="2999558" cy="2988463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57337E26-588C-6F37-40D7-B237E73B44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5951" y="3605275"/>
              <a:ext cx="124968" cy="2237232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0DC77E4D-1163-9C40-1E6C-D44A5BAF113B}"/>
                </a:ext>
              </a:extLst>
            </p:cNvPr>
            <p:cNvSpPr/>
            <p:nvPr/>
          </p:nvSpPr>
          <p:spPr>
            <a:xfrm>
              <a:off x="2218928" y="3661122"/>
              <a:ext cx="0" cy="2128520"/>
            </a:xfrm>
            <a:custGeom>
              <a:avLst/>
              <a:gdLst/>
              <a:ahLst/>
              <a:cxnLst/>
              <a:rect l="l" t="t" r="r" b="b"/>
              <a:pathLst>
                <a:path h="2128520">
                  <a:moveTo>
                    <a:pt x="0" y="2127955"/>
                  </a:moveTo>
                  <a:lnTo>
                    <a:pt x="1" y="0"/>
                  </a:lnTo>
                </a:path>
              </a:pathLst>
            </a:custGeom>
            <a:ln w="29104">
              <a:solidFill>
                <a:srgbClr val="00F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EBB7A3D9-53C3-7A78-BE4A-0F78AFE36C3F}"/>
              </a:ext>
            </a:extLst>
          </p:cNvPr>
          <p:cNvGrpSpPr>
            <a:grpSpLocks noChangeAspect="1"/>
          </p:cNvGrpSpPr>
          <p:nvPr/>
        </p:nvGrpSpPr>
        <p:grpSpPr>
          <a:xfrm>
            <a:off x="5983070" y="2232158"/>
            <a:ext cx="2726874" cy="2716785"/>
            <a:chOff x="3500558" y="3247897"/>
            <a:chExt cx="2999561" cy="2988464"/>
          </a:xfrm>
        </p:grpSpPr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42D85B7C-9C19-ED2E-0BF9-709569BA6E7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0558" y="3247897"/>
              <a:ext cx="2999561" cy="2988464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89EF480E-5150-A186-5057-98D523DCAA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0903" y="3795360"/>
              <a:ext cx="124967" cy="2033847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F9717DA2-A014-DD74-FE9D-13B0464BE2A1}"/>
                </a:ext>
              </a:extLst>
            </p:cNvPr>
            <p:cNvSpPr/>
            <p:nvPr/>
          </p:nvSpPr>
          <p:spPr>
            <a:xfrm>
              <a:off x="5263951" y="3724570"/>
              <a:ext cx="0" cy="2128520"/>
            </a:xfrm>
            <a:custGeom>
              <a:avLst/>
              <a:gdLst/>
              <a:ahLst/>
              <a:cxnLst/>
              <a:rect l="l" t="t" r="r" b="b"/>
              <a:pathLst>
                <a:path h="2128520">
                  <a:moveTo>
                    <a:pt x="0" y="2127955"/>
                  </a:moveTo>
                  <a:lnTo>
                    <a:pt x="1" y="0"/>
                  </a:lnTo>
                </a:path>
              </a:pathLst>
            </a:custGeom>
            <a:ln w="29104">
              <a:solidFill>
                <a:srgbClr val="00F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56CBC519-C8BC-1740-2214-9E693DD912F4}"/>
              </a:ext>
            </a:extLst>
          </p:cNvPr>
          <p:cNvGrpSpPr>
            <a:grpSpLocks noChangeAspect="1"/>
          </p:cNvGrpSpPr>
          <p:nvPr/>
        </p:nvGrpSpPr>
        <p:grpSpPr>
          <a:xfrm>
            <a:off x="267438" y="2190154"/>
            <a:ext cx="2736395" cy="2726274"/>
            <a:chOff x="7047121" y="3208695"/>
            <a:chExt cx="3078972" cy="3067583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D49D1EC6-5953-D035-8EB4-807CF2C0775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7121" y="3208695"/>
              <a:ext cx="3078972" cy="3067583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38559DE2-3ED8-9B2D-20C7-6502A9F6CF2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4976" y="3605275"/>
              <a:ext cx="124968" cy="2237232"/>
            </a:xfrm>
            <a:prstGeom prst="rect">
              <a:avLst/>
            </a:prstGeom>
          </p:spPr>
        </p:pic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ED29AF6F-D765-EFF8-3542-FE15B9F51399}"/>
                </a:ext>
              </a:extLst>
            </p:cNvPr>
            <p:cNvSpPr/>
            <p:nvPr/>
          </p:nvSpPr>
          <p:spPr>
            <a:xfrm>
              <a:off x="8887420" y="3692926"/>
              <a:ext cx="0" cy="2128520"/>
            </a:xfrm>
            <a:custGeom>
              <a:avLst/>
              <a:gdLst/>
              <a:ahLst/>
              <a:cxnLst/>
              <a:rect l="l" t="t" r="r" b="b"/>
              <a:pathLst>
                <a:path h="2128520">
                  <a:moveTo>
                    <a:pt x="0" y="2127955"/>
                  </a:moveTo>
                  <a:lnTo>
                    <a:pt x="1" y="0"/>
                  </a:lnTo>
                </a:path>
              </a:pathLst>
            </a:custGeom>
            <a:ln w="29104">
              <a:solidFill>
                <a:srgbClr val="00F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6">
            <a:extLst>
              <a:ext uri="{FF2B5EF4-FFF2-40B4-BE49-F238E27FC236}">
                <a16:creationId xmlns:a16="http://schemas.microsoft.com/office/drawing/2014/main" id="{F6936A6B-C956-22EF-C60F-8AED7582AF4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0570" y="5605849"/>
            <a:ext cx="3283002" cy="557821"/>
          </a:xfrm>
          <a:prstGeom prst="rect">
            <a:avLst/>
          </a:prstGeom>
        </p:spPr>
      </p:pic>
      <p:sp>
        <p:nvSpPr>
          <p:cNvPr id="21" name="object 12">
            <a:extLst>
              <a:ext uri="{FF2B5EF4-FFF2-40B4-BE49-F238E27FC236}">
                <a16:creationId xmlns:a16="http://schemas.microsoft.com/office/drawing/2014/main" id="{19FF380F-DF98-623B-3F30-E5B45A411E93}"/>
              </a:ext>
            </a:extLst>
          </p:cNvPr>
          <p:cNvSpPr/>
          <p:nvPr/>
        </p:nvSpPr>
        <p:spPr>
          <a:xfrm rot="5400000">
            <a:off x="10125933" y="3868322"/>
            <a:ext cx="70930" cy="1620378"/>
          </a:xfrm>
          <a:custGeom>
            <a:avLst/>
            <a:gdLst/>
            <a:ahLst/>
            <a:cxnLst/>
            <a:rect l="l" t="t" r="r" b="b"/>
            <a:pathLst>
              <a:path h="2128520">
                <a:moveTo>
                  <a:pt x="0" y="2127955"/>
                </a:moveTo>
                <a:lnTo>
                  <a:pt x="1" y="0"/>
                </a:lnTo>
              </a:path>
            </a:pathLst>
          </a:custGeom>
          <a:ln w="29104">
            <a:solidFill>
              <a:srgbClr val="00F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FE25FB-9CE2-2CEC-1084-68B6A00C0E65}"/>
              </a:ext>
            </a:extLst>
          </p:cNvPr>
          <p:cNvGrpSpPr/>
          <p:nvPr/>
        </p:nvGrpSpPr>
        <p:grpSpPr>
          <a:xfrm>
            <a:off x="9033538" y="1763047"/>
            <a:ext cx="3010034" cy="3842802"/>
            <a:chOff x="9033538" y="1763047"/>
            <a:chExt cx="3010034" cy="3842802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54C4AF21-C759-6CD6-7F70-FE95744B703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33538" y="1763047"/>
              <a:ext cx="3010034" cy="38428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1BC9D7AB-25BC-6270-E0DE-9C7E6B817AD6}"/>
                </a:ext>
              </a:extLst>
            </p:cNvPr>
            <p:cNvPicPr/>
            <p:nvPr/>
          </p:nvPicPr>
          <p:blipFill rotWithShape="1">
            <a:blip r:embed="rId9" cstate="print"/>
            <a:srcRect l="32291" t="2779" r="61408" b="90674"/>
            <a:stretch/>
          </p:blipFill>
          <p:spPr>
            <a:xfrm>
              <a:off x="10182218" y="1869663"/>
              <a:ext cx="189639" cy="25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768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Updated envelope for ML (Feb 2024)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6CAE38-6A06-2F91-A42C-117A8B776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206850"/>
            <a:ext cx="10254572" cy="499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72914-A1B3-51BE-6120-FAA2ED2B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/>
              <a:t>Two or three layers at 6.5&lt;R&lt;12 cm? → Three</a:t>
            </a: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6850"/>
            <a:ext cx="8788003" cy="49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10645202" y="5655000"/>
            <a:ext cx="177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Chinellato</a:t>
            </a:r>
            <a:endParaRPr sz="1600" i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126925" y="3097200"/>
            <a:ext cx="677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</a:t>
            </a:r>
            <a:r>
              <a:rPr lang="it-IT" sz="2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layers only (R = 6 and 12 cm)</a:t>
            </a: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the acceptance for 𝛯</a:t>
            </a:r>
            <a:r>
              <a:rPr lang="it-IT" sz="2500"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drops by 50% at low p</a:t>
            </a:r>
            <a:r>
              <a:rPr lang="it-IT" sz="2500"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endParaRPr sz="2500" baseline="-25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5071750" y="4240200"/>
            <a:ext cx="6981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larger radii </a:t>
            </a:r>
            <a:r>
              <a:rPr lang="it-IT" sz="2500">
                <a:solidFill>
                  <a:srgbClr val="BF9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(R = 6, 11, 15 cm)</a:t>
            </a: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the acceptance for 𝛯</a:t>
            </a:r>
            <a:r>
              <a:rPr lang="it-IT" sz="2500"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lang="it-IT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increases by 50% at high p</a:t>
            </a:r>
            <a:r>
              <a:rPr lang="it-IT" sz="2500"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endParaRPr sz="2500" baseline="-25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12AF6F-DBEA-502B-DE15-D12ED289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Impact of “ultralight” ML layers: p</a:t>
            </a:r>
            <a:r>
              <a:rPr lang="it-IT" baseline="-25000"/>
              <a:t>T</a:t>
            </a:r>
            <a:r>
              <a:rPr lang="it-IT"/>
              <a:t> resolution</a:t>
            </a: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000" dirty="0"/>
              <a:t>Low-</a:t>
            </a:r>
            <a:r>
              <a:rPr lang="it-IT" sz="2000" dirty="0" err="1"/>
              <a:t>p</a:t>
            </a:r>
            <a:r>
              <a:rPr lang="it-IT" sz="2000" baseline="-25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electrons</a:t>
            </a:r>
            <a:r>
              <a:rPr lang="it-IT" sz="2000" dirty="0"/>
              <a:t> and </a:t>
            </a:r>
            <a:r>
              <a:rPr lang="it-IT" sz="2000" dirty="0" err="1"/>
              <a:t>pions</a:t>
            </a:r>
            <a:r>
              <a:rPr lang="it-IT" sz="2000" dirty="0"/>
              <a:t> (B=0.5T, η = 0)</a:t>
            </a:r>
            <a:endParaRPr sz="2400" dirty="0"/>
          </a:p>
          <a:p>
            <a:pPr marL="228600" lvl="0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000" dirty="0"/>
              <a:t>L3 (6.5cm), L4 (9cm), L5 (12cm) </a:t>
            </a:r>
            <a:r>
              <a:rPr lang="it-IT" sz="2000" dirty="0" err="1"/>
              <a:t>material</a:t>
            </a:r>
            <a:r>
              <a:rPr lang="it-IT" sz="2000" dirty="0"/>
              <a:t> budget: x/X</a:t>
            </a:r>
            <a:r>
              <a:rPr lang="it-IT" sz="2000" baseline="-25000" dirty="0"/>
              <a:t>0</a:t>
            </a:r>
            <a:r>
              <a:rPr lang="it-IT" sz="2000" dirty="0"/>
              <a:t>= </a:t>
            </a:r>
            <a:r>
              <a:rPr lang="it-IT" sz="2000" dirty="0">
                <a:solidFill>
                  <a:srgbClr val="FC02FF"/>
                </a:solidFill>
              </a:rPr>
              <a:t>0.05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0B050"/>
                </a:solidFill>
              </a:rPr>
              <a:t>0.1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0B0F0"/>
                </a:solidFill>
              </a:rPr>
              <a:t>0.3</a:t>
            </a:r>
            <a:r>
              <a:rPr lang="it-IT" sz="2000" dirty="0"/>
              <a:t>, 0.5, </a:t>
            </a:r>
            <a:r>
              <a:rPr lang="it-IT" sz="2000" dirty="0">
                <a:solidFill>
                  <a:srgbClr val="FF0000"/>
                </a:solidFill>
              </a:rPr>
              <a:t>1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432FF"/>
                </a:solidFill>
              </a:rPr>
              <a:t>1.5</a:t>
            </a:r>
            <a:r>
              <a:rPr lang="it-IT" sz="2000" dirty="0"/>
              <a:t>%</a:t>
            </a:r>
            <a:endParaRPr sz="20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1800" dirty="0" err="1"/>
              <a:t>Relevant</a:t>
            </a:r>
            <a:r>
              <a:rPr lang="it-IT" sz="1800" dirty="0"/>
              <a:t> impact on </a:t>
            </a:r>
            <a:r>
              <a:rPr lang="it-IT" sz="1800" dirty="0" err="1"/>
              <a:t>momentum</a:t>
            </a:r>
            <a:r>
              <a:rPr lang="it-IT" sz="1800" dirty="0"/>
              <a:t> </a:t>
            </a:r>
            <a:r>
              <a:rPr lang="it-IT" sz="1800" dirty="0" err="1"/>
              <a:t>resolution</a:t>
            </a:r>
            <a:r>
              <a:rPr lang="it-IT" sz="1800" dirty="0"/>
              <a:t> for </a:t>
            </a:r>
            <a:r>
              <a:rPr lang="it-IT" sz="1800" dirty="0" err="1"/>
              <a:t>p</a:t>
            </a:r>
            <a:r>
              <a:rPr lang="it-IT" sz="1800" baseline="-25000" dirty="0" err="1"/>
              <a:t>T</a:t>
            </a:r>
            <a:r>
              <a:rPr lang="it-IT" sz="1800" dirty="0"/>
              <a:t> &lt; 200 MeV/c</a:t>
            </a:r>
            <a:endParaRPr sz="1800" dirty="0"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549" y="2121691"/>
            <a:ext cx="9512448" cy="3539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8952AC-B182-08F2-C35C-C473117E0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 sz="3200" dirty="0"/>
              <a:t>Impact of ultralight ML </a:t>
            </a:r>
            <a:r>
              <a:rPr lang="it-IT" sz="3200" dirty="0" err="1"/>
              <a:t>layers</a:t>
            </a:r>
            <a:r>
              <a:rPr lang="it-IT" sz="3200" dirty="0"/>
              <a:t>: </a:t>
            </a:r>
            <a:r>
              <a:rPr lang="it-IT" sz="3200" dirty="0" err="1"/>
              <a:t>strangeness</a:t>
            </a:r>
            <a:r>
              <a:rPr lang="it-IT" sz="3200" dirty="0"/>
              <a:t> tracking</a:t>
            </a:r>
            <a:endParaRPr sz="3200"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 err="1"/>
              <a:t>Pointing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L2 (R=2.5 cm)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 err="1"/>
              <a:t>Pions</a:t>
            </a:r>
            <a:r>
              <a:rPr lang="it-IT" sz="1800" dirty="0"/>
              <a:t> from </a:t>
            </a:r>
            <a:r>
              <a:rPr lang="it-IT" sz="1800" dirty="0" err="1"/>
              <a:t>Xi</a:t>
            </a:r>
            <a:endParaRPr sz="1800" baseline="-25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/>
              <a:t>Tracking w/o Vertex Detector</a:t>
            </a:r>
            <a:endParaRPr dirty="0"/>
          </a:p>
          <a:p>
            <a:pPr marL="685800" lvl="1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x/X</a:t>
            </a:r>
            <a:r>
              <a:rPr lang="it-IT" sz="2000" baseline="-25000" dirty="0"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= 0.1 % on L3 and L4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improves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pointing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resolution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L2 by a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factor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~2x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@ 150 MeV/c</a:t>
            </a:r>
            <a:endParaRPr dirty="0"/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399" y="1236226"/>
            <a:ext cx="3379550" cy="43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/>
          <p:nvPr/>
        </p:nvSpPr>
        <p:spPr>
          <a:xfrm>
            <a:off x="7651525" y="1340975"/>
            <a:ext cx="1917900" cy="30768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000" y="2204675"/>
            <a:ext cx="3980925" cy="31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DEFD7-0F71-6EC6-300A-EFFD1200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 sz="3200" dirty="0"/>
              <a:t>Impact of ultralight ML </a:t>
            </a:r>
            <a:r>
              <a:rPr lang="it-IT" sz="3200" dirty="0" err="1"/>
              <a:t>layers</a:t>
            </a:r>
            <a:r>
              <a:rPr lang="it-IT" sz="3200" dirty="0"/>
              <a:t>: </a:t>
            </a:r>
            <a:r>
              <a:rPr lang="it-IT" sz="3200" dirty="0" err="1"/>
              <a:t>strangeness</a:t>
            </a:r>
            <a:r>
              <a:rPr lang="it-IT" sz="3200" dirty="0"/>
              <a:t> tracking</a:t>
            </a:r>
            <a:endParaRPr sz="3200" dirty="0"/>
          </a:p>
        </p:txBody>
      </p:sp>
      <p:sp>
        <p:nvSpPr>
          <p:cNvPr id="177" name="Google Shape;177;p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 err="1"/>
              <a:t>Pointing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L3 (R=6.5 cm)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 err="1"/>
              <a:t>Pions</a:t>
            </a:r>
            <a:r>
              <a:rPr lang="it-IT" sz="1800" dirty="0"/>
              <a:t> from </a:t>
            </a:r>
            <a:r>
              <a:rPr lang="it-IT" sz="1800" dirty="0" err="1"/>
              <a:t>Xi</a:t>
            </a:r>
            <a:endParaRPr sz="1800" baseline="-25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/>
              <a:t>Tracking w/o Vertex Detector</a:t>
            </a:r>
            <a:endParaRPr dirty="0"/>
          </a:p>
          <a:p>
            <a:pPr marL="685800" lvl="1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x/X</a:t>
            </a:r>
            <a:r>
              <a:rPr lang="it-IT" sz="2000" baseline="-25000" dirty="0"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= 0.1 % on L4 and L5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improves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pointing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resolution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L3 by a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factor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~3x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@ 150 MeV/c</a:t>
            </a:r>
            <a:endParaRPr dirty="0"/>
          </a:p>
        </p:txBody>
      </p:sp>
      <p:sp>
        <p:nvSpPr>
          <p:cNvPr id="178" name="Google Shape;178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7449" y="1236226"/>
            <a:ext cx="3323500" cy="42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7660875" y="1326300"/>
            <a:ext cx="1962600" cy="27378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8600" y="2204675"/>
            <a:ext cx="3909851" cy="31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CD95BC-3BE5-579D-5BE8-AA67FD80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it-IT" sz="3200" dirty="0" err="1"/>
              <a:t>Strangeness</a:t>
            </a:r>
            <a:r>
              <a:rPr lang="it-IT" sz="3200" dirty="0"/>
              <a:t> Tracking: track-to-hit </a:t>
            </a:r>
            <a:r>
              <a:rPr lang="it-IT" sz="3200" dirty="0" err="1"/>
              <a:t>association</a:t>
            </a:r>
            <a:r>
              <a:rPr lang="it-IT" sz="3200" dirty="0"/>
              <a:t> on L2 or L3</a:t>
            </a:r>
            <a:endParaRPr sz="3200" dirty="0"/>
          </a:p>
        </p:txBody>
      </p:sp>
      <p:sp>
        <p:nvSpPr>
          <p:cNvPr id="188" name="Google Shape;188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  <p:sp>
        <p:nvSpPr>
          <p:cNvPr id="189" name="Google Shape;189;p26"/>
          <p:cNvSpPr txBox="1"/>
          <p:nvPr/>
        </p:nvSpPr>
        <p:spPr>
          <a:xfrm>
            <a:off x="3356192" y="1314550"/>
            <a:ext cx="8761800" cy="17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274320" marR="139700" lvl="0" indent="-27432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Bachelor from Xi decay to be associated to the hit of Xi on L2 (R=2.5cm) [or L3 (R=6.5cm)]</a:t>
            </a:r>
            <a:endParaRPr/>
          </a:p>
          <a:p>
            <a:pPr marL="457200" marR="139700" lvl="1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Simplified cases in which the Xi decays between L2 and L3 (or between L3 and L4)</a:t>
            </a:r>
            <a:endParaRPr/>
          </a:p>
          <a:p>
            <a:pPr marL="274320" marR="139700" lvl="0" indent="-274320" algn="l" rtl="0">
              <a:lnSpc>
                <a:spcPct val="143750"/>
              </a:lnSpc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precision of the bachelor track determines the search area on L2 (or L3) = e.g. π (5 σ)</a:t>
            </a:r>
            <a:r>
              <a:rPr lang="it-IT" sz="1600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274320" marR="139700" lvl="0" indent="-274320" algn="l" rtl="0">
              <a:lnSpc>
                <a:spcPct val="14375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size of the search area is compared with the hit density in L2 (or L3) in central Pb-Pb (projected from ITS3 TDR)</a:t>
            </a:r>
            <a:endParaRPr sz="1600" baseline="30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087" y="1295149"/>
            <a:ext cx="2870159" cy="36642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1" name="Google Shape;191;p26"/>
          <p:cNvGraphicFramePr/>
          <p:nvPr>
            <p:extLst>
              <p:ext uri="{D42A27DB-BD31-4B8C-83A1-F6EECF244321}">
                <p14:modId xmlns:p14="http://schemas.microsoft.com/office/powerpoint/2010/main" val="2851642417"/>
              </p:ext>
            </p:extLst>
          </p:nvPr>
        </p:nvGraphicFramePr>
        <p:xfrm>
          <a:off x="3458354" y="3179083"/>
          <a:ext cx="8583500" cy="2883945"/>
        </p:xfrm>
        <a:graphic>
          <a:graphicData uri="http://schemas.openxmlformats.org/drawingml/2006/table">
            <a:tbl>
              <a:tblPr firstRow="1" bandRow="1">
                <a:noFill/>
                <a:tableStyleId>{1439FCD9-6781-48E8-9521-9F95677ACF0F}</a:tableStyleId>
              </a:tblPr>
              <a:tblGrid>
                <a:gridCol w="171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/>
                        <a:t>Track-to-hit on L2 (baseline layout ML)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it-IT" sz="1400" b="1"/>
                        <a:t>Track-to-hit on L2 (</a:t>
                      </a:r>
                      <a:r>
                        <a:rPr lang="it-IT" sz="1400"/>
                        <a:t>ultra-light</a:t>
                      </a:r>
                      <a:r>
                        <a:rPr lang="it-IT" sz="1400" b="1"/>
                        <a:t> ML)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it-IT" sz="1400">
                          <a:solidFill>
                            <a:schemeClr val="lt1"/>
                          </a:solidFill>
                        </a:rPr>
                        <a:t>Track-to-hit on L3 (baseline layout ML)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it-IT" sz="1400">
                          <a:solidFill>
                            <a:schemeClr val="lt1"/>
                          </a:solidFill>
                        </a:rPr>
                        <a:t>Track-to-hit on L3 (</a:t>
                      </a:r>
                      <a:r>
                        <a:rPr lang="it-IT" sz="1400"/>
                        <a:t>ultralight</a:t>
                      </a:r>
                      <a:r>
                        <a:rPr lang="it-IT" sz="1400">
                          <a:solidFill>
                            <a:schemeClr val="lt1"/>
                          </a:solidFill>
                        </a:rPr>
                        <a:t> ML)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x/X0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1 %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0.1 %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1 %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0.1 %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σ</a:t>
                      </a:r>
                      <a:r>
                        <a:rPr lang="it-IT" sz="1400" baseline="-25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</a:t>
                      </a:r>
                      <a:r>
                        <a:rPr lang="it-IT" sz="1400" baseline="-250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−φ</a:t>
                      </a:r>
                      <a:r>
                        <a:rPr lang="it-IT" sz="14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 [μ</a:t>
                      </a:r>
                      <a:r>
                        <a:rPr lang="it-IT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</a:t>
                      </a:r>
                      <a:r>
                        <a:rPr lang="it-IT" sz="14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]</a:t>
                      </a:r>
                      <a:endParaRPr sz="12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@ p</a:t>
                      </a:r>
                      <a:r>
                        <a:rPr lang="it-IT" sz="14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lang="it-IT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= 150 MeV/c 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400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200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400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E9EFF7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</a:t>
                      </a: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30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E9EFF7">
                        <a:alpha val="498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Search area [mm</a:t>
                      </a:r>
                      <a:r>
                        <a:rPr lang="it-IT" sz="1400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it-IT" sz="1400"/>
                        <a:t>]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3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1</a:t>
                      </a:r>
                      <a:r>
                        <a:rPr lang="it-IT" sz="1400"/>
                        <a:t>2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1.</a:t>
                      </a:r>
                      <a:r>
                        <a:rPr lang="it-IT" sz="1400"/>
                        <a:t>5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Hit density [cm</a:t>
                      </a:r>
                      <a:r>
                        <a:rPr lang="it-IT" sz="1400" baseline="30000"/>
                        <a:t>-2</a:t>
                      </a:r>
                      <a:r>
                        <a:rPr lang="it-IT" sz="1400"/>
                        <a:t>] @ matching layer in central Pb-Pb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100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100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</a:t>
                      </a: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5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E9EFF7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/>
                        <a:t>1</a:t>
                      </a:r>
                      <a:r>
                        <a:rPr lang="it-IT" sz="1400">
                          <a:solidFill>
                            <a:schemeClr val="dk1"/>
                          </a:solidFill>
                        </a:rPr>
                        <a:t>5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E9EFF7">
                        <a:alpha val="498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/>
                        <a:t>Hits in search road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/>
                        <a:t>12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/>
                        <a:t>3</a:t>
                      </a:r>
                      <a:endParaRPr sz="16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/>
                        <a:t>1.8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b="1" dirty="0">
                          <a:solidFill>
                            <a:schemeClr val="dk1"/>
                          </a:solidFill>
                        </a:rPr>
                        <a:t>0.</a:t>
                      </a:r>
                      <a:r>
                        <a:rPr lang="it-IT" sz="1400" b="1" dirty="0"/>
                        <a:t>2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2" name="Google Shape;192;p26"/>
          <p:cNvSpPr/>
          <p:nvPr/>
        </p:nvSpPr>
        <p:spPr>
          <a:xfrm>
            <a:off x="461318" y="1400432"/>
            <a:ext cx="1474500" cy="24054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06EAF4-1C44-AA2B-0FA8-F9E921D0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Low material </a:t>
            </a:r>
            <a:r>
              <a:rPr lang="it-IT" b="1"/>
              <a:t>Middle layers</a:t>
            </a:r>
            <a:r>
              <a:rPr lang="it-IT"/>
              <a:t>: L3-L4-L5</a:t>
            </a:r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/>
              <a:t>Still concept and investigation phase</a:t>
            </a:r>
            <a:endParaRPr sz="2400"/>
          </a:p>
          <a:p>
            <a:pPr marL="269999" lvl="1" indent="-191599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600"/>
              <a:buChar char="•"/>
            </a:pPr>
            <a:r>
              <a:rPr lang="it-IT" sz="1600" b="1"/>
              <a:t>Medium size sensors with minimal supports</a:t>
            </a:r>
            <a:endParaRPr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Stitched sensor (about </a:t>
            </a:r>
            <a:r>
              <a:rPr lang="it-IT" sz="1400" b="1"/>
              <a:t>4 × </a:t>
            </a:r>
            <a:r>
              <a:rPr lang="it-IT" sz="1400" b="1">
                <a:solidFill>
                  <a:srgbClr val="38761D"/>
                </a:solidFill>
              </a:rPr>
              <a:t>8</a:t>
            </a:r>
            <a:r>
              <a:rPr lang="it-IT" sz="1400" b="1"/>
              <a:t>-</a:t>
            </a:r>
            <a:r>
              <a:rPr lang="it-IT" sz="1400" b="1">
                <a:solidFill>
                  <a:srgbClr val="FF9900"/>
                </a:solidFill>
              </a:rPr>
              <a:t>12-16</a:t>
            </a:r>
            <a:r>
              <a:rPr lang="it-IT" sz="1400" b="1"/>
              <a:t> cm</a:t>
            </a:r>
            <a:r>
              <a:rPr lang="it-IT" sz="1400" b="1" baseline="30000"/>
              <a:t>2</a:t>
            </a:r>
            <a:r>
              <a:rPr lang="it-IT" sz="1400"/>
              <a:t>)</a:t>
            </a:r>
            <a:endParaRPr sz="1400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it-IT" sz="1400"/>
              <a:t>Low power (</a:t>
            </a:r>
            <a:r>
              <a:rPr lang="it-IT" sz="1400" b="1"/>
              <a:t>≤ 20 mW cm</a:t>
            </a:r>
            <a:r>
              <a:rPr lang="it-IT" sz="1400" b="1" baseline="30000"/>
              <a:t>-2</a:t>
            </a:r>
            <a:r>
              <a:rPr lang="it-IT" sz="1400"/>
              <a:t>), air cooling</a:t>
            </a:r>
            <a:endParaRPr sz="1400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Wheels with blades (instead of staves) configuration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b="1"/>
          </a:p>
          <a:p>
            <a:pPr marL="269999" lvl="2" indent="-1915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it-IT" sz="1600" b="1"/>
              <a:t>Outer radii power bus and data links</a:t>
            </a:r>
            <a:endParaRPr sz="1600" b="1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Power and data routed at </a:t>
            </a:r>
            <a:r>
              <a:rPr lang="it-IT" sz="1400" b="1"/>
              <a:t>R ≅18-20 cm</a:t>
            </a:r>
            <a:r>
              <a:rPr lang="it-IT" sz="1400"/>
              <a:t> (easier power density)</a:t>
            </a:r>
            <a:endParaRPr sz="1400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Power/data routed radially toward/from the sensor modules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b="1"/>
          </a:p>
          <a:p>
            <a:pPr marL="269999" lvl="2" indent="-1915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it-IT" sz="1600" b="1"/>
              <a:t>Small disks</a:t>
            </a:r>
            <a:endParaRPr sz="1600" b="1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Disks use the very same sensor module of the barrel</a:t>
            </a:r>
            <a:endParaRPr sz="1400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Short barrel to </a:t>
            </a:r>
            <a:r>
              <a:rPr lang="it-IT" sz="1400" b="1"/>
              <a:t>simplify power and data delivery</a:t>
            </a:r>
            <a:endParaRPr sz="1400" b="1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 b="1"/>
              <a:t>Small disks</a:t>
            </a:r>
            <a:r>
              <a:rPr lang="it-IT" sz="1400"/>
              <a:t> to ensure eta coverage</a:t>
            </a:r>
            <a:endParaRPr sz="1400"/>
          </a:p>
          <a:p>
            <a:pPr marL="540000" lvl="2" indent="-26889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Bent disks increase available service room</a:t>
            </a:r>
            <a:endParaRPr sz="1600" b="1"/>
          </a:p>
        </p:txBody>
      </p:sp>
      <p:sp>
        <p:nvSpPr>
          <p:cNvPr id="198" name="Google Shape;198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71CFE5-668B-1932-0FD2-AE316A511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3430FF-AEDF-11AA-A4FA-149B3F6C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639" y="1453214"/>
            <a:ext cx="4283120" cy="4179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29D61-0C0E-4871-AA2A-F7092443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1" y="337750"/>
            <a:ext cx="10515600" cy="716691"/>
          </a:xfrm>
        </p:spPr>
        <p:txBody>
          <a:bodyPr/>
          <a:lstStyle/>
          <a:p>
            <a:r>
              <a:rPr lang="it-IT" b="1" dirty="0"/>
              <a:t>ITS3 </a:t>
            </a:r>
            <a:r>
              <a:rPr lang="it-IT" b="1" dirty="0" err="1"/>
              <a:t>overview</a:t>
            </a:r>
            <a:endParaRPr lang="it-IT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37D70-CE10-4509-8975-F5AF6B16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5831" y="6356350"/>
            <a:ext cx="4114800" cy="365125"/>
          </a:xfrm>
        </p:spPr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7DDF7-F840-4DE0-8961-DD2B794A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7831" y="6356350"/>
            <a:ext cx="2518719" cy="365125"/>
          </a:xfrm>
        </p:spPr>
        <p:txBody>
          <a:bodyPr/>
          <a:lstStyle/>
          <a:p>
            <a:fld id="{D2832D00-5507-42B0-8A87-089765419E54}" type="slidenum">
              <a:rPr lang="en-US" smtClean="0"/>
              <a:t>3</a:t>
            </a:fld>
            <a:endParaRPr lang="en-US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C1224DB2-A11B-4821-923E-6B8CBCB3FC1E}"/>
              </a:ext>
            </a:extLst>
          </p:cNvPr>
          <p:cNvSpPr txBox="1">
            <a:spLocks/>
          </p:cNvSpPr>
          <p:nvPr/>
        </p:nvSpPr>
        <p:spPr>
          <a:xfrm>
            <a:off x="1527161" y="5582912"/>
            <a:ext cx="9606956" cy="71669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+mn-lt"/>
              </a:rPr>
              <a:t>Electrical bus, support structures, cooling </a:t>
            </a:r>
            <a:r>
              <a:rPr lang="en-US" sz="2000" dirty="0">
                <a:latin typeface="+mn-lt"/>
              </a:rPr>
              <a:t>have a large impact on material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</a:rPr>
              <a:t>ITS3 approach allows for the </a:t>
            </a:r>
            <a:r>
              <a:rPr lang="en-US" sz="2000" b="1" dirty="0">
                <a:latin typeface="+mn-lt"/>
              </a:rPr>
              <a:t>removal of the three </a:t>
            </a:r>
            <a:r>
              <a:rPr lang="en-US" sz="2000" dirty="0">
                <a:latin typeface="+mn-lt"/>
              </a:rPr>
              <a:t>elements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9DF7275-669A-41A1-A776-D66CDE5D1BDF}"/>
              </a:ext>
            </a:extLst>
          </p:cNvPr>
          <p:cNvSpPr/>
          <p:nvPr/>
        </p:nvSpPr>
        <p:spPr>
          <a:xfrm>
            <a:off x="5421070" y="2557889"/>
            <a:ext cx="771525" cy="60915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2026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BAA4A3-91DD-41BD-85CD-CA6A8DB81BF3}"/>
              </a:ext>
            </a:extLst>
          </p:cNvPr>
          <p:cNvSpPr txBox="1"/>
          <p:nvPr/>
        </p:nvSpPr>
        <p:spPr>
          <a:xfrm>
            <a:off x="2302885" y="1140380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ITS2 Inner Barrel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BA3B5D-A513-4FDE-B429-6C13DAE9DD54}"/>
              </a:ext>
            </a:extLst>
          </p:cNvPr>
          <p:cNvSpPr txBox="1"/>
          <p:nvPr/>
        </p:nvSpPr>
        <p:spPr>
          <a:xfrm>
            <a:off x="8108958" y="1178159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ITS3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02EE74-E354-FD5E-5356-21E88DD35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37" y="1578269"/>
            <a:ext cx="3843202" cy="39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8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Options for </a:t>
            </a:r>
            <a:r>
              <a:rPr lang="it-IT" b="1"/>
              <a:t>Middle layers</a:t>
            </a:r>
            <a:r>
              <a:rPr lang="it-IT"/>
              <a:t>: L3-L4</a:t>
            </a:r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1818"/>
              </a:buClr>
              <a:buSzPts val="1800"/>
              <a:buChar char="•"/>
            </a:pPr>
            <a:r>
              <a:rPr lang="it-IT" sz="1800"/>
              <a:t>LoI concept</a:t>
            </a:r>
            <a:endParaRPr/>
          </a:p>
          <a:p>
            <a:pPr marL="4572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600"/>
              <a:buChar char="•"/>
            </a:pPr>
            <a:r>
              <a:rPr lang="it-IT" sz="1600" b="1"/>
              <a:t>Traditional stave-based layout</a:t>
            </a:r>
            <a:endParaRPr/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</a:pPr>
            <a:r>
              <a:rPr lang="it-IT" sz="1400" b="1">
                <a:solidFill>
                  <a:srgbClr val="FF0000"/>
                </a:solidFill>
              </a:rPr>
              <a:t>Same sensor as larger radius layers</a:t>
            </a:r>
            <a:endParaRPr sz="1400" b="1">
              <a:solidFill>
                <a:srgbClr val="FF0000"/>
              </a:solidFill>
            </a:endParaRPr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Mechanics, </a:t>
            </a:r>
            <a:r>
              <a:rPr lang="it-IT" sz="1400" b="1"/>
              <a:t>liquid cooling</a:t>
            </a:r>
            <a:r>
              <a:rPr lang="it-IT" sz="1400"/>
              <a:t>, interconnection bus</a:t>
            </a:r>
            <a:endParaRPr/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 b="1"/>
              <a:t>1% </a:t>
            </a:r>
            <a:r>
              <a:rPr lang="it-IT" sz="1400" b="1" i="1"/>
              <a:t>X</a:t>
            </a:r>
            <a:r>
              <a:rPr lang="it-IT" sz="1400" b="1" i="1" baseline="-25000"/>
              <a:t>0</a:t>
            </a:r>
            <a:r>
              <a:rPr lang="it-IT" sz="1400" i="1" baseline="-25000"/>
              <a:t> </a:t>
            </a:r>
            <a:r>
              <a:rPr lang="it-IT" sz="1400"/>
              <a:t>for normal incidence</a:t>
            </a:r>
            <a:endParaRPr sz="1400"/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Length = </a:t>
            </a:r>
            <a:r>
              <a:rPr lang="it-IT" sz="1400" b="1"/>
              <a:t>124 cm</a:t>
            </a:r>
            <a:endParaRPr sz="1400" b="1"/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it-IT" sz="1400"/>
              <a:t>Serial powering</a:t>
            </a:r>
            <a:endParaRPr sz="1400"/>
          </a:p>
          <a:p>
            <a:pPr marL="9144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Coverage (L4): |𝜂| &lt; 2.9</a:t>
            </a:r>
            <a:endParaRPr/>
          </a:p>
          <a:p>
            <a:pPr marL="22860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100"/>
              <a:buNone/>
            </a:pPr>
            <a:endParaRPr sz="11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1818"/>
              </a:buClr>
              <a:buSzPts val="1800"/>
              <a:buNone/>
            </a:pP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1818"/>
              </a:buClr>
              <a:buSzPts val="1800"/>
              <a:buChar char="•"/>
            </a:pPr>
            <a:r>
              <a:rPr lang="it-IT" sz="1800"/>
              <a:t>Possible optimised layout for L3-L4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600"/>
              <a:buChar char="•"/>
            </a:pPr>
            <a:r>
              <a:rPr lang="it-IT" sz="1600" b="1"/>
              <a:t>Flexible sensors with minimal supports</a:t>
            </a:r>
            <a:endParaRPr/>
          </a:p>
          <a:p>
            <a:pPr marL="9144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Stitched sensor</a:t>
            </a:r>
            <a:endParaRPr sz="1400"/>
          </a:p>
          <a:p>
            <a:pPr marL="9144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Added supports and I/O structures to cover the length </a:t>
            </a:r>
            <a:endParaRPr/>
          </a:p>
          <a:p>
            <a:pPr marL="9144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 b="1"/>
              <a:t>0.1% </a:t>
            </a:r>
            <a:r>
              <a:rPr lang="it-IT" sz="1400" b="1" i="1"/>
              <a:t>X</a:t>
            </a:r>
            <a:r>
              <a:rPr lang="it-IT" sz="1400" b="1" i="1" baseline="-25000"/>
              <a:t>0</a:t>
            </a:r>
            <a:r>
              <a:rPr lang="it-IT" sz="1400" i="1" baseline="-25000"/>
              <a:t> </a:t>
            </a:r>
            <a:r>
              <a:rPr lang="it-IT" sz="1400"/>
              <a:t>for normal incidence</a:t>
            </a:r>
            <a:endParaRPr sz="1400"/>
          </a:p>
          <a:p>
            <a:pPr marL="9144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Length = </a:t>
            </a:r>
            <a:r>
              <a:rPr lang="it-IT" sz="1400" b="1"/>
              <a:t>100 cm</a:t>
            </a:r>
            <a:r>
              <a:rPr lang="it-IT" sz="1400"/>
              <a:t> (2x vertex layer length)</a:t>
            </a:r>
            <a:endParaRPr/>
          </a:p>
          <a:p>
            <a:pPr marL="9144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1400"/>
              <a:buChar char="•"/>
            </a:pPr>
            <a:r>
              <a:rPr lang="it-IT" sz="1400"/>
              <a:t>Coverage (L4): |𝜂| &lt; 2.7</a:t>
            </a:r>
            <a:endParaRPr/>
          </a:p>
          <a:p>
            <a:pPr marL="457200" lvl="1" indent="-190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1818"/>
              </a:buClr>
              <a:buSzPts val="600"/>
              <a:buNone/>
            </a:pPr>
            <a:endParaRPr sz="600" b="1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207" name="Google Shape;207;p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  <p:pic>
        <p:nvPicPr>
          <p:cNvPr id="206" name="Google Shape;206;p28" descr="Graphical user interfac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5171" t="14441" r="13774" b="3055"/>
          <a:stretch/>
        </p:blipFill>
        <p:spPr>
          <a:xfrm>
            <a:off x="6462609" y="3818946"/>
            <a:ext cx="4295982" cy="212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 descr="A picture containing text, stationa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57" r="4428" b="11350"/>
          <a:stretch/>
        </p:blipFill>
        <p:spPr>
          <a:xfrm>
            <a:off x="6222985" y="1167687"/>
            <a:ext cx="4535606" cy="220777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7411895" y="3396593"/>
            <a:ext cx="2584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Layer layout - LoI concept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7230344" y="5933997"/>
            <a:ext cx="30420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Layer layout – Optimised layout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28"/>
          <p:cNvCxnSpPr/>
          <p:nvPr/>
        </p:nvCxnSpPr>
        <p:spPr>
          <a:xfrm>
            <a:off x="5008585" y="4386073"/>
            <a:ext cx="118435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2" name="Google Shape;212;p28"/>
          <p:cNvCxnSpPr/>
          <p:nvPr/>
        </p:nvCxnSpPr>
        <p:spPr>
          <a:xfrm>
            <a:off x="4501769" y="1739195"/>
            <a:ext cx="1294347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3" name="Google Shape;213;p28"/>
          <p:cNvSpPr/>
          <p:nvPr/>
        </p:nvSpPr>
        <p:spPr>
          <a:xfrm rot="1323283">
            <a:off x="9350337" y="633819"/>
            <a:ext cx="2809914" cy="716642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>
                <a:latin typeface="Helvetica Neue"/>
                <a:ea typeface="Helvetica Neue"/>
                <a:cs typeface="Helvetica Neue"/>
                <a:sym typeface="Helvetica Neue"/>
              </a:rPr>
              <a:t>Presented @ AUW’23 in Torino</a:t>
            </a:r>
            <a:endParaRPr sz="19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F64A90-5E77-7375-B551-7731C275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Bent ML: updated layout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E75D0A-DFD5-EBAF-0C97-3913F57DD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21" name="Google Shape;221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  <p:pic>
        <p:nvPicPr>
          <p:cNvPr id="222" name="Google Shape;222;p29" descr="Graphical user interfac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5171" t="14437" r="13771" b="3060"/>
          <a:stretch/>
        </p:blipFill>
        <p:spPr>
          <a:xfrm>
            <a:off x="230351" y="1880493"/>
            <a:ext cx="4636200" cy="229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9"/>
          <p:cNvCxnSpPr/>
          <p:nvPr/>
        </p:nvCxnSpPr>
        <p:spPr>
          <a:xfrm>
            <a:off x="623805" y="2269378"/>
            <a:ext cx="3506400" cy="2676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24" name="Google Shape;224;p29"/>
          <p:cNvSpPr txBox="1"/>
          <p:nvPr/>
        </p:nvSpPr>
        <p:spPr>
          <a:xfrm rot="253002">
            <a:off x="2207660" y="2143380"/>
            <a:ext cx="644645" cy="46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 cm</a:t>
            </a:r>
            <a:endParaRPr/>
          </a:p>
        </p:txBody>
      </p:sp>
      <p:sp>
        <p:nvSpPr>
          <p:cNvPr id="225" name="Google Shape;225;p29"/>
          <p:cNvSpPr txBox="1"/>
          <p:nvPr/>
        </p:nvSpPr>
        <p:spPr>
          <a:xfrm>
            <a:off x="1409576" y="4762700"/>
            <a:ext cx="251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layers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Radii: 3.8 cm, 7 cm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Length: 100 cm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Area: ~ 0.7 m</a:t>
            </a:r>
            <a:r>
              <a:rPr lang="it-IT" sz="1800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8108602" y="4721075"/>
            <a:ext cx="2646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00000"/>
                </a:solidFill>
              </a:rPr>
              <a:t>3</a:t>
            </a: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layers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</a:rPr>
              <a:t>Radii:</a:t>
            </a:r>
            <a:r>
              <a:rPr lang="it-IT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~6</a:t>
            </a:r>
            <a:r>
              <a:rPr lang="it-IT" sz="1800" b="1"/>
              <a:t>.5</a:t>
            </a:r>
            <a:r>
              <a:rPr lang="it-IT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~</a:t>
            </a:r>
            <a:r>
              <a:rPr lang="it-IT" sz="1800" b="1"/>
              <a:t>9</a:t>
            </a:r>
            <a:r>
              <a:rPr lang="it-IT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~1</a:t>
            </a:r>
            <a:r>
              <a:rPr lang="it-IT" sz="1800" b="1"/>
              <a:t>2</a:t>
            </a:r>
            <a:r>
              <a:rPr lang="it-IT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</a:rPr>
              <a:t>Length:</a:t>
            </a:r>
            <a:r>
              <a:rPr lang="it-IT" sz="1800" b="1">
                <a:solidFill>
                  <a:srgbClr val="000000"/>
                </a:solidFill>
              </a:rPr>
              <a:t> 60 cm</a:t>
            </a:r>
            <a:endParaRPr b="1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Area: ~ 1.</a:t>
            </a:r>
            <a:r>
              <a:rPr lang="it-IT" sz="1800"/>
              <a:t>1</a:t>
            </a: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</a:t>
            </a:r>
            <a:r>
              <a:rPr lang="it-IT" sz="1800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7" name="Google Shape;227;p29"/>
          <p:cNvSpPr/>
          <p:nvPr/>
        </p:nvSpPr>
        <p:spPr>
          <a:xfrm>
            <a:off x="4939875" y="2540763"/>
            <a:ext cx="2100600" cy="7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56082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Layout update</a:t>
            </a:r>
            <a:endParaRPr/>
          </a:p>
        </p:txBody>
      </p:sp>
      <p:sp>
        <p:nvSpPr>
          <p:cNvPr id="228" name="Google Shape;228;p29"/>
          <p:cNvSpPr txBox="1"/>
          <p:nvPr/>
        </p:nvSpPr>
        <p:spPr>
          <a:xfrm>
            <a:off x="4227775" y="4838900"/>
            <a:ext cx="3561000" cy="184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ITS3-like approach with increased segmentation</a:t>
            </a:r>
            <a:endParaRPr sz="1800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3800" y="1424177"/>
            <a:ext cx="4636200" cy="30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5">
            <a:alphaModFix/>
          </a:blip>
          <a:srcRect l="4896" r="3410"/>
          <a:stretch/>
        </p:blipFill>
        <p:spPr>
          <a:xfrm>
            <a:off x="4352525" y="5047700"/>
            <a:ext cx="3328800" cy="10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B52FF-C9FB-89DE-4FC2-ACDDFD4B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Low material </a:t>
            </a:r>
            <a:r>
              <a:rPr lang="it-IT" b="1"/>
              <a:t>Middle layers</a:t>
            </a:r>
            <a:r>
              <a:rPr lang="it-IT"/>
              <a:t>: L3-L4-L5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9D6D83-D395-021A-9DD6-4961CFCB9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39" name="Google Shape;339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  <p:pic>
        <p:nvPicPr>
          <p:cNvPr id="340" name="Google Shape;3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325" y="1158362"/>
            <a:ext cx="806767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/>
          <p:nvPr/>
        </p:nvSpPr>
        <p:spPr>
          <a:xfrm>
            <a:off x="497875" y="3901825"/>
            <a:ext cx="11406600" cy="141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41435" lvl="0" indent="-233734">
              <a:buClr>
                <a:srgbClr val="1A1818"/>
              </a:buClr>
              <a:buSzPts val="2600"/>
              <a:buFont typeface="Arial"/>
              <a:buChar char="•"/>
              <a:tabLst>
                <a:tab pos="241435" algn="l"/>
              </a:tabLst>
            </a:pP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For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reference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: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this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is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ITS3 L0 (6 cm x 25 cm)</a:t>
            </a:r>
            <a:endParaRPr sz="2001" spc="-12" dirty="0">
              <a:solidFill>
                <a:srgbClr val="283A44"/>
              </a:solidFill>
              <a:sym typeface="Helvetica Neue"/>
            </a:endParaRPr>
          </a:p>
          <a:p>
            <a:pPr marL="241435" lvl="0" indent="-233734">
              <a:buClr>
                <a:srgbClr val="1A1818"/>
              </a:buClr>
              <a:buSzPts val="2600"/>
              <a:buFont typeface="Arial"/>
              <a:buChar char="•"/>
              <a:tabLst>
                <a:tab pos="241435" algn="l"/>
              </a:tabLst>
            </a:pP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The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segmentation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would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need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to be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ported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to 10 cm x 10 cm to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consider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the Half Rings and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Longerons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location</a:t>
            </a:r>
            <a:endParaRPr sz="2001" spc="-12" dirty="0">
              <a:solidFill>
                <a:srgbClr val="283A44"/>
              </a:solidFill>
              <a:sym typeface="Helvetica Neue"/>
            </a:endParaRPr>
          </a:p>
          <a:p>
            <a:pPr marL="241435" lvl="0" indent="-233734">
              <a:buClr>
                <a:srgbClr val="1A1818"/>
              </a:buClr>
              <a:buSzPts val="2600"/>
              <a:buFont typeface="Arial"/>
              <a:buChar char="•"/>
              <a:tabLst>
                <a:tab pos="241435" algn="l"/>
              </a:tabLst>
            </a:pP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plus the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routing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of the services to be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still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developed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-&gt; goal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is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to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achieve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 0.1 on </a:t>
            </a:r>
            <a:r>
              <a:rPr lang="it-IT" sz="2001" spc="-12" dirty="0" err="1">
                <a:solidFill>
                  <a:srgbClr val="283A44"/>
                </a:solidFill>
                <a:sym typeface="Helvetica Neue"/>
              </a:rPr>
              <a:t>average</a:t>
            </a:r>
            <a:r>
              <a:rPr lang="it-IT" sz="2001" spc="-12" dirty="0">
                <a:solidFill>
                  <a:srgbClr val="283A44"/>
                </a:solidFill>
                <a:sym typeface="Helvetica Neue"/>
              </a:rPr>
              <a:t>.</a:t>
            </a:r>
            <a:endParaRPr sz="2001" spc="-12" dirty="0">
              <a:solidFill>
                <a:srgbClr val="283A44"/>
              </a:solidFill>
              <a:sym typeface="Helvetica Neue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39882-E44B-622C-1A71-321B5525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/>
              <a:t>Bent </a:t>
            </a:r>
            <a:r>
              <a:rPr lang="it-IT"/>
              <a:t>option: tentative sensor segmentation</a:t>
            </a:r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idx="1"/>
          </p:nvPr>
        </p:nvSpPr>
        <p:spPr>
          <a:xfrm>
            <a:off x="613719" y="1150954"/>
            <a:ext cx="10515600" cy="4924811"/>
          </a:xfrm>
          <a:prstGeom prst="rect">
            <a:avLst/>
          </a:prstGeom>
        </p:spPr>
        <p:txBody>
          <a:bodyPr spcFirstLastPara="1" wrap="square" lIns="91425" tIns="91425" rIns="91425" bIns="1188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it-IT" sz="2400" dirty="0"/>
              <a:t>~110 </a:t>
            </a:r>
            <a:r>
              <a:rPr lang="it-IT" sz="2400" dirty="0" err="1"/>
              <a:t>sensors</a:t>
            </a:r>
            <a:r>
              <a:rPr lang="it-IT" sz="2400" dirty="0"/>
              <a:t> to cover ~1.1 m2 barrel area</a:t>
            </a:r>
            <a:endParaRPr sz="2400"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it-IT" sz="2400" dirty="0"/>
              <a:t>~75 wafers (yield-</a:t>
            </a:r>
            <a:r>
              <a:rPr lang="it-IT" sz="2400" dirty="0" err="1"/>
              <a:t>corrected</a:t>
            </a:r>
            <a:r>
              <a:rPr lang="it-IT" sz="2400" dirty="0"/>
              <a:t>)</a:t>
            </a:r>
            <a:endParaRPr sz="2400"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it-IT" sz="2400" dirty="0" err="1"/>
              <a:t>dimensions</a:t>
            </a:r>
            <a:r>
              <a:rPr lang="it-IT" sz="2400" dirty="0"/>
              <a:t> to be </a:t>
            </a:r>
            <a:r>
              <a:rPr lang="it-IT" sz="2400" dirty="0" err="1"/>
              <a:t>optimized</a:t>
            </a:r>
            <a:endParaRPr sz="2400" dirty="0"/>
          </a:p>
        </p:txBody>
      </p:sp>
      <p:sp>
        <p:nvSpPr>
          <p:cNvPr id="238" name="Google Shape;238;p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681" y="2475242"/>
            <a:ext cx="5244301" cy="388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650" y="1150962"/>
            <a:ext cx="5108875" cy="51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F1E9E4-8DF6-1E66-EF8B-3440AAAC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New </a:t>
            </a:r>
            <a:r>
              <a:rPr lang="it-IT" b="1"/>
              <a:t>Middle Layer</a:t>
            </a:r>
            <a:r>
              <a:rPr lang="it-IT"/>
              <a:t> concept: blade and wheel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E6E349-9E85-5853-04AF-3A3880C8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55" name="Google Shape;255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77150"/>
            <a:ext cx="9301519" cy="5026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49B21-3F75-BBFC-AE21-E8FDE860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ctr" anchorCtr="0">
            <a:spAutoFit/>
          </a:bodyPr>
          <a:lstStyle/>
          <a:p>
            <a:pPr marL="7701" lvl="0" indent="0" algn="l" rtl="0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New </a:t>
            </a:r>
            <a:r>
              <a:rPr lang="it-IT" b="1"/>
              <a:t>Middle Layers </a:t>
            </a:r>
            <a:r>
              <a:rPr lang="it-IT"/>
              <a:t>concept: services routing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85600A-E48F-ABCA-F37F-05472435A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0" name="Google Shape;270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 t="5518" b="8118"/>
          <a:stretch/>
        </p:blipFill>
        <p:spPr>
          <a:xfrm>
            <a:off x="195625" y="1241450"/>
            <a:ext cx="5841300" cy="477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100" y="2295075"/>
            <a:ext cx="5850274" cy="301624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/>
          <p:nvPr/>
        </p:nvSpPr>
        <p:spPr>
          <a:xfrm>
            <a:off x="6318350" y="1469950"/>
            <a:ext cx="56082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-23660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 bus studied for PARALLEL powering (so far)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60000" lvl="0" indent="-2366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●"/>
            </a:pP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SERIAL powering will further reduce material (to do)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46142-57C4-9AA0-01E8-8EAED6F4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6B6A9-0229-D3B9-5AB6-FD03A90F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98" y="223521"/>
            <a:ext cx="11307403" cy="61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6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6DF52-0FAD-25EE-2A83-AD019E48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6" y="805454"/>
            <a:ext cx="11986000" cy="5968505"/>
          </a:xfrm>
          <a:prstGeom prst="rect">
            <a:avLst/>
          </a:prstGeom>
        </p:spPr>
      </p:pic>
      <p:sp>
        <p:nvSpPr>
          <p:cNvPr id="7" name="Google Shape;121;p18">
            <a:extLst>
              <a:ext uri="{FF2B5EF4-FFF2-40B4-BE49-F238E27FC236}">
                <a16:creationId xmlns:a16="http://schemas.microsoft.com/office/drawing/2014/main" id="{1EA1BCCB-CA2D-7F69-8F40-F0F98A8EDD9C}"/>
              </a:ext>
            </a:extLst>
          </p:cNvPr>
          <p:cNvSpPr txBox="1">
            <a:spLocks/>
          </p:cNvSpPr>
          <p:nvPr/>
        </p:nvSpPr>
        <p:spPr>
          <a:xfrm>
            <a:off x="196026" y="136525"/>
            <a:ext cx="10515600" cy="71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dirty="0"/>
              <a:t>The (</a:t>
            </a:r>
            <a:r>
              <a:rPr lang="it-IT" sz="4400" dirty="0" err="1"/>
              <a:t>very</a:t>
            </a:r>
            <a:r>
              <a:rPr lang="it-IT" sz="4400" dirty="0"/>
              <a:t>) large ITS3 </a:t>
            </a:r>
            <a:r>
              <a:rPr lang="it-IT" sz="4400" dirty="0" err="1"/>
              <a:t>sensor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65125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93BA9-687B-87A0-6BA0-CEDABFD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00" y="101603"/>
            <a:ext cx="11474796" cy="62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B8BFF-E0F1-E694-9721-23A7ACA4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53" y="66343"/>
            <a:ext cx="11669215" cy="66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7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C1EFD-6131-F225-2112-0A3B4740A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9" y="60328"/>
            <a:ext cx="11813301" cy="6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4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B43C9-1DFF-7546-9B40-26C8CE17F1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INFN - ALICE 3 Tracker</a:t>
            </a:r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24763-7425-5B1A-0DE0-2B0E132F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6" y="-1"/>
            <a:ext cx="11761490" cy="640646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459ECD1C-49E0-CB45-1027-3FEE343612AB}"/>
              </a:ext>
            </a:extLst>
          </p:cNvPr>
          <p:cNvSpPr/>
          <p:nvPr/>
        </p:nvSpPr>
        <p:spPr>
          <a:xfrm>
            <a:off x="2797387" y="2949738"/>
            <a:ext cx="1996440" cy="86021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 Gb/s perline</a:t>
            </a:r>
          </a:p>
        </p:txBody>
      </p:sp>
    </p:spTree>
    <p:extLst>
      <p:ext uri="{BB962C8B-B14F-4D97-AF65-F5344CB8AC3E}">
        <p14:creationId xmlns:p14="http://schemas.microsoft.com/office/powerpoint/2010/main" val="5245465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1674</Words>
  <Application>Microsoft Office PowerPoint</Application>
  <PresentationFormat>Widescreen</PresentationFormat>
  <Paragraphs>336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Symbol</vt:lpstr>
      <vt:lpstr>Calibri Light</vt:lpstr>
      <vt:lpstr>Noto Sans Symbols</vt:lpstr>
      <vt:lpstr>Calibri</vt:lpstr>
      <vt:lpstr>Helvetica</vt:lpstr>
      <vt:lpstr>Arial</vt:lpstr>
      <vt:lpstr>Helvetica Neue</vt:lpstr>
      <vt:lpstr>1_Office Theme</vt:lpstr>
      <vt:lpstr>2_Office Theme</vt:lpstr>
      <vt:lpstr>ALICE sensors R&amp;D for ITS3 and ALICE3</vt:lpstr>
      <vt:lpstr>Outline</vt:lpstr>
      <vt:lpstr>ITS3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ITS3 toward ALICE3</vt:lpstr>
      <vt:lpstr>ALICE3 tracker overview – not only the Vertex!</vt:lpstr>
      <vt:lpstr>ALICE3 «middle» layers much likely ITS3</vt:lpstr>
      <vt:lpstr>Requirements</vt:lpstr>
      <vt:lpstr>A new concept of low-material Middle Layers</vt:lpstr>
      <vt:lpstr>New Middle Layers concept: barrel and discs</vt:lpstr>
      <vt:lpstr>Further novelties being investigated…</vt:lpstr>
      <vt:lpstr>New concept(s): wafer and sensor quantities</vt:lpstr>
      <vt:lpstr>Outlook – ITS3 as step toward ALICE3</vt:lpstr>
      <vt:lpstr>Backup</vt:lpstr>
      <vt:lpstr>ALICE 3 Tracker sensor development plan</vt:lpstr>
      <vt:lpstr>Impact of Bent Middle Layers (3-4) – first look /2</vt:lpstr>
      <vt:lpstr>Updated envelope for ML (Feb 2024)</vt:lpstr>
      <vt:lpstr>Two or three layers at 6.5&lt;R&lt;12 cm? → Three</vt:lpstr>
      <vt:lpstr>Impact of “ultralight” ML layers: pT resolution</vt:lpstr>
      <vt:lpstr>Impact of ultralight ML layers: strangeness tracking</vt:lpstr>
      <vt:lpstr>Impact of ultralight ML layers: strangeness tracking</vt:lpstr>
      <vt:lpstr>Strangeness Tracking: track-to-hit association on L2 or L3</vt:lpstr>
      <vt:lpstr>Low material Middle layers: L3-L4-L5</vt:lpstr>
      <vt:lpstr>Options for Middle layers: L3-L4</vt:lpstr>
      <vt:lpstr>Bent ML: updated layout</vt:lpstr>
      <vt:lpstr>Low material Middle layers: L3-L4-L5</vt:lpstr>
      <vt:lpstr>Bent option: tentative sensor segmentation</vt:lpstr>
      <vt:lpstr>New Middle Layer concept: blade and wheel</vt:lpstr>
      <vt:lpstr>New Middle Layers concept: services routing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INFN participation in the ALICE 3 Silicon Tracker </dc:title>
  <dc:creator>Giacomo Contin</dc:creator>
  <cp:lastModifiedBy>Piero Giubilato</cp:lastModifiedBy>
  <cp:revision>21</cp:revision>
  <dcterms:modified xsi:type="dcterms:W3CDTF">2024-04-22T13:14:17Z</dcterms:modified>
</cp:coreProperties>
</file>