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93" r:id="rId2"/>
    <p:sldMasterId id="2147483695" r:id="rId3"/>
  </p:sldMasterIdLst>
  <p:notesMasterIdLst>
    <p:notesMasterId r:id="rId44"/>
  </p:notesMasterIdLst>
  <p:sldIdLst>
    <p:sldId id="256" r:id="rId4"/>
    <p:sldId id="3266" r:id="rId5"/>
    <p:sldId id="3292" r:id="rId6"/>
    <p:sldId id="3294" r:id="rId7"/>
    <p:sldId id="3293" r:id="rId8"/>
    <p:sldId id="3291" r:id="rId9"/>
    <p:sldId id="3267" r:id="rId10"/>
    <p:sldId id="304" r:id="rId11"/>
    <p:sldId id="3276" r:id="rId12"/>
    <p:sldId id="3261" r:id="rId13"/>
    <p:sldId id="3264" r:id="rId14"/>
    <p:sldId id="3277" r:id="rId15"/>
    <p:sldId id="294" r:id="rId16"/>
    <p:sldId id="3243" r:id="rId17"/>
    <p:sldId id="3244" r:id="rId18"/>
    <p:sldId id="3278" r:id="rId19"/>
    <p:sldId id="3286" r:id="rId20"/>
    <p:sldId id="3295" r:id="rId21"/>
    <p:sldId id="3301" r:id="rId22"/>
    <p:sldId id="3302" r:id="rId23"/>
    <p:sldId id="3296" r:id="rId24"/>
    <p:sldId id="3297" r:id="rId25"/>
    <p:sldId id="3300" r:id="rId26"/>
    <p:sldId id="3299" r:id="rId27"/>
    <p:sldId id="3298" r:id="rId28"/>
    <p:sldId id="3287" r:id="rId29"/>
    <p:sldId id="3303" r:id="rId30"/>
    <p:sldId id="3282" r:id="rId31"/>
    <p:sldId id="1699" r:id="rId32"/>
    <p:sldId id="1705" r:id="rId33"/>
    <p:sldId id="1700" r:id="rId34"/>
    <p:sldId id="259" r:id="rId35"/>
    <p:sldId id="3273" r:id="rId36"/>
    <p:sldId id="258" r:id="rId37"/>
    <p:sldId id="3289" r:id="rId38"/>
    <p:sldId id="3290" r:id="rId39"/>
    <p:sldId id="3274" r:id="rId40"/>
    <p:sldId id="3271" r:id="rId41"/>
    <p:sldId id="3272" r:id="rId42"/>
    <p:sldId id="1676" r:id="rId43"/>
  </p:sldIdLst>
  <p:sldSz cx="12192000" cy="6858000"/>
  <p:notesSz cx="6858000" cy="9144000"/>
  <p:defaultTextStyle>
    <a:defPPr>
      <a:defRPr lang="de-DE"/>
    </a:defPPr>
    <a:lvl1pPr marL="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86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14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43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7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00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27" algn="l" defTabSz="9142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14C35E-4D35-498D-87AE-2FF7149F03FE}" v="1380" dt="2024-04-21T17:47:06.622"/>
    <p1510:client id="{FB555184-4451-4CC3-A6A3-BF82FCB3AE55}" v="211" dt="2024-04-22T06:58:07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794"/>
  </p:normalViewPr>
  <p:slideViewPr>
    <p:cSldViewPr snapToGrid="0">
      <p:cViewPr varScale="1">
        <p:scale>
          <a:sx n="112" d="100"/>
          <a:sy n="112" d="100"/>
        </p:scale>
        <p:origin x="3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E89F2-4D83-D74D-98E2-31361AB7583C}" type="datetimeFigureOut">
              <a:rPr lang="en-IT" smtClean="0"/>
              <a:t>22/04/24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6FCB7-147D-4E48-8608-432B95EB5A4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7313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99153-DC8F-954E-9A79-AB2B90DF8CB7}" type="slidenum">
              <a:rPr lang="en-IT" smtClean="0"/>
              <a:t>29</a:t>
            </a:fld>
            <a:endParaRPr lang="en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9BEBE49-E630-BDE3-5BB8-8AC0AE93C7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i="1" dirty="0">
                <a:solidFill>
                  <a:srgbClr val="FF0000"/>
                </a:solidFill>
              </a:rPr>
              <a:t>NB. Qui la struttura reticolare deve stare giù perché sennò non si riesce ad ottenere il raggio esterno più grande e vicino alla DCH.</a:t>
            </a:r>
          </a:p>
        </p:txBody>
      </p:sp>
    </p:spTree>
    <p:extLst>
      <p:ext uri="{BB962C8B-B14F-4D97-AF65-F5344CB8AC3E}">
        <p14:creationId xmlns:p14="http://schemas.microsoft.com/office/powerpoint/2010/main" val="394956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68" indent="0">
              <a:buNone/>
              <a:tabLst>
                <a:tab pos="5273736" algn="r"/>
              </a:tabLst>
              <a:defRPr/>
            </a:lvl2pPr>
            <a:lvl3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3pPr>
            <a:lvl4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4pPr>
            <a:lvl5pPr marL="1493925" indent="0">
              <a:buFont typeface="Arial" panose="020B0604020202020204" pitchFamily="34" charset="0"/>
              <a:buNone/>
              <a:tabLst>
                <a:tab pos="5273736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6318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334840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/>
        </p:nvSpPr>
        <p:spPr>
          <a:xfrm>
            <a:off x="2423592" y="528213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3528260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98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24851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/>
              <a:t>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0550" y="2360613"/>
            <a:ext cx="11017250" cy="392747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509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84179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2423592" y="528213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1638586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50418-5B32-B66C-027E-94D9EE71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13250-D61B-5922-4FC6-57D5F0BE5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607A8-C6F7-9051-AAA1-A4231EC4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29456-4F46-9947-A4DF-C1A44689E757}" type="datetimeFigureOut">
              <a:rPr lang="en-IT" smtClean="0"/>
              <a:t>22/04/24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02AD8-5FFC-A2A9-180E-C052C9F85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BEBAD-6493-A6E4-D57C-76B4C354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9382C-E4CA-CF48-8C74-D7D92E17F9D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9715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8CC4D-5897-4DBC-8769-CCFC23FB4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03/05/2022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BA1EC3-ABDB-45D4-AFBD-FAA01059E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EE9A1-7395-4B74-8541-0361541C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5338-A241-4137-8B26-BB7496B2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127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movi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35791F61-4EBB-4F31-815E-D8EAD2B04A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lnSpc>
                <a:spcPct val="2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Movie</a:t>
            </a:r>
          </a:p>
        </p:txBody>
      </p:sp>
    </p:spTree>
    <p:extLst>
      <p:ext uri="{BB962C8B-B14F-4D97-AF65-F5344CB8AC3E}">
        <p14:creationId xmlns:p14="http://schemas.microsoft.com/office/powerpoint/2010/main" val="271869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91881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22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 -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343D645-9E73-4DF5-987F-AE7051A4F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742" y="1107341"/>
            <a:ext cx="4716524" cy="47201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7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3" y="128036"/>
            <a:ext cx="598619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42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B76ECB0-B71D-454C-9911-8489B91E5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69517B-FA4A-4693-A73F-75823C3FC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400" y="1132200"/>
            <a:ext cx="5465976" cy="4798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61049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2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08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5637" y="6410251"/>
            <a:ext cx="266059" cy="243841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rgbClr val="242852"/>
                </a:solidFill>
                <a:latin typeface="Oswald Regular Bold"/>
                <a:ea typeface="Oswald Regular Bold"/>
                <a:cs typeface="Oswald Regular Bold"/>
                <a:sym typeface="Oswald Regular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1" name="Rectangle"/>
          <p:cNvSpPr/>
          <p:nvPr/>
        </p:nvSpPr>
        <p:spPr>
          <a:xfrm>
            <a:off x="0" y="0"/>
            <a:ext cx="406400" cy="914400"/>
          </a:xfrm>
          <a:prstGeom prst="rect">
            <a:avLst/>
          </a:prstGeom>
          <a:solidFill>
            <a:srgbClr val="4196B4"/>
          </a:solidFill>
          <a:ln w="10000">
            <a:solidFill>
              <a:schemeClr val="accent1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1800"/>
          </a:p>
        </p:txBody>
      </p:sp>
      <p:pic>
        <p:nvPicPr>
          <p:cNvPr id="72" name="infn_logo_esteso.pdf" descr="infn_logo_estes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221" y="131909"/>
            <a:ext cx="1715024" cy="650582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Manuel Rolo [INFN]"/>
          <p:cNvSpPr txBox="1"/>
          <p:nvPr/>
        </p:nvSpPr>
        <p:spPr>
          <a:xfrm>
            <a:off x="798338" y="6424448"/>
            <a:ext cx="3098412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>
                <a:solidFill>
                  <a:srgbClr val="002A4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sz="800"/>
              <a:t>Manuel Rolo [INFN]</a:t>
            </a:r>
          </a:p>
        </p:txBody>
      </p:sp>
      <p:sp>
        <p:nvSpPr>
          <p:cNvPr id="74" name="ARCADIA INFN CSN5 Call Project"/>
          <p:cNvSpPr txBox="1"/>
          <p:nvPr/>
        </p:nvSpPr>
        <p:spPr>
          <a:xfrm>
            <a:off x="5151112" y="6424448"/>
            <a:ext cx="188977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800">
                <a:solidFill>
                  <a:srgbClr val="002A4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</a:lstStyle>
          <a:p>
            <a:r>
              <a:rPr sz="800"/>
              <a:t>ARCADIA INFN CSN5 Call Project</a:t>
            </a:r>
          </a:p>
        </p:txBody>
      </p:sp>
    </p:spTree>
    <p:extLst>
      <p:ext uri="{BB962C8B-B14F-4D97-AF65-F5344CB8AC3E}">
        <p14:creationId xmlns:p14="http://schemas.microsoft.com/office/powerpoint/2010/main" val="20787364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896B-9FC2-39C7-DA27-2AAA10B1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0140" cy="128111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58F8-1CC6-F7DF-C24E-B4312CB1D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1543D-8F18-5AF0-64EF-EBA43D19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3AC6-56A9-9A96-2AA2-BF7A052F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F6B17-EA1F-1322-76E4-90AE9227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E9E66-55FB-D14E-1F91-63B1CDDC6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841" y="423290"/>
            <a:ext cx="2287270" cy="14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88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C1899-91E7-DB00-BF80-13DD47AE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0B6EF-4581-15C9-CC66-D87166D6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ADA76-D65F-1BC1-77D5-30BF7B10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88907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BF38C-5717-DFFB-0D6B-A4DB216B0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C25F44E-848E-AA9B-B2A6-C0C50635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6069FC-AB93-8688-4F72-A7B30D3849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0550" y="2360613"/>
            <a:ext cx="11017250" cy="392747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093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4F89-ECC1-BBA7-9425-0EDEB24B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A42D-5A3F-0E88-E290-70AC52D84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2B68E-9AC9-FF8E-9D0C-C7604C4BF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83CA9-B258-CE8F-1471-DC9576DB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5880A-009E-ABAA-68B7-F0E536A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CAB1B-318F-EE55-AA64-84D6BEDC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67790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57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78" indent="-453578">
              <a:lnSpc>
                <a:spcPts val="2600"/>
              </a:lnSpc>
              <a:defRPr sz="2133"/>
            </a:lvl2pPr>
            <a:lvl3pPr marL="907155" indent="-453578">
              <a:lnSpc>
                <a:spcPts val="2600"/>
              </a:lnSpc>
              <a:defRPr sz="2133"/>
            </a:lvl3pPr>
            <a:lvl4pPr marL="1360733" indent="-453578">
              <a:lnSpc>
                <a:spcPts val="2600"/>
              </a:lnSpc>
              <a:defRPr sz="2133"/>
            </a:lvl4pPr>
            <a:lvl5pPr marL="1814309" indent="-453578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3A873841-B7A1-5387-D24B-856864ED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7781C-0520-BFE7-7E09-054F20198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96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05EBC320-8101-A4F3-F2C7-1774FEB2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D0C8A-96F2-39DC-7B7B-1C757664B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13E7D-960D-7A04-4B3E-7FD6A5CF4456}"/>
              </a:ext>
            </a:extLst>
          </p:cNvPr>
          <p:cNvSpPr txBox="1"/>
          <p:nvPr userDrawn="1"/>
        </p:nvSpPr>
        <p:spPr>
          <a:xfrm>
            <a:off x="2423592" y="528213"/>
            <a:ext cx="5616624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Fabrizio Palla – FCC week 2033 – London </a:t>
            </a:r>
          </a:p>
        </p:txBody>
      </p:sp>
    </p:spTree>
    <p:extLst>
      <p:ext uri="{BB962C8B-B14F-4D97-AF65-F5344CB8AC3E}">
        <p14:creationId xmlns:p14="http://schemas.microsoft.com/office/powerpoint/2010/main" val="997643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A80240AF-3F58-4ED2-5B6A-09D4315B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EE74E-A265-6E20-56FB-C41E09919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54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A80240AF-3F58-4ED2-5B6A-09D4315B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8EE74E-A265-6E20-56FB-C41E0991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0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5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8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5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8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4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97718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B4FE55C-7281-E2F0-BF3A-B07C43B8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53C06-50C2-FC7A-4D57-EC3EBE356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8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401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7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886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FA32507-81C6-9352-81DE-A914533B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E2519-D774-CC9D-861C-6BC0743C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7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401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3708723-143F-43F0-D846-F5036DF7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C4261-90C1-FF09-B114-592FE7D82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0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2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2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3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2193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126622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5680159D-3683-1A4D-B94C-663686A2BE73}" type="slidenum">
              <a:rPr lang="en-IT" smtClean="0"/>
              <a:t>‹#›</a:t>
            </a:fld>
            <a:endParaRPr lang="en-IT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30" y="120000"/>
            <a:ext cx="597087" cy="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750F1-C42B-FAA8-EDD5-2785691BBAD8}"/>
              </a:ext>
            </a:extLst>
          </p:cNvPr>
          <p:cNvSpPr txBox="1"/>
          <p:nvPr/>
        </p:nvSpPr>
        <p:spPr>
          <a:xfrm>
            <a:off x="1055440" y="-84381"/>
            <a:ext cx="10546160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chemeClr val="bg1"/>
                </a:solidFill>
              </a:rPr>
              <a:t>A. Andreazza &amp; F. Palla – Specifiche Vertex Detector – Torino  22 Aprile 2024</a:t>
            </a:r>
          </a:p>
        </p:txBody>
      </p:sp>
    </p:spTree>
    <p:extLst>
      <p:ext uri="{BB962C8B-B14F-4D97-AF65-F5344CB8AC3E}">
        <p14:creationId xmlns:p14="http://schemas.microsoft.com/office/powerpoint/2010/main" val="160801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76" r:id="rId15"/>
    <p:sldLayoutId id="2147483677" r:id="rId16"/>
    <p:sldLayoutId id="2147483708" r:id="rId17"/>
    <p:sldLayoutId id="2147483709" r:id="rId18"/>
  </p:sldLayoutIdLst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>
          <p15:clr>
            <a:srgbClr val="F26B43"/>
          </p15:clr>
        </p15:guide>
        <p15:guide id="3" pos="120">
          <p15:clr>
            <a:srgbClr val="F26B43"/>
          </p15:clr>
        </p15:guide>
        <p15:guide id="4" pos="392">
          <p15:clr>
            <a:srgbClr val="F26B43"/>
          </p15:clr>
        </p15:guide>
        <p15:guide id="5" pos="1345">
          <p15:clr>
            <a:srgbClr val="F26B43"/>
          </p15:clr>
        </p15:guide>
        <p15:guide id="6" pos="1595">
          <p15:clr>
            <a:srgbClr val="F26B43"/>
          </p15:clr>
        </p15:guide>
        <p15:guide id="7" pos="7560">
          <p15:clr>
            <a:srgbClr val="F26B43"/>
          </p15:clr>
        </p15:guide>
        <p15:guide id="8" pos="7288">
          <p15:clr>
            <a:srgbClr val="F26B43"/>
          </p15:clr>
        </p15:guide>
        <p15:guide id="9" pos="2775">
          <p15:clr>
            <a:srgbClr val="F26B43"/>
          </p15:clr>
        </p15:guide>
        <p15:guide id="10" pos="2524">
          <p15:clr>
            <a:srgbClr val="F26B43"/>
          </p15:clr>
        </p15:guide>
        <p15:guide id="12" pos="3964">
          <p15:clr>
            <a:srgbClr val="F26B43"/>
          </p15:clr>
        </p15:guide>
        <p15:guide id="13" pos="3716">
          <p15:clr>
            <a:srgbClr val="F26B43"/>
          </p15:clr>
        </p15:guide>
        <p15:guide id="14" pos="6335">
          <p15:clr>
            <a:srgbClr val="F26B43"/>
          </p15:clr>
        </p15:guide>
        <p15:guide id="15" pos="6085">
          <p15:clr>
            <a:srgbClr val="F26B43"/>
          </p15:clr>
        </p15:guide>
        <p15:guide id="16" pos="5156">
          <p15:clr>
            <a:srgbClr val="F26B43"/>
          </p15:clr>
        </p15:guide>
        <p15:guide id="17" pos="4907">
          <p15:clr>
            <a:srgbClr val="F26B43"/>
          </p15:clr>
        </p15:guide>
        <p15:guide id="19" orient="horz" pos="164">
          <p15:clr>
            <a:srgbClr val="F26B43"/>
          </p15:clr>
        </p15:guide>
        <p15:guide id="21" orient="horz" pos="267">
          <p15:clr>
            <a:srgbClr val="F26B43"/>
          </p15:clr>
        </p15:guide>
        <p15:guide id="23" orient="horz" pos="516">
          <p15:clr>
            <a:srgbClr val="F26B43"/>
          </p15:clr>
        </p15:guide>
        <p15:guide id="24" orient="horz" pos="3759">
          <p15:clr>
            <a:srgbClr val="F26B43"/>
          </p15:clr>
        </p15:guide>
        <p15:guide id="25" orient="horz" pos="39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9730069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A7101-6252-E0E9-280E-640CD4EF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472" y="770401"/>
            <a:ext cx="1748625" cy="10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7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>
          <p15:clr>
            <a:srgbClr val="F26B43"/>
          </p15:clr>
        </p15:guide>
        <p15:guide id="3" pos="120">
          <p15:clr>
            <a:srgbClr val="F26B43"/>
          </p15:clr>
        </p15:guide>
        <p15:guide id="4" pos="392">
          <p15:clr>
            <a:srgbClr val="F26B43"/>
          </p15:clr>
        </p15:guide>
        <p15:guide id="5" pos="1345">
          <p15:clr>
            <a:srgbClr val="F26B43"/>
          </p15:clr>
        </p15:guide>
        <p15:guide id="6" pos="1595">
          <p15:clr>
            <a:srgbClr val="F26B43"/>
          </p15:clr>
        </p15:guide>
        <p15:guide id="7" pos="7560">
          <p15:clr>
            <a:srgbClr val="F26B43"/>
          </p15:clr>
        </p15:guide>
        <p15:guide id="8" pos="7288">
          <p15:clr>
            <a:srgbClr val="F26B43"/>
          </p15:clr>
        </p15:guide>
        <p15:guide id="9" pos="2775">
          <p15:clr>
            <a:srgbClr val="F26B43"/>
          </p15:clr>
        </p15:guide>
        <p15:guide id="10" pos="2524">
          <p15:clr>
            <a:srgbClr val="F26B43"/>
          </p15:clr>
        </p15:guide>
        <p15:guide id="12" pos="3964">
          <p15:clr>
            <a:srgbClr val="F26B43"/>
          </p15:clr>
        </p15:guide>
        <p15:guide id="13" pos="3716">
          <p15:clr>
            <a:srgbClr val="F26B43"/>
          </p15:clr>
        </p15:guide>
        <p15:guide id="14" pos="6335">
          <p15:clr>
            <a:srgbClr val="F26B43"/>
          </p15:clr>
        </p15:guide>
        <p15:guide id="15" pos="6085">
          <p15:clr>
            <a:srgbClr val="F26B43"/>
          </p15:clr>
        </p15:guide>
        <p15:guide id="16" pos="5156">
          <p15:clr>
            <a:srgbClr val="F26B43"/>
          </p15:clr>
        </p15:guide>
        <p15:guide id="17" pos="4907">
          <p15:clr>
            <a:srgbClr val="F26B43"/>
          </p15:clr>
        </p15:guide>
        <p15:guide id="19" orient="horz" pos="164">
          <p15:clr>
            <a:srgbClr val="F26B43"/>
          </p15:clr>
        </p15:guide>
        <p15:guide id="21" orient="horz" pos="267">
          <p15:clr>
            <a:srgbClr val="F26B43"/>
          </p15:clr>
        </p15:guide>
        <p15:guide id="23" orient="horz" pos="516">
          <p15:clr>
            <a:srgbClr val="F26B43"/>
          </p15:clr>
        </p15:guide>
        <p15:guide id="24" orient="horz" pos="3759">
          <p15:clr>
            <a:srgbClr val="F26B43"/>
          </p15:clr>
        </p15:guide>
        <p15:guide id="25" orient="horz" pos="39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First</a:t>
            </a:r>
            <a:r>
              <a:rPr lang="de-DE" dirty="0"/>
              <a:t> Level</a:t>
            </a:r>
          </a:p>
          <a:p>
            <a:pPr lvl="2"/>
            <a:r>
              <a:rPr lang="en-US" noProof="0" dirty="0"/>
              <a:t>Second</a:t>
            </a:r>
            <a:r>
              <a:rPr lang="de-DE" dirty="0"/>
              <a:t> Level</a:t>
            </a:r>
          </a:p>
          <a:p>
            <a:pPr lvl="3"/>
            <a:r>
              <a:rPr lang="en-US" noProof="0" dirty="0"/>
              <a:t>Third</a:t>
            </a:r>
            <a:r>
              <a:rPr lang="de-DE" dirty="0"/>
              <a:t> Level</a:t>
            </a:r>
          </a:p>
          <a:p>
            <a:pPr lvl="4"/>
            <a:r>
              <a:rPr lang="en-US" noProof="0" dirty="0"/>
              <a:t>Fourth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tx2"/>
                </a:solidFill>
              </a:defRPr>
            </a:lvl1pPr>
          </a:lstStyle>
          <a:p>
            <a:r>
              <a:rPr lang="de-AT"/>
              <a:t> </a:t>
            </a:r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6953EB3B-4EFA-C34B-DF19-EBFE50717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60491-0728-1FC5-61F8-B2CCAE2087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1090" y="772736"/>
            <a:ext cx="1748623" cy="10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4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>
          <p15:clr>
            <a:srgbClr val="F26B43"/>
          </p15:clr>
        </p15:guide>
        <p15:guide id="3" pos="120">
          <p15:clr>
            <a:srgbClr val="F26B43"/>
          </p15:clr>
        </p15:guide>
        <p15:guide id="4" pos="392">
          <p15:clr>
            <a:srgbClr val="F26B43"/>
          </p15:clr>
        </p15:guide>
        <p15:guide id="5" pos="1345">
          <p15:clr>
            <a:srgbClr val="F26B43"/>
          </p15:clr>
        </p15:guide>
        <p15:guide id="6" pos="1595">
          <p15:clr>
            <a:srgbClr val="F26B43"/>
          </p15:clr>
        </p15:guide>
        <p15:guide id="7" pos="7560">
          <p15:clr>
            <a:srgbClr val="F26B43"/>
          </p15:clr>
        </p15:guide>
        <p15:guide id="8" pos="7288">
          <p15:clr>
            <a:srgbClr val="F26B43"/>
          </p15:clr>
        </p15:guide>
        <p15:guide id="9" pos="2775">
          <p15:clr>
            <a:srgbClr val="F26B43"/>
          </p15:clr>
        </p15:guide>
        <p15:guide id="10" pos="2524">
          <p15:clr>
            <a:srgbClr val="F26B43"/>
          </p15:clr>
        </p15:guide>
        <p15:guide id="12" pos="3964">
          <p15:clr>
            <a:srgbClr val="F26B43"/>
          </p15:clr>
        </p15:guide>
        <p15:guide id="13" pos="3716">
          <p15:clr>
            <a:srgbClr val="F26B43"/>
          </p15:clr>
        </p15:guide>
        <p15:guide id="14" pos="6335">
          <p15:clr>
            <a:srgbClr val="F26B43"/>
          </p15:clr>
        </p15:guide>
        <p15:guide id="15" pos="6085">
          <p15:clr>
            <a:srgbClr val="F26B43"/>
          </p15:clr>
        </p15:guide>
        <p15:guide id="16" pos="5156">
          <p15:clr>
            <a:srgbClr val="F26B43"/>
          </p15:clr>
        </p15:guide>
        <p15:guide id="17" pos="4907">
          <p15:clr>
            <a:srgbClr val="F26B43"/>
          </p15:clr>
        </p15:guide>
        <p15:guide id="19" orient="horz" pos="164">
          <p15:clr>
            <a:srgbClr val="F26B43"/>
          </p15:clr>
        </p15:guide>
        <p15:guide id="21" orient="horz" pos="267">
          <p15:clr>
            <a:srgbClr val="F26B43"/>
          </p15:clr>
        </p15:guide>
        <p15:guide id="23" orient="horz" pos="516">
          <p15:clr>
            <a:srgbClr val="F26B43"/>
          </p15:clr>
        </p15:guide>
        <p15:guide id="24" orient="horz" pos="3759">
          <p15:clr>
            <a:srgbClr val="F26B43"/>
          </p15:clr>
        </p15:guide>
        <p15:guide id="25" orient="horz" pos="39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389303/contributions/5845781/attachments/2817133/4918544/FCCee-CMOS-11mar24-talk-MWinter.pdf" TargetMode="External"/><Relationship Id="rId2" Type="http://schemas.openxmlformats.org/officeDocument/2006/relationships/hyperlink" Target="https://indico.cern.ch/event/1307378/contributions/5727164/attachments/2791569/4869322/Bedeschi_Annecy_2024.pdf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86D7-B34B-CCA7-CBB9-FC8B2AB9B0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Silicon detectors</a:t>
            </a:r>
            <a:br>
              <a:rPr lang="en-IT" dirty="0"/>
            </a:br>
            <a:r>
              <a:rPr lang="en-US" dirty="0">
                <a:cs typeface="Arial"/>
              </a:rPr>
              <a:t>per idea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BD294-9309-F007-9C71-365FCB5462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T" dirty="0"/>
              <a:t>Attilio Andreazza e Fabrizio Palla</a:t>
            </a:r>
          </a:p>
          <a:p>
            <a:endParaRPr lang="en-IT" dirty="0"/>
          </a:p>
          <a:p>
            <a:r>
              <a:rPr lang="en-IT" dirty="0"/>
              <a:t>Torino 22 Aprile 2024</a:t>
            </a:r>
          </a:p>
        </p:txBody>
      </p:sp>
    </p:spTree>
    <p:extLst>
      <p:ext uri="{BB962C8B-B14F-4D97-AF65-F5344CB8AC3E}">
        <p14:creationId xmlns:p14="http://schemas.microsoft.com/office/powerpoint/2010/main" val="4173732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19BA55DB-D4ED-4B2A-355B-40A899A0D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1905817"/>
            <a:ext cx="6768752" cy="47682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0BECA-534A-591A-8381-37D8B34A9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A3EA0-7C35-7E9E-355D-3DBA39533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rgbClr val="FF0000"/>
                </a:solidFill>
              </a:rPr>
              <a:t>M</a:t>
            </a:r>
            <a:r>
              <a:rPr lang="en-IT" sz="3200" b="1" dirty="0">
                <a:solidFill>
                  <a:srgbClr val="FF0000"/>
                </a:solidFill>
              </a:rPr>
              <a:t>id-term feasibility study vertex detector layout</a:t>
            </a:r>
            <a:br>
              <a:rPr lang="en-IT" sz="3200" b="1" dirty="0">
                <a:solidFill>
                  <a:srgbClr val="FF0000"/>
                </a:solidFill>
              </a:rPr>
            </a:br>
            <a:r>
              <a:rPr lang="en-IT" sz="3200" b="1" dirty="0">
                <a:solidFill>
                  <a:srgbClr val="FF0000"/>
                </a:solidFill>
              </a:rPr>
              <a:t>(aka “state of the art”)</a:t>
            </a:r>
            <a:br>
              <a:rPr lang="en-IT" sz="3200" b="1" dirty="0">
                <a:solidFill>
                  <a:srgbClr val="FF0000"/>
                </a:solidFill>
              </a:rPr>
            </a:br>
            <a:r>
              <a:rPr lang="en-IT" sz="2000" i="1" dirty="0">
                <a:solidFill>
                  <a:srgbClr val="0070C0"/>
                </a:solidFill>
              </a:rPr>
              <a:t>(IDEA Detector Concept)</a:t>
            </a:r>
            <a:endParaRPr lang="en-IT" sz="3200" i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7025E-9A17-C7F7-1E24-82680F435500}"/>
              </a:ext>
            </a:extLst>
          </p:cNvPr>
          <p:cNvSpPr txBox="1"/>
          <p:nvPr/>
        </p:nvSpPr>
        <p:spPr>
          <a:xfrm>
            <a:off x="7914625" y="4509120"/>
            <a:ext cx="3693575" cy="1200329"/>
          </a:xfrm>
          <a:prstGeom prst="rect">
            <a:avLst/>
          </a:prstGeom>
          <a:solidFill>
            <a:srgbClr val="FF0000"/>
          </a:solidFill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Inner Vertex detector:</a:t>
            </a:r>
            <a:endParaRPr lang="en-IT" dirty="0">
              <a:solidFill>
                <a:schemeClr val="bg1"/>
              </a:solidFill>
            </a:endParaRPr>
          </a:p>
          <a:p>
            <a:endParaRPr lang="en-IT" dirty="0">
              <a:solidFill>
                <a:schemeClr val="bg1"/>
              </a:solidFill>
            </a:endParaRPr>
          </a:p>
          <a:p>
            <a:r>
              <a:rPr lang="en-IT" dirty="0">
                <a:solidFill>
                  <a:schemeClr val="bg1"/>
                </a:solidFill>
              </a:rPr>
              <a:t>3 barrel layers at </a:t>
            </a:r>
          </a:p>
          <a:p>
            <a:pPr marL="285750" indent="-285750">
              <a:buFontTx/>
              <a:buChar char="-"/>
            </a:pPr>
            <a:r>
              <a:rPr lang="en-IT" dirty="0">
                <a:solidFill>
                  <a:schemeClr val="bg1"/>
                </a:solidFill>
              </a:rPr>
              <a:t>13.7, 22.7 and 34.8 mm radius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186D23-14EE-B079-7DF9-E6204C5343A8}"/>
                  </a:ext>
                </a:extLst>
              </p:cNvPr>
              <p:cNvSpPr txBox="1"/>
              <p:nvPr/>
            </p:nvSpPr>
            <p:spPr>
              <a:xfrm>
                <a:off x="7624914" y="1787387"/>
                <a:ext cx="4410114" cy="2031325"/>
              </a:xfrm>
              <a:prstGeom prst="rect">
                <a:avLst/>
              </a:prstGeom>
              <a:solidFill>
                <a:srgbClr val="FFFD78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</a:rPr>
                  <a:t>Outer vertex tracker: </a:t>
                </a:r>
              </a:p>
              <a:p>
                <a:endParaRPr lang="en-GB" b="1" dirty="0">
                  <a:solidFill>
                    <a:srgbClr val="00206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Intermediate barrel at 13 cm radius (improved reconstruction for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&gt;40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tracks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Outer barrel at 31.5 cm radius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3 disks per side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186D23-14EE-B079-7DF9-E6204C534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914" y="1787387"/>
                <a:ext cx="4410114" cy="2031325"/>
              </a:xfrm>
              <a:prstGeom prst="rect">
                <a:avLst/>
              </a:prstGeom>
              <a:blipFill>
                <a:blip r:embed="rId3"/>
                <a:stretch>
                  <a:fillRect l="-1146" t="-1242" b="-372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032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2D633-CA8E-60DA-FC7D-2F003A4928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11</a:t>
            </a:fld>
            <a:endParaRPr lang="en-IT"/>
          </a:p>
        </p:txBody>
      </p:sp>
      <p:pic>
        <p:nvPicPr>
          <p:cNvPr id="3" name="Segnaposto contenuto 8">
            <a:extLst>
              <a:ext uri="{FF2B5EF4-FFF2-40B4-BE49-F238E27FC236}">
                <a16:creationId xmlns:a16="http://schemas.microsoft.com/office/drawing/2014/main" id="{5257517A-906F-DCAC-0046-96DB422D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28" y="548680"/>
            <a:ext cx="7927231" cy="5464799"/>
          </a:xfrm>
          <a:prstGeom prst="rect">
            <a:avLst/>
          </a:prstGeom>
        </p:spPr>
      </p:pic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C8346DA7-F702-8263-F3C5-B94DA56D9978}"/>
              </a:ext>
            </a:extLst>
          </p:cNvPr>
          <p:cNvGraphicFramePr>
            <a:graphicFrameLocks/>
          </p:cNvGraphicFramePr>
          <p:nvPr/>
        </p:nvGraphicFramePr>
        <p:xfrm>
          <a:off x="4236863" y="4653136"/>
          <a:ext cx="7776866" cy="1799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0558">
                  <a:extLst>
                    <a:ext uri="{9D8B030D-6E8A-4147-A177-3AD203B41FA5}">
                      <a16:colId xmlns:a16="http://schemas.microsoft.com/office/drawing/2014/main" val="839239459"/>
                    </a:ext>
                  </a:extLst>
                </a:gridCol>
                <a:gridCol w="1110558">
                  <a:extLst>
                    <a:ext uri="{9D8B030D-6E8A-4147-A177-3AD203B41FA5}">
                      <a16:colId xmlns:a16="http://schemas.microsoft.com/office/drawing/2014/main" val="2936367598"/>
                    </a:ext>
                  </a:extLst>
                </a:gridCol>
                <a:gridCol w="803220">
                  <a:extLst>
                    <a:ext uri="{9D8B030D-6E8A-4147-A177-3AD203B41FA5}">
                      <a16:colId xmlns:a16="http://schemas.microsoft.com/office/drawing/2014/main" val="327091631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841874837"/>
                    </a:ext>
                  </a:extLst>
                </a:gridCol>
                <a:gridCol w="1233790">
                  <a:extLst>
                    <a:ext uri="{9D8B030D-6E8A-4147-A177-3AD203B41FA5}">
                      <a16:colId xmlns:a16="http://schemas.microsoft.com/office/drawing/2014/main" val="1295403581"/>
                    </a:ext>
                  </a:extLst>
                </a:gridCol>
                <a:gridCol w="1111298">
                  <a:extLst>
                    <a:ext uri="{9D8B030D-6E8A-4147-A177-3AD203B41FA5}">
                      <a16:colId xmlns:a16="http://schemas.microsoft.com/office/drawing/2014/main" val="2119711693"/>
                    </a:ext>
                  </a:extLst>
                </a:gridCol>
                <a:gridCol w="1111298">
                  <a:extLst>
                    <a:ext uri="{9D8B030D-6E8A-4147-A177-3AD203B41FA5}">
                      <a16:colId xmlns:a16="http://schemas.microsoft.com/office/drawing/2014/main" val="2975575626"/>
                    </a:ext>
                  </a:extLst>
                </a:gridCol>
              </a:tblGrid>
              <a:tr h="89994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Layer #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Radius [mm]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No staves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No modules /stave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Length [mm]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Active Area [cm</a:t>
                      </a:r>
                      <a:r>
                        <a:rPr lang="en-US" sz="1600" kern="100" baseline="30000" dirty="0">
                          <a:effectLst/>
                        </a:rPr>
                        <a:t>2</a:t>
                      </a:r>
                      <a:r>
                        <a:rPr lang="en-US" sz="1600" kern="100" baseline="0" dirty="0">
                          <a:effectLst/>
                        </a:rPr>
                        <a:t>]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Power [W]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7389105"/>
                  </a:ext>
                </a:extLst>
              </a:tr>
              <a:tr h="29998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1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15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6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217.40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241.92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12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8502091"/>
                  </a:ext>
                </a:extLst>
              </a:tr>
              <a:tr h="29998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2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24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10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346.20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645.12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 32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0973882"/>
                  </a:ext>
                </a:extLst>
              </a:tr>
              <a:tr h="29998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3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&amp; 35.60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36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16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539.40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1548.29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</a:rPr>
                        <a:t> 77</a:t>
                      </a:r>
                      <a:endParaRPr lang="en-IT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47939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2C6647D-9F0F-3DE3-7CA4-478AB53F6842}"/>
              </a:ext>
            </a:extLst>
          </p:cNvPr>
          <p:cNvSpPr txBox="1"/>
          <p:nvPr/>
        </p:nvSpPr>
        <p:spPr>
          <a:xfrm>
            <a:off x="8125296" y="1859844"/>
            <a:ext cx="41764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2400" b="1" i="0" u="none" strike="noStrike" cap="small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Inner vertex detector</a:t>
            </a:r>
          </a:p>
          <a:p>
            <a:pPr algn="l" rtl="0" fontAlgn="base"/>
            <a:endParaRPr lang="en-US" sz="1800" b="1" i="0" u="none" strike="noStrike" dirty="0">
              <a:solidFill>
                <a:srgbClr val="0F124A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1" i="0" u="none" strike="noStrike" dirty="0">
                <a:solidFill>
                  <a:srgbClr val="0F124A"/>
                </a:solidFill>
                <a:effectLst/>
                <a:latin typeface="Arial" panose="020B0604020202020204" pitchFamily="34" charset="0"/>
              </a:rPr>
              <a:t>Total thickness per layer ~0.25% X/X0</a:t>
            </a:r>
            <a:r>
              <a:rPr lang="en-US" sz="1800" b="1" i="0" dirty="0">
                <a:solidFill>
                  <a:srgbClr val="0F124A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1" i="0" dirty="0">
              <a:solidFill>
                <a:srgbClr val="0F124A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Carbon </a:t>
            </a:r>
            <a:r>
              <a:rPr lang="en-US" sz="1800" b="0" i="1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Fibre</a:t>
            </a:r>
            <a:r>
              <a:rPr lang="en-US" sz="1800" b="0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~60 %</a:t>
            </a:r>
            <a:r>
              <a:rPr lang="en-US" sz="1800" b="0" i="0" dirty="0">
                <a:solidFill>
                  <a:srgbClr val="0F124A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F124A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Silicon: ~20%</a:t>
            </a:r>
            <a:r>
              <a:rPr lang="en-US" sz="1800" b="0" i="0" dirty="0">
                <a:solidFill>
                  <a:srgbClr val="0F124A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F124A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1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Power and readout bus: ~20%</a:t>
            </a:r>
            <a:endParaRPr lang="en-US" b="0" i="0" dirty="0">
              <a:solidFill>
                <a:srgbClr val="0F124A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01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8E33B7-A24E-97F1-9AB6-45DDD25E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5338-A241-4137-8B26-BB7496B28330}" type="slidenum">
              <a:rPr lang="en-GB" smtClean="0"/>
              <a:t>12</a:t>
            </a:fld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51F277-68CA-4474-8508-DB88C9137005}"/>
              </a:ext>
            </a:extLst>
          </p:cNvPr>
          <p:cNvGrpSpPr>
            <a:grpSpLocks noChangeAspect="1"/>
          </p:cNvGrpSpPr>
          <p:nvPr/>
        </p:nvGrpSpPr>
        <p:grpSpPr>
          <a:xfrm>
            <a:off x="353436" y="729751"/>
            <a:ext cx="5986049" cy="5628496"/>
            <a:chOff x="-71251" y="-582853"/>
            <a:chExt cx="10934562" cy="10281429"/>
          </a:xfrm>
        </p:grpSpPr>
        <p:pic>
          <p:nvPicPr>
            <p:cNvPr id="4" name="Immagine 16">
              <a:extLst>
                <a:ext uri="{FF2B5EF4-FFF2-40B4-BE49-F238E27FC236}">
                  <a16:creationId xmlns:a16="http://schemas.microsoft.com/office/drawing/2014/main" id="{DEF92623-CFCD-21EF-44A5-2BF518D32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4870" y="3143757"/>
              <a:ext cx="5252859" cy="3183669"/>
            </a:xfrm>
            <a:prstGeom prst="rect">
              <a:avLst/>
            </a:prstGeom>
          </p:spPr>
        </p:pic>
        <p:pic>
          <p:nvPicPr>
            <p:cNvPr id="5" name="Immagine 2">
              <a:extLst>
                <a:ext uri="{FF2B5EF4-FFF2-40B4-BE49-F238E27FC236}">
                  <a16:creationId xmlns:a16="http://schemas.microsoft.com/office/drawing/2014/main" id="{94570C9F-604B-20E9-67BB-04CD9F0FF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700" y="560871"/>
              <a:ext cx="6454118" cy="2710729"/>
            </a:xfrm>
            <a:prstGeom prst="rect">
              <a:avLst/>
            </a:prstGeom>
          </p:spPr>
        </p:pic>
        <p:cxnSp>
          <p:nvCxnSpPr>
            <p:cNvPr id="6" name="Connettore 2 7">
              <a:extLst>
                <a:ext uri="{FF2B5EF4-FFF2-40B4-BE49-F238E27FC236}">
                  <a16:creationId xmlns:a16="http://schemas.microsoft.com/office/drawing/2014/main" id="{22C52A41-29C5-54F6-D84C-33D77AD3E8E1}"/>
                </a:ext>
              </a:extLst>
            </p:cNvPr>
            <p:cNvCxnSpPr>
              <a:cxnSpLocks/>
            </p:cNvCxnSpPr>
            <p:nvPr/>
          </p:nvCxnSpPr>
          <p:spPr>
            <a:xfrm>
              <a:off x="4294094" y="1298310"/>
              <a:ext cx="1210725" cy="23721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11">
              <a:extLst>
                <a:ext uri="{FF2B5EF4-FFF2-40B4-BE49-F238E27FC236}">
                  <a16:creationId xmlns:a16="http://schemas.microsoft.com/office/drawing/2014/main" id="{502FB453-C482-1D26-0908-52A4C582950B}"/>
                </a:ext>
              </a:extLst>
            </p:cNvPr>
            <p:cNvCxnSpPr>
              <a:cxnSpLocks/>
            </p:cNvCxnSpPr>
            <p:nvPr/>
          </p:nvCxnSpPr>
          <p:spPr>
            <a:xfrm>
              <a:off x="4024663" y="5078506"/>
              <a:ext cx="2815408" cy="65623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magine 10">
              <a:extLst>
                <a:ext uri="{FF2B5EF4-FFF2-40B4-BE49-F238E27FC236}">
                  <a16:creationId xmlns:a16="http://schemas.microsoft.com/office/drawing/2014/main" id="{06D441D8-AD22-6925-0615-86A703625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35" b="89888" l="3176" r="97408">
                          <a14:foregroundMark x1="9462" y1="81882" x2="4796" y2="85815"/>
                          <a14:foregroundMark x1="4796" y1="85815" x2="6481" y2="84129"/>
                          <a14:foregroundMark x1="11147" y1="81601" x2="6351" y2="85112"/>
                          <a14:foregroundMark x1="6351" y1="85112" x2="4861" y2="88062"/>
                          <a14:foregroundMark x1="6740" y1="86517" x2="3305" y2="89185"/>
                          <a14:foregroundMark x1="5768" y1="88062" x2="17045" y2="75983"/>
                          <a14:foregroundMark x1="17045" y1="75983" x2="12897" y2="82584"/>
                          <a14:foregroundMark x1="12897" y1="82584" x2="92482" y2="14466"/>
                          <a14:foregroundMark x1="92482" y1="14466" x2="90797" y2="11376"/>
                          <a14:foregroundMark x1="90992" y1="11938" x2="96241" y2="8287"/>
                          <a14:foregroundMark x1="96241" y1="8287" x2="97148" y2="7022"/>
                          <a14:foregroundMark x1="93260" y1="12079" x2="93001" y2="15730"/>
                          <a14:foregroundMark x1="94815" y1="13483" x2="88075" y2="10253"/>
                          <a14:foregroundMark x1="88075" y1="10253" x2="5314" y2="81039"/>
                          <a14:foregroundMark x1="5314" y1="81039" x2="4213" y2="83567"/>
                          <a14:foregroundMark x1="5833" y1="84129" x2="3435" y2="89888"/>
                          <a14:foregroundMark x1="94362" y1="9551" x2="97472" y2="11938"/>
                          <a14:foregroundMark x1="95917" y1="5337" x2="94556" y2="4635"/>
                          <a14:foregroundMark x1="95917" y1="6320" x2="89436" y2="9691"/>
                          <a14:foregroundMark x1="89436" y1="9691" x2="89436" y2="9691"/>
                          <a14:foregroundMark x1="88853" y1="9691" x2="95852" y2="5056"/>
                          <a14:foregroundMark x1="95852" y1="5056" x2="96954" y2="112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1164" y="2024863"/>
              <a:ext cx="8023413" cy="3702314"/>
            </a:xfrm>
            <a:prstGeom prst="rect">
              <a:avLst/>
            </a:prstGeom>
          </p:spPr>
        </p:pic>
        <p:sp>
          <p:nvSpPr>
            <p:cNvPr id="9" name="Ovale 4">
              <a:extLst>
                <a:ext uri="{FF2B5EF4-FFF2-40B4-BE49-F238E27FC236}">
                  <a16:creationId xmlns:a16="http://schemas.microsoft.com/office/drawing/2014/main" id="{AEC841D9-D3CC-B249-DF65-CB9B6E483964}"/>
                </a:ext>
              </a:extLst>
            </p:cNvPr>
            <p:cNvSpPr/>
            <p:nvPr/>
          </p:nvSpPr>
          <p:spPr>
            <a:xfrm rot="20377610">
              <a:off x="2371164" y="4670612"/>
              <a:ext cx="1573307" cy="8157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26">
              <a:extLst>
                <a:ext uri="{FF2B5EF4-FFF2-40B4-BE49-F238E27FC236}">
                  <a16:creationId xmlns:a16="http://schemas.microsoft.com/office/drawing/2014/main" id="{6633408A-8D7B-4BE0-29DD-BB35D5E46DFF}"/>
                </a:ext>
              </a:extLst>
            </p:cNvPr>
            <p:cNvSpPr txBox="1"/>
            <p:nvPr/>
          </p:nvSpPr>
          <p:spPr>
            <a:xfrm>
              <a:off x="108404" y="-582853"/>
              <a:ext cx="9570067" cy="73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</a:rPr>
                <a:t>Air </a:t>
              </a:r>
              <a:r>
                <a:rPr lang="it-IT" sz="2000" b="1" dirty="0" err="1">
                  <a:solidFill>
                    <a:srgbClr val="002060"/>
                  </a:solidFill>
                </a:rPr>
                <a:t>cooling</a:t>
              </a:r>
              <a:r>
                <a:rPr lang="it-IT" sz="2000" b="1" dirty="0">
                  <a:solidFill>
                    <a:srgbClr val="002060"/>
                  </a:solidFill>
                </a:rPr>
                <a:t> (</a:t>
              </a:r>
              <a:r>
                <a:rPr lang="it-IT" sz="2000" b="1" dirty="0" err="1">
                  <a:solidFill>
                    <a:srgbClr val="002060"/>
                  </a:solidFill>
                </a:rPr>
                <a:t>simulations</a:t>
              </a:r>
              <a:r>
                <a:rPr lang="it-IT" sz="2000" b="1" dirty="0">
                  <a:solidFill>
                    <a:srgbClr val="002060"/>
                  </a:solidFill>
                </a:rPr>
                <a:t>)</a:t>
              </a:r>
            </a:p>
          </p:txBody>
        </p:sp>
        <p:sp>
          <p:nvSpPr>
            <p:cNvPr id="11" name="CasellaDiTesto 1">
              <a:extLst>
                <a:ext uri="{FF2B5EF4-FFF2-40B4-BE49-F238E27FC236}">
                  <a16:creationId xmlns:a16="http://schemas.microsoft.com/office/drawing/2014/main" id="{C7634ED2-9D4B-D7E4-3CE4-51F31F3E4877}"/>
                </a:ext>
              </a:extLst>
            </p:cNvPr>
            <p:cNvSpPr txBox="1"/>
            <p:nvPr/>
          </p:nvSpPr>
          <p:spPr>
            <a:xfrm>
              <a:off x="-71251" y="6081823"/>
              <a:ext cx="10465826" cy="361675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dirty="0" err="1"/>
                <a:t>Cooling</a:t>
              </a:r>
              <a:r>
                <a:rPr lang="it-IT" dirty="0"/>
                <a:t> with air/He flow </a:t>
              </a:r>
              <a:r>
                <a:rPr lang="it-IT" dirty="0" err="1"/>
                <a:t>along</a:t>
              </a:r>
              <a:r>
                <a:rPr lang="it-IT" dirty="0"/>
                <a:t> the detect</a:t>
              </a:r>
              <a:r>
                <a:rPr lang="it-IT" sz="1600" dirty="0"/>
                <a:t>or.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/>
                <a:t>Air temperature:  </a:t>
              </a:r>
              <a:r>
                <a:rPr lang="it-IT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</a:t>
              </a:r>
              <a:r>
                <a:rPr lang="it-IT" sz="1600" b="1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air</a:t>
              </a:r>
              <a:r>
                <a:rPr lang="it-IT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= 15°C</a:t>
              </a:r>
              <a:endParaRPr lang="it-IT" sz="16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endParaRP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/>
                <a:t>Max </a:t>
              </a:r>
              <a:r>
                <a:rPr lang="it-IT" sz="1600" dirty="0" err="1"/>
                <a:t>sensor</a:t>
              </a:r>
              <a:r>
                <a:rPr lang="it-IT" sz="1600" dirty="0"/>
                <a:t> </a:t>
              </a:r>
              <a:r>
                <a:rPr lang="it-IT" sz="1600" dirty="0" err="1"/>
                <a:t>temp</a:t>
              </a:r>
              <a:r>
                <a:rPr lang="it-IT" sz="1600" dirty="0"/>
                <a:t> on </a:t>
              </a:r>
              <a:r>
                <a:rPr lang="it-IT" sz="1600" dirty="0" err="1"/>
                <a:t>layer</a:t>
              </a:r>
              <a:r>
                <a:rPr lang="it-IT" sz="1600" dirty="0"/>
                <a:t> 3 (</a:t>
              </a:r>
              <a:r>
                <a:rPr lang="it-IT" sz="1600" dirty="0" err="1"/>
                <a:t>hottest</a:t>
              </a:r>
              <a:r>
                <a:rPr lang="it-IT" sz="1600" dirty="0"/>
                <a:t> one)  </a:t>
              </a:r>
              <a:r>
                <a:rPr lang="it-IT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~25/30 ºC </a:t>
              </a:r>
              <a:r>
                <a:rPr lang="it-IT" sz="1600" dirty="0"/>
                <a:t>with He/Air. </a:t>
              </a:r>
            </a:p>
            <a:p>
              <a:pPr marL="742950" lvl="1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it-IT" sz="1600" dirty="0" err="1"/>
                <a:t>Vibrations</a:t>
              </a:r>
              <a:r>
                <a:rPr lang="it-IT" sz="1600" dirty="0"/>
                <a:t> studie</a:t>
              </a:r>
              <a:r>
                <a:rPr lang="it-IT" dirty="0"/>
                <a:t>s </a:t>
              </a:r>
              <a:r>
                <a:rPr lang="it-IT" dirty="0" err="1"/>
                <a:t>ongoing</a:t>
              </a:r>
              <a:endParaRPr lang="it-IT" dirty="0"/>
            </a:p>
          </p:txBody>
        </p:sp>
        <p:cxnSp>
          <p:nvCxnSpPr>
            <p:cNvPr id="12" name="Connettore 2 43">
              <a:extLst>
                <a:ext uri="{FF2B5EF4-FFF2-40B4-BE49-F238E27FC236}">
                  <a16:creationId xmlns:a16="http://schemas.microsoft.com/office/drawing/2014/main" id="{DBC2698B-764B-2B00-00D9-B4AF2E1770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40" y="2455224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49">
              <a:extLst>
                <a:ext uri="{FF2B5EF4-FFF2-40B4-BE49-F238E27FC236}">
                  <a16:creationId xmlns:a16="http://schemas.microsoft.com/office/drawing/2014/main" id="{E2E08E49-D658-BBC6-537B-1EBF8F290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846" y="2765238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50">
              <a:extLst>
                <a:ext uri="{FF2B5EF4-FFF2-40B4-BE49-F238E27FC236}">
                  <a16:creationId xmlns:a16="http://schemas.microsoft.com/office/drawing/2014/main" id="{753EC674-729C-2822-A46C-761B8EDB26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734" y="3037528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51">
              <a:extLst>
                <a:ext uri="{FF2B5EF4-FFF2-40B4-BE49-F238E27FC236}">
                  <a16:creationId xmlns:a16="http://schemas.microsoft.com/office/drawing/2014/main" id="{041017BB-01B6-3381-E6D6-66B1CF51D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40" y="2083052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52">
              <a:extLst>
                <a:ext uri="{FF2B5EF4-FFF2-40B4-BE49-F238E27FC236}">
                  <a16:creationId xmlns:a16="http://schemas.microsoft.com/office/drawing/2014/main" id="{0928ED1C-9C7D-7443-3325-C23320C41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129" y="1679077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53">
              <a:extLst>
                <a:ext uri="{FF2B5EF4-FFF2-40B4-BE49-F238E27FC236}">
                  <a16:creationId xmlns:a16="http://schemas.microsoft.com/office/drawing/2014/main" id="{5CE76F58-9598-7065-626B-BE822362DA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013" y="1323623"/>
              <a:ext cx="817455" cy="16895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56">
              <a:extLst>
                <a:ext uri="{FF2B5EF4-FFF2-40B4-BE49-F238E27FC236}">
                  <a16:creationId xmlns:a16="http://schemas.microsoft.com/office/drawing/2014/main" id="{A25F3EDE-0332-CB30-8B77-09E593C04E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0613" y="1734141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57">
              <a:extLst>
                <a:ext uri="{FF2B5EF4-FFF2-40B4-BE49-F238E27FC236}">
                  <a16:creationId xmlns:a16="http://schemas.microsoft.com/office/drawing/2014/main" id="{CBB0432A-36BC-911F-2989-2AF30D086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9213" y="1478071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58">
              <a:extLst>
                <a:ext uri="{FF2B5EF4-FFF2-40B4-BE49-F238E27FC236}">
                  <a16:creationId xmlns:a16="http://schemas.microsoft.com/office/drawing/2014/main" id="{3B5F8BB1-2EAD-C99F-EF55-22E8CA5D28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5777" y="1166060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59">
              <a:extLst>
                <a:ext uri="{FF2B5EF4-FFF2-40B4-BE49-F238E27FC236}">
                  <a16:creationId xmlns:a16="http://schemas.microsoft.com/office/drawing/2014/main" id="{7F986A64-56D6-8299-1573-48CBA8D049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1579" y="872882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60">
              <a:extLst>
                <a:ext uri="{FF2B5EF4-FFF2-40B4-BE49-F238E27FC236}">
                  <a16:creationId xmlns:a16="http://schemas.microsoft.com/office/drawing/2014/main" id="{9F1BDDAB-29A3-9378-AF93-DB641C3C7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7425" y="591960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61">
              <a:extLst>
                <a:ext uri="{FF2B5EF4-FFF2-40B4-BE49-F238E27FC236}">
                  <a16:creationId xmlns:a16="http://schemas.microsoft.com/office/drawing/2014/main" id="{14D3ED0B-3C5E-FFC0-66C7-2A8990F797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8550" y="1890335"/>
              <a:ext cx="817455" cy="16895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62">
              <a:extLst>
                <a:ext uri="{FF2B5EF4-FFF2-40B4-BE49-F238E27FC236}">
                  <a16:creationId xmlns:a16="http://schemas.microsoft.com/office/drawing/2014/main" id="{60D41482-97A3-1CE5-DD88-B7F4536F0072}"/>
                </a:ext>
              </a:extLst>
            </p:cNvPr>
            <p:cNvSpPr txBox="1"/>
            <p:nvPr/>
          </p:nvSpPr>
          <p:spPr>
            <a:xfrm rot="21035968">
              <a:off x="376438" y="3044752"/>
              <a:ext cx="3445625" cy="73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70C0"/>
                  </a:solidFill>
                </a:rPr>
                <a:t>Air </a:t>
              </a:r>
              <a:r>
                <a:rPr lang="it-IT" sz="2000" b="1" dirty="0" err="1">
                  <a:solidFill>
                    <a:srgbClr val="0070C0"/>
                  </a:solidFill>
                </a:rPr>
                <a:t>inlets</a:t>
              </a:r>
              <a:endParaRPr lang="it-IT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25" name="CasellaDiTesto 63">
              <a:extLst>
                <a:ext uri="{FF2B5EF4-FFF2-40B4-BE49-F238E27FC236}">
                  <a16:creationId xmlns:a16="http://schemas.microsoft.com/office/drawing/2014/main" id="{E89BBBB8-65FB-D0CC-F283-AD7EBD530860}"/>
                </a:ext>
              </a:extLst>
            </p:cNvPr>
            <p:cNvSpPr txBox="1"/>
            <p:nvPr/>
          </p:nvSpPr>
          <p:spPr>
            <a:xfrm rot="20924022">
              <a:off x="6882648" y="2143636"/>
              <a:ext cx="3035416" cy="73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C00000"/>
                  </a:solidFill>
                </a:rPr>
                <a:t>Air outlets</a:t>
              </a:r>
            </a:p>
          </p:txBody>
        </p:sp>
        <p:sp>
          <p:nvSpPr>
            <p:cNvPr id="26" name="Freccia a destra 66">
              <a:extLst>
                <a:ext uri="{FF2B5EF4-FFF2-40B4-BE49-F238E27FC236}">
                  <a16:creationId xmlns:a16="http://schemas.microsoft.com/office/drawing/2014/main" id="{44633348-4907-6A53-14A9-C269602117F2}"/>
                </a:ext>
              </a:extLst>
            </p:cNvPr>
            <p:cNvSpPr/>
            <p:nvPr/>
          </p:nvSpPr>
          <p:spPr>
            <a:xfrm rot="20245934">
              <a:off x="6490226" y="4355711"/>
              <a:ext cx="4373085" cy="671547"/>
            </a:xfrm>
            <a:prstGeom prst="rightArrow">
              <a:avLst>
                <a:gd name="adj1" fmla="val 29700"/>
                <a:gd name="adj2" fmla="val 100698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68">
              <a:extLst>
                <a:ext uri="{FF2B5EF4-FFF2-40B4-BE49-F238E27FC236}">
                  <a16:creationId xmlns:a16="http://schemas.microsoft.com/office/drawing/2014/main" id="{12E2DAC9-2C8C-C1CD-9FF9-76EFB29432B1}"/>
                </a:ext>
              </a:extLst>
            </p:cNvPr>
            <p:cNvSpPr txBox="1"/>
            <p:nvPr/>
          </p:nvSpPr>
          <p:spPr>
            <a:xfrm rot="20397107">
              <a:off x="7404634" y="5261235"/>
              <a:ext cx="2279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B0F0"/>
                  </a:solidFill>
                </a:rPr>
                <a:t>Air flow</a:t>
              </a:r>
            </a:p>
          </p:txBody>
        </p:sp>
      </p:grpSp>
      <p:grpSp>
        <p:nvGrpSpPr>
          <p:cNvPr id="29" name="Gruppo 30">
            <a:extLst>
              <a:ext uri="{FF2B5EF4-FFF2-40B4-BE49-F238E27FC236}">
                <a16:creationId xmlns:a16="http://schemas.microsoft.com/office/drawing/2014/main" id="{FB46A728-7EAB-9B54-A9FA-D678ECCA3966}"/>
              </a:ext>
            </a:extLst>
          </p:cNvPr>
          <p:cNvGrpSpPr>
            <a:grpSpLocks noChangeAspect="1"/>
          </p:cNvGrpSpPr>
          <p:nvPr/>
        </p:nvGrpSpPr>
        <p:grpSpPr>
          <a:xfrm>
            <a:off x="6788067" y="729751"/>
            <a:ext cx="5292741" cy="3027204"/>
            <a:chOff x="7435522" y="3573563"/>
            <a:chExt cx="4399878" cy="2565262"/>
          </a:xfrm>
        </p:grpSpPr>
        <p:pic>
          <p:nvPicPr>
            <p:cNvPr id="30" name="Immagine 24">
              <a:extLst>
                <a:ext uri="{FF2B5EF4-FFF2-40B4-BE49-F238E27FC236}">
                  <a16:creationId xmlns:a16="http://schemas.microsoft.com/office/drawing/2014/main" id="{853BD008-4A38-E9C3-9165-9A2A183B5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35522" y="3573563"/>
              <a:ext cx="4399878" cy="2565262"/>
            </a:xfrm>
            <a:prstGeom prst="rect">
              <a:avLst/>
            </a:prstGeom>
          </p:spPr>
        </p:pic>
        <p:cxnSp>
          <p:nvCxnSpPr>
            <p:cNvPr id="31" name="Connettore diritto 26">
              <a:extLst>
                <a:ext uri="{FF2B5EF4-FFF2-40B4-BE49-F238E27FC236}">
                  <a16:creationId xmlns:a16="http://schemas.microsoft.com/office/drawing/2014/main" id="{860BB873-B59B-104E-F4EB-F684EE09ABD1}"/>
                </a:ext>
              </a:extLst>
            </p:cNvPr>
            <p:cNvCxnSpPr/>
            <p:nvPr/>
          </p:nvCxnSpPr>
          <p:spPr>
            <a:xfrm flipV="1">
              <a:off x="9292816" y="4307985"/>
              <a:ext cx="0" cy="125505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28">
              <a:extLst>
                <a:ext uri="{FF2B5EF4-FFF2-40B4-BE49-F238E27FC236}">
                  <a16:creationId xmlns:a16="http://schemas.microsoft.com/office/drawing/2014/main" id="{381C5140-DC9E-7273-DA0C-53B2C0E76A7F}"/>
                </a:ext>
              </a:extLst>
            </p:cNvPr>
            <p:cNvCxnSpPr/>
            <p:nvPr/>
          </p:nvCxnSpPr>
          <p:spPr>
            <a:xfrm flipH="1">
              <a:off x="8050306" y="5280213"/>
              <a:ext cx="1188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29">
              <a:extLst>
                <a:ext uri="{FF2B5EF4-FFF2-40B4-BE49-F238E27FC236}">
                  <a16:creationId xmlns:a16="http://schemas.microsoft.com/office/drawing/2014/main" id="{9AD63D28-CD88-6642-604E-593E378C03DB}"/>
                </a:ext>
              </a:extLst>
            </p:cNvPr>
            <p:cNvCxnSpPr/>
            <p:nvPr/>
          </p:nvCxnSpPr>
          <p:spPr>
            <a:xfrm flipH="1">
              <a:off x="8050306" y="4325915"/>
              <a:ext cx="11887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C8B4C17-ED35-1496-42F9-5771BCE54B9C}"/>
              </a:ext>
            </a:extLst>
          </p:cNvPr>
          <p:cNvGrpSpPr>
            <a:grpSpLocks noChangeAspect="1"/>
          </p:cNvGrpSpPr>
          <p:nvPr/>
        </p:nvGrpSpPr>
        <p:grpSpPr>
          <a:xfrm>
            <a:off x="6557093" y="3810068"/>
            <a:ext cx="5754688" cy="2913857"/>
            <a:chOff x="341311" y="989806"/>
            <a:chExt cx="11509375" cy="5827713"/>
          </a:xfrm>
        </p:grpSpPr>
        <p:pic>
          <p:nvPicPr>
            <p:cNvPr id="51" name="Immagine 4">
              <a:extLst>
                <a:ext uri="{FF2B5EF4-FFF2-40B4-BE49-F238E27FC236}">
                  <a16:creationId xmlns:a16="http://schemas.microsoft.com/office/drawing/2014/main" id="{47F73AB6-9F50-DF99-5FF4-9B08D52CC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8" t="13483" b="18303"/>
            <a:stretch>
              <a:fillRect/>
            </a:stretch>
          </p:blipFill>
          <p:spPr bwMode="auto">
            <a:xfrm>
              <a:off x="341311" y="989806"/>
              <a:ext cx="11509375" cy="582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CasellaDiTesto 5">
              <a:extLst>
                <a:ext uri="{FF2B5EF4-FFF2-40B4-BE49-F238E27FC236}">
                  <a16:creationId xmlns:a16="http://schemas.microsoft.com/office/drawing/2014/main" id="{8A6B88C5-E02D-C61F-E75A-FE5FAAB7A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6474" y="2644251"/>
              <a:ext cx="3866760" cy="66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Inner Tracker</a:t>
              </a:r>
              <a:endParaRPr lang="it-IT" altLang="en-IT" dirty="0"/>
            </a:p>
          </p:txBody>
        </p:sp>
        <p:cxnSp>
          <p:nvCxnSpPr>
            <p:cNvPr id="53" name="Connettore 2 7">
              <a:extLst>
                <a:ext uri="{FF2B5EF4-FFF2-40B4-BE49-F238E27FC236}">
                  <a16:creationId xmlns:a16="http://schemas.microsoft.com/office/drawing/2014/main" id="{73B7A5C1-1BE3-2BA3-01AF-FFD6F1B73F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2886075"/>
              <a:ext cx="550863" cy="10175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sellaDiTesto 10">
              <a:extLst>
                <a:ext uri="{FF2B5EF4-FFF2-40B4-BE49-F238E27FC236}">
                  <a16:creationId xmlns:a16="http://schemas.microsoft.com/office/drawing/2014/main" id="{B062E32B-692E-C7A6-08AF-A7B8D417B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3320" y="1013696"/>
              <a:ext cx="2560637" cy="66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Disk 3</a:t>
              </a:r>
              <a:endParaRPr lang="it-IT" altLang="en-IT" dirty="0"/>
            </a:p>
          </p:txBody>
        </p:sp>
        <p:sp>
          <p:nvSpPr>
            <p:cNvPr id="55" name="CasellaDiTesto 12">
              <a:extLst>
                <a:ext uri="{FF2B5EF4-FFF2-40B4-BE49-F238E27FC236}">
                  <a16:creationId xmlns:a16="http://schemas.microsoft.com/office/drawing/2014/main" id="{16981AF0-6921-DDE7-3635-EE9679172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6702" y="1297878"/>
              <a:ext cx="2560631" cy="66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Disk 2</a:t>
              </a:r>
              <a:endParaRPr lang="it-IT" altLang="en-IT"/>
            </a:p>
          </p:txBody>
        </p:sp>
        <p:sp>
          <p:nvSpPr>
            <p:cNvPr id="56" name="CasellaDiTesto 14">
              <a:extLst>
                <a:ext uri="{FF2B5EF4-FFF2-40B4-BE49-F238E27FC236}">
                  <a16:creationId xmlns:a16="http://schemas.microsoft.com/office/drawing/2014/main" id="{8C77B8E9-3D4A-9C4F-AEA8-4C5BD4899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6556" y="2006013"/>
              <a:ext cx="2560631" cy="663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Disk 1</a:t>
              </a:r>
              <a:endParaRPr lang="it-IT" altLang="en-IT" dirty="0"/>
            </a:p>
          </p:txBody>
        </p:sp>
        <p:cxnSp>
          <p:nvCxnSpPr>
            <p:cNvPr id="57" name="Connettore 2 17">
              <a:extLst>
                <a:ext uri="{FF2B5EF4-FFF2-40B4-BE49-F238E27FC236}">
                  <a16:creationId xmlns:a16="http://schemas.microsoft.com/office/drawing/2014/main" id="{8B79A022-18BF-F758-88BF-F8CCCBCD4F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2635" y="1629827"/>
              <a:ext cx="191180" cy="6823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0">
              <a:extLst>
                <a:ext uri="{FF2B5EF4-FFF2-40B4-BE49-F238E27FC236}">
                  <a16:creationId xmlns:a16="http://schemas.microsoft.com/office/drawing/2014/main" id="{3F423CBD-2C5E-28A6-1B32-99AE94C57A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9863" y="2066925"/>
              <a:ext cx="225425" cy="4905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21">
              <a:extLst>
                <a:ext uri="{FF2B5EF4-FFF2-40B4-BE49-F238E27FC236}">
                  <a16:creationId xmlns:a16="http://schemas.microsoft.com/office/drawing/2014/main" id="{7752FC7E-D768-A4C7-82D6-311A23CBBE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4150" y="1489075"/>
              <a:ext cx="109538" cy="577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151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17DE9-3675-9F83-5B09-871ECF7E6671}"/>
              </a:ext>
            </a:extLst>
          </p:cNvPr>
          <p:cNvSpPr txBox="1"/>
          <p:nvPr/>
        </p:nvSpPr>
        <p:spPr>
          <a:xfrm>
            <a:off x="8810624" y="1166842"/>
            <a:ext cx="3220282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Middle Barrel</a:t>
            </a:r>
          </a:p>
          <a:p>
            <a:pPr algn="ctr"/>
            <a:r>
              <a:rPr lang="en-US" b="1" dirty="0"/>
              <a:t>At </a:t>
            </a:r>
            <a:r>
              <a:rPr lang="en-IT" b="1" dirty="0"/>
              <a:t>13 cm radius</a:t>
            </a:r>
          </a:p>
          <a:p>
            <a:pPr algn="ctr"/>
            <a:endParaRPr lang="en-IT" b="1" dirty="0"/>
          </a:p>
          <a:p>
            <a:pPr algn="ctr"/>
            <a:r>
              <a:rPr lang="en-IT" dirty="0"/>
              <a:t>22 staves of 8 modules each.</a:t>
            </a:r>
          </a:p>
          <a:p>
            <a:pPr algn="ctr"/>
            <a:endParaRPr lang="en-IT" dirty="0"/>
          </a:p>
          <a:p>
            <a:pPr algn="ctr"/>
            <a:r>
              <a:rPr lang="en-GB" dirty="0">
                <a:solidFill>
                  <a:srgbClr val="0070C0"/>
                </a:solidFill>
              </a:rPr>
              <a:t>L</a:t>
            </a:r>
            <a:r>
              <a:rPr lang="en-IT" dirty="0">
                <a:solidFill>
                  <a:srgbClr val="0070C0"/>
                </a:solidFill>
              </a:rPr>
              <a:t>ightweight reticular support structure (ALICE/Belle-II like)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Readout chips either side</a:t>
            </a:r>
          </a:p>
          <a:p>
            <a:pPr algn="ctr"/>
            <a:r>
              <a:rPr lang="en-IT" b="1" dirty="0"/>
              <a:t>Power budget</a:t>
            </a:r>
          </a:p>
          <a:p>
            <a:pPr algn="ctr"/>
            <a:r>
              <a:rPr lang="en-IT" b="1" dirty="0"/>
              <a:t>~342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weight ~1 kg</a:t>
            </a:r>
          </a:p>
          <a:p>
            <a:pPr algn="ctr"/>
            <a:r>
              <a:rPr lang="en-IT" dirty="0"/>
              <a:t>Water cooled (2 pipes of 2 mm diameter)</a:t>
            </a:r>
          </a:p>
          <a:p>
            <a:pPr algn="ctr"/>
            <a:endParaRPr lang="en-IT" dirty="0"/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333F11CC-ADD0-FBAE-A4F4-B3FBFF09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93" y="634431"/>
            <a:ext cx="8229600" cy="580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3E4BA-0CAA-C034-EFAC-37953531A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13</a:t>
            </a:fld>
            <a:endParaRPr lang="en-IT"/>
          </a:p>
        </p:txBody>
      </p:sp>
      <p:pic>
        <p:nvPicPr>
          <p:cNvPr id="3" name="Immagine 9" descr="Immagine che contiene interno, pavimento, tavolo, terreno&#10;&#10;Descrizione generata automaticamente">
            <a:extLst>
              <a:ext uri="{FF2B5EF4-FFF2-40B4-BE49-F238E27FC236}">
                <a16:creationId xmlns:a16="http://schemas.microsoft.com/office/drawing/2014/main" id="{AF180F52-52A7-84BB-F112-FB8C41946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2" b="31027"/>
          <a:stretch/>
        </p:blipFill>
        <p:spPr>
          <a:xfrm>
            <a:off x="3575440" y="4725144"/>
            <a:ext cx="5041119" cy="2029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909CF-5D29-EF48-3370-6A2E31A223E2}"/>
              </a:ext>
            </a:extLst>
          </p:cNvPr>
          <p:cNvSpPr txBox="1"/>
          <p:nvPr/>
        </p:nvSpPr>
        <p:spPr>
          <a:xfrm>
            <a:off x="3581132" y="5997246"/>
            <a:ext cx="2946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2000" dirty="0">
                <a:solidFill>
                  <a:schemeClr val="bg1"/>
                </a:solidFill>
              </a:rPr>
              <a:t>Similar prototype </a:t>
            </a:r>
          </a:p>
          <a:p>
            <a:pPr algn="l"/>
            <a:r>
              <a:rPr lang="en-IT" sz="2000" dirty="0">
                <a:solidFill>
                  <a:schemeClr val="bg1"/>
                </a:solidFill>
              </a:rPr>
              <a:t>built @ Pisa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BBDE8-E6ED-0C19-2FFC-20D3F343CEDB}"/>
              </a:ext>
            </a:extLst>
          </p:cNvPr>
          <p:cNvSpPr txBox="1"/>
          <p:nvPr/>
        </p:nvSpPr>
        <p:spPr>
          <a:xfrm>
            <a:off x="8803627" y="5993939"/>
            <a:ext cx="3220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dirty="0">
                <a:solidFill>
                  <a:srgbClr val="0070C0"/>
                </a:solidFill>
              </a:rPr>
              <a:t>Outer barrel is similar but longer (see backup)</a:t>
            </a:r>
          </a:p>
        </p:txBody>
      </p:sp>
    </p:spTree>
    <p:extLst>
      <p:ext uri="{BB962C8B-B14F-4D97-AF65-F5344CB8AC3E}">
        <p14:creationId xmlns:p14="http://schemas.microsoft.com/office/powerpoint/2010/main" val="2623640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756282-9C0E-D4CB-4029-EEBDB8C7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329" y="3281103"/>
            <a:ext cx="3502848" cy="36509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EF296-D1C4-C864-D4F7-54D6661D3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4B8F7A-1D6B-A640-B4B8-4F484FE6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Simulated material budget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40E93-6D78-5B67-61B0-96680017A7E4}"/>
              </a:ext>
            </a:extLst>
          </p:cNvPr>
          <p:cNvSpPr txBox="1"/>
          <p:nvPr/>
        </p:nvSpPr>
        <p:spPr>
          <a:xfrm>
            <a:off x="5327233" y="1648834"/>
            <a:ext cx="6385391" cy="1292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IT" sz="2400" dirty="0"/>
              <a:t>In agreement with CAD estimates</a:t>
            </a:r>
          </a:p>
          <a:p>
            <a:pPr algn="l"/>
            <a:r>
              <a:rPr lang="en-IT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Smaller X/X</a:t>
            </a:r>
            <a:r>
              <a:rPr lang="en-IT" baseline="-250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0</a:t>
            </a:r>
            <a:r>
              <a:rPr lang="en-IT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wrt IDEA CDR estimates </a:t>
            </a:r>
            <a:r>
              <a:rPr lang="en-GB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even </a:t>
            </a:r>
            <a:r>
              <a:rPr lang="en-GB" dirty="0" err="1">
                <a:solidFill>
                  <a:schemeClr val="accent6">
                    <a:lumMod val="75000"/>
                    <a:lumOff val="25000"/>
                  </a:schemeClr>
                </a:solidFill>
              </a:rPr>
              <a:t>i</a:t>
            </a:r>
            <a:r>
              <a:rPr lang="en-IT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ncluding power and readout cables in the sensitive region</a:t>
            </a:r>
          </a:p>
          <a:p>
            <a:pPr algn="l"/>
            <a:r>
              <a:rPr lang="en-IT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Silicon only ~15% of the 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6F63C-1C54-13C4-76A4-7946BE418ED3}"/>
              </a:ext>
            </a:extLst>
          </p:cNvPr>
          <p:cNvSpPr txBox="1"/>
          <p:nvPr/>
        </p:nvSpPr>
        <p:spPr>
          <a:xfrm>
            <a:off x="9424849" y="4902160"/>
            <a:ext cx="2249590" cy="506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2000" b="1" dirty="0"/>
              <a:t>Inner Vertex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41FCE-BB00-A674-384C-CEF0FEA1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47" y="1266791"/>
            <a:ext cx="4721009" cy="4920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3F26B-4E5A-A946-5B4C-50EFCDEA1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3387442"/>
            <a:ext cx="3675365" cy="33606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B626DE-D3E0-4881-B9D4-D1D5419DF57F}"/>
              </a:ext>
            </a:extLst>
          </p:cNvPr>
          <p:cNvSpPr txBox="1"/>
          <p:nvPr/>
        </p:nvSpPr>
        <p:spPr>
          <a:xfrm>
            <a:off x="6214445" y="4929590"/>
            <a:ext cx="2305483" cy="506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2000" b="1" dirty="0"/>
              <a:t>Beam pipe</a:t>
            </a:r>
          </a:p>
        </p:txBody>
      </p:sp>
    </p:spTree>
    <p:extLst>
      <p:ext uri="{BB962C8B-B14F-4D97-AF65-F5344CB8AC3E}">
        <p14:creationId xmlns:p14="http://schemas.microsoft.com/office/powerpoint/2010/main" val="2208617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3824AE9-EA1F-F4F6-397F-2609D4DE9DC6}"/>
              </a:ext>
            </a:extLst>
          </p:cNvPr>
          <p:cNvSpPr>
            <a:spLocks noGrp="1" noChangeAspect="1"/>
          </p:cNvSpPr>
          <p:nvPr>
            <p:ph type="sldNum" sz="quarter" idx="10"/>
          </p:nvPr>
        </p:nvSpPr>
        <p:spPr>
          <a:xfrm>
            <a:off x="11660402" y="126622"/>
            <a:ext cx="385972" cy="226761"/>
          </a:xfrm>
        </p:spPr>
        <p:txBody>
          <a:bodyPr/>
          <a:lstStyle/>
          <a:p>
            <a:fld id="{72D65338-A241-4137-8B26-BB7496B28330}" type="slidenum">
              <a:rPr lang="en-GB" smtClean="0"/>
              <a:t>15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5558AE-0541-38E2-C157-B82C715A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20" y="617406"/>
            <a:ext cx="11017800" cy="1072088"/>
          </a:xfrm>
        </p:spPr>
        <p:txBody>
          <a:bodyPr/>
          <a:lstStyle/>
          <a:p>
            <a:r>
              <a:rPr lang="en-IT" dirty="0"/>
              <a:t>Novel approach inspired to ALICE ITS3 </a:t>
            </a:r>
            <a:br>
              <a:rPr lang="en-IT" dirty="0"/>
            </a:b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8C637-A67A-B3BF-A2C3-3172F83920D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2843" y="1618862"/>
            <a:ext cx="11017250" cy="392747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sz="2000" dirty="0"/>
              <a:t>ongoing study in IDEA (not optimised)</a:t>
            </a:r>
            <a:endParaRPr lang="en-IT" sz="20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rgbClr val="C00000"/>
                </a:solidFill>
              </a:rPr>
              <a:t>Curved 50 µm thick silicon layers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sz="2000" dirty="0">
                <a:solidFill>
                  <a:srgbClr val="C00000"/>
                </a:solidFill>
              </a:rPr>
              <a:t>4 layers @13.7, 20.23, 26.76 and 33.3 mm 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IT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B61B0-C1DA-2F84-5F01-48889603D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007" y="1858270"/>
            <a:ext cx="3442228" cy="3030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9B35CC-86E0-68FB-E66A-840EAF35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960324"/>
            <a:ext cx="6883930" cy="32012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6040A2-820D-FEF3-E3EE-50C1E5B55633}"/>
              </a:ext>
            </a:extLst>
          </p:cNvPr>
          <p:cNvSpPr txBox="1">
            <a:spLocks noChangeAspect="1"/>
          </p:cNvSpPr>
          <p:nvPr/>
        </p:nvSpPr>
        <p:spPr>
          <a:xfrm>
            <a:off x="2783632" y="4797152"/>
            <a:ext cx="995785" cy="549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RSU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574224-5889-5160-9FB1-9C0182F3552A}"/>
              </a:ext>
            </a:extLst>
          </p:cNvPr>
          <p:cNvSpPr txBox="1">
            <a:spLocks noChangeAspect="1"/>
          </p:cNvSpPr>
          <p:nvPr/>
        </p:nvSpPr>
        <p:spPr>
          <a:xfrm>
            <a:off x="5473416" y="2956916"/>
            <a:ext cx="2642070" cy="1024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/>
              <a:t>F</a:t>
            </a:r>
            <a:r>
              <a:rPr lang="en-IT" sz="3000" dirty="0"/>
              <a:t>lex circuit</a:t>
            </a:r>
          </a:p>
          <a:p>
            <a:pPr algn="l">
              <a:lnSpc>
                <a:spcPts val="3700"/>
              </a:lnSpc>
            </a:pPr>
            <a:r>
              <a:rPr lang="en-IT" sz="3000" dirty="0"/>
              <a:t>(power &amp; R/O)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3EF6F9-0B60-6789-5558-B59AE1C6759F}"/>
              </a:ext>
            </a:extLst>
          </p:cNvPr>
          <p:cNvSpPr txBox="1">
            <a:spLocks noChangeAspect="1"/>
          </p:cNvSpPr>
          <p:nvPr/>
        </p:nvSpPr>
        <p:spPr>
          <a:xfrm>
            <a:off x="4254994" y="5298916"/>
            <a:ext cx="1912703" cy="549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/>
              <a:t>L</a:t>
            </a:r>
            <a:r>
              <a:rPr lang="en-IT" sz="3000" dirty="0"/>
              <a:t>ongeron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FDB03F-FF10-344C-F3FB-47E0059EA76D}"/>
              </a:ext>
            </a:extLst>
          </p:cNvPr>
          <p:cNvSpPr txBox="1">
            <a:spLocks noChangeAspect="1"/>
          </p:cNvSpPr>
          <p:nvPr/>
        </p:nvSpPr>
        <p:spPr>
          <a:xfrm>
            <a:off x="3215055" y="2719883"/>
            <a:ext cx="1080745" cy="549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sz="3000" dirty="0"/>
              <a:t>R</a:t>
            </a:r>
            <a:r>
              <a:rPr lang="en-IT" sz="3000" dirty="0"/>
              <a:t>ing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48E340-998D-9FED-505E-DEFEB9C868DD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4465697" y="4957737"/>
            <a:ext cx="170385" cy="395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2165B9-D9F9-2A0F-8917-AD36339ABDD3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431704" y="4293096"/>
            <a:ext cx="576064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7C63928-12F4-C13E-0AD2-BDDF33B2A189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999502" y="3127425"/>
            <a:ext cx="308279" cy="256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0A6E74-BF06-0AB2-FA97-9D6C9DF9A7F6}"/>
              </a:ext>
            </a:extLst>
          </p:cNvPr>
          <p:cNvCxnSpPr>
            <a:cxnSpLocks noChangeAspect="1"/>
          </p:cNvCxnSpPr>
          <p:nvPr/>
        </p:nvCxnSpPr>
        <p:spPr>
          <a:xfrm>
            <a:off x="6897370" y="3967129"/>
            <a:ext cx="807697" cy="125490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5669A1-4F98-7BF2-E76B-790591529B80}"/>
              </a:ext>
            </a:extLst>
          </p:cNvPr>
          <p:cNvCxnSpPr>
            <a:cxnSpLocks noChangeAspect="1"/>
            <a:stCxn id="20" idx="1"/>
          </p:cNvCxnSpPr>
          <p:nvPr/>
        </p:nvCxnSpPr>
        <p:spPr>
          <a:xfrm>
            <a:off x="1631504" y="4560958"/>
            <a:ext cx="4162690" cy="197075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4B7019-7B0B-EC79-62E4-27F324EFA9B6}"/>
              </a:ext>
            </a:extLst>
          </p:cNvPr>
          <p:cNvCxnSpPr>
            <a:cxnSpLocks noChangeAspect="1"/>
            <a:stCxn id="20" idx="1"/>
          </p:cNvCxnSpPr>
          <p:nvPr/>
        </p:nvCxnSpPr>
        <p:spPr>
          <a:xfrm flipV="1">
            <a:off x="1631504" y="4145368"/>
            <a:ext cx="864096" cy="415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EEC64A-2B5E-F745-95C2-F6A4932BCE3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794194" y="5768221"/>
            <a:ext cx="1000257" cy="718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02219AA-09BD-B4C2-A3B1-7704D061DA9D}"/>
              </a:ext>
            </a:extLst>
          </p:cNvPr>
          <p:cNvSpPr txBox="1">
            <a:spLocks noChangeAspect="1"/>
          </p:cNvSpPr>
          <p:nvPr/>
        </p:nvSpPr>
        <p:spPr>
          <a:xfrm rot="1460033">
            <a:off x="2131400" y="5580084"/>
            <a:ext cx="2995677" cy="509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dirty="0"/>
              <a:t>216.7 mm active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10ACBC-7911-2590-6435-7883EB4CAF41}"/>
              </a:ext>
            </a:extLst>
          </p:cNvPr>
          <p:cNvCxnSpPr>
            <a:cxnSpLocks noChangeAspect="1"/>
            <a:stCxn id="22" idx="1"/>
          </p:cNvCxnSpPr>
          <p:nvPr/>
        </p:nvCxnSpPr>
        <p:spPr>
          <a:xfrm flipH="1">
            <a:off x="2279576" y="3469044"/>
            <a:ext cx="3193840" cy="1420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496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376">
            <a:extLst>
              <a:ext uri="{FF2B5EF4-FFF2-40B4-BE49-F238E27FC236}">
                <a16:creationId xmlns:a16="http://schemas.microsoft.com/office/drawing/2014/main" id="{4A9080EF-D91D-722E-6FF8-B349CCC59E6A}"/>
              </a:ext>
            </a:extLst>
          </p:cNvPr>
          <p:cNvGrpSpPr>
            <a:grpSpLocks/>
          </p:cNvGrpSpPr>
          <p:nvPr/>
        </p:nvGrpSpPr>
        <p:grpSpPr bwMode="auto">
          <a:xfrm>
            <a:off x="791807" y="3420328"/>
            <a:ext cx="2389717" cy="982133"/>
            <a:chOff x="5017949" y="1471460"/>
            <a:chExt cx="1792800" cy="737056"/>
          </a:xfrm>
        </p:grpSpPr>
        <p:grpSp>
          <p:nvGrpSpPr>
            <p:cNvPr id="10394" name="Group 339">
              <a:extLst>
                <a:ext uri="{FF2B5EF4-FFF2-40B4-BE49-F238E27FC236}">
                  <a16:creationId xmlns:a16="http://schemas.microsoft.com/office/drawing/2014/main" id="{D0B52E3C-085C-5049-30CB-885CBBB55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7949" y="1471460"/>
              <a:ext cx="1792800" cy="183600"/>
              <a:chOff x="5017949" y="1471460"/>
              <a:chExt cx="1792800" cy="183600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7ED2242C-064C-AFF2-7125-789A9A809F1A}"/>
                  </a:ext>
                </a:extLst>
              </p:cNvPr>
              <p:cNvSpPr/>
              <p:nvPr/>
            </p:nvSpPr>
            <p:spPr bwMode="auto">
              <a:xfrm>
                <a:off x="5046532" y="1471460"/>
                <a:ext cx="195319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38D3B870-3CDC-64B8-C1F8-0DBFE30637FB}"/>
                  </a:ext>
                </a:extLst>
              </p:cNvPr>
              <p:cNvSpPr/>
              <p:nvPr/>
            </p:nvSpPr>
            <p:spPr bwMode="auto">
              <a:xfrm>
                <a:off x="5241851" y="1471460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B17A972E-FFE7-FC31-8F91-DCC965B7CA16}"/>
                  </a:ext>
                </a:extLst>
              </p:cNvPr>
              <p:cNvSpPr/>
              <p:nvPr/>
            </p:nvSpPr>
            <p:spPr bwMode="auto">
              <a:xfrm>
                <a:off x="5435581" y="1471460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5AA79FDF-C568-FE65-DB1E-8B091CBDDC7E}"/>
                  </a:ext>
                </a:extLst>
              </p:cNvPr>
              <p:cNvSpPr/>
              <p:nvPr/>
            </p:nvSpPr>
            <p:spPr bwMode="auto">
              <a:xfrm>
                <a:off x="5629312" y="1471460"/>
                <a:ext cx="195318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66EBB84F-664B-E536-F2DC-8858ECF6B45A}"/>
                  </a:ext>
                </a:extLst>
              </p:cNvPr>
              <p:cNvSpPr/>
              <p:nvPr/>
            </p:nvSpPr>
            <p:spPr bwMode="auto">
              <a:xfrm>
                <a:off x="5824629" y="1471460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B12CF8F8-99F3-BCC1-6B3C-EF538FE434CF}"/>
                  </a:ext>
                </a:extLst>
              </p:cNvPr>
              <p:cNvSpPr/>
              <p:nvPr/>
            </p:nvSpPr>
            <p:spPr bwMode="auto">
              <a:xfrm>
                <a:off x="6018360" y="1471460"/>
                <a:ext cx="195319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DE14CC21-C8A2-AC32-6B0E-A6F8DB6BD6FA}"/>
                  </a:ext>
                </a:extLst>
              </p:cNvPr>
              <p:cNvSpPr/>
              <p:nvPr/>
            </p:nvSpPr>
            <p:spPr bwMode="auto">
              <a:xfrm>
                <a:off x="6213678" y="1471460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879EE8E-74CB-F6C5-0064-F7284B0C87AB}"/>
                  </a:ext>
                </a:extLst>
              </p:cNvPr>
              <p:cNvSpPr/>
              <p:nvPr/>
            </p:nvSpPr>
            <p:spPr bwMode="auto">
              <a:xfrm>
                <a:off x="6407409" y="1471460"/>
                <a:ext cx="195318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0BEA44DF-7AF3-A9EC-DDFF-057CB613F870}"/>
                  </a:ext>
                </a:extLst>
              </p:cNvPr>
              <p:cNvSpPr/>
              <p:nvPr/>
            </p:nvSpPr>
            <p:spPr bwMode="auto">
              <a:xfrm>
                <a:off x="6602727" y="1471460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10440" name="Rectangle 319">
                <a:extLst>
                  <a:ext uri="{FF2B5EF4-FFF2-40B4-BE49-F238E27FC236}">
                    <a16:creationId xmlns:a16="http://schemas.microsoft.com/office/drawing/2014/main" id="{2DA6CA4D-8F81-0A2A-C1E4-3810726BA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949" y="1471460"/>
                <a:ext cx="39600" cy="1836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10441" name="Rectangle 320">
                <a:extLst>
                  <a:ext uri="{FF2B5EF4-FFF2-40B4-BE49-F238E27FC236}">
                    <a16:creationId xmlns:a16="http://schemas.microsoft.com/office/drawing/2014/main" id="{1376AF7C-5A1A-BABE-55B8-7C2753128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6349" y="1471460"/>
                <a:ext cx="14400" cy="183600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 dirty="0"/>
              </a:p>
            </p:txBody>
          </p:sp>
        </p:grpSp>
        <p:grpSp>
          <p:nvGrpSpPr>
            <p:cNvPr id="10395" name="Group 340">
              <a:extLst>
                <a:ext uri="{FF2B5EF4-FFF2-40B4-BE49-F238E27FC236}">
                  <a16:creationId xmlns:a16="http://schemas.microsoft.com/office/drawing/2014/main" id="{9EBCB202-AFBA-F30F-2425-25C88A7089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7949" y="1655291"/>
              <a:ext cx="1792800" cy="183600"/>
              <a:chOff x="5017949" y="1471460"/>
              <a:chExt cx="1792800" cy="183600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id="{EA0E27AB-432F-5F18-15E5-0A44F4892A93}"/>
                  </a:ext>
                </a:extLst>
              </p:cNvPr>
              <p:cNvSpPr/>
              <p:nvPr/>
            </p:nvSpPr>
            <p:spPr bwMode="auto">
              <a:xfrm>
                <a:off x="5046532" y="1471893"/>
                <a:ext cx="195319" cy="182676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43" name="Rectangle 342">
                <a:extLst>
                  <a:ext uri="{FF2B5EF4-FFF2-40B4-BE49-F238E27FC236}">
                    <a16:creationId xmlns:a16="http://schemas.microsoft.com/office/drawing/2014/main" id="{1455A155-6ED7-B878-D39B-D1C459AB0E65}"/>
                  </a:ext>
                </a:extLst>
              </p:cNvPr>
              <p:cNvSpPr/>
              <p:nvPr/>
            </p:nvSpPr>
            <p:spPr bwMode="auto">
              <a:xfrm>
                <a:off x="5241851" y="1471893"/>
                <a:ext cx="193730" cy="182676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3AC0219B-E21D-5FE2-309F-A7E4D84E61D7}"/>
                  </a:ext>
                </a:extLst>
              </p:cNvPr>
              <p:cNvSpPr/>
              <p:nvPr/>
            </p:nvSpPr>
            <p:spPr bwMode="auto">
              <a:xfrm>
                <a:off x="5435581" y="1471893"/>
                <a:ext cx="193730" cy="182676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78D9E803-ABC6-7C8E-777A-C6EE2FEBFD6C}"/>
                  </a:ext>
                </a:extLst>
              </p:cNvPr>
              <p:cNvSpPr/>
              <p:nvPr/>
            </p:nvSpPr>
            <p:spPr bwMode="auto">
              <a:xfrm>
                <a:off x="5629312" y="1471893"/>
                <a:ext cx="195318" cy="182676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E28D5807-4E12-0598-5DD8-C8AFA2C6FB15}"/>
                  </a:ext>
                </a:extLst>
              </p:cNvPr>
              <p:cNvSpPr/>
              <p:nvPr/>
            </p:nvSpPr>
            <p:spPr bwMode="auto">
              <a:xfrm>
                <a:off x="5824629" y="1471893"/>
                <a:ext cx="193730" cy="182676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FB3C8C43-616F-A305-07E6-CD9EE41BE72B}"/>
                  </a:ext>
                </a:extLst>
              </p:cNvPr>
              <p:cNvSpPr/>
              <p:nvPr/>
            </p:nvSpPr>
            <p:spPr bwMode="auto">
              <a:xfrm>
                <a:off x="6018360" y="1471893"/>
                <a:ext cx="195319" cy="182676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8023BC8D-E471-7556-D437-C883667BABEC}"/>
                  </a:ext>
                </a:extLst>
              </p:cNvPr>
              <p:cNvSpPr/>
              <p:nvPr/>
            </p:nvSpPr>
            <p:spPr bwMode="auto">
              <a:xfrm>
                <a:off x="6213678" y="1471893"/>
                <a:ext cx="193730" cy="182676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E6FBFC0C-33D8-1A4F-4980-E576898517D4}"/>
                  </a:ext>
                </a:extLst>
              </p:cNvPr>
              <p:cNvSpPr/>
              <p:nvPr/>
            </p:nvSpPr>
            <p:spPr bwMode="auto">
              <a:xfrm>
                <a:off x="6407409" y="1471893"/>
                <a:ext cx="195318" cy="182676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47456D7-16D1-1CF0-6B43-247622881775}"/>
                  </a:ext>
                </a:extLst>
              </p:cNvPr>
              <p:cNvSpPr/>
              <p:nvPr/>
            </p:nvSpPr>
            <p:spPr bwMode="auto">
              <a:xfrm>
                <a:off x="6602727" y="1471893"/>
                <a:ext cx="193730" cy="182676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10429" name="Rectangle 350">
                <a:extLst>
                  <a:ext uri="{FF2B5EF4-FFF2-40B4-BE49-F238E27FC236}">
                    <a16:creationId xmlns:a16="http://schemas.microsoft.com/office/drawing/2014/main" id="{863FA807-2842-39A9-2A5F-19BA846C8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949" y="1471460"/>
                <a:ext cx="39600" cy="1836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10430" name="Rectangle 351">
                <a:extLst>
                  <a:ext uri="{FF2B5EF4-FFF2-40B4-BE49-F238E27FC236}">
                    <a16:creationId xmlns:a16="http://schemas.microsoft.com/office/drawing/2014/main" id="{2435DF11-4F86-1CEE-81C4-0D86BC26D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6349" y="1471460"/>
                <a:ext cx="14400" cy="183600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 dirty="0"/>
              </a:p>
            </p:txBody>
          </p:sp>
        </p:grpSp>
        <p:grpSp>
          <p:nvGrpSpPr>
            <p:cNvPr id="10396" name="Group 352">
              <a:extLst>
                <a:ext uri="{FF2B5EF4-FFF2-40B4-BE49-F238E27FC236}">
                  <a16:creationId xmlns:a16="http://schemas.microsoft.com/office/drawing/2014/main" id="{C01D3A79-88E5-E9C9-9455-96DAE62DF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7949" y="1841085"/>
              <a:ext cx="1792800" cy="183600"/>
              <a:chOff x="5017949" y="1471460"/>
              <a:chExt cx="1792800" cy="183600"/>
            </a:xfrm>
          </p:grpSpPr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FC22CC4F-9809-41B9-3448-B061707E0E50}"/>
                  </a:ext>
                </a:extLst>
              </p:cNvPr>
              <p:cNvSpPr/>
              <p:nvPr/>
            </p:nvSpPr>
            <p:spPr bwMode="auto">
              <a:xfrm>
                <a:off x="5046532" y="1471952"/>
                <a:ext cx="195319" cy="182675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0C1747EF-B04E-246C-403F-F7BED9418225}"/>
                  </a:ext>
                </a:extLst>
              </p:cNvPr>
              <p:cNvSpPr/>
              <p:nvPr/>
            </p:nvSpPr>
            <p:spPr bwMode="auto">
              <a:xfrm>
                <a:off x="5241851" y="1471952"/>
                <a:ext cx="193730" cy="182675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EFE3C49F-4693-3219-0A8E-3A0FE8339A92}"/>
                  </a:ext>
                </a:extLst>
              </p:cNvPr>
              <p:cNvSpPr/>
              <p:nvPr/>
            </p:nvSpPr>
            <p:spPr bwMode="auto">
              <a:xfrm>
                <a:off x="5435581" y="1471952"/>
                <a:ext cx="193730" cy="182675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5B09AC1E-87B3-E93B-3D90-CAE454EF2D80}"/>
                  </a:ext>
                </a:extLst>
              </p:cNvPr>
              <p:cNvSpPr/>
              <p:nvPr/>
            </p:nvSpPr>
            <p:spPr bwMode="auto">
              <a:xfrm>
                <a:off x="5629312" y="1471952"/>
                <a:ext cx="195318" cy="182675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203DC6F1-D756-9446-225B-89E05566D047}"/>
                  </a:ext>
                </a:extLst>
              </p:cNvPr>
              <p:cNvSpPr/>
              <p:nvPr/>
            </p:nvSpPr>
            <p:spPr bwMode="auto">
              <a:xfrm>
                <a:off x="5824629" y="1471952"/>
                <a:ext cx="193730" cy="182675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698D3853-473A-5BE4-0FDC-0F0A921FE790}"/>
                  </a:ext>
                </a:extLst>
              </p:cNvPr>
              <p:cNvSpPr/>
              <p:nvPr/>
            </p:nvSpPr>
            <p:spPr bwMode="auto">
              <a:xfrm>
                <a:off x="6018360" y="1471952"/>
                <a:ext cx="195319" cy="182675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8BAFFE7D-E559-19E2-8B08-5E449108E10E}"/>
                  </a:ext>
                </a:extLst>
              </p:cNvPr>
              <p:cNvSpPr/>
              <p:nvPr/>
            </p:nvSpPr>
            <p:spPr bwMode="auto">
              <a:xfrm>
                <a:off x="6213678" y="1471952"/>
                <a:ext cx="193730" cy="182675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86A2B585-431D-E2A4-CEF6-3C9987A6A915}"/>
                  </a:ext>
                </a:extLst>
              </p:cNvPr>
              <p:cNvSpPr/>
              <p:nvPr/>
            </p:nvSpPr>
            <p:spPr bwMode="auto">
              <a:xfrm>
                <a:off x="6407409" y="1471952"/>
                <a:ext cx="195318" cy="182675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90E0D735-D7F1-48D7-09BA-C4115ED160C7}"/>
                  </a:ext>
                </a:extLst>
              </p:cNvPr>
              <p:cNvSpPr/>
              <p:nvPr/>
            </p:nvSpPr>
            <p:spPr bwMode="auto">
              <a:xfrm>
                <a:off x="6602727" y="1471952"/>
                <a:ext cx="193730" cy="182675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10418" name="Rectangle 362">
                <a:extLst>
                  <a:ext uri="{FF2B5EF4-FFF2-40B4-BE49-F238E27FC236}">
                    <a16:creationId xmlns:a16="http://schemas.microsoft.com/office/drawing/2014/main" id="{FD23B670-9F2F-4265-2BEB-762378CFD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949" y="1471460"/>
                <a:ext cx="39600" cy="1836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10419" name="Rectangle 363">
                <a:extLst>
                  <a:ext uri="{FF2B5EF4-FFF2-40B4-BE49-F238E27FC236}">
                    <a16:creationId xmlns:a16="http://schemas.microsoft.com/office/drawing/2014/main" id="{4DE29809-AE9C-5B14-B5C2-8439A511A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6349" y="1471460"/>
                <a:ext cx="14400" cy="183600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 dirty="0"/>
              </a:p>
            </p:txBody>
          </p:sp>
        </p:grpSp>
        <p:grpSp>
          <p:nvGrpSpPr>
            <p:cNvPr id="10397" name="Group 364">
              <a:extLst>
                <a:ext uri="{FF2B5EF4-FFF2-40B4-BE49-F238E27FC236}">
                  <a16:creationId xmlns:a16="http://schemas.microsoft.com/office/drawing/2014/main" id="{CEF3AD80-FE36-1765-B99A-BA11635592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7949" y="2024916"/>
              <a:ext cx="1792800" cy="183600"/>
              <a:chOff x="5017949" y="1471460"/>
              <a:chExt cx="1792800" cy="183600"/>
            </a:xfrm>
          </p:grpSpPr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815E5152-3757-0B79-DC0D-5FC30ECC4028}"/>
                  </a:ext>
                </a:extLst>
              </p:cNvPr>
              <p:cNvSpPr/>
              <p:nvPr/>
            </p:nvSpPr>
            <p:spPr bwMode="auto">
              <a:xfrm>
                <a:off x="5046532" y="1470796"/>
                <a:ext cx="195319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DF2BFCF6-7248-0D5F-C40C-E69C6728F1E0}"/>
                  </a:ext>
                </a:extLst>
              </p:cNvPr>
              <p:cNvSpPr/>
              <p:nvPr/>
            </p:nvSpPr>
            <p:spPr bwMode="auto">
              <a:xfrm>
                <a:off x="5241851" y="1470796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66E97CB6-828E-E18B-C4B0-6A93D33E2D72}"/>
                  </a:ext>
                </a:extLst>
              </p:cNvPr>
              <p:cNvSpPr/>
              <p:nvPr/>
            </p:nvSpPr>
            <p:spPr bwMode="auto">
              <a:xfrm>
                <a:off x="5435581" y="1470796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BA24CA94-765A-D54A-81F6-40FD28B51F65}"/>
                  </a:ext>
                </a:extLst>
              </p:cNvPr>
              <p:cNvSpPr/>
              <p:nvPr/>
            </p:nvSpPr>
            <p:spPr bwMode="auto">
              <a:xfrm>
                <a:off x="5629312" y="1470796"/>
                <a:ext cx="195318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A46D9EDB-DF7F-C800-8809-A0DF1F32A8A8}"/>
                  </a:ext>
                </a:extLst>
              </p:cNvPr>
              <p:cNvSpPr/>
              <p:nvPr/>
            </p:nvSpPr>
            <p:spPr bwMode="auto">
              <a:xfrm>
                <a:off x="5824629" y="1470796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D9104614-F4FE-B002-E7F4-D399EBD1CAF7}"/>
                  </a:ext>
                </a:extLst>
              </p:cNvPr>
              <p:cNvSpPr/>
              <p:nvPr/>
            </p:nvSpPr>
            <p:spPr bwMode="auto">
              <a:xfrm>
                <a:off x="6018360" y="1470796"/>
                <a:ext cx="195319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0780C338-D4E8-760B-C2A5-C8818D5ACC24}"/>
                  </a:ext>
                </a:extLst>
              </p:cNvPr>
              <p:cNvSpPr/>
              <p:nvPr/>
            </p:nvSpPr>
            <p:spPr bwMode="auto">
              <a:xfrm>
                <a:off x="6213678" y="1470796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53900F3A-07EE-28E4-E1D8-61EB3A1D25C8}"/>
                  </a:ext>
                </a:extLst>
              </p:cNvPr>
              <p:cNvSpPr/>
              <p:nvPr/>
            </p:nvSpPr>
            <p:spPr bwMode="auto">
              <a:xfrm>
                <a:off x="6407409" y="1470796"/>
                <a:ext cx="195318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5A80DF73-B90F-1DC3-609F-7BF47CC1DBC7}"/>
                  </a:ext>
                </a:extLst>
              </p:cNvPr>
              <p:cNvSpPr/>
              <p:nvPr/>
            </p:nvSpPr>
            <p:spPr bwMode="auto">
              <a:xfrm>
                <a:off x="6602727" y="1470796"/>
                <a:ext cx="193730" cy="18426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10407" name="Rectangle 374">
                <a:extLst>
                  <a:ext uri="{FF2B5EF4-FFF2-40B4-BE49-F238E27FC236}">
                    <a16:creationId xmlns:a16="http://schemas.microsoft.com/office/drawing/2014/main" id="{C594FD87-B828-D3A1-801D-3340F69A3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949" y="1471460"/>
                <a:ext cx="39600" cy="183600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10408" name="Rectangle 375">
                <a:extLst>
                  <a:ext uri="{FF2B5EF4-FFF2-40B4-BE49-F238E27FC236}">
                    <a16:creationId xmlns:a16="http://schemas.microsoft.com/office/drawing/2014/main" id="{3B675E72-A32A-218A-005F-A447281B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96349" y="1471460"/>
                <a:ext cx="14400" cy="183600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 dirty="0"/>
              </a:p>
            </p:txBody>
          </p:sp>
        </p:grpSp>
      </p:grpSp>
      <p:sp>
        <p:nvSpPr>
          <p:cNvPr id="10242" name="Oval 3">
            <a:extLst>
              <a:ext uri="{FF2B5EF4-FFF2-40B4-BE49-F238E27FC236}">
                <a16:creationId xmlns:a16="http://schemas.microsoft.com/office/drawing/2014/main" id="{B2215F59-5366-6239-9F2C-7BAE3DFB0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49" y="1450041"/>
            <a:ext cx="3657600" cy="3657600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IT" altLang="en-IT" sz="3200"/>
          </a:p>
        </p:txBody>
      </p:sp>
      <p:grpSp>
        <p:nvGrpSpPr>
          <p:cNvPr id="10243" name="Group 322">
            <a:extLst>
              <a:ext uri="{FF2B5EF4-FFF2-40B4-BE49-F238E27FC236}">
                <a16:creationId xmlns:a16="http://schemas.microsoft.com/office/drawing/2014/main" id="{7E1623D6-0F28-280E-5DF6-E00FB371D920}"/>
              </a:ext>
            </a:extLst>
          </p:cNvPr>
          <p:cNvGrpSpPr>
            <a:grpSpLocks/>
          </p:cNvGrpSpPr>
          <p:nvPr/>
        </p:nvGrpSpPr>
        <p:grpSpPr bwMode="auto">
          <a:xfrm>
            <a:off x="326573" y="2641915"/>
            <a:ext cx="3188020" cy="734484"/>
            <a:chOff x="282521" y="1197325"/>
            <a:chExt cx="2390203" cy="549766"/>
          </a:xfrm>
        </p:grpSpPr>
        <p:grpSp>
          <p:nvGrpSpPr>
            <p:cNvPr id="10349" name="Group 51">
              <a:extLst>
                <a:ext uri="{FF2B5EF4-FFF2-40B4-BE49-F238E27FC236}">
                  <a16:creationId xmlns:a16="http://schemas.microsoft.com/office/drawing/2014/main" id="{73B9E999-4E9C-D9C1-A331-72F685B213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521" y="1197325"/>
              <a:ext cx="2390203" cy="183784"/>
              <a:chOff x="2542844" y="3886070"/>
              <a:chExt cx="2390203" cy="183784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E351A26-EF94-7D5E-A97E-FD1525B08B51}"/>
                  </a:ext>
                </a:extLst>
              </p:cNvPr>
              <p:cNvSpPr/>
              <p:nvPr/>
            </p:nvSpPr>
            <p:spPr bwMode="auto">
              <a:xfrm>
                <a:off x="2579584" y="3886070"/>
                <a:ext cx="195196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A7A188B-CD74-21AF-1164-D301C9FBDA7A}"/>
                  </a:ext>
                </a:extLst>
              </p:cNvPr>
              <p:cNvSpPr/>
              <p:nvPr/>
            </p:nvSpPr>
            <p:spPr bwMode="auto">
              <a:xfrm>
                <a:off x="2774780" y="3886070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A224B21-1D29-9E22-3083-2B365AF4AB75}"/>
                  </a:ext>
                </a:extLst>
              </p:cNvPr>
              <p:cNvSpPr/>
              <p:nvPr/>
            </p:nvSpPr>
            <p:spPr bwMode="auto">
              <a:xfrm>
                <a:off x="2968389" y="3886070"/>
                <a:ext cx="195197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8636CF9-12FC-4F8B-413D-84779C968A55}"/>
                  </a:ext>
                </a:extLst>
              </p:cNvPr>
              <p:cNvSpPr/>
              <p:nvPr/>
            </p:nvSpPr>
            <p:spPr bwMode="auto">
              <a:xfrm>
                <a:off x="3163586" y="3886070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DE3F08C-9657-DB25-C7BC-8C58A9D973E5}"/>
                  </a:ext>
                </a:extLst>
              </p:cNvPr>
              <p:cNvSpPr/>
              <p:nvPr/>
            </p:nvSpPr>
            <p:spPr bwMode="auto">
              <a:xfrm>
                <a:off x="3357195" y="3886070"/>
                <a:ext cx="195196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99447B9-DFDA-3441-C7C4-38B6EC2F0EBE}"/>
                  </a:ext>
                </a:extLst>
              </p:cNvPr>
              <p:cNvSpPr/>
              <p:nvPr/>
            </p:nvSpPr>
            <p:spPr bwMode="auto">
              <a:xfrm>
                <a:off x="3552391" y="3886070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4ED5097-2F5E-34C6-4181-5E2D85D279BC}"/>
                  </a:ext>
                </a:extLst>
              </p:cNvPr>
              <p:cNvSpPr/>
              <p:nvPr/>
            </p:nvSpPr>
            <p:spPr bwMode="auto">
              <a:xfrm>
                <a:off x="3746000" y="3886070"/>
                <a:ext cx="195197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B820E27-AEF4-2947-6786-722AB76962BC}"/>
                  </a:ext>
                </a:extLst>
              </p:cNvPr>
              <p:cNvSpPr/>
              <p:nvPr/>
            </p:nvSpPr>
            <p:spPr bwMode="auto">
              <a:xfrm>
                <a:off x="3941197" y="3886070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E20099A-DBCD-6814-C5E9-28A7B0D037DC}"/>
                  </a:ext>
                </a:extLst>
              </p:cNvPr>
              <p:cNvSpPr/>
              <p:nvPr/>
            </p:nvSpPr>
            <p:spPr bwMode="auto">
              <a:xfrm>
                <a:off x="4134806" y="3886070"/>
                <a:ext cx="195196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A6A3158-D7D1-006F-8198-AF3FF325F969}"/>
                  </a:ext>
                </a:extLst>
              </p:cNvPr>
              <p:cNvSpPr/>
              <p:nvPr/>
            </p:nvSpPr>
            <p:spPr bwMode="auto">
              <a:xfrm>
                <a:off x="4330002" y="3886070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10390" name="Rectangle 37">
                <a:extLst>
                  <a:ext uri="{FF2B5EF4-FFF2-40B4-BE49-F238E27FC236}">
                    <a16:creationId xmlns:a16="http://schemas.microsoft.com/office/drawing/2014/main" id="{8A1DE0C3-0577-7276-ADD5-0123B8928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2844" y="3886070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10391" name="Rectangle 38">
                <a:extLst>
                  <a:ext uri="{FF2B5EF4-FFF2-40B4-BE49-F238E27FC236}">
                    <a16:creationId xmlns:a16="http://schemas.microsoft.com/office/drawing/2014/main" id="{64897801-0566-8EB2-86C4-D260ABA5C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247" y="3886070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BCB954F-BA3A-B083-4E5E-395F97A0C899}"/>
                  </a:ext>
                </a:extLst>
              </p:cNvPr>
              <p:cNvSpPr/>
              <p:nvPr/>
            </p:nvSpPr>
            <p:spPr bwMode="auto">
              <a:xfrm>
                <a:off x="4510915" y="3886070"/>
                <a:ext cx="195197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A78811D-28CB-298A-9563-B19ECA142197}"/>
                  </a:ext>
                </a:extLst>
              </p:cNvPr>
              <p:cNvSpPr/>
              <p:nvPr/>
            </p:nvSpPr>
            <p:spPr bwMode="auto">
              <a:xfrm>
                <a:off x="4697456" y="3886070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</p:grpSp>
        <p:grpSp>
          <p:nvGrpSpPr>
            <p:cNvPr id="10350" name="Group 52">
              <a:extLst>
                <a:ext uri="{FF2B5EF4-FFF2-40B4-BE49-F238E27FC236}">
                  <a16:creationId xmlns:a16="http://schemas.microsoft.com/office/drawing/2014/main" id="{B88C1196-4ED8-C79E-383E-5E31F82AF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109" y="1379891"/>
              <a:ext cx="2381546" cy="183600"/>
              <a:chOff x="2551501" y="3886070"/>
              <a:chExt cx="2381546" cy="1836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BB54EA-3A8E-6979-5B5B-3C6D18D3169C}"/>
                  </a:ext>
                </a:extLst>
              </p:cNvPr>
              <p:cNvSpPr/>
              <p:nvPr/>
            </p:nvSpPr>
            <p:spPr bwMode="auto">
              <a:xfrm>
                <a:off x="2580066" y="3885704"/>
                <a:ext cx="195197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043660F-1F08-6516-8461-BA494D744EDF}"/>
                  </a:ext>
                </a:extLst>
              </p:cNvPr>
              <p:cNvSpPr/>
              <p:nvPr/>
            </p:nvSpPr>
            <p:spPr bwMode="auto">
              <a:xfrm>
                <a:off x="2775263" y="3885704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2F4B883-A56E-541F-29F3-031104D4A785}"/>
                  </a:ext>
                </a:extLst>
              </p:cNvPr>
              <p:cNvSpPr/>
              <p:nvPr/>
            </p:nvSpPr>
            <p:spPr bwMode="auto">
              <a:xfrm>
                <a:off x="2968872" y="3885704"/>
                <a:ext cx="195196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2717475-8F1F-8362-A2EF-35B6111143FE}"/>
                  </a:ext>
                </a:extLst>
              </p:cNvPr>
              <p:cNvSpPr/>
              <p:nvPr/>
            </p:nvSpPr>
            <p:spPr bwMode="auto">
              <a:xfrm>
                <a:off x="3164068" y="3885704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4F3E221-E52A-2C4B-6E99-8D86FC398917}"/>
                  </a:ext>
                </a:extLst>
              </p:cNvPr>
              <p:cNvSpPr/>
              <p:nvPr/>
            </p:nvSpPr>
            <p:spPr bwMode="auto">
              <a:xfrm>
                <a:off x="3357677" y="3885704"/>
                <a:ext cx="195197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4562563-95A0-B297-B99A-B4B0350167E4}"/>
                  </a:ext>
                </a:extLst>
              </p:cNvPr>
              <p:cNvSpPr/>
              <p:nvPr/>
            </p:nvSpPr>
            <p:spPr bwMode="auto">
              <a:xfrm>
                <a:off x="3552874" y="3885704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A2C79CD-9951-F7C4-38BF-3B17A9C43A57}"/>
                  </a:ext>
                </a:extLst>
              </p:cNvPr>
              <p:cNvSpPr/>
              <p:nvPr/>
            </p:nvSpPr>
            <p:spPr bwMode="auto">
              <a:xfrm>
                <a:off x="3746483" y="3885704"/>
                <a:ext cx="195196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DBA9BEE-0566-FDB2-DC22-C66B2EB43DAD}"/>
                  </a:ext>
                </a:extLst>
              </p:cNvPr>
              <p:cNvSpPr/>
              <p:nvPr/>
            </p:nvSpPr>
            <p:spPr bwMode="auto">
              <a:xfrm>
                <a:off x="3941679" y="3885704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BBC8B52-F845-5337-86A1-F857ADA65C49}"/>
                  </a:ext>
                </a:extLst>
              </p:cNvPr>
              <p:cNvSpPr/>
              <p:nvPr/>
            </p:nvSpPr>
            <p:spPr bwMode="auto">
              <a:xfrm>
                <a:off x="4135288" y="3885704"/>
                <a:ext cx="195197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5B8151A-C9D7-655A-51AD-8EF7AF4DD790}"/>
                  </a:ext>
                </a:extLst>
              </p:cNvPr>
              <p:cNvSpPr/>
              <p:nvPr/>
            </p:nvSpPr>
            <p:spPr bwMode="auto">
              <a:xfrm>
                <a:off x="4330485" y="3885704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10376" name="Rectangle 63">
                <a:extLst>
                  <a:ext uri="{FF2B5EF4-FFF2-40B4-BE49-F238E27FC236}">
                    <a16:creationId xmlns:a16="http://schemas.microsoft.com/office/drawing/2014/main" id="{A6569A4B-C7AB-626C-F5D5-AFCA82AAC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501" y="3886070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10377" name="Rectangle 64">
                <a:extLst>
                  <a:ext uri="{FF2B5EF4-FFF2-40B4-BE49-F238E27FC236}">
                    <a16:creationId xmlns:a16="http://schemas.microsoft.com/office/drawing/2014/main" id="{98B34F80-E226-F724-6F4D-A3797BD8D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247" y="3886070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88E15AB-7F29-6837-A940-E8F437ECFCED}"/>
                  </a:ext>
                </a:extLst>
              </p:cNvPr>
              <p:cNvSpPr/>
              <p:nvPr/>
            </p:nvSpPr>
            <p:spPr bwMode="auto">
              <a:xfrm>
                <a:off x="4511398" y="3885704"/>
                <a:ext cx="195196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9BAC108-1B83-2CAE-80B1-F51F116A1085}"/>
                  </a:ext>
                </a:extLst>
              </p:cNvPr>
              <p:cNvSpPr/>
              <p:nvPr/>
            </p:nvSpPr>
            <p:spPr bwMode="auto">
              <a:xfrm>
                <a:off x="4706594" y="3885704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</p:grpSp>
        <p:grpSp>
          <p:nvGrpSpPr>
            <p:cNvPr id="10351" name="Group 67">
              <a:extLst>
                <a:ext uri="{FF2B5EF4-FFF2-40B4-BE49-F238E27FC236}">
                  <a16:creationId xmlns:a16="http://schemas.microsoft.com/office/drawing/2014/main" id="{0DDB8C37-42EC-A830-FF25-A4C54A2E41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109" y="1563491"/>
              <a:ext cx="2381546" cy="183600"/>
              <a:chOff x="2551501" y="3886070"/>
              <a:chExt cx="2381546" cy="18360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B28A2BE-4F9C-94EF-C73E-3A961DAAE17D}"/>
                  </a:ext>
                </a:extLst>
              </p:cNvPr>
              <p:cNvSpPr/>
              <p:nvPr/>
            </p:nvSpPr>
            <p:spPr bwMode="auto">
              <a:xfrm>
                <a:off x="2580066" y="3885886"/>
                <a:ext cx="195197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32009ED-DCFA-ECF8-647E-27B6ED1830C7}"/>
                  </a:ext>
                </a:extLst>
              </p:cNvPr>
              <p:cNvSpPr/>
              <p:nvPr/>
            </p:nvSpPr>
            <p:spPr bwMode="auto">
              <a:xfrm>
                <a:off x="2775263" y="3885886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18F9476-AECA-A587-E8F2-8D1E440453B2}"/>
                  </a:ext>
                </a:extLst>
              </p:cNvPr>
              <p:cNvSpPr/>
              <p:nvPr/>
            </p:nvSpPr>
            <p:spPr bwMode="auto">
              <a:xfrm>
                <a:off x="2968872" y="3885886"/>
                <a:ext cx="195196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B79498C-139C-6BD9-8BFE-861708E3E71E}"/>
                  </a:ext>
                </a:extLst>
              </p:cNvPr>
              <p:cNvSpPr/>
              <p:nvPr/>
            </p:nvSpPr>
            <p:spPr bwMode="auto">
              <a:xfrm>
                <a:off x="3164068" y="3885886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6A66305-A026-D46D-00D8-F3559FA74E27}"/>
                  </a:ext>
                </a:extLst>
              </p:cNvPr>
              <p:cNvSpPr/>
              <p:nvPr/>
            </p:nvSpPr>
            <p:spPr bwMode="auto">
              <a:xfrm>
                <a:off x="3357677" y="3885886"/>
                <a:ext cx="195197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8CD0987-D605-888B-5DEB-230B5C6F3278}"/>
                  </a:ext>
                </a:extLst>
              </p:cNvPr>
              <p:cNvSpPr/>
              <p:nvPr/>
            </p:nvSpPr>
            <p:spPr bwMode="auto">
              <a:xfrm>
                <a:off x="3552874" y="3885886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480FA89-1AC4-2876-C6B2-9E63656044A5}"/>
                  </a:ext>
                </a:extLst>
              </p:cNvPr>
              <p:cNvSpPr/>
              <p:nvPr/>
            </p:nvSpPr>
            <p:spPr bwMode="auto">
              <a:xfrm>
                <a:off x="3746483" y="3885886"/>
                <a:ext cx="195196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7C1A123-D421-3EE7-D184-95BF9F4BE1CB}"/>
                  </a:ext>
                </a:extLst>
              </p:cNvPr>
              <p:cNvSpPr/>
              <p:nvPr/>
            </p:nvSpPr>
            <p:spPr bwMode="auto">
              <a:xfrm>
                <a:off x="3941679" y="3885886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9A77C5A-FB67-FFBA-2F96-E1B22982A04A}"/>
                  </a:ext>
                </a:extLst>
              </p:cNvPr>
              <p:cNvSpPr/>
              <p:nvPr/>
            </p:nvSpPr>
            <p:spPr bwMode="auto">
              <a:xfrm>
                <a:off x="4135288" y="3885886"/>
                <a:ext cx="195197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61A4258-7DFA-A51D-BB61-A29F37659611}"/>
                  </a:ext>
                </a:extLst>
              </p:cNvPr>
              <p:cNvSpPr/>
              <p:nvPr/>
            </p:nvSpPr>
            <p:spPr bwMode="auto">
              <a:xfrm>
                <a:off x="4330485" y="3885886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10362" name="Rectangle 78">
                <a:extLst>
                  <a:ext uri="{FF2B5EF4-FFF2-40B4-BE49-F238E27FC236}">
                    <a16:creationId xmlns:a16="http://schemas.microsoft.com/office/drawing/2014/main" id="{16537AF2-C61B-E576-CCA6-60BED6507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501" y="3886070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10363" name="Rectangle 79">
                <a:extLst>
                  <a:ext uri="{FF2B5EF4-FFF2-40B4-BE49-F238E27FC236}">
                    <a16:creationId xmlns:a16="http://schemas.microsoft.com/office/drawing/2014/main" id="{3129C9F6-4AED-2774-F196-61161132C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247" y="3886070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E4F83E0-E9BF-7078-DBA5-4BF3B0DF58B4}"/>
                  </a:ext>
                </a:extLst>
              </p:cNvPr>
              <p:cNvSpPr/>
              <p:nvPr/>
            </p:nvSpPr>
            <p:spPr bwMode="auto">
              <a:xfrm>
                <a:off x="4511398" y="3885886"/>
                <a:ext cx="195196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4485493-FCEC-22ED-9A78-143C8DF800E7}"/>
                  </a:ext>
                </a:extLst>
              </p:cNvPr>
              <p:cNvSpPr/>
              <p:nvPr/>
            </p:nvSpPr>
            <p:spPr bwMode="auto">
              <a:xfrm>
                <a:off x="4706594" y="3885886"/>
                <a:ext cx="193609" cy="183784"/>
              </a:xfrm>
              <a:prstGeom prst="rect">
                <a:avLst/>
              </a:prstGeom>
              <a:solidFill>
                <a:srgbClr val="CCECF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200"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</p:grpSp>
      </p:grpSp>
      <p:grpSp>
        <p:nvGrpSpPr>
          <p:cNvPr id="10244" name="Group 83">
            <a:extLst>
              <a:ext uri="{FF2B5EF4-FFF2-40B4-BE49-F238E27FC236}">
                <a16:creationId xmlns:a16="http://schemas.microsoft.com/office/drawing/2014/main" id="{6CDEF7D4-27CF-496A-93B7-190E919BC388}"/>
              </a:ext>
            </a:extLst>
          </p:cNvPr>
          <p:cNvGrpSpPr>
            <a:grpSpLocks/>
          </p:cNvGrpSpPr>
          <p:nvPr/>
        </p:nvGrpSpPr>
        <p:grpSpPr bwMode="auto">
          <a:xfrm>
            <a:off x="665560" y="2075706"/>
            <a:ext cx="2669117" cy="491067"/>
            <a:chOff x="2551501" y="3886070"/>
            <a:chExt cx="2001600" cy="367200"/>
          </a:xfrm>
        </p:grpSpPr>
        <p:grpSp>
          <p:nvGrpSpPr>
            <p:cNvPr id="10321" name="Group 84">
              <a:extLst>
                <a:ext uri="{FF2B5EF4-FFF2-40B4-BE49-F238E27FC236}">
                  <a16:creationId xmlns:a16="http://schemas.microsoft.com/office/drawing/2014/main" id="{B3C84667-DC8F-4929-88B4-0B410A96AC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1501" y="3886070"/>
              <a:ext cx="2001600" cy="183600"/>
              <a:chOff x="3864729" y="2771627"/>
              <a:chExt cx="2001600" cy="183600"/>
            </a:xfrm>
          </p:grpSpPr>
          <p:grpSp>
            <p:nvGrpSpPr>
              <p:cNvPr id="10336" name="Group 99">
                <a:extLst>
                  <a:ext uri="{FF2B5EF4-FFF2-40B4-BE49-F238E27FC236}">
                    <a16:creationId xmlns:a16="http://schemas.microsoft.com/office/drawing/2014/main" id="{2DA30E61-8415-C37B-96E4-0BBDE0E47E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3529" y="2771627"/>
                <a:ext cx="1944000" cy="183600"/>
                <a:chOff x="3893529" y="2771627"/>
                <a:chExt cx="1944000" cy="183600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8B9EA21B-0A00-E3BA-7563-0889CE8800C0}"/>
                    </a:ext>
                  </a:extLst>
                </p:cNvPr>
                <p:cNvSpPr/>
                <p:nvPr/>
              </p:nvSpPr>
              <p:spPr bwMode="auto">
                <a:xfrm>
                  <a:off x="3893301" y="2771627"/>
                  <a:ext cx="195240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1F9643D-C4E8-AAD0-2A99-135ADEB9453F}"/>
                    </a:ext>
                  </a:extLst>
                </p:cNvPr>
                <p:cNvSpPr/>
                <p:nvPr/>
              </p:nvSpPr>
              <p:spPr bwMode="auto">
                <a:xfrm>
                  <a:off x="4088541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6C6FA13F-C6BB-ADC9-27C9-45E3A075E764}"/>
                    </a:ext>
                  </a:extLst>
                </p:cNvPr>
                <p:cNvSpPr/>
                <p:nvPr/>
              </p:nvSpPr>
              <p:spPr bwMode="auto">
                <a:xfrm>
                  <a:off x="4282193" y="2771627"/>
                  <a:ext cx="195239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5019833-E5D7-B7C8-8ED2-723224CC144D}"/>
                    </a:ext>
                  </a:extLst>
                </p:cNvPr>
                <p:cNvSpPr/>
                <p:nvPr/>
              </p:nvSpPr>
              <p:spPr bwMode="auto">
                <a:xfrm>
                  <a:off x="4477432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F546F69A-4F02-3F8A-070E-AAF613306C74}"/>
                    </a:ext>
                  </a:extLst>
                </p:cNvPr>
                <p:cNvSpPr/>
                <p:nvPr/>
              </p:nvSpPr>
              <p:spPr bwMode="auto">
                <a:xfrm>
                  <a:off x="4671084" y="2771627"/>
                  <a:ext cx="195240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FF4F57C6-1962-B747-4F04-2AAEFAF46FD7}"/>
                    </a:ext>
                  </a:extLst>
                </p:cNvPr>
                <p:cNvSpPr/>
                <p:nvPr/>
              </p:nvSpPr>
              <p:spPr bwMode="auto">
                <a:xfrm>
                  <a:off x="4866323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FA05BFB6-3F9E-36C9-BCDE-8A25B19C562D}"/>
                    </a:ext>
                  </a:extLst>
                </p:cNvPr>
                <p:cNvSpPr/>
                <p:nvPr/>
              </p:nvSpPr>
              <p:spPr bwMode="auto">
                <a:xfrm>
                  <a:off x="5059975" y="2771627"/>
                  <a:ext cx="195239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FB53506-8EE6-13AC-D970-AE2A517A0958}"/>
                    </a:ext>
                  </a:extLst>
                </p:cNvPr>
                <p:cNvSpPr/>
                <p:nvPr/>
              </p:nvSpPr>
              <p:spPr bwMode="auto">
                <a:xfrm>
                  <a:off x="5255214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C6969ED2-CFBF-F0E0-CECF-3F204E9A8565}"/>
                    </a:ext>
                  </a:extLst>
                </p:cNvPr>
                <p:cNvSpPr/>
                <p:nvPr/>
              </p:nvSpPr>
              <p:spPr bwMode="auto">
                <a:xfrm>
                  <a:off x="5448866" y="2771627"/>
                  <a:ext cx="195240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BA43C3C-D6D5-A83C-7C02-E877580DFD46}"/>
                    </a:ext>
                  </a:extLst>
                </p:cNvPr>
                <p:cNvSpPr/>
                <p:nvPr/>
              </p:nvSpPr>
              <p:spPr bwMode="auto">
                <a:xfrm>
                  <a:off x="5644106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</p:grpSp>
          <p:sp>
            <p:nvSpPr>
              <p:cNvPr id="10337" name="Rectangle 100">
                <a:extLst>
                  <a:ext uri="{FF2B5EF4-FFF2-40B4-BE49-F238E27FC236}">
                    <a16:creationId xmlns:a16="http://schemas.microsoft.com/office/drawing/2014/main" id="{6F180915-E625-DFBC-BB61-08DFA7D39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4729" y="2771627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10338" name="Rectangle 101">
                <a:extLst>
                  <a:ext uri="{FF2B5EF4-FFF2-40B4-BE49-F238E27FC236}">
                    <a16:creationId xmlns:a16="http://schemas.microsoft.com/office/drawing/2014/main" id="{18056FD7-B26D-042C-67E1-5AAA4C759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7529" y="2771627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</p:grpSp>
        <p:grpSp>
          <p:nvGrpSpPr>
            <p:cNvPr id="10322" name="Group 85">
              <a:extLst>
                <a:ext uri="{FF2B5EF4-FFF2-40B4-BE49-F238E27FC236}">
                  <a16:creationId xmlns:a16="http://schemas.microsoft.com/office/drawing/2014/main" id="{BF5C6EF9-9F0B-98A6-46DC-84F3DA9995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1501" y="4069670"/>
              <a:ext cx="2001600" cy="183600"/>
              <a:chOff x="3864729" y="2771627"/>
              <a:chExt cx="2001600" cy="183600"/>
            </a:xfrm>
          </p:grpSpPr>
          <p:grpSp>
            <p:nvGrpSpPr>
              <p:cNvPr id="10323" name="Group 86">
                <a:extLst>
                  <a:ext uri="{FF2B5EF4-FFF2-40B4-BE49-F238E27FC236}">
                    <a16:creationId xmlns:a16="http://schemas.microsoft.com/office/drawing/2014/main" id="{DE8A6E2E-C747-71CF-8A1D-057119CA11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3529" y="2771627"/>
                <a:ext cx="1944000" cy="183600"/>
                <a:chOff x="3893529" y="2771627"/>
                <a:chExt cx="1944000" cy="18360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19971E83-095C-7DAA-B009-296F5E9AC6E1}"/>
                    </a:ext>
                  </a:extLst>
                </p:cNvPr>
                <p:cNvSpPr/>
                <p:nvPr/>
              </p:nvSpPr>
              <p:spPr bwMode="auto">
                <a:xfrm>
                  <a:off x="3893301" y="2771627"/>
                  <a:ext cx="195240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DE021E7-A87B-814E-F494-79E86A32F10E}"/>
                    </a:ext>
                  </a:extLst>
                </p:cNvPr>
                <p:cNvSpPr/>
                <p:nvPr/>
              </p:nvSpPr>
              <p:spPr bwMode="auto">
                <a:xfrm>
                  <a:off x="4088541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A05A5C66-187A-3814-B428-3FAC1ADDC97B}"/>
                    </a:ext>
                  </a:extLst>
                </p:cNvPr>
                <p:cNvSpPr/>
                <p:nvPr/>
              </p:nvSpPr>
              <p:spPr bwMode="auto">
                <a:xfrm>
                  <a:off x="4282193" y="2771627"/>
                  <a:ext cx="195239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E6386756-FA48-3B13-1882-CCA8537C538E}"/>
                    </a:ext>
                  </a:extLst>
                </p:cNvPr>
                <p:cNvSpPr/>
                <p:nvPr/>
              </p:nvSpPr>
              <p:spPr bwMode="auto">
                <a:xfrm>
                  <a:off x="4477432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E03E9B5-63F8-4A72-B67B-B44182B9D017}"/>
                    </a:ext>
                  </a:extLst>
                </p:cNvPr>
                <p:cNvSpPr/>
                <p:nvPr/>
              </p:nvSpPr>
              <p:spPr bwMode="auto">
                <a:xfrm>
                  <a:off x="4671084" y="2771627"/>
                  <a:ext cx="195240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6CBBC67-7B45-61BB-996E-0E986A4415DA}"/>
                    </a:ext>
                  </a:extLst>
                </p:cNvPr>
                <p:cNvSpPr/>
                <p:nvPr/>
              </p:nvSpPr>
              <p:spPr bwMode="auto">
                <a:xfrm>
                  <a:off x="4866323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37C1BC5E-F8E1-82B7-BC95-2B5C7BF7B50C}"/>
                    </a:ext>
                  </a:extLst>
                </p:cNvPr>
                <p:cNvSpPr/>
                <p:nvPr/>
              </p:nvSpPr>
              <p:spPr bwMode="auto">
                <a:xfrm>
                  <a:off x="5059975" y="2771627"/>
                  <a:ext cx="195239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A04338E-9886-3B59-AE8C-41F8AB5905A3}"/>
                    </a:ext>
                  </a:extLst>
                </p:cNvPr>
                <p:cNvSpPr/>
                <p:nvPr/>
              </p:nvSpPr>
              <p:spPr bwMode="auto">
                <a:xfrm>
                  <a:off x="5255214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A51CEA2-7510-2EC6-2186-22603AB393F6}"/>
                    </a:ext>
                  </a:extLst>
                </p:cNvPr>
                <p:cNvSpPr/>
                <p:nvPr/>
              </p:nvSpPr>
              <p:spPr bwMode="auto">
                <a:xfrm>
                  <a:off x="5448866" y="2771627"/>
                  <a:ext cx="195240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F2BD3B4-7481-1311-E68D-089E4F5A243C}"/>
                    </a:ext>
                  </a:extLst>
                </p:cNvPr>
                <p:cNvSpPr/>
                <p:nvPr/>
              </p:nvSpPr>
              <p:spPr bwMode="auto">
                <a:xfrm>
                  <a:off x="5644106" y="2771627"/>
                  <a:ext cx="193652" cy="183600"/>
                </a:xfrm>
                <a:prstGeom prst="rect">
                  <a:avLst/>
                </a:prstGeom>
                <a:solidFill>
                  <a:srgbClr val="CCECFF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3200">
                    <a:latin typeface="Arial" charset="0"/>
                    <a:ea typeface="ヒラギノ角ゴ ProN W3" charset="0"/>
                    <a:sym typeface="Arial" charset="0"/>
                  </a:endParaRPr>
                </a:p>
              </p:txBody>
            </p:sp>
          </p:grpSp>
          <p:sp>
            <p:nvSpPr>
              <p:cNvPr id="10324" name="Rectangle 87">
                <a:extLst>
                  <a:ext uri="{FF2B5EF4-FFF2-40B4-BE49-F238E27FC236}">
                    <a16:creationId xmlns:a16="http://schemas.microsoft.com/office/drawing/2014/main" id="{D7F3449F-C9F7-2A79-792F-DE588A75E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4729" y="2771627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  <p:sp>
            <p:nvSpPr>
              <p:cNvPr id="10325" name="Rectangle 88">
                <a:extLst>
                  <a:ext uri="{FF2B5EF4-FFF2-40B4-BE49-F238E27FC236}">
                    <a16:creationId xmlns:a16="http://schemas.microsoft.com/office/drawing/2014/main" id="{F147CE03-A92F-67B6-A8CD-8552EBE4F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7529" y="2771627"/>
                <a:ext cx="28800" cy="1836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rgbClr val="000000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eaLnBrk="1" hangingPunct="1"/>
                <a:endParaRPr lang="en-IT" altLang="en-IT" sz="3200"/>
              </a:p>
            </p:txBody>
          </p:sp>
        </p:grpSp>
      </p:grpSp>
      <p:sp>
        <p:nvSpPr>
          <p:cNvPr id="10245" name="TextBox 229">
            <a:extLst>
              <a:ext uri="{FF2B5EF4-FFF2-40B4-BE49-F238E27FC236}">
                <a16:creationId xmlns:a16="http://schemas.microsoft.com/office/drawing/2014/main" id="{5C0B30E7-B0AC-A7EE-0C8C-02DB20575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777" y="2156140"/>
            <a:ext cx="458780" cy="2974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1333" dirty="0"/>
              <a:t>10x</a:t>
            </a:r>
          </a:p>
        </p:txBody>
      </p:sp>
      <p:sp>
        <p:nvSpPr>
          <p:cNvPr id="10246" name="TextBox 323">
            <a:extLst>
              <a:ext uri="{FF2B5EF4-FFF2-40B4-BE49-F238E27FC236}">
                <a16:creationId xmlns:a16="http://schemas.microsoft.com/office/drawing/2014/main" id="{6D8D3C91-EF01-E418-297F-0CBF20479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926" y="2785848"/>
            <a:ext cx="506870" cy="2974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1333"/>
              <a:t>12 x</a:t>
            </a:r>
          </a:p>
        </p:txBody>
      </p:sp>
      <p:sp>
        <p:nvSpPr>
          <p:cNvPr id="10247" name="TextBox 324">
            <a:extLst>
              <a:ext uri="{FF2B5EF4-FFF2-40B4-BE49-F238E27FC236}">
                <a16:creationId xmlns:a16="http://schemas.microsoft.com/office/drawing/2014/main" id="{D000EA82-34C1-59C5-C1C9-0A2235D7D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673" y="3819320"/>
            <a:ext cx="412292" cy="2974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1333"/>
              <a:t>9 x</a:t>
            </a:r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45040BB0-B764-38F3-F3BF-B3DE6F24FE7F}"/>
              </a:ext>
            </a:extLst>
          </p:cNvPr>
          <p:cNvCxnSpPr>
            <a:stCxn id="10242" idx="2"/>
          </p:cNvCxnSpPr>
          <p:nvPr/>
        </p:nvCxnSpPr>
        <p:spPr bwMode="auto">
          <a:xfrm>
            <a:off x="170549" y="3278841"/>
            <a:ext cx="0" cy="3039533"/>
          </a:xfrm>
          <a:prstGeom prst="line">
            <a:avLst/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9E7D8493-0384-BBE4-5CDA-44AC9AA006F8}"/>
              </a:ext>
            </a:extLst>
          </p:cNvPr>
          <p:cNvCxnSpPr>
            <a:stCxn id="10242" idx="6"/>
          </p:cNvCxnSpPr>
          <p:nvPr/>
        </p:nvCxnSpPr>
        <p:spPr bwMode="auto">
          <a:xfrm>
            <a:off x="3828149" y="3278841"/>
            <a:ext cx="0" cy="3039533"/>
          </a:xfrm>
          <a:prstGeom prst="line">
            <a:avLst/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0250" name="Group 377">
            <a:extLst>
              <a:ext uri="{FF2B5EF4-FFF2-40B4-BE49-F238E27FC236}">
                <a16:creationId xmlns:a16="http://schemas.microsoft.com/office/drawing/2014/main" id="{7F210DF8-4411-7A8B-2FCA-7AC251045E9E}"/>
              </a:ext>
            </a:extLst>
          </p:cNvPr>
          <p:cNvGrpSpPr>
            <a:grpSpLocks/>
          </p:cNvGrpSpPr>
          <p:nvPr/>
        </p:nvGrpSpPr>
        <p:grpSpPr bwMode="auto">
          <a:xfrm>
            <a:off x="4035934" y="1312629"/>
            <a:ext cx="2063751" cy="2659511"/>
            <a:chOff x="3028543" y="1047756"/>
            <a:chExt cx="1548053" cy="1995039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074A2CDE-FE79-66EC-E53D-2BCF1C94396A}"/>
                </a:ext>
              </a:extLst>
            </p:cNvPr>
            <p:cNvSpPr/>
            <p:nvPr/>
          </p:nvSpPr>
          <p:spPr bwMode="auto">
            <a:xfrm>
              <a:off x="3330215" y="1778155"/>
              <a:ext cx="398525" cy="376315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C01AC615-843F-447D-64A7-F677BCABFC53}"/>
                </a:ext>
              </a:extLst>
            </p:cNvPr>
            <p:cNvSpPr/>
            <p:nvPr/>
          </p:nvSpPr>
          <p:spPr bwMode="auto">
            <a:xfrm>
              <a:off x="3728740" y="1778155"/>
              <a:ext cx="396937" cy="376315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10305" name="Rectangle 206">
              <a:extLst>
                <a:ext uri="{FF2B5EF4-FFF2-40B4-BE49-F238E27FC236}">
                  <a16:creationId xmlns:a16="http://schemas.microsoft.com/office/drawing/2014/main" id="{5ED1A3B5-9175-B77C-4732-1CEDEB771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874" y="1778518"/>
              <a:ext cx="58916" cy="375588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 sz="3200"/>
            </a:p>
          </p:txBody>
        </p: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4F04D2EB-BDC6-1DDA-1C7E-FCF3EFB1AB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7400" y="1965518"/>
              <a:ext cx="0" cy="854249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55D47796-E37A-5FCF-E0FD-852294568612}"/>
                </a:ext>
              </a:extLst>
            </p:cNvPr>
            <p:cNvCxnSpPr/>
            <p:nvPr/>
          </p:nvCxnSpPr>
          <p:spPr bwMode="auto">
            <a:xfrm flipH="1">
              <a:off x="4125676" y="1965518"/>
              <a:ext cx="0" cy="854249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84309124-D54D-4281-5C0D-409752D20AB4}"/>
                </a:ext>
              </a:extLst>
            </p:cNvPr>
            <p:cNvCxnSpPr/>
            <p:nvPr/>
          </p:nvCxnSpPr>
          <p:spPr bwMode="auto">
            <a:xfrm>
              <a:off x="3496929" y="2735613"/>
              <a:ext cx="231811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94B37807-18EC-9708-2B77-503947F371D0}"/>
                </a:ext>
              </a:extLst>
            </p:cNvPr>
            <p:cNvCxnSpPr/>
            <p:nvPr/>
          </p:nvCxnSpPr>
          <p:spPr bwMode="auto">
            <a:xfrm flipH="1">
              <a:off x="4125676" y="2735613"/>
              <a:ext cx="204819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D473306-95FD-6D13-5BE7-C6797AFB5C44}"/>
                </a:ext>
              </a:extLst>
            </p:cNvPr>
            <p:cNvCxnSpPr>
              <a:stCxn id="10305" idx="1"/>
            </p:cNvCxnSpPr>
            <p:nvPr/>
          </p:nvCxnSpPr>
          <p:spPr bwMode="auto">
            <a:xfrm flipV="1">
              <a:off x="3271469" y="1254173"/>
              <a:ext cx="0" cy="711345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B178EFB7-0720-116C-8816-491AF481A058}"/>
                </a:ext>
              </a:extLst>
            </p:cNvPr>
            <p:cNvCxnSpPr>
              <a:stCxn id="10305" idx="3"/>
            </p:cNvCxnSpPr>
            <p:nvPr/>
          </p:nvCxnSpPr>
          <p:spPr bwMode="auto">
            <a:xfrm flipV="1">
              <a:off x="3330215" y="1254173"/>
              <a:ext cx="0" cy="711345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20606013-E997-C557-3882-6F158180E63B}"/>
                </a:ext>
              </a:extLst>
            </p:cNvPr>
            <p:cNvCxnSpPr/>
            <p:nvPr/>
          </p:nvCxnSpPr>
          <p:spPr bwMode="auto">
            <a:xfrm>
              <a:off x="3028543" y="1304983"/>
              <a:ext cx="231811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BC1CEDFD-F951-B80A-3C76-3E6032D1B0C5}"/>
                </a:ext>
              </a:extLst>
            </p:cNvPr>
            <p:cNvCxnSpPr/>
            <p:nvPr/>
          </p:nvCxnSpPr>
          <p:spPr bwMode="auto">
            <a:xfrm flipH="1">
              <a:off x="3330215" y="1304983"/>
              <a:ext cx="204820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314" name="TextBox 237">
              <a:extLst>
                <a:ext uri="{FF2B5EF4-FFF2-40B4-BE49-F238E27FC236}">
                  <a16:creationId xmlns:a16="http://schemas.microsoft.com/office/drawing/2014/main" id="{86D6105A-AEFF-D4FE-FCC0-729272C32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6260" y="1047756"/>
              <a:ext cx="209465" cy="2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1333"/>
                <a:t>3</a:t>
              </a:r>
            </a:p>
          </p:txBody>
        </p: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0E8F39A1-0B4D-32FC-6738-0010B23C5FE1}"/>
                </a:ext>
              </a:extLst>
            </p:cNvPr>
            <p:cNvCxnSpPr/>
            <p:nvPr/>
          </p:nvCxnSpPr>
          <p:spPr bwMode="auto">
            <a:xfrm>
              <a:off x="4341610" y="1495522"/>
              <a:ext cx="0" cy="223884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F73063AF-2099-BE19-2948-C04656CA48C3}"/>
                </a:ext>
              </a:extLst>
            </p:cNvPr>
            <p:cNvCxnSpPr/>
            <p:nvPr/>
          </p:nvCxnSpPr>
          <p:spPr bwMode="auto">
            <a:xfrm rot="5400000" flipH="1">
              <a:off x="4228080" y="2296579"/>
              <a:ext cx="204830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317" name="TextBox 240">
              <a:extLst>
                <a:ext uri="{FF2B5EF4-FFF2-40B4-BE49-F238E27FC236}">
                  <a16:creationId xmlns:a16="http://schemas.microsoft.com/office/drawing/2014/main" id="{2479C88D-B758-CC1B-FCC1-61DFC51E2F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224289" y="1854749"/>
              <a:ext cx="458392" cy="22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1333"/>
                <a:t>20.52</a:t>
              </a:r>
            </a:p>
          </p:txBody>
        </p: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3A524FCF-E557-0D72-A6A5-B5669DE6CB4A}"/>
                </a:ext>
              </a:extLst>
            </p:cNvPr>
            <p:cNvCxnSpPr/>
            <p:nvPr/>
          </p:nvCxnSpPr>
          <p:spPr bwMode="auto">
            <a:xfrm>
              <a:off x="3904979" y="1778155"/>
              <a:ext cx="671617" cy="0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2B17D7DB-3F9E-2FDB-47CE-D62474A2E4D6}"/>
                </a:ext>
              </a:extLst>
            </p:cNvPr>
            <p:cNvCxnSpPr/>
            <p:nvPr/>
          </p:nvCxnSpPr>
          <p:spPr bwMode="auto">
            <a:xfrm>
              <a:off x="3904979" y="2154469"/>
              <a:ext cx="671617" cy="0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320" name="TextBox 329">
              <a:extLst>
                <a:ext uri="{FF2B5EF4-FFF2-40B4-BE49-F238E27FC236}">
                  <a16:creationId xmlns:a16="http://schemas.microsoft.com/office/drawing/2014/main" id="{B7F95156-EC1F-0EC0-E823-F8D335F12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6541" y="2819659"/>
              <a:ext cx="529313" cy="2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1333"/>
                <a:t>21.666</a:t>
              </a:r>
            </a:p>
          </p:txBody>
        </p:sp>
      </p:grpSp>
      <p:sp>
        <p:nvSpPr>
          <p:cNvPr id="10251" name="TextBox 330">
            <a:extLst>
              <a:ext uri="{FF2B5EF4-FFF2-40B4-BE49-F238E27FC236}">
                <a16:creationId xmlns:a16="http://schemas.microsoft.com/office/drawing/2014/main" id="{6ADB3F84-A16F-851F-3235-7AC8F2E37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249" y="5649507"/>
            <a:ext cx="530915" cy="379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1867"/>
              <a:t>12</a:t>
            </a:r>
            <a:r>
              <a:rPr lang="en-US" altLang="en-US" sz="1867"/>
              <a:t>”</a:t>
            </a:r>
            <a:endParaRPr lang="en-US" altLang="en-IT" sz="1867"/>
          </a:p>
        </p:txBody>
      </p:sp>
      <p:cxnSp>
        <p:nvCxnSpPr>
          <p:cNvPr id="332" name="Straight Arrow Connector 331">
            <a:extLst>
              <a:ext uri="{FF2B5EF4-FFF2-40B4-BE49-F238E27FC236}">
                <a16:creationId xmlns:a16="http://schemas.microsoft.com/office/drawing/2014/main" id="{4689D17A-9580-BE2F-168E-6D2EE9F60DB1}"/>
              </a:ext>
            </a:extLst>
          </p:cNvPr>
          <p:cNvCxnSpPr/>
          <p:nvPr/>
        </p:nvCxnSpPr>
        <p:spPr bwMode="auto">
          <a:xfrm>
            <a:off x="2414216" y="5941607"/>
            <a:ext cx="1403351" cy="0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EFB4E49B-2032-1C09-3E39-D098F764F71E}"/>
              </a:ext>
            </a:extLst>
          </p:cNvPr>
          <p:cNvCxnSpPr/>
          <p:nvPr/>
        </p:nvCxnSpPr>
        <p:spPr bwMode="auto">
          <a:xfrm flipH="1">
            <a:off x="170549" y="5941607"/>
            <a:ext cx="1346200" cy="0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339" name="Table 338">
            <a:extLst>
              <a:ext uri="{FF2B5EF4-FFF2-40B4-BE49-F238E27FC236}">
                <a16:creationId xmlns:a16="http://schemas.microsoft.com/office/drawing/2014/main" id="{F27D0A1A-2F21-7602-8D0D-A2B1D2B2C4AC}"/>
              </a:ext>
            </a:extLst>
          </p:cNvPr>
          <p:cNvGraphicFramePr>
            <a:graphicFrameLocks noGrp="1"/>
          </p:cNvGraphicFramePr>
          <p:nvPr/>
        </p:nvGraphicFramePr>
        <p:xfrm>
          <a:off x="9353550" y="1123950"/>
          <a:ext cx="2168169" cy="20726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93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4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Layer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Radius (mm)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8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13.7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8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20.23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8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26.76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8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33.3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278" name="Group 378">
            <a:extLst>
              <a:ext uri="{FF2B5EF4-FFF2-40B4-BE49-F238E27FC236}">
                <a16:creationId xmlns:a16="http://schemas.microsoft.com/office/drawing/2014/main" id="{CCEFDA2A-FAD3-35D5-8AC8-64854294BFBC}"/>
              </a:ext>
            </a:extLst>
          </p:cNvPr>
          <p:cNvGrpSpPr>
            <a:grpSpLocks/>
          </p:cNvGrpSpPr>
          <p:nvPr/>
        </p:nvGrpSpPr>
        <p:grpSpPr bwMode="auto">
          <a:xfrm>
            <a:off x="6320346" y="1255325"/>
            <a:ext cx="2033236" cy="2718758"/>
            <a:chOff x="3051431" y="1003310"/>
            <a:chExt cx="1525165" cy="2039485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72E2CA1C-5A94-4A25-5678-30B171249E09}"/>
                </a:ext>
              </a:extLst>
            </p:cNvPr>
            <p:cNvSpPr/>
            <p:nvPr/>
          </p:nvSpPr>
          <p:spPr bwMode="auto">
            <a:xfrm>
              <a:off x="3330215" y="1778155"/>
              <a:ext cx="398524" cy="376314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74260820-25C4-C2EA-64C3-BA66ABE52756}"/>
                </a:ext>
              </a:extLst>
            </p:cNvPr>
            <p:cNvSpPr/>
            <p:nvPr/>
          </p:nvSpPr>
          <p:spPr bwMode="auto">
            <a:xfrm>
              <a:off x="3728739" y="1778155"/>
              <a:ext cx="396937" cy="376314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3200"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10287" name="Rectangle 381">
              <a:extLst>
                <a:ext uri="{FF2B5EF4-FFF2-40B4-BE49-F238E27FC236}">
                  <a16:creationId xmlns:a16="http://schemas.microsoft.com/office/drawing/2014/main" id="{EF8BAFBB-F38A-6B72-EC8A-D72E6AD7A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3649" y="1778155"/>
              <a:ext cx="43200" cy="37558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IT" altLang="en-IT" sz="3200"/>
            </a:p>
          </p:txBody>
        </p: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416A0272-892D-D827-43F8-003BCA46CC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20079" y="1965518"/>
              <a:ext cx="0" cy="854249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B028A9C2-B7DA-BD5F-169F-0884A8CA396D}"/>
                </a:ext>
              </a:extLst>
            </p:cNvPr>
            <p:cNvCxnSpPr/>
            <p:nvPr/>
          </p:nvCxnSpPr>
          <p:spPr bwMode="auto">
            <a:xfrm flipH="1">
              <a:off x="4125676" y="1965518"/>
              <a:ext cx="0" cy="854249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DE0C4E0C-B8F9-2AAE-DEEB-E4655B6B1255}"/>
                </a:ext>
              </a:extLst>
            </p:cNvPr>
            <p:cNvCxnSpPr/>
            <p:nvPr/>
          </p:nvCxnSpPr>
          <p:spPr bwMode="auto">
            <a:xfrm>
              <a:off x="3496928" y="2735613"/>
              <a:ext cx="231811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6" name="Straight Arrow Connector 385">
              <a:extLst>
                <a:ext uri="{FF2B5EF4-FFF2-40B4-BE49-F238E27FC236}">
                  <a16:creationId xmlns:a16="http://schemas.microsoft.com/office/drawing/2014/main" id="{585231F9-C304-12C7-B013-6AB26A0BA799}"/>
                </a:ext>
              </a:extLst>
            </p:cNvPr>
            <p:cNvCxnSpPr/>
            <p:nvPr/>
          </p:nvCxnSpPr>
          <p:spPr bwMode="auto">
            <a:xfrm flipH="1">
              <a:off x="4125676" y="2735613"/>
              <a:ext cx="204820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3A414E70-1496-50C0-D70A-E46066EA97D4}"/>
                </a:ext>
              </a:extLst>
            </p:cNvPr>
            <p:cNvCxnSpPr>
              <a:stCxn id="10287" idx="1"/>
            </p:cNvCxnSpPr>
            <p:nvPr/>
          </p:nvCxnSpPr>
          <p:spPr bwMode="auto">
            <a:xfrm flipV="1">
              <a:off x="3283242" y="1253810"/>
              <a:ext cx="0" cy="711345"/>
            </a:xfrm>
            <a:prstGeom prst="line">
              <a:avLst/>
            </a:prstGeom>
            <a:solidFill>
              <a:srgbClr val="CCECFF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9" name="Straight Arrow Connector 388">
              <a:extLst>
                <a:ext uri="{FF2B5EF4-FFF2-40B4-BE49-F238E27FC236}">
                  <a16:creationId xmlns:a16="http://schemas.microsoft.com/office/drawing/2014/main" id="{E766BB9A-096F-206D-8DE7-7E4E4C2CE9D5}"/>
                </a:ext>
              </a:extLst>
            </p:cNvPr>
            <p:cNvCxnSpPr/>
            <p:nvPr/>
          </p:nvCxnSpPr>
          <p:spPr bwMode="auto">
            <a:xfrm>
              <a:off x="3051431" y="1308539"/>
              <a:ext cx="231811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0" name="Straight Arrow Connector 389">
              <a:extLst>
                <a:ext uri="{FF2B5EF4-FFF2-40B4-BE49-F238E27FC236}">
                  <a16:creationId xmlns:a16="http://schemas.microsoft.com/office/drawing/2014/main" id="{D82E6BAE-6D18-F4D9-37B0-170E6C05ED4F}"/>
                </a:ext>
              </a:extLst>
            </p:cNvPr>
            <p:cNvCxnSpPr/>
            <p:nvPr/>
          </p:nvCxnSpPr>
          <p:spPr bwMode="auto">
            <a:xfrm flipH="1">
              <a:off x="3330215" y="1304984"/>
              <a:ext cx="204819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96" name="TextBox 390">
              <a:extLst>
                <a:ext uri="{FF2B5EF4-FFF2-40B4-BE49-F238E27FC236}">
                  <a16:creationId xmlns:a16="http://schemas.microsoft.com/office/drawing/2014/main" id="{6E3D496D-AB17-3B3C-EEA0-16C0717C4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6260" y="1003310"/>
              <a:ext cx="316482" cy="2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1333" dirty="0"/>
                <a:t>4.5</a:t>
              </a:r>
            </a:p>
          </p:txBody>
        </p:sp>
        <p:cxnSp>
          <p:nvCxnSpPr>
            <p:cNvPr id="392" name="Straight Arrow Connector 391">
              <a:extLst>
                <a:ext uri="{FF2B5EF4-FFF2-40B4-BE49-F238E27FC236}">
                  <a16:creationId xmlns:a16="http://schemas.microsoft.com/office/drawing/2014/main" id="{DD750F26-085D-2E9F-F23D-E74B833B55C0}"/>
                </a:ext>
              </a:extLst>
            </p:cNvPr>
            <p:cNvCxnSpPr/>
            <p:nvPr/>
          </p:nvCxnSpPr>
          <p:spPr bwMode="auto">
            <a:xfrm>
              <a:off x="4341609" y="1495522"/>
              <a:ext cx="0" cy="223883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3" name="Straight Arrow Connector 392">
              <a:extLst>
                <a:ext uri="{FF2B5EF4-FFF2-40B4-BE49-F238E27FC236}">
                  <a16:creationId xmlns:a16="http://schemas.microsoft.com/office/drawing/2014/main" id="{D847B027-2CE6-61C3-F75E-A7CAD44399CC}"/>
                </a:ext>
              </a:extLst>
            </p:cNvPr>
            <p:cNvCxnSpPr/>
            <p:nvPr/>
          </p:nvCxnSpPr>
          <p:spPr bwMode="auto">
            <a:xfrm rot="5400000" flipH="1">
              <a:off x="4228081" y="2296580"/>
              <a:ext cx="204829" cy="0"/>
            </a:xfrm>
            <a:prstGeom prst="straightConnector1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99" name="TextBox 393">
              <a:extLst>
                <a:ext uri="{FF2B5EF4-FFF2-40B4-BE49-F238E27FC236}">
                  <a16:creationId xmlns:a16="http://schemas.microsoft.com/office/drawing/2014/main" id="{62D243FA-0A8D-9591-9F50-F28BD08A43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224289" y="1854749"/>
              <a:ext cx="458392" cy="22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1333"/>
                <a:t>20.52</a:t>
              </a:r>
            </a:p>
          </p:txBody>
        </p: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3D12E922-601F-9228-EE40-7D2F32144E7C}"/>
                </a:ext>
              </a:extLst>
            </p:cNvPr>
            <p:cNvCxnSpPr/>
            <p:nvPr/>
          </p:nvCxnSpPr>
          <p:spPr bwMode="auto">
            <a:xfrm>
              <a:off x="3904979" y="1778155"/>
              <a:ext cx="671617" cy="0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A4823FDB-0343-B3A8-F949-0BCEC899CB17}"/>
                </a:ext>
              </a:extLst>
            </p:cNvPr>
            <p:cNvCxnSpPr/>
            <p:nvPr/>
          </p:nvCxnSpPr>
          <p:spPr bwMode="auto">
            <a:xfrm>
              <a:off x="3904979" y="2154469"/>
              <a:ext cx="671617" cy="0"/>
            </a:xfrm>
            <a:prstGeom prst="line">
              <a:avLst/>
            </a:prstGeom>
            <a:solidFill>
              <a:srgbClr val="CCECFF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302" name="TextBox 396">
              <a:extLst>
                <a:ext uri="{FF2B5EF4-FFF2-40B4-BE49-F238E27FC236}">
                  <a16:creationId xmlns:a16="http://schemas.microsoft.com/office/drawing/2014/main" id="{553BB0CB-690F-DE33-B62E-9C904579F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6541" y="2819659"/>
              <a:ext cx="529314" cy="22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000000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IT" sz="1333"/>
                <a:t>21.666</a:t>
              </a:r>
            </a:p>
          </p:txBody>
        </p:sp>
      </p:grpSp>
      <p:sp>
        <p:nvSpPr>
          <p:cNvPr id="10279" name="Rectangle 397">
            <a:extLst>
              <a:ext uri="{FF2B5EF4-FFF2-40B4-BE49-F238E27FC236}">
                <a16:creationId xmlns:a16="http://schemas.microsoft.com/office/drawing/2014/main" id="{A4DE702A-F50F-BE1A-5E27-B636C882B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930" y="2288241"/>
            <a:ext cx="59267" cy="501649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IT" altLang="en-IT" sz="3200"/>
          </a:p>
        </p:txBody>
      </p: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9C7C7F7E-1912-98BF-FF76-5F88084FC84E}"/>
              </a:ext>
            </a:extLst>
          </p:cNvPr>
          <p:cNvCxnSpPr/>
          <p:nvPr/>
        </p:nvCxnSpPr>
        <p:spPr bwMode="auto">
          <a:xfrm>
            <a:off x="7460350" y="1657474"/>
            <a:ext cx="309033" cy="0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80FD687E-AC78-01FC-CE42-893CC158E6A0}"/>
              </a:ext>
            </a:extLst>
          </p:cNvPr>
          <p:cNvCxnSpPr/>
          <p:nvPr/>
        </p:nvCxnSpPr>
        <p:spPr bwMode="auto">
          <a:xfrm flipH="1">
            <a:off x="7826642" y="1657474"/>
            <a:ext cx="270933" cy="0"/>
          </a:xfrm>
          <a:prstGeom prst="straightConnector1">
            <a:avLst/>
          </a:prstGeom>
          <a:solidFill>
            <a:srgbClr val="CCEC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284" name="TextBox 402">
            <a:extLst>
              <a:ext uri="{FF2B5EF4-FFF2-40B4-BE49-F238E27FC236}">
                <a16:creationId xmlns:a16="http://schemas.microsoft.com/office/drawing/2014/main" id="{0BF7B90A-E6CE-92E3-B7E8-388613BC9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608" y="1270852"/>
            <a:ext cx="421910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IT" sz="1333" dirty="0"/>
              <a:t>1.5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04FBC7-D135-D0B6-4662-F006BE682AE0}"/>
              </a:ext>
            </a:extLst>
          </p:cNvPr>
          <p:cNvCxnSpPr>
            <a:stCxn id="10287" idx="3"/>
            <a:endCxn id="10296" idx="2"/>
          </p:cNvCxnSpPr>
          <p:nvPr/>
        </p:nvCxnSpPr>
        <p:spPr>
          <a:xfrm flipH="1" flipV="1">
            <a:off x="6684382" y="1552779"/>
            <a:ext cx="3131" cy="98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2D38A90-46F9-913C-CF4D-288792A79C9F}"/>
              </a:ext>
            </a:extLst>
          </p:cNvPr>
          <p:cNvCxnSpPr>
            <a:cxnSpLocks/>
            <a:stCxn id="10279" idx="1"/>
          </p:cNvCxnSpPr>
          <p:nvPr/>
        </p:nvCxnSpPr>
        <p:spPr>
          <a:xfrm flipV="1">
            <a:off x="7756930" y="1565629"/>
            <a:ext cx="9096" cy="973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73B639-A0A1-5127-740F-7D7B251B052E}"/>
              </a:ext>
            </a:extLst>
          </p:cNvPr>
          <p:cNvCxnSpPr>
            <a:cxnSpLocks/>
            <a:stCxn id="10279" idx="3"/>
          </p:cNvCxnSpPr>
          <p:nvPr/>
        </p:nvCxnSpPr>
        <p:spPr>
          <a:xfrm flipV="1">
            <a:off x="7816197" y="1513541"/>
            <a:ext cx="10445" cy="1025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05F51B9-E456-3A2C-2929-8A0C1C66CB06}"/>
              </a:ext>
            </a:extLst>
          </p:cNvPr>
          <p:cNvSpPr txBox="1"/>
          <p:nvPr/>
        </p:nvSpPr>
        <p:spPr>
          <a:xfrm>
            <a:off x="1477985" y="3270528"/>
            <a:ext cx="992579" cy="500778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b="1" dirty="0">
                <a:solidFill>
                  <a:schemeClr val="bg1"/>
                </a:solidFill>
                <a:highlight>
                  <a:srgbClr val="0000FF"/>
                </a:highlight>
              </a:rPr>
              <a:t>Layer 3</a:t>
            </a:r>
            <a:endParaRPr lang="en-US" b="1">
              <a:solidFill>
                <a:schemeClr val="bg1"/>
              </a:solidFill>
              <a:highlight>
                <a:srgbClr val="0000FF"/>
              </a:highlight>
              <a:cs typeface="Arial"/>
            </a:endParaRPr>
          </a:p>
        </p:txBody>
      </p:sp>
      <p:sp>
        <p:nvSpPr>
          <p:cNvPr id="10304" name="TextBox 10303">
            <a:extLst>
              <a:ext uri="{FF2B5EF4-FFF2-40B4-BE49-F238E27FC236}">
                <a16:creationId xmlns:a16="http://schemas.microsoft.com/office/drawing/2014/main" id="{16A89F1B-2480-E598-8302-1BBD710BB50B}"/>
              </a:ext>
            </a:extLst>
          </p:cNvPr>
          <p:cNvSpPr txBox="1"/>
          <p:nvPr/>
        </p:nvSpPr>
        <p:spPr>
          <a:xfrm>
            <a:off x="2238709" y="2783895"/>
            <a:ext cx="992579" cy="500778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IT" b="1" dirty="0">
                <a:highlight>
                  <a:srgbClr val="FFFF00"/>
                </a:highlight>
              </a:rPr>
              <a:t>Layer 2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10306" name="TextBox 10305">
            <a:extLst>
              <a:ext uri="{FF2B5EF4-FFF2-40B4-BE49-F238E27FC236}">
                <a16:creationId xmlns:a16="http://schemas.microsoft.com/office/drawing/2014/main" id="{5253440C-A050-0AF9-5A55-6BE3E5E6A1FE}"/>
              </a:ext>
            </a:extLst>
          </p:cNvPr>
          <p:cNvSpPr txBox="1"/>
          <p:nvPr/>
        </p:nvSpPr>
        <p:spPr>
          <a:xfrm>
            <a:off x="1393038" y="1590516"/>
            <a:ext cx="992579" cy="500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b="1" dirty="0"/>
              <a:t>Layer 1</a:t>
            </a:r>
          </a:p>
        </p:txBody>
      </p:sp>
      <p:sp>
        <p:nvSpPr>
          <p:cNvPr id="10307" name="TextBox 10306">
            <a:extLst>
              <a:ext uri="{FF2B5EF4-FFF2-40B4-BE49-F238E27FC236}">
                <a16:creationId xmlns:a16="http://schemas.microsoft.com/office/drawing/2014/main" id="{BCE279EF-C248-9210-4F2F-6340F5F22D0F}"/>
              </a:ext>
            </a:extLst>
          </p:cNvPr>
          <p:cNvSpPr txBox="1"/>
          <p:nvPr/>
        </p:nvSpPr>
        <p:spPr>
          <a:xfrm>
            <a:off x="7186395" y="4626783"/>
            <a:ext cx="4759866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T" dirty="0">
                <a:solidFill>
                  <a:srgbClr val="FF0000"/>
                </a:solidFill>
              </a:rPr>
              <a:t>Power dissipation in ITS3</a:t>
            </a:r>
          </a:p>
          <a:p>
            <a:pPr algn="ctr"/>
            <a:r>
              <a:rPr lang="en-IT">
                <a:solidFill>
                  <a:srgbClr val="FF0000"/>
                </a:solidFill>
              </a:rPr>
              <a:t>(not  necessarily the same for FCC-ee)</a:t>
            </a:r>
            <a:endParaRPr lang="en-IT">
              <a:solidFill>
                <a:srgbClr val="FF0000"/>
              </a:solidFill>
              <a:cs typeface="Arial"/>
            </a:endParaRPr>
          </a:p>
          <a:p>
            <a:pPr algn="ctr"/>
            <a:endParaRPr lang="en-IT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RSU</a:t>
            </a:r>
            <a:r>
              <a:rPr lang="en-IT" dirty="0">
                <a:solidFill>
                  <a:schemeClr val="tx1"/>
                </a:solidFill>
              </a:rPr>
              <a:t>~ 50 </a:t>
            </a:r>
            <a:r>
              <a:rPr lang="en-IT" err="1">
                <a:solidFill>
                  <a:schemeClr val="tx1"/>
                </a:solidFill>
              </a:rPr>
              <a:t>mW</a:t>
            </a:r>
            <a:r>
              <a:rPr lang="en-IT" dirty="0">
                <a:solidFill>
                  <a:schemeClr val="tx1"/>
                </a:solidFill>
              </a:rPr>
              <a:t>/cm</a:t>
            </a:r>
            <a:r>
              <a:rPr lang="en-IT" baseline="30000" dirty="0">
                <a:solidFill>
                  <a:schemeClr val="tx1"/>
                </a:solidFill>
              </a:rPr>
              <a:t>2</a:t>
            </a:r>
            <a:r>
              <a:rPr lang="en-IT" dirty="0">
                <a:solidFill>
                  <a:schemeClr val="tx1"/>
                </a:solidFill>
              </a:rPr>
              <a:t> (depends on Temp.)</a:t>
            </a:r>
            <a:endParaRPr lang="en-IT" baseline="300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1"/>
                </a:solidFill>
              </a:rPr>
              <a:t>LEC ~ 700 mW/cm</a:t>
            </a:r>
            <a:r>
              <a:rPr lang="en-IT" baseline="30000" dirty="0">
                <a:solidFill>
                  <a:schemeClr val="tx1"/>
                </a:solidFill>
              </a:rPr>
              <a:t>2</a:t>
            </a:r>
            <a:endParaRPr lang="en-IT" dirty="0">
              <a:solidFill>
                <a:schemeClr val="tx1"/>
              </a:solidFill>
            </a:endParaRPr>
          </a:p>
        </p:txBody>
      </p:sp>
      <p:sp>
        <p:nvSpPr>
          <p:cNvPr id="10308" name="TextBox 10307">
            <a:extLst>
              <a:ext uri="{FF2B5EF4-FFF2-40B4-BE49-F238E27FC236}">
                <a16:creationId xmlns:a16="http://schemas.microsoft.com/office/drawing/2014/main" id="{1E1BEAB4-37DF-02EB-EEDF-0F503F81C175}"/>
              </a:ext>
            </a:extLst>
          </p:cNvPr>
          <p:cNvSpPr txBox="1"/>
          <p:nvPr/>
        </p:nvSpPr>
        <p:spPr>
          <a:xfrm>
            <a:off x="1424697" y="689951"/>
            <a:ext cx="4498347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3000" dirty="0"/>
              <a:t>Same reticle for all layers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C01F42C-5DD0-08E8-C309-17D3075D89E1}"/>
              </a:ext>
            </a:extLst>
          </p:cNvPr>
          <p:cNvSpPr/>
          <p:nvPr/>
        </p:nvSpPr>
        <p:spPr bwMode="auto">
          <a:xfrm>
            <a:off x="829907" y="4385528"/>
            <a:ext cx="260351" cy="245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endParaRPr lang="en-US" sz="3200" dirty="0">
              <a:highlight>
                <a:srgbClr val="0000FF"/>
              </a:highlight>
              <a:latin typeface="Arial" charset="0"/>
              <a:ea typeface="ヒラギノ角ゴ ProN W3" charset="0"/>
              <a:cs typeface="Arial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6B47382-830B-32FD-F51E-F96792906952}"/>
              </a:ext>
            </a:extLst>
          </p:cNvPr>
          <p:cNvSpPr/>
          <p:nvPr/>
        </p:nvSpPr>
        <p:spPr bwMode="auto">
          <a:xfrm>
            <a:off x="1090258" y="4385528"/>
            <a:ext cx="258233" cy="245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endParaRPr lang="en-US" sz="3200" dirty="0">
              <a:highlight>
                <a:srgbClr val="0000FF"/>
              </a:highlight>
              <a:latin typeface="Arial" charset="0"/>
              <a:ea typeface="ヒラギノ角ゴ ProN W3" charset="0"/>
              <a:cs typeface="Arial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DB5FFB8-3DA5-3D2B-33F7-BC66A3392E72}"/>
              </a:ext>
            </a:extLst>
          </p:cNvPr>
          <p:cNvSpPr/>
          <p:nvPr/>
        </p:nvSpPr>
        <p:spPr bwMode="auto">
          <a:xfrm>
            <a:off x="1348491" y="4385528"/>
            <a:ext cx="258233" cy="245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endParaRPr lang="en-US" sz="3200" dirty="0">
              <a:highlight>
                <a:srgbClr val="0000FF"/>
              </a:highlight>
              <a:latin typeface="Arial" charset="0"/>
              <a:ea typeface="ヒラギノ角ゴ ProN W3" charset="0"/>
              <a:cs typeface="Arial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97EF960-1B1F-CDF0-03A1-FD89250610B5}"/>
              </a:ext>
            </a:extLst>
          </p:cNvPr>
          <p:cNvSpPr/>
          <p:nvPr/>
        </p:nvSpPr>
        <p:spPr bwMode="auto">
          <a:xfrm>
            <a:off x="1606725" y="4385528"/>
            <a:ext cx="260350" cy="245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endParaRPr lang="en-US" sz="3200" dirty="0">
              <a:highlight>
                <a:srgbClr val="0000FF"/>
              </a:highlight>
              <a:latin typeface="Arial" charset="0"/>
              <a:ea typeface="ヒラギノ角ゴ ProN W3" charset="0"/>
              <a:cs typeface="Arial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2CE6F67-4A68-517D-B645-0D704E092D86}"/>
              </a:ext>
            </a:extLst>
          </p:cNvPr>
          <p:cNvSpPr/>
          <p:nvPr/>
        </p:nvSpPr>
        <p:spPr bwMode="auto">
          <a:xfrm>
            <a:off x="1867073" y="4385528"/>
            <a:ext cx="258233" cy="245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endParaRPr lang="en-US" sz="3200" dirty="0">
              <a:highlight>
                <a:srgbClr val="0000FF"/>
              </a:highlight>
              <a:latin typeface="Arial" charset="0"/>
              <a:ea typeface="ヒラギノ角ゴ ProN W3" charset="0"/>
              <a:cs typeface="Arial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A69ACD9-D6A5-DA55-977D-675FFE338D01}"/>
              </a:ext>
            </a:extLst>
          </p:cNvPr>
          <p:cNvSpPr/>
          <p:nvPr/>
        </p:nvSpPr>
        <p:spPr bwMode="auto">
          <a:xfrm>
            <a:off x="2125307" y="4385528"/>
            <a:ext cx="260351" cy="245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endParaRPr lang="en-US" sz="3200" dirty="0">
              <a:highlight>
                <a:srgbClr val="0000FF"/>
              </a:highlight>
              <a:latin typeface="Arial" charset="0"/>
              <a:ea typeface="ヒラギノ角ゴ ProN W3" charset="0"/>
              <a:cs typeface="Arial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BFF741F-9932-B3A3-418C-29EAAAB5E5FD}"/>
              </a:ext>
            </a:extLst>
          </p:cNvPr>
          <p:cNvSpPr/>
          <p:nvPr/>
        </p:nvSpPr>
        <p:spPr bwMode="auto">
          <a:xfrm>
            <a:off x="2385657" y="4385528"/>
            <a:ext cx="258233" cy="245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endParaRPr lang="en-US" sz="3200" dirty="0">
              <a:highlight>
                <a:srgbClr val="0000FF"/>
              </a:highlight>
              <a:latin typeface="Arial" charset="0"/>
              <a:ea typeface="ヒラギノ角ゴ ProN W3" charset="0"/>
              <a:cs typeface="Arial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ACCF8EA-C4B0-448B-F435-41A52919DEE0}"/>
              </a:ext>
            </a:extLst>
          </p:cNvPr>
          <p:cNvSpPr/>
          <p:nvPr/>
        </p:nvSpPr>
        <p:spPr bwMode="auto">
          <a:xfrm>
            <a:off x="2643891" y="4385528"/>
            <a:ext cx="260350" cy="245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endParaRPr lang="en-US" sz="3200" dirty="0">
              <a:highlight>
                <a:srgbClr val="0000FF"/>
              </a:highlight>
              <a:latin typeface="Arial" charset="0"/>
              <a:ea typeface="ヒラギノ角ゴ ProN W3" charset="0"/>
              <a:cs typeface="Arial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582568C-79C9-015D-3BD0-BE2357A6BEDA}"/>
              </a:ext>
            </a:extLst>
          </p:cNvPr>
          <p:cNvSpPr/>
          <p:nvPr/>
        </p:nvSpPr>
        <p:spPr bwMode="auto">
          <a:xfrm>
            <a:off x="2904241" y="4385528"/>
            <a:ext cx="258233" cy="2455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t"/>
          <a:lstStyle/>
          <a:p>
            <a:pPr>
              <a:defRPr/>
            </a:pPr>
            <a:endParaRPr lang="en-US" sz="3200" dirty="0">
              <a:highlight>
                <a:srgbClr val="0000FF"/>
              </a:highlight>
              <a:latin typeface="Arial" charset="0"/>
              <a:ea typeface="ヒラギノ角ゴ ProN W3" charset="0"/>
              <a:cs typeface="Arial"/>
            </a:endParaRPr>
          </a:p>
        </p:txBody>
      </p:sp>
      <p:sp>
        <p:nvSpPr>
          <p:cNvPr id="120" name="Rectangle 374">
            <a:extLst>
              <a:ext uri="{FF2B5EF4-FFF2-40B4-BE49-F238E27FC236}">
                <a16:creationId xmlns:a16="http://schemas.microsoft.com/office/drawing/2014/main" id="{28CFED6F-7C53-0F16-116A-CAE485AA8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07" y="4386413"/>
            <a:ext cx="52785" cy="244648"/>
          </a:xfrm>
          <a:prstGeom prst="rect">
            <a:avLst/>
          </a:prstGeom>
          <a:solidFill>
            <a:srgbClr val="FFFF00"/>
          </a:solidFill>
          <a:ln w="12700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IT" altLang="en-IT" sz="3200"/>
          </a:p>
        </p:txBody>
      </p:sp>
      <p:sp>
        <p:nvSpPr>
          <p:cNvPr id="122" name="Rectangle 375">
            <a:extLst>
              <a:ext uri="{FF2B5EF4-FFF2-40B4-BE49-F238E27FC236}">
                <a16:creationId xmlns:a16="http://schemas.microsoft.com/office/drawing/2014/main" id="{6DD3703A-B4B8-CEAC-8785-A1FC4FECC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29" y="4386413"/>
            <a:ext cx="19195" cy="244648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IT" altLang="en-IT" sz="32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697494A-8C8B-3759-66D8-6FB9DF42DFE9}"/>
              </a:ext>
            </a:extLst>
          </p:cNvPr>
          <p:cNvSpPr txBox="1"/>
          <p:nvPr/>
        </p:nvSpPr>
        <p:spPr>
          <a:xfrm>
            <a:off x="1525610" y="4375428"/>
            <a:ext cx="992579" cy="500778"/>
          </a:xfrm>
          <a:prstGeom prst="rect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b="1" dirty="0">
                <a:solidFill>
                  <a:schemeClr val="bg1"/>
                </a:solidFill>
                <a:highlight>
                  <a:srgbClr val="FF00FF"/>
                </a:highlight>
              </a:rPr>
              <a:t>Layer 4</a:t>
            </a:r>
            <a:endParaRPr lang="en-US" b="1" dirty="0">
              <a:solidFill>
                <a:schemeClr val="bg1"/>
              </a:solidFill>
              <a:highlight>
                <a:srgbClr val="FF00FF"/>
              </a:highlight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DE9F8F-DFB6-7064-DBC8-EBE73EA89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71" y="4652040"/>
            <a:ext cx="3020671" cy="2175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B7FF9D-3EDA-7D55-0E69-D685760D771A}"/>
              </a:ext>
            </a:extLst>
          </p:cNvPr>
          <p:cNvSpPr txBox="1"/>
          <p:nvPr/>
        </p:nvSpPr>
        <p:spPr>
          <a:xfrm>
            <a:off x="4417947" y="4015061"/>
            <a:ext cx="1287532" cy="50077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b="1"/>
              <a:t>Layer 1&amp;2</a:t>
            </a:r>
            <a:endParaRPr lang="en-IT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49874-A4E9-962C-6921-83135EB81364}"/>
              </a:ext>
            </a:extLst>
          </p:cNvPr>
          <p:cNvSpPr txBox="1"/>
          <p:nvPr/>
        </p:nvSpPr>
        <p:spPr>
          <a:xfrm>
            <a:off x="6680856" y="4015061"/>
            <a:ext cx="1287532" cy="50077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b="1"/>
              <a:t>Layer 3&amp;4</a:t>
            </a:r>
            <a:endParaRPr lang="en-IT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8AE14F-95F3-1DC9-66C4-D0794CD90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13" y="1143415"/>
            <a:ext cx="4907963" cy="45711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30FCBA-50EA-2BE0-CBE1-8B47B32037C5}"/>
              </a:ext>
            </a:extLst>
          </p:cNvPr>
          <p:cNvSpPr txBox="1"/>
          <p:nvPr/>
        </p:nvSpPr>
        <p:spPr>
          <a:xfrm>
            <a:off x="1542197" y="3605803"/>
            <a:ext cx="289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1st layer – curved vertex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2D7D06-404F-3F5C-33E6-865B34C8F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538" y="1108813"/>
            <a:ext cx="5194766" cy="47206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6097FE-5A54-288C-2779-079D7A550400}"/>
              </a:ext>
            </a:extLst>
          </p:cNvPr>
          <p:cNvSpPr txBox="1"/>
          <p:nvPr/>
        </p:nvSpPr>
        <p:spPr>
          <a:xfrm>
            <a:off x="7504997" y="3428999"/>
            <a:ext cx="268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en-IT" dirty="0"/>
              <a:t>tate of the art 1st 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7FC9D4-9CDE-E1BA-60E7-AC20ADEC42F5}"/>
              </a:ext>
            </a:extLst>
          </p:cNvPr>
          <p:cNvSpPr txBox="1"/>
          <p:nvPr/>
        </p:nvSpPr>
        <p:spPr>
          <a:xfrm>
            <a:off x="1128696" y="5783665"/>
            <a:ext cx="1004882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Material budget r</a:t>
            </a:r>
            <a:r>
              <a:rPr lang="en-IT" sz="2000" dirty="0">
                <a:solidFill>
                  <a:srgbClr val="C00000"/>
                </a:solidFill>
              </a:rPr>
              <a:t>eduction of </a:t>
            </a:r>
            <a:r>
              <a:rPr lang="en-GB" sz="2000" dirty="0">
                <a:solidFill>
                  <a:srgbClr val="C00000"/>
                </a:solidFill>
              </a:rPr>
              <a:t>a factor ~5</a:t>
            </a:r>
          </a:p>
          <a:p>
            <a:endParaRPr lang="en-GB" sz="2000" dirty="0">
              <a:solidFill>
                <a:srgbClr val="C00000"/>
              </a:solidFill>
            </a:endParaRPr>
          </a:p>
          <a:p>
            <a:r>
              <a:rPr lang="en-IT" sz="2000" dirty="0">
                <a:solidFill>
                  <a:srgbClr val="C00000"/>
                </a:solidFill>
                <a:sym typeface="Wingdings" pitchFamily="2" charset="2"/>
              </a:rPr>
              <a:t> m.s. term impact parameter resolution improves by more than a factor 2</a:t>
            </a:r>
            <a:endParaRPr lang="en-IT" sz="20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95B540-0E7F-DC96-D63D-9C3A32FFE87D}"/>
              </a:ext>
            </a:extLst>
          </p:cNvPr>
          <p:cNvSpPr txBox="1"/>
          <p:nvPr/>
        </p:nvSpPr>
        <p:spPr>
          <a:xfrm rot="19834627">
            <a:off x="3233043" y="1690041"/>
            <a:ext cx="1915909" cy="9752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GB" dirty="0"/>
              <a:t>P</a:t>
            </a:r>
            <a:r>
              <a:rPr lang="en-IT" dirty="0"/>
              <a:t>reliminary</a:t>
            </a:r>
          </a:p>
          <a:p>
            <a:pPr algn="l">
              <a:lnSpc>
                <a:spcPts val="3700"/>
              </a:lnSpc>
            </a:pPr>
            <a:r>
              <a:rPr lang="en-IT" dirty="0"/>
              <a:t>A. Ilg (UniZurich)</a:t>
            </a:r>
          </a:p>
        </p:txBody>
      </p:sp>
    </p:spTree>
    <p:extLst>
      <p:ext uri="{BB962C8B-B14F-4D97-AF65-F5344CB8AC3E}">
        <p14:creationId xmlns:p14="http://schemas.microsoft.com/office/powerpoint/2010/main" val="2556201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85BE4-AC19-B1BF-12D4-7666489C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cs typeface="Arial"/>
              </a:rPr>
              <a:t>Organizzazione</a:t>
            </a:r>
            <a:r>
              <a:rPr lang="en-GB" dirty="0">
                <a:cs typeface="Arial"/>
              </a:rPr>
              <a:t> di </a:t>
            </a:r>
            <a:r>
              <a:rPr lang="en-GB" dirty="0" err="1">
                <a:cs typeface="Arial"/>
              </a:rPr>
              <a:t>oggi</a:t>
            </a:r>
            <a:endParaRPr lang="en-GB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C546E-4050-8F4C-1F4E-3AB34C0D4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1360800" cy="4910800"/>
          </a:xfrm>
        </p:spPr>
        <p:txBody>
          <a:bodyPr>
            <a:noAutofit/>
          </a:bodyPr>
          <a:lstStyle/>
          <a:p>
            <a:pPr marL="608965" indent="-456565"/>
            <a:r>
              <a:rPr lang="en-GB" dirty="0">
                <a:cs typeface="Arial"/>
              </a:rPr>
              <a:t>Baseline è </a:t>
            </a:r>
            <a:r>
              <a:rPr lang="en-GB" dirty="0" err="1">
                <a:cs typeface="Arial"/>
              </a:rPr>
              <a:t>utilizzare</a:t>
            </a:r>
            <a:r>
              <a:rPr lang="en-GB" dirty="0">
                <a:cs typeface="Arial"/>
              </a:rPr>
              <a:t> DMAPS per il vertex ed il silicon wrapper</a:t>
            </a:r>
          </a:p>
          <a:p>
            <a:pPr marL="1218565" lvl="1" indent="-422910"/>
            <a:r>
              <a:rPr lang="en-GB" dirty="0">
                <a:cs typeface="Arial"/>
              </a:rPr>
              <a:t>Per silicon wrapper </a:t>
            </a:r>
            <a:r>
              <a:rPr lang="en-GB" dirty="0" err="1">
                <a:cs typeface="Arial"/>
              </a:rPr>
              <a:t>allo</a:t>
            </a:r>
            <a:r>
              <a:rPr lang="en-GB" dirty="0">
                <a:cs typeface="Arial"/>
              </a:rPr>
              <a:t> studio </a:t>
            </a:r>
            <a:r>
              <a:rPr lang="en-GB" dirty="0" err="1">
                <a:cs typeface="Arial"/>
              </a:rPr>
              <a:t>anche</a:t>
            </a:r>
            <a:r>
              <a:rPr lang="en-GB" dirty="0">
                <a:cs typeface="Arial"/>
              </a:rPr>
              <a:t> RSD (</a:t>
            </a:r>
            <a:r>
              <a:rPr lang="en-GB" dirty="0" err="1">
                <a:cs typeface="Arial"/>
              </a:rPr>
              <a:t>sessione</a:t>
            </a:r>
            <a:r>
              <a:rPr lang="en-GB" dirty="0">
                <a:cs typeface="Arial"/>
              </a:rPr>
              <a:t> di </a:t>
            </a:r>
            <a:r>
              <a:rPr lang="en-GB" dirty="0" err="1">
                <a:cs typeface="Arial"/>
              </a:rPr>
              <a:t>domani</a:t>
            </a:r>
            <a:r>
              <a:rPr lang="en-GB" dirty="0">
                <a:cs typeface="Arial"/>
              </a:rPr>
              <a:t>) o "downgrade" a strip</a:t>
            </a:r>
          </a:p>
          <a:p>
            <a:pPr marL="608965" indent="-456565"/>
            <a:r>
              <a:rPr lang="en-GB" dirty="0">
                <a:cs typeface="Arial"/>
              </a:rPr>
              <a:t>Le </a:t>
            </a:r>
            <a:r>
              <a:rPr lang="en-GB" dirty="0" err="1">
                <a:cs typeface="Arial"/>
              </a:rPr>
              <a:t>sfide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sono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principalmente</a:t>
            </a:r>
            <a:r>
              <a:rPr lang="en-GB" dirty="0">
                <a:cs typeface="Arial"/>
              </a:rPr>
              <a:t> a </a:t>
            </a:r>
            <a:r>
              <a:rPr lang="en-GB" dirty="0" err="1">
                <a:cs typeface="Arial"/>
              </a:rPr>
              <a:t>livello</a:t>
            </a:r>
            <a:r>
              <a:rPr lang="en-GB" dirty="0">
                <a:cs typeface="Arial"/>
              </a:rPr>
              <a:t> di </a:t>
            </a:r>
            <a:r>
              <a:rPr lang="en-GB" dirty="0" err="1">
                <a:cs typeface="Arial"/>
              </a:rPr>
              <a:t>sistema</a:t>
            </a:r>
            <a:r>
              <a:rPr lang="en-GB" dirty="0">
                <a:cs typeface="Arial"/>
              </a:rPr>
              <a:t>, </a:t>
            </a:r>
            <a:r>
              <a:rPr lang="en-GB" dirty="0" err="1">
                <a:cs typeface="Arial"/>
              </a:rPr>
              <a:t>più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che</a:t>
            </a:r>
            <a:r>
              <a:rPr lang="en-GB" dirty="0">
                <a:cs typeface="Arial"/>
              </a:rPr>
              <a:t> di </a:t>
            </a:r>
            <a:r>
              <a:rPr lang="en-GB" dirty="0" err="1">
                <a:cs typeface="Arial"/>
              </a:rPr>
              <a:t>sensore</a:t>
            </a:r>
            <a:r>
              <a:rPr lang="en-GB" dirty="0">
                <a:cs typeface="Arial"/>
              </a:rPr>
              <a:t>:</a:t>
            </a:r>
            <a:endParaRPr lang="en-US" dirty="0">
              <a:cs typeface="Arial"/>
            </a:endParaRPr>
          </a:p>
          <a:p>
            <a:pPr marL="1218565" lvl="1" indent="-422910"/>
            <a:r>
              <a:rPr lang="en-GB" dirty="0">
                <a:cs typeface="Arial"/>
              </a:rPr>
              <a:t>Stitching</a:t>
            </a:r>
          </a:p>
          <a:p>
            <a:pPr marL="1218565" lvl="1" indent="-422910"/>
            <a:r>
              <a:rPr lang="en-GB" dirty="0">
                <a:cs typeface="Arial"/>
              </a:rPr>
              <a:t>Routing </a:t>
            </a:r>
            <a:r>
              <a:rPr lang="en-GB" dirty="0" err="1">
                <a:cs typeface="Arial"/>
              </a:rPr>
              <a:t>delle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alimentazioni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su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grandi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aree</a:t>
            </a:r>
            <a:endParaRPr lang="en-GB" dirty="0">
              <a:cs typeface="Arial"/>
            </a:endParaRPr>
          </a:p>
          <a:p>
            <a:pPr marL="1218565" lvl="1" indent="-422910"/>
            <a:r>
              <a:rPr lang="en-GB" dirty="0">
                <a:cs typeface="Arial"/>
              </a:rPr>
              <a:t>Data flow: chip-to-chip or array-to-array data transmission</a:t>
            </a:r>
          </a:p>
          <a:p>
            <a:pPr marL="1218565" lvl="1" indent="-422910"/>
            <a:r>
              <a:rPr lang="en-GB" dirty="0">
                <a:cs typeface="Arial"/>
              </a:rPr>
              <a:t>Readout architecture: triggered or data-push, frames, column drain...</a:t>
            </a:r>
          </a:p>
          <a:p>
            <a:pPr marL="1218565" lvl="1" indent="-422910"/>
            <a:r>
              <a:rPr lang="en-GB" dirty="0">
                <a:cs typeface="Arial"/>
              </a:rPr>
              <a:t>Services: power distribution, data links, cooling</a:t>
            </a:r>
          </a:p>
          <a:p>
            <a:pPr marL="1218565" lvl="1" indent="-422910"/>
            <a:r>
              <a:rPr lang="en-GB" dirty="0">
                <a:cs typeface="Arial"/>
              </a:rPr>
              <a:t>Il framework </a:t>
            </a:r>
            <a:r>
              <a:rPr lang="en-GB" dirty="0" err="1">
                <a:cs typeface="Arial"/>
              </a:rPr>
              <a:t>più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rilevante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sembra</a:t>
            </a:r>
            <a:r>
              <a:rPr lang="en-GB" dirty="0">
                <a:cs typeface="Arial"/>
              </a:rPr>
              <a:t> DRD7 (ed </a:t>
            </a:r>
            <a:r>
              <a:rPr lang="en-GB" dirty="0" err="1">
                <a:cs typeface="Arial"/>
              </a:rPr>
              <a:t>eventualmente</a:t>
            </a:r>
            <a:r>
              <a:rPr lang="en-GB" dirty="0">
                <a:cs typeface="Arial"/>
              </a:rPr>
              <a:t> 8) </a:t>
            </a:r>
            <a:r>
              <a:rPr lang="en-GB" dirty="0" err="1">
                <a:cs typeface="Arial"/>
              </a:rPr>
              <a:t>piuttosto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che</a:t>
            </a:r>
            <a:r>
              <a:rPr lang="en-GB" dirty="0">
                <a:cs typeface="Arial"/>
              </a:rPr>
              <a:t> DRD3</a:t>
            </a:r>
          </a:p>
          <a:p>
            <a:pPr marL="608965" indent="-456565"/>
            <a:endParaRPr lang="en-GB" dirty="0">
              <a:cs typeface="Arial"/>
            </a:endParaRPr>
          </a:p>
          <a:p>
            <a:pPr marL="608965" indent="-456565"/>
            <a:r>
              <a:rPr lang="en-GB" dirty="0" err="1">
                <a:cs typeface="Arial"/>
              </a:rPr>
              <a:t>Comunità</a:t>
            </a:r>
            <a:r>
              <a:rPr lang="en-GB" dirty="0">
                <a:cs typeface="Arial"/>
              </a:rPr>
              <a:t> INFN </a:t>
            </a:r>
            <a:r>
              <a:rPr lang="en-GB" dirty="0" err="1">
                <a:cs typeface="Arial"/>
              </a:rPr>
              <a:t>partecipa</a:t>
            </a:r>
            <a:r>
              <a:rPr lang="en-GB" dirty="0">
                <a:cs typeface="Arial"/>
              </a:rPr>
              <a:t> alle due </a:t>
            </a:r>
            <a:r>
              <a:rPr lang="en-GB" dirty="0" err="1">
                <a:cs typeface="Arial"/>
              </a:rPr>
              <a:t>tecnologie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supportate</a:t>
            </a:r>
            <a:r>
              <a:rPr lang="en-GB" dirty="0">
                <a:cs typeface="Arial"/>
              </a:rPr>
              <a:t> da DRD7</a:t>
            </a:r>
          </a:p>
          <a:p>
            <a:pPr marL="1218565" lvl="1" indent="-422910">
              <a:buSzPts val="1800"/>
            </a:pPr>
            <a:r>
              <a:rPr lang="en-GB" dirty="0">
                <a:cs typeface="Arial"/>
              </a:rPr>
              <a:t>LF 110 nm (Arcadia) e </a:t>
            </a:r>
            <a:r>
              <a:rPr lang="en-GB" dirty="0" err="1">
                <a:cs typeface="Arial"/>
              </a:rPr>
              <a:t>TPSco</a:t>
            </a:r>
            <a:r>
              <a:rPr lang="en-GB" dirty="0">
                <a:cs typeface="Arial"/>
              </a:rPr>
              <a:t> 65 nm (ALICE, EIC...)</a:t>
            </a:r>
          </a:p>
          <a:p>
            <a:pPr marL="1218565" lvl="1" indent="-422910">
              <a:buSzPts val="1800"/>
            </a:pPr>
            <a:r>
              <a:rPr lang="en-GB" dirty="0" err="1">
                <a:cs typeface="Arial"/>
              </a:rPr>
              <a:t>Presentazioni</a:t>
            </a:r>
            <a:r>
              <a:rPr lang="en-GB" dirty="0">
                <a:cs typeface="Arial"/>
              </a:rPr>
              <a:t> da </a:t>
            </a:r>
            <a:r>
              <a:rPr lang="en-GB" dirty="0" err="1">
                <a:cs typeface="Arial"/>
              </a:rPr>
              <a:t>parte</a:t>
            </a:r>
            <a:r>
              <a:rPr lang="en-GB" dirty="0">
                <a:cs typeface="Arial"/>
              </a:rPr>
              <a:t> di </a:t>
            </a:r>
            <a:r>
              <a:rPr lang="en-GB" dirty="0" err="1">
                <a:cs typeface="Arial"/>
              </a:rPr>
              <a:t>queste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comunità</a:t>
            </a:r>
            <a:endParaRPr lang="en-GB" dirty="0">
              <a:cs typeface="Arial"/>
            </a:endParaRPr>
          </a:p>
          <a:p>
            <a:pPr marL="1218565" lvl="1" indent="-422910">
              <a:buSzPts val="1800"/>
            </a:pPr>
            <a:r>
              <a:rPr lang="en-GB" dirty="0" err="1">
                <a:cs typeface="Arial"/>
              </a:rPr>
              <a:t>Alcune</a:t>
            </a:r>
            <a:r>
              <a:rPr lang="en-GB" dirty="0">
                <a:cs typeface="Arial"/>
              </a:rPr>
              <a:t> slide </a:t>
            </a:r>
            <a:r>
              <a:rPr lang="en-GB" dirty="0" err="1">
                <a:cs typeface="Arial"/>
              </a:rPr>
              <a:t>su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altre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tecnologie</a:t>
            </a:r>
            <a:endParaRPr lang="en-GB" dirty="0">
              <a:cs typeface="Arial"/>
            </a:endParaRPr>
          </a:p>
          <a:p>
            <a:pPr marL="1218565" lvl="1" indent="-422910">
              <a:buSzPts val="1800"/>
            </a:pPr>
            <a:endParaRPr lang="en-GB" dirty="0">
              <a:cs typeface="Arial"/>
            </a:endParaRPr>
          </a:p>
          <a:p>
            <a:pPr marL="608965" indent="-456565"/>
            <a:r>
              <a:rPr lang="en-GB" dirty="0" err="1">
                <a:cs typeface="Arial"/>
              </a:rPr>
              <a:t>Domande</a:t>
            </a:r>
            <a:r>
              <a:rPr lang="en-GB" dirty="0">
                <a:cs typeface="Arial"/>
              </a:rPr>
              <a:t> per la </a:t>
            </a:r>
            <a:r>
              <a:rPr lang="en-GB" dirty="0" err="1">
                <a:cs typeface="Arial"/>
              </a:rPr>
              <a:t>discussione</a:t>
            </a:r>
            <a:endParaRPr lang="en-GB" dirty="0">
              <a:cs typeface="Arial"/>
            </a:endParaRPr>
          </a:p>
          <a:p>
            <a:pPr marL="1218565" lvl="1" indent="-422910">
              <a:buSzPts val="1800"/>
            </a:pPr>
            <a:r>
              <a:rPr lang="en-GB" dirty="0">
                <a:cs typeface="Arial"/>
              </a:rPr>
              <a:t>Come </a:t>
            </a:r>
            <a:r>
              <a:rPr lang="en-GB" dirty="0" err="1">
                <a:cs typeface="Arial"/>
              </a:rPr>
              <a:t>sfruttare</a:t>
            </a:r>
            <a:r>
              <a:rPr lang="en-GB" dirty="0">
                <a:cs typeface="Arial"/>
              </a:rPr>
              <a:t> le </a:t>
            </a:r>
            <a:r>
              <a:rPr lang="en-GB" dirty="0" err="1">
                <a:cs typeface="Arial"/>
              </a:rPr>
              <a:t>sinergie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tra</a:t>
            </a:r>
            <a:r>
              <a:rPr lang="en-GB" dirty="0">
                <a:cs typeface="Arial"/>
              </a:rPr>
              <a:t> le </a:t>
            </a:r>
            <a:r>
              <a:rPr lang="en-GB" dirty="0" err="1">
                <a:cs typeface="Arial"/>
              </a:rPr>
              <a:t>comunità</a:t>
            </a:r>
            <a:r>
              <a:rPr lang="en-GB" dirty="0">
                <a:cs typeface="Arial"/>
              </a:rPr>
              <a:t> RD_FCC, ALICE, BELLE2, EIC?</a:t>
            </a:r>
          </a:p>
          <a:p>
            <a:pPr marL="1218565" lvl="1" indent="-422910">
              <a:buSzPts val="1800"/>
            </a:pPr>
            <a:r>
              <a:rPr lang="en-GB" dirty="0">
                <a:cs typeface="Arial"/>
              </a:rPr>
              <a:t>È utile </a:t>
            </a:r>
            <a:r>
              <a:rPr lang="en-GB" dirty="0" err="1">
                <a:cs typeface="Arial"/>
              </a:rPr>
              <a:t>iniziare</a:t>
            </a:r>
            <a:r>
              <a:rPr lang="en-GB" dirty="0">
                <a:cs typeface="Arial"/>
              </a:rPr>
              <a:t> a </a:t>
            </a:r>
            <a:r>
              <a:rPr lang="en-GB" dirty="0" err="1">
                <a:cs typeface="Arial"/>
              </a:rPr>
              <a:t>sviluppare</a:t>
            </a:r>
            <a:r>
              <a:rPr lang="en-GB" dirty="0">
                <a:cs typeface="Arial"/>
              </a:rPr>
              <a:t> un chip </a:t>
            </a:r>
            <a:r>
              <a:rPr lang="en-GB" dirty="0" err="1">
                <a:cs typeface="Arial"/>
              </a:rPr>
              <a:t>specifico</a:t>
            </a:r>
            <a:r>
              <a:rPr lang="en-GB" dirty="0">
                <a:cs typeface="Arial"/>
              </a:rPr>
              <a:t> per </a:t>
            </a:r>
            <a:r>
              <a:rPr lang="en-GB" dirty="0" err="1">
                <a:cs typeface="Arial"/>
              </a:rPr>
              <a:t>FCCee</a:t>
            </a:r>
            <a:r>
              <a:rPr lang="en-GB" dirty="0">
                <a:cs typeface="Arial"/>
              </a:rPr>
              <a:t>? Che input </a:t>
            </a:r>
            <a:r>
              <a:rPr lang="en-GB" dirty="0" err="1">
                <a:cs typeface="Arial"/>
              </a:rPr>
              <a:t>servono</a:t>
            </a:r>
            <a:r>
              <a:rPr lang="en-GB" dirty="0">
                <a:cs typeface="Arial"/>
              </a:rPr>
              <a:t>?</a:t>
            </a:r>
          </a:p>
          <a:p>
            <a:pPr marL="1218565" lvl="1" indent="-422910">
              <a:buSzPts val="1800"/>
            </a:pPr>
            <a:r>
              <a:rPr lang="en-GB" dirty="0">
                <a:cs typeface="Arial"/>
              </a:rPr>
              <a:t>Quali </a:t>
            </a:r>
            <a:r>
              <a:rPr lang="en-GB" dirty="0" err="1">
                <a:cs typeface="Arial"/>
              </a:rPr>
              <a:t>attività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comuni</a:t>
            </a:r>
            <a:r>
              <a:rPr lang="en-GB" dirty="0">
                <a:cs typeface="Arial"/>
              </a:rPr>
              <a:t> INFN </a:t>
            </a:r>
            <a:r>
              <a:rPr lang="en-GB" dirty="0" err="1">
                <a:cs typeface="Arial"/>
              </a:rPr>
              <a:t>proporre</a:t>
            </a:r>
            <a:r>
              <a:rPr lang="en-GB" dirty="0">
                <a:cs typeface="Arial"/>
              </a:rPr>
              <a:t> nei DRD3/7</a:t>
            </a:r>
          </a:p>
          <a:p>
            <a:pPr marL="1218565" lvl="1" indent="-422910">
              <a:buSzPts val="1800"/>
            </a:pPr>
            <a:r>
              <a:rPr lang="en-GB" dirty="0">
                <a:cs typeface="Arial"/>
              </a:rPr>
              <a:t>Come e dove </a:t>
            </a:r>
            <a:r>
              <a:rPr lang="en-GB" dirty="0" err="1">
                <a:cs typeface="Arial"/>
              </a:rPr>
              <a:t>cercare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collaborazioni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sul</a:t>
            </a:r>
            <a:r>
              <a:rPr lang="en-GB" dirty="0">
                <a:cs typeface="Arial"/>
              </a:rPr>
              <a:t> layout di IDEA</a:t>
            </a:r>
          </a:p>
          <a:p>
            <a:pPr marL="1218565" lvl="1" indent="-422910">
              <a:buSzPts val="1800"/>
            </a:pPr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040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C953-A00A-53FF-77D8-66AB24F4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80" y="406976"/>
            <a:ext cx="9810688" cy="574248"/>
          </a:xfrm>
        </p:spPr>
        <p:txBody>
          <a:bodyPr/>
          <a:lstStyle/>
          <a:p>
            <a:r>
              <a:rPr lang="en-GB" sz="2800" b="1" dirty="0" err="1">
                <a:cs typeface="Arial"/>
              </a:rPr>
              <a:t>Attività</a:t>
            </a:r>
            <a:r>
              <a:rPr lang="en-GB" sz="2800" b="1" dirty="0">
                <a:cs typeface="Arial"/>
              </a:rPr>
              <a:t> RD_FCC in DRD3 e DRD7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DB4361-E5A1-EAC8-C4FB-A61713C684C2}"/>
              </a:ext>
            </a:extLst>
          </p:cNvPr>
          <p:cNvSpPr>
            <a:spLocks noGrp="1"/>
          </p:cNvSpPr>
          <p:nvPr/>
        </p:nvSpPr>
        <p:spPr bwMode="auto">
          <a:xfrm>
            <a:off x="434058" y="972067"/>
            <a:ext cx="5829672" cy="39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marL="416190" indent="-41619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939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1pPr>
            <a:lvl2pPr marL="908585" indent="-345849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446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2pPr>
            <a:lvl3pPr marL="1402932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3pPr>
            <a:lvl4pPr marL="1965668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4pPr>
            <a:lvl5pPr marL="2528403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5pPr>
            <a:lvl6pPr marL="306661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6pPr>
            <a:lvl7pPr marL="3601236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7pPr>
            <a:lvl8pPr marL="4135854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8pPr>
            <a:lvl9pPr marL="467046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/>
              <a:t>Circulated draft of the DRD3 proposal and DRD7 letter of intent (attached to the agenda for completeness)</a:t>
            </a:r>
          </a:p>
          <a:p>
            <a:r>
              <a:rPr lang="en-US" sz="2000" dirty="0"/>
              <a:t>Very different approaches in the two communities:</a:t>
            </a:r>
          </a:p>
          <a:p>
            <a:pPr lvl="1"/>
            <a:r>
              <a:rPr lang="en-US" sz="1800" dirty="0"/>
              <a:t>general interests of participating institutes in DRD3</a:t>
            </a:r>
          </a:p>
          <a:p>
            <a:pPr lvl="1"/>
            <a:r>
              <a:rPr lang="en-US" sz="1800" dirty="0"/>
              <a:t>project proposals in DRD7</a:t>
            </a:r>
          </a:p>
          <a:p>
            <a:r>
              <a:rPr lang="en-US" sz="2000" dirty="0"/>
              <a:t>Mechanics and cooling originally in a specific DRD8, now actually included in the specifics DRDs</a:t>
            </a:r>
          </a:p>
          <a:p>
            <a:pPr lvl="1"/>
            <a:r>
              <a:rPr lang="en-US" sz="1800" dirty="0"/>
              <a:t>not included yet in DRD3 proposal, but availability of institutes checked in a questionnaire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68CF5E-6E3F-5A29-CC0A-4BE1D6B9F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858199"/>
            <a:ext cx="5087888" cy="2699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23573C-B6EB-5F0B-0A40-78CB52964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28" y="4877932"/>
            <a:ext cx="5461902" cy="16992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BF975C-BB1B-9FBC-B715-928FE235A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38" y="4815366"/>
            <a:ext cx="5235334" cy="1335131"/>
          </a:xfrm>
          <a:prstGeom prst="rect">
            <a:avLst/>
          </a:prstGeom>
        </p:spPr>
      </p:pic>
      <p:sp>
        <p:nvSpPr>
          <p:cNvPr id="14" name="Parti di sistema laser pre-esistente">
            <a:extLst>
              <a:ext uri="{FF2B5EF4-FFF2-40B4-BE49-F238E27FC236}">
                <a16:creationId xmlns:a16="http://schemas.microsoft.com/office/drawing/2014/main" id="{F315BC74-312F-5E42-BD70-718BFB594195}"/>
              </a:ext>
            </a:extLst>
          </p:cNvPr>
          <p:cNvSpPr txBox="1"/>
          <p:nvPr/>
        </p:nvSpPr>
        <p:spPr>
          <a:xfrm>
            <a:off x="2135560" y="6241606"/>
            <a:ext cx="4576958" cy="390491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30213" indent="20638"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865188" indent="42863"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00163" indent="65088"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733550" indent="88900"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TSI180 is within the technology considered in DRD3.1</a:t>
            </a:r>
            <a:endParaRPr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Parti di sistema laser pre-esistente">
            <a:extLst>
              <a:ext uri="{FF2B5EF4-FFF2-40B4-BE49-F238E27FC236}">
                <a16:creationId xmlns:a16="http://schemas.microsoft.com/office/drawing/2014/main" id="{0F211846-8328-5D4C-8A27-6BF90EAFE1C5}"/>
              </a:ext>
            </a:extLst>
          </p:cNvPr>
          <p:cNvSpPr txBox="1"/>
          <p:nvPr/>
        </p:nvSpPr>
        <p:spPr>
          <a:xfrm>
            <a:off x="8392400" y="6172012"/>
            <a:ext cx="3406931" cy="636712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30213" indent="20638"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865188" indent="42863"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00163" indent="65088"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733550" indent="88900" algn="l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LGAD in RSD technology are considered for two research goals in DRD3.2</a:t>
            </a:r>
            <a:endParaRPr sz="16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5490D7-EE9E-9BE2-0DCE-03EF5E89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829" y="3855278"/>
            <a:ext cx="5170600" cy="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1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93ABC-ABEC-333D-D017-B8532798C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Physics requirements drive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E01984-ADAD-FBD5-3780-EA9B2F31621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IT" sz="2000" dirty="0"/>
                  <a:t>Higgs physics </a:t>
                </a:r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609734" lvl="1"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→µµ</m:t>
                    </m:r>
                  </m:oMath>
                </a14:m>
                <a:r>
                  <a:rPr lang="en-IT" sz="2000" dirty="0"/>
                  <a:t> recoil drives momentum resolution</a:t>
                </a:r>
              </a:p>
              <a:p>
                <a:pPr marL="933718" lvl="2"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~0.2%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IT" sz="2000" dirty="0"/>
                  <a:t> (multiple scattering)</a:t>
                </a:r>
              </a:p>
              <a:p>
                <a:pPr marL="933718" lvl="2"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~2⋅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den>
                    </m:f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&gt;100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IT" sz="2000" dirty="0"/>
                  <a:t> (</a:t>
                </a:r>
              </a:p>
              <a:p>
                <a:pPr marL="933718" lvl="2" indent="-285750">
                  <a:lnSpc>
                    <a:spcPct val="100000"/>
                  </a:lnSpc>
                </a:pPr>
                <a:endParaRPr lang="en-IT" sz="2000" dirty="0"/>
              </a:p>
              <a:p>
                <a:pPr marL="609734" lvl="1"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𝑐𝑐</m:t>
                    </m:r>
                  </m:oMath>
                </a14:m>
                <a:r>
                  <a:rPr lang="en-IT" sz="2000" b="1" dirty="0"/>
                  <a:t> </a:t>
                </a:r>
                <a:r>
                  <a:rPr lang="en-IT" sz="2000" dirty="0"/>
                  <a:t>drives impact parameter resolution</a:t>
                </a:r>
              </a:p>
              <a:p>
                <a:pPr marL="933718" lvl="2"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~3 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15µ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r>
                  <a:rPr lang="en-IT" sz="2000" dirty="0"/>
                  <a:t> </a:t>
                </a:r>
              </a:p>
              <a:p>
                <a:pPr marL="609734" lvl="1" indent="-285750">
                  <a:lnSpc>
                    <a:spcPct val="100000"/>
                  </a:lnSpc>
                </a:pPr>
                <a:endParaRPr lang="en-IT" sz="2000" dirty="0"/>
              </a:p>
              <a:p>
                <a:pPr marL="609734" lvl="1" indent="-285750">
                  <a:lnSpc>
                    <a:spcPct val="100000"/>
                  </a:lnSpc>
                </a:pPr>
                <a:endParaRPr lang="en-IT" sz="20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E01984-ADAD-FBD5-3780-EA9B2F3162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2"/>
                <a:stretch>
                  <a:fillRect l="-461" t="-64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13928CF-E28C-D03B-A590-0A376DA6E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245" y="1837128"/>
            <a:ext cx="3113429" cy="1693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6232D-76B4-9396-4A77-D5E7F9BA748B}"/>
              </a:ext>
            </a:extLst>
          </p:cNvPr>
          <p:cNvSpPr txBox="1"/>
          <p:nvPr/>
        </p:nvSpPr>
        <p:spPr>
          <a:xfrm>
            <a:off x="660400" y="5547360"/>
            <a:ext cx="9733280" cy="5066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ts val="3700"/>
              </a:lnSpc>
              <a:buFont typeface="Arial"/>
              <a:buChar char="•"/>
            </a:pPr>
            <a:r>
              <a:rPr lang="en-GB" sz="2000" dirty="0">
                <a:cs typeface="Arial"/>
              </a:rPr>
              <a:t>Z physics drives occupancy and rate capabilities</a:t>
            </a:r>
          </a:p>
        </p:txBody>
      </p:sp>
    </p:spTree>
    <p:extLst>
      <p:ext uri="{BB962C8B-B14F-4D97-AF65-F5344CB8AC3E}">
        <p14:creationId xmlns:p14="http://schemas.microsoft.com/office/powerpoint/2010/main" val="2587557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C953-A00A-53FF-77D8-66AB24F4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80" y="406976"/>
            <a:ext cx="9810688" cy="574248"/>
          </a:xfrm>
        </p:spPr>
        <p:txBody>
          <a:bodyPr/>
          <a:lstStyle/>
          <a:p>
            <a:r>
              <a:rPr lang="en-GB" sz="2800" b="1" dirty="0" err="1">
                <a:cs typeface="Arial"/>
              </a:rPr>
              <a:t>Attività</a:t>
            </a:r>
            <a:r>
              <a:rPr lang="en-GB" sz="2800" b="1" dirty="0">
                <a:cs typeface="Arial"/>
              </a:rPr>
              <a:t> RD_FCC in DRD3 e DRD7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D17BBB2F-C885-4F0F-049F-9733A0896D95}"/>
              </a:ext>
            </a:extLst>
          </p:cNvPr>
          <p:cNvSpPr>
            <a:spLocks noGrp="1"/>
          </p:cNvSpPr>
          <p:nvPr/>
        </p:nvSpPr>
        <p:spPr bwMode="auto">
          <a:xfrm>
            <a:off x="407368" y="1055370"/>
            <a:ext cx="5976664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marL="416190" indent="-41619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939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1pPr>
            <a:lvl2pPr marL="908585" indent="-345849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446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2pPr>
            <a:lvl3pPr marL="1402932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3pPr>
            <a:lvl4pPr marL="1965668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4pPr>
            <a:lvl5pPr marL="2528403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5pPr>
            <a:lvl6pPr marL="306661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6pPr>
            <a:lvl7pPr marL="3601236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7pPr>
            <a:lvl8pPr marL="4135854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8pPr>
            <a:lvl9pPr marL="467046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Monolithic CMOS developments are shared between DRD3.1 (sensor development) and DRD7.6 (large systems)</a:t>
            </a:r>
          </a:p>
          <a:p>
            <a:pPr lvl="1"/>
            <a:r>
              <a:rPr lang="en-US" sz="2000" dirty="0"/>
              <a:t>the LF110nm platform developed ARCADIA platform is one of the two technologies included in this project </a:t>
            </a:r>
          </a:p>
          <a:p>
            <a:pPr lvl="1"/>
            <a:r>
              <a:rPr lang="en-US" sz="2000" dirty="0"/>
              <a:t>only competitor is the </a:t>
            </a:r>
            <a:r>
              <a:rPr lang="en-US" sz="2000" dirty="0" err="1"/>
              <a:t>TowerJazz</a:t>
            </a:r>
            <a:r>
              <a:rPr lang="en-US" sz="2000" dirty="0"/>
              <a:t> 65nm strongly pushed by CERN</a:t>
            </a:r>
          </a:p>
          <a:p>
            <a:pPr lvl="1"/>
            <a:endParaRPr lang="en-US" sz="2000" dirty="0"/>
          </a:p>
          <a:p>
            <a:r>
              <a:rPr lang="en-US" sz="2493" dirty="0"/>
              <a:t>Developments on power distribution are the subject of a DRD7.1 process</a:t>
            </a:r>
          </a:p>
          <a:p>
            <a:pPr lvl="1"/>
            <a:r>
              <a:rPr lang="en-US" sz="2000" dirty="0"/>
              <a:t>Milano did not participate in the project definition, but matches the interest on SLDO</a:t>
            </a:r>
          </a:p>
          <a:p>
            <a:pPr lvl="1"/>
            <a:r>
              <a:rPr lang="en-US" sz="2000" dirty="0"/>
              <a:t>Will need to understand exactly how DRD7 is planning the implementation of its projects</a:t>
            </a:r>
          </a:p>
          <a:p>
            <a:pPr lvl="1"/>
            <a:endParaRPr lang="LID4096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53F04-598B-3034-A442-965A476BA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30"/>
          <a:stretch/>
        </p:blipFill>
        <p:spPr>
          <a:xfrm>
            <a:off x="9336360" y="1123808"/>
            <a:ext cx="2808311" cy="5663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8BE6B-0A78-5BC3-6572-32F593AC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058980"/>
            <a:ext cx="2220823" cy="57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6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EE967-FD71-7349-F9C8-6E9CD120DE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>
                <a:cs typeface="Arial"/>
              </a:rPr>
              <a:t>Altre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tecnologie</a:t>
            </a:r>
            <a:endParaRPr lang="en-GB" dirty="0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BC9AB-9EC6-D6A8-033B-8904068708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562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omputer&#10;&#10;Description automatically generated">
            <a:extLst>
              <a:ext uri="{FF2B5EF4-FFF2-40B4-BE49-F238E27FC236}">
                <a16:creationId xmlns:a16="http://schemas.microsoft.com/office/drawing/2014/main" id="{95A534BF-DDB8-95CA-CB1F-85D46189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477"/>
            <a:ext cx="12192000" cy="600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8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power supply&#10;&#10;Description automatically generated">
            <a:extLst>
              <a:ext uri="{FF2B5EF4-FFF2-40B4-BE49-F238E27FC236}">
                <a16:creationId xmlns:a16="http://schemas.microsoft.com/office/drawing/2014/main" id="{ED23C759-AABE-B259-F190-A4CA7D688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547688"/>
            <a:ext cx="11877675" cy="5762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4845D0-0B3B-FF5D-8171-A596894F319C}"/>
              </a:ext>
            </a:extLst>
          </p:cNvPr>
          <p:cNvSpPr txBox="1"/>
          <p:nvPr/>
        </p:nvSpPr>
        <p:spPr>
          <a:xfrm>
            <a:off x="152400" y="6390640"/>
            <a:ext cx="11338560" cy="307777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 dirty="0">
                <a:solidFill>
                  <a:srgbClr val="FFFFFF"/>
                </a:solidFill>
                <a:cs typeface="Arial"/>
              </a:rPr>
              <a:t>Serial powering operation dependent on the technology HV capabilities: find for Arcadia and HV technologies, difficult for </a:t>
            </a:r>
            <a:r>
              <a:rPr lang="en-GB" sz="1400" b="1" dirty="0" err="1">
                <a:solidFill>
                  <a:srgbClr val="FFFFFF"/>
                </a:solidFill>
                <a:cs typeface="Arial"/>
              </a:rPr>
              <a:t>TPSCo</a:t>
            </a:r>
            <a:r>
              <a:rPr lang="en-GB" sz="1400" b="1" dirty="0">
                <a:solidFill>
                  <a:srgbClr val="FFFFFF"/>
                </a:solidFill>
                <a:cs typeface="Arial"/>
              </a:rPr>
              <a:t> </a:t>
            </a:r>
            <a:endParaRPr lang="en-GB" sz="1400" b="1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308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screen&#10;&#10;Description automatically generated">
            <a:extLst>
              <a:ext uri="{FF2B5EF4-FFF2-40B4-BE49-F238E27FC236}">
                <a16:creationId xmlns:a16="http://schemas.microsoft.com/office/drawing/2014/main" id="{26C38020-5DEE-DCBC-C0AB-8615C1B4C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505" y="2461895"/>
            <a:ext cx="2526030" cy="4321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BFB18-4B90-8A60-D06C-6CA589E2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60" y="559376"/>
            <a:ext cx="9810688" cy="574248"/>
          </a:xfrm>
        </p:spPr>
        <p:txBody>
          <a:bodyPr/>
          <a:lstStyle/>
          <a:p>
            <a:r>
              <a:rPr lang="en-GB" dirty="0" err="1">
                <a:cs typeface="Arial"/>
              </a:rPr>
              <a:t>MightyPix</a:t>
            </a:r>
            <a:r>
              <a:rPr lang="en-GB" dirty="0">
                <a:cs typeface="Arial"/>
              </a:rPr>
              <a:t>: a detector for </a:t>
            </a:r>
            <a:r>
              <a:rPr lang="en-GB" dirty="0" err="1">
                <a:cs typeface="Arial"/>
              </a:rPr>
              <a:t>LHCb</a:t>
            </a:r>
            <a:endParaRPr lang="en-GB" dirty="0" err="1"/>
          </a:p>
        </p:txBody>
      </p:sp>
      <p:pic>
        <p:nvPicPr>
          <p:cNvPr id="3" name="Picture 2" descr="A table with text and numbers&#10;&#10;Description automatically generated">
            <a:extLst>
              <a:ext uri="{FF2B5EF4-FFF2-40B4-BE49-F238E27FC236}">
                <a16:creationId xmlns:a16="http://schemas.microsoft.com/office/drawing/2014/main" id="{83BA0756-7BE3-6150-C16F-17AF4E5CA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74" b="166"/>
          <a:stretch/>
        </p:blipFill>
        <p:spPr>
          <a:xfrm>
            <a:off x="101600" y="2256096"/>
            <a:ext cx="10088880" cy="4025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FFE65D-2270-A147-2E03-1A300A691A85}"/>
              </a:ext>
            </a:extLst>
          </p:cNvPr>
          <p:cNvSpPr txBox="1"/>
          <p:nvPr/>
        </p:nvSpPr>
        <p:spPr>
          <a:xfrm>
            <a:off x="548640" y="1137920"/>
            <a:ext cx="719328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000" dirty="0" err="1">
                <a:cs typeface="Arial"/>
              </a:rPr>
              <a:t>LHCb</a:t>
            </a:r>
            <a:r>
              <a:rPr lang="en-GB" sz="2000" dirty="0">
                <a:cs typeface="Arial"/>
              </a:rPr>
              <a:t> </a:t>
            </a:r>
            <a:r>
              <a:rPr lang="en-GB" sz="2000" dirty="0" err="1">
                <a:cs typeface="Arial"/>
              </a:rPr>
              <a:t>MightyTracker</a:t>
            </a:r>
            <a:r>
              <a:rPr lang="en-GB" sz="2000" dirty="0">
                <a:cs typeface="Arial"/>
              </a:rPr>
              <a:t> upgrade: 18 m</a:t>
            </a:r>
            <a:r>
              <a:rPr lang="en-GB" sz="2000" baseline="30000" dirty="0">
                <a:cs typeface="Arial"/>
              </a:rPr>
              <a:t>2</a:t>
            </a:r>
            <a:r>
              <a:rPr lang="en-GB" sz="2000" dirty="0">
                <a:cs typeface="Arial"/>
              </a:rPr>
              <a:t> of silicon pixels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7B727-5112-48CF-7EB6-547568B89BCD}"/>
              </a:ext>
            </a:extLst>
          </p:cNvPr>
          <p:cNvSpPr txBox="1"/>
          <p:nvPr/>
        </p:nvSpPr>
        <p:spPr>
          <a:xfrm>
            <a:off x="548640" y="5852160"/>
            <a:ext cx="97332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cs typeface="Arial"/>
              </a:rPr>
              <a:t>fabricated in TSI 180 nm, </a:t>
            </a:r>
            <a:endParaRPr lang="en-US">
              <a:cs typeface="Arial"/>
            </a:endParaRPr>
          </a:p>
          <a:p>
            <a:r>
              <a:rPr lang="en-GB" sz="2000" dirty="0">
                <a:cs typeface="Arial"/>
              </a:rPr>
              <a:t>moving now (back) to AMS 180 nm</a:t>
            </a:r>
            <a:endParaRPr lang="en-GB" dirty="0">
              <a:cs typeface="Arial"/>
            </a:endParaRPr>
          </a:p>
        </p:txBody>
      </p:sp>
      <p:pic>
        <p:nvPicPr>
          <p:cNvPr id="8" name="Picture 7" descr="A blue and brown rectangular object with white text&#10;&#10;Description automatically generated">
            <a:extLst>
              <a:ext uri="{FF2B5EF4-FFF2-40B4-BE49-F238E27FC236}">
                <a16:creationId xmlns:a16="http://schemas.microsoft.com/office/drawing/2014/main" id="{D3572951-27B0-F9E8-AB90-487071C7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317" y="793115"/>
            <a:ext cx="2813685" cy="2101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B5EE76-E6A1-B09F-E3F3-28B9EE5CC2CC}"/>
              </a:ext>
            </a:extLst>
          </p:cNvPr>
          <p:cNvSpPr txBox="1"/>
          <p:nvPr/>
        </p:nvSpPr>
        <p:spPr>
          <a:xfrm>
            <a:off x="8900160" y="4846320"/>
            <a:ext cx="1656080" cy="646331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FFFFFF"/>
                </a:solidFill>
                <a:cs typeface="Arial"/>
              </a:rPr>
              <a:t>S. Sherl at </a:t>
            </a:r>
            <a:br>
              <a:rPr lang="en-GB" b="1" dirty="0">
                <a:solidFill>
                  <a:srgbClr val="FFFFFF"/>
                </a:solidFill>
                <a:cs typeface="Arial"/>
              </a:rPr>
            </a:br>
            <a:r>
              <a:rPr lang="en-GB" b="1" dirty="0">
                <a:solidFill>
                  <a:srgbClr val="FFFFFF"/>
                </a:solidFill>
                <a:cs typeface="Arial"/>
              </a:rPr>
              <a:t>TREDI 2023</a:t>
            </a:r>
          </a:p>
        </p:txBody>
      </p:sp>
    </p:spTree>
    <p:extLst>
      <p:ext uri="{BB962C8B-B14F-4D97-AF65-F5344CB8AC3E}">
        <p14:creationId xmlns:p14="http://schemas.microsoft.com/office/powerpoint/2010/main" val="2266352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42B4-C155-3A68-90E6-FE92F864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60" y="559376"/>
            <a:ext cx="9810688" cy="665688"/>
          </a:xfrm>
        </p:spPr>
        <p:txBody>
          <a:bodyPr/>
          <a:lstStyle/>
          <a:p>
            <a:r>
              <a:rPr lang="en-GB" dirty="0">
                <a:cs typeface="Arial"/>
              </a:rPr>
              <a:t>Coffee2 – 55 nm SMIC HV-CMOS process</a:t>
            </a:r>
            <a:endParaRPr lang="en-GB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5E847E-4E73-6448-A276-D145AC2D9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9" r="-94"/>
          <a:stretch/>
        </p:blipFill>
        <p:spPr>
          <a:xfrm>
            <a:off x="925124" y="1188720"/>
            <a:ext cx="8451597" cy="5608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DAAB6-B29B-B285-AE01-96CFD4C54766}"/>
              </a:ext>
            </a:extLst>
          </p:cNvPr>
          <p:cNvSpPr txBox="1"/>
          <p:nvPr/>
        </p:nvSpPr>
        <p:spPr>
          <a:xfrm>
            <a:off x="8768080" y="5781040"/>
            <a:ext cx="2753360" cy="923330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FFFFFF"/>
                </a:solidFill>
                <a:cs typeface="Arial"/>
              </a:rPr>
              <a:t>H. Fox at CEPC European Workshop </a:t>
            </a:r>
            <a:br>
              <a:rPr lang="en-GB" b="1" dirty="0">
                <a:solidFill>
                  <a:srgbClr val="FFFFFF"/>
                </a:solidFill>
                <a:cs typeface="Arial"/>
              </a:rPr>
            </a:br>
            <a:r>
              <a:rPr lang="en-GB" b="1" dirty="0">
                <a:solidFill>
                  <a:srgbClr val="FFFFFF"/>
                </a:solidFill>
                <a:cs typeface="Arial"/>
              </a:rPr>
              <a:t>Marseille 2024</a:t>
            </a:r>
          </a:p>
        </p:txBody>
      </p:sp>
    </p:spTree>
    <p:extLst>
      <p:ext uri="{BB962C8B-B14F-4D97-AF65-F5344CB8AC3E}">
        <p14:creationId xmlns:p14="http://schemas.microsoft.com/office/powerpoint/2010/main" val="1510113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A96EA0-4124-3740-C46B-110017727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Backup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64007A2-6CC3-8AF7-9282-1781F6B9B7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80836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D0404-D7F8-4B3B-97DA-88A854BED251}"/>
              </a:ext>
            </a:extLst>
          </p:cNvPr>
          <p:cNvSpPr>
            <a:spLocks noGrp="1"/>
          </p:cNvSpPr>
          <p:nvPr/>
        </p:nvSpPr>
        <p:spPr bwMode="auto">
          <a:xfrm>
            <a:off x="1320532" y="335283"/>
            <a:ext cx="9286508" cy="511175"/>
          </a:xfrm>
          <a:prstGeom prst="rect">
            <a:avLst/>
          </a:prstGeom>
          <a:solidFill>
            <a:srgbClr val="071B48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square" lIns="91406" tIns="45703" rIns="91406" bIns="45703" numCol="1" anchor="ctr" anchorCtr="0" compatLnSpc="1">
            <a:prstTxWarp prst="textNoShape">
              <a:avLst/>
            </a:prstTxWarp>
          </a:bodyPr>
          <a:lstStyle>
            <a:lvl1pPr algn="ctr" defTabSz="1119610" rtl="0" eaLnBrk="0" fontAlgn="base" hangingPunct="0">
              <a:spcBef>
                <a:spcPct val="0"/>
              </a:spcBef>
              <a:spcAft>
                <a:spcPct val="0"/>
              </a:spcAft>
              <a:defRPr sz="4431" b="1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defTabSz="1119610" rtl="0" eaLnBrk="0" fontAlgn="base" hangingPunct="0">
              <a:spcBef>
                <a:spcPct val="0"/>
              </a:spcBef>
              <a:spcAft>
                <a:spcPct val="0"/>
              </a:spcAft>
              <a:defRPr sz="4431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1119610" rtl="0" eaLnBrk="0" fontAlgn="base" hangingPunct="0">
              <a:spcBef>
                <a:spcPct val="0"/>
              </a:spcBef>
              <a:spcAft>
                <a:spcPct val="0"/>
              </a:spcAft>
              <a:defRPr sz="4431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1119610" rtl="0" eaLnBrk="0" fontAlgn="base" hangingPunct="0">
              <a:spcBef>
                <a:spcPct val="0"/>
              </a:spcBef>
              <a:spcAft>
                <a:spcPct val="0"/>
              </a:spcAft>
              <a:defRPr sz="4431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1119610" rtl="0" eaLnBrk="0" fontAlgn="base" hangingPunct="0">
              <a:spcBef>
                <a:spcPct val="0"/>
              </a:spcBef>
              <a:spcAft>
                <a:spcPct val="0"/>
              </a:spcAft>
              <a:defRPr sz="4431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534616" algn="ctr" defTabSz="1124922" rtl="0" eaLnBrk="1" fontAlgn="base" hangingPunct="1">
              <a:spcBef>
                <a:spcPct val="0"/>
              </a:spcBef>
              <a:spcAft>
                <a:spcPct val="0"/>
              </a:spcAft>
              <a:defRPr sz="4677" b="1">
                <a:solidFill>
                  <a:srgbClr val="A50021"/>
                </a:solidFill>
                <a:latin typeface="Times New Roman" pitchFamily="18" charset="0"/>
              </a:defRPr>
            </a:lvl6pPr>
            <a:lvl7pPr marL="1069233" algn="ctr" defTabSz="1124922" rtl="0" eaLnBrk="1" fontAlgn="base" hangingPunct="1">
              <a:spcBef>
                <a:spcPct val="0"/>
              </a:spcBef>
              <a:spcAft>
                <a:spcPct val="0"/>
              </a:spcAft>
              <a:defRPr sz="4677" b="1">
                <a:solidFill>
                  <a:srgbClr val="A50021"/>
                </a:solidFill>
                <a:latin typeface="Times New Roman" pitchFamily="18" charset="0"/>
              </a:defRPr>
            </a:lvl7pPr>
            <a:lvl8pPr marL="1603849" algn="ctr" defTabSz="1124922" rtl="0" eaLnBrk="1" fontAlgn="base" hangingPunct="1">
              <a:spcBef>
                <a:spcPct val="0"/>
              </a:spcBef>
              <a:spcAft>
                <a:spcPct val="0"/>
              </a:spcAft>
              <a:defRPr sz="4677" b="1">
                <a:solidFill>
                  <a:srgbClr val="A50021"/>
                </a:solidFill>
                <a:latin typeface="Times New Roman" pitchFamily="18" charset="0"/>
              </a:defRPr>
            </a:lvl8pPr>
            <a:lvl9pPr marL="2138467" algn="ctr" defTabSz="1124922" rtl="0" eaLnBrk="1" fontAlgn="base" hangingPunct="1">
              <a:spcBef>
                <a:spcPct val="0"/>
              </a:spcBef>
              <a:spcAft>
                <a:spcPct val="0"/>
              </a:spcAft>
              <a:defRPr sz="4677" b="1">
                <a:solidFill>
                  <a:srgbClr val="A50021"/>
                </a:solidFill>
                <a:latin typeface="Times New Roman" pitchFamily="18" charset="0"/>
              </a:defRPr>
            </a:lvl9pPr>
          </a:lstStyle>
          <a:p>
            <a:r>
              <a:rPr lang="en-US" sz="3600" dirty="0"/>
              <a:t>Si tracker: system considerations</a:t>
            </a:r>
            <a:endParaRPr lang="LID4096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DC6F-7122-4536-A8ED-576C52241955}"/>
              </a:ext>
            </a:extLst>
          </p:cNvPr>
          <p:cNvSpPr>
            <a:spLocks noGrp="1"/>
          </p:cNvSpPr>
          <p:nvPr/>
        </p:nvSpPr>
        <p:spPr bwMode="auto">
          <a:xfrm>
            <a:off x="202422" y="843320"/>
            <a:ext cx="1178715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>
            <a:lvl1pPr marL="416190" indent="-41619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939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1pPr>
            <a:lvl2pPr marL="908585" indent="-345849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446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2pPr>
            <a:lvl3pPr marL="1402932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3pPr>
            <a:lvl4pPr marL="1965668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4pPr>
            <a:lvl5pPr marL="2528403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5pPr>
            <a:lvl6pPr marL="306661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6pPr>
            <a:lvl7pPr marL="3601236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7pPr>
            <a:lvl8pPr marL="4135854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8pPr>
            <a:lvl9pPr marL="467046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dirty="0"/>
              <a:t>Complete system consists of 900'000 cm</a:t>
            </a:r>
            <a:r>
              <a:rPr lang="en-US" sz="2000" b="1" baseline="30000" dirty="0"/>
              <a:t>2</a:t>
            </a:r>
            <a:r>
              <a:rPr lang="en-US" sz="2000" b="1" dirty="0"/>
              <a:t> area / 4 cm</a:t>
            </a:r>
            <a:r>
              <a:rPr lang="en-US" sz="2000" b="1" baseline="30000" dirty="0"/>
              <a:t>2</a:t>
            </a:r>
            <a:r>
              <a:rPr lang="en-US" sz="2000" b="1" dirty="0"/>
              <a:t> chip = 225k chips (56k quad-modules)</a:t>
            </a:r>
          </a:p>
          <a:p>
            <a:pPr lvl="1"/>
            <a:r>
              <a:rPr lang="en-US" sz="2000" dirty="0"/>
              <a:t>aggregation of several modules for data and services distribution is essential </a:t>
            </a:r>
          </a:p>
          <a:p>
            <a:pPr lvl="1"/>
            <a:r>
              <a:rPr lang="en-US" sz="2000" dirty="0"/>
              <a:t>inner tracker will be 5--10% of this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Data rate</a:t>
            </a:r>
            <a:r>
              <a:rPr lang="en-US" sz="2000" b="1" dirty="0"/>
              <a:t> </a:t>
            </a:r>
            <a:r>
              <a:rPr lang="en-US" sz="2000" dirty="0"/>
              <a:t>constrained by the inner tracker</a:t>
            </a:r>
          </a:p>
          <a:p>
            <a:pPr lvl="1"/>
            <a:r>
              <a:rPr lang="en-US" sz="2000" dirty="0"/>
              <a:t>average rate 10</a:t>
            </a:r>
            <a:r>
              <a:rPr lang="en-US" sz="2000" baseline="30000" dirty="0"/>
              <a:t>-4</a:t>
            </a:r>
            <a:r>
              <a:rPr lang="en-US" sz="2000" dirty="0"/>
              <a:t> - 10</a:t>
            </a:r>
            <a:r>
              <a:rPr lang="en-US" sz="2000" baseline="30000" dirty="0"/>
              <a:t>-3 </a:t>
            </a:r>
            <a:r>
              <a:rPr lang="en-US" sz="2000" dirty="0"/>
              <a:t>particles cm</a:t>
            </a:r>
            <a:r>
              <a:rPr lang="en-US" sz="2000" baseline="30000" dirty="0"/>
              <a:t>-2</a:t>
            </a:r>
            <a:r>
              <a:rPr lang="en-US" sz="2000" dirty="0"/>
              <a:t> event</a:t>
            </a:r>
            <a:r>
              <a:rPr lang="en-US" sz="2000" baseline="30000" dirty="0"/>
              <a:t>-1</a:t>
            </a:r>
            <a:r>
              <a:rPr lang="en-US" sz="2000" dirty="0"/>
              <a:t> at Z peak</a:t>
            </a:r>
          </a:p>
          <a:p>
            <a:pPr lvl="1"/>
            <a:r>
              <a:rPr lang="en-US" sz="2000" dirty="0"/>
              <a:t>assuming 2 hits/particle, 96 bits/hit for ATLASPIX3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</a:rPr>
              <a:t>640 Mbps link/module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(assuming local module aggregation) provides ample operational margin</a:t>
            </a:r>
          </a:p>
          <a:p>
            <a:pPr lvl="1"/>
            <a:r>
              <a:rPr lang="en-US" sz="2000" dirty="0"/>
              <a:t>16 modules can be arranged into </a:t>
            </a:r>
            <a:r>
              <a:rPr lang="en-US" sz="2000" b="1" dirty="0">
                <a:solidFill>
                  <a:srgbClr val="002060"/>
                </a:solidFill>
              </a:rPr>
              <a:t>10 Gbps fast links</a:t>
            </a:r>
            <a:r>
              <a:rPr lang="en-US" sz="2000" dirty="0"/>
              <a:t>: </a:t>
            </a:r>
            <a:r>
              <a:rPr lang="en-US" sz="2000" b="1" dirty="0">
                <a:solidFill>
                  <a:srgbClr val="C00000"/>
                </a:solidFill>
              </a:rPr>
              <a:t>3.5k links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  <a:p>
            <a:pPr lvl="2"/>
            <a:r>
              <a:rPr lang="en-US" sz="2000" dirty="0">
                <a:solidFill>
                  <a:srgbClr val="002060"/>
                </a:solidFill>
              </a:rPr>
              <a:t>can also assume 100 Gbps links will be available: </a:t>
            </a:r>
            <a:r>
              <a:rPr lang="en-US" sz="2000" dirty="0">
                <a:solidFill>
                  <a:srgbClr val="C00000"/>
                </a:solidFill>
              </a:rPr>
              <a:t>350 links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</a:p>
          <a:p>
            <a:pPr marL="413241" indent="-342900"/>
            <a:r>
              <a:rPr lang="en-US" sz="2000" b="1" dirty="0">
                <a:solidFill>
                  <a:srgbClr val="002060"/>
                </a:solidFill>
              </a:rPr>
              <a:t>DAQ architecture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</a:rPr>
              <a:t>triggerless readout</a:t>
            </a:r>
            <a:r>
              <a:rPr lang="en-US" sz="2000" dirty="0"/>
              <a:t> will fit the data transmission budget but requires off-chip re-ordering of data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</a:rPr>
              <a:t>triggered readout</a:t>
            </a:r>
            <a:r>
              <a:rPr lang="en-US" sz="2000" dirty="0"/>
              <a:t> will be </a:t>
            </a:r>
            <a:r>
              <a:rPr lang="en-US" sz="2000" b="1" dirty="0">
                <a:solidFill>
                  <a:srgbClr val="002060"/>
                </a:solidFill>
              </a:rPr>
              <a:t>simpler</a:t>
            </a:r>
            <a:r>
              <a:rPr lang="en-US" sz="2000" dirty="0"/>
              <a:t> and would also reduce the bandwidth occupancy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Power consumption</a:t>
            </a:r>
          </a:p>
          <a:p>
            <a:pPr lvl="1"/>
            <a:r>
              <a:rPr lang="en-US" sz="2000" dirty="0"/>
              <a:t>ATLASPIX3 power consumption </a:t>
            </a:r>
            <a:r>
              <a:rPr lang="en-US" sz="2000" b="1" dirty="0">
                <a:solidFill>
                  <a:srgbClr val="002060"/>
                </a:solidFill>
              </a:rPr>
              <a:t>150 </a:t>
            </a:r>
            <a:r>
              <a:rPr lang="en-US" sz="2000" b="1" dirty="0" err="1">
                <a:solidFill>
                  <a:srgbClr val="002060"/>
                </a:solidFill>
              </a:rPr>
              <a:t>mW</a:t>
            </a:r>
            <a:r>
              <a:rPr lang="en-US" sz="2000" b="1" dirty="0">
                <a:solidFill>
                  <a:srgbClr val="002060"/>
                </a:solidFill>
              </a:rPr>
              <a:t>/cm</a:t>
            </a:r>
            <a:r>
              <a:rPr lang="en-US" sz="2000" b="1" baseline="30000" dirty="0">
                <a:solidFill>
                  <a:srgbClr val="002060"/>
                </a:solidFill>
              </a:rPr>
              <a:t>2</a:t>
            </a:r>
          </a:p>
          <a:p>
            <a:pPr lvl="1"/>
            <a:r>
              <a:rPr lang="en-US" sz="2000" dirty="0"/>
              <a:t>600 </a:t>
            </a:r>
            <a:r>
              <a:rPr lang="en-US" sz="2000" dirty="0" err="1"/>
              <a:t>mW</a:t>
            </a:r>
            <a:r>
              <a:rPr lang="en-US" sz="2000" dirty="0"/>
              <a:t>/chip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</a:rPr>
              <a:t> 2.4 W/module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total FE power 130 kW</a:t>
            </a:r>
          </a:p>
          <a:p>
            <a:pPr lvl="1"/>
            <a:r>
              <a:rPr lang="en-US" sz="2000" dirty="0"/>
              <a:t>additional power for on detector aggregation and de-randomizations </a:t>
            </a:r>
            <a:r>
              <a:rPr lang="en-US" sz="2000" b="1" dirty="0">
                <a:solidFill>
                  <a:srgbClr val="002060"/>
                </a:solidFill>
              </a:rPr>
              <a:t>~2W/link</a:t>
            </a:r>
          </a:p>
          <a:p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103812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57A19C3-6568-4BD6-B5AE-3E34E0698F3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3" t="4640" r="-129" b="8766"/>
          <a:stretch/>
        </p:blipFill>
        <p:spPr>
          <a:xfrm>
            <a:off x="263352" y="3517379"/>
            <a:ext cx="5379586" cy="257591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C441A51-0924-98DC-1B73-B0FB0E589546}"/>
              </a:ext>
            </a:extLst>
          </p:cNvPr>
          <p:cNvGrpSpPr/>
          <p:nvPr/>
        </p:nvGrpSpPr>
        <p:grpSpPr>
          <a:xfrm>
            <a:off x="169069" y="1280355"/>
            <a:ext cx="7772400" cy="2379304"/>
            <a:chOff x="169069" y="1280355"/>
            <a:chExt cx="7772400" cy="23793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305876-4917-B6EA-EAF3-EBF61FCE5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301"/>
            <a:stretch/>
          </p:blipFill>
          <p:spPr>
            <a:xfrm>
              <a:off x="169069" y="1597934"/>
              <a:ext cx="7772400" cy="1289337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5049A04-8873-8596-E433-A1F402C36EED}"/>
                </a:ext>
              </a:extLst>
            </p:cNvPr>
            <p:cNvSpPr/>
            <p:nvPr/>
          </p:nvSpPr>
          <p:spPr>
            <a:xfrm>
              <a:off x="1562744" y="1280355"/>
              <a:ext cx="1352378" cy="144162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34238EB-F366-AF12-F2E1-47452795C628}"/>
                </a:ext>
              </a:extLst>
            </p:cNvPr>
            <p:cNvCxnSpPr/>
            <p:nvPr/>
          </p:nvCxnSpPr>
          <p:spPr>
            <a:xfrm>
              <a:off x="2391719" y="2745259"/>
              <a:ext cx="914400" cy="914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E5CBD-ACAC-B9C8-E8FD-A02F38905F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28</a:t>
            </a:fld>
            <a:endParaRPr lang="en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752C98-84DE-23F3-DA92-52FC90DEDF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2515" y="604380"/>
            <a:ext cx="6049217" cy="1615259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GB" sz="2000" dirty="0">
                <a:solidFill>
                  <a:srgbClr val="C00000"/>
                </a:solidFill>
                <a:ea typeface="Calibri"/>
                <a:cs typeface="Calibri"/>
              </a:rPr>
              <a:t>Anchored to the conical chamber</a:t>
            </a:r>
          </a:p>
          <a:p>
            <a:pPr marL="342900" indent="-342900">
              <a:buChar char="•"/>
            </a:pPr>
            <a:r>
              <a:rPr lang="en-GB" sz="2000" dirty="0">
                <a:solidFill>
                  <a:srgbClr val="42009E"/>
                </a:solidFill>
                <a:ea typeface="Calibri"/>
                <a:cs typeface="Calibri"/>
              </a:rPr>
              <a:t>Air cooled</a:t>
            </a:r>
          </a:p>
          <a:p>
            <a:pPr marL="342900" indent="-342900">
              <a:buChar char="•"/>
            </a:pPr>
            <a:r>
              <a:rPr lang="en-US" sz="2000" dirty="0">
                <a:solidFill>
                  <a:srgbClr val="00B050"/>
                </a:solidFill>
              </a:rPr>
              <a:t>Thermally isolated from the beam pipe during bakeout, by </a:t>
            </a:r>
            <a:r>
              <a:rPr lang="en-US" sz="2000" dirty="0">
                <a:solidFill>
                  <a:schemeClr val="tx2"/>
                </a:solidFill>
              </a:rPr>
              <a:t>peek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supports</a:t>
            </a:r>
            <a:endParaRPr lang="en-GB" sz="20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342900" indent="-342900">
              <a:buChar char="•"/>
            </a:pPr>
            <a:endParaRPr lang="en-GB" sz="2000" dirty="0">
              <a:solidFill>
                <a:srgbClr val="42009E"/>
              </a:solidFill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AB35E3-D60D-8D05-C08B-58D2D732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11070002" cy="1072088"/>
          </a:xfrm>
        </p:spPr>
        <p:txBody>
          <a:bodyPr/>
          <a:lstStyle/>
          <a:p>
            <a:r>
              <a:rPr lang="en-GB" b="1" dirty="0">
                <a:ea typeface="Calibri"/>
                <a:cs typeface="Calibri"/>
              </a:rPr>
              <a:t>Inner Vertex support</a:t>
            </a:r>
            <a:endParaRPr 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AF9DA6-0718-B551-C872-0B027A9F1541}"/>
              </a:ext>
            </a:extLst>
          </p:cNvPr>
          <p:cNvGrpSpPr>
            <a:grpSpLocks noChangeAspect="1"/>
          </p:cNvGrpSpPr>
          <p:nvPr/>
        </p:nvGrpSpPr>
        <p:grpSpPr>
          <a:xfrm>
            <a:off x="7230240" y="2461229"/>
            <a:ext cx="4475782" cy="2511919"/>
            <a:chOff x="486612" y="561747"/>
            <a:chExt cx="11218775" cy="6296253"/>
          </a:xfrm>
        </p:grpSpPr>
        <p:pic>
          <p:nvPicPr>
            <p:cNvPr id="7" name="Immagine 4">
              <a:extLst>
                <a:ext uri="{FF2B5EF4-FFF2-40B4-BE49-F238E27FC236}">
                  <a16:creationId xmlns:a16="http://schemas.microsoft.com/office/drawing/2014/main" id="{671679D4-A6FA-3E0F-0FED-2BA1ED2E8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612" y="561747"/>
              <a:ext cx="11218775" cy="6296253"/>
            </a:xfrm>
            <a:prstGeom prst="rect">
              <a:avLst/>
            </a:prstGeom>
          </p:spPr>
        </p:pic>
        <p:sp>
          <p:nvSpPr>
            <p:cNvPr id="8" name="CasellaDiTesto 5">
              <a:extLst>
                <a:ext uri="{FF2B5EF4-FFF2-40B4-BE49-F238E27FC236}">
                  <a16:creationId xmlns:a16="http://schemas.microsoft.com/office/drawing/2014/main" id="{73EE1D0F-ED02-CF15-B90C-52958B2F2344}"/>
                </a:ext>
              </a:extLst>
            </p:cNvPr>
            <p:cNvSpPr txBox="1"/>
            <p:nvPr/>
          </p:nvSpPr>
          <p:spPr>
            <a:xfrm>
              <a:off x="3249385" y="578077"/>
              <a:ext cx="4265001" cy="564881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r>
                <a:rPr lang="en-US" sz="1200" dirty="0"/>
                <a:t>Cooling Third layer</a:t>
              </a:r>
              <a:endParaRPr lang="it-IT" sz="1200" dirty="0"/>
            </a:p>
          </p:txBody>
        </p:sp>
        <p:sp>
          <p:nvSpPr>
            <p:cNvPr id="10" name="CasellaDiTesto 6">
              <a:extLst>
                <a:ext uri="{FF2B5EF4-FFF2-40B4-BE49-F238E27FC236}">
                  <a16:creationId xmlns:a16="http://schemas.microsoft.com/office/drawing/2014/main" id="{7B47C36B-7570-17E7-3E9F-70EA274A748C}"/>
                </a:ext>
              </a:extLst>
            </p:cNvPr>
            <p:cNvSpPr txBox="1"/>
            <p:nvPr/>
          </p:nvSpPr>
          <p:spPr>
            <a:xfrm>
              <a:off x="4505062" y="1153431"/>
              <a:ext cx="4576541" cy="564881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r>
                <a:rPr lang="en-US" sz="1200" dirty="0"/>
                <a:t>Cooling Second Layer</a:t>
              </a:r>
              <a:endParaRPr lang="it-IT" sz="1200" dirty="0"/>
            </a:p>
          </p:txBody>
        </p:sp>
        <p:sp>
          <p:nvSpPr>
            <p:cNvPr id="13" name="CasellaDiTesto 7">
              <a:extLst>
                <a:ext uri="{FF2B5EF4-FFF2-40B4-BE49-F238E27FC236}">
                  <a16:creationId xmlns:a16="http://schemas.microsoft.com/office/drawing/2014/main" id="{FCFF882E-9DC7-C4A6-F57D-745A2FA5212C}"/>
                </a:ext>
              </a:extLst>
            </p:cNvPr>
            <p:cNvSpPr txBox="1"/>
            <p:nvPr/>
          </p:nvSpPr>
          <p:spPr>
            <a:xfrm>
              <a:off x="7440386" y="1467176"/>
              <a:ext cx="4265001" cy="564881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r>
                <a:rPr lang="en-US" sz="1200" dirty="0"/>
                <a:t>Cooling First Layer</a:t>
              </a:r>
              <a:endParaRPr lang="it-IT" sz="1200" dirty="0"/>
            </a:p>
          </p:txBody>
        </p:sp>
        <p:sp>
          <p:nvSpPr>
            <p:cNvPr id="15" name="CasellaDiTesto 8">
              <a:extLst>
                <a:ext uri="{FF2B5EF4-FFF2-40B4-BE49-F238E27FC236}">
                  <a16:creationId xmlns:a16="http://schemas.microsoft.com/office/drawing/2014/main" id="{B1528865-D5B9-BE31-60E4-AD363FA4E31A}"/>
                </a:ext>
              </a:extLst>
            </p:cNvPr>
            <p:cNvSpPr txBox="1"/>
            <p:nvPr/>
          </p:nvSpPr>
          <p:spPr>
            <a:xfrm>
              <a:off x="8523514" y="2414938"/>
              <a:ext cx="3181873" cy="490972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r>
                <a:rPr lang="en-US" sz="1200" dirty="0"/>
                <a:t>Cooling Pipe</a:t>
              </a:r>
              <a:endParaRPr lang="it-IT" sz="1200" dirty="0"/>
            </a:p>
          </p:txBody>
        </p:sp>
        <p:cxnSp>
          <p:nvCxnSpPr>
            <p:cNvPr id="16" name="Connettore 2 10">
              <a:extLst>
                <a:ext uri="{FF2B5EF4-FFF2-40B4-BE49-F238E27FC236}">
                  <a16:creationId xmlns:a16="http://schemas.microsoft.com/office/drawing/2014/main" id="{9E91DD63-E8F6-EC79-46C5-CE8CA31596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1534" y="1101296"/>
              <a:ext cx="2173266" cy="1763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2">
              <a:extLst>
                <a:ext uri="{FF2B5EF4-FFF2-40B4-BE49-F238E27FC236}">
                  <a16:creationId xmlns:a16="http://schemas.microsoft.com/office/drawing/2014/main" id="{47EAC9C3-1974-3BAE-22BC-EE01192DA7C2}"/>
                </a:ext>
              </a:extLst>
            </p:cNvPr>
            <p:cNvCxnSpPr/>
            <p:nvPr/>
          </p:nvCxnSpPr>
          <p:spPr>
            <a:xfrm flipH="1">
              <a:off x="3043825" y="1467176"/>
              <a:ext cx="1461237" cy="94776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4">
              <a:extLst>
                <a:ext uri="{FF2B5EF4-FFF2-40B4-BE49-F238E27FC236}">
                  <a16:creationId xmlns:a16="http://schemas.microsoft.com/office/drawing/2014/main" id="{CC2910C0-51D3-B8F4-37CA-5574DADB270A}"/>
                </a:ext>
              </a:extLst>
            </p:cNvPr>
            <p:cNvCxnSpPr>
              <a:cxnSpLocks/>
            </p:cNvCxnSpPr>
            <p:nvPr/>
          </p:nvCxnSpPr>
          <p:spPr>
            <a:xfrm>
              <a:off x="5182868" y="1676651"/>
              <a:ext cx="1556135" cy="126150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6">
              <a:extLst>
                <a:ext uri="{FF2B5EF4-FFF2-40B4-BE49-F238E27FC236}">
                  <a16:creationId xmlns:a16="http://schemas.microsoft.com/office/drawing/2014/main" id="{9449E1D3-9CCC-9417-9BEB-F29EEBC3A5EF}"/>
                </a:ext>
              </a:extLst>
            </p:cNvPr>
            <p:cNvCxnSpPr/>
            <p:nvPr/>
          </p:nvCxnSpPr>
          <p:spPr>
            <a:xfrm>
              <a:off x="8104340" y="1990396"/>
              <a:ext cx="205279" cy="15795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18">
              <a:extLst>
                <a:ext uri="{FF2B5EF4-FFF2-40B4-BE49-F238E27FC236}">
                  <a16:creationId xmlns:a16="http://schemas.microsoft.com/office/drawing/2014/main" id="{77CDBE48-878B-E3AE-98BB-9E57ED1F69D0}"/>
                </a:ext>
              </a:extLst>
            </p:cNvPr>
            <p:cNvCxnSpPr/>
            <p:nvPr/>
          </p:nvCxnSpPr>
          <p:spPr>
            <a:xfrm>
              <a:off x="8830849" y="2830882"/>
              <a:ext cx="1215025" cy="12400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28B130-99A5-1A2E-B5B9-DEB4749FCA21}"/>
              </a:ext>
            </a:extLst>
          </p:cNvPr>
          <p:cNvGrpSpPr>
            <a:grpSpLocks noChangeAspect="1"/>
          </p:cNvGrpSpPr>
          <p:nvPr/>
        </p:nvGrpSpPr>
        <p:grpSpPr>
          <a:xfrm>
            <a:off x="1343472" y="4240045"/>
            <a:ext cx="1945314" cy="845139"/>
            <a:chOff x="1440000" y="4278582"/>
            <a:chExt cx="1909783" cy="85758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248C4F-77B0-E650-61F0-FFEFDC94E510}"/>
                </a:ext>
              </a:extLst>
            </p:cNvPr>
            <p:cNvSpPr/>
            <p:nvPr/>
          </p:nvSpPr>
          <p:spPr>
            <a:xfrm>
              <a:off x="1440000" y="4278582"/>
              <a:ext cx="136800" cy="601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DCE8C6-D4B5-BBFC-6D15-1654A2516C1E}"/>
                </a:ext>
              </a:extLst>
            </p:cNvPr>
            <p:cNvSpPr/>
            <p:nvPr/>
          </p:nvSpPr>
          <p:spPr>
            <a:xfrm>
              <a:off x="1440000" y="5076000"/>
              <a:ext cx="136800" cy="601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BF64F7F-B9F6-73CE-19DE-1D1660C1040B}"/>
                </a:ext>
              </a:extLst>
            </p:cNvPr>
            <p:cNvSpPr/>
            <p:nvPr/>
          </p:nvSpPr>
          <p:spPr>
            <a:xfrm>
              <a:off x="3237719" y="4315764"/>
              <a:ext cx="109783" cy="507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C74BC3-220E-9112-B105-3D1EB21AC6AC}"/>
                </a:ext>
              </a:extLst>
            </p:cNvPr>
            <p:cNvSpPr/>
            <p:nvPr/>
          </p:nvSpPr>
          <p:spPr>
            <a:xfrm>
              <a:off x="3240000" y="5040000"/>
              <a:ext cx="109783" cy="5079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351ABBD-A330-6648-1736-AFF4F4C852C1}"/>
              </a:ext>
            </a:extLst>
          </p:cNvPr>
          <p:cNvCxnSpPr>
            <a:cxnSpLocks/>
          </p:cNvCxnSpPr>
          <p:nvPr/>
        </p:nvCxnSpPr>
        <p:spPr>
          <a:xfrm flipH="1">
            <a:off x="3286462" y="2264154"/>
            <a:ext cx="5370980" cy="1975891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B20AAD8-49C3-660C-2B0A-70E8B84966F3}"/>
              </a:ext>
            </a:extLst>
          </p:cNvPr>
          <p:cNvGrpSpPr>
            <a:grpSpLocks noChangeAspect="1"/>
          </p:cNvGrpSpPr>
          <p:nvPr/>
        </p:nvGrpSpPr>
        <p:grpSpPr>
          <a:xfrm>
            <a:off x="4925422" y="4862091"/>
            <a:ext cx="7363266" cy="1883908"/>
            <a:chOff x="479376" y="1860483"/>
            <a:chExt cx="13909828" cy="405900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E253714-E6B3-2073-EEDB-1499925D21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9376" y="1860483"/>
              <a:ext cx="9152082" cy="4059002"/>
              <a:chOff x="0" y="1196752"/>
              <a:chExt cx="12026900" cy="5334000"/>
            </a:xfrm>
          </p:grpSpPr>
          <p:pic>
            <p:nvPicPr>
              <p:cNvPr id="74" name="Immagine 6">
                <a:extLst>
                  <a:ext uri="{FF2B5EF4-FFF2-40B4-BE49-F238E27FC236}">
                    <a16:creationId xmlns:a16="http://schemas.microsoft.com/office/drawing/2014/main" id="{9729DD93-0937-DE46-F71A-96300AFFEC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71" t="16789" b="15199"/>
              <a:stretch>
                <a:fillRect/>
              </a:stretch>
            </p:blipFill>
            <p:spPr bwMode="auto">
              <a:xfrm>
                <a:off x="165100" y="1196752"/>
                <a:ext cx="11861800" cy="533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5" name="Connettore 2 23">
                <a:extLst>
                  <a:ext uri="{FF2B5EF4-FFF2-40B4-BE49-F238E27FC236}">
                    <a16:creationId xmlns:a16="http://schemas.microsoft.com/office/drawing/2014/main" id="{B488497F-8EFA-1474-A04A-8D65F35BCB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5288" y="1968277"/>
                <a:ext cx="1709737" cy="179388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2 25">
                <a:extLst>
                  <a:ext uri="{FF2B5EF4-FFF2-40B4-BE49-F238E27FC236}">
                    <a16:creationId xmlns:a16="http://schemas.microsoft.com/office/drawing/2014/main" id="{AFA18AB0-D901-0FB5-1FAC-1BE36705A5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5" y="1674590"/>
                <a:ext cx="1709738" cy="20478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2 35">
                <a:extLst>
                  <a:ext uri="{FF2B5EF4-FFF2-40B4-BE49-F238E27FC236}">
                    <a16:creationId xmlns:a16="http://schemas.microsoft.com/office/drawing/2014/main" id="{AE46FFEA-AB4D-5400-471A-2E5887F089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425" y="2715990"/>
                <a:ext cx="7034213" cy="8413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2 43">
                <a:extLst>
                  <a:ext uri="{FF2B5EF4-FFF2-40B4-BE49-F238E27FC236}">
                    <a16:creationId xmlns:a16="http://schemas.microsoft.com/office/drawing/2014/main" id="{E2C5F8EA-C2E7-9FB1-86B2-EA03C5E205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0" y="3001740"/>
                <a:ext cx="6867525" cy="25400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2 47">
                <a:extLst>
                  <a:ext uri="{FF2B5EF4-FFF2-40B4-BE49-F238E27FC236}">
                    <a16:creationId xmlns:a16="http://schemas.microsoft.com/office/drawing/2014/main" id="{9D9203C3-4133-EA8C-91B9-105A6AD2CF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0" y="3250977"/>
                <a:ext cx="9264650" cy="38100"/>
              </a:xfrm>
              <a:prstGeom prst="straightConnector1">
                <a:avLst/>
              </a:prstGeom>
              <a:ln w="1016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diritto 65">
                <a:extLst>
                  <a:ext uri="{FF2B5EF4-FFF2-40B4-BE49-F238E27FC236}">
                    <a16:creationId xmlns:a16="http://schemas.microsoft.com/office/drawing/2014/main" id="{4BCC463B-7E1F-8656-20A7-8F5CCC7548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7525" y="2998565"/>
                <a:ext cx="325913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diritto 70">
                <a:extLst>
                  <a:ext uri="{FF2B5EF4-FFF2-40B4-BE49-F238E27FC236}">
                    <a16:creationId xmlns:a16="http://schemas.microsoft.com/office/drawing/2014/main" id="{A5AC0A1C-403F-966A-83CE-F9C589860B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400" y="3117627"/>
                <a:ext cx="2735263" cy="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diritto 76">
                <a:extLst>
                  <a:ext uri="{FF2B5EF4-FFF2-40B4-BE49-F238E27FC236}">
                    <a16:creationId xmlns:a16="http://schemas.microsoft.com/office/drawing/2014/main" id="{04573EDC-1ECF-9F69-D22C-D9F33A7DA3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8763" y="3027140"/>
                <a:ext cx="782637" cy="90487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diritto 83">
                <a:extLst>
                  <a:ext uri="{FF2B5EF4-FFF2-40B4-BE49-F238E27FC236}">
                    <a16:creationId xmlns:a16="http://schemas.microsoft.com/office/drawing/2014/main" id="{6671DD05-DB93-FC82-886C-D5ABA3AE0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7938" y="2731865"/>
                <a:ext cx="638175" cy="161925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2 89">
                <a:extLst>
                  <a:ext uri="{FF2B5EF4-FFF2-40B4-BE49-F238E27FC236}">
                    <a16:creationId xmlns:a16="http://schemas.microsoft.com/office/drawing/2014/main" id="{DD48B906-EED1-8EFF-CB7D-ED79544CC4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2" y="2890615"/>
                <a:ext cx="3208337" cy="36510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0F00550-7362-BC5D-2F63-E8ECD3B6B899}"/>
                </a:ext>
              </a:extLst>
            </p:cNvPr>
            <p:cNvGrpSpPr/>
            <p:nvPr/>
          </p:nvGrpSpPr>
          <p:grpSpPr>
            <a:xfrm>
              <a:off x="9677361" y="2961738"/>
              <a:ext cx="4711843" cy="2502353"/>
              <a:chOff x="9984432" y="4566224"/>
              <a:chExt cx="7321915" cy="951916"/>
            </a:xfrm>
          </p:grpSpPr>
          <p:cxnSp>
            <p:nvCxnSpPr>
              <p:cNvPr id="68" name="Connettore 2 299">
                <a:extLst>
                  <a:ext uri="{FF2B5EF4-FFF2-40B4-BE49-F238E27FC236}">
                    <a16:creationId xmlns:a16="http://schemas.microsoft.com/office/drawing/2014/main" id="{194F88EE-C0FF-B24B-55F9-33649D6F4F51}"/>
                  </a:ext>
                </a:extLst>
              </p:cNvPr>
              <p:cNvCxnSpPr/>
              <p:nvPr/>
            </p:nvCxnSpPr>
            <p:spPr>
              <a:xfrm>
                <a:off x="9984432" y="4797152"/>
                <a:ext cx="1500562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2 301">
                <a:extLst>
                  <a:ext uri="{FF2B5EF4-FFF2-40B4-BE49-F238E27FC236}">
                    <a16:creationId xmlns:a16="http://schemas.microsoft.com/office/drawing/2014/main" id="{E9B21644-6F3A-25C1-14A7-D5BB5543AE4D}"/>
                  </a:ext>
                </a:extLst>
              </p:cNvPr>
              <p:cNvCxnSpPr/>
              <p:nvPr/>
            </p:nvCxnSpPr>
            <p:spPr>
              <a:xfrm>
                <a:off x="9989855" y="5095367"/>
                <a:ext cx="1453118" cy="0"/>
              </a:xfrm>
              <a:prstGeom prst="straightConnector1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2 303">
                <a:extLst>
                  <a:ext uri="{FF2B5EF4-FFF2-40B4-BE49-F238E27FC236}">
                    <a16:creationId xmlns:a16="http://schemas.microsoft.com/office/drawing/2014/main" id="{2054C1A8-7DB4-4A23-3B01-AEA92FB1A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4432" y="5388159"/>
                <a:ext cx="145447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CasellaDiTesto 307">
                <a:extLst>
                  <a:ext uri="{FF2B5EF4-FFF2-40B4-BE49-F238E27FC236}">
                    <a16:creationId xmlns:a16="http://schemas.microsoft.com/office/drawing/2014/main" id="{66B929BB-3B1F-EF2B-D170-FB8CD5BC66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17250" y="4566224"/>
                <a:ext cx="3744748" cy="302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IT" b="1" dirty="0">
                    <a:solidFill>
                      <a:srgbClr val="00B0F0"/>
                    </a:solidFill>
                  </a:rPr>
                  <a:t>Air Cooling</a:t>
                </a:r>
                <a:endParaRPr lang="it-IT" altLang="en-IT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72" name="CasellaDiTesto 308">
                <a:extLst>
                  <a:ext uri="{FF2B5EF4-FFF2-40B4-BE49-F238E27FC236}">
                    <a16:creationId xmlns:a16="http://schemas.microsoft.com/office/drawing/2014/main" id="{9DD73A3D-9803-8B98-C228-2A4E95E18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34101" y="4861317"/>
                <a:ext cx="5672246" cy="302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it-IT" altLang="en-IT" dirty="0">
                  <a:ln w="22225">
                    <a:solidFill>
                      <a:schemeClr val="accent4"/>
                    </a:solidFill>
                    <a:prstDash val="solid"/>
                  </a:ln>
                  <a:solidFill>
                    <a:schemeClr val="accent6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3" name="CasellaDiTesto 309">
                <a:extLst>
                  <a:ext uri="{FF2B5EF4-FFF2-40B4-BE49-F238E27FC236}">
                    <a16:creationId xmlns:a16="http://schemas.microsoft.com/office/drawing/2014/main" id="{30A0D067-90C4-6435-9BDB-AE575D2826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9698" y="5215430"/>
                <a:ext cx="3283011" cy="302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IT" b="1" dirty="0">
                    <a:solidFill>
                      <a:srgbClr val="FF0000"/>
                    </a:solidFill>
                  </a:rPr>
                  <a:t>Cables</a:t>
                </a:r>
                <a:endParaRPr lang="it-IT" altLang="en-IT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3" name="CasellaDiTesto 307">
            <a:extLst>
              <a:ext uri="{FF2B5EF4-FFF2-40B4-BE49-F238E27FC236}">
                <a16:creationId xmlns:a16="http://schemas.microsoft.com/office/drawing/2014/main" id="{BDE2E052-07E7-41DA-27AC-6EF50B13A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468" y="5804045"/>
            <a:ext cx="1151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 b="1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Paraffine</a:t>
            </a:r>
            <a:endParaRPr lang="it-IT" altLang="en-IT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6" name="Connettore diritto 70">
            <a:extLst>
              <a:ext uri="{FF2B5EF4-FFF2-40B4-BE49-F238E27FC236}">
                <a16:creationId xmlns:a16="http://schemas.microsoft.com/office/drawing/2014/main" id="{7192FBF7-9A6A-4B82-CBCF-6EDF42012304}"/>
              </a:ext>
            </a:extLst>
          </p:cNvPr>
          <p:cNvCxnSpPr>
            <a:cxnSpLocks/>
          </p:cNvCxnSpPr>
          <p:nvPr/>
        </p:nvCxnSpPr>
        <p:spPr>
          <a:xfrm>
            <a:off x="7730476" y="6134255"/>
            <a:ext cx="1101828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2 23">
            <a:extLst>
              <a:ext uri="{FF2B5EF4-FFF2-40B4-BE49-F238E27FC236}">
                <a16:creationId xmlns:a16="http://schemas.microsoft.com/office/drawing/2014/main" id="{E2D009CE-6C3F-F408-6B5C-CF650A21B029}"/>
              </a:ext>
            </a:extLst>
          </p:cNvPr>
          <p:cNvCxnSpPr>
            <a:cxnSpLocks/>
          </p:cNvCxnSpPr>
          <p:nvPr/>
        </p:nvCxnSpPr>
        <p:spPr>
          <a:xfrm flipH="1" flipV="1">
            <a:off x="5071625" y="6394740"/>
            <a:ext cx="688722" cy="63358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2 25">
            <a:extLst>
              <a:ext uri="{FF2B5EF4-FFF2-40B4-BE49-F238E27FC236}">
                <a16:creationId xmlns:a16="http://schemas.microsoft.com/office/drawing/2014/main" id="{4959146F-87D0-B076-0CE2-7A6FE5141E0E}"/>
              </a:ext>
            </a:extLst>
          </p:cNvPr>
          <p:cNvCxnSpPr>
            <a:cxnSpLocks/>
          </p:cNvCxnSpPr>
          <p:nvPr/>
        </p:nvCxnSpPr>
        <p:spPr>
          <a:xfrm>
            <a:off x="5130750" y="6528273"/>
            <a:ext cx="688723" cy="72328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35">
            <a:extLst>
              <a:ext uri="{FF2B5EF4-FFF2-40B4-BE49-F238E27FC236}">
                <a16:creationId xmlns:a16="http://schemas.microsoft.com/office/drawing/2014/main" id="{3AD34F50-802E-4B77-C872-271BFC698730}"/>
              </a:ext>
            </a:extLst>
          </p:cNvPr>
          <p:cNvCxnSpPr>
            <a:cxnSpLocks/>
          </p:cNvCxnSpPr>
          <p:nvPr/>
        </p:nvCxnSpPr>
        <p:spPr>
          <a:xfrm flipV="1">
            <a:off x="4954587" y="6250452"/>
            <a:ext cx="2833547" cy="29716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89">
            <a:extLst>
              <a:ext uri="{FF2B5EF4-FFF2-40B4-BE49-F238E27FC236}">
                <a16:creationId xmlns:a16="http://schemas.microsoft.com/office/drawing/2014/main" id="{280A9A28-7753-9B08-B1A1-1CC0499E1A89}"/>
              </a:ext>
            </a:extLst>
          </p:cNvPr>
          <p:cNvCxnSpPr>
            <a:cxnSpLocks/>
          </p:cNvCxnSpPr>
          <p:nvPr/>
        </p:nvCxnSpPr>
        <p:spPr>
          <a:xfrm>
            <a:off x="7680176" y="6296425"/>
            <a:ext cx="1292394" cy="12895"/>
          </a:xfrm>
          <a:prstGeom prst="straightConnector1">
            <a:avLst/>
          </a:prstGeom>
          <a:ln w="1016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43">
            <a:extLst>
              <a:ext uri="{FF2B5EF4-FFF2-40B4-BE49-F238E27FC236}">
                <a16:creationId xmlns:a16="http://schemas.microsoft.com/office/drawing/2014/main" id="{51E4DC4B-EC5B-068A-051E-79387EEA9A15}"/>
              </a:ext>
            </a:extLst>
          </p:cNvPr>
          <p:cNvCxnSpPr>
            <a:cxnSpLocks/>
          </p:cNvCxnSpPr>
          <p:nvPr/>
        </p:nvCxnSpPr>
        <p:spPr>
          <a:xfrm flipH="1">
            <a:off x="4973546" y="6165304"/>
            <a:ext cx="2766401" cy="8971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2 47">
            <a:extLst>
              <a:ext uri="{FF2B5EF4-FFF2-40B4-BE49-F238E27FC236}">
                <a16:creationId xmlns:a16="http://schemas.microsoft.com/office/drawing/2014/main" id="{37B065A0-CE7F-8972-712F-54A39CEA3D15}"/>
              </a:ext>
            </a:extLst>
          </p:cNvPr>
          <p:cNvCxnSpPr>
            <a:cxnSpLocks/>
          </p:cNvCxnSpPr>
          <p:nvPr/>
        </p:nvCxnSpPr>
        <p:spPr>
          <a:xfrm flipH="1" flipV="1">
            <a:off x="4938777" y="6066542"/>
            <a:ext cx="3732020" cy="13456"/>
          </a:xfrm>
          <a:prstGeom prst="straightConnector1">
            <a:avLst/>
          </a:prstGeom>
          <a:ln w="1016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283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317DE9-3675-9F83-5B09-871ECF7E6671}"/>
              </a:ext>
            </a:extLst>
          </p:cNvPr>
          <p:cNvSpPr txBox="1"/>
          <p:nvPr/>
        </p:nvSpPr>
        <p:spPr>
          <a:xfrm>
            <a:off x="8451690" y="2038722"/>
            <a:ext cx="3625515" cy="4247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Outer Vertex Tracker Barrel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At 31.5 cm radius</a:t>
            </a:r>
            <a:endParaRPr lang="en-IT" b="1" dirty="0">
              <a:solidFill>
                <a:schemeClr val="tx1"/>
              </a:solidFill>
            </a:endParaRPr>
          </a:p>
          <a:p>
            <a:pPr algn="ctr"/>
            <a:endParaRPr lang="en-IT" dirty="0"/>
          </a:p>
          <a:p>
            <a:pPr algn="ctr"/>
            <a:r>
              <a:rPr lang="en-IT" dirty="0"/>
              <a:t>51 staves of 16 modules each</a:t>
            </a:r>
          </a:p>
          <a:p>
            <a:pPr algn="ctr"/>
            <a:endParaRPr lang="en-IT" dirty="0"/>
          </a:p>
          <a:p>
            <a:pPr algn="ctr"/>
            <a:r>
              <a:rPr lang="en-GB" dirty="0">
                <a:solidFill>
                  <a:srgbClr val="0070C0"/>
                </a:solidFill>
              </a:rPr>
              <a:t>L</a:t>
            </a:r>
            <a:r>
              <a:rPr lang="en-IT" dirty="0">
                <a:solidFill>
                  <a:srgbClr val="0070C0"/>
                </a:solidFill>
              </a:rPr>
              <a:t>ightweight reticular support structure (ALICE/Belle-II like)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weight ~3.7 kg</a:t>
            </a:r>
          </a:p>
          <a:p>
            <a:pPr algn="ctr"/>
            <a:r>
              <a:rPr lang="en-IT" dirty="0"/>
              <a:t>Readout chips either side</a:t>
            </a:r>
          </a:p>
          <a:p>
            <a:pPr algn="ctr"/>
            <a:r>
              <a:rPr lang="en-IT" b="1" dirty="0"/>
              <a:t>Power budget</a:t>
            </a:r>
          </a:p>
          <a:p>
            <a:pPr algn="ctr"/>
            <a:r>
              <a:rPr lang="en-IT" b="1" dirty="0"/>
              <a:t>~1400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Water cooled (2 pipes of 2 mm diameter)</a:t>
            </a:r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61694D8A-0B97-68CC-9C4C-5441F0BA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38" y="1100484"/>
            <a:ext cx="7651589" cy="533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925D7-9951-B435-C625-C52B1FA4D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2701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5FA96A-F2A5-DAE8-5C3B-224BAEFB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2" y="484377"/>
            <a:ext cx="11528535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58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500C24-EF75-49C2-EEB7-E3A794A0F03D}"/>
              </a:ext>
            </a:extLst>
          </p:cNvPr>
          <p:cNvSpPr txBox="1"/>
          <p:nvPr/>
        </p:nvSpPr>
        <p:spPr>
          <a:xfrm>
            <a:off x="8184232" y="1890192"/>
            <a:ext cx="3852631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T" b="1" dirty="0">
                <a:solidFill>
                  <a:srgbClr val="FF0000"/>
                </a:solidFill>
              </a:rPr>
              <a:t>Outer Vertex Tracker Disk 1</a:t>
            </a:r>
          </a:p>
          <a:p>
            <a:pPr algn="ctr"/>
            <a:r>
              <a:rPr lang="en-IT" dirty="0"/>
              <a:t>2 sides (front and back) each with 4 petals. 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One petal is made of  different staves of overlapping modules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Total modules per disk: 196</a:t>
            </a:r>
          </a:p>
          <a:p>
            <a:pPr algn="ctr"/>
            <a:r>
              <a:rPr lang="en-IT" dirty="0"/>
              <a:t>Total weight ~850 grams</a:t>
            </a:r>
          </a:p>
          <a:p>
            <a:pPr algn="ctr"/>
            <a:r>
              <a:rPr lang="en-IT" dirty="0"/>
              <a:t>Power budget ~ 336 W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Cooling using 1 water pipe (2 mm diameter)</a:t>
            </a:r>
          </a:p>
          <a:p>
            <a:pPr algn="ctr"/>
            <a:endParaRPr lang="en-IT" dirty="0"/>
          </a:p>
          <a:p>
            <a:pPr algn="ctr"/>
            <a:r>
              <a:rPr lang="en-IT" dirty="0"/>
              <a:t>Similar geometry for the other two disks</a:t>
            </a: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FC166C75-0D00-D922-4952-C3EF274BB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977" y="839042"/>
            <a:ext cx="7904178" cy="557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A7323-2FCA-B095-8C1E-33F040D57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30</a:t>
            </a:fld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A9B392-654E-4926-9C47-8AE0B6A65683}"/>
              </a:ext>
            </a:extLst>
          </p:cNvPr>
          <p:cNvSpPr txBox="1"/>
          <p:nvPr/>
        </p:nvSpPr>
        <p:spPr>
          <a:xfrm rot="20396147">
            <a:off x="3620757" y="4658568"/>
            <a:ext cx="401771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To be </a:t>
            </a:r>
            <a:r>
              <a:rPr lang="en-IT" dirty="0"/>
              <a:t>modified to accommodate </a:t>
            </a:r>
            <a:r>
              <a:rPr lang="en-GB" dirty="0"/>
              <a:t>c</a:t>
            </a:r>
            <a:r>
              <a:rPr lang="en-IT" dirty="0"/>
              <a:t>ooling cones</a:t>
            </a:r>
          </a:p>
        </p:txBody>
      </p:sp>
    </p:spTree>
    <p:extLst>
      <p:ext uri="{BB962C8B-B14F-4D97-AF65-F5344CB8AC3E}">
        <p14:creationId xmlns:p14="http://schemas.microsoft.com/office/powerpoint/2010/main" val="1716487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F6F18-C923-3D8A-A6ED-FB93E868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Stave detail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6CA0A4-2029-78CF-014B-B8535BE106D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8676" y="1628800"/>
            <a:ext cx="6875173" cy="48179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499771-7369-1D8C-FB78-CAA203AA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226" y="1790333"/>
            <a:ext cx="4575797" cy="235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CB700-9180-6635-5E5C-E46CD4B655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31</a:t>
            </a:fld>
            <a:endParaRPr lang="en-US" noProof="0" dirty="0"/>
          </a:p>
        </p:txBody>
      </p:sp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2E2D16E5-CB1E-FDB0-488F-568987DD7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300" y="4197348"/>
            <a:ext cx="3888432" cy="2355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5A11A-352D-BB63-D578-E918471741D1}"/>
              </a:ext>
            </a:extLst>
          </p:cNvPr>
          <p:cNvSpPr txBox="1"/>
          <p:nvPr/>
        </p:nvSpPr>
        <p:spPr>
          <a:xfrm>
            <a:off x="6535145" y="6547813"/>
            <a:ext cx="5439892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1600" dirty="0"/>
              <a:t>S</a:t>
            </a:r>
            <a:r>
              <a:rPr lang="en-IT" sz="1600" dirty="0"/>
              <a:t>haped to minimize material at the end of the stave</a:t>
            </a:r>
          </a:p>
        </p:txBody>
      </p:sp>
    </p:spTree>
    <p:extLst>
      <p:ext uri="{BB962C8B-B14F-4D97-AF65-F5344CB8AC3E}">
        <p14:creationId xmlns:p14="http://schemas.microsoft.com/office/powerpoint/2010/main" val="1836585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Segnaposto contenuto 8">
            <a:extLst>
              <a:ext uri="{FF2B5EF4-FFF2-40B4-BE49-F238E27FC236}">
                <a16:creationId xmlns:a16="http://schemas.microsoft.com/office/drawing/2014/main" id="{87CE2688-8662-BDE8-FEDE-6155080EED9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2" t="18401" r="2151" b="15005"/>
          <a:stretch>
            <a:fillRect/>
          </a:stretch>
        </p:blipFill>
        <p:spPr>
          <a:xfrm>
            <a:off x="0" y="849313"/>
            <a:ext cx="12023725" cy="5649912"/>
          </a:xfrm>
        </p:spPr>
      </p:pic>
      <p:sp>
        <p:nvSpPr>
          <p:cNvPr id="16389" name="CasellaDiTesto 10">
            <a:extLst>
              <a:ext uri="{FF2B5EF4-FFF2-40B4-BE49-F238E27FC236}">
                <a16:creationId xmlns:a16="http://schemas.microsoft.com/office/drawing/2014/main" id="{74EB6FBF-3EFE-11E6-D435-1944FCEFE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3037" y="4223047"/>
            <a:ext cx="1449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IT" dirty="0"/>
              <a:t>Elastic connection</a:t>
            </a:r>
            <a:endParaRPr lang="it-IT" altLang="en-IT" dirty="0"/>
          </a:p>
        </p:txBody>
      </p:sp>
      <p:sp>
        <p:nvSpPr>
          <p:cNvPr id="16390" name="CasellaDiTesto 11">
            <a:extLst>
              <a:ext uri="{FF2B5EF4-FFF2-40B4-BE49-F238E27FC236}">
                <a16:creationId xmlns:a16="http://schemas.microsoft.com/office/drawing/2014/main" id="{8F6D6401-4D0B-0ED8-1C35-74CD68747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2039938"/>
            <a:ext cx="1547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IT"/>
              <a:t>Inner Tracker</a:t>
            </a:r>
            <a:endParaRPr lang="it-IT" altLang="en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98AE2C5-4D94-FD41-8EEA-621E739AB340}"/>
              </a:ext>
            </a:extLst>
          </p:cNvPr>
          <p:cNvCxnSpPr>
            <a:cxnSpLocks/>
            <a:stCxn id="16389" idx="1"/>
          </p:cNvCxnSpPr>
          <p:nvPr/>
        </p:nvCxnSpPr>
        <p:spPr>
          <a:xfrm flipH="1" flipV="1">
            <a:off x="4871864" y="4330202"/>
            <a:ext cx="3591173" cy="2159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1EE0982-3473-F723-09E4-5E6E1F83CB44}"/>
              </a:ext>
            </a:extLst>
          </p:cNvPr>
          <p:cNvCxnSpPr>
            <a:cxnSpLocks/>
            <a:stCxn id="16389" idx="1"/>
          </p:cNvCxnSpPr>
          <p:nvPr/>
        </p:nvCxnSpPr>
        <p:spPr>
          <a:xfrm flipH="1" flipV="1">
            <a:off x="7929637" y="3576935"/>
            <a:ext cx="533400" cy="9699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F21722E6-2EF1-5101-3052-2CC4935E5EA7}"/>
              </a:ext>
            </a:extLst>
          </p:cNvPr>
          <p:cNvCxnSpPr>
            <a:cxnSpLocks/>
          </p:cNvCxnSpPr>
          <p:nvPr/>
        </p:nvCxnSpPr>
        <p:spPr>
          <a:xfrm>
            <a:off x="5924550" y="2409825"/>
            <a:ext cx="459482" cy="8564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olo 1">
            <a:extLst>
              <a:ext uri="{FF2B5EF4-FFF2-40B4-BE49-F238E27FC236}">
                <a16:creationId xmlns:a16="http://schemas.microsoft.com/office/drawing/2014/main" id="{AB114E36-F2B2-C83C-7126-46B98909A647}"/>
              </a:ext>
            </a:extLst>
          </p:cNvPr>
          <p:cNvSpPr txBox="1">
            <a:spLocks/>
          </p:cNvSpPr>
          <p:nvPr/>
        </p:nvSpPr>
        <p:spPr>
          <a:xfrm>
            <a:off x="159544" y="871783"/>
            <a:ext cx="10328944" cy="4745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54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</a:rPr>
              <a:t>Service cones for cooling and cables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C4C89D-EB74-B438-469C-EBAB039A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391" y="2496936"/>
            <a:ext cx="4054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Cone exit cable layer3-Cooling in layer3 </a:t>
            </a:r>
            <a:endParaRPr lang="it-IT" altLang="en-IT"/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FFD890CB-D4F7-CCDE-6360-294278854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5610023"/>
            <a:ext cx="610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 dirty="0"/>
              <a:t>Cone exit cable layer2-1-Cooling in layer 2-1 </a:t>
            </a:r>
            <a:endParaRPr lang="it-IT" altLang="en-IT" dirty="0"/>
          </a:p>
        </p:txBody>
      </p:sp>
      <p:cxnSp>
        <p:nvCxnSpPr>
          <p:cNvPr id="8" name="Connettore 2 9">
            <a:extLst>
              <a:ext uri="{FF2B5EF4-FFF2-40B4-BE49-F238E27FC236}">
                <a16:creationId xmlns:a16="http://schemas.microsoft.com/office/drawing/2014/main" id="{6A59225C-F4EE-7623-41C6-D1093BF5C6C9}"/>
              </a:ext>
            </a:extLst>
          </p:cNvPr>
          <p:cNvCxnSpPr>
            <a:cxnSpLocks/>
          </p:cNvCxnSpPr>
          <p:nvPr/>
        </p:nvCxnSpPr>
        <p:spPr>
          <a:xfrm flipH="1">
            <a:off x="1333103" y="2866823"/>
            <a:ext cx="661988" cy="11509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11">
            <a:extLst>
              <a:ext uri="{FF2B5EF4-FFF2-40B4-BE49-F238E27FC236}">
                <a16:creationId xmlns:a16="http://schemas.microsoft.com/office/drawing/2014/main" id="{0A6F4F56-EB26-ECFB-81A5-01D4A3B38E2A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1703512" y="5085184"/>
            <a:ext cx="936104" cy="7097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329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Segnaposto contenuto 4">
            <a:extLst>
              <a:ext uri="{FF2B5EF4-FFF2-40B4-BE49-F238E27FC236}">
                <a16:creationId xmlns:a16="http://schemas.microsoft.com/office/drawing/2014/main" id="{63D4DE93-5EF8-8E36-2016-241C9A83C5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5" t="17410" r="867" b="16396"/>
          <a:stretch>
            <a:fillRect/>
          </a:stretch>
        </p:blipFill>
        <p:spPr>
          <a:xfrm>
            <a:off x="414338" y="800100"/>
            <a:ext cx="11437937" cy="5851525"/>
          </a:xfrm>
        </p:spPr>
      </p:pic>
      <p:sp>
        <p:nvSpPr>
          <p:cNvPr id="14340" name="CasellaDiTesto 5">
            <a:extLst>
              <a:ext uri="{FF2B5EF4-FFF2-40B4-BE49-F238E27FC236}">
                <a16:creationId xmlns:a16="http://schemas.microsoft.com/office/drawing/2014/main" id="{D8777D84-893E-8733-D78A-6ECD9ED09A2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96000" y="2019300"/>
            <a:ext cx="180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IT" dirty="0"/>
              <a:t>Middle Tracker</a:t>
            </a:r>
            <a:endParaRPr lang="it-IT" altLang="en-IT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C94F576-F940-B892-C497-7B52282986C2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523038" y="2428875"/>
            <a:ext cx="341312" cy="6826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83C68343-8276-3E4D-97D5-0385B59F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95412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contenuto 2">
            <a:extLst>
              <a:ext uri="{FF2B5EF4-FFF2-40B4-BE49-F238E27FC236}">
                <a16:creationId xmlns:a16="http://schemas.microsoft.com/office/drawing/2014/main" id="{845A9F98-9E55-847B-6CD5-0A73C9161B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IT" altLang="en-IT"/>
          </a:p>
        </p:txBody>
      </p:sp>
      <p:pic>
        <p:nvPicPr>
          <p:cNvPr id="15364" name="Immagine 4">
            <a:extLst>
              <a:ext uri="{FF2B5EF4-FFF2-40B4-BE49-F238E27FC236}">
                <a16:creationId xmlns:a16="http://schemas.microsoft.com/office/drawing/2014/main" id="{4A8428E0-3880-58E7-3C92-D434595D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5" t="14597" r="854" b="13853"/>
          <a:stretch>
            <a:fillRect/>
          </a:stretch>
        </p:blipFill>
        <p:spPr bwMode="auto">
          <a:xfrm>
            <a:off x="546100" y="681038"/>
            <a:ext cx="11263313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CasellaDiTesto 5">
            <a:extLst>
              <a:ext uri="{FF2B5EF4-FFF2-40B4-BE49-F238E27FC236}">
                <a16:creationId xmlns:a16="http://schemas.microsoft.com/office/drawing/2014/main" id="{ACDB4905-A66E-8E04-AE43-B8A66B177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1036638"/>
            <a:ext cx="178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US" altLang="en-IT"/>
              <a:t>Outer Tracker</a:t>
            </a:r>
            <a:endParaRPr lang="it-IT" altLang="en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9D54C1F-BB4B-15D6-A925-29FD2AEFF816}"/>
              </a:ext>
            </a:extLst>
          </p:cNvPr>
          <p:cNvCxnSpPr>
            <a:cxnSpLocks/>
          </p:cNvCxnSpPr>
          <p:nvPr/>
        </p:nvCxnSpPr>
        <p:spPr>
          <a:xfrm flipH="1">
            <a:off x="6837363" y="1406525"/>
            <a:ext cx="560387" cy="1036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F527BBA-2F8B-0E76-BC64-4E626558A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29711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9E3214F-B6C1-EC72-2D6D-FD755E664D96}"/>
              </a:ext>
            </a:extLst>
          </p:cNvPr>
          <p:cNvSpPr txBox="1"/>
          <p:nvPr/>
        </p:nvSpPr>
        <p:spPr>
          <a:xfrm>
            <a:off x="8451781" y="764704"/>
            <a:ext cx="357626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Inner vertex detector supporting conical structures on elliptical chamber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~450 grams</a:t>
            </a: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Engineered for air ducts and thermal isolation from the beam pipe during bakeout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4F036-9EF0-C44E-6783-D0E9E504D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9" y="629239"/>
            <a:ext cx="8182277" cy="5572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05876-4917-B6EA-EAF3-EBF61FCE52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1"/>
          <a:stretch/>
        </p:blipFill>
        <p:spPr>
          <a:xfrm>
            <a:off x="627856" y="2996952"/>
            <a:ext cx="7772400" cy="1289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52EA9-646B-5A90-D873-332F47074C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970" y="4077061"/>
            <a:ext cx="3975651" cy="26396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E5CBD-ACAC-B9C8-E8FD-A02F38905F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35</a:t>
            </a:fld>
            <a:endParaRPr lang="en-IT"/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657A19C3-6568-4BD6-B5AE-3E34E0698F3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46245" y="3555825"/>
            <a:ext cx="5394445" cy="299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0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magine 4">
            <a:extLst>
              <a:ext uri="{FF2B5EF4-FFF2-40B4-BE49-F238E27FC236}">
                <a16:creationId xmlns:a16="http://schemas.microsoft.com/office/drawing/2014/main" id="{4195C79B-5270-2A2D-7AA5-D5CFD007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0" t="14107" r="8258" b="9396"/>
          <a:stretch>
            <a:fillRect/>
          </a:stretch>
        </p:blipFill>
        <p:spPr bwMode="auto">
          <a:xfrm>
            <a:off x="211138" y="742521"/>
            <a:ext cx="889476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43AB885-95C0-FB12-5FD1-2234B1D51141}"/>
              </a:ext>
            </a:extLst>
          </p:cNvPr>
          <p:cNvCxnSpPr>
            <a:cxnSpLocks/>
          </p:cNvCxnSpPr>
          <p:nvPr/>
        </p:nvCxnSpPr>
        <p:spPr>
          <a:xfrm flipH="1">
            <a:off x="7054850" y="1789113"/>
            <a:ext cx="1633538" cy="5603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B3189DF-5A57-8E44-44EC-7E8881B293DC}"/>
              </a:ext>
            </a:extLst>
          </p:cNvPr>
          <p:cNvCxnSpPr>
            <a:cxnSpLocks/>
          </p:cNvCxnSpPr>
          <p:nvPr/>
        </p:nvCxnSpPr>
        <p:spPr>
          <a:xfrm flipH="1">
            <a:off x="6294438" y="963613"/>
            <a:ext cx="1473200" cy="411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0E5E122-B20D-270D-8780-816F55908EA8}"/>
              </a:ext>
            </a:extLst>
          </p:cNvPr>
          <p:cNvCxnSpPr>
            <a:cxnSpLocks/>
          </p:cNvCxnSpPr>
          <p:nvPr/>
        </p:nvCxnSpPr>
        <p:spPr>
          <a:xfrm>
            <a:off x="2449513" y="1277938"/>
            <a:ext cx="2722562" cy="561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99F332F-7133-5A27-AFEC-4EB02CED1226}"/>
              </a:ext>
            </a:extLst>
          </p:cNvPr>
          <p:cNvCxnSpPr>
            <a:cxnSpLocks/>
          </p:cNvCxnSpPr>
          <p:nvPr/>
        </p:nvCxnSpPr>
        <p:spPr>
          <a:xfrm>
            <a:off x="2901950" y="2051050"/>
            <a:ext cx="2886075" cy="7080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8" name="CasellaDiTesto 21">
            <a:extLst>
              <a:ext uri="{FF2B5EF4-FFF2-40B4-BE49-F238E27FC236}">
                <a16:creationId xmlns:a16="http://schemas.microsoft.com/office/drawing/2014/main" id="{9C349109-5D33-CA80-82D9-C1C31F391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338" y="777875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Air cooling Layer 3</a:t>
            </a:r>
            <a:endParaRPr lang="it-IT" altLang="en-IT"/>
          </a:p>
        </p:txBody>
      </p:sp>
      <p:sp>
        <p:nvSpPr>
          <p:cNvPr id="20489" name="CasellaDiTesto 23">
            <a:extLst>
              <a:ext uri="{FF2B5EF4-FFF2-40B4-BE49-F238E27FC236}">
                <a16:creationId xmlns:a16="http://schemas.microsoft.com/office/drawing/2014/main" id="{256509FE-6BDA-0075-F51E-C3B135B31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1655763"/>
            <a:ext cx="12001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Cable tunnel Layer 2-1</a:t>
            </a:r>
            <a:endParaRPr lang="it-IT" altLang="en-IT"/>
          </a:p>
        </p:txBody>
      </p:sp>
      <p:sp>
        <p:nvSpPr>
          <p:cNvPr id="20490" name="CasellaDiTesto 26">
            <a:extLst>
              <a:ext uri="{FF2B5EF4-FFF2-40B4-BE49-F238E27FC236}">
                <a16:creationId xmlns:a16="http://schemas.microsoft.com/office/drawing/2014/main" id="{0D604791-0600-C1E5-670F-B57C4E3B4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1487488"/>
            <a:ext cx="2128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Air cooling Layer 2-1</a:t>
            </a:r>
            <a:endParaRPr lang="it-IT" altLang="en-IT"/>
          </a:p>
        </p:txBody>
      </p:sp>
      <p:sp>
        <p:nvSpPr>
          <p:cNvPr id="20491" name="CasellaDiTesto 30">
            <a:extLst>
              <a:ext uri="{FF2B5EF4-FFF2-40B4-BE49-F238E27FC236}">
                <a16:creationId xmlns:a16="http://schemas.microsoft.com/office/drawing/2014/main" id="{BB0D8902-C347-75F7-77D7-4806BEE38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901700"/>
            <a:ext cx="2281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 dirty="0"/>
              <a:t>Cable tunnel Layer 3</a:t>
            </a:r>
            <a:endParaRPr lang="it-IT" altLang="en-IT" dirty="0"/>
          </a:p>
        </p:txBody>
      </p:sp>
      <p:sp>
        <p:nvSpPr>
          <p:cNvPr id="20492" name="CasellaDiTesto 33">
            <a:extLst>
              <a:ext uri="{FF2B5EF4-FFF2-40B4-BE49-F238E27FC236}">
                <a16:creationId xmlns:a16="http://schemas.microsoft.com/office/drawing/2014/main" id="{B636AFE5-8790-10B1-8C92-9EFD75612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265588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/>
              <a:t>Peek Insert 1</a:t>
            </a:r>
            <a:endParaRPr lang="it-IT" altLang="en-IT"/>
          </a:p>
        </p:txBody>
      </p:sp>
      <p:sp>
        <p:nvSpPr>
          <p:cNvPr id="20493" name="CasellaDiTesto 35">
            <a:extLst>
              <a:ext uri="{FF2B5EF4-FFF2-40B4-BE49-F238E27FC236}">
                <a16:creationId xmlns:a16="http://schemas.microsoft.com/office/drawing/2014/main" id="{D66A4583-4D30-3EB8-3B32-52B3464A3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3230563"/>
            <a:ext cx="161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IT" dirty="0"/>
              <a:t>Peek Insert 2</a:t>
            </a:r>
            <a:endParaRPr lang="it-IT" altLang="en-IT" dirty="0"/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006148B8-767B-43DF-2738-D78E463B6749}"/>
              </a:ext>
            </a:extLst>
          </p:cNvPr>
          <p:cNvCxnSpPr>
            <a:cxnSpLocks/>
          </p:cNvCxnSpPr>
          <p:nvPr/>
        </p:nvCxnSpPr>
        <p:spPr>
          <a:xfrm>
            <a:off x="3121025" y="2855913"/>
            <a:ext cx="3397250" cy="906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6122BDA5-2968-F3D4-2C1A-34FFECDBD6AD}"/>
              </a:ext>
            </a:extLst>
          </p:cNvPr>
          <p:cNvCxnSpPr>
            <a:cxnSpLocks/>
          </p:cNvCxnSpPr>
          <p:nvPr/>
        </p:nvCxnSpPr>
        <p:spPr>
          <a:xfrm>
            <a:off x="3121025" y="3429000"/>
            <a:ext cx="2281238" cy="5349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2" name="Titolo 1">
            <a:extLst>
              <a:ext uri="{FF2B5EF4-FFF2-40B4-BE49-F238E27FC236}">
                <a16:creationId xmlns:a16="http://schemas.microsoft.com/office/drawing/2014/main" id="{5458ACA2-EEBA-4D0E-9883-8ED6D3561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en-IT" sz="2400" dirty="0"/>
              <a:t>View from </a:t>
            </a:r>
            <a:r>
              <a:rPr lang="en-US" altLang="en-IT" sz="2400" dirty="0" err="1"/>
              <a:t>Lumical</a:t>
            </a:r>
            <a:endParaRPr lang="it-IT" altLang="en-IT" sz="2400" dirty="0"/>
          </a:p>
        </p:txBody>
      </p:sp>
      <p:pic>
        <p:nvPicPr>
          <p:cNvPr id="5" name="Immagine 22">
            <a:extLst>
              <a:ext uri="{FF2B5EF4-FFF2-40B4-BE49-F238E27FC236}">
                <a16:creationId xmlns:a16="http://schemas.microsoft.com/office/drawing/2014/main" id="{0DEBD3A0-3057-928C-B759-48D98A9ED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2" t="59737" r="6876" b="10066"/>
          <a:stretch/>
        </p:blipFill>
        <p:spPr bwMode="auto">
          <a:xfrm>
            <a:off x="6962190" y="3600450"/>
            <a:ext cx="5018671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369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4">
            <a:extLst>
              <a:ext uri="{FF2B5EF4-FFF2-40B4-BE49-F238E27FC236}">
                <a16:creationId xmlns:a16="http://schemas.microsoft.com/office/drawing/2014/main" id="{3449CF47-5CAE-51AA-D002-29E55297D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5" t="13724" r="5812" b="8701"/>
          <a:stretch>
            <a:fillRect/>
          </a:stretch>
        </p:blipFill>
        <p:spPr bwMode="auto">
          <a:xfrm>
            <a:off x="1775520" y="692696"/>
            <a:ext cx="8432800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39642AB-9CD1-C597-B2B1-382336D467FD}"/>
              </a:ext>
            </a:extLst>
          </p:cNvPr>
          <p:cNvGrpSpPr/>
          <p:nvPr/>
        </p:nvGrpSpPr>
        <p:grpSpPr>
          <a:xfrm>
            <a:off x="479377" y="1842488"/>
            <a:ext cx="11712623" cy="4095065"/>
            <a:chOff x="479376" y="1860483"/>
            <a:chExt cx="13087510" cy="405900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CB168A-F7A0-CE4A-B52A-0EAD940A57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9376" y="1860483"/>
              <a:ext cx="9152082" cy="4059002"/>
              <a:chOff x="0" y="1196752"/>
              <a:chExt cx="12026900" cy="5334000"/>
            </a:xfrm>
          </p:grpSpPr>
          <p:pic>
            <p:nvPicPr>
              <p:cNvPr id="19459" name="Immagine 6">
                <a:extLst>
                  <a:ext uri="{FF2B5EF4-FFF2-40B4-BE49-F238E27FC236}">
                    <a16:creationId xmlns:a16="http://schemas.microsoft.com/office/drawing/2014/main" id="{1ACC7223-9C17-C079-093E-C59D880205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71" t="16789" b="15199"/>
              <a:stretch>
                <a:fillRect/>
              </a:stretch>
            </p:blipFill>
            <p:spPr bwMode="auto">
              <a:xfrm>
                <a:off x="165100" y="1196752"/>
                <a:ext cx="11861800" cy="533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EC4D8718-4F81-D7C6-8317-F837E0C9F5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5288" y="1968277"/>
                <a:ext cx="1709737" cy="179388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44C7C359-B2DA-1AA4-3E0E-F184AEA19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75" y="1674590"/>
                <a:ext cx="1709738" cy="20478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2 35">
                <a:extLst>
                  <a:ext uri="{FF2B5EF4-FFF2-40B4-BE49-F238E27FC236}">
                    <a16:creationId xmlns:a16="http://schemas.microsoft.com/office/drawing/2014/main" id="{9C3AFB41-6E86-8442-E98C-2E547455A4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425" y="2715990"/>
                <a:ext cx="7034213" cy="8413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2 43">
                <a:extLst>
                  <a:ext uri="{FF2B5EF4-FFF2-40B4-BE49-F238E27FC236}">
                    <a16:creationId xmlns:a16="http://schemas.microsoft.com/office/drawing/2014/main" id="{2EF6BB20-3B66-A04D-257C-187525CA38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0" y="3001740"/>
                <a:ext cx="6867525" cy="25400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2 47">
                <a:extLst>
                  <a:ext uri="{FF2B5EF4-FFF2-40B4-BE49-F238E27FC236}">
                    <a16:creationId xmlns:a16="http://schemas.microsoft.com/office/drawing/2014/main" id="{4755477D-A24A-1C63-52D2-B0F51FC006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0" y="3250977"/>
                <a:ext cx="9264650" cy="38100"/>
              </a:xfrm>
              <a:prstGeom prst="straightConnector1">
                <a:avLst/>
              </a:prstGeom>
              <a:ln w="1016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diritto 65">
                <a:extLst>
                  <a:ext uri="{FF2B5EF4-FFF2-40B4-BE49-F238E27FC236}">
                    <a16:creationId xmlns:a16="http://schemas.microsoft.com/office/drawing/2014/main" id="{F688D6AD-A34D-061D-41F5-1EA1A290AF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67525" y="2998565"/>
                <a:ext cx="325913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diritto 70">
                <a:extLst>
                  <a:ext uri="{FF2B5EF4-FFF2-40B4-BE49-F238E27FC236}">
                    <a16:creationId xmlns:a16="http://schemas.microsoft.com/office/drawing/2014/main" id="{63138C77-DFC4-2557-E616-9C52E5E73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1400" y="3117627"/>
                <a:ext cx="2735263" cy="0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ttore diritto 76">
                <a:extLst>
                  <a:ext uri="{FF2B5EF4-FFF2-40B4-BE49-F238E27FC236}">
                    <a16:creationId xmlns:a16="http://schemas.microsoft.com/office/drawing/2014/main" id="{F3CB5940-3038-4571-0C75-E7C8EC67B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8763" y="3027140"/>
                <a:ext cx="782637" cy="90487"/>
              </a:xfrm>
              <a:prstGeom prst="line">
                <a:avLst/>
              </a:prstGeom>
              <a:ln w="1016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diritto 83">
                <a:extLst>
                  <a:ext uri="{FF2B5EF4-FFF2-40B4-BE49-F238E27FC236}">
                    <a16:creationId xmlns:a16="http://schemas.microsoft.com/office/drawing/2014/main" id="{ABCA125B-49EE-276E-0BBC-234515E4C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7938" y="2731865"/>
                <a:ext cx="638175" cy="161925"/>
              </a:xfrm>
              <a:prstGeom prst="line">
                <a:avLst/>
              </a:prstGeom>
              <a:ln w="1016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2 89">
                <a:extLst>
                  <a:ext uri="{FF2B5EF4-FFF2-40B4-BE49-F238E27FC236}">
                    <a16:creationId xmlns:a16="http://schemas.microsoft.com/office/drawing/2014/main" id="{0962CC79-DA95-9FC7-2ABE-39FBEFE0D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3" y="2893790"/>
                <a:ext cx="3208337" cy="33337"/>
              </a:xfrm>
              <a:prstGeom prst="straightConnector1">
                <a:avLst/>
              </a:prstGeom>
              <a:ln w="1016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5DCC416-38E1-0CDC-8084-75048DD942D0}"/>
                </a:ext>
              </a:extLst>
            </p:cNvPr>
            <p:cNvGrpSpPr/>
            <p:nvPr/>
          </p:nvGrpSpPr>
          <p:grpSpPr>
            <a:xfrm>
              <a:off x="9677361" y="3322211"/>
              <a:ext cx="3889525" cy="2071933"/>
              <a:chOff x="9984432" y="4703353"/>
              <a:chExt cx="6044083" cy="788181"/>
            </a:xfrm>
          </p:grpSpPr>
          <p:cxnSp>
            <p:nvCxnSpPr>
              <p:cNvPr id="2" name="Connettore 2 299">
                <a:extLst>
                  <a:ext uri="{FF2B5EF4-FFF2-40B4-BE49-F238E27FC236}">
                    <a16:creationId xmlns:a16="http://schemas.microsoft.com/office/drawing/2014/main" id="{860DE64D-B0C6-AC85-3174-E5F5D8AC42E6}"/>
                  </a:ext>
                </a:extLst>
              </p:cNvPr>
              <p:cNvCxnSpPr/>
              <p:nvPr/>
            </p:nvCxnSpPr>
            <p:spPr>
              <a:xfrm>
                <a:off x="9984432" y="4797152"/>
                <a:ext cx="1500562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Connettore 2 301">
                <a:extLst>
                  <a:ext uri="{FF2B5EF4-FFF2-40B4-BE49-F238E27FC236}">
                    <a16:creationId xmlns:a16="http://schemas.microsoft.com/office/drawing/2014/main" id="{0F8C0B0B-C8B9-07FE-437A-9E557EBAD823}"/>
                  </a:ext>
                </a:extLst>
              </p:cNvPr>
              <p:cNvCxnSpPr/>
              <p:nvPr/>
            </p:nvCxnSpPr>
            <p:spPr>
              <a:xfrm>
                <a:off x="9989855" y="5095367"/>
                <a:ext cx="1453118" cy="0"/>
              </a:xfrm>
              <a:prstGeom prst="straightConnector1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Connettore 2 303">
                <a:extLst>
                  <a:ext uri="{FF2B5EF4-FFF2-40B4-BE49-F238E27FC236}">
                    <a16:creationId xmlns:a16="http://schemas.microsoft.com/office/drawing/2014/main" id="{5EEA892B-CFE4-FD5F-E7AC-A38A92737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4432" y="5388159"/>
                <a:ext cx="145447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CasellaDiTesto 307">
                <a:extLst>
                  <a:ext uri="{FF2B5EF4-FFF2-40B4-BE49-F238E27FC236}">
                    <a16:creationId xmlns:a16="http://schemas.microsoft.com/office/drawing/2014/main" id="{6ADA95D5-D8B4-5A45-4322-92A20512CD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17254" y="4703353"/>
                <a:ext cx="2840077" cy="192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IT" b="1" dirty="0">
                    <a:solidFill>
                      <a:srgbClr val="00B0F0"/>
                    </a:solidFill>
                  </a:rPr>
                  <a:t>Air Cooling</a:t>
                </a:r>
                <a:endParaRPr lang="it-IT" altLang="en-IT" b="1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7" name="CasellaDiTesto 308">
                <a:extLst>
                  <a:ext uri="{FF2B5EF4-FFF2-40B4-BE49-F238E27FC236}">
                    <a16:creationId xmlns:a16="http://schemas.microsoft.com/office/drawing/2014/main" id="{1966675A-6550-4BD6-F727-3D91228D92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34100" y="4950325"/>
                <a:ext cx="4394415" cy="192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IT" dirty="0">
                    <a:ln w="22225">
                      <a:solidFill>
                        <a:schemeClr val="accent4"/>
                      </a:solidFill>
                      <a:prstDash val="solid"/>
                    </a:ln>
                    <a:solidFill>
                      <a:srgbClr val="00B050"/>
                    </a:solidFill>
                  </a:rPr>
                  <a:t>Cooling pipe paraffin</a:t>
                </a:r>
                <a:endParaRPr lang="it-IT" altLang="en-IT" dirty="0">
                  <a:ln w="22225">
                    <a:solidFill>
                      <a:schemeClr val="accent4"/>
                    </a:solidFill>
                    <a:prstDash val="solid"/>
                  </a:ln>
                  <a:solidFill>
                    <a:srgbClr val="00B050"/>
                  </a:solidFill>
                </a:endParaRPr>
              </a:p>
            </p:txBody>
          </p:sp>
          <p:sp>
            <p:nvSpPr>
              <p:cNvPr id="8" name="CasellaDiTesto 309">
                <a:extLst>
                  <a:ext uri="{FF2B5EF4-FFF2-40B4-BE49-F238E27FC236}">
                    <a16:creationId xmlns:a16="http://schemas.microsoft.com/office/drawing/2014/main" id="{8956BA68-1A8F-1B9A-478B-0BEFEC23F7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9696" y="5298554"/>
                <a:ext cx="2343657" cy="192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IT" b="1" dirty="0">
                    <a:solidFill>
                      <a:srgbClr val="FF0000"/>
                    </a:solidFill>
                  </a:rPr>
                  <a:t>Cables</a:t>
                </a:r>
                <a:endParaRPr lang="it-IT" altLang="en-IT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0EF9F5D-1E5E-0776-155A-07C189BAF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Integration with beam pipe cooling manifold</a:t>
            </a:r>
          </a:p>
        </p:txBody>
      </p:sp>
    </p:spTree>
    <p:extLst>
      <p:ext uri="{BB962C8B-B14F-4D97-AF65-F5344CB8AC3E}">
        <p14:creationId xmlns:p14="http://schemas.microsoft.com/office/powerpoint/2010/main" val="514071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D999E2-4A53-09EF-5B20-87FB084821F9}"/>
              </a:ext>
            </a:extLst>
          </p:cNvPr>
          <p:cNvGrpSpPr>
            <a:grpSpLocks noChangeAspect="1"/>
          </p:cNvGrpSpPr>
          <p:nvPr/>
        </p:nvGrpSpPr>
        <p:grpSpPr>
          <a:xfrm>
            <a:off x="341313" y="869950"/>
            <a:ext cx="11509375" cy="5827713"/>
            <a:chOff x="341313" y="869950"/>
            <a:chExt cx="11509375" cy="5827713"/>
          </a:xfrm>
        </p:grpSpPr>
        <p:pic>
          <p:nvPicPr>
            <p:cNvPr id="13316" name="Immagine 4">
              <a:extLst>
                <a:ext uri="{FF2B5EF4-FFF2-40B4-BE49-F238E27FC236}">
                  <a16:creationId xmlns:a16="http://schemas.microsoft.com/office/drawing/2014/main" id="{EE9D3C9F-FE10-F26E-C52C-ED53795D9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8" t="13483" b="18303"/>
            <a:stretch>
              <a:fillRect/>
            </a:stretch>
          </p:blipFill>
          <p:spPr bwMode="auto">
            <a:xfrm>
              <a:off x="341313" y="869950"/>
              <a:ext cx="11509375" cy="582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7" name="CasellaDiTesto 5">
              <a:extLst>
                <a:ext uri="{FF2B5EF4-FFF2-40B4-BE49-F238E27FC236}">
                  <a16:creationId xmlns:a16="http://schemas.microsoft.com/office/drawing/2014/main" id="{16E1F919-95C8-933A-2031-9F4217A51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1513" y="2517775"/>
              <a:ext cx="15462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Inner Tracker</a:t>
              </a:r>
              <a:endParaRPr lang="it-IT" altLang="en-IT"/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F6B6E16F-7CA6-732C-B025-E39D442C11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2886075"/>
              <a:ext cx="550863" cy="10175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19" name="CasellaDiTesto 10">
              <a:extLst>
                <a:ext uri="{FF2B5EF4-FFF2-40B4-BE49-F238E27FC236}">
                  <a16:creationId xmlns:a16="http://schemas.microsoft.com/office/drawing/2014/main" id="{C66B9692-5FC4-B456-BDEE-B095E23B8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3975" y="1187450"/>
              <a:ext cx="10239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Disk 3</a:t>
              </a:r>
              <a:endParaRPr lang="it-IT" altLang="en-IT"/>
            </a:p>
          </p:txBody>
        </p:sp>
        <p:sp>
          <p:nvSpPr>
            <p:cNvPr id="13320" name="CasellaDiTesto 11">
              <a:extLst>
                <a:ext uri="{FF2B5EF4-FFF2-40B4-BE49-F238E27FC236}">
                  <a16:creationId xmlns:a16="http://schemas.microsoft.com/office/drawing/2014/main" id="{23524948-406D-1157-19F7-FA22460AF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6825" y="2763838"/>
              <a:ext cx="10223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Disk 3</a:t>
              </a:r>
              <a:endParaRPr lang="it-IT" altLang="en-IT"/>
            </a:p>
          </p:txBody>
        </p:sp>
        <p:sp>
          <p:nvSpPr>
            <p:cNvPr id="13321" name="CasellaDiTesto 12">
              <a:extLst>
                <a:ext uri="{FF2B5EF4-FFF2-40B4-BE49-F238E27FC236}">
                  <a16:creationId xmlns:a16="http://schemas.microsoft.com/office/drawing/2014/main" id="{70BE4D7F-60F8-D401-CBDF-C7F6E0D148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013" y="1139825"/>
              <a:ext cx="10239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Disk 2</a:t>
              </a:r>
              <a:endParaRPr lang="it-IT" altLang="en-IT"/>
            </a:p>
          </p:txBody>
        </p:sp>
        <p:sp>
          <p:nvSpPr>
            <p:cNvPr id="13322" name="CasellaDiTesto 13">
              <a:extLst>
                <a:ext uri="{FF2B5EF4-FFF2-40B4-BE49-F238E27FC236}">
                  <a16:creationId xmlns:a16="http://schemas.microsoft.com/office/drawing/2014/main" id="{337E869E-F645-DC58-2473-0C28B664B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74138" y="2517775"/>
              <a:ext cx="10239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Disk 2</a:t>
              </a:r>
              <a:endParaRPr lang="it-IT" altLang="en-IT"/>
            </a:p>
          </p:txBody>
        </p:sp>
        <p:sp>
          <p:nvSpPr>
            <p:cNvPr id="13323" name="CasellaDiTesto 14">
              <a:extLst>
                <a:ext uri="{FF2B5EF4-FFF2-40B4-BE49-F238E27FC236}">
                  <a16:creationId xmlns:a16="http://schemas.microsoft.com/office/drawing/2014/main" id="{8874D57A-32AA-77B5-E3E3-1740ECB8F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2063" y="1779588"/>
              <a:ext cx="10239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/>
                <a:t>Disk 1</a:t>
              </a:r>
              <a:endParaRPr lang="it-IT" altLang="en-IT"/>
            </a:p>
          </p:txBody>
        </p:sp>
        <p:sp>
          <p:nvSpPr>
            <p:cNvPr id="13324" name="CasellaDiTesto 15">
              <a:extLst>
                <a:ext uri="{FF2B5EF4-FFF2-40B4-BE49-F238E27FC236}">
                  <a16:creationId xmlns:a16="http://schemas.microsoft.com/office/drawing/2014/main" id="{48C43DE0-0E31-753E-4BE7-444F110BC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9375" y="2066925"/>
              <a:ext cx="10239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eaLnBrk="1" hangingPunct="1"/>
              <a:r>
                <a:rPr lang="en-US" altLang="en-IT" dirty="0"/>
                <a:t>Disk 1</a:t>
              </a:r>
              <a:endParaRPr lang="it-IT" altLang="en-IT" dirty="0"/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4F737BD5-3FB2-29B8-4231-D7ED1A2EC99E}"/>
                </a:ext>
              </a:extLst>
            </p:cNvPr>
            <p:cNvCxnSpPr>
              <a:cxnSpLocks/>
              <a:stCxn id="13319" idx="2"/>
            </p:cNvCxnSpPr>
            <p:nvPr/>
          </p:nvCxnSpPr>
          <p:spPr>
            <a:xfrm>
              <a:off x="1835150" y="1557338"/>
              <a:ext cx="512763" cy="5905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A29B10CC-B5C5-6BF9-AC18-7098AC8F8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9863" y="2066925"/>
              <a:ext cx="225425" cy="4905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272CD467-FD18-0397-2117-A3D7252125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4150" y="1489075"/>
              <a:ext cx="109538" cy="577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751C1545-7165-E256-5B8A-B2814AF64B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43813" y="2427288"/>
              <a:ext cx="403225" cy="8064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998CF974-CD57-2EE3-E2B9-E7AB5FE501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74138" y="2863850"/>
              <a:ext cx="361950" cy="5921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B37FAD65-3198-C460-99BB-A4173E499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6825" y="3098800"/>
              <a:ext cx="195263" cy="7143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621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5EE47E-6BF3-3B26-3CA4-D963A3B4A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059"/>
            <a:ext cx="12192000" cy="50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48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867C8-20F3-A9D1-9A02-AD340EEE4D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EA587-A3D9-974B-A0E5-90C6FD73FE13}" type="slidenum">
              <a:rPr lang="en-IT" smtClean="0"/>
              <a:t>40</a:t>
            </a:fld>
            <a:endParaRPr lang="en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FF89B4-07C6-4EED-9C4B-01D0933E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integration </a:t>
            </a:r>
            <a:br>
              <a:rPr lang="en-US" dirty="0"/>
            </a:br>
            <a:endParaRPr lang="en-US">
              <a:highlight>
                <a:srgbClr val="FFFF00"/>
              </a:highlight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93367-47E5-5DE6-25A2-8471C9621FF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9F2C5-1F51-7070-68B2-76956C2C8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95" b="7309"/>
          <a:stretch/>
        </p:blipFill>
        <p:spPr>
          <a:xfrm>
            <a:off x="440271" y="2060848"/>
            <a:ext cx="11208568" cy="4638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918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paper&#10;&#10;Description automatically generated">
            <a:extLst>
              <a:ext uri="{FF2B5EF4-FFF2-40B4-BE49-F238E27FC236}">
                <a16:creationId xmlns:a16="http://schemas.microsoft.com/office/drawing/2014/main" id="{D482CDBC-6C8B-B80D-FD17-F316C4E4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19113"/>
            <a:ext cx="115824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5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86D7-B34B-CCA7-CBB9-FC8B2AB9B0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Specifiche vertex detector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BD294-9309-F007-9C71-365FCB5462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T" dirty="0"/>
              <a:t>Attilio Andreazza e Fabrizio Palla</a:t>
            </a:r>
          </a:p>
          <a:p>
            <a:endParaRPr lang="en-IT" dirty="0"/>
          </a:p>
          <a:p>
            <a:r>
              <a:rPr lang="en-IT" dirty="0"/>
              <a:t>Torino 22 Aprile 2024</a:t>
            </a:r>
          </a:p>
        </p:txBody>
      </p:sp>
    </p:spTree>
    <p:extLst>
      <p:ext uri="{BB962C8B-B14F-4D97-AF65-F5344CB8AC3E}">
        <p14:creationId xmlns:p14="http://schemas.microsoft.com/office/powerpoint/2010/main" val="372640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39891-B206-7D3D-068C-61D1A8EF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Backgrounds from machine – beamsstrahlung main one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49D810-8557-2CA1-E376-AF6124C46915}"/>
              </a:ext>
            </a:extLst>
          </p:cNvPr>
          <p:cNvGrpSpPr/>
          <p:nvPr/>
        </p:nvGrpSpPr>
        <p:grpSpPr>
          <a:xfrm>
            <a:off x="202018" y="2193070"/>
            <a:ext cx="6421979" cy="4519733"/>
            <a:chOff x="2630581" y="1844491"/>
            <a:chExt cx="6421979" cy="45197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16B7D09-8A3F-3D73-529C-1183374172F1}"/>
                </a:ext>
              </a:extLst>
            </p:cNvPr>
            <p:cNvGrpSpPr/>
            <p:nvPr/>
          </p:nvGrpSpPr>
          <p:grpSpPr>
            <a:xfrm>
              <a:off x="2630581" y="1844491"/>
              <a:ext cx="6095906" cy="4519733"/>
              <a:chOff x="225646" y="2713171"/>
              <a:chExt cx="4907091" cy="366888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6F38523-41F3-16D6-415D-8E1A94478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646" y="2713171"/>
                <a:ext cx="4907091" cy="366888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B22F6B-28D4-A325-221A-9495E4C4E738}"/>
                  </a:ext>
                </a:extLst>
              </p:cNvPr>
              <p:cNvSpPr txBox="1"/>
              <p:nvPr/>
            </p:nvSpPr>
            <p:spPr>
              <a:xfrm>
                <a:off x="931805" y="2803402"/>
                <a:ext cx="396407" cy="524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Z</a:t>
                </a:r>
                <a:endParaRPr lang="it-IT" sz="3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FDF0E3-A86E-6118-70DE-FE45F11AA8F5}"/>
                </a:ext>
              </a:extLst>
            </p:cNvPr>
            <p:cNvSpPr txBox="1"/>
            <p:nvPr/>
          </p:nvSpPr>
          <p:spPr>
            <a:xfrm>
              <a:off x="7763256" y="1952688"/>
              <a:ext cx="1289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CLD</a:t>
              </a:r>
              <a:endParaRPr lang="it-IT" sz="2000" b="1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854CC6-91CD-866D-3BA4-FE1F34E7BFF9}"/>
              </a:ext>
            </a:extLst>
          </p:cNvPr>
          <p:cNvCxnSpPr/>
          <p:nvPr/>
        </p:nvCxnSpPr>
        <p:spPr bwMode="auto">
          <a:xfrm>
            <a:off x="1159848" y="4180914"/>
            <a:ext cx="4832392" cy="0"/>
          </a:xfrm>
          <a:prstGeom prst="line">
            <a:avLst/>
          </a:prstGeom>
          <a:noFill/>
          <a:ln w="571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8EC40D0-91F8-BE3B-EA70-755167637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754" y="1386168"/>
            <a:ext cx="4296407" cy="30667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430559-D59B-9EA4-A569-13C8DFD24A84}"/>
              </a:ext>
            </a:extLst>
          </p:cNvPr>
          <p:cNvSpPr txBox="1"/>
          <p:nvPr/>
        </p:nvSpPr>
        <p:spPr>
          <a:xfrm>
            <a:off x="7635748" y="6472209"/>
            <a:ext cx="3536417" cy="3385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Courtesy: Andrea Ciarma, INFN-LNF</a:t>
            </a:r>
            <a:endParaRPr lang="it-IT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80FBA8-7787-4407-6EEB-FE5A58BC3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662" y="4926538"/>
            <a:ext cx="5487670" cy="13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8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A0E6E3-3EBF-4330-F602-0BB57B44F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589A0B-5E58-4832-B8C3-64D6882FD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Requirements for inner and outer vertex detector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BEF08AB-780B-33F1-F46E-CF34EBDAB6FA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583800" y="1595301"/>
                <a:ext cx="11017250" cy="4680520"/>
              </a:xfrm>
            </p:spPr>
            <p:txBody>
              <a:bodyPr/>
              <a:lstStyle/>
              <a:p>
                <a:pPr lvl="1">
                  <a:lnSpc>
                    <a:spcPct val="100000"/>
                  </a:lnSpc>
                </a:pPr>
                <a:r>
                  <a:rPr lang="en-IT" sz="1800" dirty="0">
                    <a:solidFill>
                      <a:srgbClr val="0070C0"/>
                    </a:solidFill>
                  </a:rPr>
                  <a:t>The vertex detector innermost radius should profit of the small beam pipe diameter (2 cm) and should cover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&lt;0.99 </m:t>
                    </m:r>
                  </m:oMath>
                </a14:m>
                <a:endParaRPr lang="en-IT" sz="1800" dirty="0">
                  <a:solidFill>
                    <a:srgbClr val="0070C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IT" sz="1800" dirty="0">
                    <a:solidFill>
                      <a:srgbClr val="FF0000"/>
                    </a:solidFill>
                  </a:rPr>
                  <a:t>Must not interefere with the Luminosity Calorimeter  (clearance of ~120 mrad)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IT" sz="1800" dirty="0">
                    <a:solidFill>
                      <a:srgbClr val="00B050"/>
                    </a:solidFill>
                  </a:rPr>
                  <a:t>The mounting of the vertex tracker must be done inside the support tube</a:t>
                </a:r>
                <a:endParaRPr lang="en-GB" sz="1800" dirty="0">
                  <a:solidFill>
                    <a:srgbClr val="00B050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GB" sz="1800" dirty="0">
                    <a:solidFill>
                      <a:srgbClr val="FF0000"/>
                    </a:solidFill>
                  </a:rPr>
                  <a:t>M</a:t>
                </a:r>
                <a:r>
                  <a:rPr lang="en-IT" sz="1800" dirty="0">
                    <a:solidFill>
                      <a:srgbClr val="FF0000"/>
                    </a:solidFill>
                  </a:rPr>
                  <a:t>inimize the radiation length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IT" sz="1800" dirty="0"/>
                  <a:t>&lt;0.15% X0 per layer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IT" sz="1800" dirty="0">
                    <a:solidFill>
                      <a:srgbClr val="0070C0"/>
                    </a:solidFill>
                  </a:rPr>
                  <a:t>Minimize power dissipation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IT" sz="1800" dirty="0"/>
                  <a:t>Inner vertex &lt;50 mW/cm2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IT" sz="1800" dirty="0">
                    <a:solidFill>
                      <a:srgbClr val="00B050"/>
                    </a:solidFill>
                  </a:rPr>
                  <a:t>Single hit resolution 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IT" sz="1800" dirty="0"/>
                  <a:t>3µm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IT" sz="1800" dirty="0">
                    <a:solidFill>
                      <a:srgbClr val="FF0000"/>
                    </a:solidFill>
                  </a:rPr>
                  <a:t>Radiation tolerance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IT" sz="1800" dirty="0"/>
                  <a:t>TID ~4 MRad/year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IT" sz="1800" dirty="0"/>
                  <a:t>Fluence ~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sSub>
                      <m:sSubPr>
                        <m:ctrlPr>
                          <a:rPr lang="en-US" sz="1800" b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eq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year</m:t>
                    </m:r>
                  </m:oMath>
                </a14:m>
                <a:endParaRPr lang="en-IT" sz="1800" dirty="0"/>
              </a:p>
              <a:p>
                <a:pPr lvl="1">
                  <a:lnSpc>
                    <a:spcPct val="100000"/>
                  </a:lnSpc>
                </a:pPr>
                <a:r>
                  <a:rPr lang="en-IT" sz="1800" dirty="0">
                    <a:solidFill>
                      <a:srgbClr val="00B050"/>
                    </a:solidFill>
                  </a:rPr>
                  <a:t>Large backgrounds from the machine  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IT" sz="1800" dirty="0"/>
                  <a:t>~400 MHz/cm2 hit rate at the Z (~20 ns BX)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IT" sz="1800" dirty="0">
                    <a:solidFill>
                      <a:srgbClr val="0070C0"/>
                    </a:solidFill>
                  </a:rPr>
                  <a:t>Possible triggered readout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GB" sz="1800" dirty="0"/>
                  <a:t>H</a:t>
                </a:r>
                <a:r>
                  <a:rPr lang="en-IT" sz="1800" dirty="0"/>
                  <a:t>ighest rate at the Z ~200 kHz</a:t>
                </a:r>
              </a:p>
              <a:p>
                <a:pPr lvl="1">
                  <a:lnSpc>
                    <a:spcPct val="100000"/>
                  </a:lnSpc>
                </a:pPr>
                <a:endParaRPr lang="en-IT" sz="1800" dirty="0"/>
              </a:p>
            </p:txBody>
          </p:sp>
        </mc:Choice>
        <mc:Fallback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EBEF08AB-780B-33F1-F46E-CF34EBDAB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583800" y="1595301"/>
                <a:ext cx="11017250" cy="4680520"/>
              </a:xfrm>
              <a:blipFill>
                <a:blip r:embed="rId2"/>
                <a:stretch>
                  <a:fillRect l="-461" t="-542" b="-433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302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CDEE3B-D827-19FD-63DE-4ABC3E510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Data rates issues </a:t>
            </a:r>
            <a:r>
              <a:rPr lang="en-IT" sz="2400" i="1" dirty="0">
                <a:solidFill>
                  <a:srgbClr val="C00000"/>
                </a:solidFill>
              </a:rPr>
              <a:t>(see </a:t>
            </a:r>
            <a:r>
              <a:rPr lang="en-IT" sz="2400" i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F. Bedeschi talk at 7th FCC Workshop</a:t>
            </a:r>
            <a:r>
              <a:rPr lang="en-IT" sz="2400" i="1" dirty="0">
                <a:solidFill>
                  <a:srgbClr val="C00000"/>
                </a:solidFill>
              </a:rPr>
              <a:t>)</a:t>
            </a:r>
            <a:br>
              <a:rPr lang="en-IT" sz="4000" i="1" dirty="0">
                <a:solidFill>
                  <a:srgbClr val="C00000"/>
                </a:solidFill>
              </a:rPr>
            </a:br>
            <a:endParaRPr lang="en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471C1-A9A1-400D-54D8-46FF5BB90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16" y="1611660"/>
            <a:ext cx="11343184" cy="47637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sz="2200" b="1" dirty="0">
                <a:solidFill>
                  <a:srgbClr val="0070C0"/>
                </a:solidFill>
              </a:rPr>
              <a:t>Largest data rates occur at the Z energy</a:t>
            </a:r>
            <a:endParaRPr lang="en-IT" sz="2200" b="1" dirty="0">
              <a:solidFill>
                <a:srgbClr val="7030A0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sz="2200" b="1" dirty="0">
                <a:solidFill>
                  <a:srgbClr val="C00000"/>
                </a:solidFill>
              </a:rPr>
              <a:t>Expected data rates per BX/module </a:t>
            </a:r>
            <a:r>
              <a:rPr lang="en-IT" sz="2200" b="1" dirty="0">
                <a:solidFill>
                  <a:srgbClr val="C00000"/>
                </a:solidFill>
                <a:sym typeface="Wingdings" pitchFamily="2" charset="2"/>
              </a:rPr>
              <a:t>[cluster size 5] </a:t>
            </a:r>
          </a:p>
          <a:p>
            <a:pPr lvl="2">
              <a:lnSpc>
                <a:spcPct val="100000"/>
              </a:lnSpc>
            </a:pPr>
            <a:r>
              <a:rPr lang="en-IT" sz="2000" dirty="0"/>
              <a:t>From machine backgrounds (Incoherent pair creation – safety factor of 3) ~ 19 hits/BX/module</a:t>
            </a:r>
          </a:p>
          <a:p>
            <a:pPr lvl="2">
              <a:lnSpc>
                <a:spcPct val="100000"/>
              </a:lnSpc>
            </a:pPr>
            <a:r>
              <a:rPr lang="en-GB" sz="2000" dirty="0"/>
              <a:t>F</a:t>
            </a:r>
            <a:r>
              <a:rPr lang="en-IT" sz="2000" dirty="0"/>
              <a:t>rom collisions (200 kHz) ~ average ~&lt;1 hit/BX/module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sz="2200" b="1" dirty="0">
                <a:solidFill>
                  <a:srgbClr val="0070C0"/>
                </a:solidFill>
              </a:rPr>
              <a:t>Inner layer ~400 MHz/cm</a:t>
            </a:r>
            <a:r>
              <a:rPr lang="en-IT" sz="2200" b="1" baseline="30000" dirty="0">
                <a:solidFill>
                  <a:srgbClr val="0070C0"/>
                </a:solidFill>
              </a:rPr>
              <a:t>2</a:t>
            </a:r>
            <a:r>
              <a:rPr lang="en-IT" sz="2200" b="1" dirty="0">
                <a:solidFill>
                  <a:srgbClr val="0070C0"/>
                </a:solidFill>
              </a:rPr>
              <a:t> </a:t>
            </a:r>
            <a:r>
              <a:rPr lang="en-IT" sz="2200" b="1" dirty="0">
                <a:solidFill>
                  <a:srgbClr val="0070C0"/>
                </a:solidFill>
                <a:sym typeface="Wingdings" pitchFamily="2" charset="2"/>
              </a:rPr>
              <a:t> ~25 Gb/s per module </a:t>
            </a:r>
          </a:p>
          <a:p>
            <a:pPr marL="666884" lvl="1" indent="-342900">
              <a:lnSpc>
                <a:spcPct val="100000"/>
              </a:lnSpc>
            </a:pPr>
            <a:r>
              <a:rPr lang="en-IT" sz="2000" dirty="0">
                <a:sym typeface="Wingdings" pitchFamily="2" charset="2"/>
              </a:rPr>
              <a:t>might be reduced if cluster size is only 2 – as measured for many MAPS</a:t>
            </a:r>
          </a:p>
          <a:p>
            <a:pPr marL="666884" lvl="1" indent="-342900">
              <a:lnSpc>
                <a:spcPct val="100000"/>
              </a:lnSpc>
            </a:pPr>
            <a:r>
              <a:rPr lang="en-IT" sz="2000" i="1" dirty="0">
                <a:solidFill>
                  <a:srgbClr val="0070C0"/>
                </a:solidFill>
                <a:sym typeface="Wingdings" pitchFamily="2" charset="2"/>
              </a:rPr>
              <a:t>ALICE3 hit rate ~100 </a:t>
            </a:r>
            <a:r>
              <a:rPr lang="en-IT" sz="2000" i="1" dirty="0">
                <a:solidFill>
                  <a:srgbClr val="0070C0"/>
                </a:solidFill>
              </a:rPr>
              <a:t>MHz/cm</a:t>
            </a:r>
            <a:r>
              <a:rPr lang="en-IT" sz="2000" i="1" baseline="30000" dirty="0">
                <a:solidFill>
                  <a:srgbClr val="0070C0"/>
                </a:solidFill>
              </a:rPr>
              <a:t>2</a:t>
            </a:r>
            <a:r>
              <a:rPr lang="en-IT" sz="2000" i="1" dirty="0">
                <a:solidFill>
                  <a:srgbClr val="0070C0"/>
                </a:solidFill>
              </a:rPr>
              <a:t> (pixel size 10µm x 10µm)</a:t>
            </a:r>
            <a:endParaRPr lang="en-IT" sz="2000" dirty="0">
              <a:cs typeface="Arial"/>
              <a:sym typeface="Wingdings" pitchFamily="2" charset="2"/>
            </a:endParaRPr>
          </a:p>
          <a:p>
            <a:pPr marL="666884" lvl="1" indent="-342900">
              <a:lnSpc>
                <a:spcPct val="100000"/>
              </a:lnSpc>
            </a:pPr>
            <a:r>
              <a:rPr lang="en-IT" sz="2000" dirty="0">
                <a:sym typeface="Wingdings" pitchFamily="2" charset="2"/>
              </a:rPr>
              <a:t>2</a:t>
            </a:r>
            <a:r>
              <a:rPr lang="en-IT" sz="2000" baseline="30000" dirty="0">
                <a:sym typeface="Wingdings" pitchFamily="2" charset="2"/>
              </a:rPr>
              <a:t>nd</a:t>
            </a:r>
            <a:r>
              <a:rPr lang="en-IT" sz="2000" dirty="0">
                <a:sym typeface="Wingdings" pitchFamily="2" charset="2"/>
              </a:rPr>
              <a:t> layer ~10x less data volume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sz="2200" b="1" dirty="0"/>
              <a:t>Triggered readout</a:t>
            </a:r>
            <a:r>
              <a:rPr lang="en-IT" sz="2200" dirty="0"/>
              <a:t>: for 200 kHz the data bandwidth per module, rate is only 150 Mb/s</a:t>
            </a:r>
          </a:p>
          <a:p>
            <a:pPr marL="666884" lvl="1" indent="-342900">
              <a:lnSpc>
                <a:spcPct val="100000"/>
              </a:lnSpc>
            </a:pPr>
            <a:r>
              <a:rPr lang="en-GB" sz="2000" dirty="0">
                <a:sym typeface="Wingdings" pitchFamily="2" charset="2"/>
              </a:rPr>
              <a:t>I</a:t>
            </a:r>
            <a:r>
              <a:rPr lang="en-IT" sz="2000" dirty="0">
                <a:sym typeface="Wingdings" pitchFamily="2" charset="2"/>
              </a:rPr>
              <a:t>mpact on physics?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IT" sz="2200" i="1" dirty="0">
              <a:solidFill>
                <a:srgbClr val="0070C0"/>
              </a:solidFill>
              <a:sym typeface="Wingdings" pitchFamily="2" charset="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T" sz="2200" b="1" dirty="0">
                <a:solidFill>
                  <a:srgbClr val="FF0000"/>
                </a:solidFill>
                <a:sym typeface="Wingdings" pitchFamily="2" charset="2"/>
              </a:rPr>
              <a:t>All these depend on pixel pitch, thickness, R/O architecture, bias voltage.</a:t>
            </a:r>
          </a:p>
          <a:p>
            <a:pPr marL="666884" lvl="1" indent="-342900">
              <a:lnSpc>
                <a:spcPct val="100000"/>
              </a:lnSpc>
            </a:pPr>
            <a:r>
              <a:rPr lang="en-IT" sz="2000" dirty="0"/>
              <a:t>For a review see </a:t>
            </a:r>
            <a:r>
              <a:rPr lang="en-GB" sz="2000" dirty="0">
                <a:hlinkClick r:id="rId3"/>
              </a:rPr>
              <a:t>M. Winter talk at March 11 meeting</a:t>
            </a:r>
            <a:r>
              <a:rPr lang="en-IT" sz="20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383A8B-E7FA-00FB-33E5-4CB0210C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6248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B748BFE-33DE-2742-A9B8-8ABFD8E90EB0}" vid="{99BF0966-DA0A-2F48-9030-FF78FD73CADA}"/>
    </a:ext>
  </a:extLst>
</a:theme>
</file>

<file path=ppt/theme/theme2.xml><?xml version="1.0" encoding="utf-8"?>
<a:theme xmlns:a="http://schemas.openxmlformats.org/drawingml/2006/main" name="Introslides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17F81E97-29C5-DA4D-A508-6744B279FF50}"/>
    </a:ext>
  </a:extLst>
</a:theme>
</file>

<file path=ppt/theme/theme3.xml><?xml version="1.0" encoding="utf-8"?>
<a:theme xmlns:a="http://schemas.openxmlformats.org/drawingml/2006/main" name="Titleslides, Conclusion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748BFE-33DE-2742-A9B8-8ABFD8E90EB0}" vid="{C7752DC7-FE86-6F4D-B3B2-CBB3AABD3D6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mdi plan PED coordination 11 apr</Template>
  <TotalTime>900</TotalTime>
  <Words>1824</Words>
  <Application>Microsoft Macintosh PowerPoint</Application>
  <PresentationFormat>Widescreen</PresentationFormat>
  <Paragraphs>330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Aptos</vt:lpstr>
      <vt:lpstr>Arial</vt:lpstr>
      <vt:lpstr>Calibri</vt:lpstr>
      <vt:lpstr>Cambria Math</vt:lpstr>
      <vt:lpstr>Oswald Regular</vt:lpstr>
      <vt:lpstr>Oswald Regular Bold</vt:lpstr>
      <vt:lpstr>Segoe UI</vt:lpstr>
      <vt:lpstr>Tahoma</vt:lpstr>
      <vt:lpstr>Times New Roman</vt:lpstr>
      <vt:lpstr>Wingdings</vt:lpstr>
      <vt:lpstr>Content Slides - Deep Blue</vt:lpstr>
      <vt:lpstr>Introslides</vt:lpstr>
      <vt:lpstr>Titleslides, Conclusion</vt:lpstr>
      <vt:lpstr>Silicon detectors per idea</vt:lpstr>
      <vt:lpstr>Physics requirements drive</vt:lpstr>
      <vt:lpstr>PowerPoint Presentation</vt:lpstr>
      <vt:lpstr>PowerPoint Presentation</vt:lpstr>
      <vt:lpstr>PowerPoint Presentation</vt:lpstr>
      <vt:lpstr>Specifiche vertex detector</vt:lpstr>
      <vt:lpstr>Backgrounds from machine – beamsstrahlung main one</vt:lpstr>
      <vt:lpstr>Requirements for inner and outer vertex detector</vt:lpstr>
      <vt:lpstr>Data rates issues (see F. Bedeschi talk at 7th FCC Workshop) </vt:lpstr>
      <vt:lpstr>Mid-term feasibility study vertex detector layout (aka “state of the art”) (IDEA Detector Concept)</vt:lpstr>
      <vt:lpstr>PowerPoint Presentation</vt:lpstr>
      <vt:lpstr>PowerPoint Presentation</vt:lpstr>
      <vt:lpstr>PowerPoint Presentation</vt:lpstr>
      <vt:lpstr>Simulated material budget  </vt:lpstr>
      <vt:lpstr>Novel approach inspired to ALICE ITS3  </vt:lpstr>
      <vt:lpstr>PowerPoint Presentation</vt:lpstr>
      <vt:lpstr>PowerPoint Presentation</vt:lpstr>
      <vt:lpstr>Organizzazione di oggi</vt:lpstr>
      <vt:lpstr>Attività RD_FCC in DRD3 e DRD7</vt:lpstr>
      <vt:lpstr>Attività RD_FCC in DRD3 e DRD7</vt:lpstr>
      <vt:lpstr>Altre tecnologie</vt:lpstr>
      <vt:lpstr>PowerPoint Presentation</vt:lpstr>
      <vt:lpstr>PowerPoint Presentation</vt:lpstr>
      <vt:lpstr>MightyPix: a detector for LHCb</vt:lpstr>
      <vt:lpstr>Coffee2 – 55 nm SMIC HV-CMOS process</vt:lpstr>
      <vt:lpstr>Backup</vt:lpstr>
      <vt:lpstr>PowerPoint Presentation</vt:lpstr>
      <vt:lpstr>Inner Vertex support</vt:lpstr>
      <vt:lpstr>PowerPoint Presentation</vt:lpstr>
      <vt:lpstr>PowerPoint Presentation</vt:lpstr>
      <vt:lpstr>Stave detail</vt:lpstr>
      <vt:lpstr>PowerPoint Presentation</vt:lpstr>
      <vt:lpstr>PowerPoint Presentation</vt:lpstr>
      <vt:lpstr>PowerPoint Presentation</vt:lpstr>
      <vt:lpstr>PowerPoint Presentation</vt:lpstr>
      <vt:lpstr>View from Lumical</vt:lpstr>
      <vt:lpstr>PowerPoint Presentation</vt:lpstr>
      <vt:lpstr>Integration with beam pipe cooling manifold</vt:lpstr>
      <vt:lpstr>PowerPoint Presentation</vt:lpstr>
      <vt:lpstr>General integration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Fabrizio Palla</dc:creator>
  <cp:lastModifiedBy>Fabrizio Palla</cp:lastModifiedBy>
  <cp:revision>366</cp:revision>
  <dcterms:created xsi:type="dcterms:W3CDTF">2024-04-17T20:59:54Z</dcterms:created>
  <dcterms:modified xsi:type="dcterms:W3CDTF">2024-04-22T07:32:22Z</dcterms:modified>
</cp:coreProperties>
</file>