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4" r:id="rId2"/>
    <p:sldId id="2172" r:id="rId3"/>
    <p:sldId id="2145" r:id="rId4"/>
    <p:sldId id="21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624"/>
  </p:normalViewPr>
  <p:slideViewPr>
    <p:cSldViewPr snapToGrid="0">
      <p:cViewPr varScale="1">
        <p:scale>
          <a:sx n="106" d="100"/>
          <a:sy n="106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863D46-1262-CE48-ADE6-5A6DE5086C97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04CF6-19D1-6348-95D4-D3610500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0"/>
            <a:ext cx="9245600" cy="22479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8A443-B88F-8A4E-B61E-2CD7BE40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857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BB26-D2AB-A14B-B360-B5E45803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B5AA-0323-8D4A-B778-13D7C8B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9991-8773-5646-8AE9-1DAB9461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  <a:solidFill>
            <a:srgbClr val="0070C0"/>
          </a:soli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A49-B742-644B-8F3C-E923489E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DF343-8CF7-564F-8A7D-748F422FC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3AB3-C333-624B-AF71-3F1C5150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39E5-86B4-2D4C-9A55-1BA11DE4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F2EE-DEED-6E4D-BFCD-DDBADAE8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8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BDEF1-010C-AF46-86E6-77F2052CF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CA226-EB01-014E-9526-64C553D3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E393-4ACD-1149-BB03-9CC412DE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81A8-E1C0-D042-8D01-01C916D7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67FC-9AE2-2B4A-BE5E-CDFB96A3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4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D1E453-897F-F540-9D4D-6F424949F5FE}"/>
              </a:ext>
            </a:extLst>
          </p:cNvPr>
          <p:cNvSpPr/>
          <p:nvPr userDrawn="1"/>
        </p:nvSpPr>
        <p:spPr>
          <a:xfrm>
            <a:off x="11376026" y="0"/>
            <a:ext cx="81597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2FAD2-3C7C-D54C-B600-D0BFF901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5090"/>
            <a:ext cx="10913746" cy="96739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05AC-8DC9-C144-A837-CAFB04B6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3812"/>
            <a:ext cx="6832600" cy="543718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D6D0-2C58-9644-B97E-F8E22F0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54829" y="3495391"/>
            <a:ext cx="345519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M. Bruschi - INFN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 dirty="0"/>
              <a:t>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4A07-CA2A-0947-AF12-49E949F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9526" y="6189663"/>
            <a:ext cx="685800" cy="365125"/>
          </a:xfrm>
          <a:solidFill>
            <a:srgbClr val="0070C0"/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2C2A6-54F3-3B91-C715-0B66EB22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9526" y="337669"/>
            <a:ext cx="685800" cy="4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2344-91AB-5240-A4AF-C336289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AB27-2A5A-FA44-B02C-99EC18A8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B21B-AB08-7A44-AF03-F5E7F49B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F4A2-8BDF-EC47-81E5-5957A7A7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2443-8894-454E-80FC-EF327829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2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054-F992-2B48-B187-774CB8AA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31C-D990-1C48-81F5-2ADA70AC6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142B7-82AD-0D49-8A5E-087B3037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63A1-9A97-204B-B077-FA2D09F4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B5703-5B6C-4443-A7B0-6BFE4C25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6F8C2-3B94-DE4D-AD09-49882D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2AFE-AFAC-554A-B487-8DD0DAC1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E283D-59B1-BC4C-8030-E249111C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6BBC-317D-D042-8150-F73B6961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89BC-BFC2-914B-9F71-7227559B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866D6-3D5A-A24D-8A26-B182B4E2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66A2F-4425-4C42-86BA-F8E2FB7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C3257-A485-7B4B-8E40-246389B6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947B-5DF7-3A45-85F8-B9826A7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AEEB-122C-5B4B-94A8-993E41EA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0282C-E961-854D-BE75-B8430366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3F15-F08D-B043-89FC-3D170DC4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8B2A-994A-E640-8AB1-F80A412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4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ED35C-F4CD-B342-97DE-DD430B41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00930-23FF-C347-9DEC-23AA1AD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50E1-AC7B-7C45-83A8-D359CE5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9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0A47-FF22-604A-9ACE-76581CF0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41E4-9ADB-B745-A045-09F865DE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8EFE9-DF2B-634F-987D-5E02E215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2215-0123-9046-824C-FC7AB769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B4260-EE1E-FB43-B074-A0EAD9F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D4A-C0B8-8349-B68A-74CEB63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68E7-6844-EA43-B9A8-D56F3CCE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63BE9-B54A-7B44-9AC9-A1010759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0ABB3-31EB-944A-B8B6-8035F72D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B12F-2EA2-2B42-AC54-F18B956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DAB24-FC11-BA41-93BC-B3A2A77E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CB94-A1BD-714F-885F-3C3E5BB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FF536-BCAA-8A46-9D82-A1937BC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B5C3-0E8D-B448-9F84-D26129BC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5106-1DF1-464D-9B7B-5E981FE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FDFA-1AB3-DB4E-8F48-11065990F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D3B0-4EA0-5F48-93DA-FF8493E1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MP_zXJXw1S0-AaBuSJuKtYfldtC3-H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C2E7-E542-C647-9E4F-12844ABD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36" y="1116320"/>
            <a:ext cx="11346024" cy="1148541"/>
          </a:xfrm>
        </p:spPr>
        <p:txBody>
          <a:bodyPr>
            <a:normAutofit/>
          </a:bodyPr>
          <a:lstStyle/>
          <a:p>
            <a:r>
              <a:rPr lang="en-GB" dirty="0"/>
              <a:t>Muography in COHWHS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D5EE5-E9E7-144E-BCEC-20145A5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3947" y="6351691"/>
            <a:ext cx="10287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90E5-E49B-DD4B-A590-7F329B98AF86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BCB1873E-DC3B-2043-AECE-548BF0374DA5}"/>
              </a:ext>
            </a:extLst>
          </p:cNvPr>
          <p:cNvSpPr txBox="1">
            <a:spLocks/>
          </p:cNvSpPr>
          <p:nvPr/>
        </p:nvSpPr>
        <p:spPr>
          <a:xfrm>
            <a:off x="1145549" y="5523810"/>
            <a:ext cx="102845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Bruschi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INFN Bologna (ITALY)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on March 13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DB5FCE-83B6-8F5B-39BD-97A5F6C0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252720"/>
            <a:ext cx="4191000" cy="863600"/>
          </a:xfrm>
          <a:prstGeom prst="rect">
            <a:avLst/>
          </a:prstGeom>
        </p:spPr>
      </p:pic>
      <p:pic>
        <p:nvPicPr>
          <p:cNvPr id="3078" name="Picture 6" descr="Details are in the caption following the image">
            <a:extLst>
              <a:ext uri="{FF2B5EF4-FFF2-40B4-BE49-F238E27FC236}">
                <a16:creationId xmlns:a16="http://schemas.microsoft.com/office/drawing/2014/main" id="{0E1AF9D1-756F-8C1C-AF10-01D0344D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5" y="2347989"/>
            <a:ext cx="4717364" cy="28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E29C-1CE7-60B4-E71D-CF1A40FE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1" y="-32358"/>
            <a:ext cx="10913746" cy="967396"/>
          </a:xfrm>
        </p:spPr>
        <p:txBody>
          <a:bodyPr/>
          <a:lstStyle/>
          <a:p>
            <a:r>
              <a:rPr lang="en-GB" dirty="0"/>
              <a:t>Cosmic rays cascades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854A-1FC9-DDC4-0F19-C640451F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1" y="935038"/>
            <a:ext cx="6832600" cy="57623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Primary cosmic rays</a:t>
            </a:r>
          </a:p>
          <a:p>
            <a:pPr lvl="1"/>
            <a:r>
              <a:rPr lang="en-GB" dirty="0"/>
              <a:t>85% protons</a:t>
            </a:r>
          </a:p>
          <a:p>
            <a:pPr lvl="1"/>
            <a:r>
              <a:rPr lang="en-GB" dirty="0"/>
              <a:t>12% </a:t>
            </a:r>
            <a:r>
              <a:rPr lang="en-GB" dirty="0">
                <a:latin typeface="Symbol" pitchFamily="2" charset="2"/>
              </a:rPr>
              <a:t>a</a:t>
            </a:r>
            <a:r>
              <a:rPr lang="en-GB" dirty="0"/>
              <a:t> particles</a:t>
            </a:r>
          </a:p>
          <a:p>
            <a:pPr lvl="1"/>
            <a:r>
              <a:rPr lang="en-GB" dirty="0"/>
              <a:t>3%  heavier particles</a:t>
            </a:r>
          </a:p>
          <a:p>
            <a:r>
              <a:rPr lang="en-GB" dirty="0"/>
              <a:t>At altitudes between 15-20 km they interact in the atmosphere with nuclei initiating electromagnetic or hadronic showers</a:t>
            </a:r>
          </a:p>
          <a:p>
            <a:r>
              <a:rPr lang="en-GB" dirty="0"/>
              <a:t>Secondary cosmic rays can survive enough to reach Earth’s surface</a:t>
            </a:r>
          </a:p>
          <a:p>
            <a:r>
              <a:rPr lang="en-GB" dirty="0"/>
              <a:t>At the sea level, 80% of all the charged particles hitting the ground are MUONS</a:t>
            </a:r>
          </a:p>
          <a:p>
            <a:r>
              <a:rPr lang="en-GB" b="1" dirty="0"/>
              <a:t>Typical flux of vertical muons</a:t>
            </a:r>
            <a:r>
              <a:rPr lang="en-GB" dirty="0"/>
              <a:t>: 1/cm</a:t>
            </a:r>
            <a:r>
              <a:rPr lang="en-GB" baseline="30000" dirty="0"/>
              <a:t>2</a:t>
            </a:r>
            <a:r>
              <a:rPr lang="en-GB" dirty="0"/>
              <a:t>/min</a:t>
            </a:r>
          </a:p>
          <a:p>
            <a:r>
              <a:rPr lang="en-GB" dirty="0"/>
              <a:t>The flux depends on the momentum and the zenith angle </a:t>
            </a:r>
            <a:r>
              <a:rPr lang="en-GB" dirty="0">
                <a:latin typeface="Symbol" pitchFamily="2" charset="2"/>
              </a:rPr>
              <a:t>q</a:t>
            </a:r>
            <a:r>
              <a:rPr lang="en-GB" dirty="0"/>
              <a:t>: I(</a:t>
            </a:r>
            <a:r>
              <a:rPr lang="en-GB" dirty="0">
                <a:latin typeface="Symbol" pitchFamily="2" charset="2"/>
              </a:rPr>
              <a:t>q</a:t>
            </a:r>
            <a:r>
              <a:rPr lang="en-GB" dirty="0"/>
              <a:t>)~I(</a:t>
            </a:r>
            <a:r>
              <a:rPr lang="en-GB" dirty="0">
                <a:latin typeface="Symbol" pitchFamily="2" charset="2"/>
              </a:rPr>
              <a:t>q</a:t>
            </a:r>
            <a:r>
              <a:rPr lang="en-GB" dirty="0"/>
              <a:t>=0) cos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q </a:t>
            </a:r>
            <a:r>
              <a:rPr lang="en-GB" dirty="0"/>
              <a:t>at the sea level for muons momenta ~ 3 GeV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8248C-0F0B-D84E-D4BE-B5BB632A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6C068-86C4-2F27-47BB-307D832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CC902-C110-29AC-29B3-005DEE82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400" y="827901"/>
            <a:ext cx="3620357" cy="347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EB2FE-2AAA-F1BD-51EF-A6E78DEB6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88" y="4303102"/>
            <a:ext cx="2918311" cy="24627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E4AA6B-94DF-CDC6-FA85-B7F14825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84" y="160638"/>
            <a:ext cx="2174376" cy="21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0DE0-C07F-E029-83A8-CF2CAA02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principle of  muography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6E0A-F3E5-5A9C-33C9-A8062ACB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3812"/>
            <a:ext cx="5474334" cy="5437187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Natural Imaging Agents</a:t>
            </a:r>
            <a:endParaRPr lang="en-US" b="0" i="0" u="none" strike="noStrike" dirty="0"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Unlike X-rays that require a source, muons are naturally and abundantly available.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Muons lose energy and get absorbed or deflected when passing through matter.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Capturing Shadows</a:t>
            </a:r>
            <a:endParaRPr lang="en-US" b="0" i="0" u="none" strike="noStrike" dirty="0"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Detectors placed on opposite sides of an object capture muons after they pass through.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Areas with denser material (like metals or rock</a:t>
            </a:r>
            <a:r>
              <a:rPr lang="en-US" b="1" i="0" u="none" strike="noStrike" dirty="0">
                <a:effectLst/>
                <a:latin typeface="Söhne"/>
              </a:rPr>
              <a:t>) absorb </a:t>
            </a:r>
            <a:r>
              <a:rPr lang="en-US" b="0" i="0" u="none" strike="noStrike" dirty="0">
                <a:effectLst/>
                <a:latin typeface="Söhne"/>
              </a:rPr>
              <a:t>more muons, casting a 'shadow' on the detector.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Creating an Image</a:t>
            </a:r>
            <a:endParaRPr lang="en-US" b="0" i="0" u="none" strike="noStrike" dirty="0"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By measuring the number of muons passing through different parts of the object, a 2D (or 3D using more detectors) image can be constructed.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Söhne"/>
              </a:rPr>
              <a:t>Helps in revealing the internal structure without physically opening the object.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dirty="0">
                <a:latin typeface="Söhne"/>
              </a:rPr>
              <a:t>Needs comparison with </a:t>
            </a:r>
            <a:r>
              <a:rPr lang="en-US" b="1" dirty="0" err="1">
                <a:latin typeface="Söhne"/>
              </a:rPr>
              <a:t>MonteCarlo</a:t>
            </a:r>
            <a:r>
              <a:rPr lang="en-US" b="1" dirty="0">
                <a:latin typeface="Söhne"/>
              </a:rPr>
              <a:t> simulations</a:t>
            </a:r>
            <a:endParaRPr lang="en-US" b="1" i="0" u="none" strike="noStrike" dirty="0">
              <a:effectLst/>
              <a:latin typeface="Söhne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8AAD1-3827-799A-24BD-1CAF89B9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EC44C-F6DF-DA48-50FF-CD41174D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046" y="3775637"/>
            <a:ext cx="2017142" cy="2002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7A0D32-D300-BE64-5014-B2F5153C8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05" y="1079671"/>
            <a:ext cx="5614530" cy="202187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5E97368-F3FD-6577-1D41-56473519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9728C-749F-6EB5-6548-4A7C2F683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305" y="3583182"/>
            <a:ext cx="3257220" cy="263947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D23F4A-C7A3-233C-2ADC-48FF3C2C7AB0}"/>
              </a:ext>
            </a:extLst>
          </p:cNvPr>
          <p:cNvSpPr txBox="1">
            <a:spLocks/>
          </p:cNvSpPr>
          <p:nvPr/>
        </p:nvSpPr>
        <p:spPr>
          <a:xfrm>
            <a:off x="8821647" y="3190714"/>
            <a:ext cx="2478172" cy="3540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of </a:t>
            </a:r>
            <a:r>
              <a:rPr lang="en-GB" dirty="0" err="1"/>
              <a:t>muography</a:t>
            </a:r>
            <a:r>
              <a:rPr lang="en-GB" dirty="0"/>
              <a:t> inside the </a:t>
            </a:r>
            <a:r>
              <a:rPr lang="en-GB" dirty="0" err="1"/>
              <a:t>Temperino</a:t>
            </a:r>
            <a:r>
              <a:rPr lang="en-GB" dirty="0"/>
              <a:t> mine (Tuscany) by the Florence group(INFN and Uni.)</a:t>
            </a:r>
          </a:p>
          <a:p>
            <a:r>
              <a:rPr lang="en-GB" dirty="0"/>
              <a:t>Areas of lower (hidden caves) or higher densities materials are visible</a:t>
            </a:r>
          </a:p>
          <a:p>
            <a:r>
              <a:rPr lang="en-GB" dirty="0"/>
              <a:t>More about this in the following</a:t>
            </a:r>
          </a:p>
        </p:txBody>
      </p:sp>
    </p:spTree>
    <p:extLst>
      <p:ext uri="{BB962C8B-B14F-4D97-AF65-F5344CB8AC3E}">
        <p14:creationId xmlns:p14="http://schemas.microsoft.com/office/powerpoint/2010/main" val="45351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4E65-316D-5CF8-4568-8279DC60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0"/>
            <a:ext cx="10913746" cy="967396"/>
          </a:xfrm>
        </p:spPr>
        <p:txBody>
          <a:bodyPr/>
          <a:lstStyle/>
          <a:p>
            <a:r>
              <a:rPr lang="en-GB" dirty="0" err="1"/>
              <a:t>Muography</a:t>
            </a:r>
            <a:r>
              <a:rPr lang="en-GB" dirty="0"/>
              <a:t> and </a:t>
            </a:r>
            <a:r>
              <a:rPr lang="en-GB" dirty="0" err="1"/>
              <a:t>geodating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02EA-5BCB-434E-9180-904E385F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32" y="967396"/>
            <a:ext cx="6832600" cy="54371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Cosmic rays products reaching the soil can produce nuclides </a:t>
            </a:r>
          </a:p>
          <a:p>
            <a:pPr lvl="1"/>
            <a:r>
              <a:rPr lang="en-GB" dirty="0"/>
              <a:t>Spallation of high energy neutrons</a:t>
            </a:r>
          </a:p>
          <a:p>
            <a:pPr lvl="2"/>
            <a:r>
              <a:rPr lang="en-GB" baseline="30000" dirty="0"/>
              <a:t>16</a:t>
            </a:r>
            <a:r>
              <a:rPr lang="en-GB" dirty="0"/>
              <a:t>O(n,4p3n)</a:t>
            </a:r>
            <a:r>
              <a:rPr lang="en-GB" baseline="30000" dirty="0"/>
              <a:t>10</a:t>
            </a:r>
            <a:r>
              <a:rPr lang="en-GB" dirty="0"/>
              <a:t>Be</a:t>
            </a:r>
          </a:p>
          <a:p>
            <a:pPr lvl="2"/>
            <a:r>
              <a:rPr lang="en-GB" baseline="30000" dirty="0"/>
              <a:t>28</a:t>
            </a:r>
            <a:r>
              <a:rPr lang="en-GB" dirty="0"/>
              <a:t>Si(n,p2n)</a:t>
            </a:r>
            <a:r>
              <a:rPr lang="en-GB" baseline="30000" dirty="0"/>
              <a:t>26</a:t>
            </a:r>
            <a:r>
              <a:rPr lang="en-GB" dirty="0"/>
              <a:t>Al</a:t>
            </a:r>
          </a:p>
          <a:p>
            <a:pPr lvl="1"/>
            <a:r>
              <a:rPr lang="en-GB" dirty="0"/>
              <a:t>Slow neutron capture</a:t>
            </a:r>
          </a:p>
          <a:p>
            <a:pPr lvl="1"/>
            <a:r>
              <a:rPr lang="en-GB" dirty="0"/>
              <a:t>Slow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baseline="30000" dirty="0"/>
              <a:t>-</a:t>
            </a:r>
            <a:r>
              <a:rPr lang="en-GB" dirty="0"/>
              <a:t> capture</a:t>
            </a:r>
          </a:p>
          <a:p>
            <a:pPr lvl="1"/>
            <a:r>
              <a:rPr lang="en-GB" dirty="0"/>
              <a:t>Fast muon interaction </a:t>
            </a:r>
            <a:r>
              <a:rPr lang="en-GB" dirty="0">
                <a:sym typeface="Wingdings" pitchFamily="2" charset="2"/>
              </a:rPr>
              <a:t> BS – photons  photoneutrons (depth &gt; 20m)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Measuring the relative abundance and the ratio of long-lived nuclides  as </a:t>
            </a:r>
            <a:r>
              <a:rPr lang="en-GB" baseline="30000" dirty="0"/>
              <a:t>10</a:t>
            </a:r>
            <a:r>
              <a:rPr lang="en-GB" dirty="0"/>
              <a:t>Be (1.4 </a:t>
            </a:r>
            <a:r>
              <a:rPr lang="en-GB" dirty="0" err="1"/>
              <a:t>Myears</a:t>
            </a:r>
            <a:r>
              <a:rPr lang="en-GB" dirty="0"/>
              <a:t>) or </a:t>
            </a:r>
            <a:r>
              <a:rPr lang="en-GB" baseline="30000" dirty="0"/>
              <a:t>26</a:t>
            </a:r>
            <a:r>
              <a:rPr lang="en-GB" dirty="0"/>
              <a:t>Al (0.71 </a:t>
            </a:r>
            <a:r>
              <a:rPr lang="en-GB" dirty="0" err="1"/>
              <a:t>Myears</a:t>
            </a:r>
            <a:r>
              <a:rPr lang="en-GB" dirty="0"/>
              <a:t>) is a commonly used technique for </a:t>
            </a:r>
            <a:r>
              <a:rPr lang="en-GB" dirty="0" err="1"/>
              <a:t>geodating</a:t>
            </a:r>
            <a:endParaRPr lang="en-GB" dirty="0"/>
          </a:p>
          <a:p>
            <a:pPr lvl="1"/>
            <a:r>
              <a:rPr lang="en-GB" dirty="0"/>
              <a:t>Experimental measurement of the muon fluxes (and spectra) at the surface and in cave are needed (together to MC </a:t>
            </a:r>
            <a:r>
              <a:rPr lang="en-GB" dirty="0" err="1"/>
              <a:t>modeling</a:t>
            </a:r>
            <a:r>
              <a:rPr lang="en-GB" dirty="0"/>
              <a:t>) to  extract the dating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C72D9-FA36-C4C6-C776-2250F5E5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Bologna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1EA1-BE34-CC6A-1995-D637102B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D2D01-6D29-F102-088C-6301B804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65" y="81097"/>
            <a:ext cx="3816031" cy="373851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F9710B-AF4E-26A5-FDF1-AB299456863E}"/>
              </a:ext>
            </a:extLst>
          </p:cNvPr>
          <p:cNvSpPr txBox="1">
            <a:spLocks/>
          </p:cNvSpPr>
          <p:nvPr/>
        </p:nvSpPr>
        <p:spPr>
          <a:xfrm>
            <a:off x="7640450" y="3902977"/>
            <a:ext cx="3491736" cy="2785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  <a:hlinkClick r:id="rId3"/>
              </a:rPr>
              <a:t>Measure initially proposed by Dr. T.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  <a:hlinkClick r:id="rId3"/>
              </a:rPr>
              <a:t>Makhubela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, Geology dpt. of Uni. of Johannesburg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Feasibility using only muon flux measurements on surface and in cave must be studied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Other groups interested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Univ of Johannesburg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INFN Bologna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Ithemba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/Wits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öhne"/>
                <a:ea typeface="+mn-ea"/>
                <a:cs typeface="Calibri" panose="020F0502020204030204" pitchFamily="34" charset="0"/>
              </a:rPr>
              <a:t>Precision needed for dating must be assessed and then feasibility studies must be performed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öhne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319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_SM_BMA_13_Sep_2022" id="{E4CF9A08-95D2-2647-BA74-749439AE2C01}" vid="{172307EE-9C21-004C-B2DB-082CFDD20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478</Words>
  <Application>Microsoft Macintosh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Söhne</vt:lpstr>
      <vt:lpstr>Symbol</vt:lpstr>
      <vt:lpstr>Wingdings</vt:lpstr>
      <vt:lpstr>1_Office Theme</vt:lpstr>
      <vt:lpstr>Muography in COHWHS</vt:lpstr>
      <vt:lpstr>Cosmic rays cascades</vt:lpstr>
      <vt:lpstr>The principle of  muography</vt:lpstr>
      <vt:lpstr>Muography and geodating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Muography in COHWHS</dc:title>
  <dc:creator>Marco</dc:creator>
  <cp:lastModifiedBy>Marco</cp:lastModifiedBy>
  <cp:revision>1</cp:revision>
  <dcterms:created xsi:type="dcterms:W3CDTF">2024-03-26T14:17:56Z</dcterms:created>
  <dcterms:modified xsi:type="dcterms:W3CDTF">2024-03-26T14:21:15Z</dcterms:modified>
</cp:coreProperties>
</file>