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144" r:id="rId2"/>
    <p:sldId id="2150" r:id="rId3"/>
    <p:sldId id="2145" r:id="rId4"/>
    <p:sldId id="2180" r:id="rId5"/>
    <p:sldId id="2151" r:id="rId6"/>
    <p:sldId id="2181" r:id="rId7"/>
    <p:sldId id="2164" r:id="rId8"/>
    <p:sldId id="2166" r:id="rId9"/>
    <p:sldId id="21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/>
    <p:restoredTop sz="95631"/>
  </p:normalViewPr>
  <p:slideViewPr>
    <p:cSldViewPr snapToGrid="0">
      <p:cViewPr varScale="1">
        <p:scale>
          <a:sx n="105" d="100"/>
          <a:sy n="105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E863D46-1262-CE48-ADE6-5A6DE5086C97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04CF6-19D1-6348-95D4-D36105005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0000"/>
            <a:ext cx="9245600" cy="22479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8A443-B88F-8A4E-B61E-2CD7BE40B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857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BB26-D2AB-A14B-B360-B5E45803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B5AA-0323-8D4A-B778-13D7C8B0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9991-8773-5646-8AE9-1DAB9461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100" y="6356350"/>
            <a:ext cx="1028700" cy="365125"/>
          </a:xfrm>
          <a:solidFill>
            <a:srgbClr val="0070C0"/>
          </a:solidFill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4937FEE4-6955-6144-97DB-3F8891831B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7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AA49-B742-644B-8F3C-E923489E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DF343-8CF7-564F-8A7D-748F422FC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73AB3-C333-624B-AF71-3F1C5150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A39E5-86B4-2D4C-9A55-1BA11DE4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AF2EE-DEED-6E4D-BFCD-DDBADAE8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BDEF1-010C-AF46-86E6-77F2052CF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CA226-EB01-014E-9526-64C553D3A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6E393-4ACD-1149-BB03-9CC412DE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681A8-E1C0-D042-8D01-01C916D7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67FC-9AE2-2B4A-BE5E-CDFB96A3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8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D1E453-897F-F540-9D4D-6F424949F5FE}"/>
              </a:ext>
            </a:extLst>
          </p:cNvPr>
          <p:cNvSpPr/>
          <p:nvPr userDrawn="1"/>
        </p:nvSpPr>
        <p:spPr>
          <a:xfrm>
            <a:off x="11376026" y="0"/>
            <a:ext cx="81597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2FAD2-3C7C-D54C-B600-D0BFF901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85090"/>
            <a:ext cx="10913746" cy="96739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05AC-8DC9-C144-A837-CAFB04B6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93812"/>
            <a:ext cx="6832600" cy="5437187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D6D0-2C58-9644-B97E-F8E22F04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054829" y="3495391"/>
            <a:ext cx="3455194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M. Bruschi - INFN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 dirty="0"/>
              <a:t>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4A07-CA2A-0947-AF12-49E949F5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9526" y="6189663"/>
            <a:ext cx="685800" cy="365125"/>
          </a:xfrm>
          <a:solidFill>
            <a:srgbClr val="0070C0"/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937FEE4-6955-6144-97DB-3F8891831B3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22C2A6-54F3-3B91-C715-0B66EB22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9526" y="337669"/>
            <a:ext cx="685800" cy="4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0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2344-91AB-5240-A4AF-C3362891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EAB27-2A5A-FA44-B02C-99EC18A8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EB21B-AB08-7A44-AF03-F5E7F49B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F4A2-8BDF-EC47-81E5-5957A7A7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2443-8894-454E-80FC-EF327829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0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8054-F992-2B48-B187-774CB8AA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231C-D990-1C48-81F5-2ADA70AC6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142B7-82AD-0D49-8A5E-087B3037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063A1-9A97-204B-B077-FA2D09F4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B5703-5B6C-4443-A7B0-6BFE4C25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6F8C2-3B94-DE4D-AD09-49882D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2AFE-AFAC-554A-B487-8DD0DAC1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E283D-59B1-BC4C-8030-E249111CD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F6BBC-317D-D042-8150-F73B69616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A89BC-BFC2-914B-9F71-7227559B7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866D6-3D5A-A24D-8A26-B182B4E21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66A2F-4425-4C42-86BA-F8E2FB75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C3257-A485-7B4B-8E40-246389B6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5947B-5DF7-3A45-85F8-B9826A7C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50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AEEB-122C-5B4B-94A8-993E41EA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40282C-E961-854D-BE75-B8430366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33F15-F08D-B043-89FC-3D170DC4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8B2A-994A-E640-8AB1-F80A4122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6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ED35C-F4CD-B342-97DE-DD430B41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00930-23FF-C347-9DEC-23AA1ADC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650E1-AC7B-7C45-83A8-D359CE53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7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0A47-FF22-604A-9ACE-76581CF0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741E4-9ADB-B745-A045-09F865DE0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8EFE9-DF2B-634F-987D-5E02E2159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B2215-0123-9046-824C-FC7AB769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B4260-EE1E-FB43-B074-A0EAD9FD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5D4A-C0B8-8349-B68A-74CEB63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68E7-6844-EA43-B9A8-D56F3CCE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63BE9-B54A-7B44-9AC9-A10107590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0ABB3-31EB-944A-B8B6-8035F72D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1B12F-2EA2-2B42-AC54-F18B9567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DAB24-FC11-BA41-93BC-B3A2A77E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M. Bruschi - INFN Bologna (Italy)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CB94-A1BD-714F-885F-3C3E5BB2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4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FF536-BCAA-8A46-9D82-A1937BC7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3B5C3-0E8D-B448-9F84-D26129BC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5106-1DF1-464D-9B7B-5E981FE31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FDFA-1AB3-DB4E-8F48-11065990F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M. Bruschi - INFN Bologna (Italy)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D3B0-4EA0-5F48-93DA-FF8493E1D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7FEE4-6955-6144-97DB-3F8891831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8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c.europa.eu/info/funding-tenders/opportunities/portal/screen/opportunities/calls-for-proposals?callIdentifier=HORIZON-EIE-2024-CONNECT-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C2E7-E542-C647-9E4F-12844ABDA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88" y="2854729"/>
            <a:ext cx="11346024" cy="1148541"/>
          </a:xfrm>
        </p:spPr>
        <p:txBody>
          <a:bodyPr>
            <a:normAutofit fontScale="90000"/>
          </a:bodyPr>
          <a:lstStyle/>
          <a:p>
            <a:r>
              <a:rPr lang="en-GB" dirty="0"/>
              <a:t>Muography in AFRICA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The MUON-GATEWAY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D5EE5-E9E7-144E-BCEC-20145A58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3947" y="6351691"/>
            <a:ext cx="10287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190E5-E49B-DD4B-A590-7F329B98AF86}" type="slidenum"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BCB1873E-DC3B-2043-AECE-548BF0374DA5}"/>
              </a:ext>
            </a:extLst>
          </p:cNvPr>
          <p:cNvSpPr txBox="1">
            <a:spLocks/>
          </p:cNvSpPr>
          <p:nvPr/>
        </p:nvSpPr>
        <p:spPr>
          <a:xfrm>
            <a:off x="1145549" y="5523810"/>
            <a:ext cx="1028459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Bruschi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INFN Bologna (ITALY)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 on March </a:t>
            </a: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27</a:t>
            </a:r>
            <a:r>
              <a:rPr kumimoji="0" lang="en-GB" sz="3200" b="0" i="0" u="none" strike="noStrike" kern="1200" cap="none" spc="0" normalizeH="0" baseline="30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DB5FCE-83B6-8F5B-39BD-97A5F6C0B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" y="252720"/>
            <a:ext cx="4191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4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F9FB-4A9B-14F0-9FBE-1CA51217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Muography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2173-62F8-BA73-A6E1-FD0C5228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1" y="959359"/>
            <a:ext cx="5943270" cy="589864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1955: Proposed by E. P. George to determine the thickness of snow layers on a mountain</a:t>
            </a:r>
          </a:p>
          <a:p>
            <a:r>
              <a:rPr lang="en-GB" dirty="0"/>
              <a:t>Archaeology</a:t>
            </a:r>
          </a:p>
          <a:p>
            <a:pPr lvl="1"/>
            <a:r>
              <a:rPr lang="en-GB" dirty="0"/>
              <a:t>from 1971: Search of unknown burial cavities in the </a:t>
            </a:r>
            <a:r>
              <a:rPr lang="en-GB" dirty="0" err="1"/>
              <a:t>Chephren</a:t>
            </a:r>
            <a:r>
              <a:rPr lang="en-GB" dirty="0"/>
              <a:t> pyramid (L. Alvarez and coll.)</a:t>
            </a:r>
          </a:p>
          <a:p>
            <a:r>
              <a:rPr lang="en-GB" dirty="0"/>
              <a:t>Volcanology (lateral)</a:t>
            </a:r>
          </a:p>
          <a:p>
            <a:pPr lvl="1"/>
            <a:r>
              <a:rPr lang="en-GB" dirty="0"/>
              <a:t>from 2003: Study of the internal structure of volcanoes (Tanaka and coll.)</a:t>
            </a:r>
          </a:p>
          <a:p>
            <a:r>
              <a:rPr lang="en-GB" dirty="0"/>
              <a:t>Civil engineering and underground </a:t>
            </a:r>
          </a:p>
          <a:p>
            <a:pPr lvl="1"/>
            <a:r>
              <a:rPr lang="en-GB" dirty="0"/>
              <a:t>imaging of concrete structures, bridges, monitoring of historical buildings, tunnel boring machines</a:t>
            </a:r>
          </a:p>
          <a:p>
            <a:r>
              <a:rPr lang="en-GB" dirty="0"/>
              <a:t>Industrial</a:t>
            </a:r>
          </a:p>
          <a:p>
            <a:pPr lvl="1"/>
            <a:r>
              <a:rPr lang="en-GB" dirty="0"/>
              <a:t>Process monitoring, Preventive maintenance, production optimization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1C9C0-B6E5-91A4-42DE-99C7B695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29ABE-CAF8-8EBE-C58E-617281AF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97" y="4141478"/>
            <a:ext cx="5499801" cy="208080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C8BFA-B2C1-01F2-0EB9-8B555970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/>
              <a:t> (Italy)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F002ED-5484-AA98-6116-205744B0B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663" y="1315753"/>
            <a:ext cx="4864100" cy="236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FA48BD-E74C-2C98-4941-60298029B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678" y="612647"/>
            <a:ext cx="4218637" cy="703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C0357-7704-F0B4-6DEA-BDB58C2DD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686" y="1439490"/>
            <a:ext cx="2525486" cy="2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559C-FA80-B099-F7C9-82CECA8C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MUON-GATEWAY project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8F14-4B04-E9B7-76D9-837A59712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Africa offers many possibilities to use </a:t>
            </a:r>
            <a:r>
              <a:rPr lang="en-GB" dirty="0" err="1"/>
              <a:t>muographic</a:t>
            </a:r>
            <a:r>
              <a:rPr lang="en-GB" dirty="0"/>
              <a:t> techniques</a:t>
            </a:r>
          </a:p>
          <a:p>
            <a:r>
              <a:rPr lang="en-GB" dirty="0"/>
              <a:t>Mines (Gold and Diamonds)  in South Africa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Copper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Zambia</a:t>
            </a:r>
            <a:r>
              <a:rPr lang="en-US" b="0" i="0" u="none" strike="noStrike" dirty="0">
                <a:effectLst/>
                <a:latin typeface="Söhne"/>
              </a:rPr>
              <a:t> and the Democratic Republic of Congo (DRC) are among the top copper producers globally, with significant copper belt regions.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Platinum Group Metals (PGM)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South Africa</a:t>
            </a:r>
            <a:r>
              <a:rPr lang="en-US" b="0" i="0" u="none" strike="noStrike" dirty="0">
                <a:effectLst/>
                <a:latin typeface="Söhne"/>
              </a:rPr>
              <a:t> holds the majority of the world's platinum group metals, including platinum, palladium, rhodium, and others, primarily located in the Bushveld Igneous Complex.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Iron Ore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South Africa, Mauritania, and Liberia</a:t>
            </a:r>
            <a:r>
              <a:rPr lang="en-US" b="0" i="0" u="none" strike="noStrike" dirty="0">
                <a:effectLst/>
                <a:latin typeface="Söhne"/>
              </a:rPr>
              <a:t> are significant iron ore producers, with large deposits being mined for domestic use and export.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Bauxite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Guinea</a:t>
            </a:r>
            <a:r>
              <a:rPr lang="en-US" b="0" i="0" u="none" strike="noStrike" dirty="0">
                <a:effectLst/>
                <a:latin typeface="Söhne"/>
              </a:rPr>
              <a:t> is a leading producer of bauxite, the principal ore of aluminum. Significant bauxite mining also occurs in Ghana and Sierra Leone.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Uranium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Namibia and Niger </a:t>
            </a:r>
            <a:r>
              <a:rPr lang="en-US" b="0" i="0" u="none" strike="noStrike" dirty="0">
                <a:effectLst/>
                <a:latin typeface="Söhne"/>
              </a:rPr>
              <a:t>have significant uranium mines, contributing a major portion of the world's uranium supply.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Coal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South Africa</a:t>
            </a:r>
            <a:r>
              <a:rPr lang="en-US" b="0" i="0" u="none" strike="noStrike" dirty="0">
                <a:effectLst/>
                <a:latin typeface="Söhne"/>
              </a:rPr>
              <a:t> has extensive coal mines, serving both the domestic energy market and significant exportation, especially to Europe and Asia.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Tin Mines</a:t>
            </a:r>
            <a:r>
              <a:rPr lang="en-US" b="0" i="0" u="none" strike="noStrike" dirty="0">
                <a:effectLst/>
                <a:latin typeface="Söhne"/>
              </a:rPr>
              <a:t>: The </a:t>
            </a:r>
            <a:r>
              <a:rPr lang="en-US" b="1" i="0" u="none" strike="noStrike" dirty="0">
                <a:effectLst/>
                <a:latin typeface="Söhne"/>
              </a:rPr>
              <a:t>DRC and Rwanda </a:t>
            </a:r>
            <a:r>
              <a:rPr lang="en-US" b="0" i="0" u="none" strike="noStrike" dirty="0">
                <a:effectLst/>
                <a:latin typeface="Söhne"/>
              </a:rPr>
              <a:t>are notable for tin mining, crucial for solder in electronics manufacturing.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Coltan Mines</a:t>
            </a:r>
            <a:r>
              <a:rPr lang="en-US" b="0" i="0" u="none" strike="noStrike" dirty="0">
                <a:effectLst/>
                <a:latin typeface="Söhne"/>
              </a:rPr>
              <a:t>: The </a:t>
            </a:r>
            <a:r>
              <a:rPr lang="en-US" b="1" i="0" u="none" strike="noStrike" dirty="0">
                <a:effectLst/>
                <a:latin typeface="Söhne"/>
              </a:rPr>
              <a:t>DRC </a:t>
            </a:r>
            <a:r>
              <a:rPr lang="en-US" b="0" i="0" u="none" strike="noStrike" dirty="0">
                <a:effectLst/>
                <a:latin typeface="Söhne"/>
              </a:rPr>
              <a:t>is the largest producer of coltan (columbite-tantalite), used in electronic devices for tantalum capacitors.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Nickel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Madagascar and South Africa</a:t>
            </a:r>
            <a:r>
              <a:rPr lang="en-US" b="0" i="0" u="none" strike="noStrike" dirty="0">
                <a:effectLst/>
                <a:latin typeface="Söhne"/>
              </a:rPr>
              <a:t> have significant nickel mines, used in producing stainless steel and batteries.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Chromium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South Africa </a:t>
            </a:r>
            <a:r>
              <a:rPr lang="en-US" b="0" i="0" u="none" strike="noStrike" dirty="0">
                <a:effectLst/>
                <a:latin typeface="Söhne"/>
              </a:rPr>
              <a:t>is the world’s largest chromium producer, essential for all stainless steel production.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Manganese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South Africa, Gabon, and Ghana </a:t>
            </a:r>
            <a:r>
              <a:rPr lang="en-US" b="0" i="0" u="none" strike="noStrike" dirty="0">
                <a:effectLst/>
                <a:latin typeface="Söhne"/>
              </a:rPr>
              <a:t>are leading producers of manganese, crucial for steel production and chemical applications.</a:t>
            </a:r>
          </a:p>
          <a:p>
            <a:pPr lvl="1"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Söhne"/>
              </a:rPr>
              <a:t>Phosphate Mines</a:t>
            </a:r>
            <a:r>
              <a:rPr lang="en-US" b="0" i="0" u="none" strike="noStrike" dirty="0">
                <a:effectLst/>
                <a:latin typeface="Söhne"/>
              </a:rPr>
              <a:t>: </a:t>
            </a:r>
            <a:r>
              <a:rPr lang="en-US" b="1" i="0" u="none" strike="noStrike" dirty="0">
                <a:effectLst/>
                <a:latin typeface="Söhne"/>
              </a:rPr>
              <a:t>Morocco</a:t>
            </a:r>
            <a:r>
              <a:rPr lang="en-US" b="0" i="0" u="none" strike="noStrike" dirty="0">
                <a:effectLst/>
                <a:latin typeface="Söhne"/>
              </a:rPr>
              <a:t> is the world's largest producer of phosphate, a critical component in fertilizer production.</a:t>
            </a:r>
          </a:p>
          <a:p>
            <a:r>
              <a:rPr lang="en-US" b="0" i="0" u="none" strike="noStrike" dirty="0">
                <a:effectLst/>
                <a:latin typeface="Söhne"/>
              </a:rPr>
              <a:t>Archeology: Rising Star system, sites in Gabon and Botswana, Pyramids ....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0D672-7F9A-D0D5-F84E-7A66D5E9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/>
              <a:t> (Italy)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4C810-05C9-5D3E-3F91-0F687F3A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37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EAD4-4461-72DF-EE7C-D95F3083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NewRomanPS"/>
              </a:rPr>
              <a:t>HORIZON-EIE-2024-CONNECT-01-01: The African Union-European Union Innovation Platform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073F-40F4-F71D-2FA1-D9DE8F9B3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5989548"/>
            <a:ext cx="6832600" cy="741451"/>
          </a:xfrm>
        </p:spPr>
        <p:txBody>
          <a:bodyPr/>
          <a:lstStyle/>
          <a:p>
            <a:r>
              <a:rPr lang="en-GB" dirty="0">
                <a:hlinkClick r:id="rId2"/>
              </a:rPr>
              <a:t>Link to the Call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7F2C0-C573-3084-F266-5D599416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/>
              <a:t> (Italy)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DF8E0-7745-740F-1891-20544155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42BEC-2381-53D5-5B84-E3D8548B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4" y="896466"/>
            <a:ext cx="6002376" cy="50650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8A64F7-20A0-1C96-8A10-FEE2FFF22096}"/>
              </a:ext>
            </a:extLst>
          </p:cNvPr>
          <p:cNvSpPr txBox="1"/>
          <p:nvPr/>
        </p:nvSpPr>
        <p:spPr>
          <a:xfrm>
            <a:off x="1952368" y="924480"/>
            <a:ext cx="31502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Deadline: April 25</a:t>
            </a:r>
            <a:r>
              <a:rPr lang="en-GB" baseline="30000" dirty="0"/>
              <a:t>th</a:t>
            </a:r>
            <a:r>
              <a:rPr lang="en-GB" dirty="0"/>
              <a:t> 2024  17:00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D7E4A4-E89E-C3DF-FC62-6680FA306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156" y="892368"/>
            <a:ext cx="5081990" cy="1512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42500-39DC-C03B-8CA3-6D55079EA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156" y="2757203"/>
            <a:ext cx="5199234" cy="23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1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B6D7-2014-B608-24CB-FE277692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1" y="-87302"/>
            <a:ext cx="10913746" cy="967396"/>
          </a:xfrm>
        </p:spPr>
        <p:txBody>
          <a:bodyPr/>
          <a:lstStyle/>
          <a:p>
            <a:pPr algn="l"/>
            <a:r>
              <a:rPr lang="en-US" b="1" i="0" u="none" strike="noStrike" dirty="0">
                <a:effectLst/>
                <a:latin typeface="Söhne"/>
              </a:rPr>
              <a:t>Framework for the Research Initiative</a:t>
            </a:r>
            <a:endParaRPr lang="en-US" b="0" i="0" u="none" strike="noStrike" dirty="0">
              <a:effectLst/>
              <a:latin typeface="Söh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CE0E-085B-F1AD-8DED-4813D3FF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1" y="807753"/>
            <a:ext cx="10491519" cy="6269941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i="0" u="none" strike="noStrike" dirty="0">
                <a:effectLst/>
                <a:latin typeface="Söhne"/>
              </a:rPr>
              <a:t>Technology and Knowledge Transfer:</a:t>
            </a:r>
            <a:endParaRPr lang="en-US" b="0" i="0" u="none" strike="noStrike" dirty="0">
              <a:effectLst/>
              <a:latin typeface="Söhne"/>
            </a:endParaRP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The European Union (EU), represented by the National Institute for Nuclear Physics (INFN), commits to providing the most advanced </a:t>
            </a:r>
            <a:r>
              <a:rPr lang="en-US" b="0" i="0" u="none" strike="noStrike" dirty="0" err="1">
                <a:effectLst/>
                <a:latin typeface="Söhne"/>
              </a:rPr>
              <a:t>muography</a:t>
            </a:r>
            <a:r>
              <a:rPr lang="en-US" b="0" i="0" u="none" strike="noStrike" dirty="0">
                <a:effectLst/>
                <a:latin typeface="Söhne"/>
              </a:rPr>
              <a:t> technology currently available.</a:t>
            </a: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Collaboratively, the INFN and affiliated European Universities will establish advanced training hubs within African Union (AU) Universities and research institutions. These centers will specialize in:</a:t>
            </a:r>
          </a:p>
          <a:p>
            <a:pPr marL="1200150" lvl="2" indent="-285750"/>
            <a:r>
              <a:rPr lang="en-US" b="0" i="0" u="none" strike="noStrike" dirty="0">
                <a:effectLst/>
                <a:latin typeface="Söhne"/>
              </a:rPr>
              <a:t>The design of diverse </a:t>
            </a:r>
            <a:r>
              <a:rPr lang="en-US" b="0" i="0" u="none" strike="noStrike" dirty="0" err="1">
                <a:effectLst/>
                <a:latin typeface="Söhne"/>
              </a:rPr>
              <a:t>muographic</a:t>
            </a:r>
            <a:r>
              <a:rPr lang="en-US" b="0" i="0" u="none" strike="noStrike" dirty="0">
                <a:effectLst/>
                <a:latin typeface="Söhne"/>
              </a:rPr>
              <a:t> measurement applications.</a:t>
            </a:r>
          </a:p>
          <a:p>
            <a:pPr marL="1200150" lvl="2" indent="-285750"/>
            <a:r>
              <a:rPr lang="en-US" b="0" i="0" u="none" strike="noStrike" dirty="0">
                <a:effectLst/>
                <a:latin typeface="Söhne"/>
              </a:rPr>
              <a:t>Comprehensive analysis of </a:t>
            </a:r>
            <a:r>
              <a:rPr lang="en-US" b="0" i="0" u="none" strike="noStrike" dirty="0" err="1">
                <a:effectLst/>
                <a:latin typeface="Söhne"/>
              </a:rPr>
              <a:t>muographic</a:t>
            </a:r>
            <a:r>
              <a:rPr lang="en-US" b="0" i="0" u="none" strike="noStrike" dirty="0">
                <a:effectLst/>
                <a:latin typeface="Söhne"/>
              </a:rPr>
              <a:t> data.</a:t>
            </a:r>
          </a:p>
          <a:p>
            <a:pPr marL="1200150" lvl="2" indent="-285750"/>
            <a:r>
              <a:rPr lang="en-US" b="0" i="0" u="none" strike="noStrike" dirty="0">
                <a:effectLst/>
                <a:latin typeface="Söhne"/>
              </a:rPr>
              <a:t>Expert interpretation of experimental results.</a:t>
            </a:r>
          </a:p>
          <a:p>
            <a:pPr algn="l"/>
            <a:r>
              <a:rPr lang="en-US" b="1" i="0" u="none" strike="noStrike" dirty="0">
                <a:effectLst/>
                <a:latin typeface="Söhne"/>
              </a:rPr>
              <a:t>Network Implementation through </a:t>
            </a:r>
            <a:r>
              <a:rPr lang="en-US" b="1" i="0" u="none" strike="noStrike" dirty="0" err="1">
                <a:effectLst/>
                <a:latin typeface="Söhne"/>
              </a:rPr>
              <a:t>Muography</a:t>
            </a:r>
            <a:r>
              <a:rPr lang="en-US" b="1" i="0" u="none" strike="noStrike" dirty="0">
                <a:effectLst/>
                <a:latin typeface="Söhne"/>
              </a:rPr>
              <a:t> in COHWHS:</a:t>
            </a:r>
            <a:endParaRPr lang="en-US" b="0" i="0" u="none" strike="noStrike" dirty="0">
              <a:effectLst/>
              <a:latin typeface="Söhne"/>
            </a:endParaRP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The project's centerpiece, </a:t>
            </a:r>
            <a:r>
              <a:rPr lang="en-US" b="0" i="0" u="none" strike="noStrike" dirty="0" err="1">
                <a:effectLst/>
                <a:latin typeface="Söhne"/>
              </a:rPr>
              <a:t>Muography</a:t>
            </a:r>
            <a:r>
              <a:rPr lang="en-US" b="0" i="0" u="none" strike="noStrike" dirty="0">
                <a:effectLst/>
                <a:latin typeface="Söhne"/>
              </a:rPr>
              <a:t> within the Cradle of Humankind World Heritage Site (COHWHS), has been selected for its potential to:</a:t>
            </a:r>
          </a:p>
          <a:p>
            <a:pPr marL="1200150" lvl="2" indent="-285750"/>
            <a:r>
              <a:rPr lang="en-US" b="0" i="0" u="none" strike="noStrike" dirty="0">
                <a:effectLst/>
                <a:latin typeface="Söhne"/>
              </a:rPr>
              <a:t>Generate significant scientific impact, garnering the attention and collaboration of both AU and EU academic and research communities.</a:t>
            </a:r>
          </a:p>
          <a:p>
            <a:pPr marL="1200150" lvl="2" indent="-285750"/>
            <a:r>
              <a:rPr lang="en-US" b="0" i="0" u="none" strike="noStrike" dirty="0">
                <a:effectLst/>
                <a:latin typeface="Söhne"/>
              </a:rPr>
              <a:t>Drive technological advancements to enhance existing </a:t>
            </a:r>
            <a:r>
              <a:rPr lang="en-US" b="0" i="0" u="none" strike="noStrike" dirty="0" err="1">
                <a:effectLst/>
                <a:latin typeface="Söhne"/>
              </a:rPr>
              <a:t>muographic</a:t>
            </a:r>
            <a:r>
              <a:rPr lang="en-US" b="0" i="0" u="none" strike="noStrike" dirty="0">
                <a:effectLst/>
                <a:latin typeface="Söhne"/>
              </a:rPr>
              <a:t> systems:</a:t>
            </a:r>
          </a:p>
          <a:p>
            <a:pPr lvl="3"/>
            <a:r>
              <a:rPr lang="en-US" b="0" i="0" u="none" strike="noStrike" dirty="0">
                <a:effectLst/>
                <a:latin typeface="Söhne"/>
              </a:rPr>
              <a:t>Adapting to the challenging conditions within the DINALEDI chamber.</a:t>
            </a:r>
          </a:p>
          <a:p>
            <a:pPr lvl="3"/>
            <a:r>
              <a:rPr lang="en-US" b="0" i="0" u="none" strike="noStrike" dirty="0">
                <a:effectLst/>
                <a:latin typeface="Söhne"/>
              </a:rPr>
              <a:t>Developing versatile field detectors capable of assessing cosmic muon flux relative to momentum variables.</a:t>
            </a:r>
          </a:p>
          <a:p>
            <a:pPr algn="l"/>
            <a:r>
              <a:rPr lang="en-US" b="0" i="0" u="none" strike="noStrike" dirty="0">
                <a:effectLst/>
                <a:latin typeface="Söhne"/>
              </a:rPr>
              <a:t>This strategic initiative not only fosters international cooperation but also propels technological innovation and scientific discovery</a:t>
            </a:r>
          </a:p>
          <a:p>
            <a:pPr algn="l"/>
            <a:r>
              <a:rPr lang="en-US" b="1" i="0" u="none" strike="noStrike" dirty="0">
                <a:effectLst/>
                <a:latin typeface="Söhne"/>
              </a:rPr>
              <a:t>Broad Socioeconomic Advantages for the AU Region:</a:t>
            </a:r>
            <a:endParaRPr lang="en-US" b="0" i="0" u="none" strike="noStrike" dirty="0">
              <a:effectLst/>
              <a:latin typeface="Söhne"/>
            </a:endParaRP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Job Creation: Establishment of skilled positions in </a:t>
            </a:r>
            <a:r>
              <a:rPr lang="en-US" b="0" i="0" u="none" strike="noStrike" dirty="0" err="1">
                <a:effectLst/>
                <a:latin typeface="Söhne"/>
              </a:rPr>
              <a:t>muography</a:t>
            </a:r>
            <a:r>
              <a:rPr lang="en-US" b="0" i="0" u="none" strike="noStrike" dirty="0">
                <a:effectLst/>
                <a:latin typeface="Söhne"/>
              </a:rPr>
              <a:t> application and data analysis.</a:t>
            </a: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Resource Development: Leveraging </a:t>
            </a:r>
            <a:r>
              <a:rPr lang="en-US" b="0" i="0" u="none" strike="noStrike" dirty="0" err="1">
                <a:effectLst/>
                <a:latin typeface="Söhne"/>
              </a:rPr>
              <a:t>muography</a:t>
            </a:r>
            <a:r>
              <a:rPr lang="en-US" b="0" i="0" u="none" strike="noStrike" dirty="0">
                <a:effectLst/>
                <a:latin typeface="Söhne"/>
              </a:rPr>
              <a:t> to strategically enhance resource management and extraction in the mining sector.</a:t>
            </a: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Tourism Boost: Potential discovery of historical and paleontological sites, increasing tourist interest and economic activity</a:t>
            </a:r>
          </a:p>
          <a:p>
            <a:pPr algn="l"/>
            <a:r>
              <a:rPr lang="en-US" b="1" i="0" u="none" strike="noStrike" dirty="0">
                <a:effectLst/>
                <a:latin typeface="Söhne"/>
              </a:rPr>
              <a:t>Advantages for EU Start-Ups:</a:t>
            </a:r>
            <a:endParaRPr lang="en-US" b="0" i="0" u="none" strike="noStrike" dirty="0">
              <a:effectLst/>
              <a:latin typeface="Söhne"/>
            </a:endParaRP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Market Expansion: Providing </a:t>
            </a:r>
            <a:r>
              <a:rPr lang="en-US" b="0" i="0" u="none" strike="noStrike" dirty="0" err="1">
                <a:effectLst/>
                <a:latin typeface="Söhne"/>
              </a:rPr>
              <a:t>muography</a:t>
            </a:r>
            <a:r>
              <a:rPr lang="en-US" b="0" i="0" u="none" strike="noStrike" dirty="0">
                <a:effectLst/>
                <a:latin typeface="Söhne"/>
              </a:rPr>
              <a:t> technology to the AU project opens new markets for EU start-ups, fostering growth and international collaboration.</a:t>
            </a: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Innovation Showcase: Demonstrates the capability and advancement of EU-developed </a:t>
            </a:r>
            <a:r>
              <a:rPr lang="en-US" b="0" i="0" u="none" strike="noStrike" dirty="0" err="1">
                <a:effectLst/>
                <a:latin typeface="Söhne"/>
              </a:rPr>
              <a:t>muography</a:t>
            </a:r>
            <a:r>
              <a:rPr lang="en-US" b="0" i="0" u="none" strike="noStrike" dirty="0">
                <a:effectLst/>
                <a:latin typeface="Söhne"/>
              </a:rPr>
              <a:t> techniques in diverse applications.</a:t>
            </a:r>
          </a:p>
          <a:p>
            <a:pPr lvl="1"/>
            <a:r>
              <a:rPr lang="en-US" b="0" i="0" u="none" strike="noStrike" dirty="0">
                <a:effectLst/>
                <a:latin typeface="Söhne"/>
              </a:rPr>
              <a:t>Strategic Partnerships: Establishes long-term partnerships with AU institutions, setting the stage for future joint ventures and research initiatives.</a:t>
            </a:r>
          </a:p>
          <a:p>
            <a:pPr marL="914400" lvl="2" indent="0">
              <a:buNone/>
            </a:pPr>
            <a:endParaRPr lang="en-US" b="0" i="0" u="none" strike="noStrike" dirty="0">
              <a:effectLst/>
              <a:latin typeface="Söhne"/>
            </a:endParaRPr>
          </a:p>
          <a:p>
            <a:pPr lvl="3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77446-C208-E7A4-C09D-6FC3BD25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/>
              <a:t> (Italy)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4A5A8-852B-5AFE-DAA3-5D6FD651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28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6696-FD70-56BE-83E2-01DBE23F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0" u="none" strike="noStrike">
                <a:effectLst/>
                <a:latin typeface="Söhne"/>
              </a:rPr>
              <a:t>Innovazione e Impatto Socioeconomico del Progetto MUON-GATEWAY nel Contesto UE-AU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2BD2-D92B-0E70-8C12-2C03C38A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1" y="959359"/>
            <a:ext cx="6832600" cy="5898641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it-IT" b="1" i="0" u="none" strike="noStrike">
                <a:effectLst/>
                <a:latin typeface="Söhne"/>
              </a:rPr>
              <a:t>Trasferimento di Tecnologia e Conoscenza:</a:t>
            </a:r>
            <a:endParaRPr lang="it-IT" b="0" i="0" u="none" strike="noStrike">
              <a:effectLst/>
              <a:latin typeface="Söhne"/>
            </a:endParaRPr>
          </a:p>
          <a:p>
            <a:pPr lvl="1"/>
            <a:r>
              <a:rPr lang="it-IT" b="0" i="0" u="none" strike="noStrike">
                <a:effectLst/>
                <a:latin typeface="Söhne"/>
              </a:rPr>
              <a:t>L'Unione Europea (UE), rappresentata dall'Istituto Nazionale di Fisica Nucleare (INFN), si impegna a fornire la tecnologia di muografia più avanzata attualmente disponibile.</a:t>
            </a:r>
          </a:p>
          <a:p>
            <a:pPr lvl="1"/>
            <a:r>
              <a:rPr lang="it-IT" b="0" i="0" u="none" strike="noStrike">
                <a:effectLst/>
                <a:latin typeface="Söhne"/>
              </a:rPr>
              <a:t>Collaborativamente, l'INFN e le Università Europee affiliate istituiranno centri di formazione avanzata presso le Università e gli istituti di ricerca dell'Unione Africana (AU). Questi centri si specializzeranno in:</a:t>
            </a:r>
          </a:p>
          <a:p>
            <a:pPr marL="1200150" lvl="2" indent="-285750"/>
            <a:r>
              <a:rPr lang="it-IT" b="0" i="0" u="none" strike="noStrike">
                <a:effectLst/>
                <a:latin typeface="Söhne"/>
              </a:rPr>
              <a:t>La progettazione di diverse applicazioni di misurazione muografica.</a:t>
            </a:r>
          </a:p>
          <a:p>
            <a:pPr marL="1200150" lvl="2" indent="-285750"/>
            <a:r>
              <a:rPr lang="it-IT" b="0" i="0" u="none" strike="noStrike">
                <a:effectLst/>
                <a:latin typeface="Söhne"/>
              </a:rPr>
              <a:t>Analisi comprensiva dei dati muografici.</a:t>
            </a:r>
          </a:p>
          <a:p>
            <a:pPr marL="1200150" lvl="2" indent="-285750"/>
            <a:r>
              <a:rPr lang="it-IT" b="0" i="0" u="none" strike="noStrike">
                <a:effectLst/>
                <a:latin typeface="Söhne"/>
              </a:rPr>
              <a:t>Interpretazione esperta dei risultati sperimentali.</a:t>
            </a:r>
          </a:p>
          <a:p>
            <a:pPr algn="l"/>
            <a:r>
              <a:rPr lang="it-IT" b="1" i="0" u="none" strike="noStrike">
                <a:effectLst/>
                <a:latin typeface="Söhne"/>
              </a:rPr>
              <a:t>Implementazione della Rete tramite la Muografia nel COHWHS:</a:t>
            </a:r>
            <a:endParaRPr lang="it-IT" b="0" i="0" u="none" strike="noStrike">
              <a:effectLst/>
              <a:latin typeface="Söhne"/>
            </a:endParaRPr>
          </a:p>
          <a:p>
            <a:pPr lvl="1"/>
            <a:r>
              <a:rPr lang="it-IT" b="0" i="0" u="none" strike="noStrike">
                <a:effectLst/>
                <a:latin typeface="Söhne"/>
              </a:rPr>
              <a:t>Il fulcro del progetto, la Muografia all'interno del Sito Patrimonio dell'Umanità Culla dell'Umanità (COHWHS), è stato selezionato per il suo potenziale di:</a:t>
            </a:r>
          </a:p>
          <a:p>
            <a:pPr marL="1200150" lvl="2" indent="-285750"/>
            <a:r>
              <a:rPr lang="it-IT" b="0" i="0" u="none" strike="noStrike">
                <a:effectLst/>
                <a:latin typeface="Söhne"/>
              </a:rPr>
              <a:t>Generare un impatto scientifico significativo, attirando l'attenzione e la collaborazione delle comunità accademiche e di ricerca AU ed EU.</a:t>
            </a:r>
          </a:p>
          <a:p>
            <a:pPr marL="1200150" lvl="2" indent="-285750"/>
            <a:r>
              <a:rPr lang="it-IT" b="0" i="0" u="none" strike="noStrike">
                <a:effectLst/>
                <a:latin typeface="Söhne"/>
              </a:rPr>
              <a:t>Promuovere avanzamenti tecnologici per migliorare i sistemi muografici esistenti:</a:t>
            </a:r>
          </a:p>
          <a:p>
            <a:pPr lvl="3"/>
            <a:r>
              <a:rPr lang="it-IT" b="0" i="0" u="none" strike="noStrike">
                <a:effectLst/>
                <a:latin typeface="Söhne"/>
              </a:rPr>
              <a:t>Adattamento alle condizioni impegnative all'interno della camera DINALEDI.</a:t>
            </a:r>
          </a:p>
          <a:p>
            <a:pPr lvl="3"/>
            <a:r>
              <a:rPr lang="it-IT" b="0" i="0" u="none" strike="noStrike">
                <a:effectLst/>
                <a:latin typeface="Söhne"/>
              </a:rPr>
              <a:t>Sviluppo di rivelatori di campo versatili capaci di valutare il flusso di muoni cosmici in relazione alle variabili di momento.</a:t>
            </a:r>
          </a:p>
          <a:p>
            <a:pPr algn="l"/>
            <a:r>
              <a:rPr lang="it-IT" b="0" i="0" u="none" strike="noStrike">
                <a:effectLst/>
                <a:latin typeface="Söhne"/>
              </a:rPr>
              <a:t>Questa iniziativa strategica non solo promuove la cooperazione internazionale ma anche spinge l'innovazione tecnologica e la scoperta scientifica.</a:t>
            </a:r>
          </a:p>
          <a:p>
            <a:pPr algn="l"/>
            <a:r>
              <a:rPr lang="it-IT" b="1" i="0" u="none" strike="noStrike">
                <a:effectLst/>
                <a:latin typeface="Söhne"/>
              </a:rPr>
              <a:t>Vantaggi Socioeconomici per la Regione AU:</a:t>
            </a:r>
            <a:endParaRPr lang="it-IT" b="0" i="0" u="none" strike="noStrike">
              <a:effectLst/>
              <a:latin typeface="Söhne"/>
            </a:endParaRPr>
          </a:p>
          <a:p>
            <a:pPr lvl="1"/>
            <a:r>
              <a:rPr lang="it-IT" b="0" i="0" u="none" strike="noStrike">
                <a:effectLst/>
                <a:latin typeface="Söhne"/>
              </a:rPr>
              <a:t>Creazione di Lavoro: Stabilimento di posizioni qualificate nell'applicazione della muografia e nell'analisi dei dati.</a:t>
            </a:r>
          </a:p>
          <a:p>
            <a:pPr lvl="1"/>
            <a:r>
              <a:rPr lang="it-IT" b="0" i="0" u="none" strike="noStrike">
                <a:effectLst/>
                <a:latin typeface="Söhne"/>
              </a:rPr>
              <a:t>Sviluppo delle Risorse: Utilizzo della muografia per migliorare strategicamente la gestione delle risorse e l'estrazione nel settore minerario.</a:t>
            </a:r>
          </a:p>
          <a:p>
            <a:pPr lvl="1"/>
            <a:r>
              <a:rPr lang="it-IT" b="0" i="0" u="none" strike="noStrike">
                <a:effectLst/>
                <a:latin typeface="Söhne"/>
              </a:rPr>
              <a:t>Incremento del Turismo: Potenziale scoperta di siti storici e paleontologici, aumentando l'interesse turistico e l'attività economica.</a:t>
            </a:r>
          </a:p>
          <a:p>
            <a:pPr algn="l"/>
            <a:r>
              <a:rPr lang="it-IT" b="1" i="0" u="none" strike="noStrike">
                <a:effectLst/>
                <a:latin typeface="Söhne"/>
              </a:rPr>
              <a:t>Vantaggi per le Start-Up UE:</a:t>
            </a:r>
            <a:endParaRPr lang="it-IT" b="0" i="0" u="none" strike="noStrike">
              <a:effectLst/>
              <a:latin typeface="Söhne"/>
            </a:endParaRPr>
          </a:p>
          <a:p>
            <a:pPr lvl="1"/>
            <a:r>
              <a:rPr lang="it-IT" b="0" i="0" u="none" strike="noStrike">
                <a:effectLst/>
                <a:latin typeface="Söhne"/>
              </a:rPr>
              <a:t>Espansione del Mercato: Fornire la tecnologia muografica al progetto AU apre nuovi mercati per le start-up UE, favorendo la crescita e la collaborazione internazionale.</a:t>
            </a:r>
          </a:p>
          <a:p>
            <a:pPr lvl="1"/>
            <a:r>
              <a:rPr lang="it-IT" b="0" i="0" u="none" strike="noStrike">
                <a:effectLst/>
                <a:latin typeface="Söhne"/>
              </a:rPr>
              <a:t>Vetrina dell'Innovazione: Dimostra la capacità e il progresso delle tecniche muografiche sviluppate nell'UE in applicazioni diverse.</a:t>
            </a:r>
          </a:p>
          <a:p>
            <a:pPr lvl="1"/>
            <a:r>
              <a:rPr lang="it-IT" b="0" i="0" u="none" strike="noStrike">
                <a:effectLst/>
                <a:latin typeface="Söhne"/>
              </a:rPr>
              <a:t>Partnership Strategiche: Stabilisce partnership a lungo termine con le istituzioni AU, preparando il terreno per future imprese congiunte e iniziative di ricerca.</a:t>
            </a:r>
          </a:p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2C858-ABBF-1D03-E07D-CBD02358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M. Bruschi - INFN 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it-IT"/>
              <a:t> (Italy)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A7BC9-454B-4BF3-F042-E7931477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11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0BBD-972A-1796-616A-64652230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interested groups composition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5B891-0168-FC0E-205E-0451852E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/>
              <a:t> (Italy)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549F6-DEED-676E-047E-57DC0B74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9C15F55-CD34-F557-A224-2825ED3EA3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741" y="1181233"/>
          <a:ext cx="70866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086600" imgH="3035300" progId="Excel.Sheet.12">
                  <p:embed/>
                </p:oleObj>
              </mc:Choice>
              <mc:Fallback>
                <p:oleObj name="Worksheet" r:id="rId2" imgW="7086600" imgH="303530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9C15F55-CD34-F557-A224-2825ED3EA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741" y="1181233"/>
                        <a:ext cx="70866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4ED1D0-56D9-0AEA-D57B-98A1A92EA23D}"/>
              </a:ext>
            </a:extLst>
          </p:cNvPr>
          <p:cNvSpPr txBox="1">
            <a:spLocks/>
          </p:cNvSpPr>
          <p:nvPr/>
        </p:nvSpPr>
        <p:spPr>
          <a:xfrm>
            <a:off x="219687" y="4493028"/>
            <a:ext cx="11033172" cy="2042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INFN</a:t>
            </a:r>
          </a:p>
          <a:p>
            <a:pPr lvl="1"/>
            <a:r>
              <a:rPr lang="en-GB" dirty="0"/>
              <a:t>Supported by the directors of Bologna, Firenze and LNL: E. </a:t>
            </a:r>
            <a:r>
              <a:rPr lang="en-GB" dirty="0" err="1"/>
              <a:t>Scapparone</a:t>
            </a:r>
            <a:r>
              <a:rPr lang="en-GB" dirty="0"/>
              <a:t>, G. </a:t>
            </a:r>
            <a:r>
              <a:rPr lang="en-GB" dirty="0" err="1"/>
              <a:t>Passaleva</a:t>
            </a:r>
            <a:r>
              <a:rPr lang="en-GB" dirty="0"/>
              <a:t>, F. </a:t>
            </a:r>
            <a:r>
              <a:rPr lang="en-GB" dirty="0" err="1"/>
              <a:t>Azaiez</a:t>
            </a:r>
            <a:endParaRPr lang="en-GB" dirty="0"/>
          </a:p>
          <a:p>
            <a:pPr lvl="1"/>
            <a:r>
              <a:rPr lang="en-GB" dirty="0"/>
              <a:t>Bologna</a:t>
            </a:r>
          </a:p>
          <a:p>
            <a:pPr lvl="2"/>
            <a:r>
              <a:rPr lang="en-GB" dirty="0"/>
              <a:t>MB, B. </a:t>
            </a:r>
            <a:r>
              <a:rPr lang="en-GB" dirty="0" err="1"/>
              <a:t>Giacobbe</a:t>
            </a:r>
            <a:r>
              <a:rPr lang="en-GB" dirty="0"/>
              <a:t>, M. </a:t>
            </a:r>
            <a:r>
              <a:rPr lang="en-GB" dirty="0" err="1"/>
              <a:t>Sioli</a:t>
            </a:r>
            <a:endParaRPr lang="en-GB" dirty="0"/>
          </a:p>
          <a:p>
            <a:pPr lvl="1"/>
            <a:r>
              <a:rPr lang="en-GB" dirty="0"/>
              <a:t>Firenze</a:t>
            </a:r>
          </a:p>
          <a:p>
            <a:pPr lvl="2"/>
            <a:r>
              <a:rPr lang="en-GB" dirty="0"/>
              <a:t>R. D’Alessandro, L. </a:t>
            </a:r>
            <a:r>
              <a:rPr lang="en-GB" dirty="0" err="1"/>
              <a:t>Bonechi</a:t>
            </a:r>
            <a:r>
              <a:rPr lang="en-GB" dirty="0"/>
              <a:t> </a:t>
            </a:r>
          </a:p>
          <a:p>
            <a:r>
              <a:rPr lang="en-GB" dirty="0"/>
              <a:t>Big world experts in palaeontology, archaeology and anthropology express a strong interest to participate</a:t>
            </a:r>
          </a:p>
          <a:p>
            <a:pPr lvl="1"/>
            <a:r>
              <a:rPr lang="en-GB" dirty="0"/>
              <a:t>Prof. Lee Berger (NG), Prof. John Hawks (Wisconsin Uni.), Prof. Tracy </a:t>
            </a:r>
            <a:r>
              <a:rPr lang="en-GB" dirty="0" err="1"/>
              <a:t>Kivell</a:t>
            </a:r>
            <a:r>
              <a:rPr lang="en-GB" dirty="0"/>
              <a:t> (MPI) </a:t>
            </a:r>
          </a:p>
          <a:p>
            <a:pPr lvl="1"/>
            <a:r>
              <a:rPr lang="en-GB" dirty="0"/>
              <a:t>Regular meetings started since October 2023</a:t>
            </a:r>
          </a:p>
        </p:txBody>
      </p:sp>
      <p:pic>
        <p:nvPicPr>
          <p:cNvPr id="11" name="Picture 10" descr="A group of men in overalls standing together&#10;&#10;Description automatically generated">
            <a:extLst>
              <a:ext uri="{FF2B5EF4-FFF2-40B4-BE49-F238E27FC236}">
                <a16:creationId xmlns:a16="http://schemas.microsoft.com/office/drawing/2014/main" id="{F1DFC92D-90F5-81F9-1BAD-00640B271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735" y="1181233"/>
            <a:ext cx="2042573" cy="2042573"/>
          </a:xfrm>
          <a:prstGeom prst="rect">
            <a:avLst/>
          </a:prstGeom>
        </p:spPr>
      </p:pic>
      <p:pic>
        <p:nvPicPr>
          <p:cNvPr id="13" name="Picture 12" descr="A group of men standing in front of a glass case with skeletons&#10;&#10;Description automatically generated">
            <a:extLst>
              <a:ext uri="{FF2B5EF4-FFF2-40B4-BE49-F238E27FC236}">
                <a16:creationId xmlns:a16="http://schemas.microsoft.com/office/drawing/2014/main" id="{EFC895D2-C7F4-D583-ADDF-FA911C98F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420" y="3433221"/>
            <a:ext cx="2991394" cy="224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ACC40-425D-2081-1B88-AD6309B5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 structure (3Y, Preliminary)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874A-D8ED-8153-87CA-B08A6ED91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1" y="1145360"/>
            <a:ext cx="2181269" cy="54371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BBF97-AB4D-7C25-A533-70FE9FC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Bruschi - INFN </a:t>
            </a:r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Bologna</a:t>
            </a:r>
            <a:r>
              <a:rPr lang="en-GB"/>
              <a:t> (Italy)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500CB-DFB5-8BC9-FD77-7EBBF7AF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7FEE4-6955-6144-97DB-3F8891831B30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9CAF51-BBB4-55BD-38B2-2B5E51E0D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1900" y="1139825"/>
          <a:ext cx="8845550" cy="541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192500" imgH="9906000" progId="Excel.Sheet.12">
                  <p:embed/>
                </p:oleObj>
              </mc:Choice>
              <mc:Fallback>
                <p:oleObj name="Worksheet" r:id="rId2" imgW="16192500" imgH="99060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29CAF51-BBB4-55BD-38B2-2B5E51E0D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1900" y="1139825"/>
                        <a:ext cx="8845550" cy="541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79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4330-1A3D-8E63-062F-26E831CEE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27001"/>
            <a:ext cx="10913746" cy="967396"/>
          </a:xfrm>
        </p:spPr>
        <p:txBody>
          <a:bodyPr/>
          <a:lstStyle/>
          <a:p>
            <a:r>
              <a:rPr lang="en-GB" dirty="0"/>
              <a:t>Costs [€] , assuming 3Y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B385-E9A9-71EB-C5C6-E65E85DC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117601"/>
            <a:ext cx="8802816" cy="543718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EU contracts (650 k)</a:t>
            </a:r>
          </a:p>
          <a:p>
            <a:pPr lvl="1"/>
            <a:r>
              <a:rPr lang="en-GB" dirty="0"/>
              <a:t>2 Postdoc Contracts: 250 k</a:t>
            </a:r>
          </a:p>
          <a:p>
            <a:pPr lvl="1"/>
            <a:r>
              <a:rPr lang="en-GB" dirty="0"/>
              <a:t>2 Definite Time employees: 300 k</a:t>
            </a:r>
          </a:p>
          <a:p>
            <a:pPr lvl="1"/>
            <a:r>
              <a:rPr lang="en-GB" dirty="0"/>
              <a:t>2 PHD students: 150 k</a:t>
            </a:r>
          </a:p>
          <a:p>
            <a:r>
              <a:rPr lang="en-GB" dirty="0"/>
              <a:t>AU Contracts (500 k)</a:t>
            </a:r>
          </a:p>
          <a:p>
            <a:pPr lvl="1"/>
            <a:r>
              <a:rPr lang="en-GB" dirty="0" err="1"/>
              <a:t>Geodating</a:t>
            </a:r>
            <a:r>
              <a:rPr lang="en-GB" dirty="0"/>
              <a:t> – PHD student UJ: 50 k</a:t>
            </a:r>
          </a:p>
          <a:p>
            <a:pPr lvl="1"/>
            <a:r>
              <a:rPr lang="en-GB" dirty="0"/>
              <a:t>+ other contracts (~450 k)</a:t>
            </a:r>
          </a:p>
          <a:p>
            <a:r>
              <a:rPr lang="en-GB" dirty="0"/>
              <a:t>Travels (EU to AU): 400 k </a:t>
            </a:r>
          </a:p>
          <a:p>
            <a:pPr lvl="1"/>
            <a:r>
              <a:rPr lang="en-GB" dirty="0"/>
              <a:t>6 people, 4 times per year, 14 days each time	</a:t>
            </a:r>
          </a:p>
          <a:p>
            <a:pPr lvl="2"/>
            <a:r>
              <a:rPr lang="en-GB" dirty="0"/>
              <a:t>Flights: 6x4x3k ~ 70k</a:t>
            </a:r>
          </a:p>
          <a:p>
            <a:pPr lvl="2"/>
            <a:r>
              <a:rPr lang="en-GB" dirty="0"/>
              <a:t>14 days x 0.2 k ~ 3k x 24 ~70k</a:t>
            </a:r>
          </a:p>
          <a:p>
            <a:r>
              <a:rPr lang="en-GB" dirty="0"/>
              <a:t>New Detector for </a:t>
            </a:r>
            <a:r>
              <a:rPr lang="en-GB" dirty="0" err="1"/>
              <a:t>muography</a:t>
            </a:r>
            <a:r>
              <a:rPr lang="en-GB" dirty="0"/>
              <a:t>: 150 k</a:t>
            </a:r>
          </a:p>
          <a:p>
            <a:r>
              <a:rPr lang="en-GB" dirty="0"/>
              <a:t>New Detector for muon tomography: 300 k</a:t>
            </a:r>
          </a:p>
          <a:p>
            <a:r>
              <a:rPr lang="en-GB" dirty="0" err="1"/>
              <a:t>Muography</a:t>
            </a:r>
            <a:r>
              <a:rPr lang="en-GB" dirty="0"/>
              <a:t> lectures, seminars, dissemination 100 k:</a:t>
            </a:r>
          </a:p>
          <a:p>
            <a:pPr lvl="1"/>
            <a:r>
              <a:rPr lang="en-GB" dirty="0"/>
              <a:t>100 k </a:t>
            </a:r>
          </a:p>
          <a:p>
            <a:pPr lvl="1"/>
            <a:r>
              <a:rPr lang="en-GB" dirty="0"/>
              <a:t>in-kind from NG,  ESHE</a:t>
            </a:r>
          </a:p>
          <a:p>
            <a:r>
              <a:rPr lang="en-GB" dirty="0"/>
              <a:t>+ 10 % Overhead (Consortium </a:t>
            </a:r>
            <a:r>
              <a:rPr lang="en-GB" dirty="0" err="1"/>
              <a:t>Resp</a:t>
            </a:r>
            <a:r>
              <a:rPr lang="en-GB" dirty="0"/>
              <a:t>, Project Admin)</a:t>
            </a:r>
          </a:p>
          <a:p>
            <a:endParaRPr lang="en-GB" dirty="0"/>
          </a:p>
          <a:p>
            <a:r>
              <a:rPr lang="en-GB" b="1" dirty="0"/>
              <a:t>Total ~ 2.3 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443BD-8788-86DC-A806-1484CF43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M. Bruschi - INFN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Bologna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(Italy)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64187-C78F-EEB2-117E-0D6207FD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7FEE4-6955-6144-97DB-3F8891831B30}" type="slidenum">
              <a:rPr kumimoji="0" lang="en-GB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09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_SM_BMA_13_Sep_2022" id="{E4CF9A08-95D2-2647-BA74-749439AE2C01}" vid="{172307EE-9C21-004C-B2DB-082CFDD20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1426</Words>
  <Application>Microsoft Macintosh PowerPoint</Application>
  <PresentationFormat>Widescreen</PresentationFormat>
  <Paragraphs>125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Söhne</vt:lpstr>
      <vt:lpstr>TimesNewRomanPS</vt:lpstr>
      <vt:lpstr>1_Office Theme</vt:lpstr>
      <vt:lpstr>Worksheet</vt:lpstr>
      <vt:lpstr>Muography in AFRICA  The MUON-GATEWAY Project</vt:lpstr>
      <vt:lpstr>Muography applications</vt:lpstr>
      <vt:lpstr>MUON-GATEWAY project outline</vt:lpstr>
      <vt:lpstr>HORIZON-EIE-2024-CONNECT-01-01: The African Union-European Union Innovation Platform </vt:lpstr>
      <vt:lpstr>Framework for the Research Initiative</vt:lpstr>
      <vt:lpstr>Innovazione e Impatto Socioeconomico del Progetto MUON-GATEWAY nel Contesto UE-AU</vt:lpstr>
      <vt:lpstr>Present interested groups composition</vt:lpstr>
      <vt:lpstr>WP structure (3Y, Preliminary)</vt:lpstr>
      <vt:lpstr>Costs [€] , assuming 3Y duration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</dc:creator>
  <cp:lastModifiedBy>Marco</cp:lastModifiedBy>
  <cp:revision>5</cp:revision>
  <dcterms:created xsi:type="dcterms:W3CDTF">2024-03-26T15:00:25Z</dcterms:created>
  <dcterms:modified xsi:type="dcterms:W3CDTF">2024-03-27T11:30:40Z</dcterms:modified>
</cp:coreProperties>
</file>