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750" r:id="rId2"/>
  </p:sldMasterIdLst>
  <p:notesMasterIdLst>
    <p:notesMasterId r:id="rId14"/>
  </p:notesMasterIdLst>
  <p:sldIdLst>
    <p:sldId id="256" r:id="rId3"/>
    <p:sldId id="257" r:id="rId4"/>
    <p:sldId id="3891" r:id="rId5"/>
    <p:sldId id="3888" r:id="rId6"/>
    <p:sldId id="3890" r:id="rId7"/>
    <p:sldId id="3889" r:id="rId8"/>
    <p:sldId id="3892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6C2BF-108F-9B4F-B2BD-A533785997A1}" v="27" dt="2024-03-26T08:57:23.686"/>
    <p1510:client id="{F587287E-90C4-1C4C-AEC1-A844999939F3}" v="214" dt="2024-03-25T16:42:3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281"/>
  </p:normalViewPr>
  <p:slideViewPr>
    <p:cSldViewPr snapToGrid="0">
      <p:cViewPr varScale="1">
        <p:scale>
          <a:sx n="122" d="100"/>
          <a:sy n="122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Vaccarezza" userId="29531b89-739e-4eea-8199-a05f4e666908" providerId="ADAL" clId="{F587287E-90C4-1C4C-AEC1-A844999939F3}"/>
    <pc:docChg chg="undo custSel addSld delSld modSld">
      <pc:chgData name="Cristina Vaccarezza" userId="29531b89-739e-4eea-8199-a05f4e666908" providerId="ADAL" clId="{F587287E-90C4-1C4C-AEC1-A844999939F3}" dt="2024-03-25T16:42:34.822" v="213" actId="27636"/>
      <pc:docMkLst>
        <pc:docMk/>
      </pc:docMkLst>
      <pc:sldChg chg="modSp mod">
        <pc:chgData name="Cristina Vaccarezza" userId="29531b89-739e-4eea-8199-a05f4e666908" providerId="ADAL" clId="{F587287E-90C4-1C4C-AEC1-A844999939F3}" dt="2024-03-25T15:38:57.455" v="142" actId="20577"/>
        <pc:sldMkLst>
          <pc:docMk/>
          <pc:sldMk cId="1588496518" sldId="257"/>
        </pc:sldMkLst>
        <pc:spChg chg="mod">
          <ac:chgData name="Cristina Vaccarezza" userId="29531b89-739e-4eea-8199-a05f4e666908" providerId="ADAL" clId="{F587287E-90C4-1C4C-AEC1-A844999939F3}" dt="2024-03-25T15:38:57.455" v="142" actId="20577"/>
          <ac:spMkLst>
            <pc:docMk/>
            <pc:sldMk cId="1588496518" sldId="257"/>
            <ac:spMk id="3" creationId="{5C19D968-BDEE-80D7-E715-370408704151}"/>
          </ac:spMkLst>
        </pc:spChg>
      </pc:sldChg>
      <pc:sldChg chg="add">
        <pc:chgData name="Cristina Vaccarezza" userId="29531b89-739e-4eea-8199-a05f4e666908" providerId="ADAL" clId="{F587287E-90C4-1C4C-AEC1-A844999939F3}" dt="2024-03-25T16:42:34.712" v="211"/>
        <pc:sldMkLst>
          <pc:docMk/>
          <pc:sldMk cId="2086741198" sldId="259"/>
        </pc:sldMkLst>
      </pc:sldChg>
      <pc:sldChg chg="modSp add mod">
        <pc:chgData name="Cristina Vaccarezza" userId="29531b89-739e-4eea-8199-a05f4e666908" providerId="ADAL" clId="{F587287E-90C4-1C4C-AEC1-A844999939F3}" dt="2024-03-25T16:42:34.772" v="212" actId="27636"/>
        <pc:sldMkLst>
          <pc:docMk/>
          <pc:sldMk cId="877521299" sldId="260"/>
        </pc:sldMkLst>
        <pc:spChg chg="mod">
          <ac:chgData name="Cristina Vaccarezza" userId="29531b89-739e-4eea-8199-a05f4e666908" providerId="ADAL" clId="{F587287E-90C4-1C4C-AEC1-A844999939F3}" dt="2024-03-25T16:42:34.772" v="212" actId="27636"/>
          <ac:spMkLst>
            <pc:docMk/>
            <pc:sldMk cId="877521299" sldId="260"/>
            <ac:spMk id="2" creationId="{413DC7B2-94DA-36A4-A9E6-39999731A51E}"/>
          </ac:spMkLst>
        </pc:spChg>
      </pc:sldChg>
      <pc:sldChg chg="modSp add mod">
        <pc:chgData name="Cristina Vaccarezza" userId="29531b89-739e-4eea-8199-a05f4e666908" providerId="ADAL" clId="{F587287E-90C4-1C4C-AEC1-A844999939F3}" dt="2024-03-25T16:42:34.822" v="213" actId="27636"/>
        <pc:sldMkLst>
          <pc:docMk/>
          <pc:sldMk cId="625232591" sldId="261"/>
        </pc:sldMkLst>
        <pc:spChg chg="mod">
          <ac:chgData name="Cristina Vaccarezza" userId="29531b89-739e-4eea-8199-a05f4e666908" providerId="ADAL" clId="{F587287E-90C4-1C4C-AEC1-A844999939F3}" dt="2024-03-25T16:42:34.822" v="213" actId="27636"/>
          <ac:spMkLst>
            <pc:docMk/>
            <pc:sldMk cId="625232591" sldId="261"/>
            <ac:spMk id="2" creationId="{413DC7B2-94DA-36A4-A9E6-39999731A51E}"/>
          </ac:spMkLst>
        </pc:spChg>
      </pc:sldChg>
      <pc:sldChg chg="add">
        <pc:chgData name="Cristina Vaccarezza" userId="29531b89-739e-4eea-8199-a05f4e666908" providerId="ADAL" clId="{F587287E-90C4-1C4C-AEC1-A844999939F3}" dt="2024-03-25T16:42:34.712" v="211"/>
        <pc:sldMkLst>
          <pc:docMk/>
          <pc:sldMk cId="3752717357" sldId="262"/>
        </pc:sldMkLst>
      </pc:sldChg>
      <pc:sldChg chg="modSp add del mod">
        <pc:chgData name="Cristina Vaccarezza" userId="29531b89-739e-4eea-8199-a05f4e666908" providerId="ADAL" clId="{F587287E-90C4-1C4C-AEC1-A844999939F3}" dt="2024-03-25T15:44:35.480" v="210" actId="20577"/>
        <pc:sldMkLst>
          <pc:docMk/>
          <pc:sldMk cId="371339959" sldId="3888"/>
        </pc:sldMkLst>
        <pc:spChg chg="mod">
          <ac:chgData name="Cristina Vaccarezza" userId="29531b89-739e-4eea-8199-a05f4e666908" providerId="ADAL" clId="{F587287E-90C4-1C4C-AEC1-A844999939F3}" dt="2024-03-25T15:44:35.480" v="210" actId="20577"/>
          <ac:spMkLst>
            <pc:docMk/>
            <pc:sldMk cId="371339959" sldId="3888"/>
            <ac:spMk id="2" creationId="{2CE79E06-6E9A-FBC3-4748-DB428BE91B80}"/>
          </ac:spMkLst>
        </pc:spChg>
      </pc:sldChg>
      <pc:sldChg chg="add del">
        <pc:chgData name="Cristina Vaccarezza" userId="29531b89-739e-4eea-8199-a05f4e666908" providerId="ADAL" clId="{F587287E-90C4-1C4C-AEC1-A844999939F3}" dt="2024-03-25T15:39:23.560" v="149"/>
        <pc:sldMkLst>
          <pc:docMk/>
          <pc:sldMk cId="3550819142" sldId="3889"/>
        </pc:sldMkLst>
      </pc:sldChg>
      <pc:sldChg chg="add del">
        <pc:chgData name="Cristina Vaccarezza" userId="29531b89-739e-4eea-8199-a05f4e666908" providerId="ADAL" clId="{F587287E-90C4-1C4C-AEC1-A844999939F3}" dt="2024-03-25T15:39:23.560" v="149"/>
        <pc:sldMkLst>
          <pc:docMk/>
          <pc:sldMk cId="2678187103" sldId="3890"/>
        </pc:sldMkLst>
      </pc:sldChg>
      <pc:sldChg chg="modSp add del mod">
        <pc:chgData name="Cristina Vaccarezza" userId="29531b89-739e-4eea-8199-a05f4e666908" providerId="ADAL" clId="{F587287E-90C4-1C4C-AEC1-A844999939F3}" dt="2024-03-25T15:41:22.660" v="164" actId="20577"/>
        <pc:sldMkLst>
          <pc:docMk/>
          <pc:sldMk cId="3573963817" sldId="3891"/>
        </pc:sldMkLst>
        <pc:spChg chg="mod">
          <ac:chgData name="Cristina Vaccarezza" userId="29531b89-739e-4eea-8199-a05f4e666908" providerId="ADAL" clId="{F587287E-90C4-1C4C-AEC1-A844999939F3}" dt="2024-03-25T15:39:40.661" v="150" actId="207"/>
          <ac:spMkLst>
            <pc:docMk/>
            <pc:sldMk cId="3573963817" sldId="3891"/>
            <ac:spMk id="2" creationId="{2CE79E06-6E9A-FBC3-4748-DB428BE91B80}"/>
          </ac:spMkLst>
        </pc:spChg>
        <pc:graphicFrameChg chg="mod modGraphic">
          <ac:chgData name="Cristina Vaccarezza" userId="29531b89-739e-4eea-8199-a05f4e666908" providerId="ADAL" clId="{F587287E-90C4-1C4C-AEC1-A844999939F3}" dt="2024-03-25T15:41:22.660" v="164" actId="20577"/>
          <ac:graphicFrameMkLst>
            <pc:docMk/>
            <pc:sldMk cId="3573963817" sldId="3891"/>
            <ac:graphicFrameMk id="3" creationId="{0D7E805C-98F7-C2F3-2440-ED50FFE09505}"/>
          </ac:graphicFrameMkLst>
        </pc:graphicFrameChg>
      </pc:sldChg>
      <pc:sldChg chg="add">
        <pc:chgData name="Cristina Vaccarezza" userId="29531b89-739e-4eea-8199-a05f4e666908" providerId="ADAL" clId="{F587287E-90C4-1C4C-AEC1-A844999939F3}" dt="2024-03-25T16:42:34.712" v="211"/>
        <pc:sldMkLst>
          <pc:docMk/>
          <pc:sldMk cId="1777221428" sldId="38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77AC-FDB5-9140-BE63-2A7B1CBA18C2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41D9B-8191-4F46-B893-BAD212002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7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24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TITLE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Francesco Filippi</a:t>
            </a:r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7" y="0"/>
            <a:ext cx="7658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29119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82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636869" y="6597361"/>
            <a:ext cx="699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‹N›</a:t>
            </a:fld>
            <a:endParaRPr lang="it-IT" sz="1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-240702" y="6597360"/>
            <a:ext cx="2055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Anna Giribono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205766"/>
            <a:ext cx="239484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92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82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sz="2800"/>
              <a:t>Fare clic per modificare lo stile del titolo</a:t>
            </a:r>
            <a:endParaRPr lang="en-US" sz="280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205766"/>
            <a:ext cx="239484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 userDrawn="1"/>
        </p:nvSpPr>
        <p:spPr>
          <a:xfrm>
            <a:off x="11280576" y="6365392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104376" y="6365394"/>
            <a:ext cx="1344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A. Cianchi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2680792" y="6365393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53446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205766"/>
            <a:ext cx="2394841" cy="7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2616616" y="294982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sz="2800"/>
              <a:t>Fare clic per modificare lo stile del titolo</a:t>
            </a:r>
            <a:endParaRPr lang="en-US" sz="280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1280576" y="6365392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6" y="6365394"/>
            <a:ext cx="1344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A. Cianchi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2680792" y="6365393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320748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6C-2297-42D5-8B0F-47B97CEFB77A}" type="datetimeFigureOut">
              <a:rPr lang="it-IT" smtClean="0"/>
              <a:t>25/03/24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2B18-69A8-4D98-AF6D-B6BA5B840F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04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4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836627-E2EE-4A71-0EAB-DFA644816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en-US" sz="5800" dirty="0"/>
              <a:t>Chapter 6</a:t>
            </a:r>
            <a:br>
              <a:rPr lang="en-US" sz="5800" dirty="0"/>
            </a:br>
            <a:r>
              <a:rPr lang="en-US" sz="5800" dirty="0"/>
              <a:t>Beam Physics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F56AE1-F71B-6CE8-4DC7-54A187231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en-US" dirty="0"/>
              <a:t>C. </a:t>
            </a:r>
            <a:r>
              <a:rPr lang="en-US" dirty="0" err="1"/>
              <a:t>Vaccarezza</a:t>
            </a:r>
            <a:r>
              <a:rPr lang="en-US" dirty="0"/>
              <a:t> on behalf of the WA1 team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AA160"/>
          </a:solidFill>
          <a:ln w="38100" cap="rnd">
            <a:solidFill>
              <a:srgbClr val="CAA1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dall’alto di una scrivania in legno con una pianta, una tastiera bianca, caffè in una tazza bianca, un blocco appunti e una penna">
            <a:extLst>
              <a:ext uri="{FF2B5EF4-FFF2-40B4-BE49-F238E27FC236}">
                <a16:creationId xmlns:a16="http://schemas.microsoft.com/office/drawing/2014/main" id="{0C754A19-B5D3-139A-5889-6B0CA3AAB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71333"/>
            <a:ext cx="7214616" cy="48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DC7B2-94DA-36A4-A9E6-39999731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wavelengths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3200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=1.4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76C4F1-6355-A668-5C98-ADC39ED681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171308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4.22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20.5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4.22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15.03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A0EA75CF-AFE9-32DA-BA61-70320B8DC526}"/>
              </a:ext>
            </a:extLst>
          </p:cNvPr>
          <p:cNvGraphicFramePr>
            <a:graphicFrameLocks/>
          </p:cNvGraphicFramePr>
          <p:nvPr/>
        </p:nvGraphicFramePr>
        <p:xfrm>
          <a:off x="838200" y="549768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688214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316242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2.67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0.54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 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2.67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 10^-4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&gt;&gt;25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170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AF9ED383-CE42-8ACE-3C07-43D44C06CE92}"/>
              </a:ext>
            </a:extLst>
          </p:cNvPr>
          <p:cNvGraphicFramePr>
            <a:graphicFrameLocks/>
          </p:cNvGraphicFramePr>
          <p:nvPr/>
        </p:nvGraphicFramePr>
        <p:xfrm>
          <a:off x="909320" y="304912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1.15840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3.822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19.2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3.822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8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130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3" name="Segnaposto contenuto 3">
            <a:extLst>
              <a:ext uri="{FF2B5EF4-FFF2-40B4-BE49-F238E27FC236}">
                <a16:creationId xmlns:a16="http://schemas.microsoft.com/office/drawing/2014/main" id="{00F27396-76A5-997F-818D-7047F20DE87D}"/>
              </a:ext>
            </a:extLst>
          </p:cNvPr>
          <p:cNvGraphicFramePr>
            <a:graphicFrameLocks/>
          </p:cNvGraphicFramePr>
          <p:nvPr/>
        </p:nvGraphicFramePr>
        <p:xfrm>
          <a:off x="838200" y="4268164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3.26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12.3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0.631364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3.26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0.3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130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3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5A679-D4DD-D542-2ED8-48C257E9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00618B-3B7D-C3B7-A6DC-8EEAB1E1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540" cy="4351338"/>
          </a:xfrm>
        </p:spPr>
        <p:txBody>
          <a:bodyPr/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1.2 GeV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from 4.22 nm down to 3 nm with 25-20uJ of output energy with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Ipeak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=1.8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1 GeV 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from 4.22 to 3.7 nm with 15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Ipeak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=1.8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1.4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, with 1 GeV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saturation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4.22 nm. </a:t>
            </a:r>
          </a:p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1.4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, with 1.2 GeV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saturation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 down to 3.26 nm, with output energy 20-1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1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29C41-0AB1-FFAD-9720-619816A6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19D968-BDEE-80D7-E715-37040870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77" y="1929384"/>
            <a:ext cx="11017771" cy="4251960"/>
          </a:xfrm>
        </p:spPr>
        <p:txBody>
          <a:bodyPr/>
          <a:lstStyle/>
          <a:p>
            <a:r>
              <a:rPr lang="en-US" dirty="0"/>
              <a:t>Meeting w </a:t>
            </a:r>
            <a:r>
              <a:rPr lang="en-US" dirty="0" err="1"/>
              <a:t>Ferrario</a:t>
            </a:r>
            <a:r>
              <a:rPr lang="en-US" dirty="0"/>
              <a:t> </a:t>
            </a:r>
            <a:r>
              <a:rPr lang="en-US" dirty="0" err="1"/>
              <a:t>Giannessi</a:t>
            </a:r>
            <a:r>
              <a:rPr lang="en-US" dirty="0"/>
              <a:t> outcome</a:t>
            </a:r>
          </a:p>
          <a:p>
            <a:pPr lvl="1"/>
            <a:r>
              <a:rPr lang="en-US" dirty="0"/>
              <a:t>Reference WP: e-beam 1 GeV, 4 nm, 30 </a:t>
            </a:r>
            <a:r>
              <a:rPr lang="en-US" dirty="0" err="1"/>
              <a:t>pC</a:t>
            </a:r>
            <a:r>
              <a:rPr lang="en-US" dirty="0"/>
              <a:t> , Comb Scheme.</a:t>
            </a:r>
          </a:p>
          <a:p>
            <a:pPr lvl="1"/>
            <a:r>
              <a:rPr lang="en-US" dirty="0"/>
              <a:t>No All RF WP in </a:t>
            </a:r>
            <a:r>
              <a:rPr lang="en-US" dirty="0" err="1"/>
              <a:t>TdR</a:t>
            </a:r>
            <a:endParaRPr lang="en-US" dirty="0"/>
          </a:p>
          <a:p>
            <a:pPr lvl="1"/>
            <a:r>
              <a:rPr lang="en-US" dirty="0"/>
              <a:t>Layout:</a:t>
            </a:r>
          </a:p>
          <a:p>
            <a:pPr lvl="2"/>
            <a:r>
              <a:rPr lang="en-US" dirty="0"/>
              <a:t>VB layout completed, jitter study completed (1-2 %), overall length = 63.8 m +1m wall</a:t>
            </a:r>
          </a:p>
          <a:p>
            <a:pPr lvl="2"/>
            <a:r>
              <a:rPr lang="en-US" dirty="0"/>
              <a:t>Mask layout completed, jitter study by April 15</a:t>
            </a:r>
            <a:r>
              <a:rPr lang="en-US" baseline="30000" dirty="0"/>
              <a:t>th</a:t>
            </a:r>
            <a:r>
              <a:rPr lang="en-US" dirty="0"/>
              <a:t> 2024, overall length = 64.7 +1m wall</a:t>
            </a:r>
          </a:p>
          <a:p>
            <a:pPr lvl="1"/>
            <a:r>
              <a:rPr lang="en-US" dirty="0"/>
              <a:t>Magnets specs ready for </a:t>
            </a:r>
            <a:r>
              <a:rPr lang="en-US" dirty="0" err="1"/>
              <a:t>Linac</a:t>
            </a:r>
            <a:r>
              <a:rPr lang="en-US" dirty="0"/>
              <a:t>, in progress for Plasma chamber, ready for </a:t>
            </a:r>
            <a:r>
              <a:rPr lang="en-US" dirty="0" err="1"/>
              <a:t>Tline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49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79E06-6E9A-FBC3-4748-DB428BE9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Setup for </a:t>
            </a:r>
            <a:r>
              <a:rPr lang="en-US">
                <a:solidFill>
                  <a:srgbClr val="FF0000"/>
                </a:solidFill>
              </a:rPr>
              <a:t>VB</a:t>
            </a:r>
            <a:r>
              <a:rPr lang="en-US"/>
              <a:t> based WoP1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08C4CA-82CD-FE0A-D0C9-513887840171}"/>
              </a:ext>
            </a:extLst>
          </p:cNvPr>
          <p:cNvGraphicFramePr>
            <a:graphicFrameLocks noGrp="1"/>
          </p:cNvGraphicFramePr>
          <p:nvPr/>
        </p:nvGraphicFramePr>
        <p:xfrm>
          <a:off x="99771" y="3381028"/>
          <a:ext cx="6167309" cy="3086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RF Gun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Peak Voltage [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MV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-30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S-band Accelerating Sections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Voltage (on average) [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20,19,20,35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MV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-92,-84,-25,-10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X-band Accelerating Sections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714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Voltage (on average) [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MV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474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-10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13432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D7E805C-98F7-C2F3-2440-ED50FFE0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7656"/>
              </p:ext>
            </p:extLst>
          </p:nvPr>
        </p:nvGraphicFramePr>
        <p:xfrm>
          <a:off x="6475606" y="998256"/>
          <a:ext cx="5616623" cy="55702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59">
                  <a:extLst>
                    <a:ext uri="{9D8B030D-6E8A-4147-A177-3AD203B41FA5}">
                      <a16:colId xmlns:a16="http://schemas.microsoft.com/office/drawing/2014/main" val="1910144362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Magnets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b="1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6576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S-band Photoinjector - Peak Field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600" baseline="0" err="1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n-US" sz="1600" baseline="-25000" err="1">
                          <a:solidFill>
                            <a:schemeClr val="tx1"/>
                          </a:solidFill>
                          <a:latin typeface="+mn-lt"/>
                        </a:rPr>
                        <a:t>max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(T)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Length (m)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Energy</a:t>
                      </a:r>
                      <a:b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(MeV)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047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Gun </a:t>
                      </a:r>
                      <a:r>
                        <a:rPr lang="it-IT" sz="1600" baseline="0" err="1">
                          <a:solidFill>
                            <a:schemeClr val="tx1"/>
                          </a:solidFill>
                          <a:latin typeface="+mn-lt"/>
                        </a:rPr>
                        <a:t>Solenoid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 coils (SABINA like)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Acc. Structures solenoids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0.035, 0.075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  <a:latin typeface="+mn-lt"/>
                        </a:rPr>
                        <a:t>4triplets,3triplets (SABINA like),0,0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X-band </a:t>
                      </a:r>
                      <a:r>
                        <a:rPr lang="en-US" sz="1600" b="1" baseline="0" err="1">
                          <a:solidFill>
                            <a:schemeClr val="bg1"/>
                          </a:solidFill>
                          <a:latin typeface="+mn-lt"/>
                        </a:rPr>
                        <a:t>Linac</a:t>
                      </a:r>
                      <a:endParaRPr lang="en-US" sz="1600" b="1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baseline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714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600" baseline="0" err="1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r>
                        <a:rPr lang="en-US" sz="1600" baseline="-25000" err="1">
                          <a:solidFill>
                            <a:schemeClr val="tx1"/>
                          </a:solidFill>
                          <a:latin typeface="+mn-lt"/>
                        </a:rPr>
                        <a:t>max</a:t>
                      </a:r>
                      <a:r>
                        <a:rPr lang="en-US" sz="1600" baseline="-2500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(T/m)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Length (m)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Energy</a:t>
                      </a:r>
                      <a:b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(MeV)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050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600" baseline="0" err="1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 A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0.010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100 - 350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474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it-IT" sz="1600" baseline="0" err="1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 B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330 - 550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134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Type 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62914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PMQ 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0.005,0.009,0.005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68863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10A9907-6C84-5566-E61F-1CF810BB31C9}"/>
              </a:ext>
            </a:extLst>
          </p:cNvPr>
          <p:cNvGraphicFramePr>
            <a:graphicFrameLocks noGrp="1"/>
          </p:cNvGraphicFramePr>
          <p:nvPr/>
        </p:nvGraphicFramePr>
        <p:xfrm>
          <a:off x="77446" y="999749"/>
          <a:ext cx="6167309" cy="2057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2642">
                  <a:extLst>
                    <a:ext uri="{9D8B030D-6E8A-4147-A177-3AD203B41FA5}">
                      <a16:colId xmlns:a16="http://schemas.microsoft.com/office/drawing/2014/main" val="393259435"/>
                    </a:ext>
                  </a:extLst>
                </a:gridCol>
                <a:gridCol w="922616">
                  <a:extLst>
                    <a:ext uri="{9D8B030D-6E8A-4147-A177-3AD203B41FA5}">
                      <a16:colId xmlns:a16="http://schemas.microsoft.com/office/drawing/2014/main" val="3220629476"/>
                    </a:ext>
                  </a:extLst>
                </a:gridCol>
                <a:gridCol w="922616">
                  <a:extLst>
                    <a:ext uri="{9D8B030D-6E8A-4147-A177-3AD203B41FA5}">
                      <a16:colId xmlns:a16="http://schemas.microsoft.com/office/drawing/2014/main" val="3512283221"/>
                    </a:ext>
                  </a:extLst>
                </a:gridCol>
                <a:gridCol w="1299435">
                  <a:extLst>
                    <a:ext uri="{9D8B030D-6E8A-4147-A177-3AD203B41FA5}">
                      <a16:colId xmlns:a16="http://schemas.microsoft.com/office/drawing/2014/main" val="3182116002"/>
                    </a:ext>
                  </a:extLst>
                </a:gridCol>
              </a:tblGrid>
              <a:tr h="342900">
                <a:tc gridSpan="4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Cathode Laser System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554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Witness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Driver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526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Charge [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</a:rPr>
                        <a:t>pC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9858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600" baseline="0">
                          <a:solidFill>
                            <a:schemeClr val="tx1"/>
                          </a:solidFill>
                          <a:latin typeface="+mn-lt"/>
                        </a:rPr>
                        <a:t>Time delay [Δ𝑡] 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- 4.8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</a:rPr>
                        <a:t>ps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2711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Laser Spot size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it-IT" sz="1600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µm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6037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Laser Pulse length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it-IT" sz="1600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0.30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0.30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chemeClr val="tx1"/>
                          </a:solidFill>
                          <a:latin typeface="+mn-lt"/>
                        </a:rPr>
                        <a:t>ps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5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9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79E06-6E9A-FBC3-4748-DB428BE9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Tabella</a:t>
            </a:r>
            <a:r>
              <a:rPr lang="en-US"/>
              <a:t> jitter </a:t>
            </a:r>
            <a:r>
              <a:rPr lang="en-US" err="1"/>
              <a:t>usati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</a:t>
            </a:r>
            <a:r>
              <a:rPr lang="en-US" err="1"/>
              <a:t>simulazioni</a:t>
            </a:r>
            <a:r>
              <a:rPr lang="en-US"/>
              <a:t> (PSI close)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08C4CA-82CD-FE0A-D0C9-513887840171}"/>
              </a:ext>
            </a:extLst>
          </p:cNvPr>
          <p:cNvGraphicFramePr>
            <a:graphicFrameLocks noGrp="1"/>
          </p:cNvGraphicFramePr>
          <p:nvPr/>
        </p:nvGraphicFramePr>
        <p:xfrm>
          <a:off x="360741" y="1340768"/>
          <a:ext cx="4651888" cy="4457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9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RF Gun (rms)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Voltage [</a:t>
                      </a:r>
                      <a:r>
                        <a:rPr lang="el-GR" sz="1600" baseline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err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  <a:endParaRPr lang="en-US" sz="160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S-band Accelerating Sections (rms)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Voltage [</a:t>
                      </a:r>
                      <a:r>
                        <a:rPr lang="el-GR" sz="1600" baseline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err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  <a:endParaRPr lang="en-US" sz="160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X-band Accelerating Sections (rms)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714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Voltage [</a:t>
                      </a:r>
                      <a:r>
                        <a:rPr lang="el-GR" sz="1600" baseline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474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RF Phase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φ]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err="1">
                          <a:solidFill>
                            <a:schemeClr val="tx1"/>
                          </a:solidFill>
                          <a:latin typeface="+mn-lt"/>
                        </a:rPr>
                        <a:t>deg</a:t>
                      </a:r>
                      <a:endParaRPr lang="en-US" sz="1600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13432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+mn-lt"/>
                        </a:rPr>
                        <a:t>Cathode Laser System (max)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baseline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Charge [</a:t>
                      </a:r>
                      <a:r>
                        <a:rPr lang="el-GR" sz="1600" baseline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it-IT" sz="1600" baseline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600" baseline="0">
                          <a:solidFill>
                            <a:schemeClr val="tx1"/>
                          </a:solidFill>
                          <a:latin typeface="+mn-lt"/>
                        </a:rPr>
                        <a:t>Laser time of arrival [Δ𝑡] 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0.02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97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baseline="0">
                          <a:solidFill>
                            <a:schemeClr val="tx1"/>
                          </a:solidFill>
                          <a:latin typeface="+mn-lt"/>
                        </a:rPr>
                        <a:t>Laser Spot size [</a:t>
                      </a:r>
                      <a:r>
                        <a:rPr lang="el-GR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Δσ</a:t>
                      </a:r>
                      <a:r>
                        <a:rPr lang="it-IT" sz="16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baseline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±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18203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C534E3FF-5040-B4A9-C7E5-8E0A210A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1484784"/>
            <a:ext cx="6799440" cy="320380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31C739-4AE9-16BF-D23A-B82A0A4AF0F4}"/>
              </a:ext>
            </a:extLst>
          </p:cNvPr>
          <p:cNvSpPr txBox="1"/>
          <p:nvPr/>
        </p:nvSpPr>
        <p:spPr>
          <a:xfrm>
            <a:off x="6011917" y="5276193"/>
            <a:ext cx="507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➜New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3713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D1C11-DC3A-5B1F-2C9B-0B7E0EED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parameters @plasma injection (w/o X-band cavity)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923CCB6-733E-A3F1-EAA0-F79D02A07C60}"/>
              </a:ext>
            </a:extLst>
          </p:cNvPr>
          <p:cNvGraphicFramePr>
            <a:graphicFrameLocks noGrp="1"/>
          </p:cNvGraphicFramePr>
          <p:nvPr/>
        </p:nvGraphicFramePr>
        <p:xfrm>
          <a:off x="2855640" y="1664081"/>
          <a:ext cx="6912767" cy="379374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4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889">
                  <a:extLst>
                    <a:ext uri="{9D8B030D-6E8A-4147-A177-3AD203B41FA5}">
                      <a16:colId xmlns:a16="http://schemas.microsoft.com/office/drawing/2014/main" val="2271351610"/>
                    </a:ext>
                  </a:extLst>
                </a:gridCol>
                <a:gridCol w="1229889">
                  <a:extLst>
                    <a:ext uri="{9D8B030D-6E8A-4147-A177-3AD203B41FA5}">
                      <a16:colId xmlns:a16="http://schemas.microsoft.com/office/drawing/2014/main" val="153298839"/>
                    </a:ext>
                  </a:extLst>
                </a:gridCol>
                <a:gridCol w="122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127">
                <a:tc>
                  <a:txBody>
                    <a:bodyPr/>
                    <a:lstStyle/>
                    <a:p>
                      <a:pPr marL="0" marR="0" indent="0" algn="l" defTabSz="2267986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Witness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0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58280"/>
                  </a:ext>
                </a:extLst>
              </a:tr>
              <a:tr h="410547">
                <a:tc>
                  <a:txBody>
                    <a:bodyPr/>
                    <a:lstStyle/>
                    <a:p>
                      <a:pPr marL="0" marR="0" indent="0" algn="l" defTabSz="2267986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1600" b="0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Without</a:t>
                      </a:r>
                      <a:r>
                        <a:rPr lang="it-IT" sz="16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errors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n-GB" sz="1600" b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errors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Without</a:t>
                      </a:r>
                      <a:r>
                        <a:rPr lang="it-IT" sz="16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0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errors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n-GB" sz="1600" b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errors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Charge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30.00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0.33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200.00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2.00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pC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68693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Energy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537.18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537.19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0.31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539.29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539.29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0.30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MeV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Energy spread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0.711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0.003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0.92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0.001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‰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Bunch length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19.97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0.32 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205.87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205.55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0.87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fs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it-IT" sz="1600" b="0" i="0" u="none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</a:t>
                      </a:r>
                      <a:r>
                        <a:rPr lang="it-IT" sz="1600" b="0" i="0" u="none" baseline="-2500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peak</a:t>
                      </a:r>
                      <a:endParaRPr lang="en-GB" sz="1600" b="0" i="0" u="none" kern="1200" baseline="-25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1873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1643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99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Δ</a:t>
                      </a:r>
                      <a:r>
                        <a:rPr lang="it-IT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0.494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</a:t>
                      </a: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44250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ε</a:t>
                      </a:r>
                      <a:r>
                        <a:rPr lang="en-GB" sz="1600" b="0" i="0" u="none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</a:t>
                      </a:r>
                      <a:r>
                        <a:rPr lang="en-GB" sz="1600" b="0" i="0" u="none" baseline="-38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x,y</a:t>
                      </a:r>
                      <a:endParaRPr lang="en-GB" sz="1600" b="0" i="0" u="none" baseline="-38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0.562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0.007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4.22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0.15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mm mrad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82282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l-GR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σ</a:t>
                      </a:r>
                      <a:r>
                        <a:rPr lang="en-GB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x</a:t>
                      </a:r>
                      <a:r>
                        <a:rPr lang="it-IT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,y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1.52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0.18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5.89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1.07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µm</a:t>
                      </a:r>
                      <a:endParaRPr lang="en-GB" sz="1600" b="0" i="0" u="none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1795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kern="1200" baseline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β</a:t>
                      </a:r>
                      <a:r>
                        <a:rPr lang="en-GB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x</a:t>
                      </a:r>
                      <a:r>
                        <a:rPr lang="it-IT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,y</a:t>
                      </a:r>
                      <a:endParaRPr lang="en-US" sz="1600" b="0" i="0" u="none" kern="1200" baseline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4.5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1.1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9.1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3.3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42604"/>
                  </a:ext>
                </a:extLst>
              </a:tr>
              <a:tr h="224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i="0" u="none" kern="1200" baseline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α</a:t>
                      </a:r>
                      <a:r>
                        <a:rPr lang="en-GB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x</a:t>
                      </a:r>
                      <a:r>
                        <a:rPr lang="it-IT" sz="1600" b="0" i="0" u="none" kern="1200" baseline="-250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,y</a:t>
                      </a:r>
                      <a:endParaRPr lang="en-US" sz="1600" b="0" i="0" u="none" kern="1200" baseline="-250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1.2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0.25 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1.65 </a:t>
                      </a:r>
                      <a:r>
                        <a:rPr lang="en-GB" sz="1600" b="0" i="0" u="non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± 0.30</a:t>
                      </a: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1600" b="0" i="0" u="none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6030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A28B2A-D0AC-4351-DA39-ED5D5144D9E2}"/>
              </a:ext>
            </a:extLst>
          </p:cNvPr>
          <p:cNvSpPr txBox="1"/>
          <p:nvPr/>
        </p:nvSpPr>
        <p:spPr>
          <a:xfrm>
            <a:off x="2783632" y="5457825"/>
            <a:ext cx="294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Errors are intended as rms quantities</a:t>
            </a:r>
          </a:p>
        </p:txBody>
      </p:sp>
    </p:spTree>
    <p:extLst>
      <p:ext uri="{BB962C8B-B14F-4D97-AF65-F5344CB8AC3E}">
        <p14:creationId xmlns:p14="http://schemas.microsoft.com/office/powerpoint/2010/main" val="26781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D1C11-DC3A-5B1F-2C9B-0B7E0EED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parameters @ph. Exit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ED3EA00-85F4-FB67-369E-35113DEE7B2F}"/>
              </a:ext>
            </a:extLst>
          </p:cNvPr>
          <p:cNvGraphicFramePr>
            <a:graphicFrameLocks noGrp="1"/>
          </p:cNvGraphicFramePr>
          <p:nvPr/>
        </p:nvGraphicFramePr>
        <p:xfrm>
          <a:off x="2279576" y="1916832"/>
          <a:ext cx="6552728" cy="295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56">
                  <a:extLst>
                    <a:ext uri="{9D8B030D-6E8A-4147-A177-3AD203B41FA5}">
                      <a16:colId xmlns:a16="http://schemas.microsoft.com/office/drawing/2014/main" val="2587396194"/>
                    </a:ext>
                  </a:extLst>
                </a:gridCol>
                <a:gridCol w="1547825">
                  <a:extLst>
                    <a:ext uri="{9D8B030D-6E8A-4147-A177-3AD203B41FA5}">
                      <a16:colId xmlns:a16="http://schemas.microsoft.com/office/drawing/2014/main" val="2912478149"/>
                    </a:ext>
                  </a:extLst>
                </a:gridCol>
                <a:gridCol w="1547825">
                  <a:extLst>
                    <a:ext uri="{9D8B030D-6E8A-4147-A177-3AD203B41FA5}">
                      <a16:colId xmlns:a16="http://schemas.microsoft.com/office/drawing/2014/main" val="3153965507"/>
                    </a:ext>
                  </a:extLst>
                </a:gridCol>
                <a:gridCol w="1753622">
                  <a:extLst>
                    <a:ext uri="{9D8B030D-6E8A-4147-A177-3AD203B41FA5}">
                      <a16:colId xmlns:a16="http://schemas.microsoft.com/office/drawing/2014/main" val="1233002833"/>
                    </a:ext>
                  </a:extLst>
                </a:gridCol>
              </a:tblGrid>
              <a:tr h="440685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Beam parameters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without X-band  all jitter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with X-band all jitter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03218"/>
                  </a:ext>
                </a:extLst>
              </a:tr>
              <a:tr h="260413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Witness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Witness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915067"/>
                  </a:ext>
                </a:extLst>
              </a:tr>
              <a:tr h="260413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l-GR" sz="1400" b="0">
                          <a:solidFill>
                            <a:schemeClr val="tx1"/>
                          </a:solidFill>
                        </a:rPr>
                        <a:t>ε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(mm-mrad)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0.5710 ± 0.0027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1.44 ± 0.0127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0.6602 ± 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</a:rPr>
                        <a:t>0.0194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88743"/>
                  </a:ext>
                </a:extLst>
              </a:tr>
              <a:tr h="460729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Bunch length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 (fs)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18.5 ± 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214.6 ± 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13.6 ± 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14380"/>
                  </a:ext>
                </a:extLst>
              </a:tr>
              <a:tr h="460729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peak current (A)</a:t>
                      </a: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1780 ± 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99337"/>
                  </a:ext>
                </a:extLst>
              </a:tr>
              <a:tr h="460729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124.78 ± 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126.54 ± 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247197"/>
                  </a:ext>
                </a:extLst>
              </a:tr>
              <a:tr h="460729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&lt;centroid distance&gt; (ps)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0.5031 ± 0.0045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</a:rPr>
                        <a:t> 0.5469 ± 0.0039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5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8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6BD6A0-1471-4C61-EC4F-DF284148049E}"/>
              </a:ext>
            </a:extLst>
          </p:cNvPr>
          <p:cNvSpPr txBox="1"/>
          <p:nvPr/>
        </p:nvSpPr>
        <p:spPr>
          <a:xfrm>
            <a:off x="4899991" y="1048337"/>
            <a:ext cx="283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err="1">
                <a:solidFill>
                  <a:srgbClr val="FF0000"/>
                </a:solidFill>
              </a:rPr>
              <a:t>Courtesy</a:t>
            </a:r>
            <a:r>
              <a:rPr lang="it-IT" b="1">
                <a:solidFill>
                  <a:srgbClr val="FF0000"/>
                </a:solidFill>
              </a:rPr>
              <a:t> of Alberto Petralia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7AF56BB-2DF9-285C-E778-6BE5C9B6650A}"/>
              </a:ext>
            </a:extLst>
          </p:cNvPr>
          <p:cNvSpPr/>
          <p:nvPr/>
        </p:nvSpPr>
        <p:spPr>
          <a:xfrm>
            <a:off x="1434662" y="4682359"/>
            <a:ext cx="5722883" cy="7094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22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95421-BC61-99E5-CB66-328F9754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5" y="365125"/>
            <a:ext cx="11692646" cy="1325563"/>
          </a:xfrm>
        </p:spPr>
        <p:txBody>
          <a:bodyPr>
            <a:normAutofit fontScale="90000"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Pipe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=7 mm, </a:t>
            </a:r>
            <a:b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Ipothesis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 (to be </a:t>
            </a: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wakefields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uneffective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it-IT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2EB5C-9B02-C15A-EE5A-7419E185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=1.26  for </a:t>
            </a:r>
            <a:r>
              <a:rPr lang="it-IT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lang="it-IT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r>
              <a:rPr lang="it-IT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w,max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=1.26</a:t>
            </a:r>
          </a:p>
          <a:p>
            <a:pPr marL="0" indent="0">
              <a:buNone/>
            </a:pP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it-IT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it-IT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it-IT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 1.2 GeV, </a:t>
            </a:r>
            <a:r>
              <a:rPr lang="it-IT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it-IT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=4.22 nm</a:t>
            </a:r>
          </a:p>
          <a:p>
            <a:pPr marL="0" indent="0">
              <a:buNone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&lt;E&gt;=26 </a:t>
            </a:r>
            <a:r>
              <a:rPr lang="it-IT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FF673D-650F-632E-4B9F-2EBBAD93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0" t="22632" r="30434" b="12509"/>
          <a:stretch/>
        </p:blipFill>
        <p:spPr>
          <a:xfrm>
            <a:off x="7885052" y="1690688"/>
            <a:ext cx="4041059" cy="287965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358B00A-58E6-D5CE-D078-3A700673D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9" t="22990" r="30779" b="15196"/>
          <a:stretch/>
        </p:blipFill>
        <p:spPr>
          <a:xfrm>
            <a:off x="8103297" y="4422169"/>
            <a:ext cx="3604568" cy="2382329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4A1F1A3-D966-4398-E521-0B303C914D36}"/>
              </a:ext>
            </a:extLst>
          </p:cNvPr>
          <p:cNvGraphicFramePr>
            <a:graphicFrameLocks noGrp="1"/>
          </p:cNvGraphicFramePr>
          <p:nvPr/>
        </p:nvGraphicFramePr>
        <p:xfrm>
          <a:off x="566979" y="4322763"/>
          <a:ext cx="49514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488">
                  <a:extLst>
                    <a:ext uri="{9D8B030D-6E8A-4147-A177-3AD203B41FA5}">
                      <a16:colId xmlns:a16="http://schemas.microsoft.com/office/drawing/2014/main" val="2376229765"/>
                    </a:ext>
                  </a:extLst>
                </a:gridCol>
                <a:gridCol w="1650488">
                  <a:extLst>
                    <a:ext uri="{9D8B030D-6E8A-4147-A177-3AD203B41FA5}">
                      <a16:colId xmlns:a16="http://schemas.microsoft.com/office/drawing/2014/main" val="1962276728"/>
                    </a:ext>
                  </a:extLst>
                </a:gridCol>
                <a:gridCol w="1650488">
                  <a:extLst>
                    <a:ext uri="{9D8B030D-6E8A-4147-A177-3AD203B41FA5}">
                      <a16:colId xmlns:a16="http://schemas.microsoft.com/office/drawing/2014/main" val="153168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8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1-1.2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7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Charge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pC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6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Current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kA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1.4-1.8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91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err="1"/>
                        <a:t>emittance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mmmrad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 3.5-3e-4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8512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CB311E-81AA-BBF6-2B10-8FD4B825D9EE}"/>
              </a:ext>
            </a:extLst>
          </p:cNvPr>
          <p:cNvSpPr txBox="1"/>
          <p:nvPr/>
        </p:nvSpPr>
        <p:spPr>
          <a:xfrm>
            <a:off x="1335464" y="3953431"/>
            <a:ext cx="274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</a:t>
            </a:r>
            <a:r>
              <a:rPr lang="it-IT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endParaRPr lang="it-IT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DC7B2-94DA-36A4-A9E6-39999731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wavelengths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with  </a:t>
            </a:r>
            <a:r>
              <a:rPr lang="it-IT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3200" baseline="-2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=1.8kA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B76C4F1-6355-A668-5C98-ADC39ED681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171308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4.22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26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4.22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15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A0EA75CF-AFE9-32DA-BA61-70320B8DC526}"/>
              </a:ext>
            </a:extLst>
          </p:cNvPr>
          <p:cNvGraphicFramePr>
            <a:graphicFrameLocks/>
          </p:cNvGraphicFramePr>
          <p:nvPr/>
        </p:nvGraphicFramePr>
        <p:xfrm>
          <a:off x="838200" y="549768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688214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316242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2.67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5.5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 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2.67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 3.2 10^-4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&gt;&gt;25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170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AF9ED383-CE42-8ACE-3C07-43D44C06CE92}"/>
              </a:ext>
            </a:extLst>
          </p:cNvPr>
          <p:cNvGraphicFramePr>
            <a:graphicFrameLocks/>
          </p:cNvGraphicFramePr>
          <p:nvPr/>
        </p:nvGraphicFramePr>
        <p:xfrm>
          <a:off x="909320" y="3049122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1.15840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3.822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25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3.822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14.9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130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  <p:graphicFrame>
        <p:nvGraphicFramePr>
          <p:cNvPr id="3" name="Segnaposto contenuto 3">
            <a:extLst>
              <a:ext uri="{FF2B5EF4-FFF2-40B4-BE49-F238E27FC236}">
                <a16:creationId xmlns:a16="http://schemas.microsoft.com/office/drawing/2014/main" id="{00F27396-76A5-997F-818D-7047F20DE87D}"/>
              </a:ext>
            </a:extLst>
          </p:cNvPr>
          <p:cNvGraphicFramePr>
            <a:graphicFrameLocks/>
          </p:cNvGraphicFramePr>
          <p:nvPr/>
        </p:nvGraphicFramePr>
        <p:xfrm>
          <a:off x="838200" y="4268164"/>
          <a:ext cx="105155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60280120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26483509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22225758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951839468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484283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76907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232262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E_e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lamda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&lt;E&gt;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L_sat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err="1"/>
                        <a:t>bw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97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3.26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18.5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120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0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0.631364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>
                          <a:solidFill>
                            <a:srgbClr val="FF0000"/>
                          </a:solidFill>
                        </a:rPr>
                        <a:t>3.26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0.26 </a:t>
                      </a:r>
                      <a:r>
                        <a:rPr lang="it-IT" err="1"/>
                        <a:t>uJ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&gt;25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130 </a:t>
                      </a:r>
                      <a:r>
                        <a:rPr lang="it-IT" err="1"/>
                        <a:t>um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5212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1141</Words>
  <Application>Microsoft Macintosh PowerPoint</Application>
  <PresentationFormat>Widescreen</PresentationFormat>
  <Paragraphs>410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The Hand Bold</vt:lpstr>
      <vt:lpstr>Aptos</vt:lpstr>
      <vt:lpstr>Arial</vt:lpstr>
      <vt:lpstr>Calibri</vt:lpstr>
      <vt:lpstr>Calibri Light</vt:lpstr>
      <vt:lpstr>Helvetica Neue Light</vt:lpstr>
      <vt:lpstr>Open Sans Semibold</vt:lpstr>
      <vt:lpstr>Symbol</vt:lpstr>
      <vt:lpstr>Times New Roman</vt:lpstr>
      <vt:lpstr>SketchyVTI</vt:lpstr>
      <vt:lpstr>1_Tema di Office</vt:lpstr>
      <vt:lpstr>Chapter 6 Beam Physics</vt:lpstr>
      <vt:lpstr>Main Topics</vt:lpstr>
      <vt:lpstr>Machine Setup for VB based WoP1</vt:lpstr>
      <vt:lpstr>Tabella jitter usati nelle simulazioni (PSI close) </vt:lpstr>
      <vt:lpstr>Beam parameters @plasma injection (w/o X-band cavity)</vt:lpstr>
      <vt:lpstr>Beam parameters @ph. Exit </vt:lpstr>
      <vt:lpstr>Presentazione standard di PowerPoint</vt:lpstr>
      <vt:lpstr>Pipe diameter=7 mm,  Ipothesis (to be controlled): wakefields are uneffective for this length</vt:lpstr>
      <vt:lpstr>Performance at various wavelengths with  Ipeak=1.8kA</vt:lpstr>
      <vt:lpstr>Performance at various wavelengths with Ipeak=1.4 kA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Beam Physics</dc:title>
  <dc:creator>Cristina Vaccarezza</dc:creator>
  <cp:lastModifiedBy>Cristina Vaccarezza</cp:lastModifiedBy>
  <cp:revision>1</cp:revision>
  <dcterms:created xsi:type="dcterms:W3CDTF">2024-03-24T18:36:15Z</dcterms:created>
  <dcterms:modified xsi:type="dcterms:W3CDTF">2024-03-26T08:57:33Z</dcterms:modified>
</cp:coreProperties>
</file>