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65" r:id="rId2"/>
    <p:sldId id="284" r:id="rId3"/>
    <p:sldId id="366" r:id="rId4"/>
    <p:sldId id="292" r:id="rId5"/>
    <p:sldId id="368" r:id="rId6"/>
    <p:sldId id="370" r:id="rId7"/>
    <p:sldId id="393" r:id="rId8"/>
    <p:sldId id="285" r:id="rId9"/>
    <p:sldId id="389" r:id="rId10"/>
    <p:sldId id="390" r:id="rId11"/>
    <p:sldId id="392" r:id="rId12"/>
    <p:sldId id="394" r:id="rId13"/>
    <p:sldId id="410" r:id="rId14"/>
    <p:sldId id="378" r:id="rId15"/>
    <p:sldId id="380" r:id="rId16"/>
    <p:sldId id="396" r:id="rId17"/>
    <p:sldId id="379" r:id="rId18"/>
    <p:sldId id="398" r:id="rId19"/>
    <p:sldId id="399" r:id="rId20"/>
    <p:sldId id="400" r:id="rId21"/>
    <p:sldId id="401" r:id="rId22"/>
    <p:sldId id="402" r:id="rId23"/>
    <p:sldId id="404" r:id="rId24"/>
    <p:sldId id="405" r:id="rId25"/>
    <p:sldId id="406" r:id="rId26"/>
    <p:sldId id="408" r:id="rId27"/>
    <p:sldId id="371" r:id="rId28"/>
    <p:sldId id="411" r:id="rId29"/>
    <p:sldId id="364" r:id="rId3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93B4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 autoAdjust="0"/>
  </p:normalViewPr>
  <p:slideViewPr>
    <p:cSldViewPr snapToGrid="0">
      <p:cViewPr varScale="1">
        <p:scale>
          <a:sx n="98" d="100"/>
          <a:sy n="98" d="100"/>
        </p:scale>
        <p:origin x="78" y="8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538F-C36D-477B-8A80-488C6EC40754}" type="datetimeFigureOut">
              <a:rPr lang="en-US" smtClean="0"/>
              <a:t>3/26/2024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90960-169B-47E0-8795-BD73BBFBD57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814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CFC4D6F-9132-4603-A48D-51689193D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51025CBE-63C6-43CD-9FA5-D4788ABC82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9FEA69-E942-4957-BAAB-FB2CB8D9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599A8-1B37-4889-A2E5-16DCE305DA5C}" type="datetime1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D5EDC41-6F34-4C86-ABB8-1843E7556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945FE1-77CA-45A2-94A1-6E4CBB776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7122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130CF2-396C-41D9-B46C-2C2072BEA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03ED6EB-EB14-4263-A1D0-6B78942B33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373A9E3-773A-4566-9738-A44FDA3A7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EC3FE-3ED1-43B4-9CB1-4E878D3C32EB}" type="datetime1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44C59A4-DA58-4F6D-A27B-CB2010923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74606CA-D425-4868-A1A4-06F0E9D81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0719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5173C6B-2BA4-4643-BDE5-2585C7C13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44CF99-C44F-4020-BE17-89C42CF6A4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7144485-1410-477E-941A-8FE991807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6022-73B4-4062-BE69-6BBE0C953B98}" type="datetime1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E5C9766-55C3-4C0B-8112-C7B0BF93B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4474EFD-C2C0-419A-909B-538BCC38A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5364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9745AF-3C11-4484-9BBE-8542664B5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D8C0EF2-8934-446B-8A88-827097766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D0D08D-5E61-477F-850E-A76D5C0B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F315C-2D60-40F3-8CDC-4020C555455F}" type="datetime1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C99954B-18EB-44D5-9FE2-18AA654FA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D48ADEA-252E-4CC4-A7AB-B7882DDF3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0739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0C68C2-8118-460A-A797-6D66009F0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D90AB4-4976-4D7A-BD26-F4780A50A4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4C788D-64BC-4165-83A8-391327491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44FE3-2436-4462-AB5A-6AC466009FBF}" type="datetime1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F5E06BD-BBC2-4F1D-A944-2C3C384A6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DD36C57E-86E7-42F3-B03E-521F6B5C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889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19401-DD2E-46F1-98AC-815DA5642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36D88-3F47-4471-8EE8-8D9ED2CC24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226B5FE-A116-4B04-A940-3B734E087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81797C-2C40-4092-9681-763CACE6F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719C6-A094-467C-B7A8-A4C9DEF09078}" type="datetime1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3D3CC45-A629-453D-B4CB-2293802A5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5C7283-8447-44B7-B63F-A08300143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115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448A03-9F6F-4C29-85DD-B25125D6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8116EBA-80B5-490A-AE4C-DD698745E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5DC1509-0081-4692-9C79-2253D49948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355DE997-4809-4675-BB42-ECF88A6444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6591D90-E5A0-4521-B423-122269501A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5FB511F-D1BA-4B23-8E8B-B6199DBF7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6B9A1-A0D5-4231-BE29-2951430900CF}" type="datetime1">
              <a:rPr lang="it-IT" smtClean="0"/>
              <a:t>26/03/2024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C7C148A-2305-4052-A1D2-002E5182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12CD95C3-BD0C-441B-8BE8-405B99223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4230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07A27EB-BA8E-4C63-985B-97D58B8F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71C90AC-AB71-418B-BE03-F64D6369C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43D2-CCDE-4B3D-98BF-86C00166EB55}" type="datetime1">
              <a:rPr lang="it-IT" smtClean="0"/>
              <a:t>26/03/2024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C1520AE-4A4F-4F48-A9FD-B18A18BF6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6BE3B6C-2306-4C23-BF2F-49FE6E69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9120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C1226AC-2F07-4AE5-AC93-FB6362D67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9B35C-5D11-4847-BBF1-5E1C3555B41B}" type="datetime1">
              <a:rPr lang="it-IT" smtClean="0"/>
              <a:t>26/03/2024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125B41B-1235-40BC-9A9B-B5BF5BDE8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9BC2E19-1F77-4C14-908F-F88E1AD08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5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CD8D45-7258-445A-B014-FB0F51A09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6526C3-9F9F-460C-9260-A7836C26E8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4910087-BB38-4D97-AC2A-A977B11F2B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E5AA679-7ED4-408F-8FA4-B912488A1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37ABB-6F63-443E-AB5A-577BFA10E784}" type="datetime1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FEB76C6-D1DC-4F7E-A44E-A2C74AA37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970B2B4-DC59-42CC-B120-13AE7BC63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3358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7DD78-5DE6-400E-B713-BCF176D00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D4CE0FE5-FCE5-4D95-A68E-200560BA5C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6CA0D59-905D-4734-ABAE-B6B5A7E7F9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B329536-3FDB-4973-B338-8FBB15E22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9621A-C874-4519-85D4-724E38C5E8DE}" type="datetime1">
              <a:rPr lang="it-IT" smtClean="0"/>
              <a:t>26/03/2024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B2F87E-FF35-4426-9227-3044E538C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FA3DD13-D82D-42A5-99FE-750563BA4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95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FD7C7C8E-85D9-4F67-98C8-B0A335FDB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E18F0C6-538F-4106-9271-23804E24A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34C51C0-A2AF-4A43-8A41-BED99AA0B4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07062-8BA0-4C44-BECE-6A0854833419}" type="datetime1">
              <a:rPr lang="it-IT" smtClean="0"/>
              <a:t>26/03/2024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5DDBFDE-96F4-407E-A2C5-0B6A18ED2F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B6CED73-8578-4908-BB2A-0760F016DA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CB04-C451-417D-A7A7-76B1392AE4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551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4.jp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4.jp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4.jp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4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66050E7C-7D56-4042-BDA2-9C9ED0A7A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6"/>
          <a:stretch/>
        </p:blipFill>
        <p:spPr>
          <a:xfrm>
            <a:off x="179512" y="92061"/>
            <a:ext cx="5346716" cy="121302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F2F0E2B0-172B-43BF-80FD-A2AA302F1C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91"/>
          <a:stretch/>
        </p:blipFill>
        <p:spPr>
          <a:xfrm>
            <a:off x="0" y="1018124"/>
            <a:ext cx="12192000" cy="58309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FE178F-8FA5-4678-9A10-E088A682B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 b="8396"/>
          <a:stretch/>
        </p:blipFill>
        <p:spPr>
          <a:xfrm>
            <a:off x="9666514" y="8937"/>
            <a:ext cx="2344511" cy="1009187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7484ED4E-F8E5-4B6A-8392-0D25A238CF81}"/>
              </a:ext>
            </a:extLst>
          </p:cNvPr>
          <p:cNvSpPr/>
          <p:nvPr/>
        </p:nvSpPr>
        <p:spPr>
          <a:xfrm>
            <a:off x="427511" y="6112879"/>
            <a:ext cx="10908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u="sng" dirty="0">
                <a:solidFill>
                  <a:schemeClr val="bg1"/>
                </a:solidFill>
                <a:latin typeface="Avenir Next"/>
                <a:ea typeface="Yu Gothic UI Light" panose="020B0300000000000000" pitchFamily="34" charset="-128"/>
              </a:rPr>
              <a:t>Simona </a:t>
            </a:r>
            <a:r>
              <a:rPr lang="it-IT" u="sng" dirty="0" err="1">
                <a:solidFill>
                  <a:schemeClr val="bg1"/>
                </a:solidFill>
                <a:latin typeface="Avenir Next"/>
                <a:ea typeface="Yu Gothic UI Light" panose="020B0300000000000000" pitchFamily="34" charset="-128"/>
              </a:rPr>
              <a:t>Incremona</a:t>
            </a:r>
            <a:endParaRPr lang="it-IT" u="sng" dirty="0">
              <a:solidFill>
                <a:schemeClr val="bg1"/>
              </a:solidFill>
              <a:latin typeface="Avenir Next"/>
              <a:ea typeface="Yu Gothic UI Light" panose="020B0300000000000000" pitchFamily="34" charset="-128"/>
            </a:endParaRPr>
          </a:p>
          <a:p>
            <a:pPr algn="r"/>
            <a:r>
              <a:rPr lang="it-IT" sz="1400" dirty="0">
                <a:solidFill>
                  <a:schemeClr val="bg1"/>
                </a:solidFill>
                <a:latin typeface="Avenir Next"/>
                <a:ea typeface="Yu Gothic UI Light" panose="020B0300000000000000" pitchFamily="34" charset="-128"/>
              </a:rPr>
              <a:t>26.03.2024</a:t>
            </a:r>
          </a:p>
        </p:txBody>
      </p:sp>
      <p:sp>
        <p:nvSpPr>
          <p:cNvPr id="14" name="Sottotitolo 1">
            <a:extLst>
              <a:ext uri="{FF2B5EF4-FFF2-40B4-BE49-F238E27FC236}">
                <a16:creationId xmlns:a16="http://schemas.microsoft.com/office/drawing/2014/main" id="{02036C9E-0CAC-4C54-88AD-B5FB59C8D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982" y="1128755"/>
            <a:ext cx="5976268" cy="1800200"/>
          </a:xfrm>
        </p:spPr>
        <p:txBody>
          <a:bodyPr>
            <a:normAutofit/>
          </a:bodyPr>
          <a:lstStyle/>
          <a:p>
            <a:pPr algn="l"/>
            <a:r>
              <a:rPr lang="it-IT" sz="3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EuPRAXIA</a:t>
            </a:r>
            <a:r>
              <a:rPr lang="it-IT" sz="3000" b="1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@SPARC_lab</a:t>
            </a:r>
            <a:r>
              <a:rPr lang="it-IT" sz="3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 </a:t>
            </a:r>
            <a:r>
              <a:rPr lang="en-US" sz="3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project</a:t>
            </a:r>
          </a:p>
          <a:p>
            <a:pPr algn="l"/>
            <a:r>
              <a:rPr lang="it-IT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stato</a:t>
            </a:r>
            <a:r>
              <a:rPr lang="en-US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 di </a:t>
            </a:r>
            <a:r>
              <a:rPr lang="it-IT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avanzamento</a:t>
            </a:r>
            <a:r>
              <a:rPr lang="en-US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 del </a:t>
            </a:r>
            <a:r>
              <a:rPr lang="it-IT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progetto</a:t>
            </a:r>
          </a:p>
          <a:p>
            <a:pPr algn="l"/>
            <a:endParaRPr lang="it-IT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073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739953" y="9244"/>
            <a:ext cx="67120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 – Autorizzazione </a:t>
            </a:r>
            <a:r>
              <a:rPr lang="it-IT" sz="30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CdS</a:t>
            </a:r>
            <a:endParaRPr lang="it-IT" sz="3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10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-1" y="719459"/>
            <a:ext cx="11649695" cy="3970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4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VV.F.</a:t>
            </a:r>
            <a:endParaRPr lang="en-US" sz="2400" b="1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Pur essendo stato inviato alla Conferenza dei Servizi il Ministero dell’Interno Dipartimento dei Vigili del Fuoco del Soccorso Pubblico e della Difesa Civile – Comando Provinciale dei Vigili del Fuoco, non ha espresso parere.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endParaRPr lang="it-IT" sz="16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812800" lvl="0" indent="-355600">
              <a:lnSpc>
                <a:spcPct val="200000"/>
              </a:lnSpc>
              <a:buClr>
                <a:srgbClr val="4B93B4"/>
              </a:buClr>
            </a:pPr>
            <a:r>
              <a:rPr lang="it-IT" sz="24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</a:t>
            </a:r>
            <a:r>
              <a:rPr lang="it-IT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 Premesso che la messa in esercizio dell’acceleratore è subordinata all’acquisizione del nulla osta all’impiego di categoria A (ex art. 51 del D. Lgs 101/2020) , che è in corso di preparazione, è opportuno avere un riscontro scritto del parere del VVF propedeutico per ottenere il nulla osta e per proseguire nella progettazione esecutiva.</a:t>
            </a:r>
            <a:endParaRPr lang="it-IT" sz="1600" b="1" dirty="0">
              <a:solidFill>
                <a:schemeClr val="tx1">
                  <a:lumMod val="50000"/>
                  <a:lumOff val="50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5132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3993502" y="9244"/>
            <a:ext cx="420499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 – VVF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11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-1" y="719459"/>
            <a:ext cx="11649695" cy="430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812800" lvl="0" indent="-3556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à"/>
            </a:pP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14.12.2023: incontro informale con i Vigili del Fuoco Roma di via Genova, grazie al supporto dei progettisti.</a:t>
            </a:r>
          </a:p>
          <a:p>
            <a:pPr marL="812800" lvl="0" indent="-3556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à"/>
            </a:pP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05.03.2024: invio istanza per la valutazione del progetto il Dipartimento dei Vigili del Fuoco del Soccorso Pubblico e della Difesa Civile Comando Provinciale Vigili del Fuoco Roma di via Genova.</a:t>
            </a:r>
          </a:p>
          <a:p>
            <a:pPr marL="457200">
              <a:lnSpc>
                <a:spcPct val="200000"/>
              </a:lnSpc>
              <a:buClr>
                <a:srgbClr val="4B93B4"/>
              </a:buClr>
            </a:pPr>
            <a:endParaRPr lang="it-IT" sz="2400" b="1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457200">
              <a:lnSpc>
                <a:spcPct val="200000"/>
              </a:lnSpc>
              <a:buClr>
                <a:srgbClr val="4B93B4"/>
              </a:buClr>
            </a:pPr>
            <a:r>
              <a:rPr lang="it-IT" sz="24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Siamo in attesa di riscontro formale della valutazione del progetto.</a:t>
            </a:r>
            <a:endParaRPr lang="en-US" sz="2400" b="1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34847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12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2925380" y="2231018"/>
            <a:ext cx="6341240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algn="ctr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ctr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48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E nel frattempo?</a:t>
            </a:r>
            <a:endParaRPr lang="en-US" sz="48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lvl="0" algn="ctr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457200" lvl="0" algn="ctr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03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13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EBD2A2F1-0217-43EA-B479-2AA071D25A07}"/>
              </a:ext>
            </a:extLst>
          </p:cNvPr>
          <p:cNvSpPr txBox="1"/>
          <p:nvPr/>
        </p:nvSpPr>
        <p:spPr>
          <a:xfrm>
            <a:off x="-1" y="719459"/>
            <a:ext cx="11929404" cy="2539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32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E nel frattempo?</a:t>
            </a: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32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1063625" lvl="0" indent="-342900">
              <a:buClr>
                <a:srgbClr val="4B93B4"/>
              </a:buCl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Servizio di verifica del progetto esecutivo.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Ø"/>
            </a:pPr>
            <a:r>
              <a:rPr lang="it-IT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Avanzamento del progetto esecutivo.</a:t>
            </a:r>
          </a:p>
        </p:txBody>
      </p:sp>
    </p:spTree>
    <p:extLst>
      <p:ext uri="{BB962C8B-B14F-4D97-AF65-F5344CB8AC3E}">
        <p14:creationId xmlns:p14="http://schemas.microsoft.com/office/powerpoint/2010/main" val="2512568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14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F80E7DF-49D2-4248-A796-EB8C0F03D648}"/>
              </a:ext>
            </a:extLst>
          </p:cNvPr>
          <p:cNvSpPr/>
          <p:nvPr/>
        </p:nvSpPr>
        <p:spPr>
          <a:xfrm>
            <a:off x="3558286" y="9244"/>
            <a:ext cx="5075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Verifica del progetto esecutivo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426A7135-03A5-4273-BAB1-CCD641AB969B}"/>
              </a:ext>
            </a:extLst>
          </p:cNvPr>
          <p:cNvSpPr/>
          <p:nvPr/>
        </p:nvSpPr>
        <p:spPr>
          <a:xfrm>
            <a:off x="596900" y="2609506"/>
            <a:ext cx="10998201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à"/>
              <a:tabLst>
                <a:tab pos="3405188" algn="l"/>
                <a:tab pos="4038600" algn="l"/>
              </a:tabLst>
            </a:pPr>
            <a:r>
              <a:rPr lang="it-IT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Ci </a:t>
            </a:r>
            <a:r>
              <a:rPr lang="it-IT" sz="20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siamo quindi occupati di preparare la gara per affidare l’incarico del servizio di verifica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.</a:t>
            </a:r>
          </a:p>
          <a:p>
            <a:pPr marL="457200" lvl="0" indent="-28575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à"/>
              <a:tabLst>
                <a:tab pos="3405188" algn="l"/>
                <a:tab pos="4038600" algn="l"/>
              </a:tabLst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971550" lvl="1" indent="-3429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  <a:tabLst>
                <a:tab pos="3405188" algn="l"/>
                <a:tab pos="4038600" algn="l"/>
              </a:tabLst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Si tratta di una procedura sopra soglia comunitaria che segue:</a:t>
            </a:r>
          </a:p>
          <a:p>
            <a:pPr marL="971550" lvl="1" indent="-3429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Ø"/>
              <a:tabLst>
                <a:tab pos="3405188" algn="l"/>
                <a:tab pos="4038600" algn="l"/>
              </a:tabLst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1428750" lvl="2" indent="-34290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3405188" algn="l"/>
                <a:tab pos="4038600" algn="l"/>
              </a:tabLst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il nuovo Codice Appalti, la Legge sull’equo compenso </a:t>
            </a: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 è una gara da aggiudicare con OEPV a prezzo fisso.</a:t>
            </a:r>
          </a:p>
          <a:p>
            <a:pPr marL="1428750" lvl="2" indent="-34290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3405188" algn="l"/>
                <a:tab pos="4038600" algn="l"/>
              </a:tabLst>
            </a:pPr>
            <a:endParaRPr lang="it-IT" sz="20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  <a:sym typeface="Wingdings" panose="05000000000000000000" pitchFamily="2" charset="2"/>
            </a:endParaRPr>
          </a:p>
          <a:p>
            <a:pPr marL="1428750" lvl="2" indent="-342900" algn="just"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  <a:tabLst>
                <a:tab pos="3405188" algn="l"/>
                <a:tab pos="4038600" algn="l"/>
              </a:tabLst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le nuove procedure telematiche per l’affidamento.</a:t>
            </a: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6241436-C2FC-41D5-AD7B-F77E73C29E6D}"/>
              </a:ext>
            </a:extLst>
          </p:cNvPr>
          <p:cNvSpPr txBox="1"/>
          <p:nvPr/>
        </p:nvSpPr>
        <p:spPr>
          <a:xfrm>
            <a:off x="879475" y="719459"/>
            <a:ext cx="10433051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0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Perché il progetto esecutivo possa essere posto a base di gara per l’esecuzione, è necessario che sia sottoposto a verifica da un </a:t>
            </a:r>
            <a:r>
              <a:rPr lang="it-IT" sz="20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Organismo di controllo accreditato ai sensi della norma europea UNI CEI EN ISO/IEC 17020.</a:t>
            </a:r>
          </a:p>
        </p:txBody>
      </p:sp>
    </p:spTree>
    <p:extLst>
      <p:ext uri="{BB962C8B-B14F-4D97-AF65-F5344CB8AC3E}">
        <p14:creationId xmlns:p14="http://schemas.microsoft.com/office/powerpoint/2010/main" val="42985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15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-1" y="719459"/>
            <a:ext cx="11929404" cy="5428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4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Cosa abbiamo fatto? E cosa faremo?</a:t>
            </a: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14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1063625" lvl="0" indent="-342900"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Giugno – settembre 2023: preparazione documentazione per la procedura ristretta di gara del servizio di verifica del progetto esecutivo.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12.10.2023: delibera di GE per l’indizione di gara procedura ristretta, delibera n. 13708.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04.12.2023: pubblicazione del bando di gara in Gazzetta Ufficiale.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Da dicembre 2023 in corso: espletamento della gara</a:t>
            </a:r>
          </a:p>
          <a:p>
            <a:pPr marL="1520825" lvl="1" indent="-342900">
              <a:lnSpc>
                <a:spcPct val="200000"/>
              </a:lnSpc>
              <a:buClr>
                <a:srgbClr val="4B93B4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Dal 05.12.2023 al 09.01.2024: fase di prequalifica.</a:t>
            </a:r>
          </a:p>
          <a:p>
            <a:pPr marL="1520825" lvl="1" indent="-342900">
              <a:lnSpc>
                <a:spcPct val="200000"/>
              </a:lnSpc>
              <a:buClr>
                <a:srgbClr val="4B93B4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Dal 19.01.2024 al 29.01.2024: soccorso istruttorio.</a:t>
            </a:r>
          </a:p>
          <a:p>
            <a:pPr marL="1520825" lvl="1" indent="-342900">
              <a:lnSpc>
                <a:spcPct val="200000"/>
              </a:lnSpc>
              <a:buClr>
                <a:srgbClr val="4B93B4"/>
              </a:buClr>
              <a:buFont typeface="Courier New" panose="02070309020205020404" pitchFamily="49" charset="0"/>
              <a:buChar char="o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Dal 26.02.2024 al 29.03.2024: lettera di invito per presentazione offerte.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Seguirà la fase di valutazione delle offerte tecniche, aggiudicazione e stipula del contratto.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F80E7DF-49D2-4248-A796-EB8C0F03D648}"/>
              </a:ext>
            </a:extLst>
          </p:cNvPr>
          <p:cNvSpPr/>
          <p:nvPr/>
        </p:nvSpPr>
        <p:spPr>
          <a:xfrm>
            <a:off x="3558286" y="9244"/>
            <a:ext cx="507542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Verifica del progetto esecutivo</a:t>
            </a:r>
          </a:p>
        </p:txBody>
      </p:sp>
    </p:spTree>
    <p:extLst>
      <p:ext uri="{BB962C8B-B14F-4D97-AF65-F5344CB8AC3E}">
        <p14:creationId xmlns:p14="http://schemas.microsoft.com/office/powerpoint/2010/main" val="14880181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16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-1" y="719459"/>
            <a:ext cx="12011892" cy="5647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4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E contemporaneamente:</a:t>
            </a:r>
            <a:endParaRPr lang="en-US" sz="24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72390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In data 19/20 ottobre 2023 convocazione dei progettisti per dare avvio alla progettazione esecutiva:</a:t>
            </a:r>
          </a:p>
          <a:p>
            <a:pPr marL="72390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Vari incontri tra i responsabili degli impianti e della radioprotezione e i progettisti della macchina</a:t>
            </a:r>
          </a:p>
          <a:p>
            <a:pPr marL="72390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Vari incontri tra i progettisti dell’edificio e i progettisti del layout della macchina</a:t>
            </a:r>
          </a:p>
          <a:p>
            <a:pPr marL="1257300" lvl="1" indent="-3429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condivisione del modello dell’edificio completo</a:t>
            </a:r>
          </a:p>
          <a:p>
            <a:pPr marL="1257300" lvl="1" indent="-3429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§"/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condivisione del modello della macchina, dei modulatori e dei klystron.</a:t>
            </a:r>
          </a:p>
          <a:p>
            <a:pPr marL="914400" lvl="1">
              <a:lnSpc>
                <a:spcPct val="200000"/>
              </a:lnSpc>
              <a:buClr>
                <a:srgbClr val="4B93B4"/>
              </a:buClr>
            </a:pPr>
            <a:endParaRPr lang="it-IT" sz="1600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457200">
              <a:lnSpc>
                <a:spcPct val="200000"/>
              </a:lnSpc>
              <a:buClr>
                <a:srgbClr val="4B93B4"/>
              </a:buClr>
            </a:pP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 E’ emersa la necessità di apportare delle</a:t>
            </a: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modifiche dell’edificio:</a:t>
            </a:r>
          </a:p>
          <a:p>
            <a:pPr marL="457200">
              <a:lnSpc>
                <a:spcPct val="200000"/>
              </a:lnSpc>
              <a:buClr>
                <a:srgbClr val="4B93B4"/>
              </a:buClr>
            </a:pPr>
            <a:r>
              <a:rPr lang="it-IT" sz="20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	01.03.2024</a:t>
            </a:r>
            <a:r>
              <a:rPr lang="it-IT" sz="2000" b="1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: </a:t>
            </a:r>
            <a:r>
              <a:rPr lang="it-IT" sz="2000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riunione con i progettisti per comunicare formalmente le modifiche da apportare.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F42E247-1970-4415-B38E-1FD719E392F4}"/>
              </a:ext>
            </a:extLst>
          </p:cNvPr>
          <p:cNvSpPr/>
          <p:nvPr/>
        </p:nvSpPr>
        <p:spPr>
          <a:xfrm>
            <a:off x="4499249" y="9244"/>
            <a:ext cx="31935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esecutivo</a:t>
            </a:r>
          </a:p>
        </p:txBody>
      </p:sp>
    </p:spTree>
    <p:extLst>
      <p:ext uri="{BB962C8B-B14F-4D97-AF65-F5344CB8AC3E}">
        <p14:creationId xmlns:p14="http://schemas.microsoft.com/office/powerpoint/2010/main" val="3053857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17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5823BB1-41EF-428C-8FDB-12FC6755CA1D}"/>
              </a:ext>
            </a:extLst>
          </p:cNvPr>
          <p:cNvSpPr/>
          <p:nvPr/>
        </p:nvSpPr>
        <p:spPr>
          <a:xfrm>
            <a:off x="2301532" y="9244"/>
            <a:ext cx="758893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Modifiche richieste alla riunione del 19.10.2023</a:t>
            </a: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F3E80870-9840-4C97-9A50-3C570DE71BA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9" t="3187" b="11609"/>
          <a:stretch/>
        </p:blipFill>
        <p:spPr>
          <a:xfrm>
            <a:off x="344667" y="651392"/>
            <a:ext cx="11526416" cy="574291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DF5F0F-1A6D-490F-9F8A-73628721E2EE}"/>
              </a:ext>
            </a:extLst>
          </p:cNvPr>
          <p:cNvSpPr txBox="1"/>
          <p:nvPr/>
        </p:nvSpPr>
        <p:spPr>
          <a:xfrm>
            <a:off x="-60649" y="463698"/>
            <a:ext cx="1164969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Ingrandire la «vasca» del </a:t>
            </a:r>
            <a:r>
              <a:rPr lang="it-IT" b="1" dirty="0" err="1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dump</a:t>
            </a:r>
            <a:r>
              <a:rPr lang="it-IT" b="1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</a:t>
            </a:r>
            <a:r>
              <a:rPr lang="it-IT" b="1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 indicazione dalla radioprotezione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b="1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Rappresentare l’</a:t>
            </a:r>
            <a:r>
              <a:rPr lang="it-IT" b="1" dirty="0" err="1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Hutches</a:t>
            </a:r>
            <a:r>
              <a:rPr lang="it-IT" b="1" dirty="0">
                <a:latin typeface="Yu Gothic UI Semilight" panose="020B0400000000000000" pitchFamily="34" charset="-128"/>
                <a:ea typeface="Yu Gothic UI Semilight" panose="020B0400000000000000" pitchFamily="34" charset="-128"/>
                <a:sym typeface="Wingdings" panose="05000000000000000000" pitchFamily="2" charset="2"/>
              </a:rPr>
              <a:t> nella sala utenti FEL</a:t>
            </a:r>
            <a:endParaRPr lang="it-IT" b="1" dirty="0"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45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F249168-48E7-4122-A6E2-CF413500D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7162"/>
            <a:ext cx="12192000" cy="4223676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18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5823BB1-41EF-428C-8FDB-12FC6755CA1D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DF5F0F-1A6D-490F-9F8A-73628721E2EE}"/>
              </a:ext>
            </a:extLst>
          </p:cNvPr>
          <p:cNvSpPr txBox="1"/>
          <p:nvPr/>
        </p:nvSpPr>
        <p:spPr>
          <a:xfrm>
            <a:off x="0" y="813477"/>
            <a:ext cx="1164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07.12.2023 - prima interazione con il Servizio di Progettazione Meccanica (DA)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8737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F249168-48E7-4122-A6E2-CF413500D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t="18630" r="3597" b="10053"/>
          <a:stretch/>
        </p:blipFill>
        <p:spPr>
          <a:xfrm>
            <a:off x="-19532" y="1343670"/>
            <a:ext cx="12230520" cy="4553199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19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C61E9C5-0547-4C80-8518-67AC82192909}"/>
              </a:ext>
            </a:extLst>
          </p:cNvPr>
          <p:cNvSpPr txBox="1"/>
          <p:nvPr/>
        </p:nvSpPr>
        <p:spPr>
          <a:xfrm>
            <a:off x="0" y="813477"/>
            <a:ext cx="1164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07.12.2023 - prima interazione con il Servizio di Progettazione Meccanica (DA)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5F61AA0-A761-4554-B80D-0A79E510FF5A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</p:spTree>
    <p:extLst>
      <p:ext uri="{BB962C8B-B14F-4D97-AF65-F5344CB8AC3E}">
        <p14:creationId xmlns:p14="http://schemas.microsoft.com/office/powerpoint/2010/main" val="741198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3">
            <a:extLst>
              <a:ext uri="{FF2B5EF4-FFF2-40B4-BE49-F238E27FC236}">
                <a16:creationId xmlns:a16="http://schemas.microsoft.com/office/drawing/2014/main" id="{A1994311-437B-4104-8694-80826A794662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5419372" y="-14506"/>
            <a:ext cx="13532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Outline</a:t>
            </a:r>
            <a:endParaRPr lang="it-IT" sz="3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6AE174-BD46-40F7-9EBF-402FC3B983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4802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buClr>
                <a:srgbClr val="4B93B4"/>
              </a:buClr>
              <a:buFont typeface="Yu Gothic UI Semilight" panose="020B0400000000000000" pitchFamily="34" charset="-128"/>
              <a:buChar char="♯"/>
            </a:pP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Progetto definitivo</a:t>
            </a:r>
          </a:p>
          <a:p>
            <a:pPr>
              <a:lnSpc>
                <a:spcPct val="200000"/>
              </a:lnSpc>
              <a:buClr>
                <a:srgbClr val="4B93B4"/>
              </a:buClr>
              <a:buFont typeface="Yu Gothic UI Semilight" panose="020B0400000000000000" pitchFamily="34" charset="-128"/>
              <a:buChar char="♯"/>
            </a:pP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Verifica del progetto esecutivo</a:t>
            </a:r>
          </a:p>
          <a:p>
            <a:pPr>
              <a:lnSpc>
                <a:spcPct val="200000"/>
              </a:lnSpc>
              <a:buClr>
                <a:srgbClr val="4B93B4"/>
              </a:buClr>
              <a:buFont typeface="Yu Gothic UI Semilight" panose="020B0400000000000000" pitchFamily="34" charset="-128"/>
              <a:buChar char="♯"/>
            </a:pP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Progetto esecutivo</a:t>
            </a:r>
          </a:p>
          <a:p>
            <a:pPr>
              <a:lnSpc>
                <a:spcPct val="200000"/>
              </a:lnSpc>
              <a:buClr>
                <a:srgbClr val="4B93B4"/>
              </a:buClr>
              <a:buFont typeface="Yu Gothic UI Semilight" panose="020B0400000000000000" pitchFamily="34" charset="-128"/>
              <a:buChar char="♯"/>
            </a:pPr>
            <a:r>
              <a:rPr lang="it-IT" dirty="0"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Avanzamento della progettazione della macchina acceleratrice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F3A41E2-F42C-4A63-BF96-A224BEFF0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17599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AF249168-48E7-4122-A6E2-CF413500D9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0" t="18630" r="3597" b="10053"/>
          <a:stretch/>
        </p:blipFill>
        <p:spPr>
          <a:xfrm>
            <a:off x="-19532" y="1343670"/>
            <a:ext cx="12230520" cy="4553199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20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1E6F7B0B-9F3A-4900-BD6A-3F5007202208}"/>
              </a:ext>
            </a:extLst>
          </p:cNvPr>
          <p:cNvSpPr txBox="1"/>
          <p:nvPr/>
        </p:nvSpPr>
        <p:spPr>
          <a:xfrm>
            <a:off x="6362700" y="1359013"/>
            <a:ext cx="5829300" cy="15696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Da qui sono iniziati diversi incontri tra gli impiantisti e i responsabili delle varie componenti della macchina per approfondire e definire gli aspetti tecnici propedeutici alla progettazione degli impianti di funzionamento della macchina acceleratrice, perché, anche se non sono oggetto dell’attuale progettazione, hanno impatto sugli impianti e sull’edificio.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2490501-5533-40C4-866F-72A009497DA3}"/>
              </a:ext>
            </a:extLst>
          </p:cNvPr>
          <p:cNvSpPr txBox="1"/>
          <p:nvPr/>
        </p:nvSpPr>
        <p:spPr>
          <a:xfrm>
            <a:off x="0" y="813477"/>
            <a:ext cx="11649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07.12.2023 - prima interazione con il Servizio di Progettazione Meccanica (DA)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8DEBE17-C4D5-440E-83EA-7F32EF1BDCFD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</p:spTree>
    <p:extLst>
      <p:ext uri="{BB962C8B-B14F-4D97-AF65-F5344CB8AC3E}">
        <p14:creationId xmlns:p14="http://schemas.microsoft.com/office/powerpoint/2010/main" val="3074725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21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A0F835-7258-4CE2-AC45-4629C86281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"/>
          <a:stretch/>
        </p:blipFill>
        <p:spPr>
          <a:xfrm>
            <a:off x="0" y="1193913"/>
            <a:ext cx="12192000" cy="5260225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4DAFF8-CB2F-421F-AE0D-4F9BAFB75EC6}"/>
              </a:ext>
            </a:extLst>
          </p:cNvPr>
          <p:cNvSpPr txBox="1"/>
          <p:nvPr/>
        </p:nvSpPr>
        <p:spPr>
          <a:xfrm>
            <a:off x="0" y="813477"/>
            <a:ext cx="1212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01.03.2024 – modifiche concordate con Andrea Ghigo, Adolfo Esposito, gli impiantisti e i progettisti di macchina, e inoltrate a </a:t>
            </a:r>
            <a:r>
              <a:rPr lang="it-IT" sz="1600" b="1" dirty="0" err="1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Mythos</a:t>
            </a: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FD6EEB05-6B48-49F2-95AC-5AA2998E495E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</p:spTree>
    <p:extLst>
      <p:ext uri="{BB962C8B-B14F-4D97-AF65-F5344CB8AC3E}">
        <p14:creationId xmlns:p14="http://schemas.microsoft.com/office/powerpoint/2010/main" val="1347039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22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8BA0F835-7258-4CE2-AC45-4629C862812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2"/>
          <a:stretch/>
        </p:blipFill>
        <p:spPr>
          <a:xfrm>
            <a:off x="0" y="1193913"/>
            <a:ext cx="12192000" cy="5260225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B2DC77-29F1-499E-BABE-A4614360EE1F}"/>
              </a:ext>
            </a:extLst>
          </p:cNvPr>
          <p:cNvSpPr txBox="1"/>
          <p:nvPr/>
        </p:nvSpPr>
        <p:spPr>
          <a:xfrm>
            <a:off x="6245290" y="1193913"/>
            <a:ext cx="5946710" cy="20313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7800" lvl="0" indent="-1778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Posizione e dimensioni cavedi a pavimento: cavedi trasversali da 50 cm, quelli longitudinali da 100 e 150 cm (in funzione della valutazione degli ingombri degli impianti di raffreddamento)</a:t>
            </a:r>
          </a:p>
          <a:p>
            <a:pPr marL="177800" lvl="0" indent="-1778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Nuovi cavedi a pavimento nella RU e nelle due EH</a:t>
            </a:r>
          </a:p>
          <a:p>
            <a:pPr marL="177800" lvl="0" indent="-1778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Revisione del sistema di convogliamento delle acque di impianto nei cavedi (per il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dump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si prevede solo un pozzetto di raccolta)</a:t>
            </a:r>
          </a:p>
          <a:p>
            <a:pPr marL="177800" lvl="0" indent="-1778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Raddoppio della parete schermante tra le due EH</a:t>
            </a:r>
          </a:p>
          <a:p>
            <a:pPr marL="177800" indent="-1778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Spostamento della parete divisoria tra sala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linac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e sala ondulatori (≈ 2 m)</a:t>
            </a:r>
          </a:p>
          <a:p>
            <a:pPr marL="177800" indent="-177800" algn="just">
              <a:buClr>
                <a:schemeClr val="tx1">
                  <a:lumMod val="50000"/>
                  <a:lumOff val="50000"/>
                </a:schemeClr>
              </a:buClr>
              <a:buFont typeface="Wingdings" panose="05000000000000000000" pitchFamily="2" charset="2"/>
              <a:buChar char="§"/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Nuove dimensioni della vasca del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dump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nella sala ondulatori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850E2809-6B4F-4ED4-BD8B-BE88355E3914}"/>
              </a:ext>
            </a:extLst>
          </p:cNvPr>
          <p:cNvSpPr txBox="1"/>
          <p:nvPr/>
        </p:nvSpPr>
        <p:spPr>
          <a:xfrm>
            <a:off x="0" y="813477"/>
            <a:ext cx="1212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01.03.2024 – modifiche concordate con Andrea Ghigo, Adolfo Esposito, gli impiantisti e i progettisti di macchina, e inoltrate ai progettisti</a:t>
            </a: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2878D2E-7248-4845-952D-3D786CF146F1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</p:spTree>
    <p:extLst>
      <p:ext uri="{BB962C8B-B14F-4D97-AF65-F5344CB8AC3E}">
        <p14:creationId xmlns:p14="http://schemas.microsoft.com/office/powerpoint/2010/main" val="60194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23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82B2DC77-29F1-499E-BABE-A4614360EE1F}"/>
              </a:ext>
            </a:extLst>
          </p:cNvPr>
          <p:cNvSpPr txBox="1"/>
          <p:nvPr/>
        </p:nvSpPr>
        <p:spPr>
          <a:xfrm>
            <a:off x="6652260" y="1193913"/>
            <a:ext cx="553974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Dettaglio del vano di alloggio dei </a:t>
            </a:r>
            <a:r>
              <a:rPr lang="it-IT" sz="1400" dirty="0" err="1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dump</a:t>
            </a:r>
            <a:r>
              <a:rPr lang="it-IT" sz="1400" dirty="0">
                <a:solidFill>
                  <a:schemeClr val="bg2">
                    <a:lumMod val="50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con le modifiche richieste dalla Radioprotezione (Adolfo Esposito)</a:t>
            </a:r>
            <a:endParaRPr lang="it-IT" sz="14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BCB0071-D34C-42A1-AF6B-055B53206DE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04" y="1287160"/>
            <a:ext cx="6421953" cy="5478779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262F6275-04C5-4831-9AAB-D233E7431058}"/>
              </a:ext>
            </a:extLst>
          </p:cNvPr>
          <p:cNvSpPr txBox="1"/>
          <p:nvPr/>
        </p:nvSpPr>
        <p:spPr>
          <a:xfrm>
            <a:off x="0" y="813477"/>
            <a:ext cx="1212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01.03.2024 – modifiche concordate con Andrea Ghigo, Adolfo Esposito, gli impiantisti e i progettisti di macchina, e inoltrate ai progettisti</a:t>
            </a: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640301B-7B8C-4C48-B405-7C9363F986F1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9716249-41D9-4165-8B76-73DCE77CAF8C}"/>
              </a:ext>
            </a:extLst>
          </p:cNvPr>
          <p:cNvSpPr txBox="1"/>
          <p:nvPr/>
        </p:nvSpPr>
        <p:spPr>
          <a:xfrm>
            <a:off x="244272" y="1301349"/>
            <a:ext cx="1911100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Stralcio della pianta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:a16="http://schemas.microsoft.com/office/drawing/2014/main" id="{1D9F4F59-C8C8-4773-99BC-57F753238E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916" y="2015764"/>
            <a:ext cx="4158427" cy="4635531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92F1F6A4-DEB2-44E0-B506-B62048409C64}"/>
              </a:ext>
            </a:extLst>
          </p:cNvPr>
          <p:cNvSpPr txBox="1"/>
          <p:nvPr/>
        </p:nvSpPr>
        <p:spPr>
          <a:xfrm>
            <a:off x="9422129" y="2024988"/>
            <a:ext cx="2071561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Stralcio della sezione </a:t>
            </a:r>
          </a:p>
        </p:txBody>
      </p:sp>
    </p:spTree>
    <p:extLst>
      <p:ext uri="{BB962C8B-B14F-4D97-AF65-F5344CB8AC3E}">
        <p14:creationId xmlns:p14="http://schemas.microsoft.com/office/powerpoint/2010/main" val="3112197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24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55823BB1-41EF-428C-8FDB-12FC6755CA1D}"/>
              </a:ext>
            </a:extLst>
          </p:cNvPr>
          <p:cNvSpPr/>
          <p:nvPr/>
        </p:nvSpPr>
        <p:spPr>
          <a:xfrm>
            <a:off x="3377147" y="9244"/>
            <a:ext cx="543770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Layout architettonico aggiornato</a:t>
            </a: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995820E9-BF78-4DAC-8D86-6ECA29E45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9140"/>
            <a:ext cx="12192000" cy="4099720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C2AE8BB-650E-4691-8594-6967395AE869}"/>
              </a:ext>
            </a:extLst>
          </p:cNvPr>
          <p:cNvCxnSpPr>
            <a:cxnSpLocks/>
          </p:cNvCxnSpPr>
          <p:nvPr/>
        </p:nvCxnSpPr>
        <p:spPr>
          <a:xfrm>
            <a:off x="6700546" y="3668886"/>
            <a:ext cx="458975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55D2589-2ABD-4C44-8F16-F7BD7F97DCEC}"/>
              </a:ext>
            </a:extLst>
          </p:cNvPr>
          <p:cNvSpPr txBox="1"/>
          <p:nvPr/>
        </p:nvSpPr>
        <p:spPr>
          <a:xfrm>
            <a:off x="8802919" y="3599036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61,95 m</a:t>
            </a:r>
          </a:p>
        </p:txBody>
      </p: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1B0F43DF-7635-40F0-8B4F-FEACD9671C79}"/>
              </a:ext>
            </a:extLst>
          </p:cNvPr>
          <p:cNvCxnSpPr>
            <a:cxnSpLocks/>
          </p:cNvCxnSpPr>
          <p:nvPr/>
        </p:nvCxnSpPr>
        <p:spPr>
          <a:xfrm>
            <a:off x="3987800" y="3662536"/>
            <a:ext cx="2660650" cy="635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745C9463-7308-49E2-A110-E3EFDCE184EB}"/>
              </a:ext>
            </a:extLst>
          </p:cNvPr>
          <p:cNvSpPr txBox="1"/>
          <p:nvPr/>
        </p:nvSpPr>
        <p:spPr>
          <a:xfrm>
            <a:off x="4916719" y="3605386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35,85 m</a:t>
            </a:r>
          </a:p>
        </p:txBody>
      </p:sp>
      <p:cxnSp>
        <p:nvCxnSpPr>
          <p:cNvPr id="23" name="Connettore 2 22">
            <a:extLst>
              <a:ext uri="{FF2B5EF4-FFF2-40B4-BE49-F238E27FC236}">
                <a16:creationId xmlns:a16="http://schemas.microsoft.com/office/drawing/2014/main" id="{98726E44-83E6-4B99-A7D5-3EFEEFAEB959}"/>
              </a:ext>
            </a:extLst>
          </p:cNvPr>
          <p:cNvCxnSpPr>
            <a:cxnSpLocks/>
          </p:cNvCxnSpPr>
          <p:nvPr/>
        </p:nvCxnSpPr>
        <p:spPr>
          <a:xfrm>
            <a:off x="73184" y="3645659"/>
            <a:ext cx="3759170" cy="1687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E5E3E516-9F83-46F4-9D5D-FBD9B4A7E4D8}"/>
              </a:ext>
            </a:extLst>
          </p:cNvPr>
          <p:cNvSpPr txBox="1"/>
          <p:nvPr/>
        </p:nvSpPr>
        <p:spPr>
          <a:xfrm>
            <a:off x="1659023" y="3599036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50,20 m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B774FA33-5DF2-4630-8CCC-95A323BF829A}"/>
              </a:ext>
            </a:extLst>
          </p:cNvPr>
          <p:cNvCxnSpPr>
            <a:cxnSpLocks/>
          </p:cNvCxnSpPr>
          <p:nvPr/>
        </p:nvCxnSpPr>
        <p:spPr>
          <a:xfrm>
            <a:off x="2503115" y="2748635"/>
            <a:ext cx="13495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9958F7CF-6959-48D0-B6E9-EBBF18011207}"/>
              </a:ext>
            </a:extLst>
          </p:cNvPr>
          <p:cNvSpPr txBox="1"/>
          <p:nvPr/>
        </p:nvSpPr>
        <p:spPr>
          <a:xfrm>
            <a:off x="2716884" y="2694503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18,25 m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62AF438-7A65-413F-9BC7-61B6D455CDFA}"/>
              </a:ext>
            </a:extLst>
          </p:cNvPr>
          <p:cNvSpPr txBox="1"/>
          <p:nvPr/>
        </p:nvSpPr>
        <p:spPr>
          <a:xfrm>
            <a:off x="0" y="813477"/>
            <a:ext cx="1212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08.03.2024: ricezione delle prime modifiche apportate dai progettisti per la parte architettonica</a:t>
            </a: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164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25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DC59587-3DCE-4DB3-BAE3-F3278DAA4F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" r="575"/>
          <a:stretch/>
        </p:blipFill>
        <p:spPr>
          <a:xfrm>
            <a:off x="0" y="1358899"/>
            <a:ext cx="12192000" cy="4122067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C767053-5A69-47F7-9B93-6472A7C82770}"/>
              </a:ext>
            </a:extLst>
          </p:cNvPr>
          <p:cNvSpPr txBox="1"/>
          <p:nvPr/>
        </p:nvSpPr>
        <p:spPr>
          <a:xfrm>
            <a:off x="101600" y="5624678"/>
            <a:ext cx="7950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NB: </a:t>
            </a: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il layout di macchina non è quello ufficiale</a:t>
            </a:r>
            <a:r>
              <a:rPr lang="it-IT" sz="1400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ma contiene le ultime modifiche ricevute il </a:t>
            </a:r>
            <a:r>
              <a:rPr lang="it-IT" sz="1400" b="1" u="sng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12.03.2024.</a:t>
            </a:r>
          </a:p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versione aggiornata e ufficiale sarà fornita da Mario Del Franco, responsabile dell’integrazione.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1B2B82-ABA9-4BCD-85EB-CF4A058852E0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A617F6E6-BA20-4551-BF07-60AED7656733}"/>
              </a:ext>
            </a:extLst>
          </p:cNvPr>
          <p:cNvSpPr txBox="1"/>
          <p:nvPr/>
        </p:nvSpPr>
        <p:spPr>
          <a:xfrm>
            <a:off x="0" y="813477"/>
            <a:ext cx="12122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4B93B4"/>
              </a:buClr>
            </a:pPr>
            <a:r>
              <a:rPr lang="it-IT" sz="16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08.03.2024: ricezione delle prime modifiche apportate dai progettisti per la parte architettonica</a:t>
            </a: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9725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72F68693-CD77-47F6-85B4-485CDE52CF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7740"/>
            <a:ext cx="12192000" cy="5282519"/>
          </a:xfrm>
          <a:prstGeom prst="rect">
            <a:avLst/>
          </a:prstGeom>
          <a:ln w="19050">
            <a:solidFill>
              <a:schemeClr val="bg2">
                <a:lumMod val="50000"/>
              </a:schemeClr>
            </a:solidFill>
            <a:prstDash val="dash"/>
          </a:ln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26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AB1B2B82-ABA9-4BCD-85EB-CF4A058852E0}"/>
              </a:ext>
            </a:extLst>
          </p:cNvPr>
          <p:cNvSpPr/>
          <p:nvPr/>
        </p:nvSpPr>
        <p:spPr>
          <a:xfrm>
            <a:off x="3217648" y="9244"/>
            <a:ext cx="57567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Sovrapposizione macchina-edificio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80A982D7-929F-47A6-BB1F-7EF770FCEC74}"/>
              </a:ext>
            </a:extLst>
          </p:cNvPr>
          <p:cNvSpPr txBox="1"/>
          <p:nvPr/>
        </p:nvSpPr>
        <p:spPr>
          <a:xfrm>
            <a:off x="6307014" y="810141"/>
            <a:ext cx="5871537" cy="116955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Modifiche alla macchina:</a:t>
            </a:r>
          </a:p>
          <a:p>
            <a:pPr marL="179388" lvl="0" indent="-179388" algn="just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tabLst>
                <a:tab pos="3405188" algn="l"/>
                <a:tab pos="4038600" algn="l"/>
              </a:tabLst>
            </a:pP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È stato traslato il primo </a:t>
            </a:r>
            <a:r>
              <a:rPr lang="it-IT" sz="1400" b="1" dirty="0" err="1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dump</a:t>
            </a: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 della sala ondulatori</a:t>
            </a:r>
          </a:p>
          <a:p>
            <a:pPr marL="179388" lvl="0" indent="-179388" algn="just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tabLst>
                <a:tab pos="3405188" algn="l"/>
                <a:tab pos="4038600" algn="l"/>
              </a:tabLst>
            </a:pP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È stato spostato il primo modulatore ed è stato cambiato nel modello k300</a:t>
            </a:r>
          </a:p>
          <a:p>
            <a:pPr marL="179388" lvl="0" indent="-179388" algn="just">
              <a:buClr>
                <a:schemeClr val="tx1">
                  <a:lumMod val="50000"/>
                  <a:lumOff val="50000"/>
                </a:schemeClr>
              </a:buClr>
              <a:buFontTx/>
              <a:buChar char="-"/>
              <a:tabLst>
                <a:tab pos="3405188" algn="l"/>
                <a:tab pos="4038600" algn="l"/>
              </a:tabLst>
            </a:pP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È stato aggiunto un ulteriore modulatore k300 (</a:t>
            </a:r>
            <a:r>
              <a:rPr lang="it-IT" sz="1400" b="1" u="sng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news del 12.03.2024</a:t>
            </a: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235B9D8-EA3B-441B-8ADA-2EB0A93D8597}"/>
              </a:ext>
            </a:extLst>
          </p:cNvPr>
          <p:cNvSpPr txBox="1"/>
          <p:nvPr/>
        </p:nvSpPr>
        <p:spPr>
          <a:xfrm>
            <a:off x="101600" y="5624678"/>
            <a:ext cx="7950200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NB: </a:t>
            </a:r>
            <a:r>
              <a:rPr lang="it-IT" sz="1400" b="1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il layout di macchina non è quello ufficiale</a:t>
            </a:r>
            <a:r>
              <a:rPr lang="it-IT" sz="1400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, ma contiene le ultime modifiche ricevute il </a:t>
            </a:r>
            <a:r>
              <a:rPr lang="it-IT" sz="1400" b="1" u="sng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12.03.2024.</a:t>
            </a:r>
          </a:p>
          <a:p>
            <a:pPr lvl="0" algn="just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400" dirty="0">
                <a:solidFill>
                  <a:srgbClr val="FF0000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La versione aggiornata e ufficiale sarà fornita da Mario Del Franco, responsabile dell’integrazione.</a:t>
            </a:r>
          </a:p>
        </p:txBody>
      </p:sp>
    </p:spTree>
    <p:extLst>
      <p:ext uri="{BB962C8B-B14F-4D97-AF65-F5344CB8AC3E}">
        <p14:creationId xmlns:p14="http://schemas.microsoft.com/office/powerpoint/2010/main" val="1214173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4499249" y="9244"/>
            <a:ext cx="31935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esecutivo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27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2310881" y="2231018"/>
            <a:ext cx="7570238" cy="2200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algn="ctr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lvl="0" algn="ctr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48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Cosa stiamo facendo? E cosa dobbiamo fare?</a:t>
            </a:r>
            <a:endParaRPr lang="en-US" sz="48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827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28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1" y="719459"/>
            <a:ext cx="12192000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4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Cosa stiamo facendo?</a:t>
            </a:r>
          </a:p>
          <a:p>
            <a:pPr marL="17145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it-IT" sz="1000" dirty="0">
              <a:solidFill>
                <a:schemeClr val="tx1">
                  <a:lumMod val="65000"/>
                  <a:lumOff val="35000"/>
                </a:schemeClr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17145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I progettisti stanno lavorando alla redazione del progetto esecutivo.</a:t>
            </a: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it-IT" sz="24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B0642207-05AC-46F3-A856-03C9B97AB4D2}"/>
              </a:ext>
            </a:extLst>
          </p:cNvPr>
          <p:cNvSpPr/>
          <p:nvPr/>
        </p:nvSpPr>
        <p:spPr>
          <a:xfrm>
            <a:off x="4499249" y="9244"/>
            <a:ext cx="31935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esecutivo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79F55B5E-401D-474D-8A8F-C6BB71B5A268}"/>
              </a:ext>
            </a:extLst>
          </p:cNvPr>
          <p:cNvSpPr txBox="1"/>
          <p:nvPr/>
        </p:nvSpPr>
        <p:spPr>
          <a:xfrm>
            <a:off x="-2" y="1929233"/>
            <a:ext cx="12192001" cy="4259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4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Obiettivo: concludere la progettazione esecutiva entro la fine del 2024.</a:t>
            </a: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it-IT" sz="24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0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Raggiungere questo obiettivo è una grande sfida perché dobbiamo considerare le condizioni al contorno:</a:t>
            </a:r>
            <a:endParaRPr lang="en-US" sz="20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Riscontro dei VVF.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Aggiudicazione gara per servizio di verifica e avvio dell’attività.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Congelamento del layout di macchina che comporta modifiche importanti all’edificio e agli impianti.</a:t>
            </a:r>
          </a:p>
          <a:p>
            <a:pPr marL="1063625" lvl="0" indent="-342900">
              <a:lnSpc>
                <a:spcPct val="200000"/>
              </a:lnSpc>
              <a:buClr>
                <a:srgbClr val="4B93B4"/>
              </a:buClr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Contemporaneità con altri progetti di priorità massima per i LNF, oltre alle attività di routine dei vari servizi.</a:t>
            </a:r>
          </a:p>
        </p:txBody>
      </p:sp>
    </p:spTree>
    <p:extLst>
      <p:ext uri="{BB962C8B-B14F-4D97-AF65-F5344CB8AC3E}">
        <p14:creationId xmlns:p14="http://schemas.microsoft.com/office/powerpoint/2010/main" val="2774306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B248E3DB-E975-48D8-9708-C0C40A9C6626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magine 12">
            <a:extLst>
              <a:ext uri="{FF2B5EF4-FFF2-40B4-BE49-F238E27FC236}">
                <a16:creationId xmlns:a16="http://schemas.microsoft.com/office/drawing/2014/main" id="{66050E7C-7D56-4042-BDA2-9C9ED0A7A71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6"/>
          <a:stretch/>
        </p:blipFill>
        <p:spPr>
          <a:xfrm>
            <a:off x="179512" y="92061"/>
            <a:ext cx="5346716" cy="1213022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EC55583-C91E-4F67-A428-5E98F12920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1"/>
          <a:stretch/>
        </p:blipFill>
        <p:spPr>
          <a:xfrm>
            <a:off x="0" y="1024526"/>
            <a:ext cx="12192000" cy="583347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4FE178F-8FA5-4678-9A10-E088A682B7A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16" b="8396"/>
          <a:stretch/>
        </p:blipFill>
        <p:spPr>
          <a:xfrm>
            <a:off x="9666514" y="8937"/>
            <a:ext cx="2344511" cy="1009187"/>
          </a:xfrm>
          <a:prstGeom prst="rect">
            <a:avLst/>
          </a:prstGeom>
          <a:solidFill>
            <a:schemeClr val="bg1"/>
          </a:solidFill>
          <a:effectLst/>
        </p:spPr>
      </p:pic>
      <p:sp>
        <p:nvSpPr>
          <p:cNvPr id="14" name="Sottotitolo 1">
            <a:extLst>
              <a:ext uri="{FF2B5EF4-FFF2-40B4-BE49-F238E27FC236}">
                <a16:creationId xmlns:a16="http://schemas.microsoft.com/office/drawing/2014/main" id="{02036C9E-0CAC-4C54-88AD-B5FB59C8DE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432" y="1427205"/>
            <a:ext cx="4960640" cy="1800200"/>
          </a:xfrm>
        </p:spPr>
        <p:txBody>
          <a:bodyPr>
            <a:normAutofit/>
          </a:bodyPr>
          <a:lstStyle/>
          <a:p>
            <a:pPr algn="l"/>
            <a:r>
              <a:rPr lang="it-IT" sz="3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EuPRAXIA</a:t>
            </a:r>
            <a:r>
              <a:rPr lang="it-IT" sz="3000" b="1" i="1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@SPARC_lab</a:t>
            </a:r>
            <a:r>
              <a:rPr lang="it-IT" sz="3000" b="1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 </a:t>
            </a:r>
            <a:r>
              <a:rPr lang="en-US" sz="3000" i="1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project</a:t>
            </a:r>
          </a:p>
          <a:p>
            <a:pPr algn="l"/>
            <a:endParaRPr lang="it-IT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Sottotitolo 1">
            <a:extLst>
              <a:ext uri="{FF2B5EF4-FFF2-40B4-BE49-F238E27FC236}">
                <a16:creationId xmlns:a16="http://schemas.microsoft.com/office/drawing/2014/main" id="{41C3AC9C-0763-44F0-A788-8E0600389E5F}"/>
              </a:ext>
            </a:extLst>
          </p:cNvPr>
          <p:cNvSpPr txBox="1">
            <a:spLocks/>
          </p:cNvSpPr>
          <p:nvPr/>
        </p:nvSpPr>
        <p:spPr>
          <a:xfrm>
            <a:off x="4981116" y="3574185"/>
            <a:ext cx="2229768" cy="9660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it-IT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ook"/>
              </a:rPr>
              <a:t>GRAZIE</a:t>
            </a:r>
            <a:endParaRPr lang="en-US" sz="3600" i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venir Book"/>
            </a:endParaRPr>
          </a:p>
          <a:p>
            <a:pPr algn="l"/>
            <a:endParaRPr lang="it-IT" sz="1000" i="1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61EA37F-B063-4BCA-A58D-E1B421350556}"/>
              </a:ext>
            </a:extLst>
          </p:cNvPr>
          <p:cNvSpPr/>
          <p:nvPr/>
        </p:nvSpPr>
        <p:spPr>
          <a:xfrm>
            <a:off x="427511" y="6112879"/>
            <a:ext cx="109080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u="sng" dirty="0">
                <a:solidFill>
                  <a:schemeClr val="bg1"/>
                </a:solidFill>
                <a:latin typeface="Avenir Next"/>
                <a:ea typeface="Yu Gothic UI Light" panose="020B0300000000000000" pitchFamily="34" charset="-128"/>
              </a:rPr>
              <a:t>Simona </a:t>
            </a:r>
            <a:r>
              <a:rPr lang="it-IT" u="sng" dirty="0" err="1">
                <a:solidFill>
                  <a:schemeClr val="bg1"/>
                </a:solidFill>
                <a:latin typeface="Avenir Next"/>
                <a:ea typeface="Yu Gothic UI Light" panose="020B0300000000000000" pitchFamily="34" charset="-128"/>
              </a:rPr>
              <a:t>Incremona</a:t>
            </a:r>
            <a:endParaRPr lang="it-IT" u="sng" dirty="0">
              <a:solidFill>
                <a:schemeClr val="bg1"/>
              </a:solidFill>
              <a:latin typeface="Avenir Next"/>
              <a:ea typeface="Yu Gothic UI Light" panose="020B0300000000000000" pitchFamily="34" charset="-128"/>
            </a:endParaRPr>
          </a:p>
          <a:p>
            <a:pPr algn="r"/>
            <a:r>
              <a:rPr lang="it-IT" sz="1400" dirty="0">
                <a:solidFill>
                  <a:schemeClr val="bg1"/>
                </a:solidFill>
                <a:latin typeface="Avenir Next"/>
                <a:ea typeface="Yu Gothic UI Light" panose="020B0300000000000000" pitchFamily="34" charset="-128"/>
              </a:rPr>
              <a:t>25.03.2024</a:t>
            </a:r>
          </a:p>
        </p:txBody>
      </p:sp>
    </p:spTree>
    <p:extLst>
      <p:ext uri="{BB962C8B-B14F-4D97-AF65-F5344CB8AC3E}">
        <p14:creationId xmlns:p14="http://schemas.microsoft.com/office/powerpoint/2010/main" val="1002806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3327454" y="9244"/>
            <a:ext cx="553709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 – stato attuale</a:t>
            </a: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3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2310881" y="2156373"/>
            <a:ext cx="7570238" cy="1461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 algn="ctr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48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Dove ci eravamo lasciati?</a:t>
            </a:r>
            <a:endParaRPr lang="en-US" sz="48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920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4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FCF5BD4-E0FC-4A59-B861-01A1996856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3351"/>
            <a:ext cx="12192000" cy="4983258"/>
          </a:xfrm>
          <a:prstGeom prst="rect">
            <a:avLst/>
          </a:prstGeom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55823BB1-41EF-428C-8FDB-12FC6755CA1D}"/>
              </a:ext>
            </a:extLst>
          </p:cNvPr>
          <p:cNvSpPr/>
          <p:nvPr/>
        </p:nvSpPr>
        <p:spPr>
          <a:xfrm>
            <a:off x="4517684" y="9244"/>
            <a:ext cx="3156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</a:t>
            </a:r>
          </a:p>
        </p:txBody>
      </p:sp>
      <p:sp>
        <p:nvSpPr>
          <p:cNvPr id="36" name="Rettangolo 3">
            <a:extLst>
              <a:ext uri="{FF2B5EF4-FFF2-40B4-BE49-F238E27FC236}">
                <a16:creationId xmlns:a16="http://schemas.microsoft.com/office/drawing/2014/main" id="{413A634A-7526-4C46-9FA5-DEA76CC4598B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terra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50A6BE35-C752-40EA-83E3-8F97881AC5E7}"/>
              </a:ext>
            </a:extLst>
          </p:cNvPr>
          <p:cNvCxnSpPr>
            <a:cxnSpLocks/>
          </p:cNvCxnSpPr>
          <p:nvPr/>
        </p:nvCxnSpPr>
        <p:spPr>
          <a:xfrm>
            <a:off x="6700546" y="4005436"/>
            <a:ext cx="3808704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BAC25A1-5393-4D61-ACC9-4EEF21F0466A}"/>
              </a:ext>
            </a:extLst>
          </p:cNvPr>
          <p:cNvSpPr txBox="1"/>
          <p:nvPr/>
        </p:nvSpPr>
        <p:spPr>
          <a:xfrm>
            <a:off x="8345719" y="3948286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59,80 m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787A66C2-7C95-45A1-B1C4-77B931D8CFC0}"/>
              </a:ext>
            </a:extLst>
          </p:cNvPr>
          <p:cNvCxnSpPr>
            <a:cxnSpLocks/>
          </p:cNvCxnSpPr>
          <p:nvPr/>
        </p:nvCxnSpPr>
        <p:spPr>
          <a:xfrm>
            <a:off x="4260850" y="4005436"/>
            <a:ext cx="2387600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BE899D6-BE71-442B-9DB0-88234487ACE2}"/>
              </a:ext>
            </a:extLst>
          </p:cNvPr>
          <p:cNvSpPr txBox="1"/>
          <p:nvPr/>
        </p:nvSpPr>
        <p:spPr>
          <a:xfrm>
            <a:off x="4961169" y="3929236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38 m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37C8AC82-B49F-497F-9C23-B922933599E4}"/>
              </a:ext>
            </a:extLst>
          </p:cNvPr>
          <p:cNvCxnSpPr>
            <a:cxnSpLocks/>
          </p:cNvCxnSpPr>
          <p:nvPr/>
        </p:nvCxnSpPr>
        <p:spPr>
          <a:xfrm>
            <a:off x="927264" y="4145136"/>
            <a:ext cx="3216493" cy="0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030C064F-4F0C-43F2-B5EB-950F93781E5C}"/>
              </a:ext>
            </a:extLst>
          </p:cNvPr>
          <p:cNvSpPr txBox="1"/>
          <p:nvPr/>
        </p:nvSpPr>
        <p:spPr>
          <a:xfrm>
            <a:off x="2036853" y="4098513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alibri" panose="020F0502020204030204" pitchFamily="34" charset="0"/>
              </a:rPr>
              <a:t>50,20 m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62777783-CAE2-4155-82CC-446697206661}"/>
              </a:ext>
            </a:extLst>
          </p:cNvPr>
          <p:cNvCxnSpPr>
            <a:cxnSpLocks/>
          </p:cNvCxnSpPr>
          <p:nvPr/>
        </p:nvCxnSpPr>
        <p:spPr>
          <a:xfrm flipV="1">
            <a:off x="3153600" y="3111500"/>
            <a:ext cx="0" cy="1437617"/>
          </a:xfrm>
          <a:prstGeom prst="straightConnector1">
            <a:avLst/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CF03768A-EE04-40FF-884F-F981A596ED39}"/>
              </a:ext>
            </a:extLst>
          </p:cNvPr>
          <p:cNvSpPr txBox="1"/>
          <p:nvPr/>
        </p:nvSpPr>
        <p:spPr>
          <a:xfrm>
            <a:off x="2957462" y="3542306"/>
            <a:ext cx="9219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Calibri" panose="020F0502020204030204" pitchFamily="34" charset="0"/>
              </a:rPr>
              <a:t>23 m</a:t>
            </a:r>
          </a:p>
        </p:txBody>
      </p:sp>
    </p:spTree>
    <p:extLst>
      <p:ext uri="{BB962C8B-B14F-4D97-AF65-F5344CB8AC3E}">
        <p14:creationId xmlns:p14="http://schemas.microsoft.com/office/powerpoint/2010/main" val="1732955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5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F80C513-B8CF-4B70-B570-83927D9DF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2731"/>
            <a:ext cx="12192000" cy="4964498"/>
          </a:xfrm>
          <a:prstGeom prst="rect">
            <a:avLst/>
          </a:prstGeom>
        </p:spPr>
      </p:pic>
      <p:sp>
        <p:nvSpPr>
          <p:cNvPr id="12" name="Rettangolo 3">
            <a:extLst>
              <a:ext uri="{FF2B5EF4-FFF2-40B4-BE49-F238E27FC236}">
                <a16:creationId xmlns:a16="http://schemas.microsoft.com/office/drawing/2014/main" id="{A5C56655-B284-41D9-BD6D-C395FC9B56B3}"/>
              </a:ext>
            </a:extLst>
          </p:cNvPr>
          <p:cNvSpPr/>
          <p:nvPr/>
        </p:nvSpPr>
        <p:spPr>
          <a:xfrm>
            <a:off x="9263902" y="5873059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>
                <a:latin typeface="Avenir Book"/>
                <a:ea typeface="Yu Gothic UI Light" panose="020B0300000000000000" pitchFamily="34" charset="-128"/>
              </a:rPr>
              <a:t>Piano primo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AF946638-586C-4BE3-8E53-420E466D00CA}"/>
              </a:ext>
            </a:extLst>
          </p:cNvPr>
          <p:cNvSpPr/>
          <p:nvPr/>
        </p:nvSpPr>
        <p:spPr>
          <a:xfrm>
            <a:off x="4517684" y="9244"/>
            <a:ext cx="3156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</a:t>
            </a:r>
          </a:p>
        </p:txBody>
      </p:sp>
    </p:spTree>
    <p:extLst>
      <p:ext uri="{BB962C8B-B14F-4D97-AF65-F5344CB8AC3E}">
        <p14:creationId xmlns:p14="http://schemas.microsoft.com/office/powerpoint/2010/main" val="2855031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6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63C09A9-3348-4CEE-AE3F-CE2389D11D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040" y="624342"/>
            <a:ext cx="10783920" cy="6233657"/>
          </a:xfrm>
          <a:prstGeom prst="rect">
            <a:avLst/>
          </a:prstGeom>
        </p:spPr>
      </p:pic>
      <p:sp>
        <p:nvSpPr>
          <p:cNvPr id="12" name="Rettangolo 3">
            <a:extLst>
              <a:ext uri="{FF2B5EF4-FFF2-40B4-BE49-F238E27FC236}">
                <a16:creationId xmlns:a16="http://schemas.microsoft.com/office/drawing/2014/main" id="{A5C56655-B284-41D9-BD6D-C395FC9B56B3}"/>
              </a:ext>
            </a:extLst>
          </p:cNvPr>
          <p:cNvSpPr/>
          <p:nvPr/>
        </p:nvSpPr>
        <p:spPr>
          <a:xfrm>
            <a:off x="8699400" y="6461618"/>
            <a:ext cx="265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 err="1">
                <a:solidFill>
                  <a:schemeClr val="bg1"/>
                </a:solidFill>
                <a:latin typeface="Avenir Book"/>
                <a:ea typeface="Yu Gothic UI Light" panose="020B0300000000000000" pitchFamily="34" charset="-128"/>
              </a:rPr>
              <a:t>Ortofoto</a:t>
            </a:r>
            <a:endParaRPr lang="it-IT" dirty="0">
              <a:solidFill>
                <a:schemeClr val="bg1"/>
              </a:solidFill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E244312A-AA25-4FCF-B74D-ECFDB45BD44A}"/>
              </a:ext>
            </a:extLst>
          </p:cNvPr>
          <p:cNvSpPr/>
          <p:nvPr/>
        </p:nvSpPr>
        <p:spPr>
          <a:xfrm>
            <a:off x="4517684" y="9244"/>
            <a:ext cx="3156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</a:t>
            </a:r>
          </a:p>
        </p:txBody>
      </p:sp>
    </p:spTree>
    <p:extLst>
      <p:ext uri="{BB962C8B-B14F-4D97-AF65-F5344CB8AC3E}">
        <p14:creationId xmlns:p14="http://schemas.microsoft.com/office/powerpoint/2010/main" val="3361280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11875" y="620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B731445-CFF1-4DA4-A971-646980945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7</a:t>
            </a:fld>
            <a:endParaRPr lang="it-IT"/>
          </a:p>
        </p:txBody>
      </p:sp>
      <p:sp>
        <p:nvSpPr>
          <p:cNvPr id="33" name="Rettangolo 3">
            <a:extLst>
              <a:ext uri="{FF2B5EF4-FFF2-40B4-BE49-F238E27FC236}">
                <a16:creationId xmlns:a16="http://schemas.microsoft.com/office/drawing/2014/main" id="{9FD63AEF-F47E-44A9-A1BA-29DB64EFE05F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33DF5F0F-1A6D-490F-9F8A-73628721E2EE}"/>
              </a:ext>
            </a:extLst>
          </p:cNvPr>
          <p:cNvSpPr txBox="1"/>
          <p:nvPr/>
        </p:nvSpPr>
        <p:spPr>
          <a:xfrm>
            <a:off x="82580" y="970919"/>
            <a:ext cx="4152901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742950" lvl="0" indent="-28575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Ø"/>
            </a:pPr>
            <a:r>
              <a:rPr lang="it-IT" sz="1400" b="1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QUADRO ECONOMICO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2C80F82-BFE2-4024-988F-61872E37725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5"/>
          <a:stretch/>
        </p:blipFill>
        <p:spPr>
          <a:xfrm>
            <a:off x="5730240" y="502925"/>
            <a:ext cx="6470909" cy="6355074"/>
          </a:xfrm>
          <a:prstGeom prst="rect">
            <a:avLst/>
          </a:prstGeom>
        </p:spPr>
      </p:pic>
      <p:sp>
        <p:nvSpPr>
          <p:cNvPr id="17" name="Rettangolo 16">
            <a:extLst>
              <a:ext uri="{FF2B5EF4-FFF2-40B4-BE49-F238E27FC236}">
                <a16:creationId xmlns:a16="http://schemas.microsoft.com/office/drawing/2014/main" id="{284D1512-6B44-4736-8B6C-F6F2BBB21C83}"/>
              </a:ext>
            </a:extLst>
          </p:cNvPr>
          <p:cNvSpPr/>
          <p:nvPr/>
        </p:nvSpPr>
        <p:spPr>
          <a:xfrm>
            <a:off x="4517684" y="9244"/>
            <a:ext cx="3156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</a:t>
            </a:r>
          </a:p>
        </p:txBody>
      </p:sp>
    </p:spTree>
    <p:extLst>
      <p:ext uri="{BB962C8B-B14F-4D97-AF65-F5344CB8AC3E}">
        <p14:creationId xmlns:p14="http://schemas.microsoft.com/office/powerpoint/2010/main" val="2020796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8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447F2C82-3D7B-4BA8-A823-4264FE88DCD5}"/>
              </a:ext>
            </a:extLst>
          </p:cNvPr>
          <p:cNvSpPr txBox="1"/>
          <p:nvPr/>
        </p:nvSpPr>
        <p:spPr>
          <a:xfrm>
            <a:off x="-1" y="719459"/>
            <a:ext cx="11649695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endParaRPr lang="en-US" sz="9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171450"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2400" dirty="0">
                <a:solidFill>
                  <a:srgbClr val="4B93B4"/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Dove ci eravamo lasciati?</a:t>
            </a:r>
            <a:endParaRPr lang="en-US" sz="2400" dirty="0">
              <a:solidFill>
                <a:srgbClr val="4B93B4"/>
              </a:solidFill>
              <a:latin typeface="Yu Gothic UI Semilight" panose="020B0400000000000000" pitchFamily="34" charset="-128"/>
              <a:ea typeface="Yu Gothic UI Semilight" panose="020B0400000000000000" pitchFamily="34" charset="-128"/>
            </a:endParaRPr>
          </a:p>
          <a:p>
            <a:pPr lvl="0">
              <a:buClr>
                <a:schemeClr val="tx1">
                  <a:lumMod val="50000"/>
                  <a:lumOff val="50000"/>
                </a:schemeClr>
              </a:buClr>
              <a:tabLst>
                <a:tab pos="3405188" algn="l"/>
                <a:tab pos="4038600" algn="l"/>
              </a:tabLst>
            </a:pPr>
            <a:r>
              <a:rPr lang="it-IT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		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Progetto definitivo consegnato in data 02.12.2022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Progetto definitivo validato in data  15.12.2022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Richiesta di indizione di Conferenza dei Servizi in data 16.12.2022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Conferenza dei Servizi n. 694 indetta dal Provveditorato interregionale per il Lazio, l’Abruzzo e la Sardegna in data 17.01.2023</a:t>
            </a:r>
          </a:p>
          <a:p>
            <a:pPr marL="723900" lvl="0" indent="-266700">
              <a:lnSpc>
                <a:spcPct val="200000"/>
              </a:lnSpc>
              <a:buClr>
                <a:srgbClr val="4B93B4"/>
              </a:buClr>
              <a:buFont typeface="Wingdings" panose="05000000000000000000" pitchFamily="2" charset="2"/>
              <a:buChar char="q"/>
            </a:pPr>
            <a:r>
              <a:rPr lang="it-I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Semilight" panose="020B0400000000000000" pitchFamily="34" charset="-128"/>
                <a:ea typeface="Yu Gothic UI Semilight" panose="020B0400000000000000" pitchFamily="34" charset="-128"/>
              </a:rPr>
              <a:t>Autorizzazione al progetto definitivo rilasciata in data 30.05.2023</a:t>
            </a:r>
          </a:p>
          <a:p>
            <a:pPr marL="457200" lvl="0">
              <a:buClr>
                <a:srgbClr val="4B93B4"/>
              </a:buClr>
            </a:pPr>
            <a:endParaRPr lang="en-US" sz="1600" strike="sngStrike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00C3B633-45F2-4F70-A455-756731BBF3C1}"/>
              </a:ext>
            </a:extLst>
          </p:cNvPr>
          <p:cNvSpPr/>
          <p:nvPr/>
        </p:nvSpPr>
        <p:spPr>
          <a:xfrm>
            <a:off x="4517684" y="9244"/>
            <a:ext cx="315663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</a:t>
            </a:r>
          </a:p>
        </p:txBody>
      </p:sp>
    </p:spTree>
    <p:extLst>
      <p:ext uri="{BB962C8B-B14F-4D97-AF65-F5344CB8AC3E}">
        <p14:creationId xmlns:p14="http://schemas.microsoft.com/office/powerpoint/2010/main" val="913779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EFA1671-F0C8-4E0A-A00C-6010345137F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037" y="0"/>
            <a:ext cx="1306963" cy="660399"/>
          </a:xfrm>
          <a:prstGeom prst="rect">
            <a:avLst/>
          </a:prstGeom>
          <a:noFill/>
          <a:effectLst/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93C33B25-07A8-4E15-AC2D-394130095E8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9050"/>
            <a:ext cx="908214" cy="569940"/>
          </a:xfrm>
          <a:prstGeom prst="rect">
            <a:avLst/>
          </a:prstGeom>
        </p:spPr>
      </p:pic>
      <p:cxnSp>
        <p:nvCxnSpPr>
          <p:cNvPr id="5" name="Connettore diritto 4">
            <a:extLst>
              <a:ext uri="{FF2B5EF4-FFF2-40B4-BE49-F238E27FC236}">
                <a16:creationId xmlns:a16="http://schemas.microsoft.com/office/drawing/2014/main" id="{2764B514-8AE9-4524-A9B9-5FE08CD5E908}"/>
              </a:ext>
            </a:extLst>
          </p:cNvPr>
          <p:cNvCxnSpPr/>
          <p:nvPr/>
        </p:nvCxnSpPr>
        <p:spPr>
          <a:xfrm>
            <a:off x="0" y="6396607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tangolo 1">
            <a:extLst>
              <a:ext uri="{FF2B5EF4-FFF2-40B4-BE49-F238E27FC236}">
                <a16:creationId xmlns:a16="http://schemas.microsoft.com/office/drawing/2014/main" id="{10D53290-7774-4EBA-8876-91EDFF6B1687}"/>
              </a:ext>
            </a:extLst>
          </p:cNvPr>
          <p:cNvSpPr/>
          <p:nvPr/>
        </p:nvSpPr>
        <p:spPr>
          <a:xfrm>
            <a:off x="2739953" y="9244"/>
            <a:ext cx="671209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000" dirty="0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Progetto definitivo – Autorizzazione </a:t>
            </a:r>
            <a:r>
              <a:rPr lang="it-IT" sz="3000" dirty="0" err="1">
                <a:latin typeface="Yu Gothic UI Light" panose="020B0300000000000000" pitchFamily="34" charset="-128"/>
                <a:ea typeface="Yu Gothic UI Light" panose="020B0300000000000000" pitchFamily="34" charset="-128"/>
              </a:rPr>
              <a:t>CdS</a:t>
            </a:r>
            <a:endParaRPr lang="it-IT" sz="3000" dirty="0"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FB4773-C5F2-4E1C-8041-DCF23C8DD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7CB04-C451-417D-A7A7-76B1392AE480}" type="slidenum">
              <a:rPr lang="it-IT" smtClean="0"/>
              <a:t>9</a:t>
            </a:fld>
            <a:endParaRPr lang="it-IT" dirty="0"/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2A4065F9-6B38-48FF-87AD-8C7FD5DE1210}"/>
              </a:ext>
            </a:extLst>
          </p:cNvPr>
          <p:cNvSpPr/>
          <p:nvPr/>
        </p:nvSpPr>
        <p:spPr>
          <a:xfrm>
            <a:off x="82580" y="6396607"/>
            <a:ext cx="7742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Avenir Book"/>
                <a:ea typeface="Yu Gothic UI Light" panose="020B0300000000000000" pitchFamily="34" charset="-128"/>
              </a:rPr>
              <a:t>Simona </a:t>
            </a:r>
            <a:r>
              <a:rPr lang="en-GB" dirty="0" err="1">
                <a:latin typeface="Avenir Book"/>
                <a:ea typeface="Yu Gothic UI Light" panose="020B0300000000000000" pitchFamily="34" charset="-128"/>
              </a:rPr>
              <a:t>Incremona</a:t>
            </a:r>
            <a:endParaRPr lang="it-IT" dirty="0">
              <a:latin typeface="Avenir Next"/>
              <a:ea typeface="Yu Gothic UI Light" panose="020B0300000000000000" pitchFamily="3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3B8E2E5-A9DD-453C-8E2C-A774A1C7FF3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30"/>
          <a:stretch/>
        </p:blipFill>
        <p:spPr>
          <a:xfrm>
            <a:off x="1093433" y="618761"/>
            <a:ext cx="10023058" cy="6226176"/>
          </a:xfrm>
          <a:prstGeom prst="rect">
            <a:avLst/>
          </a:prstGeom>
        </p:spPr>
      </p:pic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DA70A1AD-EE9F-49A1-9084-489D1B0F1FB8}"/>
              </a:ext>
            </a:extLst>
          </p:cNvPr>
          <p:cNvCxnSpPr/>
          <p:nvPr/>
        </p:nvCxnSpPr>
        <p:spPr>
          <a:xfrm>
            <a:off x="0" y="631824"/>
            <a:ext cx="12192000" cy="0"/>
          </a:xfrm>
          <a:prstGeom prst="line">
            <a:avLst/>
          </a:prstGeom>
          <a:ln w="317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756847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2670</TotalTime>
  <Words>1318</Words>
  <Application>Microsoft Office PowerPoint</Application>
  <PresentationFormat>Widescreen</PresentationFormat>
  <Paragraphs>218</Paragraphs>
  <Slides>29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29</vt:i4>
      </vt:variant>
    </vt:vector>
  </HeadingPairs>
  <TitlesOfParts>
    <vt:vector size="39" baseType="lpstr">
      <vt:lpstr>Yu Gothic UI Light</vt:lpstr>
      <vt:lpstr>Yu Gothic UI Semilight</vt:lpstr>
      <vt:lpstr>Arial</vt:lpstr>
      <vt:lpstr>Avenir Book</vt:lpstr>
      <vt:lpstr>Avenir Next</vt:lpstr>
      <vt:lpstr>Calibri</vt:lpstr>
      <vt:lpstr>Calibri Light</vt:lpstr>
      <vt:lpstr>Courier New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EuPRAXIA @ SPARC_LAB</dc:title>
  <dc:creator>Antonio Falone</dc:creator>
  <cp:lastModifiedBy>simona.incremona</cp:lastModifiedBy>
  <cp:revision>505</cp:revision>
  <dcterms:created xsi:type="dcterms:W3CDTF">2020-09-24T14:55:15Z</dcterms:created>
  <dcterms:modified xsi:type="dcterms:W3CDTF">2024-03-26T08:52:18Z</dcterms:modified>
</cp:coreProperties>
</file>