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9" r:id="rId2"/>
    <p:sldId id="260" r:id="rId3"/>
    <p:sldId id="270" r:id="rId4"/>
    <p:sldId id="275" r:id="rId5"/>
    <p:sldId id="268" r:id="rId6"/>
    <p:sldId id="263" r:id="rId7"/>
    <p:sldId id="264" r:id="rId8"/>
    <p:sldId id="265" r:id="rId9"/>
    <p:sldId id="266" r:id="rId10"/>
    <p:sldId id="267" r:id="rId11"/>
    <p:sldId id="285" r:id="rId12"/>
    <p:sldId id="276" r:id="rId13"/>
    <p:sldId id="271" r:id="rId14"/>
    <p:sldId id="272" r:id="rId15"/>
    <p:sldId id="273" r:id="rId16"/>
    <p:sldId id="274" r:id="rId17"/>
    <p:sldId id="284" r:id="rId18"/>
    <p:sldId id="277" r:id="rId19"/>
    <p:sldId id="282" r:id="rId20"/>
    <p:sldId id="278" r:id="rId21"/>
    <p:sldId id="279" r:id="rId22"/>
    <p:sldId id="286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ADBB-5705-4274-97EE-FA5CA15ED2D4}" type="datetimeFigureOut">
              <a:rPr lang="it-IT" smtClean="0"/>
              <a:t>08/05/2024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033BE-3ACF-48A9-B44A-47079A5045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1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9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099E-FB9B-4A88-B2C6-34F91B40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E1D3C-76EA-47EF-9389-CA18AD75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87C6A-FFAD-445F-8338-587DA881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Emiliano Dané - Otranto 20240509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4A7A7-1D70-4F5F-89E6-F20D400D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75B49-E2BB-4737-8B08-0B68714FF6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54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3" y="153781"/>
            <a:ext cx="11290852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613" y="1168401"/>
            <a:ext cx="11290852" cy="5008563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082ED0C-FBD0-EA44-8EF3-86B28E9C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0447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510443-D07A-8546-9047-91485FB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1410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0466FF-7992-9047-B2A2-61DEE335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1410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1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251" y="636738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6963" y="6350405"/>
            <a:ext cx="45656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1" y="6350406"/>
            <a:ext cx="16921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11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681" y="1174283"/>
            <a:ext cx="5616121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4283"/>
            <a:ext cx="5571262" cy="5002681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855CF7B8-E41E-EA44-B6F2-29F64E2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423727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17327D60-E416-3340-9C2C-FF97F246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423728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liennummernplatzhalter 8">
            <a:extLst>
              <a:ext uri="{FF2B5EF4-FFF2-40B4-BE49-F238E27FC236}">
                <a16:creationId xmlns:a16="http://schemas.microsoft.com/office/drawing/2014/main" id="{529D1ABB-FE6F-6A41-873B-2DF4595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423727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7314C961-7CB7-CF4D-8582-63C358D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27112" y="6356352"/>
            <a:ext cx="156579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7BEC3162-D17E-5B42-AEF7-9054832A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6176" y="6356353"/>
            <a:ext cx="620201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liennummernplatzhalter 8">
            <a:extLst>
              <a:ext uri="{FF2B5EF4-FFF2-40B4-BE49-F238E27FC236}">
                <a16:creationId xmlns:a16="http://schemas.microsoft.com/office/drawing/2014/main" id="{562A2537-5694-854E-9ACE-4D0A34B9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2613" y="6356352"/>
            <a:ext cx="133464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8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16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2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681" y="172088"/>
            <a:ext cx="11339782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2" y="1168401"/>
            <a:ext cx="11339782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" y="6345259"/>
            <a:ext cx="12192000" cy="512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" y="6353614"/>
            <a:ext cx="12188249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-2" y="961292"/>
            <a:ext cx="1219614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03" y="6267760"/>
            <a:ext cx="2175335" cy="594360"/>
          </a:xfrm>
          <a:prstGeom prst="rect">
            <a:avLst/>
          </a:prstGeom>
          <a:ln>
            <a:noFill/>
          </a:ln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5AE4578-1E36-CC44-A910-D09ADE948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9182" y="6397619"/>
            <a:ext cx="606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78133603-5F21-334C-90BE-A2B7FC99B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6594" y="6403010"/>
            <a:ext cx="17100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636BDCF-4F36-4B41-94DA-659CFE79B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681" y="6397620"/>
            <a:ext cx="156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61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613" y="2046750"/>
            <a:ext cx="11290852" cy="2156282"/>
          </a:xfrm>
        </p:spPr>
        <p:txBody>
          <a:bodyPr>
            <a:normAutofit/>
          </a:bodyPr>
          <a:lstStyle/>
          <a:p>
            <a:pPr algn="ctr"/>
            <a:r>
              <a:rPr lang="it-IT" sz="3600" smtClean="0"/>
              <a:t>ITk Integration</a:t>
            </a:r>
            <a:r>
              <a:rPr lang="it-IT" smtClean="0"/>
              <a:t/>
            </a:r>
            <a:br>
              <a:rPr lang="it-IT" smtClean="0"/>
            </a:br>
            <a:r>
              <a:rPr lang="it-IT" sz="2400" i="1" smtClean="0"/>
              <a:t>Lecce May - 9th – 2024</a:t>
            </a:r>
            <a:br>
              <a:rPr lang="it-IT" sz="2400" i="1" smtClean="0"/>
            </a:br>
            <a:r>
              <a:rPr lang="it-IT"/>
              <a:t/>
            </a:r>
            <a:br>
              <a:rPr lang="it-IT"/>
            </a:br>
            <a:r>
              <a:rPr lang="it-IT" sz="2000" i="1" smtClean="0"/>
              <a:t>Emiliano Dané on behalf ITk Frascati collaboration</a:t>
            </a:r>
            <a:endParaRPr lang="it-IT" i="1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19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10" y="521718"/>
            <a:ext cx="10615580" cy="5814564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448293" y="113450"/>
            <a:ext cx="7675387" cy="6711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2400" smtClean="0"/>
              <a:t>2nd welding after the mating of the layer </a:t>
            </a:r>
            <a:endParaRPr lang="it-IT" sz="2400"/>
          </a:p>
        </p:txBody>
      </p:sp>
      <p:sp>
        <p:nvSpPr>
          <p:cNvPr id="8" name="Freccia in giù 7"/>
          <p:cNvSpPr/>
          <p:nvPr/>
        </p:nvSpPr>
        <p:spPr>
          <a:xfrm rot="167675">
            <a:off x="5916167" y="1726769"/>
            <a:ext cx="345440" cy="693753"/>
          </a:xfrm>
          <a:prstGeom prst="downArrow">
            <a:avLst>
              <a:gd name="adj1" fmla="val 491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3292676">
            <a:off x="3356288" y="1890604"/>
            <a:ext cx="1432560" cy="761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3502" y="1466489"/>
            <a:ext cx="332231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mtClean="0"/>
              <a:t>Removing this upper part of the trolley. we don't need at this level in order to have more room for the welding head</a:t>
            </a:r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7366000" y="4003040"/>
            <a:ext cx="1137920" cy="863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7289800" y="4089400"/>
            <a:ext cx="1214120" cy="259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6985000" y="4132580"/>
            <a:ext cx="1518920" cy="451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6604000" y="4120814"/>
            <a:ext cx="1899920" cy="698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8503920" y="3655208"/>
            <a:ext cx="332231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mtClean="0"/>
              <a:t>I don't know the mapping of HV</a:t>
            </a:r>
          </a:p>
          <a:p>
            <a:r>
              <a:rPr lang="it-IT" smtClean="0"/>
              <a:t>in order to simulate the rooming available</a:t>
            </a:r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896860" y="1492171"/>
            <a:ext cx="33223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mtClean="0"/>
              <a:t>Here the recovery could be done by sleeves or reworking the pipes</a:t>
            </a:r>
            <a:endParaRPr lang="it-IT"/>
          </a:p>
        </p:txBody>
      </p:sp>
      <p:cxnSp>
        <p:nvCxnSpPr>
          <p:cNvPr id="25" name="Connettore 2 24"/>
          <p:cNvCxnSpPr>
            <a:stCxn id="23" idx="1"/>
          </p:cNvCxnSpPr>
          <p:nvPr/>
        </p:nvCxnSpPr>
        <p:spPr>
          <a:xfrm flipH="1">
            <a:off x="6096000" y="1815337"/>
            <a:ext cx="1800860" cy="670997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0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2613" y="1168402"/>
            <a:ext cx="11290852" cy="1614992"/>
          </a:xfrm>
        </p:spPr>
        <p:txBody>
          <a:bodyPr/>
          <a:lstStyle/>
          <a:p>
            <a:pPr marL="0" indent="0">
              <a:buNone/>
            </a:pPr>
            <a:r>
              <a:rPr lang="it-IT" smtClean="0"/>
              <a:t>Action (as mentioned by Simone):</a:t>
            </a:r>
          </a:p>
          <a:p>
            <a:r>
              <a:rPr lang="it-IT"/>
              <a:t>P</a:t>
            </a:r>
            <a:r>
              <a:rPr lang="it-IT" smtClean="0"/>
              <a:t>erform test in order to qulify the procedure assembly on aluminum prototype (in Milan). </a:t>
            </a:r>
          </a:p>
          <a:p>
            <a:r>
              <a:rPr lang="it-IT" smtClean="0"/>
              <a:t>Then with the CF prototype perform the test in Frascati. Not only for the welding but also to verify all the assemby steps.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2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613" y="2628900"/>
            <a:ext cx="11290852" cy="10078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2400" smtClean="0"/>
              <a:t>Functional test in limatic Chamber</a:t>
            </a:r>
            <a:endParaRPr lang="it-IT" sz="200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7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863" y="809107"/>
            <a:ext cx="6309822" cy="299598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8258" y="3952621"/>
            <a:ext cx="6963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Under </a:t>
            </a:r>
            <a:r>
              <a:rPr lang="it-IT" sz="1600" dirty="0" err="1" smtClean="0"/>
              <a:t>Study</a:t>
            </a:r>
            <a:r>
              <a:rPr lang="it-IT" sz="16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To do a </a:t>
            </a:r>
            <a:r>
              <a:rPr lang="it-IT" sz="1600" dirty="0" err="1" smtClean="0"/>
              <a:t>platform</a:t>
            </a:r>
            <a:r>
              <a:rPr lang="it-IT" sz="1600" dirty="0" smtClean="0"/>
              <a:t> and position </a:t>
            </a:r>
            <a:r>
              <a:rPr lang="it-IT" sz="1600" dirty="0" err="1" smtClean="0"/>
              <a:t>it</a:t>
            </a:r>
            <a:r>
              <a:rPr lang="it-IT" sz="1600" dirty="0" smtClean="0"/>
              <a:t> over the </a:t>
            </a:r>
            <a:r>
              <a:rPr lang="it-IT" sz="1600" dirty="0" err="1" smtClean="0"/>
              <a:t>existing</a:t>
            </a:r>
            <a:r>
              <a:rPr lang="it-IT" sz="1600" dirty="0" smtClean="0"/>
              <a:t> </a:t>
            </a:r>
            <a:r>
              <a:rPr lang="it-IT" sz="1600" dirty="0" err="1" smtClean="0"/>
              <a:t>one</a:t>
            </a:r>
            <a:r>
              <a:rPr lang="it-IT" sz="1600" dirty="0" smtClean="0"/>
              <a:t> in </a:t>
            </a:r>
            <a:r>
              <a:rPr lang="it-IT" sz="1600" dirty="0" err="1" smtClean="0"/>
              <a:t>order</a:t>
            </a:r>
            <a:r>
              <a:rPr lang="it-IT" sz="1600" dirty="0" smtClean="0"/>
              <a:t> to:</a:t>
            </a:r>
          </a:p>
          <a:p>
            <a:pPr marL="742950" lvl="1" indent="-285750">
              <a:buFontTx/>
              <a:buChar char="-"/>
            </a:pPr>
            <a:r>
              <a:rPr lang="it-IT" sz="1600" dirty="0" err="1" smtClean="0"/>
              <a:t>avoid</a:t>
            </a:r>
            <a:r>
              <a:rPr lang="it-IT" sz="1600" dirty="0" smtClean="0"/>
              <a:t> to </a:t>
            </a:r>
            <a:r>
              <a:rPr lang="it-IT" sz="1600" dirty="0" err="1" smtClean="0"/>
              <a:t>leave</a:t>
            </a:r>
            <a:r>
              <a:rPr lang="it-IT" sz="1600" dirty="0" smtClean="0"/>
              <a:t> a big </a:t>
            </a:r>
            <a:r>
              <a:rPr lang="it-IT" sz="1600" dirty="0" err="1" smtClean="0"/>
              <a:t>hole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floor</a:t>
            </a:r>
            <a:r>
              <a:rPr lang="it-IT" sz="1600" dirty="0" smtClean="0"/>
              <a:t> </a:t>
            </a:r>
            <a:r>
              <a:rPr lang="it-IT" sz="1600" dirty="0" err="1" smtClean="0"/>
              <a:t>when</a:t>
            </a:r>
            <a:r>
              <a:rPr lang="it-IT" sz="1600" dirty="0" smtClean="0"/>
              <a:t> </a:t>
            </a:r>
            <a:r>
              <a:rPr lang="it-IT" sz="1600" dirty="0" err="1" smtClean="0"/>
              <a:t>system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moved</a:t>
            </a:r>
            <a:r>
              <a:rPr lang="it-IT" sz="1600" dirty="0" smtClean="0"/>
              <a:t> to the CC</a:t>
            </a:r>
          </a:p>
          <a:p>
            <a:pPr marL="742950" lvl="1" indent="-285750">
              <a:buFontTx/>
              <a:buChar char="-"/>
            </a:pPr>
            <a:r>
              <a:rPr lang="it-IT" sz="1600" dirty="0" err="1" smtClean="0"/>
              <a:t>avoid</a:t>
            </a:r>
            <a:r>
              <a:rPr lang="it-IT" sz="1600" dirty="0" smtClean="0"/>
              <a:t> 20cm of lifting (</a:t>
            </a:r>
            <a:r>
              <a:rPr lang="it-IT" sz="1600" dirty="0" err="1" smtClean="0"/>
              <a:t>only</a:t>
            </a:r>
            <a:r>
              <a:rPr lang="it-IT" sz="1600" dirty="0" smtClean="0"/>
              <a:t> </a:t>
            </a:r>
            <a:r>
              <a:rPr lang="it-IT" sz="1600" dirty="0" err="1" smtClean="0"/>
              <a:t>few</a:t>
            </a:r>
            <a:r>
              <a:rPr lang="it-IT" sz="1600" dirty="0" smtClean="0"/>
              <a:t> </a:t>
            </a:r>
            <a:r>
              <a:rPr lang="it-IT" sz="1600" dirty="0" err="1" smtClean="0"/>
              <a:t>millimetrs</a:t>
            </a:r>
            <a:r>
              <a:rPr lang="it-IT" sz="1600" dirty="0" smtClean="0"/>
              <a:t>)</a:t>
            </a:r>
          </a:p>
          <a:p>
            <a:pPr marL="742950" lvl="1" indent="-285750">
              <a:buFontTx/>
              <a:buChar char="-"/>
            </a:pPr>
            <a:r>
              <a:rPr lang="it-IT" sz="1600" dirty="0" err="1"/>
              <a:t>s</a:t>
            </a:r>
            <a:r>
              <a:rPr lang="it-IT" sz="1600" dirty="0" err="1" smtClean="0"/>
              <a:t>ame</a:t>
            </a:r>
            <a:r>
              <a:rPr lang="it-IT" sz="1600" dirty="0" smtClean="0"/>
              <a:t> </a:t>
            </a:r>
            <a:r>
              <a:rPr lang="it-IT" sz="1600" dirty="0" err="1" smtClean="0"/>
              <a:t>tool</a:t>
            </a:r>
            <a:r>
              <a:rPr lang="it-IT" sz="1600" dirty="0" smtClean="0"/>
              <a:t> </a:t>
            </a:r>
            <a:r>
              <a:rPr lang="it-IT" sz="1600" dirty="0" err="1" smtClean="0"/>
              <a:t>as</a:t>
            </a:r>
            <a:r>
              <a:rPr lang="it-IT" sz="1600" dirty="0" smtClean="0"/>
              <a:t> in Liverpool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Passive and </a:t>
            </a:r>
            <a:r>
              <a:rPr lang="it-IT" sz="1600" dirty="0" err="1" smtClean="0"/>
              <a:t>active</a:t>
            </a:r>
            <a:r>
              <a:rPr lang="it-IT" sz="1600" dirty="0" smtClean="0"/>
              <a:t> </a:t>
            </a:r>
            <a:r>
              <a:rPr lang="it-IT" sz="1600" dirty="0" err="1" smtClean="0"/>
              <a:t>pillars</a:t>
            </a:r>
            <a:r>
              <a:rPr lang="it-IT" sz="1600" dirty="0" smtClean="0"/>
              <a:t> (</a:t>
            </a:r>
            <a:r>
              <a:rPr lang="it-IT" sz="1600" dirty="0" err="1" smtClean="0"/>
              <a:t>only</a:t>
            </a:r>
            <a:r>
              <a:rPr lang="it-IT" sz="1600" dirty="0" smtClean="0"/>
              <a:t> </a:t>
            </a:r>
            <a:r>
              <a:rPr lang="it-IT" sz="1600" dirty="0" err="1" smtClean="0"/>
              <a:t>active</a:t>
            </a:r>
            <a:r>
              <a:rPr lang="it-IT" sz="1600" dirty="0" smtClean="0"/>
              <a:t> </a:t>
            </a:r>
            <a:r>
              <a:rPr lang="it-IT" sz="1600" dirty="0" err="1" smtClean="0"/>
              <a:t>shown</a:t>
            </a:r>
            <a:r>
              <a:rPr lang="it-IT" sz="1600" dirty="0" smtClean="0"/>
              <a:t> in the </a:t>
            </a:r>
            <a:r>
              <a:rPr lang="it-IT" sz="1600" dirty="0" err="1" smtClean="0"/>
              <a:t>pictures</a:t>
            </a:r>
            <a:r>
              <a:rPr lang="it-IT" sz="1600" dirty="0" smtClean="0"/>
              <a:t>) </a:t>
            </a:r>
            <a:r>
              <a:rPr lang="it-IT" sz="1600" dirty="0" err="1" smtClean="0"/>
              <a:t>passing</a:t>
            </a:r>
            <a:r>
              <a:rPr lang="it-IT" sz="1600" dirty="0" smtClean="0"/>
              <a:t> </a:t>
            </a:r>
            <a:r>
              <a:rPr lang="it-IT" sz="1600" dirty="0" err="1" smtClean="0"/>
              <a:t>through</a:t>
            </a:r>
            <a:r>
              <a:rPr lang="it-IT" sz="1600" dirty="0" smtClean="0"/>
              <a:t> the </a:t>
            </a:r>
            <a:r>
              <a:rPr lang="it-IT" sz="1600" dirty="0" err="1" smtClean="0"/>
              <a:t>existing</a:t>
            </a:r>
            <a:r>
              <a:rPr lang="it-IT" sz="1600" dirty="0" smtClean="0"/>
              <a:t> </a:t>
            </a:r>
            <a:r>
              <a:rPr lang="it-IT" sz="1600" dirty="0" err="1" smtClean="0"/>
              <a:t>platform</a:t>
            </a:r>
            <a:endParaRPr lang="it-IT" sz="1600" dirty="0" smtClean="0"/>
          </a:p>
          <a:p>
            <a:pPr marL="285750" indent="-285750">
              <a:buFontTx/>
              <a:buChar char="-"/>
            </a:pPr>
            <a:r>
              <a:rPr lang="it-IT" sz="1600" dirty="0" smtClean="0"/>
              <a:t>Embedded </a:t>
            </a:r>
            <a:r>
              <a:rPr lang="it-IT" sz="1600" dirty="0" err="1" smtClean="0"/>
              <a:t>wheels</a:t>
            </a:r>
            <a:r>
              <a:rPr lang="it-IT" sz="1600" dirty="0" smtClean="0"/>
              <a:t> or </a:t>
            </a:r>
            <a:r>
              <a:rPr lang="it-IT" sz="1600" dirty="0" err="1" smtClean="0"/>
              <a:t>external</a:t>
            </a:r>
            <a:r>
              <a:rPr lang="it-IT" sz="1600" dirty="0" smtClean="0"/>
              <a:t> </a:t>
            </a:r>
            <a:r>
              <a:rPr lang="it-IT" sz="1600" dirty="0" err="1" smtClean="0"/>
              <a:t>spring</a:t>
            </a:r>
            <a:r>
              <a:rPr lang="it-IT" sz="1600" dirty="0" smtClean="0"/>
              <a:t> </a:t>
            </a:r>
            <a:r>
              <a:rPr lang="it-IT" sz="1600" dirty="0" err="1" smtClean="0"/>
              <a:t>wheels</a:t>
            </a:r>
            <a:r>
              <a:rPr lang="it-IT" sz="1600" dirty="0" smtClean="0"/>
              <a:t> (</a:t>
            </a:r>
            <a:r>
              <a:rPr lang="it-IT" sz="1600" dirty="0" err="1" smtClean="0"/>
              <a:t>not</a:t>
            </a:r>
            <a:r>
              <a:rPr lang="it-IT" sz="1600" dirty="0" smtClean="0"/>
              <a:t> </a:t>
            </a:r>
            <a:r>
              <a:rPr lang="it-IT" sz="1600" dirty="0" err="1" smtClean="0"/>
              <a:t>clear</a:t>
            </a:r>
            <a:r>
              <a:rPr lang="it-IT" sz="1600" dirty="0" smtClean="0"/>
              <a:t> </a:t>
            </a:r>
            <a:r>
              <a:rPr lang="it-IT" sz="1600" dirty="0" err="1" smtClean="0"/>
              <a:t>if</a:t>
            </a:r>
            <a:r>
              <a:rPr lang="it-IT" sz="1600" dirty="0" smtClean="0"/>
              <a:t> </a:t>
            </a:r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 smtClean="0"/>
              <a:t>fits</a:t>
            </a:r>
            <a:r>
              <a:rPr lang="it-IT" sz="1600" dirty="0" smtClean="0"/>
              <a:t> in CC)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GM 20240305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523" y="823678"/>
            <a:ext cx="3366022" cy="2982109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7262445" y="3716595"/>
            <a:ext cx="2530483" cy="2577216"/>
            <a:chOff x="7262446" y="3919979"/>
            <a:chExt cx="2382716" cy="2373831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2446" y="3919979"/>
              <a:ext cx="2382716" cy="2373831"/>
            </a:xfrm>
            <a:prstGeom prst="rect">
              <a:avLst/>
            </a:prstGeom>
          </p:spPr>
        </p:pic>
        <p:cxnSp>
          <p:nvCxnSpPr>
            <p:cNvPr id="15" name="Connettore 2 14"/>
            <p:cNvCxnSpPr/>
            <p:nvPr/>
          </p:nvCxnSpPr>
          <p:spPr>
            <a:xfrm>
              <a:off x="7262446" y="4783015"/>
              <a:ext cx="2312377" cy="8793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>
              <a:off x="9574823" y="4011561"/>
              <a:ext cx="0" cy="207460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7280314" y="4069590"/>
              <a:ext cx="0" cy="2074607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ccia a destra 18"/>
          <p:cNvSpPr/>
          <p:nvPr/>
        </p:nvSpPr>
        <p:spPr>
          <a:xfrm>
            <a:off x="9789956" y="4505804"/>
            <a:ext cx="600107" cy="31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10390063" y="4478454"/>
            <a:ext cx="15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To be checked</a:t>
            </a:r>
            <a:endParaRPr lang="it-IT"/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3640014" y="54712"/>
            <a:ext cx="5155223" cy="540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smtClean="0"/>
              <a:t>Functional Test in Climatic Chamber</a:t>
            </a:r>
            <a:endParaRPr lang="it-IT" sz="2800" i="1"/>
          </a:p>
        </p:txBody>
      </p:sp>
      <p:sp>
        <p:nvSpPr>
          <p:cNvPr id="23" name="CasellaDiTesto 22"/>
          <p:cNvSpPr txBox="1"/>
          <p:nvPr/>
        </p:nvSpPr>
        <p:spPr>
          <a:xfrm>
            <a:off x="177048" y="3110071"/>
            <a:ext cx="6671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mtClean="0"/>
              <a:t>Floor</a:t>
            </a:r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77048" y="2260980"/>
            <a:ext cx="14781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mtClean="0"/>
              <a:t>New platform</a:t>
            </a:r>
            <a:endParaRPr lang="it-IT"/>
          </a:p>
        </p:txBody>
      </p:sp>
      <p:cxnSp>
        <p:nvCxnSpPr>
          <p:cNvPr id="26" name="Connettore 2 25"/>
          <p:cNvCxnSpPr>
            <a:stCxn id="23" idx="3"/>
          </p:cNvCxnSpPr>
          <p:nvPr/>
        </p:nvCxnSpPr>
        <p:spPr>
          <a:xfrm>
            <a:off x="844218" y="3294737"/>
            <a:ext cx="275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4" idx="2"/>
          </p:cNvCxnSpPr>
          <p:nvPr/>
        </p:nvCxnSpPr>
        <p:spPr>
          <a:xfrm>
            <a:off x="916129" y="2630312"/>
            <a:ext cx="489884" cy="479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0050334" y="5085251"/>
            <a:ext cx="17489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mtClean="0"/>
              <a:t>External spring wheels</a:t>
            </a:r>
            <a:endParaRPr lang="it-IT"/>
          </a:p>
        </p:txBody>
      </p:sp>
      <p:cxnSp>
        <p:nvCxnSpPr>
          <p:cNvPr id="36" name="Connettore 2 35"/>
          <p:cNvCxnSpPr/>
          <p:nvPr/>
        </p:nvCxnSpPr>
        <p:spPr>
          <a:xfrm flipH="1">
            <a:off x="9708936" y="5394407"/>
            <a:ext cx="344981" cy="3081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97920" y="1374770"/>
            <a:ext cx="10983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mtClean="0"/>
              <a:t>Load cells</a:t>
            </a:r>
            <a:endParaRPr lang="it-IT"/>
          </a:p>
        </p:txBody>
      </p:sp>
      <p:cxnSp>
        <p:nvCxnSpPr>
          <p:cNvPr id="41" name="Connettore 2 40"/>
          <p:cNvCxnSpPr>
            <a:stCxn id="39" idx="3"/>
          </p:cNvCxnSpPr>
          <p:nvPr/>
        </p:nvCxnSpPr>
        <p:spPr>
          <a:xfrm>
            <a:off x="1196298" y="1559436"/>
            <a:ext cx="1754236" cy="84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2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GM 20240305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680" y="1116419"/>
            <a:ext cx="5229893" cy="459382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41658" y="3175348"/>
            <a:ext cx="682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mtClean="0"/>
              <a:t>2 companies</a:t>
            </a:r>
          </a:p>
          <a:p>
            <a:endParaRPr lang="it-IT"/>
          </a:p>
          <a:p>
            <a:r>
              <a:rPr lang="it-IT" smtClean="0"/>
              <a:t>https</a:t>
            </a:r>
            <a:r>
              <a:rPr lang="it-IT"/>
              <a:t>://www.cel.eu</a:t>
            </a:r>
            <a:r>
              <a:rPr lang="it-IT" smtClean="0"/>
              <a:t>/</a:t>
            </a:r>
          </a:p>
          <a:p>
            <a:r>
              <a:rPr lang="it-IT" smtClean="0"/>
              <a:t>https</a:t>
            </a:r>
            <a:r>
              <a:rPr lang="it-IT"/>
              <a:t>://</a:t>
            </a:r>
            <a:r>
              <a:rPr lang="it-IT" smtClean="0"/>
              <a:t>www.confimibergamo.it/cospal-compositer-srl.html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57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441396"/>
            <a:ext cx="2717799" cy="197963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6782" y="4670927"/>
            <a:ext cx="8808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mtClean="0"/>
              <a:t>Synchronized electric </a:t>
            </a:r>
            <a:r>
              <a:rPr lang="it-IT"/>
              <a:t>hydraulic </a:t>
            </a:r>
            <a:r>
              <a:rPr lang="it-IT" smtClean="0"/>
              <a:t>jacks. We </a:t>
            </a:r>
            <a:r>
              <a:rPr lang="it-IT"/>
              <a:t>used a lot for </a:t>
            </a:r>
            <a:r>
              <a:rPr lang="it-IT" smtClean="0"/>
              <a:t>the lifting of Kloe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mtClean="0"/>
              <a:t>Pivotable wheel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mtClean="0"/>
              <a:t>Calculation of center of mass in order to find the best jack's position limiting the stresses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mtClean="0"/>
              <a:t>Use of the load cells for the load transfer from the "Assemby position" to the jacks and then on the wheel trolleys 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79" y="269182"/>
            <a:ext cx="8599122" cy="4303692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GM 20240305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9" y="2609300"/>
            <a:ext cx="2786505" cy="14879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9683" y="4453734"/>
            <a:ext cx="2560821" cy="169452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277208" y="940778"/>
            <a:ext cx="25174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mtClean="0"/>
              <a:t>Cylindrical wheel trolleys</a:t>
            </a:r>
            <a:endParaRPr lang="it-IT"/>
          </a:p>
        </p:txBody>
      </p:sp>
      <p:cxnSp>
        <p:nvCxnSpPr>
          <p:cNvPr id="14" name="Connettore 2 13"/>
          <p:cNvCxnSpPr>
            <a:stCxn id="12" idx="3"/>
          </p:cNvCxnSpPr>
          <p:nvPr/>
        </p:nvCxnSpPr>
        <p:spPr>
          <a:xfrm>
            <a:off x="4794628" y="1125444"/>
            <a:ext cx="1738057" cy="305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4794628" y="1148065"/>
            <a:ext cx="1770406" cy="2351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2540978" y="1310110"/>
            <a:ext cx="994940" cy="852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647853" y="3497404"/>
            <a:ext cx="12934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mtClean="0"/>
              <a:t>Lifting Jacks</a:t>
            </a:r>
            <a:endParaRPr lang="it-IT"/>
          </a:p>
        </p:txBody>
      </p:sp>
      <p:cxnSp>
        <p:nvCxnSpPr>
          <p:cNvPr id="22" name="Connettore 2 21"/>
          <p:cNvCxnSpPr/>
          <p:nvPr/>
        </p:nvCxnSpPr>
        <p:spPr>
          <a:xfrm flipH="1" flipV="1">
            <a:off x="1881554" y="2505808"/>
            <a:ext cx="465992" cy="993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20" idx="3"/>
          </p:cNvCxnSpPr>
          <p:nvPr/>
        </p:nvCxnSpPr>
        <p:spPr>
          <a:xfrm flipV="1">
            <a:off x="2941284" y="3399352"/>
            <a:ext cx="4136524" cy="282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2347546" y="1547446"/>
            <a:ext cx="4730262" cy="1949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8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GM 20240305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452613" y="1156736"/>
            <a:ext cx="7962900" cy="4479131"/>
            <a:chOff x="2206869" y="1262244"/>
            <a:chExt cx="7962900" cy="4479131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6869" y="1262244"/>
              <a:ext cx="7962900" cy="4479131"/>
            </a:xfrm>
            <a:prstGeom prst="rect">
              <a:avLst/>
            </a:prstGeom>
          </p:spPr>
        </p:pic>
        <p:sp>
          <p:nvSpPr>
            <p:cNvPr id="8" name="Ovale 7"/>
            <p:cNvSpPr/>
            <p:nvPr/>
          </p:nvSpPr>
          <p:spPr>
            <a:xfrm>
              <a:off x="7073602" y="3322484"/>
              <a:ext cx="355896" cy="4923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7209691" y="2754248"/>
              <a:ext cx="87923" cy="5682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Freccia a sinistra 6"/>
            <p:cNvSpPr/>
            <p:nvPr/>
          </p:nvSpPr>
          <p:spPr>
            <a:xfrm rot="11522258">
              <a:off x="6409592" y="2672861"/>
              <a:ext cx="1028700" cy="457200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551602" y="1156736"/>
            <a:ext cx="2961814" cy="288284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100">
                <a:solidFill>
                  <a:srgbClr val="202124"/>
                </a:solidFill>
              </a:rPr>
              <a:t>T</a:t>
            </a:r>
            <a:r>
              <a:rPr kumimoji="0" lang="it-IT" altLang="it-IT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</a:rPr>
              <a:t>he use of the new platform involves the lengthening of the bar and the addition of 2 wheels (one per side), which must be dismantled as soon as the trolley move out</a:t>
            </a:r>
            <a:r>
              <a:rPr kumimoji="0" lang="it-IT" altLang="it-IT" sz="2100" b="0" i="0" u="none" strike="noStrike" cap="none" normalizeH="0" smtClean="0">
                <a:ln>
                  <a:noFill/>
                </a:ln>
                <a:solidFill>
                  <a:srgbClr val="202124"/>
                </a:solidFill>
                <a:effectLst/>
              </a:rPr>
              <a:t> from the platform in order to fit in the Climatie Chamber.</a:t>
            </a: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2613" y="2965561"/>
            <a:ext cx="11290852" cy="671193"/>
          </a:xfrm>
        </p:spPr>
        <p:txBody>
          <a:bodyPr/>
          <a:lstStyle/>
          <a:p>
            <a:pPr algn="ctr"/>
            <a:r>
              <a:rPr lang="it-IT" smtClean="0"/>
              <a:t>Shipping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2613" y="1168402"/>
            <a:ext cx="11290852" cy="1795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mtClean="0"/>
              <a:t>Action:</a:t>
            </a:r>
          </a:p>
          <a:p>
            <a:r>
              <a:rPr lang="it-IT" smtClean="0"/>
              <a:t>Check the CAD model be consistent with real object;</a:t>
            </a:r>
          </a:p>
          <a:p>
            <a:r>
              <a:rPr lang="it-IT" smtClean="0"/>
              <a:t>in order to have a better knowledge of the assembly trolley we need to "play" with it, by using some fake or real Half Shell, not yet in Frascati</a:t>
            </a:r>
          </a:p>
          <a:p>
            <a:r>
              <a:rPr lang="it-IT"/>
              <a:t>We started to think some solution. We have to converge soon in one </a:t>
            </a:r>
            <a:r>
              <a:rPr lang="it-IT"/>
              <a:t>direction</a:t>
            </a:r>
            <a:r>
              <a:rPr lang="it-IT" smtClean="0"/>
              <a:t>;</a:t>
            </a:r>
            <a:endParaRPr lang="it-IT"/>
          </a:p>
          <a:p>
            <a:endParaRPr lang="it-IT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846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613" y="2628900"/>
            <a:ext cx="11290852" cy="10078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mtClean="0"/>
              <a:t>Shipping</a:t>
            </a:r>
            <a:endParaRPr lang="it-IT" sz="270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93" y="1192835"/>
            <a:ext cx="5379227" cy="408972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3288" y="5479001"/>
            <a:ext cx="4751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A trolley easy to move with load on the rails and </a:t>
            </a:r>
          </a:p>
          <a:p>
            <a:r>
              <a:rPr lang="it-IT" smtClean="0"/>
              <a:t>compatible with the transport box.</a:t>
            </a:r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960" y="1192835"/>
            <a:ext cx="5284643" cy="409515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921404" y="5481650"/>
            <a:ext cx="6039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Fixed to the dumped basement, remove the wheels. </a:t>
            </a:r>
          </a:p>
          <a:p>
            <a:r>
              <a:rPr lang="it-IT" smtClean="0"/>
              <a:t>Once in CERN and after the test the wheels are mounted back.</a:t>
            </a: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865281" y="75845"/>
            <a:ext cx="6096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t-IT"/>
              <a:t>Wheels are out of the room of the box, so we have to mount the lateral and upper panel, after the fixing of the trolley on the basement.</a:t>
            </a:r>
          </a:p>
        </p:txBody>
      </p:sp>
    </p:spTree>
    <p:extLst>
      <p:ext uri="{BB962C8B-B14F-4D97-AF65-F5344CB8AC3E}">
        <p14:creationId xmlns:p14="http://schemas.microsoft.com/office/powerpoint/2010/main" val="407143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General items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0988" y="1183445"/>
            <a:ext cx="11074102" cy="41499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it-IT" smtClean="0"/>
              <a:t>The Clean Room is almost </a:t>
            </a:r>
            <a:r>
              <a:rPr lang="it-IT" smtClean="0"/>
              <a:t>complete;</a:t>
            </a:r>
            <a:endParaRPr lang="it-IT" smtClean="0"/>
          </a:p>
          <a:p>
            <a:pPr>
              <a:lnSpc>
                <a:spcPct val="200000"/>
              </a:lnSpc>
            </a:pPr>
            <a:r>
              <a:rPr lang="it-IT" smtClean="0"/>
              <a:t>The Nitrogen plant is installed and under pressure </a:t>
            </a:r>
            <a:r>
              <a:rPr lang="it-IT" smtClean="0"/>
              <a:t>test;</a:t>
            </a:r>
            <a:endParaRPr lang="it-IT" smtClean="0"/>
          </a:p>
          <a:p>
            <a:pPr>
              <a:lnSpc>
                <a:spcPct val="200000"/>
              </a:lnSpc>
            </a:pPr>
            <a:r>
              <a:rPr lang="it-IT" smtClean="0"/>
              <a:t>The climatic chamber now has a backup plant in case of </a:t>
            </a:r>
            <a:r>
              <a:rPr lang="it-IT" smtClean="0"/>
              <a:t>bad-functional </a:t>
            </a:r>
            <a:r>
              <a:rPr lang="it-IT" smtClean="0"/>
              <a:t>working of the </a:t>
            </a:r>
            <a:r>
              <a:rPr lang="it-IT" smtClean="0"/>
              <a:t>air pressure </a:t>
            </a:r>
            <a:r>
              <a:rPr lang="it-IT" smtClean="0"/>
              <a:t>plant. (some bottle of artificial air are connected to an automatic switch system in order to cover this item</a:t>
            </a:r>
            <a:r>
              <a:rPr lang="it-IT" smtClean="0"/>
              <a:t>);</a:t>
            </a:r>
            <a:endParaRPr lang="it-IT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0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GM 20240305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7" y="1183638"/>
            <a:ext cx="6004852" cy="45466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23724" t="55922" r="19300" b="12905"/>
          <a:stretch/>
        </p:blipFill>
        <p:spPr>
          <a:xfrm>
            <a:off x="6256019" y="1183638"/>
            <a:ext cx="5162734" cy="21386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256019" y="3609944"/>
            <a:ext cx="4072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smtClean="0"/>
              <a:t>Not real rails – who is the contactfor the final design?</a:t>
            </a:r>
            <a:endParaRPr lang="it-IT" sz="1400"/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7010400" y="2072640"/>
            <a:ext cx="922020" cy="1516380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7932420" y="2965966"/>
            <a:ext cx="1713998" cy="623054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461090" y="4365984"/>
            <a:ext cx="486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Design of the CF flange in order to include the rails, or think to have another support to holding them</a:t>
            </a:r>
            <a:endParaRPr lang="it-IT" sz="1400"/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10088545" y="1763276"/>
            <a:ext cx="1162340" cy="2602708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2006176" y="4365984"/>
            <a:ext cx="1138958" cy="1130464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6555350" y="5128433"/>
            <a:ext cx="486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Modification in order to have a system to swicth the load, from the Head to the rails.</a:t>
            </a:r>
            <a:endParaRPr lang="it-IT" sz="1400"/>
          </a:p>
        </p:txBody>
      </p:sp>
      <p:cxnSp>
        <p:nvCxnSpPr>
          <p:cNvPr id="28" name="Connettore 2 27"/>
          <p:cNvCxnSpPr>
            <a:endCxn id="27" idx="1"/>
          </p:cNvCxnSpPr>
          <p:nvPr/>
        </p:nvCxnSpPr>
        <p:spPr>
          <a:xfrm>
            <a:off x="3136260" y="4960984"/>
            <a:ext cx="3419090" cy="429059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5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GM 20240305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653" y="141985"/>
            <a:ext cx="8779001" cy="58831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19936" y="416560"/>
            <a:ext cx="38442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mtClean="0"/>
              <a:t>This is the situation after the L4 mating</a:t>
            </a: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290921" y="5212950"/>
            <a:ext cx="63066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mtClean="0"/>
              <a:t>Once the load is transferred to the rails</a:t>
            </a:r>
            <a:r>
              <a:rPr lang="it-IT"/>
              <a:t> </a:t>
            </a:r>
            <a:r>
              <a:rPr lang="it-IT" smtClean="0"/>
              <a:t>t</a:t>
            </a:r>
            <a:r>
              <a:rPr lang="it-IT" smtClean="0"/>
              <a:t>he heads are removed</a:t>
            </a:r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9660583">
            <a:off x="3978238" y="3453672"/>
            <a:ext cx="272158" cy="4775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 rot="3010265">
            <a:off x="3191017" y="3441105"/>
            <a:ext cx="335419" cy="28025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 rot="3627790">
            <a:off x="2823090" y="4265190"/>
            <a:ext cx="543680" cy="1148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 rot="14588935">
            <a:off x="6789361" y="2346206"/>
            <a:ext cx="543680" cy="1148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154" y="1496507"/>
            <a:ext cx="3745871" cy="3521959"/>
          </a:xfrm>
          <a:prstGeom prst="rect">
            <a:avLst/>
          </a:prstGeom>
        </p:spPr>
      </p:pic>
      <p:sp>
        <p:nvSpPr>
          <p:cNvPr id="20" name="Freccia in giù 19"/>
          <p:cNvSpPr/>
          <p:nvPr/>
        </p:nvSpPr>
        <p:spPr>
          <a:xfrm rot="10800000">
            <a:off x="9616249" y="1635257"/>
            <a:ext cx="543680" cy="1148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6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2613" y="1168402"/>
            <a:ext cx="11290852" cy="1795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mtClean="0"/>
              <a:t>Action (very similar to the previous item):</a:t>
            </a:r>
          </a:p>
          <a:p>
            <a:r>
              <a:rPr lang="it-IT" smtClean="0"/>
              <a:t>Check the CAD model be consistent with real object;</a:t>
            </a:r>
          </a:p>
          <a:p>
            <a:r>
              <a:rPr lang="it-IT" smtClean="0"/>
              <a:t>in order to have a better knowledge of the assembly trolley we need to "play" with it, by using some fake or real Half Shell, not yet in Frascati</a:t>
            </a:r>
          </a:p>
          <a:p>
            <a:r>
              <a:rPr lang="it-IT"/>
              <a:t>We started to think some solution. We have to converge soon in one </a:t>
            </a:r>
            <a:r>
              <a:rPr lang="it-IT"/>
              <a:t>direction</a:t>
            </a:r>
            <a:r>
              <a:rPr lang="it-IT" smtClean="0"/>
              <a:t>;</a:t>
            </a:r>
            <a:endParaRPr lang="it-IT"/>
          </a:p>
          <a:p>
            <a:endParaRPr lang="it-IT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92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61185" y="1794444"/>
            <a:ext cx="8854415" cy="272922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mtClean="0"/>
              <a:t>Things to do:</a:t>
            </a:r>
          </a:p>
          <a:p>
            <a:pPr>
              <a:lnSpc>
                <a:spcPct val="150000"/>
              </a:lnSpc>
            </a:pPr>
            <a:r>
              <a:rPr lang="it-IT" smtClean="0"/>
              <a:t>Define a detailed procedure for the ITk Assembly (together with UK and the coll.)</a:t>
            </a:r>
          </a:p>
          <a:p>
            <a:pPr>
              <a:lnSpc>
                <a:spcPct val="150000"/>
              </a:lnSpc>
            </a:pPr>
            <a:r>
              <a:rPr lang="it-IT" smtClean="0"/>
              <a:t>Check the compatibility of all the assembly tool (cabling, piping ecc..) with the Assembly tool</a:t>
            </a:r>
          </a:p>
          <a:p>
            <a:pPr lvl="1">
              <a:lnSpc>
                <a:spcPct val="150000"/>
              </a:lnSpc>
            </a:pPr>
            <a:r>
              <a:rPr lang="it-IT" smtClean="0"/>
              <a:t>Make a repository for all the Assembly toolings</a:t>
            </a:r>
          </a:p>
          <a:p>
            <a:pPr>
              <a:lnSpc>
                <a:spcPct val="150000"/>
              </a:lnSpc>
            </a:pPr>
            <a:r>
              <a:rPr lang="it-IT" smtClean="0"/>
              <a:t>Find a solution for the Functional test in Climatic Chamber</a:t>
            </a:r>
          </a:p>
          <a:p>
            <a:pPr>
              <a:lnSpc>
                <a:spcPct val="150000"/>
              </a:lnSpc>
            </a:pPr>
            <a:r>
              <a:rPr lang="it-IT" smtClean="0"/>
              <a:t>Solution for the Shipping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1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2613" y="2628900"/>
            <a:ext cx="11290852" cy="10078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2000" smtClean="0"/>
              <a:t>1° attempt to go in detail for the assembly activities</a:t>
            </a:r>
            <a:br>
              <a:rPr lang="it-IT" sz="2000" smtClean="0"/>
            </a:br>
            <a:r>
              <a:rPr lang="it-IT" sz="1800" smtClean="0"/>
              <a:t>(focusing on weldings – S. Coelli)</a:t>
            </a:r>
            <a:endParaRPr lang="it-IT" sz="180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2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58228"/>
              </p:ext>
            </p:extLst>
          </p:nvPr>
        </p:nvGraphicFramePr>
        <p:xfrm>
          <a:off x="1230923" y="131474"/>
          <a:ext cx="10682654" cy="6046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863">
                  <a:extLst>
                    <a:ext uri="{9D8B030D-6E8A-4147-A177-3AD203B41FA5}">
                      <a16:colId xmlns:a16="http://schemas.microsoft.com/office/drawing/2014/main" val="1382374227"/>
                    </a:ext>
                  </a:extLst>
                </a:gridCol>
                <a:gridCol w="2145142">
                  <a:extLst>
                    <a:ext uri="{9D8B030D-6E8A-4147-A177-3AD203B41FA5}">
                      <a16:colId xmlns:a16="http://schemas.microsoft.com/office/drawing/2014/main" val="1231860097"/>
                    </a:ext>
                  </a:extLst>
                </a:gridCol>
                <a:gridCol w="5859818">
                  <a:extLst>
                    <a:ext uri="{9D8B030D-6E8A-4147-A177-3AD203B41FA5}">
                      <a16:colId xmlns:a16="http://schemas.microsoft.com/office/drawing/2014/main" val="3112424533"/>
                    </a:ext>
                  </a:extLst>
                </a:gridCol>
                <a:gridCol w="2154831">
                  <a:extLst>
                    <a:ext uri="{9D8B030D-6E8A-4147-A177-3AD203B41FA5}">
                      <a16:colId xmlns:a16="http://schemas.microsoft.com/office/drawing/2014/main" val="323675096"/>
                    </a:ext>
                  </a:extLst>
                </a:gridCol>
              </a:tblGrid>
              <a:tr h="342844">
                <a:tc>
                  <a:txBody>
                    <a:bodyPr/>
                    <a:lstStyle/>
                    <a:p>
                      <a:pPr algn="ctr" fontAlgn="ctr"/>
                      <a:endParaRPr lang="it-IT" sz="1400" b="1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Time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2289966470"/>
                  </a:ext>
                </a:extLst>
              </a:tr>
              <a:tr h="7074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HS positioning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  <a:r>
                        <a:rPr lang="it-IT" sz="1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empty half shelves will be in position in the trolleys and test the mating in order to do the zero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538412061"/>
                  </a:ext>
                </a:extLst>
              </a:tr>
              <a:tr h="42890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Pipe positioning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smtClean="0">
                          <a:effectLst/>
                        </a:rPr>
                        <a:t>In Milan they are testing the insertion in 2 pieces:</a:t>
                      </a:r>
                      <a:r>
                        <a:rPr lang="it-IT" sz="1400" u="none" strike="noStrike" baseline="0" smtClean="0">
                          <a:effectLst/>
                        </a:rPr>
                        <a:t> </a:t>
                      </a:r>
                      <a:r>
                        <a:rPr lang="it-IT" sz="1400" u="none" strike="noStrike" smtClean="0">
                          <a:effectLst/>
                        </a:rPr>
                        <a:t>Inlet (1) and exhaust plus the by-pass (2) in order to make it easier. </a:t>
                      </a:r>
                      <a:r>
                        <a:rPr lang="it-IT" sz="1400" u="none" strike="noStrike">
                          <a:effectLst/>
                        </a:rPr>
                        <a:t>Pipe holders </a:t>
                      </a:r>
                      <a:r>
                        <a:rPr lang="it-IT" sz="1400" u="none" strike="noStrike" smtClean="0">
                          <a:effectLst/>
                        </a:rPr>
                        <a:t>to define (not clear to me). Pipes goes everywhere.. they are not selfsustaining.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1146201017"/>
                  </a:ext>
                </a:extLst>
              </a:tr>
              <a:tr h="4344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by-pass welding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smtClean="0">
                          <a:effectLst/>
                        </a:rPr>
                        <a:t>welding of the bypass with</a:t>
                      </a:r>
                      <a:r>
                        <a:rPr lang="it-IT" sz="1400" u="none" strike="noStrike" baseline="0" smtClean="0">
                          <a:effectLst/>
                        </a:rPr>
                        <a:t> the pipes placed inside the HS </a:t>
                      </a:r>
                      <a:r>
                        <a:rPr lang="it-IT" sz="1400" u="none" strike="noStrike" smtClean="0">
                          <a:effectLst/>
                        </a:rPr>
                        <a:t>(Is there enough room for the WH?)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3753052174"/>
                  </a:ext>
                </a:extLst>
              </a:tr>
              <a:tr h="3492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Leak </a:t>
                      </a:r>
                      <a:r>
                        <a:rPr lang="it-IT" sz="1400" b="1" u="none" strike="noStrike" smtClean="0">
                          <a:effectLst/>
                        </a:rPr>
                        <a:t>or/and </a:t>
                      </a:r>
                      <a:r>
                        <a:rPr lang="it-IT" sz="1400" b="1" u="none" strike="noStrike">
                          <a:effectLst/>
                        </a:rPr>
                        <a:t>Pressure Test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smtClean="0">
                          <a:effectLst/>
                        </a:rPr>
                        <a:t>re-working </a:t>
                      </a:r>
                      <a:r>
                        <a:rPr lang="it-IT" sz="1400" u="none" strike="noStrike">
                          <a:effectLst/>
                        </a:rPr>
                        <a:t>(socket baseline)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2549608197"/>
                  </a:ext>
                </a:extLst>
              </a:tr>
              <a:tr h="4620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1st Manifold welding 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smtClean="0">
                          <a:effectLst/>
                        </a:rPr>
                        <a:t>Suggested by Simone: socket, Mechanical</a:t>
                      </a:r>
                      <a:r>
                        <a:rPr lang="it-IT" sz="1400" u="none" strike="noStrike" baseline="0" smtClean="0">
                          <a:effectLst/>
                        </a:rPr>
                        <a:t> tool to hold the Welding Head. Procedure has </a:t>
                      </a:r>
                      <a:r>
                        <a:rPr lang="it-IT" sz="1400" u="none" strike="noStrike" smtClean="0">
                          <a:effectLst/>
                        </a:rPr>
                        <a:t>to be tested</a:t>
                      </a: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it-IT" sz="1400" b="0" i="0" u="none" strike="noStrike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474710469"/>
                  </a:ext>
                </a:extLst>
              </a:tr>
              <a:tr h="4116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Cabling (Harness</a:t>
                      </a:r>
                      <a:r>
                        <a:rPr lang="it-IT" sz="1400" b="1" u="none" strike="noStrike" smtClean="0">
                          <a:effectLst/>
                        </a:rPr>
                        <a:t>) insertion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3549522548"/>
                  </a:ext>
                </a:extLst>
              </a:tr>
              <a:tr h="30040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smtClean="0">
                          <a:effectLst/>
                        </a:rPr>
                        <a:t>C-stifness positioning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2893210397"/>
                  </a:ext>
                </a:extLst>
              </a:tr>
              <a:tr h="3492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Half Ring positioning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smtClean="0"/>
                        <a:t>in what order do we place the half rings?</a:t>
                      </a:r>
                      <a:r>
                        <a:rPr lang="it-IT" sz="1400" u="none" strike="noStrike" smtClean="0">
                          <a:effectLst/>
                        </a:rPr>
                        <a:t> (could be from </a:t>
                      </a:r>
                      <a:r>
                        <a:rPr lang="it-IT" sz="1400" u="none" strike="noStrike">
                          <a:effectLst/>
                        </a:rPr>
                        <a:t>high </a:t>
                      </a:r>
                      <a:r>
                        <a:rPr lang="it-IT" sz="1400" u="none" strike="noStrike" smtClean="0">
                          <a:effectLst/>
                        </a:rPr>
                        <a:t>z?)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1740950233"/>
                  </a:ext>
                </a:extLst>
              </a:tr>
              <a:tr h="5732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Pipe HR welding Exhaust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smtClean="0">
                          <a:effectLst/>
                        </a:rPr>
                        <a:t>2 weldings: Start with welding</a:t>
                      </a:r>
                      <a:r>
                        <a:rPr lang="it-IT" sz="1400" u="none" strike="noStrike" baseline="0" smtClean="0">
                          <a:effectLst/>
                        </a:rPr>
                        <a:t> the</a:t>
                      </a:r>
                      <a:r>
                        <a:rPr lang="it-IT" sz="1400" u="none" strike="noStrike" smtClean="0">
                          <a:effectLst/>
                        </a:rPr>
                        <a:t> Outlet.</a:t>
                      </a:r>
                      <a:r>
                        <a:rPr lang="it-IT" sz="1400" u="none" strike="noStrike" baseline="0" smtClean="0">
                          <a:effectLst/>
                        </a:rPr>
                        <a:t> </a:t>
                      </a:r>
                      <a:r>
                        <a:rPr lang="it-IT" sz="1400" u="none" strike="noStrike" smtClean="0">
                          <a:effectLst/>
                        </a:rPr>
                        <a:t>The </a:t>
                      </a:r>
                      <a:r>
                        <a:rPr lang="it-IT" sz="1400" u="none" strike="noStrike">
                          <a:effectLst/>
                        </a:rPr>
                        <a:t>U (exhaust) </a:t>
                      </a:r>
                      <a:r>
                        <a:rPr lang="it-IT" sz="1400" u="none" strike="noStrike" smtClean="0">
                          <a:effectLst/>
                        </a:rPr>
                        <a:t>part is custom on place. First do the welding manifold side, then HR side.</a:t>
                      </a:r>
                      <a:r>
                        <a:rPr lang="it-IT" sz="1400" u="none" strike="noStrike" baseline="0" smtClean="0">
                          <a:effectLst/>
                        </a:rPr>
                        <a:t> Suggested </a:t>
                      </a:r>
                      <a:r>
                        <a:rPr lang="it-IT" sz="1400" u="none" strike="noStrike" smtClean="0">
                          <a:effectLst/>
                        </a:rPr>
                        <a:t>socket </a:t>
                      </a:r>
                      <a:r>
                        <a:rPr lang="it-IT" sz="1400" u="none" strike="noStrike">
                          <a:effectLst/>
                        </a:rPr>
                        <a:t>welding. </a:t>
                      </a:r>
                      <a:r>
                        <a:rPr lang="it-IT" sz="1400" u="none" strike="noStrike" smtClean="0">
                          <a:effectLst/>
                        </a:rPr>
                        <a:t>Mechanical tool needed to hold the welding head.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2755545787"/>
                  </a:ext>
                </a:extLst>
              </a:tr>
              <a:tr h="5732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Leak </a:t>
                      </a:r>
                      <a:r>
                        <a:rPr lang="it-IT" sz="1400" b="1" u="none" strike="noStrike" smtClean="0">
                          <a:effectLst/>
                        </a:rPr>
                        <a:t>or/and </a:t>
                      </a:r>
                      <a:r>
                        <a:rPr lang="it-IT" sz="1400" b="1" u="none" strike="noStrike">
                          <a:effectLst/>
                        </a:rPr>
                        <a:t>Pressure </a:t>
                      </a:r>
                      <a:r>
                        <a:rPr lang="it-IT" sz="1400" b="1" u="none" strike="noStrike" smtClean="0">
                          <a:effectLst/>
                        </a:rPr>
                        <a:t>test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smtClean="0">
                          <a:effectLst/>
                        </a:rPr>
                        <a:t>Not clear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2424780437"/>
                  </a:ext>
                </a:extLst>
              </a:tr>
              <a:tr h="19489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Pipe HR welding Inlet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smtClean="0">
                          <a:effectLst/>
                        </a:rPr>
                        <a:t>1 welding. Mechanical</a:t>
                      </a:r>
                      <a:r>
                        <a:rPr lang="it-IT" sz="1400" u="none" strike="noStrike" baseline="0" smtClean="0">
                          <a:effectLst/>
                        </a:rPr>
                        <a:t> tool to hold the Welding Head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1092349711"/>
                  </a:ext>
                </a:extLst>
              </a:tr>
              <a:tr h="26922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Leak o Pressure test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527190763"/>
                  </a:ext>
                </a:extLst>
              </a:tr>
              <a:tr h="3315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HR electrical connection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9" marR="7129" marT="7129" marB="0" anchor="ctr"/>
                </a:tc>
                <a:extLst>
                  <a:ext uri="{0D108BD9-81ED-4DB2-BD59-A6C34878D82A}">
                    <a16:rowId xmlns:a16="http://schemas.microsoft.com/office/drawing/2014/main" val="2904418592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6940471" y="5741919"/>
            <a:ext cx="33008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mtClean="0"/>
              <a:t>Only the HS part. (with S. Coelli)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128" y="1175610"/>
            <a:ext cx="5563053" cy="488943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208194" y="1175610"/>
            <a:ext cx="180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by-pass welding</a:t>
            </a:r>
            <a:endParaRPr lang="it-IT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4567408" y="3436510"/>
            <a:ext cx="2520879" cy="1336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761299" y="3067178"/>
            <a:ext cx="10232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mtClean="0"/>
              <a:t>by-pass</a:t>
            </a:r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5020000" y="2604813"/>
            <a:ext cx="1962778" cy="16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576659" y="2235481"/>
            <a:ext cx="7753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mtClean="0"/>
              <a:t>Inlet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4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72" y="1209151"/>
            <a:ext cx="5212677" cy="420279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689610" y="5737608"/>
            <a:ext cx="195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1° exhaust welding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923545" y="5672292"/>
            <a:ext cx="195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2</a:t>
            </a:r>
            <a:r>
              <a:rPr lang="it-IT" smtClean="0"/>
              <a:t>° exhaust welding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16" y="1209151"/>
            <a:ext cx="4890222" cy="4202797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H="1">
            <a:off x="3609897" y="1441938"/>
            <a:ext cx="205964" cy="47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2988353" y="1072606"/>
            <a:ext cx="14490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mtClean="0"/>
              <a:t>U customized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26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176" y="1156109"/>
            <a:ext cx="5836579" cy="48604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09994" y="5072357"/>
            <a:ext cx="14589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mtClean="0"/>
              <a:t>Inlet Welding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957894" y="1279106"/>
            <a:ext cx="2198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Swagelok Welding Head used in the model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92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678" y="1020893"/>
            <a:ext cx="5685013" cy="51972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5669" y="172311"/>
            <a:ext cx="6448059" cy="6711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24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1° welding on manifold and test before the cabling insertion, just after the </a:t>
            </a:r>
            <a:r>
              <a:rPr lang="it-IT" sz="240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piping positioning</a:t>
            </a:r>
            <a:endParaRPr lang="it-IT" sz="24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Emiliano Dané - Otranto 20240509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A4DBC0-06C9-4701-9891-6BD2791C2DCB}" type="slidenum">
              <a:rPr kumimoji="0" lang="it-IT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208194" y="2412222"/>
            <a:ext cx="328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Maybe more confortable putting the Assembly tool in vertical</a:t>
            </a:r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182126" y="3718859"/>
            <a:ext cx="1953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Only half Manifold is present at this level</a:t>
            </a:r>
            <a:endParaRPr lang="it-IT"/>
          </a:p>
        </p:txBody>
      </p:sp>
      <p:cxnSp>
        <p:nvCxnSpPr>
          <p:cNvPr id="23" name="Connettore 2 22"/>
          <p:cNvCxnSpPr>
            <a:stCxn id="21" idx="3"/>
          </p:cNvCxnSpPr>
          <p:nvPr/>
        </p:nvCxnSpPr>
        <p:spPr>
          <a:xfrm flipV="1">
            <a:off x="2135427" y="3766780"/>
            <a:ext cx="2660093" cy="413744"/>
          </a:xfrm>
          <a:prstGeom prst="straightConnector1">
            <a:avLst/>
          </a:prstGeom>
          <a:ln w="66675">
            <a:solidFill>
              <a:schemeClr val="accent2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15701" y="1909088"/>
            <a:ext cx="181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fitting</a:t>
            </a:r>
            <a:endParaRPr lang="it-IT" dirty="0"/>
          </a:p>
        </p:txBody>
      </p:sp>
      <p:cxnSp>
        <p:nvCxnSpPr>
          <p:cNvPr id="30" name="Connettore 2 29"/>
          <p:cNvCxnSpPr>
            <a:stCxn id="28" idx="3"/>
          </p:cNvCxnSpPr>
          <p:nvPr/>
        </p:nvCxnSpPr>
        <p:spPr>
          <a:xfrm>
            <a:off x="2135427" y="2093754"/>
            <a:ext cx="2416253" cy="776523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8208194" y="3973652"/>
            <a:ext cx="3282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The recovery could be done cutting, remove the entire piping, rework in workshop and restart the process or we can use another brand new one set of pipings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776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24E095B-181F-4AD8-ACEB-561AD26FC03B}" vid="{A252BB58-3DFA-4499-9039-9D18D600ECF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1209</Words>
  <Application>Microsoft Office PowerPoint</Application>
  <PresentationFormat>Widescreen</PresentationFormat>
  <Paragraphs>161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Tema1</vt:lpstr>
      <vt:lpstr>ITk Integration Lecce May - 9th – 2024  Emiliano Dané on behalf ITk Frascati collaboration</vt:lpstr>
      <vt:lpstr>General items</vt:lpstr>
      <vt:lpstr>Presentazione standard di PowerPoint</vt:lpstr>
      <vt:lpstr>1° attempt to go in detail for the assembly activities (focusing on weldings – S. Coelli)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1° welding on manifold and test before the cabling insertion, just after the piping positioning</vt:lpstr>
      <vt:lpstr>2nd welding after the mating of the layer </vt:lpstr>
      <vt:lpstr>Presentazione standard di PowerPoint</vt:lpstr>
      <vt:lpstr>Functional test in limatic Chamber</vt:lpstr>
      <vt:lpstr>Presentazione standard di PowerPoint</vt:lpstr>
      <vt:lpstr>Presentazione standard di PowerPoint</vt:lpstr>
      <vt:lpstr>Presentazione standard di PowerPoint</vt:lpstr>
      <vt:lpstr>Shipping</vt:lpstr>
      <vt:lpstr>Presentazione standard di PowerPoint</vt:lpstr>
      <vt:lpstr>Shipping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 Integration Lecce May - 9th – 2024  Emiliano Dané on behalf ITk Frascati collaboration</dc:title>
  <dc:creator>dane</dc:creator>
  <cp:lastModifiedBy>dane</cp:lastModifiedBy>
  <cp:revision>38</cp:revision>
  <dcterms:created xsi:type="dcterms:W3CDTF">2024-04-29T09:42:14Z</dcterms:created>
  <dcterms:modified xsi:type="dcterms:W3CDTF">2024-05-08T06:54:49Z</dcterms:modified>
</cp:coreProperties>
</file>