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0" r:id="rId3"/>
    <p:sldId id="285" r:id="rId4"/>
    <p:sldId id="260" r:id="rId5"/>
    <p:sldId id="289" r:id="rId6"/>
    <p:sldId id="266" r:id="rId7"/>
    <p:sldId id="277" r:id="rId8"/>
    <p:sldId id="294" r:id="rId9"/>
    <p:sldId id="292" r:id="rId10"/>
    <p:sldId id="263" r:id="rId11"/>
    <p:sldId id="269" r:id="rId12"/>
    <p:sldId id="288" r:id="rId13"/>
    <p:sldId id="282" r:id="rId14"/>
    <p:sldId id="283" r:id="rId15"/>
    <p:sldId id="284" r:id="rId16"/>
    <p:sldId id="281" r:id="rId17"/>
    <p:sldId id="258" r:id="rId18"/>
    <p:sldId id="264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200"/>
    <a:srgbClr val="B80EB0"/>
    <a:srgbClr val="A52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26B12-7B78-44EC-A1EC-170EB3A72E6A}" v="34" dt="2025-10-04T08:13:16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AB8A5E5-1095-EC08-FA62-8FB75285D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DE253E-D346-347E-F17E-FCC31B4AEE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D4981-4A60-425B-B7B2-BBF5CC2988F7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275045-6897-7178-B896-5520E56BC6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2F5884-8B5C-9459-2580-454BC8A731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0F1C9-3EF0-4355-9510-BBC2489601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741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E9B7-20A4-42FB-8DD1-866DD7F3ACF0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66DA8-6FAB-4BF1-B569-B6F2E4F676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165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ED468-7A0F-4BA1-B277-9D030B1E65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8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6DA8-6FAB-4BF1-B569-B6F2E4F6764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57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6DA8-6FAB-4BF1-B569-B6F2E4F6764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42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8F61-D1EF-4CA0-9051-D9C64649E8F7}" type="datetime1">
              <a:rPr lang="it-IT" smtClean="0"/>
              <a:t>02/10/2025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AA0A-A930-48C7-80F7-317D3247B3F0}" type="datetime1">
              <a:rPr lang="it-IT" smtClean="0"/>
              <a:t>02/10/2025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64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3577-1A68-4DAC-89BD-A14C849107FC}" type="datetime1">
              <a:rPr lang="it-IT" smtClean="0"/>
              <a:t>02/10/2025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22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3543-363E-4455-B488-93ED026B0584}" type="datetime1">
              <a:rPr lang="it-IT" smtClean="0"/>
              <a:t>02/10/2025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64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CF54-B478-418F-8E68-4FE48D7CF64E}" type="datetime1">
              <a:rPr lang="it-IT" smtClean="0"/>
              <a:t>02/10/2025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7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422D-3ECD-4CA1-B45B-05BAD17DEEC0}" type="datetime1">
              <a:rPr lang="it-IT" smtClean="0"/>
              <a:t>02/10/2025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62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91B5-2642-4130-B32E-257339F56B77}" type="datetime1">
              <a:rPr lang="it-IT" smtClean="0"/>
              <a:t>02/10/2025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533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153D-15A4-4CF5-A799-8D4B13F1BB16}" type="datetime1">
              <a:rPr lang="it-IT" smtClean="0"/>
              <a:t>02/10/2025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26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955D-BA0B-4636-A843-1A4FD31AE7F8}" type="datetime1">
              <a:rPr lang="it-IT" smtClean="0"/>
              <a:t>02/10/2025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XXXV International School "Francesco Romano"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5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73E5F1-A57E-401A-9C70-66CE3D473202}" type="datetime1">
              <a:rPr lang="it-IT" smtClean="0"/>
              <a:t>02/10/2025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XXXV International School "Francesco Romano"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28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7931-571C-45D9-9984-4A0511F5D523}" type="datetime1">
              <a:rPr lang="it-IT" smtClean="0"/>
              <a:t>02/10/2025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8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49F57D-9AD9-40DF-907C-E625665CF0EB}" type="datetime1">
              <a:rPr lang="it-IT" smtClean="0"/>
              <a:t>02/10/2025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XXXV International School "Francesco Romano"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4DF3B0-253F-4295-8021-D7D11C40ACD1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10762D7D-626D-D4A4-E802-E885276A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/>
              <a:t>XXXV International School "Francesco Romano"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D3D1C4-C315-388E-5808-5FF4A30A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1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BEDDBC-0ED3-289F-78CB-5EF68DF22E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3362" y="2495613"/>
            <a:ext cx="4958080" cy="1549400"/>
          </a:xfrm>
        </p:spPr>
        <p:txBody>
          <a:bodyPr anchor="b">
            <a:noAutofit/>
          </a:bodyPr>
          <a:lstStyle/>
          <a:p>
            <a:r>
              <a:rPr lang="it-IT" sz="4400" b="1" dirty="0">
                <a:solidFill>
                  <a:schemeClr val="tx1"/>
                </a:solidFill>
              </a:rPr>
              <a:t>(n,cp) </a:t>
            </a:r>
            <a:r>
              <a:rPr lang="it-IT" sz="4400" b="1" dirty="0" err="1">
                <a:solidFill>
                  <a:schemeClr val="tx1"/>
                </a:solidFill>
              </a:rPr>
              <a:t>measurements</a:t>
            </a:r>
            <a:r>
              <a:rPr lang="it-IT" sz="4400" b="1" dirty="0">
                <a:solidFill>
                  <a:schemeClr val="tx1"/>
                </a:solidFill>
              </a:rPr>
              <a:t> </a:t>
            </a:r>
            <a:r>
              <a:rPr lang="it-IT" sz="4400" b="1" dirty="0" err="1">
                <a:solidFill>
                  <a:schemeClr val="tx1"/>
                </a:solidFill>
              </a:rPr>
              <a:t>at</a:t>
            </a:r>
            <a:r>
              <a:rPr lang="it-IT" sz="4400" b="1" dirty="0">
                <a:solidFill>
                  <a:schemeClr val="tx1"/>
                </a:solidFill>
              </a:rPr>
              <a:t> n_TOF for </a:t>
            </a:r>
            <a:r>
              <a:rPr lang="it-IT" sz="4400" b="1" dirty="0" err="1">
                <a:solidFill>
                  <a:schemeClr val="tx1"/>
                </a:solidFill>
              </a:rPr>
              <a:t>tritium</a:t>
            </a:r>
            <a:r>
              <a:rPr lang="it-IT" sz="4400" b="1" dirty="0">
                <a:solidFill>
                  <a:schemeClr val="tx1"/>
                </a:solidFill>
              </a:rPr>
              <a:t> breeding in nuclear fusion </a:t>
            </a:r>
            <a:r>
              <a:rPr lang="it-IT" sz="4400" b="1" dirty="0" err="1">
                <a:solidFill>
                  <a:schemeClr val="tx1"/>
                </a:solidFill>
              </a:rPr>
              <a:t>reactors</a:t>
            </a:r>
            <a:endParaRPr lang="it-IT" sz="4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F2CDB2-9CDC-B1B0-AD83-51C2C3570BE9}"/>
              </a:ext>
            </a:extLst>
          </p:cNvPr>
          <p:cNvSpPr txBox="1"/>
          <p:nvPr/>
        </p:nvSpPr>
        <p:spPr>
          <a:xfrm>
            <a:off x="331324" y="6045442"/>
            <a:ext cx="5054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Giulio Perfetto, </a:t>
            </a:r>
            <a:r>
              <a:rPr lang="it-IT" sz="1400" b="1" dirty="0" err="1"/>
              <a:t>Uniba</a:t>
            </a:r>
            <a:r>
              <a:rPr lang="it-IT" sz="1400" b="1" dirty="0"/>
              <a:t> and INFN sezione di Bari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8DD1BCD-92DA-C542-E1FD-16D6E81E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206" y="-569"/>
            <a:ext cx="1139794" cy="9158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2EC5821-7DEB-6BF9-713F-B147B2DF8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06"/>
            <a:ext cx="1291151" cy="10787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FA07C7C-B851-B9F6-2977-161F803B5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85" y="49006"/>
            <a:ext cx="1486902" cy="773428"/>
          </a:xfrm>
          <a:prstGeom prst="rect">
            <a:avLst/>
          </a:prstGeom>
        </p:spPr>
      </p:pic>
      <p:pic>
        <p:nvPicPr>
          <p:cNvPr id="9" name="Picture 2" descr="Cern Logo and symbol, meaning, history, sign.">
            <a:extLst>
              <a:ext uri="{FF2B5EF4-FFF2-40B4-BE49-F238E27FC236}">
                <a16:creationId xmlns:a16="http://schemas.microsoft.com/office/drawing/2014/main" id="{314BFB15-A9C8-3B45-49CB-221D2607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70" y="0"/>
            <a:ext cx="1950052" cy="10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nopoli Tour | Italy | Puglialy Authentic tours 2022-2023">
            <a:extLst>
              <a:ext uri="{FF2B5EF4-FFF2-40B4-BE49-F238E27FC236}">
                <a16:creationId xmlns:a16="http://schemas.microsoft.com/office/drawing/2014/main" id="{CF31B09A-F6E4-702F-1807-79FE0F8B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39" y="1416369"/>
            <a:ext cx="7079299" cy="46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E338306-4FD5-5024-671D-2729EF016183}"/>
              </a:ext>
            </a:extLst>
          </p:cNvPr>
          <p:cNvSpPr txBox="1"/>
          <p:nvPr/>
        </p:nvSpPr>
        <p:spPr>
          <a:xfrm>
            <a:off x="427321" y="4404046"/>
            <a:ext cx="4958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2025 September 28th - October 5</a:t>
            </a:r>
            <a:r>
              <a:rPr lang="en-US" b="1" baseline="30000" dirty="0"/>
              <a:t>th</a:t>
            </a:r>
            <a:r>
              <a:rPr lang="en-US" b="1" dirty="0"/>
              <a:t>,</a:t>
            </a:r>
            <a:br>
              <a:rPr lang="en-US" b="1" dirty="0"/>
            </a:br>
            <a:r>
              <a:rPr lang="it-IT" b="1" dirty="0"/>
              <a:t>Monopoli (Bari) - </a:t>
            </a:r>
            <a:r>
              <a:rPr lang="it-IT" b="1" dirty="0" err="1"/>
              <a:t>Italy</a:t>
            </a:r>
            <a:endParaRPr lang="it-IT" b="1" dirty="0"/>
          </a:p>
          <a:p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8BDC064-42E2-D3AD-F0B2-0135540AD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07" y="5211198"/>
            <a:ext cx="4261490" cy="7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2CB4C80B-AAFC-8A00-A581-C9DFFD07D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77" y="793001"/>
            <a:ext cx="5505974" cy="5340795"/>
          </a:xfrm>
          <a:prstGeom prst="rect">
            <a:avLst/>
          </a:prstGeom>
        </p:spPr>
      </p:pic>
      <p:pic>
        <p:nvPicPr>
          <p:cNvPr id="5" name="Immagine 4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C1A0C9DD-1240-8928-3D8E-9D5B635D0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1" y="793001"/>
            <a:ext cx="5505973" cy="5340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52AFE5D5-0E0D-C64C-8C50-294F4A249351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99857" y="724204"/>
                <a:ext cx="12377651" cy="617390"/>
              </a:xfr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r>
                  <a:rPr lang="it-IT" sz="4400" b="1" dirty="0">
                    <a:solidFill>
                      <a:schemeClr val="tx1"/>
                    </a:solidFill>
                  </a:rPr>
                  <a:t>Alpha particles are more sensitive to </a:t>
                </a:r>
                <a:r>
                  <a:rPr lang="it-IT" sz="4400" b="1" dirty="0" err="1">
                    <a:solidFill>
                      <a:schemeClr val="tx1"/>
                    </a:solidFill>
                  </a:rPr>
                  <a:t>identification</a:t>
                </a:r>
                <a:r>
                  <a:rPr lang="it-IT" sz="4400" b="1" dirty="0">
                    <a:solidFill>
                      <a:schemeClr val="tx1"/>
                    </a:solidFill>
                  </a:rPr>
                  <a:t> </a:t>
                </a:r>
                <a:r>
                  <a:rPr lang="it-IT" sz="4400" b="1" dirty="0" err="1">
                    <a:solidFill>
                      <a:schemeClr val="tx1"/>
                    </a:solidFill>
                  </a:rPr>
                  <a:t>threshold</a:t>
                </a:r>
                <a:r>
                  <a:rPr lang="it-IT" sz="4400" b="1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it-IT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it-IT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en-US" sz="4400" i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52AFE5D5-0E0D-C64C-8C50-294F4A249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99857" y="724204"/>
                <a:ext cx="12377651" cy="617390"/>
              </a:xfrm>
              <a:blipFill>
                <a:blip r:embed="rId4"/>
                <a:stretch>
                  <a:fillRect l="-1969" t="-136634" b="-485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DCD3F0E3-AD68-9FFC-4C2E-4CC935E7946D}"/>
              </a:ext>
            </a:extLst>
          </p:cNvPr>
          <p:cNvSpPr txBox="1"/>
          <p:nvPr/>
        </p:nvSpPr>
        <p:spPr>
          <a:xfrm>
            <a:off x="1003433" y="4754064"/>
            <a:ext cx="96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2 MeV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C332FDA-A120-1E37-C71C-817356C76205}"/>
              </a:ext>
            </a:extLst>
          </p:cNvPr>
          <p:cNvCxnSpPr>
            <a:cxnSpLocks/>
          </p:cNvCxnSpPr>
          <p:nvPr/>
        </p:nvCxnSpPr>
        <p:spPr>
          <a:xfrm>
            <a:off x="1001570" y="5103212"/>
            <a:ext cx="41947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5B9901-723B-A598-F839-8266720958D6}"/>
              </a:ext>
            </a:extLst>
          </p:cNvPr>
          <p:cNvSpPr txBox="1"/>
          <p:nvPr/>
        </p:nvSpPr>
        <p:spPr>
          <a:xfrm>
            <a:off x="6776642" y="4616006"/>
            <a:ext cx="96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2 MeV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2F22ED2-7D3C-7AB7-58A6-30E45AB5ABF6}"/>
              </a:ext>
            </a:extLst>
          </p:cNvPr>
          <p:cNvCxnSpPr>
            <a:cxnSpLocks/>
          </p:cNvCxnSpPr>
          <p:nvPr/>
        </p:nvCxnSpPr>
        <p:spPr>
          <a:xfrm>
            <a:off x="6644082" y="4941995"/>
            <a:ext cx="43195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DE97B7-477A-B7F7-A7D4-F97EF588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10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7681E1-2085-2931-D184-253AF094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7E1674-5F30-A5A1-DFCC-5078438630F3}"/>
              </a:ext>
            </a:extLst>
          </p:cNvPr>
          <p:cNvSpPr txBox="1"/>
          <p:nvPr/>
        </p:nvSpPr>
        <p:spPr>
          <a:xfrm>
            <a:off x="6804074" y="2587807"/>
            <a:ext cx="3073415" cy="369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b="1" dirty="0" err="1">
                <a:solidFill>
                  <a:schemeClr val="tx1"/>
                </a:solidFill>
                <a:sym typeface="Wingdings" panose="05000000000000000000" pitchFamily="2" charset="2"/>
              </a:rPr>
              <a:t>Efficiency</a:t>
            </a: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b="1" dirty="0" err="1">
                <a:solidFill>
                  <a:schemeClr val="tx1"/>
                </a:solidFill>
                <a:sym typeface="Wingdings" panose="05000000000000000000" pitchFamily="2" charset="2"/>
              </a:rPr>
              <a:t>corrections</a:t>
            </a: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b="1" dirty="0" err="1">
                <a:solidFill>
                  <a:schemeClr val="tx1"/>
                </a:solidFill>
                <a:sym typeface="Wingdings" panose="05000000000000000000" pitchFamily="2" charset="2"/>
              </a:rPr>
              <a:t>needed</a:t>
            </a: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4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594C3-E9E2-D330-4EA1-3D4A9CAA4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8519C0B5-2B5C-33D2-3ED1-404AF62CAFE5}"/>
              </a:ext>
            </a:extLst>
          </p:cNvPr>
          <p:cNvGrpSpPr/>
          <p:nvPr/>
        </p:nvGrpSpPr>
        <p:grpSpPr>
          <a:xfrm>
            <a:off x="5695301" y="806671"/>
            <a:ext cx="6647425" cy="4976397"/>
            <a:chOff x="5544575" y="850347"/>
            <a:chExt cx="6647425" cy="4976397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8B8EBAE8-91CB-47F0-F593-3946DBA8A2B4}"/>
                </a:ext>
              </a:extLst>
            </p:cNvPr>
            <p:cNvGrpSpPr/>
            <p:nvPr/>
          </p:nvGrpSpPr>
          <p:grpSpPr>
            <a:xfrm>
              <a:off x="5544575" y="898028"/>
              <a:ext cx="6370133" cy="4928716"/>
              <a:chOff x="5544575" y="898028"/>
              <a:chExt cx="6370133" cy="4928716"/>
            </a:xfrm>
          </p:grpSpPr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ED47447C-F1ED-0190-E0D4-5F6E571FC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44575" y="898028"/>
                <a:ext cx="6370133" cy="4928716"/>
              </a:xfrm>
              <a:prstGeom prst="rect">
                <a:avLst/>
              </a:prstGeom>
            </p:spPr>
          </p:pic>
          <p:pic>
            <p:nvPicPr>
              <p:cNvPr id="15" name="Immagine 14">
                <a:extLst>
                  <a:ext uri="{FF2B5EF4-FFF2-40B4-BE49-F238E27FC236}">
                    <a16:creationId xmlns:a16="http://schemas.microsoft.com/office/drawing/2014/main" id="{31CA24DD-F0CF-0C10-4F0A-6258EDB7A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7212" y="935083"/>
                <a:ext cx="4642748" cy="36933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DFDB436A-22FA-F21C-6A5E-43984D605DEC}"/>
                    </a:ext>
                  </a:extLst>
                </p:cNvPr>
                <p:cNvSpPr txBox="1"/>
                <p:nvPr/>
              </p:nvSpPr>
              <p:spPr>
                <a:xfrm>
                  <a:off x="6007275" y="850347"/>
                  <a:ext cx="6184725" cy="490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dirty="0"/>
                    <a:t>Alpha and </a:t>
                  </a:r>
                  <a:r>
                    <a:rPr lang="it-IT" sz="2400" dirty="0" err="1"/>
                    <a:t>Triton</a:t>
                  </a:r>
                  <a:r>
                    <a:rPr lang="it-IT" sz="2400" dirty="0"/>
                    <a:t> </a:t>
                  </a:r>
                  <a:r>
                    <a:rPr lang="it-IT" sz="2400" dirty="0" err="1"/>
                    <a:t>Coincidences</a:t>
                  </a:r>
                  <a:r>
                    <a:rPr lang="it-IT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𝑑𝑒𝑝</m:t>
                          </m:r>
                        </m:sub>
                      </m:sSub>
                    </m:oMath>
                  </a14:m>
                  <a:r>
                    <a:rPr lang="it-IT" sz="2400" dirty="0"/>
                    <a:t> &gt; 1 MeV</a:t>
                  </a: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DFDB436A-22FA-F21C-6A5E-43984D605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275" y="850347"/>
                  <a:ext cx="6184725" cy="490199"/>
                </a:xfrm>
                <a:prstGeom prst="rect">
                  <a:avLst/>
                </a:prstGeom>
                <a:blipFill>
                  <a:blip r:embed="rId4"/>
                  <a:stretch>
                    <a:fillRect l="-1478" t="-8642" b="-2222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CB25E7A0-30F3-E113-527D-195F9661CAFA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745965" y="-224868"/>
                <a:ext cx="11233831" cy="1058863"/>
              </a:xfr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</a:rPr>
                  <a:t>Background and coincidences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it-IT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it-IT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  <m:r>
                      <a:rPr lang="it-IT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sample</a:t>
                </a:r>
              </a:p>
            </p:txBody>
          </p:sp>
        </mc:Choice>
        <mc:Fallback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CB25E7A0-30F3-E113-527D-195F9661CA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745965" y="-224868"/>
                <a:ext cx="11233831" cy="1058863"/>
              </a:xfrm>
              <a:blipFill>
                <a:blip r:embed="rId5"/>
                <a:stretch>
                  <a:fillRect l="-2170" b="-275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FD13657E-277B-E182-4F22-5FF61903D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8" y="1132599"/>
            <a:ext cx="4896512" cy="4652269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C75095F-8AB6-7DC8-DA1C-7FE78758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11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6E3C12-0AC5-3015-CD78-CC36029FA442}"/>
              </a:ext>
            </a:extLst>
          </p:cNvPr>
          <p:cNvSpPr txBox="1"/>
          <p:nvPr/>
        </p:nvSpPr>
        <p:spPr>
          <a:xfrm flipH="1">
            <a:off x="6369566" y="5418325"/>
            <a:ext cx="93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7D8483-6CA3-E66C-630B-6742E7DBADEC}"/>
              </a:ext>
            </a:extLst>
          </p:cNvPr>
          <p:cNvSpPr txBox="1"/>
          <p:nvPr/>
        </p:nvSpPr>
        <p:spPr>
          <a:xfrm flipH="1">
            <a:off x="7279461" y="5447041"/>
            <a:ext cx="93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6D7238-05E8-C24E-FA3A-DAC48F0D8642}"/>
              </a:ext>
            </a:extLst>
          </p:cNvPr>
          <p:cNvSpPr txBox="1"/>
          <p:nvPr/>
        </p:nvSpPr>
        <p:spPr>
          <a:xfrm flipH="1">
            <a:off x="8898393" y="5598402"/>
            <a:ext cx="93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5"/>
                </a:solidFill>
              </a:rPr>
              <a:t>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538B820-3DCD-DD92-EF32-619763BE21F4}"/>
              </a:ext>
            </a:extLst>
          </p:cNvPr>
          <p:cNvSpPr/>
          <p:nvPr/>
        </p:nvSpPr>
        <p:spPr>
          <a:xfrm>
            <a:off x="7977793" y="5352967"/>
            <a:ext cx="3234690" cy="20297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32709E-4633-C274-12A8-3D67F4EB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8C0440-ED81-36FF-505A-43CB65417DE5}"/>
              </a:ext>
            </a:extLst>
          </p:cNvPr>
          <p:cNvSpPr txBox="1"/>
          <p:nvPr/>
        </p:nvSpPr>
        <p:spPr>
          <a:xfrm>
            <a:off x="713361" y="5883417"/>
            <a:ext cx="45261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tx1"/>
                </a:solidFill>
              </a:rPr>
              <a:t>1</a:t>
            </a:r>
            <a:r>
              <a:rPr lang="en-GB" b="1" dirty="0">
                <a:solidFill>
                  <a:schemeClr val="tx1"/>
                </a:solidFill>
              </a:rPr>
              <a:t>H/</a:t>
            </a:r>
            <a:r>
              <a:rPr lang="en-GB" b="1" baseline="30000" dirty="0">
                <a:solidFill>
                  <a:schemeClr val="tx1"/>
                </a:solidFill>
              </a:rPr>
              <a:t>2</a:t>
            </a:r>
            <a:r>
              <a:rPr lang="en-GB" b="1" dirty="0">
                <a:solidFill>
                  <a:schemeClr val="tx1"/>
                </a:solidFill>
              </a:rPr>
              <a:t>H are expected to be negligible &lt; 14 MeV 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21E6C6D-FA8C-2B4B-56D5-F9150E0D7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4911" y="1317227"/>
            <a:ext cx="418285" cy="417553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97DF61C-E49A-27AC-B2E4-507C8C56AFC0}"/>
              </a:ext>
            </a:extLst>
          </p:cNvPr>
          <p:cNvSpPr txBox="1"/>
          <p:nvPr/>
        </p:nvSpPr>
        <p:spPr>
          <a:xfrm flipH="1">
            <a:off x="5750938" y="4864327"/>
            <a:ext cx="93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DAD91A7-BDC4-3EE7-5863-2FE7C61A93A8}"/>
              </a:ext>
            </a:extLst>
          </p:cNvPr>
          <p:cNvSpPr txBox="1"/>
          <p:nvPr/>
        </p:nvSpPr>
        <p:spPr>
          <a:xfrm flipH="1">
            <a:off x="5741021" y="4168055"/>
            <a:ext cx="93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0648192-BE2A-2DFF-B516-454EDEF6DC70}"/>
              </a:ext>
            </a:extLst>
          </p:cNvPr>
          <p:cNvSpPr txBox="1"/>
          <p:nvPr/>
        </p:nvSpPr>
        <p:spPr>
          <a:xfrm flipH="1">
            <a:off x="5418733" y="2842046"/>
            <a:ext cx="93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5"/>
                </a:solidFill>
              </a:rPr>
              <a:t>S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341541F-B67B-06CE-15F8-D2831CA55C92}"/>
              </a:ext>
            </a:extLst>
          </p:cNvPr>
          <p:cNvSpPr/>
          <p:nvPr/>
        </p:nvSpPr>
        <p:spPr>
          <a:xfrm rot="5400000">
            <a:off x="4747227" y="2661872"/>
            <a:ext cx="2691734" cy="24965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94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04B3C-15B8-057D-E025-54608AE71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39" y="692066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5603F0-134F-F416-FE24-81081299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12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F14A5E-4ED7-201C-DDBB-358CC1C0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F02F43-9953-B8C4-0792-5C585F8B35BC}"/>
              </a:ext>
            </a:extLst>
          </p:cNvPr>
          <p:cNvSpPr txBox="1"/>
          <p:nvPr/>
        </p:nvSpPr>
        <p:spPr>
          <a:xfrm>
            <a:off x="1002483" y="5868660"/>
            <a:ext cx="891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First experimental test planned for end of  2025</a:t>
            </a:r>
            <a:endParaRPr lang="it-IT" sz="2400" b="1" dirty="0"/>
          </a:p>
        </p:txBody>
      </p:sp>
      <p:pic>
        <p:nvPicPr>
          <p:cNvPr id="3078" name="Picture 6" descr="stay tuned text Button. stay tuned Sign Icon Label Sticker Web Buttons ...">
            <a:extLst>
              <a:ext uri="{FF2B5EF4-FFF2-40B4-BE49-F238E27FC236}">
                <a16:creationId xmlns:a16="http://schemas.microsoft.com/office/drawing/2014/main" id="{D9DA693E-B901-9762-EC78-7FDF3292C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4295" r="9175" b="24318"/>
          <a:stretch/>
        </p:blipFill>
        <p:spPr bwMode="auto">
          <a:xfrm>
            <a:off x="8748776" y="5225293"/>
            <a:ext cx="2303363" cy="97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A41838-9268-88FC-E853-4693F5A3D63A}"/>
              </a:ext>
            </a:extLst>
          </p:cNvPr>
          <p:cNvSpPr txBox="1"/>
          <p:nvPr/>
        </p:nvSpPr>
        <p:spPr>
          <a:xfrm>
            <a:off x="1107339" y="2348412"/>
            <a:ext cx="103733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Tritium breeding is essential for fusion, but key experimental data are missing.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We developed the </a:t>
            </a:r>
            <a:r>
              <a:rPr lang="en-US" sz="2400" dirty="0" err="1"/>
              <a:t>SiNBA</a:t>
            </a:r>
            <a:r>
              <a:rPr lang="en-US" sz="2400" dirty="0"/>
              <a:t> detector and MC simulations confirm its suitability for (n,cp) measurements.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 Proposal to the INTC was approved for Lithium, and an addendum for Beryllium was submitted. </a:t>
            </a:r>
          </a:p>
        </p:txBody>
      </p:sp>
    </p:spTree>
    <p:extLst>
      <p:ext uri="{BB962C8B-B14F-4D97-AF65-F5344CB8AC3E}">
        <p14:creationId xmlns:p14="http://schemas.microsoft.com/office/powerpoint/2010/main" val="22996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A2CC0A8-B6C5-7DF1-9901-20E156D1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6EACBE-3998-758C-1ECA-DFE5A76FBDB4}"/>
              </a:ext>
            </a:extLst>
          </p:cNvPr>
          <p:cNvSpPr txBox="1"/>
          <p:nvPr/>
        </p:nvSpPr>
        <p:spPr>
          <a:xfrm>
            <a:off x="7598473" y="2576439"/>
            <a:ext cx="431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/>
              <a:t>THANKS !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DD9894-F47A-A8F3-82F0-92D4AD46B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799" y="109884"/>
            <a:ext cx="1156380" cy="9291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A9C0645-30B9-3BD1-4108-0C1EA510A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71"/>
            <a:ext cx="1459905" cy="12197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2B15EA4-D7CE-E72E-F5B6-EF387A45F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844" y="0"/>
            <a:ext cx="1659015" cy="862955"/>
          </a:xfrm>
          <a:prstGeom prst="rect">
            <a:avLst/>
          </a:prstGeom>
        </p:spPr>
      </p:pic>
      <p:pic>
        <p:nvPicPr>
          <p:cNvPr id="1026" name="Picture 2" descr="Cern Logo and symbol, meaning, history, sign.">
            <a:extLst>
              <a:ext uri="{FF2B5EF4-FFF2-40B4-BE49-F238E27FC236}">
                <a16:creationId xmlns:a16="http://schemas.microsoft.com/office/drawing/2014/main" id="{1F3FAF52-307A-6ED6-9665-8172705E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20" y="-29845"/>
            <a:ext cx="2104862" cy="11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98DDD8C3-7E2F-0B89-8F1F-036844DB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  <a:endParaRPr lang="it-IT" dirty="0"/>
          </a:p>
        </p:txBody>
      </p:sp>
      <p:pic>
        <p:nvPicPr>
          <p:cNvPr id="4" name="Picture 3" descr="A close-up of a machine&#10;&#10;Description automatically generated">
            <a:extLst>
              <a:ext uri="{FF2B5EF4-FFF2-40B4-BE49-F238E27FC236}">
                <a16:creationId xmlns:a16="http://schemas.microsoft.com/office/drawing/2014/main" id="{7D3F7486-F607-96E2-F92D-713D5C7AE8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8" b="43835"/>
          <a:stretch/>
        </p:blipFill>
        <p:spPr>
          <a:xfrm>
            <a:off x="188648" y="1389994"/>
            <a:ext cx="7092087" cy="477354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5CDC19-7C0F-DA63-669A-9A3EB1716E3A}"/>
              </a:ext>
            </a:extLst>
          </p:cNvPr>
          <p:cNvSpPr txBox="1"/>
          <p:nvPr/>
        </p:nvSpPr>
        <p:spPr>
          <a:xfrm>
            <a:off x="11258906" y="6412544"/>
            <a:ext cx="459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/>
          </a:p>
          <a:p>
            <a:endParaRPr lang="it-IT" sz="16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501FC8A-6B0D-3512-ACDF-DB1AFD22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0572" y="4109986"/>
            <a:ext cx="459352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Giulio Perfetto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PhD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University of Bari &amp; INFN Sezione di Bari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g.perfetto1@phd.uniba.it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964EFD-1F78-F6EB-27D0-973272B4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0572" y="5187204"/>
            <a:ext cx="43038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Supervisor: Nicola Colonna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INFN Sezione di Bari &amp; n_TOF Collaboration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nicola.colonna@ba.infn.it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89EBDAC-F431-2C1F-F223-4A072814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42A90AD-B6B4-20D0-7082-9257B593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14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89B3913-4274-9F8E-6B25-FB9623E5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" y="481051"/>
            <a:ext cx="11159088" cy="55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2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44462EA-E351-D8AF-2B75-8847EB0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03C574-1DD9-7FCF-8303-8957EC3A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15</a:t>
            </a:fld>
            <a:endParaRPr lang="it-IT"/>
          </a:p>
        </p:txBody>
      </p:sp>
      <p:pic>
        <p:nvPicPr>
          <p:cNvPr id="5" name="Immagine 4" descr="Immagine che contiene testo, diagramm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8F838C53-1B42-3B96-FADF-E08DD2A95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18" y="401933"/>
            <a:ext cx="8206340" cy="58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0EFE-D9A3-9274-D2A9-F631E87D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ML algorithm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Google Shape;221;g156f45cd726_0_9" descr="A screenshot of a computer&#10;&#10;Description automatically generated">
            <a:extLst>
              <a:ext uri="{FF2B5EF4-FFF2-40B4-BE49-F238E27FC236}">
                <a16:creationId xmlns:a16="http://schemas.microsoft.com/office/drawing/2014/main" id="{4720E2ED-4E3B-D059-64F7-E9A954B4638D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6277724" y="2002178"/>
            <a:ext cx="5225630" cy="2426946"/>
          </a:xfrm>
          <a:prstGeom prst="rect">
            <a:avLst/>
          </a:prstGeom>
          <a:noFill/>
        </p:spPr>
      </p:pic>
      <p:pic>
        <p:nvPicPr>
          <p:cNvPr id="29" name="Picture 28" descr="A diagram of sound waves&#10;&#10;Description automatically generated">
            <a:extLst>
              <a:ext uri="{FF2B5EF4-FFF2-40B4-BE49-F238E27FC236}">
                <a16:creationId xmlns:a16="http://schemas.microsoft.com/office/drawing/2014/main" id="{E432250B-B9F6-A73C-9B80-58A2BB03B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54" y="1722862"/>
            <a:ext cx="5225631" cy="2939415"/>
          </a:xfrm>
          <a:prstGeom prst="rect">
            <a:avLst/>
          </a:prstGeo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1FD1A69-723F-6088-A3AC-9E83D7B2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17" y="5884334"/>
            <a:ext cx="10058400" cy="973666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200" i="1" dirty="0">
                <a:effectLst/>
              </a:rPr>
              <a:t> From G. Vecchio et al 2022 JINST 17 P09040,  “</a:t>
            </a:r>
            <a:r>
              <a:rPr lang="en-US" sz="1200" i="1" u="none" strike="noStrike" baseline="0" dirty="0"/>
              <a:t>Pulse identification and shape analysis by derivative-based peak detection using a Convolutional Neural Network”</a:t>
            </a:r>
            <a:endParaRPr lang="en-US" sz="1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15565-5AE4-85EE-4183-4B3ECFB1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9ABCAEC-7D34-E549-A96E-FCEDAADBE4B0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7BAC52-1638-B437-1B7D-06D542355A00}"/>
              </a:ext>
            </a:extLst>
          </p:cNvPr>
          <p:cNvSpPr txBox="1"/>
          <p:nvPr/>
        </p:nvSpPr>
        <p:spPr>
          <a:xfrm>
            <a:off x="1097280" y="4602731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Traditional threshold-based </a:t>
            </a:r>
            <a:r>
              <a:rPr lang="en-US" dirty="0"/>
              <a:t>techniques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C0A656-6E28-11A3-21FC-1F42D25C185D}"/>
              </a:ext>
            </a:extLst>
          </p:cNvPr>
          <p:cNvSpPr txBox="1"/>
          <p:nvPr/>
        </p:nvSpPr>
        <p:spPr>
          <a:xfrm>
            <a:off x="6213717" y="4602731"/>
            <a:ext cx="43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Pulse discrimination with CNN and adaptive threshold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34A29-D30F-2B5D-0C51-C979AD720A81}"/>
              </a:ext>
            </a:extLst>
          </p:cNvPr>
          <p:cNvSpPr txBox="1"/>
          <p:nvPr/>
        </p:nvSpPr>
        <p:spPr>
          <a:xfrm>
            <a:off x="1216152" y="1234440"/>
            <a:ext cx="177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CNN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B83144-7A36-0CD0-9903-19622B1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</p:spTree>
    <p:extLst>
      <p:ext uri="{BB962C8B-B14F-4D97-AF65-F5344CB8AC3E}">
        <p14:creationId xmlns:p14="http://schemas.microsoft.com/office/powerpoint/2010/main" val="233390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25B0-41ED-9E77-69A5-84286A56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40"/>
            <a:ext cx="10954407" cy="80556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Neutron damage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93EF4-AF59-ED2B-AF85-D5D6C4A6ADC1}"/>
              </a:ext>
            </a:extLst>
          </p:cNvPr>
          <p:cNvSpPr txBox="1"/>
          <p:nvPr/>
        </p:nvSpPr>
        <p:spPr>
          <a:xfrm>
            <a:off x="641409" y="4884575"/>
            <a:ext cx="4869048" cy="1015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(n,cp) reactions: a </a:t>
            </a:r>
            <a:r>
              <a:rPr lang="en-US" sz="2000" b="1" dirty="0"/>
              <a:t>nucleus</a:t>
            </a:r>
            <a:r>
              <a:rPr lang="en-US" sz="2000" dirty="0"/>
              <a:t> capture a </a:t>
            </a:r>
            <a:r>
              <a:rPr lang="en-US" sz="2000" b="1" dirty="0"/>
              <a:t>neutron</a:t>
            </a:r>
            <a:r>
              <a:rPr lang="en-US" sz="2000" dirty="0"/>
              <a:t> and emits a </a:t>
            </a:r>
            <a:r>
              <a:rPr lang="en-US" sz="2000" b="1" dirty="0"/>
              <a:t>light charged particle</a:t>
            </a:r>
            <a:r>
              <a:rPr lang="en-US" sz="2000" dirty="0"/>
              <a:t>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57F6A49-A34E-CA3A-760D-C3B4630ADE2A}"/>
              </a:ext>
            </a:extLst>
          </p:cNvPr>
          <p:cNvSpPr/>
          <p:nvPr/>
        </p:nvSpPr>
        <p:spPr>
          <a:xfrm>
            <a:off x="5729979" y="5037624"/>
            <a:ext cx="1019503" cy="5099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7335C-CF62-CCCB-8AC4-A8FC9C461138}"/>
              </a:ext>
            </a:extLst>
          </p:cNvPr>
          <p:cNvSpPr txBox="1"/>
          <p:nvPr/>
        </p:nvSpPr>
        <p:spPr>
          <a:xfrm>
            <a:off x="6924724" y="4659860"/>
            <a:ext cx="4625867" cy="13234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Very troublesome. They cause </a:t>
            </a:r>
            <a:r>
              <a:rPr lang="en-US" sz="2000" b="1" dirty="0"/>
              <a:t>formation of bubbles</a:t>
            </a:r>
            <a:r>
              <a:rPr lang="en-US" sz="2000" dirty="0"/>
              <a:t> in material that severely alter the </a:t>
            </a:r>
            <a:r>
              <a:rPr lang="en-US" sz="2000" b="1" dirty="0"/>
              <a:t>thermomechanical properties.</a:t>
            </a:r>
          </a:p>
        </p:txBody>
      </p:sp>
      <p:pic>
        <p:nvPicPr>
          <p:cNvPr id="6" name="Picture 5" descr="A close-up of several images of a sample&#10;&#10;Description automatically generated">
            <a:extLst>
              <a:ext uri="{FF2B5EF4-FFF2-40B4-BE49-F238E27FC236}">
                <a16:creationId xmlns:a16="http://schemas.microsoft.com/office/drawing/2014/main" id="{FBAB9183-E39E-A505-31B8-4096942C7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76" y="1783973"/>
            <a:ext cx="6065280" cy="2062195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390C3E5-E6FD-58FA-862C-FD8C344ABD2A}"/>
              </a:ext>
            </a:extLst>
          </p:cNvPr>
          <p:cNvSpPr txBox="1"/>
          <p:nvPr/>
        </p:nvSpPr>
        <p:spPr>
          <a:xfrm>
            <a:off x="5526476" y="3796139"/>
            <a:ext cx="63463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TEM image of He bubbles in various metals. From </a:t>
            </a:r>
            <a:r>
              <a:rPr lang="en-US" sz="1100" i="1" dirty="0" err="1"/>
              <a:t>Li,S</a:t>
            </a:r>
            <a:r>
              <a:rPr lang="en-US" sz="1100" i="1" dirty="0"/>
              <a:t>. et al “</a:t>
            </a:r>
            <a:r>
              <a:rPr lang="en-GB" sz="11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Radiation-Induced Helium Bubbles in Metals”</a:t>
            </a:r>
          </a:p>
          <a:p>
            <a:r>
              <a:rPr lang="en-US" sz="1100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09C04E-3BD1-72FB-1348-EEA5C350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BD261D-A887-033C-5FA9-F50D415D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6DAA40-D2A9-A7EC-EB1F-E0A2E306FA79}"/>
              </a:ext>
            </a:extLst>
          </p:cNvPr>
          <p:cNvSpPr txBox="1"/>
          <p:nvPr/>
        </p:nvSpPr>
        <p:spPr>
          <a:xfrm>
            <a:off x="6096000" y="5987021"/>
            <a:ext cx="752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We</a:t>
            </a:r>
            <a:r>
              <a:rPr lang="it-IT" b="1" dirty="0"/>
              <a:t> are working on a </a:t>
            </a:r>
            <a:r>
              <a:rPr lang="it-IT" b="1" dirty="0" err="1"/>
              <a:t>proposal</a:t>
            </a:r>
            <a:r>
              <a:rPr lang="it-IT" b="1" dirty="0"/>
              <a:t>  for the INTC </a:t>
            </a:r>
            <a:r>
              <a:rPr lang="it-IT" b="1" dirty="0" err="1"/>
              <a:t>related</a:t>
            </a:r>
            <a:r>
              <a:rPr lang="it-IT" b="1" dirty="0"/>
              <a:t> to </a:t>
            </a:r>
            <a:r>
              <a:rPr lang="it-IT" b="1" dirty="0" err="1"/>
              <a:t>this</a:t>
            </a:r>
            <a:r>
              <a:rPr lang="it-IT" b="1" dirty="0"/>
              <a:t> </a:t>
            </a:r>
            <a:r>
              <a:rPr lang="it-IT" b="1" dirty="0" err="1"/>
              <a:t>issue</a:t>
            </a:r>
            <a:endParaRPr lang="it-IT" b="1" dirty="0"/>
          </a:p>
        </p:txBody>
      </p:sp>
      <p:pic>
        <p:nvPicPr>
          <p:cNvPr id="3074" name="Picture 2" descr="Termobranduolinė sintezė: vykstantis stebuklas | Elektronika.lt">
            <a:extLst>
              <a:ext uri="{FF2B5EF4-FFF2-40B4-BE49-F238E27FC236}">
                <a16:creationId xmlns:a16="http://schemas.microsoft.com/office/drawing/2014/main" id="{75A21774-9597-F657-8173-B95EAE0A2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09" y="1783973"/>
            <a:ext cx="3486648" cy="23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52797F82-8189-78BC-32E2-00D34F6BE154}"/>
              </a:ext>
            </a:extLst>
          </p:cNvPr>
          <p:cNvSpPr/>
          <p:nvPr/>
        </p:nvSpPr>
        <p:spPr>
          <a:xfrm>
            <a:off x="3423920" y="3498868"/>
            <a:ext cx="792480" cy="7737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77A8D3E-B902-1361-3413-37CB3D8868DD}"/>
              </a:ext>
            </a:extLst>
          </p:cNvPr>
          <p:cNvCxnSpPr>
            <a:cxnSpLocks/>
          </p:cNvCxnSpPr>
          <p:nvPr/>
        </p:nvCxnSpPr>
        <p:spPr>
          <a:xfrm>
            <a:off x="3820160" y="4272625"/>
            <a:ext cx="0" cy="611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1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51F6CFD5-B66C-41E6-926C-B988E35B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78" y="899778"/>
            <a:ext cx="5336664" cy="49344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C9A100D-81E9-1CD3-42CE-67BD5FEC0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660" y="1047395"/>
            <a:ext cx="5179122" cy="472283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7E2BC2-DEB0-D73E-E5F7-0AA6953A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18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BE73848-0B28-B3C3-1FEA-22331330F6E4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475008" y="33090"/>
                <a:ext cx="11241984" cy="760533"/>
              </a:xfrm>
            </p:spPr>
            <p:txBody>
              <a:bodyPr>
                <a:noAutofit/>
              </a:bodyPr>
              <a:lstStyle/>
              <a:p>
                <a:r>
                  <a:rPr lang="it-IT" sz="4400" b="1" dirty="0" err="1">
                    <a:solidFill>
                      <a:schemeClr val="tx1"/>
                    </a:solidFill>
                  </a:rPr>
                  <a:t>Identification</a:t>
                </a:r>
                <a:r>
                  <a:rPr lang="it-IT" sz="4400" b="1" dirty="0">
                    <a:solidFill>
                      <a:schemeClr val="tx1"/>
                    </a:solidFill>
                  </a:rPr>
                  <a:t> and background for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  <m:e>
                        <m:r>
                          <a:rPr lang="it-IT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𝐁𝐞</m:t>
                        </m:r>
                      </m:e>
                    </m:sPre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sample</a:t>
                </a:r>
                <a:endParaRPr lang="it-IT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BE73848-0B28-B3C3-1FEA-22331330F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475008" y="33090"/>
                <a:ext cx="11241984" cy="760533"/>
              </a:xfrm>
              <a:blipFill>
                <a:blip r:embed="rId4"/>
                <a:stretch>
                  <a:fillRect l="-2223" t="-17600" b="-36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F86B2-4E78-5507-5699-2570CAC2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9D2753-526C-FEF0-FEEA-5C73428FEFC5}"/>
              </a:ext>
            </a:extLst>
          </p:cNvPr>
          <p:cNvSpPr txBox="1"/>
          <p:nvPr/>
        </p:nvSpPr>
        <p:spPr>
          <a:xfrm>
            <a:off x="1395439" y="5859917"/>
            <a:ext cx="3073415" cy="369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PID </a:t>
            </a:r>
            <a:r>
              <a:rPr lang="it-IT" b="1" dirty="0" err="1">
                <a:solidFill>
                  <a:schemeClr val="tx1"/>
                </a:solidFill>
                <a:sym typeface="Wingdings" panose="05000000000000000000" pitchFamily="2" charset="2"/>
              </a:rPr>
              <a:t>threshold</a:t>
            </a: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b="1" dirty="0" err="1">
                <a:solidFill>
                  <a:schemeClr val="tx1"/>
                </a:solidFill>
                <a:sym typeface="Wingdings" panose="05000000000000000000" pitchFamily="2" charset="2"/>
              </a:rPr>
              <a:t>is</a:t>
            </a: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b="1" dirty="0" err="1">
                <a:solidFill>
                  <a:schemeClr val="tx1"/>
                </a:solidFill>
                <a:sym typeface="Wingdings" panose="05000000000000000000" pitchFamily="2" charset="2"/>
              </a:rPr>
              <a:t>not</a:t>
            </a: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 an </a:t>
            </a:r>
            <a:r>
              <a:rPr lang="it-IT" b="1" dirty="0" err="1">
                <a:solidFill>
                  <a:schemeClr val="tx1"/>
                </a:solidFill>
                <a:sym typeface="Wingdings" panose="05000000000000000000" pitchFamily="2" charset="2"/>
              </a:rPr>
              <a:t>issue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64B1AA4-11BF-3F98-D1F9-A05E76D39775}"/>
              </a:ext>
            </a:extLst>
          </p:cNvPr>
          <p:cNvSpPr txBox="1"/>
          <p:nvPr/>
        </p:nvSpPr>
        <p:spPr>
          <a:xfrm>
            <a:off x="6920504" y="5859917"/>
            <a:ext cx="46062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tx1"/>
                </a:solidFill>
              </a:rPr>
              <a:t>1</a:t>
            </a:r>
            <a:r>
              <a:rPr lang="en-GB" b="1" dirty="0">
                <a:solidFill>
                  <a:schemeClr val="tx1"/>
                </a:solidFill>
              </a:rPr>
              <a:t>H/</a:t>
            </a:r>
            <a:r>
              <a:rPr lang="en-GB" b="1" baseline="30000" dirty="0">
                <a:solidFill>
                  <a:schemeClr val="tx1"/>
                </a:solidFill>
              </a:rPr>
              <a:t>2</a:t>
            </a:r>
            <a:r>
              <a:rPr lang="en-GB" b="1" dirty="0">
                <a:solidFill>
                  <a:schemeClr val="tx1"/>
                </a:solidFill>
              </a:rPr>
              <a:t>H are expected to be negligible &lt; 14 MeV 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5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BFB96-C7DF-5396-53E4-2697A7E42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9264" y="425966"/>
            <a:ext cx="5584743" cy="882650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chemeClr val="tx1"/>
                </a:solidFill>
              </a:rPr>
              <a:t>Detector </a:t>
            </a:r>
            <a:r>
              <a:rPr lang="it-IT" sz="4400" b="1" dirty="0" err="1">
                <a:solidFill>
                  <a:schemeClr val="tx1"/>
                </a:solidFill>
              </a:rPr>
              <a:t>Efficiency</a:t>
            </a:r>
            <a:r>
              <a:rPr lang="it-IT" sz="4400" b="1" dirty="0">
                <a:solidFill>
                  <a:schemeClr val="tx1"/>
                </a:solidFill>
              </a:rPr>
              <a:t>  with Alpha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70AC0D8E-3327-750C-5212-9525EBBC4A6D}"/>
                  </a:ext>
                </a:extLst>
              </p:cNvPr>
              <p:cNvSpPr txBox="1"/>
              <p:nvPr/>
            </p:nvSpPr>
            <p:spPr>
              <a:xfrm>
                <a:off x="5864362" y="5657983"/>
                <a:ext cx="6547281" cy="64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it-IT" dirty="0"/>
                  <a:t>Alpha Point-Like </a:t>
                </a:r>
                <a:r>
                  <a:rPr lang="it-IT" dirty="0" err="1"/>
                  <a:t>isotropic</a:t>
                </a:r>
                <a:r>
                  <a:rPr lang="it-IT" dirty="0"/>
                  <a:t> source  5 MeV energy</a:t>
                </a:r>
              </a:p>
              <a:p>
                <a:r>
                  <a:rPr lang="it-IT" b="1" dirty="0"/>
                  <a:t>Total </a:t>
                </a:r>
                <a:r>
                  <a:rPr lang="el-GR" b="1" dirty="0"/>
                  <a:t>ε</a:t>
                </a:r>
                <a:r>
                  <a:rPr lang="it-IT" b="1" dirty="0"/>
                  <a:t> =  36.8 </a:t>
                </a:r>
                <a:r>
                  <a:rPr lang="el-GR" b="1" dirty="0"/>
                  <a:t>±</a:t>
                </a:r>
                <a:r>
                  <a:rPr lang="it-IT" b="1" dirty="0"/>
                  <a:t> 0.2 %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70AC0D8E-3327-750C-5212-9525EBBC4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362" y="5657983"/>
                <a:ext cx="6547281" cy="649409"/>
              </a:xfrm>
              <a:prstGeom prst="rect">
                <a:avLst/>
              </a:prstGeom>
              <a:blipFill>
                <a:blip r:embed="rId2"/>
                <a:stretch>
                  <a:fillRect l="-745" t="-3738" b="-140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C70EEDF5-EA6C-5CEE-A4D6-4DB86D90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7" y="40012"/>
            <a:ext cx="6107993" cy="4349709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61D56509-4872-1716-9641-DA4970C37835}"/>
              </a:ext>
            </a:extLst>
          </p:cNvPr>
          <p:cNvSpPr/>
          <p:nvPr/>
        </p:nvSpPr>
        <p:spPr>
          <a:xfrm>
            <a:off x="7040709" y="3529781"/>
            <a:ext cx="1129898" cy="110005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26BAE32-0071-C111-8ADA-547F0DE735A2}"/>
              </a:ext>
            </a:extLst>
          </p:cNvPr>
          <p:cNvSpPr/>
          <p:nvPr/>
        </p:nvSpPr>
        <p:spPr>
          <a:xfrm>
            <a:off x="8608142" y="3999269"/>
            <a:ext cx="3146323" cy="25564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8FB1145-5A6E-CFB1-031B-3135F1D3F889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7605658" y="4629833"/>
            <a:ext cx="404" cy="49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DF59EF7-E4D2-9154-8972-8157FBD84944}"/>
              </a:ext>
            </a:extLst>
          </p:cNvPr>
          <p:cNvCxnSpPr>
            <a:cxnSpLocks/>
          </p:cNvCxnSpPr>
          <p:nvPr/>
        </p:nvCxnSpPr>
        <p:spPr>
          <a:xfrm>
            <a:off x="10270279" y="4254910"/>
            <a:ext cx="0" cy="72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82CD3DB-783F-79F2-BAA0-537566967BF9}"/>
              </a:ext>
            </a:extLst>
          </p:cNvPr>
          <p:cNvSpPr txBox="1"/>
          <p:nvPr/>
        </p:nvSpPr>
        <p:spPr>
          <a:xfrm>
            <a:off x="7126702" y="5137114"/>
            <a:ext cx="95791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Annular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3A2A84A-D388-62B9-2F3C-D4F40144DB88}"/>
              </a:ext>
            </a:extLst>
          </p:cNvPr>
          <p:cNvSpPr txBox="1"/>
          <p:nvPr/>
        </p:nvSpPr>
        <p:spPr>
          <a:xfrm>
            <a:off x="9853719" y="5007635"/>
            <a:ext cx="833119" cy="36933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Square</a:t>
            </a:r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5E2DD1-2F63-5F6D-9F0C-BF7F8896F8A2}"/>
              </a:ext>
            </a:extLst>
          </p:cNvPr>
          <p:cNvSpPr txBox="1"/>
          <p:nvPr/>
        </p:nvSpPr>
        <p:spPr>
          <a:xfrm flipH="1">
            <a:off x="6752132" y="682625"/>
            <a:ext cx="125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backward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02306D-B337-C63A-63D3-A6FDE683234E}"/>
              </a:ext>
            </a:extLst>
          </p:cNvPr>
          <p:cNvSpPr txBox="1"/>
          <p:nvPr/>
        </p:nvSpPr>
        <p:spPr>
          <a:xfrm flipH="1">
            <a:off x="7544943" y="2361675"/>
            <a:ext cx="125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forward</a:t>
            </a:r>
            <a:endParaRPr lang="it-IT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B83F586-B82E-6B22-2415-27C458F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19</a:t>
            </a:fld>
            <a:endParaRPr lang="it-IT"/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AB239091-5263-EB1C-B90B-6A0E9470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17A8540-AFAD-6ABA-A6B3-99B1AA272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03" y="1461009"/>
            <a:ext cx="4821823" cy="44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5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B5940-075D-99E6-094E-A07C4B9AC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B411D-FFAB-E785-85C9-E225AB94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39" y="712077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Outline</a:t>
            </a:r>
            <a:endParaRPr lang="en-US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A1F878-5D50-0518-E820-C6894275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425E81-D11C-5391-2DC6-442F25AF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90345A-7C0F-87E7-2744-B1E880DA49E8}"/>
              </a:ext>
            </a:extLst>
          </p:cNvPr>
          <p:cNvSpPr txBox="1"/>
          <p:nvPr/>
        </p:nvSpPr>
        <p:spPr>
          <a:xfrm>
            <a:off x="1079571" y="2322728"/>
            <a:ext cx="10270602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/>
              <a:t>Nuclear fusion and </a:t>
            </a:r>
            <a:r>
              <a:rPr lang="it-IT" sz="3200" dirty="0" err="1"/>
              <a:t>tritium</a:t>
            </a:r>
            <a:r>
              <a:rPr lang="it-IT" sz="3200" dirty="0"/>
              <a:t> breeding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/>
              <a:t>The SINBA detector </a:t>
            </a:r>
            <a:r>
              <a:rPr lang="it-IT" sz="3200" dirty="0" err="1"/>
              <a:t>at</a:t>
            </a:r>
            <a:r>
              <a:rPr lang="it-IT" sz="3200" dirty="0"/>
              <a:t> n_TOF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 err="1"/>
              <a:t>Results</a:t>
            </a:r>
            <a:r>
              <a:rPr lang="it-IT" sz="3200" dirty="0"/>
              <a:t> of GEANT4 </a:t>
            </a:r>
            <a:r>
              <a:rPr lang="it-IT" sz="3200" dirty="0" err="1"/>
              <a:t>simulations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86349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9CF3A-0C63-943A-C2D2-65C864611B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377" y="-328508"/>
            <a:ext cx="8939346" cy="13525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The Tritium cycle in fusion reactors</a:t>
            </a:r>
          </a:p>
        </p:txBody>
      </p:sp>
      <p:pic>
        <p:nvPicPr>
          <p:cNvPr id="47" name="Picture 10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49265D2D-F679-44EC-6B0D-795AA78F3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54508"/>
            <a:ext cx="9553844" cy="3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DDD35F-0C1B-4B51-7B1D-AB5EF940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915513-A131-38C2-C03F-712A3659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DDCB990-7439-00C5-26C0-4CC29EFA7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81135" y="4168883"/>
            <a:ext cx="0" cy="13525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C8D18A-469B-BD14-1080-1A5ACE29A427}"/>
              </a:ext>
            </a:extLst>
          </p:cNvPr>
          <p:cNvSpPr txBox="1"/>
          <p:nvPr/>
        </p:nvSpPr>
        <p:spPr>
          <a:xfrm>
            <a:off x="3226600" y="5521460"/>
            <a:ext cx="56913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Lithium</a:t>
            </a:r>
            <a:r>
              <a:rPr 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(breeder) and </a:t>
            </a:r>
            <a:r>
              <a:rPr lang="en-U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Beryllium</a:t>
            </a:r>
            <a:r>
              <a:rPr 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(neutron multiplier)</a:t>
            </a:r>
          </a:p>
          <a:p>
            <a:r>
              <a:rPr 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in the breeding blanket</a:t>
            </a:r>
            <a:endParaRPr lang="it-IT" sz="2000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1997E64-8EC3-50BF-A963-F7C13C502CB7}"/>
              </a:ext>
            </a:extLst>
          </p:cNvPr>
          <p:cNvCxnSpPr>
            <a:cxnSpLocks/>
          </p:cNvCxnSpPr>
          <p:nvPr/>
        </p:nvCxnSpPr>
        <p:spPr>
          <a:xfrm>
            <a:off x="1229032" y="4415929"/>
            <a:ext cx="0" cy="10991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796F35F-79DA-911C-0893-9BCF2A456C13}"/>
              </a:ext>
            </a:extLst>
          </p:cNvPr>
          <p:cNvSpPr txBox="1"/>
          <p:nvPr/>
        </p:nvSpPr>
        <p:spPr>
          <a:xfrm>
            <a:off x="99377" y="5515069"/>
            <a:ext cx="271892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Tritium is </a:t>
            </a:r>
            <a:r>
              <a:rPr lang="en-U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radioactive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and </a:t>
            </a:r>
            <a:r>
              <a:rPr lang="en-U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rare </a:t>
            </a:r>
            <a:endParaRPr lang="it-IT" sz="2000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A6397DD-8BFE-238E-D8C1-4D4C02C7B94E}"/>
              </a:ext>
            </a:extLst>
          </p:cNvPr>
          <p:cNvSpPr txBox="1"/>
          <p:nvPr/>
        </p:nvSpPr>
        <p:spPr>
          <a:xfrm>
            <a:off x="9233985" y="5515068"/>
            <a:ext cx="307811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FF0000"/>
                </a:solidFill>
              </a:rPr>
              <a:t>Objective</a:t>
            </a:r>
            <a:r>
              <a:rPr lang="it-IT" sz="2000" b="1" dirty="0">
                <a:solidFill>
                  <a:srgbClr val="FF0000"/>
                </a:solidFill>
              </a:rPr>
              <a:t>: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T</a:t>
            </a:r>
            <a:r>
              <a:rPr lang="it-IT" sz="2000" dirty="0">
                <a:solidFill>
                  <a:srgbClr val="FF0000"/>
                </a:solidFill>
              </a:rPr>
              <a:t>ritium </a:t>
            </a:r>
            <a:r>
              <a:rPr lang="it-IT" sz="2000" b="1" dirty="0">
                <a:solidFill>
                  <a:srgbClr val="FF0000"/>
                </a:solidFill>
              </a:rPr>
              <a:t>B</a:t>
            </a:r>
            <a:r>
              <a:rPr lang="it-IT" sz="2000" dirty="0">
                <a:solidFill>
                  <a:srgbClr val="FF0000"/>
                </a:solidFill>
              </a:rPr>
              <a:t>reeding </a:t>
            </a:r>
            <a:r>
              <a:rPr lang="it-IT" sz="2000" b="1" dirty="0">
                <a:solidFill>
                  <a:srgbClr val="FF0000"/>
                </a:solidFill>
              </a:rPr>
              <a:t>R</a:t>
            </a:r>
            <a:r>
              <a:rPr lang="it-IT" sz="2000" dirty="0">
                <a:solidFill>
                  <a:srgbClr val="FF0000"/>
                </a:solidFill>
              </a:rPr>
              <a:t>atio &gt;1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B690A4-C742-231E-FE19-80265549584B}"/>
              </a:ext>
            </a:extLst>
          </p:cNvPr>
          <p:cNvSpPr txBox="1"/>
          <p:nvPr/>
        </p:nvSpPr>
        <p:spPr>
          <a:xfrm>
            <a:off x="3923071" y="3938444"/>
            <a:ext cx="252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(14.2 MeV)</a:t>
            </a:r>
          </a:p>
        </p:txBody>
      </p:sp>
    </p:spTree>
    <p:extLst>
      <p:ext uri="{BB962C8B-B14F-4D97-AF65-F5344CB8AC3E}">
        <p14:creationId xmlns:p14="http://schemas.microsoft.com/office/powerpoint/2010/main" val="215180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7A702-7127-9B6E-096C-1398CBF6E4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317" y="111084"/>
            <a:ext cx="12840492" cy="1368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4400" b="1" dirty="0">
                <a:solidFill>
                  <a:schemeClr val="tx1"/>
                </a:solidFill>
                <a:sym typeface="Wingdings" panose="05000000000000000000" pitchFamily="2" charset="2"/>
              </a:rPr>
              <a:t>New </a:t>
            </a:r>
            <a:r>
              <a:rPr lang="it-IT" sz="4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measurements</a:t>
            </a:r>
            <a:r>
              <a:rPr lang="it-IT" sz="4400" b="1" dirty="0">
                <a:solidFill>
                  <a:schemeClr val="tx1"/>
                </a:solidFill>
                <a:sym typeface="Wingdings" panose="05000000000000000000" pitchFamily="2" charset="2"/>
              </a:rPr>
              <a:t> are </a:t>
            </a:r>
            <a:r>
              <a:rPr lang="it-IT" sz="4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essential</a:t>
            </a:r>
            <a:r>
              <a:rPr lang="it-IT" sz="4400" b="1" dirty="0">
                <a:solidFill>
                  <a:schemeClr val="tx1"/>
                </a:solidFill>
                <a:sym typeface="Wingdings" panose="05000000000000000000" pitchFamily="2" charset="2"/>
              </a:rPr>
              <a:t> to model the TBR </a:t>
            </a:r>
            <a:r>
              <a:rPr lang="it-IT" sz="4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accurately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BF159EC-E304-A02C-11C8-D7AC9949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4</a:t>
            </a:fld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0CC97D0-BE0C-3E1C-794B-7357B506A51F}"/>
              </a:ext>
            </a:extLst>
          </p:cNvPr>
          <p:cNvGrpSpPr/>
          <p:nvPr/>
        </p:nvGrpSpPr>
        <p:grpSpPr>
          <a:xfrm>
            <a:off x="5719493" y="1462681"/>
            <a:ext cx="6472507" cy="4408995"/>
            <a:chOff x="6257233" y="1258068"/>
            <a:chExt cx="5785776" cy="3911556"/>
          </a:xfrm>
        </p:grpSpPr>
        <p:pic>
          <p:nvPicPr>
            <p:cNvPr id="4" name="Immagine 3" descr="Immagine che contiene testo, diagramma, schermata, linea&#10;&#10;Il contenuto generato dall'IA potrebbe non essere corretto.">
              <a:extLst>
                <a:ext uri="{FF2B5EF4-FFF2-40B4-BE49-F238E27FC236}">
                  <a16:creationId xmlns:a16="http://schemas.microsoft.com/office/drawing/2014/main" id="{E048286E-23E7-41EE-47CD-D50E0092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233" y="1258068"/>
              <a:ext cx="5785776" cy="3890937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D33818D-4C16-1726-1A33-CEAE2D6C1516}"/>
                </a:ext>
              </a:extLst>
            </p:cNvPr>
            <p:cNvSpPr txBox="1"/>
            <p:nvPr/>
          </p:nvSpPr>
          <p:spPr>
            <a:xfrm>
              <a:off x="7962087" y="4861847"/>
              <a:ext cx="1941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/>
                <a:t>Neutron</a:t>
              </a:r>
              <a:r>
                <a:rPr lang="it-IT" sz="1400" dirty="0"/>
                <a:t> Energy</a:t>
              </a:r>
            </a:p>
          </p:txBody>
        </p:sp>
      </p:grp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15937F59-D777-AA00-5B56-7D77DE2C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4CAD807-CB49-576D-9AD4-A23769D64A04}"/>
                  </a:ext>
                </a:extLst>
              </p:cNvPr>
              <p:cNvSpPr txBox="1"/>
              <p:nvPr/>
            </p:nvSpPr>
            <p:spPr>
              <a:xfrm>
                <a:off x="8300605" y="1315788"/>
                <a:ext cx="1599853" cy="40350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𝑳𝒊</m:t>
                          </m:r>
                        </m:e>
                      </m:sPre>
                      <m:d>
                        <m:dPr>
                          <m:ctrlP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it-IT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it-IT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4CAD807-CB49-576D-9AD4-A23769D64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605" y="1315788"/>
                <a:ext cx="1599853" cy="403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0618D5-4B53-566B-2128-A2B6A81328F7}"/>
              </a:ext>
            </a:extLst>
          </p:cNvPr>
          <p:cNvSpPr txBox="1"/>
          <p:nvPr/>
        </p:nvSpPr>
        <p:spPr>
          <a:xfrm>
            <a:off x="304976" y="5979817"/>
            <a:ext cx="431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We </a:t>
            </a:r>
            <a:r>
              <a:rPr lang="it-IT" b="1" dirty="0" err="1"/>
              <a:t>have</a:t>
            </a:r>
            <a:r>
              <a:rPr lang="it-IT" b="1" dirty="0"/>
              <a:t> </a:t>
            </a:r>
            <a:r>
              <a:rPr lang="it-IT" b="1" dirty="0" err="1"/>
              <a:t>submitted</a:t>
            </a:r>
            <a:r>
              <a:rPr lang="it-IT" b="1" dirty="0"/>
              <a:t> a </a:t>
            </a:r>
            <a:r>
              <a:rPr lang="it-IT" b="1" dirty="0" err="1"/>
              <a:t>proposal</a:t>
            </a:r>
            <a:r>
              <a:rPr lang="it-IT" b="1" dirty="0"/>
              <a:t>  to the INTC: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5052B68-F1CD-3350-60BC-F29017201FF0}"/>
              </a:ext>
            </a:extLst>
          </p:cNvPr>
          <p:cNvSpPr txBox="1"/>
          <p:nvPr/>
        </p:nvSpPr>
        <p:spPr>
          <a:xfrm>
            <a:off x="4623503" y="5995328"/>
            <a:ext cx="654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https://cds.cern.ch/record/2929615/files/INTC-P-739.pdf?version=1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1CFE23E-B198-2F94-A39D-E5BD066DFFC3}"/>
                  </a:ext>
                </a:extLst>
              </p:cNvPr>
              <p:cNvSpPr txBox="1"/>
              <p:nvPr/>
            </p:nvSpPr>
            <p:spPr>
              <a:xfrm>
                <a:off x="0" y="2238537"/>
                <a:ext cx="6472507" cy="3802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i="1" dirty="0"/>
                  <a:t>n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20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𝑳𝒊</m:t>
                        </m:r>
                      </m:e>
                    </m:sPre>
                  </m:oMath>
                </a14:m>
                <a:r>
                  <a:rPr lang="it-IT" sz="2000" b="1" i="1" dirty="0">
                    <a:sym typeface="Wingdings" panose="05000000000000000000" pitchFamily="2" charset="2"/>
                  </a:rPr>
                  <a:t> </a:t>
                </a:r>
                <a:r>
                  <a:rPr lang="el-GR" sz="2000" b="1" i="1" dirty="0">
                    <a:sym typeface="Wingdings" panose="05000000000000000000" pitchFamily="2" charset="2"/>
                  </a:rPr>
                  <a:t>α</a:t>
                </a:r>
                <a:r>
                  <a:rPr lang="it-IT" sz="2000" b="1" i="1" dirty="0">
                    <a:sym typeface="Wingdings" panose="05000000000000000000" pitchFamily="2" charset="2"/>
                  </a:rPr>
                  <a:t> + t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sym typeface="Wingdings" panose="05000000000000000000" pitchFamily="2" charset="2"/>
                  </a:rPr>
                  <a:t>Very</a:t>
                </a:r>
                <a:r>
                  <a:rPr lang="it-IT" sz="2000" dirty="0">
                    <a:sym typeface="Wingdings" panose="05000000000000000000" pitchFamily="2" charset="2"/>
                  </a:rPr>
                  <a:t> high cross </a:t>
                </a:r>
                <a:r>
                  <a:rPr lang="it-IT" sz="2000" dirty="0" err="1">
                    <a:sym typeface="Wingdings" panose="05000000000000000000" pitchFamily="2" charset="2"/>
                  </a:rPr>
                  <a:t>section</a:t>
                </a:r>
                <a:r>
                  <a:rPr lang="it-IT" sz="2000" dirty="0">
                    <a:sym typeface="Wingdings" panose="05000000000000000000" pitchFamily="2" charset="2"/>
                  </a:rPr>
                  <a:t> </a:t>
                </a:r>
                <a:r>
                  <a:rPr lang="it-IT" sz="2000" dirty="0" err="1">
                    <a:sym typeface="Wingdings" panose="05000000000000000000" pitchFamily="2" charset="2"/>
                  </a:rPr>
                  <a:t>at</a:t>
                </a:r>
                <a:r>
                  <a:rPr lang="it-IT" sz="2000" dirty="0">
                    <a:sym typeface="Wingdings" panose="05000000000000000000" pitchFamily="2" charset="2"/>
                  </a:rPr>
                  <a:t> low </a:t>
                </a:r>
                <a:r>
                  <a:rPr lang="it-IT" sz="2000" dirty="0" err="1">
                    <a:sym typeface="Wingdings" panose="05000000000000000000" pitchFamily="2" charset="2"/>
                  </a:rPr>
                  <a:t>neutron</a:t>
                </a:r>
                <a:r>
                  <a:rPr lang="it-IT" sz="2000" dirty="0">
                    <a:sym typeface="Wingdings" panose="05000000000000000000" pitchFamily="2" charset="2"/>
                  </a:rPr>
                  <a:t> energies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ym typeface="Wingdings" panose="05000000000000000000" pitchFamily="2" charset="2"/>
                  </a:rPr>
                  <a:t>Burns </a:t>
                </a:r>
                <a:r>
                  <a:rPr lang="it-IT" sz="2000" dirty="0" err="1">
                    <a:sym typeface="Wingdings" panose="05000000000000000000" pitchFamily="2" charset="2"/>
                  </a:rPr>
                  <a:t>neutrons</a:t>
                </a:r>
                <a:endParaRPr lang="it-IT" sz="2000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sym typeface="Wingdings" panose="05000000000000000000" pitchFamily="2" charset="2"/>
                  </a:rPr>
                  <a:t>Well</a:t>
                </a:r>
                <a:r>
                  <a:rPr lang="it-IT" sz="2000" dirty="0">
                    <a:sym typeface="Wingdings" panose="05000000000000000000" pitchFamily="2" charset="2"/>
                  </a:rPr>
                  <a:t> </a:t>
                </a:r>
                <a:r>
                  <a:rPr lang="it-IT" sz="2000" dirty="0" err="1">
                    <a:sym typeface="Wingdings" panose="05000000000000000000" pitchFamily="2" charset="2"/>
                  </a:rPr>
                  <a:t>known</a:t>
                </a:r>
                <a:r>
                  <a:rPr lang="it-IT" sz="2000" dirty="0">
                    <a:sym typeface="Wingdings" panose="05000000000000000000" pitchFamily="2" charset="2"/>
                  </a:rPr>
                  <a:t> and </a:t>
                </a:r>
                <a:r>
                  <a:rPr lang="it-IT" sz="2000" dirty="0" err="1">
                    <a:sym typeface="Wingdings" panose="05000000000000000000" pitchFamily="2" charset="2"/>
                  </a:rPr>
                  <a:t>modelled</a:t>
                </a:r>
                <a:r>
                  <a:rPr lang="it-IT" sz="2000" dirty="0">
                    <a:sym typeface="Wingdings" panose="05000000000000000000" pitchFamily="2" charset="2"/>
                  </a:rPr>
                  <a:t> </a:t>
                </a:r>
                <a:endParaRPr lang="it-IT" sz="2000" i="1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it-IT" sz="2000" i="1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i="1" dirty="0"/>
                  <a:t>n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2000" b="1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  <m:e>
                        <m:r>
                          <a:rPr lang="it-IT" sz="2000" b="1" i="1">
                            <a:latin typeface="Cambria Math" panose="02040503050406030204" pitchFamily="18" charset="0"/>
                          </a:rPr>
                          <m:t>𝑳𝒊</m:t>
                        </m:r>
                      </m:e>
                    </m:sPre>
                  </m:oMath>
                </a14:m>
                <a:r>
                  <a:rPr lang="it-IT" sz="2000" b="1" i="1" dirty="0">
                    <a:sym typeface="Wingdings" panose="05000000000000000000" pitchFamily="2" charset="2"/>
                  </a:rPr>
                  <a:t> </a:t>
                </a:r>
                <a:r>
                  <a:rPr lang="el-GR" sz="2000" b="1" i="1" dirty="0">
                    <a:sym typeface="Wingdings" panose="05000000000000000000" pitchFamily="2" charset="2"/>
                  </a:rPr>
                  <a:t>α</a:t>
                </a:r>
                <a:r>
                  <a:rPr lang="it-IT" sz="2000" b="1" i="1" dirty="0">
                    <a:sym typeface="Wingdings" panose="05000000000000000000" pitchFamily="2" charset="2"/>
                  </a:rPr>
                  <a:t> + t + n’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ym typeface="Wingdings" panose="05000000000000000000" pitchFamily="2" charset="2"/>
                  </a:rPr>
                  <a:t>Cross </a:t>
                </a:r>
                <a:r>
                  <a:rPr lang="it-IT" sz="2000" dirty="0" err="1">
                    <a:sym typeface="Wingdings" panose="05000000000000000000" pitchFamily="2" charset="2"/>
                  </a:rPr>
                  <a:t>section</a:t>
                </a:r>
                <a:r>
                  <a:rPr lang="it-IT" sz="2000" dirty="0">
                    <a:sym typeface="Wingdings" panose="05000000000000000000" pitchFamily="2" charset="2"/>
                  </a:rPr>
                  <a:t> </a:t>
                </a:r>
                <a:r>
                  <a:rPr lang="it-IT" sz="2000" dirty="0" err="1">
                    <a:sym typeface="Wingdings" panose="05000000000000000000" pitchFamily="2" charset="2"/>
                  </a:rPr>
                  <a:t>peaks</a:t>
                </a:r>
                <a:r>
                  <a:rPr lang="it-IT" sz="2000" dirty="0">
                    <a:sym typeface="Wingdings" panose="05000000000000000000" pitchFamily="2" charset="2"/>
                  </a:rPr>
                  <a:t> </a:t>
                </a:r>
                <a:r>
                  <a:rPr lang="it-IT" sz="2000" dirty="0" err="1">
                    <a:sym typeface="Wingdings" panose="05000000000000000000" pitchFamily="2" charset="2"/>
                  </a:rPr>
                  <a:t>around</a:t>
                </a:r>
                <a:r>
                  <a:rPr lang="it-IT" sz="2000" dirty="0">
                    <a:sym typeface="Wingdings" panose="05000000000000000000" pitchFamily="2" charset="2"/>
                  </a:rPr>
                  <a:t> 6 MeV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ym typeface="Wingdings" panose="05000000000000000000" pitchFamily="2" charset="2"/>
                  </a:rPr>
                  <a:t>Does </a:t>
                </a:r>
                <a:r>
                  <a:rPr lang="it-IT" sz="2000" dirty="0" err="1">
                    <a:sym typeface="Wingdings" panose="05000000000000000000" pitchFamily="2" charset="2"/>
                  </a:rPr>
                  <a:t>not</a:t>
                </a:r>
                <a:r>
                  <a:rPr lang="it-IT" sz="2000" dirty="0">
                    <a:sym typeface="Wingdings" panose="05000000000000000000" pitchFamily="2" charset="2"/>
                  </a:rPr>
                  <a:t> burn </a:t>
                </a:r>
                <a:r>
                  <a:rPr lang="it-IT" sz="2000" dirty="0" err="1">
                    <a:sym typeface="Wingdings" panose="05000000000000000000" pitchFamily="2" charset="2"/>
                  </a:rPr>
                  <a:t>neutrons</a:t>
                </a:r>
                <a:endParaRPr lang="it-IT" sz="2000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sym typeface="Wingdings" panose="05000000000000000000" pitchFamily="2" charset="2"/>
                  </a:rPr>
                  <a:t>Missing</a:t>
                </a:r>
                <a:r>
                  <a:rPr lang="it-IT" sz="2000" dirty="0">
                    <a:sym typeface="Wingdings" panose="05000000000000000000" pitchFamily="2" charset="2"/>
                  </a:rPr>
                  <a:t> data and </a:t>
                </a:r>
                <a:r>
                  <a:rPr lang="it-IT" sz="2000" dirty="0" err="1">
                    <a:sym typeface="Wingdings" panose="05000000000000000000" pitchFamily="2" charset="2"/>
                  </a:rPr>
                  <a:t>discrepancies</a:t>
                </a:r>
                <a:r>
                  <a:rPr lang="it-IT" sz="2000" dirty="0">
                    <a:sym typeface="Wingdings" panose="05000000000000000000" pitchFamily="2" charset="2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i="1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i="1" dirty="0"/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1CFE23E-B198-2F94-A39D-E5BD066DF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38537"/>
                <a:ext cx="6472507" cy="3802836"/>
              </a:xfrm>
              <a:prstGeom prst="rect">
                <a:avLst/>
              </a:prstGeom>
              <a:blipFill>
                <a:blip r:embed="rId4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8">
            <a:extLst>
              <a:ext uri="{FF2B5EF4-FFF2-40B4-BE49-F238E27FC236}">
                <a16:creationId xmlns:a16="http://schemas.microsoft.com/office/drawing/2014/main" id="{8581049B-5279-3FE7-9C5A-B995E641A1F7}"/>
              </a:ext>
            </a:extLst>
          </p:cNvPr>
          <p:cNvSpPr txBox="1"/>
          <p:nvPr/>
        </p:nvSpPr>
        <p:spPr>
          <a:xfrm>
            <a:off x="344304" y="1495020"/>
            <a:ext cx="5419309" cy="1015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Li</a:t>
            </a:r>
            <a:r>
              <a:rPr lang="en-US" sz="2000" dirty="0">
                <a:solidFill>
                  <a:schemeClr val="bg1"/>
                </a:solidFill>
              </a:rPr>
              <a:t> produces </a:t>
            </a:r>
            <a:r>
              <a:rPr lang="en-US" sz="2000" b="1" dirty="0">
                <a:solidFill>
                  <a:schemeClr val="bg1"/>
                </a:solidFill>
              </a:rPr>
              <a:t>Tritium</a:t>
            </a:r>
            <a:r>
              <a:rPr lang="en-US" sz="2000" dirty="0">
                <a:solidFill>
                  <a:schemeClr val="bg1"/>
                </a:solidFill>
              </a:rPr>
              <a:t> through (n,cp) reactions: a </a:t>
            </a:r>
            <a:r>
              <a:rPr lang="en-US" sz="2000" b="1" dirty="0">
                <a:solidFill>
                  <a:schemeClr val="bg1"/>
                </a:solidFill>
              </a:rPr>
              <a:t>nucleus</a:t>
            </a:r>
            <a:r>
              <a:rPr lang="en-US" sz="2000" dirty="0">
                <a:solidFill>
                  <a:schemeClr val="bg1"/>
                </a:solidFill>
              </a:rPr>
              <a:t> capture a </a:t>
            </a:r>
            <a:r>
              <a:rPr lang="en-US" sz="2000" b="1" dirty="0">
                <a:solidFill>
                  <a:schemeClr val="bg1"/>
                </a:solidFill>
              </a:rPr>
              <a:t>neutron</a:t>
            </a:r>
            <a:r>
              <a:rPr lang="en-US" sz="2000" dirty="0">
                <a:solidFill>
                  <a:schemeClr val="bg1"/>
                </a:solidFill>
              </a:rPr>
              <a:t> and emits a </a:t>
            </a:r>
            <a:r>
              <a:rPr lang="en-US" sz="2000" b="1" dirty="0">
                <a:solidFill>
                  <a:schemeClr val="bg1"/>
                </a:solidFill>
              </a:rPr>
              <a:t>light charged particle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54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BE7E-B9BD-E42D-60AA-C5EB0999B8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57261"/>
            <a:ext cx="7315200" cy="9652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The n_TOF facility @CERN</a:t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764C7-F930-220A-FEE4-4B35CCCC24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1065" y="1156987"/>
            <a:ext cx="5427405" cy="30708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Neutron beam, produced by spallation of protons.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Measurement of neutron-induced reactions cross sections.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Unique features: high intensity and neutron energy range from thermal to GeV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Suitable for new (n,cp) measurements 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 descr="A diagram of a complex scheme&#10;&#10;Description automatically generated with medium confidence">
            <a:extLst>
              <a:ext uri="{FF2B5EF4-FFF2-40B4-BE49-F238E27FC236}">
                <a16:creationId xmlns:a16="http://schemas.microsoft.com/office/drawing/2014/main" id="{9AA7DEED-9292-752E-13B0-A180660FF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" r="4" b="2638"/>
          <a:stretch/>
        </p:blipFill>
        <p:spPr>
          <a:xfrm>
            <a:off x="6589421" y="33089"/>
            <a:ext cx="5578339" cy="33298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3E64E-8F65-7664-7B27-C3E63D4D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14F-3185-4A0E-A395-37C41107648E}" type="slidenum">
              <a:rPr lang="en-US" smtClean="0"/>
              <a:t>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4E390A-C471-8C2A-8CAA-0ABB0088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30D33E8-24BA-DBBD-97A2-FF6643A83262}"/>
              </a:ext>
            </a:extLst>
          </p:cNvPr>
          <p:cNvSpPr/>
          <p:nvPr/>
        </p:nvSpPr>
        <p:spPr>
          <a:xfrm flipV="1">
            <a:off x="7384026" y="2336947"/>
            <a:ext cx="780834" cy="683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8" name="AutoShape 2" descr="Figure 1.  Layout of the n_TOF facility at CERN. ">
            <a:extLst>
              <a:ext uri="{FF2B5EF4-FFF2-40B4-BE49-F238E27FC236}">
                <a16:creationId xmlns:a16="http://schemas.microsoft.com/office/drawing/2014/main" id="{B8A96A30-E175-43DD-A2C2-C48AA3A783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 descr="Immagine che contiene testo, schermata, diagramma, trasporto&#10;&#10;Il contenuto generato dall'IA potrebbe non essere corretto.">
            <a:extLst>
              <a:ext uri="{FF2B5EF4-FFF2-40B4-BE49-F238E27FC236}">
                <a16:creationId xmlns:a16="http://schemas.microsoft.com/office/drawing/2014/main" id="{00A44A0B-991C-9DE7-D73C-F4CB95E03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38" y="3446521"/>
            <a:ext cx="6656439" cy="280947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A07EC49-2590-3660-23F0-70F476101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0" y="3358520"/>
            <a:ext cx="4065979" cy="295606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6A2A32-61DF-B9A5-76D5-CF4BA6570D54}"/>
              </a:ext>
            </a:extLst>
          </p:cNvPr>
          <p:cNvSpPr txBox="1"/>
          <p:nvPr/>
        </p:nvSpPr>
        <p:spPr>
          <a:xfrm>
            <a:off x="2766164" y="4948063"/>
            <a:ext cx="99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EAR2</a:t>
            </a:r>
          </a:p>
          <a:p>
            <a:r>
              <a:rPr lang="it-IT" dirty="0"/>
              <a:t>EAR1</a:t>
            </a:r>
          </a:p>
        </p:txBody>
      </p:sp>
    </p:spTree>
    <p:extLst>
      <p:ext uri="{BB962C8B-B14F-4D97-AF65-F5344CB8AC3E}">
        <p14:creationId xmlns:p14="http://schemas.microsoft.com/office/powerpoint/2010/main" val="414877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46205EAB-5787-F1E1-EFDB-E5A22DEA1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8" y="1934170"/>
            <a:ext cx="4044305" cy="4090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ECE248-589F-5090-2D5A-3AEC318B57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1200" y="57896"/>
            <a:ext cx="12920663" cy="8810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The </a:t>
            </a:r>
            <a:r>
              <a:rPr lang="it-IT" sz="4400" b="1" dirty="0" err="1">
                <a:solidFill>
                  <a:schemeClr val="tx1"/>
                </a:solidFill>
              </a:rPr>
              <a:t>SiNBa</a:t>
            </a:r>
            <a:r>
              <a:rPr lang="it-IT" sz="4400" b="1" dirty="0">
                <a:solidFill>
                  <a:schemeClr val="tx1"/>
                </a:solidFill>
              </a:rPr>
              <a:t> detector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AA7BD-EFB5-81C2-9454-416333CA458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6077" y="1238051"/>
            <a:ext cx="7515111" cy="13922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 err="1">
                <a:solidFill>
                  <a:schemeClr val="tx1"/>
                </a:solidFill>
              </a:rPr>
              <a:t>SIlicon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Ntd</a:t>
            </a:r>
            <a:r>
              <a:rPr lang="en-US" sz="2400" b="1" dirty="0">
                <a:solidFill>
                  <a:schemeClr val="tx1"/>
                </a:solidFill>
              </a:rPr>
              <a:t> Barrell detector: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two double sided annular detectors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b="1" dirty="0">
                <a:solidFill>
                  <a:schemeClr val="tx1"/>
                </a:solidFill>
              </a:rPr>
              <a:t>four squares</a:t>
            </a:r>
            <a:r>
              <a:rPr lang="en-US" sz="2400" dirty="0">
                <a:solidFill>
                  <a:schemeClr val="tx1"/>
                </a:solidFill>
              </a:rPr>
              <a:t>, arranged in a cylindrical geometry.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A50F3-BA56-74E4-378A-21D34C23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58" y="3310089"/>
            <a:ext cx="4394914" cy="3013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EA3E6-D3F8-7170-5872-596F22AF2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987" y="125016"/>
            <a:ext cx="4424685" cy="3077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31796-521A-5D26-961A-C99745AAA38E}"/>
              </a:ext>
            </a:extLst>
          </p:cNvPr>
          <p:cNvSpPr txBox="1"/>
          <p:nvPr/>
        </p:nvSpPr>
        <p:spPr>
          <a:xfrm>
            <a:off x="3552330" y="2584403"/>
            <a:ext cx="47462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Expected efficiency </a:t>
            </a:r>
            <a:r>
              <a:rPr lang="en-US" sz="2400" dirty="0">
                <a:ea typeface="Source Serif Pro" panose="02040603050405020204" pitchFamily="18" charset="0"/>
              </a:rPr>
              <a:t>≈ 35/40 %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Highly segmented: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Angular acceptance: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20° - 35° forward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130°-150° backward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37°-78° square</a:t>
            </a:r>
          </a:p>
          <a:p>
            <a:r>
              <a:rPr lang="en-US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8" name="Straight Connector 41">
            <a:extLst>
              <a:ext uri="{FF2B5EF4-FFF2-40B4-BE49-F238E27FC236}">
                <a16:creationId xmlns:a16="http://schemas.microsoft.com/office/drawing/2014/main" id="{02752678-BFD8-EE2D-750F-DE945DFE5BD9}"/>
              </a:ext>
            </a:extLst>
          </p:cNvPr>
          <p:cNvCxnSpPr>
            <a:cxnSpLocks/>
          </p:cNvCxnSpPr>
          <p:nvPr/>
        </p:nvCxnSpPr>
        <p:spPr>
          <a:xfrm>
            <a:off x="39328" y="4061731"/>
            <a:ext cx="563745" cy="164984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7">
            <a:extLst>
              <a:ext uri="{FF2B5EF4-FFF2-40B4-BE49-F238E27FC236}">
                <a16:creationId xmlns:a16="http://schemas.microsoft.com/office/drawing/2014/main" id="{DBDDC74A-A56F-13B2-01AC-B4B6DAEBC216}"/>
              </a:ext>
            </a:extLst>
          </p:cNvPr>
          <p:cNvCxnSpPr>
            <a:cxnSpLocks/>
          </p:cNvCxnSpPr>
          <p:nvPr/>
        </p:nvCxnSpPr>
        <p:spPr>
          <a:xfrm>
            <a:off x="2625213" y="4748980"/>
            <a:ext cx="1337187" cy="285136"/>
          </a:xfrm>
          <a:prstGeom prst="line">
            <a:avLst/>
          </a:prstGeom>
          <a:ln w="666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5A510E2-9418-9978-461B-91EEA179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6</a:t>
            </a:fld>
            <a:endParaRPr lang="it-IT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39FB3503-332E-3454-CCB3-30C2DA2D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</p:spTree>
    <p:extLst>
      <p:ext uri="{BB962C8B-B14F-4D97-AF65-F5344CB8AC3E}">
        <p14:creationId xmlns:p14="http://schemas.microsoft.com/office/powerpoint/2010/main" val="147301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D1B3F2-317F-648B-56F0-9E5CA95D3B45}"/>
              </a:ext>
            </a:extLst>
          </p:cNvPr>
          <p:cNvSpPr txBox="1"/>
          <p:nvPr/>
        </p:nvSpPr>
        <p:spPr>
          <a:xfrm>
            <a:off x="944049" y="4936825"/>
            <a:ext cx="1026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An example of different Pulse shapes and identification matrices. From </a:t>
            </a:r>
            <a:r>
              <a:rPr lang="en-GB" sz="1400" b="0" i="1" dirty="0" err="1">
                <a:effectLst/>
              </a:rPr>
              <a:t>Assié</a:t>
            </a:r>
            <a:r>
              <a:rPr lang="en-GB" sz="1400" b="0" i="1" dirty="0">
                <a:effectLst/>
              </a:rPr>
              <a:t>, M. et al, “Characterization of light particles (Z ≤ 2) discrimination performances by pulse shape analysis techniques with high-granularity silicon detector.”</a:t>
            </a:r>
            <a:endParaRPr lang="en-US" sz="1400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1D5400-D71B-7267-51AF-C315FD795F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01014"/>
            <a:ext cx="12920663" cy="881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Innovative features of </a:t>
            </a:r>
            <a:r>
              <a:rPr kumimoji="0" lang="it-IT" sz="4400" b="1" i="0" u="none" strike="noStrike" kern="1200" cap="none" spc="-5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</a:t>
            </a:r>
            <a:r>
              <a:rPr kumimoji="0" lang="it-IT" sz="44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400" b="1" i="0" u="none" strike="noStrike" kern="1200" cap="none" spc="-5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</a:t>
            </a:r>
            <a:endParaRPr kumimoji="0" 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E5D587B-0549-9EAA-9690-5D3D0D61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7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1A554B-3C3D-4610-B4F4-D29CA385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E205652-8B6A-53C0-6871-8B08030FA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98" b="-967"/>
          <a:stretch/>
        </p:blipFill>
        <p:spPr>
          <a:xfrm>
            <a:off x="1032386" y="1491088"/>
            <a:ext cx="4590569" cy="3368238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54030AE2-25AC-DE4C-C403-E813C53EC1D2}"/>
              </a:ext>
            </a:extLst>
          </p:cNvPr>
          <p:cNvGrpSpPr/>
          <p:nvPr/>
        </p:nvGrpSpPr>
        <p:grpSpPr>
          <a:xfrm>
            <a:off x="5534465" y="1294106"/>
            <a:ext cx="4590569" cy="3397323"/>
            <a:chOff x="4602241" y="2716425"/>
            <a:chExt cx="4120879" cy="2765091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8D65916-F7F4-4403-1819-3D74AF280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2241" y="2716425"/>
              <a:ext cx="4015568" cy="2732433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FCBEF12C-18CC-2EFB-05AD-FACEA9CCC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0540" y="5295482"/>
              <a:ext cx="752580" cy="186034"/>
            </a:xfrm>
            <a:prstGeom prst="rect">
              <a:avLst/>
            </a:prstGeom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ECD9C40-009B-C01E-C11C-BA35270BDC86}"/>
              </a:ext>
            </a:extLst>
          </p:cNvPr>
          <p:cNvSpPr txBox="1"/>
          <p:nvPr/>
        </p:nvSpPr>
        <p:spPr>
          <a:xfrm>
            <a:off x="2928375" y="1010826"/>
            <a:ext cx="6358301" cy="381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800" b="1" dirty="0">
                <a:solidFill>
                  <a:schemeClr val="tx1"/>
                </a:solidFill>
              </a:rPr>
              <a:t>Pulse Shape Discrimination + Digital Pulse Shape analysis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7384D75-8773-BD58-E062-AA334DD745BE}"/>
              </a:ext>
            </a:extLst>
          </p:cNvPr>
          <p:cNvSpPr txBox="1"/>
          <p:nvPr/>
        </p:nvSpPr>
        <p:spPr>
          <a:xfrm>
            <a:off x="264340" y="5614936"/>
            <a:ext cx="11927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This</a:t>
            </a:r>
            <a:r>
              <a:rPr lang="it-IT" sz="2000" b="1" dirty="0"/>
              <a:t> </a:t>
            </a:r>
            <a:r>
              <a:rPr lang="it-IT" sz="2000" b="1" dirty="0" err="1"/>
              <a:t>combination</a:t>
            </a:r>
            <a:r>
              <a:rPr lang="it-IT" sz="2000" b="1" dirty="0"/>
              <a:t> </a:t>
            </a:r>
            <a:r>
              <a:rPr lang="it-IT" sz="2000" b="1" dirty="0" err="1"/>
              <a:t>allows</a:t>
            </a:r>
            <a:r>
              <a:rPr lang="it-IT" sz="2000" b="1" dirty="0"/>
              <a:t> for the </a:t>
            </a:r>
            <a:r>
              <a:rPr lang="it-IT" sz="2000" b="1" dirty="0" err="1"/>
              <a:t>measurement</a:t>
            </a:r>
            <a:r>
              <a:rPr lang="it-IT" sz="2000" b="1" dirty="0"/>
              <a:t> of interactions </a:t>
            </a:r>
            <a:r>
              <a:rPr lang="it-IT" sz="2000" b="1" dirty="0" err="1"/>
              <a:t>across</a:t>
            </a:r>
            <a:r>
              <a:rPr lang="it-IT" sz="2000" b="1" dirty="0"/>
              <a:t> a </a:t>
            </a:r>
            <a:r>
              <a:rPr lang="it-IT" sz="2000" b="1" dirty="0" err="1"/>
              <a:t>wider</a:t>
            </a:r>
            <a:r>
              <a:rPr lang="it-IT" sz="2000" b="1" dirty="0"/>
              <a:t> </a:t>
            </a:r>
            <a:r>
              <a:rPr lang="it-IT" sz="2000" b="1" dirty="0" err="1"/>
              <a:t>neutron</a:t>
            </a:r>
            <a:r>
              <a:rPr lang="it-IT" sz="2000" b="1" dirty="0"/>
              <a:t> energy range </a:t>
            </a:r>
            <a:r>
              <a:rPr lang="it-IT" sz="2000" b="1" dirty="0" err="1"/>
              <a:t>compared</a:t>
            </a:r>
            <a:r>
              <a:rPr lang="it-IT" sz="2000" b="1" dirty="0"/>
              <a:t> with </a:t>
            </a:r>
            <a:r>
              <a:rPr lang="it-IT" sz="2000" b="1" dirty="0" err="1"/>
              <a:t>traditional</a:t>
            </a:r>
            <a:r>
              <a:rPr lang="it-IT" sz="2000" b="1" dirty="0"/>
              <a:t> techniques.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C1026B-0BCB-5087-5C02-68B904B6D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288" y="1226884"/>
            <a:ext cx="774899" cy="500456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698F50E-AC0C-6144-B0A2-DF6A234820F3}"/>
              </a:ext>
            </a:extLst>
          </p:cNvPr>
          <p:cNvCxnSpPr/>
          <p:nvPr/>
        </p:nvCxnSpPr>
        <p:spPr>
          <a:xfrm>
            <a:off x="9980288" y="1362456"/>
            <a:ext cx="0" cy="3648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9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FE1F186-1690-CBA9-9AB4-FD6BD2CA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XXXV International School "Francesco Romano"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D66838F-25FC-C3C5-CC82-1569E890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3B0-253F-4295-8021-D7D11C40ACD1}" type="slidenum">
              <a:rPr lang="it-IT" smtClean="0"/>
              <a:t>8</a:t>
            </a:fld>
            <a:endParaRPr lang="it-I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28120F-B39B-5364-D67E-4744960342E6}"/>
              </a:ext>
            </a:extLst>
          </p:cNvPr>
          <p:cNvSpPr txBox="1">
            <a:spLocks/>
          </p:cNvSpPr>
          <p:nvPr/>
        </p:nvSpPr>
        <p:spPr>
          <a:xfrm>
            <a:off x="223598" y="49161"/>
            <a:ext cx="6925174" cy="9657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>
                <a:solidFill>
                  <a:schemeClr val="tx1"/>
                </a:solidFill>
              </a:rPr>
              <a:t>Preliminary </a:t>
            </a:r>
            <a:r>
              <a:rPr lang="it-IT" sz="4400" b="1" dirty="0" err="1">
                <a:solidFill>
                  <a:schemeClr val="tx1"/>
                </a:solidFill>
              </a:rPr>
              <a:t>Experimental</a:t>
            </a:r>
            <a:r>
              <a:rPr lang="it-IT" sz="4400" b="1" dirty="0">
                <a:solidFill>
                  <a:schemeClr val="tx1"/>
                </a:solidFill>
              </a:rPr>
              <a:t> test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434F41-6B89-E84E-F646-46B6D6D65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66" y="383299"/>
            <a:ext cx="4509159" cy="29628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5F992A0-6E63-801F-2D0B-F7B5DDF7A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41" y="3346101"/>
            <a:ext cx="4509158" cy="296280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5D932E1-0F99-88C9-1CDB-73C80AA89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" y="1589517"/>
            <a:ext cx="7443831" cy="37414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75E847-C109-C26E-AD80-BFE2BCC31AF1}"/>
              </a:ext>
            </a:extLst>
          </p:cNvPr>
          <p:cNvSpPr txBox="1"/>
          <p:nvPr/>
        </p:nvSpPr>
        <p:spPr>
          <a:xfrm>
            <a:off x="223598" y="5562375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>
                <a:solidFill>
                  <a:schemeClr val="tx1"/>
                </a:solidFill>
              </a:rPr>
              <a:t>Noise</a:t>
            </a:r>
            <a:r>
              <a:rPr lang="it-IT" sz="1800" b="1" dirty="0">
                <a:solidFill>
                  <a:schemeClr val="tx1"/>
                </a:solidFill>
              </a:rPr>
              <a:t> ≈ 50 </a:t>
            </a:r>
            <a:r>
              <a:rPr lang="it-IT" sz="1800" b="1" dirty="0" err="1">
                <a:solidFill>
                  <a:schemeClr val="tx1"/>
                </a:solidFill>
              </a:rPr>
              <a:t>keV</a:t>
            </a:r>
            <a:endParaRPr lang="it-IT" sz="1800" b="1" dirty="0">
              <a:solidFill>
                <a:schemeClr val="tx1"/>
              </a:solidFill>
            </a:endParaRPr>
          </a:p>
          <a:p>
            <a:r>
              <a:rPr lang="it-IT" b="1" dirty="0"/>
              <a:t>Background ≈ 250 </a:t>
            </a:r>
            <a:r>
              <a:rPr lang="it-IT" b="1" dirty="0" err="1"/>
              <a:t>keV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69B042-8269-32CA-3113-02316CBD4601}"/>
              </a:ext>
            </a:extLst>
          </p:cNvPr>
          <p:cNvSpPr txBox="1"/>
          <p:nvPr/>
        </p:nvSpPr>
        <p:spPr>
          <a:xfrm>
            <a:off x="9397159" y="4087715"/>
            <a:ext cx="82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/>
              <a:t>Empty</a:t>
            </a:r>
            <a:endParaRPr lang="it-IT" b="1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4B29DD-E441-E46E-B650-DDC00DCF7F97}"/>
              </a:ext>
            </a:extLst>
          </p:cNvPr>
          <p:cNvSpPr txBox="1"/>
          <p:nvPr/>
        </p:nvSpPr>
        <p:spPr>
          <a:xfrm>
            <a:off x="9531755" y="876861"/>
            <a:ext cx="59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LiF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4C5A53-99E2-C2C3-00AA-8DA5CD552479}"/>
              </a:ext>
            </a:extLst>
          </p:cNvPr>
          <p:cNvSpPr txBox="1"/>
          <p:nvPr/>
        </p:nvSpPr>
        <p:spPr>
          <a:xfrm>
            <a:off x="2704061" y="1220185"/>
            <a:ext cx="245787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 err="1"/>
              <a:t>Preamplifier</a:t>
            </a:r>
            <a:r>
              <a:rPr lang="it-IT" b="1" dirty="0"/>
              <a:t> </a:t>
            </a:r>
            <a:r>
              <a:rPr lang="it-IT" b="1" dirty="0" err="1"/>
              <a:t>signals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0541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2142D46-212C-C3AB-8650-F8687042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it-IT" kern="1200" cap="all" baseline="0">
                <a:latin typeface="+mn-lt"/>
                <a:ea typeface="+mn-ea"/>
                <a:cs typeface="+mn-cs"/>
              </a:rPr>
              <a:t>XXXV International School "Francesco Romano"</a:t>
            </a:r>
            <a:endParaRPr lang="en-US" kern="1200" cap="all" baseline="0">
              <a:latin typeface="+mn-lt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21FB320-61FA-4399-C8A5-87A24F3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3F4DF3B0-253F-4295-8021-D7D11C40ACD1}" type="slidenum">
              <a:rPr lang="en-US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384D116-3969-33E0-FF95-E9735328F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341" y="351251"/>
            <a:ext cx="6521684" cy="6834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GEANT4  Simulation Results </a:t>
            </a:r>
          </a:p>
        </p:txBody>
      </p:sp>
      <p:pic>
        <p:nvPicPr>
          <p:cNvPr id="6" name="Immagine 5" descr="Immagine che contiene Elementi grafici, grafica, design&#10;&#10;Il contenuto generato dall'IA potrebbe non essere corretto.">
            <a:extLst>
              <a:ext uri="{FF2B5EF4-FFF2-40B4-BE49-F238E27FC236}">
                <a16:creationId xmlns:a16="http://schemas.microsoft.com/office/drawing/2014/main" id="{4B028CDC-6C4F-B7BE-4763-FD556F2FD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r="30373" b="-1"/>
          <a:stretch>
            <a:fillRect/>
          </a:stretch>
        </p:blipFill>
        <p:spPr>
          <a:xfrm>
            <a:off x="1670049" y="1808123"/>
            <a:ext cx="4405429" cy="4076478"/>
          </a:xfrm>
          <a:prstGeom prst="rect">
            <a:avLst/>
          </a:prstGeom>
        </p:spPr>
      </p:pic>
      <p:cxnSp>
        <p:nvCxnSpPr>
          <p:cNvPr id="4" name="Straight Connector 47">
            <a:extLst>
              <a:ext uri="{FF2B5EF4-FFF2-40B4-BE49-F238E27FC236}">
                <a16:creationId xmlns:a16="http://schemas.microsoft.com/office/drawing/2014/main" id="{0E4CFCCC-DA53-B78E-482C-7072CD7B87A0}"/>
              </a:ext>
            </a:extLst>
          </p:cNvPr>
          <p:cNvCxnSpPr>
            <a:cxnSpLocks/>
          </p:cNvCxnSpPr>
          <p:nvPr/>
        </p:nvCxnSpPr>
        <p:spPr>
          <a:xfrm>
            <a:off x="304597" y="3272402"/>
            <a:ext cx="1446445" cy="156054"/>
          </a:xfrm>
          <a:prstGeom prst="line">
            <a:avLst/>
          </a:prstGeom>
          <a:ln w="38100" cap="flat" cmpd="sng" algn="ctr">
            <a:solidFill>
              <a:srgbClr val="3FF2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4118E5-13A3-9561-F65D-1E37BD724615}"/>
              </a:ext>
            </a:extLst>
          </p:cNvPr>
          <p:cNvSpPr txBox="1"/>
          <p:nvPr/>
        </p:nvSpPr>
        <p:spPr>
          <a:xfrm rot="346900">
            <a:off x="486854" y="2981573"/>
            <a:ext cx="110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Neutron</a:t>
            </a:r>
            <a:endParaRPr lang="it-IT" b="1" dirty="0"/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02CDD36D-1559-8DEC-AAC6-6797E23A98FD}"/>
              </a:ext>
            </a:extLst>
          </p:cNvPr>
          <p:cNvGrpSpPr/>
          <p:nvPr/>
        </p:nvGrpSpPr>
        <p:grpSpPr>
          <a:xfrm>
            <a:off x="6335076" y="1621120"/>
            <a:ext cx="5700976" cy="4198514"/>
            <a:chOff x="692392" y="1038967"/>
            <a:chExt cx="6869940" cy="5186736"/>
          </a:xfrm>
        </p:grpSpPr>
        <p:sp>
          <p:nvSpPr>
            <p:cNvPr id="10" name="Rectangle 32">
              <a:extLst>
                <a:ext uri="{FF2B5EF4-FFF2-40B4-BE49-F238E27FC236}">
                  <a16:creationId xmlns:a16="http://schemas.microsoft.com/office/drawing/2014/main" id="{1C2F5FDB-0DA0-7D65-A784-B8B379C69EF6}"/>
                </a:ext>
              </a:extLst>
            </p:cNvPr>
            <p:cNvSpPr/>
            <p:nvPr/>
          </p:nvSpPr>
          <p:spPr>
            <a:xfrm>
              <a:off x="692392" y="1038967"/>
              <a:ext cx="6869940" cy="51867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raight Arrow Connector 11">
              <a:extLst>
                <a:ext uri="{FF2B5EF4-FFF2-40B4-BE49-F238E27FC236}">
                  <a16:creationId xmlns:a16="http://schemas.microsoft.com/office/drawing/2014/main" id="{4111E2B7-F8A2-8C4C-2D40-43775382F23D}"/>
                </a:ext>
              </a:extLst>
            </p:cNvPr>
            <p:cNvSpPr/>
            <p:nvPr/>
          </p:nvSpPr>
          <p:spPr>
            <a:xfrm>
              <a:off x="2287024" y="3876473"/>
              <a:ext cx="4896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F9ED5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traight Connector 4">
              <a:extLst>
                <a:ext uri="{FF2B5EF4-FFF2-40B4-BE49-F238E27FC236}">
                  <a16:creationId xmlns:a16="http://schemas.microsoft.com/office/drawing/2014/main" id="{2C9E55EA-7AAB-EDC9-7BA4-5B107F20958E}"/>
                </a:ext>
              </a:extLst>
            </p:cNvPr>
            <p:cNvSpPr/>
            <p:nvPr/>
          </p:nvSpPr>
          <p:spPr>
            <a:xfrm>
              <a:off x="4171624" y="2651393"/>
              <a:ext cx="360" cy="23958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traight Arrow Connector 17">
              <a:extLst>
                <a:ext uri="{FF2B5EF4-FFF2-40B4-BE49-F238E27FC236}">
                  <a16:creationId xmlns:a16="http://schemas.microsoft.com/office/drawing/2014/main" id="{98DB5460-DE3D-CAB5-3A03-453C22876E1B}"/>
                </a:ext>
              </a:extLst>
            </p:cNvPr>
            <p:cNvSpPr/>
            <p:nvPr/>
          </p:nvSpPr>
          <p:spPr>
            <a:xfrm>
              <a:off x="2299984" y="2435393"/>
              <a:ext cx="18716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E97132"/>
              </a:solidFill>
              <a:headEnd type="triangle" w="med" len="med"/>
              <a:tailEnd type="triangle" w="med" len="med"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86785E98-5E87-ACCE-A23D-1F87C8943071}"/>
                </a:ext>
              </a:extLst>
            </p:cNvPr>
            <p:cNvSpPr/>
            <p:nvPr/>
          </p:nvSpPr>
          <p:spPr>
            <a:xfrm>
              <a:off x="2737744" y="2463494"/>
              <a:ext cx="850320" cy="3678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r>
                <a:rPr lang="en-US" sz="1800" strike="noStrike" spc="-1" dirty="0">
                  <a:latin typeface="Aptos"/>
                  <a:ea typeface="DejaVu Sans"/>
                </a:rPr>
                <a:t>4 cm</a:t>
              </a:r>
              <a:endParaRPr lang="en-US" sz="1800" strike="noStrike" spc="-1" dirty="0">
                <a:latin typeface="Arial"/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22A57C37-0D5F-78C3-15B2-6D97A1D0CCD8}"/>
                </a:ext>
              </a:extLst>
            </p:cNvPr>
            <p:cNvSpPr/>
            <p:nvPr/>
          </p:nvSpPr>
          <p:spPr>
            <a:xfrm rot="5400000">
              <a:off x="5551504" y="1334193"/>
              <a:ext cx="46800" cy="1513800"/>
            </a:xfrm>
            <a:prstGeom prst="rect">
              <a:avLst/>
            </a:prstGeom>
            <a:solidFill>
              <a:srgbClr val="4EA72E"/>
            </a:solidFill>
            <a:ln>
              <a:solidFill>
                <a:srgbClr val="224914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EB4CCB82-4677-3154-AFCF-D54C36FD806F}"/>
                </a:ext>
              </a:extLst>
            </p:cNvPr>
            <p:cNvSpPr/>
            <p:nvPr/>
          </p:nvSpPr>
          <p:spPr>
            <a:xfrm rot="5400000">
              <a:off x="5635009" y="4937078"/>
              <a:ext cx="46800" cy="1513800"/>
            </a:xfrm>
            <a:prstGeom prst="rect">
              <a:avLst/>
            </a:prstGeom>
            <a:solidFill>
              <a:srgbClr val="4EA72E"/>
            </a:solidFill>
            <a:ln>
              <a:solidFill>
                <a:srgbClr val="224914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TextBox 28">
              <a:extLst>
                <a:ext uri="{FF2B5EF4-FFF2-40B4-BE49-F238E27FC236}">
                  <a16:creationId xmlns:a16="http://schemas.microsoft.com/office/drawing/2014/main" id="{29874076-AD57-1AAC-BC44-863E1D8610E7}"/>
                </a:ext>
              </a:extLst>
            </p:cNvPr>
            <p:cNvSpPr/>
            <p:nvPr/>
          </p:nvSpPr>
          <p:spPr>
            <a:xfrm>
              <a:off x="4766164" y="2847135"/>
              <a:ext cx="1789920" cy="3678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r>
                <a:rPr lang="en-US" sz="1800" strike="noStrike" spc="-1" dirty="0">
                  <a:latin typeface="Aptos"/>
                  <a:ea typeface="DejaVu Sans"/>
                </a:rPr>
                <a:t>4.5 cm</a:t>
              </a:r>
              <a:endParaRPr lang="en-US" sz="1800" strike="noStrike" spc="-1" dirty="0">
                <a:latin typeface="Arial"/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4A7BE0D6-EE4E-B4AE-32E8-246E7A66FAA1}"/>
                </a:ext>
              </a:extLst>
            </p:cNvPr>
            <p:cNvSpPr/>
            <p:nvPr/>
          </p:nvSpPr>
          <p:spPr>
            <a:xfrm>
              <a:off x="7123984" y="1900433"/>
              <a:ext cx="94680" cy="1398600"/>
            </a:xfrm>
            <a:prstGeom prst="rect">
              <a:avLst/>
            </a:prstGeom>
            <a:solidFill>
              <a:srgbClr val="156082"/>
            </a:solidFill>
            <a:ln>
              <a:solidFill>
                <a:srgbClr val="092A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126B52CF-5972-717C-3577-6CC73B2797A3}"/>
                </a:ext>
              </a:extLst>
            </p:cNvPr>
            <p:cNvSpPr/>
            <p:nvPr/>
          </p:nvSpPr>
          <p:spPr>
            <a:xfrm>
              <a:off x="7136944" y="4469033"/>
              <a:ext cx="92520" cy="1350000"/>
            </a:xfrm>
            <a:prstGeom prst="rect">
              <a:avLst/>
            </a:prstGeom>
            <a:solidFill>
              <a:srgbClr val="156082"/>
            </a:solidFill>
            <a:ln>
              <a:solidFill>
                <a:srgbClr val="092A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traight Arrow Connector 39">
              <a:extLst>
                <a:ext uri="{FF2B5EF4-FFF2-40B4-BE49-F238E27FC236}">
                  <a16:creationId xmlns:a16="http://schemas.microsoft.com/office/drawing/2014/main" id="{D002BE79-F0BA-CB08-9495-F7C6F44199D5}"/>
                </a:ext>
              </a:extLst>
            </p:cNvPr>
            <p:cNvSpPr/>
            <p:nvPr/>
          </p:nvSpPr>
          <p:spPr>
            <a:xfrm>
              <a:off x="7183384" y="1963073"/>
              <a:ext cx="360" cy="34038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156082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traight Arrow Connector 54">
              <a:extLst>
                <a:ext uri="{FF2B5EF4-FFF2-40B4-BE49-F238E27FC236}">
                  <a16:creationId xmlns:a16="http://schemas.microsoft.com/office/drawing/2014/main" id="{C8120F33-CBDE-4D4A-A31A-7288E7591428}"/>
                </a:ext>
              </a:extLst>
            </p:cNvPr>
            <p:cNvSpPr/>
            <p:nvPr/>
          </p:nvSpPr>
          <p:spPr>
            <a:xfrm>
              <a:off x="947464" y="3848933"/>
              <a:ext cx="1022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156082"/>
              </a:solidFill>
              <a:tailEnd type="triangle" w="med" len="med"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xtBox 55">
              <a:extLst>
                <a:ext uri="{FF2B5EF4-FFF2-40B4-BE49-F238E27FC236}">
                  <a16:creationId xmlns:a16="http://schemas.microsoft.com/office/drawing/2014/main" id="{9A8D3060-C099-9AA1-3EC3-3540AE7BF0DA}"/>
                </a:ext>
              </a:extLst>
            </p:cNvPr>
            <p:cNvSpPr/>
            <p:nvPr/>
          </p:nvSpPr>
          <p:spPr>
            <a:xfrm>
              <a:off x="855803" y="3499975"/>
              <a:ext cx="1438200" cy="3678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r>
                <a:rPr lang="en-US" sz="1800" b="1" strike="noStrike" spc="-1" dirty="0">
                  <a:solidFill>
                    <a:srgbClr val="000000"/>
                  </a:solidFill>
                  <a:latin typeface="Aptos"/>
                  <a:ea typeface="DejaVu Sans"/>
                </a:rPr>
                <a:t>Neutrons</a:t>
              </a:r>
              <a:endParaRPr lang="en-US" sz="1800" b="1" strike="noStrike" spc="-1" dirty="0">
                <a:latin typeface="Arial"/>
              </a:endParaRPr>
            </a:p>
          </p:txBody>
        </p:sp>
        <p:sp>
          <p:nvSpPr>
            <p:cNvPr id="27" name="Straight Arrow Connector 1">
              <a:extLst>
                <a:ext uri="{FF2B5EF4-FFF2-40B4-BE49-F238E27FC236}">
                  <a16:creationId xmlns:a16="http://schemas.microsoft.com/office/drawing/2014/main" id="{92120D54-4279-BCB0-9A28-1F6864F6087E}"/>
                </a:ext>
              </a:extLst>
            </p:cNvPr>
            <p:cNvSpPr/>
            <p:nvPr/>
          </p:nvSpPr>
          <p:spPr>
            <a:xfrm flipV="1">
              <a:off x="5653564" y="2117881"/>
              <a:ext cx="360" cy="1767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E97132"/>
              </a:solidFill>
              <a:headEnd type="triangle" w="med" len="med"/>
              <a:tailEnd type="triangle" w="med" len="med"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traight Arrow Connector 2">
              <a:extLst>
                <a:ext uri="{FF2B5EF4-FFF2-40B4-BE49-F238E27FC236}">
                  <a16:creationId xmlns:a16="http://schemas.microsoft.com/office/drawing/2014/main" id="{2FECCE4C-0F40-0E30-E152-B9CA962A2BE0}"/>
                </a:ext>
              </a:extLst>
            </p:cNvPr>
            <p:cNvSpPr/>
            <p:nvPr/>
          </p:nvSpPr>
          <p:spPr>
            <a:xfrm>
              <a:off x="4171984" y="2075393"/>
              <a:ext cx="575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E97132"/>
              </a:solidFill>
              <a:headEnd type="triangle" w="med" len="med"/>
              <a:tailEnd type="triangle" w="med" len="med"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traight Arrow Connector 3">
              <a:extLst>
                <a:ext uri="{FF2B5EF4-FFF2-40B4-BE49-F238E27FC236}">
                  <a16:creationId xmlns:a16="http://schemas.microsoft.com/office/drawing/2014/main" id="{9921616C-0261-B9E8-1657-F2A33A987610}"/>
                </a:ext>
              </a:extLst>
            </p:cNvPr>
            <p:cNvSpPr/>
            <p:nvPr/>
          </p:nvSpPr>
          <p:spPr>
            <a:xfrm>
              <a:off x="6403984" y="2075393"/>
              <a:ext cx="575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E97132"/>
              </a:solidFill>
              <a:headEnd type="triangle" w="med" len="med"/>
              <a:tailEnd type="triangle" w="med" len="med"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D85C2AF1-8D6B-03B5-E9EC-24F88792CE70}"/>
                </a:ext>
              </a:extLst>
            </p:cNvPr>
            <p:cNvSpPr/>
            <p:nvPr/>
          </p:nvSpPr>
          <p:spPr>
            <a:xfrm>
              <a:off x="2180824" y="1900433"/>
              <a:ext cx="94680" cy="1398600"/>
            </a:xfrm>
            <a:prstGeom prst="rect">
              <a:avLst/>
            </a:prstGeom>
            <a:solidFill>
              <a:srgbClr val="156082"/>
            </a:solidFill>
            <a:ln>
              <a:solidFill>
                <a:srgbClr val="092A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ECD096D8-DF0B-2A3D-4F1B-8AF27A401D11}"/>
                </a:ext>
              </a:extLst>
            </p:cNvPr>
            <p:cNvSpPr/>
            <p:nvPr/>
          </p:nvSpPr>
          <p:spPr>
            <a:xfrm>
              <a:off x="2193784" y="4469033"/>
              <a:ext cx="92520" cy="1350000"/>
            </a:xfrm>
            <a:prstGeom prst="rect">
              <a:avLst/>
            </a:prstGeom>
            <a:solidFill>
              <a:srgbClr val="156082"/>
            </a:solidFill>
            <a:ln>
              <a:solidFill>
                <a:srgbClr val="092A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traight Arrow Connector 4">
              <a:extLst>
                <a:ext uri="{FF2B5EF4-FFF2-40B4-BE49-F238E27FC236}">
                  <a16:creationId xmlns:a16="http://schemas.microsoft.com/office/drawing/2014/main" id="{D4665776-AABB-6E8F-3ACA-531A29181F17}"/>
                </a:ext>
              </a:extLst>
            </p:cNvPr>
            <p:cNvSpPr/>
            <p:nvPr/>
          </p:nvSpPr>
          <p:spPr>
            <a:xfrm>
              <a:off x="2240224" y="1963073"/>
              <a:ext cx="360" cy="34038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156082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traight Arrow Connector 5">
              <a:extLst>
                <a:ext uri="{FF2B5EF4-FFF2-40B4-BE49-F238E27FC236}">
                  <a16:creationId xmlns:a16="http://schemas.microsoft.com/office/drawing/2014/main" id="{849C10E6-FC4A-CCEC-4B82-8387E3DA4C5B}"/>
                </a:ext>
              </a:extLst>
            </p:cNvPr>
            <p:cNvSpPr/>
            <p:nvPr/>
          </p:nvSpPr>
          <p:spPr>
            <a:xfrm>
              <a:off x="4820164" y="1850956"/>
              <a:ext cx="15116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E97132"/>
              </a:solidFill>
              <a:headEnd type="triangle" w="med" len="med"/>
              <a:tailEnd type="triangle" w="med" len="med"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E31B5154-9DFC-3EB2-519D-E660753E2FAF}"/>
                </a:ext>
              </a:extLst>
            </p:cNvPr>
            <p:cNvSpPr/>
            <p:nvPr/>
          </p:nvSpPr>
          <p:spPr>
            <a:xfrm>
              <a:off x="5189344" y="1537630"/>
              <a:ext cx="1789920" cy="3678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r>
                <a:rPr lang="en-US" sz="1800" strike="noStrike" spc="-1" dirty="0">
                  <a:latin typeface="Aptos"/>
                  <a:ea typeface="DejaVu Sans"/>
                </a:rPr>
                <a:t>5 cm</a:t>
              </a:r>
              <a:endParaRPr lang="en-US" sz="1800" strike="noStrike" spc="-1" dirty="0">
                <a:latin typeface="Arial"/>
              </a:endParaRPr>
            </a:p>
          </p:txBody>
        </p:sp>
        <p:sp>
          <p:nvSpPr>
            <p:cNvPr id="35" name="Straight Arrow Connector 8">
              <a:extLst>
                <a:ext uri="{FF2B5EF4-FFF2-40B4-BE49-F238E27FC236}">
                  <a16:creationId xmlns:a16="http://schemas.microsoft.com/office/drawing/2014/main" id="{2880AE19-B4FB-5B79-0355-25E4AA27EAAD}"/>
                </a:ext>
              </a:extLst>
            </p:cNvPr>
            <p:cNvSpPr/>
            <p:nvPr/>
          </p:nvSpPr>
          <p:spPr>
            <a:xfrm>
              <a:off x="4185304" y="1526408"/>
              <a:ext cx="29516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E97132"/>
              </a:solidFill>
              <a:headEnd type="triangle" w="med" len="med"/>
              <a:tailEnd type="triangle" w="med" len="med"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49465879-3F3B-FAEF-694D-07BD70A99672}"/>
                </a:ext>
              </a:extLst>
            </p:cNvPr>
            <p:cNvSpPr/>
            <p:nvPr/>
          </p:nvSpPr>
          <p:spPr>
            <a:xfrm>
              <a:off x="5189344" y="1169392"/>
              <a:ext cx="1789920" cy="3678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None/>
              </a:pPr>
              <a:r>
                <a:rPr lang="en-US" spc="-1" dirty="0">
                  <a:latin typeface="Aptos"/>
                  <a:ea typeface="DejaVu Sans"/>
                </a:rPr>
                <a:t>7 </a:t>
              </a:r>
              <a:r>
                <a:rPr lang="en-US" sz="1800" strike="noStrike" spc="-1" dirty="0">
                  <a:latin typeface="Aptos"/>
                  <a:ea typeface="DejaVu Sans"/>
                </a:rPr>
                <a:t>cm</a:t>
              </a:r>
              <a:endParaRPr lang="en-US" sz="1800" strike="noStrike" spc="-1" dirty="0">
                <a:latin typeface="Arial"/>
              </a:endParaRPr>
            </a:p>
          </p:txBody>
        </p:sp>
        <p:sp>
          <p:nvSpPr>
            <p:cNvPr id="37" name="TextBox 31">
              <a:extLst>
                <a:ext uri="{FF2B5EF4-FFF2-40B4-BE49-F238E27FC236}">
                  <a16:creationId xmlns:a16="http://schemas.microsoft.com/office/drawing/2014/main" id="{95E4BD84-F3E0-921D-011A-90CCF7E3C461}"/>
                </a:ext>
              </a:extLst>
            </p:cNvPr>
            <p:cNvSpPr txBox="1"/>
            <p:nvPr/>
          </p:nvSpPr>
          <p:spPr>
            <a:xfrm>
              <a:off x="748459" y="1269986"/>
              <a:ext cx="1247775" cy="92333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Annular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Square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>
                  <a:solidFill>
                    <a:srgbClr val="FFC000"/>
                  </a:solidFill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5328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9718</TotalTime>
  <Words>897</Words>
  <Application>Microsoft Office PowerPoint</Application>
  <PresentationFormat>Widescreen</PresentationFormat>
  <Paragraphs>150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Cambria</vt:lpstr>
      <vt:lpstr>Cambria Math</vt:lpstr>
      <vt:lpstr>Source Serif Pro</vt:lpstr>
      <vt:lpstr>Wingdings</vt:lpstr>
      <vt:lpstr>Retrospettivo</vt:lpstr>
      <vt:lpstr>(n,cp) measurements at n_TOF for tritium breeding in nuclear fusion reactors</vt:lpstr>
      <vt:lpstr>Outline</vt:lpstr>
      <vt:lpstr>The Tritium cycle in fusion reactors</vt:lpstr>
      <vt:lpstr>New measurements are essential to model the TBR accurately</vt:lpstr>
      <vt:lpstr>The n_TOF facility @CERN </vt:lpstr>
      <vt:lpstr>The SiNBa detector</vt:lpstr>
      <vt:lpstr>Innovative features of this measurement</vt:lpstr>
      <vt:lpstr>Presentazione standard di PowerPoint</vt:lpstr>
      <vt:lpstr>GEANT4  Simulation Results </vt:lpstr>
      <vt:lpstr>Alpha particles are more sensitive to identification threshold in (_ ^7)Li </vt:lpstr>
      <vt:lpstr>Background and coincidences in (_ ^7)Li: sample</vt:lpstr>
      <vt:lpstr>Conclusions</vt:lpstr>
      <vt:lpstr>Presentazione standard di PowerPoint</vt:lpstr>
      <vt:lpstr>Presentazione standard di PowerPoint</vt:lpstr>
      <vt:lpstr>Presentazione standard di PowerPoint</vt:lpstr>
      <vt:lpstr>The ML algorithm </vt:lpstr>
      <vt:lpstr>Neutron damage</vt:lpstr>
      <vt:lpstr>Identification and background for (_^9)Be sample</vt:lpstr>
      <vt:lpstr>Detector Efficiency  with Alpha Particles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PERFETTO GIULIO</dc:creator>
  <cp:lastModifiedBy>PERFETTO GIULIO</cp:lastModifiedBy>
  <cp:revision>19</cp:revision>
  <dcterms:created xsi:type="dcterms:W3CDTF">2025-04-17T08:50:31Z</dcterms:created>
  <dcterms:modified xsi:type="dcterms:W3CDTF">2025-10-04T09:09:40Z</dcterms:modified>
</cp:coreProperties>
</file>