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95" r:id="rId2"/>
    <p:sldId id="302" r:id="rId3"/>
    <p:sldId id="299" r:id="rId4"/>
    <p:sldId id="298" r:id="rId5"/>
    <p:sldId id="329" r:id="rId6"/>
    <p:sldId id="319" r:id="rId7"/>
    <p:sldId id="324" r:id="rId8"/>
    <p:sldId id="325" r:id="rId9"/>
    <p:sldId id="326" r:id="rId10"/>
    <p:sldId id="327" r:id="rId11"/>
    <p:sldId id="328" r:id="rId12"/>
    <p:sldId id="313" r:id="rId13"/>
    <p:sldId id="294" r:id="rId14"/>
    <p:sldId id="330" r:id="rId15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81" autoAdjust="0"/>
  </p:normalViewPr>
  <p:slideViewPr>
    <p:cSldViewPr snapToGrid="0">
      <p:cViewPr varScale="1">
        <p:scale>
          <a:sx n="104" d="100"/>
          <a:sy n="104" d="100"/>
        </p:scale>
        <p:origin x="284" y="8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diagrams/_rels/data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_rels/drawing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svg"/><Relationship Id="rId1" Type="http://schemas.openxmlformats.org/officeDocument/2006/relationships/image" Target="../media/image6.png"/><Relationship Id="rId6" Type="http://schemas.openxmlformats.org/officeDocument/2006/relationships/image" Target="../media/image11.svg"/><Relationship Id="rId5" Type="http://schemas.openxmlformats.org/officeDocument/2006/relationships/image" Target="../media/image10.png"/><Relationship Id="rId4" Type="http://schemas.openxmlformats.org/officeDocument/2006/relationships/image" Target="../media/image9.sv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6_5">
  <dgm:title val=""/>
  <dgm:desc val=""/>
  <dgm:catLst>
    <dgm:cat type="accent6" pri="11500"/>
  </dgm:catLst>
  <dgm:styleLbl name="node0">
    <dgm:fillClrLst meth="cycle"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6">
        <a:alpha val="90000"/>
      </a:schemeClr>
      <a:schemeClr val="accent6">
        <a:alpha val="5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/>
    <dgm:txEffectClrLst/>
  </dgm:styleLbl>
  <dgm:styleLbl name="node1">
    <dgm:fillClrLst>
      <a:schemeClr val="accent6">
        <a:alpha val="9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lnNode1">
    <dgm:fillClrLst>
      <a:schemeClr val="accent6">
        <a:shade val="90000"/>
      </a:schemeClr>
      <a:schemeClr val="accent6">
        <a:tint val="50000"/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6">
        <a:shade val="80000"/>
        <a:alpha val="50000"/>
      </a:schemeClr>
      <a:schemeClr val="accent6">
        <a:alpha val="8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>
        <a:alpha val="30000"/>
      </a:schemeClr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6">
        <a:tint val="50000"/>
        <a:alpha val="90000"/>
      </a:schemeClr>
      <a:schemeClr val="accent6">
        <a:tint val="20000"/>
        <a:alpha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6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f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bgSibTrans2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/>
    <dgm:txEffectClrLst/>
  </dgm:styleLbl>
  <dgm:styleLbl name="sibTrans1D1">
    <dgm:fillClrLst>
      <a:schemeClr val="accent6">
        <a:shade val="90000"/>
      </a:schemeClr>
      <a:schemeClr val="accent6">
        <a:tint val="50000"/>
      </a:schemeClr>
    </dgm:fillClrLst>
    <dgm:linClrLst>
      <a:schemeClr val="accent6">
        <a:shade val="90000"/>
      </a:schemeClr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6">
        <a:alpha val="90000"/>
      </a:schemeClr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>
        <a:alpha val="70000"/>
      </a:schemeClr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parChTrans2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/>
    <dgm:txEffectClrLst/>
  </dgm:styleLbl>
  <dgm:styleLbl name="parChTrans2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/>
    <dgm:txEffectClrLst/>
  </dgm:styleLbl>
  <dgm:styleLbl name="parChTrans2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parChTrans1D1">
    <dgm:fillClrLst meth="repeat">
      <a:schemeClr val="accent6">
        <a:shade val="8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6">
        <a:alpha val="90000"/>
      </a:schemeClr>
      <a:schemeClr val="accent6">
        <a:alpha val="50000"/>
      </a:schemeClr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6">
        <a:alpha val="90000"/>
        <a:tint val="40000"/>
      </a:schemeClr>
      <a:schemeClr val="accent6">
        <a:alpha val="5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>
        <a:tint val="90000"/>
      </a:schemeClr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>
        <a:tint val="70000"/>
      </a:schemeClr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>
        <a:tint val="50000"/>
      </a:schemeClr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6_1">
  <dgm:title val=""/>
  <dgm:desc val=""/>
  <dgm:catLst>
    <dgm:cat type="accent6" pri="11100"/>
  </dgm:catLst>
  <dgm:styleLbl name="node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lnNode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vennNode1">
    <dgm:fillClrLst meth="repeat">
      <a:schemeClr val="lt1">
        <a:alpha val="50000"/>
      </a:schemeClr>
    </dgm:fillClrLst>
    <dgm:linClrLst meth="repeat">
      <a:schemeClr val="accent6">
        <a:shade val="80000"/>
      </a:schemeClr>
    </dgm:linClrLst>
    <dgm:effectClrLst/>
    <dgm:txLinClrLst/>
    <dgm:txFillClrLst/>
    <dgm:txEffectClrLst/>
  </dgm:styleLbl>
  <dgm:styleLbl name="node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node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f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40000"/>
      </a:schemeClr>
    </dgm:fillClrLst>
    <dgm:linClrLst meth="repeat">
      <a:schemeClr val="accent6">
        <a:shade val="80000"/>
      </a:schemeClr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dk1"/>
    </dgm:txFillClrLst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1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2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3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asst4">
    <dgm:fillClrLst meth="repeat">
      <a:schemeClr val="lt1"/>
    </dgm:fillClrLst>
    <dgm:linClrLst meth="repeat">
      <a:schemeClr val="accent6">
        <a:shade val="80000"/>
      </a:schemeClr>
    </dgm:linClrLst>
    <dgm:effectClrLst/>
    <dgm:txLinClrLst/>
    <dgm:txFillClrLst meth="repeat">
      <a:schemeClr val="dk1"/>
    </dgm:txFillClrLst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accent6">
        <a:alpha val="4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lt1">
        <a:alpha val="90000"/>
        <a:tint val="40000"/>
      </a:schemeClr>
    </dgm:fillClrLst>
    <dgm:linClrLst meth="repeat">
      <a:schemeClr val="accent6"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accent6">
        <a:alpha val="90000"/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6_2">
  <dgm:title val=""/>
  <dgm:desc val=""/>
  <dgm:catLst>
    <dgm:cat type="accent6" pri="11200"/>
  </dgm:catLst>
  <dgm:styleLbl name="node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6"/>
    </dgm:fillClrLst>
    <dgm:linClrLst meth="repeat">
      <a:schemeClr val="accent6"/>
    </dgm:linClrLst>
    <dgm:effectClrLst/>
    <dgm:txLinClrLst/>
    <dgm:txFillClrLst/>
    <dgm:txEffectClrLst/>
  </dgm:styleLbl>
  <dgm:styleLbl name="lnNode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6"/>
    </dgm:fillClrLst>
    <dgm:linClrLst meth="repeat">
      <a:schemeClr val="accent6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6">
        <a:tint val="60000"/>
      </a:schemeClr>
    </dgm:fillClrLst>
    <dgm:linClrLst meth="repeat">
      <a:schemeClr val="accent6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6"/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/>
    </dgm:fillClrLst>
    <dgm:linClrLst meth="repeat">
      <a:schemeClr val="accent6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/>
    </dgm:fillClrLst>
    <dgm:linClrLst meth="repeat">
      <a:schemeClr val="accent6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6">
        <a:alpha val="90000"/>
        <a:tint val="40000"/>
      </a:schemeClr>
    </dgm:fillClrLst>
    <dgm:linClrLst meth="repeat">
      <a:schemeClr val="accent6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6">
        <a:tint val="40000"/>
      </a:schemeClr>
    </dgm:fillClrLst>
    <dgm:linClrLst meth="repeat">
      <a:schemeClr val="accent6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6">
        <a:shade val="8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6">
        <a:tint val="50000"/>
        <a:alpha val="40000"/>
      </a:schemeClr>
    </dgm:fillClrLst>
    <dgm:linClrLst meth="repeat">
      <a:schemeClr val="accent6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6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79A26C16-6C8D-48D5-8A16-F6D83D3A4B61}" type="doc">
      <dgm:prSet loTypeId="urn:microsoft.com/office/officeart/2005/8/layout/pyramid2" loCatId="pyramid" qsTypeId="urn:microsoft.com/office/officeart/2005/8/quickstyle/simple1" qsCatId="simple" csTypeId="urn:microsoft.com/office/officeart/2005/8/colors/accent6_5" csCatId="accent6" phldr="1"/>
      <dgm:spPr/>
      <dgm:t>
        <a:bodyPr/>
        <a:lstStyle/>
        <a:p>
          <a:endParaRPr lang="it-IT"/>
        </a:p>
      </dgm:t>
    </dgm:pt>
    <dgm:pt modelId="{2673F42D-4A2F-49EB-8F8C-2C53236294EB}">
      <dgm:prSet custT="1"/>
      <dgm:spPr/>
      <dgm:t>
        <a:bodyPr/>
        <a:lstStyle/>
        <a:p>
          <a:r>
            <a:rPr lang="en-GB" sz="1200" b="1" noProof="0" dirty="0">
              <a:latin typeface="Cambria" panose="02040503050406030204" pitchFamily="18" charset="0"/>
              <a:ea typeface="Cambria" panose="02040503050406030204" pitchFamily="18" charset="0"/>
            </a:rPr>
            <a:t>7000 – 10 000 mSv</a:t>
          </a:r>
        </a:p>
        <a:p>
          <a:r>
            <a:rPr lang="en-GB" sz="1100" noProof="0" dirty="0">
              <a:latin typeface="Cambria" panose="02040503050406030204" pitchFamily="18" charset="0"/>
              <a:ea typeface="Cambria" panose="02040503050406030204" pitchFamily="18" charset="0"/>
            </a:rPr>
            <a:t>Death</a:t>
          </a:r>
        </a:p>
      </dgm:t>
    </dgm:pt>
    <dgm:pt modelId="{393A78B5-3658-42CE-BBDD-E941FAB5A06C}" type="parTrans" cxnId="{061E3EE9-1DDD-4F8C-997D-C4F1B8089B9C}">
      <dgm:prSet/>
      <dgm:spPr/>
      <dgm:t>
        <a:bodyPr/>
        <a:lstStyle/>
        <a:p>
          <a:endParaRPr lang="it-IT"/>
        </a:p>
      </dgm:t>
    </dgm:pt>
    <dgm:pt modelId="{BF7445DA-5FE8-4C55-BE58-B8710B9581FB}" type="sibTrans" cxnId="{061E3EE9-1DDD-4F8C-997D-C4F1B8089B9C}">
      <dgm:prSet/>
      <dgm:spPr/>
      <dgm:t>
        <a:bodyPr/>
        <a:lstStyle/>
        <a:p>
          <a:endParaRPr lang="it-IT"/>
        </a:p>
      </dgm:t>
    </dgm:pt>
    <dgm:pt modelId="{1E113379-C0E3-4E6D-8C88-7AD2CBEF2B62}">
      <dgm:prSet/>
      <dgm:spPr/>
      <dgm:t>
        <a:bodyPr/>
        <a:lstStyle/>
        <a:p>
          <a:r>
            <a:rPr lang="en-GB" sz="1200" b="1" noProof="0" dirty="0">
              <a:latin typeface="Cambria" panose="02040503050406030204" pitchFamily="18" charset="0"/>
              <a:ea typeface="Cambria" panose="02040503050406030204" pitchFamily="18" charset="0"/>
            </a:rPr>
            <a:t>1000 mSv</a:t>
          </a:r>
        </a:p>
        <a:p>
          <a:r>
            <a:rPr lang="en-GB" noProof="0" dirty="0"/>
            <a:t>Symptoms of radiation poisoning</a:t>
          </a:r>
        </a:p>
      </dgm:t>
    </dgm:pt>
    <dgm:pt modelId="{3D6FB779-C994-4CE5-B6A2-BD2933E9106A}" type="parTrans" cxnId="{55D39B67-5B02-4D4B-8873-CCC77BE083DA}">
      <dgm:prSet/>
      <dgm:spPr/>
      <dgm:t>
        <a:bodyPr/>
        <a:lstStyle/>
        <a:p>
          <a:endParaRPr lang="it-IT"/>
        </a:p>
      </dgm:t>
    </dgm:pt>
    <dgm:pt modelId="{57FD728C-6E7F-4566-B37A-2A9DB97CCF43}" type="sibTrans" cxnId="{55D39B67-5B02-4D4B-8873-CCC77BE083DA}">
      <dgm:prSet/>
      <dgm:spPr/>
      <dgm:t>
        <a:bodyPr/>
        <a:lstStyle/>
        <a:p>
          <a:endParaRPr lang="it-IT"/>
        </a:p>
      </dgm:t>
    </dgm:pt>
    <dgm:pt modelId="{966A1F22-6B9A-43AD-9BE5-7F3EB2E920F5}">
      <dgm:prSet custT="1"/>
      <dgm:spPr/>
      <dgm:t>
        <a:bodyPr/>
        <a:lstStyle/>
        <a:p>
          <a:r>
            <a:rPr lang="en-GB" sz="1200" b="1" noProof="0" dirty="0">
              <a:latin typeface="Cambria" panose="02040503050406030204" pitchFamily="18" charset="0"/>
              <a:ea typeface="Cambria" panose="02040503050406030204" pitchFamily="18" charset="0"/>
            </a:rPr>
            <a:t>6,9 mSv</a:t>
          </a:r>
        </a:p>
        <a:p>
          <a:r>
            <a:rPr lang="en-GB" sz="1100" noProof="0" dirty="0">
              <a:latin typeface="Cambria" panose="02040503050406030204" pitchFamily="18" charset="0"/>
              <a:ea typeface="Cambria" panose="02040503050406030204" pitchFamily="18" charset="0"/>
            </a:rPr>
            <a:t>Computed Tomography (CT)</a:t>
          </a:r>
        </a:p>
      </dgm:t>
    </dgm:pt>
    <dgm:pt modelId="{8564C382-B79E-4FD3-9A49-AC43F16D12F8}" type="parTrans" cxnId="{1F7DBE61-0465-43FE-8C86-D48F955AA43F}">
      <dgm:prSet/>
      <dgm:spPr/>
      <dgm:t>
        <a:bodyPr/>
        <a:lstStyle/>
        <a:p>
          <a:endParaRPr lang="it-IT"/>
        </a:p>
      </dgm:t>
    </dgm:pt>
    <dgm:pt modelId="{188B42A4-9F99-45E3-8648-B559A5A4B444}" type="sibTrans" cxnId="{1F7DBE61-0465-43FE-8C86-D48F955AA43F}">
      <dgm:prSet/>
      <dgm:spPr/>
      <dgm:t>
        <a:bodyPr/>
        <a:lstStyle/>
        <a:p>
          <a:endParaRPr lang="it-IT"/>
        </a:p>
      </dgm:t>
    </dgm:pt>
    <dgm:pt modelId="{3FE1308A-D977-4C94-AB99-0DF568A78EF9}">
      <dgm:prSet custT="1"/>
      <dgm:spPr/>
      <dgm:t>
        <a:bodyPr/>
        <a:lstStyle/>
        <a:p>
          <a:r>
            <a:rPr lang="en-GB" sz="1200" b="1" noProof="0" dirty="0">
              <a:latin typeface="Cambria" panose="02040503050406030204" pitchFamily="18" charset="0"/>
              <a:ea typeface="Cambria" panose="02040503050406030204" pitchFamily="18" charset="0"/>
            </a:rPr>
            <a:t>2,4 mSv</a:t>
          </a:r>
        </a:p>
        <a:p>
          <a:r>
            <a:rPr lang="en-GB" sz="1100" noProof="0" dirty="0">
              <a:latin typeface="Cambria" panose="02040503050406030204" pitchFamily="18" charset="0"/>
              <a:ea typeface="Cambria" panose="02040503050406030204" pitchFamily="18" charset="0"/>
            </a:rPr>
            <a:t>Average annual equivalent dose</a:t>
          </a:r>
        </a:p>
      </dgm:t>
    </dgm:pt>
    <dgm:pt modelId="{E4E8A5C8-A168-4101-83BB-EBBAB1EBFDD1}" type="parTrans" cxnId="{73DAA2C9-04B6-4668-BA8F-4FB5C1E5C69A}">
      <dgm:prSet/>
      <dgm:spPr/>
      <dgm:t>
        <a:bodyPr/>
        <a:lstStyle/>
        <a:p>
          <a:endParaRPr lang="it-IT"/>
        </a:p>
      </dgm:t>
    </dgm:pt>
    <dgm:pt modelId="{6D4C9A06-D313-4C6F-B7C8-EBE051766E33}" type="sibTrans" cxnId="{73DAA2C9-04B6-4668-BA8F-4FB5C1E5C69A}">
      <dgm:prSet/>
      <dgm:spPr/>
      <dgm:t>
        <a:bodyPr/>
        <a:lstStyle/>
        <a:p>
          <a:endParaRPr lang="it-IT"/>
        </a:p>
      </dgm:t>
    </dgm:pt>
    <dgm:pt modelId="{43239AC5-E1D5-410D-A035-EF12A84C9A87}">
      <dgm:prSet custT="1"/>
      <dgm:spPr/>
      <dgm:t>
        <a:bodyPr/>
        <a:lstStyle/>
        <a:p>
          <a:r>
            <a:rPr lang="en-GB" sz="1200" b="1" noProof="0" dirty="0">
              <a:latin typeface="Cambria" panose="02040503050406030204" pitchFamily="18" charset="0"/>
              <a:ea typeface="Cambria" panose="02040503050406030204" pitchFamily="18" charset="0"/>
            </a:rPr>
            <a:t>0,5 mSv</a:t>
          </a:r>
        </a:p>
        <a:p>
          <a:r>
            <a:rPr lang="en-GB" sz="1100" noProof="0" dirty="0">
              <a:latin typeface="Cambria" panose="02040503050406030204" pitchFamily="18" charset="0"/>
              <a:ea typeface="Cambria" panose="02040503050406030204" pitchFamily="18" charset="0"/>
            </a:rPr>
            <a:t>Abdominal X-ray</a:t>
          </a:r>
        </a:p>
      </dgm:t>
    </dgm:pt>
    <dgm:pt modelId="{F50ECEE0-A693-4EAF-A008-318926240A2E}" type="parTrans" cxnId="{B64A2FF0-C81A-4068-8053-99D7772968CD}">
      <dgm:prSet/>
      <dgm:spPr/>
      <dgm:t>
        <a:bodyPr/>
        <a:lstStyle/>
        <a:p>
          <a:endParaRPr lang="it-IT"/>
        </a:p>
      </dgm:t>
    </dgm:pt>
    <dgm:pt modelId="{5D0D8677-6F4F-499D-AF2A-92215AC2F5CF}" type="sibTrans" cxnId="{B64A2FF0-C81A-4068-8053-99D7772968CD}">
      <dgm:prSet/>
      <dgm:spPr/>
      <dgm:t>
        <a:bodyPr/>
        <a:lstStyle/>
        <a:p>
          <a:endParaRPr lang="it-IT"/>
        </a:p>
      </dgm:t>
    </dgm:pt>
    <dgm:pt modelId="{AB305AB3-584F-40F3-AB55-0E782F4591FB}" type="pres">
      <dgm:prSet presAssocID="{79A26C16-6C8D-48D5-8A16-F6D83D3A4B61}" presName="compositeShape" presStyleCnt="0">
        <dgm:presLayoutVars>
          <dgm:dir/>
          <dgm:resizeHandles/>
        </dgm:presLayoutVars>
      </dgm:prSet>
      <dgm:spPr/>
    </dgm:pt>
    <dgm:pt modelId="{240CB4BD-C347-4E4C-B2C5-0C3E40487645}" type="pres">
      <dgm:prSet presAssocID="{79A26C16-6C8D-48D5-8A16-F6D83D3A4B61}" presName="pyramid" presStyleLbl="node1" presStyleIdx="0" presStyleCnt="1"/>
      <dgm:spPr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20000"/>
                <a:lumOff val="80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26000">
              <a:schemeClr val="accent6">
                <a:lumMod val="75000"/>
              </a:schemeClr>
            </a:gs>
          </a:gsLst>
          <a:lin ang="5400000" scaled="1"/>
          <a:tileRect/>
        </a:gradFill>
      </dgm:spPr>
    </dgm:pt>
    <dgm:pt modelId="{4BFF5FB0-D41E-4E2F-A85E-A565B614425C}" type="pres">
      <dgm:prSet presAssocID="{79A26C16-6C8D-48D5-8A16-F6D83D3A4B61}" presName="theList" presStyleCnt="0"/>
      <dgm:spPr/>
    </dgm:pt>
    <dgm:pt modelId="{D4D0E340-109D-4F9A-B355-0476F94B7AA1}" type="pres">
      <dgm:prSet presAssocID="{2673F42D-4A2F-49EB-8F8C-2C53236294EB}" presName="aNode" presStyleLbl="fgAcc1" presStyleIdx="0" presStyleCnt="5">
        <dgm:presLayoutVars>
          <dgm:bulletEnabled val="1"/>
        </dgm:presLayoutVars>
      </dgm:prSet>
      <dgm:spPr/>
    </dgm:pt>
    <dgm:pt modelId="{0736E8C5-D076-419F-A839-4EFB189A6E5D}" type="pres">
      <dgm:prSet presAssocID="{2673F42D-4A2F-49EB-8F8C-2C53236294EB}" presName="aSpace" presStyleCnt="0"/>
      <dgm:spPr/>
    </dgm:pt>
    <dgm:pt modelId="{231AE6F9-BCA5-434B-9559-CECAFEB74336}" type="pres">
      <dgm:prSet presAssocID="{1E113379-C0E3-4E6D-8C88-7AD2CBEF2B62}" presName="aNode" presStyleLbl="fgAcc1" presStyleIdx="1" presStyleCnt="5">
        <dgm:presLayoutVars>
          <dgm:bulletEnabled val="1"/>
        </dgm:presLayoutVars>
      </dgm:prSet>
      <dgm:spPr/>
    </dgm:pt>
    <dgm:pt modelId="{110C59FA-8F57-4B20-A004-2056AA638660}" type="pres">
      <dgm:prSet presAssocID="{1E113379-C0E3-4E6D-8C88-7AD2CBEF2B62}" presName="aSpace" presStyleCnt="0"/>
      <dgm:spPr/>
    </dgm:pt>
    <dgm:pt modelId="{1404649D-F2EB-4961-84BB-454EE2E27C5A}" type="pres">
      <dgm:prSet presAssocID="{966A1F22-6B9A-43AD-9BE5-7F3EB2E920F5}" presName="aNode" presStyleLbl="fgAcc1" presStyleIdx="2" presStyleCnt="5">
        <dgm:presLayoutVars>
          <dgm:bulletEnabled val="1"/>
        </dgm:presLayoutVars>
      </dgm:prSet>
      <dgm:spPr/>
    </dgm:pt>
    <dgm:pt modelId="{9DA6AD60-0EF8-465E-A759-F13888B25213}" type="pres">
      <dgm:prSet presAssocID="{966A1F22-6B9A-43AD-9BE5-7F3EB2E920F5}" presName="aSpace" presStyleCnt="0"/>
      <dgm:spPr/>
    </dgm:pt>
    <dgm:pt modelId="{7AB9F816-9DEC-450F-8F41-6D461DF8F02F}" type="pres">
      <dgm:prSet presAssocID="{3FE1308A-D977-4C94-AB99-0DF568A78EF9}" presName="aNode" presStyleLbl="fgAcc1" presStyleIdx="3" presStyleCnt="5">
        <dgm:presLayoutVars>
          <dgm:bulletEnabled val="1"/>
        </dgm:presLayoutVars>
      </dgm:prSet>
      <dgm:spPr/>
    </dgm:pt>
    <dgm:pt modelId="{C120BC52-E8BA-43B5-ACB5-4BFCB1A677F6}" type="pres">
      <dgm:prSet presAssocID="{3FE1308A-D977-4C94-AB99-0DF568A78EF9}" presName="aSpace" presStyleCnt="0"/>
      <dgm:spPr/>
    </dgm:pt>
    <dgm:pt modelId="{E2FFDD70-794C-45CB-AAD3-A4D6243E89FC}" type="pres">
      <dgm:prSet presAssocID="{43239AC5-E1D5-410D-A035-EF12A84C9A87}" presName="aNode" presStyleLbl="fgAcc1" presStyleIdx="4" presStyleCnt="5">
        <dgm:presLayoutVars>
          <dgm:bulletEnabled val="1"/>
        </dgm:presLayoutVars>
      </dgm:prSet>
      <dgm:spPr/>
    </dgm:pt>
    <dgm:pt modelId="{4BDBDAD9-D1FE-4571-8845-5BE5A2225619}" type="pres">
      <dgm:prSet presAssocID="{43239AC5-E1D5-410D-A035-EF12A84C9A87}" presName="aSpace" presStyleCnt="0"/>
      <dgm:spPr/>
    </dgm:pt>
  </dgm:ptLst>
  <dgm:cxnLst>
    <dgm:cxn modelId="{1F7DBE61-0465-43FE-8C86-D48F955AA43F}" srcId="{79A26C16-6C8D-48D5-8A16-F6D83D3A4B61}" destId="{966A1F22-6B9A-43AD-9BE5-7F3EB2E920F5}" srcOrd="2" destOrd="0" parTransId="{8564C382-B79E-4FD3-9A49-AC43F16D12F8}" sibTransId="{188B42A4-9F99-45E3-8648-B559A5A4B444}"/>
    <dgm:cxn modelId="{55D39B67-5B02-4D4B-8873-CCC77BE083DA}" srcId="{79A26C16-6C8D-48D5-8A16-F6D83D3A4B61}" destId="{1E113379-C0E3-4E6D-8C88-7AD2CBEF2B62}" srcOrd="1" destOrd="0" parTransId="{3D6FB779-C994-4CE5-B6A2-BD2933E9106A}" sibTransId="{57FD728C-6E7F-4566-B37A-2A9DB97CCF43}"/>
    <dgm:cxn modelId="{16D8468A-5487-4BB5-AEF5-CA6A49D101B1}" type="presOf" srcId="{79A26C16-6C8D-48D5-8A16-F6D83D3A4B61}" destId="{AB305AB3-584F-40F3-AB55-0E782F4591FB}" srcOrd="0" destOrd="0" presId="urn:microsoft.com/office/officeart/2005/8/layout/pyramid2"/>
    <dgm:cxn modelId="{C1BAB895-2F61-403E-A77F-19CB06525EE5}" type="presOf" srcId="{1E113379-C0E3-4E6D-8C88-7AD2CBEF2B62}" destId="{231AE6F9-BCA5-434B-9559-CECAFEB74336}" srcOrd="0" destOrd="0" presId="urn:microsoft.com/office/officeart/2005/8/layout/pyramid2"/>
    <dgm:cxn modelId="{E5CF71A9-465C-4BFE-BE07-B620ECBA0831}" type="presOf" srcId="{43239AC5-E1D5-410D-A035-EF12A84C9A87}" destId="{E2FFDD70-794C-45CB-AAD3-A4D6243E89FC}" srcOrd="0" destOrd="0" presId="urn:microsoft.com/office/officeart/2005/8/layout/pyramid2"/>
    <dgm:cxn modelId="{73DAA2C9-04B6-4668-BA8F-4FB5C1E5C69A}" srcId="{79A26C16-6C8D-48D5-8A16-F6D83D3A4B61}" destId="{3FE1308A-D977-4C94-AB99-0DF568A78EF9}" srcOrd="3" destOrd="0" parTransId="{E4E8A5C8-A168-4101-83BB-EBBAB1EBFDD1}" sibTransId="{6D4C9A06-D313-4C6F-B7C8-EBE051766E33}"/>
    <dgm:cxn modelId="{2C167CCB-AC30-4DF7-95EE-BABF02CBB643}" type="presOf" srcId="{2673F42D-4A2F-49EB-8F8C-2C53236294EB}" destId="{D4D0E340-109D-4F9A-B355-0476F94B7AA1}" srcOrd="0" destOrd="0" presId="urn:microsoft.com/office/officeart/2005/8/layout/pyramid2"/>
    <dgm:cxn modelId="{061E3EE9-1DDD-4F8C-997D-C4F1B8089B9C}" srcId="{79A26C16-6C8D-48D5-8A16-F6D83D3A4B61}" destId="{2673F42D-4A2F-49EB-8F8C-2C53236294EB}" srcOrd="0" destOrd="0" parTransId="{393A78B5-3658-42CE-BBDD-E941FAB5A06C}" sibTransId="{BF7445DA-5FE8-4C55-BE58-B8710B9581FB}"/>
    <dgm:cxn modelId="{B64A2FF0-C81A-4068-8053-99D7772968CD}" srcId="{79A26C16-6C8D-48D5-8A16-F6D83D3A4B61}" destId="{43239AC5-E1D5-410D-A035-EF12A84C9A87}" srcOrd="4" destOrd="0" parTransId="{F50ECEE0-A693-4EAF-A008-318926240A2E}" sibTransId="{5D0D8677-6F4F-499D-AF2A-92215AC2F5CF}"/>
    <dgm:cxn modelId="{D8998CFA-0AD2-4590-A953-34869E483E07}" type="presOf" srcId="{3FE1308A-D977-4C94-AB99-0DF568A78EF9}" destId="{7AB9F816-9DEC-450F-8F41-6D461DF8F02F}" srcOrd="0" destOrd="0" presId="urn:microsoft.com/office/officeart/2005/8/layout/pyramid2"/>
    <dgm:cxn modelId="{23ADCAFA-8A9E-4B6E-BC8E-E7CF471E476F}" type="presOf" srcId="{966A1F22-6B9A-43AD-9BE5-7F3EB2E920F5}" destId="{1404649D-F2EB-4961-84BB-454EE2E27C5A}" srcOrd="0" destOrd="0" presId="urn:microsoft.com/office/officeart/2005/8/layout/pyramid2"/>
    <dgm:cxn modelId="{F84C0675-9F1F-4C57-9740-30968FB24E41}" type="presParOf" srcId="{AB305AB3-584F-40F3-AB55-0E782F4591FB}" destId="{240CB4BD-C347-4E4C-B2C5-0C3E40487645}" srcOrd="0" destOrd="0" presId="urn:microsoft.com/office/officeart/2005/8/layout/pyramid2"/>
    <dgm:cxn modelId="{A51B5D55-9A6A-4472-A918-82DB14F171EC}" type="presParOf" srcId="{AB305AB3-584F-40F3-AB55-0E782F4591FB}" destId="{4BFF5FB0-D41E-4E2F-A85E-A565B614425C}" srcOrd="1" destOrd="0" presId="urn:microsoft.com/office/officeart/2005/8/layout/pyramid2"/>
    <dgm:cxn modelId="{7BF1B82D-899D-4B28-9F35-0AE331BCCCB3}" type="presParOf" srcId="{4BFF5FB0-D41E-4E2F-A85E-A565B614425C}" destId="{D4D0E340-109D-4F9A-B355-0476F94B7AA1}" srcOrd="0" destOrd="0" presId="urn:microsoft.com/office/officeart/2005/8/layout/pyramid2"/>
    <dgm:cxn modelId="{5D054C29-A0FD-497B-BE56-F019483B0F10}" type="presParOf" srcId="{4BFF5FB0-D41E-4E2F-A85E-A565B614425C}" destId="{0736E8C5-D076-419F-A839-4EFB189A6E5D}" srcOrd="1" destOrd="0" presId="urn:microsoft.com/office/officeart/2005/8/layout/pyramid2"/>
    <dgm:cxn modelId="{FE02B694-59F1-4B85-A545-7AB662FA4851}" type="presParOf" srcId="{4BFF5FB0-D41E-4E2F-A85E-A565B614425C}" destId="{231AE6F9-BCA5-434B-9559-CECAFEB74336}" srcOrd="2" destOrd="0" presId="urn:microsoft.com/office/officeart/2005/8/layout/pyramid2"/>
    <dgm:cxn modelId="{8643FD7D-4DD5-4AD8-8944-D06A4D39F865}" type="presParOf" srcId="{4BFF5FB0-D41E-4E2F-A85E-A565B614425C}" destId="{110C59FA-8F57-4B20-A004-2056AA638660}" srcOrd="3" destOrd="0" presId="urn:microsoft.com/office/officeart/2005/8/layout/pyramid2"/>
    <dgm:cxn modelId="{0DADC079-3466-43D8-82C0-BC5098162D2A}" type="presParOf" srcId="{4BFF5FB0-D41E-4E2F-A85E-A565B614425C}" destId="{1404649D-F2EB-4961-84BB-454EE2E27C5A}" srcOrd="4" destOrd="0" presId="urn:microsoft.com/office/officeart/2005/8/layout/pyramid2"/>
    <dgm:cxn modelId="{12D4229C-4358-45D8-8E87-3FCE4BE1103D}" type="presParOf" srcId="{4BFF5FB0-D41E-4E2F-A85E-A565B614425C}" destId="{9DA6AD60-0EF8-465E-A759-F13888B25213}" srcOrd="5" destOrd="0" presId="urn:microsoft.com/office/officeart/2005/8/layout/pyramid2"/>
    <dgm:cxn modelId="{68B19188-024D-4153-B697-03DC32B8B418}" type="presParOf" srcId="{4BFF5FB0-D41E-4E2F-A85E-A565B614425C}" destId="{7AB9F816-9DEC-450F-8F41-6D461DF8F02F}" srcOrd="6" destOrd="0" presId="urn:microsoft.com/office/officeart/2005/8/layout/pyramid2"/>
    <dgm:cxn modelId="{85D4D669-E777-4A59-92DC-7735EF514FCC}" type="presParOf" srcId="{4BFF5FB0-D41E-4E2F-A85E-A565B614425C}" destId="{C120BC52-E8BA-43B5-ACB5-4BFCB1A677F6}" srcOrd="7" destOrd="0" presId="urn:microsoft.com/office/officeart/2005/8/layout/pyramid2"/>
    <dgm:cxn modelId="{7343A89B-AC99-4FC7-AA18-EB2916E162FA}" type="presParOf" srcId="{4BFF5FB0-D41E-4E2F-A85E-A565B614425C}" destId="{E2FFDD70-794C-45CB-AAD3-A4D6243E89FC}" srcOrd="8" destOrd="0" presId="urn:microsoft.com/office/officeart/2005/8/layout/pyramid2"/>
    <dgm:cxn modelId="{DF19E6B7-2AF9-4A74-8564-CAA69E6B4905}" type="presParOf" srcId="{4BFF5FB0-D41E-4E2F-A85E-A565B614425C}" destId="{4BDBDAD9-D1FE-4571-8845-5BE5A2225619}" srcOrd="9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  <a:ext uri="{C62137D5-CB1D-491B-B009-E17868A290BF}">
      <dgm14:recolorImg xmlns:dgm14="http://schemas.microsoft.com/office/drawing/2010/diagram" val="1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B755B2F-3953-42E9-BFFE-1949D58B3F69}" type="doc">
      <dgm:prSet loTypeId="urn:microsoft.com/office/officeart/2008/layout/AlternatingPictureBlocks" loCatId="list" qsTypeId="urn:microsoft.com/office/officeart/2005/8/quickstyle/simple1" qsCatId="simple" csTypeId="urn:microsoft.com/office/officeart/2005/8/colors/accent6_1" csCatId="accent6" phldr="1"/>
      <dgm:spPr/>
      <dgm:t>
        <a:bodyPr/>
        <a:lstStyle/>
        <a:p>
          <a:endParaRPr lang="it-IT"/>
        </a:p>
      </dgm:t>
    </dgm:pt>
    <dgm:pt modelId="{73E79D0E-CFF8-4EA2-AC3B-085C961FE315}">
      <dgm:prSet custT="1"/>
      <dgm:spPr/>
      <dgm:t>
        <a:bodyPr/>
        <a:lstStyle/>
        <a:p>
          <a:r>
            <a:rPr lang="en-GB" sz="2000" noProof="0" dirty="0">
              <a:latin typeface="Cambria" panose="02040503050406030204" pitchFamily="18" charset="0"/>
              <a:ea typeface="Cambria" panose="02040503050406030204" pitchFamily="18" charset="0"/>
            </a:rPr>
            <a:t>Decay of natural radionuclides</a:t>
          </a:r>
        </a:p>
      </dgm:t>
    </dgm:pt>
    <dgm:pt modelId="{858802A4-E02A-4543-8C3F-9437E312BE30}" type="parTrans" cxnId="{B3DBBC9C-6FEE-4270-A307-F3CBEB32EEB2}">
      <dgm:prSet/>
      <dgm:spPr/>
      <dgm:t>
        <a:bodyPr/>
        <a:lstStyle/>
        <a:p>
          <a:endParaRPr lang="it-IT"/>
        </a:p>
      </dgm:t>
    </dgm:pt>
    <dgm:pt modelId="{7ADFF700-1BBD-4619-BFAC-67A9223AF959}" type="sibTrans" cxnId="{B3DBBC9C-6FEE-4270-A307-F3CBEB32EEB2}">
      <dgm:prSet/>
      <dgm:spPr/>
      <dgm:t>
        <a:bodyPr/>
        <a:lstStyle/>
        <a:p>
          <a:endParaRPr lang="it-IT"/>
        </a:p>
      </dgm:t>
    </dgm:pt>
    <dgm:pt modelId="{22AF5162-8C34-46AC-80E5-0890A4F99B77}">
      <dgm:prSet custT="1"/>
      <dgm:spPr/>
      <dgm:t>
        <a:bodyPr/>
        <a:lstStyle/>
        <a:p>
          <a:r>
            <a:rPr lang="en-GB" sz="2200" noProof="0" dirty="0">
              <a:latin typeface="Cambria" panose="02040503050406030204" pitchFamily="18" charset="0"/>
              <a:ea typeface="Cambria" panose="02040503050406030204" pitchFamily="18" charset="0"/>
            </a:rPr>
            <a:t>Accidents</a:t>
          </a:r>
        </a:p>
      </dgm:t>
    </dgm:pt>
    <dgm:pt modelId="{DC04CE44-6383-461A-93B1-E63CC84975AF}" type="parTrans" cxnId="{97772877-83E5-4D8B-958F-AE5BAB5DB54D}">
      <dgm:prSet/>
      <dgm:spPr/>
      <dgm:t>
        <a:bodyPr/>
        <a:lstStyle/>
        <a:p>
          <a:endParaRPr lang="it-IT"/>
        </a:p>
      </dgm:t>
    </dgm:pt>
    <dgm:pt modelId="{A0F63A94-D823-4282-95EE-67399A81C1BD}" type="sibTrans" cxnId="{97772877-83E5-4D8B-958F-AE5BAB5DB54D}">
      <dgm:prSet/>
      <dgm:spPr/>
      <dgm:t>
        <a:bodyPr/>
        <a:lstStyle/>
        <a:p>
          <a:endParaRPr lang="it-IT"/>
        </a:p>
      </dgm:t>
    </dgm:pt>
    <dgm:pt modelId="{FF2EABFF-B013-4228-9689-589181A99323}">
      <dgm:prSet custT="1"/>
      <dgm:spPr/>
      <dgm:t>
        <a:bodyPr/>
        <a:lstStyle/>
        <a:p>
          <a:r>
            <a:rPr lang="en-GB" sz="2200" noProof="0" dirty="0">
              <a:latin typeface="Cambria" panose="02040503050406030204" pitchFamily="18" charset="0"/>
              <a:ea typeface="Cambria" panose="02040503050406030204" pitchFamily="18" charset="0"/>
            </a:rPr>
            <a:t>Civil or military activities</a:t>
          </a:r>
        </a:p>
      </dgm:t>
    </dgm:pt>
    <dgm:pt modelId="{1CE26411-EA40-47EF-B168-29BB84F0B632}" type="sibTrans" cxnId="{59E84BEE-4D67-4B62-ABD7-000F6E8124AB}">
      <dgm:prSet/>
      <dgm:spPr/>
      <dgm:t>
        <a:bodyPr/>
        <a:lstStyle/>
        <a:p>
          <a:endParaRPr lang="it-IT"/>
        </a:p>
      </dgm:t>
    </dgm:pt>
    <dgm:pt modelId="{A997250D-428C-477A-94B6-8F88FBEFA21B}" type="parTrans" cxnId="{59E84BEE-4D67-4B62-ABD7-000F6E8124AB}">
      <dgm:prSet/>
      <dgm:spPr/>
      <dgm:t>
        <a:bodyPr/>
        <a:lstStyle/>
        <a:p>
          <a:endParaRPr lang="it-IT"/>
        </a:p>
      </dgm:t>
    </dgm:pt>
    <dgm:pt modelId="{E7EE8DA6-0509-4A5C-A717-87AC52817AB1}" type="pres">
      <dgm:prSet presAssocID="{EB755B2F-3953-42E9-BFFE-1949D58B3F69}" presName="linearFlow" presStyleCnt="0">
        <dgm:presLayoutVars>
          <dgm:dir/>
          <dgm:resizeHandles val="exact"/>
        </dgm:presLayoutVars>
      </dgm:prSet>
      <dgm:spPr/>
    </dgm:pt>
    <dgm:pt modelId="{B80DF0ED-01AE-40A7-8334-6B31B0895D92}" type="pres">
      <dgm:prSet presAssocID="{73E79D0E-CFF8-4EA2-AC3B-085C961FE315}" presName="comp" presStyleCnt="0"/>
      <dgm:spPr/>
    </dgm:pt>
    <dgm:pt modelId="{A6D6D52B-FC46-46B3-9C6C-4AEAD4D01D08}" type="pres">
      <dgm:prSet presAssocID="{73E79D0E-CFF8-4EA2-AC3B-085C961FE315}" presName="rect2" presStyleLbl="node1" presStyleIdx="0" presStyleCnt="3">
        <dgm:presLayoutVars>
          <dgm:bulletEnabled val="1"/>
        </dgm:presLayoutVars>
      </dgm:prSet>
      <dgm:spPr/>
    </dgm:pt>
    <dgm:pt modelId="{0B2F5C84-1288-4BDA-9726-3F3677C884D9}" type="pres">
      <dgm:prSet presAssocID="{73E79D0E-CFF8-4EA2-AC3B-085C961FE315}" presName="rect1" presStyleLbl="lnNode1" presStyleIdx="0" presStyleCnt="3"/>
      <dgm:spPr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Atomo con riempimento a tinta unita"/>
        </a:ext>
      </dgm:extLst>
    </dgm:pt>
    <dgm:pt modelId="{032E8BDD-C116-4B0D-88EC-2167ADE9DE40}" type="pres">
      <dgm:prSet presAssocID="{7ADFF700-1BBD-4619-BFAC-67A9223AF959}" presName="sibTrans" presStyleCnt="0"/>
      <dgm:spPr/>
    </dgm:pt>
    <dgm:pt modelId="{BA3F9982-5057-4F9B-A821-27397D045C39}" type="pres">
      <dgm:prSet presAssocID="{FF2EABFF-B013-4228-9689-589181A99323}" presName="comp" presStyleCnt="0"/>
      <dgm:spPr/>
    </dgm:pt>
    <dgm:pt modelId="{9A56D632-F34B-441B-A77B-78143234F4BA}" type="pres">
      <dgm:prSet presAssocID="{FF2EABFF-B013-4228-9689-589181A99323}" presName="rect2" presStyleLbl="node1" presStyleIdx="1" presStyleCnt="3">
        <dgm:presLayoutVars>
          <dgm:bulletEnabled val="1"/>
        </dgm:presLayoutVars>
      </dgm:prSet>
      <dgm:spPr/>
    </dgm:pt>
    <dgm:pt modelId="{06EEE788-4943-4478-836D-E303A37857C3}" type="pres">
      <dgm:prSet presAssocID="{FF2EABFF-B013-4228-9689-589181A99323}" presName="rect1" presStyleLbl="lnNode1" presStyleIdx="1" presStyleCnt="3"/>
      <dgm:spPr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Stetoscopio con riempimento a tinta unita"/>
        </a:ext>
      </dgm:extLst>
    </dgm:pt>
    <dgm:pt modelId="{6D3C91D8-F1CE-4962-961A-005CDEECD317}" type="pres">
      <dgm:prSet presAssocID="{1CE26411-EA40-47EF-B168-29BB84F0B632}" presName="sibTrans" presStyleCnt="0"/>
      <dgm:spPr/>
    </dgm:pt>
    <dgm:pt modelId="{ED89CB49-B2A7-4F46-BB75-A5EBAF143C8A}" type="pres">
      <dgm:prSet presAssocID="{22AF5162-8C34-46AC-80E5-0890A4F99B77}" presName="comp" presStyleCnt="0"/>
      <dgm:spPr/>
    </dgm:pt>
    <dgm:pt modelId="{2F6C9E89-77A7-4236-9419-ACEF741F71EF}" type="pres">
      <dgm:prSet presAssocID="{22AF5162-8C34-46AC-80E5-0890A4F99B77}" presName="rect2" presStyleLbl="node1" presStyleIdx="2" presStyleCnt="3">
        <dgm:presLayoutVars>
          <dgm:bulletEnabled val="1"/>
        </dgm:presLayoutVars>
      </dgm:prSet>
      <dgm:spPr/>
    </dgm:pt>
    <dgm:pt modelId="{6B0F0BA0-8399-4694-BDFA-23BB341D66F1}" type="pres">
      <dgm:prSet presAssocID="{22AF5162-8C34-46AC-80E5-0890A4F99B77}" presName="rect1" presStyleLbl="lnNode1" presStyleIdx="2" presStyleCnt="3"/>
      <dgm:spPr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</dgm:spPr>
      <dgm:extLst>
        <a:ext uri="{E40237B7-FDA0-4F09-8148-C483321AD2D9}">
          <dgm14:cNvPr xmlns:dgm14="http://schemas.microsoft.com/office/drawing/2010/diagram" id="0" name="" descr="Avviso con riempimento a tinta unita"/>
        </a:ext>
      </dgm:extLst>
    </dgm:pt>
  </dgm:ptLst>
  <dgm:cxnLst>
    <dgm:cxn modelId="{97772877-83E5-4D8B-958F-AE5BAB5DB54D}" srcId="{EB755B2F-3953-42E9-BFFE-1949D58B3F69}" destId="{22AF5162-8C34-46AC-80E5-0890A4F99B77}" srcOrd="2" destOrd="0" parTransId="{DC04CE44-6383-461A-93B1-E63CC84975AF}" sibTransId="{A0F63A94-D823-4282-95EE-67399A81C1BD}"/>
    <dgm:cxn modelId="{B3DBBC9C-6FEE-4270-A307-F3CBEB32EEB2}" srcId="{EB755B2F-3953-42E9-BFFE-1949D58B3F69}" destId="{73E79D0E-CFF8-4EA2-AC3B-085C961FE315}" srcOrd="0" destOrd="0" parTransId="{858802A4-E02A-4543-8C3F-9437E312BE30}" sibTransId="{7ADFF700-1BBD-4619-BFAC-67A9223AF959}"/>
    <dgm:cxn modelId="{334558A4-37C1-4F46-908A-78DDAE2FAD9B}" type="presOf" srcId="{73E79D0E-CFF8-4EA2-AC3B-085C961FE315}" destId="{A6D6D52B-FC46-46B3-9C6C-4AEAD4D01D08}" srcOrd="0" destOrd="0" presId="urn:microsoft.com/office/officeart/2008/layout/AlternatingPictureBlocks"/>
    <dgm:cxn modelId="{66ABF0B5-7053-40DE-9DEB-8C7E32B7368B}" type="presOf" srcId="{EB755B2F-3953-42E9-BFFE-1949D58B3F69}" destId="{E7EE8DA6-0509-4A5C-A717-87AC52817AB1}" srcOrd="0" destOrd="0" presId="urn:microsoft.com/office/officeart/2008/layout/AlternatingPictureBlocks"/>
    <dgm:cxn modelId="{7E9B88C3-8383-4728-9768-D1BEEDCE06E2}" type="presOf" srcId="{22AF5162-8C34-46AC-80E5-0890A4F99B77}" destId="{2F6C9E89-77A7-4236-9419-ACEF741F71EF}" srcOrd="0" destOrd="0" presId="urn:microsoft.com/office/officeart/2008/layout/AlternatingPictureBlocks"/>
    <dgm:cxn modelId="{5ABD2DE3-D07F-4C31-B110-872FF64923B1}" type="presOf" srcId="{FF2EABFF-B013-4228-9689-589181A99323}" destId="{9A56D632-F34B-441B-A77B-78143234F4BA}" srcOrd="0" destOrd="0" presId="urn:microsoft.com/office/officeart/2008/layout/AlternatingPictureBlocks"/>
    <dgm:cxn modelId="{59E84BEE-4D67-4B62-ABD7-000F6E8124AB}" srcId="{EB755B2F-3953-42E9-BFFE-1949D58B3F69}" destId="{FF2EABFF-B013-4228-9689-589181A99323}" srcOrd="1" destOrd="0" parTransId="{A997250D-428C-477A-94B6-8F88FBEFA21B}" sibTransId="{1CE26411-EA40-47EF-B168-29BB84F0B632}"/>
    <dgm:cxn modelId="{2BD19D1E-47C8-49C9-888F-F191C56BAE04}" type="presParOf" srcId="{E7EE8DA6-0509-4A5C-A717-87AC52817AB1}" destId="{B80DF0ED-01AE-40A7-8334-6B31B0895D92}" srcOrd="0" destOrd="0" presId="urn:microsoft.com/office/officeart/2008/layout/AlternatingPictureBlocks"/>
    <dgm:cxn modelId="{E8215CFE-A685-4EC2-A7E3-7E3DC970B8C2}" type="presParOf" srcId="{B80DF0ED-01AE-40A7-8334-6B31B0895D92}" destId="{A6D6D52B-FC46-46B3-9C6C-4AEAD4D01D08}" srcOrd="0" destOrd="0" presId="urn:microsoft.com/office/officeart/2008/layout/AlternatingPictureBlocks"/>
    <dgm:cxn modelId="{B8EB3045-9822-45C2-A5F0-F254FC58A716}" type="presParOf" srcId="{B80DF0ED-01AE-40A7-8334-6B31B0895D92}" destId="{0B2F5C84-1288-4BDA-9726-3F3677C884D9}" srcOrd="1" destOrd="0" presId="urn:microsoft.com/office/officeart/2008/layout/AlternatingPictureBlocks"/>
    <dgm:cxn modelId="{324A9B8E-10B2-4B96-A884-4284F40CCD3F}" type="presParOf" srcId="{E7EE8DA6-0509-4A5C-A717-87AC52817AB1}" destId="{032E8BDD-C116-4B0D-88EC-2167ADE9DE40}" srcOrd="1" destOrd="0" presId="urn:microsoft.com/office/officeart/2008/layout/AlternatingPictureBlocks"/>
    <dgm:cxn modelId="{2E174BAD-B917-40C9-9DB4-0133F0C3F29B}" type="presParOf" srcId="{E7EE8DA6-0509-4A5C-A717-87AC52817AB1}" destId="{BA3F9982-5057-4F9B-A821-27397D045C39}" srcOrd="2" destOrd="0" presId="urn:microsoft.com/office/officeart/2008/layout/AlternatingPictureBlocks"/>
    <dgm:cxn modelId="{E8D46C94-F095-4860-B341-B3004F96FDE4}" type="presParOf" srcId="{BA3F9982-5057-4F9B-A821-27397D045C39}" destId="{9A56D632-F34B-441B-A77B-78143234F4BA}" srcOrd="0" destOrd="0" presId="urn:microsoft.com/office/officeart/2008/layout/AlternatingPictureBlocks"/>
    <dgm:cxn modelId="{F3B88001-DF7C-467C-87B1-C8F846DEF719}" type="presParOf" srcId="{BA3F9982-5057-4F9B-A821-27397D045C39}" destId="{06EEE788-4943-4478-836D-E303A37857C3}" srcOrd="1" destOrd="0" presId="urn:microsoft.com/office/officeart/2008/layout/AlternatingPictureBlocks"/>
    <dgm:cxn modelId="{8B831480-2065-44D5-80E7-2E300C5C6646}" type="presParOf" srcId="{E7EE8DA6-0509-4A5C-A717-87AC52817AB1}" destId="{6D3C91D8-F1CE-4962-961A-005CDEECD317}" srcOrd="3" destOrd="0" presId="urn:microsoft.com/office/officeart/2008/layout/AlternatingPictureBlocks"/>
    <dgm:cxn modelId="{912F168A-2EA4-4813-BD21-70BE2EA944CE}" type="presParOf" srcId="{E7EE8DA6-0509-4A5C-A717-87AC52817AB1}" destId="{ED89CB49-B2A7-4F46-BB75-A5EBAF143C8A}" srcOrd="4" destOrd="0" presId="urn:microsoft.com/office/officeart/2008/layout/AlternatingPictureBlocks"/>
    <dgm:cxn modelId="{8493ADA7-A3B7-4A62-B529-EA67616282E2}" type="presParOf" srcId="{ED89CB49-B2A7-4F46-BB75-A5EBAF143C8A}" destId="{2F6C9E89-77A7-4236-9419-ACEF741F71EF}" srcOrd="0" destOrd="0" presId="urn:microsoft.com/office/officeart/2008/layout/AlternatingPictureBlocks"/>
    <dgm:cxn modelId="{A564F7B3-6334-48EF-ABCE-61E0417A0B77}" type="presParOf" srcId="{ED89CB49-B2A7-4F46-BB75-A5EBAF143C8A}" destId="{6B0F0BA0-8399-4694-BDFA-23BB341D66F1}" srcOrd="1" destOrd="0" presId="urn:microsoft.com/office/officeart/2008/layout/AlternatingPictureBlocks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3A150A8D-4E9D-4767-AE47-9EC34A4F6A40}" type="doc">
      <dgm:prSet loTypeId="urn:microsoft.com/office/officeart/2005/8/layout/process3" loCatId="process" qsTypeId="urn:microsoft.com/office/officeart/2005/8/quickstyle/simple1" qsCatId="simple" csTypeId="urn:microsoft.com/office/officeart/2005/8/colors/accent6_2" csCatId="accent6" phldr="1"/>
      <dgm:spPr/>
      <dgm:t>
        <a:bodyPr/>
        <a:lstStyle/>
        <a:p>
          <a:endParaRPr lang="it-IT"/>
        </a:p>
      </dgm:t>
    </dgm:pt>
    <dgm:pt modelId="{6BDBD848-7A00-4015-9DDF-A6AB09319558}">
      <dgm:prSet phldrT="[Testo]"/>
      <dgm:spPr/>
      <dgm:t>
        <a:bodyPr/>
        <a:lstStyle/>
        <a:p>
          <a:pPr algn="ctr"/>
          <a:r>
            <a:rPr lang="en-GB" noProof="0" dirty="0">
              <a:latin typeface="Cambria" panose="02040503050406030204" pitchFamily="18" charset="0"/>
              <a:ea typeface="Cambria" panose="02040503050406030204" pitchFamily="18" charset="0"/>
            </a:rPr>
            <a:t>Biological risk assessment</a:t>
          </a:r>
          <a:endParaRPr lang="en-GB" i="1" noProof="0" dirty="0">
            <a:latin typeface="Cambria" panose="02040503050406030204" pitchFamily="18" charset="0"/>
            <a:ea typeface="Cambria" panose="02040503050406030204" pitchFamily="18" charset="0"/>
          </a:endParaRPr>
        </a:p>
      </dgm:t>
    </dgm:pt>
    <dgm:pt modelId="{CD1C068D-9D2E-4680-940B-6B721517B943}" type="parTrans" cxnId="{0208D07B-F8E3-4F0A-99AC-F666FB386F34}">
      <dgm:prSet/>
      <dgm:spPr/>
      <dgm:t>
        <a:bodyPr/>
        <a:lstStyle/>
        <a:p>
          <a:endParaRPr lang="it-IT"/>
        </a:p>
      </dgm:t>
    </dgm:pt>
    <dgm:pt modelId="{1765EC77-B82F-48DD-BFEA-FD603B6DDDA1}" type="sibTrans" cxnId="{0208D07B-F8E3-4F0A-99AC-F666FB386F34}">
      <dgm:prSet/>
      <dgm:spPr>
        <a:solidFill>
          <a:schemeClr val="accent6"/>
        </a:solidFill>
      </dgm:spPr>
      <dgm:t>
        <a:bodyPr/>
        <a:lstStyle/>
        <a:p>
          <a:endParaRPr lang="en-GB" noProof="0" dirty="0"/>
        </a:p>
      </dgm:t>
    </dgm:pt>
    <dgm:pt modelId="{D311B1B0-6AD0-4FAF-B88A-8996D2391A9C}">
      <dgm:prSet phldrT="[Testo]"/>
      <dgm:spPr/>
      <dgm:t>
        <a:bodyPr/>
        <a:lstStyle/>
        <a:p>
          <a:r>
            <a:rPr lang="en-GB" noProof="0" dirty="0">
              <a:latin typeface="Cambria" panose="02040503050406030204" pitchFamily="18" charset="0"/>
              <a:ea typeface="Cambria" panose="02040503050406030204" pitchFamily="18" charset="0"/>
            </a:rPr>
            <a:t>Count rate</a:t>
          </a:r>
        </a:p>
      </dgm:t>
    </dgm:pt>
    <dgm:pt modelId="{B5F5A271-64EE-442E-BFED-9ACEB958C558}" type="parTrans" cxnId="{89ED9EC5-EBFD-4231-9DDA-0A76D5B29457}">
      <dgm:prSet/>
      <dgm:spPr/>
      <dgm:t>
        <a:bodyPr/>
        <a:lstStyle/>
        <a:p>
          <a:endParaRPr lang="it-IT"/>
        </a:p>
      </dgm:t>
    </dgm:pt>
    <dgm:pt modelId="{38D32D96-F134-4BBB-A331-9157BB80BA7F}" type="sibTrans" cxnId="{89ED9EC5-EBFD-4231-9DDA-0A76D5B29457}">
      <dgm:prSet/>
      <dgm:spPr/>
      <dgm:t>
        <a:bodyPr/>
        <a:lstStyle/>
        <a:p>
          <a:endParaRPr lang="it-IT"/>
        </a:p>
      </dgm:t>
    </dgm:pt>
    <dgm:pt modelId="{0CF3ADFD-97D2-48C5-A821-7ECFE8C90DA4}">
      <dgm:prSet phldrT="[Testo]"/>
      <dgm:spPr/>
      <dgm:t>
        <a:bodyPr/>
        <a:lstStyle/>
        <a:p>
          <a:pPr algn="ctr"/>
          <a:r>
            <a:rPr lang="en-GB" noProof="0" dirty="0">
              <a:latin typeface="Cambria" panose="02040503050406030204" pitchFamily="18" charset="0"/>
              <a:ea typeface="Cambria" panose="02040503050406030204" pitchFamily="18" charset="0"/>
            </a:rPr>
            <a:t>Soil characterization</a:t>
          </a:r>
        </a:p>
      </dgm:t>
    </dgm:pt>
    <dgm:pt modelId="{760FA41A-6B01-44AF-B693-35B0B63EE51F}" type="parTrans" cxnId="{60AA0C9F-70B9-46B0-872B-C941045B7898}">
      <dgm:prSet/>
      <dgm:spPr/>
      <dgm:t>
        <a:bodyPr/>
        <a:lstStyle/>
        <a:p>
          <a:endParaRPr lang="it-IT"/>
        </a:p>
      </dgm:t>
    </dgm:pt>
    <dgm:pt modelId="{603EB176-D406-422C-A7B1-1D2AF3B437B2}" type="sibTrans" cxnId="{60AA0C9F-70B9-46B0-872B-C941045B7898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/>
        </a:solidFill>
        <a:ln>
          <a:noFill/>
        </a:ln>
      </dgm:spPr>
      <dgm:t>
        <a:bodyPr/>
        <a:lstStyle/>
        <a:p>
          <a:endParaRPr lang="it-IT" noProof="0" dirty="0"/>
        </a:p>
      </dgm:t>
    </dgm:pt>
    <dgm:pt modelId="{3934ECE8-E9CE-4721-9057-428921FB8424}">
      <dgm:prSet phldrT="[Testo]"/>
      <dgm:spPr/>
      <dgm:t>
        <a:bodyPr/>
        <a:lstStyle/>
        <a:p>
          <a:r>
            <a:rPr lang="en-GB" noProof="0" dirty="0">
              <a:latin typeface="Cambria" panose="02040503050406030204" pitchFamily="18" charset="0"/>
              <a:ea typeface="Cambria" panose="02040503050406030204" pitchFamily="18" charset="0"/>
            </a:rPr>
            <a:t>Specific Activity</a:t>
          </a:r>
        </a:p>
      </dgm:t>
    </dgm:pt>
    <dgm:pt modelId="{643D904B-C55D-4BE2-BDE9-88EBB8691620}" type="parTrans" cxnId="{3E32BC95-A094-4696-8E9F-4A9BC1104A8B}">
      <dgm:prSet/>
      <dgm:spPr/>
      <dgm:t>
        <a:bodyPr/>
        <a:lstStyle/>
        <a:p>
          <a:endParaRPr lang="it-IT"/>
        </a:p>
      </dgm:t>
    </dgm:pt>
    <dgm:pt modelId="{3A6108F3-392B-4FFB-A19F-874DB1531A46}" type="sibTrans" cxnId="{3E32BC95-A094-4696-8E9F-4A9BC1104A8B}">
      <dgm:prSet/>
      <dgm:spPr/>
      <dgm:t>
        <a:bodyPr/>
        <a:lstStyle/>
        <a:p>
          <a:endParaRPr lang="it-IT"/>
        </a:p>
      </dgm:t>
    </dgm:pt>
    <dgm:pt modelId="{F9EE48CD-7623-440C-BDC8-126D023871DB}">
      <dgm:prSet phldrT="[Testo]"/>
      <dgm:spPr/>
      <dgm:t>
        <a:bodyPr/>
        <a:lstStyle/>
        <a:p>
          <a:r>
            <a:rPr lang="en-GB" noProof="0" dirty="0">
              <a:latin typeface="Cambria" panose="02040503050406030204" pitchFamily="18" charset="0"/>
              <a:ea typeface="Cambria" panose="02040503050406030204" pitchFamily="18" charset="0"/>
            </a:rPr>
            <a:t>PCA</a:t>
          </a:r>
        </a:p>
      </dgm:t>
    </dgm:pt>
    <dgm:pt modelId="{5EA8ACC3-5C75-4E7D-B312-A315C77398AB}" type="parTrans" cxnId="{EF67A98F-1C14-436D-B7B5-25C9583CEBE6}">
      <dgm:prSet/>
      <dgm:spPr/>
      <dgm:t>
        <a:bodyPr/>
        <a:lstStyle/>
        <a:p>
          <a:endParaRPr lang="it-IT"/>
        </a:p>
      </dgm:t>
    </dgm:pt>
    <dgm:pt modelId="{100C56DD-75AE-49DA-9A40-E1BF7B6B4470}" type="sibTrans" cxnId="{EF67A98F-1C14-436D-B7B5-25C9583CEBE6}">
      <dgm:prSet/>
      <dgm:spPr/>
      <dgm:t>
        <a:bodyPr/>
        <a:lstStyle/>
        <a:p>
          <a:endParaRPr lang="it-IT"/>
        </a:p>
      </dgm:t>
    </dgm:pt>
    <dgm:pt modelId="{887478C2-95CF-4490-B6C5-26A125207151}">
      <dgm:prSet phldrT="[Testo]"/>
      <dgm:spPr/>
      <dgm:t>
        <a:bodyPr/>
        <a:lstStyle/>
        <a:p>
          <a:pPr algn="ctr"/>
          <a:r>
            <a:rPr lang="en-GB" i="0" noProof="0" dirty="0">
              <a:latin typeface="Cambria" panose="02040503050406030204" pitchFamily="18" charset="0"/>
              <a:ea typeface="Cambria" panose="02040503050406030204" pitchFamily="18" charset="0"/>
            </a:rPr>
            <a:t>Gamma spectrum acquisition</a:t>
          </a:r>
        </a:p>
      </dgm:t>
    </dgm:pt>
    <dgm:pt modelId="{3CA221E7-0502-463C-964B-AD9E50D3D1C9}" type="parTrans" cxnId="{BA6F0E66-EA3E-4682-B238-9BFA21C78496}">
      <dgm:prSet/>
      <dgm:spPr/>
      <dgm:t>
        <a:bodyPr/>
        <a:lstStyle/>
        <a:p>
          <a:endParaRPr lang="it-IT"/>
        </a:p>
      </dgm:t>
    </dgm:pt>
    <dgm:pt modelId="{5450979F-2B5E-4217-9183-C563DF336B54}" type="sibTrans" cxnId="{BA6F0E66-EA3E-4682-B238-9BFA21C78496}">
      <dgm:prSet>
        <dgm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dgm:style>
      </dgm:prSet>
      <dgm:spPr>
        <a:solidFill>
          <a:schemeClr val="accent6"/>
        </a:solidFill>
        <a:ln>
          <a:noFill/>
        </a:ln>
      </dgm:spPr>
      <dgm:t>
        <a:bodyPr/>
        <a:lstStyle/>
        <a:p>
          <a:endParaRPr lang="en-GB" noProof="0" dirty="0"/>
        </a:p>
      </dgm:t>
    </dgm:pt>
    <dgm:pt modelId="{8E5D9561-5DAA-4B30-ADFC-D47697ED4454}">
      <dgm:prSet phldrT="[Testo]"/>
      <dgm:spPr/>
      <dgm:t>
        <a:bodyPr/>
        <a:lstStyle/>
        <a:p>
          <a:pPr algn="l"/>
          <a:r>
            <a:rPr lang="en-GB" i="0" noProof="0" dirty="0">
              <a:latin typeface="Cambria" panose="02040503050406030204" pitchFamily="18" charset="0"/>
              <a:ea typeface="Cambria" panose="02040503050406030204" pitchFamily="18" charset="0"/>
            </a:rPr>
            <a:t>Crystalline scintillators</a:t>
          </a:r>
        </a:p>
      </dgm:t>
    </dgm:pt>
    <dgm:pt modelId="{5AD7155A-35CA-4F3D-B11E-B2901F96DCBD}" type="parTrans" cxnId="{89D4E504-8792-4A4C-B297-7AFBD2CA9E97}">
      <dgm:prSet/>
      <dgm:spPr/>
      <dgm:t>
        <a:bodyPr/>
        <a:lstStyle/>
        <a:p>
          <a:endParaRPr lang="it-IT"/>
        </a:p>
      </dgm:t>
    </dgm:pt>
    <dgm:pt modelId="{C80B6998-2A9B-4BC2-AF20-258FE871687B}" type="sibTrans" cxnId="{89D4E504-8792-4A4C-B297-7AFBD2CA9E97}">
      <dgm:prSet/>
      <dgm:spPr/>
      <dgm:t>
        <a:bodyPr/>
        <a:lstStyle/>
        <a:p>
          <a:endParaRPr lang="it-IT"/>
        </a:p>
      </dgm:t>
    </dgm:pt>
    <dgm:pt modelId="{5237E370-6AB4-46EA-8A19-00D34A0AC9C5}">
      <dgm:prSet phldrT="[Testo]"/>
      <dgm:spPr/>
      <dgm:t>
        <a:bodyPr/>
        <a:lstStyle/>
        <a:p>
          <a:r>
            <a:rPr lang="en-GB" noProof="0" dirty="0">
              <a:latin typeface="Cambria" panose="02040503050406030204" pitchFamily="18" charset="0"/>
              <a:ea typeface="Cambria" panose="02040503050406030204" pitchFamily="18" charset="0"/>
            </a:rPr>
            <a:t>Absorbed dose rate</a:t>
          </a:r>
        </a:p>
      </dgm:t>
    </dgm:pt>
    <dgm:pt modelId="{7A2ABF83-6819-49D1-B0DE-C5601CD74979}" type="parTrans" cxnId="{C3F62924-0351-4C80-963D-5FA73F596FF4}">
      <dgm:prSet/>
      <dgm:spPr/>
      <dgm:t>
        <a:bodyPr/>
        <a:lstStyle/>
        <a:p>
          <a:endParaRPr lang="it-IT"/>
        </a:p>
      </dgm:t>
    </dgm:pt>
    <dgm:pt modelId="{98538D90-3A17-428A-817A-45786890BE94}" type="sibTrans" cxnId="{C3F62924-0351-4C80-963D-5FA73F596FF4}">
      <dgm:prSet/>
      <dgm:spPr/>
      <dgm:t>
        <a:bodyPr/>
        <a:lstStyle/>
        <a:p>
          <a:endParaRPr lang="it-IT"/>
        </a:p>
      </dgm:t>
    </dgm:pt>
    <dgm:pt modelId="{C648339E-13C5-4755-80C7-F7FCE4BF6ADD}" type="pres">
      <dgm:prSet presAssocID="{3A150A8D-4E9D-4767-AE47-9EC34A4F6A40}" presName="linearFlow" presStyleCnt="0">
        <dgm:presLayoutVars>
          <dgm:dir/>
          <dgm:animLvl val="lvl"/>
          <dgm:resizeHandles val="exact"/>
        </dgm:presLayoutVars>
      </dgm:prSet>
      <dgm:spPr/>
    </dgm:pt>
    <dgm:pt modelId="{92540D1E-81BE-4DFB-88C2-0232130C6A7F}" type="pres">
      <dgm:prSet presAssocID="{887478C2-95CF-4490-B6C5-26A125207151}" presName="composite" presStyleCnt="0"/>
      <dgm:spPr/>
    </dgm:pt>
    <dgm:pt modelId="{63D348FA-A605-4FCE-9AB6-5566C7DAB809}" type="pres">
      <dgm:prSet presAssocID="{887478C2-95CF-4490-B6C5-26A125207151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4B3075B-DD73-4D87-995E-717A03836999}" type="pres">
      <dgm:prSet presAssocID="{887478C2-95CF-4490-B6C5-26A125207151}" presName="parSh" presStyleLbl="node1" presStyleIdx="0" presStyleCnt="3"/>
      <dgm:spPr/>
    </dgm:pt>
    <dgm:pt modelId="{7B1E76CA-0D99-4735-B69B-1D61349F7FCE}" type="pres">
      <dgm:prSet presAssocID="{887478C2-95CF-4490-B6C5-26A125207151}" presName="desTx" presStyleLbl="fgAcc1" presStyleIdx="0" presStyleCnt="3">
        <dgm:presLayoutVars>
          <dgm:bulletEnabled val="1"/>
        </dgm:presLayoutVars>
      </dgm:prSet>
      <dgm:spPr/>
    </dgm:pt>
    <dgm:pt modelId="{9861930B-EA00-475F-9BCD-8C7E29678494}" type="pres">
      <dgm:prSet presAssocID="{5450979F-2B5E-4217-9183-C563DF336B54}" presName="sibTrans" presStyleLbl="sibTrans2D1" presStyleIdx="0" presStyleCnt="2"/>
      <dgm:spPr/>
    </dgm:pt>
    <dgm:pt modelId="{06D1AF66-AB36-421A-9568-533E6CF243BE}" type="pres">
      <dgm:prSet presAssocID="{5450979F-2B5E-4217-9183-C563DF336B54}" presName="connTx" presStyleLbl="sibTrans2D1" presStyleIdx="0" presStyleCnt="2"/>
      <dgm:spPr/>
    </dgm:pt>
    <dgm:pt modelId="{66F9C932-4D53-4851-8D85-4B35853108B3}" type="pres">
      <dgm:prSet presAssocID="{6BDBD848-7A00-4015-9DDF-A6AB09319558}" presName="composite" presStyleCnt="0"/>
      <dgm:spPr/>
    </dgm:pt>
    <dgm:pt modelId="{F0800BB6-4129-4023-88DB-8EF4E60A3DAB}" type="pres">
      <dgm:prSet presAssocID="{6BDBD848-7A00-4015-9DDF-A6AB09319558}" presName="parTx" presStyleLbl="node1" presStyleIdx="0" presStyleCnt="3">
        <dgm:presLayoutVars>
          <dgm:chMax val="0"/>
          <dgm:chPref val="0"/>
          <dgm:bulletEnabled val="1"/>
        </dgm:presLayoutVars>
      </dgm:prSet>
      <dgm:spPr/>
    </dgm:pt>
    <dgm:pt modelId="{C0352072-C37F-48D3-8FE5-88E2CB5FEFD0}" type="pres">
      <dgm:prSet presAssocID="{6BDBD848-7A00-4015-9DDF-A6AB09319558}" presName="parSh" presStyleLbl="node1" presStyleIdx="1" presStyleCnt="3"/>
      <dgm:spPr/>
    </dgm:pt>
    <dgm:pt modelId="{0F3664BA-58CF-4BCB-A49F-F140C8B6F0E0}" type="pres">
      <dgm:prSet presAssocID="{6BDBD848-7A00-4015-9DDF-A6AB09319558}" presName="desTx" presStyleLbl="fgAcc1" presStyleIdx="1" presStyleCnt="3">
        <dgm:presLayoutVars>
          <dgm:bulletEnabled val="1"/>
        </dgm:presLayoutVars>
      </dgm:prSet>
      <dgm:spPr/>
    </dgm:pt>
    <dgm:pt modelId="{F1500B86-4C31-4E0E-8684-C5430FA21180}" type="pres">
      <dgm:prSet presAssocID="{1765EC77-B82F-48DD-BFEA-FD603B6DDDA1}" presName="sibTrans" presStyleLbl="sibTrans2D1" presStyleIdx="1" presStyleCnt="2"/>
      <dgm:spPr/>
    </dgm:pt>
    <dgm:pt modelId="{7D0E982B-B92F-43AC-B18B-492A4F05DCC7}" type="pres">
      <dgm:prSet presAssocID="{1765EC77-B82F-48DD-BFEA-FD603B6DDDA1}" presName="connTx" presStyleLbl="sibTrans2D1" presStyleIdx="1" presStyleCnt="2"/>
      <dgm:spPr/>
    </dgm:pt>
    <dgm:pt modelId="{7398D336-2E8E-4D51-866A-419A5E6B8C51}" type="pres">
      <dgm:prSet presAssocID="{0CF3ADFD-97D2-48C5-A821-7ECFE8C90DA4}" presName="composite" presStyleCnt="0"/>
      <dgm:spPr/>
    </dgm:pt>
    <dgm:pt modelId="{0C8CA84E-8BBE-48EE-8330-977C7B585E68}" type="pres">
      <dgm:prSet presAssocID="{0CF3ADFD-97D2-48C5-A821-7ECFE8C90DA4}" presName="parTx" presStyleLbl="node1" presStyleIdx="1" presStyleCnt="3">
        <dgm:presLayoutVars>
          <dgm:chMax val="0"/>
          <dgm:chPref val="0"/>
          <dgm:bulletEnabled val="1"/>
        </dgm:presLayoutVars>
      </dgm:prSet>
      <dgm:spPr/>
    </dgm:pt>
    <dgm:pt modelId="{0B0E4C00-C26E-4BCE-B05B-DABFC76A7A45}" type="pres">
      <dgm:prSet presAssocID="{0CF3ADFD-97D2-48C5-A821-7ECFE8C90DA4}" presName="parSh" presStyleLbl="node1" presStyleIdx="2" presStyleCnt="3"/>
      <dgm:spPr/>
    </dgm:pt>
    <dgm:pt modelId="{AAABA26C-5DF5-4C99-93A8-AB542A4735BD}" type="pres">
      <dgm:prSet presAssocID="{0CF3ADFD-97D2-48C5-A821-7ECFE8C90DA4}" presName="desTx" presStyleLbl="fgAcc1" presStyleIdx="2" presStyleCnt="3">
        <dgm:presLayoutVars>
          <dgm:bulletEnabled val="1"/>
        </dgm:presLayoutVars>
      </dgm:prSet>
      <dgm:spPr/>
    </dgm:pt>
  </dgm:ptLst>
  <dgm:cxnLst>
    <dgm:cxn modelId="{89D4E504-8792-4A4C-B297-7AFBD2CA9E97}" srcId="{887478C2-95CF-4490-B6C5-26A125207151}" destId="{8E5D9561-5DAA-4B30-ADFC-D47697ED4454}" srcOrd="0" destOrd="0" parTransId="{5AD7155A-35CA-4F3D-B11E-B2901F96DCBD}" sibTransId="{C80B6998-2A9B-4BC2-AF20-258FE871687B}"/>
    <dgm:cxn modelId="{91183C08-E190-42B2-9E09-1D08C8294B8A}" type="presOf" srcId="{5237E370-6AB4-46EA-8A19-00D34A0AC9C5}" destId="{0F3664BA-58CF-4BCB-A49F-F140C8B6F0E0}" srcOrd="0" destOrd="1" presId="urn:microsoft.com/office/officeart/2005/8/layout/process3"/>
    <dgm:cxn modelId="{40145B0B-380A-4B8A-8AE2-32AF1365C394}" type="presOf" srcId="{887478C2-95CF-4490-B6C5-26A125207151}" destId="{C4B3075B-DD73-4D87-995E-717A03836999}" srcOrd="1" destOrd="0" presId="urn:microsoft.com/office/officeart/2005/8/layout/process3"/>
    <dgm:cxn modelId="{BD62171E-E70E-416C-AAEF-434893BD23E1}" type="presOf" srcId="{3934ECE8-E9CE-4721-9057-428921FB8424}" destId="{AAABA26C-5DF5-4C99-93A8-AB542A4735BD}" srcOrd="0" destOrd="0" presId="urn:microsoft.com/office/officeart/2005/8/layout/process3"/>
    <dgm:cxn modelId="{C3F62924-0351-4C80-963D-5FA73F596FF4}" srcId="{6BDBD848-7A00-4015-9DDF-A6AB09319558}" destId="{5237E370-6AB4-46EA-8A19-00D34A0AC9C5}" srcOrd="1" destOrd="0" parTransId="{7A2ABF83-6819-49D1-B0DE-C5601CD74979}" sibTransId="{98538D90-3A17-428A-817A-45786890BE94}"/>
    <dgm:cxn modelId="{9FDB4D2D-6AE3-46DC-AD0F-D151762B47A1}" type="presOf" srcId="{6BDBD848-7A00-4015-9DDF-A6AB09319558}" destId="{C0352072-C37F-48D3-8FE5-88E2CB5FEFD0}" srcOrd="1" destOrd="0" presId="urn:microsoft.com/office/officeart/2005/8/layout/process3"/>
    <dgm:cxn modelId="{BA6F0E66-EA3E-4682-B238-9BFA21C78496}" srcId="{3A150A8D-4E9D-4767-AE47-9EC34A4F6A40}" destId="{887478C2-95CF-4490-B6C5-26A125207151}" srcOrd="0" destOrd="0" parTransId="{3CA221E7-0502-463C-964B-AD9E50D3D1C9}" sibTransId="{5450979F-2B5E-4217-9183-C563DF336B54}"/>
    <dgm:cxn modelId="{0208D07B-F8E3-4F0A-99AC-F666FB386F34}" srcId="{3A150A8D-4E9D-4767-AE47-9EC34A4F6A40}" destId="{6BDBD848-7A00-4015-9DDF-A6AB09319558}" srcOrd="1" destOrd="0" parTransId="{CD1C068D-9D2E-4680-940B-6B721517B943}" sibTransId="{1765EC77-B82F-48DD-BFEA-FD603B6DDDA1}"/>
    <dgm:cxn modelId="{68979F7E-4535-4698-AB82-566C4D6F5A68}" type="presOf" srcId="{5450979F-2B5E-4217-9183-C563DF336B54}" destId="{06D1AF66-AB36-421A-9568-533E6CF243BE}" srcOrd="1" destOrd="0" presId="urn:microsoft.com/office/officeart/2005/8/layout/process3"/>
    <dgm:cxn modelId="{EF67A98F-1C14-436D-B7B5-25C9583CEBE6}" srcId="{0CF3ADFD-97D2-48C5-A821-7ECFE8C90DA4}" destId="{F9EE48CD-7623-440C-BDC8-126D023871DB}" srcOrd="1" destOrd="0" parTransId="{5EA8ACC3-5C75-4E7D-B312-A315C77398AB}" sibTransId="{100C56DD-75AE-49DA-9A40-E1BF7B6B4470}"/>
    <dgm:cxn modelId="{3E32BC95-A094-4696-8E9F-4A9BC1104A8B}" srcId="{0CF3ADFD-97D2-48C5-A821-7ECFE8C90DA4}" destId="{3934ECE8-E9CE-4721-9057-428921FB8424}" srcOrd="0" destOrd="0" parTransId="{643D904B-C55D-4BE2-BDE9-88EBB8691620}" sibTransId="{3A6108F3-392B-4FFB-A19F-874DB1531A46}"/>
    <dgm:cxn modelId="{30A01F98-0ED7-4413-B6D4-FE9D5A4F22F1}" type="presOf" srcId="{6BDBD848-7A00-4015-9DDF-A6AB09319558}" destId="{F0800BB6-4129-4023-88DB-8EF4E60A3DAB}" srcOrd="0" destOrd="0" presId="urn:microsoft.com/office/officeart/2005/8/layout/process3"/>
    <dgm:cxn modelId="{FA28DD9B-F737-479A-AC54-3E655E9CDFDB}" type="presOf" srcId="{D311B1B0-6AD0-4FAF-B88A-8996D2391A9C}" destId="{0F3664BA-58CF-4BCB-A49F-F140C8B6F0E0}" srcOrd="0" destOrd="0" presId="urn:microsoft.com/office/officeart/2005/8/layout/process3"/>
    <dgm:cxn modelId="{60AA0C9F-70B9-46B0-872B-C941045B7898}" srcId="{3A150A8D-4E9D-4767-AE47-9EC34A4F6A40}" destId="{0CF3ADFD-97D2-48C5-A821-7ECFE8C90DA4}" srcOrd="2" destOrd="0" parTransId="{760FA41A-6B01-44AF-B693-35B0B63EE51F}" sibTransId="{603EB176-D406-422C-A7B1-1D2AF3B437B2}"/>
    <dgm:cxn modelId="{4E5EE3AF-77DE-4541-A37B-7F878771B55A}" type="presOf" srcId="{887478C2-95CF-4490-B6C5-26A125207151}" destId="{63D348FA-A605-4FCE-9AB6-5566C7DAB809}" srcOrd="0" destOrd="0" presId="urn:microsoft.com/office/officeart/2005/8/layout/process3"/>
    <dgm:cxn modelId="{22C72FB9-3F00-421F-8F6E-C23A1AFD9A78}" type="presOf" srcId="{0CF3ADFD-97D2-48C5-A821-7ECFE8C90DA4}" destId="{0B0E4C00-C26E-4BCE-B05B-DABFC76A7A45}" srcOrd="1" destOrd="0" presId="urn:microsoft.com/office/officeart/2005/8/layout/process3"/>
    <dgm:cxn modelId="{D9315CB9-AF23-4BCC-9501-F1AFF48C5FE2}" type="presOf" srcId="{5450979F-2B5E-4217-9183-C563DF336B54}" destId="{9861930B-EA00-475F-9BCD-8C7E29678494}" srcOrd="0" destOrd="0" presId="urn:microsoft.com/office/officeart/2005/8/layout/process3"/>
    <dgm:cxn modelId="{89ED9EC5-EBFD-4231-9DDA-0A76D5B29457}" srcId="{6BDBD848-7A00-4015-9DDF-A6AB09319558}" destId="{D311B1B0-6AD0-4FAF-B88A-8996D2391A9C}" srcOrd="0" destOrd="0" parTransId="{B5F5A271-64EE-442E-BFED-9ACEB958C558}" sibTransId="{38D32D96-F134-4BBB-A331-9157BB80BA7F}"/>
    <dgm:cxn modelId="{B0714FC8-6622-4E31-A2DF-AB0BA5231968}" type="presOf" srcId="{1765EC77-B82F-48DD-BFEA-FD603B6DDDA1}" destId="{F1500B86-4C31-4E0E-8684-C5430FA21180}" srcOrd="0" destOrd="0" presId="urn:microsoft.com/office/officeart/2005/8/layout/process3"/>
    <dgm:cxn modelId="{B067D9D6-8EB0-4BDD-A0E1-E6856DC84265}" type="presOf" srcId="{F9EE48CD-7623-440C-BDC8-126D023871DB}" destId="{AAABA26C-5DF5-4C99-93A8-AB542A4735BD}" srcOrd="0" destOrd="1" presId="urn:microsoft.com/office/officeart/2005/8/layout/process3"/>
    <dgm:cxn modelId="{6522CBD8-23A7-4C25-AE34-63B2F9F6E263}" type="presOf" srcId="{3A150A8D-4E9D-4767-AE47-9EC34A4F6A40}" destId="{C648339E-13C5-4755-80C7-F7FCE4BF6ADD}" srcOrd="0" destOrd="0" presId="urn:microsoft.com/office/officeart/2005/8/layout/process3"/>
    <dgm:cxn modelId="{D8D435E7-8231-4B23-AB28-992425439F86}" type="presOf" srcId="{0CF3ADFD-97D2-48C5-A821-7ECFE8C90DA4}" destId="{0C8CA84E-8BBE-48EE-8330-977C7B585E68}" srcOrd="0" destOrd="0" presId="urn:microsoft.com/office/officeart/2005/8/layout/process3"/>
    <dgm:cxn modelId="{F4199EEB-5830-4B87-AA6E-39934E7DC831}" type="presOf" srcId="{8E5D9561-5DAA-4B30-ADFC-D47697ED4454}" destId="{7B1E76CA-0D99-4735-B69B-1D61349F7FCE}" srcOrd="0" destOrd="0" presId="urn:microsoft.com/office/officeart/2005/8/layout/process3"/>
    <dgm:cxn modelId="{604B88FB-90C0-4EE1-B067-B53302751A17}" type="presOf" srcId="{1765EC77-B82F-48DD-BFEA-FD603B6DDDA1}" destId="{7D0E982B-B92F-43AC-B18B-492A4F05DCC7}" srcOrd="1" destOrd="0" presId="urn:microsoft.com/office/officeart/2005/8/layout/process3"/>
    <dgm:cxn modelId="{D04731B3-3404-47FD-9739-3B87B9A513B0}" type="presParOf" srcId="{C648339E-13C5-4755-80C7-F7FCE4BF6ADD}" destId="{92540D1E-81BE-4DFB-88C2-0232130C6A7F}" srcOrd="0" destOrd="0" presId="urn:microsoft.com/office/officeart/2005/8/layout/process3"/>
    <dgm:cxn modelId="{2472E0CE-2006-4EF8-AEDB-6CBB880949E6}" type="presParOf" srcId="{92540D1E-81BE-4DFB-88C2-0232130C6A7F}" destId="{63D348FA-A605-4FCE-9AB6-5566C7DAB809}" srcOrd="0" destOrd="0" presId="urn:microsoft.com/office/officeart/2005/8/layout/process3"/>
    <dgm:cxn modelId="{8EAB97ED-4D93-404A-BCE9-82EDB76F9D36}" type="presParOf" srcId="{92540D1E-81BE-4DFB-88C2-0232130C6A7F}" destId="{C4B3075B-DD73-4D87-995E-717A03836999}" srcOrd="1" destOrd="0" presId="urn:microsoft.com/office/officeart/2005/8/layout/process3"/>
    <dgm:cxn modelId="{E8446EFD-5272-4947-A133-6C8AAB8A03E9}" type="presParOf" srcId="{92540D1E-81BE-4DFB-88C2-0232130C6A7F}" destId="{7B1E76CA-0D99-4735-B69B-1D61349F7FCE}" srcOrd="2" destOrd="0" presId="urn:microsoft.com/office/officeart/2005/8/layout/process3"/>
    <dgm:cxn modelId="{EB95C7E9-7864-4C41-8722-7478C08F3C6F}" type="presParOf" srcId="{C648339E-13C5-4755-80C7-F7FCE4BF6ADD}" destId="{9861930B-EA00-475F-9BCD-8C7E29678494}" srcOrd="1" destOrd="0" presId="urn:microsoft.com/office/officeart/2005/8/layout/process3"/>
    <dgm:cxn modelId="{9A86F1F6-6095-41D4-999E-D1392EC5904C}" type="presParOf" srcId="{9861930B-EA00-475F-9BCD-8C7E29678494}" destId="{06D1AF66-AB36-421A-9568-533E6CF243BE}" srcOrd="0" destOrd="0" presId="urn:microsoft.com/office/officeart/2005/8/layout/process3"/>
    <dgm:cxn modelId="{F3FCF292-95C0-451E-9462-7BA14AAF1C95}" type="presParOf" srcId="{C648339E-13C5-4755-80C7-F7FCE4BF6ADD}" destId="{66F9C932-4D53-4851-8D85-4B35853108B3}" srcOrd="2" destOrd="0" presId="urn:microsoft.com/office/officeart/2005/8/layout/process3"/>
    <dgm:cxn modelId="{6AF2A204-9CCE-4889-B6AF-263D3A667259}" type="presParOf" srcId="{66F9C932-4D53-4851-8D85-4B35853108B3}" destId="{F0800BB6-4129-4023-88DB-8EF4E60A3DAB}" srcOrd="0" destOrd="0" presId="urn:microsoft.com/office/officeart/2005/8/layout/process3"/>
    <dgm:cxn modelId="{434C7DF8-2FF5-494B-A9FD-1C5DD690176C}" type="presParOf" srcId="{66F9C932-4D53-4851-8D85-4B35853108B3}" destId="{C0352072-C37F-48D3-8FE5-88E2CB5FEFD0}" srcOrd="1" destOrd="0" presId="urn:microsoft.com/office/officeart/2005/8/layout/process3"/>
    <dgm:cxn modelId="{5A179590-C844-4296-B9C9-B513B6340910}" type="presParOf" srcId="{66F9C932-4D53-4851-8D85-4B35853108B3}" destId="{0F3664BA-58CF-4BCB-A49F-F140C8B6F0E0}" srcOrd="2" destOrd="0" presId="urn:microsoft.com/office/officeart/2005/8/layout/process3"/>
    <dgm:cxn modelId="{D9966C47-A4A8-4C04-89DC-49446A489A5C}" type="presParOf" srcId="{C648339E-13C5-4755-80C7-F7FCE4BF6ADD}" destId="{F1500B86-4C31-4E0E-8684-C5430FA21180}" srcOrd="3" destOrd="0" presId="urn:microsoft.com/office/officeart/2005/8/layout/process3"/>
    <dgm:cxn modelId="{13C2550E-CE1C-4A10-A92E-B5200A41CD3D}" type="presParOf" srcId="{F1500B86-4C31-4E0E-8684-C5430FA21180}" destId="{7D0E982B-B92F-43AC-B18B-492A4F05DCC7}" srcOrd="0" destOrd="0" presId="urn:microsoft.com/office/officeart/2005/8/layout/process3"/>
    <dgm:cxn modelId="{F8AAEEFC-57F3-40EA-86AC-7CF88F0EC30E}" type="presParOf" srcId="{C648339E-13C5-4755-80C7-F7FCE4BF6ADD}" destId="{7398D336-2E8E-4D51-866A-419A5E6B8C51}" srcOrd="4" destOrd="0" presId="urn:microsoft.com/office/officeart/2005/8/layout/process3"/>
    <dgm:cxn modelId="{5112B5C1-D7D2-4189-8364-10B0FB5FE2CC}" type="presParOf" srcId="{7398D336-2E8E-4D51-866A-419A5E6B8C51}" destId="{0C8CA84E-8BBE-48EE-8330-977C7B585E68}" srcOrd="0" destOrd="0" presId="urn:microsoft.com/office/officeart/2005/8/layout/process3"/>
    <dgm:cxn modelId="{A793B086-FF3D-4E94-B320-AB1FE4B22BC5}" type="presParOf" srcId="{7398D336-2E8E-4D51-866A-419A5E6B8C51}" destId="{0B0E4C00-C26E-4BCE-B05B-DABFC76A7A45}" srcOrd="1" destOrd="0" presId="urn:microsoft.com/office/officeart/2005/8/layout/process3"/>
    <dgm:cxn modelId="{9C009784-4783-4DDB-9A73-1F6257FE1EF8}" type="presParOf" srcId="{7398D336-2E8E-4D51-866A-419A5E6B8C51}" destId="{AAABA26C-5DF5-4C99-93A8-AB542A4735BD}" srcOrd="2" destOrd="0" presId="urn:microsoft.com/office/officeart/2005/8/layout/process3"/>
  </dgm:cxnLst>
  <dgm:bg/>
  <dgm:whole/>
  <dgm:extLst>
    <a:ext uri="http://schemas.microsoft.com/office/drawing/2008/diagram">
      <dsp:dataModelExt xmlns:dsp="http://schemas.microsoft.com/office/drawing/2008/diagram" relId="rId12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40CB4BD-C347-4E4C-B2C5-0C3E40487645}">
      <dsp:nvSpPr>
        <dsp:cNvPr id="0" name=""/>
        <dsp:cNvSpPr/>
      </dsp:nvSpPr>
      <dsp:spPr>
        <a:xfrm>
          <a:off x="472955" y="0"/>
          <a:ext cx="3684588" cy="3684588"/>
        </a:xfrm>
        <a:prstGeom prst="triangle">
          <a:avLst/>
        </a:prstGeom>
        <a:gradFill flip="none" rotWithShape="1">
          <a:gsLst>
            <a:gs pos="0">
              <a:schemeClr val="accent6">
                <a:lumMod val="75000"/>
              </a:schemeClr>
            </a:gs>
            <a:gs pos="100000">
              <a:schemeClr val="accent6">
                <a:lumMod val="20000"/>
                <a:lumOff val="80000"/>
              </a:schemeClr>
            </a:gs>
            <a:gs pos="74000">
              <a:schemeClr val="accent6">
                <a:lumMod val="40000"/>
                <a:lumOff val="60000"/>
              </a:schemeClr>
            </a:gs>
            <a:gs pos="50000">
              <a:schemeClr val="accent6">
                <a:lumMod val="60000"/>
                <a:lumOff val="40000"/>
              </a:schemeClr>
            </a:gs>
            <a:gs pos="26000">
              <a:schemeClr val="accent6">
                <a:lumMod val="75000"/>
              </a:schemeClr>
            </a:gs>
          </a:gsLst>
          <a:lin ang="5400000" scaled="1"/>
          <a:tileRect/>
        </a:gra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D4D0E340-109D-4F9A-B355-0476F94B7AA1}">
      <dsp:nvSpPr>
        <dsp:cNvPr id="0" name=""/>
        <dsp:cNvSpPr/>
      </dsp:nvSpPr>
      <dsp:spPr>
        <a:xfrm>
          <a:off x="2315249" y="368818"/>
          <a:ext cx="2394982" cy="5239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Cambria" panose="02040503050406030204" pitchFamily="18" charset="0"/>
              <a:ea typeface="Cambria" panose="02040503050406030204" pitchFamily="18" charset="0"/>
            </a:rPr>
            <a:t>7000 – 10 000 mSv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Death</a:t>
          </a:r>
        </a:p>
      </dsp:txBody>
      <dsp:txXfrm>
        <a:off x="2340824" y="394393"/>
        <a:ext cx="2343832" cy="472752"/>
      </dsp:txXfrm>
    </dsp:sp>
    <dsp:sp modelId="{231AE6F9-BCA5-434B-9559-CECAFEB74336}">
      <dsp:nvSpPr>
        <dsp:cNvPr id="0" name=""/>
        <dsp:cNvSpPr/>
      </dsp:nvSpPr>
      <dsp:spPr>
        <a:xfrm>
          <a:off x="2315249" y="958208"/>
          <a:ext cx="2394982" cy="5239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1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1910" tIns="41910" rIns="41910" bIns="41910" numCol="1" spcCol="1270" anchor="ctr" anchorCtr="0">
          <a:noAutofit/>
        </a:bodyPr>
        <a:lstStyle/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b="1" kern="1200" noProof="0" dirty="0">
              <a:latin typeface="Cambria" panose="02040503050406030204" pitchFamily="18" charset="0"/>
              <a:ea typeface="Cambria" panose="02040503050406030204" pitchFamily="18" charset="0"/>
            </a:rPr>
            <a:t>1000 mSv</a:t>
          </a:r>
        </a:p>
        <a:p>
          <a:pPr marL="0" lvl="0" indent="0" algn="ctr" defTabSz="48895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/>
            <a:t>Symptoms of radiation poisoning</a:t>
          </a:r>
        </a:p>
      </dsp:txBody>
      <dsp:txXfrm>
        <a:off x="2340824" y="983783"/>
        <a:ext cx="2343832" cy="472752"/>
      </dsp:txXfrm>
    </dsp:sp>
    <dsp:sp modelId="{1404649D-F2EB-4961-84BB-454EE2E27C5A}">
      <dsp:nvSpPr>
        <dsp:cNvPr id="0" name=""/>
        <dsp:cNvSpPr/>
      </dsp:nvSpPr>
      <dsp:spPr>
        <a:xfrm>
          <a:off x="2315249" y="1547598"/>
          <a:ext cx="2394982" cy="5239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2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Cambria" panose="02040503050406030204" pitchFamily="18" charset="0"/>
              <a:ea typeface="Cambria" panose="02040503050406030204" pitchFamily="18" charset="0"/>
            </a:rPr>
            <a:t>6,9 mSv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Computed Tomography (CT)</a:t>
          </a:r>
        </a:p>
      </dsp:txBody>
      <dsp:txXfrm>
        <a:off x="2340824" y="1573173"/>
        <a:ext cx="2343832" cy="472752"/>
      </dsp:txXfrm>
    </dsp:sp>
    <dsp:sp modelId="{7AB9F816-9DEC-450F-8F41-6D461DF8F02F}">
      <dsp:nvSpPr>
        <dsp:cNvPr id="0" name=""/>
        <dsp:cNvSpPr/>
      </dsp:nvSpPr>
      <dsp:spPr>
        <a:xfrm>
          <a:off x="2315249" y="2136989"/>
          <a:ext cx="2394982" cy="5239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3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Cambria" panose="02040503050406030204" pitchFamily="18" charset="0"/>
              <a:ea typeface="Cambria" panose="02040503050406030204" pitchFamily="18" charset="0"/>
            </a:rPr>
            <a:t>2,4 mSv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Average annual equivalent dose</a:t>
          </a:r>
        </a:p>
      </dsp:txBody>
      <dsp:txXfrm>
        <a:off x="2340824" y="2162564"/>
        <a:ext cx="2343832" cy="472752"/>
      </dsp:txXfrm>
    </dsp:sp>
    <dsp:sp modelId="{E2FFDD70-794C-45CB-AAD3-A4D6243E89FC}">
      <dsp:nvSpPr>
        <dsp:cNvPr id="0" name=""/>
        <dsp:cNvSpPr/>
      </dsp:nvSpPr>
      <dsp:spPr>
        <a:xfrm>
          <a:off x="2315249" y="2726379"/>
          <a:ext cx="2394982" cy="523902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alpha val="90000"/>
              <a:hueOff val="0"/>
              <a:satOff val="0"/>
              <a:lumOff val="0"/>
              <a:alphaOff val="-4000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b="1" kern="1200" noProof="0" dirty="0">
              <a:latin typeface="Cambria" panose="02040503050406030204" pitchFamily="18" charset="0"/>
              <a:ea typeface="Cambria" panose="02040503050406030204" pitchFamily="18" charset="0"/>
            </a:rPr>
            <a:t>0,5 mSv</a:t>
          </a:r>
        </a:p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1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Abdominal X-ray</a:t>
          </a:r>
        </a:p>
      </dsp:txBody>
      <dsp:txXfrm>
        <a:off x="2340824" y="2751954"/>
        <a:ext cx="2343832" cy="472752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A6D6D52B-FC46-46B3-9C6C-4AEAD4D01D08}">
      <dsp:nvSpPr>
        <dsp:cNvPr id="0" name=""/>
        <dsp:cNvSpPr/>
      </dsp:nvSpPr>
      <dsp:spPr>
        <a:xfrm>
          <a:off x="1958951" y="2359"/>
          <a:ext cx="2443300" cy="11050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ctr" anchorCtr="0">
          <a:noAutofit/>
        </a:bodyPr>
        <a:lstStyle/>
        <a:p>
          <a:pPr marL="0" lvl="0" indent="0" algn="ctr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0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Decay of natural radionuclides</a:t>
          </a:r>
        </a:p>
      </dsp:txBody>
      <dsp:txXfrm>
        <a:off x="1958951" y="2359"/>
        <a:ext cx="2443300" cy="1105065"/>
      </dsp:txXfrm>
    </dsp:sp>
    <dsp:sp modelId="{0B2F5C84-1288-4BDA-9726-3F3677C884D9}">
      <dsp:nvSpPr>
        <dsp:cNvPr id="0" name=""/>
        <dsp:cNvSpPr/>
      </dsp:nvSpPr>
      <dsp:spPr>
        <a:xfrm>
          <a:off x="755535" y="2359"/>
          <a:ext cx="1094014" cy="1105065"/>
        </a:xfrm>
        <a:prstGeom prst="rect">
          <a:avLst/>
        </a:prstGeom>
        <a:blipFill>
          <a:blip xmlns:r="http://schemas.openxmlformats.org/officeDocument/2006/relationships" r:embed="rId1">
            <a:extLst>
              <a:ext uri="{96DAC541-7B7A-43D3-8B79-37D633B846F1}">
                <asvg:svgBlip xmlns:asvg="http://schemas.microsoft.com/office/drawing/2016/SVG/main" r:embed="rId2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9A56D632-F34B-441B-A77B-78143234F4BA}">
      <dsp:nvSpPr>
        <dsp:cNvPr id="0" name=""/>
        <dsp:cNvSpPr/>
      </dsp:nvSpPr>
      <dsp:spPr>
        <a:xfrm>
          <a:off x="755535" y="1289761"/>
          <a:ext cx="2443300" cy="11050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Civil or military activities</a:t>
          </a:r>
        </a:p>
      </dsp:txBody>
      <dsp:txXfrm>
        <a:off x="755535" y="1289761"/>
        <a:ext cx="2443300" cy="1105065"/>
      </dsp:txXfrm>
    </dsp:sp>
    <dsp:sp modelId="{06EEE788-4943-4478-836D-E303A37857C3}">
      <dsp:nvSpPr>
        <dsp:cNvPr id="0" name=""/>
        <dsp:cNvSpPr/>
      </dsp:nvSpPr>
      <dsp:spPr>
        <a:xfrm>
          <a:off x="3308236" y="1289761"/>
          <a:ext cx="1094014" cy="1105065"/>
        </a:xfrm>
        <a:prstGeom prst="rect">
          <a:avLst/>
        </a:prstGeom>
        <a:blipFill>
          <a:blip xmlns:r="http://schemas.openxmlformats.org/officeDocument/2006/relationships" r:embed="rId3">
            <a:extLs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2F6C9E89-77A7-4236-9419-ACEF741F71EF}">
      <dsp:nvSpPr>
        <dsp:cNvPr id="0" name=""/>
        <dsp:cNvSpPr/>
      </dsp:nvSpPr>
      <dsp:spPr>
        <a:xfrm>
          <a:off x="1958951" y="2577162"/>
          <a:ext cx="2443300" cy="1105065"/>
        </a:xfrm>
        <a:prstGeom prst="rect">
          <a:avLst/>
        </a:prstGeom>
        <a:solidFill>
          <a:schemeClr val="lt1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3820" tIns="83820" rIns="83820" bIns="83820" numCol="1" spcCol="1270" anchor="ctr" anchorCtr="0">
          <a:noAutofit/>
        </a:bodyPr>
        <a:lstStyle/>
        <a:p>
          <a:pPr marL="0" lvl="0" indent="0" algn="ctr" defTabSz="9779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22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Accidents</a:t>
          </a:r>
        </a:p>
      </dsp:txBody>
      <dsp:txXfrm>
        <a:off x="1958951" y="2577162"/>
        <a:ext cx="2443300" cy="1105065"/>
      </dsp:txXfrm>
    </dsp:sp>
    <dsp:sp modelId="{6B0F0BA0-8399-4694-BDFA-23BB341D66F1}">
      <dsp:nvSpPr>
        <dsp:cNvPr id="0" name=""/>
        <dsp:cNvSpPr/>
      </dsp:nvSpPr>
      <dsp:spPr>
        <a:xfrm>
          <a:off x="755535" y="2577162"/>
          <a:ext cx="1094014" cy="1105065"/>
        </a:xfrm>
        <a:prstGeom prst="rect">
          <a:avLst/>
        </a:prstGeom>
        <a:blipFill>
          <a:blip xmlns:r="http://schemas.openxmlformats.org/officeDocument/2006/relationships" r:embed="rId5">
            <a:extLs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 l="-1000" r="-1000"/>
          </a:stretch>
        </a:blipFill>
        <a:ln w="12700" cap="flat" cmpd="sng" algn="ctr">
          <a:solidFill>
            <a:schemeClr val="accent6">
              <a:shade val="80000"/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4B3075B-DD73-4D87-995E-717A03836999}">
      <dsp:nvSpPr>
        <dsp:cNvPr id="0" name=""/>
        <dsp:cNvSpPr/>
      </dsp:nvSpPr>
      <dsp:spPr>
        <a:xfrm>
          <a:off x="3127" y="1500034"/>
          <a:ext cx="1421862" cy="6857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i="0" kern="1200" noProof="0" dirty="0">
              <a:latin typeface="Cambria" panose="02040503050406030204" pitchFamily="18" charset="0"/>
              <a:ea typeface="Cambria" panose="02040503050406030204" pitchFamily="18" charset="0"/>
            </a:rPr>
            <a:t>Gamma spectrum acquisition</a:t>
          </a:r>
        </a:p>
      </dsp:txBody>
      <dsp:txXfrm>
        <a:off x="3127" y="1500034"/>
        <a:ext cx="1421862" cy="457172"/>
      </dsp:txXfrm>
    </dsp:sp>
    <dsp:sp modelId="{7B1E76CA-0D99-4735-B69B-1D61349F7FCE}">
      <dsp:nvSpPr>
        <dsp:cNvPr id="0" name=""/>
        <dsp:cNvSpPr/>
      </dsp:nvSpPr>
      <dsp:spPr>
        <a:xfrm>
          <a:off x="294351" y="1957206"/>
          <a:ext cx="1421862" cy="734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i="0" kern="1200" noProof="0" dirty="0">
              <a:latin typeface="Cambria" panose="02040503050406030204" pitchFamily="18" charset="0"/>
              <a:ea typeface="Cambria" panose="02040503050406030204" pitchFamily="18" charset="0"/>
            </a:rPr>
            <a:t>Crystalline scintillators</a:t>
          </a:r>
        </a:p>
      </dsp:txBody>
      <dsp:txXfrm>
        <a:off x="315861" y="1978716"/>
        <a:ext cx="1378842" cy="691380"/>
      </dsp:txXfrm>
    </dsp:sp>
    <dsp:sp modelId="{9861930B-EA00-475F-9BCD-8C7E29678494}">
      <dsp:nvSpPr>
        <dsp:cNvPr id="0" name=""/>
        <dsp:cNvSpPr/>
      </dsp:nvSpPr>
      <dsp:spPr>
        <a:xfrm>
          <a:off x="1640538" y="1551619"/>
          <a:ext cx="456964" cy="354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noProof="0" dirty="0"/>
        </a:p>
      </dsp:txBody>
      <dsp:txXfrm>
        <a:off x="1640538" y="1622419"/>
        <a:ext cx="350763" cy="212402"/>
      </dsp:txXfrm>
    </dsp:sp>
    <dsp:sp modelId="{C0352072-C37F-48D3-8FE5-88E2CB5FEFD0}">
      <dsp:nvSpPr>
        <dsp:cNvPr id="0" name=""/>
        <dsp:cNvSpPr/>
      </dsp:nvSpPr>
      <dsp:spPr>
        <a:xfrm>
          <a:off x="2287186" y="1500034"/>
          <a:ext cx="1421862" cy="6857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Biological risk assessment</a:t>
          </a:r>
          <a:endParaRPr lang="en-GB" sz="1200" i="1" kern="1200" noProof="0" dirty="0">
            <a:latin typeface="Cambria" panose="02040503050406030204" pitchFamily="18" charset="0"/>
            <a:ea typeface="Cambria" panose="02040503050406030204" pitchFamily="18" charset="0"/>
          </a:endParaRPr>
        </a:p>
      </dsp:txBody>
      <dsp:txXfrm>
        <a:off x="2287186" y="1500034"/>
        <a:ext cx="1421862" cy="457172"/>
      </dsp:txXfrm>
    </dsp:sp>
    <dsp:sp modelId="{0F3664BA-58CF-4BCB-A49F-F140C8B6F0E0}">
      <dsp:nvSpPr>
        <dsp:cNvPr id="0" name=""/>
        <dsp:cNvSpPr/>
      </dsp:nvSpPr>
      <dsp:spPr>
        <a:xfrm>
          <a:off x="2578411" y="1957206"/>
          <a:ext cx="1421862" cy="734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Count rate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Absorbed dose rate</a:t>
          </a:r>
        </a:p>
      </dsp:txBody>
      <dsp:txXfrm>
        <a:off x="2599921" y="1978716"/>
        <a:ext cx="1378842" cy="691380"/>
      </dsp:txXfrm>
    </dsp:sp>
    <dsp:sp modelId="{F1500B86-4C31-4E0E-8684-C5430FA21180}">
      <dsp:nvSpPr>
        <dsp:cNvPr id="0" name=""/>
        <dsp:cNvSpPr/>
      </dsp:nvSpPr>
      <dsp:spPr>
        <a:xfrm>
          <a:off x="3924597" y="1551619"/>
          <a:ext cx="456964" cy="354002"/>
        </a:xfrm>
        <a:prstGeom prst="rightArrow">
          <a:avLst>
            <a:gd name="adj1" fmla="val 60000"/>
            <a:gd name="adj2" fmla="val 50000"/>
          </a:avLst>
        </a:prstGeom>
        <a:solidFill>
          <a:schemeClr val="accent6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marL="0" lvl="0" indent="0" algn="ctr" defTabSz="4445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en-GB" sz="1000" kern="1200" noProof="0" dirty="0"/>
        </a:p>
      </dsp:txBody>
      <dsp:txXfrm>
        <a:off x="3924597" y="1622419"/>
        <a:ext cx="350763" cy="212402"/>
      </dsp:txXfrm>
    </dsp:sp>
    <dsp:sp modelId="{0B0E4C00-C26E-4BCE-B05B-DABFC76A7A45}">
      <dsp:nvSpPr>
        <dsp:cNvPr id="0" name=""/>
        <dsp:cNvSpPr/>
      </dsp:nvSpPr>
      <dsp:spPr>
        <a:xfrm>
          <a:off x="4571245" y="1500034"/>
          <a:ext cx="1421862" cy="685758"/>
        </a:xfrm>
        <a:prstGeom prst="roundRect">
          <a:avLst>
            <a:gd name="adj" fmla="val 10000"/>
          </a:avLst>
        </a:prstGeom>
        <a:solidFill>
          <a:schemeClr val="accent6"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lt1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  <dsp:txBody>
        <a:bodyPr spcFirstLastPara="0" vert="horz" wrap="square" lIns="85344" tIns="85344" rIns="85344" bIns="45720" numCol="1" spcCol="1270" anchor="t" anchorCtr="0">
          <a:noAutofit/>
        </a:bodyPr>
        <a:lstStyle/>
        <a:p>
          <a:pPr marL="0" lvl="0" indent="0" algn="ctr" defTabSz="5334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n-GB" sz="12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Soil characterization</a:t>
          </a:r>
        </a:p>
      </dsp:txBody>
      <dsp:txXfrm>
        <a:off x="4571245" y="1500034"/>
        <a:ext cx="1421862" cy="457172"/>
      </dsp:txXfrm>
    </dsp:sp>
    <dsp:sp modelId="{AAABA26C-5DF5-4C99-93A8-AB542A4735BD}">
      <dsp:nvSpPr>
        <dsp:cNvPr id="0" name=""/>
        <dsp:cNvSpPr/>
      </dsp:nvSpPr>
      <dsp:spPr>
        <a:xfrm>
          <a:off x="4862470" y="1957206"/>
          <a:ext cx="1421862" cy="734400"/>
        </a:xfrm>
        <a:prstGeom prst="roundRect">
          <a:avLst>
            <a:gd name="adj" fmla="val 10000"/>
          </a:avLst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flat" cmpd="sng" algn="ctr">
          <a:solidFill>
            <a:schemeClr val="accent6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2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85344" tIns="85344" rIns="85344" bIns="85344" numCol="1" spcCol="1270" anchor="t" anchorCtr="0">
          <a:noAutofit/>
        </a:bodyPr>
        <a:lstStyle/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Specific Activity</a:t>
          </a:r>
        </a:p>
        <a:p>
          <a:pPr marL="114300" lvl="1" indent="-114300" algn="l" defTabSz="5334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n-GB" sz="1200" kern="1200" noProof="0" dirty="0">
              <a:latin typeface="Cambria" panose="02040503050406030204" pitchFamily="18" charset="0"/>
              <a:ea typeface="Cambria" panose="02040503050406030204" pitchFamily="18" charset="0"/>
            </a:rPr>
            <a:t>PCA</a:t>
          </a:r>
        </a:p>
      </dsp:txBody>
      <dsp:txXfrm>
        <a:off x="4883980" y="1978716"/>
        <a:ext cx="1378842" cy="69138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8/layout/AlternatingPictureBlocks">
  <dgm:title val=""/>
  <dgm:desc val=""/>
  <dgm:catLst>
    <dgm:cat type="picture" pri="15000"/>
    <dgm:cat type="pictureconvert" pri="15000"/>
    <dgm:cat type="list" pri="13500"/>
  </dgm:catLst>
  <dgm:sampData useDef="1">
    <dgm:dataModel>
      <dgm:ptLst/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</dgm:cxnLst>
      <dgm:bg/>
      <dgm:whole/>
    </dgm:dataModel>
  </dgm:clrData>
  <dgm:layoutNode name="linearFlow">
    <dgm:varLst>
      <dgm:dir/>
      <dgm:resizeHandles val="exact"/>
    </dgm:varLst>
    <dgm:alg type="lin">
      <dgm:param type="linDir" val="fromT"/>
      <dgm:param type="vertAlign" val="mid"/>
      <dgm:param type="horzAlign" val="ctr"/>
    </dgm:alg>
    <dgm:shape xmlns:r="http://schemas.openxmlformats.org/officeDocument/2006/relationships" r:blip="">
      <dgm:adjLst/>
    </dgm:shape>
    <dgm:presOf/>
    <dgm:constrLst>
      <dgm:constr type="primFontSz" for="des" ptType="node" op="equ" val="65"/>
      <dgm:constr type="w" for="ch" forName="comp" refType="w"/>
      <dgm:constr type="h" for="ch" forName="comp" refType="h"/>
      <dgm:constr type="h" for="ch" forName="sibTrans" refType="w" refFor="ch" refForName="comp" op="equ" fact="0.05"/>
    </dgm:constrLst>
    <dgm:ruleLst/>
    <dgm:forEach name="Name0" axis="ch" ptType="node">
      <dgm:layoutNode name="comp" styleLbl="node1">
        <dgm:alg type="composite">
          <dgm:param type="ar" val="3.30"/>
        </dgm:alg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hoose name="Name4">
              <dgm:if name="Name5" axis="desOrSelf" ptType="node" func="posOdd" op="equ" val="1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6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if>
          <dgm:else name="Name3">
            <dgm:choose name="Name7">
              <dgm:if name="Name8" axis="desOrSelf" ptType="node" func="posOdd" op="equ" val="1">
                <dgm:constrLst>
                  <dgm:constr type="l" for="ch" forName="rect1" refType="w" fact="0.7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if>
              <dgm:else name="Name9">
                <dgm:constrLst>
                  <dgm:constr type="l" for="ch" forName="rect1" refType="w" fact="0"/>
                  <dgm:constr type="t" for="ch" forName="rect1" refType="h" fact="0"/>
                  <dgm:constr type="w" for="ch" forName="rect1" refType="w" fact="0.3"/>
                  <dgm:constr type="h" for="ch" forName="rect1" refType="h"/>
                  <dgm:constr type="l" for="ch" forName="rect2" refType="w" fact="0.33"/>
                  <dgm:constr type="t" for="ch" forName="rect2" refType="h" fact="0"/>
                  <dgm:constr type="w" for="ch" forName="rect2" refType="w" fact="0.67"/>
                  <dgm:constr type="h" for="ch" forName="rect2" refType="h"/>
                </dgm:constrLst>
              </dgm:else>
            </dgm:choose>
          </dgm:else>
        </dgm:choose>
        <dgm:ruleLst/>
        <dgm:layoutNode name="rect2" styleLbl="node1">
          <dgm:varLst>
            <dgm:bulletEnabled val="1"/>
          </dgm:varLst>
          <dgm:alg type="tx"/>
          <dgm:shape xmlns:r="http://schemas.openxmlformats.org/officeDocument/2006/relationships" type="rect" r:blip="">
            <dgm:adjLst/>
          </dgm:shape>
          <dgm:presOf axis="desOrSelf" ptType="node"/>
          <dgm:constrLst>
            <dgm:constr type="primFontSz" val="65"/>
            <dgm:constr type="lMarg" refType="primFontSz" fact="0.3"/>
            <dgm:constr type="rMarg" refType="primFontSz" fact="0.3"/>
            <dgm:constr type="tMarg" refType="primFontSz" fact="0.3"/>
            <dgm:constr type="bMarg" refType="primFontSz" fact="0.3"/>
          </dgm:constrLst>
          <dgm:ruleLst>
            <dgm:rule type="primFontSz" val="5" fact="NaN" max="NaN"/>
          </dgm:ruleLst>
        </dgm:layoutNode>
        <dgm:layoutNode name="rect1" styleLbl="lnNode1">
          <dgm:alg type="sp"/>
          <dgm:shape xmlns:r="http://schemas.openxmlformats.org/officeDocument/2006/relationships" type="rect" r:blip="" blipPhldr="1">
            <dgm:adjLst/>
          </dgm:shape>
          <dgm:presOf/>
        </dgm:layoutNode>
      </dgm:layoutNode>
      <dgm:forEach name="sibTransForEach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process3">
  <dgm:title val=""/>
  <dgm:desc val=""/>
  <dgm:catLst>
    <dgm:cat type="process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3" destOrd="0"/>
        <dgm:cxn modelId="12" srcId="1" destId="11" srcOrd="0" destOrd="0"/>
        <dgm:cxn modelId="23" srcId="2" destId="21" srcOrd="0" destOrd="0"/>
        <dgm:cxn modelId="34" srcId="3" destId="31" srcOrd="0" destOrd="0"/>
      </dgm:cxnLst>
      <dgm:bg/>
      <dgm:whole/>
    </dgm:dataModel>
  </dgm:sampData>
  <dgm:style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>
          <dgm:prSet phldr="1"/>
        </dgm:pt>
        <dgm:pt modelId="11">
          <dgm:prSet phldr="1"/>
        </dgm:pt>
        <dgm:pt modelId="2">
          <dgm:prSet phldr="1"/>
        </dgm:pt>
        <dgm:pt modelId="21">
          <dgm:prSet phldr="1"/>
        </dgm:pt>
        <dgm:pt modelId="3">
          <dgm:prSet phldr="1"/>
        </dgm:pt>
        <dgm:pt modelId="31">
          <dgm:prSet phldr="1"/>
        </dgm:pt>
        <dgm:pt modelId="4">
          <dgm:prSet phldr="1"/>
        </dgm:pt>
        <dgm:pt modelId="41">
          <dgm:prSet phldr="1"/>
        </dgm:pt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choose name="Name0">
      <dgm:if name="Name1" func="var" arg="dir" op="equ" val="norm">
        <dgm:alg type="lin"/>
      </dgm:if>
      <dgm:else name="Name2">
        <dgm:alg type="lin">
          <dgm:param type="linDir" val="from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composite" refType="w"/>
      <dgm:constr type="w" for="ch" ptType="sibTrans" refType="w" refFor="ch" refForName="composite" fact="0.3333"/>
      <dgm:constr type="w" for="des" forName="parTx"/>
      <dgm:constr type="h" for="des" forName="parTx" op="equ"/>
      <dgm:constr type="h" for="des" forName="parSh" op="equ"/>
      <dgm:constr type="w" for="des" forName="desTx"/>
      <dgm:constr type="h" for="des" forName="desTx" op="equ"/>
      <dgm:constr type="w" for="des" forName="parSh"/>
      <dgm:constr type="primFontSz" for="des" forName="parTx" val="65"/>
      <dgm:constr type="secFontSz" for="des" forName="desTx" refType="primFontSz" refFor="des" refForName="parTx" op="equ"/>
      <dgm:constr type="primFontSz" for="des" forName="connTx" refType="primFontSz" refFor="des" refForName="parTx" fact="0.8"/>
      <dgm:constr type="primFontSz" for="des" forName="connTx" refType="primFontSz" refFor="des" refForName="parTx" op="lte" fact="0.8"/>
      <dgm:constr type="h" for="des" forName="parTx" refType="primFontSz" refFor="des" refForName="parTx" fact="0.8"/>
      <dgm:constr type="h" for="des" forName="parSh" refType="primFontSz" refFor="des" refForName="parTx" fact="1.2"/>
      <dgm:constr type="h" for="des" forName="desTx" refType="primFontSz" refFor="des" refForName="parTx" fact="1.6"/>
      <dgm:constr type="h" for="des" forName="parSh" refType="h" refFor="des" refForName="parTx" op="lte" fact="1.5"/>
      <dgm:constr type="h" for="des" forName="parSh" refType="h" refFor="des" refForName="parTx" op="gte" fact="1.5"/>
    </dgm:constrLst>
    <dgm:ruleLst>
      <dgm:rule type="w" for="ch" forName="composite" val="0" fact="NaN" max="NaN"/>
      <dgm:rule type="primFontSz" for="des" forName="parTx" val="5" fact="NaN" max="NaN"/>
    </dgm:ruleLst>
    <dgm:forEach name="Name3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4">
          <dgm:if name="Name5" func="var" arg="dir" op="equ" val="norm">
            <dgm:constrLst>
              <dgm:constr type="h" refType="w" fact="1000"/>
              <dgm:constr type="l" for="ch" forName="parTx"/>
              <dgm:constr type="w" for="ch" forName="parTx" refType="w" fact="0.83"/>
              <dgm:constr type="t" for="ch" forName="parTx"/>
              <dgm:constr type="l" for="ch" forName="parSh"/>
              <dgm:constr type="w" for="ch" forName="parSh" refType="w" refFor="ch" refForName="parTx"/>
              <dgm:constr type="t" for="ch" forName="parSh"/>
              <dgm:constr type="l" for="ch" forName="desTx" refType="w" fact="0.17"/>
              <dgm:constr type="w" for="ch" forName="desTx" refType="w" refFor="ch" refForName="parTx"/>
              <dgm:constr type="t" for="ch" forName="desTx" refType="h" refFor="ch" refForName="parTx"/>
            </dgm:constrLst>
          </dgm:if>
          <dgm:else name="Name6">
            <dgm:constrLst>
              <dgm:constr type="h" refType="w" fact="1000"/>
              <dgm:constr type="l" for="ch" forName="parTx" refType="w" fact="0.17"/>
              <dgm:constr type="w" for="ch" forName="parTx" refType="w" fact="0.83"/>
              <dgm:constr type="t" for="ch" forName="parTx"/>
              <dgm:constr type="l" for="ch" forName="parSh" refType="w" fact="0.15"/>
              <dgm:constr type="w" for="ch" forName="parSh" refType="w" refFor="ch" refForName="parTx"/>
              <dgm:constr type="t" for="ch" forName="parSh"/>
              <dgm:constr type="l" for="ch" forName="desTx"/>
              <dgm:constr type="w" for="ch" forName="desTx" refType="w" refFor="ch" refForName="parTx"/>
              <dgm:constr type="t" for="ch" forName="desTx" refType="h" refFor="ch" refForName="parTx"/>
            </dgm:constrLst>
          </dgm:else>
        </dgm:choose>
        <dgm:ruleLst>
          <dgm:rule type="h" val="INF" fact="NaN" max="NaN"/>
        </dgm:ruleLst>
        <dgm:layoutNode name="parTx">
          <dgm:varLst>
            <dgm:chMax val="0"/>
            <dgm:chPref val="0"/>
            <dgm:bulletEnabled val="1"/>
          </dgm:varLst>
          <dgm:alg type="tx">
            <dgm:param type="parTxLTRAlign" val="l"/>
            <dgm:param type="parTxRTLAlign" val="r"/>
            <dgm:param type="txAnchorVert" val="t"/>
          </dgm:alg>
          <dgm:shape xmlns:r="http://schemas.openxmlformats.org/officeDocument/2006/relationships" type="rect" r:blip="" zOrderOff="1" hideGeom="1">
            <dgm:adjLst>
              <dgm:adj idx="1" val="0.1"/>
            </dgm:adjLst>
          </dgm:shape>
          <dgm:presOf axis="self" ptType="node"/>
          <dgm:constrLst>
            <dgm:constr type="h" refType="w" op="lte" fact="0.4"/>
            <dgm:constr type="bMarg" refType="primFontSz" fact="0.3"/>
            <dgm:constr type="h"/>
          </dgm:constrLst>
          <dgm:ruleLst>
            <dgm:rule type="h" val="INF" fact="NaN" max="NaN"/>
          </dgm:ruleLst>
        </dgm:layoutNode>
        <dgm:layoutNode name="parSh">
          <dgm:alg type="sp"/>
          <dgm:shape xmlns:r="http://schemas.openxmlformats.org/officeDocument/2006/relationships" type="roundRect" r:blip="">
            <dgm:adjLst>
              <dgm:adj idx="1" val="0.1"/>
            </dgm:adjLst>
          </dgm:shape>
          <dgm:presOf axis="self" ptType="node"/>
          <dgm:constrLst>
            <dgm:constr type="h"/>
          </dgm:constrLst>
          <dgm:ruleLst/>
        </dgm:layoutNode>
        <dgm:layoutNode name="desTx" styleLbl="fgAcc1">
          <dgm:varLst>
            <dgm:bulletEnabled val="1"/>
          </dgm:varLst>
          <dgm:alg type="tx">
            <dgm:param type="stBulletLvl" val="1"/>
          </dgm:alg>
          <dgm:shape xmlns:r="http://schemas.openxmlformats.org/officeDocument/2006/relationships" type="roundRect" r:blip="">
            <dgm:adjLst>
              <dgm:adj idx="1" val="0.1"/>
            </dgm:adjLst>
          </dgm:shape>
          <dgm:presOf axis="des" ptType="node"/>
          <dgm:constrLst>
            <dgm:constr type="secFontSz" val="65"/>
            <dgm:constr type="primFontSz" refType="secFontSz"/>
            <dgm:constr type="h"/>
          </dgm:constrLst>
          <dgm:ruleLst>
            <dgm:rule type="h" val="INF" fact="NaN" max="NaN"/>
          </dgm:ruleLst>
        </dgm:layoutNode>
      </dgm:layoutNode>
      <dgm:forEach name="sibTransForEach" axis="followSib" ptType="sibTrans" cnt="1">
        <dgm:layoutNode name="sibTrans">
          <dgm:alg type="conn">
            <dgm:param type="begPts" val="auto"/>
            <dgm:param type="endPts" val="auto"/>
            <dgm:param type="srcNode" val="parTx"/>
            <dgm:param type="dstNode" val="parTx"/>
          </dgm:alg>
          <dgm:shape xmlns:r="http://schemas.openxmlformats.org/officeDocument/2006/relationships" type="conn" r:blip="">
            <dgm:adjLst/>
          </dgm:shape>
          <dgm:presOf axis="self"/>
          <dgm:constrLst>
            <dgm:constr type="h" refType="w" fact="0.62"/>
            <dgm:constr type="connDist"/>
            <dgm:constr type="begPad" refType="connDist" fact="0.25"/>
            <dgm:constr type="endPad" refType="connDist" fact="0.22"/>
          </dgm:constrLst>
          <dgm:ruleLst/>
          <dgm:layoutNode name="connTx">
            <dgm:alg type="tx">
              <dgm:param type="autoTxRot" val="grav"/>
            </dgm:alg>
            <dgm:shape xmlns:r="http://schemas.openxmlformats.org/officeDocument/2006/relationships" type="conn" r:blip="" hideGeom="1">
              <dgm:adjLst/>
            </dgm:shape>
            <dgm:presOf axis="self"/>
            <dgm:constrLst>
              <dgm:constr type="lMarg"/>
              <dgm:constr type="rMarg"/>
              <dgm:constr type="tMarg"/>
              <dgm:constr type="bMarg"/>
            </dgm:constrLst>
            <dgm:ruleLst>
              <dgm:rule type="primFontSz" val="5" fact="NaN" max="NaN"/>
            </dgm:ruleLst>
          </dgm:layoutNode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7429412-6614-40B7-8D5A-5993834666DD}" type="datetimeFigureOut">
              <a:rPr lang="it-IT" smtClean="0"/>
              <a:t>30/09/2025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EB8CD35-3B64-4F47-A7EE-25837F6C8A26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45964368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ED68F01-73FC-667C-2EFC-7B1AE368163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A2C19F6-DAAE-ECBC-7D3F-C205EB983E7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239C84D-3F11-CE6B-9F54-4AE90829DCA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ADA1C-BB6F-4B0F-AAA0-CDE93B20A5D0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F5931C0-3887-DEAD-3C93-843187E0B9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7D20507-C27C-3998-B891-E8DBE66F08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5782858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65B76B0-DEE1-0F62-C94B-DF2F43FA1DC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9A79C290-5586-CB35-6CD3-08DFCC3E27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1BA49F41-318A-8A73-800A-72112349243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834F47-7780-42A2-B71D-69AB01B7E6C3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F435B9DC-4FF8-EF09-8067-28D1287158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E13F9BDB-87DC-A89A-0849-D3BD3424C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772036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C4F72140-A449-3ED3-5E7D-5FE6A394D030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199DA8B2-BBEE-F084-4189-CE0E872E75A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CEB10FF6-E64A-BD62-E341-C22BBFFAE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FFEAE44-FE10-48B1-8B00-8837BC390A04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E9E7AE16-D440-80FE-0652-CF48790308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8F910C14-A5BC-CB2E-B9FB-283F47ABC6D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5131782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6CC7A4C-3DA5-13D2-1A28-9B2CCA7B5C8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298ABDDD-1BC8-00F2-A430-E59DA32D939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231C820F-032B-06D0-8AA1-C32D5E7C63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DB51E5C-448D-4792-851E-E846A20B9242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41BC676D-BECF-6C32-7ABD-6B1450BC1CF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C1FE232D-1873-B9E1-AC00-F857058ED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23053870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6B79375-9FBC-739D-5D7F-CAD76F1835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E93E5AD9-10B2-CD29-FB62-D55E5B8414F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3322984B-CC88-A06C-93EA-6A2020D97B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76BE1-B7D9-461F-9389-09809A3B198B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C5AA1FB-2F97-EBF3-FBBD-A0ACAA4849F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1A3AD80D-3E89-F8DC-C5FE-5AE4A2473B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97274493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4AF0A242-C0F2-894C-D30F-D0457CF4375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11AE8DB-424A-528A-B29C-64499A38266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A224010A-D2EF-AE2F-7F44-53D36149162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11323DB-C535-5401-1285-3867EDC8C7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6EF7E0E-8A03-4570-8ECB-4334FB83E9D5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1BEC305-955A-69F0-CAFE-35751A5BDD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A435AC09-F6C1-E953-B3D6-2FA1448A4E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902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C40E1F5B-A019-C5D5-8458-CADAA3AB9B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37B363BD-254B-101A-24AE-AFA329D7B24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E23CC9B5-7B92-71B8-34F7-11C99E5B200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A11CB42-FD28-8E87-5E73-2D1E8C6B1BD3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EC9F81CB-0B56-36F6-50FF-2444537F5134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A7CE1360-31AA-2527-C8B9-A9D15B3E2F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0EF28F-34E2-41F3-AD1F-441B16864676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1C1198FC-FE0C-2C0B-1228-DF51400D4F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F0364B3C-E525-A67D-37E4-849CC69F61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97359837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FFADAE7-7D9D-A044-C4A8-31A9CC46896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A32FE290-7C42-90FE-6D96-E2F32544C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CE5C064-F78F-47CF-9325-6F7AD784637A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FD240D-62D8-C6F8-32E2-726B37FDFE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7F7EB84-F8A4-D0D0-B49B-9CB7695EE8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14985440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62445FC7-7799-C319-B2A7-747E595891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D61577-F00F-4677-8371-428292D39B24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6B984B33-17F5-A129-97A8-A30DB1963F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39F5BFD5-40A3-718E-6111-348A4F77E4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98331002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8088DDFE-2CB8-F6F5-3436-3F926239A0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1DC349CC-FCD0-2EA4-83A6-6E194FC7741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590F4DFE-8D62-F473-A239-E54A3547129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D1CA5D79-B967-5940-B88F-F17F54DCED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F16FF8-B82C-42E9-93CC-BFBAF5CA16BD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FD9A314B-AA3C-A1EF-9692-9368F895B32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39ADE7B0-F8B7-E1D9-25EA-42798D2493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8327837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93F928B9-EAA3-FB8A-0D6E-4D7E99FCFF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B0FF4C3F-7820-5DFD-4A77-9A97D1D6AF7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B1439B16-E2AF-3664-1517-D2767A87A7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F632BBE7-EF70-B9DC-6862-2EAA8F84F8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A5B0CB7-B0E0-4C30-9113-5C1E6B40EB52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C2C8DC5B-1DDF-FD9F-C8B9-38F5278014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3916811-F3C2-699F-D23F-13AF343298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845825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5D3B7CC6-6D08-6475-1CBD-DC5266B49D0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14B8DD44-2997-637F-E2A9-8EAB42FE82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A094CD5-0598-7FFC-1182-C30D5B11FEC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2238188-61E4-4E70-B678-FB6DF75A08BF}" type="datetime1">
              <a:rPr lang="it-IT" smtClean="0"/>
              <a:t>30/09/2025</a:t>
            </a:fld>
            <a:endParaRPr lang="it-IT" dirty="0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3394CEE3-B1F3-6D54-120E-A04DAD2174E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 dirty="0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01C65655-B2A7-9C63-CEFB-352DDA127E6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52AE536-6AFE-4F92-B328-A4A874B4FA96}" type="slidenum">
              <a:rPr lang="it-IT" smtClean="0"/>
              <a:t>‹N›</a:t>
            </a:fld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4309444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png"/><Relationship Id="rId3" Type="http://schemas.openxmlformats.org/officeDocument/2006/relationships/image" Target="../media/image60.png"/><Relationship Id="rId7" Type="http://schemas.openxmlformats.org/officeDocument/2006/relationships/image" Target="../media/image64.png"/><Relationship Id="rId2" Type="http://schemas.openxmlformats.org/officeDocument/2006/relationships/image" Target="../media/image5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3.png"/><Relationship Id="rId5" Type="http://schemas.openxmlformats.org/officeDocument/2006/relationships/image" Target="../media/image62.png"/><Relationship Id="rId4" Type="http://schemas.openxmlformats.org/officeDocument/2006/relationships/image" Target="../media/image61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2.png"/><Relationship Id="rId3" Type="http://schemas.openxmlformats.org/officeDocument/2006/relationships/image" Target="../media/image67.png"/><Relationship Id="rId7" Type="http://schemas.openxmlformats.org/officeDocument/2006/relationships/image" Target="../media/image71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png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7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diagramLayout" Target="../diagrams/layout2.xml"/><Relationship Id="rId13" Type="http://schemas.openxmlformats.org/officeDocument/2006/relationships/image" Target="../media/image13.svg"/><Relationship Id="rId3" Type="http://schemas.openxmlformats.org/officeDocument/2006/relationships/diagramLayout" Target="../diagrams/layout1.xml"/><Relationship Id="rId7" Type="http://schemas.openxmlformats.org/officeDocument/2006/relationships/diagramData" Target="../diagrams/data2.xml"/><Relationship Id="rId12" Type="http://schemas.openxmlformats.org/officeDocument/2006/relationships/image" Target="../media/image12.png"/><Relationship Id="rId2" Type="http://schemas.openxmlformats.org/officeDocument/2006/relationships/diagramData" Target="../diagrams/data1.xml"/><Relationship Id="rId16" Type="http://schemas.openxmlformats.org/officeDocument/2006/relationships/hyperlink" Target="https://www.nea.gov.sg/our-services/radiation-safety/understanding-radiation/health-effects-of-ionising-radiation-on-people" TargetMode="External"/><Relationship Id="rId1" Type="http://schemas.openxmlformats.org/officeDocument/2006/relationships/slideLayout" Target="../slideLayouts/slideLayout5.xml"/><Relationship Id="rId6" Type="http://schemas.microsoft.com/office/2007/relationships/diagramDrawing" Target="../diagrams/drawing1.xml"/><Relationship Id="rId11" Type="http://schemas.microsoft.com/office/2007/relationships/diagramDrawing" Target="../diagrams/drawing2.xml"/><Relationship Id="rId5" Type="http://schemas.openxmlformats.org/officeDocument/2006/relationships/diagramColors" Target="../diagrams/colors1.xml"/><Relationship Id="rId15" Type="http://schemas.openxmlformats.org/officeDocument/2006/relationships/image" Target="../media/image15.svg"/><Relationship Id="rId10" Type="http://schemas.openxmlformats.org/officeDocument/2006/relationships/diagramColors" Target="../diagrams/colors2.xml"/><Relationship Id="rId4" Type="http://schemas.openxmlformats.org/officeDocument/2006/relationships/diagramQuickStyle" Target="../diagrams/quickStyle1.xml"/><Relationship Id="rId9" Type="http://schemas.openxmlformats.org/officeDocument/2006/relationships/diagramQuickStyle" Target="../diagrams/quickStyle2.xml"/><Relationship Id="rId14" Type="http://schemas.openxmlformats.org/officeDocument/2006/relationships/image" Target="../media/image1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diagramData" Target="../diagrams/data3.xml"/><Relationship Id="rId13" Type="http://schemas.openxmlformats.org/officeDocument/2006/relationships/hyperlink" Target="https://www.caen.it/products/gamon-drone/" TargetMode="External"/><Relationship Id="rId3" Type="http://schemas.openxmlformats.org/officeDocument/2006/relationships/image" Target="../media/image17.png"/><Relationship Id="rId7" Type="http://schemas.openxmlformats.org/officeDocument/2006/relationships/image" Target="../media/image21.png"/><Relationship Id="rId12" Type="http://schemas.microsoft.com/office/2007/relationships/diagramDrawing" Target="../diagrams/drawing3.xml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png"/><Relationship Id="rId11" Type="http://schemas.openxmlformats.org/officeDocument/2006/relationships/diagramColors" Target="../diagrams/colors3.xml"/><Relationship Id="rId5" Type="http://schemas.openxmlformats.org/officeDocument/2006/relationships/image" Target="../media/image19.png"/><Relationship Id="rId10" Type="http://schemas.openxmlformats.org/officeDocument/2006/relationships/diagramQuickStyle" Target="../diagrams/quickStyle3.xml"/><Relationship Id="rId4" Type="http://schemas.openxmlformats.org/officeDocument/2006/relationships/image" Target="../media/image18.png"/><Relationship Id="rId9" Type="http://schemas.openxmlformats.org/officeDocument/2006/relationships/diagramLayout" Target="../diagrams/layout3.xml"/><Relationship Id="rId14" Type="http://schemas.openxmlformats.org/officeDocument/2006/relationships/image" Target="../media/image2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13" Type="http://schemas.openxmlformats.org/officeDocument/2006/relationships/image" Target="../media/image34.png"/><Relationship Id="rId3" Type="http://schemas.openxmlformats.org/officeDocument/2006/relationships/image" Target="../media/image24.png"/><Relationship Id="rId7" Type="http://schemas.openxmlformats.org/officeDocument/2006/relationships/image" Target="../media/image28.png"/><Relationship Id="rId12" Type="http://schemas.openxmlformats.org/officeDocument/2006/relationships/image" Target="../media/image33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27.png"/><Relationship Id="rId11" Type="http://schemas.openxmlformats.org/officeDocument/2006/relationships/image" Target="../media/image32.png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image" Target="../media/image25.png"/><Relationship Id="rId9" Type="http://schemas.openxmlformats.org/officeDocument/2006/relationships/image" Target="../media/image3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7" Type="http://schemas.openxmlformats.org/officeDocument/2006/relationships/image" Target="../media/image44.png"/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pn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6.png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1F6D210-9EAA-EA58-FAAB-3B0ADD75BEE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0F7AD09-0D43-B64D-8BE1-7EA72FA51CA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287770" y="763675"/>
            <a:ext cx="10668000" cy="2196664"/>
          </a:xfrm>
        </p:spPr>
        <p:txBody>
          <a:bodyPr>
            <a:normAutofit/>
          </a:bodyPr>
          <a:lstStyle/>
          <a:p>
            <a:pPr algn="l"/>
            <a:r>
              <a:rPr lang="en-GB" sz="40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Innovative Gamma-Ray Imaging Techniques</a:t>
            </a:r>
            <a:br>
              <a:rPr lang="en-GB" sz="40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</a:br>
            <a:r>
              <a:rPr lang="en-GB" sz="40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for Environmental Applications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F05812E0-1586-839E-9291-F2C222B7263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287770" y="3139008"/>
            <a:ext cx="9144000" cy="2196664"/>
          </a:xfrm>
        </p:spPr>
        <p:txBody>
          <a:bodyPr>
            <a:normAutofit/>
          </a:bodyPr>
          <a:lstStyle/>
          <a:p>
            <a:pPr algn="l">
              <a:lnSpc>
                <a:spcPct val="110000"/>
              </a:lnSpc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Antonio Zaccaro</a:t>
            </a:r>
            <a:endParaRPr lang="en-GB" sz="500" noProof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>
              <a:lnSpc>
                <a:spcPct val="110000"/>
              </a:lnSpc>
            </a:pPr>
            <a:endParaRPr lang="en-GB" sz="500" noProof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l"/>
            <a:r>
              <a:rPr lang="en-GB" sz="2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XXXV International School "Francesco Romano"</a:t>
            </a:r>
          </a:p>
          <a:p>
            <a:pPr algn="l"/>
            <a:r>
              <a:rPr lang="en-GB" sz="2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October 4, 2025  </a:t>
            </a:r>
            <a:r>
              <a:rPr lang="en-GB" sz="2000" noProof="0" dirty="0">
                <a:ln>
                  <a:solidFill>
                    <a:schemeClr val="tx1">
                      <a:lumMod val="50000"/>
                      <a:lumOff val="50000"/>
                    </a:schemeClr>
                  </a:solidFill>
                </a:ln>
                <a:noFill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• </a:t>
            </a:r>
            <a:r>
              <a:rPr lang="en-GB" sz="2000" noProof="0" dirty="0">
                <a:solidFill>
                  <a:schemeClr val="tx1">
                    <a:lumMod val="50000"/>
                    <a:lumOff val="50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Monopoli (BA), Italia</a:t>
            </a:r>
          </a:p>
        </p:txBody>
      </p:sp>
      <p:pic>
        <p:nvPicPr>
          <p:cNvPr id="5" name="Immagine 4">
            <a:extLst>
              <a:ext uri="{FF2B5EF4-FFF2-40B4-BE49-F238E27FC236}">
                <a16:creationId xmlns:a16="http://schemas.microsoft.com/office/drawing/2014/main" id="{0D7E4063-7C3A-E33B-ED32-F8E7526126E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54" y="5333006"/>
            <a:ext cx="1852241" cy="1194994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1AC9A1A-DCDF-4FAA-56A2-33169692EE1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03" y="5333006"/>
            <a:ext cx="1365084" cy="119499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BEF1CF9B-E229-8C86-7081-9A2109D61AA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3" y="5330339"/>
            <a:ext cx="1185559" cy="1194994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601261ED-FCF7-42D1-8BA5-95F1119273D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64" y="5326066"/>
            <a:ext cx="2986748" cy="1203527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860D99F1-5A8C-6031-F778-B064F3D4833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04" y="5497385"/>
            <a:ext cx="2286742" cy="8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7149290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B8C29E7-0B4C-F2BC-26AC-E137A559B42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6" name="Segnaposto contenuto 35">
            <a:extLst>
              <a:ext uri="{FF2B5EF4-FFF2-40B4-BE49-F238E27FC236}">
                <a16:creationId xmlns:a16="http://schemas.microsoft.com/office/drawing/2014/main" id="{8146F203-4AA6-51AD-0B4A-2E6A79010771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2909" y="2076967"/>
            <a:ext cx="5241769" cy="4018348"/>
          </a:xfrm>
        </p:spPr>
      </p:pic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5B1FCB46-D37E-168A-ABCA-A05C5C9FE712}"/>
              </a:ext>
            </a:extLst>
          </p:cNvPr>
          <p:cNvSpPr txBox="1"/>
          <p:nvPr/>
        </p:nvSpPr>
        <p:spPr>
          <a:xfrm>
            <a:off x="836611" y="5612911"/>
            <a:ext cx="10515600" cy="70788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4000" noProof="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408BFF57-F6B5-CD97-C82F-84ED2C358E0E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912542EF-D479-154D-2338-DB18E07A1F2D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>
                <a:normAutofit/>
              </a:bodyPr>
              <a:lstStyle/>
              <a:p>
                <a:r>
                  <a:rPr lang="en-GB" noProof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Specific Activity –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PrePr>
                      <m:sub>
                        <m:r>
                          <a:rPr lang="en-GB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b="0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238</m:t>
                        </m:r>
                      </m:sup>
                      <m:e>
                        <m:r>
                          <a:rPr lang="en-GB" b="0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r>
                  <a:rPr lang="en-GB" noProof="0" dirty="0"/>
                  <a:t> 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𝐵𝑞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noProof="0" dirty="0"/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912542EF-D479-154D-2338-DB18E07A1F2D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35" b="-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5A4E2767-2F8A-D285-7C04-946BB7357D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10</a:t>
            </a:fld>
            <a:endParaRPr lang="en-GB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9CF7B98F-D288-C90E-0FB2-1026B0AEF44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1317"/>
            <a:ext cx="5157787" cy="473757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Valenzano (BA)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DD066297-CD04-D783-034E-E77999870B9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31317"/>
            <a:ext cx="5183188" cy="473758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Castellaneta Marina (TA)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9254E44-3E9C-8F90-E193-BF688E1E9F90}"/>
              </a:ext>
            </a:extLst>
          </p:cNvPr>
          <p:cNvSpPr txBox="1"/>
          <p:nvPr/>
        </p:nvSpPr>
        <p:spPr>
          <a:xfrm>
            <a:off x="1644693" y="5640059"/>
            <a:ext cx="2500335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Carbonate rocks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Uranium mobility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D835258-65CB-8EAF-9403-0DE65B97E199}"/>
                  </a:ext>
                </a:extLst>
              </p:cNvPr>
              <p:cNvSpPr txBox="1"/>
              <p:nvPr/>
            </p:nvSpPr>
            <p:spPr>
              <a:xfrm>
                <a:off x="4899448" y="5640059"/>
                <a:ext cx="19515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Regional average</a:t>
                </a:r>
              </a:p>
              <a:p>
                <a:pPr algn="ctr"/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(</a:t>
                </a:r>
                <a14:m>
                  <m:oMath xmlns:m="http://schemas.openxmlformats.org/officeDocument/2006/math">
                    <m:r>
                      <a:rPr lang="en-GB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15−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25 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𝐵𝑞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/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𝑘𝑔</m:t>
                    </m:r>
                  </m:oMath>
                </a14:m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GB" noProof="0" dirty="0"/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3D835258-65CB-8EAF-9403-0DE65B97E199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899448" y="5640059"/>
                <a:ext cx="1951538" cy="646331"/>
              </a:xfrm>
              <a:prstGeom prst="rect">
                <a:avLst/>
              </a:prstGeom>
              <a:blipFill>
                <a:blip r:embed="rId4"/>
                <a:stretch>
                  <a:fillRect l="-625" t="-5660" b="-122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BF72E69B-E82D-4694-21EA-7BF2A0ACFB3E}"/>
              </a:ext>
            </a:extLst>
          </p:cNvPr>
          <p:cNvSpPr txBox="1"/>
          <p:nvPr/>
        </p:nvSpPr>
        <p:spPr>
          <a:xfrm>
            <a:off x="7605406" y="5640059"/>
            <a:ext cx="316487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Granitic rocks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Phosphate-based fertilizers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C507BF0-6538-D6FF-175C-3C1154F6079C}"/>
                  </a:ext>
                </a:extLst>
              </p:cNvPr>
              <p:cNvSpPr txBox="1"/>
              <p:nvPr/>
            </p:nvSpPr>
            <p:spPr>
              <a:xfrm>
                <a:off x="6773002" y="5778557"/>
                <a:ext cx="789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FC507BF0-6538-D6FF-175C-3C1154F6079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73002" y="5778557"/>
                <a:ext cx="789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9E3288D-4C7C-D0E3-BC7D-467C5F50C485}"/>
                  </a:ext>
                </a:extLst>
              </p:cNvPr>
              <p:cNvSpPr txBox="1"/>
              <p:nvPr/>
            </p:nvSpPr>
            <p:spPr>
              <a:xfrm>
                <a:off x="4109830" y="5778557"/>
                <a:ext cx="789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39E3288D-4C7C-D0E3-BC7D-467C5F50C48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09830" y="5778557"/>
                <a:ext cx="7896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8" name="Immagine 27">
            <a:extLst>
              <a:ext uri="{FF2B5EF4-FFF2-40B4-BE49-F238E27FC236}">
                <a16:creationId xmlns:a16="http://schemas.microsoft.com/office/drawing/2014/main" id="{C525A9FE-02F7-F103-A0C1-F3FD181D25A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4343" y="2630570"/>
            <a:ext cx="5370081" cy="2883990"/>
          </a:xfrm>
          <a:prstGeom prst="rect">
            <a:avLst/>
          </a:prstGeom>
        </p:spPr>
      </p:pic>
      <p:pic>
        <p:nvPicPr>
          <p:cNvPr id="34" name="Segnaposto contenuto 33">
            <a:extLst>
              <a:ext uri="{FF2B5EF4-FFF2-40B4-BE49-F238E27FC236}">
                <a16:creationId xmlns:a16="http://schemas.microsoft.com/office/drawing/2014/main" id="{80B64944-89A7-925B-00FB-559702C7A192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7288" y="2630569"/>
            <a:ext cx="4282786" cy="2883990"/>
          </a:xfrm>
        </p:spPr>
      </p:pic>
    </p:spTree>
    <p:extLst>
      <p:ext uri="{BB962C8B-B14F-4D97-AF65-F5344CB8AC3E}">
        <p14:creationId xmlns:p14="http://schemas.microsoft.com/office/powerpoint/2010/main" val="131596181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97066486-65F2-74D1-3894-17194AB231D8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545061-1CE7-D4EA-F7FF-954D4E700A3C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A3551F54-8647-96CB-A1C6-3C45229C8D68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>
                <a:normAutofit/>
              </a:bodyPr>
              <a:lstStyle/>
              <a:p>
                <a:r>
                  <a:rPr lang="en-GB" noProof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Specific Activity –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PrePr>
                      <m:sub>
                        <m:r>
                          <a:rPr lang="en-GB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b="0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232</m:t>
                        </m:r>
                      </m:sup>
                      <m:e>
                        <m:r>
                          <a:rPr lang="en-GB" b="0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𝑇h</m:t>
                        </m:r>
                      </m:e>
                    </m:sPre>
                  </m:oMath>
                </a14:m>
                <a:r>
                  <a:rPr lang="en-GB" noProof="0" dirty="0"/>
                  <a:t> 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𝐵𝑞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noProof="0" dirty="0"/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A3551F54-8647-96CB-A1C6-3C45229C8D68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35" b="-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67D49754-C52F-7373-E35B-09142F3010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11</a:t>
            </a:fld>
            <a:endParaRPr lang="en-GB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6EFF64F1-69AF-625F-6DFF-1C9D5BBF99F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1317"/>
            <a:ext cx="5157787" cy="473757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Valenzano (BA)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03750B1D-D2E8-F7B4-342C-4F5FC559A3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31317"/>
            <a:ext cx="5183188" cy="473758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Castellaneta Marina (TA)</a:t>
            </a: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B1916FEC-CA9A-8B99-226C-27FC07D7882B}"/>
              </a:ext>
            </a:extLst>
          </p:cNvPr>
          <p:cNvSpPr txBox="1"/>
          <p:nvPr/>
        </p:nvSpPr>
        <p:spPr>
          <a:xfrm>
            <a:off x="836612" y="5639723"/>
            <a:ext cx="10515600" cy="70788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4000" noProof="0" dirty="0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9E7ACE7-4F38-CD04-B8AE-F496BDF7F934}"/>
              </a:ext>
            </a:extLst>
          </p:cNvPr>
          <p:cNvSpPr txBox="1"/>
          <p:nvPr/>
        </p:nvSpPr>
        <p:spPr>
          <a:xfrm>
            <a:off x="1766597" y="5670502"/>
            <a:ext cx="236935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Carbonate rocks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Fine sediments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11CEF6B-86A8-BAB4-C1DD-97B82FE986A0}"/>
                  </a:ext>
                </a:extLst>
              </p:cNvPr>
              <p:cNvSpPr txBox="1"/>
              <p:nvPr/>
            </p:nvSpPr>
            <p:spPr>
              <a:xfrm>
                <a:off x="4925570" y="5670502"/>
                <a:ext cx="19515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Regional average (</a:t>
                </a:r>
                <a14:m>
                  <m:oMath xmlns:m="http://schemas.openxmlformats.org/officeDocument/2006/math">
                    <m:r>
                      <a:rPr lang="en-GB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</m:t>
                    </m:r>
                    <m:r>
                      <a:rPr lang="en-GB" b="0" i="0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en-GB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−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𝐵𝑞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/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𝑘𝑔</m:t>
                    </m:r>
                  </m:oMath>
                </a14:m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GB" noProof="0" dirty="0"/>
              </a:p>
            </p:txBody>
          </p:sp>
        </mc:Choice>
        <mc:Fallback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A11CEF6B-86A8-BAB4-C1DD-97B82FE986A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5570" y="5670502"/>
                <a:ext cx="1951538" cy="646331"/>
              </a:xfrm>
              <a:prstGeom prst="rect">
                <a:avLst/>
              </a:prstGeom>
              <a:blipFill>
                <a:blip r:embed="rId3"/>
                <a:stretch>
                  <a:fillRect l="-313" t="-5660" r="-1875" b="-122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CB800CC0-B6E6-F2DD-9583-94011315E454}"/>
              </a:ext>
            </a:extLst>
          </p:cNvPr>
          <p:cNvSpPr txBox="1"/>
          <p:nvPr/>
        </p:nvSpPr>
        <p:spPr>
          <a:xfrm>
            <a:off x="7736910" y="5670502"/>
            <a:ext cx="299041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Clay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Acid igneous rocks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5A5C629-7DF0-15D9-B420-972F99132566}"/>
                  </a:ext>
                </a:extLst>
              </p:cNvPr>
              <p:cNvSpPr txBox="1"/>
              <p:nvPr/>
            </p:nvSpPr>
            <p:spPr>
              <a:xfrm>
                <a:off x="6877108" y="5809000"/>
                <a:ext cx="789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75A5C629-7DF0-15D9-B420-972F9913256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7108" y="5809000"/>
                <a:ext cx="78961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D19E4-1E75-7A8A-FB63-888A216232F5}"/>
                  </a:ext>
                </a:extLst>
              </p:cNvPr>
              <p:cNvSpPr txBox="1"/>
              <p:nvPr/>
            </p:nvSpPr>
            <p:spPr>
              <a:xfrm>
                <a:off x="4135951" y="5809000"/>
                <a:ext cx="789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AB7D19E4-1E75-7A8A-FB63-888A216232F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5951" y="5809000"/>
                <a:ext cx="789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D271D306-DF4B-07AC-928A-6401614A4BA0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1337" y="2653870"/>
            <a:ext cx="4554687" cy="2837057"/>
          </a:xfr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8BBE3796-992D-A51A-74CE-00DDD38529D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12387" y="2641507"/>
            <a:ext cx="5164049" cy="2861782"/>
          </a:xfrm>
          <a:prstGeom prst="rect">
            <a:avLst/>
          </a:prstGeom>
        </p:spPr>
      </p:pic>
      <p:pic>
        <p:nvPicPr>
          <p:cNvPr id="24" name="Segnaposto contenuto 23">
            <a:extLst>
              <a:ext uri="{FF2B5EF4-FFF2-40B4-BE49-F238E27FC236}">
                <a16:creationId xmlns:a16="http://schemas.microsoft.com/office/drawing/2014/main" id="{C97CBFF9-A38F-AF52-4E91-50D8340C2AE0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89518" y="2790954"/>
            <a:ext cx="4742842" cy="2575268"/>
          </a:xfrm>
        </p:spPr>
      </p:pic>
    </p:spTree>
    <p:extLst>
      <p:ext uri="{BB962C8B-B14F-4D97-AF65-F5344CB8AC3E}">
        <p14:creationId xmlns:p14="http://schemas.microsoft.com/office/powerpoint/2010/main" val="380746284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D603FFA6-F66A-FB49-5677-91D5271AD85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18B8C7B0-C30D-7FF1-5401-0C61C5D99984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p:sp>
        <p:nvSpPr>
          <p:cNvPr id="10" name="Titolo 1">
            <a:extLst>
              <a:ext uri="{FF2B5EF4-FFF2-40B4-BE49-F238E27FC236}">
                <a16:creationId xmlns:a16="http://schemas.microsoft.com/office/drawing/2014/main" id="{2C039755-DB92-31D2-0BC3-45388DAEDF42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GB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Principal Component Analysis (PCA)</a:t>
            </a:r>
            <a:endParaRPr lang="en-GB" noProof="0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9829BCA-E355-2E20-B927-7CB41CD6893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12</a:t>
            </a:fld>
            <a:endParaRPr lang="en-GB" noProof="0" dirty="0"/>
          </a:p>
        </p:txBody>
      </p:sp>
      <p:pic>
        <p:nvPicPr>
          <p:cNvPr id="8" name="Segnaposto contenuto 7">
            <a:extLst>
              <a:ext uri="{FF2B5EF4-FFF2-40B4-BE49-F238E27FC236}">
                <a16:creationId xmlns:a16="http://schemas.microsoft.com/office/drawing/2014/main" id="{BB6D31DE-B8AD-B2D9-82FB-9A283FDF6AA4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4265" y="1995487"/>
            <a:ext cx="4669470" cy="4351338"/>
          </a:xfrm>
        </p:spPr>
      </p:pic>
      <p:sp>
        <p:nvSpPr>
          <p:cNvPr id="13" name="Ovale 12">
            <a:extLst>
              <a:ext uri="{FF2B5EF4-FFF2-40B4-BE49-F238E27FC236}">
                <a16:creationId xmlns:a16="http://schemas.microsoft.com/office/drawing/2014/main" id="{23765D77-42F0-1E38-E76A-2A94E9B52BB3}"/>
              </a:ext>
            </a:extLst>
          </p:cNvPr>
          <p:cNvSpPr/>
          <p:nvPr/>
        </p:nvSpPr>
        <p:spPr>
          <a:xfrm rot="571444">
            <a:off x="1598985" y="2114042"/>
            <a:ext cx="1164844" cy="2286945"/>
          </a:xfrm>
          <a:prstGeom prst="ellipse">
            <a:avLst/>
          </a:prstGeom>
          <a:noFill/>
          <a:ln w="12700"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4" name="Ovale 13">
            <a:extLst>
              <a:ext uri="{FF2B5EF4-FFF2-40B4-BE49-F238E27FC236}">
                <a16:creationId xmlns:a16="http://schemas.microsoft.com/office/drawing/2014/main" id="{54C993AD-5467-6797-78DC-62838E8B7A14}"/>
              </a:ext>
            </a:extLst>
          </p:cNvPr>
          <p:cNvSpPr/>
          <p:nvPr/>
        </p:nvSpPr>
        <p:spPr>
          <a:xfrm rot="1984122">
            <a:off x="3135734" y="1619116"/>
            <a:ext cx="1948609" cy="4277883"/>
          </a:xfrm>
          <a:prstGeom prst="ellipse">
            <a:avLst/>
          </a:prstGeom>
          <a:noFill/>
          <a:ln w="12700"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6" name="Segnaposto contenuto 5">
            <a:extLst>
              <a:ext uri="{FF2B5EF4-FFF2-40B4-BE49-F238E27FC236}">
                <a16:creationId xmlns:a16="http://schemas.microsoft.com/office/drawing/2014/main" id="{5DDC51AE-A02B-68B7-FC0F-54B8733A2B7B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45939" y="1995487"/>
            <a:ext cx="4651796" cy="4351338"/>
          </a:xfrm>
        </p:spPr>
      </p:pic>
      <p:sp>
        <p:nvSpPr>
          <p:cNvPr id="7" name="Ovale 6">
            <a:extLst>
              <a:ext uri="{FF2B5EF4-FFF2-40B4-BE49-F238E27FC236}">
                <a16:creationId xmlns:a16="http://schemas.microsoft.com/office/drawing/2014/main" id="{C78BC55C-5E66-222B-B4BC-3DD37C2FF54F}"/>
              </a:ext>
            </a:extLst>
          </p:cNvPr>
          <p:cNvSpPr/>
          <p:nvPr/>
        </p:nvSpPr>
        <p:spPr>
          <a:xfrm>
            <a:off x="6926382" y="2749618"/>
            <a:ext cx="1094563" cy="2190597"/>
          </a:xfrm>
          <a:prstGeom prst="ellipse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Ovale 10">
            <a:extLst>
              <a:ext uri="{FF2B5EF4-FFF2-40B4-BE49-F238E27FC236}">
                <a16:creationId xmlns:a16="http://schemas.microsoft.com/office/drawing/2014/main" id="{F200BB51-D46F-5806-43CC-00B22EAE7E84}"/>
              </a:ext>
            </a:extLst>
          </p:cNvPr>
          <p:cNvSpPr/>
          <p:nvPr/>
        </p:nvSpPr>
        <p:spPr>
          <a:xfrm rot="538812">
            <a:off x="8031513" y="3281238"/>
            <a:ext cx="2964491" cy="2296307"/>
          </a:xfrm>
          <a:prstGeom prst="ellipse">
            <a:avLst/>
          </a:prstGeom>
          <a:noFill/>
          <a:ln>
            <a:solidFill>
              <a:srgbClr val="0070C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</p:spTree>
    <p:extLst>
      <p:ext uri="{BB962C8B-B14F-4D97-AF65-F5344CB8AC3E}">
        <p14:creationId xmlns:p14="http://schemas.microsoft.com/office/powerpoint/2010/main" val="3779401904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sellaDiTesto 1">
            <a:extLst>
              <a:ext uri="{FF2B5EF4-FFF2-40B4-BE49-F238E27FC236}">
                <a16:creationId xmlns:a16="http://schemas.microsoft.com/office/drawing/2014/main" id="{F0AE7A57-4C0D-4D75-A3B7-C76F85108C6D}"/>
              </a:ext>
            </a:extLst>
          </p:cNvPr>
          <p:cNvSpPr txBox="1"/>
          <p:nvPr/>
        </p:nvSpPr>
        <p:spPr>
          <a:xfrm>
            <a:off x="1" y="2105561"/>
            <a:ext cx="121920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8000" noProof="0" dirty="0">
                <a:latin typeface="Edwardian Script ITC" panose="030303020407070D0804" pitchFamily="66" charset="0"/>
              </a:rPr>
              <a:t>Thank you for your attention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033E365-D855-9C65-64D7-B78D82BDE60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54" y="5333006"/>
            <a:ext cx="1852241" cy="1194994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7C05EEB4-6A73-5CD8-876B-AFCAAACF5DF8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03" y="5333006"/>
            <a:ext cx="1365084" cy="119499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76D7E12-E69B-480E-9815-D03630AD2B1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3" y="5330339"/>
            <a:ext cx="1185559" cy="1194994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F21F958-2CDA-1649-5EBA-FB4BF16B079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64" y="5326066"/>
            <a:ext cx="2986748" cy="1203527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A8DF3398-5C8A-2C83-BF89-A7C0FB967C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04" y="5497385"/>
            <a:ext cx="2286742" cy="8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2684753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F85810F4-EDA3-750B-00CB-56DB13F8FE3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02842F52-AC75-0C69-0C43-6C7C12CAEEAC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BC0F994E-3F8B-442E-73A7-A7266E5F8A69}"/>
              </a:ext>
            </a:extLst>
          </p:cNvPr>
          <p:cNvSpPr>
            <a:spLocks noGrp="1"/>
          </p:cNvSpPr>
          <p:nvPr>
            <p:ph type="title"/>
          </p:nvPr>
        </p:nvSpPr>
        <p:spPr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GB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Most relevant Decay </a:t>
            </a:r>
            <a:r>
              <a:rPr lang="en-GB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</a:t>
            </a:r>
            <a:r>
              <a:rPr lang="en-GB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hains</a:t>
            </a:r>
            <a:endParaRPr lang="en-GB" noProof="0" dirty="0"/>
          </a:p>
        </p:txBody>
      </p:sp>
      <p:sp>
        <p:nvSpPr>
          <p:cNvPr id="50" name="Segnaposto numero diapositiva 49">
            <a:extLst>
              <a:ext uri="{FF2B5EF4-FFF2-40B4-BE49-F238E27FC236}">
                <a16:creationId xmlns:a16="http://schemas.microsoft.com/office/drawing/2014/main" id="{2D014E32-A52B-492A-1F33-577629A9F3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14</a:t>
            </a:fld>
            <a:endParaRPr lang="en-GB" noProof="0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78B86C08-F23E-E17C-D749-7C1D76EBE3C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943" y="1975625"/>
            <a:ext cx="5932114" cy="4563287"/>
          </a:xfrm>
          <a:prstGeom prst="rect">
            <a:avLst/>
          </a:prstGeom>
        </p:spPr>
      </p:pic>
      <mc:AlternateContent xmlns:mc="http://schemas.openxmlformats.org/markup-compatibility/2006">
        <mc:Choice xmlns:a14="http://schemas.microsoft.com/office/drawing/2010/main" Requires="a14">
          <p:sp>
            <p:nvSpPr>
              <p:cNvPr id="19" name="Segnaposto testo 37">
                <a:extLst>
                  <a:ext uri="{FF2B5EF4-FFF2-40B4-BE49-F238E27FC236}">
                    <a16:creationId xmlns:a16="http://schemas.microsoft.com/office/drawing/2014/main" id="{719DD43D-7B26-8486-8D0A-9C392E3D0C74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247577" y="3429000"/>
                <a:ext cx="962223" cy="447675"/>
              </a:xfrm>
              <a:prstGeom prst="rect">
                <a:avLst/>
              </a:prstGeom>
              <a:ln w="127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i="1" noProof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238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𝑈</m:t>
                          </m:r>
                        </m:e>
                      </m:sPre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19" name="Segnaposto testo 37">
                <a:extLst>
                  <a:ext uri="{FF2B5EF4-FFF2-40B4-BE49-F238E27FC236}">
                    <a16:creationId xmlns:a16="http://schemas.microsoft.com/office/drawing/2014/main" id="{719DD43D-7B26-8486-8D0A-9C392E3D0C7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247577" y="3429000"/>
                <a:ext cx="962223" cy="447675"/>
              </a:xfrm>
              <a:prstGeom prst="rect">
                <a:avLst/>
              </a:prstGeom>
              <a:blipFill>
                <a:blip r:embed="rId3"/>
                <a:stretch>
                  <a:fillRect/>
                </a:stretch>
              </a:blipFill>
              <a:ln w="127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2" name="Segnaposto testo 37">
                <a:extLst>
                  <a:ext uri="{FF2B5EF4-FFF2-40B4-BE49-F238E27FC236}">
                    <a16:creationId xmlns:a16="http://schemas.microsoft.com/office/drawing/2014/main" id="{DFCFA231-5FA5-2349-FD44-8115ABEECE1E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9982200" y="3428999"/>
                <a:ext cx="962223" cy="447675"/>
              </a:xfrm>
              <a:prstGeom prst="rect">
                <a:avLst/>
              </a:prstGeom>
              <a:ln w="127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vert="horz" lIns="91440" tIns="45720" rIns="91440" bIns="45720" rtlCol="0">
                <a:normAutofit fontScale="85000"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accent6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i="1" noProof="0" smtClean="0">
                              <a:latin typeface="Cambria Math" panose="02040503050406030204" pitchFamily="18" charset="0"/>
                            </a:rPr>
                            <m:t> 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232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𝑇h</m:t>
                          </m:r>
                        </m:e>
                      </m:sPre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22" name="Segnaposto testo 37">
                <a:extLst>
                  <a:ext uri="{FF2B5EF4-FFF2-40B4-BE49-F238E27FC236}">
                    <a16:creationId xmlns:a16="http://schemas.microsoft.com/office/drawing/2014/main" id="{DFCFA231-5FA5-2349-FD44-8115ABEECE1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82200" y="3428999"/>
                <a:ext cx="962223" cy="447675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  <a:ln w="127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9972565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114EB89-22D9-6B14-5C85-24AFCF907415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DA105BAB-10A8-FB4A-3073-A5D94B2A732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448312" y="365125"/>
            <a:ext cx="9905488" cy="1325563"/>
          </a:xfrm>
        </p:spPr>
        <p:txBody>
          <a:bodyPr>
            <a:normAutofit/>
          </a:bodyPr>
          <a:lstStyle/>
          <a:p>
            <a:pPr algn="l"/>
            <a:r>
              <a:rPr lang="en-GB" sz="4500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Outline</a:t>
            </a:r>
            <a:endParaRPr lang="en-GB" sz="4500" noProof="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B9381059-C784-738D-3957-750F2CBBC9C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448312" y="1843088"/>
            <a:ext cx="9905488" cy="4351338"/>
          </a:xfrm>
        </p:spPr>
        <p:txBody>
          <a:bodyPr>
            <a:normAutofit/>
          </a:bodyPr>
          <a:lstStyle/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2400" noProof="0" dirty="0">
                <a:latin typeface="Cambria" panose="02040503050406030204" pitchFamily="18" charset="0"/>
                <a:ea typeface="Cambria" panose="02040503050406030204" pitchFamily="18" charset="0"/>
              </a:rPr>
              <a:t>Introduction</a:t>
            </a:r>
          </a:p>
          <a:p>
            <a:pPr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2400" noProof="0" dirty="0">
                <a:latin typeface="Cambria" panose="02040503050406030204" pitchFamily="18" charset="0"/>
                <a:ea typeface="Cambria" panose="02040503050406030204" pitchFamily="18" charset="0"/>
              </a:rPr>
              <a:t>UAV Technologies for Environmental Monitoring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800" noProof="0" dirty="0">
                <a:latin typeface="Cambria" panose="02040503050406030204" pitchFamily="18" charset="0"/>
                <a:ea typeface="Cambria" panose="02040503050406030204" pitchFamily="18" charset="0"/>
              </a:rPr>
              <a:t>Overview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800" noProof="0" dirty="0">
                <a:latin typeface="Cambria" panose="02040503050406030204" pitchFamily="18" charset="0"/>
                <a:ea typeface="Cambria" panose="02040503050406030204" pitchFamily="18" charset="0"/>
              </a:rPr>
              <a:t>Comparison between Scintillators</a:t>
            </a:r>
          </a:p>
          <a:p>
            <a:pPr lvl="1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800" noProof="0" dirty="0">
                <a:latin typeface="Cambria" panose="02040503050406030204" pitchFamily="18" charset="0"/>
                <a:ea typeface="Cambria" panose="02040503050406030204" pitchFamily="18" charset="0"/>
              </a:rPr>
              <a:t>Spectral analysis</a:t>
            </a:r>
            <a:endParaRPr lang="en-GB" sz="2000" noProof="0" dirty="0"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400" noProof="0" dirty="0">
                <a:latin typeface="Cambria" panose="02040503050406030204" pitchFamily="18" charset="0"/>
                <a:ea typeface="Cambria" panose="02040503050406030204" pitchFamily="18" charset="0"/>
              </a:rPr>
              <a:t>Biological risk</a:t>
            </a:r>
          </a:p>
          <a:p>
            <a:pPr lvl="2">
              <a:lnSpc>
                <a:spcPct val="110000"/>
              </a:lnSpc>
              <a:buFont typeface="Wingdings" panose="05000000000000000000" pitchFamily="2" charset="2"/>
              <a:buChar char="§"/>
            </a:pPr>
            <a:r>
              <a:rPr lang="en-GB" sz="1400" noProof="0" dirty="0">
                <a:latin typeface="Cambria" panose="02040503050406030204" pitchFamily="18" charset="0"/>
                <a:ea typeface="Cambria" panose="02040503050406030204" pitchFamily="18" charset="0"/>
              </a:rPr>
              <a:t>Soil characterization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89814243-21D9-4AA2-CDAB-1028316603F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8454" y="5333006"/>
            <a:ext cx="1852241" cy="1194994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5CD7C097-0AB7-00A9-5AE7-7A71EDD70B6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04303" y="5333006"/>
            <a:ext cx="1365084" cy="1194994"/>
          </a:xfrm>
          <a:prstGeom prst="rect">
            <a:avLst/>
          </a:prstGeom>
        </p:spPr>
      </p:pic>
      <p:pic>
        <p:nvPicPr>
          <p:cNvPr id="15" name="Immagine 14">
            <a:extLst>
              <a:ext uri="{FF2B5EF4-FFF2-40B4-BE49-F238E27FC236}">
                <a16:creationId xmlns:a16="http://schemas.microsoft.com/office/drawing/2014/main" id="{4E4B379A-F457-2DE3-8A03-17B0B071F99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2613" y="5330339"/>
            <a:ext cx="1185559" cy="119499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C45C4D8E-7CF1-4FDA-02CC-EFA374EBF16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9764" y="5326066"/>
            <a:ext cx="2986748" cy="120352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C91921F9-EB1E-3737-79A9-2A148B768D50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78104" y="5497385"/>
            <a:ext cx="2286742" cy="8608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219898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Segnaposto testo 13">
            <a:extLst>
              <a:ext uri="{FF2B5EF4-FFF2-40B4-BE49-F238E27FC236}">
                <a16:creationId xmlns:a16="http://schemas.microsoft.com/office/drawing/2014/main" id="{0778D181-6B80-4E2C-E206-1E108F6E95B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26480"/>
            <a:ext cx="5157787" cy="44920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2200" b="0" noProof="0" dirty="0">
                <a:latin typeface="Cambria" panose="02040503050406030204" pitchFamily="18" charset="0"/>
                <a:ea typeface="Cambria" panose="02040503050406030204" pitchFamily="18" charset="0"/>
              </a:rPr>
              <a:t>What is its origin?</a:t>
            </a:r>
          </a:p>
        </p:txBody>
      </p:sp>
      <p:sp>
        <p:nvSpPr>
          <p:cNvPr id="16" name="Segnaposto testo 15">
            <a:extLst>
              <a:ext uri="{FF2B5EF4-FFF2-40B4-BE49-F238E27FC236}">
                <a16:creationId xmlns:a16="http://schemas.microsoft.com/office/drawing/2014/main" id="{F745D0B1-BA35-EF3D-55B9-A8BDA9BFC6E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26479"/>
            <a:ext cx="5183188" cy="449209"/>
          </a:xfr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 algn="ctr"/>
            <a:r>
              <a:rPr lang="en-GB" sz="2200" b="0" noProof="0" dirty="0">
                <a:latin typeface="Cambria" panose="02040503050406030204" pitchFamily="18" charset="0"/>
                <a:ea typeface="Cambria" panose="02040503050406030204" pitchFamily="18" charset="0"/>
              </a:rPr>
              <a:t>Is it dangerous to our health?</a:t>
            </a:r>
          </a:p>
        </p:txBody>
      </p:sp>
      <p:graphicFrame>
        <p:nvGraphicFramePr>
          <p:cNvPr id="28" name="Segnaposto contenuto 27">
            <a:extLst>
              <a:ext uri="{FF2B5EF4-FFF2-40B4-BE49-F238E27FC236}">
                <a16:creationId xmlns:a16="http://schemas.microsoft.com/office/drawing/2014/main" id="{57DAE422-3FF3-4003-C4C4-9750D5C28A0E}"/>
              </a:ext>
            </a:extLst>
          </p:cNvPr>
          <p:cNvGraphicFramePr>
            <a:graphicFrameLocks noGrp="1"/>
          </p:cNvGraphicFramePr>
          <p:nvPr>
            <p:ph sz="quarter" idx="4"/>
            <p:extLst>
              <p:ext uri="{D42A27DB-BD31-4B8C-83A1-F6EECF244321}">
                <p14:modId xmlns:p14="http://schemas.microsoft.com/office/powerpoint/2010/main" val="2754600699"/>
              </p:ext>
            </p:extLst>
          </p:nvPr>
        </p:nvGraphicFramePr>
        <p:xfrm>
          <a:off x="6172200" y="2666169"/>
          <a:ext cx="5183188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29" name="Freccia in su 28">
            <a:extLst>
              <a:ext uri="{FF2B5EF4-FFF2-40B4-BE49-F238E27FC236}">
                <a16:creationId xmlns:a16="http://schemas.microsoft.com/office/drawing/2014/main" id="{F35A51D9-6205-633C-E4B7-60FA3188D197}"/>
              </a:ext>
            </a:extLst>
          </p:cNvPr>
          <p:cNvSpPr/>
          <p:nvPr/>
        </p:nvSpPr>
        <p:spPr>
          <a:xfrm>
            <a:off x="7239000" y="2666168"/>
            <a:ext cx="484632" cy="3624385"/>
          </a:xfrm>
          <a:prstGeom prst="upArrow">
            <a:avLst/>
          </a:prstGeom>
          <a:gradFill>
            <a:gsLst>
              <a:gs pos="0">
                <a:schemeClr val="accent6">
                  <a:lumMod val="75000"/>
                </a:schemeClr>
              </a:gs>
              <a:gs pos="100000">
                <a:schemeClr val="accent6">
                  <a:lumMod val="20000"/>
                  <a:lumOff val="80000"/>
                </a:schemeClr>
              </a:gs>
              <a:gs pos="74000">
                <a:schemeClr val="accent6">
                  <a:lumMod val="40000"/>
                  <a:lumOff val="60000"/>
                </a:schemeClr>
              </a:gs>
              <a:gs pos="50000">
                <a:schemeClr val="accent6">
                  <a:lumMod val="60000"/>
                  <a:lumOff val="40000"/>
                </a:schemeClr>
              </a:gs>
              <a:gs pos="26000">
                <a:schemeClr val="accent6">
                  <a:lumMod val="75000"/>
                </a:schemeClr>
              </a:gs>
            </a:gsLst>
            <a:lin ang="5400000" scaled="1"/>
          </a:gradFill>
          <a:ln>
            <a:solidFill>
              <a:schemeClr val="accent6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/>
            <a:endParaRPr lang="en-GB" b="1" noProof="0" dirty="0">
              <a:ln w="10160">
                <a:solidFill>
                  <a:schemeClr val="accent5"/>
                </a:solidFill>
                <a:prstDash val="solid"/>
              </a:ln>
              <a:solidFill>
                <a:srgbClr val="FFFFFF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</a:endParaRPr>
          </a:p>
        </p:txBody>
      </p:sp>
      <p:graphicFrame>
        <p:nvGraphicFramePr>
          <p:cNvPr id="5" name="Segnaposto contenuto 4">
            <a:extLst>
              <a:ext uri="{FF2B5EF4-FFF2-40B4-BE49-F238E27FC236}">
                <a16:creationId xmlns:a16="http://schemas.microsoft.com/office/drawing/2014/main" id="{675943CE-E8D9-BC79-34C1-8F68410F1003}"/>
              </a:ext>
            </a:extLst>
          </p:cNvPr>
          <p:cNvGraphicFramePr>
            <a:graphicFrameLocks noGrp="1"/>
          </p:cNvGraphicFramePr>
          <p:nvPr>
            <p:ph sz="half" idx="2"/>
            <p:extLst>
              <p:ext uri="{D42A27DB-BD31-4B8C-83A1-F6EECF244321}">
                <p14:modId xmlns:p14="http://schemas.microsoft.com/office/powerpoint/2010/main" val="3836262904"/>
              </p:ext>
            </p:extLst>
          </p:nvPr>
        </p:nvGraphicFramePr>
        <p:xfrm>
          <a:off x="839788" y="2666169"/>
          <a:ext cx="5157787" cy="368458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pic>
        <p:nvPicPr>
          <p:cNvPr id="3" name="Elemento grafico 2" descr="Teschio con riempimento a tinta unita">
            <a:extLst>
              <a:ext uri="{FF2B5EF4-FFF2-40B4-BE49-F238E27FC236}">
                <a16:creationId xmlns:a16="http://schemas.microsoft.com/office/drawing/2014/main" id="{34BCE00B-2238-1CF1-7E42-415CDF8783CF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96DAC541-7B7A-43D3-8B79-37D633B846F1}">
                <asvg:svgBlip xmlns:asvg="http://schemas.microsoft.com/office/drawing/2016/SVG/main" r:embed="rId13"/>
              </a:ext>
            </a:extLst>
          </a:blip>
          <a:stretch>
            <a:fillRect/>
          </a:stretch>
        </p:blipFill>
        <p:spPr>
          <a:xfrm>
            <a:off x="6705600" y="3049354"/>
            <a:ext cx="533400" cy="533400"/>
          </a:xfrm>
          <a:prstGeom prst="rect">
            <a:avLst/>
          </a:prstGeom>
        </p:spPr>
      </p:pic>
      <p:pic>
        <p:nvPicPr>
          <p:cNvPr id="6" name="Elemento grafico 5" descr="Segna Pollice su con riempimento a tinta unita">
            <a:extLst>
              <a:ext uri="{FF2B5EF4-FFF2-40B4-BE49-F238E27FC236}">
                <a16:creationId xmlns:a16="http://schemas.microsoft.com/office/drawing/2014/main" id="{73C5C26D-2BEF-033F-FC65-B05864DFC91B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6705600" y="5368149"/>
            <a:ext cx="533400" cy="533400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76D55F0-9971-7AF6-ABBF-5E418ACF53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3</a:t>
            </a:fld>
            <a:endParaRPr lang="en-GB" noProof="0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292DA072-99FC-A66F-4758-C3D08256A236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p:sp>
        <p:nvSpPr>
          <p:cNvPr id="17" name="Titolo 1">
            <a:extLst>
              <a:ext uri="{FF2B5EF4-FFF2-40B4-BE49-F238E27FC236}">
                <a16:creationId xmlns:a16="http://schemas.microsoft.com/office/drawing/2014/main" id="{6DB3AA20-C28B-8521-5BC6-AC760574672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160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GB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Environmental Radioactivity</a:t>
            </a:r>
            <a:endParaRPr lang="en-GB" noProof="0" dirty="0"/>
          </a:p>
        </p:txBody>
      </p:sp>
      <p:sp>
        <p:nvSpPr>
          <p:cNvPr id="2" name="Segnaposto piè di pagina 1">
            <a:extLst>
              <a:ext uri="{FF2B5EF4-FFF2-40B4-BE49-F238E27FC236}">
                <a16:creationId xmlns:a16="http://schemas.microsoft.com/office/drawing/2014/main" id="{17B23571-DD4F-1630-D254-E21F63B653A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73738"/>
            <a:ext cx="9849745" cy="184262"/>
          </a:xfrm>
        </p:spPr>
        <p:txBody>
          <a:bodyPr/>
          <a:lstStyle/>
          <a:p>
            <a:pPr algn="l"/>
            <a:r>
              <a:rPr lang="en-GB" sz="800" noProof="0" dirty="0"/>
              <a:t>Credits: </a:t>
            </a:r>
            <a:r>
              <a:rPr lang="en-GB" sz="800" noProof="0" dirty="0">
                <a:hlinkClick r:id="rId16"/>
              </a:rPr>
              <a:t>https://www.nea.gov.sg/our-services/radiation-safety/understanding-radiation/health-effects-of-ionising-radiation-on-people</a:t>
            </a:r>
            <a:r>
              <a:rPr lang="en-GB" sz="800" noProof="0" dirty="0"/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67283566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riangolo isoscele 11">
            <a:extLst>
              <a:ext uri="{FF2B5EF4-FFF2-40B4-BE49-F238E27FC236}">
                <a16:creationId xmlns:a16="http://schemas.microsoft.com/office/drawing/2014/main" id="{E3EDA75B-EFE8-56C7-8B37-B4F4DE0B6791}"/>
              </a:ext>
            </a:extLst>
          </p:cNvPr>
          <p:cNvSpPr/>
          <p:nvPr/>
        </p:nvSpPr>
        <p:spPr>
          <a:xfrm rot="16200000">
            <a:off x="4325424" y="4018827"/>
            <a:ext cx="2934586" cy="1296439"/>
          </a:xfrm>
          <a:prstGeom prst="triangle">
            <a:avLst>
              <a:gd name="adj" fmla="val 49831"/>
            </a:avLst>
          </a:prstGeom>
          <a:solidFill>
            <a:schemeClr val="bg1">
              <a:alpha val="75000"/>
            </a:schemeClr>
          </a:solidFill>
          <a:ln w="9525">
            <a:solidFill>
              <a:schemeClr val="bg1">
                <a:lumMod val="50000"/>
                <a:alpha val="25000"/>
              </a:schemeClr>
            </a:solidFill>
          </a:ln>
          <a:effectLst>
            <a:innerShdw blurRad="381000">
              <a:schemeClr val="tx1">
                <a:lumMod val="75000"/>
                <a:lumOff val="25000"/>
                <a:alpha val="80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cxnSp>
        <p:nvCxnSpPr>
          <p:cNvPr id="15" name="Connettore 2 14">
            <a:extLst>
              <a:ext uri="{FF2B5EF4-FFF2-40B4-BE49-F238E27FC236}">
                <a16:creationId xmlns:a16="http://schemas.microsoft.com/office/drawing/2014/main" id="{B76B4768-2116-1066-5226-DD76EF5EC3AE}"/>
              </a:ext>
            </a:extLst>
          </p:cNvPr>
          <p:cNvCxnSpPr>
            <a:cxnSpLocks/>
            <a:endCxn id="19" idx="2"/>
          </p:cNvCxnSpPr>
          <p:nvPr/>
        </p:nvCxnSpPr>
        <p:spPr>
          <a:xfrm flipH="1" flipV="1">
            <a:off x="5312555" y="4868480"/>
            <a:ext cx="1121284" cy="127448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3652D4C5-6A7F-D31B-E770-F3A8491CD8C2}"/>
              </a:ext>
            </a:extLst>
          </p:cNvPr>
          <p:cNvCxnSpPr>
            <a:cxnSpLocks/>
            <a:endCxn id="19" idx="0"/>
          </p:cNvCxnSpPr>
          <p:nvPr/>
        </p:nvCxnSpPr>
        <p:spPr>
          <a:xfrm flipH="1">
            <a:off x="5312555" y="3199754"/>
            <a:ext cx="1129661" cy="1274480"/>
          </a:xfrm>
          <a:prstGeom prst="straightConnector1">
            <a:avLst/>
          </a:prstGeom>
          <a:ln w="38100">
            <a:solidFill>
              <a:schemeClr val="bg1">
                <a:lumMod val="6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" name="Immagine 2">
            <a:extLst>
              <a:ext uri="{FF2B5EF4-FFF2-40B4-BE49-F238E27FC236}">
                <a16:creationId xmlns:a16="http://schemas.microsoft.com/office/drawing/2014/main" id="{8FBBDF57-A6EF-003B-C5D3-85AEEDDCF86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6927" y="3170446"/>
            <a:ext cx="5696944" cy="3233401"/>
          </a:xfrm>
          <a:prstGeom prst="rect">
            <a:avLst/>
          </a:prstGeom>
        </p:spPr>
      </p:pic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82AC8559-A453-8192-33FD-0D76727E3C6C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p:sp>
        <p:nvSpPr>
          <p:cNvPr id="4" name="Ettagono 3">
            <a:extLst>
              <a:ext uri="{FF2B5EF4-FFF2-40B4-BE49-F238E27FC236}">
                <a16:creationId xmlns:a16="http://schemas.microsoft.com/office/drawing/2014/main" id="{C8DA3A5E-C32D-2A43-9A9B-A69128F671BB}"/>
              </a:ext>
            </a:extLst>
          </p:cNvPr>
          <p:cNvSpPr/>
          <p:nvPr/>
        </p:nvSpPr>
        <p:spPr>
          <a:xfrm>
            <a:off x="591566" y="1645557"/>
            <a:ext cx="4737100" cy="4737100"/>
          </a:xfrm>
          <a:prstGeom prst="heptagon">
            <a:avLst/>
          </a:prstGeom>
          <a:solidFill>
            <a:schemeClr val="bg1"/>
          </a:solidFill>
          <a:ln w="25400">
            <a:solidFill>
              <a:schemeClr val="accent6">
                <a:lumMod val="50000"/>
                <a:alpha val="20000"/>
              </a:schemeClr>
            </a:solidFill>
          </a:ln>
          <a:effectLst>
            <a:innerShdw blurRad="635000">
              <a:schemeClr val="accent6">
                <a:lumMod val="50000"/>
                <a:alpha val="25000"/>
              </a:schemeClr>
            </a:innerShdw>
          </a:effectLst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5" name="Freccia in giù 4">
            <a:extLst>
              <a:ext uri="{FF2B5EF4-FFF2-40B4-BE49-F238E27FC236}">
                <a16:creationId xmlns:a16="http://schemas.microsoft.com/office/drawing/2014/main" id="{5480DECE-0238-C769-9471-F64A28277F53}"/>
              </a:ext>
            </a:extLst>
          </p:cNvPr>
          <p:cNvSpPr/>
          <p:nvPr/>
        </p:nvSpPr>
        <p:spPr>
          <a:xfrm rot="15520516" flipH="1">
            <a:off x="780395" y="4322891"/>
            <a:ext cx="290689" cy="595434"/>
          </a:xfrm>
          <a:prstGeom prst="downArrow">
            <a:avLst/>
          </a:prstGeom>
          <a:solidFill>
            <a:schemeClr val="bg1">
              <a:lumMod val="50000"/>
              <a:alpha val="50000"/>
            </a:schemeClr>
          </a:solidFill>
          <a:ln w="6350"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6" name="Freccia in giù 5">
            <a:extLst>
              <a:ext uri="{FF2B5EF4-FFF2-40B4-BE49-F238E27FC236}">
                <a16:creationId xmlns:a16="http://schemas.microsoft.com/office/drawing/2014/main" id="{E61AAC76-1A41-1D58-98D0-429C336957CC}"/>
              </a:ext>
            </a:extLst>
          </p:cNvPr>
          <p:cNvSpPr/>
          <p:nvPr/>
        </p:nvSpPr>
        <p:spPr>
          <a:xfrm rot="12339847" flipH="1">
            <a:off x="1914103" y="5774835"/>
            <a:ext cx="290689" cy="595434"/>
          </a:xfrm>
          <a:prstGeom prst="downArrow">
            <a:avLst/>
          </a:prstGeom>
          <a:solidFill>
            <a:schemeClr val="bg1">
              <a:lumMod val="50000"/>
              <a:alpha val="50000"/>
            </a:schemeClr>
          </a:solidFill>
          <a:ln w="6350"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7" name="Freccia in giù 6">
            <a:extLst>
              <a:ext uri="{FF2B5EF4-FFF2-40B4-BE49-F238E27FC236}">
                <a16:creationId xmlns:a16="http://schemas.microsoft.com/office/drawing/2014/main" id="{AF42122C-DE45-923D-E048-85AB94D89429}"/>
              </a:ext>
            </a:extLst>
          </p:cNvPr>
          <p:cNvSpPr/>
          <p:nvPr/>
        </p:nvSpPr>
        <p:spPr>
          <a:xfrm rot="8997179" flipH="1">
            <a:off x="3701270" y="5775646"/>
            <a:ext cx="290689" cy="595434"/>
          </a:xfrm>
          <a:prstGeom prst="downArrow">
            <a:avLst/>
          </a:prstGeom>
          <a:solidFill>
            <a:schemeClr val="bg1">
              <a:lumMod val="50000"/>
              <a:alpha val="50000"/>
            </a:schemeClr>
          </a:solidFill>
          <a:ln w="6350"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8" name="Freccia in giù 7">
            <a:extLst>
              <a:ext uri="{FF2B5EF4-FFF2-40B4-BE49-F238E27FC236}">
                <a16:creationId xmlns:a16="http://schemas.microsoft.com/office/drawing/2014/main" id="{348CBFE8-1073-C54B-DD7F-00B791A1CFE4}"/>
              </a:ext>
            </a:extLst>
          </p:cNvPr>
          <p:cNvSpPr/>
          <p:nvPr/>
        </p:nvSpPr>
        <p:spPr>
          <a:xfrm rot="16844823" flipV="1">
            <a:off x="4849944" y="4325555"/>
            <a:ext cx="290689" cy="595434"/>
          </a:xfrm>
          <a:prstGeom prst="downArrow">
            <a:avLst/>
          </a:prstGeom>
          <a:solidFill>
            <a:schemeClr val="bg1">
              <a:lumMod val="50000"/>
              <a:alpha val="50000"/>
            </a:schemeClr>
          </a:solidFill>
          <a:ln w="6350"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9" name="Freccia in giù 8">
            <a:extLst>
              <a:ext uri="{FF2B5EF4-FFF2-40B4-BE49-F238E27FC236}">
                <a16:creationId xmlns:a16="http://schemas.microsoft.com/office/drawing/2014/main" id="{7A3B099E-C88E-E77C-10D6-F4C502E46E7F}"/>
              </a:ext>
            </a:extLst>
          </p:cNvPr>
          <p:cNvSpPr/>
          <p:nvPr/>
        </p:nvSpPr>
        <p:spPr>
          <a:xfrm rot="18360421" flipH="1">
            <a:off x="1191814" y="2489547"/>
            <a:ext cx="290689" cy="595434"/>
          </a:xfrm>
          <a:prstGeom prst="downArrow">
            <a:avLst/>
          </a:prstGeom>
          <a:solidFill>
            <a:schemeClr val="bg1">
              <a:lumMod val="50000"/>
              <a:alpha val="50000"/>
            </a:schemeClr>
          </a:solidFill>
          <a:ln w="6350"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1346CA9C-430C-32C6-E324-22F06BAA0E61}"/>
              </a:ext>
            </a:extLst>
          </p:cNvPr>
          <p:cNvSpPr/>
          <p:nvPr/>
        </p:nvSpPr>
        <p:spPr>
          <a:xfrm flipH="1">
            <a:off x="2814771" y="1699297"/>
            <a:ext cx="290689" cy="595434"/>
          </a:xfrm>
          <a:prstGeom prst="downArrow">
            <a:avLst/>
          </a:prstGeom>
          <a:solidFill>
            <a:schemeClr val="bg1">
              <a:lumMod val="50000"/>
              <a:alpha val="50000"/>
            </a:schemeClr>
          </a:solidFill>
          <a:ln w="6350"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AE9A5B43-EDF8-0AAC-C694-DA4400F77AF2}"/>
              </a:ext>
            </a:extLst>
          </p:cNvPr>
          <p:cNvSpPr/>
          <p:nvPr/>
        </p:nvSpPr>
        <p:spPr>
          <a:xfrm rot="3261515" flipH="1">
            <a:off x="4436697" y="2490544"/>
            <a:ext cx="290689" cy="595434"/>
          </a:xfrm>
          <a:prstGeom prst="downArrow">
            <a:avLst/>
          </a:prstGeom>
          <a:solidFill>
            <a:schemeClr val="bg1">
              <a:lumMod val="50000"/>
              <a:alpha val="50000"/>
            </a:schemeClr>
          </a:solidFill>
          <a:ln w="6350">
            <a:solidFill>
              <a:schemeClr val="accent1">
                <a:shade val="15000"/>
                <a:alpha val="50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 noProof="0" dirty="0"/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C853236C-293D-D180-7A45-A1A27C77429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7816" y="2600890"/>
            <a:ext cx="3140367" cy="314036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607C9C47-5E05-B6D9-F0A5-0FCB03272BB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992" y="1448434"/>
            <a:ext cx="394246" cy="394246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B3790FDB-5274-BFAC-BCC6-C7A8BE0C0D6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0103" y="2380608"/>
            <a:ext cx="394246" cy="394246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D3B07C27-1064-1E84-0424-C3BCF3235D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15432" y="4474234"/>
            <a:ext cx="394246" cy="394246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ABDCE0E3-66CB-ECD1-4652-FA364DED78B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28171" y="6185534"/>
            <a:ext cx="394246" cy="394246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3E012B08-AEC3-7B31-E489-BCD919AD195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026" y="6185534"/>
            <a:ext cx="394246" cy="394246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0E8A792F-2E52-5553-254C-BF065ABBE3D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54" y="2363004"/>
            <a:ext cx="394246" cy="39424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244D2CB-D558-DEEC-AE55-EC8B9D48461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375" y="4474234"/>
            <a:ext cx="394246" cy="394246"/>
          </a:xfrm>
          <a:prstGeom prst="rect">
            <a:avLst/>
          </a:prstGeom>
        </p:spPr>
      </p:pic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B82CFBD0-B01E-F0D8-09C6-4ED3BD1C533F}"/>
              </a:ext>
            </a:extLst>
          </p:cNvPr>
          <p:cNvCxnSpPr>
            <a:cxnSpLocks/>
            <a:stCxn id="29" idx="2"/>
          </p:cNvCxnSpPr>
          <p:nvPr/>
        </p:nvCxnSpPr>
        <p:spPr>
          <a:xfrm flipH="1">
            <a:off x="8984884" y="3690385"/>
            <a:ext cx="269421" cy="317221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4DBCD467-B0E2-C663-CDF7-8A1042944353}"/>
              </a:ext>
            </a:extLst>
          </p:cNvPr>
          <p:cNvCxnSpPr>
            <a:cxnSpLocks/>
            <a:stCxn id="28" idx="1"/>
          </p:cNvCxnSpPr>
          <p:nvPr/>
        </p:nvCxnSpPr>
        <p:spPr>
          <a:xfrm flipH="1">
            <a:off x="7229507" y="3505719"/>
            <a:ext cx="369300" cy="245984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4EA819DB-1805-448C-083C-1C58D139E46A}"/>
              </a:ext>
            </a:extLst>
          </p:cNvPr>
          <p:cNvCxnSpPr>
            <a:cxnSpLocks/>
            <a:stCxn id="30" idx="2"/>
          </p:cNvCxnSpPr>
          <p:nvPr/>
        </p:nvCxnSpPr>
        <p:spPr>
          <a:xfrm>
            <a:off x="10499898" y="4037289"/>
            <a:ext cx="301184" cy="586226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88113DF7-BAD1-539E-0EFB-42909433F911}"/>
                  </a:ext>
                </a:extLst>
              </p:cNvPr>
              <p:cNvSpPr txBox="1"/>
              <p:nvPr/>
            </p:nvSpPr>
            <p:spPr>
              <a:xfrm>
                <a:off x="7598807" y="3321053"/>
                <a:ext cx="753982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214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8" name="CasellaDiTesto 27">
                <a:extLst>
                  <a:ext uri="{FF2B5EF4-FFF2-40B4-BE49-F238E27FC236}">
                    <a16:creationId xmlns:a16="http://schemas.microsoft.com/office/drawing/2014/main" id="{88113DF7-BAD1-539E-0EFB-42909433F91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98807" y="3321053"/>
                <a:ext cx="753982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F71A5AC-632C-7E32-54AF-D563672A27AD}"/>
                  </a:ext>
                </a:extLst>
              </p:cNvPr>
              <p:cNvSpPr txBox="1"/>
              <p:nvPr/>
            </p:nvSpPr>
            <p:spPr>
              <a:xfrm>
                <a:off x="8950296" y="3321053"/>
                <a:ext cx="608018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9" name="CasellaDiTesto 28">
                <a:extLst>
                  <a:ext uri="{FF2B5EF4-FFF2-40B4-BE49-F238E27FC236}">
                    <a16:creationId xmlns:a16="http://schemas.microsoft.com/office/drawing/2014/main" id="{2F71A5AC-632C-7E32-54AF-D563672A27A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950296" y="3321053"/>
                <a:ext cx="608018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A4F4023A-2014-0D76-3AD0-3CDB0F2848AE}"/>
                  </a:ext>
                </a:extLst>
              </p:cNvPr>
              <p:cNvSpPr txBox="1"/>
              <p:nvPr/>
            </p:nvSpPr>
            <p:spPr>
              <a:xfrm>
                <a:off x="10108166" y="3667957"/>
                <a:ext cx="783464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208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𝑇𝑙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30" name="CasellaDiTesto 29">
                <a:extLst>
                  <a:ext uri="{FF2B5EF4-FFF2-40B4-BE49-F238E27FC236}">
                    <a16:creationId xmlns:a16="http://schemas.microsoft.com/office/drawing/2014/main" id="{A4F4023A-2014-0D76-3AD0-3CDB0F2848A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108166" y="3667957"/>
                <a:ext cx="783464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2" name="Titolo 1">
            <a:extLst>
              <a:ext uri="{FF2B5EF4-FFF2-40B4-BE49-F238E27FC236}">
                <a16:creationId xmlns:a16="http://schemas.microsoft.com/office/drawing/2014/main" id="{0336870F-34F3-0A5A-7101-D5B69B9FC9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160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GB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UAV for Environmental Monitoring</a:t>
            </a:r>
            <a:endParaRPr lang="en-GB" noProof="0" dirty="0"/>
          </a:p>
        </p:txBody>
      </p:sp>
      <p:graphicFrame>
        <p:nvGraphicFramePr>
          <p:cNvPr id="37" name="Diagramma 36">
            <a:extLst>
              <a:ext uri="{FF2B5EF4-FFF2-40B4-BE49-F238E27FC236}">
                <a16:creationId xmlns:a16="http://schemas.microsoft.com/office/drawing/2014/main" id="{3FB4ABBE-D233-1F74-6048-6857BC0E785D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2777204682"/>
              </p:ext>
            </p:extLst>
          </p:nvPr>
        </p:nvGraphicFramePr>
        <p:xfrm>
          <a:off x="5466870" y="-795"/>
          <a:ext cx="6287460" cy="419164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8" r:lo="rId9" r:qs="rId10" r:cs="rId11"/>
          </a:graphicData>
        </a:graphic>
      </p:graphicFrame>
      <p:sp>
        <p:nvSpPr>
          <p:cNvPr id="38" name="Segnaposto numero diapositiva 37">
            <a:extLst>
              <a:ext uri="{FF2B5EF4-FFF2-40B4-BE49-F238E27FC236}">
                <a16:creationId xmlns:a16="http://schemas.microsoft.com/office/drawing/2014/main" id="{0C4D19EB-7572-5873-25C4-EEE3ABB0C79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4</a:t>
            </a:fld>
            <a:endParaRPr lang="en-GB" noProof="0" dirty="0"/>
          </a:p>
        </p:txBody>
      </p:sp>
      <p:sp>
        <p:nvSpPr>
          <p:cNvPr id="39" name="Segnaposto piè di pagina 23">
            <a:extLst>
              <a:ext uri="{FF2B5EF4-FFF2-40B4-BE49-F238E27FC236}">
                <a16:creationId xmlns:a16="http://schemas.microsoft.com/office/drawing/2014/main" id="{A9648D46-2E88-AC36-B041-41302D151A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6671422"/>
            <a:ext cx="4114800" cy="191678"/>
          </a:xfrm>
        </p:spPr>
        <p:txBody>
          <a:bodyPr/>
          <a:lstStyle/>
          <a:p>
            <a:pPr algn="l"/>
            <a:r>
              <a:rPr lang="en-GB" sz="800" noProof="0" dirty="0"/>
              <a:t>Credits: </a:t>
            </a:r>
            <a:r>
              <a:rPr lang="en-GB" sz="800" noProof="0" dirty="0">
                <a:hlinkClick r:id="rId13"/>
              </a:rPr>
              <a:t>https://www.caen.it/products/gamon-drone/</a:t>
            </a:r>
            <a:r>
              <a:rPr lang="en-GB" sz="800" noProof="0" dirty="0"/>
              <a:t> 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80087F1C-17B3-2661-4AA4-F949A43D4A23}"/>
              </a:ext>
            </a:extLst>
          </p:cNvPr>
          <p:cNvCxnSpPr>
            <a:cxnSpLocks/>
            <a:stCxn id="24" idx="0"/>
          </p:cNvCxnSpPr>
          <p:nvPr/>
        </p:nvCxnSpPr>
        <p:spPr>
          <a:xfrm flipH="1" flipV="1">
            <a:off x="7038444" y="3541059"/>
            <a:ext cx="191063" cy="84780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DE5A194-FF74-A1C2-F3B6-BCE06FBF9140}"/>
                  </a:ext>
                </a:extLst>
              </p:cNvPr>
              <p:cNvSpPr txBox="1"/>
              <p:nvPr/>
            </p:nvSpPr>
            <p:spPr>
              <a:xfrm>
                <a:off x="6837775" y="4388867"/>
                <a:ext cx="783464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212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4" name="CasellaDiTesto 23">
                <a:extLst>
                  <a:ext uri="{FF2B5EF4-FFF2-40B4-BE49-F238E27FC236}">
                    <a16:creationId xmlns:a16="http://schemas.microsoft.com/office/drawing/2014/main" id="{FDE5A194-FF74-A1C2-F3B6-BCE06FBF914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37775" y="4388867"/>
                <a:ext cx="783464" cy="369332"/>
              </a:xfrm>
              <a:prstGeom prst="rect">
                <a:avLst/>
              </a:prstGeom>
              <a:blipFill>
                <a:blip r:embed="rId14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6815514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7D0EA785-3663-CB35-3B8C-12EBAF2EA75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Segnaposto contenuto 8">
            <a:extLst>
              <a:ext uri="{FF2B5EF4-FFF2-40B4-BE49-F238E27FC236}">
                <a16:creationId xmlns:a16="http://schemas.microsoft.com/office/drawing/2014/main" id="{CB4988B9-AF27-15E1-4164-9B3A746CFF39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4156" y="2883672"/>
            <a:ext cx="5273419" cy="2993021"/>
          </a:xfrm>
        </p:spPr>
      </p:pic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D2CB64CC-FCF6-3582-2B99-AEBA800508EE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0285" y="2870426"/>
            <a:ext cx="5275103" cy="3006267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7921FAE9-CF52-2C67-DBC0-9D6DA71864FD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FC6CE895-9A6D-5BEA-50A4-5B4034641D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6"/>
            <a:ext cx="10515600" cy="13160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GB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Comparison between Scintillators</a:t>
            </a:r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38" name="Segnaposto testo 37">
                <a:extLst>
                  <a:ext uri="{FF2B5EF4-FFF2-40B4-BE49-F238E27FC236}">
                    <a16:creationId xmlns:a16="http://schemas.microsoft.com/office/drawing/2014/main" id="{A1B6D0DC-B837-4908-10EB-486EF754F3F5}"/>
                  </a:ext>
                </a:extLst>
              </p:cNvPr>
              <p:cNvSpPr>
                <a:spLocks noGrp="1"/>
              </p:cNvSpPr>
              <p:nvPr>
                <p:ph type="body" idx="1"/>
              </p:nvPr>
            </p:nvSpPr>
            <p:spPr>
              <a:xfrm>
                <a:off x="1124328" y="2057399"/>
                <a:ext cx="4873247" cy="447675"/>
              </a:xfrm>
              <a:noFill/>
              <a:ln w="127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GB" i="1" noProof="0" smtClean="0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en-GB" b="1" i="1" noProof="0" smtClean="0">
                              <a:latin typeface="Cambria Math" panose="02040503050406030204" pitchFamily="18" charset="0"/>
                            </a:rPr>
                            <m:t>𝑪𝒆𝑩𝒓</m:t>
                          </m:r>
                        </m:e>
                        <m:sub>
                          <m:r>
                            <a:rPr lang="en-GB" b="1" i="1" noProof="0" smtClean="0">
                              <a:latin typeface="Cambria Math" panose="02040503050406030204" pitchFamily="18" charset="0"/>
                            </a:rPr>
                            <m:t>𝟑</m:t>
                          </m:r>
                        </m:sub>
                      </m:sSub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38" name="Segnaposto testo 37">
                <a:extLst>
                  <a:ext uri="{FF2B5EF4-FFF2-40B4-BE49-F238E27FC236}">
                    <a16:creationId xmlns:a16="http://schemas.microsoft.com/office/drawing/2014/main" id="{A1B6D0DC-B837-4908-10EB-486EF754F3F5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idx="1"/>
              </p:nvPr>
            </p:nvSpPr>
            <p:spPr>
              <a:xfrm>
                <a:off x="1124328" y="2057399"/>
                <a:ext cx="4873247" cy="447675"/>
              </a:xfrm>
              <a:blipFill>
                <a:blip r:embed="rId4"/>
                <a:stretch>
                  <a:fillRect b="-1316"/>
                </a:stretch>
              </a:blipFill>
              <a:ln w="127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40" name="Segnaposto testo 39">
                <a:extLst>
                  <a:ext uri="{FF2B5EF4-FFF2-40B4-BE49-F238E27FC236}">
                    <a16:creationId xmlns:a16="http://schemas.microsoft.com/office/drawing/2014/main" id="{B2D4655B-F61D-0C1E-D495-1A66FB8F1F1F}"/>
                  </a:ext>
                </a:extLst>
              </p:cNvPr>
              <p:cNvSpPr>
                <a:spLocks noGrp="1"/>
              </p:cNvSpPr>
              <p:nvPr>
                <p:ph type="body" sz="quarter" idx="3"/>
              </p:nvPr>
            </p:nvSpPr>
            <p:spPr>
              <a:xfrm>
                <a:off x="6451264" y="2057399"/>
                <a:ext cx="4904123" cy="447676"/>
              </a:xfrm>
              <a:noFill/>
              <a:ln w="127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/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1" i="1" noProof="0" smtClean="0">
                          <a:latin typeface="Cambria Math" panose="02040503050406030204" pitchFamily="18" charset="0"/>
                        </a:rPr>
                        <m:t>𝑵𝒂𝑰</m:t>
                      </m:r>
                      <m:r>
                        <a:rPr lang="en-GB" b="1" i="1" noProof="0" smtClean="0"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en-GB" b="1" i="1" noProof="0" smtClean="0">
                          <a:latin typeface="Cambria Math" panose="02040503050406030204" pitchFamily="18" charset="0"/>
                        </a:rPr>
                        <m:t>𝑻𝒍</m:t>
                      </m:r>
                      <m:r>
                        <a:rPr lang="en-GB" b="1" i="1" noProof="0" smtClean="0">
                          <a:latin typeface="Cambria Math" panose="02040503050406030204" pitchFamily="18" charset="0"/>
                        </a:rPr>
                        <m:t>)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40" name="Segnaposto testo 39">
                <a:extLst>
                  <a:ext uri="{FF2B5EF4-FFF2-40B4-BE49-F238E27FC236}">
                    <a16:creationId xmlns:a16="http://schemas.microsoft.com/office/drawing/2014/main" id="{B2D4655B-F61D-0C1E-D495-1A66FB8F1F1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body" sz="quarter" idx="3"/>
              </p:nvPr>
            </p:nvSpPr>
            <p:spPr>
              <a:xfrm>
                <a:off x="6451264" y="2057399"/>
                <a:ext cx="4904123" cy="447676"/>
              </a:xfrm>
              <a:blipFill>
                <a:blip r:embed="rId5"/>
                <a:stretch>
                  <a:fillRect b="-17105"/>
                </a:stretch>
              </a:blipFill>
              <a:ln w="12700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0" name="Segnaposto numero diapositiva 49">
            <a:extLst>
              <a:ext uri="{FF2B5EF4-FFF2-40B4-BE49-F238E27FC236}">
                <a16:creationId xmlns:a16="http://schemas.microsoft.com/office/drawing/2014/main" id="{E4C4BDA9-49CF-1A93-8C54-9699373462B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5</a:t>
            </a:fld>
            <a:endParaRPr lang="en-GB" noProof="0" dirty="0"/>
          </a:p>
        </p:txBody>
      </p:sp>
      <p:cxnSp>
        <p:nvCxnSpPr>
          <p:cNvPr id="51" name="Connettore 2 50">
            <a:extLst>
              <a:ext uri="{FF2B5EF4-FFF2-40B4-BE49-F238E27FC236}">
                <a16:creationId xmlns:a16="http://schemas.microsoft.com/office/drawing/2014/main" id="{60935981-1445-979C-ED21-0BB08F34A575}"/>
              </a:ext>
            </a:extLst>
          </p:cNvPr>
          <p:cNvCxnSpPr>
            <a:cxnSpLocks/>
            <a:stCxn id="55" idx="2"/>
          </p:cNvCxnSpPr>
          <p:nvPr/>
        </p:nvCxnSpPr>
        <p:spPr>
          <a:xfrm flipH="1">
            <a:off x="3497298" y="3394953"/>
            <a:ext cx="350605" cy="272875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6321D31D-262E-A6A4-F6DF-48E39B448825}"/>
              </a:ext>
            </a:extLst>
          </p:cNvPr>
          <p:cNvCxnSpPr>
            <a:cxnSpLocks/>
            <a:stCxn id="54" idx="1"/>
          </p:cNvCxnSpPr>
          <p:nvPr/>
        </p:nvCxnSpPr>
        <p:spPr>
          <a:xfrm flipH="1">
            <a:off x="1869713" y="3290125"/>
            <a:ext cx="452837" cy="12199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780990F1-7343-8B6B-4BB3-7278BCDD2AB0}"/>
              </a:ext>
            </a:extLst>
          </p:cNvPr>
          <p:cNvCxnSpPr>
            <a:cxnSpLocks/>
            <a:stCxn id="56" idx="2"/>
          </p:cNvCxnSpPr>
          <p:nvPr/>
        </p:nvCxnSpPr>
        <p:spPr>
          <a:xfrm flipH="1">
            <a:off x="5159613" y="3764285"/>
            <a:ext cx="250408" cy="46404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04287E67-ADAF-DDD9-77A4-0F6B928999C6}"/>
                  </a:ext>
                </a:extLst>
              </p:cNvPr>
              <p:cNvSpPr txBox="1"/>
              <p:nvPr/>
            </p:nvSpPr>
            <p:spPr>
              <a:xfrm>
                <a:off x="2322550" y="3105459"/>
                <a:ext cx="753982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214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4" name="CasellaDiTesto 53">
                <a:extLst>
                  <a:ext uri="{FF2B5EF4-FFF2-40B4-BE49-F238E27FC236}">
                    <a16:creationId xmlns:a16="http://schemas.microsoft.com/office/drawing/2014/main" id="{04287E67-ADAF-DDD9-77A4-0F6B928999C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322550" y="3105459"/>
                <a:ext cx="753982" cy="369332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B6680694-1DBC-1BB7-C819-4B4BC7CEC6D5}"/>
                  </a:ext>
                </a:extLst>
              </p:cNvPr>
              <p:cNvSpPr txBox="1"/>
              <p:nvPr/>
            </p:nvSpPr>
            <p:spPr>
              <a:xfrm>
                <a:off x="3543894" y="3025621"/>
                <a:ext cx="608018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5" name="CasellaDiTesto 54">
                <a:extLst>
                  <a:ext uri="{FF2B5EF4-FFF2-40B4-BE49-F238E27FC236}">
                    <a16:creationId xmlns:a16="http://schemas.microsoft.com/office/drawing/2014/main" id="{B6680694-1DBC-1BB7-C819-4B4BC7CEC6D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3543894" y="3025621"/>
                <a:ext cx="608018" cy="369332"/>
              </a:xfrm>
              <a:prstGeom prst="rect">
                <a:avLst/>
              </a:prstGeom>
              <a:blipFill>
                <a:blip r:embed="rId7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20D2E147-A7FF-BD40-DE4D-C9E7DF46F420}"/>
                  </a:ext>
                </a:extLst>
              </p:cNvPr>
              <p:cNvSpPr txBox="1"/>
              <p:nvPr/>
            </p:nvSpPr>
            <p:spPr>
              <a:xfrm>
                <a:off x="5018289" y="3394953"/>
                <a:ext cx="783464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208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𝑇𝑙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56" name="CasellaDiTesto 55">
                <a:extLst>
                  <a:ext uri="{FF2B5EF4-FFF2-40B4-BE49-F238E27FC236}">
                    <a16:creationId xmlns:a16="http://schemas.microsoft.com/office/drawing/2014/main" id="{20D2E147-A7FF-BD40-DE4D-C9E7DF46F42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018289" y="3394953"/>
                <a:ext cx="783464" cy="369332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57" name="Connettore 2 56">
            <a:extLst>
              <a:ext uri="{FF2B5EF4-FFF2-40B4-BE49-F238E27FC236}">
                <a16:creationId xmlns:a16="http://schemas.microsoft.com/office/drawing/2014/main" id="{9DBB02A7-56EE-73CB-7900-38A1B6C2374D}"/>
              </a:ext>
            </a:extLst>
          </p:cNvPr>
          <p:cNvCxnSpPr>
            <a:cxnSpLocks/>
            <a:stCxn id="61" idx="2"/>
          </p:cNvCxnSpPr>
          <p:nvPr/>
        </p:nvCxnSpPr>
        <p:spPr>
          <a:xfrm flipH="1">
            <a:off x="8557066" y="3472353"/>
            <a:ext cx="608018" cy="463454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8" name="Connettore 2 57">
            <a:extLst>
              <a:ext uri="{FF2B5EF4-FFF2-40B4-BE49-F238E27FC236}">
                <a16:creationId xmlns:a16="http://schemas.microsoft.com/office/drawing/2014/main" id="{C2B800CF-9836-A841-3BDE-EA216B10CF37}"/>
              </a:ext>
            </a:extLst>
          </p:cNvPr>
          <p:cNvCxnSpPr>
            <a:cxnSpLocks/>
            <a:stCxn id="60" idx="1"/>
          </p:cNvCxnSpPr>
          <p:nvPr/>
        </p:nvCxnSpPr>
        <p:spPr>
          <a:xfrm flipH="1">
            <a:off x="7167961" y="3244334"/>
            <a:ext cx="417343" cy="228019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DB981022-9F75-4F0D-CEFC-0395AD3B220B}"/>
              </a:ext>
            </a:extLst>
          </p:cNvPr>
          <p:cNvCxnSpPr>
            <a:cxnSpLocks/>
            <a:stCxn id="62" idx="2"/>
          </p:cNvCxnSpPr>
          <p:nvPr/>
        </p:nvCxnSpPr>
        <p:spPr>
          <a:xfrm flipH="1">
            <a:off x="10015442" y="3918930"/>
            <a:ext cx="419274" cy="401457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6F475B2B-B834-AA27-254F-866267B954C3}"/>
                  </a:ext>
                </a:extLst>
              </p:cNvPr>
              <p:cNvSpPr txBox="1"/>
              <p:nvPr/>
            </p:nvSpPr>
            <p:spPr>
              <a:xfrm>
                <a:off x="7585304" y="3059668"/>
                <a:ext cx="753982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214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0" name="CasellaDiTesto 59">
                <a:extLst>
                  <a:ext uri="{FF2B5EF4-FFF2-40B4-BE49-F238E27FC236}">
                    <a16:creationId xmlns:a16="http://schemas.microsoft.com/office/drawing/2014/main" id="{6F475B2B-B834-AA27-254F-866267B954C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85304" y="3059668"/>
                <a:ext cx="753982" cy="369332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F4FFD9CF-8D65-4EB1-4BE4-48141ECF757D}"/>
                  </a:ext>
                </a:extLst>
              </p:cNvPr>
              <p:cNvSpPr txBox="1"/>
              <p:nvPr/>
            </p:nvSpPr>
            <p:spPr>
              <a:xfrm>
                <a:off x="8861075" y="3103021"/>
                <a:ext cx="608018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40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𝐾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1" name="CasellaDiTesto 60">
                <a:extLst>
                  <a:ext uri="{FF2B5EF4-FFF2-40B4-BE49-F238E27FC236}">
                    <a16:creationId xmlns:a16="http://schemas.microsoft.com/office/drawing/2014/main" id="{F4FFD9CF-8D65-4EB1-4BE4-48141ECF757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61075" y="3103021"/>
                <a:ext cx="608018" cy="369332"/>
              </a:xfrm>
              <a:prstGeom prst="rect">
                <a:avLst/>
              </a:prstGeom>
              <a:blipFill>
                <a:blip r:embed="rId10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B0BACC8E-4321-97A5-D751-E83477130CCD}"/>
                  </a:ext>
                </a:extLst>
              </p:cNvPr>
              <p:cNvSpPr txBox="1"/>
              <p:nvPr/>
            </p:nvSpPr>
            <p:spPr>
              <a:xfrm>
                <a:off x="10042984" y="3549598"/>
                <a:ext cx="783464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208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𝑇𝑙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62" name="CasellaDiTesto 61">
                <a:extLst>
                  <a:ext uri="{FF2B5EF4-FFF2-40B4-BE49-F238E27FC236}">
                    <a16:creationId xmlns:a16="http://schemas.microsoft.com/office/drawing/2014/main" id="{B0BACC8E-4321-97A5-D751-E83477130CC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042984" y="3549598"/>
                <a:ext cx="783464" cy="369332"/>
              </a:xfrm>
              <a:prstGeom prst="rect">
                <a:avLst/>
              </a:prstGeom>
              <a:blipFill>
                <a:blip r:embed="rId11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6" name="Connettore 2 15">
            <a:extLst>
              <a:ext uri="{FF2B5EF4-FFF2-40B4-BE49-F238E27FC236}">
                <a16:creationId xmlns:a16="http://schemas.microsoft.com/office/drawing/2014/main" id="{8BFAADB8-9676-F7AB-8C1C-E7CA41E1001C}"/>
              </a:ext>
            </a:extLst>
          </p:cNvPr>
          <p:cNvCxnSpPr>
            <a:cxnSpLocks/>
            <a:stCxn id="17" idx="0"/>
          </p:cNvCxnSpPr>
          <p:nvPr/>
        </p:nvCxnSpPr>
        <p:spPr>
          <a:xfrm flipH="1" flipV="1">
            <a:off x="6987898" y="3348709"/>
            <a:ext cx="267135" cy="759829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B23AB0B-41CD-0509-99C2-23BA98085673}"/>
                  </a:ext>
                </a:extLst>
              </p:cNvPr>
              <p:cNvSpPr txBox="1"/>
              <p:nvPr/>
            </p:nvSpPr>
            <p:spPr>
              <a:xfrm>
                <a:off x="6863301" y="4108538"/>
                <a:ext cx="783464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212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6B23AB0B-41CD-0509-99C2-23BA9808567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63301" y="4108538"/>
                <a:ext cx="783464" cy="369332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FA111868-7005-AAD9-4C87-E7B335A25BAE}"/>
              </a:ext>
            </a:extLst>
          </p:cNvPr>
          <p:cNvCxnSpPr>
            <a:cxnSpLocks/>
            <a:stCxn id="21" idx="0"/>
          </p:cNvCxnSpPr>
          <p:nvPr/>
        </p:nvCxnSpPr>
        <p:spPr>
          <a:xfrm flipH="1" flipV="1">
            <a:off x="1698231" y="3244334"/>
            <a:ext cx="260736" cy="811638"/>
          </a:xfrm>
          <a:prstGeom prst="straightConnector1">
            <a:avLst/>
          </a:prstGeom>
          <a:ln w="12700">
            <a:solidFill>
              <a:schemeClr val="bg1">
                <a:lumMod val="50000"/>
              </a:schemeClr>
            </a:solidFill>
            <a:prstDash val="lgDash"/>
            <a:headEnd type="diamond" w="med" len="med"/>
            <a:tailEnd type="triangle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>
        <mc:Choice xmlns:a14="http://schemas.microsoft.com/office/drawing/2010/main" Requires="a14"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C129F78B-2F8D-AB68-0F66-C91A34B34BF1}"/>
                  </a:ext>
                </a:extLst>
              </p:cNvPr>
              <p:cNvSpPr txBox="1"/>
              <p:nvPr/>
            </p:nvSpPr>
            <p:spPr>
              <a:xfrm>
                <a:off x="1567235" y="4055972"/>
                <a:ext cx="783464" cy="369332"/>
              </a:xfrm>
              <a:prstGeom prst="rect">
                <a:avLst/>
              </a:prstGeom>
              <a:noFill/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accent6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Pre>
                        <m:sPrePr>
                          <m:ctrlP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</m:ctrlPr>
                        </m:sPrePr>
                        <m:sub>
                          <m:r>
                            <a:rPr lang="en-GB" sz="1500" i="1" noProof="0" smtClean="0">
                              <a:latin typeface="Cambria Math" panose="02040503050406030204" pitchFamily="18" charset="0"/>
                              <a:ea typeface="Cambria" panose="02040503050406030204" pitchFamily="18" charset="0"/>
                            </a:rPr>
                            <m:t> </m:t>
                          </m:r>
                        </m:sub>
                        <m:sup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212</m:t>
                          </m:r>
                        </m:sup>
                        <m:e>
                          <m:r>
                            <a:rPr lang="en-GB" b="0" i="1" noProof="0" smtClean="0">
                              <a:latin typeface="Cambria Math" panose="02040503050406030204" pitchFamily="18" charset="0"/>
                            </a:rPr>
                            <m:t>𝑃𝑏</m:t>
                          </m:r>
                        </m:e>
                      </m:sPre>
                    </m:oMath>
                  </m:oMathPara>
                </a14:m>
                <a:endParaRPr lang="en-GB" sz="15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21" name="CasellaDiTesto 20">
                <a:extLst>
                  <a:ext uri="{FF2B5EF4-FFF2-40B4-BE49-F238E27FC236}">
                    <a16:creationId xmlns:a16="http://schemas.microsoft.com/office/drawing/2014/main" id="{C129F78B-2F8D-AB68-0F66-C91A34B34BF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67235" y="4055972"/>
                <a:ext cx="783464" cy="369332"/>
              </a:xfrm>
              <a:prstGeom prst="rect">
                <a:avLst/>
              </a:prstGeom>
              <a:blipFill>
                <a:blip r:embed="rId13"/>
                <a:stretch>
                  <a:fillRect/>
                </a:stretch>
              </a:blipFill>
              <a:ln w="9525" cap="flat" cmpd="sng" algn="ctr">
                <a:solidFill>
                  <a:schemeClr val="accent6"/>
                </a:solidFill>
                <a:prstDash val="solid"/>
                <a:round/>
                <a:headEnd type="none" w="med" len="med"/>
                <a:tailEnd type="none" w="med" len="med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40282082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5CF158AD-98DE-E778-61E2-7E8AB94DB1D2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5DF8E466-79B1-E299-B10D-58FD2963F427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p:sp>
        <p:nvSpPr>
          <p:cNvPr id="2" name="Titolo 1">
            <a:extLst>
              <a:ext uri="{FF2B5EF4-FFF2-40B4-BE49-F238E27FC236}">
                <a16:creationId xmlns:a16="http://schemas.microsoft.com/office/drawing/2014/main" id="{6C0BAACE-8F32-4E40-2349-ADB1DA360B1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54132" y="365126"/>
            <a:ext cx="10901256" cy="1316038"/>
          </a:xfrm>
          <a:noFill/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/>
          <a:lstStyle/>
          <a:p>
            <a:r>
              <a:rPr lang="en-GB" noProof="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Key sites for Environmental Monitoring</a:t>
            </a:r>
            <a:endParaRPr lang="en-GB" noProof="0" dirty="0"/>
          </a:p>
        </p:txBody>
      </p:sp>
      <p:sp>
        <p:nvSpPr>
          <p:cNvPr id="50" name="Segnaposto numero diapositiva 49">
            <a:extLst>
              <a:ext uri="{FF2B5EF4-FFF2-40B4-BE49-F238E27FC236}">
                <a16:creationId xmlns:a16="http://schemas.microsoft.com/office/drawing/2014/main" id="{E9E66D53-22A9-22F7-C9E6-63D84793D3C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6</a:t>
            </a:fld>
            <a:endParaRPr lang="en-GB" noProof="0" dirty="0"/>
          </a:p>
        </p:txBody>
      </p:sp>
      <p:pic>
        <p:nvPicPr>
          <p:cNvPr id="22" name="Video WhatsApp 2025-09-07 ore 14.50.43_a73966bf">
            <a:hlinkClick r:id="" action="ppaction://media"/>
            <a:extLst>
              <a:ext uri="{FF2B5EF4-FFF2-40B4-BE49-F238E27FC236}">
                <a16:creationId xmlns:a16="http://schemas.microsoft.com/office/drawing/2014/main" id="{BD9166E9-8162-C1AD-D036-D235B575C3F5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rcRect l="36146" t="537" r="5897" b="-537"/>
          <a:stretch>
            <a:fillRect/>
          </a:stretch>
        </p:blipFill>
        <p:spPr>
          <a:xfrm>
            <a:off x="5842510" y="1794110"/>
            <a:ext cx="5066155" cy="492736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D39096E5-59E6-3813-D556-64E6F353ED1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197" y="2324935"/>
            <a:ext cx="2502658" cy="2533049"/>
          </a:xfrm>
          <a:prstGeom prst="rect">
            <a:avLst/>
          </a:prstGeom>
        </p:spPr>
      </p:pic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8EA8C671-5B2E-0FF4-E8A4-9EADBBEC9CFB}"/>
              </a:ext>
            </a:extLst>
          </p:cNvPr>
          <p:cNvSpPr txBox="1"/>
          <p:nvPr/>
        </p:nvSpPr>
        <p:spPr>
          <a:xfrm>
            <a:off x="838200" y="1794110"/>
            <a:ext cx="1843565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Farmlands</a:t>
            </a:r>
          </a:p>
        </p:txBody>
      </p: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C28C63B3-08B7-EED9-4DA0-0EFF887F1CC3}"/>
              </a:ext>
            </a:extLst>
          </p:cNvPr>
          <p:cNvSpPr txBox="1"/>
          <p:nvPr/>
        </p:nvSpPr>
        <p:spPr>
          <a:xfrm>
            <a:off x="2936036" y="1794110"/>
            <a:ext cx="2513820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Volcanoes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C0BCB9C2-6AD6-EEF5-9953-1A51ACC0A289}"/>
              </a:ext>
            </a:extLst>
          </p:cNvPr>
          <p:cNvSpPr txBox="1"/>
          <p:nvPr/>
        </p:nvSpPr>
        <p:spPr>
          <a:xfrm>
            <a:off x="838200" y="5033682"/>
            <a:ext cx="4611656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Coasts and shorelines</a:t>
            </a:r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1A78770B-6A9D-7F0D-F494-E9E915D6A208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5515960"/>
            <a:ext cx="4611655" cy="1169475"/>
          </a:xfrm>
          <a:prstGeom prst="rect">
            <a:avLst/>
          </a:prstGeom>
        </p:spPr>
      </p:pic>
      <p:pic>
        <p:nvPicPr>
          <p:cNvPr id="45" name="Immagine 44">
            <a:extLst>
              <a:ext uri="{FF2B5EF4-FFF2-40B4-BE49-F238E27FC236}">
                <a16:creationId xmlns:a16="http://schemas.microsoft.com/office/drawing/2014/main" id="{9D273AED-0676-71AA-F74B-A6BA957208B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2324935"/>
            <a:ext cx="1843565" cy="25330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16062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697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 mute="1">
                <p:cTn id="7" fill="hold" display="0">
                  <p:stCondLst>
                    <p:cond delay="indefinite"/>
                  </p:stCondLst>
                </p:cTn>
                <p:tgtEl>
                  <p:spTgt spid="2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C6D456B-54E2-D0F4-4893-EAF5D79AB81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" name="Segnaposto contenuto 42">
            <a:extLst>
              <a:ext uri="{FF2B5EF4-FFF2-40B4-BE49-F238E27FC236}">
                <a16:creationId xmlns:a16="http://schemas.microsoft.com/office/drawing/2014/main" id="{42BB17FE-5899-04CC-AF0D-AE611BE065CF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533" y="2310675"/>
            <a:ext cx="5266167" cy="4330679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F08244D-96D0-10D9-46D4-A7C39C802331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8E48383B-A324-9335-D060-0C487FD171DF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noProof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Biological Risk – Count Rate 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[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𝐻𝑧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]</m:t>
                    </m:r>
                  </m:oMath>
                </a14:m>
                <a:endParaRPr lang="en-GB" noProof="0" dirty="0"/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8E48383B-A324-9335-D060-0C487FD171DF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35" b="-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7D9A1F5-D5E2-F975-BBB8-15238A0896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7</a:t>
            </a:fld>
            <a:endParaRPr lang="en-GB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FD4ADCDD-1BF8-3F93-EB3F-3A4D1090E1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1317"/>
            <a:ext cx="5157787" cy="473757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Valenzano (BA)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9A6E4CA6-17C4-3307-3DB8-FAFDA94EF58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31317"/>
            <a:ext cx="5183188" cy="473758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Castellaneta Marina (TA)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FAC8B2B-EBF3-7FC4-4018-8A4B7B56FBDD}"/>
                  </a:ext>
                </a:extLst>
              </p:cNvPr>
              <p:cNvSpPr txBox="1"/>
              <p:nvPr/>
            </p:nvSpPr>
            <p:spPr>
              <a:xfrm>
                <a:off x="836612" y="2611349"/>
                <a:ext cx="5157786" cy="338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Fluctuating values in the range of </a:t>
                </a:r>
                <a14:m>
                  <m:oMath xmlns:m="http://schemas.openxmlformats.org/officeDocument/2006/math">
                    <m:r>
                      <a:rPr lang="en-GB" sz="1600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100 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𝐻𝑧</m:t>
                    </m:r>
                  </m:oMath>
                </a14:m>
                <a:r>
                  <a:rPr lang="en-GB" sz="1600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GB" sz="160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160 </m:t>
                    </m:r>
                    <m:r>
                      <a:rPr lang="en-GB" sz="160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𝐻𝑧</m:t>
                    </m:r>
                  </m:oMath>
                </a14:m>
                <a:endParaRPr lang="en-GB" sz="16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FFAC8B2B-EBF3-7FC4-4018-8A4B7B56FBD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12" y="2611349"/>
                <a:ext cx="5157786" cy="338554"/>
              </a:xfrm>
              <a:prstGeom prst="rect">
                <a:avLst/>
              </a:prstGeom>
              <a:blipFill>
                <a:blip r:embed="rId4"/>
                <a:stretch>
                  <a:fillRect t="-7143" b="-196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953315E-B224-8AC3-D2C6-9456D9B9A743}"/>
                  </a:ext>
                </a:extLst>
              </p:cNvPr>
              <p:cNvSpPr txBox="1"/>
              <p:nvPr/>
            </p:nvSpPr>
            <p:spPr>
              <a:xfrm>
                <a:off x="6169023" y="2611349"/>
                <a:ext cx="5183188" cy="338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Stable values around </a:t>
                </a:r>
                <a14:m>
                  <m:oMath xmlns:m="http://schemas.openxmlformats.org/officeDocument/2006/math">
                    <m:r>
                      <a:rPr lang="en-GB" sz="160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50 </m:t>
                    </m:r>
                    <m:r>
                      <a:rPr lang="en-GB" sz="160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𝐻𝑧</m:t>
                    </m:r>
                    <m:r>
                      <a:rPr lang="en-GB" sz="1600" i="1" noProof="0" smtClean="0">
                        <a:latin typeface="Cambria Math" panose="02040503050406030204" pitchFamily="18" charset="0"/>
                      </a:rPr>
                      <m:t> </m:t>
                    </m:r>
                  </m:oMath>
                </a14:m>
                <a:endParaRPr lang="en-GB" sz="1600" noProof="0" dirty="0">
                  <a:latin typeface="Cambria" panose="02040503050406030204" pitchFamily="18" charset="0"/>
                  <a:ea typeface="Cambria" panose="02040503050406030204" pitchFamily="18" charset="0"/>
                </a:endParaRPr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2953315E-B224-8AC3-D2C6-9456D9B9A74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023" y="2611349"/>
                <a:ext cx="5183188" cy="338554"/>
              </a:xfrm>
              <a:prstGeom prst="rect">
                <a:avLst/>
              </a:prstGeom>
              <a:blipFill>
                <a:blip r:embed="rId5"/>
                <a:stretch>
                  <a:fillRect t="-7143" b="-19643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56185509-5372-62FB-1E3A-1F54678CDDBA}"/>
              </a:ext>
            </a:extLst>
          </p:cNvPr>
          <p:cNvSpPr txBox="1"/>
          <p:nvPr/>
        </p:nvSpPr>
        <p:spPr>
          <a:xfrm>
            <a:off x="836612" y="6021367"/>
            <a:ext cx="10515599" cy="36933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Significant difference in gamma emission intensity</a:t>
            </a:r>
          </a:p>
        </p:txBody>
      </p:sp>
      <p:pic>
        <p:nvPicPr>
          <p:cNvPr id="29" name="Segnaposto contenuto 28">
            <a:extLst>
              <a:ext uri="{FF2B5EF4-FFF2-40B4-BE49-F238E27FC236}">
                <a16:creationId xmlns:a16="http://schemas.microsoft.com/office/drawing/2014/main" id="{93B1B4E0-135E-25BE-FFF5-3515DA584B3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0965" y="3086956"/>
            <a:ext cx="4410448" cy="2820241"/>
          </a:xfr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CCF9CA79-6F33-ECB3-C3B6-DEE8653F66A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129" y="3044834"/>
            <a:ext cx="4908538" cy="2862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364777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43E9B813-8CA4-829D-3244-37450FAC6383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Segnaposto contenuto 17">
            <a:extLst>
              <a:ext uri="{FF2B5EF4-FFF2-40B4-BE49-F238E27FC236}">
                <a16:creationId xmlns:a16="http://schemas.microsoft.com/office/drawing/2014/main" id="{C22A1FEE-4E3F-7510-68A3-BC818DFCD458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145" y="2338697"/>
            <a:ext cx="5384944" cy="4154178"/>
          </a:xfr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89C4FD83-710A-67AB-F3FB-6E4C74D9387A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EB9C406F-0087-999B-1D36-7279B9A09594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/>
              <a:lstStyle/>
              <a:p>
                <a:r>
                  <a:rPr lang="en-GB" noProof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Biological Risk – Dose Rate 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[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𝑛𝐺𝑦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/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h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]</m:t>
                    </m:r>
                  </m:oMath>
                </a14:m>
                <a:endParaRPr lang="en-GB" noProof="0" dirty="0"/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EB9C406F-0087-999B-1D36-7279B9A09594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3"/>
                <a:stretch>
                  <a:fillRect l="-2435" b="-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DA465661-93D0-551B-312E-4D411BAC58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8</a:t>
            </a:fld>
            <a:endParaRPr lang="en-GB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29229847-E052-F2BD-FB42-4680F1BD6D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1317"/>
            <a:ext cx="5157787" cy="473757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Valenzano (BA)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FEEA7FD8-8E80-347C-0512-2FD4342AC27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31317"/>
            <a:ext cx="5183188" cy="473758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Castellaneta Marina (TA)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281479C-C85E-8380-759A-0B86266A086A}"/>
                  </a:ext>
                </a:extLst>
              </p:cNvPr>
              <p:cNvSpPr txBox="1"/>
              <p:nvPr/>
            </p:nvSpPr>
            <p:spPr>
              <a:xfrm>
                <a:off x="836612" y="2611349"/>
                <a:ext cx="5157786" cy="338554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sz="1600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Fluctuating values in the range of </a:t>
                </a:r>
                <a14:m>
                  <m:oMath xmlns:m="http://schemas.openxmlformats.org/officeDocument/2006/math">
                    <m:r>
                      <a:rPr lang="en-GB" sz="1600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50 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𝑛𝐺𝑦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/</m:t>
                    </m:r>
                    <m:r>
                      <a:rPr lang="en-GB" sz="1600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</m:t>
                    </m:r>
                  </m:oMath>
                </a14:m>
                <a:r>
                  <a:rPr lang="en-GB" sz="1600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 to </a:t>
                </a:r>
                <a14:m>
                  <m:oMath xmlns:m="http://schemas.openxmlformats.org/officeDocument/2006/math">
                    <m:r>
                      <a:rPr lang="en-GB" sz="160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75 </m:t>
                    </m:r>
                    <m:r>
                      <a:rPr lang="en-GB" sz="160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𝑛𝐺𝑦</m:t>
                    </m:r>
                    <m:r>
                      <a:rPr lang="en-GB" sz="160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/</m:t>
                    </m:r>
                    <m:r>
                      <a:rPr lang="en-GB" sz="160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</m:t>
                    </m:r>
                  </m:oMath>
                </a14:m>
                <a:endParaRPr lang="en-GB" sz="1600" noProof="0" dirty="0"/>
              </a:p>
            </p:txBody>
          </p:sp>
        </mc:Choice>
        <mc:Fallback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F281479C-C85E-8380-759A-0B86266A08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12" y="2611349"/>
                <a:ext cx="5157786" cy="338554"/>
              </a:xfrm>
              <a:prstGeom prst="rect">
                <a:avLst/>
              </a:prstGeom>
              <a:blipFill>
                <a:blip r:embed="rId4"/>
                <a:stretch>
                  <a:fillRect t="-8929" b="-17857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71D8253-A6DF-1595-4989-2AF42C9F5C51}"/>
                  </a:ext>
                </a:extLst>
              </p:cNvPr>
              <p:cNvSpPr txBox="1"/>
              <p:nvPr/>
            </p:nvSpPr>
            <p:spPr>
              <a:xfrm>
                <a:off x="6169023" y="2611349"/>
                <a:ext cx="5183188" cy="369332"/>
              </a:xfrm>
              <a:prstGeom prst="rect">
                <a:avLst/>
              </a:prstGeom>
              <a:ln>
                <a:noFill/>
              </a:ln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Stable values around </a:t>
                </a:r>
                <a14:m>
                  <m:oMath xmlns:m="http://schemas.openxmlformats.org/officeDocument/2006/math"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25 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𝑛𝐺𝑦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/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</m:t>
                    </m:r>
                  </m:oMath>
                </a14:m>
                <a:endParaRPr lang="en-GB" noProof="0" dirty="0"/>
              </a:p>
            </p:txBody>
          </p:sp>
        </mc:Choice>
        <mc:Fallback>
          <p:sp>
            <p:nvSpPr>
              <p:cNvPr id="8" name="CasellaDiTesto 7">
                <a:extLst>
                  <a:ext uri="{FF2B5EF4-FFF2-40B4-BE49-F238E27FC236}">
                    <a16:creationId xmlns:a16="http://schemas.microsoft.com/office/drawing/2014/main" id="{C71D8253-A6DF-1595-4989-2AF42C9F5C5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169023" y="2611349"/>
                <a:ext cx="5183188" cy="369332"/>
              </a:xfrm>
              <a:prstGeom prst="rect">
                <a:avLst/>
              </a:prstGeom>
              <a:blipFill>
                <a:blip r:embed="rId5"/>
                <a:stretch>
                  <a:fillRect t="-11475" b="-21311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9B97F67-8555-5DCC-679A-1A52A8729FA4}"/>
                  </a:ext>
                </a:extLst>
              </p:cNvPr>
              <p:cNvSpPr txBox="1"/>
              <p:nvPr/>
            </p:nvSpPr>
            <p:spPr>
              <a:xfrm>
                <a:off x="836612" y="6021367"/>
                <a:ext cx="10515599" cy="369332"/>
              </a:xfrm>
              <a:prstGeom prst="rect">
                <a:avLst/>
              </a:prstGeom>
            </p:spPr>
            <p:style>
              <a:lnRef idx="2">
                <a:schemeClr val="accent6"/>
              </a:lnRef>
              <a:fillRef idx="1">
                <a:schemeClr val="lt1"/>
              </a:fillRef>
              <a:effectRef idx="0">
                <a:schemeClr val="accent6"/>
              </a:effectRef>
              <a:fontRef idx="minor">
                <a:schemeClr val="dk1"/>
              </a:fontRef>
            </p:style>
            <p:txBody>
              <a:bodyPr wrap="square" rtlCol="0">
                <a:spAutoFit/>
              </a:bodyPr>
              <a:lstStyle/>
              <a:p>
                <a:pPr algn="ctr"/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Dose rate values ​​within the ARPA attention threshold (</a:t>
                </a:r>
                <a14:m>
                  <m:oMath xmlns:m="http://schemas.openxmlformats.org/officeDocument/2006/math"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3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00 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𝑛𝐺𝑦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/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h</m:t>
                    </m:r>
                  </m:oMath>
                </a14:m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 </a:t>
                </a:r>
              </a:p>
            </p:txBody>
          </p:sp>
        </mc:Choice>
        <mc:Fallback>
          <p:sp>
            <p:nvSpPr>
              <p:cNvPr id="3" name="CasellaDiTesto 2">
                <a:extLst>
                  <a:ext uri="{FF2B5EF4-FFF2-40B4-BE49-F238E27FC236}">
                    <a16:creationId xmlns:a16="http://schemas.microsoft.com/office/drawing/2014/main" id="{89B97F67-8555-5DCC-679A-1A52A8729FA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6612" y="6021367"/>
                <a:ext cx="10515599" cy="369332"/>
              </a:xfrm>
              <a:prstGeom prst="rect">
                <a:avLst/>
              </a:prstGeom>
              <a:blipFill>
                <a:blip r:embed="rId6"/>
                <a:stretch>
                  <a:fillRect t="-9677" b="-225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5" name="Segnaposto contenuto 14">
            <a:extLst>
              <a:ext uri="{FF2B5EF4-FFF2-40B4-BE49-F238E27FC236}">
                <a16:creationId xmlns:a16="http://schemas.microsoft.com/office/drawing/2014/main" id="{E0B092B5-6977-C50E-6289-82195F8594E5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8066" y="3086956"/>
            <a:ext cx="4316445" cy="2825816"/>
          </a:xfr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FD4DDEC7-94DA-D1F6-CAE1-01293B13C37D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7096" y="3017952"/>
            <a:ext cx="5254604" cy="28630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2154782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>
          <a:extLst>
            <a:ext uri="{FF2B5EF4-FFF2-40B4-BE49-F238E27FC236}">
              <a16:creationId xmlns:a16="http://schemas.microsoft.com/office/drawing/2014/main" id="{3F6EF060-8A0F-6C30-BEBC-F42A4C11D07E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asellaDiTesto 6">
            <a:extLst>
              <a:ext uri="{FF2B5EF4-FFF2-40B4-BE49-F238E27FC236}">
                <a16:creationId xmlns:a16="http://schemas.microsoft.com/office/drawing/2014/main" id="{1268B8A0-6F9B-83B5-F5DA-71BAEC6BCA5B}"/>
              </a:ext>
            </a:extLst>
          </p:cNvPr>
          <p:cNvSpPr txBox="1"/>
          <p:nvPr/>
        </p:nvSpPr>
        <p:spPr>
          <a:xfrm>
            <a:off x="0" y="365125"/>
            <a:ext cx="11352212" cy="1316038"/>
          </a:xfrm>
          <a:prstGeom prst="rect">
            <a:avLst/>
          </a:prstGeom>
          <a:solidFill>
            <a:schemeClr val="accent6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endParaRPr lang="en-GB" noProof="0" dirty="0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08FE649D-75B0-E999-98AA-9189E8CC279E}"/>
                  </a:ext>
                </a:extLst>
              </p:cNvPr>
              <p:cNvSpPr>
                <a:spLocks noGrp="1"/>
              </p:cNvSpPr>
              <p:nvPr>
                <p:ph type="title"/>
              </p:nvPr>
            </p:nvSpPr>
            <p:spPr>
              <a:noFill/>
              <a:ln>
                <a:noFill/>
              </a:ln>
            </p:spPr>
            <p:style>
              <a:lnRef idx="0">
                <a:scrgbClr r="0" g="0" b="0"/>
              </a:lnRef>
              <a:fillRef idx="0">
                <a:scrgbClr r="0" g="0" b="0"/>
              </a:fillRef>
              <a:effectRef idx="0">
                <a:scrgbClr r="0" g="0" b="0"/>
              </a:effectRef>
              <a:fontRef idx="minor">
                <a:schemeClr val="lt1"/>
              </a:fontRef>
            </p:style>
            <p:txBody>
              <a:bodyPr>
                <a:normAutofit/>
              </a:bodyPr>
              <a:lstStyle/>
              <a:p>
                <a:r>
                  <a:rPr lang="en-GB" noProof="0" dirty="0">
                    <a:effectLst>
                      <a:outerShdw blurRad="38100" dist="38100" dir="2700000" algn="tl">
                        <a:srgbClr val="000000">
                          <a:alpha val="43137"/>
                        </a:srgbClr>
                      </a:outerShdw>
                    </a:effectLst>
                    <a:latin typeface="Cambria" panose="02040503050406030204" pitchFamily="18" charset="0"/>
                    <a:ea typeface="Cambria" panose="02040503050406030204" pitchFamily="18" charset="0"/>
                  </a:rPr>
                  <a:t>Specific Activity – </a:t>
                </a:r>
                <a14:m>
                  <m:oMath xmlns:m="http://schemas.openxmlformats.org/officeDocument/2006/math">
                    <m:sPre>
                      <m:sPrePr>
                        <m:ctrlPr>
                          <a:rPr lang="en-GB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</m:ctrlPr>
                      </m:sPrePr>
                      <m:sub>
                        <m:r>
                          <a:rPr lang="en-GB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  <a:ea typeface="Cambria" panose="02040503050406030204" pitchFamily="18" charset="0"/>
                          </a:rPr>
                          <m:t> </m:t>
                        </m:r>
                      </m:sub>
                      <m:sup>
                        <m:r>
                          <a:rPr lang="en-GB" b="0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40</m:t>
                        </m:r>
                      </m:sup>
                      <m:e>
                        <m:r>
                          <a:rPr lang="en-GB" b="0" i="1" noProof="0" smtClean="0">
                            <a:effectLst>
                              <a:outerShdw blurRad="38100" dist="38100" dir="2700000" algn="tl">
                                <a:srgbClr val="000000">
                                  <a:alpha val="43137"/>
                                </a:srgbClr>
                              </a:outerShdw>
                            </a:effectLst>
                            <a:latin typeface="Cambria Math" panose="02040503050406030204" pitchFamily="18" charset="0"/>
                          </a:rPr>
                          <m:t>𝐾</m:t>
                        </m:r>
                      </m:e>
                    </m:sPre>
                  </m:oMath>
                </a14:m>
                <a:r>
                  <a:rPr lang="en-GB" noProof="0" dirty="0"/>
                  <a:t> </a:t>
                </a:r>
                <a14:m>
                  <m:oMath xmlns:m="http://schemas.openxmlformats.org/officeDocument/2006/math"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[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𝐵𝑞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/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𝑘𝑔</m:t>
                    </m:r>
                    <m:r>
                      <a:rPr lang="en-GB" b="0" i="1" noProof="0" smtClean="0">
                        <a:effectLst>
                          <a:outerShdw blurRad="38100" dist="38100" dir="2700000" algn="tl">
                            <a:srgbClr val="000000">
                              <a:alpha val="43137"/>
                            </a:srgbClr>
                          </a:outerShdw>
                        </a:effectLst>
                        <a:latin typeface="Cambria Math" panose="02040503050406030204" pitchFamily="18" charset="0"/>
                      </a:rPr>
                      <m:t>]</m:t>
                    </m:r>
                  </m:oMath>
                </a14:m>
                <a:endParaRPr lang="en-GB" noProof="0" dirty="0"/>
              </a:p>
            </p:txBody>
          </p:sp>
        </mc:Choice>
        <mc:Fallback>
          <p:sp>
            <p:nvSpPr>
              <p:cNvPr id="2" name="Titolo 1">
                <a:extLst>
                  <a:ext uri="{FF2B5EF4-FFF2-40B4-BE49-F238E27FC236}">
                    <a16:creationId xmlns:a16="http://schemas.microsoft.com/office/drawing/2014/main" id="{08FE649D-75B0-E999-98AA-9189E8CC279E}"/>
                  </a:ext>
                </a:extLst>
              </p:cNvPr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>
                <a:blip r:embed="rId2"/>
                <a:stretch>
                  <a:fillRect l="-2435" b="-922"/>
                </a:stretch>
              </a:blipFill>
              <a:ln>
                <a:noFill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3A206952-FD58-FCAD-37B3-A303202FEA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52AE536-6AFE-4F92-B328-A4A874B4FA96}" type="slidenum">
              <a:rPr lang="en-GB" noProof="0" smtClean="0"/>
              <a:t>9</a:t>
            </a:fld>
            <a:endParaRPr lang="en-GB" noProof="0" dirty="0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CDF87E9-A6D8-DCE7-96BA-95A5A1E2451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31317"/>
            <a:ext cx="5157787" cy="473757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Valenzano (BA)</a:t>
            </a:r>
          </a:p>
        </p:txBody>
      </p:sp>
      <p:sp>
        <p:nvSpPr>
          <p:cNvPr id="10" name="Segnaposto testo 9">
            <a:extLst>
              <a:ext uri="{FF2B5EF4-FFF2-40B4-BE49-F238E27FC236}">
                <a16:creationId xmlns:a16="http://schemas.microsoft.com/office/drawing/2014/main" id="{35175142-720D-0810-0521-740DD19344D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2031317"/>
            <a:ext cx="5183188" cy="473758"/>
          </a:xfrm>
          <a:noFill/>
          <a:ln w="12700" cap="flat" cmpd="sng" algn="ctr">
            <a:solidFill>
              <a:schemeClr val="accent6"/>
            </a:solidFill>
            <a:prstDash val="solid"/>
            <a:round/>
            <a:headEnd type="none" w="med" len="med"/>
            <a:tailEnd type="none" w="med" len="med"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accent6"/>
          </a:fontRef>
        </p:style>
        <p:txBody>
          <a:bodyPr/>
          <a:lstStyle/>
          <a:p>
            <a:pPr algn="ctr"/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Castellaneta Marina (TA)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77D3D658-76E7-912B-9D4E-9E0C7EC4A170}"/>
              </a:ext>
            </a:extLst>
          </p:cNvPr>
          <p:cNvSpPr txBox="1"/>
          <p:nvPr/>
        </p:nvSpPr>
        <p:spPr>
          <a:xfrm>
            <a:off x="838200" y="5648464"/>
            <a:ext cx="10515600" cy="707886"/>
          </a:xfrm>
          <a:prstGeom prst="rect">
            <a:avLst/>
          </a:prstGeom>
          <a:noFill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en-GB" sz="4000" noProof="0" dirty="0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FC0669CF-EF0C-769F-A805-5FD1B1D62E42}"/>
              </a:ext>
            </a:extLst>
          </p:cNvPr>
          <p:cNvSpPr txBox="1"/>
          <p:nvPr/>
        </p:nvSpPr>
        <p:spPr>
          <a:xfrm>
            <a:off x="1768185" y="5679243"/>
            <a:ext cx="2369353" cy="646331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Limestone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Sand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903A8D5-008D-C952-5A9F-9130467C9E93}"/>
                  </a:ext>
                </a:extLst>
              </p:cNvPr>
              <p:cNvSpPr txBox="1"/>
              <p:nvPr/>
            </p:nvSpPr>
            <p:spPr>
              <a:xfrm>
                <a:off x="4927158" y="5679243"/>
                <a:ext cx="1951538" cy="64633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/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Regional average (</a:t>
                </a:r>
                <a14:m>
                  <m:oMath xmlns:m="http://schemas.openxmlformats.org/officeDocument/2006/math"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≈3</m:t>
                    </m:r>
                    <m:r>
                      <a:rPr lang="en-GB" b="0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00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 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𝐵𝑞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/</m:t>
                    </m:r>
                    <m:r>
                      <a:rPr lang="en-GB" i="1" noProof="0" smtClean="0">
                        <a:latin typeface="Cambria Math" panose="02040503050406030204" pitchFamily="18" charset="0"/>
                        <a:ea typeface="Cambria" panose="02040503050406030204" pitchFamily="18" charset="0"/>
                      </a:rPr>
                      <m:t>𝑘𝑔</m:t>
                    </m:r>
                  </m:oMath>
                </a14:m>
                <a:r>
                  <a:rPr lang="en-GB" noProof="0" dirty="0">
                    <a:latin typeface="Cambria" panose="02040503050406030204" pitchFamily="18" charset="0"/>
                    <a:ea typeface="Cambria" panose="02040503050406030204" pitchFamily="18" charset="0"/>
                  </a:rPr>
                  <a:t>)</a:t>
                </a:r>
                <a:endParaRPr lang="en-GB" noProof="0" dirty="0"/>
              </a:p>
            </p:txBody>
          </p:sp>
        </mc:Choice>
        <mc:Fallback>
          <p:sp>
            <p:nvSpPr>
              <p:cNvPr id="11" name="CasellaDiTesto 10">
                <a:extLst>
                  <a:ext uri="{FF2B5EF4-FFF2-40B4-BE49-F238E27FC236}">
                    <a16:creationId xmlns:a16="http://schemas.microsoft.com/office/drawing/2014/main" id="{A903A8D5-008D-C952-5A9F-9130467C9E9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927158" y="5679243"/>
                <a:ext cx="1951538" cy="646331"/>
              </a:xfrm>
              <a:prstGeom prst="rect">
                <a:avLst/>
              </a:prstGeom>
              <a:blipFill>
                <a:blip r:embed="rId3"/>
                <a:stretch>
                  <a:fillRect t="-6604" r="-1875" b="-1226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42D67147-398F-5484-63DC-5DC3CCF0A261}"/>
              </a:ext>
            </a:extLst>
          </p:cNvPr>
          <p:cNvSpPr txBox="1"/>
          <p:nvPr/>
        </p:nvSpPr>
        <p:spPr>
          <a:xfrm>
            <a:off x="7738498" y="5679243"/>
            <a:ext cx="318692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Clay</a:t>
            </a:r>
          </a:p>
          <a:p>
            <a:pPr marL="285750" indent="-285750">
              <a:buFont typeface="Wingdings" panose="05000000000000000000" pitchFamily="2" charset="2"/>
              <a:buChar char="§"/>
            </a:pPr>
            <a:r>
              <a:rPr lang="en-GB" noProof="0" dirty="0">
                <a:latin typeface="Cambria" panose="02040503050406030204" pitchFamily="18" charset="0"/>
                <a:ea typeface="Cambria" panose="02040503050406030204" pitchFamily="18" charset="0"/>
              </a:rPr>
              <a:t>Potassium-based fertilizers</a:t>
            </a:r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1019025-065F-2A79-20FE-4CD18EF81A28}"/>
                  </a:ext>
                </a:extLst>
              </p:cNvPr>
              <p:cNvSpPr txBox="1"/>
              <p:nvPr/>
            </p:nvSpPr>
            <p:spPr>
              <a:xfrm>
                <a:off x="6878696" y="5817741"/>
                <a:ext cx="789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14" name="CasellaDiTesto 13">
                <a:extLst>
                  <a:ext uri="{FF2B5EF4-FFF2-40B4-BE49-F238E27FC236}">
                    <a16:creationId xmlns:a16="http://schemas.microsoft.com/office/drawing/2014/main" id="{F1019025-065F-2A79-20FE-4CD18EF81A2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878696" y="5817741"/>
                <a:ext cx="789618" cy="369332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>
        <mc:Choice xmlns:a14="http://schemas.microsoft.com/office/drawing/2010/main"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EF4425D2-8469-1240-188D-4ED9C80005ED}"/>
                  </a:ext>
                </a:extLst>
              </p:cNvPr>
              <p:cNvSpPr txBox="1"/>
              <p:nvPr/>
            </p:nvSpPr>
            <p:spPr>
              <a:xfrm>
                <a:off x="4137539" y="5817741"/>
                <a:ext cx="789618" cy="369332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en-GB" b="0" i="1" noProof="0" smtClean="0">
                          <a:latin typeface="Cambria Math" panose="02040503050406030204" pitchFamily="18" charset="0"/>
                        </a:rPr>
                        <m:t>&lt;</m:t>
                      </m:r>
                    </m:oMath>
                  </m:oMathPara>
                </a14:m>
                <a:endParaRPr lang="en-GB" noProof="0" dirty="0"/>
              </a:p>
            </p:txBody>
          </p:sp>
        </mc:Choice>
        <mc:Fallback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EF4425D2-8469-1240-188D-4ED9C80005E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37539" y="5817741"/>
                <a:ext cx="789618" cy="369332"/>
              </a:xfrm>
              <a:prstGeom prst="rect">
                <a:avLst/>
              </a:prstGeom>
              <a:blipFill>
                <a:blip r:embed="rId5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20" name="Segnaposto contenuto 19">
            <a:extLst>
              <a:ext uri="{FF2B5EF4-FFF2-40B4-BE49-F238E27FC236}">
                <a16:creationId xmlns:a16="http://schemas.microsoft.com/office/drawing/2014/main" id="{F77E94F9-C68A-E99D-9FDA-5BD5475CF75A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57371" y="2655203"/>
            <a:ext cx="4322620" cy="2843132"/>
          </a:xfrm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739DF6DC-75A4-3CAF-9C1F-8523184F866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27572" y="2628969"/>
            <a:ext cx="5266180" cy="2857735"/>
          </a:xfrm>
          <a:prstGeom prst="rect">
            <a:avLst/>
          </a:prstGeom>
        </p:spPr>
      </p:pic>
      <p:pic>
        <p:nvPicPr>
          <p:cNvPr id="21" name="Segnaposto contenuto 20">
            <a:extLst>
              <a:ext uri="{FF2B5EF4-FFF2-40B4-BE49-F238E27FC236}">
                <a16:creationId xmlns:a16="http://schemas.microsoft.com/office/drawing/2014/main" id="{29C37573-1DE7-8D66-4BCF-27C10B1CF6B3}"/>
              </a:ext>
            </a:extLst>
          </p:cNvPr>
          <p:cNvPicPr>
            <a:picLocks noGrp="1" noChangeAspect="1"/>
          </p:cNvPicPr>
          <p:nvPr>
            <p:ph sz="quarter" idx="4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55972" y="2627435"/>
            <a:ext cx="4619624" cy="2869366"/>
          </a:xfrm>
        </p:spPr>
      </p:pic>
    </p:spTree>
    <p:extLst>
      <p:ext uri="{BB962C8B-B14F-4D97-AF65-F5344CB8AC3E}">
        <p14:creationId xmlns:p14="http://schemas.microsoft.com/office/powerpoint/2010/main" val="2738567382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1661</TotalTime>
  <Words>414</Words>
  <Application>Microsoft Office PowerPoint</Application>
  <PresentationFormat>Widescreen</PresentationFormat>
  <Paragraphs>118</Paragraphs>
  <Slides>14</Slides>
  <Notes>0</Notes>
  <HiddenSlides>0</HiddenSlides>
  <MMClips>1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14</vt:i4>
      </vt:variant>
    </vt:vector>
  </HeadingPairs>
  <TitlesOfParts>
    <vt:vector size="22" baseType="lpstr">
      <vt:lpstr>Arial</vt:lpstr>
      <vt:lpstr>Calibri</vt:lpstr>
      <vt:lpstr>Calibri Light</vt:lpstr>
      <vt:lpstr>Cambria</vt:lpstr>
      <vt:lpstr>Cambria Math</vt:lpstr>
      <vt:lpstr>Edwardian Script ITC</vt:lpstr>
      <vt:lpstr>Wingdings</vt:lpstr>
      <vt:lpstr>Tema di Office</vt:lpstr>
      <vt:lpstr>Innovative Gamma-Ray Imaging Techniques for Environmental Applications</vt:lpstr>
      <vt:lpstr>Outline</vt:lpstr>
      <vt:lpstr>Environmental Radioactivity</vt:lpstr>
      <vt:lpstr>UAV for Environmental Monitoring</vt:lpstr>
      <vt:lpstr>Comparison between Scintillators</vt:lpstr>
      <vt:lpstr>Key sites for Environmental Monitoring</vt:lpstr>
      <vt:lpstr>Biological Risk – Count Rate [Hz]</vt:lpstr>
      <vt:lpstr>Biological Risk – Dose Rate [nGy/h]</vt:lpstr>
      <vt:lpstr>Specific Activity – (_ ^40)K [Bq/kg]</vt:lpstr>
      <vt:lpstr>Specific Activity – (_ ^238)U [Bq/kg]</vt:lpstr>
      <vt:lpstr>Specific Activity – (_ ^232)Th [Bq/kg]</vt:lpstr>
      <vt:lpstr>Principal Component Analysis (PCA)</vt:lpstr>
      <vt:lpstr>Presentazione standard di PowerPoint</vt:lpstr>
      <vt:lpstr>Most relevant Decay Chains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UTENTE</dc:creator>
  <cp:lastModifiedBy>UTENTE</cp:lastModifiedBy>
  <cp:revision>482</cp:revision>
  <dcterms:created xsi:type="dcterms:W3CDTF">2025-06-21T09:37:12Z</dcterms:created>
  <dcterms:modified xsi:type="dcterms:W3CDTF">2025-09-30T08:25:57Z</dcterms:modified>
</cp:coreProperties>
</file>