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01" r:id="rId2"/>
  </p:sldMasterIdLst>
  <p:notesMasterIdLst>
    <p:notesMasterId r:id="rId193"/>
  </p:notesMasterIdLst>
  <p:handoutMasterIdLst>
    <p:handoutMasterId r:id="rId194"/>
  </p:handoutMasterIdLst>
  <p:sldIdLst>
    <p:sldId id="293" r:id="rId3"/>
    <p:sldId id="5739" r:id="rId4"/>
    <p:sldId id="5740" r:id="rId5"/>
    <p:sldId id="5741" r:id="rId6"/>
    <p:sldId id="5742" r:id="rId7"/>
    <p:sldId id="5847" r:id="rId8"/>
    <p:sldId id="5848" r:id="rId9"/>
    <p:sldId id="5743" r:id="rId10"/>
    <p:sldId id="5744" r:id="rId11"/>
    <p:sldId id="5745" r:id="rId12"/>
    <p:sldId id="5746" r:id="rId13"/>
    <p:sldId id="5747" r:id="rId14"/>
    <p:sldId id="5748" r:id="rId15"/>
    <p:sldId id="5749" r:id="rId16"/>
    <p:sldId id="5750" r:id="rId17"/>
    <p:sldId id="5751" r:id="rId18"/>
    <p:sldId id="5752" r:id="rId19"/>
    <p:sldId id="5753" r:id="rId20"/>
    <p:sldId id="5754" r:id="rId21"/>
    <p:sldId id="5755" r:id="rId22"/>
    <p:sldId id="5756" r:id="rId23"/>
    <p:sldId id="5757" r:id="rId24"/>
    <p:sldId id="5758" r:id="rId25"/>
    <p:sldId id="5759" r:id="rId26"/>
    <p:sldId id="5760" r:id="rId27"/>
    <p:sldId id="5761" r:id="rId28"/>
    <p:sldId id="5762" r:id="rId29"/>
    <p:sldId id="5763" r:id="rId30"/>
    <p:sldId id="5764" r:id="rId31"/>
    <p:sldId id="5766" r:id="rId32"/>
    <p:sldId id="5767" r:id="rId33"/>
    <p:sldId id="5768" r:id="rId34"/>
    <p:sldId id="5770" r:id="rId35"/>
    <p:sldId id="5769" r:id="rId36"/>
    <p:sldId id="5771" r:id="rId37"/>
    <p:sldId id="5772" r:id="rId38"/>
    <p:sldId id="5773" r:id="rId39"/>
    <p:sldId id="5774" r:id="rId40"/>
    <p:sldId id="5775" r:id="rId41"/>
    <p:sldId id="5776" r:id="rId42"/>
    <p:sldId id="5777" r:id="rId43"/>
    <p:sldId id="5778" r:id="rId44"/>
    <p:sldId id="5779" r:id="rId45"/>
    <p:sldId id="5780" r:id="rId46"/>
    <p:sldId id="5781" r:id="rId47"/>
    <p:sldId id="5782" r:id="rId48"/>
    <p:sldId id="5783" r:id="rId49"/>
    <p:sldId id="5784" r:id="rId50"/>
    <p:sldId id="5785" r:id="rId51"/>
    <p:sldId id="5786" r:id="rId52"/>
    <p:sldId id="5787" r:id="rId53"/>
    <p:sldId id="5788" r:id="rId54"/>
    <p:sldId id="5789" r:id="rId55"/>
    <p:sldId id="5790" r:id="rId56"/>
    <p:sldId id="5791" r:id="rId57"/>
    <p:sldId id="5792" r:id="rId58"/>
    <p:sldId id="5793" r:id="rId59"/>
    <p:sldId id="5794" r:id="rId60"/>
    <p:sldId id="5795" r:id="rId61"/>
    <p:sldId id="5796" r:id="rId62"/>
    <p:sldId id="5797" r:id="rId63"/>
    <p:sldId id="5798" r:id="rId64"/>
    <p:sldId id="5799" r:id="rId65"/>
    <p:sldId id="5800" r:id="rId66"/>
    <p:sldId id="5801" r:id="rId67"/>
    <p:sldId id="5802" r:id="rId68"/>
    <p:sldId id="5804" r:id="rId69"/>
    <p:sldId id="5805" r:id="rId70"/>
    <p:sldId id="5806" r:id="rId71"/>
    <p:sldId id="5807" r:id="rId72"/>
    <p:sldId id="5808" r:id="rId73"/>
    <p:sldId id="5809" r:id="rId74"/>
    <p:sldId id="5810" r:id="rId75"/>
    <p:sldId id="5811" r:id="rId76"/>
    <p:sldId id="5812" r:id="rId77"/>
    <p:sldId id="5813" r:id="rId78"/>
    <p:sldId id="5814" r:id="rId79"/>
    <p:sldId id="5815" r:id="rId80"/>
    <p:sldId id="5816" r:id="rId81"/>
    <p:sldId id="5817" r:id="rId82"/>
    <p:sldId id="5818" r:id="rId83"/>
    <p:sldId id="5819" r:id="rId84"/>
    <p:sldId id="5820" r:id="rId85"/>
    <p:sldId id="5821" r:id="rId86"/>
    <p:sldId id="5822" r:id="rId87"/>
    <p:sldId id="5823" r:id="rId88"/>
    <p:sldId id="5824" r:id="rId89"/>
    <p:sldId id="5825" r:id="rId90"/>
    <p:sldId id="5826" r:id="rId91"/>
    <p:sldId id="5837" r:id="rId92"/>
    <p:sldId id="5828" r:id="rId93"/>
    <p:sldId id="5829" r:id="rId94"/>
    <p:sldId id="5830" r:id="rId95"/>
    <p:sldId id="5831" r:id="rId96"/>
    <p:sldId id="5832" r:id="rId97"/>
    <p:sldId id="5833" r:id="rId98"/>
    <p:sldId id="5834" r:id="rId99"/>
    <p:sldId id="5835" r:id="rId100"/>
    <p:sldId id="5836" r:id="rId101"/>
    <p:sldId id="5838" r:id="rId102"/>
    <p:sldId id="5839" r:id="rId103"/>
    <p:sldId id="5840" r:id="rId104"/>
    <p:sldId id="5841" r:id="rId105"/>
    <p:sldId id="5842" r:id="rId106"/>
    <p:sldId id="5843" r:id="rId107"/>
    <p:sldId id="5844" r:id="rId108"/>
    <p:sldId id="5845" r:id="rId109"/>
    <p:sldId id="5846" r:id="rId110"/>
    <p:sldId id="5684" r:id="rId111"/>
    <p:sldId id="1355" r:id="rId112"/>
    <p:sldId id="5692" r:id="rId113"/>
    <p:sldId id="5695" r:id="rId114"/>
    <p:sldId id="5696" r:id="rId115"/>
    <p:sldId id="5693" r:id="rId116"/>
    <p:sldId id="5694" r:id="rId117"/>
    <p:sldId id="5699" r:id="rId118"/>
    <p:sldId id="1342" r:id="rId119"/>
    <p:sldId id="5698" r:id="rId120"/>
    <p:sldId id="5697" r:id="rId121"/>
    <p:sldId id="5700" r:id="rId122"/>
    <p:sldId id="5738" r:id="rId123"/>
    <p:sldId id="536" r:id="rId124"/>
    <p:sldId id="537" r:id="rId125"/>
    <p:sldId id="524" r:id="rId126"/>
    <p:sldId id="525" r:id="rId127"/>
    <p:sldId id="5720" r:id="rId128"/>
    <p:sldId id="1348" r:id="rId129"/>
    <p:sldId id="5702" r:id="rId130"/>
    <p:sldId id="5703" r:id="rId131"/>
    <p:sldId id="5704" r:id="rId132"/>
    <p:sldId id="5705" r:id="rId133"/>
    <p:sldId id="5706" r:id="rId134"/>
    <p:sldId id="5707" r:id="rId135"/>
    <p:sldId id="5708" r:id="rId136"/>
    <p:sldId id="5709" r:id="rId137"/>
    <p:sldId id="5710" r:id="rId138"/>
    <p:sldId id="5714" r:id="rId139"/>
    <p:sldId id="5715" r:id="rId140"/>
    <p:sldId id="5736" r:id="rId141"/>
    <p:sldId id="5727" r:id="rId142"/>
    <p:sldId id="5728" r:id="rId143"/>
    <p:sldId id="1357" r:id="rId144"/>
    <p:sldId id="5717" r:id="rId145"/>
    <p:sldId id="5718" r:id="rId146"/>
    <p:sldId id="5719" r:id="rId147"/>
    <p:sldId id="5721" r:id="rId148"/>
    <p:sldId id="5716" r:id="rId149"/>
    <p:sldId id="5722" r:id="rId150"/>
    <p:sldId id="5723" r:id="rId151"/>
    <p:sldId id="5724" r:id="rId152"/>
    <p:sldId id="5730" r:id="rId153"/>
    <p:sldId id="5731" r:id="rId154"/>
    <p:sldId id="5732" r:id="rId155"/>
    <p:sldId id="5733" r:id="rId156"/>
    <p:sldId id="5725" r:id="rId157"/>
    <p:sldId id="1212" r:id="rId158"/>
    <p:sldId id="2759" r:id="rId159"/>
    <p:sldId id="1034" r:id="rId160"/>
    <p:sldId id="5735" r:id="rId161"/>
    <p:sldId id="1038" r:id="rId162"/>
    <p:sldId id="1039" r:id="rId163"/>
    <p:sldId id="2765" r:id="rId164"/>
    <p:sldId id="526" r:id="rId165"/>
    <p:sldId id="1248" r:id="rId166"/>
    <p:sldId id="1351" r:id="rId167"/>
    <p:sldId id="2761" r:id="rId168"/>
    <p:sldId id="1353" r:id="rId169"/>
    <p:sldId id="2773" r:id="rId170"/>
    <p:sldId id="2861" r:id="rId171"/>
    <p:sldId id="1354" r:id="rId172"/>
    <p:sldId id="2760" r:id="rId173"/>
    <p:sldId id="1326" r:id="rId174"/>
    <p:sldId id="5734" r:id="rId175"/>
    <p:sldId id="1302" r:id="rId176"/>
    <p:sldId id="1309" r:id="rId177"/>
    <p:sldId id="5737" r:id="rId178"/>
    <p:sldId id="1224" r:id="rId179"/>
    <p:sldId id="1225" r:id="rId180"/>
    <p:sldId id="1267" r:id="rId181"/>
    <p:sldId id="1274" r:id="rId182"/>
    <p:sldId id="1275" r:id="rId183"/>
    <p:sldId id="1276" r:id="rId184"/>
    <p:sldId id="1271" r:id="rId185"/>
    <p:sldId id="1321" r:id="rId186"/>
    <p:sldId id="1305" r:id="rId187"/>
    <p:sldId id="1273" r:id="rId188"/>
    <p:sldId id="1308" r:id="rId189"/>
    <p:sldId id="1322" r:id="rId190"/>
    <p:sldId id="2862" r:id="rId191"/>
    <p:sldId id="1323" r:id="rId192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ressan" initials="AB" lastIdx="0" clrIdx="0">
    <p:extLst>
      <p:ext uri="{19B8F6BF-5375-455C-9EA6-DF929625EA0E}">
        <p15:presenceInfo xmlns:p15="http://schemas.microsoft.com/office/powerpoint/2012/main" userId="d7d375ff5d4160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8B30"/>
    <a:srgbClr val="CC6600"/>
    <a:srgbClr val="008000"/>
    <a:srgbClr val="CC9900"/>
    <a:srgbClr val="0070C0"/>
    <a:srgbClr val="FFFFFF"/>
    <a:srgbClr val="FF9933"/>
    <a:srgbClr val="66FF99"/>
    <a:srgbClr val="D7D447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817" autoAdjust="0"/>
  </p:normalViewPr>
  <p:slideViewPr>
    <p:cSldViewPr>
      <p:cViewPr varScale="1">
        <p:scale>
          <a:sx n="139" d="100"/>
          <a:sy n="139" d="100"/>
        </p:scale>
        <p:origin x="474" y="108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6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-7992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handoutMaster" Target="handoutMasters/handout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commentAuthors" Target="commentAuthors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1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4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6C0FE-2976-4C74-AF50-03237A92FC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78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6C0FE-2976-4C74-AF50-03237A92FCE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6C0FE-2976-4C74-AF50-03237A92FCE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5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6C0FE-2976-4C74-AF50-03237A92FCE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7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6C0FE-2976-4C74-AF50-03237A92FCE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29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3282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63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79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5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27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997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177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177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880920" y="8686490"/>
            <a:ext cx="2975528" cy="455950"/>
          </a:xfrm>
          <a:prstGeom prst="rect">
            <a:avLst/>
          </a:prstGeom>
          <a:noFill/>
        </p:spPr>
        <p:txBody>
          <a:bodyPr lIns="86493" tIns="43247" rIns="86493" bIns="43247"/>
          <a:lstStyle>
            <a:lvl1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1pPr>
            <a:lvl2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2pPr>
            <a:lvl3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3pPr>
            <a:lvl4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defTabSz="394926" eaLnBrk="0"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378560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811026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43491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75957" indent="-216233" defTabSz="3949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26174" algn="l"/>
                <a:tab pos="1252348" algn="l"/>
                <a:tab pos="1878522" algn="l"/>
                <a:tab pos="2504696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898B8F9-2553-4F06-BE38-7F83CFB7568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178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8685" y="8686490"/>
            <a:ext cx="2969316" cy="4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1" tIns="44101" rIns="88201" bIns="44101" anchor="b"/>
          <a:lstStyle>
            <a:lvl1pPr defTabSz="933450" eaLnBrk="0">
              <a:defRPr sz="1400">
                <a:solidFill>
                  <a:schemeClr val="tx1"/>
                </a:solidFill>
                <a:latin typeface="Arial" charset="0"/>
              </a:defRPr>
            </a:lvl1pPr>
            <a:lvl2pPr defTabSz="933450" eaLnBrk="0">
              <a:defRPr sz="1400">
                <a:solidFill>
                  <a:schemeClr val="tx1"/>
                </a:solidFill>
                <a:latin typeface="Arial" charset="0"/>
              </a:defRPr>
            </a:lvl2pPr>
            <a:lvl3pPr defTabSz="933450" eaLnBrk="0">
              <a:defRPr sz="1400">
                <a:solidFill>
                  <a:schemeClr val="tx1"/>
                </a:solidFill>
                <a:latin typeface="Arial" charset="0"/>
              </a:defRPr>
            </a:lvl3pPr>
            <a:lvl4pPr defTabSz="933450" eaLnBrk="0">
              <a:defRPr sz="1400">
                <a:solidFill>
                  <a:schemeClr val="tx1"/>
                </a:solidFill>
                <a:latin typeface="Arial" charset="0"/>
              </a:defRPr>
            </a:lvl4pPr>
            <a:lvl5pPr defTabSz="933450" eaLnBrk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fld id="{08FE8D10-8391-46D7-8FF3-7E3CAA7FE0B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lnSpc>
                  <a:spcPct val="100000"/>
                </a:lnSpc>
                <a:spcBef>
                  <a:spcPct val="20000"/>
                </a:spcBef>
                <a:buClrTx/>
                <a:buSzTx/>
                <a:buFontTx/>
                <a:buNone/>
              </a:pPr>
              <a:t>178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2625"/>
            <a:ext cx="5491163" cy="3432175"/>
          </a:xfrm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2464"/>
            <a:ext cx="5028578" cy="4117610"/>
          </a:xfrm>
          <a:noFill/>
        </p:spPr>
        <p:txBody>
          <a:bodyPr lIns="88201" tIns="44101" rIns="88201" bIns="44101"/>
          <a:lstStyle/>
          <a:p>
            <a:pPr defTabSz="864931"/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21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6913" y="690563"/>
            <a:ext cx="54721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078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53114-0D40-384A-9E11-76EB88F8D7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7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</a:t>
            </a:r>
            <a:r>
              <a:rPr lang="en-US" baseline="0" dirty="0"/>
              <a:t> with HERA could be made more explicit. Table/column presentation.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RY: Uniqueness of EIC compared to HERA and other DIS facilities is more effectively made on p.7.   Keep as backup.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71430-EBBA-144C-9116-6DF925E7A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00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09549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DECAC-2384-45BD-B284-B16C5221EC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09549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7563D-1F51-439C-9004-95867666A0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3925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6913" y="690563"/>
            <a:ext cx="54721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689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71430-EBBA-144C-9116-6DF925E7A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7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09549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DECAC-2384-45BD-B284-B16C5221EC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09549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3925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7563D-1F51-439C-9004-95867666A0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23925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6913" y="690563"/>
            <a:ext cx="54721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29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2" y="0"/>
            <a:ext cx="5848507" cy="1840178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5960920" y="3771900"/>
            <a:ext cx="320039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 defTabSz="457191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400" b="0" baseline="0" dirty="0">
                <a:solidFill>
                  <a:srgbClr val="FFC000"/>
                </a:solidFill>
                <a:latin typeface="+mn-lt"/>
              </a:rPr>
              <a:t>Andrea Bressan</a:t>
            </a:r>
            <a:br>
              <a:rPr lang="en-GB" sz="2400" b="0" baseline="0" dirty="0">
                <a:solidFill>
                  <a:srgbClr val="FFC000"/>
                </a:solidFill>
                <a:latin typeface="+mn-lt"/>
              </a:rPr>
            </a:br>
            <a:r>
              <a:rPr lang="en-GB" sz="1400" b="0" baseline="0" dirty="0">
                <a:solidFill>
                  <a:srgbClr val="FFC000"/>
                </a:solidFill>
                <a:latin typeface="+mn-lt"/>
              </a:rPr>
              <a:t>University of Trieste and INFN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021" y="4838700"/>
            <a:ext cx="922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cap="small" baseline="0" dirty="0">
                <a:solidFill>
                  <a:srgbClr val="FFFF00"/>
                </a:solidFill>
                <a:latin typeface="High Tower Text" panose="02040502050506030303" pitchFamily="18" charset="0"/>
              </a:rPr>
              <a:t>XXXV International School "Francesco Romano" on Nuclear, Subnuclear and </a:t>
            </a:r>
            <a:r>
              <a:rPr lang="en-US" sz="2000" b="1" cap="small" baseline="0" dirty="0" err="1">
                <a:solidFill>
                  <a:srgbClr val="FFFF00"/>
                </a:solidFill>
                <a:latin typeface="High Tower Text" panose="02040502050506030303" pitchFamily="18" charset="0"/>
              </a:rPr>
              <a:t>Astroparticle</a:t>
            </a:r>
            <a:r>
              <a:rPr lang="en-US" sz="2000" b="1" cap="small" baseline="0" dirty="0">
                <a:solidFill>
                  <a:srgbClr val="FFFF00"/>
                </a:solidFill>
                <a:latin typeface="High Tower Text" panose="02040502050506030303" pitchFamily="18" charset="0"/>
              </a:rPr>
              <a:t> Physics </a:t>
            </a:r>
            <a:r>
              <a:rPr lang="en-US" sz="2000" cap="small" baseline="0" dirty="0">
                <a:solidFill>
                  <a:srgbClr val="FFFF00"/>
                </a:solidFill>
                <a:latin typeface="High Tower Text" panose="02040502050506030303" pitchFamily="18" charset="0"/>
              </a:rPr>
              <a:t> </a:t>
            </a:r>
          </a:p>
          <a:p>
            <a:pPr algn="r"/>
            <a:r>
              <a:rPr lang="it-IT" sz="1800" cap="small" baseline="0" dirty="0">
                <a:solidFill>
                  <a:srgbClr val="FFFF00"/>
                </a:solidFill>
                <a:latin typeface="High Tower Text" panose="02040502050506030303" pitchFamily="18" charset="0"/>
              </a:rPr>
              <a:t>28 September-5 </a:t>
            </a:r>
            <a:r>
              <a:rPr lang="it-IT" sz="1800" cap="small" baseline="0" dirty="0" err="1">
                <a:solidFill>
                  <a:srgbClr val="FFFF00"/>
                </a:solidFill>
                <a:latin typeface="High Tower Text" panose="02040502050506030303" pitchFamily="18" charset="0"/>
              </a:rPr>
              <a:t>October</a:t>
            </a:r>
            <a:r>
              <a:rPr lang="it-IT" sz="1800" cap="small" baseline="0" dirty="0">
                <a:solidFill>
                  <a:srgbClr val="FFFF00"/>
                </a:solidFill>
                <a:latin typeface="High Tower Text" panose="02040502050506030303" pitchFamily="18" charset="0"/>
              </a:rPr>
              <a:t> 2025, Monopoli, ITALY</a:t>
            </a:r>
            <a:endParaRPr lang="en-GB" sz="1800" cap="small" dirty="0">
              <a:solidFill>
                <a:srgbClr val="FFFF0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651"/>
            <a:ext cx="1421606" cy="833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96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D08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68501"/>
            <a:ext cx="7772400" cy="1833563"/>
          </a:xfrm>
        </p:spPr>
        <p:txBody>
          <a:bodyPr anchor="b">
            <a:normAutofit/>
          </a:bodyPr>
          <a:lstStyle>
            <a:lvl1pPr algn="l">
              <a:defRPr sz="36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5721"/>
            <a:ext cx="7772400" cy="125015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832860"/>
            <a:ext cx="7848600" cy="132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6D393A-7813-43E2-9AA5-1222445CB5BA}"/>
              </a:ext>
            </a:extLst>
          </p:cNvPr>
          <p:cNvSpPr txBox="1">
            <a:spLocks/>
          </p:cNvSpPr>
          <p:nvPr userDrawn="1"/>
        </p:nvSpPr>
        <p:spPr>
          <a:xfrm>
            <a:off x="0" y="5490795"/>
            <a:ext cx="1746806" cy="224206"/>
          </a:xfrm>
          <a:prstGeom prst="rect">
            <a:avLst/>
          </a:prstGeom>
        </p:spPr>
        <p:txBody>
          <a:bodyPr vert="horz" lIns="91440" tIns="0" rIns="9144" bIns="0"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5/06/2023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9D7E46A-FD8C-48FE-9321-06A30A594B98}"/>
              </a:ext>
            </a:extLst>
          </p:cNvPr>
          <p:cNvSpPr txBox="1">
            <a:spLocks/>
          </p:cNvSpPr>
          <p:nvPr userDrawn="1"/>
        </p:nvSpPr>
        <p:spPr>
          <a:xfrm>
            <a:off x="2961863" y="5490794"/>
            <a:ext cx="3538331" cy="22420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F2DDE-E440-42CE-8DDD-6901743BAEC1}"/>
              </a:ext>
            </a:extLst>
          </p:cNvPr>
          <p:cNvSpPr txBox="1">
            <a:spLocks/>
          </p:cNvSpPr>
          <p:nvPr userDrawn="1"/>
        </p:nvSpPr>
        <p:spPr>
          <a:xfrm>
            <a:off x="7864340" y="5490798"/>
            <a:ext cx="1279663" cy="22420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8318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alphaModFix amt="2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43300"/>
            <a:ext cx="9144000" cy="6400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Castellar" panose="020A0402060406010301" pitchFamily="18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Date Placeholder 29"/>
          <p:cNvSpPr>
            <a:spLocks noGrp="1"/>
          </p:cNvSpPr>
          <p:nvPr>
            <p:ph type="dt" sz="half" idx="10"/>
          </p:nvPr>
        </p:nvSpPr>
        <p:spPr>
          <a:xfrm>
            <a:off x="2" y="5524504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4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4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2" y="1028700"/>
            <a:ext cx="8534400" cy="4420800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94" y="53181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 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190500"/>
            <a:ext cx="8839200" cy="533400"/>
          </a:xfrm>
          <a:noFill/>
        </p:spPr>
        <p:txBody>
          <a:bodyPr wrap="square">
            <a:normAutofit/>
          </a:bodyPr>
          <a:lstStyle>
            <a:lvl1pPr algn="ctr">
              <a:defRPr sz="30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4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CC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68501"/>
            <a:ext cx="7772400" cy="1833563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5721"/>
            <a:ext cx="7772400" cy="1250156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r"/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832860"/>
            <a:ext cx="7848600" cy="132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11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alphaModFix amt="2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43300"/>
            <a:ext cx="9144000" cy="6400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  <a:latin typeface="Castellar" panose="020A0402060406010301" pitchFamily="18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Date Placeholder 29"/>
          <p:cNvSpPr>
            <a:spLocks noGrp="1"/>
          </p:cNvSpPr>
          <p:nvPr>
            <p:ph type="dt" sz="half" idx="10"/>
          </p:nvPr>
        </p:nvSpPr>
        <p:spPr>
          <a:xfrm>
            <a:off x="2" y="5524504"/>
            <a:ext cx="2133600" cy="15187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29000" y="5524504"/>
            <a:ext cx="2895600" cy="151871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382000" y="5524504"/>
            <a:ext cx="762000" cy="151871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B8DFE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502567A-F768-4C88-A627-18353962A4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7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173355" y="203201"/>
            <a:ext cx="8793480" cy="53149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735313"/>
            <a:ext cx="7475220" cy="243840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224696"/>
            <a:ext cx="6575895" cy="115680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1115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64" y="377700"/>
            <a:ext cx="1421606" cy="8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5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9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3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119" r:id="rId2"/>
    <p:sldLayoutId id="2147484125" r:id="rId3"/>
  </p:sldLayoutIdLst>
  <p:hf hdr="0"/>
  <p:txStyles>
    <p:titleStyle>
      <a:lvl1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191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191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382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573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764" algn="l" defTabSz="457191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07" indent="-341307" algn="l" defTabSz="457191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48" indent="-284158" algn="l" defTabSz="457191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2977" indent="-228595" algn="l" defTabSz="457191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168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359" indent="-228595" algn="l" defTabSz="457191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550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741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893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122" indent="-228595" algn="l" defTabSz="457191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175069"/>
            <a:ext cx="8793480" cy="531494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170" y="444500"/>
            <a:ext cx="7406640" cy="113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3" y="1714500"/>
            <a:ext cx="7404653" cy="3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92" y="5123202"/>
            <a:ext cx="17468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5172460"/>
            <a:ext cx="353833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5186528"/>
            <a:ext cx="127966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70C0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8" r:id="rId3"/>
    <p:sldLayoutId id="2147484122" r:id="rId4"/>
    <p:sldLayoutId id="2147484126" r:id="rId5"/>
    <p:sldLayoutId id="2147484127" r:id="rId6"/>
    <p:sldLayoutId id="2147484128" r:id="rId7"/>
  </p:sldLayoutIdLst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1.png"/><Relationship Id="rId4" Type="http://schemas.openxmlformats.org/officeDocument/2006/relationships/image" Target="../media/image3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emf"/><Relationship Id="rId11" Type="http://schemas.openxmlformats.org/officeDocument/2006/relationships/image" Target="../media/image60.png"/><Relationship Id="rId5" Type="http://schemas.openxmlformats.org/officeDocument/2006/relationships/image" Target="../media/image49.jpeg"/><Relationship Id="rId10" Type="http://schemas.openxmlformats.org/officeDocument/2006/relationships/image" Target="../media/image59.png"/><Relationship Id="rId4" Type="http://schemas.openxmlformats.org/officeDocument/2006/relationships/image" Target="../media/image48.jpeg"/><Relationship Id="rId9" Type="http://schemas.openxmlformats.org/officeDocument/2006/relationships/image" Target="../media/image5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wmf"/><Relationship Id="rId3" Type="http://schemas.openxmlformats.org/officeDocument/2006/relationships/image" Target="../media/image740.png"/><Relationship Id="rId7" Type="http://schemas.openxmlformats.org/officeDocument/2006/relationships/oleObject" Target="../embeddings/oleObject4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0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oleObject" Target="../embeddings/oleObject3.bin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1.wmf"/><Relationship Id="rId9" Type="http://schemas.openxmlformats.org/officeDocument/2006/relationships/image" Target="../media/image110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0.png"/><Relationship Id="rId3" Type="http://schemas.openxmlformats.org/officeDocument/2006/relationships/image" Target="../media/image1710.png"/><Relationship Id="rId7" Type="http://schemas.openxmlformats.org/officeDocument/2006/relationships/image" Target="../media/image2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emf"/><Relationship Id="rId5" Type="http://schemas.openxmlformats.org/officeDocument/2006/relationships/image" Target="../media/image328.jpeg"/><Relationship Id="rId10" Type="http://schemas.openxmlformats.org/officeDocument/2006/relationships/image" Target="../media/image2470.png"/><Relationship Id="rId4" Type="http://schemas.openxmlformats.org/officeDocument/2006/relationships/image" Target="../media/image327.jpeg"/><Relationship Id="rId9" Type="http://schemas.openxmlformats.org/officeDocument/2006/relationships/image" Target="../media/image2300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0.png"/><Relationship Id="rId3" Type="http://schemas.openxmlformats.org/officeDocument/2006/relationships/image" Target="../media/image329.wmf"/><Relationship Id="rId7" Type="http://schemas.openxmlformats.org/officeDocument/2006/relationships/image" Target="../media/image271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0.wmf"/><Relationship Id="rId10" Type="http://schemas.openxmlformats.org/officeDocument/2006/relationships/image" Target="../media/image3000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940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0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0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0.pn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35.jpg"/><Relationship Id="rId7" Type="http://schemas.openxmlformats.org/officeDocument/2006/relationships/image" Target="../media/image190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0.png"/><Relationship Id="rId5" Type="http://schemas.openxmlformats.org/officeDocument/2006/relationships/image" Target="../media/image1700.png"/><Relationship Id="rId4" Type="http://schemas.openxmlformats.org/officeDocument/2006/relationships/image" Target="../media/image160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0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2.png"/><Relationship Id="rId4" Type="http://schemas.openxmlformats.org/officeDocument/2006/relationships/image" Target="../media/image34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0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581.png"/><Relationship Id="rId7" Type="http://schemas.openxmlformats.org/officeDocument/2006/relationships/image" Target="../media/image345.wmf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44.wmf"/><Relationship Id="rId4" Type="http://schemas.openxmlformats.org/officeDocument/2006/relationships/oleObject" Target="../embeddings/oleObject8.bin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3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5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51.png"/><Relationship Id="rId7" Type="http://schemas.openxmlformats.org/officeDocument/2006/relationships/image" Target="../media/image3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1.png"/><Relationship Id="rId5" Type="http://schemas.openxmlformats.org/officeDocument/2006/relationships/image" Target="../media/image347.png"/><Relationship Id="rId10" Type="http://schemas.openxmlformats.org/officeDocument/2006/relationships/image" Target="../media/image400.png"/><Relationship Id="rId4" Type="http://schemas.openxmlformats.org/officeDocument/2006/relationships/image" Target="../media/image11.png"/><Relationship Id="rId9" Type="http://schemas.openxmlformats.org/officeDocument/2006/relationships/image" Target="../media/image13.w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1.png"/><Relationship Id="rId4" Type="http://schemas.openxmlformats.org/officeDocument/2006/relationships/image" Target="../media/image355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00.png"/><Relationship Id="rId4" Type="http://schemas.openxmlformats.org/officeDocument/2006/relationships/image" Target="../media/image355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1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wmf"/><Relationship Id="rId3" Type="http://schemas.openxmlformats.org/officeDocument/2006/relationships/image" Target="../media/image470.png"/><Relationship Id="rId7" Type="http://schemas.openxmlformats.org/officeDocument/2006/relationships/oleObject" Target="../embeddings/oleObject1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0.png"/><Relationship Id="rId5" Type="http://schemas.openxmlformats.org/officeDocument/2006/relationships/image" Target="../media/image358.wmf"/><Relationship Id="rId10" Type="http://schemas.openxmlformats.org/officeDocument/2006/relationships/image" Target="../media/image360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70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7" Type="http://schemas.openxmlformats.org/officeDocument/2006/relationships/image" Target="../media/image36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5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0.png"/><Relationship Id="rId4" Type="http://schemas.openxmlformats.org/officeDocument/2006/relationships/image" Target="../media/image37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7" Type="http://schemas.openxmlformats.org/officeDocument/2006/relationships/image" Target="../media/image385.png"/><Relationship Id="rId2" Type="http://schemas.openxmlformats.org/officeDocument/2006/relationships/image" Target="../media/image38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4.png"/><Relationship Id="rId5" Type="http://schemas.openxmlformats.org/officeDocument/2006/relationships/image" Target="../media/image368.png"/><Relationship Id="rId4" Type="http://schemas.openxmlformats.org/officeDocument/2006/relationships/image" Target="../media/image383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7.w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0.png"/><Relationship Id="rId2" Type="http://schemas.openxmlformats.org/officeDocument/2006/relationships/image" Target="../media/image36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8.png"/><Relationship Id="rId4" Type="http://schemas.openxmlformats.org/officeDocument/2006/relationships/image" Target="../media/image412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80.png"/><Relationship Id="rId7" Type="http://schemas.openxmlformats.org/officeDocument/2006/relationships/image" Target="../media/image390.wmf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9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91.w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6.png"/><Relationship Id="rId4" Type="http://schemas.openxmlformats.org/officeDocument/2006/relationships/image" Target="../media/image39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7" Type="http://schemas.openxmlformats.org/officeDocument/2006/relationships/image" Target="../media/image4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9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emf"/><Relationship Id="rId2" Type="http://schemas.openxmlformats.org/officeDocument/2006/relationships/image" Target="../media/image40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1.png"/><Relationship Id="rId4" Type="http://schemas.openxmlformats.org/officeDocument/2006/relationships/image" Target="../media/image405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emf"/><Relationship Id="rId2" Type="http://schemas.openxmlformats.org/officeDocument/2006/relationships/image" Target="../media/image43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1.png"/><Relationship Id="rId4" Type="http://schemas.openxmlformats.org/officeDocument/2006/relationships/image" Target="../media/image407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emf"/><Relationship Id="rId2" Type="http://schemas.openxmlformats.org/officeDocument/2006/relationships/image" Target="../media/image43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9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41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5.emf"/><Relationship Id="rId5" Type="http://schemas.openxmlformats.org/officeDocument/2006/relationships/image" Target="../media/image414.png"/><Relationship Id="rId4" Type="http://schemas.openxmlformats.org/officeDocument/2006/relationships/image" Target="../media/image411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7" Type="http://schemas.openxmlformats.org/officeDocument/2006/relationships/image" Target="../media/image420.emf"/><Relationship Id="rId2" Type="http://schemas.openxmlformats.org/officeDocument/2006/relationships/image" Target="../media/image66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9.emf"/><Relationship Id="rId5" Type="http://schemas.openxmlformats.org/officeDocument/2006/relationships/image" Target="../media/image418.emf"/><Relationship Id="rId4" Type="http://schemas.openxmlformats.org/officeDocument/2006/relationships/image" Target="../media/image680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21.emf"/><Relationship Id="rId7" Type="http://schemas.openxmlformats.org/officeDocument/2006/relationships/image" Target="../media/image411.png"/><Relationship Id="rId2" Type="http://schemas.openxmlformats.org/officeDocument/2006/relationships/image" Target="../media/image3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00.png"/><Relationship Id="rId5" Type="http://schemas.openxmlformats.org/officeDocument/2006/relationships/image" Target="../media/image720.png"/><Relationship Id="rId4" Type="http://schemas.openxmlformats.org/officeDocument/2006/relationships/image" Target="../media/image340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00.png"/><Relationship Id="rId5" Type="http://schemas.openxmlformats.org/officeDocument/2006/relationships/image" Target="../media/image790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emf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5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Relationship Id="rId9" Type="http://schemas.openxmlformats.org/officeDocument/2006/relationships/image" Target="../media/image8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7" Type="http://schemas.openxmlformats.org/officeDocument/2006/relationships/image" Target="../media/image86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emf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27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14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2.png"/><Relationship Id="rId4" Type="http://schemas.openxmlformats.org/officeDocument/2006/relationships/image" Target="../media/image162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8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89.png"/><Relationship Id="rId7" Type="http://schemas.openxmlformats.org/officeDocument/2006/relationships/image" Target="../media/image205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7" Type="http://schemas.openxmlformats.org/officeDocument/2006/relationships/image" Target="../media/image222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gif"/><Relationship Id="rId3" Type="http://schemas.openxmlformats.org/officeDocument/2006/relationships/image" Target="../media/image231.emf"/><Relationship Id="rId7" Type="http://schemas.openxmlformats.org/officeDocument/2006/relationships/image" Target="../media/image2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12.png"/><Relationship Id="rId9" Type="http://schemas.openxmlformats.org/officeDocument/2006/relationships/image" Target="../media/image2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1.jpeg"/><Relationship Id="rId5" Type="http://schemas.openxmlformats.org/officeDocument/2006/relationships/image" Target="../media/image250.jpg"/><Relationship Id="rId4" Type="http://schemas.openxmlformats.org/officeDocument/2006/relationships/image" Target="../media/image24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3" Type="http://schemas.openxmlformats.org/officeDocument/2006/relationships/image" Target="../media/image210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6.png"/><Relationship Id="rId7" Type="http://schemas.openxmlformats.org/officeDocument/2006/relationships/image" Target="../media/image279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8.png"/><Relationship Id="rId11" Type="http://schemas.openxmlformats.org/officeDocument/2006/relationships/image" Target="../media/image283.png"/><Relationship Id="rId5" Type="http://schemas.openxmlformats.org/officeDocument/2006/relationships/image" Target="../media/image210.png"/><Relationship Id="rId10" Type="http://schemas.openxmlformats.org/officeDocument/2006/relationships/image" Target="../media/image282.png"/><Relationship Id="rId4" Type="http://schemas.openxmlformats.org/officeDocument/2006/relationships/image" Target="../media/image277.png"/><Relationship Id="rId9" Type="http://schemas.openxmlformats.org/officeDocument/2006/relationships/image" Target="../media/image2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wmf"/><Relationship Id="rId2" Type="http://schemas.openxmlformats.org/officeDocument/2006/relationships/image" Target="../media/image286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9.wmf"/><Relationship Id="rId4" Type="http://schemas.openxmlformats.org/officeDocument/2006/relationships/image" Target="../media/image28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31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724"/>
            <a:ext cx="6674224" cy="117437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Physics and Detectors at the Electron Ion Collider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77691" y="3467100"/>
            <a:ext cx="2388724" cy="1831800"/>
            <a:chOff x="6705600" y="952500"/>
            <a:chExt cx="2388724" cy="18318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952500"/>
              <a:ext cx="2388724" cy="18318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7620000" y="1603826"/>
              <a:ext cx="553010" cy="263074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244596" y="1333500"/>
              <a:ext cx="137404" cy="20467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8208577" y="1553153"/>
              <a:ext cx="157068" cy="323432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486" y="1789509"/>
                  <a:ext cx="308866" cy="317972"/>
                </a:xfrm>
                <a:prstGeom prst="rect">
                  <a:avLst/>
                </a:prstGeom>
                <a:blipFill>
                  <a:blip r:embed="rId3"/>
                  <a:stretch>
                    <a:fillRect l="-17647" r="-1961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428" y="1025057"/>
                  <a:ext cx="502445" cy="41030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Confined parton motion in a hadron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Scattering with a large momentum transfer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Momentum scale of the hard probe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smtClean="0">
                        <a:latin typeface="Cambria Math" panose="02040503050406030204" pitchFamily="18" charset="0"/>
                      </a:rPr>
                      <m:t>≫</m:t>
                    </m:r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fm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l-GR" sz="2000" smtClean="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endParaRPr lang="it-IT" sz="2000" dirty="0">
                  <a:latin typeface="+mj-lt"/>
                </a:endParaRPr>
              </a:p>
              <a:p>
                <a:pPr lvl="1"/>
                <a:r>
                  <a:rPr lang="en-US" sz="2000" dirty="0">
                    <a:latin typeface="+mj-lt"/>
                  </a:rPr>
                  <a:t>Combined motion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 is too week to be sensitive to the hard probe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Collinear factorization – integrated into PDFs</a:t>
                </a:r>
              </a:p>
              <a:p>
                <a:r>
                  <a:rPr lang="en-US" sz="2400" dirty="0">
                    <a:solidFill>
                      <a:schemeClr val="accent2"/>
                    </a:solidFill>
                    <a:latin typeface="+mj-lt"/>
                  </a:rPr>
                  <a:t>Scattering with multiple momentum scales observed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Two-scale observables (such as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SIDIS,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Drell-Yan)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sz="2000" dirty="0">
                  <a:latin typeface="+mj-lt"/>
                </a:endParaRPr>
              </a:p>
              <a:p>
                <a:pPr lvl="1"/>
                <a:r>
                  <a:rPr lang="en-US" sz="2000" dirty="0">
                    <a:latin typeface="+mj-lt"/>
                  </a:rPr>
                  <a:t>“Hard” scale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</a:rPr>
                  <a:t> localizes the probe to see the quark or gluon </a:t>
                </a:r>
                <a:r>
                  <a:rPr lang="en-US" sz="2000" dirty="0" err="1">
                    <a:latin typeface="+mj-lt"/>
                  </a:rPr>
                  <a:t>d.o.f</a:t>
                </a:r>
                <a:r>
                  <a:rPr lang="en-US" sz="2000" dirty="0">
                    <a:latin typeface="+mj-lt"/>
                  </a:rPr>
                  <a:t>.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“Soft”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could be sensitive to the confined motion</a:t>
                </a:r>
              </a:p>
              <a:p>
                <a:pPr lvl="1"/>
                <a:r>
                  <a:rPr lang="en-US" sz="2000" dirty="0">
                    <a:latin typeface="+mj-lt"/>
                  </a:rPr>
                  <a:t>TMD factorization: the confined motion is encoded into TMDs</a:t>
                </a:r>
                <a:endParaRPr lang="it-IT" sz="2000" dirty="0">
                  <a:latin typeface="+mj-lt"/>
                </a:endParaRPr>
              </a:p>
              <a:p>
                <a:pPr lvl="1"/>
                <a:endParaRPr lang="it-IT" dirty="0">
                  <a:latin typeface="+mj-lt"/>
                </a:endParaRPr>
              </a:p>
              <a:p>
                <a:pPr lvl="1"/>
                <a:endParaRPr lang="it-IT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500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25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9AFF191-0A58-33C6-A3E6-3ACA0383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3" y="1004123"/>
            <a:ext cx="3137129" cy="40996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9C8DC07-75D8-483B-2E7D-A5F71E0E4927}"/>
              </a:ext>
            </a:extLst>
          </p:cNvPr>
          <p:cNvGrpSpPr/>
          <p:nvPr/>
        </p:nvGrpSpPr>
        <p:grpSpPr>
          <a:xfrm>
            <a:off x="228600" y="1597300"/>
            <a:ext cx="4013567" cy="2731290"/>
            <a:chOff x="231908" y="873929"/>
            <a:chExt cx="5351423" cy="36417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3AA8E8-27DA-1FAD-ACB8-55D873C25FC3}"/>
                </a:ext>
              </a:extLst>
            </p:cNvPr>
            <p:cNvSpPr/>
            <p:nvPr/>
          </p:nvSpPr>
          <p:spPr>
            <a:xfrm rot="21219521">
              <a:off x="4810333" y="2325310"/>
              <a:ext cx="772998" cy="612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6814E5-CAB2-AE79-3D67-1FDF57A7F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8638"/>
            <a:stretch/>
          </p:blipFill>
          <p:spPr>
            <a:xfrm>
              <a:off x="231908" y="873929"/>
              <a:ext cx="5251182" cy="364172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16E98-D938-FE68-49B2-4FCDDF47D7B2}"/>
                </a:ext>
              </a:extLst>
            </p:cNvPr>
            <p:cNvSpPr/>
            <p:nvPr/>
          </p:nvSpPr>
          <p:spPr>
            <a:xfrm>
              <a:off x="4941060" y="1140643"/>
              <a:ext cx="45719" cy="2450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57EBE8-288A-14A8-2DCD-FBE7497CB9CF}"/>
                </a:ext>
              </a:extLst>
            </p:cNvPr>
            <p:cNvSpPr/>
            <p:nvPr/>
          </p:nvSpPr>
          <p:spPr>
            <a:xfrm>
              <a:off x="4941060" y="873929"/>
              <a:ext cx="542030" cy="573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264D1C0-5094-900F-F281-8413F6205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" t="4525"/>
          <a:stretch/>
        </p:blipFill>
        <p:spPr>
          <a:xfrm rot="1145458">
            <a:off x="4308090" y="1685032"/>
            <a:ext cx="4017947" cy="21754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7EED546-AC25-C402-D007-1B7562B95263}"/>
              </a:ext>
            </a:extLst>
          </p:cNvPr>
          <p:cNvGrpSpPr/>
          <p:nvPr/>
        </p:nvGrpSpPr>
        <p:grpSpPr>
          <a:xfrm>
            <a:off x="3611599" y="3708200"/>
            <a:ext cx="3161567" cy="1769324"/>
            <a:chOff x="3536426" y="4688286"/>
            <a:chExt cx="2981592" cy="149542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ECE5AE8-EEC7-C244-3226-8A750B7B4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624"/>
            <a:stretch/>
          </p:blipFill>
          <p:spPr>
            <a:xfrm>
              <a:off x="3536426" y="4688287"/>
              <a:ext cx="2070657" cy="14954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DABAC0-D588-B235-94B3-5CB7E9096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624" r="21197"/>
            <a:stretch/>
          </p:blipFill>
          <p:spPr>
            <a:xfrm>
              <a:off x="5483090" y="4688286"/>
              <a:ext cx="1034928" cy="14954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E7FE2B-6C2B-878D-7A91-97A9876B0039}"/>
              </a:ext>
            </a:extLst>
          </p:cNvPr>
          <p:cNvSpPr txBox="1"/>
          <p:nvPr/>
        </p:nvSpPr>
        <p:spPr>
          <a:xfrm>
            <a:off x="1588771" y="4047011"/>
            <a:ext cx="611505" cy="254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rgbClr val="0000CC"/>
                </a:solidFill>
              </a:rPr>
              <a:t>9.5 m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FA9905-4AC6-D2C4-F6B9-89DDA9696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FORWARD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C22A3-057A-6501-C0C9-FFA35594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9BE1-ACE5-4EBF-2E79-FFD9DF32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4BD3-2E61-9003-EDE3-9A76870B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343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9CA15C7-1A48-E4BB-9A14-F3D2898ACC3F}"/>
              </a:ext>
            </a:extLst>
          </p:cNvPr>
          <p:cNvGrpSpPr/>
          <p:nvPr/>
        </p:nvGrpSpPr>
        <p:grpSpPr>
          <a:xfrm>
            <a:off x="228600" y="953981"/>
            <a:ext cx="4804231" cy="2147134"/>
            <a:chOff x="83142" y="938404"/>
            <a:chExt cx="6405641" cy="28628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BED183-DFE7-1D2D-0EEF-FED054CF6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42" y="1022267"/>
              <a:ext cx="6405641" cy="277898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97E35D-5822-D79C-E08C-132E6900E97F}"/>
                </a:ext>
              </a:extLst>
            </p:cNvPr>
            <p:cNvSpPr/>
            <p:nvPr/>
          </p:nvSpPr>
          <p:spPr>
            <a:xfrm>
              <a:off x="6268825" y="938404"/>
              <a:ext cx="219958" cy="525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1D64C9B-295E-E215-E85A-B23789243036}"/>
              </a:ext>
            </a:extLst>
          </p:cNvPr>
          <p:cNvSpPr/>
          <p:nvPr/>
        </p:nvSpPr>
        <p:spPr>
          <a:xfrm>
            <a:off x="1801823" y="2432033"/>
            <a:ext cx="3209237" cy="77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9DC89-8A01-50F8-8A69-B69240C46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0" y="3217880"/>
            <a:ext cx="4049258" cy="22317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5BE157-CD1D-1A58-5FF8-E34D2BEBEB70}"/>
              </a:ext>
            </a:extLst>
          </p:cNvPr>
          <p:cNvSpPr/>
          <p:nvPr/>
        </p:nvSpPr>
        <p:spPr>
          <a:xfrm>
            <a:off x="1989641" y="4263436"/>
            <a:ext cx="2436401" cy="122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BE7492-732A-D2DF-8AC7-7A660A620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408179"/>
            <a:ext cx="804791" cy="780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310F38-ABA7-3E03-2808-04D35438A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82" t="28808"/>
          <a:stretch/>
        </p:blipFill>
        <p:spPr>
          <a:xfrm>
            <a:off x="2286000" y="4294005"/>
            <a:ext cx="2944891" cy="1084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DF9E28-073D-32EA-71DF-4DA9AE8A18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413"/>
          <a:stretch/>
        </p:blipFill>
        <p:spPr>
          <a:xfrm>
            <a:off x="5534619" y="1104900"/>
            <a:ext cx="2503126" cy="26065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F4D121-6F16-16D8-E671-4B44301DB4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45" t="56982"/>
          <a:stretch/>
        </p:blipFill>
        <p:spPr>
          <a:xfrm>
            <a:off x="5638800" y="3887845"/>
            <a:ext cx="2665986" cy="132894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E62070D-79FB-1423-D3C3-781F9226A0E0}"/>
              </a:ext>
            </a:extLst>
          </p:cNvPr>
          <p:cNvSpPr/>
          <p:nvPr/>
        </p:nvSpPr>
        <p:spPr>
          <a:xfrm>
            <a:off x="7772400" y="1334287"/>
            <a:ext cx="357359" cy="126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69FDB7-A373-B996-CFCC-D50306AA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FORWARD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0220A-B731-3FBF-C4A3-12BF62E7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73290-0A77-AC46-8881-3F518054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9EA3F-5C25-EDF3-16BB-904CCCA1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052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3FD48F-DFB4-3CFF-9C2C-5B2697C0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9" y="845691"/>
            <a:ext cx="8233685" cy="4481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64654-B99E-A18D-4859-9CD565117AE5}"/>
              </a:ext>
            </a:extLst>
          </p:cNvPr>
          <p:cNvSpPr txBox="1"/>
          <p:nvPr/>
        </p:nvSpPr>
        <p:spPr>
          <a:xfrm>
            <a:off x="4343400" y="636296"/>
            <a:ext cx="17940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>
                <a:latin typeface="CMSS10"/>
              </a:rPr>
              <a:t>bremsstrahlung process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E2F5F-1822-B8E4-9DA5-AD3B083F3959}"/>
              </a:ext>
            </a:extLst>
          </p:cNvPr>
          <p:cNvSpPr/>
          <p:nvPr/>
        </p:nvSpPr>
        <p:spPr>
          <a:xfrm>
            <a:off x="415610" y="5085432"/>
            <a:ext cx="4750314" cy="32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61CEB9-9BFD-825C-1980-B14CFB5137C2}"/>
              </a:ext>
            </a:extLst>
          </p:cNvPr>
          <p:cNvSpPr/>
          <p:nvPr/>
        </p:nvSpPr>
        <p:spPr>
          <a:xfrm>
            <a:off x="8158899" y="388144"/>
            <a:ext cx="678730" cy="587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DCE1A-2AC0-E1CF-196E-5EAF426DF0D8}"/>
              </a:ext>
            </a:extLst>
          </p:cNvPr>
          <p:cNvSpPr/>
          <p:nvPr/>
        </p:nvSpPr>
        <p:spPr>
          <a:xfrm>
            <a:off x="8004925" y="869708"/>
            <a:ext cx="737685" cy="38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5EA50-4313-A3DD-9263-5E5CCC9E66AD}"/>
              </a:ext>
            </a:extLst>
          </p:cNvPr>
          <p:cNvSpPr/>
          <p:nvPr/>
        </p:nvSpPr>
        <p:spPr>
          <a:xfrm>
            <a:off x="8090440" y="4979610"/>
            <a:ext cx="737685" cy="38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CB088D-CFB6-46E1-96C0-75A49D72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60EF6-1365-99F7-8BE7-CDA53ABC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D0588-02C6-045C-7023-33327D53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297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40F19-0B6A-1799-4C2E-6964CF4F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1E8AFCE-66CB-8C93-4F16-4A28EEA853B9}"/>
              </a:ext>
            </a:extLst>
          </p:cNvPr>
          <p:cNvSpPr txBox="1"/>
          <p:nvPr/>
        </p:nvSpPr>
        <p:spPr>
          <a:xfrm>
            <a:off x="628650" y="1608494"/>
            <a:ext cx="5759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err="1"/>
              <a:t>ePIC</a:t>
            </a:r>
            <a:r>
              <a:rPr lang="en-US" sz="1800" dirty="0"/>
              <a:t> Detector challenges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subsystems of the </a:t>
            </a:r>
            <a:r>
              <a:rPr lang="en-US" sz="1800" dirty="0" err="1"/>
              <a:t>ePIC</a:t>
            </a:r>
            <a:r>
              <a:rPr lang="en-US" sz="1800" dirty="0"/>
              <a:t> Detector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DAQ and streaming read-out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Take-away messages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D6CC27-D261-B34D-A19C-22332FA221D4}"/>
              </a:ext>
            </a:extLst>
          </p:cNvPr>
          <p:cNvSpPr/>
          <p:nvPr/>
        </p:nvSpPr>
        <p:spPr>
          <a:xfrm>
            <a:off x="838200" y="2857500"/>
            <a:ext cx="4461095" cy="685800"/>
          </a:xfrm>
          <a:prstGeom prst="roundRect">
            <a:avLst/>
          </a:prstGeom>
          <a:solidFill>
            <a:srgbClr val="00B0F0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9478C9-C4E2-A023-77DD-80760644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at EIC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6E8B0-F545-1DFC-732A-6C9AEAFE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7478A-BF43-8DEA-EDC8-1607BFB2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8E906-7BE6-0939-581D-BE0FC040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025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E725E8-CCA3-37AC-DD55-A838B2DF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02" y="1333500"/>
            <a:ext cx="7450931" cy="4043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F05340-5D18-20A8-8C52-96C981A11591}"/>
              </a:ext>
            </a:extLst>
          </p:cNvPr>
          <p:cNvSpPr txBox="1"/>
          <p:nvPr/>
        </p:nvSpPr>
        <p:spPr>
          <a:xfrm>
            <a:off x="304800" y="5143500"/>
            <a:ext cx="1790233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>
                <a:effectLst/>
                <a:latin typeface="Arial" panose="020B0604020202020204" pitchFamily="34" charset="0"/>
              </a:rPr>
              <a:t>D. Abbott and J. Landgraf</a:t>
            </a:r>
            <a:br>
              <a:rPr lang="en-US" sz="750"/>
            </a:br>
            <a:r>
              <a:rPr lang="en-US" sz="750">
                <a:effectLst/>
                <a:latin typeface="Arial" panose="020B0604020202020204" pitchFamily="34" charset="0"/>
              </a:rPr>
              <a:t>Electronics/DAQ status Review, 2022</a:t>
            </a:r>
            <a:endParaRPr lang="en-US" sz="7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46A9E-274D-4829-C79D-B19F4CFBB23F}"/>
              </a:ext>
            </a:extLst>
          </p:cNvPr>
          <p:cNvSpPr txBox="1"/>
          <p:nvPr/>
        </p:nvSpPr>
        <p:spPr>
          <a:xfrm>
            <a:off x="299357" y="986609"/>
            <a:ext cx="6017725" cy="3000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dirty="0">
                <a:solidFill>
                  <a:srgbClr val="0000CC"/>
                </a:solidFill>
              </a:rPr>
              <a:t>Triggerless streaming architecture gives much more flexibility to do physics</a:t>
            </a:r>
            <a:endParaRPr lang="en-US" sz="1053" b="1" dirty="0">
              <a:solidFill>
                <a:srgbClr val="0000C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A0E118-B3AE-62AE-56C5-632D7E779B3F}"/>
              </a:ext>
            </a:extLst>
          </p:cNvPr>
          <p:cNvSpPr/>
          <p:nvPr/>
        </p:nvSpPr>
        <p:spPr>
          <a:xfrm>
            <a:off x="5709285" y="2234641"/>
            <a:ext cx="2468948" cy="948614"/>
          </a:xfrm>
          <a:prstGeom prst="rect">
            <a:avLst/>
          </a:prstGeom>
          <a:solidFill>
            <a:srgbClr val="2E75B6">
              <a:alpha val="2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9AE0BD7-3F57-A882-DFFC-BF6FC2D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– streaming readout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45E09-A57E-20F1-6BCA-EA814891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E7069-F1A3-D787-3767-D5D046AE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62C7F-868B-4498-49ED-73E11D37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9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5051B-8583-50BB-E587-60664825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0085" y="1383030"/>
            <a:ext cx="7355600" cy="31489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CDC923-0A38-5163-B135-874F8ACA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Streaming RO/computer architecture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A0CB1-351A-C94E-ABD1-6EDA7289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4520-7F5F-CB1E-1EB5-D33319D9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18A2C-E2EA-7AA8-2D9E-D50A68AB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741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16334-BE5B-D4BC-1140-0F40864739D4}"/>
              </a:ext>
            </a:extLst>
          </p:cNvPr>
          <p:cNvGrpSpPr/>
          <p:nvPr/>
        </p:nvGrpSpPr>
        <p:grpSpPr>
          <a:xfrm>
            <a:off x="495360" y="1195506"/>
            <a:ext cx="7850279" cy="3877985"/>
            <a:chOff x="779749" y="1479611"/>
            <a:chExt cx="10467039" cy="517064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450955-A582-5D61-9724-99CC9C6B594C}"/>
                </a:ext>
              </a:extLst>
            </p:cNvPr>
            <p:cNvSpPr txBox="1"/>
            <p:nvPr/>
          </p:nvSpPr>
          <p:spPr>
            <a:xfrm>
              <a:off x="945211" y="1479611"/>
              <a:ext cx="10301577" cy="517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/>
                <a:t>Main key aspects of the timing system</a:t>
              </a:r>
            </a:p>
            <a:p>
              <a:endParaRPr lang="en-US" sz="18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The only handle for event reconstruction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8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Beam crossing identification requires only 10 ns resolution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Synchronization of far forward/backward detectors requires to integrate  time differences up to ~ 150 ns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8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Timing stability at 20 </a:t>
              </a:r>
              <a:r>
                <a:rPr lang="en-US" sz="1800" dirty="0" err="1"/>
                <a:t>ps</a:t>
              </a:r>
              <a:r>
                <a:rPr lang="en-US" sz="1800" dirty="0"/>
                <a:t> level needed to preserve the phase of the EIC to follow bunch structure and spin state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Reference time for </a:t>
              </a:r>
              <a:r>
                <a:rPr lang="en-US" sz="1800" dirty="0" err="1"/>
                <a:t>ToF</a:t>
              </a:r>
              <a:r>
                <a:rPr lang="en-US" sz="1800" dirty="0"/>
                <a:t> measurements (resolution at 20-30 </a:t>
              </a:r>
              <a:r>
                <a:rPr lang="en-US" sz="1800" dirty="0" err="1"/>
                <a:t>ps</a:t>
              </a:r>
              <a:r>
                <a:rPr lang="en-US" sz="1800" dirty="0"/>
                <a:t> requested)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800" dirty="0"/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800" dirty="0"/>
                <a:t>Monitoring (and correcting) the time synchronization is needed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649E29-0087-9577-51D5-A6170A2795A6}"/>
                </a:ext>
              </a:extLst>
            </p:cNvPr>
            <p:cNvSpPr/>
            <p:nvPr/>
          </p:nvSpPr>
          <p:spPr>
            <a:xfrm>
              <a:off x="779749" y="2112661"/>
              <a:ext cx="8191500" cy="759073"/>
            </a:xfrm>
            <a:prstGeom prst="rect">
              <a:avLst/>
            </a:prstGeom>
            <a:solidFill>
              <a:srgbClr val="2E75B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EFF0219-7CB2-9591-E618-2D090492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for streaming: the timing system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FD233-6C60-D2E6-B5B0-CDA67E85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843DF-CF19-AC74-08EC-6F005404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D60BC-A972-A5AC-4F73-1DD7F5F5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678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259B-5FEE-CA86-584D-713F3DDDF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17E4910-E0EB-6A96-E7AF-1E96C047C9B4}"/>
              </a:ext>
            </a:extLst>
          </p:cNvPr>
          <p:cNvSpPr txBox="1"/>
          <p:nvPr/>
        </p:nvSpPr>
        <p:spPr>
          <a:xfrm>
            <a:off x="628650" y="1608494"/>
            <a:ext cx="5759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err="1"/>
              <a:t>ePIC</a:t>
            </a:r>
            <a:r>
              <a:rPr lang="en-US" sz="1800" dirty="0"/>
              <a:t> Detector challenges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subsystems of the </a:t>
            </a:r>
            <a:r>
              <a:rPr lang="en-US" sz="1800" dirty="0" err="1"/>
              <a:t>ePIC</a:t>
            </a:r>
            <a:r>
              <a:rPr lang="en-US" sz="1800" dirty="0"/>
              <a:t> Detector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DAQ and streaming read-out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Take-away messages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74BBED-516B-B9E8-3777-F50555A0215F}"/>
              </a:ext>
            </a:extLst>
          </p:cNvPr>
          <p:cNvSpPr/>
          <p:nvPr/>
        </p:nvSpPr>
        <p:spPr>
          <a:xfrm>
            <a:off x="838200" y="3390900"/>
            <a:ext cx="4461095" cy="685800"/>
          </a:xfrm>
          <a:prstGeom prst="roundRect">
            <a:avLst/>
          </a:prstGeom>
          <a:solidFill>
            <a:srgbClr val="00B0F0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81AFE0-2F41-08EA-9FDA-E2E0B8DE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at EIC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1545A-16E1-3917-561B-747C38C4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61B66-C96A-B8FD-A146-DB46E280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828CC-2E97-1065-4C71-75A9DAA1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888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6">
            <a:extLst>
              <a:ext uri="{FF2B5EF4-FFF2-40B4-BE49-F238E27FC236}">
                <a16:creationId xmlns:a16="http://schemas.microsoft.com/office/drawing/2014/main" id="{A4FCA7A8-B10E-9B40-D935-554912F2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04900"/>
            <a:ext cx="7988140" cy="422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</a:rPr>
              <a:t>The </a:t>
            </a:r>
            <a:r>
              <a:rPr lang="en-US" altLang="en-US" sz="1800" dirty="0" err="1">
                <a:solidFill>
                  <a:schemeClr val="tx1"/>
                </a:solidFill>
              </a:rPr>
              <a:t>ePIC</a:t>
            </a:r>
            <a:r>
              <a:rPr lang="en-US" altLang="en-US" sz="1800" dirty="0">
                <a:solidFill>
                  <a:schemeClr val="tx1"/>
                </a:solidFill>
              </a:rPr>
              <a:t> detector is the EIC project detector </a:t>
            </a:r>
            <a:r>
              <a:rPr lang="en-US" altLang="en-US" sz="1800" b="1" dirty="0">
                <a:solidFill>
                  <a:schemeClr val="tx1"/>
                </a:solidFill>
              </a:rPr>
              <a:t>designed to cover the whole EIC physics scope</a:t>
            </a: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tx1"/>
              </a:solidFill>
            </a:endParaRP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</a:rPr>
              <a:t>The design copes with the </a:t>
            </a:r>
            <a:r>
              <a:rPr lang="en-US" altLang="en-US" sz="1800" b="1" dirty="0">
                <a:solidFill>
                  <a:schemeClr val="tx1"/>
                </a:solidFill>
              </a:rPr>
              <a:t>challenges </a:t>
            </a:r>
            <a:r>
              <a:rPr lang="en-US" altLang="en-US" sz="1800" dirty="0">
                <a:solidFill>
                  <a:schemeClr val="tx1"/>
                </a:solidFill>
              </a:rPr>
              <a:t>arising from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the global physics scope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the machine and IR design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the background events 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800" b="1" dirty="0">
              <a:solidFill>
                <a:schemeClr val="tx1"/>
              </a:solidFill>
            </a:endParaRP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tx1"/>
                </a:solidFill>
              </a:rPr>
              <a:t>Up-to-date technologies </a:t>
            </a:r>
            <a:r>
              <a:rPr lang="en-US" altLang="en-US" sz="1800" dirty="0">
                <a:solidFill>
                  <a:schemeClr val="tx1"/>
                </a:solidFill>
              </a:rPr>
              <a:t>are selected for all the detector subsystems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800" dirty="0">
                <a:solidFill>
                  <a:schemeClr val="tx1"/>
                </a:solidFill>
              </a:rPr>
              <a:t>Together with the EIC collider,  it truly represents the next nucleon microscope for the ultimate understanding of the </a:t>
            </a:r>
            <a:r>
              <a:rPr lang="en-US" altLang="en-US" sz="1800" b="1" dirty="0">
                <a:solidFill>
                  <a:srgbClr val="FF0000"/>
                </a:solidFill>
              </a:rPr>
              <a:t>Q</a:t>
            </a:r>
            <a:r>
              <a:rPr lang="en-US" altLang="en-US" sz="1800" b="1" dirty="0">
                <a:solidFill>
                  <a:srgbClr val="0000CC"/>
                </a:solidFill>
              </a:rPr>
              <a:t>C</a:t>
            </a:r>
            <a:r>
              <a:rPr lang="en-US" altLang="en-US" sz="1800" b="1" dirty="0">
                <a:solidFill>
                  <a:schemeClr val="accent6"/>
                </a:solidFill>
              </a:rPr>
              <a:t>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1053F0-969B-34BB-203F-3415E7E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D4580-2633-8125-D8A5-9008CB7A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440B3-098E-E522-ECE1-7B6633A6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9335-4268-2152-0A1B-38E7658C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108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415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22E8-8DF6-586E-329A-D2736EAB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PDFs and </a:t>
            </a:r>
            <a:r>
              <a:rPr lang="en-US" dirty="0" err="1"/>
              <a:t>tmdS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9CF3AE-ED1F-44F7-9FBF-9FBB82D16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Transverse Momentum Dependent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 distribution (TMDs)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		</a:t>
                </a:r>
              </a:p>
              <a:p>
                <a:pPr marL="0" indent="0">
                  <a:buNone/>
                </a:pPr>
                <a:r>
                  <a:rPr lang="en-US" sz="1800" dirty="0"/>
                  <a:t>			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Sivers function: an asymmetric parton distribution in a transversely polarized nucleon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correlated with the spin of the nucleon)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Boer-Mulders function: an asymmetric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 distribution in an </a:t>
                </a:r>
                <a:r>
                  <a:rPr lang="en-US" sz="1800" dirty="0" err="1"/>
                  <a:t>unpolarised</a:t>
                </a:r>
                <a:r>
                  <a:rPr lang="en-US" sz="1800" dirty="0"/>
                  <a:t> nucleon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 correlated with the spin of the quark)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11" y="1214707"/>
            <a:ext cx="1416489" cy="1675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57" y="1553867"/>
            <a:ext cx="1416489" cy="13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4203" y="2962617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Longitudinal motion 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3460" y="2988328"/>
            <a:ext cx="254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Longitudinal + transverse motion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71" y="1347225"/>
            <a:ext cx="179917" cy="264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87991" y="3770564"/>
                <a:ext cx="529837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it-IT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991" y="3770564"/>
                <a:ext cx="5298374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87991" y="4799110"/>
                <a:ext cx="524579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991" y="4799110"/>
                <a:ext cx="5245795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82072" y="2459473"/>
                <a:ext cx="704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072" y="2459473"/>
                <a:ext cx="70416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363827" y="2459473"/>
                <a:ext cx="1082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827" y="2459473"/>
                <a:ext cx="1082411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35710" y="2006977"/>
                <a:ext cx="140728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710" y="2006977"/>
                <a:ext cx="1407283" cy="390748"/>
              </a:xfrm>
              <a:prstGeom prst="rect">
                <a:avLst/>
              </a:prstGeom>
              <a:blipFill>
                <a:blip r:embed="rId11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216555" y="1383504"/>
                <a:ext cx="5035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555" y="1383504"/>
                <a:ext cx="50359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7513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Kinematics of Deep Inelastic Scattering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4294967295"/>
              </p:nvPr>
            </p:nvSpPr>
            <p:spPr>
              <a:xfrm>
                <a:off x="152400" y="1028700"/>
                <a:ext cx="5486400" cy="44211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DIS variables: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300529" indent="0">
                  <a:buNone/>
                </a:pPr>
                <a:endParaRPr lang="en-US" dirty="0"/>
              </a:p>
              <a:p>
                <a:pPr marL="344488" indent="-342900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SIDIS variables:</a:t>
                </a: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den>
                    </m:f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 marL="300529" indent="0">
                  <a:buNone/>
                </a:pPr>
                <a:r>
                  <a:rPr lang="en-US" b="1" dirty="0">
                    <a:solidFill>
                      <a:srgbClr val="008000"/>
                    </a:solidFill>
                  </a:rPr>
                  <a:t>NB: always use invariants for invariant quantities (not their expression in a particular frame). This will help you when moving from 1 experiment to another.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52400" y="1028700"/>
                <a:ext cx="5486400" cy="4421188"/>
              </a:xfrm>
              <a:blipFill>
                <a:blip r:embed="rId2"/>
                <a:stretch>
                  <a:fillRect l="-333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DIS-Kinematics_revised copy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028700"/>
            <a:ext cx="2687196" cy="2265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34926" y="3619500"/>
                <a:ext cx="3161743" cy="138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688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Beam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Scat.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ℓ′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Virtual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926" y="3619500"/>
                <a:ext cx="3161743" cy="1383327"/>
              </a:xfrm>
              <a:prstGeom prst="rect">
                <a:avLst/>
              </a:prstGeom>
              <a:blipFill>
                <a:blip r:embed="rId4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6797E-AA03-4847-81FF-70EB8C87C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AF526-58F1-4B19-A8E0-10E7CC32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EDF13-086C-4BB5-BCFD-34BA552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328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862-BB21-403D-A301-3A4D48D1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Frames - 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Lab frame (i.e. where we measure)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or more specifically in a collider or in a fixed target experiment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. In reality you have also transverse 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dirty="0"/>
                  <a:t> moreover</a:t>
                </a:r>
              </a:p>
              <a:p>
                <a:pPr marL="4571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190" lvl="1" indent="0">
                  <a:buNone/>
                </a:pPr>
                <a:r>
                  <a:rPr lang="en-US" dirty="0"/>
                  <a:t>	or the beam divergence in the plane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dirty="0"/>
                  <a:t> (and same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𝑦𝑥</m:t>
                    </m:r>
                  </m:oMath>
                </a14:m>
                <a:r>
                  <a:rPr lang="en-US" dirty="0"/>
                  <a:t>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, that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 for a fixed target experiment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a collider with a crossing-angle (also in this case the beam divergency are hidden)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for the scattered lepton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=ℓ−ℓ′=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for the hadrons in the final state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 b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4C8B5-5AC8-4CC8-89D3-C8174A0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5FD63-23E9-4C42-B468-A47D8F66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EE8A0-4DA7-44BF-B20C-6B56F341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06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862-BB21-403D-A301-3A4D48D1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Frames - 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i.e. where we analyze. </a:t>
                </a:r>
              </a:p>
              <a:p>
                <a:pPr marL="0" indent="0">
                  <a:buNone/>
                </a:pPr>
                <a:r>
                  <a:rPr lang="en-US" dirty="0"/>
                  <a:t>The GNS (Gamma Nucleon System) frame is the rest frame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and is the frame where we define the azimuthal angles.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71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241AFEC-29C1-403D-8CD4-5344E9A5FDEF}"/>
              </a:ext>
            </a:extLst>
          </p:cNvPr>
          <p:cNvGrpSpPr>
            <a:grpSpLocks noChangeAspect="1"/>
          </p:cNvGrpSpPr>
          <p:nvPr/>
        </p:nvGrpSpPr>
        <p:grpSpPr>
          <a:xfrm>
            <a:off x="985557" y="2247900"/>
            <a:ext cx="7172886" cy="3003395"/>
            <a:chOff x="4273437" y="4160837"/>
            <a:chExt cx="5491275" cy="2520156"/>
          </a:xfrm>
        </p:grpSpPr>
        <p:pic>
          <p:nvPicPr>
            <p:cNvPr id="8" name="Picture 33">
              <a:extLst>
                <a:ext uri="{FF2B5EF4-FFF2-40B4-BE49-F238E27FC236}">
                  <a16:creationId xmlns:a16="http://schemas.microsoft.com/office/drawing/2014/main" id="{02266DD1-6DE0-4885-B56A-BCA3C1D9E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23B64DC-182A-4FAF-A539-1FFCF0A46B06}"/>
                </a:ext>
              </a:extLst>
            </p:cNvPr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BD2A551-4119-4F14-9E1C-1FDD07DA8CA9}"/>
                </a:ext>
              </a:extLst>
            </p:cNvPr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DD55E8FA-41EF-40D2-8B7B-B58B149C09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4120" imgH="177480" progId="Equation.3">
                    <p:embed/>
                  </p:oleObj>
                </mc:Choice>
                <mc:Fallback>
                  <p:oleObj name="Equation" r:id="rId5" imgW="114120" imgH="177480" progId="Equation.3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3D03C54C-0304-452C-939E-C0A9CC3C1D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9680" imgH="177480" progId="Equation.3">
                    <p:embed/>
                  </p:oleObj>
                </mc:Choice>
                <mc:Fallback>
                  <p:oleObj name="Equation" r:id="rId7" imgW="139680" imgH="17748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A696A1-F4B7-4D6C-8FEF-6AA4D8AA75A8}"/>
              </a:ext>
            </a:extLst>
          </p:cNvPr>
          <p:cNvSpPr txBox="1"/>
          <p:nvPr/>
        </p:nvSpPr>
        <p:spPr>
          <a:xfrm>
            <a:off x="97048" y="5120023"/>
            <a:ext cx="460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Usual scattering schemes are in the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Breit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Frame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50A9AD0-E03F-4103-876A-2A40B486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CD71391-3EAE-4CFE-B66C-7AE01AC8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A35421-43F3-463D-AB38-2D3E2646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207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0760-C149-4693-806B-D9278348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Frame – GNS-1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B178B4B-2D74-405F-B3A9-26E7BF763B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How we go there? Many ways: e.g.: </a:t>
                </a:r>
              </a:p>
              <a:p>
                <a:r>
                  <a:rPr lang="en-US" b="1" dirty="0"/>
                  <a:t>First we boost from the Lab system to the GNS; first step is to calculate the 4-vector representing this system: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For the boost we need the space vector of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s of the boost; 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And we boost every 4-vector from the Lab to the GNS…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,∥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B178B4B-2D74-405F-B3A9-26E7BF763B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C5D58-CB14-4662-89FE-F305D1A7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065DD-2C50-4B73-8516-5CED07F3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EE73A-770E-42B0-8E0D-6C887CBE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396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862-BB21-403D-A301-3A4D48D1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Frames – GNS-1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534400" cy="442080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When we are in the GNS, we rotate the system as follows</a:t>
                </a:r>
              </a:p>
              <a:p>
                <a:r>
                  <a:rPr lang="en-US" dirty="0"/>
                  <a:t>While boosting we have not changed the triad of Cartesian unity vectors we had in the Lab system. So we now rotate the GNS system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1,0,0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in order to have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-axis align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direction: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-axis is orthogonal to the lepton scattering plane, which include also the virtual photon: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Finally the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-axis form a right-handed triad of Cartesian axes with the previous axes: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534400" cy="4420800"/>
              </a:xfrm>
              <a:blipFill>
                <a:blip r:embed="rId2"/>
                <a:stretch>
                  <a:fillRect l="-714" t="-2069"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F185B-1F9D-4B37-A076-28595195C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005998-F382-4E84-A92A-DAEA6353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4E4FB-2CFB-413C-9F69-70CE6C3B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80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862-BB21-403D-A301-3A4D48D1A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Frames – GNS-3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The rotation matrix </a:t>
                </a:r>
                <a:r>
                  <a:rPr lang="en-US" dirty="0"/>
                  <a:t>(just a remind)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GNS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83EC122-B3F6-4BA8-A45B-73EA1CBAC7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71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02C3A-049C-4942-9392-A8493DE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6E46C-A8F5-4645-AAB5-B74A2791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491C6-4AC3-44B1-AB62-3D92A8A0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924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2F8D-CBF6-40E4-85A0-7CEE46B9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Breit</a:t>
            </a:r>
            <a:r>
              <a:rPr lang="en-US" dirty="0"/>
              <a:t> frame (infinite momentum frame)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0D71EB9-C374-425C-B038-6D1996683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Breit</a:t>
                </a:r>
                <a:r>
                  <a:rPr lang="en-US" dirty="0"/>
                  <a:t> frame is defined so that the energy of the virtual photon is zero, while the other coordinates are as in the GNS: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BF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The </a:t>
                </a:r>
                <a:r>
                  <a:rPr lang="en-US" dirty="0" err="1"/>
                  <a:t>Breit</a:t>
                </a:r>
                <a:r>
                  <a:rPr lang="en-US" dirty="0"/>
                  <a:t> frame is where our (most of) theory colleagues do their calculations</a:t>
                </a:r>
              </a:p>
              <a:p>
                <a:r>
                  <a:rPr lang="en-US" dirty="0"/>
                  <a:t>From the GNS we simply boost again along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GNS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GNS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0D71EB9-C374-425C-B038-6D1996683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653E67-6E97-4A22-9DC6-DF7B86A0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708DB-09B4-4D80-8087-87E2672D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E98F18-E5F2-497F-92E2-17EFEB21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711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angles in the GNS or </a:t>
            </a:r>
            <a:r>
              <a:rPr lang="en-US" dirty="0" err="1"/>
              <a:t>Breit</a:t>
            </a:r>
            <a:endParaRPr lang="en-GB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637715" y="1577445"/>
            <a:ext cx="7172886" cy="3003395"/>
            <a:chOff x="4273437" y="4160837"/>
            <a:chExt cx="5491275" cy="2520156"/>
          </a:xfrm>
        </p:grpSpPr>
        <p:pic>
          <p:nvPicPr>
            <p:cNvPr id="8" name="Picture 3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437" y="4160837"/>
              <a:ext cx="5491275" cy="2520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6562725" y="4786313"/>
              <a:ext cx="381000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319087">
                  <a:moveTo>
                    <a:pt x="0" y="114300"/>
                  </a:moveTo>
                  <a:lnTo>
                    <a:pt x="261938" y="0"/>
                  </a:lnTo>
                  <a:lnTo>
                    <a:pt x="381000" y="95250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722677" y="5420915"/>
              <a:ext cx="280987" cy="319087"/>
            </a:xfrm>
            <a:custGeom>
              <a:avLst/>
              <a:gdLst>
                <a:gd name="connsiteX0" fmla="*/ 0 w 381000"/>
                <a:gd name="connsiteY0" fmla="*/ 114300 h 319087"/>
                <a:gd name="connsiteX1" fmla="*/ 261938 w 381000"/>
                <a:gd name="connsiteY1" fmla="*/ 0 h 319087"/>
                <a:gd name="connsiteX2" fmla="*/ 381000 w 381000"/>
                <a:gd name="connsiteY2" fmla="*/ 95250 h 319087"/>
                <a:gd name="connsiteX3" fmla="*/ 261938 w 381000"/>
                <a:gd name="connsiteY3" fmla="*/ 280987 h 319087"/>
                <a:gd name="connsiteX4" fmla="*/ 100013 w 381000"/>
                <a:gd name="connsiteY4" fmla="*/ 319087 h 319087"/>
                <a:gd name="connsiteX5" fmla="*/ 0 w 381000"/>
                <a:gd name="connsiteY5" fmla="*/ 114300 h 319087"/>
                <a:gd name="connsiteX0" fmla="*/ 0 w 280987"/>
                <a:gd name="connsiteY0" fmla="*/ 114300 h 319087"/>
                <a:gd name="connsiteX1" fmla="*/ 261938 w 280987"/>
                <a:gd name="connsiteY1" fmla="*/ 0 h 319087"/>
                <a:gd name="connsiteX2" fmla="*/ 280987 w 280987"/>
                <a:gd name="connsiteY2" fmla="*/ 128587 h 319087"/>
                <a:gd name="connsiteX3" fmla="*/ 261938 w 280987"/>
                <a:gd name="connsiteY3" fmla="*/ 280987 h 319087"/>
                <a:gd name="connsiteX4" fmla="*/ 100013 w 280987"/>
                <a:gd name="connsiteY4" fmla="*/ 319087 h 319087"/>
                <a:gd name="connsiteX5" fmla="*/ 0 w 280987"/>
                <a:gd name="connsiteY5" fmla="*/ 11430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319087">
                  <a:moveTo>
                    <a:pt x="0" y="114300"/>
                  </a:moveTo>
                  <a:lnTo>
                    <a:pt x="261938" y="0"/>
                  </a:lnTo>
                  <a:lnTo>
                    <a:pt x="280987" y="128587"/>
                  </a:lnTo>
                  <a:lnTo>
                    <a:pt x="261938" y="280987"/>
                  </a:lnTo>
                  <a:lnTo>
                    <a:pt x="100013" y="31908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4726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300" dirty="0">
                <a:latin typeface="Arial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4735512" y="5401294"/>
            <a:ext cx="230353" cy="358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20" imgH="177480" progId="Equation.3">
                    <p:embed/>
                  </p:oleObj>
                </mc:Choice>
                <mc:Fallback>
                  <p:oleObj name="Equation" r:id="rId3" imgW="114120" imgH="177480" progId="Equation.3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5512" y="5401294"/>
                          <a:ext cx="230353" cy="35832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6612731" y="4786313"/>
            <a:ext cx="280987" cy="357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9680" imgH="177480" progId="Equation.3">
                    <p:embed/>
                  </p:oleObj>
                </mc:Choice>
                <mc:Fallback>
                  <p:oleObj name="Equation" r:id="rId5" imgW="139680" imgH="177480" progId="Equation.3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2731" y="4786313"/>
                          <a:ext cx="280987" cy="357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33401" y="478448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 look at our events in the Gamma Nucleon System (GNS) or </a:t>
            </a:r>
            <a:r>
              <a:rPr lang="en-US" dirty="0" err="1">
                <a:solidFill>
                  <a:srgbClr val="0070C0"/>
                </a:solidFill>
              </a:rPr>
              <a:t>Breit</a:t>
            </a:r>
            <a:r>
              <a:rPr lang="en-US" dirty="0">
                <a:solidFill>
                  <a:srgbClr val="0070C0"/>
                </a:solidFill>
              </a:rPr>
              <a:t> Frame, i.e. </a:t>
            </a:r>
            <a:r>
              <a:rPr lang="en-US" b="1" u="sng" dirty="0">
                <a:solidFill>
                  <a:srgbClr val="0070C0"/>
                </a:solidFill>
              </a:rPr>
              <a:t>we need a perfectly reconstructed lepton kinematic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482171-6771-4C5A-9F98-8BD53756E47C}"/>
                  </a:ext>
                </a:extLst>
              </p:cNvPr>
              <p:cNvSpPr/>
              <p:nvPr/>
            </p:nvSpPr>
            <p:spPr>
              <a:xfrm>
                <a:off x="293427" y="1038314"/>
                <a:ext cx="2591415" cy="811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482171-6771-4C5A-9F98-8BD53756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7" y="1038314"/>
                <a:ext cx="2591415" cy="811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3CFCD6C-B1C7-4BCA-AB74-93B6785F28D0}"/>
                  </a:ext>
                </a:extLst>
              </p:cNvPr>
              <p:cNvSpPr/>
              <p:nvPr/>
            </p:nvSpPr>
            <p:spPr>
              <a:xfrm>
                <a:off x="293427" y="1819678"/>
                <a:ext cx="2924583" cy="811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3CFCD6C-B1C7-4BCA-AB74-93B6785F2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7" y="1819678"/>
                <a:ext cx="2924583" cy="811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DDC7F6-4A85-426A-BBF5-69C3C073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198B2B-DFFF-49A5-AF3D-37367615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46EF99E-89AA-4F3D-8650-03FB3256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A07757-FC4C-444B-BE3F-19CA0B7D7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850" y="1028700"/>
            <a:ext cx="8182299" cy="4421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3D23D-68D4-4F1E-A9F9-AC9582BB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 and virtual photon in the GNS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48DA0E-D6BA-4563-963B-0C21AB1E7B3A}"/>
              </a:ext>
            </a:extLst>
          </p:cNvPr>
          <p:cNvSpPr/>
          <p:nvPr/>
        </p:nvSpPr>
        <p:spPr>
          <a:xfrm>
            <a:off x="1066800" y="2415197"/>
            <a:ext cx="2362200" cy="533400"/>
          </a:xfrm>
          <a:prstGeom prst="rect">
            <a:avLst/>
          </a:prstGeom>
          <a:solidFill>
            <a:srgbClr val="D08B3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B13D8F-14AF-4A09-BCC1-C4CBA169E9CC}"/>
              </a:ext>
            </a:extLst>
          </p:cNvPr>
          <p:cNvSpPr/>
          <p:nvPr/>
        </p:nvSpPr>
        <p:spPr>
          <a:xfrm>
            <a:off x="1066800" y="3003879"/>
            <a:ext cx="2362200" cy="533400"/>
          </a:xfrm>
          <a:prstGeom prst="rect">
            <a:avLst/>
          </a:prstGeom>
          <a:solidFill>
            <a:srgbClr val="D08B3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B269B9-DFB1-49EE-901F-6373963C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6B5FDA-05CD-4745-9F82-F0EC814D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3E1FF-B930-48E7-9752-1923FDC2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82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6395B68-66E2-458B-8DAD-B797ED9A1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319" y="1028700"/>
            <a:ext cx="7219362" cy="4421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28F56-8D84-4D3B-BC48-B6262802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kinematics in the GNS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DE128-FD8C-4023-B8D4-1B27A4A7816E}"/>
              </a:ext>
            </a:extLst>
          </p:cNvPr>
          <p:cNvSpPr txBox="1"/>
          <p:nvPr/>
        </p:nvSpPr>
        <p:spPr>
          <a:xfrm>
            <a:off x="6163367" y="10287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Everything in a short module of your class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BD238A-771F-4F23-8D2D-9B861F27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B1A650-BF78-4D46-90E6-FCF910AF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9CE82-28AF-4574-842A-A880F296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119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8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14951"/>
                <a:ext cx="8837361" cy="447584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QCD evolution of TMDs in Fourier space (solution of equation)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Polarized scattering data comes as ratio: 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𝑈𝑇</m:t>
                        </m:r>
                      </m:sub>
                      <m:sup>
                        <m:func>
                          <m:funcPr>
                            <m:ctrlPr>
                              <a:rPr lang="en-US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sup>
                    </m:sSubSup>
                    <m:r>
                      <a:rPr lang="en-US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𝑈𝑈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 err="1"/>
                  <a:t>Unpolarized</a:t>
                </a:r>
                <a:r>
                  <a:rPr lang="en-US" sz="2000" dirty="0"/>
                  <a:t> data is very important to constrain/extract the key ingredient for the non-perturbative part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14951"/>
                <a:ext cx="8837361" cy="4475843"/>
              </a:xfrm>
              <a:blipFill>
                <a:blip r:embed="rId2"/>
                <a:stretch>
                  <a:fillRect l="-414" t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6645" y="1412256"/>
            <a:ext cx="2859229" cy="807720"/>
          </a:xfrm>
          <a:prstGeom prst="rect">
            <a:avLst/>
          </a:prstGeom>
          <a:solidFill>
            <a:schemeClr val="tx2">
              <a:lumMod val="25000"/>
              <a:lumOff val="75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1412256"/>
            <a:ext cx="1620231" cy="807720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321269" y="1412256"/>
            <a:ext cx="2026920" cy="807720"/>
          </a:xfrm>
          <a:prstGeom prst="rect">
            <a:avLst/>
          </a:prstGeom>
          <a:solidFill>
            <a:schemeClr val="accent5">
              <a:lumMod val="60000"/>
              <a:lumOff val="4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52600" y="2214072"/>
            <a:ext cx="485957" cy="701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3403" y="2990377"/>
            <a:ext cx="164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Evolution of longitudinal/ collinear part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6193" y="2893170"/>
            <a:ext cx="164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Evolution of transverse part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Sudakov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form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factor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8888" y="2514209"/>
            <a:ext cx="2417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Non-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perturbative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part has to be fitted to experimental data </a:t>
            </a:r>
          </a:p>
          <a:p>
            <a:pPr algn="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key ingredient is spin-independent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64450" y="2235774"/>
            <a:ext cx="7550" cy="679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34729" y="2242426"/>
            <a:ext cx="132871" cy="342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8600" y="1402311"/>
                <a:ext cx="8386653" cy="811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nary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func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non</m:t>
                                      </m:r>
                                      <m: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pert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02311"/>
                <a:ext cx="8386653" cy="811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6CC55C-3B77-4375-AA0F-3B568483D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21" y="1028700"/>
            <a:ext cx="8013758" cy="4421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28F56-8D84-4D3B-BC48-B6262802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kinematics in the </a:t>
            </a:r>
            <a:r>
              <a:rPr lang="en-US" dirty="0" err="1"/>
              <a:t>Breit</a:t>
            </a:r>
            <a:r>
              <a:rPr lang="en-US" dirty="0"/>
              <a:t> 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DE128-FD8C-4023-B8D4-1B27A4A7816E}"/>
              </a:ext>
            </a:extLst>
          </p:cNvPr>
          <p:cNvSpPr txBox="1"/>
          <p:nvPr/>
        </p:nvSpPr>
        <p:spPr>
          <a:xfrm>
            <a:off x="6521479" y="4506387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Everything in a very short module of your class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ADA8DB-BCE5-4522-B49F-ECC6C9AB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E182A9-2324-4119-945D-801559CF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10B167-163F-481B-979C-0C792FD5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557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5D71A-5376-4008-8D0F-5F34B09E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Class as </a:t>
            </a:r>
            <a:r>
              <a:rPr lang="en-US" dirty="0" err="1"/>
              <a:t>TTree</a:t>
            </a:r>
            <a:r>
              <a:rPr lang="en-US" dirty="0"/>
              <a:t> entry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5B5BD-81FA-494B-AA9F-5B1CAAFD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78490-5B09-493E-94D2-2F889DFD1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F3233-07F9-42B9-84DA-596874F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C594E9-9944-43FF-B6CC-1170BC54A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668" y="1028700"/>
            <a:ext cx="7044663" cy="44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64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Deep Inelastic Scattering and the quark parton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Going beyond the Callan-Gross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leads to introduce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longitudinal structure function: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Allowing to write the DIS cross section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Keeping in mind the transformations: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E732AC-80E9-46EC-9951-2332D187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3BC8E1-A6EC-4E26-B2F1-8ADB6C65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BEAA5-8831-4753-81C9-992FCD64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2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Inclusive Deep Inelastic Scattering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84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028700"/>
                <a:ext cx="8915400" cy="44208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semi inclusive deep inelastic scattering cross section for a hadron of type h of a given energy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is written as: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𝑦𝑑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2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2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the structure functions are: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it-IT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80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 sz="180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QCD</m:t>
                                  </m:r>
                                  <m: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improved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8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028700"/>
                <a:ext cx="8915400" cy="4420800"/>
              </a:xfrm>
              <a:blipFill>
                <a:blip r:embed="rId2"/>
                <a:stretch>
                  <a:fillRect l="-410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B828E1-915D-4599-ADE0-7A5D2E04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2BD58B-CBD4-4781-ACDE-17D623AB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8427FB-F225-46B2-9699-CFFAAD21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998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Momentum dependent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1620" dirty="0"/>
                  <a:t>When we consider the transverse momentum of the quark in the calculation of the cross section Transverse Momentum Dependent parton distribution (TMDs)</a:t>
                </a:r>
              </a:p>
              <a:p>
                <a:endParaRPr lang="en-US" sz="1620" dirty="0"/>
              </a:p>
              <a:p>
                <a:pPr marL="0" indent="0">
                  <a:buNone/>
                </a:pPr>
                <a:r>
                  <a:rPr lang="en-US" sz="1620" dirty="0"/>
                  <a:t>		</a:t>
                </a:r>
              </a:p>
              <a:p>
                <a:pPr marL="0" indent="0">
                  <a:buNone/>
                </a:pPr>
                <a:r>
                  <a:rPr lang="en-US" sz="1620" dirty="0"/>
                  <a:t>			</a:t>
                </a:r>
              </a:p>
              <a:p>
                <a:endParaRPr lang="en-US" sz="1620" dirty="0"/>
              </a:p>
              <a:p>
                <a:endParaRPr lang="en-US" sz="1620" dirty="0"/>
              </a:p>
              <a:p>
                <a:pPr marL="0" indent="0">
                  <a:buNone/>
                </a:pPr>
                <a:endParaRPr lang="en-US" sz="1620" dirty="0"/>
              </a:p>
              <a:p>
                <a:r>
                  <a:rPr lang="en-US" sz="1620" dirty="0"/>
                  <a:t>The unpolarised number density of the quarks gains a dependence from the intrinsic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2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500" dirty="0">
                  <a:solidFill>
                    <a:schemeClr val="accent2"/>
                  </a:solidFill>
                </a:endParaRPr>
              </a:p>
              <a:p>
                <a:r>
                  <a:rPr lang="en-US" sz="1620" dirty="0"/>
                  <a:t>New parton densities arise: the Boer-Mulders functions, an asymmetric parton distribution in an unpolarised nucleon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20" dirty="0"/>
                  <a:t> correlated with the spin of the quark)</a:t>
                </a:r>
              </a:p>
              <a:p>
                <a:endParaRPr lang="en-US" sz="162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15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20" dirty="0"/>
              </a:p>
              <a:p>
                <a:pPr marL="0" indent="0">
                  <a:buNone/>
                </a:pPr>
                <a:endParaRPr lang="en-US" sz="1620" dirty="0"/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12649" y="1615362"/>
            <a:ext cx="6283205" cy="1882491"/>
            <a:chOff x="2462644" y="1457649"/>
            <a:chExt cx="8377607" cy="25099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574" y="1457649"/>
              <a:ext cx="1699787" cy="2011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989" y="1864641"/>
              <a:ext cx="1699787" cy="1604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62644" y="3555141"/>
              <a:ext cx="239638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motion only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5752" y="3585993"/>
              <a:ext cx="307896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+ transverse motion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486" y="1616670"/>
              <a:ext cx="215900" cy="317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  <a:blipFill>
                  <a:blip r:embed="rId10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3225E-285A-4D1C-8F22-3A1C58D6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4E76-880E-4075-8AD4-D4EFEBD1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283B-F390-4507-9242-F5EC2D67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access to TMDs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 bwMode="auto">
          <a:xfrm>
            <a:off x="2492594" y="1661231"/>
            <a:ext cx="1028700" cy="514350"/>
          </a:xfrm>
          <a:prstGeom prst="ellips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algn="ctr" defTabSz="822960" eaLnBrk="0" hangingPunct="0"/>
            <a:r>
              <a:rPr lang="en-US" sz="126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TMDs</a:t>
            </a:r>
            <a:endParaRPr lang="en-GB" sz="126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770942" y="1912691"/>
          <a:ext cx="4000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304560" progId="Equation.DSMT4">
                  <p:embed/>
                </p:oleObj>
              </mc:Choice>
              <mc:Fallback>
                <p:oleObj name="Equation" r:id="rId2" imgW="444240" imgH="3045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0942" y="1912691"/>
                        <a:ext cx="40005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6058754" y="1626941"/>
            <a:ext cx="1028700" cy="514350"/>
          </a:xfrm>
          <a:prstGeom prst="ellipse">
            <a:avLst/>
          </a:prstGeom>
          <a:solidFill>
            <a:srgbClr val="66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algn="ctr" defTabSz="822960" eaLnBrk="0" hangingPunct="0"/>
            <a:r>
              <a:rPr lang="en-US" sz="126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FFs</a:t>
            </a:r>
            <a:endParaRPr lang="en-GB" sz="126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395939" y="1896976"/>
          <a:ext cx="422910" cy="190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253800" progId="Equation.DSMT4">
                  <p:embed/>
                </p:oleObj>
              </mc:Choice>
              <mc:Fallback>
                <p:oleObj name="Equation" r:id="rId4" imgW="469800" imgH="2538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5939" y="1896976"/>
                        <a:ext cx="422910" cy="190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 bwMode="auto">
          <a:xfrm rot="9524274">
            <a:off x="3493088" y="1502481"/>
            <a:ext cx="796012" cy="19536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0" hangingPunct="0"/>
            <a:endParaRPr lang="en-GB" sz="162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/>
            </p:nvGraphicFramePr>
            <p:xfrm>
              <a:off x="1532473" y="2453168"/>
              <a:ext cx="255705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9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U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T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L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4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32473" y="2453168"/>
              <a:ext cx="255705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9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U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952" t="-100000" r="-20190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952" t="-100000" r="-10190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T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952" t="-202667" r="-201905" b="-10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952" t="-202667" r="-101905" b="-10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52" t="-202667" r="-1905" b="-1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L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952" t="-302667" r="-101905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52" t="-302667" r="-1905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2022450" y="217558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Nucleon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233060" y="328770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/>
            </p:nvGraphicFramePr>
            <p:xfrm>
              <a:off x="5147620" y="2453168"/>
              <a:ext cx="2762795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9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9846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U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T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  <m:r>
                                <a:rPr lang="en-US" sz="1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dirty="0"/>
                            <a:t> </a:t>
                          </a: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L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</m:sub>
                                  <m:sup/>
                                </m:sSub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14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47620" y="2453168"/>
              <a:ext cx="2762795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9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39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9846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U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82296" marR="82296" marT="34290" marB="3429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U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952" t="-100000" r="-2342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1069" t="-100000" r="-877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T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952" t="-202667" r="-234286" b="-10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1069" t="-202667" r="-87786" b="-10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2655" t="-202667" r="-1770" b="-1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/>
                            <a:t>L</a:t>
                          </a:r>
                          <a:endParaRPr lang="en-GB" sz="1400" b="1" dirty="0"/>
                        </a:p>
                      </a:txBody>
                      <a:tcPr marL="82296" marR="82296" marT="34290" marB="3429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61069" t="-302667" r="-87786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2296" marR="82296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2655" t="-302667" r="-177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1" name="TextBox 40"/>
          <p:cNvSpPr txBox="1"/>
          <p:nvPr/>
        </p:nvSpPr>
        <p:spPr>
          <a:xfrm>
            <a:off x="5637595" y="217558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Hadron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848210" y="328770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Parton polarization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6000000">
            <a:off x="6628832" y="1444054"/>
            <a:ext cx="271884" cy="17914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0" hangingPunct="0"/>
            <a:endParaRPr lang="en-GB" sz="162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3790" y="2287162"/>
            <a:ext cx="754381" cy="2743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0" hangingPunct="0"/>
            <a:r>
              <a:rPr lang="en-US" dirty="0">
                <a:solidFill>
                  <a:schemeClr val="tx1"/>
                </a:solidFill>
                <a:latin typeface="Arial" charset="0"/>
              </a:rPr>
              <a:t>T odd</a:t>
            </a:r>
            <a:endParaRPr lang="en-GB" sz="162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56565" y="1935445"/>
            <a:ext cx="1172236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defTabSz="822960" eaLnBrk="0" hangingPunct="0"/>
            <a:r>
              <a:rPr lang="en-US" dirty="0">
                <a:solidFill>
                  <a:schemeClr val="tx1"/>
                </a:solidFill>
                <a:latin typeface="Arial" charset="0"/>
              </a:rPr>
              <a:t>chiral odd</a:t>
            </a:r>
            <a:endParaRPr lang="en-GB" sz="1620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06399" y="1000056"/>
                <a:ext cx="5714385" cy="423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p>
                        <m:sSupPr>
                          <m:ctrlP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sSup>
                            <m:sSupPr>
                              <m:ctrlPr>
                                <a:rPr lang="it-IT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it-IT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399" y="1000056"/>
                <a:ext cx="5714385" cy="423834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656565" y="4442113"/>
                <a:ext cx="8158782" cy="784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57165" indent="-257165">
                  <a:buClr>
                    <a:srgbClr val="16CC1E"/>
                  </a:buClr>
                  <a:buSzPct val="120000"/>
                  <a:buFont typeface="Wingdings" charset="0"/>
                  <a:buChar char="§"/>
                </a:pPr>
                <a:r>
                  <a:rPr lang="en-US" sz="1500" dirty="0">
                    <a:solidFill>
                      <a:srgbClr val="000000"/>
                    </a:solidFill>
                  </a:rPr>
                  <a:t>NOT directly accessible</a:t>
                </a:r>
              </a:p>
              <a:p>
                <a:pPr marL="257165" indent="-257165">
                  <a:buClr>
                    <a:srgbClr val="16CC1E"/>
                  </a:buClr>
                  <a:buSzPct val="120000"/>
                  <a:buFont typeface="Wingdings" charset="0"/>
                  <a:buChar char="§"/>
                </a:pPr>
                <a:r>
                  <a:rPr lang="en-US" sz="1500" dirty="0">
                    <a:solidFill>
                      <a:srgbClr val="000000"/>
                    </a:solidFill>
                  </a:rPr>
                  <a:t>Their extractions require measurements of x-sections and asymmetries in </a:t>
                </a:r>
                <a:r>
                  <a:rPr lang="en-US" sz="1500" dirty="0">
                    <a:solidFill>
                      <a:srgbClr val="000000"/>
                    </a:solidFill>
                    <a:sym typeface="Wingdings" charset="0"/>
                  </a:rPr>
                  <a:t>a large kinematic domain of </a:t>
                </a:r>
                <a:r>
                  <a:rPr lang="en-US" sz="15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nor/>
                          </m:rPr>
                          <a:rPr lang="en-US" sz="1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endParaRPr lang="en-US" sz="15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565" y="4442113"/>
                <a:ext cx="8158782" cy="784830"/>
              </a:xfrm>
              <a:prstGeom prst="rect">
                <a:avLst/>
              </a:prstGeom>
              <a:blipFill>
                <a:blip r:embed="rId10"/>
                <a:stretch>
                  <a:fillRect l="-523" t="-6250" r="-673" b="-781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3D0DE-F992-4DC3-A2A5-B780029A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B54DE-504D-4E05-B5A5-23CB7701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BEFF9-3773-48CE-BD39-B65C35A0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5E40-641C-4266-A80C-6F6362BD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PDFs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D913B3-6397-44E4-89EF-98555E98BC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8" y="1035819"/>
            <a:ext cx="8316044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433BCE-ECCA-4E97-939A-A194FE41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3276C-38EA-4B4D-A74B-57DD40DD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7B2D9-619F-433E-8390-41CFB740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485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Inclusive DIS full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𝑑𝑥𝑑𝑦𝑑𝑧𝑑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func>
                                            <m:funcPr>
                                              <m:ctrlP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𝑆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sSubSup>
                                            <m:sSubSupPr>
                                              <m:ctrlPr>
                                                <a:rPr lang="en-US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𝑈</m:t>
                                              </m:r>
                                              <m:r>
                                                <a:rPr lang="en-US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  <m:sup>
                                              <m:func>
                                                <m:func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h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accent3">
                                                              <a:lumMod val="7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𝜙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accent3">
                                                                  <a:lumMod val="7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𝑆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</m:func>
                                            </m:sup>
                                          </m:sSubSup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D08B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D08B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D08B3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3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accent3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3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accent3">
                                                          <a:lumMod val="7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1900" dirty="0"/>
                  <a:t>-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534398" cy="4420800"/>
              </a:xfrm>
              <a:blipFill>
                <a:blip r:embed="rId3"/>
                <a:stretch>
                  <a:fillRect b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432961" y="110490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14 independent azimuthal modulations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19C5E-7D3C-4C93-ACC8-3EE0D863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4FF52-B195-4F09-B4A9-FB7EA305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1616F-B501-42D4-87E2-57EE3FBF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422E3-5BEE-44A0-A158-5488A87E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5C1EA1-C7DA-4FB4-91CC-FDDC4E35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E826F-A144-4D27-ACD7-4AA28B41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636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01360-A09C-49F4-97BD-CFB15576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D1F52-3F55-4B31-B15E-BB525906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FB125-C5AD-48F8-8E34-AC532EA7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129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3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QCD evolution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evolution does</a:t>
                </a:r>
              </a:p>
              <a:p>
                <a:pPr lvl="1"/>
                <a:r>
                  <a:rPr lang="en-US" dirty="0"/>
                  <a:t>Spread out the distribution to much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.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, the distribution decreases due to this spread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0371" y="4809699"/>
            <a:ext cx="3712876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7" dirty="0" err="1">
                <a:solidFill>
                  <a:srgbClr val="0000FF"/>
                </a:solidFill>
                <a:latin typeface="+mj-lt"/>
              </a:rPr>
              <a:t>Echevarria</a:t>
            </a:r>
            <a:r>
              <a:rPr lang="en-US" sz="1167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sz="1167" dirty="0" err="1">
                <a:solidFill>
                  <a:srgbClr val="0000FF"/>
                </a:solidFill>
                <a:latin typeface="+mj-lt"/>
              </a:rPr>
              <a:t>Idilbi</a:t>
            </a:r>
            <a:r>
              <a:rPr lang="en-US" sz="1167" dirty="0">
                <a:solidFill>
                  <a:srgbClr val="0000FF"/>
                </a:solidFill>
                <a:latin typeface="+mj-lt"/>
              </a:rPr>
              <a:t>, Kang, </a:t>
            </a:r>
            <a:r>
              <a:rPr lang="en-US" sz="1167" dirty="0" err="1">
                <a:solidFill>
                  <a:srgbClr val="0000FF"/>
                </a:solidFill>
                <a:latin typeface="+mj-lt"/>
              </a:rPr>
              <a:t>Vitev</a:t>
            </a:r>
            <a:r>
              <a:rPr lang="en-US" sz="1167" dirty="0">
                <a:solidFill>
                  <a:srgbClr val="0000FF"/>
                </a:solidFill>
                <a:latin typeface="+mj-lt"/>
              </a:rPr>
              <a:t>. Kang, </a:t>
            </a:r>
            <a:r>
              <a:rPr lang="en-US" sz="1167" dirty="0" err="1">
                <a:solidFill>
                  <a:srgbClr val="0000FF"/>
                </a:solidFill>
                <a:latin typeface="+mj-lt"/>
              </a:rPr>
              <a:t>Prokudin</a:t>
            </a:r>
            <a:r>
              <a:rPr lang="en-US" sz="1167" dirty="0">
                <a:solidFill>
                  <a:srgbClr val="0000FF"/>
                </a:solidFill>
                <a:latin typeface="+mj-lt"/>
              </a:rPr>
              <a:t>, Sun, Yuan</a:t>
            </a:r>
            <a:endParaRPr lang="en-US" sz="1167" dirty="0">
              <a:latin typeface="+mj-lt"/>
            </a:endParaRPr>
          </a:p>
        </p:txBody>
      </p:sp>
      <p:pic>
        <p:nvPicPr>
          <p:cNvPr id="8" name="Picture 7" descr="u-pd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6" y="2125474"/>
            <a:ext cx="5116374" cy="26935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68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r>
                            <a:rPr lang="en-US" b="0" i="1" smtClean="0">
                              <a:solidFill>
                                <a:srgbClr val="D08B3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D08B3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D08B3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D08B3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𝐿𝐿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solidFill>
                                        <a:srgbClr val="D08B3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D08B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D08B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D08B3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D08B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33376-F70B-4058-B331-B8F186780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867F1-6247-4A98-9A99-BE714F77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2D6A4-3B45-44F1-9082-4C4E4363B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429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D0B0E-66A6-4B37-B12A-19F46533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8D99F-B988-4328-9708-70B0E609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FA64A-97A8-45BB-86A3-E203F12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82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413E7-55BD-4B51-AF5D-D29EC636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52B98-815C-4E32-BC21-519EF87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6CE9A-112E-4B10-9377-0B956B30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94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AA33-CA20-4342-B23C-2F8CD8D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Introduced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343E320-DAFE-4744-8E62-9D8F022B74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In the cross section we use the following notation for the amplitude of the modulations (or asymmetries):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𝑈𝐿𝑇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𝑈𝐿𝑇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And where the kinematic variables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are: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 defTabSz="403225">
                  <a:buNone/>
                </a:pPr>
                <a:r>
                  <a:rPr lang="en-US" dirty="0"/>
                  <a:t>	and</a:t>
                </a:r>
              </a:p>
              <a:p>
                <a:pPr marL="0" indent="0" defTabSz="403225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343E320-DAFE-4744-8E62-9D8F022B74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6BBD2-4129-4076-A519-81DD8DF9B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30FE2-9081-4073-A5DE-1AD37600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6A342-D108-46E9-B312-05DB34C7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754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C59C-C819-4754-80D1-725B2DB1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not over: more complications to come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A5834C1-6A70-45F3-BA79-5FB4BBF814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 written the previous cross section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h𝑋</m:t>
                    </m:r>
                  </m:oMath>
                </a14:m>
                <a:r>
                  <a:rPr lang="en-US" dirty="0"/>
                  <a:t> and used the polarization accordingly. But when we go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we have differences with respect to Spin and Polarization.</a:t>
                </a:r>
              </a:p>
              <a:p>
                <a:r>
                  <a:rPr lang="en-US" dirty="0"/>
                  <a:t>It is useful to introduce two coordinate systems in the rest frame of the target: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A5834C1-6A70-45F3-BA79-5FB4BBF81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 r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04A856D-2809-4080-93E1-2751D66E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33700"/>
            <a:ext cx="3699383" cy="2263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F5763-25AC-4F6F-8322-145746E08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138" y="2628900"/>
            <a:ext cx="3665033" cy="269764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8A5EBFF-6F58-403C-BEA0-C6DCA2AF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09C3FD0-F8AF-40F9-A0A8-88D33CAB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D5B2D5-C1C7-4D30-AC2B-4E623BE0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55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FBAC-8830-48D9-AEFB-99126FBA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spin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870F0D0-6B28-4A20-A68D-E7A1C21C2A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In the two system we write the target transverse spin vector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specify longitudinal and transverse polarization relative to the lepton beam direction,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longitudinal and transverse polarization relative to the virtual photon direction.</a:t>
                </a:r>
              </a:p>
              <a:p>
                <a:r>
                  <a:rPr lang="en-US" dirty="0"/>
                  <a:t>The sign convention for the longitudinal case is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=+1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=+1 </m:t>
                    </m:r>
                  </m:oMath>
                </a14:m>
                <a:r>
                  <a:rPr lang="en-US" dirty="0"/>
                  <a:t>correspond to a right-handed proton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center of mass, respectively.</a:t>
                </a:r>
              </a:p>
              <a:p>
                <a:r>
                  <a:rPr lang="en-US" dirty="0"/>
                  <a:t>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are determined by the experimental setup, 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depend on the kinematics of an individual event.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870F0D0-6B28-4A20-A68D-E7A1C21C2A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1793" r="-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50508-4CBC-4AF3-A6B4-E5B4F2DB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D1C1E-6310-45F0-AC1F-30FCC223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3A509-295B-4A21-BF0C-CBE56EB4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71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7652-E2E9-41F4-A3EB-1BE31F36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of the Spin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8AD18C-803F-4AB8-80BA-F4E06AF4B9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rotation from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to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gives: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func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func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And this introduce some further corrections in the cross section that was given before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8AD18C-803F-4AB8-80BA-F4E06AF4B9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E88E5-4F53-4DE9-888F-CEB8A7CC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2FFB0-FDDB-441A-A666-423409B1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C74A0-7E5C-4511-BDF9-102EA22D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543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func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rad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func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𝑈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23CFA-17F2-486D-80D0-AE21B1088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6912D-A64D-45C7-BFBE-DBBFF7C19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CFABB-0128-4AEB-BD71-ACDBA745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227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17A3-5201-49F5-AD81-4383B3ED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full SIDIS cross section for 1h - 5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8458198" cy="44208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func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rad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00B0F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𝐿𝐿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</m:d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𝐿𝑇</m:t>
                                      </m:r>
                                    </m:sub>
                                    <m:sup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bSup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𝐿𝐿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F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</m:rad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𝐿𝐿</m:t>
                                  </m:r>
                                </m:sub>
                                <m:sup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func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7279B7B-9447-4175-89D1-EAC1C139A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8458198" cy="44208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C1D1BD-FE1E-4247-8F73-49299A642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6D2FF-278C-4B71-8C20-1C929770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CBDEA-DCAA-4F25-9F5A-50D7E018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527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F8048-1E2E-4FFC-95D4-C42409E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70A08-7DBE-4DDE-9C4A-E4FA2B88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13A10-C54D-4898-BC0B-EA995FBF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9B2A2-819C-468F-8693-B121F26C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139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F3EDD45-6021-4DDD-BD1E-ADB553B035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919818"/>
              </p:ext>
            </p:extLst>
          </p:nvPr>
        </p:nvGraphicFramePr>
        <p:xfrm>
          <a:off x="380998" y="1378844"/>
          <a:ext cx="8458200" cy="248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56120" imgH="2057400" progId="Equation.DSMT4">
                  <p:embed/>
                </p:oleObj>
              </mc:Choice>
              <mc:Fallback>
                <p:oleObj name="Equation" r:id="rId2" imgW="6756120" imgH="2057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8" y="1378844"/>
                        <a:ext cx="8458200" cy="2484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D45A088-D6F0-4B2A-952B-B26D278E1909}"/>
              </a:ext>
            </a:extLst>
          </p:cNvPr>
          <p:cNvSpPr txBox="1"/>
          <p:nvPr/>
        </p:nvSpPr>
        <p:spPr>
          <a:xfrm>
            <a:off x="8153400" y="92731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SIDIS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6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3" y="939800"/>
            <a:ext cx="7607777" cy="447516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happening at low-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0777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9014-D75D-48E4-9BEB-8A51B08B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B116133-126F-4C69-A872-1AA2041815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All terms are orthogonal, e.g.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This means that we may extract each modulation independently;</a:t>
                </a:r>
              </a:p>
              <a:p>
                <a:r>
                  <a:rPr lang="en-US" dirty="0"/>
                  <a:t>But the orthogonality is exact only if we don’t have acceptance modulations in our apparatus;</a:t>
                </a:r>
              </a:p>
              <a:p>
                <a:r>
                  <a:rPr lang="en-US" dirty="0"/>
                  <a:t>Acceptance modulations cancel in the asymmetries, but orthogonality is no longer exact and we have contributions from one asymmetry to the other (correlations).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B116133-126F-4C69-A872-1AA2041815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3BBEE-36AC-430D-A53E-5E265CC4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7CC6B-F793-4997-B853-B0A9196E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5EA18-9E67-49A3-877E-F748295E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2756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66CC-5966-4D61-8501-4B5650F4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40E0450-DBEA-4831-B524-2B54FDD359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Keep in mind that we deal we difference of angles, and we want to keep the difference between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dirty="0"/>
                  <a:t>, or: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𝐶𝑜𝑙𝑙𝑖𝑛𝑠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341313" indent="0">
                  <a:buNone/>
                </a:pPr>
                <a:r>
                  <a:rPr lang="en-US" dirty="0"/>
                  <a:t>But for us:</a:t>
                </a:r>
              </a:p>
              <a:p>
                <a:pPr marL="34131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𝐶𝑜𝑙𝑙𝑖𝑛𝑠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40E0450-DBEA-4831-B524-2B54FDD359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2DA8FA-2AAD-47DC-AE1E-BFC35529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AD246-741B-498F-9569-071EFB9D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31816-0AD5-47AB-8268-E445A6D3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842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Standard Cuts @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r>
                  <a:rPr lang="en-US" dirty="0"/>
                  <a:t> GeV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011704" y="1173031"/>
            <a:ext cx="4853774" cy="4046669"/>
            <a:chOff x="2675620" y="1167118"/>
            <a:chExt cx="6696743" cy="538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620" y="1167118"/>
              <a:ext cx="6696743" cy="53824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 rot="19020000">
                  <a:off x="3974265" y="4996435"/>
                  <a:ext cx="131805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=0.9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20000">
                  <a:off x="3974265" y="4996435"/>
                  <a:ext cx="131805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 rot="19020000">
                  <a:off x="5240325" y="5203099"/>
                  <a:ext cx="131805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=0.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20000">
                  <a:off x="5240325" y="5203099"/>
                  <a:ext cx="131805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 rot="18480000">
                  <a:off x="5991214" y="3607991"/>
                  <a:ext cx="2976541" cy="500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1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480000">
                  <a:off x="5991214" y="3607991"/>
                  <a:ext cx="2976541" cy="5007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18480000">
                  <a:off x="6281143" y="4630438"/>
                  <a:ext cx="2976541" cy="500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480000">
                  <a:off x="6281143" y="4630438"/>
                  <a:ext cx="2976541" cy="5007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8522" y="951688"/>
                <a:ext cx="4229997" cy="5084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 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 To be in the dis REGIME</a:t>
                </a:r>
              </a:p>
              <a:p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0.1&lt;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30188" indent="-230188"/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 Limits RC effects and select a region with good resolution</a:t>
                </a:r>
              </a:p>
              <a:p>
                <a:pPr marL="230188" indent="-230188"/>
                <a:endParaRPr lang="en-US" dirty="0">
                  <a:solidFill>
                    <a:srgbClr val="FFC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1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25 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30188" indent="-230188"/>
                <a:r>
                  <a:rPr lang="en-US" dirty="0">
                    <a:solidFill>
                      <a:srgbClr val="FFC000"/>
                    </a:solidFill>
                  </a:rPr>
                  <a:t>   </a:t>
                </a:r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Enough space for hadrons and…    together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select current hadronization region</a:t>
                </a:r>
              </a:p>
              <a:p>
                <a:pPr marL="230188" indent="-230188"/>
                <a:endParaRPr lang="en-US" dirty="0">
                  <a:solidFill>
                    <a:srgbClr val="FFC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0.2&lt;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&lt;0.85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30188"/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CFR and cut exclusive process</a:t>
                </a:r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&gt;0.05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FFC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Resolution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22" y="951688"/>
                <a:ext cx="4229997" cy="5084533"/>
              </a:xfrm>
              <a:prstGeom prst="rect">
                <a:avLst/>
              </a:prstGeom>
              <a:blipFill>
                <a:blip r:embed="rId8"/>
                <a:stretch>
                  <a:fillRect l="-1009" t="-120" r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59AA4B1-256C-40B8-A89F-E9B50BA8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3F098EC-3824-4E5C-BFE2-36A639A9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FBBD0C3-C7E5-45A3-B8E4-CEB0BFA2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395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710D2-FCDD-4D62-9EFF-45F762F1C9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at </a:t>
                </a:r>
                <a:r>
                  <a:rPr lang="en-US" dirty="0" err="1"/>
                  <a:t>JLab</a:t>
                </a:r>
                <a:r>
                  <a:rPr lang="en-US" dirty="0"/>
                  <a:t> and HERMES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710D2-FCDD-4D62-9EFF-45F762F1C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11DBA2-BF84-4722-939D-355C918E2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2019300"/>
            <a:ext cx="4336918" cy="2933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8B794B-B732-4DA3-B8A2-F08D7D68ECE0}"/>
              </a:ext>
            </a:extLst>
          </p:cNvPr>
          <p:cNvSpPr txBox="1"/>
          <p:nvPr/>
        </p:nvSpPr>
        <p:spPr>
          <a:xfrm>
            <a:off x="6400800" y="1717898"/>
            <a:ext cx="97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HERMES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B1504-5DBE-4BBB-824C-10FE2D07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62" y="1984075"/>
            <a:ext cx="4406266" cy="2933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56A68-F0B2-4EAB-90DE-0D71BAB5C51C}"/>
              </a:ext>
            </a:extLst>
          </p:cNvPr>
          <p:cNvSpPr txBox="1"/>
          <p:nvPr/>
        </p:nvSpPr>
        <p:spPr>
          <a:xfrm>
            <a:off x="2286000" y="171789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JLAB12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B16163-2540-4EF2-ABC2-C9D1B0233D90}"/>
              </a:ext>
            </a:extLst>
          </p:cNvPr>
          <p:cNvGrpSpPr/>
          <p:nvPr/>
        </p:nvGrpSpPr>
        <p:grpSpPr>
          <a:xfrm>
            <a:off x="336056" y="2019300"/>
            <a:ext cx="4379593" cy="2869941"/>
            <a:chOff x="336056" y="2019300"/>
            <a:chExt cx="4379593" cy="28699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8EEDDC-7AC6-46DE-A3C2-3CD3924F4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056" y="2019300"/>
              <a:ext cx="4379593" cy="28699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B33D91-8940-4F2D-BB4D-08E73197B42E}"/>
                    </a:ext>
                  </a:extLst>
                </p:cNvPr>
                <p:cNvSpPr txBox="1"/>
                <p:nvPr/>
              </p:nvSpPr>
              <p:spPr>
                <a:xfrm>
                  <a:off x="1225477" y="2521616"/>
                  <a:ext cx="18143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&gt;1.5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B33D91-8940-4F2D-BB4D-08E73197B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477" y="2521616"/>
                  <a:ext cx="181434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BFBD41-6B5B-4EFD-AB2E-A4F15EB2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76CE9F7-6E66-4C82-80E9-CB8E4BF5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28952-30D9-4791-855C-F9563D25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710D2-FCDD-4D62-9EFF-45F762F1C9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 at COMPASS and EIC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A710D2-FCDD-4D62-9EFF-45F762F1C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881510-1D68-4CEE-9654-9441B55BA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971" y="1866900"/>
            <a:ext cx="4347587" cy="2933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79664A-66E9-4482-8222-5A3650435746}"/>
              </a:ext>
            </a:extLst>
          </p:cNvPr>
          <p:cNvSpPr txBox="1"/>
          <p:nvPr/>
        </p:nvSpPr>
        <p:spPr>
          <a:xfrm>
            <a:off x="2057400" y="1660651"/>
            <a:ext cx="108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C4BCD-E23C-4388-8D2E-29CBEF0F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444" y="1874391"/>
            <a:ext cx="4320915" cy="2928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4033F-A02D-4C99-8EEF-655D1DBA11A1}"/>
              </a:ext>
            </a:extLst>
          </p:cNvPr>
          <p:cNvSpPr txBox="1"/>
          <p:nvPr/>
        </p:nvSpPr>
        <p:spPr>
          <a:xfrm>
            <a:off x="6404987" y="166065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EIC 18-275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9FED9A-F541-4225-8CF5-FB3F4280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103" y="1965524"/>
            <a:ext cx="4358256" cy="290194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B70F03-4A4B-4C32-B6CA-588FEB7F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BF0A55F-8574-4D69-8796-EDCDBB61D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C87D855-822D-4510-8776-5A290F097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214F-02D3-46EF-9CA5-550B454F5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Berger criterion (separation of CFR &amp;TFR)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4035C0A-4C49-4AA1-B20B-7A254BD29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sz="1800" dirty="0">
                    <a:solidFill>
                      <a:srgbClr val="0070C0"/>
                    </a:solidFill>
                  </a:rPr>
                  <a:t>Factorization in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sz="1800" dirty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1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en-US" sz="1800" dirty="0">
                    <a:solidFill>
                      <a:srgbClr val="0070C0"/>
                    </a:solidFill>
                  </a:rPr>
                  <a:t> not exact, both from theoretical and experimental point-of-view</a:t>
                </a:r>
              </a:p>
              <a:p>
                <a:r>
                  <a:rPr lang="en-US" altLang="en-US" sz="1800" dirty="0">
                    <a:solidFill>
                      <a:srgbClr val="0070C0"/>
                    </a:solidFill>
                  </a:rPr>
                  <a:t>Theoretical: Reinteraction of final state quarks with the target remnant (higher-twist effects); mass effects</a:t>
                </a:r>
              </a:p>
              <a:p>
                <a:r>
                  <a:rPr lang="en-US" altLang="en-US" sz="1800" dirty="0">
                    <a:solidFill>
                      <a:srgbClr val="0070C0"/>
                    </a:solidFill>
                  </a:rPr>
                  <a:t>Experimental: Contamination of the current jet with the target jet</a:t>
                </a:r>
              </a:p>
              <a:p>
                <a:r>
                  <a:rPr lang="en-US" altLang="en-US" sz="1800" dirty="0"/>
                  <a:t>The typical hadronic correlation length in rapidity is </a:t>
                </a:r>
                <a14:m>
                  <m:oMath xmlns:m="http://schemas.openxmlformats.org/officeDocument/2006/math">
                    <m:r>
                      <a:rPr lang="en-US" altLang="en-US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</m:t>
                    </m:r>
                  </m:oMath>
                </a14:m>
                <a:endParaRPr lang="en-US" altLang="en-US" sz="1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4035C0A-4C49-4AA1-B20B-7A254BD29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ject 6">
            <a:extLst>
              <a:ext uri="{FF2B5EF4-FFF2-40B4-BE49-F238E27FC236}">
                <a16:creationId xmlns:a16="http://schemas.microsoft.com/office/drawing/2014/main" id="{82353386-22E3-4FCD-8AD8-00790A9985F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3162300"/>
            <a:ext cx="51054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52C53C-A691-436B-A579-E0CAB20D1217}"/>
                  </a:ext>
                </a:extLst>
              </p:cNvPr>
              <p:cNvSpPr txBox="1"/>
              <p:nvPr/>
            </p:nvSpPr>
            <p:spPr>
              <a:xfrm>
                <a:off x="6248400" y="3055888"/>
                <a:ext cx="255629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Effect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spc="-10" dirty="0">
                    <a:solidFill>
                      <a:srgbClr val="0070C0"/>
                    </a:solidFill>
                  </a:rPr>
                  <a:t>minimized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by</a:t>
                </a:r>
                <a:r>
                  <a:rPr lang="en-US" spc="20" dirty="0">
                    <a:solidFill>
                      <a:srgbClr val="0070C0"/>
                    </a:solidFill>
                  </a:rPr>
                  <a:t> </a:t>
                </a:r>
                <a:r>
                  <a:rPr lang="en-US" spc="-30" dirty="0">
                    <a:solidFill>
                      <a:srgbClr val="0070C0"/>
                    </a:solidFill>
                  </a:rPr>
                  <a:t>choosing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a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spc="-25" dirty="0">
                    <a:solidFill>
                      <a:srgbClr val="0070C0"/>
                    </a:solidFill>
                  </a:rPr>
                  <a:t>lower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rapidity</a:t>
                </a:r>
                <a:r>
                  <a:rPr lang="en-US" spc="20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limit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spc="-25" dirty="0">
                    <a:solidFill>
                      <a:srgbClr val="0070C0"/>
                    </a:solidFill>
                  </a:rPr>
                  <a:t>(described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by</a:t>
                </a:r>
                <a:r>
                  <a:rPr lang="en-US" spc="15" dirty="0">
                    <a:solidFill>
                      <a:srgbClr val="0070C0"/>
                    </a:solidFill>
                  </a:rPr>
                  <a:t> </a:t>
                </a:r>
                <a:r>
                  <a:rPr lang="en-US" spc="-25" dirty="0">
                    <a:solidFill>
                      <a:srgbClr val="0070C0"/>
                    </a:solidFill>
                  </a:rPr>
                  <a:t>the </a:t>
                </a:r>
                <a:r>
                  <a:rPr lang="en-US" spc="-20" dirty="0">
                    <a:solidFill>
                      <a:srgbClr val="0070C0"/>
                    </a:solidFill>
                  </a:rPr>
                  <a:t>Berger</a:t>
                </a:r>
                <a:r>
                  <a:rPr lang="en-US" spc="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Criterion)</a:t>
                </a:r>
                <a:r>
                  <a:rPr lang="en-US" spc="30" dirty="0">
                    <a:solidFill>
                      <a:srgbClr val="0070C0"/>
                    </a:solidFill>
                  </a:rPr>
                  <a:t> </a:t>
                </a:r>
                <a:r>
                  <a:rPr lang="en-US" i="1" dirty="0">
                    <a:solidFill>
                      <a:srgbClr val="0070C0"/>
                    </a:solidFill>
                  </a:rPr>
                  <a:t>→</a:t>
                </a:r>
                <a:r>
                  <a:rPr lang="en-US" i="1" spc="30" dirty="0">
                    <a:solidFill>
                      <a:srgbClr val="0070C0"/>
                    </a:solidFill>
                  </a:rPr>
                  <a:t> </a:t>
                </a:r>
                <a:r>
                  <a:rPr lang="en-US" spc="-25" dirty="0">
                    <a:solidFill>
                      <a:srgbClr val="0070C0"/>
                    </a:solidFill>
                  </a:rPr>
                  <a:t>lower</a:t>
                </a:r>
                <a:r>
                  <a:rPr lang="en-US" spc="3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i="1" spc="125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limit</a:t>
                </a:r>
                <a:r>
                  <a:rPr lang="en-US" spc="30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for</a:t>
                </a:r>
                <a:r>
                  <a:rPr lang="en-US" spc="30" dirty="0">
                    <a:solidFill>
                      <a:srgbClr val="0070C0"/>
                    </a:solidFill>
                  </a:rPr>
                  <a:t> </a:t>
                </a:r>
                <a:r>
                  <a:rPr lang="en-US" spc="-20" dirty="0">
                    <a:solidFill>
                      <a:srgbClr val="0070C0"/>
                    </a:solidFill>
                  </a:rPr>
                  <a:t>SIDIS</a:t>
                </a:r>
                <a:r>
                  <a:rPr lang="en-US" spc="25" dirty="0">
                    <a:solidFill>
                      <a:srgbClr val="0070C0"/>
                    </a:solidFill>
                  </a:rPr>
                  <a:t> </a:t>
                </a:r>
                <a:r>
                  <a:rPr lang="en-US" spc="-30" dirty="0"/>
                  <a:t>experiments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52C53C-A691-436B-A579-E0CAB20D1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055888"/>
                <a:ext cx="2556292" cy="2308324"/>
              </a:xfrm>
              <a:prstGeom prst="rect">
                <a:avLst/>
              </a:prstGeom>
              <a:blipFill>
                <a:blip r:embed="rId4"/>
                <a:stretch>
                  <a:fillRect l="-1909" r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ject 7">
            <a:extLst>
              <a:ext uri="{FF2B5EF4-FFF2-40B4-BE49-F238E27FC236}">
                <a16:creationId xmlns:a16="http://schemas.microsoft.com/office/drawing/2014/main" id="{95682B68-01DC-49FF-AFC3-E3E38B405D84}"/>
              </a:ext>
            </a:extLst>
          </p:cNvPr>
          <p:cNvSpPr txBox="1"/>
          <p:nvPr/>
        </p:nvSpPr>
        <p:spPr>
          <a:xfrm>
            <a:off x="685800" y="5358642"/>
            <a:ext cx="148018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i="1" dirty="0">
                <a:solidFill>
                  <a:schemeClr val="tx1"/>
                </a:solidFill>
                <a:latin typeface="Arial"/>
                <a:cs typeface="Arial"/>
              </a:rPr>
              <a:t>Mulders,</a:t>
            </a:r>
            <a:r>
              <a:rPr sz="600" i="1" spc="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chemeClr val="tx1"/>
                </a:solidFill>
                <a:latin typeface="Arial"/>
                <a:cs typeface="Arial"/>
              </a:rPr>
              <a:t>AIP</a:t>
            </a:r>
            <a:r>
              <a:rPr sz="600" i="1" spc="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chemeClr val="tx1"/>
                </a:solidFill>
                <a:latin typeface="Arial"/>
                <a:cs typeface="Arial"/>
              </a:rPr>
              <a:t>Conf.Proc.</a:t>
            </a:r>
            <a:r>
              <a:rPr sz="600" i="1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chemeClr val="tx1"/>
                </a:solidFill>
                <a:latin typeface="Arial"/>
                <a:cs typeface="Arial"/>
              </a:rPr>
              <a:t>588</a:t>
            </a:r>
            <a:r>
              <a:rPr sz="600" i="1" spc="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600" i="1" dirty="0">
                <a:solidFill>
                  <a:schemeClr val="tx1"/>
                </a:solidFill>
                <a:latin typeface="Arial"/>
                <a:cs typeface="Arial"/>
              </a:rPr>
              <a:t>(2001)</a:t>
            </a:r>
            <a:r>
              <a:rPr sz="600" i="1" spc="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600" i="1" spc="-20" dirty="0">
                <a:solidFill>
                  <a:schemeClr val="tx1"/>
                </a:solidFill>
                <a:latin typeface="Arial"/>
                <a:cs typeface="Arial"/>
              </a:rPr>
              <a:t>75-</a:t>
            </a:r>
            <a:r>
              <a:rPr sz="600" i="1" spc="-25" dirty="0">
                <a:solidFill>
                  <a:schemeClr val="tx1"/>
                </a:solidFill>
                <a:latin typeface="Arial"/>
                <a:cs typeface="Arial"/>
              </a:rPr>
              <a:t>88</a:t>
            </a:r>
            <a:endParaRPr sz="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F6075C-3632-4EDC-A0B5-701CC391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B5000-05BE-4516-9E75-FBB98910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97097-EE39-4775-9733-57501F91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571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214F-02D3-46EF-9CA5-550B454F5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Berger criterion (separation of CFR &amp;TFR)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4035C0A-4C49-4AA1-B20B-7A254BD29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The typical hadronic correlation length in rapidity is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</m:t>
                    </m:r>
                  </m:oMath>
                </a14:m>
                <a:endParaRPr lang="en-US" altLang="en-US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4035C0A-4C49-4AA1-B20B-7A254BD29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6323452-6923-4581-97D4-9BA1A01D7E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8656" y="2999312"/>
          <a:ext cx="5249040" cy="244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263240" imgH="8964720" progId="">
                  <p:embed/>
                </p:oleObj>
              </mc:Choice>
              <mc:Fallback>
                <p:oleObj r:id="rId4" imgW="19263240" imgH="896472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6323452-6923-4581-97D4-9BA1A01D7E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78656" y="2999312"/>
                        <a:ext cx="5249040" cy="244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85525AD-E7F4-406D-ADCF-40025B248E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1403" y="1866852"/>
          <a:ext cx="5249040" cy="1124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733040" imgH="4228560" progId="">
                  <p:embed/>
                </p:oleObj>
              </mc:Choice>
              <mc:Fallback>
                <p:oleObj r:id="rId6" imgW="19733040" imgH="422856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85525AD-E7F4-406D-ADCF-40025B248E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1403" y="1866852"/>
                        <a:ext cx="5249040" cy="1124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4044B9D-6DF5-46CE-A213-93139F23E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485900"/>
            <a:ext cx="2892212" cy="37719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FE9E3-5EA8-486A-854F-6A070347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73109B-EAF3-4A5A-BB5F-13E2386E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4978BC-B3EF-4A75-8B14-A5107303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826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1859-6755-4C25-8F54-8A39D755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access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F223D-8ED2-4D10-A0E8-068832389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6543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5863F0-FC27-4DBC-B565-70AF38DA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2FE5AA0-803B-4ACC-A651-B9F742516A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asymmetries are: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  <a:p>
                <a:r>
                  <a:rPr lang="it-IT" dirty="0" err="1"/>
                  <a:t>When</a:t>
                </a:r>
                <a:r>
                  <a:rPr lang="it-IT" dirty="0"/>
                  <a:t> </a:t>
                </a:r>
                <a:r>
                  <a:rPr lang="it-IT" dirty="0" err="1"/>
                  <a:t>we</a:t>
                </a:r>
                <a:r>
                  <a:rPr lang="it-IT" dirty="0"/>
                  <a:t> measure on 1D </a:t>
                </a:r>
              </a:p>
              <a:p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</m:d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𝑈𝑈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𝑈𝑈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2FE5AA0-803B-4ACC-A651-B9F742516A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7B677C-C2C2-4FD4-AF9C-62F4CF64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7D0A31-C8BB-48D2-BDA8-40919CE8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10E15-D10B-4C74-8AC9-BC9BF187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3254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B9379-B679-4325-8B0E-C64F14D5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A1114F8-DB50-4C13-8BF6-6C3A0912DF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Once we have fixed the binning in the experiment we work on counts or on rates: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may also separate the effect of unpolarized and polarized: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↑↓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1±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A1114F8-DB50-4C13-8BF6-6C3A0912D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86" t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B6495-2271-43B3-8198-8FDD2D7D6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A81741-8E98-4834-BE5A-5D0552C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A992F-9234-4464-8CC2-BF9864D5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149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6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49" y="2371515"/>
            <a:ext cx="2382227" cy="1851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 we learn from low-x studies?</a:t>
            </a:r>
            <a:endParaRPr lang="it-IT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latin typeface="+mj-lt"/>
              </a:rPr>
              <a:pPr/>
              <a:t>15</a:t>
            </a:fld>
            <a:endParaRPr lang="en-US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780348" y="1010860"/>
                <a:ext cx="5982651" cy="2999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+mj-lt"/>
                    <a:cs typeface="Arial" panose="020B0604020202020204" pitchFamily="34" charset="0"/>
                    <a:sym typeface="Wingdings"/>
                  </a:rPr>
                  <a:t>What tames the low-x rise?</a:t>
                </a:r>
              </a:p>
              <a:p>
                <a:endParaRPr lang="en-US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  <a:sym typeface="Wingdings"/>
                </a:endParaRPr>
              </a:p>
              <a:p>
                <a:pPr marL="214313" indent="-214313">
                  <a:buFont typeface="Arial"/>
                  <a:buChar char="•"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/>
                  </a:rPr>
                  <a:t>New evolution </a:t>
                </a:r>
                <a:r>
                  <a:rPr lang="en-US" dirty="0" err="1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/>
                  </a:rPr>
                  <a:t>eqn.s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  <a:sym typeface="Wingdings"/>
                  </a:rPr>
                  <a:t> @ low x &amp; moderate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. Saturation Scale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, where gluon emission and recombination are comparable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𝐴𝑥𝑔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2/3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~1 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⟹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214313" indent="-214313">
                  <a:buFont typeface="Arial"/>
                  <a:buChar char="•"/>
                </a:pPr>
                <a:endParaRPr lang="en-US" dirty="0">
                  <a:latin typeface="+mj-lt"/>
                  <a:cs typeface="Arial" panose="020B0604020202020204" pitchFamily="34" charset="0"/>
                </a:endParaRPr>
              </a:p>
              <a:p>
                <a:pPr marL="214313" indent="-214313">
                  <a:buFont typeface="Arial"/>
                  <a:buChar char="•"/>
                </a:pPr>
                <a:endParaRPr lang="en-US" dirty="0">
                  <a:latin typeface="+mj-lt"/>
                  <a:cs typeface="Arial" panose="020B0604020202020204" pitchFamily="34" charset="0"/>
                </a:endParaRPr>
              </a:p>
              <a:p>
                <a:pPr marL="214313" indent="-214313">
                  <a:buFont typeface="Arial"/>
                  <a:buChar char="•"/>
                </a:pPr>
                <a:endParaRPr lang="en-US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348" y="1010860"/>
                <a:ext cx="5982651" cy="2999154"/>
              </a:xfrm>
              <a:prstGeom prst="rect">
                <a:avLst/>
              </a:prstGeom>
              <a:blipFill>
                <a:blip r:embed="rId4"/>
                <a:stretch>
                  <a:fillRect l="-815" t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81000" y="4059273"/>
            <a:ext cx="8381999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/>
              </a:rPr>
              <a:t>Observation/study of gluon recombination effects in nuclei: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  <a:sym typeface="Wingdings"/>
              </a:rPr>
              <a:t>leading to a </a:t>
            </a:r>
            <a:r>
              <a:rPr lang="en-US" b="1" dirty="0">
                <a:solidFill>
                  <a:srgbClr val="8F2FF4"/>
                </a:solidFill>
                <a:latin typeface="+mj-lt"/>
                <a:cs typeface="Arial" panose="020B0604020202020204" pitchFamily="34" charset="0"/>
                <a:sym typeface="Wingdings"/>
              </a:rPr>
              <a:t>collective </a:t>
            </a:r>
            <a:r>
              <a:rPr lang="en-US" b="1" dirty="0" err="1">
                <a:solidFill>
                  <a:srgbClr val="8F2FF4"/>
                </a:solidFill>
                <a:latin typeface="+mj-lt"/>
                <a:cs typeface="Arial" panose="020B0604020202020204" pitchFamily="34" charset="0"/>
                <a:sym typeface="Wingdings"/>
              </a:rPr>
              <a:t>gluonic</a:t>
            </a:r>
            <a:r>
              <a:rPr lang="en-US" b="1" dirty="0">
                <a:solidFill>
                  <a:srgbClr val="8F2FF4"/>
                </a:solidFill>
                <a:latin typeface="+mj-lt"/>
                <a:cs typeface="Arial" panose="020B0604020202020204" pitchFamily="34" charset="0"/>
                <a:sym typeface="Wingdings"/>
              </a:rPr>
              <a:t> system!</a:t>
            </a:r>
          </a:p>
          <a:p>
            <a:pPr algn="ctr"/>
            <a:endParaRPr lang="en-US" sz="600" b="1" dirty="0">
              <a:solidFill>
                <a:schemeClr val="accent2"/>
              </a:solidFill>
              <a:latin typeface="+mj-lt"/>
              <a:cs typeface="Arial" panose="020B0604020202020204" pitchFamily="34" charset="0"/>
              <a:sym typeface="Wingdings"/>
            </a:endParaRPr>
          </a:p>
          <a:p>
            <a:pPr marL="257175" indent="-257175" algn="ctr">
              <a:buFont typeface="Wingdings" charset="0"/>
              <a:buChar char="à"/>
            </a:pPr>
            <a:r>
              <a:rPr lang="en-US" b="1" dirty="0">
                <a:solidFill>
                  <a:srgbClr val="292934"/>
                </a:solidFill>
                <a:latin typeface="+mj-lt"/>
                <a:cs typeface="Arial" panose="020B0604020202020204" pitchFamily="34" charset="0"/>
                <a:sym typeface="Wingdings"/>
              </a:rPr>
              <a:t>Is this </a:t>
            </a:r>
            <a:r>
              <a:rPr lang="en-US" b="1" dirty="0">
                <a:solidFill>
                  <a:srgbClr val="8F2FF4"/>
                </a:solidFill>
                <a:latin typeface="+mj-lt"/>
                <a:cs typeface="Arial" panose="020B0604020202020204" pitchFamily="34" charset="0"/>
                <a:sym typeface="Wingdings"/>
              </a:rPr>
              <a:t>a universal property</a:t>
            </a:r>
            <a:r>
              <a:rPr lang="en-US" b="1" dirty="0">
                <a:solidFill>
                  <a:srgbClr val="292934"/>
                </a:solidFill>
                <a:latin typeface="+mj-lt"/>
                <a:cs typeface="Arial" panose="020B0604020202020204" pitchFamily="34" charset="0"/>
                <a:sym typeface="Wingdings"/>
              </a:rPr>
              <a:t>? </a:t>
            </a:r>
          </a:p>
          <a:p>
            <a:pPr marL="257175" indent="-257175" algn="ctr">
              <a:buFont typeface="Wingdings" charset="0"/>
              <a:buChar char="à"/>
            </a:pPr>
            <a:r>
              <a:rPr lang="en-US" b="1" dirty="0">
                <a:solidFill>
                  <a:srgbClr val="292934"/>
                </a:solidFill>
                <a:latin typeface="+mj-lt"/>
                <a:cs typeface="Arial" panose="020B0604020202020204" pitchFamily="34" charset="0"/>
                <a:sym typeface="Wingdings"/>
              </a:rPr>
              <a:t>Is the </a:t>
            </a:r>
            <a:r>
              <a:rPr lang="en-US" b="1" dirty="0">
                <a:solidFill>
                  <a:srgbClr val="8F2FF4"/>
                </a:solidFill>
                <a:latin typeface="+mj-lt"/>
                <a:cs typeface="Arial" panose="020B0604020202020204" pitchFamily="34" charset="0"/>
                <a:sym typeface="Wingdings"/>
              </a:rPr>
              <a:t>Color Glass Condensate </a:t>
            </a:r>
            <a:r>
              <a:rPr lang="en-US" b="1" dirty="0">
                <a:solidFill>
                  <a:srgbClr val="292934"/>
                </a:solidFill>
                <a:latin typeface="+mj-lt"/>
                <a:cs typeface="Arial" panose="020B0604020202020204" pitchFamily="34" charset="0"/>
                <a:sym typeface="Wingdings"/>
              </a:rPr>
              <a:t>an appropriate effective theory?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031" y="3297315"/>
            <a:ext cx="1052559" cy="600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942" y="3297315"/>
            <a:ext cx="1090487" cy="6048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8264" y="3598509"/>
            <a:ext cx="1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gluon emission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1" y="3709856"/>
            <a:ext cx="231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gluon </a:t>
            </a:r>
            <a:r>
              <a:rPr lang="en-US" dirty="0" err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recombination</a:t>
            </a:r>
            <a:r>
              <a:rPr lang="en-US" dirty="0" err="1">
                <a:latin typeface="+mj-lt"/>
                <a:cs typeface="Arial" panose="020B0604020202020204" pitchFamily="34" charset="0"/>
              </a:rPr>
              <a:t>n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9022" y="340256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80"/>
                </a:solidFill>
                <a:latin typeface="+mj-lt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4555" y="3402568"/>
            <a:ext cx="69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80"/>
                </a:solidFill>
                <a:latin typeface="+mj-lt"/>
                <a:cs typeface="Arial" panose="020B0604020202020204" pitchFamily="34" charset="0"/>
              </a:rPr>
              <a:t>at Q</a:t>
            </a:r>
            <a:r>
              <a:rPr lang="en-US" b="1" baseline="-25000" dirty="0">
                <a:solidFill>
                  <a:srgbClr val="FF0080"/>
                </a:solidFill>
                <a:latin typeface="+mj-lt"/>
                <a:cs typeface="Arial" panose="020B0604020202020204" pitchFamily="34" charset="0"/>
              </a:rPr>
              <a:t>S</a:t>
            </a:r>
            <a:endParaRPr lang="en-US" b="1" dirty="0">
              <a:solidFill>
                <a:srgbClr val="FF0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1046"/>
          <p:cNvPicPr>
            <a:picLocks noChangeAspect="1" noChangeArrowheads="1"/>
          </p:cNvPicPr>
          <p:nvPr/>
        </p:nvPicPr>
        <p:blipFill>
          <a:blip r:embed="rId7"/>
          <a:srcRect r="847"/>
          <a:stretch>
            <a:fillRect/>
          </a:stretch>
        </p:blipFill>
        <p:spPr bwMode="auto">
          <a:xfrm>
            <a:off x="533400" y="982923"/>
            <a:ext cx="1581137" cy="125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61740" y="3171278"/>
                <a:ext cx="1808444" cy="193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𝑥𝑔</m:t>
                    </m:r>
                    <m:d>
                      <m:dPr>
                        <m:ctrlP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it-IT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and  </a:t>
                </a:r>
                <a14:m>
                  <m:oMath xmlns:m="http://schemas.openxmlformats.org/officeDocument/2006/math">
                    <m:r>
                      <a:rPr lang="it-IT" sz="12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it-IT" sz="12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~0.3</m:t>
                    </m:r>
                  </m:oMath>
                </a14:m>
                <a:endParaRPr lang="it-IT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740" y="3171278"/>
                <a:ext cx="1808444" cy="193386"/>
              </a:xfrm>
              <a:prstGeom prst="rect">
                <a:avLst/>
              </a:prstGeom>
              <a:blipFill>
                <a:blip r:embed="rId8"/>
                <a:stretch>
                  <a:fillRect l="-3030" t="-21875" r="-2020" b="-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E21D43-BD03-965F-3070-B8C3B90407F8}"/>
              </a:ext>
            </a:extLst>
          </p:cNvPr>
          <p:cNvSpPr txBox="1"/>
          <p:nvPr/>
        </p:nvSpPr>
        <p:spPr>
          <a:xfrm>
            <a:off x="395368" y="2143306"/>
            <a:ext cx="4644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000000"/>
                </a:solidFill>
                <a:effectLst/>
                <a:latin typeface="ff-meta-serif-web-pro"/>
              </a:rPr>
              <a:t>Balitsky-Fadin-Kuraev-Lipatov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52279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811A3-3AAB-45AB-952F-3F4574B2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 - 2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73EA87-57D8-4225-A479-35394DBAC5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Asymmetries are often introduced as difference of counting, i.e.: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Implicit assuming same luminosity and same dependence from experimental effect (and same 100% polarization); or one has to include these effects: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73EA87-57D8-4225-A479-35394DBAC5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7A59F-EFF5-41AC-9142-1B3C3EA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40EB7-CCB1-4597-84A9-3D757C22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6DE613-447E-4178-9227-2E700B48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304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811A3-3AAB-45AB-952F-3F4574B2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 - 3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73EA87-57D8-4225-A479-35394DBAC5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Another definition that we can do start from the ratio: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Implicit assuming same luminosity and same dependence from experimental effect (and same 100% polarization); or one has to include these effects: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num>
                            <m:den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↓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</m:s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73EA87-57D8-4225-A479-35394DBAC5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47A59F-EFF5-41AC-9142-1B3C3EA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40EB7-CCB1-4597-84A9-3D757C22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6DE613-447E-4178-9227-2E700B48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3224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77B5-6FFB-418A-AE6B-C9192897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 - 5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98563-2730-42BB-838F-A90E9383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C136B-54B8-48FF-BDF8-1790F97E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08FB9-CEB0-4D25-9F72-1FDF474A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152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61614B-F5AE-4D04-8E8B-2313AA5D86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Using the previous writing for the counting (rates) this can be rewritten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61614B-F5AE-4D04-8E8B-2313AA5D86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1793" r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9661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2045-DB23-4F53-87AB-D9924E48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 - 6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11B51-8ABC-444C-BDB8-F0285175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94D96-79C2-44CE-950E-8CC59250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37304-35E2-4DBD-A034-29D18474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153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AA18D5-AB20-4194-881E-E437498B3B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The method used in COMPASS is an extended </a:t>
                </a:r>
                <a:r>
                  <a:rPr lang="en-US" dirty="0" err="1"/>
                  <a:t>unbinned</a:t>
                </a:r>
                <a:r>
                  <a:rPr lang="en-US" dirty="0"/>
                  <a:t> maximum likelihood fitting the full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for every bin in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</m:sup>
                      </m:sSup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the number of hadrons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the parameter of the fit, and the probability density functions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normalized to expected events in the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 this way p describes not only the shape of the expected distribution in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, but also its size.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AA18D5-AB20-4194-881E-E437498B3B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9" t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8919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E6DD-8089-424B-B673-15F35C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asymmetries - UEML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91634-2919-42A3-93A3-0E828AFD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F2D5A-7B2D-4CDA-992B-B4AD92C9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7F4C0-35DD-45BC-A8DD-21BCD230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154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22E5D0A-58BF-4B9D-A98A-0301192BB9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dirty="0"/>
                  <a:t>The probability density functions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contains two parts; one for possible modulations in the acceptance and the other reflecting the cross section: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l-GR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74320" indent="0">
                  <a:lnSpc>
                    <a:spcPct val="160000"/>
                  </a:lnSpc>
                  <a:spcBef>
                    <a:spcPts val="1800"/>
                  </a:spcBef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22E5D0A-58BF-4B9D-A98A-0301192BB9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86" t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35868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77E03-F171-4D1E-9690-4BDF6C4E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accessing asymmetries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62C2B-93A5-426C-9CD1-B12C86855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strategies to minimize systematic effects:</a:t>
            </a:r>
          </a:p>
          <a:p>
            <a:pPr lvl="1"/>
            <a:r>
              <a:rPr lang="en-US" dirty="0"/>
              <a:t>HERMES could change the orientation of the jet target polarization to change frequently (90s)</a:t>
            </a:r>
          </a:p>
          <a:p>
            <a:pPr lvl="1"/>
            <a:r>
              <a:rPr lang="en-US" dirty="0"/>
              <a:t>COMPASS took data with both spin orientation at the same time (i.e. same luminosity and “almost” same acceptance)</a:t>
            </a:r>
          </a:p>
          <a:p>
            <a:pPr lvl="1"/>
            <a:r>
              <a:rPr lang="en-US" dirty="0"/>
              <a:t>JLAB12 not so clear; target for transverse spin asymmetries under study</a:t>
            </a:r>
          </a:p>
          <a:p>
            <a:pPr lvl="1"/>
            <a:r>
              <a:rPr lang="en-US" dirty="0"/>
              <a:t>EIC will be able to flip the spin very frequently with the Siberian snakes</a:t>
            </a:r>
          </a:p>
          <a:p>
            <a:pPr lvl="1"/>
            <a:endParaRPr lang="en-US" dirty="0"/>
          </a:p>
          <a:p>
            <a:r>
              <a:rPr lang="en-US" dirty="0"/>
              <a:t>Key aspect of the measurement: the relevant acceptance (we are looking at azimuthal modulations) is the acceptance around the virtual photon. The flatter, the better to avoid to introduce false asymmetries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9F03D-1C34-4422-B744-ED56AE5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3AD21-8E4D-4DA0-8194-D792234D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806B4-6868-47F1-846E-6E4B28BD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295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TMD PDFs and FFs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28700"/>
                <a:ext cx="8686800" cy="442080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1800" dirty="0"/>
                  <a:t>TMD factorization works in the domain where there are two observed momenta in the process, such as SIDIS, DY,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.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800" dirty="0"/>
                  <a:t> is large to ensure the use of </a:t>
                </a:r>
                <a:r>
                  <a:rPr lang="en-US" sz="1800" dirty="0" err="1"/>
                  <a:t>pQCD</a:t>
                </a:r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is much smaller such that it is sensitive to </a:t>
                </a:r>
                <a:r>
                  <a:rPr lang="en-US" sz="1800" dirty="0" err="1"/>
                  <a:t>parton’s</a:t>
                </a:r>
                <a:r>
                  <a:rPr lang="en-US" sz="1800" dirty="0"/>
                  <a:t> transverse momentum</a:t>
                </a:r>
              </a:p>
              <a:p>
                <a:r>
                  <a:rPr lang="en-US" sz="2000" dirty="0">
                    <a:solidFill>
                      <a:schemeClr val="accent2"/>
                    </a:solidFill>
                  </a:rPr>
                  <a:t>SIDIS off polarized p, d, n targets</a:t>
                </a:r>
              </a:p>
              <a:p>
                <a:endParaRPr lang="en-US" sz="2000" b="1" dirty="0">
                  <a:solidFill>
                    <a:schemeClr val="accent2"/>
                  </a:solidFill>
                </a:endParaRPr>
              </a:p>
              <a:p>
                <a:endParaRPr lang="en-GB" sz="1600" b="1" dirty="0"/>
              </a:p>
              <a:p>
                <a:r>
                  <a:rPr lang="en-GB" sz="2000" dirty="0">
                    <a:solidFill>
                      <a:schemeClr val="accent2"/>
                    </a:solidFill>
                  </a:rPr>
                  <a:t>polarised </a:t>
                </a:r>
                <a:r>
                  <a:rPr lang="en-GB" sz="2000" dirty="0" err="1">
                    <a:solidFill>
                      <a:schemeClr val="accent2"/>
                    </a:solidFill>
                  </a:rPr>
                  <a:t>Drell</a:t>
                </a:r>
                <a:r>
                  <a:rPr lang="en-GB" sz="2000" dirty="0">
                    <a:solidFill>
                      <a:schemeClr val="accent2"/>
                    </a:solidFill>
                  </a:rPr>
                  <a:t>-Yan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28700"/>
                <a:ext cx="8686800" cy="4420800"/>
              </a:xfrm>
              <a:prstGeom prst="rect">
                <a:avLst/>
              </a:prstGeom>
              <a:blipFill>
                <a:blip r:embed="rId3"/>
                <a:stretch>
                  <a:fillRect l="-281" t="-13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9" y="2226874"/>
            <a:ext cx="1136989" cy="80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1458" y="2226874"/>
            <a:ext cx="2666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HERMES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COMPASS </a:t>
            </a:r>
          </a:p>
          <a:p>
            <a:r>
              <a:rPr lang="en-GB" sz="1400" dirty="0" err="1">
                <a:solidFill>
                  <a:schemeClr val="tx1"/>
                </a:solidFill>
              </a:rPr>
              <a:t>JLab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future: </a:t>
            </a:r>
            <a:r>
              <a:rPr lang="en-GB" sz="1400" b="1" i="1" dirty="0">
                <a:solidFill>
                  <a:schemeClr val="tx1"/>
                </a:solidFill>
              </a:rPr>
              <a:t>EIC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5" y="3557793"/>
            <a:ext cx="1750586" cy="78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3201" y="3372380"/>
            <a:ext cx="2276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COMPASS </a:t>
            </a:r>
          </a:p>
          <a:p>
            <a:r>
              <a:rPr lang="en-GB" sz="1400" dirty="0">
                <a:solidFill>
                  <a:schemeClr val="tx1"/>
                </a:solidFill>
              </a:rPr>
              <a:t>RHIC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FNAL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future: </a:t>
            </a:r>
            <a:r>
              <a:rPr lang="en-GB" sz="1400" b="1" i="1" dirty="0">
                <a:solidFill>
                  <a:schemeClr val="tx1"/>
                </a:solidFill>
              </a:rPr>
              <a:t>FAIR, </a:t>
            </a:r>
            <a:r>
              <a:rPr lang="en-GB" sz="1400" b="1" i="1" dirty="0" err="1">
                <a:solidFill>
                  <a:schemeClr val="tx1"/>
                </a:solidFill>
              </a:rPr>
              <a:t>JPark</a:t>
            </a:r>
            <a:r>
              <a:rPr lang="en-GB" sz="1400" b="1" i="1" dirty="0">
                <a:solidFill>
                  <a:schemeClr val="tx1"/>
                </a:solidFill>
              </a:rPr>
              <a:t>, NICA</a:t>
            </a:r>
            <a:endParaRPr lang="en-GB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95801" y="2381295"/>
                <a:ext cx="3604128" cy="434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1" y="2381295"/>
                <a:ext cx="3604128" cy="434734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81329" y="3557793"/>
                <a:ext cx="4159472" cy="4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acc>
                            <m:accPr>
                              <m:chr m:val="̅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329" y="3557793"/>
                <a:ext cx="4159472" cy="402033"/>
              </a:xfrm>
              <a:prstGeom prst="rect">
                <a:avLst/>
              </a:prstGeom>
              <a:blipFill>
                <a:blip r:embed="rId7"/>
                <a:stretch>
                  <a:fillRect t="-3030" r="-2639" b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13912" y="4705685"/>
          <a:ext cx="1345996" cy="684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7771320" imgH="3949200" progId="">
                  <p:embed/>
                </p:oleObj>
              </mc:Choice>
              <mc:Fallback>
                <p:oleObj r:id="rId8" imgW="7771320" imgH="394920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912" y="4705685"/>
                        <a:ext cx="1345996" cy="684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41460" y="4650717"/>
            <a:ext cx="6928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chemeClr val="tx1"/>
                </a:solidFill>
              </a:rPr>
              <a:t>BaBar</a:t>
            </a:r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i="1" dirty="0">
                <a:solidFill>
                  <a:schemeClr val="tx1"/>
                </a:solidFill>
              </a:rPr>
              <a:t>Belle</a:t>
            </a:r>
          </a:p>
          <a:p>
            <a:r>
              <a:rPr lang="en-GB" sz="1400" i="1" dirty="0">
                <a:solidFill>
                  <a:schemeClr val="tx1"/>
                </a:solidFill>
              </a:rPr>
              <a:t>Bes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141704" y="4795884"/>
                <a:ext cx="4720588" cy="448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ℓℓ→</m:t>
                          </m:r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704" y="4795884"/>
                <a:ext cx="4720588" cy="448328"/>
              </a:xfrm>
              <a:prstGeom prst="rect">
                <a:avLst/>
              </a:prstGeom>
              <a:blipFill>
                <a:blip r:embed="rId10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3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Unpolarized SIDIS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cross section is proportional to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𝒞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 azimuthal modulations in the unpolarised cross sections comes from:</a:t>
                </a:r>
              </a:p>
              <a:p>
                <a:pPr lvl="1"/>
                <a:r>
                  <a:rPr lang="en-US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 of the quarks</a:t>
                </a:r>
              </a:p>
              <a:p>
                <a:pPr lvl="1"/>
                <a:r>
                  <a:rPr lang="en-US" dirty="0"/>
                  <a:t>The Boer-Mulders PDF</a:t>
                </a:r>
              </a:p>
              <a:p>
                <a:pPr lvl="1"/>
                <a:endParaRPr lang="en-GB" dirty="0"/>
              </a:p>
              <a:p>
                <a:r>
                  <a:rPr lang="en-US" dirty="0"/>
                  <a:t>Difficult measurements where one has to correct for the apparatus acceptance</a:t>
                </a:r>
              </a:p>
              <a:p>
                <a:endParaRPr lang="en-GB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9" t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04900"/>
            <a:ext cx="3886200" cy="153974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3F895-3655-438A-9AC1-9B7F36C2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6B78-C599-4E23-AD8F-C5C3CB4B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1EDED-8BE6-4545-ADCC-972173B6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27" y="1034773"/>
            <a:ext cx="3335655" cy="394065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transverse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; an </a:t>
            </a:r>
            <a:r>
              <a:rPr lang="it-IT" dirty="0" err="1"/>
              <a:t>old</a:t>
            </a:r>
            <a:r>
              <a:rPr lang="it-IT" dirty="0"/>
              <a:t> story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39800"/>
            <a:ext cx="3199449" cy="17115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95511" y="4870741"/>
            <a:ext cx="336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EMC experiment [1987]</a:t>
            </a:r>
          </a:p>
          <a:p>
            <a:r>
              <a:rPr lang="en-US" sz="1600" dirty="0">
                <a:solidFill>
                  <a:schemeClr val="tx1"/>
                </a:solidFill>
              </a:rPr>
              <a:t>Fit: </a:t>
            </a:r>
            <a:r>
              <a:rPr lang="en-US" sz="1600" dirty="0" err="1">
                <a:solidFill>
                  <a:schemeClr val="tx1"/>
                </a:solidFill>
              </a:rPr>
              <a:t>Konig</a:t>
            </a:r>
            <a:r>
              <a:rPr lang="en-US" sz="1600" dirty="0">
                <a:solidFill>
                  <a:schemeClr val="tx1"/>
                </a:solidFill>
              </a:rPr>
              <a:t>-Kroll model [1982]+Lund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330440" y="1202839"/>
            <a:ext cx="7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QCD alone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7318058" y="1787544"/>
            <a:ext cx="171450" cy="612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8107680" y="1946958"/>
            <a:ext cx="116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QCD + quark </a:t>
            </a:r>
            <a:r>
              <a:rPr lang="it-IT" dirty="0" err="1">
                <a:solidFill>
                  <a:srgbClr val="0070C0"/>
                </a:solidFill>
              </a:rPr>
              <a:t>transverse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motion</a:t>
            </a:r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7538085" y="2870363"/>
            <a:ext cx="640080" cy="269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451077" y="2663254"/>
                <a:ext cx="519289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Cross section for SIDIS process expected to be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∼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[1+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𝐵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dirty="0" err="1">
                    <a:solidFill>
                      <a:schemeClr val="tx1"/>
                    </a:solidFill>
                  </a:rPr>
                  <a:t>Georgi</a:t>
                </a:r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:r>
                  <a:rPr lang="en-US" dirty="0" err="1">
                    <a:solidFill>
                      <a:schemeClr val="tx1"/>
                    </a:solidFill>
                  </a:rPr>
                  <a:t>Politzer</a:t>
                </a:r>
                <a:r>
                  <a:rPr lang="en-US" dirty="0">
                    <a:solidFill>
                      <a:schemeClr val="tx1"/>
                    </a:solidFill>
                  </a:rPr>
                  <a:t> [1978]: azimuthal modulations of hadrons around the jet axis due to gluon radiation. Effect regarded as a clean QCD test [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Phys.Rev.Lett</a:t>
                </a:r>
                <a:r>
                  <a:rPr lang="en-US" i="1" dirty="0">
                    <a:solidFill>
                      <a:srgbClr val="0070C0"/>
                    </a:solidFill>
                  </a:rPr>
                  <a:t>.</a:t>
                </a:r>
                <a:r>
                  <a:rPr lang="en-US" dirty="0">
                    <a:solidFill>
                      <a:srgbClr val="0070C0"/>
                    </a:solidFill>
                  </a:rPr>
                  <a:t> 40 (1978) 3</a:t>
                </a:r>
                <a:r>
                  <a:rPr lang="en-US" dirty="0">
                    <a:solidFill>
                      <a:schemeClr val="tx1"/>
                    </a:solidFill>
                  </a:rPr>
                  <a:t>].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R.N. Cahn [1978]: same modulations can arise due to the quark intrinsic motion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[</a:t>
                </a:r>
                <a:r>
                  <a:rPr lang="en-US" dirty="0">
                    <a:solidFill>
                      <a:srgbClr val="0070C0"/>
                    </a:solidFill>
                  </a:rPr>
                  <a:t> 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Phys.Lett.B</a:t>
                </a:r>
                <a:r>
                  <a:rPr lang="en-US" dirty="0">
                    <a:solidFill>
                      <a:srgbClr val="0070C0"/>
                    </a:solidFill>
                  </a:rPr>
                  <a:t> 78 (1978) 269</a:t>
                </a:r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77" y="2663254"/>
                <a:ext cx="5192893" cy="2862322"/>
              </a:xfrm>
              <a:prstGeom prst="rect">
                <a:avLst/>
              </a:prstGeom>
              <a:blipFill>
                <a:blip r:embed="rId4"/>
                <a:stretch>
                  <a:fillRect l="-822" t="-1279" r="-1291" b="-2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776F0-24A4-4485-9498-A16D221B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C0DD0-65F5-4968-8275-6999AFBE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A52F96-757D-4AAE-A94C-41E2A1B8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F226-B06A-499B-9359-7807B3AB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DF42E-250C-49C0-9728-8C048EE5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65EE3-3AA8-4AD3-B956-68B403A64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2DB09-29EA-4E9F-870F-A7FC9A36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159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6BAABBE-4263-488E-9127-690AE7F6B2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Azimuthal modulations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h𝑋</m:t>
                    </m:r>
                  </m:oMath>
                </a14:m>
                <a:r>
                  <a:rPr lang="it-IT" dirty="0"/>
                  <a:t> </a:t>
                </a:r>
                <a:r>
                  <a:rPr lang="en-US" altLang="en-US" dirty="0"/>
                  <a:t>measured by</a:t>
                </a:r>
              </a:p>
              <a:p>
                <a:endParaRPr lang="en-US" altLang="en-US" dirty="0"/>
              </a:p>
              <a:p>
                <a:pPr lvl="2"/>
                <a:r>
                  <a:rPr lang="en-US" altLang="en-US" dirty="0"/>
                  <a:t>EMC</a:t>
                </a:r>
              </a:p>
              <a:p>
                <a:pPr lvl="2"/>
                <a:r>
                  <a:rPr lang="en-US" altLang="en-US" dirty="0"/>
                  <a:t>E665</a:t>
                </a:r>
              </a:p>
              <a:p>
                <a:pPr lvl="2"/>
                <a:endParaRPr lang="en-US" altLang="en-US" dirty="0"/>
              </a:p>
              <a:p>
                <a:pPr lvl="2"/>
                <a:endParaRPr lang="en-US" altLang="en-US" dirty="0"/>
              </a:p>
              <a:p>
                <a:pPr lvl="2"/>
                <a:endParaRPr lang="en-US" altLang="en-US" dirty="0"/>
              </a:p>
              <a:p>
                <a:pPr lvl="1"/>
                <a:r>
                  <a:rPr lang="en-US" altLang="en-US" dirty="0"/>
                  <a:t>Large modulations up to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en-US" altLang="en-US" dirty="0"/>
                  <a:t>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altLang="en-US" dirty="0"/>
                  <a:t>, while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5%</m:t>
                    </m:r>
                  </m:oMath>
                </a14:m>
                <a:endParaRPr lang="en-US" altLang="en-US" dirty="0"/>
              </a:p>
              <a:p>
                <a:pPr marL="457200" lvl="1" indent="0">
                  <a:buNone/>
                </a:pPr>
                <a:endParaRPr lang="en-US" alt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6BAABBE-4263-488E-9127-690AE7F6B2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9D07A8B0-F8B3-483F-92EE-1F6B2836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12876"/>
            <a:ext cx="2240055" cy="15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981CBF3-55DE-4E35-AD07-CC8CDC4EF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24" y="1526944"/>
            <a:ext cx="1914261" cy="139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50AFD78-50E3-4EC6-B0C7-96F1609C0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750" y="153824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EMC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47EEBA7-C7A8-49BC-A652-1122028C1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685" y="1502692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C00000"/>
                </a:solidFill>
              </a:rPr>
              <a:t>E665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2711BBC-3F4F-4E02-863A-93D95550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377" y="3022181"/>
            <a:ext cx="508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b="1" dirty="0">
                <a:solidFill>
                  <a:srgbClr val="C00000"/>
                </a:solidFill>
              </a:rPr>
              <a:t>Fits from </a:t>
            </a:r>
            <a:r>
              <a:rPr lang="it-IT" altLang="en-US" sz="1000" b="1" dirty="0">
                <a:solidFill>
                  <a:srgbClr val="C00000"/>
                </a:solidFill>
              </a:rPr>
              <a:t>M. Anselmino, V. Barone, E. Boglione,</a:t>
            </a:r>
            <a:r>
              <a:rPr lang="en-US" altLang="en-US" sz="1000" b="1" dirty="0">
                <a:solidFill>
                  <a:srgbClr val="C00000"/>
                </a:solidFill>
              </a:rPr>
              <a:t>U. </a:t>
            </a:r>
            <a:r>
              <a:rPr lang="en-US" altLang="en-US" sz="1000" b="1" dirty="0" err="1">
                <a:solidFill>
                  <a:srgbClr val="C00000"/>
                </a:solidFill>
              </a:rPr>
              <a:t>D’Alesio</a:t>
            </a:r>
            <a:r>
              <a:rPr lang="en-US" altLang="en-US" sz="1000" b="1" dirty="0">
                <a:solidFill>
                  <a:srgbClr val="C00000"/>
                </a:solidFill>
              </a:rPr>
              <a:t>, F. </a:t>
            </a:r>
            <a:r>
              <a:rPr lang="en-US" altLang="en-US" sz="1000" b="1" dirty="0" err="1">
                <a:solidFill>
                  <a:srgbClr val="C00000"/>
                </a:solidFill>
              </a:rPr>
              <a:t>Murgia</a:t>
            </a:r>
            <a:r>
              <a:rPr lang="en-US" altLang="en-US" sz="1000" b="1" dirty="0">
                <a:solidFill>
                  <a:srgbClr val="C00000"/>
                </a:solidFill>
              </a:rPr>
              <a:t>, A. </a:t>
            </a:r>
            <a:r>
              <a:rPr lang="en-US" altLang="en-US" sz="1000" b="1" dirty="0" err="1">
                <a:solidFill>
                  <a:srgbClr val="C00000"/>
                </a:solidFill>
              </a:rPr>
              <a:t>Prokudin</a:t>
            </a:r>
            <a:r>
              <a:rPr lang="en-US" altLang="en-US" sz="1000" b="1" dirty="0">
                <a:solidFill>
                  <a:srgbClr val="C00000"/>
                </a:solidFill>
              </a:rPr>
              <a:t>, A. </a:t>
            </a:r>
            <a:r>
              <a:rPr lang="en-US" altLang="en-US" sz="1000" b="1" dirty="0" err="1">
                <a:solidFill>
                  <a:srgbClr val="C00000"/>
                </a:solidFill>
              </a:rPr>
              <a:t>Kotzinian</a:t>
            </a:r>
            <a:r>
              <a:rPr lang="en-US" altLang="en-US" sz="1000" b="1" dirty="0">
                <a:solidFill>
                  <a:srgbClr val="C00000"/>
                </a:solidFill>
              </a:rPr>
              <a:t>, and C. Turk</a:t>
            </a:r>
          </a:p>
        </p:txBody>
      </p:sp>
    </p:spTree>
    <p:extLst>
      <p:ext uri="{BB962C8B-B14F-4D97-AF65-F5344CB8AC3E}">
        <p14:creationId xmlns:p14="http://schemas.microsoft.com/office/powerpoint/2010/main" val="133100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around the world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4762"/>
            <a:ext cx="4653915" cy="4493895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4762"/>
            <a:ext cx="4653915" cy="4493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64762"/>
            <a:ext cx="4653915" cy="44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Unpolarised</a:t>
            </a:r>
            <a:r>
              <a:rPr lang="it-IT" dirty="0"/>
              <a:t> </a:t>
            </a:r>
            <a:r>
              <a:rPr lang="en-US" dirty="0"/>
              <a:t>Azimuthal</a:t>
            </a:r>
            <a:r>
              <a:rPr lang="it-IT" dirty="0"/>
              <a:t> </a:t>
            </a:r>
            <a:r>
              <a:rPr lang="en-US" dirty="0"/>
              <a:t>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52400" y="876300"/>
                <a:ext cx="8723244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/>
                  <a:t>The </a:t>
                </a:r>
                <a:r>
                  <a:rPr lang="en-US" sz="2000" kern="0" dirty="0"/>
                  <a:t>cross-section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is</a:t>
                </a:r>
                <a:r>
                  <a:rPr lang="it-IT" sz="2000" kern="0" dirty="0"/>
                  <a:t>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h𝑋</m:t>
                        </m:r>
                      </m:sup>
                    </m:sSup>
                    <m:r>
                      <a:rPr lang="en-US" sz="20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/>
                  <a:t> with the partonic process</a:t>
                </a:r>
                <a:r>
                  <a:rPr lang="it-IT" sz="2000" kern="0" dirty="0"/>
                  <a:t> </a:t>
                </a:r>
                <a:r>
                  <a:rPr lang="en-US" sz="2000" kern="0" dirty="0"/>
                  <a:t>is</a:t>
                </a:r>
                <a:r>
                  <a:rPr lang="it-IT" sz="2000" kern="0" dirty="0"/>
                  <a:t> </a:t>
                </a:r>
                <a:r>
                  <a:rPr lang="en-US" sz="2000" kern="0" dirty="0"/>
                  <a:t>given by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In </a:t>
                </a:r>
                <a:r>
                  <a:rPr lang="it-IT" sz="2000" kern="0" dirty="0" err="1"/>
                  <a:t>collinear</a:t>
                </a:r>
                <a:r>
                  <a:rPr lang="it-IT" sz="2000" kern="0" dirty="0"/>
                  <a:t> PM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/>
                  <a:t>, i.e.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kern="0" dirty="0"/>
                  <a:t> </a:t>
                </a:r>
                <a:r>
                  <a:rPr lang="en-US" sz="2000" kern="0" dirty="0"/>
                  <a:t>dependence. </a:t>
                </a: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876300"/>
                <a:ext cx="8723244" cy="4572000"/>
              </a:xfrm>
              <a:prstGeom prst="rect">
                <a:avLst/>
              </a:prstGeom>
              <a:blipFill>
                <a:blip r:embed="rId2"/>
                <a:stretch>
                  <a:fillRect l="-699" t="-9733" r="-1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" y="1943100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18" y="2541257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05200" y="1714500"/>
                <a:ext cx="4874348" cy="1401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groupChr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𝑠𝑥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groupChr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714500"/>
                <a:ext cx="4874348" cy="14019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1FBE6A4-54F4-482C-96EF-3148FF64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3B2ABC-4A3B-4B48-A89E-70041C2D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E210D7-1049-45DC-9DEE-DC68D803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Unpolarised</a:t>
            </a:r>
            <a:r>
              <a:rPr lang="it-IT" dirty="0"/>
              <a:t> </a:t>
            </a:r>
            <a:r>
              <a:rPr lang="en-US" dirty="0"/>
              <a:t>Azimuthal</a:t>
            </a:r>
            <a:r>
              <a:rPr lang="it-IT" dirty="0"/>
              <a:t> </a:t>
            </a:r>
            <a:r>
              <a:rPr lang="en-US" dirty="0"/>
              <a:t>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it-IT" sz="2000" kern="0" dirty="0" err="1"/>
                  <a:t>is</a:t>
                </a:r>
                <a:r>
                  <a:rPr lang="it-IT" sz="2000" kern="0" dirty="0"/>
                  <a:t> taken </a:t>
                </a:r>
                <a:r>
                  <a:rPr lang="it-IT" sz="2000" kern="0" dirty="0" err="1"/>
                  <a:t>into</a:t>
                </a:r>
                <a:r>
                  <a:rPr lang="it-IT" sz="2000" kern="0" dirty="0"/>
                  <a:t> account: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begChr m:val="["/>
                        <m:endChr m:val="]"/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  <m:func>
                          <m:func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b="0" i="0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9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ad>
                              <m:radPr>
                                <m:degHide m:val="on"/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</m:den>
                        </m:f>
                        <m:func>
                          <m:func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9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e>
                    </m:d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and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  <m:func>
                              <m:funcPr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rad>
                              </m:den>
                            </m:f>
                            <m:func>
                              <m:funcPr>
                                <m:ctrlP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Resulting 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modulations observed in the azimuthal distributions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  <a:blipFill>
                <a:blip r:embed="rId2"/>
                <a:stretch>
                  <a:fillRect l="-752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38311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5" y="1364671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81400" y="1308725"/>
                <a:ext cx="33584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𝑥𝑃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𝑥𝑃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08725"/>
                <a:ext cx="3358483" cy="923330"/>
              </a:xfrm>
              <a:prstGeom prst="rect">
                <a:avLst/>
              </a:prstGeom>
              <a:blipFill>
                <a:blip r:embed="rId5"/>
                <a:stretch>
                  <a:fillRect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6F73CD3-BAD3-4DF1-A569-884A4791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A82E171-4588-4215-A7EB-A74A4C3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A44FBF-52D8-4960-A6FF-31DAE0D5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E12-8FA7-44CC-828C-2E512020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Cahn: </a:t>
            </a:r>
            <a:r>
              <a:rPr lang="en-US" dirty="0" err="1"/>
              <a:t>Phys.Lett.B</a:t>
            </a:r>
            <a:r>
              <a:rPr lang="en-US" dirty="0"/>
              <a:t> 78 (1978) 269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DF7C1-9EC0-4FA6-AAF6-B80430CE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90" y="1111374"/>
            <a:ext cx="5095875" cy="421580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1CF3E5-B457-4A80-8FFC-B623D952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1730-F1EF-4CD2-9602-AC0EE6AE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76F33-2F4B-480C-84C1-BC736B9B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Inclusive unpolarised DIS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The account of the transverse motion of the quark result in the following general form of the unpolarised semi-inclusive deep inelastic cross-section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𝑑𝑥𝑑𝑦𝑑𝑧𝑑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h𝑇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e>
                        </m:mr>
                        <m:mr>
                          <m:e/>
                          <m:e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𝑈𝑈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bSup>
                          </m: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2−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60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6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Where we have introduced the amplitude of the azimuthal asymmetries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d>
                        <m:d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An the angular independent ratio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𝜀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Experimentally these are more difficult measurements than spin asymmetries, since we have to correct for the apparatus acceptance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357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16837D2-3A86-4849-9BA8-20B4112B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A27607-F178-48A8-9478-AC2F53FA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2B152A-5CCB-49E4-8766-AE8B4196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Positive vs Negative charged hadrons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LiD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343400" y="1409700"/>
          <a:ext cx="4419600" cy="3889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126960" imgH="10729800" progId="">
                  <p:embed/>
                </p:oleObj>
              </mc:Choice>
              <mc:Fallback>
                <p:oleObj r:id="rId4" imgW="12126960" imgH="1072980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3400" y="1409700"/>
                        <a:ext cx="4419600" cy="3889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=9.78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CMR9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0.149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7054" y="1432995"/>
          <a:ext cx="4146346" cy="3953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41160" imgH="10971360" progId="">
                  <p:embed/>
                </p:oleObj>
              </mc:Choice>
              <mc:Fallback>
                <p:oleObj r:id="rId7" imgW="11441160" imgH="1097136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054" y="1432995"/>
                        <a:ext cx="4146346" cy="3953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" y="4466818"/>
            <a:ext cx="2021290" cy="87758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3014D-1A7A-488C-8B70-98949D3D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84F06-F147-4CC7-B93E-E99FA2B86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5E6760-CE93-4ABE-B90C-E67ADBBD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Positive vs Negative charged hadrons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5" y="3314700"/>
            <a:ext cx="1733549" cy="13001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93F92-523C-440A-AEF6-A51F1607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2AB5F-6C35-45AE-ACC1-C798CC1C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54D0EA-81AD-4EB8-B747-C4EC0305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868A90F-760F-459A-899F-3DF357E9F3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Unpolarized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868A90F-760F-459A-899F-3DF357E9F3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FF78587-0869-428D-99C5-C7790AAF9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0" y="1001770"/>
            <a:ext cx="7544280" cy="442118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6330CA-CCA4-4FDE-8ED4-2E21A18CD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0" y="1001770"/>
            <a:ext cx="7544280" cy="4421188"/>
          </a:xfrm>
          <a:prstGeom prst="rect">
            <a:avLst/>
          </a:prstGeom>
        </p:spPr>
      </p:pic>
      <p:pic>
        <p:nvPicPr>
          <p:cNvPr id="286722" name="Picture 2" descr="https://wwwcompass.cern.ch/icons/compass_logo_064x064.png">
            <a:extLst>
              <a:ext uri="{FF2B5EF4-FFF2-40B4-BE49-F238E27FC236}">
                <a16:creationId xmlns:a16="http://schemas.microsoft.com/office/drawing/2014/main" id="{8915D973-32C7-41C9-B776-D87B80A8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19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B7CEF0-106B-4F7C-9D5F-0E6274F6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706FE7-6C06-4B58-B148-BB314D7A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C0E6F5-2FD3-4AE2-ACC9-358E0470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 dependence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52400" y="939800"/>
                <a:ext cx="4953000" cy="679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 Gaussian ansatz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leads to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939800"/>
                <a:ext cx="4953000" cy="679353"/>
              </a:xfrm>
              <a:prstGeom prst="rect">
                <a:avLst/>
              </a:prstGeom>
              <a:blipFill>
                <a:blip r:embed="rId5"/>
                <a:stretch>
                  <a:fillRect t="-4464" r="-615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874EF26-49AA-4F63-80A7-FA797ABA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9B5320-72D8-4E1D-87DC-3631118D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7DA542-0D87-4D54-A236-C5BF3F02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1E1F-77F6-423F-9944-CE1DF94D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fits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7BF2F-FF56-48CB-B220-FEFD7CBFD45A}"/>
              </a:ext>
            </a:extLst>
          </p:cNvPr>
          <p:cNvGrpSpPr/>
          <p:nvPr/>
        </p:nvGrpSpPr>
        <p:grpSpPr>
          <a:xfrm>
            <a:off x="533400" y="1155076"/>
            <a:ext cx="7676221" cy="4124777"/>
            <a:chOff x="533400" y="1155076"/>
            <a:chExt cx="7676221" cy="4124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89506-307F-4D47-829D-24121A85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55076"/>
              <a:ext cx="3740468" cy="41124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1F1D56-282A-4EF0-837E-D838902A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392" y="1183150"/>
              <a:ext cx="3735229" cy="40967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AC4BE6-28D3-431C-8E80-18C044990A01}"/>
              </a:ext>
            </a:extLst>
          </p:cNvPr>
          <p:cNvSpPr txBox="1"/>
          <p:nvPr/>
        </p:nvSpPr>
        <p:spPr>
          <a:xfrm>
            <a:off x="282275" y="998484"/>
            <a:ext cx="621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arXiv:2206.07598v1 [hep-</a:t>
            </a:r>
            <a:r>
              <a:rPr lang="en-US" dirty="0" err="1">
                <a:solidFill>
                  <a:srgbClr val="FF0000"/>
                </a:solidFill>
              </a:rPr>
              <a:t>ph</a:t>
            </a:r>
            <a:r>
              <a:rPr lang="en-US" dirty="0">
                <a:solidFill>
                  <a:srgbClr val="FF0000"/>
                </a:solidFill>
              </a:rPr>
              <a:t>] 15 Jun 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0906CF-0D44-4FC4-953F-33CC9824E7C1}"/>
              </a:ext>
            </a:extLst>
          </p:cNvPr>
          <p:cNvGrpSpPr/>
          <p:nvPr/>
        </p:nvGrpSpPr>
        <p:grpSpPr>
          <a:xfrm>
            <a:off x="1219200" y="1296589"/>
            <a:ext cx="6349682" cy="4179460"/>
            <a:chOff x="1219200" y="1296589"/>
            <a:chExt cx="6349682" cy="4179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B67CEF-C511-4015-B9D2-B8F8001F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1296589"/>
              <a:ext cx="3017675" cy="414041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169BDC-B6F0-4F82-8A83-702DDF45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7090" y="1355957"/>
              <a:ext cx="2961792" cy="412009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EC2D3C-6AF3-45B3-A349-943E1B781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458" y="1412640"/>
            <a:ext cx="6086475" cy="2295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C9F1B7-9C30-4B57-BE6C-E8A873CE5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9035" y="3398270"/>
            <a:ext cx="5553075" cy="2124075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84CA803-0B8F-44C8-8F87-4660F8C6A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AC11531-0FF0-4CD7-BCB5-B47FDE39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471FDB6-0412-46B2-B33A-2F9A5F00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09E567-C8E6-44DF-8345-35C0FAEFA9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dirty="0"/>
                  <a:t> cross-section at STAR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409E567-C8E6-44DF-8345-35C0FAEFA9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140C5-DAF1-44D2-8EF3-6C77FAE8F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Unpolarized TMDs are also accessed at pp collision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4B79C-4F71-4764-99A7-60FB0318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14500"/>
            <a:ext cx="4841311" cy="323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33B999-8F38-4BA0-A632-44D3832C9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043" y="1714500"/>
            <a:ext cx="3564934" cy="286711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31B28-612E-40F1-8879-721B772D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64727E-3538-42EF-B892-008991E9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BC9E13-8A88-485A-BD0E-7AA17866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169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2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 txBox="1">
            <a:spLocks noChangeArrowheads="1"/>
          </p:cNvSpPr>
          <p:nvPr/>
        </p:nvSpPr>
        <p:spPr bwMode="auto">
          <a:xfrm>
            <a:off x="3764488" y="285750"/>
            <a:ext cx="405755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FFFFFF"/>
                </a:solidFill>
                <a:latin typeface="Arial" pitchFamily="-104" charset="0"/>
                <a:ea typeface="Arial" pitchFamily="-104" charset="0"/>
                <a:cs typeface="Arial" pitchFamily="-104" charset="0"/>
              </a:rPr>
              <a:t>      </a:t>
            </a:r>
          </a:p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endParaRPr lang="en-US" sz="2250" b="1" dirty="0">
              <a:solidFill>
                <a:srgbClr val="FFFFFF"/>
              </a:solidFill>
              <a:latin typeface="Arial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308" name="Text Box 5"/>
          <p:cNvSpPr txBox="1">
            <a:spLocks noChangeArrowheads="1"/>
          </p:cNvSpPr>
          <p:nvPr/>
        </p:nvSpPr>
        <p:spPr bwMode="auto">
          <a:xfrm>
            <a:off x="1441789" y="1474430"/>
            <a:ext cx="61248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>
              <a:spcBef>
                <a:spcPct val="50000"/>
              </a:spcBef>
            </a:pPr>
            <a:r>
              <a:rPr lang="en-US" sz="2800" dirty="0"/>
              <a:t>The Case for the EIC</a:t>
            </a:r>
            <a:endParaRPr lang="en-US" sz="27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11" name="Picture 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487" y="2294927"/>
            <a:ext cx="1578572" cy="204409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15" y="2572472"/>
            <a:ext cx="2368868" cy="1594485"/>
          </a:xfrm>
          <a:prstGeom prst="rect">
            <a:avLst/>
          </a:prstGeom>
          <a:effectLst>
            <a:outerShdw blurRad="40005" dist="22860" dir="5400000" algn="ctr" rotWithShape="0">
              <a:schemeClr val="tx1">
                <a:alpha val="35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03654" y="2572473"/>
            <a:ext cx="2318392" cy="164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600">
              <a:solidFill>
                <a:srgbClr val="FFFFFF"/>
              </a:solidFill>
              <a:latin typeface="Corbel" panose="020B0503020204020204"/>
            </a:endParaRPr>
          </a:p>
        </p:txBody>
      </p:sp>
      <p:grpSp>
        <p:nvGrpSpPr>
          <p:cNvPr id="369" name="Group 140"/>
          <p:cNvGrpSpPr>
            <a:grpSpLocks noChangeAspect="1"/>
          </p:cNvGrpSpPr>
          <p:nvPr/>
        </p:nvGrpSpPr>
        <p:grpSpPr bwMode="auto">
          <a:xfrm>
            <a:off x="5565411" y="2620465"/>
            <a:ext cx="2163270" cy="1563196"/>
            <a:chOff x="644" y="516"/>
            <a:chExt cx="2884" cy="2084"/>
          </a:xfrm>
        </p:grpSpPr>
        <p:sp>
          <p:nvSpPr>
            <p:cNvPr id="370" name="Line 31"/>
            <p:cNvSpPr>
              <a:spLocks noChangeShapeType="1"/>
            </p:cNvSpPr>
            <p:nvPr/>
          </p:nvSpPr>
          <p:spPr bwMode="auto">
            <a:xfrm flipV="1">
              <a:off x="1385" y="907"/>
              <a:ext cx="1520" cy="245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1" name="Text Box 8"/>
            <p:cNvSpPr txBox="1">
              <a:spLocks noChangeArrowheads="1"/>
            </p:cNvSpPr>
            <p:nvPr/>
          </p:nvSpPr>
          <p:spPr bwMode="auto">
            <a:xfrm>
              <a:off x="834" y="1175"/>
              <a:ext cx="730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442" tIns="25721" rIns="51442" bIns="25721">
              <a:spAutoFit/>
            </a:bodyPr>
            <a:lstStyle>
              <a:lvl1pPr defTabSz="685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42900" indent="-214313" defTabSz="6858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685800" indent="-171450" defTabSz="6858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8700" indent="-171450" defTabSz="685800" eaLnBrk="0" hangingPunct="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71600" indent="-171450" defTabSz="685800" eaLnBrk="0" hangingPunct="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8288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860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7432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2004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51435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srgbClr val="0000FF"/>
                  </a:solidFill>
                  <a:latin typeface="Arial Narrow" pitchFamily="34" charset="0"/>
                </a:rPr>
                <a:t>Warm Electron</a:t>
              </a:r>
            </a:p>
            <a:p>
              <a:pPr algn="ctr" defTabSz="51435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srgbClr val="0000FF"/>
                  </a:solidFill>
                  <a:latin typeface="Arial Narrow" pitchFamily="34" charset="0"/>
                </a:rPr>
                <a:t>Collider Ring</a:t>
              </a:r>
            </a:p>
            <a:p>
              <a:pPr algn="ctr" defTabSz="51435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srgbClr val="0000FF"/>
                  </a:solidFill>
                  <a:latin typeface="Arial Narrow" pitchFamily="34" charset="0"/>
                </a:rPr>
                <a:t>(3 to 12 GeV)</a:t>
              </a:r>
            </a:p>
          </p:txBody>
        </p:sp>
        <p:sp>
          <p:nvSpPr>
            <p:cNvPr id="372" name="Text Box 15"/>
            <p:cNvSpPr txBox="1">
              <a:spLocks noChangeArrowheads="1"/>
            </p:cNvSpPr>
            <p:nvPr/>
          </p:nvSpPr>
          <p:spPr bwMode="auto">
            <a:xfrm>
              <a:off x="644" y="516"/>
              <a:ext cx="101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442" tIns="25721" rIns="51442" bIns="25721">
              <a:spAutoFit/>
            </a:bodyPr>
            <a:lstStyle>
              <a:lvl1pPr defTabSz="685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42900" indent="-214313" defTabSz="6858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685800" indent="-171450" defTabSz="6858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8700" indent="-171450" defTabSz="685800" eaLnBrk="0" hangingPunct="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71600" indent="-171450" defTabSz="685800" eaLnBrk="0" hangingPunct="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8288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860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7432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2004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514350" eaLnBrk="1" fontAlgn="auto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>
                  <a:solidFill>
                    <a:srgbClr val="FF0000"/>
                  </a:solidFill>
                  <a:latin typeface="Arial Narrow" pitchFamily="34" charset="0"/>
                </a:rPr>
                <a:t>Cold Ion Collider Ring</a:t>
              </a:r>
            </a:p>
            <a:p>
              <a:pPr algn="ctr" defTabSz="514350" eaLnBrk="1" fontAlgn="auto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>
                  <a:solidFill>
                    <a:srgbClr val="FF0000"/>
                  </a:solidFill>
                  <a:latin typeface="Arial Narrow" pitchFamily="34" charset="0"/>
                </a:rPr>
                <a:t>(8 to 100 GeV)</a:t>
              </a:r>
            </a:p>
          </p:txBody>
        </p:sp>
        <p:sp>
          <p:nvSpPr>
            <p:cNvPr id="373" name="Arc 17"/>
            <p:cNvSpPr>
              <a:spLocks/>
            </p:cNvSpPr>
            <p:nvPr/>
          </p:nvSpPr>
          <p:spPr bwMode="auto">
            <a:xfrm>
              <a:off x="2932" y="1296"/>
              <a:ext cx="588" cy="568"/>
            </a:xfrm>
            <a:custGeom>
              <a:avLst/>
              <a:gdLst>
                <a:gd name="T0" fmla="*/ 588 w 21592"/>
                <a:gd name="T1" fmla="*/ 16 h 21596"/>
                <a:gd name="T2" fmla="*/ 12 w 21592"/>
                <a:gd name="T3" fmla="*/ 568 h 21596"/>
                <a:gd name="T4" fmla="*/ 0 w 21592"/>
                <a:gd name="T5" fmla="*/ 0 h 215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2" h="21596" fill="none" extrusionOk="0">
                  <a:moveTo>
                    <a:pt x="21591" y="603"/>
                  </a:moveTo>
                  <a:cubicBezTo>
                    <a:pt x="21269" y="12124"/>
                    <a:pt x="11958" y="21362"/>
                    <a:pt x="435" y="21595"/>
                  </a:cubicBezTo>
                </a:path>
                <a:path w="21592" h="21596" stroke="0" extrusionOk="0">
                  <a:moveTo>
                    <a:pt x="21591" y="603"/>
                  </a:moveTo>
                  <a:cubicBezTo>
                    <a:pt x="21269" y="12124"/>
                    <a:pt x="11958" y="21362"/>
                    <a:pt x="435" y="21595"/>
                  </a:cubicBezTo>
                  <a:lnTo>
                    <a:pt x="0" y="0"/>
                  </a:lnTo>
                  <a:lnTo>
                    <a:pt x="21591" y="603"/>
                  </a:lnTo>
                  <a:close/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4" name="Arc 19"/>
            <p:cNvSpPr>
              <a:spLocks/>
            </p:cNvSpPr>
            <p:nvPr/>
          </p:nvSpPr>
          <p:spPr bwMode="auto">
            <a:xfrm rot="10800000">
              <a:off x="2883" y="897"/>
              <a:ext cx="639" cy="261"/>
            </a:xfrm>
            <a:custGeom>
              <a:avLst/>
              <a:gdLst>
                <a:gd name="T0" fmla="*/ 639 w 30055"/>
                <a:gd name="T1" fmla="*/ 251 h 43200"/>
                <a:gd name="T2" fmla="*/ 638 w 30055"/>
                <a:gd name="T3" fmla="*/ 10 h 43200"/>
                <a:gd name="T4" fmla="*/ 459 w 30055"/>
                <a:gd name="T5" fmla="*/ 13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lnTo>
                    <a:pt x="30055" y="41476"/>
                  </a:lnTo>
                  <a:close/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5" name="Arc 20"/>
            <p:cNvSpPr>
              <a:spLocks/>
            </p:cNvSpPr>
            <p:nvPr/>
          </p:nvSpPr>
          <p:spPr bwMode="auto">
            <a:xfrm>
              <a:off x="755" y="900"/>
              <a:ext cx="640" cy="261"/>
            </a:xfrm>
            <a:custGeom>
              <a:avLst/>
              <a:gdLst>
                <a:gd name="T0" fmla="*/ 640 w 30055"/>
                <a:gd name="T1" fmla="*/ 251 h 43200"/>
                <a:gd name="T2" fmla="*/ 639 w 30055"/>
                <a:gd name="T3" fmla="*/ 10 h 43200"/>
                <a:gd name="T4" fmla="*/ 460 w 30055"/>
                <a:gd name="T5" fmla="*/ 13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055" h="43200" fill="none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</a:path>
                <a:path w="30055" h="43200" stroke="0" extrusionOk="0">
                  <a:moveTo>
                    <a:pt x="30055" y="41476"/>
                  </a:moveTo>
                  <a:cubicBezTo>
                    <a:pt x="27381" y="42613"/>
                    <a:pt x="24505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90" y="-1"/>
                    <a:pt x="27351" y="580"/>
                    <a:pt x="30013" y="1705"/>
                  </a:cubicBezTo>
                  <a:lnTo>
                    <a:pt x="21600" y="21600"/>
                  </a:lnTo>
                  <a:lnTo>
                    <a:pt x="30055" y="41476"/>
                  </a:lnTo>
                  <a:close/>
                </a:path>
              </a:pathLst>
            </a:cu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6" name="Line 30"/>
            <p:cNvSpPr>
              <a:spLocks noChangeShapeType="1"/>
            </p:cNvSpPr>
            <p:nvPr/>
          </p:nvSpPr>
          <p:spPr bwMode="auto">
            <a:xfrm>
              <a:off x="1385" y="908"/>
              <a:ext cx="1513" cy="242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7" name="Arc 32"/>
            <p:cNvSpPr>
              <a:spLocks/>
            </p:cNvSpPr>
            <p:nvPr/>
          </p:nvSpPr>
          <p:spPr bwMode="auto">
            <a:xfrm>
              <a:off x="751" y="792"/>
              <a:ext cx="568" cy="220"/>
            </a:xfrm>
            <a:custGeom>
              <a:avLst/>
              <a:gdLst>
                <a:gd name="T0" fmla="*/ 568 w 31509"/>
                <a:gd name="T1" fmla="*/ 208 h 43200"/>
                <a:gd name="T2" fmla="*/ 567 w 31509"/>
                <a:gd name="T3" fmla="*/ 12 h 43200"/>
                <a:gd name="T4" fmla="*/ 389 w 31509"/>
                <a:gd name="T5" fmla="*/ 11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509" h="43200" fill="none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</a:path>
                <a:path w="31509" h="43200" stroke="0" extrusionOk="0">
                  <a:moveTo>
                    <a:pt x="31509" y="40793"/>
                  </a:moveTo>
                  <a:cubicBezTo>
                    <a:pt x="28445" y="42374"/>
                    <a:pt x="25047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021" y="-1"/>
                    <a:pt x="28393" y="812"/>
                    <a:pt x="31438" y="2371"/>
                  </a:cubicBezTo>
                  <a:lnTo>
                    <a:pt x="21600" y="21600"/>
                  </a:lnTo>
                  <a:lnTo>
                    <a:pt x="31509" y="40793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8" name="Line 33"/>
            <p:cNvSpPr>
              <a:spLocks noChangeShapeType="1"/>
            </p:cNvSpPr>
            <p:nvPr/>
          </p:nvSpPr>
          <p:spPr bwMode="auto">
            <a:xfrm>
              <a:off x="1313" y="801"/>
              <a:ext cx="105" cy="15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79" name="Line 34"/>
            <p:cNvSpPr>
              <a:spLocks noChangeShapeType="1"/>
            </p:cNvSpPr>
            <p:nvPr/>
          </p:nvSpPr>
          <p:spPr bwMode="auto">
            <a:xfrm>
              <a:off x="1315" y="996"/>
              <a:ext cx="102" cy="11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0" name="Line 35"/>
            <p:cNvSpPr>
              <a:spLocks noChangeShapeType="1"/>
            </p:cNvSpPr>
            <p:nvPr/>
          </p:nvSpPr>
          <p:spPr bwMode="auto">
            <a:xfrm flipH="1">
              <a:off x="2858" y="997"/>
              <a:ext cx="98" cy="11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1" name="Line 36"/>
            <p:cNvSpPr>
              <a:spLocks noChangeShapeType="1"/>
            </p:cNvSpPr>
            <p:nvPr/>
          </p:nvSpPr>
          <p:spPr bwMode="auto">
            <a:xfrm flipH="1">
              <a:off x="2858" y="806"/>
              <a:ext cx="101" cy="14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2" name="Arc 39"/>
            <p:cNvSpPr>
              <a:spLocks/>
            </p:cNvSpPr>
            <p:nvPr/>
          </p:nvSpPr>
          <p:spPr bwMode="auto">
            <a:xfrm rot="10800000">
              <a:off x="2952" y="794"/>
              <a:ext cx="576" cy="220"/>
            </a:xfrm>
            <a:custGeom>
              <a:avLst/>
              <a:gdLst>
                <a:gd name="T0" fmla="*/ 571 w 31960"/>
                <a:gd name="T1" fmla="*/ 207 h 43200"/>
                <a:gd name="T2" fmla="*/ 576 w 31960"/>
                <a:gd name="T3" fmla="*/ 13 h 43200"/>
                <a:gd name="T4" fmla="*/ 389 w 31960"/>
                <a:gd name="T5" fmla="*/ 11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960" h="43200" fill="none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</a:path>
                <a:path w="31960" h="43200" stroke="0" extrusionOk="0">
                  <a:moveTo>
                    <a:pt x="31696" y="40694"/>
                  </a:moveTo>
                  <a:cubicBezTo>
                    <a:pt x="28585" y="42340"/>
                    <a:pt x="25119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5220" y="-1"/>
                    <a:pt x="28782" y="910"/>
                    <a:pt x="31959" y="2646"/>
                  </a:cubicBezTo>
                  <a:lnTo>
                    <a:pt x="21600" y="21600"/>
                  </a:lnTo>
                  <a:lnTo>
                    <a:pt x="31696" y="40694"/>
                  </a:lnTo>
                  <a:close/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3" name="Line 43"/>
            <p:cNvSpPr>
              <a:spLocks noChangeShapeType="1"/>
            </p:cNvSpPr>
            <p:nvPr/>
          </p:nvSpPr>
          <p:spPr bwMode="auto">
            <a:xfrm rot="10800000">
              <a:off x="3520" y="1280"/>
              <a:ext cx="0" cy="44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4" name="Line 50"/>
            <p:cNvSpPr>
              <a:spLocks noChangeShapeType="1"/>
            </p:cNvSpPr>
            <p:nvPr/>
          </p:nvSpPr>
          <p:spPr bwMode="auto">
            <a:xfrm rot="10800000">
              <a:off x="2750" y="1089"/>
              <a:ext cx="109" cy="1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5" name="Line 51"/>
            <p:cNvSpPr>
              <a:spLocks noChangeShapeType="1"/>
            </p:cNvSpPr>
            <p:nvPr/>
          </p:nvSpPr>
          <p:spPr bwMode="auto">
            <a:xfrm rot="10800000" flipV="1">
              <a:off x="2421" y="1088"/>
              <a:ext cx="329" cy="2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6" name="Line 52"/>
            <p:cNvSpPr>
              <a:spLocks noChangeShapeType="1"/>
            </p:cNvSpPr>
            <p:nvPr/>
          </p:nvSpPr>
          <p:spPr bwMode="auto">
            <a:xfrm rot="10800000">
              <a:off x="1411" y="948"/>
              <a:ext cx="1014" cy="16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7" name="Line 53"/>
            <p:cNvSpPr>
              <a:spLocks noChangeShapeType="1"/>
            </p:cNvSpPr>
            <p:nvPr/>
          </p:nvSpPr>
          <p:spPr bwMode="auto">
            <a:xfrm rot="10800000" flipV="1">
              <a:off x="1849" y="951"/>
              <a:ext cx="1013" cy="1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8" name="Line 54"/>
            <p:cNvSpPr>
              <a:spLocks noChangeShapeType="1"/>
            </p:cNvSpPr>
            <p:nvPr/>
          </p:nvSpPr>
          <p:spPr bwMode="auto">
            <a:xfrm rot="10800000">
              <a:off x="1526" y="1087"/>
              <a:ext cx="326" cy="2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89" name="Line 55"/>
            <p:cNvSpPr>
              <a:spLocks noChangeShapeType="1"/>
            </p:cNvSpPr>
            <p:nvPr/>
          </p:nvSpPr>
          <p:spPr bwMode="auto">
            <a:xfrm rot="10800000" flipH="1">
              <a:off x="1414" y="1087"/>
              <a:ext cx="111" cy="1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90" name="Oval 56"/>
            <p:cNvSpPr>
              <a:spLocks noChangeArrowheads="1"/>
            </p:cNvSpPr>
            <p:nvPr/>
          </p:nvSpPr>
          <p:spPr bwMode="auto">
            <a:xfrm rot="10800000">
              <a:off x="1654" y="1057"/>
              <a:ext cx="86" cy="8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391" name="Oval 57"/>
            <p:cNvSpPr>
              <a:spLocks noChangeArrowheads="1"/>
            </p:cNvSpPr>
            <p:nvPr/>
          </p:nvSpPr>
          <p:spPr bwMode="auto">
            <a:xfrm rot="10800000">
              <a:off x="2541" y="1057"/>
              <a:ext cx="86" cy="86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392" name="Line 59"/>
            <p:cNvSpPr>
              <a:spLocks noChangeShapeType="1"/>
            </p:cNvSpPr>
            <p:nvPr/>
          </p:nvSpPr>
          <p:spPr bwMode="auto">
            <a:xfrm>
              <a:off x="3522" y="1038"/>
              <a:ext cx="0" cy="29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93" name="Text Box 70"/>
            <p:cNvSpPr txBox="1">
              <a:spLocks noChangeArrowheads="1"/>
            </p:cNvSpPr>
            <p:nvPr/>
          </p:nvSpPr>
          <p:spPr bwMode="auto">
            <a:xfrm>
              <a:off x="1588" y="1153"/>
              <a:ext cx="21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442" tIns="25721" rIns="51442" bIns="25721">
              <a:spAutoFit/>
            </a:bodyPr>
            <a:lstStyle>
              <a:lvl1pPr defTabSz="685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42900" indent="-214313" defTabSz="6858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685800" indent="-171450" defTabSz="6858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8700" indent="-171450" defTabSz="685800" eaLnBrk="0" hangingPunct="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71600" indent="-171450" defTabSz="685800" eaLnBrk="0" hangingPunct="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8288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860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7432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2004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514350" eaLnBrk="1" fontAlgn="auto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srgbClr val="0000FF"/>
                  </a:solidFill>
                  <a:latin typeface="Arial Narrow" pitchFamily="34" charset="0"/>
                </a:rPr>
                <a:t>IP</a:t>
              </a:r>
            </a:p>
          </p:txBody>
        </p:sp>
        <p:sp>
          <p:nvSpPr>
            <p:cNvPr id="394" name="Text Box 71"/>
            <p:cNvSpPr txBox="1">
              <a:spLocks noChangeArrowheads="1"/>
            </p:cNvSpPr>
            <p:nvPr/>
          </p:nvSpPr>
          <p:spPr bwMode="auto">
            <a:xfrm>
              <a:off x="2484" y="1151"/>
              <a:ext cx="21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442" tIns="25721" rIns="51442" bIns="25721">
              <a:spAutoFit/>
            </a:bodyPr>
            <a:lstStyle>
              <a:lvl1pPr defTabSz="6858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42900" indent="-214313" defTabSz="6858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685800" indent="-171450" defTabSz="6858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8700" indent="-171450" defTabSz="685800" eaLnBrk="0" hangingPunct="0">
                <a:spcBef>
                  <a:spcPct val="20000"/>
                </a:spcBef>
                <a:buChar char="–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71600" indent="-171450" defTabSz="685800" eaLnBrk="0" hangingPunct="0">
                <a:spcBef>
                  <a:spcPct val="20000"/>
                </a:spcBef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8288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860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7432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200400" indent="-17145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514350" eaLnBrk="1" fontAlgn="auto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600" b="1" dirty="0">
                  <a:solidFill>
                    <a:srgbClr val="0000FF"/>
                  </a:solidFill>
                  <a:latin typeface="Arial Narrow" pitchFamily="34" charset="0"/>
                </a:rPr>
                <a:t>IP</a:t>
              </a:r>
            </a:p>
          </p:txBody>
        </p:sp>
        <p:sp>
          <p:nvSpPr>
            <p:cNvPr id="395" name="Line 105"/>
            <p:cNvSpPr>
              <a:spLocks noChangeShapeType="1"/>
            </p:cNvSpPr>
            <p:nvPr/>
          </p:nvSpPr>
          <p:spPr bwMode="auto">
            <a:xfrm flipV="1">
              <a:off x="1358" y="2289"/>
              <a:ext cx="129" cy="7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96" name="Line 106"/>
            <p:cNvSpPr>
              <a:spLocks noChangeShapeType="1"/>
            </p:cNvSpPr>
            <p:nvPr/>
          </p:nvSpPr>
          <p:spPr bwMode="auto">
            <a:xfrm>
              <a:off x="1355" y="2154"/>
              <a:ext cx="128" cy="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397" name="Text Box 107"/>
            <p:cNvSpPr txBox="1">
              <a:spLocks noChangeArrowheads="1"/>
            </p:cNvSpPr>
            <p:nvPr/>
          </p:nvSpPr>
          <p:spPr bwMode="auto">
            <a:xfrm>
              <a:off x="1064" y="1637"/>
              <a:ext cx="751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23" tIns="16462" rIns="32923" bIns="16462">
              <a:spAutoFit/>
            </a:bodyPr>
            <a:lstStyle>
              <a:lvl1pPr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32980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600" b="1" dirty="0">
                  <a:solidFill>
                    <a:srgbClr val="000000"/>
                  </a:solidFill>
                  <a:latin typeface="Arial Narrow" pitchFamily="34" charset="0"/>
                </a:rPr>
                <a:t>Electron Injector</a:t>
              </a:r>
            </a:p>
          </p:txBody>
        </p:sp>
        <p:sp>
          <p:nvSpPr>
            <p:cNvPr id="398" name="Text Box 108"/>
            <p:cNvSpPr txBox="1">
              <a:spLocks noChangeArrowheads="1"/>
            </p:cNvSpPr>
            <p:nvPr/>
          </p:nvSpPr>
          <p:spPr bwMode="auto">
            <a:xfrm>
              <a:off x="2008" y="1990"/>
              <a:ext cx="685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80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23" tIns="16462" rIns="32923" bIns="16462">
              <a:spAutoFit/>
            </a:bodyPr>
            <a:lstStyle>
              <a:lvl1pPr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39738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39738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32980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600" b="1">
                  <a:solidFill>
                    <a:srgbClr val="000000"/>
                  </a:solidFill>
                  <a:latin typeface="Arial Narrow" pitchFamily="34" charset="0"/>
                </a:rPr>
                <a:t>12 GeV CEBAF</a:t>
              </a:r>
            </a:p>
          </p:txBody>
        </p:sp>
        <p:sp>
          <p:nvSpPr>
            <p:cNvPr id="399" name="Line 109"/>
            <p:cNvSpPr>
              <a:spLocks noChangeShapeType="1"/>
            </p:cNvSpPr>
            <p:nvPr/>
          </p:nvSpPr>
          <p:spPr bwMode="auto">
            <a:xfrm>
              <a:off x="1484" y="1865"/>
              <a:ext cx="171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00" name="Arc 110"/>
            <p:cNvSpPr>
              <a:spLocks/>
            </p:cNvSpPr>
            <p:nvPr/>
          </p:nvSpPr>
          <p:spPr bwMode="auto">
            <a:xfrm>
              <a:off x="2895" y="1865"/>
              <a:ext cx="240" cy="397"/>
            </a:xfrm>
            <a:custGeom>
              <a:avLst/>
              <a:gdLst>
                <a:gd name="T0" fmla="*/ 1 w 21600"/>
                <a:gd name="T1" fmla="*/ 0 h 43196"/>
                <a:gd name="T2" fmla="*/ 5 w 21600"/>
                <a:gd name="T3" fmla="*/ 397 h 43196"/>
                <a:gd name="T4" fmla="*/ 0 w 21600"/>
                <a:gd name="T5" fmla="*/ 199 h 431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01" name="Arc 111"/>
            <p:cNvSpPr>
              <a:spLocks/>
            </p:cNvSpPr>
            <p:nvPr/>
          </p:nvSpPr>
          <p:spPr bwMode="auto">
            <a:xfrm rot="10800000">
              <a:off x="1501" y="1865"/>
              <a:ext cx="240" cy="397"/>
            </a:xfrm>
            <a:custGeom>
              <a:avLst/>
              <a:gdLst>
                <a:gd name="T0" fmla="*/ 1 w 21600"/>
                <a:gd name="T1" fmla="*/ 0 h 43196"/>
                <a:gd name="T2" fmla="*/ 5 w 21600"/>
                <a:gd name="T3" fmla="*/ 397 h 43196"/>
                <a:gd name="T4" fmla="*/ 0 w 21600"/>
                <a:gd name="T5" fmla="*/ 199 h 431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96" fill="none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</a:path>
                <a:path w="21600" h="43196" stroke="0" extrusionOk="0">
                  <a:moveTo>
                    <a:pt x="102" y="0"/>
                  </a:moveTo>
                  <a:cubicBezTo>
                    <a:pt x="11992" y="56"/>
                    <a:pt x="21600" y="9710"/>
                    <a:pt x="21600" y="21600"/>
                  </a:cubicBezTo>
                  <a:cubicBezTo>
                    <a:pt x="21600" y="33359"/>
                    <a:pt x="12193" y="42958"/>
                    <a:pt x="435" y="43195"/>
                  </a:cubicBezTo>
                  <a:lnTo>
                    <a:pt x="0" y="2160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02" name="Line 112"/>
            <p:cNvSpPr>
              <a:spLocks noChangeShapeType="1"/>
            </p:cNvSpPr>
            <p:nvPr/>
          </p:nvSpPr>
          <p:spPr bwMode="auto">
            <a:xfrm>
              <a:off x="1384" y="2262"/>
              <a:ext cx="152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03" name="Rectangle 113"/>
            <p:cNvSpPr>
              <a:spLocks noChangeArrowheads="1"/>
            </p:cNvSpPr>
            <p:nvPr/>
          </p:nvSpPr>
          <p:spPr bwMode="auto">
            <a:xfrm>
              <a:off x="1384" y="1833"/>
              <a:ext cx="112" cy="6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404" name="Line 114"/>
            <p:cNvSpPr>
              <a:spLocks noChangeShapeType="1"/>
            </p:cNvSpPr>
            <p:nvPr/>
          </p:nvSpPr>
          <p:spPr bwMode="auto">
            <a:xfrm>
              <a:off x="3135" y="2055"/>
              <a:ext cx="0" cy="2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05" name="Rectangle 115"/>
            <p:cNvSpPr>
              <a:spLocks noChangeArrowheads="1"/>
            </p:cNvSpPr>
            <p:nvPr/>
          </p:nvSpPr>
          <p:spPr bwMode="auto">
            <a:xfrm>
              <a:off x="1855" y="1836"/>
              <a:ext cx="975" cy="6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406" name="Rectangle 116"/>
            <p:cNvSpPr>
              <a:spLocks noChangeArrowheads="1"/>
            </p:cNvSpPr>
            <p:nvPr/>
          </p:nvSpPr>
          <p:spPr bwMode="auto">
            <a:xfrm>
              <a:off x="1855" y="2230"/>
              <a:ext cx="975" cy="6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407" name="Rectangle 117"/>
            <p:cNvSpPr>
              <a:spLocks noChangeArrowheads="1"/>
            </p:cNvSpPr>
            <p:nvPr/>
          </p:nvSpPr>
          <p:spPr bwMode="auto">
            <a:xfrm>
              <a:off x="3201" y="1834"/>
              <a:ext cx="111" cy="6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</a:endParaRPr>
            </a:p>
          </p:txBody>
        </p:sp>
        <p:sp>
          <p:nvSpPr>
            <p:cNvPr id="408" name="Oval 45"/>
            <p:cNvSpPr>
              <a:spLocks noChangeArrowheads="1"/>
            </p:cNvSpPr>
            <p:nvPr/>
          </p:nvSpPr>
          <p:spPr bwMode="auto">
            <a:xfrm>
              <a:off x="1292" y="2092"/>
              <a:ext cx="118" cy="118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3892" tIns="21946" rIns="43892" bIns="21946" anchor="ctr"/>
            <a:lstStyle>
              <a:lvl1pPr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474663" indent="-182563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7318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39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17625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7748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320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6892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1464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2190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09" name="Oval 46"/>
            <p:cNvSpPr>
              <a:spLocks noChangeArrowheads="1"/>
            </p:cNvSpPr>
            <p:nvPr/>
          </p:nvSpPr>
          <p:spPr bwMode="auto">
            <a:xfrm>
              <a:off x="1292" y="2310"/>
              <a:ext cx="118" cy="118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3892" tIns="21946" rIns="43892" bIns="21946" anchor="ctr"/>
            <a:lstStyle>
              <a:lvl1pPr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474663" indent="-182563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7318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39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17625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7748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320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6892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1464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2190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10" name="Oval 47"/>
            <p:cNvSpPr>
              <a:spLocks noChangeArrowheads="1"/>
            </p:cNvSpPr>
            <p:nvPr/>
          </p:nvSpPr>
          <p:spPr bwMode="auto">
            <a:xfrm>
              <a:off x="1320" y="2228"/>
              <a:ext cx="64" cy="64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43892" tIns="21946" rIns="43892" bIns="21946" anchor="ctr"/>
            <a:lstStyle>
              <a:lvl1pPr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474663" indent="-182563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7318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023938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317625" indent="-146050" defTabSz="2921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17748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2320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26892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146425" indent="-146050" defTabSz="2921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21907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11" name="Arc 48"/>
            <p:cNvSpPr>
              <a:spLocks/>
            </p:cNvSpPr>
            <p:nvPr/>
          </p:nvSpPr>
          <p:spPr bwMode="auto">
            <a:xfrm flipH="1">
              <a:off x="1407" y="1924"/>
              <a:ext cx="331" cy="338"/>
            </a:xfrm>
            <a:custGeom>
              <a:avLst/>
              <a:gdLst>
                <a:gd name="T0" fmla="*/ 256 w 821270"/>
                <a:gd name="T1" fmla="*/ 311 h 838200"/>
                <a:gd name="T2" fmla="*/ 166 w 821270"/>
                <a:gd name="T3" fmla="*/ 169 h 838200"/>
                <a:gd name="T4" fmla="*/ 166 w 821270"/>
                <a:gd name="T5" fmla="*/ 338 h 838200"/>
                <a:gd name="T6" fmla="*/ 0 60000 65536"/>
                <a:gd name="T7" fmla="*/ 5898240 60000 65536"/>
                <a:gd name="T8" fmla="*/ 11796480 60000 65536"/>
                <a:gd name="T9" fmla="*/ 411876 w 821270"/>
                <a:gd name="T10" fmla="*/ 771243 h 838200"/>
                <a:gd name="T11" fmla="*/ 635182 w 821270"/>
                <a:gd name="T12" fmla="*/ 838200 h 838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1270" h="838200" stroke="0">
                  <a:moveTo>
                    <a:pt x="634300" y="770575"/>
                  </a:moveTo>
                  <a:lnTo>
                    <a:pt x="634300" y="770575"/>
                  </a:lnTo>
                  <a:cubicBezTo>
                    <a:pt x="567718" y="814710"/>
                    <a:pt x="490027" y="838199"/>
                    <a:pt x="410635" y="838200"/>
                  </a:cubicBezTo>
                  <a:cubicBezTo>
                    <a:pt x="410634" y="838200"/>
                    <a:pt x="410634" y="838199"/>
                    <a:pt x="410634" y="838199"/>
                  </a:cubicBezTo>
                  <a:lnTo>
                    <a:pt x="410635" y="419100"/>
                  </a:lnTo>
                  <a:lnTo>
                    <a:pt x="634300" y="770575"/>
                  </a:lnTo>
                  <a:close/>
                </a:path>
                <a:path w="821270" h="838200" fill="none">
                  <a:moveTo>
                    <a:pt x="634300" y="770575"/>
                  </a:moveTo>
                  <a:lnTo>
                    <a:pt x="634300" y="770575"/>
                  </a:lnTo>
                  <a:cubicBezTo>
                    <a:pt x="567718" y="814710"/>
                    <a:pt x="490027" y="838199"/>
                    <a:pt x="410635" y="838200"/>
                  </a:cubicBezTo>
                  <a:cubicBezTo>
                    <a:pt x="410634" y="838200"/>
                    <a:pt x="410634" y="838199"/>
                    <a:pt x="410634" y="838199"/>
                  </a:cubicBezTo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12" name="Arc 52"/>
            <p:cNvSpPr>
              <a:spLocks/>
            </p:cNvSpPr>
            <p:nvPr/>
          </p:nvSpPr>
          <p:spPr bwMode="auto">
            <a:xfrm flipH="1" flipV="1">
              <a:off x="1410" y="2262"/>
              <a:ext cx="330" cy="338"/>
            </a:xfrm>
            <a:custGeom>
              <a:avLst/>
              <a:gdLst>
                <a:gd name="T0" fmla="*/ 255 w 821270"/>
                <a:gd name="T1" fmla="*/ 311 h 838200"/>
                <a:gd name="T2" fmla="*/ 165 w 821270"/>
                <a:gd name="T3" fmla="*/ 169 h 838200"/>
                <a:gd name="T4" fmla="*/ 165 w 821270"/>
                <a:gd name="T5" fmla="*/ 338 h 838200"/>
                <a:gd name="T6" fmla="*/ 0 60000 65536"/>
                <a:gd name="T7" fmla="*/ 5898240 60000 65536"/>
                <a:gd name="T8" fmla="*/ 11796480 60000 65536"/>
                <a:gd name="T9" fmla="*/ 410635 w 821270"/>
                <a:gd name="T10" fmla="*/ 771243 h 838200"/>
                <a:gd name="T11" fmla="*/ 634618 w 821270"/>
                <a:gd name="T12" fmla="*/ 838200 h 838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1270" h="838200" stroke="0">
                  <a:moveTo>
                    <a:pt x="634300" y="770575"/>
                  </a:moveTo>
                  <a:lnTo>
                    <a:pt x="634300" y="770575"/>
                  </a:lnTo>
                  <a:cubicBezTo>
                    <a:pt x="567718" y="814710"/>
                    <a:pt x="490027" y="838199"/>
                    <a:pt x="410635" y="838200"/>
                  </a:cubicBezTo>
                  <a:cubicBezTo>
                    <a:pt x="410634" y="838200"/>
                    <a:pt x="410634" y="838199"/>
                    <a:pt x="410634" y="838199"/>
                  </a:cubicBezTo>
                  <a:lnTo>
                    <a:pt x="410635" y="419100"/>
                  </a:lnTo>
                  <a:lnTo>
                    <a:pt x="634300" y="770575"/>
                  </a:lnTo>
                  <a:close/>
                </a:path>
                <a:path w="821270" h="838200" fill="none">
                  <a:moveTo>
                    <a:pt x="634300" y="770575"/>
                  </a:moveTo>
                  <a:lnTo>
                    <a:pt x="634300" y="770575"/>
                  </a:lnTo>
                  <a:cubicBezTo>
                    <a:pt x="567718" y="814710"/>
                    <a:pt x="490027" y="838199"/>
                    <a:pt x="410635" y="838200"/>
                  </a:cubicBezTo>
                  <a:cubicBezTo>
                    <a:pt x="410634" y="838200"/>
                    <a:pt x="410634" y="838199"/>
                    <a:pt x="410634" y="838199"/>
                  </a:cubicBezTo>
                </a:path>
              </a:pathLst>
            </a:custGeom>
            <a:solidFill>
              <a:schemeClr val="bg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  <p:sp>
          <p:nvSpPr>
            <p:cNvPr id="413" name="TextBox 39"/>
            <p:cNvSpPr txBox="1">
              <a:spLocks noChangeArrowheads="1"/>
            </p:cNvSpPr>
            <p:nvPr/>
          </p:nvSpPr>
          <p:spPr bwMode="auto">
            <a:xfrm rot="578459">
              <a:off x="2883" y="1320"/>
              <a:ext cx="627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600" b="1" dirty="0">
                  <a:solidFill>
                    <a:srgbClr val="FF0000"/>
                  </a:solidFill>
                  <a:latin typeface="Arial Narrow" pitchFamily="34" charset="0"/>
                </a:rPr>
                <a:t>Ion Source</a:t>
              </a:r>
            </a:p>
          </p:txBody>
        </p:sp>
        <p:sp>
          <p:nvSpPr>
            <p:cNvPr id="414" name="TextBox 41"/>
            <p:cNvSpPr txBox="1">
              <a:spLocks noChangeArrowheads="1"/>
            </p:cNvSpPr>
            <p:nvPr/>
          </p:nvSpPr>
          <p:spPr bwMode="auto">
            <a:xfrm>
              <a:off x="1779" y="1337"/>
              <a:ext cx="562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600" b="1">
                  <a:solidFill>
                    <a:srgbClr val="FF0000"/>
                  </a:solidFill>
                  <a:latin typeface="Arial Narrow" pitchFamily="34" charset="0"/>
                </a:rPr>
                <a:t>Booster</a:t>
              </a:r>
            </a:p>
          </p:txBody>
        </p:sp>
        <p:sp>
          <p:nvSpPr>
            <p:cNvPr id="415" name="TextBox 39"/>
            <p:cNvSpPr txBox="1">
              <a:spLocks noChangeArrowheads="1"/>
            </p:cNvSpPr>
            <p:nvPr/>
          </p:nvSpPr>
          <p:spPr bwMode="auto">
            <a:xfrm rot="539229">
              <a:off x="2538" y="1315"/>
              <a:ext cx="46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600" b="1">
                  <a:solidFill>
                    <a:srgbClr val="FF0000"/>
                  </a:solidFill>
                  <a:latin typeface="Arial Narrow" pitchFamily="34" charset="0"/>
                </a:rPr>
                <a:t>Linac</a:t>
              </a:r>
            </a:p>
          </p:txBody>
        </p:sp>
        <p:grpSp>
          <p:nvGrpSpPr>
            <p:cNvPr id="416" name="Group 4"/>
            <p:cNvGrpSpPr>
              <a:grpSpLocks/>
            </p:cNvGrpSpPr>
            <p:nvPr/>
          </p:nvGrpSpPr>
          <p:grpSpPr bwMode="auto">
            <a:xfrm rot="-2420482">
              <a:off x="2197" y="1313"/>
              <a:ext cx="336" cy="324"/>
              <a:chOff x="4204705" y="3020667"/>
              <a:chExt cx="533203" cy="513978"/>
            </a:xfrm>
          </p:grpSpPr>
          <p:sp>
            <p:nvSpPr>
              <p:cNvPr id="422" name="Arc 12"/>
              <p:cNvSpPr>
                <a:spLocks/>
              </p:cNvSpPr>
              <p:nvPr/>
            </p:nvSpPr>
            <p:spPr bwMode="auto">
              <a:xfrm rot="-3876465">
                <a:off x="4524390" y="3021461"/>
                <a:ext cx="214312" cy="212724"/>
              </a:xfrm>
              <a:custGeom>
                <a:avLst/>
                <a:gdLst>
                  <a:gd name="T0" fmla="*/ 83634 w 212726"/>
                  <a:gd name="T1" fmla="*/ 2877 h 212727"/>
                  <a:gd name="T2" fmla="*/ 108760 w 212726"/>
                  <a:gd name="T3" fmla="*/ 106361 h 212727"/>
                  <a:gd name="T4" fmla="*/ 17129 w 212726"/>
                  <a:gd name="T5" fmla="*/ 163653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600">
                  <a:solidFill>
                    <a:srgbClr val="000000"/>
                  </a:solidFill>
                  <a:latin typeface="Corbel" panose="020B0503020204020204"/>
                </a:endParaRPr>
              </a:p>
            </p:txBody>
          </p:sp>
          <p:sp>
            <p:nvSpPr>
              <p:cNvPr id="423" name="Arc 13"/>
              <p:cNvSpPr>
                <a:spLocks/>
              </p:cNvSpPr>
              <p:nvPr/>
            </p:nvSpPr>
            <p:spPr bwMode="auto">
              <a:xfrm rot="-3876465" flipH="1" flipV="1">
                <a:off x="4205498" y="3322714"/>
                <a:ext cx="211138" cy="212724"/>
              </a:xfrm>
              <a:custGeom>
                <a:avLst/>
                <a:gdLst>
                  <a:gd name="T0" fmla="*/ 81589 w 212726"/>
                  <a:gd name="T1" fmla="*/ 2499 h 212727"/>
                  <a:gd name="T2" fmla="*/ 103999 w 212726"/>
                  <a:gd name="T3" fmla="*/ 106361 h 212727"/>
                  <a:gd name="T4" fmla="*/ 16379 w 212726"/>
                  <a:gd name="T5" fmla="*/ 163653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600">
                  <a:solidFill>
                    <a:srgbClr val="000000"/>
                  </a:solidFill>
                  <a:latin typeface="Corbel" panose="020B0503020204020204"/>
                </a:endParaRPr>
              </a:p>
            </p:txBody>
          </p:sp>
          <p:cxnSp>
            <p:nvCxnSpPr>
              <p:cNvPr id="424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4273662" y="3257275"/>
                <a:ext cx="390525" cy="5238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" name="Straight Connector 17"/>
              <p:cNvCxnSpPr>
                <a:cxnSpLocks noChangeShapeType="1"/>
                <a:endCxn id="422" idx="2"/>
              </p:cNvCxnSpPr>
              <p:nvPr/>
            </p:nvCxnSpPr>
            <p:spPr bwMode="auto">
              <a:xfrm rot="-3876465">
                <a:off x="4348324" y="3138552"/>
                <a:ext cx="235951" cy="28271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7" name="Rectangle 99"/>
            <p:cNvSpPr>
              <a:spLocks noChangeArrowheads="1"/>
            </p:cNvSpPr>
            <p:nvPr/>
          </p:nvSpPr>
          <p:spPr bwMode="auto">
            <a:xfrm rot="-10182028">
              <a:off x="3017" y="1346"/>
              <a:ext cx="127" cy="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418" name="Rectangle 100"/>
            <p:cNvSpPr>
              <a:spLocks noChangeArrowheads="1"/>
            </p:cNvSpPr>
            <p:nvPr/>
          </p:nvSpPr>
          <p:spPr bwMode="auto">
            <a:xfrm rot="-10252509">
              <a:off x="2647" y="1298"/>
              <a:ext cx="288" cy="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 eaLnBrk="0" hangingPunct="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6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cxnSp>
          <p:nvCxnSpPr>
            <p:cNvPr id="419" name="Straight Connector 54"/>
            <p:cNvCxnSpPr>
              <a:cxnSpLocks noChangeShapeType="1"/>
            </p:cNvCxnSpPr>
            <p:nvPr/>
          </p:nvCxnSpPr>
          <p:spPr bwMode="auto">
            <a:xfrm rot="14058102" flipH="1">
              <a:off x="2427" y="1194"/>
              <a:ext cx="192" cy="1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" name="Straight Connector 54"/>
            <p:cNvCxnSpPr>
              <a:cxnSpLocks noChangeShapeType="1"/>
            </p:cNvCxnSpPr>
            <p:nvPr/>
          </p:nvCxnSpPr>
          <p:spPr bwMode="auto">
            <a:xfrm rot="-2420482">
              <a:off x="2957" y="1337"/>
              <a:ext cx="48" cy="5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1" name="Arc 12"/>
            <p:cNvSpPr>
              <a:spLocks/>
            </p:cNvSpPr>
            <p:nvPr/>
          </p:nvSpPr>
          <p:spPr bwMode="auto">
            <a:xfrm rot="9442451">
              <a:off x="1786" y="1192"/>
              <a:ext cx="729" cy="375"/>
            </a:xfrm>
            <a:custGeom>
              <a:avLst/>
              <a:gdLst>
                <a:gd name="T0" fmla="*/ 300 w 392558"/>
                <a:gd name="T1" fmla="*/ 218 h 228472"/>
                <a:gd name="T2" fmla="*/ 0 w 392558"/>
                <a:gd name="T3" fmla="*/ 576 h 228472"/>
                <a:gd name="T4" fmla="*/ 266 w 392558"/>
                <a:gd name="T5" fmla="*/ 978 h 228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600">
                <a:solidFill>
                  <a:srgbClr val="000000"/>
                </a:solidFill>
                <a:latin typeface="Corbel" panose="020B0503020204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29314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Unpolarised </a:t>
            </a:r>
            <a:r>
              <a:rPr lang="it-IT" dirty="0" err="1"/>
              <a:t>Azimuthal</a:t>
            </a:r>
            <a:r>
              <a:rPr lang="it-IT" dirty="0"/>
              <a:t> </a:t>
            </a:r>
            <a:r>
              <a:rPr lang="it-IT" dirty="0" err="1"/>
              <a:t>Modulation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/>
                  <a:t>When </a:t>
                </a:r>
                <a:r>
                  <a:rPr lang="it-IT" sz="2000" kern="0" dirty="0" err="1"/>
                  <a:t>looking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the </a:t>
                </a:r>
                <a:r>
                  <a:rPr lang="it-IT" sz="2000" kern="0" dirty="0" err="1"/>
                  <a:t>content</a:t>
                </a:r>
                <a:r>
                  <a:rPr lang="it-IT" sz="2000" kern="0" dirty="0"/>
                  <a:t> of the </a:t>
                </a:r>
                <a:r>
                  <a:rPr lang="it-IT" sz="2000" kern="0" dirty="0" err="1"/>
                  <a:t>structure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functions</a:t>
                </a:r>
                <a:r>
                  <a:rPr lang="it-IT" sz="2000" kern="0" dirty="0"/>
                  <a:t>/</a:t>
                </a:r>
                <a:r>
                  <a:rPr lang="it-IT" sz="2000" kern="0" dirty="0" err="1"/>
                  <a:t>modulations</a:t>
                </a:r>
                <a:r>
                  <a:rPr lang="it-IT" sz="2000" kern="0" dirty="0"/>
                  <a:t> in </a:t>
                </a:r>
                <a:r>
                  <a:rPr lang="it-IT" sz="2000" kern="0" dirty="0" err="1"/>
                  <a:t>terms</a:t>
                </a:r>
                <a:r>
                  <a:rPr lang="it-IT" sz="2000" kern="0" dirty="0"/>
                  <a:t> of TMD </a:t>
                </a:r>
                <a:r>
                  <a:rPr lang="it-IT" sz="2000" kern="0" dirty="0" err="1"/>
                  <a:t>PDFs</a:t>
                </a:r>
                <a:r>
                  <a:rPr lang="it-IT" sz="2000" kern="0" dirty="0"/>
                  <a:t> for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</a:t>
                </a:r>
                <a:r>
                  <a:rPr lang="it-IT" sz="2000" kern="0" dirty="0" err="1"/>
                  <a:t>we</a:t>
                </a:r>
                <a:r>
                  <a:rPr lang="it-IT" sz="2000" kern="0" dirty="0"/>
                  <a:t> can </a:t>
                </a:r>
                <a:r>
                  <a:rPr lang="it-IT" sz="2000" kern="0" dirty="0" err="1"/>
                  <a:t>write</a:t>
                </a:r>
                <a:r>
                  <a:rPr lang="it-IT" sz="2000" kern="0" dirty="0"/>
                  <a:t>:</a:t>
                </a:r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r>
                  <a:rPr lang="it-IT" sz="2000" kern="0" dirty="0"/>
                  <a:t>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Cahn </a:t>
                </a:r>
                <a:r>
                  <a:rPr lang="it-IT" sz="2000" kern="0" dirty="0" err="1"/>
                  <a:t>effects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enters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only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twist4</a:t>
                </a:r>
              </a:p>
              <a:p>
                <a:pPr marL="0" indent="0"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  <a:blipFill>
                <a:blip r:embed="rId2"/>
                <a:stretch>
                  <a:fillRect l="-752" t="-8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twists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Cahn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560047-EA13-4E42-BAB2-43EC9A53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933B39-D326-4A09-973D-1A8E640F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48CEE4-B60E-4C85-8ED3-FD8D4DD4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170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EFE729-6AED-46EE-A957-F424DE9D5C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Cahn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 and Boer-Mulders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 Asyms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EFE729-6AED-46EE-A957-F424DE9D5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ADD3CA-B29F-4708-9D86-3BD67F6A2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3" y="998423"/>
            <a:ext cx="3289985" cy="442118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5CDF5-5193-4D2B-9D49-AFEC1DC71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8" y="1010983"/>
            <a:ext cx="3266123" cy="4389120"/>
          </a:xfrm>
          <a:prstGeom prst="rect">
            <a:avLst/>
          </a:prstGeom>
        </p:spPr>
      </p:pic>
      <p:pic>
        <p:nvPicPr>
          <p:cNvPr id="11" name="Picture 2" descr="https://wwwcompass.cern.ch/icons/compass_logo_064x064.png">
            <a:extLst>
              <a:ext uri="{FF2B5EF4-FFF2-40B4-BE49-F238E27FC236}">
                <a16:creationId xmlns:a16="http://schemas.microsoft.com/office/drawing/2014/main" id="{1D6AC599-8AE8-46AC-BE69-F0736958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07" y="481001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F6990-0625-4968-9FA7-0F9597900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3" y="1044176"/>
            <a:ext cx="3266123" cy="4389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EACB-855E-4D5F-8335-808DBB326F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76" y="1044176"/>
            <a:ext cx="3266123" cy="438912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D672C7-2963-4BBD-AF6F-E8441362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1D51AD-2E01-4239-B211-F92C663F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BF2E3-84BD-4E5F-9FC4-2C1B85E4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171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9E4969-9623-477D-AA46-24FDC30D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spin asymmetries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642F3-B9B0-4D93-9AA9-028C15F8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8A38F-39C6-4E43-BDCF-A7269111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DF02CD-BAEA-4BB3-AD8C-1A457D33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78FFCD-3C2E-4803-90B8-FFDFBC31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TMDs, few facts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0C245-9A38-4B3A-BFAD-DDA2F590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76DAB-4ECA-4525-8FB1-46AF3D59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D6404-BBB9-4471-9FE2-875E174B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805114-D263-4E13-88CD-C56167501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Transverse Spin and Momentum effects were put under scrutiny by the COMPASS Proposal in 1996, starting with </a:t>
            </a:r>
            <a:r>
              <a:rPr lang="en-US" dirty="0" err="1"/>
              <a:t>transversity</a:t>
            </a:r>
            <a:r>
              <a:rPr lang="en-US" dirty="0"/>
              <a:t> via the Collins mechanism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1100" dirty="0"/>
          </a:p>
          <a:p>
            <a:endParaRPr lang="en-US" dirty="0"/>
          </a:p>
          <a:p>
            <a:r>
              <a:rPr lang="en-US" dirty="0"/>
              <a:t>The measurement of the </a:t>
            </a:r>
            <a:r>
              <a:rPr lang="en-US" dirty="0" err="1"/>
              <a:t>Sivers</a:t>
            </a:r>
            <a:r>
              <a:rPr lang="en-US" dirty="0"/>
              <a:t> PDF was added to the program soon after … the other TMD with the developments over the years</a:t>
            </a:r>
          </a:p>
          <a:p>
            <a:r>
              <a:rPr lang="en-US" dirty="0"/>
              <a:t>Measurements started in 2002 by HERMES (p) and COMPASS (d)</a:t>
            </a:r>
          </a:p>
          <a:p>
            <a:r>
              <a:rPr lang="en-US" dirty="0"/>
              <a:t>This field has grown considerably in the last years and comes one of high priority measurements for the JLab12 program</a:t>
            </a:r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0DF784-26AC-484E-9F41-BB9485E9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14500"/>
            <a:ext cx="6553200" cy="7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B7EC8DE-0253-4839-B08C-18368F30D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304067"/>
              </p:ext>
            </p:extLst>
          </p:nvPr>
        </p:nvGraphicFramePr>
        <p:xfrm>
          <a:off x="2705100" y="2416506"/>
          <a:ext cx="5410200" cy="108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7523720" imgH="3504600" progId="">
                  <p:embed/>
                </p:oleObj>
              </mc:Choice>
              <mc:Fallback>
                <p:oleObj r:id="rId3" imgW="17523720" imgH="350460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05100" y="2416506"/>
                        <a:ext cx="5410200" cy="108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45101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Transversity PDF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 Box 7"/>
              <p:cNvSpPr txBox="1">
                <a:spLocks noChangeArrowheads="1"/>
              </p:cNvSpPr>
              <p:nvPr/>
            </p:nvSpPr>
            <p:spPr bwMode="auto">
              <a:xfrm>
                <a:off x="444895" y="959165"/>
                <a:ext cx="3212706" cy="5153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eaLnBrk="0" hangingPunct="0">
                  <a:lnSpc>
                    <a:spcPct val="110000"/>
                  </a:lnSpc>
                </a:pPr>
                <a:r>
                  <a:rPr lang="en-US" sz="2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  <m:r>
                      <a:rPr lang="en-US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𝒒</m:t>
                        </m:r>
                      </m:e>
                      <m:sup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↑↑</m:t>
                        </m:r>
                      </m:sup>
                    </m:sSup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(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𝒙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)−</m:t>
                    </m:r>
                    <m:sSup>
                      <m:sSupPr>
                        <m:ctrlP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𝒒</m:t>
                        </m:r>
                      </m:e>
                      <m:sup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↑↓</m:t>
                        </m:r>
                      </m:sup>
                    </m:sSup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(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𝒙</m:t>
                    </m:r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)</m:t>
                    </m:r>
                  </m:oMath>
                </a14:m>
                <a:endParaRPr lang="en-US" sz="22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615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895" y="959165"/>
                <a:ext cx="3212706" cy="515335"/>
              </a:xfrm>
              <a:prstGeom prst="rect">
                <a:avLst/>
              </a:prstGeom>
              <a:blipFill>
                <a:blip r:embed="rId2"/>
                <a:stretch>
                  <a:fillRect b="-70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Text Box 8"/>
              <p:cNvSpPr txBox="1">
                <a:spLocks noChangeArrowheads="1"/>
              </p:cNvSpPr>
              <p:nvPr/>
            </p:nvSpPr>
            <p:spPr bwMode="auto">
              <a:xfrm>
                <a:off x="4343400" y="951527"/>
                <a:ext cx="4343400" cy="1448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 eaLnBrk="0" hangingPunct="0"/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sz="2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𝐬𝐞𝐚</m:t>
                        </m:r>
                      </m:sub>
                    </m:sSub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</a:t>
                </a:r>
              </a:p>
              <a:p>
                <a:pPr eaLnBrk="0" hangingPunct="0"/>
                <a:r>
                  <a:rPr lang="en-US" sz="2200" b="1" dirty="0">
                    <a:solidFill>
                      <a:schemeClr val="tx1"/>
                    </a:solidFill>
                  </a:rPr>
                  <a:t>quark</a:t>
                </a:r>
                <a:r>
                  <a:rPr lang="en-US" sz="2200" dirty="0">
                    <a:solidFill>
                      <a:schemeClr val="tx1"/>
                    </a:solidFill>
                  </a:rPr>
                  <a:t> with </a:t>
                </a:r>
                <a:r>
                  <a:rPr lang="en-US" sz="2200" b="1" dirty="0">
                    <a:solidFill>
                      <a:schemeClr val="tx1"/>
                    </a:solidFill>
                  </a:rPr>
                  <a:t>spin</a:t>
                </a:r>
                <a:r>
                  <a:rPr lang="en-US" sz="2200" dirty="0">
                    <a:solidFill>
                      <a:schemeClr val="tx1"/>
                    </a:solidFill>
                  </a:rPr>
                  <a:t> parallel to the nucleon spin</a:t>
                </a:r>
                <a:r>
                  <a:rPr lang="en-US" sz="22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2200" dirty="0">
                    <a:solidFill>
                      <a:schemeClr val="tx1"/>
                    </a:solidFill>
                  </a:rPr>
                  <a:t>in a transversely </a:t>
                </a:r>
                <a:r>
                  <a:rPr lang="en-US" sz="2200" dirty="0" err="1">
                    <a:solidFill>
                      <a:schemeClr val="tx1"/>
                    </a:solidFill>
                  </a:rPr>
                  <a:t>polarised</a:t>
                </a:r>
                <a:r>
                  <a:rPr lang="en-US" sz="2200" dirty="0">
                    <a:solidFill>
                      <a:schemeClr val="tx1"/>
                    </a:solidFill>
                  </a:rPr>
                  <a:t> nucleon</a:t>
                </a:r>
              </a:p>
            </p:txBody>
          </p:sp>
        </mc:Choice>
        <mc:Fallback xmlns="">
          <p:sp>
            <p:nvSpPr>
              <p:cNvPr id="615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3400" y="951527"/>
                <a:ext cx="4343400" cy="1448731"/>
              </a:xfrm>
              <a:prstGeom prst="rect">
                <a:avLst/>
              </a:prstGeom>
              <a:blipFill>
                <a:blip r:embed="rId3"/>
                <a:stretch>
                  <a:fillRect l="-1966" b="-79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2" name="Text Box 4"/>
              <p:cNvSpPr txBox="1">
                <a:spLocks noChangeArrowheads="1"/>
              </p:cNvSpPr>
              <p:nvPr/>
            </p:nvSpPr>
            <p:spPr bwMode="auto">
              <a:xfrm>
                <a:off x="196783" y="2812421"/>
                <a:ext cx="8307388" cy="228684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probes the relativistic nature of quark dynamics 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no contribution from the gluons  </a:t>
                </a:r>
                <a:r>
                  <a:rPr lang="en-US" sz="2000" dirty="0">
                    <a:solidFill>
                      <a:schemeClr val="tx1"/>
                    </a:solidFill>
                    <a:sym typeface="Wingdings 3" pitchFamily="18" charset="2"/>
                  </a:rPr>
                  <a:t> </a:t>
                </a:r>
                <a:r>
                  <a:rPr lang="en-US" sz="2000" dirty="0">
                    <a:solidFill>
                      <a:schemeClr val="tx1"/>
                    </a:solidFill>
                  </a:rPr>
                  <a:t>simple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evolution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 err="1">
                    <a:solidFill>
                      <a:schemeClr val="tx1"/>
                    </a:solidFill>
                  </a:rPr>
                  <a:t>Positivity</a:t>
                </a:r>
                <a:r>
                  <a:rPr lang="it-IT" sz="2000" dirty="0">
                    <a:solidFill>
                      <a:schemeClr val="tx1"/>
                    </a:solidFill>
                  </a:rPr>
                  <a:t>: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Soffer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bound</a:t>
                </a:r>
                <a:r>
                  <a:rPr lang="it-IT" sz="2000" dirty="0">
                    <a:solidFill>
                      <a:schemeClr val="tx1"/>
                    </a:solidFill>
                  </a:rPr>
                  <a:t>……………..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		</a:t>
                </a: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>
                    <a:solidFill>
                      <a:schemeClr val="tx1"/>
                    </a:solidFill>
                  </a:rPr>
                  <a:t>first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moments</a:t>
                </a:r>
                <a:r>
                  <a:rPr lang="it-IT" sz="2000" dirty="0">
                    <a:solidFill>
                      <a:schemeClr val="tx1"/>
                    </a:solidFill>
                  </a:rPr>
                  <a:t>: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tensor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charge</a:t>
                </a:r>
                <a:r>
                  <a:rPr lang="it-IT" sz="2000" dirty="0">
                    <a:solidFill>
                      <a:schemeClr val="tx1"/>
                    </a:solidFill>
                  </a:rPr>
                  <a:t>……….  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acc>
                                  <m:accPr>
                                    <m:chr m:val="̅"/>
                                    <m:ctrlP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sup>
                            </m:sSubSup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  <a:p>
                <a:pPr marL="176213" indent="-176213" eaLnBrk="0" hangingPunct="0">
                  <a:lnSpc>
                    <a:spcPct val="130000"/>
                  </a:lnSpc>
                  <a:buClr>
                    <a:srgbClr val="000099"/>
                  </a:buClr>
                  <a:buFontTx/>
                  <a:buChar char="•"/>
                </a:pPr>
                <a:r>
                  <a:rPr lang="it-IT" sz="20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2000" dirty="0">
                    <a:solidFill>
                      <a:schemeClr val="tx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chiral-odd</a:t>
                </a:r>
                <a:r>
                  <a:rPr lang="it-IT" sz="2000" dirty="0">
                    <a:solidFill>
                      <a:schemeClr val="tx1"/>
                    </a:solidFill>
                  </a:rPr>
                  <a:t>:  </a:t>
                </a:r>
                <a:r>
                  <a:rPr lang="it-IT" sz="2000" dirty="0" err="1">
                    <a:solidFill>
                      <a:schemeClr val="tx1"/>
                    </a:solidFill>
                  </a:rPr>
                  <a:t>decouples</a:t>
                </a:r>
                <a:r>
                  <a:rPr lang="it-IT" sz="2000" dirty="0">
                    <a:solidFill>
                      <a:schemeClr val="tx1"/>
                    </a:solidFill>
                  </a:rPr>
                  <a:t> from inclusive DIS </a:t>
                </a:r>
              </a:p>
            </p:txBody>
          </p:sp>
        </mc:Choice>
        <mc:Fallback xmlns="">
          <p:sp>
            <p:nvSpPr>
              <p:cNvPr id="615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783" y="2812421"/>
                <a:ext cx="8307388" cy="2286844"/>
              </a:xfrm>
              <a:prstGeom prst="rect">
                <a:avLst/>
              </a:prstGeom>
              <a:blipFill>
                <a:blip r:embed="rId4"/>
                <a:stretch>
                  <a:fillRect l="-660" b="-2133"/>
                </a:stretch>
              </a:blipFill>
              <a:ln w="12700" cap="sq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3" name="Picture 9" descr="g_trans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630763"/>
            <a:ext cx="1524000" cy="7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32"/>
          <p:cNvSpPr>
            <a:spLocks noChangeArrowheads="1"/>
          </p:cNvSpPr>
          <p:nvPr/>
        </p:nvSpPr>
        <p:spPr bwMode="auto">
          <a:xfrm>
            <a:off x="5771443" y="4748736"/>
            <a:ext cx="2988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Bakker, Leader, </a:t>
            </a:r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Trueman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PRD 70 (04)</a:t>
            </a:r>
          </a:p>
        </p:txBody>
      </p:sp>
      <p:sp>
        <p:nvSpPr>
          <p:cNvPr id="6155" name="Rectangle 33"/>
          <p:cNvSpPr>
            <a:spLocks noChangeArrowheads="1"/>
          </p:cNvSpPr>
          <p:nvPr/>
        </p:nvSpPr>
        <p:spPr bwMode="auto">
          <a:xfrm>
            <a:off x="6629400" y="3771998"/>
            <a:ext cx="1745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 dirty="0" err="1">
                <a:solidFill>
                  <a:schemeClr val="tx1"/>
                </a:solidFill>
                <a:latin typeface="Times New Roman" pitchFamily="18" charset="0"/>
              </a:rPr>
              <a:t>Soffer</a:t>
            </a:r>
            <a:r>
              <a:rPr lang="en-US" sz="1400" i="1" dirty="0">
                <a:solidFill>
                  <a:schemeClr val="tx1"/>
                </a:solidFill>
                <a:latin typeface="Times New Roman" pitchFamily="18" charset="0"/>
              </a:rPr>
              <a:t>, PRL 74 (1995)</a:t>
            </a:r>
          </a:p>
        </p:txBody>
      </p:sp>
    </p:spTree>
    <p:extLst>
      <p:ext uri="{BB962C8B-B14F-4D97-AF65-F5344CB8AC3E}">
        <p14:creationId xmlns:p14="http://schemas.microsoft.com/office/powerpoint/2010/main" val="16634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Transversity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175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0000" tIns="46800" rIns="90000" bIns="46800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2000" b="1" kern="0" dirty="0">
                    <a:solidFill>
                      <a:srgbClr val="000099"/>
                    </a:solidFill>
                  </a:rPr>
                  <a:t>is </a:t>
                </a:r>
                <a:r>
                  <a:rPr lang="en-US" sz="2000" b="1" kern="0" dirty="0"/>
                  <a:t>chiral-odd</a:t>
                </a:r>
                <a:r>
                  <a:rPr lang="en-US" sz="2000" b="1" kern="0" dirty="0">
                    <a:solidFill>
                      <a:srgbClr val="000099"/>
                    </a:solidFill>
                  </a:rPr>
                  <a:t>:</a:t>
                </a:r>
              </a:p>
              <a:p>
                <a:pPr eaLnBrk="1" hangingPunct="1">
                  <a:buFontTx/>
                  <a:buNone/>
                </a:pPr>
                <a:r>
                  <a:rPr lang="en-US" sz="2000" b="1" kern="0" dirty="0">
                    <a:solidFill>
                      <a:schemeClr val="tx1"/>
                    </a:solidFill>
                  </a:rPr>
                  <a:t>                  </a:t>
                </a:r>
                <a:r>
                  <a:rPr lang="en-US" sz="2000" b="1" kern="0" dirty="0">
                    <a:solidFill>
                      <a:srgbClr val="000099"/>
                    </a:solidFill>
                  </a:rPr>
                  <a:t>observable effects are given only by the </a:t>
                </a:r>
                <a:br>
                  <a:rPr lang="en-US" sz="2000" b="1" kern="0" dirty="0">
                    <a:solidFill>
                      <a:srgbClr val="000099"/>
                    </a:solidFill>
                  </a:rPr>
                </a:br>
                <a:r>
                  <a:rPr lang="en-US" sz="2000" b="1" kern="0" dirty="0">
                    <a:solidFill>
                      <a:srgbClr val="000099"/>
                    </a:solidFill>
                  </a:rPr>
                  <a:t>     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Symbol" pitchFamily="18" charset="2"/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(x) </a:t>
                </a:r>
                <a:r>
                  <a:rPr lang="en-US" sz="2000" b="1" kern="0" dirty="0">
                    <a:solidFill>
                      <a:srgbClr val="000099"/>
                    </a:solidFill>
                  </a:rPr>
                  <a:t>and  an other chiral-odd function</a:t>
                </a:r>
                <a:endParaRPr lang="en-US" sz="1000" b="1" kern="0" dirty="0">
                  <a:solidFill>
                    <a:srgbClr val="000099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51229"/>
                <a:ext cx="8153400" cy="1219200"/>
              </a:xfrm>
              <a:prstGeom prst="rect">
                <a:avLst/>
              </a:prstGeom>
              <a:blipFill rotWithShape="1">
                <a:blip r:embed="rId3"/>
                <a:stretch>
                  <a:fillRect l="-823" t="-3500" b="-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oup 28"/>
          <p:cNvGraphicFramePr>
            <a:graphicFrameLocks noGrp="1"/>
          </p:cNvGraphicFramePr>
          <p:nvPr/>
        </p:nvGraphicFramePr>
        <p:xfrm>
          <a:off x="3886200" y="2786174"/>
          <a:ext cx="4724400" cy="2461742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“Collins”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Arial" charset="0"/>
                        </a:rPr>
                        <a:t>“Collins” Fragmentation Function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“two-hadron” asymmetry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charset="0"/>
                        </a:rPr>
                        <a:t>     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“Interference” Fragmentation Function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99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Λ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polarisation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</a:rPr>
                        <a:t>Fragmentation Function of q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</a:t>
                      </a: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latin typeface="Arial" charset="0"/>
                          <a:cs typeface="Arial" charset="0"/>
                          <a:sym typeface="Wingdings 3" pitchFamily="18" charset="2"/>
                        </a:rPr>
                        <a:t>Λ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990600" y="2018029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can be measured in SIDIS on a transversely polarised target </a:t>
            </a:r>
          </a:p>
          <a:p>
            <a:pPr marL="234950" indent="-234950" eaLnBrk="0" hangingPunct="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via </a:t>
            </a:r>
            <a:r>
              <a:rPr lang="en-US" sz="2000" b="1">
                <a:solidFill>
                  <a:srgbClr val="008080"/>
                </a:solidFill>
              </a:rPr>
              <a:t>“quark polarimetry”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/>
        </p:nvGraphicFramePr>
        <p:xfrm>
          <a:off x="1508919" y="2870200"/>
          <a:ext cx="17256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840" imgH="241200" progId="Equation.DSMT4">
                  <p:embed/>
                </p:oleObj>
              </mc:Choice>
              <mc:Fallback>
                <p:oleObj name="Equation" r:id="rId4" imgW="888840" imgH="241200" progId="Equation.DSMT4">
                  <p:embed/>
                  <p:pic>
                    <p:nvPicPr>
                      <p:cNvPr id="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919" y="2870200"/>
                        <a:ext cx="1725612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4"/>
          <p:cNvGraphicFramePr>
            <a:graphicFrameLocks noChangeAspect="1"/>
          </p:cNvGraphicFramePr>
          <p:nvPr/>
        </p:nvGraphicFramePr>
        <p:xfrm>
          <a:off x="1478756" y="3543300"/>
          <a:ext cx="1995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1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756" y="3543300"/>
                        <a:ext cx="19954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/>
        </p:nvGraphicFramePr>
        <p:xfrm>
          <a:off x="1496222" y="4257675"/>
          <a:ext cx="1798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000" imgH="241200" progId="Equation.DSMT4">
                  <p:embed/>
                </p:oleObj>
              </mc:Choice>
              <mc:Fallback>
                <p:oleObj name="Equation" r:id="rId8" imgW="927000" imgH="241200" progId="Equation.DSMT4">
                  <p:embed/>
                  <p:pic>
                    <p:nvPicPr>
                      <p:cNvPr id="1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222" y="4257675"/>
                        <a:ext cx="1798637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00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343C-A3A6-4EDD-9A50-64E11BD3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Results: HERMES and COMPASS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58825-01FA-4B0B-9CD3-4A66F3E1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18EC2-CF6D-4D0B-B70C-5C4F7C8D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9A883-894E-410A-9817-D01349EF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176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24384-921C-493F-A0AD-B09538D2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8837"/>
            <a:ext cx="2866822" cy="358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6309A-D6C4-4E0D-93FC-5DCF97D98777}"/>
              </a:ext>
            </a:extLst>
          </p:cNvPr>
          <p:cNvSpPr txBox="1"/>
          <p:nvPr/>
        </p:nvSpPr>
        <p:spPr>
          <a:xfrm>
            <a:off x="508801" y="5035034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Phys. Rev. Lett. 94 (2005) 012002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33433-D431-4C1A-9493-DA0809B55CA7}"/>
              </a:ext>
            </a:extLst>
          </p:cNvPr>
          <p:cNvSpPr txBox="1"/>
          <p:nvPr/>
        </p:nvSpPr>
        <p:spPr>
          <a:xfrm>
            <a:off x="4875839" y="5035034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Phys. Rev. Lett. 94 (2005) 202002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56A01-14DA-457F-9234-D55617A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33" y="948085"/>
            <a:ext cx="2441722" cy="40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2438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49283" y="827518"/>
            <a:ext cx="5088959" cy="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0" indent="-159840" defTabSz="827996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FF0000"/>
                </a:solidFill>
              </a:rPr>
              <a:t>charged </a:t>
            </a:r>
            <a:r>
              <a:rPr lang="en-US" b="1" dirty="0" err="1">
                <a:solidFill>
                  <a:srgbClr val="FF0000"/>
                </a:solidFill>
              </a:rPr>
              <a:t>pions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257800" y="836118"/>
            <a:ext cx="3732480" cy="39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7" rIns="91390" bIns="45697"/>
          <a:lstStyle/>
          <a:p>
            <a:pPr marL="159840" indent="-159840" defTabSz="827996">
              <a:spcBef>
                <a:spcPct val="20000"/>
              </a:spcBef>
              <a:buClr>
                <a:srgbClr val="003399"/>
              </a:buClr>
            </a:pPr>
            <a:r>
              <a:rPr lang="en-US" b="1" dirty="0">
                <a:solidFill>
                  <a:srgbClr val="000099"/>
                </a:solidFill>
              </a:rPr>
              <a:t>COMPASS and HERMES results</a:t>
            </a:r>
            <a:endParaRPr lang="el-GR" b="1" i="1" baseline="-25000" dirty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1717" y="1202824"/>
            <a:ext cx="7488565" cy="410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9" y="1943105"/>
            <a:ext cx="1158153" cy="105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9" y="3570044"/>
            <a:ext cx="1038165" cy="10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asymmetry on proton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631671" y="1744045"/>
            <a:ext cx="524950" cy="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l-GR" sz="2200" b="1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it-IT" sz="2200" b="1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Collins asymmetry on proton. Multidimensional</a:t>
            </a:r>
            <a:endParaRPr lang="it-IT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567A-F768-4C88-A627-18353962A466}" type="slidenum">
              <a:rPr lang="en-US" smtClean="0"/>
              <a:pPr/>
              <a:t>178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4360" y="582424"/>
                <a:ext cx="8382000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Extraction of TSAs with a Multi-D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>
                    <a:solidFill>
                      <a:schemeClr val="bg2">
                        <a:lumMod val="75000"/>
                      </a:schemeClr>
                    </a:solidFill>
                  </a:rPr>
                  <a:t> approach</a:t>
                </a:r>
                <a:r>
                  <a:rPr lang="it-IT" b="1" dirty="0">
                    <a:solidFill>
                      <a:schemeClr val="bg2">
                        <a:lumMod val="75000"/>
                      </a:schemeClr>
                    </a:solidFill>
                  </a:rPr>
                  <a:t> </a:t>
                </a:r>
                <a:endParaRPr lang="it-IT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60" y="582424"/>
                <a:ext cx="8382000" cy="404983"/>
              </a:xfrm>
              <a:prstGeom prst="rect">
                <a:avLst/>
              </a:prstGeom>
              <a:blipFill>
                <a:blip r:embed="rId3"/>
                <a:stretch>
                  <a:fillRect l="-582" t="-4545" b="-196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:\talks\icons\compass_logo_125x125.png"/>
          <p:cNvPicPr>
            <a:picLocks noChangeAspect="1" noChangeArrowheads="1"/>
          </p:cNvPicPr>
          <p:nvPr/>
        </p:nvPicPr>
        <p:blipFill>
          <a:blip r:embed="rId4" cstate="print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9124"/>
            <a:ext cx="83726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0" y="1043844"/>
            <a:ext cx="6313782" cy="4396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1043844"/>
            <a:ext cx="2719948" cy="1644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95353"/>
            <a:ext cx="2719948" cy="1644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1" y="29337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dense plot out of many</a:t>
            </a:r>
          </a:p>
        </p:txBody>
      </p:sp>
    </p:spTree>
    <p:extLst>
      <p:ext uri="{BB962C8B-B14F-4D97-AF65-F5344CB8AC3E}">
        <p14:creationId xmlns:p14="http://schemas.microsoft.com/office/powerpoint/2010/main" val="34708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284"/>
            <a:ext cx="8839200" cy="533400"/>
          </a:xfrm>
        </p:spPr>
        <p:txBody>
          <a:bodyPr/>
          <a:lstStyle/>
          <a:p>
            <a:r>
              <a:rPr lang="en-US" dirty="0"/>
              <a:t>TMDs at STAR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179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0385" y="5167858"/>
            <a:ext cx="44612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55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FF"/>
                </a:solidFill>
                <a:latin typeface="+mj-lt"/>
              </a:rPr>
              <a:t>STAR unique kinematics: </a:t>
            </a:r>
            <a:r>
              <a:rPr lang="en-US" sz="1500" dirty="0">
                <a:solidFill>
                  <a:prstClr val="black"/>
                </a:solidFill>
                <a:latin typeface="+mj-lt"/>
              </a:rPr>
              <a:t>from high to low x at high Q</a:t>
            </a:r>
            <a:r>
              <a:rPr lang="en-US" sz="1500" baseline="30000" dirty="0">
                <a:solidFill>
                  <a:prstClr val="black"/>
                </a:solidFill>
                <a:latin typeface="+mj-lt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2" y="4383257"/>
            <a:ext cx="762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55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+mj-lt"/>
              </a:rPr>
              <a:t>Before STAR TMDs came only from fixed target data </a:t>
            </a:r>
            <a:r>
              <a:rPr lang="en-US" sz="1500" dirty="0">
                <a:solidFill>
                  <a:prstClr val="black"/>
                </a:solidFill>
                <a:latin typeface="+mj-lt"/>
                <a:sym typeface="Wingdings"/>
              </a:rPr>
              <a:t> </a:t>
            </a:r>
            <a:r>
              <a:rPr lang="en-US" sz="1500" dirty="0">
                <a:solidFill>
                  <a:prstClr val="black"/>
                </a:solidFill>
                <a:latin typeface="+mj-lt"/>
              </a:rPr>
              <a:t>high x @ low Q</a:t>
            </a:r>
            <a:r>
              <a:rPr lang="en-US" sz="1500" baseline="30000" dirty="0">
                <a:solidFill>
                  <a:prstClr val="black"/>
                </a:solidFill>
                <a:latin typeface="+mj-lt"/>
              </a:rPr>
              <a:t>2</a:t>
            </a:r>
            <a:endParaRPr lang="en-US" sz="1500" dirty="0">
              <a:solidFill>
                <a:prstClr val="black"/>
              </a:solidFill>
              <a:latin typeface="+mj-lt"/>
            </a:endParaRPr>
          </a:p>
          <a:p>
            <a:pPr algn="ctr" defTabSz="761955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+mj-lt"/>
              </a:rPr>
              <a:t>needed to establish concept at high Q</a:t>
            </a:r>
            <a:r>
              <a:rPr lang="en-US" sz="1500" baseline="30000" dirty="0">
                <a:solidFill>
                  <a:prstClr val="black"/>
                </a:solidFill>
                <a:latin typeface="+mj-lt"/>
              </a:rPr>
              <a:t>2</a:t>
            </a:r>
            <a:r>
              <a:rPr lang="en-US" sz="1500" dirty="0">
                <a:solidFill>
                  <a:prstClr val="black"/>
                </a:solidFill>
                <a:latin typeface="+mj-lt"/>
              </a:rPr>
              <a:t> and wide range in x</a:t>
            </a:r>
          </a:p>
          <a:p>
            <a:pPr algn="ctr" defTabSz="761955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srgbClr val="0000FF"/>
                </a:solidFill>
                <a:latin typeface="+mj-lt"/>
                <a:sym typeface="Wingdings"/>
              </a:rPr>
              <a:t>polarised</a:t>
            </a:r>
            <a:r>
              <a:rPr lang="en-US" sz="1500" dirty="0">
                <a:solidFill>
                  <a:srgbClr val="0000FF"/>
                </a:solidFill>
                <a:latin typeface="+mj-lt"/>
                <a:sym typeface="Wingdings"/>
              </a:rPr>
              <a:t> </a:t>
            </a:r>
            <a:r>
              <a:rPr lang="en-US" sz="1500" dirty="0" err="1">
                <a:solidFill>
                  <a:srgbClr val="0000FF"/>
                </a:solidFill>
                <a:latin typeface="+mj-lt"/>
                <a:sym typeface="Wingdings"/>
              </a:rPr>
              <a:t>pp</a:t>
            </a:r>
            <a:r>
              <a:rPr lang="en-US" sz="1500" dirty="0">
                <a:solidFill>
                  <a:srgbClr val="0000FF"/>
                </a:solidFill>
                <a:latin typeface="+mj-lt"/>
                <a:sym typeface="Wingdings"/>
              </a:rPr>
              <a:t> at RHIC</a:t>
            </a:r>
            <a:endParaRPr lang="en-US" sz="15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729894" y="441239"/>
            <a:ext cx="5662050" cy="3972733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1036197" y="4740495"/>
            <a:ext cx="637117" cy="31833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619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7218" b="3687"/>
          <a:stretch/>
        </p:blipFill>
        <p:spPr>
          <a:xfrm>
            <a:off x="1727290" y="458598"/>
            <a:ext cx="5675630" cy="3951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8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3158" y="1164415"/>
            <a:ext cx="3120787" cy="4004237"/>
            <a:chOff x="457200" y="1310671"/>
            <a:chExt cx="4161049" cy="53389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43" y="1310671"/>
              <a:ext cx="4122506" cy="533898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57200" y="1338704"/>
              <a:ext cx="11973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0000"/>
                  </a:solidFill>
                  <a:latin typeface="Corbel" panose="020B0503020204020204"/>
                </a:rPr>
                <a:t>1212.1701.v3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0000"/>
                  </a:solidFill>
                  <a:latin typeface="Corbel" panose="020B0503020204020204"/>
                </a:rPr>
                <a:t>A. </a:t>
              </a:r>
              <a:r>
                <a:rPr lang="en-US" sz="900" dirty="0" err="1">
                  <a:solidFill>
                    <a:srgbClr val="000000"/>
                  </a:solidFill>
                  <a:latin typeface="Corbel" panose="020B0503020204020204"/>
                </a:rPr>
                <a:t>Accardi</a:t>
              </a:r>
              <a:r>
                <a:rPr lang="en-US" sz="900" dirty="0">
                  <a:solidFill>
                    <a:srgbClr val="000000"/>
                  </a:solidFill>
                  <a:latin typeface="Corbel" panose="020B0503020204020204"/>
                </a:rPr>
                <a:t> et al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345082" y="3804175"/>
            <a:ext cx="2511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0000"/>
                </a:solidFill>
                <a:latin typeface="Corbel" panose="020B0503020204020204"/>
              </a:rPr>
              <a:t>World’s </a:t>
            </a:r>
            <a:r>
              <a:rPr lang="en-US" sz="1350" b="1" u="sng" dirty="0">
                <a:solidFill>
                  <a:srgbClr val="000000"/>
                </a:solidFill>
                <a:latin typeface="Corbel" panose="020B0503020204020204"/>
              </a:rPr>
              <a:t>first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D2533C"/>
                </a:solidFill>
                <a:latin typeface="Corbel" panose="020B0503020204020204"/>
              </a:rPr>
              <a:t>Polarized electron-proton/light ion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0000"/>
                </a:solidFill>
                <a:latin typeface="Corbel" panose="020B0503020204020204"/>
              </a:rPr>
              <a:t>and </a:t>
            </a:r>
            <a:r>
              <a:rPr lang="en-US" sz="1350" b="1" dirty="0">
                <a:solidFill>
                  <a:srgbClr val="0000FF"/>
                </a:solidFill>
                <a:latin typeface="Corbel" panose="020B0503020204020204"/>
              </a:rPr>
              <a:t>electron-Nucleus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3345082" y="2671876"/>
                <a:ext cx="2640788" cy="1131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latin typeface="Corbel" panose="020B0503020204020204"/>
                  </a:rPr>
                  <a:t>For e-A collisions at the EIC:</a:t>
                </a: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b="1" dirty="0">
                    <a:solidFill>
                      <a:srgbClr val="D2533C"/>
                    </a:solidFill>
                    <a:latin typeface="Corbel" panose="020B0503020204020204"/>
                  </a:rPr>
                  <a:t>Wide range in nuclei</a:t>
                </a: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Luminosity per nucleon same </a:t>
                </a:r>
              </a:p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      as </a:t>
                </a:r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𝑒𝑝</m:t>
                    </m:r>
                  </m:oMath>
                </a14:m>
                <a:endParaRPr lang="en-US" sz="1350" dirty="0">
                  <a:solidFill>
                    <a:srgbClr val="0000FF"/>
                  </a:solidFill>
                  <a:latin typeface="Corbel" panose="020B0503020204020204"/>
                </a:endParaRP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Variable center of mass energy </a:t>
                </a: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82" y="2671876"/>
                <a:ext cx="2640788" cy="1131079"/>
              </a:xfrm>
              <a:prstGeom prst="rect">
                <a:avLst/>
              </a:prstGeom>
              <a:blipFill>
                <a:blip r:embed="rId4"/>
                <a:stretch>
                  <a:fillRect l="-693" t="-538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en-US" dirty="0"/>
              <a:t>The Electron Ion Collider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3345082" y="1116055"/>
                <a:ext cx="2907287" cy="1589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000000"/>
                    </a:solidFill>
                    <a:latin typeface="Corbel" panose="020B0503020204020204"/>
                  </a:rPr>
                  <a:t>For e-N collisions at the EIC:</a:t>
                </a: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FF0000"/>
                    </a:solidFill>
                    <a:latin typeface="Corbel" panose="020B0503020204020204"/>
                  </a:rPr>
                  <a:t>Polarized beams: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3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endParaRPr lang="en-US" sz="1350" dirty="0">
                  <a:solidFill>
                    <a:srgbClr val="FF0000"/>
                  </a:solidFill>
                  <a:latin typeface="Corbel" panose="020B0503020204020204"/>
                </a:endParaRP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e beam 5-10(20) </a:t>
                </a:r>
                <a:r>
                  <a:rPr lang="en-US" sz="1350" dirty="0" err="1">
                    <a:solidFill>
                      <a:srgbClr val="0000FF"/>
                    </a:solidFill>
                    <a:latin typeface="Corbel" panose="020B0503020204020204"/>
                  </a:rPr>
                  <a:t>GeV</a:t>
                </a:r>
                <a:endParaRPr lang="en-US" sz="1350" dirty="0">
                  <a:solidFill>
                    <a:srgbClr val="0000FF"/>
                  </a:solidFill>
                  <a:latin typeface="Corbel" panose="020B0503020204020204"/>
                </a:endParaRP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Luminosity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𝑒𝑝</m:t>
                        </m:r>
                      </m:sub>
                    </m:sSub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÷34</m:t>
                        </m:r>
                      </m:sup>
                    </m:sSup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35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350" baseline="30000" dirty="0">
                  <a:solidFill>
                    <a:srgbClr val="0000FF"/>
                  </a:solidFill>
                  <a:latin typeface="Corbel" panose="020B0503020204020204"/>
                </a:endParaRPr>
              </a:p>
              <a:p>
                <a:pPr marL="342900" lvl="1"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100-1000 times HERA</a:t>
                </a:r>
              </a:p>
              <a:p>
                <a:pPr marL="214313" indent="-214313" defTabSz="34290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</a:pP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20-100 (140) </a:t>
                </a:r>
                <a:r>
                  <a:rPr lang="en-US" sz="1350" dirty="0" err="1">
                    <a:solidFill>
                      <a:srgbClr val="0000FF"/>
                    </a:solidFill>
                    <a:latin typeface="Corbel" panose="020B0503020204020204"/>
                  </a:rPr>
                  <a:t>GeV</a:t>
                </a:r>
                <a:r>
                  <a:rPr lang="en-US" sz="1350" dirty="0">
                    <a:solidFill>
                      <a:srgbClr val="0000FF"/>
                    </a:solidFill>
                    <a:latin typeface="Corbel" panose="020B0503020204020204"/>
                  </a:rPr>
                  <a:t> </a:t>
                </a:r>
                <a:r>
                  <a:rPr lang="en-US" sz="1350" dirty="0">
                    <a:solidFill>
                      <a:srgbClr val="FF0000"/>
                    </a:solidFill>
                    <a:latin typeface="Corbel" panose="020B0503020204020204"/>
                  </a:rPr>
                  <a:t>Variable </a:t>
                </a:r>
                <a:r>
                  <a:rPr lang="en-US" sz="1350" dirty="0" err="1">
                    <a:solidFill>
                      <a:srgbClr val="FF0000"/>
                    </a:solidFill>
                    <a:latin typeface="Corbel" panose="020B0503020204020204"/>
                  </a:rPr>
                  <a:t>CoM</a:t>
                </a:r>
                <a:r>
                  <a:rPr lang="en-US" sz="1350" dirty="0">
                    <a:solidFill>
                      <a:srgbClr val="FF0000"/>
                    </a:solidFill>
                    <a:latin typeface="Corbel" panose="020B0503020204020204"/>
                  </a:rPr>
                  <a:t>  </a:t>
                </a: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82" y="1116055"/>
                <a:ext cx="2907287" cy="1589089"/>
              </a:xfrm>
              <a:prstGeom prst="rect">
                <a:avLst/>
              </a:prstGeom>
              <a:blipFill>
                <a:blip r:embed="rId5"/>
                <a:stretch>
                  <a:fillRect l="-629" t="-383" b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323356" y="1199358"/>
            <a:ext cx="219510" cy="284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>
          <a:xfrm>
            <a:off x="5918096" y="3090776"/>
            <a:ext cx="3003804" cy="2358666"/>
            <a:chOff x="4294882" y="3676749"/>
            <a:chExt cx="4636309" cy="32962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4882" y="3676749"/>
              <a:ext cx="4636309" cy="3296294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flipH="1">
              <a:off x="5596717" y="5750516"/>
              <a:ext cx="2341285" cy="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034472" y="4015409"/>
              <a:ext cx="0" cy="15151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412" y="1144726"/>
            <a:ext cx="2814530" cy="1955784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8365513" y="1301498"/>
            <a:ext cx="0" cy="119958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598413" y="2701533"/>
            <a:ext cx="1516888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89835209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TSA of inclusive jets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within jets from STAR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180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jet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of the jet 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momentum transverse to the jet axis provide the hard and soft scales for TMD factorization.</a:t>
                </a:r>
              </a:p>
              <a:p>
                <a:r>
                  <a:rPr lang="en-US" sz="1800" dirty="0"/>
                  <a:t>These measurements extend the kinematic reach in both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600" dirty="0"/>
                          <m:t>Q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1600" dirty="0"/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 beyond the existing SIDIS measurements</a:t>
                </a:r>
              </a:p>
              <a:p>
                <a:r>
                  <a:rPr lang="en-US" sz="1800" dirty="0"/>
                  <a:t>Different mixing of flavors, and stronger gluon content</a:t>
                </a:r>
              </a:p>
              <a:p>
                <a:pPr marL="0" indent="0">
                  <a:buNone/>
                </a:pP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" t="-1241" r="-3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311" y="1943100"/>
            <a:ext cx="3079479" cy="2227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5800" y="3239100"/>
                <a:ext cx="4758355" cy="1214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r"/>
                <a:r>
                  <a:rPr lang="en-US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func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pPr algn="r"/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algn="r"/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239100"/>
                <a:ext cx="4758355" cy="1214756"/>
              </a:xfrm>
              <a:prstGeom prst="rect">
                <a:avLst/>
              </a:prstGeom>
              <a:blipFill>
                <a:blip r:embed="rId6"/>
                <a:stretch>
                  <a:fillRect b="-3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3"/>
          <p:cNvSpPr txBox="1"/>
          <p:nvPr/>
        </p:nvSpPr>
        <p:spPr>
          <a:xfrm>
            <a:off x="304802" y="5138960"/>
            <a:ext cx="5197134" cy="305639"/>
          </a:xfrm>
          <a:prstGeom prst="rect">
            <a:avLst/>
          </a:prstGeom>
          <a:solidFill>
            <a:srgbClr val="D7D447"/>
          </a:solidFill>
        </p:spPr>
        <p:txBody>
          <a:bodyPr vert="horz" wrap="square" lIns="0" tIns="23283" rIns="0" bIns="0" rtlCol="0">
            <a:spAutoFit/>
          </a:bodyPr>
          <a:lstStyle/>
          <a:p>
            <a:pPr marL="10583" marR="4233">
              <a:lnSpc>
                <a:spcPts val="2167"/>
              </a:lnSpc>
              <a:spcBef>
                <a:spcPts val="183"/>
              </a:spcBef>
            </a:pPr>
            <a:r>
              <a:rPr sz="1190" b="1" i="1" dirty="0">
                <a:solidFill>
                  <a:srgbClr val="942193"/>
                </a:solidFill>
                <a:cs typeface="Arial" panose="020B0604020202020204" pitchFamily="34" charset="0"/>
              </a:rPr>
              <a:t>L. </a:t>
            </a:r>
            <a:r>
              <a:rPr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Adamczyk </a:t>
            </a:r>
            <a:r>
              <a:rPr sz="1190" b="1" i="1" spc="-4" dirty="0">
                <a:solidFill>
                  <a:srgbClr val="A73BA4"/>
                </a:solidFill>
                <a:cs typeface="Arial" panose="020B0604020202020204" pitchFamily="34" charset="0"/>
              </a:rPr>
              <a:t>et al. </a:t>
            </a:r>
            <a:r>
              <a:rPr sz="119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(STAR </a:t>
            </a:r>
            <a:r>
              <a:rPr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Collaboration), Phys. </a:t>
            </a:r>
            <a:r>
              <a:rPr sz="1190" b="1" i="1" spc="-29" dirty="0">
                <a:solidFill>
                  <a:srgbClr val="942193"/>
                </a:solidFill>
                <a:cs typeface="Arial" panose="020B0604020202020204" pitchFamily="34" charset="0"/>
              </a:rPr>
              <a:t>Rev. </a:t>
            </a:r>
            <a:r>
              <a:rPr sz="1190" b="1" i="1" dirty="0">
                <a:solidFill>
                  <a:srgbClr val="942193"/>
                </a:solidFill>
                <a:cs typeface="Arial" panose="020B0604020202020204" pitchFamily="34" charset="0"/>
              </a:rPr>
              <a:t>D 97,  032004</a:t>
            </a:r>
            <a:r>
              <a:rPr sz="1190" b="1" i="1" spc="-4" dirty="0">
                <a:solidFill>
                  <a:srgbClr val="942193"/>
                </a:solidFill>
                <a:cs typeface="Arial" panose="020B0604020202020204" pitchFamily="34" charset="0"/>
              </a:rPr>
              <a:t> (2018).</a:t>
            </a:r>
            <a:endParaRPr sz="119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TSA of inclusive jets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within jets from STAR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04900"/>
            <a:ext cx="3429000" cy="2706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038" y="972584"/>
            <a:ext cx="4876311" cy="2990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6608" y="4330548"/>
                <a:ext cx="7848839" cy="657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+mj-lt"/>
                  </a:rPr>
                  <a:t>asymmetries</a:t>
                </a:r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+mj-lt"/>
                  </a:rPr>
                  <a:t>consistent</a:t>
                </a:r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with zero in </a:t>
                </a:r>
                <a:r>
                  <a:rPr lang="it-IT" dirty="0" err="1">
                    <a:solidFill>
                      <a:schemeClr val="tx1"/>
                    </a:solidFill>
                    <a:latin typeface="+mj-lt"/>
                  </a:rPr>
                  <a:t>all</a:t>
                </a:r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+mj-lt"/>
                  </a:rPr>
                  <a:t>rapidity</a:t>
                </a:r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  <a:latin typeface="+mj-lt"/>
                  </a:rPr>
                  <a:t>intervals</a:t>
                </a:r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and over the full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range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08" y="4330548"/>
                <a:ext cx="7848839" cy="657103"/>
              </a:xfrm>
              <a:prstGeom prst="rect">
                <a:avLst/>
              </a:prstGeom>
              <a:blipFill>
                <a:blip r:embed="rId5"/>
                <a:stretch>
                  <a:fillRect t="-4630" b="-12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5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TSA of inclusive jets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within jets from STAR</a:t>
                </a:r>
                <a:endParaRPr lang="it-IT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608" y="4443679"/>
            <a:ext cx="78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+mj-lt"/>
              </a:rPr>
              <a:t>COLLINS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asymmetries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general agreement between data and predictions from SIDIS consistent with TMD factorization and universality of the Collins function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66726"/>
            <a:ext cx="6619239" cy="3196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10" y="1086482"/>
            <a:ext cx="6934200" cy="32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fragmentation functions in pp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21" name="Picture 20" descr="angledif4.tiff"/>
          <p:cNvPicPr>
            <a:picLocks noChangeAspect="1"/>
          </p:cNvPicPr>
          <p:nvPr/>
        </p:nvPicPr>
        <p:blipFill rotWithShape="1">
          <a:blip r:embed="rId2"/>
          <a:srcRect l="5007" t="6228" r="6267" b="1"/>
          <a:stretch/>
        </p:blipFill>
        <p:spPr>
          <a:xfrm>
            <a:off x="533400" y="1433341"/>
            <a:ext cx="2292098" cy="2055621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6276" y="963900"/>
                <a:ext cx="4640524" cy="67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+mj-lt"/>
                    <a:cs typeface="Comic Sans MS"/>
                    <a:sym typeface="Wingdings"/>
                  </a:rPr>
                  <a:t> </a:t>
                </a:r>
                <a:r>
                  <a:rPr lang="en-US" dirty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∙</m:t>
                    </m:r>
                    <m:sSubSup>
                      <m:sSubSup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/>
                          </a:rPr>
                          <m:t>∢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+mj-lt"/>
                    <a:cs typeface="Comic Sans MS"/>
                    <a:sym typeface="Wingdings"/>
                  </a:rPr>
                  <a:t>         survives in collinear framework</a:t>
                </a:r>
                <a:endParaRPr lang="en-US" dirty="0">
                  <a:solidFill>
                    <a:prstClr val="black"/>
                  </a:solidFill>
                  <a:latin typeface="+mj-lt"/>
                  <a:cs typeface="Comic Sans M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6" y="963900"/>
                <a:ext cx="4640524" cy="674031"/>
              </a:xfrm>
              <a:prstGeom prst="rect">
                <a:avLst/>
              </a:prstGeom>
              <a:blipFill>
                <a:blip r:embed="rId3"/>
                <a:stretch>
                  <a:fillRect t="-2703" r="-1051" b="-10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745" y="1089675"/>
            <a:ext cx="2924935" cy="45866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3452571" y="4105464"/>
            <a:ext cx="508172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Significant di-hadron  asymmetries both at √s=200GeV and √s=500GeV (</a:t>
            </a:r>
            <a:r>
              <a:rPr lang="en-US" sz="1600" dirty="0" err="1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arXiv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:</a:t>
            </a:r>
            <a:r>
              <a:rPr lang="fi-FI" sz="1600" dirty="0">
                <a:solidFill>
                  <a:prstClr val="black"/>
                </a:solidFill>
                <a:latin typeface="+mj-lt"/>
                <a:ea typeface="Comic Sans MS" charset="0"/>
                <a:cs typeface="Comic Sans MS" charset="0"/>
              </a:rPr>
              <a:t>1710.10215)</a:t>
            </a:r>
            <a:endParaRPr lang="en-US" sz="1600" dirty="0">
              <a:solidFill>
                <a:prstClr val="black"/>
              </a:solidFill>
              <a:latin typeface="+mj-lt"/>
              <a:cs typeface="Comic Sans MS"/>
            </a:endParaRPr>
          </a:p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Increasing with </a:t>
            </a:r>
            <a:r>
              <a:rPr lang="en-US" sz="1600" dirty="0" err="1">
                <a:solidFill>
                  <a:prstClr val="black"/>
                </a:solidFill>
                <a:latin typeface="+mj-lt"/>
                <a:cs typeface="Comic Sans MS"/>
              </a:rPr>
              <a:t>p</a:t>
            </a:r>
            <a:r>
              <a:rPr lang="en-US" sz="1600" baseline="-25000" dirty="0" err="1">
                <a:solidFill>
                  <a:prstClr val="black"/>
                </a:solidFill>
                <a:latin typeface="+mj-lt"/>
                <a:cs typeface="Comic Sans MS"/>
              </a:rPr>
              <a:t>T</a:t>
            </a:r>
            <a:endParaRPr lang="en-US" sz="1600" baseline="-25000" dirty="0">
              <a:solidFill>
                <a:prstClr val="black"/>
              </a:solidFill>
              <a:latin typeface="+mj-lt"/>
              <a:cs typeface="Comic Sans MS"/>
            </a:endParaRPr>
          </a:p>
          <a:p>
            <a:pPr marL="285744" indent="-285744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Access to </a:t>
            </a:r>
            <a:r>
              <a:rPr lang="en-US" sz="1600" dirty="0" err="1">
                <a:solidFill>
                  <a:prstClr val="black"/>
                </a:solidFill>
                <a:latin typeface="+mj-lt"/>
                <a:cs typeface="Comic Sans MS"/>
              </a:rPr>
              <a:t>transversity</a:t>
            </a:r>
            <a:r>
              <a:rPr lang="en-US" sz="1600" dirty="0">
                <a:solidFill>
                  <a:prstClr val="black"/>
                </a:solidFill>
                <a:latin typeface="+mj-lt"/>
                <a:cs typeface="Comic Sans MS"/>
              </a:rPr>
              <a:t> with a collinear observable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4017" t="4513" r="4580" b="6000"/>
          <a:stretch/>
        </p:blipFill>
        <p:spPr>
          <a:xfrm>
            <a:off x="533400" y="3488960"/>
            <a:ext cx="2745171" cy="19672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4014" r="3843" b="1398"/>
          <a:stretch/>
        </p:blipFill>
        <p:spPr>
          <a:xfrm>
            <a:off x="5562600" y="1684321"/>
            <a:ext cx="3191078" cy="23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DC94-B24E-4392-B187-AC8B7484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3D </a:t>
            </a:r>
            <a:r>
              <a:rPr lang="en-US" dirty="0" err="1"/>
              <a:t>ssa</a:t>
            </a:r>
            <a:r>
              <a:rPr lang="en-US" dirty="0"/>
              <a:t> - COLLINS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43746-AEFE-40B8-8158-026A9E0EC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65E3A-BA19-4E42-8419-608BD5F76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09700"/>
            <a:ext cx="3531870" cy="3836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CBC4F-9829-4FB7-9777-ECB6AA14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11" y="1436370"/>
            <a:ext cx="3528060" cy="381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0CCF297-0ED8-4EA1-B78F-5DB40602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5B4AE3D-0927-41D1-921E-0A56EE5B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49BB734-FAD2-49D4-901C-BC3B4361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transverse</a:t>
                </a:r>
                <a:r>
                  <a:rPr lang="it-IT" dirty="0"/>
                  <a:t> spin transfer from COMPASS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185</a:t>
            </a:fld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d>
                        <m:dPr>
                          <m:ctrl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0" y="1111089"/>
                <a:ext cx="3426259" cy="780342"/>
              </a:xfrm>
              <a:prstGeom prst="rect">
                <a:avLst/>
              </a:prstGeom>
              <a:blipFill>
                <a:blip r:embed="rId3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028" y="2475352"/>
                <a:ext cx="3184911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55680" y="3429264"/>
            <a:ext cx="3861250" cy="1592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45" y="1028574"/>
            <a:ext cx="2794500" cy="223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5" y="3112802"/>
            <a:ext cx="2794500" cy="2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transverse</a:t>
                </a:r>
                <a:r>
                  <a:rPr lang="it-IT" dirty="0"/>
                  <a:t> spin transfer from STAR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79008"/>
            <a:ext cx="4015769" cy="4421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55680" y="1111089"/>
                <a:ext cx="3082447" cy="647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80" y="1111089"/>
                <a:ext cx="3082447" cy="647357"/>
              </a:xfrm>
              <a:prstGeom prst="rect">
                <a:avLst/>
              </a:prstGeom>
              <a:blipFill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45953" y="3008854"/>
                <a:ext cx="317792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it-IT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</m:acc>
                                </m:e>
                              </m:d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953" y="3008854"/>
                <a:ext cx="3177921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86201" y="2010572"/>
                <a:ext cx="4421403" cy="907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func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201" y="2010572"/>
                <a:ext cx="4421403" cy="907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 flipH="1">
                <a:off x="4800600" y="3736086"/>
                <a:ext cx="4202150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About 60%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are not primary particles, but are from heavier hyperons</a:t>
                </a:r>
              </a:p>
              <a:p>
                <a:r>
                  <a:rPr lang="it-IT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decay</a:t>
                </a:r>
                <a:r>
                  <a:rPr lang="it-IT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00600" y="3736086"/>
                <a:ext cx="4202150" cy="923907"/>
              </a:xfrm>
              <a:prstGeom prst="rect">
                <a:avLst/>
              </a:prstGeom>
              <a:blipFill>
                <a:blip r:embed="rId7"/>
                <a:stretch>
                  <a:fillRect l="-1306" t="-3311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40928" y="4769411"/>
                <a:ext cx="4152162" cy="611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=+0.031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0.033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08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0.03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09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28" y="4769411"/>
                <a:ext cx="4152162" cy="611962"/>
              </a:xfrm>
              <a:prstGeom prst="rect">
                <a:avLst/>
              </a:prstGeom>
              <a:blipFill>
                <a:blip r:embed="rId8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9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Sivers Asymmetry</a:t>
            </a:r>
            <a:endParaRPr lang="fr-FR" dirty="0"/>
          </a:p>
        </p:txBody>
      </p:sp>
      <p:graphicFrame>
        <p:nvGraphicFramePr>
          <p:cNvPr id="183" name="Object 12"/>
          <p:cNvGraphicFramePr>
            <a:graphicFrameLocks noChangeAspect="1"/>
          </p:cNvGraphicFramePr>
          <p:nvPr/>
        </p:nvGraphicFramePr>
        <p:xfrm>
          <a:off x="2971803" y="1285876"/>
          <a:ext cx="2608263" cy="981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480" imgH="507960" progId="Equation.DSMT4">
                  <p:embed/>
                </p:oleObj>
              </mc:Choice>
              <mc:Fallback>
                <p:oleObj name="Equation" r:id="rId2" imgW="1320480" imgH="507960" progId="Equation.DSMT4">
                  <p:embed/>
                  <p:pic>
                    <p:nvPicPr>
                      <p:cNvPr id="18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3" y="1285876"/>
                        <a:ext cx="2608263" cy="98160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91"/>
          <p:cNvSpPr/>
          <p:nvPr/>
        </p:nvSpPr>
        <p:spPr>
          <a:xfrm>
            <a:off x="914402" y="129874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LO: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7"/>
          <p:cNvSpPr>
            <a:spLocks noChangeArrowheads="1"/>
          </p:cNvSpPr>
          <p:nvPr/>
        </p:nvSpPr>
        <p:spPr bwMode="auto">
          <a:xfrm>
            <a:off x="838202" y="952500"/>
            <a:ext cx="7790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Sivers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correlates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ucleon spin &amp; 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quark transverse momentum </a:t>
            </a:r>
            <a:r>
              <a:rPr lang="en-US" sz="18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800" u="sng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u="sng" baseline="-25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/T-ODD</a:t>
            </a:r>
            <a:r>
              <a:rPr lang="en-US" sz="1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angle 200"/>
              <p:cNvSpPr/>
              <p:nvPr/>
            </p:nvSpPr>
            <p:spPr>
              <a:xfrm>
                <a:off x="6248408" y="1452638"/>
                <a:ext cx="2201451" cy="480966"/>
              </a:xfrm>
              <a:prstGeom prst="rect">
                <a:avLst/>
              </a:prstGeom>
              <a:ln w="19050"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sSup>
                        <m:sSupPr>
                          <m:ctrlPr>
                            <a:rPr lang="en-GB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𝒑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↑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𝝁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𝑿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𝒉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1" name="Rectangle 2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3164"/>
                <a:ext cx="2201451" cy="4932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66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/>
            </p:nvGraphicFramePr>
            <p:xfrm>
              <a:off x="1685294" y="2349500"/>
              <a:ext cx="6096000" cy="2985262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8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200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The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baseline="0" dirty="0" err="1"/>
                            <a:t>Sivers</a:t>
                          </a:r>
                          <a:r>
                            <a:rPr lang="en-US" sz="1600" baseline="0" dirty="0"/>
                            <a:t> PDF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1992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Sivers</a:t>
                          </a:r>
                          <a:r>
                            <a:rPr lang="en-US" sz="1600" baseline="0" dirty="0"/>
                            <a:t> proposes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1993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J.</a:t>
                          </a:r>
                          <a:r>
                            <a:rPr lang="en-US" sz="1600" baseline="0" dirty="0"/>
                            <a:t> Collins proofs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/>
                            <a:t> for T</a:t>
                          </a:r>
                          <a:r>
                            <a:rPr lang="en-GB" sz="1600" baseline="0" dirty="0"/>
                            <a:t> invariance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948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S. Brodsky, Hwang and Schmidt </a:t>
                          </a:r>
                          <a:r>
                            <a:rPr lang="en-US" sz="1600" baseline="0" dirty="0"/>
                            <a:t>demonstrate that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𝑇𝑞</m:t>
                                  </m:r>
                                </m:sub>
                                <m:sup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⊥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600" dirty="0"/>
                            <a:t> may</a:t>
                          </a:r>
                          <a:r>
                            <a:rPr lang="en-GB" sz="1600" baseline="0" dirty="0"/>
                            <a:t> be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/>
                            <a:t> due</a:t>
                          </a:r>
                          <a:r>
                            <a:rPr lang="en-GB" sz="1600" baseline="0" dirty="0"/>
                            <a:t> to FSI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29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2002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J. Collins shows</a:t>
                          </a:r>
                          <a:r>
                            <a:rPr lang="en-US" sz="1600" baseline="0" dirty="0"/>
                            <a:t> that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𝐷𝑌</m:t>
                                  </m:r>
                                </m:sub>
                              </m:sSub>
                              <m:r>
                                <a:rPr lang="en-US" sz="1600" baseline="0" dirty="0" smtClean="0">
                                  <a:latin typeface="Cambria Math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6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 baseline="0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 baseline="0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US" sz="1600" baseline="0" dirty="0" smtClean="0">
                                              <a:latin typeface="Cambria Math"/>
                                            </a:rPr>
                                            <m:t>⊥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sz="1600" baseline="0" dirty="0" smtClean="0">
                                      <a:latin typeface="Cambria Math"/>
                                    </a:rPr>
                                    <m:t>𝑆𝐼𝐷𝐼𝑆</m:t>
                                  </m:r>
                                </m:sub>
                              </m:sSub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HERMES </a:t>
                          </a:r>
                          <a:r>
                            <a:rPr lang="en-US" sz="1600" baseline="0" dirty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/>
                            <a:t> </a:t>
                          </a:r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2004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COMPASS on d: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endParaRPr lang="en-GB" sz="1600" dirty="0"/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7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2008</a:t>
                          </a:r>
                          <a:endParaRPr lang="en-GB" sz="1600" dirty="0"/>
                        </a:p>
                      </a:txBody>
                      <a:tcPr marT="38100" marB="3810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COMPASS </a:t>
                          </a:r>
                          <a:r>
                            <a:rPr lang="en-US" sz="1600" baseline="0" dirty="0"/>
                            <a:t>on p: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+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≠0</m:t>
                              </m:r>
                            </m:oMath>
                          </a14:m>
                          <a:r>
                            <a:rPr lang="en-GB" sz="1600" dirty="0"/>
                            <a:t> and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baseline="0" smtClean="0">
                                      <a:latin typeface="Cambria Math"/>
                                    </a:rPr>
                                    <m:t>𝑆𝑖𝑣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en-US" sz="16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600" baseline="0" smtClean="0">
                                          <a:latin typeface="Cambria Math"/>
                                        </a:rPr>
                                        <m:t>−</m:t>
                                      </m:r>
                                    </m:sup>
                                  </m:sSup>
                                </m:sup>
                              </m:sSubSup>
                              <m:r>
                                <a:rPr lang="en-US" sz="1600" baseline="0" smtClean="0">
                                  <a:latin typeface="Cambria Math"/>
                                </a:rPr>
                                <m:t>=0</m:t>
                              </m:r>
                            </m:oMath>
                          </a14:m>
                          <a:r>
                            <a:rPr lang="en-GB" sz="1600" dirty="0"/>
                            <a:t> </a:t>
                          </a:r>
                        </a:p>
                      </a:txBody>
                      <a:tcPr marT="38100" marB="3810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131579"/>
                  </p:ext>
                </p:extLst>
              </p:nvPr>
            </p:nvGraphicFramePr>
            <p:xfrm>
              <a:off x="1685294" y="2819400"/>
              <a:ext cx="6096000" cy="3414078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914400"/>
                    <a:gridCol w="5181600"/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The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Sivers</a:t>
                          </a:r>
                          <a:r>
                            <a:rPr lang="en-US" baseline="0" dirty="0" smtClean="0"/>
                            <a:t> PDF</a:t>
                          </a:r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08197" r="-941" b="-74262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1993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211667" r="-941" b="-655000"/>
                          </a:stretch>
                        </a:blipFill>
                      </a:tcPr>
                    </a:tc>
                  </a:tr>
                  <a:tr h="6749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168468" r="-941" b="-254054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488525" r="-941" b="-362295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520290" r="-941" b="-220290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629412" r="-941" b="-123529"/>
                          </a:stretch>
                        </a:blipFill>
                      </a:tcPr>
                    </a:tc>
                  </a:tr>
                  <a:tr h="4185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18471" t="-718841" r="-941" b="-217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DC94-B24E-4392-B187-AC8B7484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3D </a:t>
            </a:r>
            <a:r>
              <a:rPr lang="en-US" dirty="0" err="1"/>
              <a:t>ssa</a:t>
            </a:r>
            <a:r>
              <a:rPr lang="en-US" dirty="0"/>
              <a:t> - SIVERS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9F0C15-0B99-43F4-8403-24DDAFC8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83081"/>
            <a:ext cx="349377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7424C-2E64-4071-8D5C-6C120AA66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66" y="1320755"/>
            <a:ext cx="2758875" cy="1313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44D33A-491F-4D86-BC18-78BA6B17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66" y="2717287"/>
            <a:ext cx="2758875" cy="234783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35E351-EA40-4434-87B2-45DA2038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B680E8-A207-4A94-B532-4067289F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1ADF6A-B0D9-446B-A4E1-18BF0E73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1926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2440-CB69-457D-A633-E060EE13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change of sign – no conclusive status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AEB9A59-C3FE-45E5-ABE2-017E620AE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2098869"/>
            <a:ext cx="3215919" cy="2232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0AE4F-A01F-42A1-A004-791570570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24487"/>
            <a:ext cx="3893394" cy="418161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589965E-CE00-4A32-BC21-6F8281A0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B35DFF0-A71D-4C65-AE27-84D844C6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83146B5-50AD-4EB0-8A82-A99AC7E1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189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1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D00EC3-0F5D-491F-87D9-DB75C32766B0}"/>
              </a:ext>
            </a:extLst>
          </p:cNvPr>
          <p:cNvSpPr txBox="1">
            <a:spLocks/>
          </p:cNvSpPr>
          <p:nvPr/>
        </p:nvSpPr>
        <p:spPr>
          <a:xfrm>
            <a:off x="1640578" y="266700"/>
            <a:ext cx="5915025" cy="50580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US" sz="3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77A45-F28C-43EC-86F9-BA718FD62664}"/>
              </a:ext>
            </a:extLst>
          </p:cNvPr>
          <p:cNvSpPr txBox="1"/>
          <p:nvPr/>
        </p:nvSpPr>
        <p:spPr>
          <a:xfrm>
            <a:off x="650082" y="752476"/>
            <a:ext cx="78724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FF"/>
              </a:buClr>
            </a:pPr>
            <a:r>
              <a:rPr kumimoji="1" lang="en-US" sz="1500" b="1" u="sng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</a:rPr>
              <a:t>Requirements from Physics</a:t>
            </a:r>
            <a:r>
              <a:rPr kumimoji="1" lang="en-US" sz="1500" u="sng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</a:rPr>
              <a:t>:</a:t>
            </a: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High Luminosity: 10</a:t>
            </a:r>
            <a:r>
              <a:rPr kumimoji="1" lang="en-US" sz="1500" baseline="300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33-34 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cm</a:t>
            </a:r>
            <a:r>
              <a:rPr kumimoji="1" lang="en-US" sz="1500" baseline="300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-2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s</a:t>
            </a:r>
            <a:r>
              <a:rPr kumimoji="1" lang="en-US" sz="1500" baseline="300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-1 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and higher 	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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 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nucleon/nuclei imaging</a:t>
            </a:r>
            <a:endParaRPr kumimoji="1" lang="en-US" sz="1500" dirty="0">
              <a:solidFill>
                <a:srgbClr val="0000FF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Flexible center of mass energy 		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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 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</a:rPr>
              <a:t>wide kinematic reach </a:t>
            </a: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Arial" panose="020B0604020202020204" pitchFamily="34" charset="0"/>
              </a:rPr>
              <a:t>Electrons (0.8) and protons/light nuclei (0.7) highly polarized </a:t>
            </a:r>
          </a:p>
          <a:p>
            <a:pPr defTabSz="685800">
              <a:buClr>
                <a:srgbClr val="0000FF"/>
              </a:buClr>
            </a:pP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   						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 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study of spin structure</a:t>
            </a:r>
            <a:endParaRPr kumimoji="1" lang="en-US" sz="1500" dirty="0">
              <a:solidFill>
                <a:srgbClr val="322F31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Wide range of nuclear beams (D to </a:t>
            </a:r>
            <a:r>
              <a:rPr kumimoji="1" lang="en-US" sz="1500" dirty="0" err="1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Pb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/U) 	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/>
              </a:rPr>
              <a:t> high gluon densities</a:t>
            </a:r>
            <a:endParaRPr kumimoji="1" lang="en-US" sz="1500" dirty="0">
              <a:solidFill>
                <a:srgbClr val="322F31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Room for a wide acceptance detector with good PID (e/h &amp; </a:t>
            </a:r>
            <a:r>
              <a:rPr kumimoji="1" lang="en-US" sz="1500" dirty="0">
                <a:solidFill>
                  <a:srgbClr val="322F31"/>
                </a:solidFill>
                <a:latin typeface="Symbol" panose="05050102010706020507" pitchFamily="18" charset="2"/>
                <a:ea typeface="ＭＳ Ｐゴシック" charset="-128"/>
                <a:cs typeface="Arial" panose="020B0604020202020204" pitchFamily="34" charset="0"/>
              </a:rPr>
              <a:t>p</a:t>
            </a: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, K, p)</a:t>
            </a:r>
          </a:p>
          <a:p>
            <a:pPr defTabSz="685800">
              <a:buClr>
                <a:srgbClr val="0000FF"/>
              </a:buClr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						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flavor dependence</a:t>
            </a:r>
            <a:endParaRPr kumimoji="1" lang="en-US" sz="1500" dirty="0">
              <a:solidFill>
                <a:srgbClr val="0000FF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214313" indent="-214313" defTabSz="685800">
              <a:buClr>
                <a:srgbClr val="0000FF"/>
              </a:buClr>
              <a:buFont typeface="Wingdings" charset="2"/>
              <a:buChar char="q"/>
            </a:pPr>
            <a:r>
              <a:rPr kumimoji="1" lang="en-US" sz="1500" dirty="0">
                <a:solidFill>
                  <a:srgbClr val="322F31"/>
                </a:solidFill>
                <a:ea typeface="ＭＳ Ｐゴシック" charset="-128"/>
                <a:cs typeface="Arial" panose="020B0604020202020204" pitchFamily="34" charset="0"/>
              </a:rPr>
              <a:t>Full acceptance for tagging, exclusivity, protons from elastic reactions, neutrons from nuclear breakup	</a:t>
            </a:r>
            <a:r>
              <a:rPr kumimoji="1" lang="en-US" sz="1500" dirty="0">
                <a:solidFill>
                  <a:srgbClr val="0000FF"/>
                </a:solidFill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target/nuclear fragments</a:t>
            </a:r>
            <a:endParaRPr kumimoji="1" lang="en-US" sz="1500" dirty="0">
              <a:solidFill>
                <a:srgbClr val="322F31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52524-E3EE-46D4-B21A-4C0A275D43AB}"/>
              </a:ext>
            </a:extLst>
          </p:cNvPr>
          <p:cNvSpPr txBox="1"/>
          <p:nvPr/>
        </p:nvSpPr>
        <p:spPr>
          <a:xfrm>
            <a:off x="1380918" y="3159729"/>
            <a:ext cx="6434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The “sweet spot” for the EIC parameters is a balance of</a:t>
            </a:r>
          </a:p>
          <a:p>
            <a:pPr marL="557213" lvl="1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High enough energies to reach high Q</a:t>
            </a:r>
            <a:r>
              <a:rPr lang="en-US" sz="135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 (up to ~1000 GeV</a:t>
            </a:r>
            <a:r>
              <a:rPr lang="en-US" sz="135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marL="557213" lvl="1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Low enough proton energy to measure transverse scale of ~100 MeV well.</a:t>
            </a:r>
          </a:p>
          <a:p>
            <a:pPr marL="557213" lvl="1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High enough energy to explore collective effects towards saturation.</a:t>
            </a:r>
          </a:p>
          <a:p>
            <a:pPr marL="557213" lvl="1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High enough luminosity and good resolution for the nucleon/nuclei imaging.</a:t>
            </a:r>
          </a:p>
          <a:p>
            <a:pPr marL="557213" lvl="1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IR and Detector with acceptance and performance to fully measure the processes of relevance </a:t>
            </a: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57081-560A-4517-8727-47CF1B88BD42}"/>
              </a:ext>
            </a:extLst>
          </p:cNvPr>
          <p:cNvSpPr txBox="1"/>
          <p:nvPr/>
        </p:nvSpPr>
        <p:spPr>
          <a:xfrm>
            <a:off x="4038600" y="4655965"/>
            <a:ext cx="3652007" cy="7155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u="sng" dirty="0">
                <a:solidFill>
                  <a:srgbClr val="0033CC"/>
                </a:solidFill>
                <a:cs typeface="Arial" pitchFamily="34" charset="0"/>
              </a:rPr>
              <a:t>Polarized luminosity </a:t>
            </a:r>
            <a:r>
              <a:rPr lang="en-US" sz="1350" b="1" dirty="0">
                <a:solidFill>
                  <a:srgbClr val="0033CC"/>
                </a:solidFill>
                <a:cs typeface="Arial" pitchFamily="34" charset="0"/>
              </a:rPr>
              <a:t>and the capability to measure physics of interest is what counts</a:t>
            </a:r>
          </a:p>
        </p:txBody>
      </p:sp>
    </p:spTree>
    <p:extLst>
      <p:ext uri="{BB962C8B-B14F-4D97-AF65-F5344CB8AC3E}">
        <p14:creationId xmlns:p14="http://schemas.microsoft.com/office/powerpoint/2010/main" val="13029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DC94-B24E-4392-B187-AC8B7484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3D </a:t>
            </a:r>
            <a:r>
              <a:rPr lang="en-US" dirty="0" err="1"/>
              <a:t>ssa</a:t>
            </a:r>
            <a:r>
              <a:rPr lang="en-US" dirty="0"/>
              <a:t> – WORM GEAR (II)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41AF4A-053C-4928-8738-55217F80C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68" y="1285258"/>
            <a:ext cx="8699864" cy="386007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673171-85F4-422C-AFD9-6D1070D8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4D567-A6E3-4D92-B3D7-C8601636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5069DE-995F-4A1B-93E4-29639366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190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3BE2-9578-D9C4-6721-2257981E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124D3-13A9-0503-175F-9886BB7B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6333-8F81-AA09-6381-8F25CE64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560D4-065D-F978-3C51-481EA09B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289C4-3BD0-FE9E-4231-B3BC16E5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Hints of the physics</a:t>
            </a:r>
          </a:p>
          <a:p>
            <a:r>
              <a:rPr lang="en-US" dirty="0"/>
              <a:t>The case for an EIC</a:t>
            </a:r>
          </a:p>
          <a:p>
            <a:r>
              <a:rPr lang="en-US" dirty="0"/>
              <a:t>DIS and SIDIS in the past</a:t>
            </a:r>
          </a:p>
          <a:p>
            <a:r>
              <a:rPr lang="en-US" dirty="0"/>
              <a:t>EIC detectors</a:t>
            </a:r>
          </a:p>
          <a:p>
            <a:r>
              <a:rPr lang="en-US" dirty="0"/>
              <a:t>A specific case for analysis: TMDs</a:t>
            </a:r>
          </a:p>
          <a:p>
            <a:r>
              <a:rPr lang="en-US" dirty="0"/>
              <a:t>Selected results</a:t>
            </a:r>
          </a:p>
        </p:txBody>
      </p:sp>
    </p:spTree>
    <p:extLst>
      <p:ext uri="{BB962C8B-B14F-4D97-AF65-F5344CB8AC3E}">
        <p14:creationId xmlns:p14="http://schemas.microsoft.com/office/powerpoint/2010/main" val="1696032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US-Based EICs / BNL selected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4" y="1028700"/>
            <a:ext cx="5158859" cy="33897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3005561"/>
            <a:ext cx="4512565" cy="232486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03369" y="3617472"/>
            <a:ext cx="7296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FFFFFF"/>
                </a:solidFill>
                <a:cs typeface="Arial" panose="020B0604020202020204" pitchFamily="34" charset="0"/>
              </a:rPr>
              <a:t>JLEIC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F69F2-61D0-4508-98D4-E9AD082D715A}"/>
              </a:ext>
            </a:extLst>
          </p:cNvPr>
          <p:cNvSpPr txBox="1"/>
          <p:nvPr/>
        </p:nvSpPr>
        <p:spPr>
          <a:xfrm>
            <a:off x="5486400" y="1043880"/>
            <a:ext cx="14446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Brookhaven Lab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Long Island, 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94E8E-001E-4803-B9A5-5112ECC890E4}"/>
              </a:ext>
            </a:extLst>
          </p:cNvPr>
          <p:cNvSpPr txBox="1"/>
          <p:nvPr/>
        </p:nvSpPr>
        <p:spPr>
          <a:xfrm>
            <a:off x="2590800" y="4822593"/>
            <a:ext cx="16241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Jefferson Lab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Newport News, VA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843015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4" descr="Complex.pdf"/>
          <p:cNvPicPr>
            <a:picLocks noChangeAspect="1"/>
          </p:cNvPicPr>
          <p:nvPr/>
        </p:nvPicPr>
        <p:blipFill>
          <a:blip r:embed="rId2"/>
          <a:srcRect l="7928" t="29008" r="5040" b="23157"/>
          <a:stretch>
            <a:fillRect/>
          </a:stretch>
        </p:blipFill>
        <p:spPr bwMode="auto">
          <a:xfrm>
            <a:off x="2024056" y="1131571"/>
            <a:ext cx="4948359" cy="225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JLEIC Realization</a:t>
            </a:r>
            <a:endParaRPr lang="it-IT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1500" y="3305175"/>
            <a:ext cx="8058150" cy="19222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 defTabSz="685800" fontAlgn="auto">
              <a:spcAft>
                <a:spcPts val="0"/>
              </a:spcAft>
              <a:buClr>
                <a:srgbClr val="A6B727"/>
              </a:buClr>
            </a:pPr>
            <a:r>
              <a:rPr lang="en-US" sz="1500" dirty="0">
                <a:solidFill>
                  <a:srgbClr val="000000"/>
                </a:solidFill>
                <a:latin typeface="Corbel" panose="020B0503020204020204"/>
              </a:rPr>
              <a:t>Use existing CEBAF for polarized electron injector</a:t>
            </a:r>
          </a:p>
          <a:p>
            <a:pPr marL="137160" indent="-137160" defTabSz="685800" fontAlgn="auto">
              <a:spcAft>
                <a:spcPts val="0"/>
              </a:spcAft>
              <a:buClr>
                <a:srgbClr val="A6B727"/>
              </a:buClr>
            </a:pPr>
            <a:r>
              <a:rPr lang="en-US" sz="1500" dirty="0">
                <a:solidFill>
                  <a:srgbClr val="000000"/>
                </a:solidFill>
                <a:latin typeface="Corbel" panose="020B0503020204020204"/>
              </a:rPr>
              <a:t>Figure 8 Layout: Optimized for high ion beam polarization </a:t>
            </a:r>
            <a:r>
              <a:rPr lang="en-US" sz="1500" dirty="0">
                <a:solidFill>
                  <a:srgbClr val="000000"/>
                </a:solidFill>
                <a:latin typeface="Corbel" panose="020B0503020204020204"/>
                <a:sym typeface="Wingdings 3"/>
              </a:rPr>
              <a:t></a:t>
            </a:r>
            <a:r>
              <a:rPr lang="en-US" sz="1500" dirty="0">
                <a:solidFill>
                  <a:srgbClr val="000000"/>
                </a:solidFill>
                <a:latin typeface="Corbel" panose="020B0503020204020204"/>
              </a:rPr>
              <a:t> polarized deuterons</a:t>
            </a:r>
          </a:p>
          <a:p>
            <a:pPr marL="137160" indent="-137160" defTabSz="685800" fontAlgn="auto">
              <a:spcAft>
                <a:spcPts val="0"/>
              </a:spcAft>
              <a:buClr>
                <a:srgbClr val="A6B727"/>
              </a:buClr>
            </a:pPr>
            <a:r>
              <a:rPr lang="en-US" sz="1500" dirty="0">
                <a:solidFill>
                  <a:srgbClr val="000000"/>
                </a:solidFill>
                <a:latin typeface="Corbel" panose="020B0503020204020204"/>
              </a:rPr>
              <a:t>Energy Range: √s : 20 to 65 - 140 GeV (magnet technology choice)</a:t>
            </a:r>
            <a:endParaRPr lang="en-US" sz="1050" dirty="0">
              <a:solidFill>
                <a:srgbClr val="000000"/>
              </a:solidFill>
              <a:latin typeface="Corbel" panose="020B0503020204020204"/>
            </a:endParaRPr>
          </a:p>
          <a:p>
            <a:pPr marL="137160" indent="-137160" defTabSz="685800" fontAlgn="auto">
              <a:spcAft>
                <a:spcPts val="0"/>
              </a:spcAft>
              <a:buClr>
                <a:srgbClr val="93A299"/>
              </a:buClr>
            </a:pPr>
            <a:r>
              <a:rPr lang="en-US" sz="1500" dirty="0">
                <a:solidFill>
                  <a:srgbClr val="000000"/>
                </a:solidFill>
                <a:latin typeface="Corbel" panose="020B0503020204020204"/>
              </a:rPr>
              <a:t>Fully integrated detector/IR</a:t>
            </a:r>
          </a:p>
          <a:p>
            <a:pPr marL="137160" indent="-137160" defTabSz="685800" fontAlgn="auto">
              <a:spcAft>
                <a:spcPts val="0"/>
              </a:spcAft>
              <a:buClr>
                <a:srgbClr val="93A299"/>
              </a:buClr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/>
              </a:rPr>
              <a:t>50 </a:t>
            </a:r>
            <a:r>
              <a:rPr lang="en-US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/>
              </a:rPr>
              <a:t>mrad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orbel" panose="020B0503020204020204"/>
              </a:rPr>
              <a:t> crossing</a:t>
            </a:r>
          </a:p>
          <a:p>
            <a:pPr marL="137160" indent="-137160" defTabSz="685800" fontAlgn="auto">
              <a:spcAft>
                <a:spcPts val="0"/>
              </a:spcAft>
              <a:buClr>
                <a:srgbClr val="93A299"/>
              </a:buClr>
            </a:pPr>
            <a:r>
              <a:rPr lang="en-US" sz="15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Full luminosity from the beginning. Staging in energy, with technology choice determining initial and upgraded energy reach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66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3" y="1331595"/>
            <a:ext cx="4274820" cy="28026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eRHIC</a:t>
            </a:r>
            <a:r>
              <a:rPr lang="en-US" dirty="0"/>
              <a:t>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8125" y="1948561"/>
            <a:ext cx="8905875" cy="3542233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</a:rPr>
              <a:t>Use existing RHIC</a:t>
            </a:r>
          </a:p>
          <a:p>
            <a:pPr lvl="1">
              <a:lnSpc>
                <a:spcPct val="120000"/>
              </a:lnSpc>
            </a:pPr>
            <a:r>
              <a:rPr lang="en-US" sz="1725" dirty="0"/>
              <a:t>Up to 275 GeV protons</a:t>
            </a:r>
          </a:p>
          <a:p>
            <a:pPr lvl="1">
              <a:lnSpc>
                <a:spcPct val="120000"/>
              </a:lnSpc>
            </a:pPr>
            <a:r>
              <a:rPr lang="en-US" sz="1725" dirty="0"/>
              <a:t>Existing: tunnel, detector halls &amp; hadron injector complex</a:t>
            </a:r>
          </a:p>
          <a:p>
            <a:pPr lvl="1">
              <a:lnSpc>
                <a:spcPct val="120000"/>
              </a:lnSpc>
            </a:pPr>
            <a:r>
              <a:rPr lang="en-US" sz="1725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Proton cooling needed for full luminosity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Add 10-18 GeV electron accelerator in the same tunnel</a:t>
            </a:r>
          </a:p>
          <a:p>
            <a:pPr lvl="1">
              <a:lnSpc>
                <a:spcPct val="120000"/>
              </a:lnSpc>
            </a:pPr>
            <a:r>
              <a:rPr lang="en-US" sz="1725" dirty="0"/>
              <a:t>Use high intensity Electron Storage Ring (up to 2.5 A)</a:t>
            </a:r>
          </a:p>
          <a:p>
            <a:pPr lvl="1">
              <a:lnSpc>
                <a:spcPct val="120000"/>
              </a:lnSpc>
            </a:pPr>
            <a:r>
              <a:rPr lang="en-US" sz="1725" dirty="0"/>
              <a:t>400 MeV, 10 </a:t>
            </a:r>
            <a:r>
              <a:rPr lang="en-US" sz="1725" dirty="0" err="1"/>
              <a:t>nC</a:t>
            </a:r>
            <a:r>
              <a:rPr lang="en-US" sz="1725" dirty="0"/>
              <a:t> guns at 1Hz reversing polarization each time </a:t>
            </a:r>
          </a:p>
          <a:p>
            <a:pPr lvl="1">
              <a:lnSpc>
                <a:spcPct val="120000"/>
              </a:lnSpc>
            </a:pPr>
            <a:r>
              <a:rPr lang="en-US" sz="1725" dirty="0"/>
              <a:t>18 GeV on energy injector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Achieve high luminosity, high energy e-p/A collisions with full acceptance detector </a:t>
            </a:r>
          </a:p>
          <a:p>
            <a:pPr>
              <a:lnSpc>
                <a:spcPct val="120000"/>
              </a:lnSpc>
            </a:pPr>
            <a:r>
              <a:rPr lang="en-US" dirty="0"/>
              <a:t>Bunch frequency: 58 MHz  to 115MHz </a:t>
            </a:r>
          </a:p>
          <a:p>
            <a:pPr>
              <a:lnSpc>
                <a:spcPct val="120000"/>
              </a:lnSpc>
            </a:pPr>
            <a:r>
              <a:rPr lang="en-US" dirty="0"/>
              <a:t>22 </a:t>
            </a:r>
            <a:r>
              <a:rPr lang="en-US" dirty="0" err="1"/>
              <a:t>mrad</a:t>
            </a:r>
            <a:r>
              <a:rPr lang="en-US" dirty="0"/>
              <a:t> crossing angle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energy range covered from the beginning. Staging for the full luminosity reach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178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forms the Spin of the Proton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>
                <a:latin typeface="+mj-lt"/>
              </a:rPr>
              <a:pPr/>
              <a:t>23</a:t>
            </a:fld>
            <a:endParaRPr lang="en-US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951" y="1080223"/>
            <a:ext cx="5925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It is more than the number ½ ! It is the interplay between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the intrinsic properties and interactions of quarks and gluons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309283" y="2190546"/>
          <a:ext cx="500591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07100" imgH="533400" progId="Equation.DSMT4">
                  <p:embed/>
                </p:oleObj>
              </mc:Choice>
              <mc:Fallback>
                <p:oleObj name="Equation" r:id="rId2" imgW="6007100" imgH="533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283" y="2190546"/>
                        <a:ext cx="5005917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9"/>
          <p:cNvSpPr>
            <a:spLocks noChangeAspect="1"/>
          </p:cNvSpPr>
          <p:nvPr/>
        </p:nvSpPr>
        <p:spPr bwMode="auto">
          <a:xfrm rot="5400000" flipH="1">
            <a:off x="6669914" y="1690653"/>
            <a:ext cx="197269" cy="1049131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0739" y="1714500"/>
            <a:ext cx="80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8040"/>
                </a:solidFill>
                <a:latin typeface="+mj-lt"/>
                <a:ea typeface="Comic Sans MS" charset="0"/>
                <a:cs typeface="Comic Sans MS" charset="0"/>
              </a:rPr>
              <a:t>total</a:t>
            </a:r>
          </a:p>
          <a:p>
            <a:pPr algn="ctr"/>
            <a:r>
              <a:rPr lang="en-US" sz="1000" dirty="0">
                <a:solidFill>
                  <a:srgbClr val="008040"/>
                </a:solidFill>
                <a:latin typeface="+mj-lt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53922" y="176381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3366FF"/>
                </a:solidFill>
                <a:latin typeface="+mj-lt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000" dirty="0">
                <a:solidFill>
                  <a:srgbClr val="FF00FF"/>
                </a:solidFill>
                <a:latin typeface="+mj-lt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69224" y="1727389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000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1589" y="186113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ea typeface="Comic Sans MS" charset="0"/>
                <a:cs typeface="Comic Sans MS" charset="0"/>
              </a:rPr>
              <a:t>What do we know: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00599" y="4924273"/>
            <a:ext cx="986167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Gluon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47253" y="4927801"/>
            <a:ext cx="113364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Quarks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75479" y="4914900"/>
            <a:ext cx="1601721" cy="65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33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orbital angular</a:t>
            </a:r>
          </a:p>
          <a:p>
            <a:pPr algn="ctr"/>
            <a:r>
              <a:rPr lang="en-US" sz="1833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momentum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2264" y="4915456"/>
            <a:ext cx="771365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1/2 -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89433" y="5028169"/>
            <a:ext cx="284052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>
                <a:solidFill>
                  <a:schemeClr val="tx1"/>
                </a:solidFill>
                <a:latin typeface="+mj-lt"/>
                <a:cs typeface="Times New Roman"/>
              </a:rPr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14119" y="4918986"/>
            <a:ext cx="338554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33" dirty="0">
                <a:solidFill>
                  <a:schemeClr val="tx1"/>
                </a:solidFill>
                <a:latin typeface="+mj-lt"/>
                <a:cs typeface="Times New Roman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82574" y="2628900"/>
            <a:ext cx="2416933" cy="2371735"/>
            <a:chOff x="24688" y="3403602"/>
            <a:chExt cx="2900320" cy="284608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6" r="11501" b="1700"/>
            <a:stretch/>
          </p:blipFill>
          <p:spPr>
            <a:xfrm>
              <a:off x="24688" y="3403602"/>
              <a:ext cx="2900320" cy="2846082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 bwMode="auto">
            <a:xfrm flipH="1" flipV="1">
              <a:off x="1659467" y="3496733"/>
              <a:ext cx="8466" cy="233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1557865" y="5198534"/>
              <a:ext cx="585161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Times New Roman"/>
                </a:rPr>
                <a:t>⟼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91724" y="5232404"/>
              <a:ext cx="462050" cy="26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dirty="0">
                  <a:latin typeface="+mj-lt"/>
                  <a:cs typeface="Times New Roman"/>
                </a:rPr>
                <a:t>data</a:t>
              </a:r>
            </a:p>
          </p:txBody>
        </p:sp>
      </p:grpSp>
      <p:sp>
        <p:nvSpPr>
          <p:cNvPr id="20" name="AutoShape 9"/>
          <p:cNvSpPr>
            <a:spLocks noChangeAspect="1"/>
          </p:cNvSpPr>
          <p:nvPr/>
        </p:nvSpPr>
        <p:spPr bwMode="auto">
          <a:xfrm rot="5400000" flipH="1">
            <a:off x="4377316" y="1663238"/>
            <a:ext cx="178615" cy="1051530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AutoShape 9"/>
          <p:cNvSpPr>
            <a:spLocks noChangeAspect="1"/>
          </p:cNvSpPr>
          <p:nvPr/>
        </p:nvSpPr>
        <p:spPr bwMode="auto">
          <a:xfrm rot="5400000" flipH="1">
            <a:off x="5542124" y="1708696"/>
            <a:ext cx="171197" cy="99324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4868" y="2652199"/>
            <a:ext cx="2403278" cy="2344370"/>
            <a:chOff x="3127789" y="3873298"/>
            <a:chExt cx="2883934" cy="281324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12001" b="2392"/>
            <a:stretch/>
          </p:blipFill>
          <p:spPr>
            <a:xfrm>
              <a:off x="3127789" y="3873298"/>
              <a:ext cx="2883934" cy="2813244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 bwMode="auto">
            <a:xfrm flipH="1" flipV="1">
              <a:off x="4758267" y="3949496"/>
              <a:ext cx="8466" cy="233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4660348" y="5195502"/>
              <a:ext cx="462050" cy="264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dirty="0">
                  <a:latin typeface="+mj-lt"/>
                  <a:cs typeface="Times New Roman"/>
                </a:rPr>
                <a:t>data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28969" y="4967694"/>
              <a:ext cx="585161" cy="480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Times New Roman"/>
                </a:rPr>
                <a:t>⟼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r="12040" b="2368"/>
          <a:stretch/>
        </p:blipFill>
        <p:spPr>
          <a:xfrm>
            <a:off x="5923460" y="2635954"/>
            <a:ext cx="2402213" cy="2353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4478" y="5063256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40%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29322" y="504307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  <a:ea typeface="Comic Sans MS" charset="0"/>
                <a:cs typeface="Comic Sans MS" charset="0"/>
              </a:rPr>
              <a:t>30%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35" y="2628900"/>
            <a:ext cx="2488371" cy="2414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6394" y="2629974"/>
            <a:ext cx="2497113" cy="2407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106" y="2672149"/>
            <a:ext cx="2506894" cy="23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7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4" name="Text Box 2"/>
              <p:cNvSpPr txBox="1">
                <a:spLocks noChangeArrowheads="1"/>
              </p:cNvSpPr>
              <p:nvPr/>
            </p:nvSpPr>
            <p:spPr bwMode="auto">
              <a:xfrm>
                <a:off x="1033552" y="1101577"/>
                <a:ext cx="2070375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𝑭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552" y="1101577"/>
                <a:ext cx="2070375" cy="403380"/>
              </a:xfrm>
              <a:prstGeom prst="rect">
                <a:avLst/>
              </a:prstGeom>
              <a:blipFill>
                <a:blip r:embed="rId2"/>
                <a:stretch>
                  <a:fillRect l="-2655" t="-4545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1" name="Picture 3" descr="prev"/>
          <p:cNvPicPr>
            <a:picLocks noChangeAspect="1" noChangeArrowheads="1"/>
          </p:cNvPicPr>
          <p:nvPr/>
        </p:nvPicPr>
        <p:blipFill rotWithShape="1">
          <a:blip r:embed="rId3"/>
          <a:srcRect t="2709"/>
          <a:stretch/>
        </p:blipFill>
        <p:spPr bwMode="auto">
          <a:xfrm>
            <a:off x="896301" y="1485900"/>
            <a:ext cx="2151698" cy="31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6" name="Text Box 4"/>
              <p:cNvSpPr txBox="1">
                <a:spLocks noChangeArrowheads="1"/>
              </p:cNvSpPr>
              <p:nvPr/>
            </p:nvSpPr>
            <p:spPr bwMode="auto">
              <a:xfrm>
                <a:off x="3318238" y="1107812"/>
                <a:ext cx="2078389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8238" y="1107812"/>
                <a:ext cx="2078389" cy="403380"/>
              </a:xfrm>
              <a:prstGeom prst="rect">
                <a:avLst/>
              </a:prstGeom>
              <a:blipFill>
                <a:blip r:embed="rId4"/>
                <a:stretch>
                  <a:fillRect l="-2346" t="-4545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52622" y="4789268"/>
            <a:ext cx="1442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33CC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momentum</a:t>
            </a:r>
            <a:endParaRPr lang="en-US" b="1" dirty="0">
              <a:solidFill>
                <a:srgbClr val="0033CC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054774" y="4789268"/>
            <a:ext cx="906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spin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5539884" y="1103652"/>
                <a:ext cx="2078389" cy="403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prstClr val="black"/>
                    </a:solidFill>
                    <a:ea typeface="ＭＳ Ｐゴシック" pitchFamily="1" charset="-128"/>
                    <a:cs typeface="Arial" pitchFamily="34" charset="0"/>
                  </a:rPr>
                  <a:t>World Data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ＭＳ Ｐゴシック" pitchFamily="1" charset="-128"/>
                            <a:cs typeface="Arial" pitchFamily="34" charset="0"/>
                          </a:rPr>
                          <m:t>𝒑</m:t>
                        </m:r>
                      </m:sup>
                    </m:sSubSup>
                  </m:oMath>
                </a14:m>
                <a:endParaRPr lang="en-US" b="1" dirty="0">
                  <a:solidFill>
                    <a:prstClr val="black"/>
                  </a:solidFill>
                  <a:ea typeface="ＭＳ Ｐゴシック" pitchFamily="1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9884" y="1103652"/>
                <a:ext cx="2078389" cy="403380"/>
              </a:xfrm>
              <a:prstGeom prst="rect">
                <a:avLst/>
              </a:prstGeom>
              <a:blipFill>
                <a:blip r:embed="rId5"/>
                <a:stretch>
                  <a:fillRect l="-2639" t="-3030" b="-196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907819" y="4568966"/>
            <a:ext cx="17618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  <a:sym typeface="Wingdings" pitchFamily="2" charset="2"/>
              </a:rPr>
              <a:t>transverse spin ~ angular momentum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306" y="1495696"/>
            <a:ext cx="2133328" cy="3145686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 bwMode="auto">
          <a:xfrm>
            <a:off x="5636783" y="4183821"/>
            <a:ext cx="79553" cy="68580"/>
          </a:xfrm>
          <a:prstGeom prst="triangl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4365" y="4144631"/>
            <a:ext cx="5148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HERMES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5636783" y="4056457"/>
            <a:ext cx="79553" cy="88175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1097" y="4023797"/>
            <a:ext cx="5693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prstClr val="black"/>
                </a:solidFill>
                <a:cs typeface="Arial" panose="020B0604020202020204" pitchFamily="34" charset="0"/>
              </a:rPr>
              <a:t>COMPASS</a:t>
            </a:r>
          </a:p>
        </p:txBody>
      </p:sp>
      <p:sp>
        <p:nvSpPr>
          <p:cNvPr id="17" name="TextBox 16"/>
          <p:cNvSpPr txBox="1"/>
          <p:nvPr/>
        </p:nvSpPr>
        <p:spPr>
          <a:xfrm rot="3420000">
            <a:off x="6715902" y="3059290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0033CC"/>
                </a:solidFill>
                <a:cs typeface="Arial" pitchFamily="34" charset="0"/>
              </a:rPr>
              <a:t>EIC coverage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TMDs</a:t>
            </a:r>
            <a:endParaRPr lang="it-I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85900"/>
            <a:ext cx="2475256" cy="31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700" dirty="0"/>
              <a:t>2+1 D </a:t>
            </a:r>
            <a:r>
              <a:rPr lang="en-US" sz="2700" dirty="0" err="1"/>
              <a:t>partonic</a:t>
            </a:r>
            <a:r>
              <a:rPr lang="en-US" sz="2700" dirty="0"/>
              <a:t> image of the proton</a:t>
            </a:r>
            <a:endParaRPr lang="en-US" altLang="en-US" sz="27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 descr="Fig1ri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75" y="2028938"/>
            <a:ext cx="2407528" cy="2436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2539" y="1721540"/>
            <a:ext cx="2874505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err="1">
                <a:solidFill>
                  <a:srgbClr val="FF0080"/>
                </a:solidFill>
                <a:cs typeface="Arial" panose="020B0604020202020204" pitchFamily="34" charset="0"/>
              </a:rPr>
              <a:t>Helicity</a:t>
            </a:r>
            <a:r>
              <a:rPr lang="en-US" sz="1350" b="1" dirty="0">
                <a:solidFill>
                  <a:srgbClr val="800000"/>
                </a:solidFill>
                <a:cs typeface="Arial" panose="020B0604020202020204" pitchFamily="34" charset="0"/>
              </a:rPr>
              <a:t> Distributions: </a:t>
            </a:r>
            <a:r>
              <a:rPr lang="en-US" sz="1350" b="1" dirty="0">
                <a:solidFill>
                  <a:srgbClr val="8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350" b="1" dirty="0">
                <a:solidFill>
                  <a:srgbClr val="800000"/>
                </a:solidFill>
                <a:cs typeface="Arial" panose="020B0604020202020204" pitchFamily="34" charset="0"/>
              </a:rPr>
              <a:t>G and </a:t>
            </a:r>
            <a:r>
              <a:rPr lang="en-US" sz="1350" b="1" dirty="0">
                <a:solidFill>
                  <a:srgbClr val="8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86414" y="2353497"/>
            <a:ext cx="4565030" cy="2252054"/>
            <a:chOff x="1257884" y="2547181"/>
            <a:chExt cx="6086707" cy="3002738"/>
          </a:xfrm>
        </p:grpSpPr>
        <p:pic>
          <p:nvPicPr>
            <p:cNvPr id="8" name="Picture 7" descr="Screen shot 2013-02-10 at 4.38.2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84" y="2916513"/>
              <a:ext cx="6086707" cy="26334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57884" y="2547181"/>
              <a:ext cx="4247403" cy="40010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800000"/>
                  </a:solidFill>
                  <a:cs typeface="Arial" panose="020B0604020202020204" pitchFamily="34" charset="0"/>
                </a:rPr>
                <a:t>Transverse </a:t>
              </a:r>
              <a:r>
                <a:rPr lang="en-US" sz="1350" b="1" dirty="0">
                  <a:solidFill>
                    <a:srgbClr val="FF0080"/>
                  </a:solidFill>
                  <a:cs typeface="Arial" panose="020B0604020202020204" pitchFamily="34" charset="0"/>
                </a:rPr>
                <a:t>Momentum</a:t>
              </a:r>
              <a:r>
                <a:rPr lang="en-US" sz="1350" b="1" dirty="0">
                  <a:solidFill>
                    <a:srgbClr val="800000"/>
                  </a:solidFill>
                  <a:cs typeface="Arial" panose="020B0604020202020204" pitchFamily="34" charset="0"/>
                </a:rPr>
                <a:t> Distributions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457" y="1500466"/>
            <a:ext cx="2543405" cy="109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58DA84-99E6-48AC-B0A0-0174D8E791B8}"/>
              </a:ext>
            </a:extLst>
          </p:cNvPr>
          <p:cNvGrpSpPr/>
          <p:nvPr/>
        </p:nvGrpSpPr>
        <p:grpSpPr>
          <a:xfrm>
            <a:off x="2086414" y="2630497"/>
            <a:ext cx="4565030" cy="2098682"/>
            <a:chOff x="1257884" y="2831053"/>
            <a:chExt cx="6086707" cy="2798243"/>
          </a:xfrm>
        </p:grpSpPr>
        <p:pic>
          <p:nvPicPr>
            <p:cNvPr id="10" name="Picture 9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884" y="2831053"/>
              <a:ext cx="6086707" cy="2798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257884" y="2857955"/>
              <a:ext cx="1491292" cy="480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15276" y="1076572"/>
            <a:ext cx="563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Spatial distance from origin X Transverse Momentum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  <a:sym typeface="Wingdings"/>
              </a:rPr>
              <a:t> Orbital Angular Momentum </a:t>
            </a:r>
            <a:endParaRPr lang="en-US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89C676-C96A-47B4-9D20-4AD75B017F38}"/>
              </a:ext>
            </a:extLst>
          </p:cNvPr>
          <p:cNvGrpSpPr/>
          <p:nvPr/>
        </p:nvGrpSpPr>
        <p:grpSpPr>
          <a:xfrm>
            <a:off x="3619594" y="3041424"/>
            <a:ext cx="4099067" cy="2039920"/>
            <a:chOff x="3302125" y="3378955"/>
            <a:chExt cx="5465422" cy="2719893"/>
          </a:xfrm>
        </p:grpSpPr>
        <p:grpSp>
          <p:nvGrpSpPr>
            <p:cNvPr id="11" name="Group 10"/>
            <p:cNvGrpSpPr/>
            <p:nvPr/>
          </p:nvGrpSpPr>
          <p:grpSpPr>
            <a:xfrm>
              <a:off x="3302125" y="3378955"/>
              <a:ext cx="4309437" cy="2324182"/>
              <a:chOff x="3433172" y="3424188"/>
              <a:chExt cx="4309437" cy="232418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830935" y="5748370"/>
                <a:ext cx="3911674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0000FF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433172" y="3424188"/>
                <a:ext cx="3926802" cy="40010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565349"/>
                    </a:solidFill>
                    <a:cs typeface="Arial" panose="020B0604020202020204" pitchFamily="34" charset="0"/>
                  </a:rPr>
                  <a:t>Transverse </a:t>
                </a:r>
                <a:r>
                  <a:rPr lang="en-US" sz="135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Position</a:t>
                </a:r>
                <a:r>
                  <a:rPr lang="en-US" sz="1350" b="1" dirty="0">
                    <a:solidFill>
                      <a:srgbClr val="565349"/>
                    </a:solidFill>
                    <a:cs typeface="Arial" panose="020B0604020202020204" pitchFamily="34" charset="0"/>
                  </a:rPr>
                  <a:t> Distributions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171473-7C53-4476-8F50-4A7BD346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2125" y="3714804"/>
              <a:ext cx="5465422" cy="238404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741691" y="3220020"/>
            <a:ext cx="3331463" cy="2032109"/>
            <a:chOff x="3464921" y="3674235"/>
            <a:chExt cx="4441950" cy="2709478"/>
          </a:xfrm>
        </p:grpSpPr>
        <p:grpSp>
          <p:nvGrpSpPr>
            <p:cNvPr id="23" name="Group 22"/>
            <p:cNvGrpSpPr/>
            <p:nvPr/>
          </p:nvGrpSpPr>
          <p:grpSpPr>
            <a:xfrm>
              <a:off x="3464921" y="3674235"/>
              <a:ext cx="4441950" cy="2709478"/>
              <a:chOff x="3464921" y="3674235"/>
              <a:chExt cx="4441950" cy="2709478"/>
            </a:xfrm>
          </p:grpSpPr>
          <p:pic>
            <p:nvPicPr>
              <p:cNvPr id="18" name="Picture 17" descr="Fig2right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75"/>
              <a:stretch/>
            </p:blipFill>
            <p:spPr>
              <a:xfrm>
                <a:off x="3464921" y="3708061"/>
                <a:ext cx="4441950" cy="267565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259481" y="3674235"/>
                <a:ext cx="34881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srgbClr val="000000"/>
                    </a:solidFill>
                    <a:latin typeface="Corbel" panose="020B0503020204020204"/>
                  </a:rPr>
                  <a:t>1</a:t>
                </a: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V="1">
              <a:off x="6259480" y="3901035"/>
              <a:ext cx="313044" cy="210572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7461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935264" y="3788262"/>
            <a:ext cx="3356031" cy="1256412"/>
            <a:chOff x="2698990" y="3937105"/>
            <a:chExt cx="6349761" cy="2498093"/>
          </a:xfrm>
        </p:grpSpPr>
        <p:sp>
          <p:nvSpPr>
            <p:cNvPr id="29" name="Rectangle 28"/>
            <p:cNvSpPr/>
            <p:nvPr/>
          </p:nvSpPr>
          <p:spPr>
            <a:xfrm>
              <a:off x="3457575" y="6018657"/>
              <a:ext cx="470230" cy="412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598595" y="4322934"/>
              <a:ext cx="5450156" cy="2112264"/>
              <a:chOff x="5027173" y="2647677"/>
              <a:chExt cx="4050577" cy="211226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9912" y="2647677"/>
                <a:ext cx="4037838" cy="2112264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 bwMode="auto">
              <a:xfrm>
                <a:off x="5027173" y="4343400"/>
                <a:ext cx="244670" cy="29641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hangingPunct="0"/>
                <a:endParaRPr lang="en-US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698990" y="3937105"/>
              <a:ext cx="1768004" cy="4924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cs typeface="Arial" panose="020B0604020202020204" pitchFamily="34" charset="0"/>
                </a:rPr>
                <a:t>Saturation</a:t>
              </a: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430623" y="1305681"/>
            <a:ext cx="3810000" cy="1473890"/>
            <a:chOff x="358140" y="3447118"/>
            <a:chExt cx="8214360" cy="299466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/>
            <a:srcRect l="75494"/>
            <a:stretch>
              <a:fillRect/>
            </a:stretch>
          </p:blipFill>
          <p:spPr bwMode="auto">
            <a:xfrm>
              <a:off x="358140" y="3447118"/>
              <a:ext cx="1985010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4"/>
            <p:cNvGrpSpPr/>
            <p:nvPr/>
          </p:nvGrpSpPr>
          <p:grpSpPr>
            <a:xfrm>
              <a:off x="7219950" y="3447118"/>
              <a:ext cx="1352550" cy="2994660"/>
              <a:chOff x="666750" y="3028018"/>
              <a:chExt cx="1352550" cy="2994660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r="83302"/>
              <a:stretch>
                <a:fillRect/>
              </a:stretch>
            </p:blipFill>
            <p:spPr bwMode="auto">
              <a:xfrm>
                <a:off x="666750" y="3028018"/>
                <a:ext cx="13525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666875" y="4295775"/>
                <a:ext cx="352425" cy="323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FFFFFF"/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11" name="Group 7"/>
            <p:cNvGrpSpPr/>
            <p:nvPr/>
          </p:nvGrpSpPr>
          <p:grpSpPr>
            <a:xfrm>
              <a:off x="5676900" y="3447118"/>
              <a:ext cx="1543050" cy="2994660"/>
              <a:chOff x="2019300" y="1056343"/>
              <a:chExt cx="1543050" cy="299466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16698" r="64252"/>
              <a:stretch>
                <a:fillRect/>
              </a:stretch>
            </p:blipFill>
            <p:spPr bwMode="auto">
              <a:xfrm>
                <a:off x="2019300" y="1056343"/>
                <a:ext cx="15430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019300" y="2219325"/>
                <a:ext cx="209550" cy="523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FFFFFF"/>
                  </a:solidFill>
                  <a:latin typeface="Corbel" panose="020B0503020204020204"/>
                </a:endParaRPr>
              </a:p>
            </p:txBody>
          </p:sp>
        </p:grp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 l="35395" r="46849"/>
            <a:stretch>
              <a:fillRect/>
            </a:stretch>
          </p:blipFill>
          <p:spPr bwMode="auto">
            <a:xfrm>
              <a:off x="4381500" y="3447118"/>
              <a:ext cx="14382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52563" r="24506"/>
            <a:stretch>
              <a:fillRect/>
            </a:stretch>
          </p:blipFill>
          <p:spPr bwMode="auto">
            <a:xfrm>
              <a:off x="2333625" y="3447118"/>
              <a:ext cx="18573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12465" t="37881" r="79539" b="40809"/>
          <a:stretch>
            <a:fillRect/>
          </a:stretch>
        </p:blipFill>
        <p:spPr bwMode="auto">
          <a:xfrm>
            <a:off x="3333891" y="1009548"/>
            <a:ext cx="485775" cy="4786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898002" y="3293063"/>
            <a:ext cx="1276950" cy="368921"/>
            <a:chOff x="6729814" y="4562475"/>
            <a:chExt cx="2121572" cy="5714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814" y="4600575"/>
              <a:ext cx="959522" cy="5333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73501" y="4606980"/>
              <a:ext cx="4257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=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7891864" y="4562475"/>
              <a:ext cx="959522" cy="533399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676" y="3687315"/>
            <a:ext cx="1783080" cy="154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5572125" y="3332052"/>
            <a:ext cx="985838" cy="374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43146" y="3236953"/>
            <a:ext cx="1514475" cy="498337"/>
            <a:chOff x="6729814" y="4562475"/>
            <a:chExt cx="2121572" cy="57149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9814" y="4600575"/>
              <a:ext cx="959522" cy="5333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573501" y="4606980"/>
              <a:ext cx="4257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&gt;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7891864" y="4562475"/>
              <a:ext cx="959522" cy="533399"/>
            </a:xfrm>
            <a:prstGeom prst="rect">
              <a:avLst/>
            </a:prstGeom>
          </p:spPr>
        </p:pic>
      </p:grp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 Proton – Deep into the Sea </a:t>
            </a:r>
            <a:endParaRPr lang="it-IT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751" y="1879798"/>
            <a:ext cx="3635649" cy="3285194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 rot="18482311">
            <a:off x="5660959" y="2655963"/>
            <a:ext cx="2084991" cy="1703804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3944" y="1078189"/>
            <a:ext cx="2157963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EIC systematically explores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correlations in this region.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5682926" y="1586020"/>
            <a:ext cx="801164" cy="1084938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591474" y="3269450"/>
            <a:ext cx="873816" cy="82402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10498" y="1066856"/>
            <a:ext cx="2369985" cy="113107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An exciting opportunity: Observation by </a:t>
            </a:r>
            <a:r>
              <a:rPr lang="en-US" sz="1350" dirty="0" err="1">
                <a:solidFill>
                  <a:srgbClr val="000000"/>
                </a:solidFill>
                <a:latin typeface="Corbel" panose="020B0503020204020204"/>
              </a:rPr>
              <a:t>LHeC</a:t>
            </a:r>
            <a:r>
              <a:rPr lang="en-US" sz="1350" dirty="0">
                <a:solidFill>
                  <a:srgbClr val="000000"/>
                </a:solidFill>
                <a:latin typeface="Corbel" panose="020B0503020204020204"/>
              </a:rPr>
              <a:t> and EIC of a new regime in QCD of weakly coupled high density matter</a:t>
            </a:r>
          </a:p>
        </p:txBody>
      </p:sp>
      <p:cxnSp>
        <p:nvCxnSpPr>
          <p:cNvPr id="42" name="Straight Arrow Connector 41"/>
          <p:cNvCxnSpPr>
            <a:stCxn id="41" idx="2"/>
            <a:endCxn id="40" idx="0"/>
          </p:cNvCxnSpPr>
          <p:nvPr/>
        </p:nvCxnSpPr>
        <p:spPr>
          <a:xfrm>
            <a:off x="7995491" y="2197935"/>
            <a:ext cx="32891" cy="1071515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6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Diffraction: a signature of gluon saturation</a:t>
            </a:r>
          </a:p>
        </p:txBody>
      </p:sp>
      <p:grpSp>
        <p:nvGrpSpPr>
          <p:cNvPr id="17" name="Group 185">
            <a:extLst>
              <a:ext uri="{FF2B5EF4-FFF2-40B4-BE49-F238E27FC236}">
                <a16:creationId xmlns:a16="http://schemas.microsoft.com/office/drawing/2014/main" id="{E50CD321-55E7-4399-8A77-1CB2646EFB4A}"/>
              </a:ext>
            </a:extLst>
          </p:cNvPr>
          <p:cNvGrpSpPr/>
          <p:nvPr/>
        </p:nvGrpSpPr>
        <p:grpSpPr>
          <a:xfrm>
            <a:off x="4819802" y="3354191"/>
            <a:ext cx="3240365" cy="1939037"/>
            <a:chOff x="-107798" y="-8366"/>
            <a:chExt cx="4320484" cy="2585382"/>
          </a:xfrm>
        </p:grpSpPr>
        <p:pic>
          <p:nvPicPr>
            <p:cNvPr id="18" name="New-Fig1.6-ES.pdf">
              <a:extLst>
                <a:ext uri="{FF2B5EF4-FFF2-40B4-BE49-F238E27FC236}">
                  <a16:creationId xmlns:a16="http://schemas.microsoft.com/office/drawing/2014/main" id="{E88BF90A-9FA1-4C39-8841-CD5438B88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93810" y="-8366"/>
              <a:ext cx="2518876" cy="258538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9" name="Shape 184">
              <a:extLst>
                <a:ext uri="{FF2B5EF4-FFF2-40B4-BE49-F238E27FC236}">
                  <a16:creationId xmlns:a16="http://schemas.microsoft.com/office/drawing/2014/main" id="{F1A6DD57-6B96-49D6-9693-DAFAB933ACE1}"/>
                </a:ext>
              </a:extLst>
            </p:cNvPr>
            <p:cNvSpPr/>
            <p:nvPr/>
          </p:nvSpPr>
          <p:spPr>
            <a:xfrm>
              <a:off x="-107798" y="162943"/>
              <a:ext cx="1651479" cy="1764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Probing Q</a:t>
              </a:r>
              <a:r>
                <a:rPr sz="1350" baseline="31999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2</a:t>
              </a: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 dependence of gluon saturation in diffractive </a:t>
              </a:r>
              <a:endParaRPr lang="en-US" sz="1350" dirty="0">
                <a:solidFill>
                  <a:srgbClr val="021EAA"/>
                </a:solidFill>
                <a:latin typeface="Corbel" panose="020B0503020204020204"/>
                <a:sym typeface="Arial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vector</a:t>
              </a: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 meson production</a:t>
              </a:r>
            </a:p>
          </p:txBody>
        </p:sp>
      </p:grpSp>
      <p:sp>
        <p:nvSpPr>
          <p:cNvPr id="20" name="Shape 186">
            <a:extLst>
              <a:ext uri="{FF2B5EF4-FFF2-40B4-BE49-F238E27FC236}">
                <a16:creationId xmlns:a16="http://schemas.microsoft.com/office/drawing/2014/main" id="{5ECAF47D-E88D-434F-9643-FE02001C4F58}"/>
              </a:ext>
            </a:extLst>
          </p:cNvPr>
          <p:cNvSpPr/>
          <p:nvPr/>
        </p:nvSpPr>
        <p:spPr>
          <a:xfrm>
            <a:off x="1535263" y="3687013"/>
            <a:ext cx="1152011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350" dirty="0">
                <a:solidFill>
                  <a:srgbClr val="021EAA"/>
                </a:solidFill>
                <a:latin typeface="Corbel" panose="020B0503020204020204"/>
                <a:sym typeface="Arial"/>
              </a:rPr>
              <a:t>Probing gluon saturation through measuring σ</a:t>
            </a:r>
            <a:r>
              <a:rPr sz="1350" baseline="-5999" dirty="0">
                <a:solidFill>
                  <a:srgbClr val="021EAA"/>
                </a:solidFill>
                <a:latin typeface="Corbel" panose="020B0503020204020204"/>
                <a:sym typeface="Arial"/>
              </a:rPr>
              <a:t>diff</a:t>
            </a:r>
            <a:r>
              <a:rPr sz="1350" dirty="0">
                <a:solidFill>
                  <a:srgbClr val="021EAA"/>
                </a:solidFill>
                <a:latin typeface="Corbel" panose="020B0503020204020204"/>
                <a:sym typeface="Arial"/>
              </a:rPr>
              <a:t>/σ</a:t>
            </a:r>
            <a:r>
              <a:rPr sz="1350" baseline="-5999" dirty="0">
                <a:solidFill>
                  <a:srgbClr val="021EAA"/>
                </a:solidFill>
                <a:latin typeface="Corbel" panose="020B0503020204020204"/>
                <a:sym typeface="Arial"/>
              </a:rPr>
              <a:t>tot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FEDDD7-B6EF-4752-AECE-8D23AC00C21F}"/>
              </a:ext>
            </a:extLst>
          </p:cNvPr>
          <p:cNvGrpSpPr/>
          <p:nvPr/>
        </p:nvGrpSpPr>
        <p:grpSpPr>
          <a:xfrm>
            <a:off x="4850509" y="1159668"/>
            <a:ext cx="3255503" cy="1969261"/>
            <a:chOff x="111484" y="682647"/>
            <a:chExt cx="4340670" cy="2625681"/>
          </a:xfrm>
        </p:grpSpPr>
        <p:grpSp>
          <p:nvGrpSpPr>
            <p:cNvPr id="22" name="Group 181">
              <a:extLst>
                <a:ext uri="{FF2B5EF4-FFF2-40B4-BE49-F238E27FC236}">
                  <a16:creationId xmlns:a16="http://schemas.microsoft.com/office/drawing/2014/main" id="{F4009509-5178-4525-8D21-5994D24BC329}"/>
                </a:ext>
              </a:extLst>
            </p:cNvPr>
            <p:cNvGrpSpPr/>
            <p:nvPr/>
          </p:nvGrpSpPr>
          <p:grpSpPr>
            <a:xfrm>
              <a:off x="1704396" y="765852"/>
              <a:ext cx="2747758" cy="2542476"/>
              <a:chOff x="93825" y="-55715"/>
              <a:chExt cx="2747756" cy="2542475"/>
            </a:xfrm>
          </p:grpSpPr>
          <p:pic>
            <p:nvPicPr>
              <p:cNvPr id="24" name="dsigma_dt_jpsi_phi.pdf">
                <a:extLst>
                  <a:ext uri="{FF2B5EF4-FFF2-40B4-BE49-F238E27FC236}">
                    <a16:creationId xmlns:a16="http://schemas.microsoft.com/office/drawing/2014/main" id="{1312C260-F10A-446C-808E-413BF2E03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825" y="-55715"/>
                <a:ext cx="2747756" cy="2542475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25" name="Shape 180">
                <a:extLst>
                  <a:ext uri="{FF2B5EF4-FFF2-40B4-BE49-F238E27FC236}">
                    <a16:creationId xmlns:a16="http://schemas.microsoft.com/office/drawing/2014/main" id="{8DBEC3AE-BDB9-4DB7-8CD5-B065C9800BB4}"/>
                  </a:ext>
                </a:extLst>
              </p:cNvPr>
              <p:cNvSpPr/>
              <p:nvPr/>
            </p:nvSpPr>
            <p:spPr>
              <a:xfrm>
                <a:off x="607633" y="1974807"/>
                <a:ext cx="214460" cy="19658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30479" marR="30479" defTabSz="685800" fontAlgn="auto">
                  <a:spcBef>
                    <a:spcPts val="0"/>
                  </a:spcBef>
                  <a:spcAft>
                    <a:spcPts val="0"/>
                  </a:spcAft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23" name="Shape 190">
              <a:extLst>
                <a:ext uri="{FF2B5EF4-FFF2-40B4-BE49-F238E27FC236}">
                  <a16:creationId xmlns:a16="http://schemas.microsoft.com/office/drawing/2014/main" id="{5B9FAC17-9BAE-406B-B81C-D87B1C12F90A}"/>
                </a:ext>
              </a:extLst>
            </p:cNvPr>
            <p:cNvSpPr/>
            <p:nvPr/>
          </p:nvSpPr>
          <p:spPr>
            <a:xfrm>
              <a:off x="111484" y="682647"/>
              <a:ext cx="1608746" cy="25955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Extracting </a:t>
              </a:r>
              <a:r>
                <a:rPr lang="en-US"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the </a:t>
              </a: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gluon distribution ρ(b</a:t>
              </a:r>
              <a:r>
                <a:rPr sz="1350" baseline="-5999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T</a:t>
              </a:r>
              <a:r>
                <a:rPr sz="1350" dirty="0">
                  <a:solidFill>
                    <a:srgbClr val="021EAA"/>
                  </a:solidFill>
                  <a:latin typeface="Corbel" panose="020B0503020204020204"/>
                  <a:sym typeface="Arial"/>
                </a:rPr>
                <a:t>) of nuclei via Fourier transformation of dσ/dt in diffractive J/ψ production</a:t>
              </a:r>
            </a:p>
          </p:txBody>
        </p:sp>
      </p:grpSp>
      <p:sp>
        <p:nvSpPr>
          <p:cNvPr id="26" name="Shape 191">
            <a:extLst>
              <a:ext uri="{FF2B5EF4-FFF2-40B4-BE49-F238E27FC236}">
                <a16:creationId xmlns:a16="http://schemas.microsoft.com/office/drawing/2014/main" id="{D3E0E75F-0127-4C67-909F-0A7FE7E39D41}"/>
              </a:ext>
            </a:extLst>
          </p:cNvPr>
          <p:cNvSpPr/>
          <p:nvPr/>
        </p:nvSpPr>
        <p:spPr>
          <a:xfrm>
            <a:off x="1523007" y="3220142"/>
            <a:ext cx="6564012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 marL="30479" marR="30479" defTabSz="685800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7" name="Shape 192">
            <a:extLst>
              <a:ext uri="{FF2B5EF4-FFF2-40B4-BE49-F238E27FC236}">
                <a16:creationId xmlns:a16="http://schemas.microsoft.com/office/drawing/2014/main" id="{D4200C9D-2A06-40E8-930B-BC51EF5C050F}"/>
              </a:ext>
            </a:extLst>
          </p:cNvPr>
          <p:cNvSpPr/>
          <p:nvPr/>
        </p:nvSpPr>
        <p:spPr>
          <a:xfrm flipV="1">
            <a:off x="4737817" y="1159667"/>
            <a:ext cx="0" cy="406836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marL="30479" marR="30479" defTabSz="685800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cs typeface="Times New Roman"/>
              <a:sym typeface="Times New Roman"/>
            </a:endParaRPr>
          </a:p>
        </p:txBody>
      </p:sp>
      <p:pic>
        <p:nvPicPr>
          <p:cNvPr id="28" name="image67.png">
            <a:extLst>
              <a:ext uri="{FF2B5EF4-FFF2-40B4-BE49-F238E27FC236}">
                <a16:creationId xmlns:a16="http://schemas.microsoft.com/office/drawing/2014/main" id="{BC220475-9C0A-4E40-9997-FABBF05EC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8345" y="1550359"/>
            <a:ext cx="1527537" cy="136387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E995A7B-84D9-49D1-8345-BC2AD736506D}"/>
              </a:ext>
            </a:extLst>
          </p:cNvPr>
          <p:cNvSpPr/>
          <p:nvPr/>
        </p:nvSpPr>
        <p:spPr>
          <a:xfrm>
            <a:off x="1488953" y="1083712"/>
            <a:ext cx="16370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 sz="2300">
                <a:solidFill>
                  <a:srgbClr val="021EAA"/>
                </a:solidFill>
              </a:defRPr>
            </a:pP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Diffraction cross-sections have strong discovery potential: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 sz="2300">
                <a:solidFill>
                  <a:srgbClr val="021EAA"/>
                </a:solidFill>
              </a:defRPr>
            </a:pPr>
            <a:endParaRPr lang="en-US" sz="600" dirty="0">
              <a:solidFill>
                <a:srgbClr val="021EAA"/>
              </a:solidFill>
              <a:latin typeface="Corbel" panose="020B0503020204020204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 sz="2300">
                <a:solidFill>
                  <a:srgbClr val="021EAA"/>
                </a:solidFill>
              </a:defRPr>
            </a:pP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High sensitivity to gluon density in linear regime:  </a:t>
            </a:r>
            <a:r>
              <a:rPr lang="en-US" sz="1200" dirty="0" err="1">
                <a:solidFill>
                  <a:srgbClr val="021EAA"/>
                </a:solidFill>
                <a:latin typeface="Corbel" panose="020B0503020204020204"/>
              </a:rPr>
              <a:t>σ</a:t>
            </a: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~[g(x,Q</a:t>
            </a:r>
            <a:r>
              <a:rPr lang="en-US" sz="1200" baseline="31999" dirty="0">
                <a:solidFill>
                  <a:srgbClr val="021EAA"/>
                </a:solidFill>
                <a:latin typeface="Corbel" panose="020B0503020204020204"/>
              </a:rPr>
              <a:t>2</a:t>
            </a: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)]</a:t>
            </a:r>
            <a:r>
              <a:rPr lang="en-US" sz="1200" b="1" baseline="31999" dirty="0">
                <a:solidFill>
                  <a:srgbClr val="FF0000"/>
                </a:solidFill>
                <a:latin typeface="Corbel" panose="020B0503020204020204"/>
              </a:rPr>
              <a:t>2</a:t>
            </a: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 sz="2300">
                <a:solidFill>
                  <a:srgbClr val="021EAA"/>
                </a:solidFill>
              </a:defRPr>
            </a:pPr>
            <a:endParaRPr lang="en-US" sz="600" dirty="0">
              <a:solidFill>
                <a:srgbClr val="021EAA"/>
              </a:solidFill>
              <a:latin typeface="Corbel" panose="020B0503020204020204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 sz="2300">
                <a:solidFill>
                  <a:srgbClr val="021EAA"/>
                </a:solidFill>
              </a:defRPr>
            </a:pPr>
            <a:r>
              <a:rPr lang="en-US" sz="1200" dirty="0">
                <a:solidFill>
                  <a:srgbClr val="021EAA"/>
                </a:solidFill>
                <a:latin typeface="Corbel" panose="020B0503020204020204"/>
              </a:rPr>
              <a:t>Dramatic changes in cross-sections with onset of non-linear strong color fields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99183-042C-48AF-9C9E-7CC0F83DB118}"/>
              </a:ext>
            </a:extLst>
          </p:cNvPr>
          <p:cNvGrpSpPr/>
          <p:nvPr/>
        </p:nvGrpSpPr>
        <p:grpSpPr>
          <a:xfrm>
            <a:off x="2809383" y="3336100"/>
            <a:ext cx="1834265" cy="1898329"/>
            <a:chOff x="4611206" y="1822202"/>
            <a:chExt cx="4532794" cy="473697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19602F-2F08-4221-83BA-541C2B22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1206" y="1822202"/>
              <a:ext cx="4532794" cy="4736973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2157A7-0FB3-4E7C-8F91-B0BB0DF6361B}"/>
                </a:ext>
              </a:extLst>
            </p:cNvPr>
            <p:cNvSpPr/>
            <p:nvPr/>
          </p:nvSpPr>
          <p:spPr>
            <a:xfrm>
              <a:off x="5348941" y="5080002"/>
              <a:ext cx="914400" cy="433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orbel" panose="020B0503020204020204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72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491124-71A0-3A46-9D4B-FA7A0AA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Impact on 1D Nuclear PDFs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AFFDF-D520-134B-9303-DB12F4C5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B873-D5CB-4440-9F7F-3E92AAB9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4608-9A1F-9B40-BE91-90EA925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+mj-lt"/>
              </a:rPr>
              <a:pPr/>
              <a:t>28</a:t>
            </a:fld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942-96CD-954D-9E75-578E612C2F69}"/>
              </a:ext>
            </a:extLst>
          </p:cNvPr>
          <p:cNvSpPr txBox="1"/>
          <p:nvPr/>
        </p:nvSpPr>
        <p:spPr>
          <a:xfrm>
            <a:off x="1447800" y="873219"/>
            <a:ext cx="13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4E2B-A9CA-C24E-A7D3-5D0EC8240E20}"/>
              </a:ext>
            </a:extLst>
          </p:cNvPr>
          <p:cNvSpPr txBox="1"/>
          <p:nvPr/>
        </p:nvSpPr>
        <p:spPr>
          <a:xfrm>
            <a:off x="5732851" y="939800"/>
            <a:ext cx="2933098" cy="35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0000FF"/>
                </a:solidFill>
                <a:latin typeface="+mj-lt"/>
                <a:cs typeface="Comic Sans MS"/>
              </a:rPr>
              <a:t>Ratio of PDF of </a:t>
            </a:r>
            <a:r>
              <a:rPr lang="en-US" sz="1333" b="1" dirty="0" err="1">
                <a:solidFill>
                  <a:srgbClr val="0000FF"/>
                </a:solidFill>
                <a:latin typeface="+mj-lt"/>
                <a:cs typeface="Comic Sans MS"/>
              </a:rPr>
              <a:t>Pb</a:t>
            </a:r>
            <a:r>
              <a:rPr lang="en-US" sz="1333" b="1" dirty="0">
                <a:solidFill>
                  <a:srgbClr val="0000FF"/>
                </a:solidFill>
                <a:latin typeface="+mj-lt"/>
                <a:cs typeface="Comic Sans MS"/>
              </a:rPr>
              <a:t> over Proton</a:t>
            </a:r>
          </a:p>
          <a:p>
            <a:pPr marL="238115" indent="-238115">
              <a:buClr>
                <a:srgbClr val="0000FF"/>
              </a:buClr>
              <a:buFont typeface="Wingdings" charset="2"/>
              <a:buChar char="q"/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Without EIC, large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    uncertainties </a:t>
            </a:r>
          </a:p>
          <a:p>
            <a:pPr>
              <a:buClr>
                <a:srgbClr val="0000FF"/>
              </a:buClr>
            </a:pPr>
            <a:r>
              <a:rPr 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  <a:sym typeface="Wingdings"/>
              </a:rPr>
              <a:t>    </a:t>
            </a: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With EIC </a:t>
            </a:r>
            <a:r>
              <a:rPr lang="en-US" sz="1333" dirty="0">
                <a:solidFill>
                  <a:srgbClr val="0000FF"/>
                </a:solidFill>
                <a:latin typeface="+mj-lt"/>
                <a:cs typeface="Comic Sans MS"/>
              </a:rPr>
              <a:t>significantly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FF"/>
                </a:solidFill>
                <a:latin typeface="+mj-lt"/>
                <a:cs typeface="Comic Sans MS"/>
              </a:rPr>
              <a:t>         reduced uncertainties</a:t>
            </a:r>
          </a:p>
          <a:p>
            <a:pPr marL="238115" indent="-238115">
              <a:buClr>
                <a:srgbClr val="0000FF"/>
              </a:buClr>
              <a:buFont typeface="Wingdings" charset="2"/>
              <a:buChar char="q"/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Complementary to RHIC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   and LHC </a:t>
            </a:r>
            <a:r>
              <a:rPr lang="en-US" sz="13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pA</a:t>
            </a: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data. 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   Provides information on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   initial state for heavy ion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omic Sans MS"/>
              </a:rPr>
              <a:t>    collisions.</a:t>
            </a:r>
          </a:p>
          <a:p>
            <a:pPr marL="238115" indent="-238115">
              <a:buClr>
                <a:srgbClr val="0000FF"/>
              </a:buClr>
              <a:buFont typeface="Wingdings" charset="2"/>
              <a:buChar char="q"/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</a:rPr>
              <a:t>Does the nucleus behave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</a:rPr>
              <a:t>    like a proton at low-x? </a:t>
            </a:r>
            <a:endParaRPr lang="en-US" sz="1333" dirty="0">
              <a:solidFill>
                <a:srgbClr val="000000"/>
              </a:solidFill>
              <a:latin typeface="+mj-lt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 relevant to very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high-energy cosmic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   ray studies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solidFill>
                  <a:srgbClr val="000000"/>
                </a:solidFill>
                <a:latin typeface="+mj-lt"/>
                <a:cs typeface="Comic Sans MS"/>
                <a:sym typeface="Wingdings"/>
              </a:rPr>
              <a:t>    critical input to AA </a:t>
            </a:r>
          </a:p>
          <a:p>
            <a:pPr>
              <a:buClr>
                <a:srgbClr val="0000FF"/>
              </a:buClr>
            </a:pPr>
            <a:r>
              <a:rPr lang="en-US" sz="1333" dirty="0">
                <a:latin typeface="+mj-lt"/>
                <a:cs typeface="Comic Sans MS"/>
              </a:rPr>
              <a:t>arXiv:1708.05654</a:t>
            </a:r>
            <a:endParaRPr lang="en-US" sz="1333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83BC-B560-0240-9B80-6596804A69FD}"/>
              </a:ext>
            </a:extLst>
          </p:cNvPr>
          <p:cNvSpPr txBox="1"/>
          <p:nvPr/>
        </p:nvSpPr>
        <p:spPr>
          <a:xfrm>
            <a:off x="4038600" y="890035"/>
            <a:ext cx="13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latin typeface="+mj-lt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CBF85-5F93-1449-B77B-907F0618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1766" r="2069" b="2848"/>
          <a:stretch/>
        </p:blipFill>
        <p:spPr>
          <a:xfrm>
            <a:off x="910896" y="1172148"/>
            <a:ext cx="4681818" cy="2706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63BD-C671-5345-B1D6-5A7FBFF3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59" y="3854897"/>
            <a:ext cx="4913586" cy="1441003"/>
          </a:xfrm>
          <a:prstGeom prst="rect">
            <a:avLst/>
          </a:prstGeom>
        </p:spPr>
      </p:pic>
      <p:pic>
        <p:nvPicPr>
          <p:cNvPr id="13" name="Picture 12" descr="charm-pro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43" y="4507952"/>
            <a:ext cx="1028626" cy="6913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7125" y="4507952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Direct Access to gluons at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medium to high x by tagging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photon-gluon fusion through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  <a:ea typeface="Comic Sans MS" charset="0"/>
                <a:cs typeface="Comic Sans MS" charset="0"/>
              </a:rPr>
              <a:t>charm events</a:t>
            </a:r>
          </a:p>
        </p:txBody>
      </p:sp>
    </p:spTree>
    <p:extLst>
      <p:ext uri="{BB962C8B-B14F-4D97-AF65-F5344CB8AC3E}">
        <p14:creationId xmlns:p14="http://schemas.microsoft.com/office/powerpoint/2010/main" val="55499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A20736-D794-B286-CC9B-1A662C0C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AND sidis IN THE PAST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9CCDCE-84E0-251B-37A8-0AC4F1F57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Question in Cold QCD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Corbel" panose="020B0503020204020204"/>
              </a:rPr>
              <a:t>9/26/2025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  <a:latin typeface="Corbel" panose="020B0503020204020204"/>
              </a:rPr>
              <a:t>XXXV International School "Francesco Romano"</a:t>
            </a:r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58002" y="916501"/>
            <a:ext cx="6046399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  <a:cs typeface="Comic Sans MS"/>
              </a:rPr>
              <a:t>How are the sea quarks and gluons, and their spins, </a:t>
            </a:r>
            <a:r>
              <a:rPr lang="en-US" sz="1800" dirty="0">
                <a:solidFill>
                  <a:srgbClr val="0000FF"/>
                </a:solidFill>
                <a:latin typeface="+mj-lt"/>
                <a:cs typeface="Comic Sans MS"/>
              </a:rPr>
              <a:t>distributed in space and momentum </a:t>
            </a:r>
            <a:r>
              <a:rPr lang="en-US" sz="1800" dirty="0">
                <a:latin typeface="+mj-lt"/>
                <a:cs typeface="Comic Sans MS"/>
              </a:rPr>
              <a:t>inside the nucleon? 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+mj-lt"/>
                <a:cs typeface="Comic Sans MS"/>
              </a:rPr>
              <a:t>How do the </a:t>
            </a:r>
            <a:r>
              <a:rPr lang="en-US" sz="1800" dirty="0">
                <a:solidFill>
                  <a:srgbClr val="0000FF"/>
                </a:solidFill>
                <a:latin typeface="+mj-lt"/>
                <a:cs typeface="Comic Sans MS"/>
              </a:rPr>
              <a:t>nucleon properties emerge </a:t>
            </a:r>
            <a:r>
              <a:rPr lang="en-US" sz="1800" dirty="0">
                <a:latin typeface="+mj-lt"/>
                <a:cs typeface="Comic Sans MS"/>
              </a:rPr>
              <a:t>from them and their interactions?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alphaModFix/>
          </a:blip>
          <a:srcRect/>
          <a:stretch>
            <a:fillRect/>
          </a:stretch>
        </p:blipFill>
        <p:spPr bwMode="auto">
          <a:xfrm>
            <a:off x="6423150" y="972035"/>
            <a:ext cx="2209799" cy="94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8441" y="1957135"/>
            <a:ext cx="8355450" cy="1856919"/>
            <a:chOff x="461897" y="4924180"/>
            <a:chExt cx="8355450" cy="1856919"/>
          </a:xfrm>
        </p:grpSpPr>
        <p:sp>
          <p:nvSpPr>
            <p:cNvPr id="10" name="TextBox 9"/>
            <p:cNvSpPr txBox="1"/>
            <p:nvPr/>
          </p:nvSpPr>
          <p:spPr>
            <a:xfrm>
              <a:off x="3671834" y="4924180"/>
              <a:ext cx="5145513" cy="185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How do color-charged quarks and gluons, and colorless jets,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interact with a nuclear medium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How do the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confined hadronic states emerge 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from these quarks and gluons? 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How do the quark-gluon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1" name="Picture 2" descr="hadronization.eps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461897" y="510046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53520" y="3810319"/>
            <a:ext cx="9126064" cy="1587502"/>
            <a:chOff x="150534" y="3602986"/>
            <a:chExt cx="9126064" cy="15875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960" y="4364558"/>
              <a:ext cx="1280911" cy="800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3214" y="4370792"/>
              <a:ext cx="1227691" cy="8064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969" y="4357540"/>
              <a:ext cx="820645" cy="83294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37015" y="3804518"/>
              <a:ext cx="1027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+mj-lt"/>
                  <a:cs typeface="Comic Sans MS"/>
                </a:rPr>
                <a:t>gluon 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  <a:latin typeface="+mj-lt"/>
                  <a:cs typeface="Comic Sans MS"/>
                </a:rPr>
                <a:t>emission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73442" y="3718227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+mj-lt"/>
                  <a:cs typeface="Comic Sans MS"/>
                </a:rPr>
                <a:t>gluon recombination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48838" y="4402658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+mj-lt"/>
                  <a:cs typeface="Comic Sans MS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0534" y="3602986"/>
              <a:ext cx="5590163" cy="152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How does a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dense nuclear environment affect 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What happens to the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gluon density in nuclei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? Does it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saturate at high energy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, giving rise to a 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Comic Sans MS"/>
                </a:rPr>
                <a:t>gluonic matter with universal properties </a:t>
              </a:r>
              <a:r>
                <a:rPr lang="en-US" dirty="0">
                  <a:solidFill>
                    <a:srgbClr val="292934"/>
                  </a:solidFill>
                  <a:latin typeface="+mj-lt"/>
                  <a:cs typeface="Comic Sans MS"/>
                </a:rPr>
                <a:t>in all nuclei, even the proton?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36014" y="4645783"/>
              <a:ext cx="34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latin typeface="+mj-lt"/>
                  <a:cs typeface="Comic Sans MS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21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5CBCC3-0A04-5073-BF83-E197B0DC0FE0}"/>
              </a:ext>
            </a:extLst>
          </p:cNvPr>
          <p:cNvSpPr txBox="1">
            <a:spLocks/>
          </p:cNvSpPr>
          <p:nvPr/>
        </p:nvSpPr>
        <p:spPr bwMode="auto">
          <a:xfrm>
            <a:off x="3737748" y="3619500"/>
            <a:ext cx="4966034" cy="18435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 intensity of the e-beams for precision measurements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very frequent reversal of the beam polarization helps in keeping the systematic effects under control 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monochromaticity </a:t>
            </a:r>
            <a:r>
              <a:rPr lang="en-US" sz="105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50" b="0" kern="0" dirty="0">
                <a:solidFill>
                  <a:schemeClr val="tx1"/>
                </a:solidFill>
                <a:effectLst/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05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~ 0.1-1 %)  and</a:t>
            </a:r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fine optics </a:t>
            </a:r>
            <a:r>
              <a:rPr lang="en-US" sz="1050" b="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(spot size: 1-2 mm)</a:t>
            </a:r>
            <a:endParaRPr lang="en-US" sz="135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beam energy and the fix angle small acceptance spectrometers does not allow to explore the small-x domain 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possible evolution toward SIDIS because of small-acceptance spectrometers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DB05F1-A7C8-197D-B3DB-6123B884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at SLAC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C05899-75B1-C071-6839-A33EA380C0B5}"/>
              </a:ext>
            </a:extLst>
          </p:cNvPr>
          <p:cNvGrpSpPr/>
          <p:nvPr/>
        </p:nvGrpSpPr>
        <p:grpSpPr>
          <a:xfrm>
            <a:off x="304798" y="1103389"/>
            <a:ext cx="3351442" cy="3735312"/>
            <a:chOff x="595974" y="1304861"/>
            <a:chExt cx="4768982" cy="526511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F43660EA-C689-5A15-FEBD-AFD7294595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5974" y="1304861"/>
              <a:ext cx="4768982" cy="5265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50" kern="0" dirty="0">
                  <a:latin typeface="Arial" panose="020B0604020202020204" pitchFamily="34" charset="0"/>
                  <a:cs typeface="Arial" panose="020B0604020202020204" pitchFamily="34" charset="0"/>
                </a:rPr>
                <a:t>Where everything started in the 60’s @ Stanford Linear Accelerator Center(SLAC)</a:t>
              </a: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r>
                <a:rPr lang="en-US" sz="12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GeV e-beam:</a:t>
              </a:r>
            </a:p>
            <a:p>
              <a:pPr marL="0" indent="0">
                <a:buNone/>
              </a:pPr>
              <a:r>
                <a:rPr lang="en-US" sz="1200" i="1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1200" i="1" kern="0" dirty="0">
                  <a:solidFill>
                    <a:srgbClr val="C00000"/>
                  </a:solidFill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The first observation of </a:t>
              </a:r>
              <a:r>
                <a:rPr lang="en-US" sz="1200" i="1" kern="0" dirty="0" err="1">
                  <a:solidFill>
                    <a:srgbClr val="C00000"/>
                  </a:solidFill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partons</a:t>
              </a:r>
              <a:endParaRPr lang="en-US" sz="1200" i="1" kern="0" dirty="0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147CCC-C0C4-0AD7-FD83-ECC31701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832" y="5200855"/>
              <a:ext cx="4548351" cy="127538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944D9D-4965-018E-76CF-69ADC732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465" y="4932377"/>
              <a:ext cx="4714875" cy="1880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1DDA15-FAF7-FF93-D941-4DB3EEC4FED1}"/>
              </a:ext>
            </a:extLst>
          </p:cNvPr>
          <p:cNvGrpSpPr/>
          <p:nvPr/>
        </p:nvGrpSpPr>
        <p:grpSpPr>
          <a:xfrm>
            <a:off x="3737748" y="1019076"/>
            <a:ext cx="4966034" cy="2521147"/>
            <a:chOff x="4974672" y="802228"/>
            <a:chExt cx="7111324" cy="3278619"/>
          </a:xfrm>
          <a:solidFill>
            <a:schemeClr val="bg1"/>
          </a:solidFill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72F8E46-F583-A696-CB1A-F338025928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74672" y="802228"/>
              <a:ext cx="7111324" cy="3278619"/>
            </a:xfrm>
            <a:prstGeom prst="rect">
              <a:avLst/>
            </a:prstGeom>
            <a:grp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350" kern="0" dirty="0">
                  <a:latin typeface="Arial" panose="020B0604020202020204" pitchFamily="34" charset="0"/>
                  <a:cs typeface="Arial" panose="020B0604020202020204" pitchFamily="34" charset="0"/>
                </a:rPr>
                <a:t>At SLAC in the 90’s</a:t>
              </a:r>
            </a:p>
            <a:p>
              <a:r>
                <a:rPr lang="en-US" sz="1350" kern="0" dirty="0">
                  <a:latin typeface="Arial" panose="020B0604020202020204" pitchFamily="34" charset="0"/>
                  <a:cs typeface="Arial" panose="020B0604020202020204" pitchFamily="34" charset="0"/>
                </a:rPr>
                <a:t>increasing energy (up to 50 GeV)</a:t>
              </a:r>
            </a:p>
            <a:p>
              <a:r>
                <a:rPr lang="en-US" sz="1350" kern="0" dirty="0">
                  <a:latin typeface="Arial" panose="020B0604020202020204" pitchFamily="34" charset="0"/>
                  <a:cs typeface="Arial" panose="020B0604020202020204" pitchFamily="34" charset="0"/>
                </a:rPr>
                <a:t>adding polarization:</a:t>
              </a:r>
            </a:p>
            <a:p>
              <a:pPr lvl="1"/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beam (polarization reversed </a:t>
              </a:r>
            </a:p>
            <a:p>
              <a:pPr marL="571500" lvl="1" indent="0">
                <a:buNone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		at each burst)</a:t>
              </a:r>
            </a:p>
            <a:p>
              <a:pPr lvl="1"/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polarized gaseous (</a:t>
              </a:r>
              <a:r>
                <a:rPr lang="en-US" sz="1200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He) and </a:t>
              </a:r>
            </a:p>
            <a:p>
              <a:pPr marL="571500" lvl="1" indent="0">
                <a:buNone/>
              </a:pP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	solid state targets (NH</a:t>
              </a:r>
              <a:r>
                <a:rPr lang="en-US" sz="1200" kern="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, ND</a:t>
              </a:r>
              <a:r>
                <a:rPr lang="en-US" sz="1200" kern="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350" kern="0" dirty="0">
                  <a:latin typeface="Arial" panose="020B0604020202020204" pitchFamily="34" charset="0"/>
                  <a:cs typeface="Arial" panose="020B0604020202020204" pitchFamily="34" charset="0"/>
                </a:rPr>
                <a:t>experiments </a:t>
              </a:r>
            </a:p>
            <a:p>
              <a:pPr lvl="1"/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E142 (29.2 GeV, </a:t>
              </a:r>
              <a:r>
                <a:rPr lang="en-US" sz="1200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He)</a:t>
              </a:r>
            </a:p>
            <a:p>
              <a:pPr lvl="1"/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E143 (29.2 GeV, H, D)</a:t>
              </a:r>
            </a:p>
            <a:p>
              <a:pPr lvl="1"/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E154 (48.3 GeV, </a:t>
              </a:r>
              <a:r>
                <a:rPr lang="en-US" sz="1200" kern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kern="0" dirty="0">
                  <a:latin typeface="Arial" panose="020B0604020202020204" pitchFamily="34" charset="0"/>
                  <a:cs typeface="Arial" panose="020B0604020202020204" pitchFamily="34" charset="0"/>
                </a:rPr>
                <a:t>He)</a:t>
              </a: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7F4598-5325-AE4F-D328-7F5ED3FC2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76" t="3820" r="4777" b="5488"/>
            <a:stretch/>
          </p:blipFill>
          <p:spPr>
            <a:xfrm>
              <a:off x="9033220" y="1694701"/>
              <a:ext cx="2825014" cy="2098834"/>
            </a:xfrm>
            <a:prstGeom prst="rect">
              <a:avLst/>
            </a:prstGeom>
            <a:grpFill/>
            <a:ln>
              <a:solidFill>
                <a:srgbClr val="0000CC"/>
              </a:solidFill>
            </a:ln>
          </p:spPr>
        </p:pic>
      </p:grpSp>
      <p:pic>
        <p:nvPicPr>
          <p:cNvPr id="23" name="Picture 22" descr="A picture containing engineering, building, scale model, train&#10;&#10;Description automatically generated">
            <a:extLst>
              <a:ext uri="{FF2B5EF4-FFF2-40B4-BE49-F238E27FC236}">
                <a16:creationId xmlns:a16="http://schemas.microsoft.com/office/drawing/2014/main" id="{1B107DDD-410A-80ED-F81C-5B59D2716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0" y="1535926"/>
            <a:ext cx="2440309" cy="16210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946BD-B0D3-3AC8-66D6-146AD2F0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18B99-1686-7C12-33A7-B2C27A8EC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3F90E-88BC-7555-D13D-78B9D7EE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04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9CE627-01CE-7453-98E8-CDB3D3CC637A}"/>
              </a:ext>
            </a:extLst>
          </p:cNvPr>
          <p:cNvSpPr txBox="1"/>
          <p:nvPr/>
        </p:nvSpPr>
        <p:spPr>
          <a:xfrm>
            <a:off x="183207" y="1181100"/>
            <a:ext cx="7512993" cy="3652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PEGGY</a:t>
            </a: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: polarized electron source for the Stanford two-mile electron linear accelerator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based upon photoionization of a state-selected </a:t>
            </a:r>
            <a:r>
              <a:rPr lang="en-US" sz="135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Li atomic beam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pulsed beam of electrons with a </a:t>
            </a:r>
            <a:r>
              <a:rPr lang="en-US" sz="135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maximum i</a:t>
            </a: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ntensity of 2.6 × 10</a:t>
            </a:r>
            <a:r>
              <a:rPr lang="en-US" sz="135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electrons per pulse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polarization of 85% after acceleration </a:t>
            </a: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pulse length of 1.6 </a:t>
            </a:r>
            <a:r>
              <a:rPr lang="en-US" sz="1350" b="0" i="0" u="none" strike="noStrike" baseline="0" dirty="0" err="1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35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35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repetition rate of 180 Hz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polarization reversal time ≤ 1 s</a:t>
            </a:r>
            <a:endParaRPr lang="en-US" sz="135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35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2 polarimeters: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at 70 keV by </a:t>
            </a:r>
            <a:r>
              <a:rPr lang="en-US" sz="1053" u="sng" dirty="0">
                <a:latin typeface="Arial" panose="020B0604020202020204" pitchFamily="34" charset="0"/>
                <a:cs typeface="Arial" panose="020B0604020202020204" pitchFamily="34" charset="0"/>
              </a:rPr>
              <a:t>Mott scattering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left-right scattering asymmetry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In scattering of transversally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</a:rPr>
              <a:t>pol.ed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e off heavy nuclei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at GeV energies 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	by </a:t>
            </a:r>
            <a:r>
              <a:rPr lang="en-US" sz="1053" u="sng" dirty="0" err="1">
                <a:latin typeface="Arial" panose="020B0604020202020204" pitchFamily="34" charset="0"/>
                <a:cs typeface="Arial" panose="020B0604020202020204" pitchFamily="34" charset="0"/>
              </a:rPr>
              <a:t>Møllerer</a:t>
            </a:r>
            <a:r>
              <a:rPr lang="en-US" sz="1053" u="sng" dirty="0">
                <a:latin typeface="Arial" panose="020B0604020202020204" pitchFamily="34" charset="0"/>
                <a:cs typeface="Arial" panose="020B0604020202020204" pitchFamily="34" charset="0"/>
              </a:rPr>
              <a:t> scattering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e-e double spin asymmetry,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polarized e target in a thin 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ferromagnetic foil magnetized to 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saturation and inclined to provide </a:t>
            </a:r>
          </a:p>
          <a:p>
            <a:pPr lvl="1"/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a large longitudinal polarization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DCD4CA-73C1-9EB5-B31D-BBE2BB19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443" y="2584833"/>
            <a:ext cx="5034512" cy="23720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4980AF-B5B4-38D7-3B7C-2CCA7BC15E2F}"/>
              </a:ext>
            </a:extLst>
          </p:cNvPr>
          <p:cNvSpPr txBox="1"/>
          <p:nvPr/>
        </p:nvSpPr>
        <p:spPr>
          <a:xfrm>
            <a:off x="2829630" y="3639002"/>
            <a:ext cx="604986" cy="5078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gas</a:t>
            </a:r>
            <a:endParaRPr lang="en-US" sz="1053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842C54-5BD5-5691-1872-6682D3F80E3E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575963" y="3205439"/>
            <a:ext cx="1487108" cy="266987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7A2BE7-59BD-4CCD-7456-AE140422DA7C}"/>
              </a:ext>
            </a:extLst>
          </p:cNvPr>
          <p:cNvSpPr txBox="1"/>
          <p:nvPr/>
        </p:nvSpPr>
        <p:spPr>
          <a:xfrm>
            <a:off x="4070609" y="1852960"/>
            <a:ext cx="3615272" cy="71558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Atoms in the </a:t>
            </a:r>
            <a:r>
              <a:rPr lang="en-US" sz="1350" b="0" i="0" u="none" strike="noStrike" baseline="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350" b="0" i="0" u="none" strike="noStrike" baseline="-25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+½ ground state are selected by deflection in the strong inhomogeneous field of a </a:t>
            </a:r>
            <a:r>
              <a:rPr lang="en-US" sz="1350" b="0" i="0" u="none" strike="noStrike" baseline="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</a:t>
            </a:r>
            <a:endParaRPr lang="en-US" sz="1053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A5B0D3E-D695-A9DD-9111-FD1F31262E99}"/>
              </a:ext>
            </a:extLst>
          </p:cNvPr>
          <p:cNvCxnSpPr>
            <a:cxnSpLocks/>
          </p:cNvCxnSpPr>
          <p:nvPr/>
        </p:nvCxnSpPr>
        <p:spPr>
          <a:xfrm flipH="1">
            <a:off x="5197079" y="2550280"/>
            <a:ext cx="567928" cy="787967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69CEC6-6CF0-FE3C-1C0E-0FC0FE3F406E}"/>
              </a:ext>
            </a:extLst>
          </p:cNvPr>
          <p:cNvSpPr txBox="1"/>
          <p:nvPr/>
        </p:nvSpPr>
        <p:spPr>
          <a:xfrm>
            <a:off x="3274765" y="4426529"/>
            <a:ext cx="1501655" cy="2543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region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1966E3B-DDBB-E516-9151-312FCABE3945}"/>
              </a:ext>
            </a:extLst>
          </p:cNvPr>
          <p:cNvCxnSpPr>
            <a:cxnSpLocks/>
          </p:cNvCxnSpPr>
          <p:nvPr/>
        </p:nvCxnSpPr>
        <p:spPr>
          <a:xfrm flipV="1">
            <a:off x="4572001" y="3941639"/>
            <a:ext cx="866057" cy="48489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D8C02F2-549D-D1AE-316A-AFBA5EAE4A9E}"/>
              </a:ext>
            </a:extLst>
          </p:cNvPr>
          <p:cNvSpPr txBox="1"/>
          <p:nvPr/>
        </p:nvSpPr>
        <p:spPr>
          <a:xfrm>
            <a:off x="6412817" y="4813883"/>
            <a:ext cx="1544096" cy="5078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acceleration</a:t>
            </a:r>
            <a:endParaRPr lang="en-US" sz="1053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BFA05A-9FCF-B7BE-9AB3-CEACFD81F740}"/>
              </a:ext>
            </a:extLst>
          </p:cNvPr>
          <p:cNvCxnSpPr>
            <a:cxnSpLocks/>
          </p:cNvCxnSpPr>
          <p:nvPr/>
        </p:nvCxnSpPr>
        <p:spPr>
          <a:xfrm flipV="1">
            <a:off x="6708876" y="4203361"/>
            <a:ext cx="72355" cy="610523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74E1F9E-CFD8-FFB2-78CA-51CBD5710892}"/>
              </a:ext>
            </a:extLst>
          </p:cNvPr>
          <p:cNvSpPr txBox="1"/>
          <p:nvPr/>
        </p:nvSpPr>
        <p:spPr>
          <a:xfrm>
            <a:off x="7486903" y="2967534"/>
            <a:ext cx="1422219" cy="113107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0" i="0" u="none" strike="noStrike" baseline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 polarization is flipped by flipping the magnetic field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C8AEA0-AABA-F2D5-29A3-5BB0D47FB313}"/>
              </a:ext>
            </a:extLst>
          </p:cNvPr>
          <p:cNvSpPr txBox="1"/>
          <p:nvPr/>
        </p:nvSpPr>
        <p:spPr>
          <a:xfrm>
            <a:off x="183207" y="943656"/>
            <a:ext cx="383753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polarized electron source for an accelerator</a:t>
            </a:r>
            <a:endParaRPr lang="en-US" sz="105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5D4C2-A0B8-36B8-812E-5D07D98B4BF1}"/>
              </a:ext>
            </a:extLst>
          </p:cNvPr>
          <p:cNvSpPr txBox="1"/>
          <p:nvPr/>
        </p:nvSpPr>
        <p:spPr>
          <a:xfrm>
            <a:off x="7924800" y="4556905"/>
            <a:ext cx="1172054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>
                <a:latin typeface="CMR12"/>
              </a:rPr>
              <a:t>NIM 163 (1979) 29</a:t>
            </a:r>
            <a:endParaRPr lang="en-US" sz="10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9BE446-F795-0161-B7CF-C82D066AFF7C}"/>
              </a:ext>
            </a:extLst>
          </p:cNvPr>
          <p:cNvSpPr txBox="1"/>
          <p:nvPr/>
        </p:nvSpPr>
        <p:spPr>
          <a:xfrm>
            <a:off x="3025824" y="5152251"/>
            <a:ext cx="35428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Later, an GaAs</a:t>
            </a:r>
            <a:r>
              <a:rPr lang="en-US" sz="1053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source used al SLAC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7016F1-B7D9-C6C9-5BEF-74D95E50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Polarized Beam at SLAC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35977-47A0-6BF4-C42B-23D9CDC7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F4361-DF10-0BAD-E7F8-5D274FEC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B70DF-0CF2-D967-9AC4-8EE090D3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90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D7DFC821-D7F6-28FE-EC5D-A1BADCD88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77" y="2774113"/>
            <a:ext cx="2939876" cy="1900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660EA-C689-5A15-FEBD-AFD72945954D}"/>
              </a:ext>
            </a:extLst>
          </p:cNvPr>
          <p:cNvSpPr txBox="1">
            <a:spLocks/>
          </p:cNvSpPr>
          <p:nvPr/>
        </p:nvSpPr>
        <p:spPr bwMode="auto">
          <a:xfrm>
            <a:off x="245766" y="995117"/>
            <a:ext cx="3720703" cy="444339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A great tool: the SPS </a:t>
            </a:r>
            <a:r>
              <a:rPr lang="en-US" sz="1350" kern="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-beam</a:t>
            </a: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80920F-CAAC-AA44-DBA1-489ACE5AA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t="3283" r="5151"/>
          <a:stretch/>
        </p:blipFill>
        <p:spPr>
          <a:xfrm>
            <a:off x="387316" y="1253837"/>
            <a:ext cx="3273892" cy="19846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41E814-692E-3F44-EBBD-F7D1A83AF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35" y="3387437"/>
            <a:ext cx="3086255" cy="198466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7F44C206-DD40-A380-8667-822E208D2E08}"/>
              </a:ext>
            </a:extLst>
          </p:cNvPr>
          <p:cNvGrpSpPr/>
          <p:nvPr/>
        </p:nvGrpSpPr>
        <p:grpSpPr>
          <a:xfrm>
            <a:off x="4045138" y="1072826"/>
            <a:ext cx="5077421" cy="1685077"/>
            <a:chOff x="5393516" y="1049434"/>
            <a:chExt cx="6769895" cy="224676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6B3E6F5-C908-3D23-B94F-9F84412FE7E2}"/>
                </a:ext>
              </a:extLst>
            </p:cNvPr>
            <p:cNvSpPr txBox="1"/>
            <p:nvPr/>
          </p:nvSpPr>
          <p:spPr>
            <a:xfrm>
              <a:off x="5393516" y="1049434"/>
              <a:ext cx="676989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u="sng" dirty="0">
                  <a:latin typeface="Arial" panose="020B0604020202020204" pitchFamily="34" charset="0"/>
                  <a:cs typeface="Arial" panose="020B0604020202020204" pitchFamily="34" charset="0"/>
                </a:rPr>
                <a:t>The beam is polarized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: d</a:t>
              </a:r>
              <a:r>
                <a:rPr lang="en-US" sz="15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ue to the parity</a:t>
              </a:r>
            </a:p>
            <a:p>
              <a:r>
                <a:rPr lang="en-US" sz="15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violating nature of the weak decay</a:t>
              </a:r>
            </a:p>
            <a:p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Beam polarization from simulation studies and then (SMC experiment) with two polarimeter measurements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57175" indent="-257175">
                <a:buAutoNum type="arabicPeriod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From the energy spectrum of positrons in mu decay</a:t>
              </a:r>
            </a:p>
            <a:p>
              <a:pPr marL="257175" indent="-257175">
                <a:buAutoNum type="arabicPeriod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From the asymmetry in the elastic scattering off polarized electrons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553318-C2FE-13DC-1260-3DF559CB0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9017" y="1405578"/>
              <a:ext cx="857250" cy="3238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36533CA-F23E-6CC0-6B79-89066568B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9478" y="2738069"/>
              <a:ext cx="1333500" cy="311822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32080EBA-E1EE-7275-5142-34E3BD5F3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879"/>
          <a:stretch/>
        </p:blipFill>
        <p:spPr>
          <a:xfrm>
            <a:off x="4774418" y="2864069"/>
            <a:ext cx="1280389" cy="75951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370C8FB-32E5-C722-FE61-1ED5D3B8E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1019" y="4621936"/>
            <a:ext cx="4604635" cy="628241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0031D5B-ED0C-5F62-4B6B-AB198BF0061E}"/>
              </a:ext>
            </a:extLst>
          </p:cNvPr>
          <p:cNvCxnSpPr>
            <a:cxnSpLocks/>
          </p:cNvCxnSpPr>
          <p:nvPr/>
        </p:nvCxnSpPr>
        <p:spPr>
          <a:xfrm>
            <a:off x="6054806" y="3433111"/>
            <a:ext cx="457089" cy="275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ED8D5519-5EED-EF31-598A-13760702C1E4}"/>
              </a:ext>
            </a:extLst>
          </p:cNvPr>
          <p:cNvSpPr/>
          <p:nvPr/>
        </p:nvSpPr>
        <p:spPr>
          <a:xfrm rot="480138">
            <a:off x="5150727" y="3416901"/>
            <a:ext cx="2955644" cy="115932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4F1E67F8-F25F-76F6-3E91-328F1BC3C2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high-energy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-beam @ CERN 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4F1E67F8-F25F-76F6-3E91-328F1BC3C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0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39E27-3508-7808-6C0C-3DB541AC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9C4EB-289C-A448-23F4-BCC043A5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48A1-9C7F-87BF-44C4-7EE88A6E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83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4D9E29A-E33F-1639-B66C-413F4CD631C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-beams Chromaticity and optics 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4D9E29A-E33F-1639-B66C-413F4CD631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905F88-D2C0-C3EC-A5F9-43C170D289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2" y="1028700"/>
                <a:ext cx="3913404" cy="4420800"/>
              </a:xfrm>
            </p:spPr>
            <p:txBody>
              <a:bodyPr/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-beam chromaticity</a:t>
                </a:r>
              </a:p>
              <a:p>
                <a:r>
                  <a:rPr lang="en-US" dirty="0"/>
                  <a:t>Beam : </a:t>
                </a:r>
                <a:r>
                  <a:rPr lang="en-US" dirty="0" err="1"/>
                  <a:t>Dp</a:t>
                </a:r>
                <a:r>
                  <a:rPr lang="en-US" dirty="0"/>
                  <a:t>/p = 3% - 5% RMS</a:t>
                </a:r>
              </a:p>
              <a:p>
                <a:pPr marL="339725" indent="-339725"/>
                <a:r>
                  <a:rPr lang="en-US" dirty="0">
                    <a:sym typeface="Wingdings" panose="05000000000000000000" pitchFamily="2" charset="2"/>
                  </a:rPr>
                  <a:t>Measure the momentum of each beam particle : </a:t>
                </a:r>
                <a:r>
                  <a:rPr lang="en-US" dirty="0" err="1"/>
                  <a:t>Dp</a:t>
                </a:r>
                <a:r>
                  <a:rPr lang="en-US" dirty="0"/>
                  <a:t>/p &lt; 1%</a:t>
                </a:r>
              </a:p>
              <a:p>
                <a:r>
                  <a:rPr lang="en-US" dirty="0"/>
                  <a:t>Beam size at the target: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905F88-D2C0-C3EC-A5F9-43C170D28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2" y="1028700"/>
                <a:ext cx="3913404" cy="4420800"/>
              </a:xfrm>
              <a:blipFill>
                <a:blip r:embed="rId3"/>
                <a:stretch>
                  <a:fillRect t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EC82258-D507-D5E0-8E73-F024E2C1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34251"/>
            <a:ext cx="4154090" cy="1750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2BBD29-016D-7F34-EED3-ED731498EE45}"/>
              </a:ext>
            </a:extLst>
          </p:cNvPr>
          <p:cNvSpPr txBox="1"/>
          <p:nvPr/>
        </p:nvSpPr>
        <p:spPr>
          <a:xfrm>
            <a:off x="3864442" y="1013930"/>
            <a:ext cx="17386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baseline="0" dirty="0">
                <a:latin typeface="AdvTimes"/>
              </a:rPr>
              <a:t>NIM A 577 (2007) 455</a:t>
            </a:r>
            <a:endParaRPr lang="en-US" sz="1053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17D004-CB03-48AC-D7AA-9B59395F7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600" y="1574029"/>
            <a:ext cx="2892743" cy="18602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9EAB26F-FD16-0300-6652-827B302703BA}"/>
              </a:ext>
            </a:extLst>
          </p:cNvPr>
          <p:cNvSpPr/>
          <p:nvPr/>
        </p:nvSpPr>
        <p:spPr>
          <a:xfrm>
            <a:off x="7573847" y="2336520"/>
            <a:ext cx="322242" cy="2719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B20096-E382-5F7E-57BA-9ACBD390E807}"/>
              </a:ext>
            </a:extLst>
          </p:cNvPr>
          <p:cNvCxnSpPr>
            <a:cxnSpLocks/>
          </p:cNvCxnSpPr>
          <p:nvPr/>
        </p:nvCxnSpPr>
        <p:spPr>
          <a:xfrm flipH="1">
            <a:off x="4915196" y="2525316"/>
            <a:ext cx="2658651" cy="15616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1259D7-57AB-5DAE-D3D5-DE741950140B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7896089" y="2472475"/>
            <a:ext cx="856610" cy="10963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4F8047-793B-38EC-224A-B410809D4FA2}"/>
              </a:ext>
            </a:extLst>
          </p:cNvPr>
          <p:cNvCxnSpPr/>
          <p:nvPr/>
        </p:nvCxnSpPr>
        <p:spPr>
          <a:xfrm>
            <a:off x="5239941" y="4668441"/>
            <a:ext cx="327540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CCDA93A-B64A-87E2-6ACE-084CCFD5706A}"/>
              </a:ext>
            </a:extLst>
          </p:cNvPr>
          <p:cNvSpPr txBox="1"/>
          <p:nvPr/>
        </p:nvSpPr>
        <p:spPr>
          <a:xfrm>
            <a:off x="6629400" y="4385538"/>
            <a:ext cx="6035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71 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D5FF39-5067-57E0-F226-BBF3C21AA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08" y="2484257"/>
            <a:ext cx="4154090" cy="79693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FA115-6993-D51D-EA49-9DC30A3B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236A-233D-FBA2-1243-AB328A9B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22978-E612-A7D8-564B-D6955AFE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14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1294B37-4099-6FC8-15EE-DCDE547D0936}"/>
              </a:ext>
            </a:extLst>
          </p:cNvPr>
          <p:cNvSpPr txBox="1">
            <a:spLocks/>
          </p:cNvSpPr>
          <p:nvPr/>
        </p:nvSpPr>
        <p:spPr bwMode="auto">
          <a:xfrm>
            <a:off x="3209358" y="3884652"/>
            <a:ext cx="5516762" cy="15431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0" kern="0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3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-beams and open spectrometers</a:t>
            </a: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(up to  250 GeV) </a:t>
            </a:r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access to high Q</a:t>
            </a:r>
            <a:r>
              <a:rPr lang="en-US" sz="1050" kern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small x</a:t>
            </a:r>
            <a:endParaRPr lang="en-US" sz="105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spectrometer (EMC, NMC, SMC) </a:t>
            </a:r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also supporting small x investigation and making possible a natural evolution to SIDIS    </a:t>
            </a:r>
            <a:r>
              <a:rPr lang="en-US" sz="10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COMPASS       </a:t>
            </a:r>
            <a:r>
              <a:rPr lang="en-US" sz="105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5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350" kern="0" dirty="0"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r>
              <a:rPr lang="en-US" sz="105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intensity (before COMPASS), muon halo, beam chromaticity and optics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6BAE0C-878C-A1CC-8CB3-446B2EF5BA97}"/>
              </a:ext>
            </a:extLst>
          </p:cNvPr>
          <p:cNvGrpSpPr/>
          <p:nvPr/>
        </p:nvGrpSpPr>
        <p:grpSpPr>
          <a:xfrm>
            <a:off x="3224803" y="1271480"/>
            <a:ext cx="5457317" cy="2411915"/>
            <a:chOff x="4913875" y="1338769"/>
            <a:chExt cx="6871688" cy="3038839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72F8E46-F583-A696-CB1A-F338025928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13875" y="1338769"/>
              <a:ext cx="6871688" cy="303883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135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626E84-B795-E7C8-03E9-854C36C5B14F}"/>
                </a:ext>
              </a:extLst>
            </p:cNvPr>
            <p:cNvGrpSpPr/>
            <p:nvPr/>
          </p:nvGrpSpPr>
          <p:grpSpPr>
            <a:xfrm>
              <a:off x="5072152" y="1426394"/>
              <a:ext cx="2709339" cy="2028149"/>
              <a:chOff x="4635011" y="3189326"/>
              <a:chExt cx="2019721" cy="17601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4D7B52A-F484-6619-D1FA-04B17A5B52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141"/>
              <a:stretch/>
            </p:blipFill>
            <p:spPr>
              <a:xfrm>
                <a:off x="4635011" y="3196236"/>
                <a:ext cx="1978324" cy="175327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42F1B4-3D04-89CD-B43B-BC62F88505D4}"/>
                  </a:ext>
                </a:extLst>
              </p:cNvPr>
              <p:cNvSpPr txBox="1"/>
              <p:nvPr/>
            </p:nvSpPr>
            <p:spPr>
              <a:xfrm>
                <a:off x="4973484" y="3189326"/>
                <a:ext cx="16812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3" dirty="0">
                    <a:solidFill>
                      <a:schemeClr val="bg1"/>
                    </a:solidFill>
                  </a:rPr>
                  <a:t>EMC :  1978-1985</a:t>
                </a:r>
              </a:p>
              <a:p>
                <a:endParaRPr lang="en-US" sz="1053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E3AC7F-05B5-284C-A001-AB79BF5B2554}"/>
                </a:ext>
              </a:extLst>
            </p:cNvPr>
            <p:cNvSpPr txBox="1"/>
            <p:nvPr/>
          </p:nvSpPr>
          <p:spPr>
            <a:xfrm>
              <a:off x="5033497" y="3510753"/>
              <a:ext cx="1798745" cy="78524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then evolved in 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200" dirty="0"/>
                <a:t>NMC: 1986 – 1989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200" dirty="0"/>
                <a:t>SMC: 1994 - 1998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D35EDC1-D7DB-5FA4-4099-E9C9C4996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83460" y="1620124"/>
              <a:ext cx="2284608" cy="318523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61EA0B-7B42-9C14-9999-6C082F326C10}"/>
                </a:ext>
              </a:extLst>
            </p:cNvPr>
            <p:cNvSpPr txBox="1"/>
            <p:nvPr/>
          </p:nvSpPr>
          <p:spPr>
            <a:xfrm rot="1812823">
              <a:off x="6743179" y="2081094"/>
              <a:ext cx="1490921" cy="27699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rgbClr val="C00000"/>
                  </a:solidFill>
                </a:rPr>
                <a:t>Open spectrometer !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68272D-2878-6160-6A77-5884F84A157B}"/>
                </a:ext>
              </a:extLst>
            </p:cNvPr>
            <p:cNvSpPr txBox="1"/>
            <p:nvPr/>
          </p:nvSpPr>
          <p:spPr>
            <a:xfrm>
              <a:off x="10106886" y="2414790"/>
              <a:ext cx="1563151" cy="430887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SMC polarized target,</a:t>
              </a:r>
            </a:p>
            <a:p>
              <a:r>
                <a:rPr lang="en-US" sz="750" dirty="0"/>
                <a:t>NIMA  437 (1999) 23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D628C62-C255-F5A0-6DB6-696E5EF3D0E8}"/>
                </a:ext>
              </a:extLst>
            </p:cNvPr>
            <p:cNvSpPr txBox="1"/>
            <p:nvPr/>
          </p:nvSpPr>
          <p:spPr>
            <a:xfrm>
              <a:off x="7847555" y="1567924"/>
              <a:ext cx="2810962" cy="461665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Spin studies already initiated with EMC,</a:t>
              </a:r>
            </a:p>
            <a:p>
              <a:r>
                <a:rPr lang="en-US" sz="900" dirty="0"/>
                <a:t>enriched with SMC fully dedicated to spin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920E7F-C26C-E288-222B-F4CECE84DB4D}"/>
              </a:ext>
            </a:extLst>
          </p:cNvPr>
          <p:cNvGrpSpPr/>
          <p:nvPr/>
        </p:nvGrpSpPr>
        <p:grpSpPr>
          <a:xfrm>
            <a:off x="257031" y="1275293"/>
            <a:ext cx="2673550" cy="3463273"/>
            <a:chOff x="415058" y="934988"/>
            <a:chExt cx="3626032" cy="461769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F43660EA-C689-5A15-FEBD-AFD7294595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5058" y="934988"/>
              <a:ext cx="3626032" cy="46176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high angle view of a factory&#10;&#10;Description automatically generated with low confidence">
              <a:extLst>
                <a:ext uri="{FF2B5EF4-FFF2-40B4-BE49-F238E27FC236}">
                  <a16:creationId xmlns:a16="http://schemas.microsoft.com/office/drawing/2014/main" id="{3D004ADE-A306-F67D-8AC3-8D96432F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97" y="980769"/>
              <a:ext cx="3348583" cy="24876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37A4A0-4C12-23A8-BDAC-9274EED06990}"/>
                </a:ext>
              </a:extLst>
            </p:cNvPr>
            <p:cNvSpPr txBox="1"/>
            <p:nvPr/>
          </p:nvSpPr>
          <p:spPr>
            <a:xfrm>
              <a:off x="524702" y="2957989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BCDMS:  1975-1985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F4840A-ECE2-0CF9-2006-F2AAAE6E8922}"/>
                </a:ext>
              </a:extLst>
            </p:cNvPr>
            <p:cNvSpPr txBox="1"/>
            <p:nvPr/>
          </p:nvSpPr>
          <p:spPr>
            <a:xfrm>
              <a:off x="1062560" y="3734881"/>
              <a:ext cx="195394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CC"/>
                  </a:solidFill>
                </a:rPr>
                <a:t>Toroidal spectrometer 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rgbClr val="0000CC"/>
                </a:solidFill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CC"/>
                  </a:solidFill>
                </a:rPr>
                <a:t>Multiple targets to increase the luminosity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899ACE5-7F56-49D4-19A7-88C168D184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Using high-energy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-beams 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899ACE5-7F56-49D4-19A7-88C168D184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6F566-AD45-355C-97B5-889207BF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EFCE7-00BE-F340-D6F8-EB6B1D9F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A444-4142-D79A-3D2B-82B39B0C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2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521DE98-CB3A-806D-DBDC-A9E4B1BAC3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Using high-energy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-beams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521DE98-CB3A-806D-DBDC-A9E4B1BAC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21EB9-A6EA-7252-7862-61F3A9E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4F6CC-E471-EBD0-8A0C-377DAFA6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ED604-5E36-2B0B-33DA-FA141D9F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17121-8B88-96FC-21F4-0EF580499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CERN high-energy muon beam and the open spectrometer detectors have contributed an important portion of what we know about QCD:</a:t>
            </a:r>
          </a:p>
          <a:p>
            <a:pPr marL="257175" indent="-257175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 effect: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scattering rates off D and Fe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first evidence that the quark sub-structure of nucleons bound in nuclei is different from that of free nucleons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spin-crisis: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evidence that only a small portion of the N spin is carried by quarks and that the strange quark see is polarized</a:t>
            </a:r>
          </a:p>
          <a:p>
            <a:pPr marL="257175" indent="-257175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Proving the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Bjorken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rule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the SR relates the N spin structure functions to the nucleon axial charge (stated in 1966, experimentally confirmed in 1993 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45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CC3AD9F-F075-522F-4EEA-94A1931CE506}"/>
              </a:ext>
            </a:extLst>
          </p:cNvPr>
          <p:cNvGrpSpPr/>
          <p:nvPr/>
        </p:nvGrpSpPr>
        <p:grpSpPr>
          <a:xfrm>
            <a:off x="5105400" y="1027768"/>
            <a:ext cx="3696892" cy="4267094"/>
            <a:chOff x="50005" y="3929033"/>
            <a:chExt cx="4929189" cy="5689459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27F7D4F0-5268-2CAF-E9F6-84DB794712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005" y="3929033"/>
              <a:ext cx="4929189" cy="56894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8583F1-1434-7E76-62A0-D6156E01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487" y="5764869"/>
              <a:ext cx="4225721" cy="197269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C7B9F1-6F30-9347-F408-6E20B496A5A6}"/>
                </a:ext>
              </a:extLst>
            </p:cNvPr>
            <p:cNvSpPr txBox="1"/>
            <p:nvPr/>
          </p:nvSpPr>
          <p:spPr>
            <a:xfrm>
              <a:off x="86412" y="3986181"/>
              <a:ext cx="4616106" cy="5092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u="sng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FNAL E665</a:t>
              </a: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</a:p>
            <a:p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1987-1992</a:t>
              </a:r>
            </a:p>
            <a:p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</a:t>
              </a:r>
              <a:r>
                <a:rPr lang="en-US" sz="1053" dirty="0">
                  <a:solidFill>
                    <a:srgbClr val="0000C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-beam at Tevatron fix-target, E up to 500 GeV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spectrometer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05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53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53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53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053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53" i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remark: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time that an extended PID system (</a:t>
              </a:r>
              <a:r>
                <a:rPr lang="en-US" sz="1053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  <a:r>
                <a:rPr lang="en-US" sz="1053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 threshold Č, a gaseous RICH) in included in a DIS setup ↔ exclusive vector meson production as part of the physics program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B632148-E1AD-672B-F0F0-404440DB365E}"/>
              </a:ext>
            </a:extLst>
          </p:cNvPr>
          <p:cNvSpPr txBox="1"/>
          <p:nvPr/>
        </p:nvSpPr>
        <p:spPr>
          <a:xfrm>
            <a:off x="304800" y="1211318"/>
            <a:ext cx="388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highlight>
                  <a:srgbClr val="00FFFF"/>
                </a:highlight>
                <a:latin typeface="Symbol" panose="05050102010706020507" pitchFamily="18" charset="2"/>
              </a:rPr>
              <a:t>m</a:t>
            </a:r>
            <a:r>
              <a:rPr lang="en-US" sz="1200" dirty="0">
                <a:highlight>
                  <a:srgbClr val="00FFFF"/>
                </a:highlight>
                <a:latin typeface="Arial" panose="020B0604020202020204" pitchFamily="34" charset="0"/>
              </a:rPr>
              <a:t>-b</a:t>
            </a:r>
            <a:r>
              <a:rPr lang="en-US" sz="1200" b="0" i="0" u="none" strike="noStrike" baseline="0" dirty="0">
                <a:highlight>
                  <a:srgbClr val="00FFFF"/>
                </a:highlight>
                <a:latin typeface="Arial" panose="020B0604020202020204" pitchFamily="34" charset="0"/>
              </a:rPr>
              <a:t>eam line using an extracted p-beam from the TEVATRON  fix target  operation</a:t>
            </a:r>
            <a:endParaRPr lang="en-US" sz="1200" dirty="0">
              <a:highlight>
                <a:srgbClr val="00FFFF"/>
              </a:highlight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ED4012-9BBD-A235-3238-E54C79DDA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78" y="1677413"/>
            <a:ext cx="4442906" cy="31457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045E9A3-4A36-8320-3CB9-D6B2AE7C0DE9}"/>
              </a:ext>
            </a:extLst>
          </p:cNvPr>
          <p:cNvSpPr txBox="1"/>
          <p:nvPr/>
        </p:nvSpPr>
        <p:spPr>
          <a:xfrm>
            <a:off x="3826669" y="992538"/>
            <a:ext cx="12787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u="none" strike="noStrike" baseline="0" dirty="0">
                <a:latin typeface="Arial" panose="020B0604020202020204" pitchFamily="34" charset="0"/>
              </a:rPr>
              <a:t>NIM A291 (1990) 533</a:t>
            </a:r>
            <a:endParaRPr lang="en-US" sz="90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5529A89-650D-AF11-26D8-91EDEAA6B617}"/>
              </a:ext>
            </a:extLst>
          </p:cNvPr>
          <p:cNvSpPr/>
          <p:nvPr/>
        </p:nvSpPr>
        <p:spPr>
          <a:xfrm>
            <a:off x="1869877" y="3028950"/>
            <a:ext cx="173900" cy="4106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9C72FC7-5FD1-5D33-A582-34FEF0C802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Using high-energy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dirty="0"/>
                  <a:t>-beams 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9C72FC7-5FD1-5D33-A582-34FEF0C802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7CA45-F899-7BF1-EAE5-B2FCF85A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B917F-33E2-21FB-2F0F-0BF79A47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97A1F-08D1-63D8-5C39-60EA4EC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9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5F419ED-52AB-B7D0-6449-F8C64F7E71FD}"/>
              </a:ext>
            </a:extLst>
          </p:cNvPr>
          <p:cNvSpPr txBox="1"/>
          <p:nvPr/>
        </p:nvSpPr>
        <p:spPr>
          <a:xfrm>
            <a:off x="155502" y="983298"/>
            <a:ext cx="5330897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HERA</a:t>
            </a:r>
            <a:r>
              <a:rPr lang="en-US" sz="1500" dirty="0"/>
              <a:t> (</a:t>
            </a:r>
            <a:r>
              <a:rPr lang="en-US" sz="1500" b="1" dirty="0"/>
              <a:t>H</a:t>
            </a:r>
            <a:r>
              <a:rPr lang="en-US" sz="1500" dirty="0"/>
              <a:t>adron-</a:t>
            </a:r>
            <a:r>
              <a:rPr lang="en-US" sz="1500" b="1" dirty="0"/>
              <a:t>E</a:t>
            </a:r>
            <a:r>
              <a:rPr lang="en-US" sz="1500" dirty="0"/>
              <a:t>lectron </a:t>
            </a:r>
            <a:r>
              <a:rPr lang="en-US" sz="1500" b="1" dirty="0"/>
              <a:t>R</a:t>
            </a:r>
            <a:r>
              <a:rPr lang="en-US" sz="1500" dirty="0"/>
              <a:t>ing </a:t>
            </a:r>
            <a:r>
              <a:rPr lang="en-US" sz="1500" b="1" dirty="0"/>
              <a:t>A</a:t>
            </a:r>
            <a:r>
              <a:rPr lang="en-US" sz="1500" dirty="0"/>
              <a:t>ccelerator) at  DESY (Hamburg, D)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1992-2007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HERA I (till 2000)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HERA II (from 2001) with increased luminosity (x 4.7)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The first and, so far, unique e-p collider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B3E6F5-C908-3D23-B94F-9F84412FE7E2}"/>
              </a:ext>
            </a:extLst>
          </p:cNvPr>
          <p:cNvSpPr txBox="1"/>
          <p:nvPr/>
        </p:nvSpPr>
        <p:spPr>
          <a:xfrm>
            <a:off x="5061273" y="798632"/>
            <a:ext cx="4640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u="none" strike="noStrike" baseline="0" dirty="0">
                <a:latin typeface="Calibri" panose="020F0502020204030204" pitchFamily="34" charset="0"/>
              </a:rPr>
              <a:t>BCDMS</a:t>
            </a:r>
            <a:endParaRPr lang="en-US" sz="1053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547E4-0801-1C18-BCF6-4E481AC3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5" y="2550172"/>
            <a:ext cx="4785332" cy="292302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011AF-D1BF-7012-AB0D-B7429F30C20C}"/>
              </a:ext>
            </a:extLst>
          </p:cNvPr>
          <p:cNvGrpSpPr/>
          <p:nvPr/>
        </p:nvGrpSpPr>
        <p:grpSpPr>
          <a:xfrm>
            <a:off x="5029200" y="2021126"/>
            <a:ext cx="3770307" cy="3350974"/>
            <a:chOff x="6880918" y="1751365"/>
            <a:chExt cx="5027076" cy="44679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0B8710-F4BE-49F9-986E-41991025F51A}"/>
                </a:ext>
              </a:extLst>
            </p:cNvPr>
            <p:cNvSpPr txBox="1"/>
            <p:nvPr/>
          </p:nvSpPr>
          <p:spPr>
            <a:xfrm>
              <a:off x="6997454" y="5511444"/>
              <a:ext cx="423378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/>
                <a:t>DIS studies at the highest energies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en-US" sz="1500" dirty="0"/>
                <a:t>Access to a wide kinematic domain 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48A15DF-BFC9-0B07-51A7-ABB50B5AAEE2}"/>
                </a:ext>
              </a:extLst>
            </p:cNvPr>
            <p:cNvGrpSpPr/>
            <p:nvPr/>
          </p:nvGrpSpPr>
          <p:grpSpPr>
            <a:xfrm>
              <a:off x="6880918" y="1751365"/>
              <a:ext cx="5027076" cy="3760079"/>
              <a:chOff x="7022461" y="2478109"/>
              <a:chExt cx="5027076" cy="376007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8027ED-243E-48B0-D4F2-84F949A00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2461" y="2478109"/>
                <a:ext cx="5027076" cy="343402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92FAD0-E324-41BB-A85C-91B8FD300B03}"/>
                  </a:ext>
                </a:extLst>
              </p:cNvPr>
              <p:cNvSpPr txBox="1"/>
              <p:nvPr/>
            </p:nvSpPr>
            <p:spPr>
              <a:xfrm>
                <a:off x="9535999" y="2565204"/>
                <a:ext cx="2463944" cy="400110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/>
                  <a:t>Polarized target, SIDIS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12EC24D-F427-C409-9BC1-B94450E08D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03165" y="2967955"/>
                <a:ext cx="914400" cy="57237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D61611A-9CCE-CC64-F113-990635D2E0ED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 flipH="1" flipV="1">
                <a:off x="7806787" y="4205133"/>
                <a:ext cx="1449104" cy="203305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F1E22F-6D33-7CE7-D053-47CAE5A116F0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9114348" y="3564731"/>
              <a:ext cx="2401377" cy="19467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15E316DD-A287-570A-D5D1-DBEC1FF8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025" y="1435672"/>
            <a:ext cx="3492287" cy="5177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A856901-7145-1A31-55D0-A5FB1CBA8B9F}"/>
              </a:ext>
            </a:extLst>
          </p:cNvPr>
          <p:cNvSpPr txBox="1"/>
          <p:nvPr/>
        </p:nvSpPr>
        <p:spPr>
          <a:xfrm>
            <a:off x="6523371" y="3803933"/>
            <a:ext cx="1320266" cy="41549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bg1"/>
                </a:solidFill>
              </a:rPr>
              <a:t>CP violation in B-</a:t>
            </a:r>
            <a:r>
              <a:rPr lang="en-US" sz="1050" dirty="0" err="1">
                <a:solidFill>
                  <a:schemeClr val="bg1"/>
                </a:solidFill>
              </a:rPr>
              <a:t>Bbar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F449B-B935-19AB-E18B-CD8D41C5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collider for DIS studies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C50E8-33C4-4877-318B-7F0F1852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37117-7473-2C24-D265-FA91368D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5658A-9A87-79A8-C79E-B25C9A44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62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FCB9CF-7246-6E1C-DF08-D4D17C47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63" y="1617588"/>
            <a:ext cx="5765537" cy="3334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7149E-4AC8-CB7D-21BD-085ACF9DFF62}"/>
              </a:ext>
            </a:extLst>
          </p:cNvPr>
          <p:cNvSpPr txBox="1"/>
          <p:nvPr/>
        </p:nvSpPr>
        <p:spPr>
          <a:xfrm>
            <a:off x="176606" y="1223485"/>
            <a:ext cx="2979085" cy="3231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Lepton beam </a:t>
            </a:r>
            <a:r>
              <a:rPr lang="en-US" sz="1500" b="1" dirty="0"/>
              <a:t>polarization</a:t>
            </a:r>
            <a:r>
              <a:rPr lang="en-US" sz="1500" dirty="0"/>
              <a:t> at HERA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1E6C3-07A8-CA10-91C0-C268A9B054E1}"/>
              </a:ext>
            </a:extLst>
          </p:cNvPr>
          <p:cNvSpPr txBox="1"/>
          <p:nvPr/>
        </p:nvSpPr>
        <p:spPr>
          <a:xfrm>
            <a:off x="5355038" y="1123952"/>
            <a:ext cx="1275605" cy="3231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since 1994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1DF95-40E7-A3BA-4306-9ED0AFE59D6E}"/>
              </a:ext>
            </a:extLst>
          </p:cNvPr>
          <p:cNvSpPr txBox="1"/>
          <p:nvPr/>
        </p:nvSpPr>
        <p:spPr>
          <a:xfrm>
            <a:off x="6877596" y="4818102"/>
            <a:ext cx="1289055" cy="553998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Added in 2003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CA2277-137C-4E6F-5AB0-E11B9732E55F}"/>
              </a:ext>
            </a:extLst>
          </p:cNvPr>
          <p:cNvCxnSpPr>
            <a:cxnSpLocks/>
          </p:cNvCxnSpPr>
          <p:nvPr/>
        </p:nvCxnSpPr>
        <p:spPr>
          <a:xfrm flipH="1">
            <a:off x="5307041" y="1556392"/>
            <a:ext cx="685800" cy="4292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C19352-1347-3844-2B30-E07C8F8C3F22}"/>
              </a:ext>
            </a:extLst>
          </p:cNvPr>
          <p:cNvCxnSpPr>
            <a:cxnSpLocks/>
          </p:cNvCxnSpPr>
          <p:nvPr/>
        </p:nvCxnSpPr>
        <p:spPr>
          <a:xfrm>
            <a:off x="5992841" y="1549813"/>
            <a:ext cx="1053777" cy="4358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F4F731-F673-4B7A-7CB8-640828BBA1FA}"/>
              </a:ext>
            </a:extLst>
          </p:cNvPr>
          <p:cNvCxnSpPr>
            <a:cxnSpLocks/>
          </p:cNvCxnSpPr>
          <p:nvPr/>
        </p:nvCxnSpPr>
        <p:spPr>
          <a:xfrm flipH="1" flipV="1">
            <a:off x="4146256" y="3909941"/>
            <a:ext cx="2725655" cy="10582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399348-6B20-E55C-D259-0B95A26170CB}"/>
              </a:ext>
            </a:extLst>
          </p:cNvPr>
          <p:cNvCxnSpPr>
            <a:cxnSpLocks/>
          </p:cNvCxnSpPr>
          <p:nvPr/>
        </p:nvCxnSpPr>
        <p:spPr>
          <a:xfrm flipH="1" flipV="1">
            <a:off x="4041135" y="2629423"/>
            <a:ext cx="2811271" cy="23225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4C0EB3-AC13-9C59-0197-FE95CB7254A7}"/>
              </a:ext>
            </a:extLst>
          </p:cNvPr>
          <p:cNvCxnSpPr>
            <a:cxnSpLocks/>
          </p:cNvCxnSpPr>
          <p:nvPr/>
        </p:nvCxnSpPr>
        <p:spPr>
          <a:xfrm flipV="1">
            <a:off x="8032696" y="2629423"/>
            <a:ext cx="125999" cy="217724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1F6088-0E60-4D35-5042-2BA1141A434C}"/>
              </a:ext>
            </a:extLst>
          </p:cNvPr>
          <p:cNvCxnSpPr>
            <a:cxnSpLocks/>
          </p:cNvCxnSpPr>
          <p:nvPr/>
        </p:nvCxnSpPr>
        <p:spPr>
          <a:xfrm flipV="1">
            <a:off x="8046056" y="3965637"/>
            <a:ext cx="225716" cy="8524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579DE1-C3AD-789D-4FE2-BCEC4148A3A5}"/>
                  </a:ext>
                </a:extLst>
              </p:cNvPr>
              <p:cNvSpPr txBox="1"/>
              <p:nvPr/>
            </p:nvSpPr>
            <p:spPr>
              <a:xfrm>
                <a:off x="516927" y="2063735"/>
                <a:ext cx="2455184" cy="2428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3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05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Sokolov–</a:t>
                </a:r>
                <a:r>
                  <a:rPr lang="en-US" sz="105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Ternov</a:t>
                </a:r>
                <a:r>
                  <a:rPr lang="en-US" sz="105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effect</a:t>
                </a:r>
                <a:r>
                  <a:rPr lang="en-US" sz="1053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self-polarization of relativistic electrons or positrons moving at high energy in a magnetic field. The self-polarization occurs through the emission of spin-flip synchrotron radiation. </a:t>
                </a:r>
              </a:p>
              <a:p>
                <a:endParaRPr lang="en-US" sz="105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053" dirty="0">
                    <a:latin typeface="Arial" panose="020B0604020202020204" pitchFamily="34" charset="0"/>
                    <a:cs typeface="Arial" panose="020B0604020202020204" pitchFamily="34" charset="0"/>
                  </a:rPr>
                  <a:t>The magnetic field creates an asymmetry in the spin-flip rates:</a:t>
                </a:r>
              </a:p>
              <a:p>
                <a:endParaRPr lang="en-US" sz="1053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it-IT" sz="18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align</a:t>
                </a:r>
                <a:r>
                  <a:rPr lang="it-IT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8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parallel</a:t>
                </a:r>
                <a:r>
                  <a:rPr lang="it-IT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(anti-</a:t>
                </a:r>
                <a:r>
                  <a:rPr lang="it-IT" sz="18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parallel</a:t>
                </a:r>
                <a:r>
                  <a:rPr lang="it-IT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) to H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579DE1-C3AD-789D-4FE2-BCEC4148A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27" y="2063735"/>
                <a:ext cx="2455184" cy="2428678"/>
              </a:xfrm>
              <a:prstGeom prst="rect">
                <a:avLst/>
              </a:prstGeom>
              <a:blipFill>
                <a:blip r:embed="rId3"/>
                <a:stretch>
                  <a:fillRect l="-2233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5F9D178A-F8AE-9C15-F2E0-FB36F8A7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collider for DIS studies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6F7CA-7D1A-2B52-61D1-B61B1FD7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892BF-B4EA-7D9E-0D75-A7895C2E5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C8C6-363E-C686-B1C4-F1517E71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28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6B3E6F5-C908-3D23-B94F-9F84412FE7E2}"/>
              </a:ext>
            </a:extLst>
          </p:cNvPr>
          <p:cNvSpPr txBox="1"/>
          <p:nvPr/>
        </p:nvSpPr>
        <p:spPr>
          <a:xfrm>
            <a:off x="5061273" y="798632"/>
            <a:ext cx="4640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u="none" strike="noStrike" baseline="0" dirty="0">
                <a:latin typeface="Calibri" panose="020F0502020204030204" pitchFamily="34" charset="0"/>
              </a:rPr>
              <a:t>BCDMS</a:t>
            </a:r>
            <a:endParaRPr lang="en-US" sz="1053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5E5EE-CF33-4F84-FED3-61854287C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3" t="46098"/>
          <a:stretch/>
        </p:blipFill>
        <p:spPr>
          <a:xfrm>
            <a:off x="6763665" y="1257300"/>
            <a:ext cx="1846935" cy="1665071"/>
          </a:xfrm>
          <a:prstGeom prst="rect">
            <a:avLst/>
          </a:prstGeom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2C62370E-D31B-4C6A-D466-43266DDBB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121" y="3897944"/>
            <a:ext cx="31439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solidFill>
                  <a:schemeClr val="tx1"/>
                </a:solidFill>
              </a:rPr>
              <a:t>Measure electron polarization to few % with the Compton polarimeter</a:t>
            </a:r>
            <a:endParaRPr lang="en-US" altLang="en-US" sz="1350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7F9D34DA-7C60-0022-F75B-4B310B3D9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12" y="2939112"/>
            <a:ext cx="32070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solidFill>
                  <a:schemeClr val="tx1"/>
                </a:solidFill>
              </a:rPr>
              <a:t>1996 - </a:t>
            </a:r>
            <a:r>
              <a:rPr lang="en-US" altLang="en-US" sz="1350" dirty="0" err="1">
                <a:solidFill>
                  <a:schemeClr val="tx1"/>
                </a:solidFill>
              </a:rPr>
              <a:t>Tpol</a:t>
            </a:r>
            <a:r>
              <a:rPr lang="en-US" altLang="en-US" sz="1350" dirty="0">
                <a:solidFill>
                  <a:schemeClr val="tx1"/>
                </a:solidFill>
              </a:rPr>
              <a:t>: single photon mode measuring </a:t>
            </a:r>
            <a:r>
              <a:rPr lang="en-US" altLang="en-US" sz="1350" b="1" dirty="0">
                <a:solidFill>
                  <a:schemeClr val="tx1"/>
                </a:solidFill>
              </a:rPr>
              <a:t>space asymmetry </a:t>
            </a:r>
            <a:r>
              <a:rPr lang="en-US" altLang="en-US" sz="1350" dirty="0">
                <a:solidFill>
                  <a:schemeClr val="tx1"/>
                </a:solidFill>
              </a:rPr>
              <a:t>with sampling calorimeter. </a:t>
            </a:r>
            <a:endParaRPr lang="en-US" altLang="en-US" sz="1350" dirty="0"/>
          </a:p>
          <a:p>
            <a:pPr>
              <a:spcBef>
                <a:spcPct val="50000"/>
              </a:spcBef>
            </a:pPr>
            <a:r>
              <a:rPr lang="it-IT" altLang="en-US" sz="900" dirty="0">
                <a:solidFill>
                  <a:schemeClr val="tx1"/>
                </a:solidFill>
              </a:rPr>
              <a:t>NIM A329 (1993) 79</a:t>
            </a:r>
            <a:endParaRPr lang="en-US" altLang="en-US" sz="900" dirty="0">
              <a:solidFill>
                <a:schemeClr val="tx1"/>
              </a:solidFill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A4FCA7A8-B10E-9B40-D935-554912F2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12" y="1589862"/>
            <a:ext cx="3207088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solidFill>
                  <a:schemeClr val="tx1"/>
                </a:solidFill>
              </a:rPr>
              <a:t>1994 - </a:t>
            </a:r>
            <a:r>
              <a:rPr lang="en-US" altLang="en-US" sz="1350" dirty="0" err="1">
                <a:solidFill>
                  <a:schemeClr val="tx1"/>
                </a:solidFill>
              </a:rPr>
              <a:t>Lpol</a:t>
            </a:r>
            <a:r>
              <a:rPr lang="en-US" altLang="en-US" sz="1350" dirty="0">
                <a:solidFill>
                  <a:schemeClr val="tx1"/>
                </a:solidFill>
              </a:rPr>
              <a:t>: 1000 </a:t>
            </a:r>
            <a:r>
              <a:rPr lang="en-US" altLang="en-US" sz="1350" dirty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</a:t>
            </a:r>
            <a:r>
              <a:rPr lang="en-US" altLang="en-US" sz="1350" dirty="0">
                <a:solidFill>
                  <a:schemeClr val="tx1"/>
                </a:solidFill>
              </a:rPr>
              <a:t> x BX measuring the </a:t>
            </a:r>
            <a:r>
              <a:rPr lang="en-US" altLang="en-US" sz="1350" b="1" dirty="0">
                <a:solidFill>
                  <a:schemeClr val="tx1"/>
                </a:solidFill>
              </a:rPr>
              <a:t>energy asymmetry </a:t>
            </a:r>
            <a:r>
              <a:rPr lang="en-US" altLang="en-US" sz="1350" dirty="0">
                <a:solidFill>
                  <a:schemeClr val="tx1"/>
                </a:solidFill>
              </a:rPr>
              <a:t>in crystal calorimeter (COMPTON scattering). Single </a:t>
            </a:r>
            <a:r>
              <a:rPr lang="en-US" altLang="en-US" sz="135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350" dirty="0">
                <a:solidFill>
                  <a:schemeClr val="tx1"/>
                </a:solidFill>
              </a:rPr>
              <a:t> for calibration.</a:t>
            </a:r>
          </a:p>
          <a:p>
            <a:pPr>
              <a:spcBef>
                <a:spcPct val="50000"/>
              </a:spcBef>
            </a:pPr>
            <a:r>
              <a:rPr lang="en-US" altLang="en-US" sz="900" dirty="0">
                <a:solidFill>
                  <a:schemeClr val="tx1"/>
                </a:solidFill>
              </a:rPr>
              <a:t>NIM A 479 (2002) 334 </a:t>
            </a:r>
            <a:endParaRPr lang="en-US" altLang="en-US" sz="9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7909A3-D0A5-A634-C178-13BCB32F3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04" r="7969" b="57701"/>
          <a:stretch/>
        </p:blipFill>
        <p:spPr>
          <a:xfrm>
            <a:off x="6629400" y="3125307"/>
            <a:ext cx="2140027" cy="22467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FD1CE3-0548-5FF5-557C-ABBBF994B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252" y="1645566"/>
            <a:ext cx="2499761" cy="20502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379B8F-4CE4-BD68-8725-C9FAE2AAC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027581"/>
            <a:ext cx="1996678" cy="514913"/>
          </a:xfrm>
          <a:prstGeom prst="rect">
            <a:avLst/>
          </a:prstGeom>
        </p:spPr>
      </p:pic>
      <p:sp>
        <p:nvSpPr>
          <p:cNvPr id="50" name="Text Box 5">
            <a:extLst>
              <a:ext uri="{FF2B5EF4-FFF2-40B4-BE49-F238E27FC236}">
                <a16:creationId xmlns:a16="http://schemas.microsoft.com/office/drawing/2014/main" id="{48460752-53A6-251B-E6B7-C37A32169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48" y="4067770"/>
            <a:ext cx="32070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solidFill>
                  <a:schemeClr val="tx1"/>
                </a:solidFill>
              </a:rPr>
              <a:t>2006 - Fabry-Perot </a:t>
            </a:r>
            <a:r>
              <a:rPr lang="en-US" altLang="en-US" sz="1350" dirty="0" err="1">
                <a:solidFill>
                  <a:schemeClr val="tx1"/>
                </a:solidFill>
              </a:rPr>
              <a:t>Lpol</a:t>
            </a:r>
            <a:r>
              <a:rPr lang="en-US" altLang="en-US" sz="1350" dirty="0">
                <a:solidFill>
                  <a:schemeClr val="tx1"/>
                </a:solidFill>
              </a:rPr>
              <a:t>: increase the statistical precision thanks to the addition of the cavity </a:t>
            </a:r>
            <a:endParaRPr lang="en-US" altLang="en-US" sz="1350" dirty="0"/>
          </a:p>
          <a:p>
            <a:pPr>
              <a:spcBef>
                <a:spcPct val="50000"/>
              </a:spcBef>
            </a:pPr>
            <a:r>
              <a:rPr lang="it-IT" altLang="en-US" sz="900" dirty="0">
                <a:solidFill>
                  <a:schemeClr val="tx1"/>
                </a:solidFill>
              </a:rPr>
              <a:t>JINST 5 (2010) P06005</a:t>
            </a:r>
            <a:endParaRPr lang="en-US" altLang="en-US" sz="90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98F606-6430-A660-7697-C11D0714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e-beam polarimeters at HERA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BB2EE-5733-1FDE-FBF4-A03DB570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B66DB-D249-4036-FD22-C2F158F2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475EE-054E-D966-4717-0F1B2E54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study the INNER Structure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en-US" sz="2000" dirty="0">
                    <a:solidFill>
                      <a:schemeClr val="accent2"/>
                    </a:solidFill>
                  </a:rPr>
                  <a:t>DIS/SIDIS off polarized p, d, n targets</a:t>
                </a:r>
              </a:p>
              <a:p>
                <a:endParaRPr lang="en-US" sz="2000" b="1" dirty="0">
                  <a:solidFill>
                    <a:schemeClr val="accent2"/>
                  </a:solidFill>
                </a:endParaRPr>
              </a:p>
              <a:p>
                <a:endParaRPr lang="en-GB" sz="1600" b="1" dirty="0"/>
              </a:p>
              <a:p>
                <a:endParaRPr lang="en-GB" sz="1600" b="1" dirty="0"/>
              </a:p>
              <a:p>
                <a:r>
                  <a:rPr lang="en-GB" sz="2000" dirty="0">
                    <a:solidFill>
                      <a:schemeClr val="accent2"/>
                    </a:solidFill>
                  </a:rPr>
                  <a:t>Drell-Yan/W/jets in Hadron </a:t>
                </a:r>
                <a:r>
                  <a:rPr lang="en-GB" sz="2000" dirty="0" err="1">
                    <a:solidFill>
                      <a:schemeClr val="accent2"/>
                    </a:solidFill>
                  </a:rPr>
                  <a:t>Hadron</a:t>
                </a:r>
                <a:endParaRPr lang="en-GB" sz="2000" dirty="0">
                  <a:solidFill>
                    <a:schemeClr val="accent2"/>
                  </a:solidFill>
                </a:endParaRP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86" t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4" y="1429661"/>
            <a:ext cx="1603585" cy="11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0258" y="1257786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C00000"/>
                </a:solidFill>
              </a:rPr>
              <a:t>Cern</a:t>
            </a:r>
            <a:r>
              <a:rPr lang="en-GB" sz="1600" dirty="0">
                <a:solidFill>
                  <a:srgbClr val="C00000"/>
                </a:solidFill>
              </a:rPr>
              <a:t>/Hera/</a:t>
            </a:r>
            <a:r>
              <a:rPr lang="en-GB" sz="1600" dirty="0" err="1">
                <a:solidFill>
                  <a:srgbClr val="C00000"/>
                </a:solidFill>
              </a:rPr>
              <a:t>Jlab</a:t>
            </a:r>
            <a:endParaRPr lang="en-GB" sz="1600" dirty="0">
              <a:solidFill>
                <a:srgbClr val="C00000"/>
              </a:solidFill>
            </a:endParaRPr>
          </a:p>
          <a:p>
            <a:r>
              <a:rPr lang="en-GB" sz="1600" i="1" dirty="0">
                <a:solidFill>
                  <a:srgbClr val="C00000"/>
                </a:solidFill>
              </a:rPr>
              <a:t>future: </a:t>
            </a:r>
            <a:r>
              <a:rPr lang="en-GB" sz="1600" b="1" i="1" dirty="0" err="1">
                <a:solidFill>
                  <a:srgbClr val="C00000"/>
                </a:solidFill>
              </a:rPr>
              <a:t>eN</a:t>
            </a:r>
            <a:r>
              <a:rPr lang="en-GB" sz="1600" b="1" i="1" dirty="0">
                <a:solidFill>
                  <a:srgbClr val="C00000"/>
                </a:solidFill>
              </a:rPr>
              <a:t> colliders?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97201"/>
            <a:ext cx="2009775" cy="89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25819" y="3017029"/>
            <a:ext cx="3937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CERN(COMPASS/LHC)/RHIC/</a:t>
            </a:r>
            <a:r>
              <a:rPr lang="en-GB" i="1" dirty="0">
                <a:solidFill>
                  <a:srgbClr val="C00000"/>
                </a:solidFill>
              </a:rPr>
              <a:t>FNAL</a:t>
            </a:r>
          </a:p>
          <a:p>
            <a:r>
              <a:rPr lang="en-GB" i="1" dirty="0">
                <a:solidFill>
                  <a:srgbClr val="C00000"/>
                </a:solidFill>
              </a:rPr>
              <a:t>future: </a:t>
            </a:r>
            <a:r>
              <a:rPr lang="en-GB" b="1" i="1" dirty="0">
                <a:solidFill>
                  <a:srgbClr val="C00000"/>
                </a:solidFill>
              </a:rPr>
              <a:t>FAIR, </a:t>
            </a:r>
            <a:r>
              <a:rPr lang="en-GB" b="1" i="1" dirty="0" err="1">
                <a:solidFill>
                  <a:srgbClr val="C00000"/>
                </a:solidFill>
              </a:rPr>
              <a:t>JPark</a:t>
            </a:r>
            <a:r>
              <a:rPr lang="en-GB" b="1" i="1" dirty="0">
                <a:solidFill>
                  <a:srgbClr val="C00000"/>
                </a:solidFill>
              </a:rPr>
              <a:t>, NICA</a:t>
            </a: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26977" y="1654104"/>
                <a:ext cx="3699539" cy="434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h𝑋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77" y="1654104"/>
                <a:ext cx="3699539" cy="434734"/>
              </a:xfrm>
              <a:prstGeom prst="rect">
                <a:avLst/>
              </a:prstGeom>
              <a:blipFill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610100" y="2454225"/>
                <a:ext cx="4159472" cy="402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acc>
                            <m:accPr>
                              <m:chr m:val="̅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2454225"/>
                <a:ext cx="4159472" cy="402033"/>
              </a:xfrm>
              <a:prstGeom prst="rect">
                <a:avLst/>
              </a:prstGeom>
              <a:blipFill>
                <a:blip r:embed="rId6"/>
                <a:stretch>
                  <a:fillRect t="-3030" r="-2489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143081"/>
              </p:ext>
            </p:extLst>
          </p:nvPr>
        </p:nvGraphicFramePr>
        <p:xfrm>
          <a:off x="633577" y="4531251"/>
          <a:ext cx="1827212" cy="92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7771320" imgH="3949200" progId="">
                  <p:embed/>
                </p:oleObj>
              </mc:Choice>
              <mc:Fallback>
                <p:oleObj r:id="rId7" imgW="7771320" imgH="3949200" progId="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3577" y="4531251"/>
                        <a:ext cx="1827212" cy="92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86934" y="461314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LEP/SLAC/BELLE/BES</a:t>
            </a:r>
            <a:endParaRPr lang="en-GB" i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207075" y="4195400"/>
                <a:ext cx="4715265" cy="448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ℓℓ→</m:t>
                          </m:r>
                          <m:acc>
                            <m:accPr>
                              <m:chr m:val="̅"/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en-US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075" y="4195400"/>
                <a:ext cx="4715265" cy="448328"/>
              </a:xfrm>
              <a:prstGeom prst="rect">
                <a:avLst/>
              </a:prstGeom>
              <a:blipFill>
                <a:blip r:embed="rId9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7" name="Picture 16" descr="factorisation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58" y="3008069"/>
            <a:ext cx="2127413" cy="909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221491" y="1202399"/>
                <a:ext cx="2575257" cy="406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p>
                      </m:sSup>
                      <m:r>
                        <a:rPr lang="en-US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91" y="1202399"/>
                <a:ext cx="2575257" cy="406971"/>
              </a:xfrm>
              <a:prstGeom prst="rect">
                <a:avLst/>
              </a:prstGeom>
              <a:blipFill>
                <a:blip r:embed="rId11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1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7149E-4AC8-CB7D-21BD-085ACF9DFF62}"/>
              </a:ext>
            </a:extLst>
          </p:cNvPr>
          <p:cNvSpPr txBox="1"/>
          <p:nvPr/>
        </p:nvSpPr>
        <p:spPr>
          <a:xfrm>
            <a:off x="228601" y="1002050"/>
            <a:ext cx="8610600" cy="424731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CEBAF (Continuous Electron Beam Accelerator Facility) at Jefferson Lab</a:t>
            </a:r>
          </a:p>
          <a:p>
            <a:endParaRPr lang="en-US" sz="1500" dirty="0"/>
          </a:p>
          <a:p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The 6 GeV accelerator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0.6-6 GeV electrons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3 experimental halls (Hall-A, -B and C)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Almost continuous beams, ~ 100% duty cycle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Years: 1995 – 2012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The 12 GeV electrons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Up to 12 GeV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Upgrade of the 3 experimental Halls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Addition of a 4</a:t>
            </a:r>
            <a:r>
              <a:rPr lang="en-US" sz="1500" baseline="30000" dirty="0"/>
              <a:t>th</a:t>
            </a:r>
            <a:r>
              <a:rPr lang="en-US" sz="1500" dirty="0"/>
              <a:t> Hall (Hall-D) dedicated to </a:t>
            </a:r>
          </a:p>
          <a:p>
            <a:pPr lvl="1"/>
            <a:r>
              <a:rPr lang="en-US" sz="1500" dirty="0"/>
              <a:t>		photoproduction experiments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Years: from 2014, from 2017 with upgraded Halls</a:t>
            </a:r>
          </a:p>
          <a:p>
            <a:pPr lvl="1"/>
            <a:endParaRPr lang="en-US" sz="1500" dirty="0"/>
          </a:p>
        </p:txBody>
      </p:sp>
      <p:pic>
        <p:nvPicPr>
          <p:cNvPr id="14" name="Picture 13" descr="A picture containing diagram, screenshot, design&#10;&#10;Description automatically generated">
            <a:extLst>
              <a:ext uri="{FF2B5EF4-FFF2-40B4-BE49-F238E27FC236}">
                <a16:creationId xmlns:a16="http://schemas.microsoft.com/office/drawing/2014/main" id="{83930E95-D539-4CCB-C285-1CBB58485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5601"/>
          <a:stretch/>
        </p:blipFill>
        <p:spPr>
          <a:xfrm>
            <a:off x="6303727" y="3360307"/>
            <a:ext cx="2443163" cy="1778657"/>
          </a:xfrm>
          <a:prstGeom prst="rect">
            <a:avLst/>
          </a:prstGeom>
        </p:spPr>
      </p:pic>
      <p:pic>
        <p:nvPicPr>
          <p:cNvPr id="16" name="Picture 15" descr="A picture containing text, diagram, screenshot&#10;&#10;Description automatically generated">
            <a:extLst>
              <a:ext uri="{FF2B5EF4-FFF2-40B4-BE49-F238E27FC236}">
                <a16:creationId xmlns:a16="http://schemas.microsoft.com/office/drawing/2014/main" id="{D629F118-32B2-275A-F2EF-7847BFDFF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72" y="1305251"/>
            <a:ext cx="2321935" cy="1647208"/>
          </a:xfrm>
          <a:prstGeom prst="rect">
            <a:avLst/>
          </a:prstGeom>
        </p:spPr>
      </p:pic>
      <p:pic>
        <p:nvPicPr>
          <p:cNvPr id="18" name="Picture 17" descr="A picture containing tree, junction, aerial photography, intersection&#10;&#10;Description automatically generated">
            <a:extLst>
              <a:ext uri="{FF2B5EF4-FFF2-40B4-BE49-F238E27FC236}">
                <a16:creationId xmlns:a16="http://schemas.microsoft.com/office/drawing/2014/main" id="{524A6FFA-820C-F596-7398-4C5607D5A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09" y="1128478"/>
            <a:ext cx="1736490" cy="212142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BDE958-7765-A809-7F96-1F033D3A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Intense e-beam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BBDAE-38E5-C507-0129-7A917DB8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C1D5B-2A80-8740-D5FE-40FFAC2D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FA0C5-8FAB-9F84-BDFE-5EE4187B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79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diagram, screenshot&#10;&#10;Description automatically generated">
            <a:extLst>
              <a:ext uri="{FF2B5EF4-FFF2-40B4-BE49-F238E27FC236}">
                <a16:creationId xmlns:a16="http://schemas.microsoft.com/office/drawing/2014/main" id="{DCD592F9-5D72-F0CB-8F42-B96F1FABB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53" y="3894366"/>
            <a:ext cx="1493502" cy="105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7149E-4AC8-CB7D-21BD-085ACF9DFF62}"/>
              </a:ext>
            </a:extLst>
          </p:cNvPr>
          <p:cNvSpPr txBox="1"/>
          <p:nvPr/>
        </p:nvSpPr>
        <p:spPr>
          <a:xfrm>
            <a:off x="269144" y="1010042"/>
            <a:ext cx="8605711" cy="399340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Polarized e-beams at CEBAF</a:t>
            </a:r>
          </a:p>
          <a:p>
            <a:endParaRPr lang="en-US" sz="1500" b="1" dirty="0"/>
          </a:p>
          <a:p>
            <a:r>
              <a:rPr lang="en-US" sz="1500" b="1" dirty="0"/>
              <a:t>A series of 3 sources </a:t>
            </a: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GaAs treated to have a negative electron affinity (NEA) as e-source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photoemission using monochromatic circularly polarized laser light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Making photocathode life-time longer by  improving vacuum and photocathode preparation</a:t>
            </a:r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pPr lvl="2"/>
            <a:endParaRPr lang="en-US" sz="1500" dirty="0"/>
          </a:p>
          <a:p>
            <a:endParaRPr lang="en-US" sz="1500" b="1" dirty="0"/>
          </a:p>
          <a:p>
            <a:r>
              <a:rPr lang="en-US" sz="1500" b="1" dirty="0"/>
              <a:t>Managing beam polarization in the accelerator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At CEBAF, net spin precession only in the horizontal plane (any spin orientation possible):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no net vertical bend between the injector and the experimental hall beam lines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/>
              <a:t>no energy difference between pairs of equal and opposite vertical bends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negligible loss of polarization between the injector and the experimental halls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6408D-D7D7-C449-BB21-3810E994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54" y="3061524"/>
            <a:ext cx="2629358" cy="1503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0FCF101-8197-9A61-8DA0-ED460C22BC84}"/>
              </a:ext>
            </a:extLst>
          </p:cNvPr>
          <p:cNvGrpSpPr/>
          <p:nvPr/>
        </p:nvGrpSpPr>
        <p:grpSpPr>
          <a:xfrm>
            <a:off x="457200" y="2552700"/>
            <a:ext cx="5255498" cy="1134146"/>
            <a:chOff x="0" y="1365211"/>
            <a:chExt cx="12192000" cy="19903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F9509D-6616-A42C-474B-7108DB21F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8366"/>
            <a:stretch/>
          </p:blipFill>
          <p:spPr>
            <a:xfrm>
              <a:off x="0" y="1365211"/>
              <a:ext cx="12192000" cy="8929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CD8AF-249A-D229-6C0C-BFD0D6DDA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3413"/>
            <a:stretch/>
          </p:blipFill>
          <p:spPr>
            <a:xfrm>
              <a:off x="0" y="2258179"/>
              <a:ext cx="12192000" cy="1097418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193ED03-0483-3E8D-F68D-3E065F34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Polarized e-beam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12E56-9446-6A45-2487-DE1A49BF0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B4E7C-FAA6-7AB8-6307-2DC18FD6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2698-4773-232F-B11F-0D46DC5D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40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7149E-4AC8-CB7D-21BD-085ACF9DFF62}"/>
              </a:ext>
            </a:extLst>
          </p:cNvPr>
          <p:cNvSpPr txBox="1"/>
          <p:nvPr/>
        </p:nvSpPr>
        <p:spPr>
          <a:xfrm>
            <a:off x="222165" y="1075458"/>
            <a:ext cx="6726831" cy="3231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The HERA polarized lepton beam scattering off a </a:t>
            </a:r>
            <a:r>
              <a:rPr lang="en-US" sz="1500" dirty="0">
                <a:highlight>
                  <a:srgbClr val="00FFFF"/>
                </a:highlight>
              </a:rPr>
              <a:t>gaseous polarized jet target</a:t>
            </a:r>
          </a:p>
        </p:txBody>
      </p:sp>
      <p:pic>
        <p:nvPicPr>
          <p:cNvPr id="9" name="Picture 8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FB5B7F32-9D40-9504-6E9E-911D75251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17" y="2630407"/>
            <a:ext cx="3635261" cy="239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8D515-AE87-3E50-2D88-3A276439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2" y="1565214"/>
            <a:ext cx="4959548" cy="281628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CC21066-4B8F-6F74-A1B6-9E8F31C49E43}"/>
              </a:ext>
            </a:extLst>
          </p:cNvPr>
          <p:cNvSpPr/>
          <p:nvPr/>
        </p:nvSpPr>
        <p:spPr>
          <a:xfrm>
            <a:off x="1999305" y="1472880"/>
            <a:ext cx="606122" cy="3790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D0FC44-77FF-885F-FF20-FDA4E5FF94B9}"/>
              </a:ext>
            </a:extLst>
          </p:cNvPr>
          <p:cNvCxnSpPr>
            <a:cxnSpLocks/>
          </p:cNvCxnSpPr>
          <p:nvPr/>
        </p:nvCxnSpPr>
        <p:spPr>
          <a:xfrm>
            <a:off x="2615453" y="1558566"/>
            <a:ext cx="0" cy="8776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4ABF044-D48A-ADA0-9E07-DEC3F98BBA57}"/>
              </a:ext>
            </a:extLst>
          </p:cNvPr>
          <p:cNvSpPr txBox="1"/>
          <p:nvPr/>
        </p:nvSpPr>
        <p:spPr>
          <a:xfrm>
            <a:off x="454034" y="3929602"/>
            <a:ext cx="1233353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0"/>
              </a:rPr>
              <a:t>Atomic Beam Source</a:t>
            </a:r>
            <a:endParaRPr lang="en-US" sz="1053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54FD1-7BAC-354E-72B7-5863E19D8098}"/>
              </a:ext>
            </a:extLst>
          </p:cNvPr>
          <p:cNvSpPr txBox="1"/>
          <p:nvPr/>
        </p:nvSpPr>
        <p:spPr>
          <a:xfrm>
            <a:off x="1832448" y="4113416"/>
            <a:ext cx="12763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0"/>
              </a:rPr>
              <a:t>target chamber</a:t>
            </a:r>
            <a:endParaRPr lang="en-US" sz="1053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684269-1F8C-36F1-4CA9-80D034736CA6}"/>
              </a:ext>
            </a:extLst>
          </p:cNvPr>
          <p:cNvSpPr txBox="1"/>
          <p:nvPr/>
        </p:nvSpPr>
        <p:spPr>
          <a:xfrm>
            <a:off x="3183982" y="4013761"/>
            <a:ext cx="109230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0"/>
              </a:rPr>
              <a:t>Target Gas </a:t>
            </a:r>
          </a:p>
          <a:p>
            <a:pPr algn="l"/>
            <a:r>
              <a:rPr lang="en-US" sz="1350" b="1" i="0" u="none" strike="noStrike" baseline="0" dirty="0">
                <a:latin typeface="CMR10"/>
              </a:rPr>
              <a:t>Analyzer</a:t>
            </a:r>
            <a:endParaRPr lang="en-US" sz="1053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11521-C2C9-F1C9-C118-07940991F9E9}"/>
              </a:ext>
            </a:extLst>
          </p:cNvPr>
          <p:cNvSpPr txBox="1"/>
          <p:nvPr/>
        </p:nvSpPr>
        <p:spPr>
          <a:xfrm>
            <a:off x="3182495" y="4410460"/>
            <a:ext cx="989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u="none" strike="noStrike" baseline="0" dirty="0">
                <a:latin typeface="CMR12"/>
              </a:rPr>
              <a:t>(relative atomic and molecular </a:t>
            </a:r>
          </a:p>
          <a:p>
            <a:r>
              <a:rPr lang="en-US" sz="1200" b="0" i="0" u="none" strike="noStrike" baseline="0" dirty="0">
                <a:latin typeface="CMR12"/>
              </a:rPr>
              <a:t>content of the gas)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CE13EC-FE9B-BFF8-CBF5-5CED1CA83C8C}"/>
              </a:ext>
            </a:extLst>
          </p:cNvPr>
          <p:cNvSpPr txBox="1"/>
          <p:nvPr/>
        </p:nvSpPr>
        <p:spPr>
          <a:xfrm>
            <a:off x="5174308" y="1530458"/>
            <a:ext cx="3575000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0" i="0" u="none" strike="noStrike" baseline="0" dirty="0">
                <a:latin typeface="CMR12"/>
              </a:rPr>
              <a:t>A magnet surrounding the storage cell provides </a:t>
            </a:r>
          </a:p>
          <a:p>
            <a:pPr algn="l"/>
            <a:r>
              <a:rPr lang="en-US" sz="1350" b="0" i="0" u="none" strike="noStrike" baseline="0" dirty="0">
                <a:latin typeface="CMR12"/>
              </a:rPr>
              <a:t>a holding field defining the polarization axis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Longitudinal polarized </a:t>
            </a:r>
            <a:r>
              <a:rPr lang="en-US" sz="1053" baseline="30000" dirty="0">
                <a:latin typeface="CMR12"/>
              </a:rPr>
              <a:t>3</a:t>
            </a:r>
            <a:r>
              <a:rPr lang="en-US" sz="1053" dirty="0">
                <a:latin typeface="CMR12"/>
              </a:rPr>
              <a:t>He up to 1996 </a:t>
            </a:r>
            <a:endParaRPr lang="en-US" sz="1350" b="0" i="0" u="none" strike="noStrike" baseline="0" dirty="0">
              <a:latin typeface="CMR1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Longitudinal polarization up to 2000 (H, D)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Transverse polarization from 2002 (H)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A5BB74-90C1-C7A2-50D8-BF1B771648A3}"/>
              </a:ext>
            </a:extLst>
          </p:cNvPr>
          <p:cNvSpPr txBox="1"/>
          <p:nvPr/>
        </p:nvSpPr>
        <p:spPr>
          <a:xfrm>
            <a:off x="1577643" y="4355313"/>
            <a:ext cx="16895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0" b="0" i="0" u="sng" strike="noStrike" baseline="0" dirty="0">
                <a:latin typeface="CMR12"/>
              </a:rPr>
              <a:t>evacuated</a:t>
            </a:r>
            <a:r>
              <a:rPr lang="en-US" sz="1050" b="0" i="0" u="none" strike="noStrike" baseline="0" dirty="0">
                <a:latin typeface="CMR12"/>
              </a:rPr>
              <a:t> by two turbo-molecular pumps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0" b="0" i="0" u="none" strike="noStrike" baseline="0" dirty="0">
                <a:latin typeface="CMR12"/>
              </a:rPr>
              <a:t>pressure is typically 10</a:t>
            </a:r>
            <a:r>
              <a:rPr lang="en-US" sz="1050" b="0" i="0" u="none" strike="noStrike" baseline="30000" dirty="0">
                <a:latin typeface="CMSY8"/>
              </a:rPr>
              <a:t>−</a:t>
            </a:r>
            <a:r>
              <a:rPr lang="en-US" sz="1050" b="0" i="0" u="none" strike="noStrike" baseline="30000" dirty="0">
                <a:latin typeface="CMR8"/>
              </a:rPr>
              <a:t>7</a:t>
            </a:r>
            <a:r>
              <a:rPr lang="en-US" sz="1050" b="0" i="0" u="none" strike="noStrike" baseline="0" dirty="0">
                <a:latin typeface="CMR12"/>
              </a:rPr>
              <a:t>mbar</a:t>
            </a:r>
            <a:endParaRPr lang="en-US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BC3867-DF82-C546-7130-3F2759436468}"/>
              </a:ext>
            </a:extLst>
          </p:cNvPr>
          <p:cNvSpPr txBox="1"/>
          <p:nvPr/>
        </p:nvSpPr>
        <p:spPr>
          <a:xfrm>
            <a:off x="4121527" y="4159639"/>
            <a:ext cx="936899" cy="1223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b="0" i="0" u="none" strike="noStrike" baseline="0" dirty="0">
                <a:latin typeface="CMR12"/>
              </a:rPr>
              <a:t>relative populations</a:t>
            </a:r>
            <a:endParaRPr lang="en-US" sz="1050" b="0" i="0" u="none" strike="noStrike" baseline="0" dirty="0">
              <a:latin typeface="CMMI8"/>
            </a:endParaRPr>
          </a:p>
          <a:p>
            <a:pPr algn="l"/>
            <a:r>
              <a:rPr lang="en-US" sz="1050" b="0" i="0" u="none" strike="noStrike" baseline="0" dirty="0">
                <a:latin typeface="CMR12"/>
              </a:rPr>
              <a:t>of the hyperfine states of H, D inducing rf transitions</a:t>
            </a:r>
            <a:endParaRPr lang="en-US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31F35-B4F9-9125-38DF-1AF3D12611DE}"/>
              </a:ext>
            </a:extLst>
          </p:cNvPr>
          <p:cNvSpPr txBox="1"/>
          <p:nvPr/>
        </p:nvSpPr>
        <p:spPr>
          <a:xfrm>
            <a:off x="4036198" y="3683815"/>
            <a:ext cx="1022228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 err="1">
                <a:latin typeface="CMR10"/>
              </a:rPr>
              <a:t>Breit</a:t>
            </a:r>
            <a:r>
              <a:rPr lang="en-US" sz="1350" b="1" i="0" u="none" strike="noStrike" baseline="0" dirty="0">
                <a:latin typeface="CMR10"/>
              </a:rPr>
              <a:t>-Rabi </a:t>
            </a:r>
          </a:p>
          <a:p>
            <a:pPr algn="l"/>
            <a:r>
              <a:rPr lang="en-US" sz="1350" b="1" i="0" u="none" strike="noStrike" baseline="0" dirty="0">
                <a:latin typeface="CMR10"/>
              </a:rPr>
              <a:t>Polarimeter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F2622A-1634-0C98-CCAE-2DF12E95D6B6}"/>
              </a:ext>
            </a:extLst>
          </p:cNvPr>
          <p:cNvSpPr txBox="1"/>
          <p:nvPr/>
        </p:nvSpPr>
        <p:spPr>
          <a:xfrm>
            <a:off x="158949" y="1663529"/>
            <a:ext cx="1271021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NIM A 540 (2005) 68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508E41-B2B0-E838-2D20-93F82FED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HERMES: Fixed target at HERA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2B64E2-048A-3912-1BBB-328DC8AF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BD7F6-A12B-36CC-4AD7-219CFF0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2DD3-97EC-3865-F5C2-B905DDBF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1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368272D-2878-6160-6A77-5884F84A157B}"/>
              </a:ext>
            </a:extLst>
          </p:cNvPr>
          <p:cNvSpPr txBox="1"/>
          <p:nvPr/>
        </p:nvSpPr>
        <p:spPr>
          <a:xfrm>
            <a:off x="194125" y="1170554"/>
            <a:ext cx="1241414" cy="34624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SMC polarized target,</a:t>
            </a:r>
          </a:p>
          <a:p>
            <a:r>
              <a:rPr lang="en-US" sz="750" dirty="0"/>
              <a:t>NIMA  437 (1999) 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53FC6F-35DC-FD37-7812-716620661661}"/>
              </a:ext>
            </a:extLst>
          </p:cNvPr>
          <p:cNvSpPr txBox="1"/>
          <p:nvPr/>
        </p:nvSpPr>
        <p:spPr>
          <a:xfrm>
            <a:off x="5273921" y="2345281"/>
            <a:ext cx="3182193" cy="25228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Relevant parameters of the SMC polarized target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cells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opposite polarization, 65 cm each, 30 cm gap, 5 cm 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u="sng" dirty="0">
                <a:latin typeface="Arial" panose="020B0604020202020204" pitchFamily="34" charset="0"/>
                <a:cs typeface="Arial" panose="020B0604020202020204" pitchFamily="34" charset="0"/>
              </a:rPr>
              <a:t>Superconducting solenoid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2.5 T, </a:t>
            </a:r>
            <a:r>
              <a:rPr lang="en-US" sz="1053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3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icrowave sources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70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Coil superposed on the solenoid coil to produce a </a:t>
            </a:r>
            <a:r>
              <a:rPr lang="en-US" sz="1053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dipole transversal field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0.5 T for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polarization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reversal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transverse polarization  (~50 </a:t>
            </a:r>
            <a:r>
              <a:rPr lang="en-US" sz="1053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reduce relation time at 0.5 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u="sng" dirty="0">
                <a:latin typeface="Arial" panose="020B0604020202020204" pitchFamily="34" charset="0"/>
                <a:cs typeface="Arial" panose="020B0604020202020204" pitchFamily="34" charset="0"/>
              </a:rPr>
              <a:t>Dilution refrigerator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nuclear magnetic resonance (NMR) system 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10 coils was designed for polarization measurement in the two target cells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23128B4-E0A7-3ED4-3BE4-409511465D0F}"/>
              </a:ext>
            </a:extLst>
          </p:cNvPr>
          <p:cNvGrpSpPr/>
          <p:nvPr/>
        </p:nvGrpSpPr>
        <p:grpSpPr>
          <a:xfrm>
            <a:off x="265791" y="1941781"/>
            <a:ext cx="4230009" cy="3277919"/>
            <a:chOff x="146268" y="2141165"/>
            <a:chExt cx="5640012" cy="43705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69B95F-2C76-EBEE-EA9F-0940BAE7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68" y="2141165"/>
              <a:ext cx="5640012" cy="41433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C697FC-BC79-4CE3-F951-AB21616847B9}"/>
                </a:ext>
              </a:extLst>
            </p:cNvPr>
            <p:cNvSpPr txBox="1"/>
            <p:nvPr/>
          </p:nvSpPr>
          <p:spPr>
            <a:xfrm>
              <a:off x="2358116" y="2895877"/>
              <a:ext cx="969368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PT cells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41378F-888C-5AAB-0EA3-BB1623798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3295987"/>
              <a:ext cx="580959" cy="200467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B386AB-1ECB-43BD-7F39-0AC02A62F2ED}"/>
                </a:ext>
              </a:extLst>
            </p:cNvPr>
            <p:cNvCxnSpPr>
              <a:cxnSpLocks/>
            </p:cNvCxnSpPr>
            <p:nvPr/>
          </p:nvCxnSpPr>
          <p:spPr>
            <a:xfrm>
              <a:off x="2790759" y="3287215"/>
              <a:ext cx="988285" cy="201344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4B5A18-274F-ECD1-B1D1-C9E5073B61B0}"/>
                </a:ext>
              </a:extLst>
            </p:cNvPr>
            <p:cNvSpPr txBox="1"/>
            <p:nvPr/>
          </p:nvSpPr>
          <p:spPr>
            <a:xfrm>
              <a:off x="3609351" y="3028890"/>
              <a:ext cx="1539524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Solenoid coil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800B18-F75D-98D2-8B75-1A3EFE42C205}"/>
                </a:ext>
              </a:extLst>
            </p:cNvPr>
            <p:cNvSpPr txBox="1"/>
            <p:nvPr/>
          </p:nvSpPr>
          <p:spPr>
            <a:xfrm>
              <a:off x="3363850" y="6111614"/>
              <a:ext cx="1279838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dipole coil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A09D43-5CA9-0E17-A201-C6815DD0A2C3}"/>
                </a:ext>
              </a:extLst>
            </p:cNvPr>
            <p:cNvSpPr txBox="1"/>
            <p:nvPr/>
          </p:nvSpPr>
          <p:spPr>
            <a:xfrm>
              <a:off x="646793" y="6074960"/>
              <a:ext cx="2319481" cy="400110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Dilution refrigerator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5474F2B-7BAB-E5A9-5582-7865EE1AAE5A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1800504" y="5366482"/>
              <a:ext cx="6030" cy="7084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A9CF3B-93C8-7BAD-D25C-93C485E78A16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4003769" y="5557838"/>
              <a:ext cx="322884" cy="55377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FA2FBA9-1CA6-6B8D-441F-3EEFDE13F5BA}"/>
                </a:ext>
              </a:extLst>
            </p:cNvPr>
            <p:cNvCxnSpPr>
              <a:cxnSpLocks/>
            </p:cNvCxnSpPr>
            <p:nvPr/>
          </p:nvCxnSpPr>
          <p:spPr>
            <a:xfrm>
              <a:off x="4096109" y="3439615"/>
              <a:ext cx="230544" cy="173223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53AB4B-8E5E-9DAB-9600-108436CE01CF}"/>
              </a:ext>
            </a:extLst>
          </p:cNvPr>
          <p:cNvSpPr txBox="1"/>
          <p:nvPr/>
        </p:nvSpPr>
        <p:spPr>
          <a:xfrm>
            <a:off x="2761376" y="1044679"/>
            <a:ext cx="5848629" cy="740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 : dynamic nuclear polarization (DNP)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 &lt; 1 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a homogeneous magnetic field to polarize </a:t>
            </a:r>
            <a:r>
              <a:rPr lang="en-US" sz="1053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paramagnetic spins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a high degree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microwave field to transfer the polarization to the nuclear spins</a:t>
            </a:r>
            <a:endParaRPr lang="en-US" sz="105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CD0E44-A277-243A-475C-319CAC05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polarized targets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08060-F5E7-6BEC-AAA7-1FEEEA43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B7B38-77A7-7F27-D7EB-7EB8B012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82738-CD3E-869C-2A3B-DB589144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50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2DDBCC-04E2-A57B-1854-BA7BB170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247900"/>
            <a:ext cx="3045913" cy="30418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53AB4B-8E5E-9DAB-9600-108436CE01CF}"/>
              </a:ext>
            </a:extLst>
          </p:cNvPr>
          <p:cNvSpPr txBox="1"/>
          <p:nvPr/>
        </p:nvSpPr>
        <p:spPr>
          <a:xfrm>
            <a:off x="353875" y="1498904"/>
            <a:ext cx="5025333" cy="15506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Target materials</a:t>
            </a:r>
            <a:endParaRPr lang="en-US" sz="1053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un-paired electron spins with a density in the range of 10</a:t>
            </a:r>
            <a:r>
              <a:rPr lang="en-US" sz="1053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10</a:t>
            </a:r>
            <a:r>
              <a:rPr lang="en-US" sz="1053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sz="1053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3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needed, obtained by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Chemical doping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Irradiation to produce free radicals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Examples of PT target material (from SMC experience)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p↑: butanol (C</a:t>
            </a:r>
            <a:r>
              <a:rPr lang="en-US" sz="1053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53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OH) with a paramagnetic complex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p↑: irradiated ammonia (NH</a:t>
            </a:r>
            <a:r>
              <a:rPr lang="en-US" sz="1053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n↑: deuterated butanol (C</a:t>
            </a:r>
            <a:r>
              <a:rPr lang="en-US" sz="1053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53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OD) with a paramagnetic complex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02BCB-A8E6-949F-6F5D-9FA490DA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25" y="1833358"/>
            <a:ext cx="2075461" cy="59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E8D596-69B0-0053-DDDA-343403AA4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39" y="3390900"/>
            <a:ext cx="5243003" cy="12281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442D56-6091-4B66-A2AB-21380BDF91AA}"/>
              </a:ext>
            </a:extLst>
          </p:cNvPr>
          <p:cNvSpPr txBox="1"/>
          <p:nvPr/>
        </p:nvSpPr>
        <p:spPr>
          <a:xfrm>
            <a:off x="6616991" y="1371722"/>
            <a:ext cx="1241927" cy="2543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solidFill>
                  <a:srgbClr val="C00000"/>
                </a:solidFill>
              </a:rPr>
              <a:t>Dilution factor 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2C4C8-9B54-F592-DE9D-7D6314B3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polarized targets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6E97B-54A8-911B-F1FF-E19E2AB5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268B-5F27-4226-878E-943E08A5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FB9DB-3392-6BCC-A93B-6E258F92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50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053AB4B-8E5E-9DAB-9600-108436CE01CF}"/>
              </a:ext>
            </a:extLst>
          </p:cNvPr>
          <p:cNvSpPr txBox="1"/>
          <p:nvPr/>
        </p:nvSpPr>
        <p:spPr>
          <a:xfrm>
            <a:off x="300334" y="1058051"/>
            <a:ext cx="4103789" cy="416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Polarized target in operation at the experiments</a:t>
            </a:r>
          </a:p>
          <a:p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(still from SMC example)</a:t>
            </a:r>
            <a:endParaRPr lang="en-US" sz="1053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02461-E0C2-6493-03DE-F7AFBD54B386}"/>
              </a:ext>
            </a:extLst>
          </p:cNvPr>
          <p:cNvGrpSpPr/>
          <p:nvPr/>
        </p:nvGrpSpPr>
        <p:grpSpPr>
          <a:xfrm>
            <a:off x="505268" y="1800121"/>
            <a:ext cx="4205790" cy="3312527"/>
            <a:chOff x="793791" y="1949171"/>
            <a:chExt cx="5607720" cy="44167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1FAE0F-B5AB-F8B6-5E51-B2DEC6284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791" y="1949171"/>
              <a:ext cx="4437760" cy="441670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A14973-571F-2B66-A6F0-A9492A7D7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458" r="85124" b="12502"/>
            <a:stretch/>
          </p:blipFill>
          <p:spPr>
            <a:xfrm>
              <a:off x="5361586" y="3401219"/>
              <a:ext cx="1039925" cy="83581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CAD5443-8AC7-600E-C15C-EF0741A0A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2044" y="4136231"/>
              <a:ext cx="464344" cy="15859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7CFD7D-BAA9-22D4-6D88-7984B8EB07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1674" y="2310271"/>
              <a:ext cx="384714" cy="182595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2ADB74F-96CE-28A7-F587-87E32F44D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3149" y="3606854"/>
              <a:ext cx="862164" cy="2115290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A8D7DD5-2934-42D1-FDA1-4C2DC8BD78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8964" y="2460895"/>
              <a:ext cx="536349" cy="1145958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063B1B5-FCFC-5210-B3B1-9A1CB3CD4F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8599" y="3879959"/>
              <a:ext cx="1415830" cy="116199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B4553B-32F1-7037-C666-B6FB282BE1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8599" y="3199770"/>
              <a:ext cx="1415830" cy="68018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442D56-6091-4B66-A2AB-21380BDF91AA}"/>
              </a:ext>
            </a:extLst>
          </p:cNvPr>
          <p:cNvSpPr txBox="1"/>
          <p:nvPr/>
        </p:nvSpPr>
        <p:spPr>
          <a:xfrm>
            <a:off x="1176580" y="3055532"/>
            <a:ext cx="1049807" cy="4163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solidFill>
                  <a:srgbClr val="C00000"/>
                </a:solidFill>
              </a:rPr>
              <a:t>Longitudinal </a:t>
            </a:r>
          </a:p>
          <a:p>
            <a:r>
              <a:rPr lang="en-US" sz="1053" dirty="0">
                <a:solidFill>
                  <a:srgbClr val="C00000"/>
                </a:solidFill>
              </a:rPr>
              <a:t>polarization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EB5EAF-54C9-587A-22D1-3048C44AABCC}"/>
              </a:ext>
            </a:extLst>
          </p:cNvPr>
          <p:cNvSpPr txBox="1"/>
          <p:nvPr/>
        </p:nvSpPr>
        <p:spPr>
          <a:xfrm>
            <a:off x="4584346" y="1406253"/>
            <a:ext cx="4204850" cy="1226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solidFill>
                  <a:srgbClr val="C00000"/>
                </a:solidFill>
              </a:rPr>
              <a:t>Transverse polarization </a:t>
            </a:r>
            <a:r>
              <a:rPr lang="en-US" sz="1053" dirty="0"/>
              <a:t>(frozen spin mode) </a:t>
            </a:r>
          </a:p>
          <a:p>
            <a:endParaRPr lang="en-US" sz="1053" dirty="0"/>
          </a:p>
          <a:p>
            <a:r>
              <a:rPr lang="en-US" sz="1053" dirty="0"/>
              <a:t>Relaxation times function of magnetic field intensity and temperature; at 50 </a:t>
            </a:r>
            <a:r>
              <a:rPr lang="en-US" sz="1053" dirty="0" err="1"/>
              <a:t>mK</a:t>
            </a:r>
            <a:r>
              <a:rPr lang="en-US" sz="1053" dirty="0"/>
              <a:t> and 0.5 T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/>
              <a:t>Butanol :  1000 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/>
              <a:t>D-butanol : 600 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/>
              <a:t>Ammonia : 500 h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8BB0C4-BE72-D878-FA8E-C560C24045E6}"/>
              </a:ext>
            </a:extLst>
          </p:cNvPr>
          <p:cNvGrpSpPr/>
          <p:nvPr/>
        </p:nvGrpSpPr>
        <p:grpSpPr>
          <a:xfrm>
            <a:off x="5423531" y="2815020"/>
            <a:ext cx="2793469" cy="2297628"/>
            <a:chOff x="6920423" y="2967233"/>
            <a:chExt cx="3724625" cy="306350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A87BAF7-B48D-74D4-ABEE-B215C26D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0423" y="2967233"/>
              <a:ext cx="3724625" cy="306350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5987330-CB54-A11C-CB53-C26908945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706" r="85124" b="31629"/>
            <a:stretch/>
          </p:blipFill>
          <p:spPr>
            <a:xfrm>
              <a:off x="9205565" y="3776587"/>
              <a:ext cx="1039925" cy="2074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AE7C156-F8DA-A8FE-7F8D-EAC7A2AC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polarized targets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3C580A-379B-8174-F458-4427A4543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FF45-F88E-AA7D-1EF5-5E89080D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DC98A-5762-B159-1C29-D8A7B84B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6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6B3E6F5-C908-3D23-B94F-9F84412FE7E2}"/>
              </a:ext>
            </a:extLst>
          </p:cNvPr>
          <p:cNvSpPr txBox="1"/>
          <p:nvPr/>
        </p:nvSpPr>
        <p:spPr>
          <a:xfrm>
            <a:off x="5061273" y="798632"/>
            <a:ext cx="4640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u="none" strike="noStrike" baseline="0" dirty="0">
                <a:latin typeface="Calibri" panose="020F0502020204030204" pitchFamily="34" charset="0"/>
              </a:rPr>
              <a:t>BCDMS</a:t>
            </a:r>
            <a:endParaRPr lang="en-US" sz="1053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89EC3C-93DC-EF3E-DF68-9C9FDD919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2516" r="1641" b="2762"/>
          <a:stretch/>
        </p:blipFill>
        <p:spPr>
          <a:xfrm>
            <a:off x="3337871" y="983298"/>
            <a:ext cx="5568902" cy="29709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446F05-2B2F-DE18-FCFF-F0F0C26E4ACC}"/>
              </a:ext>
            </a:extLst>
          </p:cNvPr>
          <p:cNvSpPr txBox="1"/>
          <p:nvPr/>
        </p:nvSpPr>
        <p:spPr>
          <a:xfrm>
            <a:off x="249921" y="2496383"/>
            <a:ext cx="3124364" cy="28677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2"/>
              </a:rPr>
              <a:t>SOLID STATE PTs</a:t>
            </a:r>
          </a:p>
          <a:p>
            <a:pPr algn="l"/>
            <a:endParaRPr lang="en-US" sz="1350" b="1" i="0" u="none" strike="noStrike" baseline="0" dirty="0">
              <a:latin typeface="CMR1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0" i="0" u="none" strike="noStrike" baseline="0" dirty="0">
                <a:latin typeface="Symbol" panose="05050102010706020507" pitchFamily="18" charset="2"/>
              </a:rPr>
              <a:t>m-</a:t>
            </a:r>
            <a:r>
              <a:rPr lang="en-US" sz="1350" b="0" i="0" u="none" strike="noStrike" baseline="0" dirty="0">
                <a:latin typeface="CMR12"/>
              </a:rPr>
              <a:t>beams impose LONG (&gt; 1 m) solid-state PT to preserve luminosity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b="0" i="0" u="none" strike="noStrike" baseline="0" dirty="0">
                <a:latin typeface="CMR12"/>
              </a:rPr>
              <a:t>polarization reversal requiring ~ 1h every ~1w  </a:t>
            </a:r>
            <a:r>
              <a:rPr lang="en-US" sz="1053" b="0" i="0" u="none" strike="noStrike" baseline="0" dirty="0">
                <a:latin typeface="CMR12"/>
                <a:sym typeface="Wingdings" panose="05000000000000000000" pitchFamily="2" charset="2"/>
              </a:rPr>
              <a:t> 2(3) cells with opposite pol.</a:t>
            </a:r>
            <a:endParaRPr lang="en-US" sz="1053" b="0" i="0" u="none" strike="noStrike" baseline="0" dirty="0">
              <a:latin typeface="CMR1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Important dilution factors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No vertex detector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b="0" i="0" u="none" strike="noStrike" baseline="0" dirty="0">
              <a:latin typeface="CMR1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e-beams can operate with SHORT (some cm) solid state PTs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3" b="0" i="0" u="none" strike="noStrike" baseline="0" dirty="0">
              <a:latin typeface="CMR1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b="0" i="0" u="none" strike="noStrike" baseline="0" dirty="0">
                <a:latin typeface="CMR12"/>
              </a:rPr>
              <a:t>Frozen-spin operation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Target transverse polarization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b="0" i="0" u="none" strike="noStrike" baseline="0" dirty="0">
                <a:latin typeface="CMR12"/>
              </a:rPr>
              <a:t>Non in situ polarization: less demanding </a:t>
            </a:r>
            <a:r>
              <a:rPr lang="en-US" sz="1053" dirty="0">
                <a:latin typeface="CMR12"/>
              </a:rPr>
              <a:t>services at the experimental target</a:t>
            </a:r>
            <a:endParaRPr lang="en-US" sz="1053" b="0" i="0" u="none" strike="noStrike" baseline="0" dirty="0">
              <a:latin typeface="CMR1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C3E7D-AAA3-4EF8-1798-4D5739E6ADDE}"/>
              </a:ext>
            </a:extLst>
          </p:cNvPr>
          <p:cNvSpPr txBox="1"/>
          <p:nvPr/>
        </p:nvSpPr>
        <p:spPr>
          <a:xfrm>
            <a:off x="4206149" y="3974687"/>
            <a:ext cx="4512172" cy="1480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2"/>
              </a:rPr>
              <a:t>GASEOUS PTs</a:t>
            </a:r>
          </a:p>
          <a:p>
            <a:pPr algn="l"/>
            <a:endParaRPr lang="en-US" sz="1350" b="1" i="0" u="none" strike="noStrike" baseline="0" dirty="0">
              <a:latin typeface="CMR1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e-beams can operate with gaseous PTs preserving luminosity thanks to the beam intensities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Low target density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Frequent polarization reversal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CMR12"/>
              </a:rPr>
              <a:t>Limited dilution factor for H, D atomic gasses (molecular content at the ~20% level)</a:t>
            </a:r>
            <a:endParaRPr lang="en-US" sz="1053" b="0" i="0" u="none" strike="noStrike" baseline="0" dirty="0">
              <a:latin typeface="CMR1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0FEAC-3FEC-BB44-E996-EA2FBA8E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Polarized targets for TMD studies </a:t>
            </a:r>
            <a:br>
              <a:rPr lang="en-US" dirty="0"/>
            </a:br>
            <a:r>
              <a:rPr lang="en-US" dirty="0"/>
              <a:t>with fix target experiments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C1EF4-7671-61A7-A15E-D28B74CB1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A272A-42D9-DFE2-1E7F-6F0D4713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AC7-6DB0-D45E-9CEC-4FF94464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8529-09C6-F9A1-0BF1-EC6B2C4A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8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6B3E6F5-C908-3D23-B94F-9F84412FE7E2}"/>
              </a:ext>
            </a:extLst>
          </p:cNvPr>
          <p:cNvSpPr txBox="1"/>
          <p:nvPr/>
        </p:nvSpPr>
        <p:spPr>
          <a:xfrm>
            <a:off x="5061273" y="798632"/>
            <a:ext cx="464016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0" i="0" u="none" strike="noStrike" baseline="0" dirty="0">
                <a:latin typeface="Calibri" panose="020F0502020204030204" pitchFamily="34" charset="0"/>
              </a:rPr>
              <a:t>BCDMS</a:t>
            </a:r>
            <a:endParaRPr lang="en-US" sz="105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7149E-4AC8-CB7D-21BD-085ACF9DFF62}"/>
              </a:ext>
            </a:extLst>
          </p:cNvPr>
          <p:cNvSpPr txBox="1"/>
          <p:nvPr/>
        </p:nvSpPr>
        <p:spPr>
          <a:xfrm>
            <a:off x="54968" y="937309"/>
            <a:ext cx="9089031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The HERA polarized lepton beam scattering off a </a:t>
            </a:r>
            <a:r>
              <a:rPr lang="en-US" sz="1500" dirty="0">
                <a:highlight>
                  <a:srgbClr val="00FFFF"/>
                </a:highlight>
              </a:rPr>
              <a:t>gaseous polarized jet target  </a:t>
            </a:r>
            <a:r>
              <a:rPr lang="en-US" sz="1500" dirty="0"/>
              <a:t>(also non polarized targets used)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FCF85-CF39-3FC3-EECA-EB901655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14" y="1686528"/>
            <a:ext cx="7241977" cy="3742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9289C-392A-E564-FE47-E426317B2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19" y="1284843"/>
            <a:ext cx="2399282" cy="1329615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9B201B-2546-1AD8-4DC8-16DD854B0570}"/>
              </a:ext>
            </a:extLst>
          </p:cNvPr>
          <p:cNvCxnSpPr>
            <a:cxnSpLocks/>
          </p:cNvCxnSpPr>
          <p:nvPr/>
        </p:nvCxnSpPr>
        <p:spPr>
          <a:xfrm flipH="1" flipV="1">
            <a:off x="224928" y="2614458"/>
            <a:ext cx="2031576" cy="7122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C593C6-E564-DE11-0641-2E220F08C633}"/>
              </a:ext>
            </a:extLst>
          </p:cNvPr>
          <p:cNvCxnSpPr>
            <a:cxnSpLocks/>
          </p:cNvCxnSpPr>
          <p:nvPr/>
        </p:nvCxnSpPr>
        <p:spPr>
          <a:xfrm flipH="1">
            <a:off x="2510913" y="2552700"/>
            <a:ext cx="79888" cy="7740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2A70F07-957B-7ED1-612D-E479F451F63A}"/>
              </a:ext>
            </a:extLst>
          </p:cNvPr>
          <p:cNvSpPr txBox="1"/>
          <p:nvPr/>
        </p:nvSpPr>
        <p:spPr>
          <a:xfrm>
            <a:off x="7106275" y="1341485"/>
            <a:ext cx="167431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u="none" strike="noStrike" baseline="0" dirty="0">
                <a:latin typeface="MathPackOne"/>
              </a:rPr>
              <a:t>NIM A 417 (1998) 230</a:t>
            </a:r>
            <a:endParaRPr lang="en-US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8614BA-0E1B-1732-B3DE-BF7F896F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SIDIS-dedicated Experiments:  HERMES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CE13EC-FE9B-BFF8-CBF5-5CED1CA83C8C}"/>
              </a:ext>
            </a:extLst>
          </p:cNvPr>
          <p:cNvSpPr txBox="1"/>
          <p:nvPr/>
        </p:nvSpPr>
        <p:spPr>
          <a:xfrm>
            <a:off x="224928" y="3557889"/>
            <a:ext cx="1325824" cy="1733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2"/>
              </a:rPr>
              <a:t>Angular acceptance:</a:t>
            </a:r>
          </a:p>
          <a:p>
            <a:pPr algn="l"/>
            <a:endParaRPr lang="en-US" sz="1350" b="0" i="0" u="none" strike="noStrike" baseline="0" dirty="0">
              <a:latin typeface="CMR12"/>
            </a:endParaRPr>
          </a:p>
          <a:p>
            <a:pPr algn="l"/>
            <a:r>
              <a:rPr lang="en-US" sz="1053" dirty="0">
                <a:latin typeface="CMR12"/>
              </a:rPr>
              <a:t>H: +/- 140 </a:t>
            </a:r>
            <a:r>
              <a:rPr lang="en-US" sz="1053" dirty="0" err="1">
                <a:latin typeface="CMR12"/>
              </a:rPr>
              <a:t>mrad</a:t>
            </a:r>
            <a:endParaRPr lang="en-US" sz="1053" dirty="0">
              <a:latin typeface="CMR12"/>
            </a:endParaRPr>
          </a:p>
          <a:p>
            <a:pPr algn="l"/>
            <a:r>
              <a:rPr lang="en-US" sz="1053" dirty="0">
                <a:latin typeface="CMR12"/>
              </a:rPr>
              <a:t>V: +/- (40-170 </a:t>
            </a:r>
            <a:r>
              <a:rPr lang="en-US" sz="1053" dirty="0" err="1">
                <a:latin typeface="CMR12"/>
              </a:rPr>
              <a:t>mrad</a:t>
            </a:r>
            <a:r>
              <a:rPr lang="en-US" sz="1053" dirty="0">
                <a:latin typeface="CMR12"/>
              </a:rPr>
              <a:t>)</a:t>
            </a:r>
          </a:p>
          <a:p>
            <a:pPr algn="l"/>
            <a:endParaRPr lang="en-US" sz="1053" dirty="0">
              <a:latin typeface="CMR12"/>
            </a:endParaRPr>
          </a:p>
          <a:p>
            <a:pPr algn="l"/>
            <a:r>
              <a:rPr lang="en-US" sz="1053" dirty="0">
                <a:latin typeface="CMR12"/>
              </a:rPr>
              <a:t>Scattering angle: </a:t>
            </a:r>
          </a:p>
          <a:p>
            <a:pPr algn="l"/>
            <a:r>
              <a:rPr lang="en-US" sz="1053" dirty="0">
                <a:latin typeface="CMR12"/>
              </a:rPr>
              <a:t>40-220 </a:t>
            </a:r>
            <a:r>
              <a:rPr lang="en-US" sz="1053" dirty="0" err="1">
                <a:latin typeface="CMR12"/>
              </a:rPr>
              <a:t>mrad</a:t>
            </a:r>
            <a:endParaRPr lang="en-US" sz="1053" dirty="0">
              <a:latin typeface="CMR12"/>
            </a:endParaRPr>
          </a:p>
          <a:p>
            <a:pPr algn="l"/>
            <a:endParaRPr lang="en-US" sz="1350" b="0" i="0" u="none" strike="noStrike" baseline="0" dirty="0">
              <a:latin typeface="CMR1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D8416-836E-90D3-4FF2-57566AB463AE}"/>
              </a:ext>
            </a:extLst>
          </p:cNvPr>
          <p:cNvSpPr txBox="1"/>
          <p:nvPr/>
        </p:nvSpPr>
        <p:spPr>
          <a:xfrm>
            <a:off x="227259" y="2729192"/>
            <a:ext cx="2677282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chemeClr val="tx1"/>
                </a:solidFill>
                <a:latin typeface="CMR12"/>
              </a:rPr>
              <a:t>Main components:</a:t>
            </a:r>
          </a:p>
          <a:p>
            <a:pPr algn="l"/>
            <a:endParaRPr lang="en-US" sz="1800" b="1" i="0" u="none" strike="noStrike" baseline="0" dirty="0">
              <a:solidFill>
                <a:schemeClr val="tx1"/>
              </a:solidFill>
              <a:latin typeface="CMR1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CMR12"/>
              </a:rPr>
              <a:t>Trigger hodoscopes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CMR12"/>
              </a:rPr>
              <a:t>Spectrometer magnet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CMR12"/>
              </a:rPr>
              <a:t>Tracking (a variety of gaseous detectors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 err="1">
                <a:solidFill>
                  <a:schemeClr val="tx1"/>
                </a:solidFill>
                <a:latin typeface="CMR12"/>
              </a:rPr>
              <a:t>EMcal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CMR12"/>
              </a:rPr>
              <a:t> with pre-shower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chemeClr val="tx1"/>
                </a:solidFill>
                <a:latin typeface="CMR12"/>
              </a:rPr>
              <a:t>An extended PID system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CF85F-7DB1-1ECA-056E-207197E1B48C}"/>
              </a:ext>
            </a:extLst>
          </p:cNvPr>
          <p:cNvSpPr txBox="1"/>
          <p:nvPr/>
        </p:nvSpPr>
        <p:spPr>
          <a:xfrm>
            <a:off x="196606" y="1239906"/>
            <a:ext cx="2707935" cy="41857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chemeClr val="tx1"/>
                </a:solidFill>
                <a:latin typeface="CMR12"/>
              </a:rPr>
              <a:t>PID system: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 err="1">
                <a:solidFill>
                  <a:schemeClr val="tx1"/>
                </a:solidFill>
                <a:latin typeface="CMR12"/>
              </a:rPr>
              <a:t>EMcal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CMR12"/>
              </a:rPr>
              <a:t> 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by lead glass (also used in trigger)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i="0" u="none" strike="noStrike" baseline="0" dirty="0">
              <a:solidFill>
                <a:schemeClr val="tx1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CMR12"/>
              </a:rPr>
              <a:t>Pre-shower</a:t>
            </a:r>
            <a:r>
              <a:rPr lang="en-US" sz="1400" dirty="0">
                <a:solidFill>
                  <a:schemeClr val="tx1"/>
                </a:solidFill>
                <a:latin typeface="CMR12"/>
              </a:rPr>
              <a:t>, 2 X</a:t>
            </a:r>
            <a:r>
              <a:rPr lang="en-US" sz="1400" baseline="-25000" dirty="0">
                <a:solidFill>
                  <a:schemeClr val="tx1"/>
                </a:solidFill>
                <a:latin typeface="CMR12"/>
              </a:rPr>
              <a:t>0</a:t>
            </a:r>
            <a:r>
              <a:rPr lang="en-US" sz="1400" dirty="0">
                <a:solidFill>
                  <a:schemeClr val="tx1"/>
                </a:solidFill>
                <a:latin typeface="CMR12"/>
              </a:rPr>
              <a:t> lead followed by </a:t>
            </a:r>
            <a:r>
              <a:rPr lang="en-US" sz="1400" dirty="0" err="1">
                <a:solidFill>
                  <a:schemeClr val="tx1"/>
                </a:solidFill>
                <a:latin typeface="CMR12"/>
              </a:rPr>
              <a:t>scint</a:t>
            </a:r>
            <a:r>
              <a:rPr lang="en-US" sz="1400" dirty="0">
                <a:solidFill>
                  <a:schemeClr val="tx1"/>
                </a:solidFill>
                <a:latin typeface="CMR12"/>
              </a:rPr>
              <a:t>. Hodoscope 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(also used in trigger)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CMR1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 err="1">
                <a:solidFill>
                  <a:schemeClr val="tx1"/>
                </a:solidFill>
                <a:latin typeface="CMR12"/>
              </a:rPr>
              <a:t>ToF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 hodoscope H1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u="none" strike="noStrike" baseline="0" dirty="0">
              <a:solidFill>
                <a:schemeClr val="tx1"/>
              </a:solidFill>
              <a:latin typeface="CMR1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chemeClr val="tx1"/>
                </a:solidFill>
                <a:latin typeface="CMR12"/>
              </a:rPr>
              <a:t>TRD (Transition </a:t>
            </a:r>
            <a:r>
              <a:rPr lang="en-US" sz="1400" b="1" dirty="0">
                <a:solidFill>
                  <a:schemeClr val="tx1"/>
                </a:solidFill>
                <a:latin typeface="CMR12"/>
              </a:rPr>
              <a:t>R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CMR12"/>
              </a:rPr>
              <a:t>adiation </a:t>
            </a:r>
            <a:r>
              <a:rPr lang="en-US" sz="1400" b="1" dirty="0">
                <a:solidFill>
                  <a:schemeClr val="tx1"/>
                </a:solidFill>
                <a:latin typeface="CMR12"/>
              </a:rPr>
              <a:t>D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CMR12"/>
              </a:rPr>
              <a:t>etector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) for momenta &gt;5 GeV/c; 6 identical modules with radiator and MWPCs are sensors (making use of both TR and </a:t>
            </a:r>
            <a:r>
              <a:rPr lang="en-US" sz="1400" i="0" u="none" strike="noStrike" baseline="0" dirty="0" err="1">
                <a:solidFill>
                  <a:schemeClr val="tx1"/>
                </a:solidFill>
                <a:latin typeface="CMR12"/>
              </a:rPr>
              <a:t>dE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/dx in the Xe/CH</a:t>
            </a:r>
            <a:r>
              <a:rPr lang="en-US" sz="1400" baseline="-25000" dirty="0">
                <a:solidFill>
                  <a:schemeClr val="tx1"/>
                </a:solidFill>
                <a:latin typeface="CMR12"/>
              </a:rPr>
              <a:t>4</a:t>
            </a:r>
            <a:r>
              <a:rPr lang="en-US" sz="1400" i="0" u="none" strike="noStrike" baseline="0" dirty="0">
                <a:solidFill>
                  <a:schemeClr val="tx1"/>
                </a:solidFill>
                <a:latin typeface="CMR12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i="0" u="none" strike="noStrike" baseline="0" dirty="0">
              <a:solidFill>
                <a:schemeClr val="tx1"/>
              </a:solidFill>
              <a:latin typeface="CMR1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CMR12"/>
              </a:rPr>
              <a:t>Cherenkov threshold</a:t>
            </a:r>
            <a:r>
              <a:rPr lang="en-US" sz="1400" dirty="0">
                <a:solidFill>
                  <a:schemeClr val="tx1"/>
                </a:solidFill>
                <a:latin typeface="CMR12"/>
              </a:rPr>
              <a:t>; after 1998 </a:t>
            </a:r>
            <a:r>
              <a:rPr lang="en-US" sz="1400" b="1" dirty="0">
                <a:solidFill>
                  <a:schemeClr val="tx1"/>
                </a:solidFill>
                <a:latin typeface="CMR12"/>
              </a:rPr>
              <a:t>RICH</a:t>
            </a:r>
            <a:endParaRPr lang="en-US" sz="1400" b="1" i="0" u="none" strike="noStrike" baseline="0" dirty="0">
              <a:solidFill>
                <a:schemeClr val="tx1"/>
              </a:solidFill>
              <a:latin typeface="CMR12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01F9E-7A80-3F61-7C99-299142969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58980-600F-5787-F489-DFE7D2E7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95652-5604-D39C-6F0D-5A156ADA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E852C00-8573-691B-53AC-1B3E9B740732}"/>
              </a:ext>
            </a:extLst>
          </p:cNvPr>
          <p:cNvGrpSpPr/>
          <p:nvPr/>
        </p:nvGrpSpPr>
        <p:grpSpPr>
          <a:xfrm>
            <a:off x="331160" y="1199092"/>
            <a:ext cx="3982307" cy="1955518"/>
            <a:chOff x="6605539" y="1261297"/>
            <a:chExt cx="5309742" cy="260735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E24056-75CB-4F32-2DFB-029358B3E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5539" y="1261297"/>
              <a:ext cx="2674320" cy="26073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F2C16-129D-B2E1-01E5-2C8A69ACFAE4}"/>
                </a:ext>
              </a:extLst>
            </p:cNvPr>
            <p:cNvSpPr txBox="1"/>
            <p:nvPr/>
          </p:nvSpPr>
          <p:spPr>
            <a:xfrm>
              <a:off x="8228940" y="1340154"/>
              <a:ext cx="3686341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i="0" u="none" strike="noStrike" baseline="0" dirty="0">
                  <a:latin typeface="MathPackThirteen"/>
                </a:rPr>
                <a:t>Calorimeter</a:t>
              </a:r>
              <a:r>
                <a:rPr lang="en-US" sz="1350" b="0" i="0" u="none" strike="noStrike" baseline="0" dirty="0">
                  <a:latin typeface="MathPackThirteen"/>
                </a:rPr>
                <a:t>: </a:t>
              </a:r>
              <a:r>
                <a:rPr lang="en-US" sz="1350" b="0" i="0" u="none" strike="noStrike" baseline="0" dirty="0">
                  <a:latin typeface="Symbol" panose="05050102010706020507" pitchFamily="18" charset="2"/>
                </a:rPr>
                <a:t>p</a:t>
              </a:r>
              <a:r>
                <a:rPr lang="en-US" sz="1350" b="0" i="0" u="none" strike="noStrike" baseline="30000" dirty="0">
                  <a:latin typeface="Symbol" panose="05050102010706020507" pitchFamily="18" charset="2"/>
                </a:rPr>
                <a:t>0</a:t>
              </a:r>
              <a:r>
                <a:rPr lang="en-US" sz="1350" b="0" i="0" u="none" strike="noStrike" baseline="0" dirty="0">
                  <a:latin typeface="MathPackFive"/>
                </a:rPr>
                <a:t> </a:t>
              </a:r>
              <a:r>
                <a:rPr lang="en-US" sz="1350" b="0" i="0" u="none" strike="noStrike" baseline="0" dirty="0">
                  <a:latin typeface="MathPackOne"/>
                </a:rPr>
                <a:t>mass reconstructed </a:t>
              </a:r>
            </a:p>
            <a:p>
              <a:r>
                <a:rPr lang="en-US" sz="1350" b="0" i="0" u="none" strike="noStrike" baseline="0" dirty="0">
                  <a:latin typeface="MathPackOne"/>
                </a:rPr>
                <a:t>from 2</a:t>
              </a:r>
              <a:r>
                <a:rPr lang="en-US" sz="1350" b="0" i="0" u="none" strike="noStrike" baseline="0" dirty="0">
                  <a:latin typeface="Symbol" panose="05050102010706020507" pitchFamily="18" charset="2"/>
                </a:rPr>
                <a:t>g </a:t>
              </a:r>
              <a:r>
                <a:rPr lang="en-US" sz="1350" b="0" i="0" u="none" strike="noStrike" baseline="0" dirty="0">
                  <a:latin typeface="MathPackOne"/>
                </a:rPr>
                <a:t>cluster events</a:t>
              </a:r>
            </a:p>
            <a:p>
              <a:pPr algn="l"/>
              <a:r>
                <a:rPr lang="en-US" sz="1053" dirty="0">
                  <a:latin typeface="Symbol" panose="05050102010706020507" pitchFamily="18" charset="2"/>
                </a:rPr>
                <a:t>	s </a:t>
              </a:r>
              <a:r>
                <a:rPr lang="en-US" sz="1053" dirty="0">
                  <a:latin typeface="MathPackFour"/>
                </a:rPr>
                <a:t>= </a:t>
              </a:r>
              <a:r>
                <a:rPr lang="en-US" sz="1350" b="0" i="0" u="none" strike="noStrike" baseline="0" dirty="0">
                  <a:latin typeface="MathPackOne"/>
                </a:rPr>
                <a:t>(12.5</a:t>
              </a:r>
              <a:r>
                <a:rPr lang="en-US" sz="1053" dirty="0">
                  <a:latin typeface="PoltypeAssorted"/>
                </a:rPr>
                <a:t>+/- </a:t>
              </a:r>
              <a:r>
                <a:rPr lang="en-US" sz="1350" b="0" i="0" u="none" strike="noStrike" baseline="0" dirty="0">
                  <a:latin typeface="MathPackOne"/>
                </a:rPr>
                <a:t>0.2)MeV</a:t>
              </a:r>
              <a:endParaRPr lang="en-US" sz="1053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2FC294-E1F6-BA0D-1F3A-30C295F7DB5D}"/>
              </a:ext>
            </a:extLst>
          </p:cNvPr>
          <p:cNvGrpSpPr/>
          <p:nvPr/>
        </p:nvGrpSpPr>
        <p:grpSpPr>
          <a:xfrm>
            <a:off x="2234666" y="2970938"/>
            <a:ext cx="2150184" cy="2275275"/>
            <a:chOff x="9256196" y="2415588"/>
            <a:chExt cx="2866912" cy="30337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78B8B1-DB59-E59F-10E1-3C04F816C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6196" y="2648877"/>
              <a:ext cx="2866912" cy="280041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3B3DEC-0781-40C4-D19E-84634B21BB6F}"/>
                </a:ext>
              </a:extLst>
            </p:cNvPr>
            <p:cNvSpPr txBox="1"/>
            <p:nvPr/>
          </p:nvSpPr>
          <p:spPr>
            <a:xfrm>
              <a:off x="10188648" y="3864416"/>
              <a:ext cx="96982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latin typeface="MathPackThirteen"/>
                </a:rPr>
                <a:t>h</a:t>
              </a:r>
              <a:r>
                <a:rPr lang="en-US" sz="1350" b="0" i="0" u="none" strike="noStrike" baseline="0" dirty="0">
                  <a:latin typeface="MathPackThirteen"/>
                </a:rPr>
                <a:t>adrons </a:t>
              </a:r>
              <a:endParaRPr lang="en-US" sz="1053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48EA55-9433-2274-294B-06F727328031}"/>
                </a:ext>
              </a:extLst>
            </p:cNvPr>
            <p:cNvSpPr txBox="1"/>
            <p:nvPr/>
          </p:nvSpPr>
          <p:spPr>
            <a:xfrm>
              <a:off x="10673562" y="3429000"/>
              <a:ext cx="108895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0" i="0" u="none" strike="noStrike" baseline="0" dirty="0">
                  <a:latin typeface="MathPackThirteen"/>
                </a:rPr>
                <a:t>positrons </a:t>
              </a:r>
              <a:endParaRPr lang="en-US" sz="1053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92DDDD-8390-8919-6551-7170D60EC79D}"/>
                </a:ext>
              </a:extLst>
            </p:cNvPr>
            <p:cNvSpPr txBox="1"/>
            <p:nvPr/>
          </p:nvSpPr>
          <p:spPr>
            <a:xfrm>
              <a:off x="9625328" y="2415588"/>
              <a:ext cx="240260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i="0" u="none" strike="noStrike" baseline="0" dirty="0">
                  <a:latin typeface="MathPackThirteen"/>
                </a:rPr>
                <a:t>Pre-shower response</a:t>
              </a:r>
              <a:endParaRPr lang="en-US" sz="1053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0DA46B-C52B-7469-AA94-71CBEA5CBB4C}"/>
              </a:ext>
            </a:extLst>
          </p:cNvPr>
          <p:cNvGrpSpPr/>
          <p:nvPr/>
        </p:nvGrpSpPr>
        <p:grpSpPr>
          <a:xfrm>
            <a:off x="4759100" y="995088"/>
            <a:ext cx="4201490" cy="2262005"/>
            <a:chOff x="341306" y="2496284"/>
            <a:chExt cx="5860017" cy="317125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0794C2A-83CF-5B65-F862-60FC7C2753F4}"/>
                </a:ext>
              </a:extLst>
            </p:cNvPr>
            <p:cNvGrpSpPr/>
            <p:nvPr/>
          </p:nvGrpSpPr>
          <p:grpSpPr>
            <a:xfrm>
              <a:off x="341306" y="2829088"/>
              <a:ext cx="5567381" cy="2838450"/>
              <a:chOff x="276719" y="3024221"/>
              <a:chExt cx="5567381" cy="28384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480589-5D2A-3A5B-78C5-2555C54FA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719" y="3024221"/>
                <a:ext cx="2809875" cy="283845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1310310-DDC4-72A8-A5D5-F66C917EC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2337" y="3024221"/>
                <a:ext cx="2671763" cy="282892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E59921-3C35-DFDD-6F2C-27FE763F1E0A}"/>
                </a:ext>
              </a:extLst>
            </p:cNvPr>
            <p:cNvSpPr txBox="1"/>
            <p:nvPr/>
          </p:nvSpPr>
          <p:spPr>
            <a:xfrm>
              <a:off x="2305586" y="2496284"/>
              <a:ext cx="216330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i="0" u="none" strike="noStrike" baseline="0" dirty="0">
                  <a:latin typeface="MathPackThirteen"/>
                </a:rPr>
                <a:t>TDR</a:t>
              </a:r>
              <a:endParaRPr lang="en-US" sz="1053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66B85B-C4B1-EE92-76CD-2C8A6E7DD52A}"/>
                </a:ext>
              </a:extLst>
            </p:cNvPr>
            <p:cNvSpPr txBox="1"/>
            <p:nvPr/>
          </p:nvSpPr>
          <p:spPr>
            <a:xfrm>
              <a:off x="4314276" y="3105834"/>
              <a:ext cx="188704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0" i="0" u="none" strike="noStrike" baseline="0" dirty="0">
                  <a:latin typeface="MathPackThirteen"/>
                </a:rPr>
                <a:t>Truncated mean</a:t>
              </a:r>
            </a:p>
            <a:p>
              <a:r>
                <a:rPr lang="en-US" sz="1053" dirty="0">
                  <a:latin typeface="MathPackThirteen"/>
                </a:rPr>
                <a:t>of the 6 modules</a:t>
              </a:r>
              <a:endParaRPr lang="en-US" sz="1053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C68EBC-92F5-4321-386E-8CE1078EA353}"/>
                </a:ext>
              </a:extLst>
            </p:cNvPr>
            <p:cNvSpPr txBox="1"/>
            <p:nvPr/>
          </p:nvSpPr>
          <p:spPr>
            <a:xfrm>
              <a:off x="1948141" y="3099442"/>
              <a:ext cx="94035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0" i="0" u="none" strike="noStrike" baseline="0" dirty="0">
                  <a:latin typeface="MathPackThirteen"/>
                </a:rPr>
                <a:t>Single</a:t>
              </a:r>
            </a:p>
            <a:p>
              <a:r>
                <a:rPr lang="en-US" sz="1053" dirty="0">
                  <a:latin typeface="MathPackThirteen"/>
                </a:rPr>
                <a:t>module</a:t>
              </a:r>
              <a:endParaRPr lang="en-US" sz="1053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D8BDB94-86BD-5F0A-1FA4-2105996D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325" y="3293008"/>
            <a:ext cx="2005940" cy="20338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E2F2925-8844-73C7-7F7F-B1DE76F866F6}"/>
              </a:ext>
            </a:extLst>
          </p:cNvPr>
          <p:cNvSpPr txBox="1"/>
          <p:nvPr/>
        </p:nvSpPr>
        <p:spPr>
          <a:xfrm>
            <a:off x="6667789" y="3421643"/>
            <a:ext cx="2250386" cy="14343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i="0" u="none" strike="noStrike" baseline="0" dirty="0">
                <a:latin typeface="MathPackThirteen"/>
              </a:rPr>
              <a:t>Threshold Cherenkov</a:t>
            </a:r>
          </a:p>
          <a:p>
            <a:r>
              <a:rPr lang="en-US" sz="1053" dirty="0">
                <a:latin typeface="MathPackThirteen"/>
              </a:rPr>
              <a:t>Here with N</a:t>
            </a:r>
            <a:r>
              <a:rPr lang="en-US" sz="1053" baseline="-25000" dirty="0">
                <a:latin typeface="MathPackThirteen"/>
              </a:rPr>
              <a:t>2</a:t>
            </a:r>
            <a:r>
              <a:rPr lang="en-US" sz="1053" dirty="0">
                <a:latin typeface="MathPackThirteen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Symbol" panose="05050102010706020507" pitchFamily="18" charset="2"/>
              </a:rPr>
              <a:t>p-</a:t>
            </a:r>
            <a:r>
              <a:rPr lang="en-US" sz="1053" dirty="0">
                <a:latin typeface="MathPackThirteen"/>
              </a:rPr>
              <a:t>threshold at 5.6 GeV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MathPackThirteen"/>
              </a:rPr>
              <a:t>On average, ~3 detected photoelectrons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3" dirty="0">
              <a:latin typeface="MathPackThirteen"/>
            </a:endParaRPr>
          </a:p>
          <a:p>
            <a:r>
              <a:rPr lang="en-US" sz="1053" dirty="0">
                <a:latin typeface="MathPackThirteen"/>
              </a:rPr>
              <a:t>Also used with N</a:t>
            </a:r>
            <a:r>
              <a:rPr lang="en-US" sz="1053" baseline="-25000" dirty="0">
                <a:latin typeface="MathPackThirteen"/>
              </a:rPr>
              <a:t>2</a:t>
            </a:r>
            <a:r>
              <a:rPr lang="en-US" sz="1053" dirty="0">
                <a:latin typeface="MathPackThirteen"/>
              </a:rPr>
              <a:t>-C</a:t>
            </a:r>
            <a:r>
              <a:rPr lang="en-US" sz="1053" baseline="-25000" dirty="0">
                <a:latin typeface="MathPackThirteen"/>
              </a:rPr>
              <a:t>4</a:t>
            </a:r>
            <a:r>
              <a:rPr lang="en-US" sz="1053" dirty="0">
                <a:latin typeface="MathPackThirteen"/>
              </a:rPr>
              <a:t>F</a:t>
            </a:r>
            <a:r>
              <a:rPr lang="en-US" sz="1053" baseline="-25000" dirty="0">
                <a:latin typeface="MathPackThirteen"/>
              </a:rPr>
              <a:t>10</a:t>
            </a:r>
            <a:r>
              <a:rPr lang="en-US" sz="1053" dirty="0">
                <a:latin typeface="MathPackThirteen"/>
              </a:rPr>
              <a:t> mixture to lower the threshold</a:t>
            </a:r>
            <a:endParaRPr lang="en-US" sz="1053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1C601A-3E48-D55D-ADDC-A81F0B17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MR12"/>
              </a:rPr>
              <a:t>HERMES PID, hint about performance 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75997-24FF-3921-66D8-55719AF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4FD48-D9E5-D9E6-8932-AE44E11C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A9224-F9EA-C8B0-B1A6-9AD7AC93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47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BD404A-32FE-CFC2-06A7-8673FD94C049}"/>
              </a:ext>
            </a:extLst>
          </p:cNvPr>
          <p:cNvSpPr txBox="1"/>
          <p:nvPr/>
        </p:nvSpPr>
        <p:spPr>
          <a:xfrm>
            <a:off x="303343" y="1087946"/>
            <a:ext cx="4516844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50" b="1" i="0" u="none" strike="noStrike" baseline="0" dirty="0">
                <a:latin typeface="CMR12"/>
              </a:rPr>
              <a:t>HERMES PID system, a hint about performance</a:t>
            </a:r>
          </a:p>
          <a:p>
            <a:pPr algn="l"/>
            <a:endParaRPr lang="en-US" sz="1350" b="1" i="0" u="none" strike="noStrike" baseline="0" dirty="0">
              <a:latin typeface="CMR1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1" i="0" u="none" strike="noStrike" baseline="0" dirty="0">
                <a:latin typeface="CMR12"/>
              </a:rPr>
              <a:t>e/h separation at trigger level (factor ~10 h rejection)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053" b="1" dirty="0">
              <a:latin typeface="CMR1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053" b="1" dirty="0">
                <a:latin typeface="CMR12"/>
              </a:rPr>
              <a:t>e/h separation in data analysis (factor ~ 10</a:t>
            </a:r>
            <a:r>
              <a:rPr lang="en-US" sz="1053" b="1" baseline="30000" dirty="0">
                <a:latin typeface="CMR12"/>
              </a:rPr>
              <a:t>4</a:t>
            </a:r>
            <a:r>
              <a:rPr lang="en-US" sz="1053" b="1" dirty="0">
                <a:latin typeface="CMR12"/>
              </a:rPr>
              <a:t>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350" b="1" i="0" u="none" strike="noStrike" baseline="0" dirty="0">
              <a:latin typeface="CMR12"/>
            </a:endParaRP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350" b="1" i="0" u="none" strike="noStrike" baseline="0" dirty="0" err="1">
                <a:latin typeface="CMR12"/>
              </a:rPr>
              <a:t>hPID</a:t>
            </a:r>
            <a:r>
              <a:rPr lang="en-US" sz="1350" b="1" i="0" u="none" strike="noStrike" baseline="0" dirty="0">
                <a:latin typeface="CMR12"/>
              </a:rPr>
              <a:t> identification (enhanced with the RICH) for </a:t>
            </a:r>
            <a:r>
              <a:rPr lang="en-US" sz="1350" b="1" i="0" u="sng" strike="noStrike" baseline="0" dirty="0">
                <a:latin typeface="CMR12"/>
              </a:rPr>
              <a:t>SIDIS studies</a:t>
            </a:r>
            <a:r>
              <a:rPr lang="en-US" sz="1350" b="1" i="0" u="none" strike="noStrike" baseline="0" dirty="0">
                <a:latin typeface="CMR12"/>
              </a:rPr>
              <a:t> 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endParaRPr lang="en-US" sz="1350" b="1" i="0" u="none" strike="noStrike" baseline="0" dirty="0">
              <a:latin typeface="CMR1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BD5D55-F296-746C-5A81-B9BA8923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"/>
          <a:stretch/>
        </p:blipFill>
        <p:spPr>
          <a:xfrm>
            <a:off x="4669155" y="2266447"/>
            <a:ext cx="4269102" cy="28189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E06023-84D2-0606-DD48-F28997AB0793}"/>
              </a:ext>
            </a:extLst>
          </p:cNvPr>
          <p:cNvSpPr/>
          <p:nvPr/>
        </p:nvSpPr>
        <p:spPr>
          <a:xfrm>
            <a:off x="6025662" y="2344799"/>
            <a:ext cx="1189892" cy="273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53C7C-850F-454F-7990-12C259C37AD8}"/>
              </a:ext>
            </a:extLst>
          </p:cNvPr>
          <p:cNvSpPr txBox="1"/>
          <p:nvPr/>
        </p:nvSpPr>
        <p:spPr>
          <a:xfrm>
            <a:off x="5987288" y="2308821"/>
            <a:ext cx="2853369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i="0" u="none" strike="noStrike" baseline="0" dirty="0">
                <a:latin typeface="CMR12"/>
              </a:rPr>
              <a:t>h:e production up to 400:1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27E3E-9E2A-1323-0A22-1CDBEEAA94F8}"/>
              </a:ext>
            </a:extLst>
          </p:cNvPr>
          <p:cNvSpPr txBox="1"/>
          <p:nvPr/>
        </p:nvSpPr>
        <p:spPr>
          <a:xfrm>
            <a:off x="6555104" y="2719001"/>
            <a:ext cx="455295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/>
              <a:t>(%)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1A931-8999-C22C-8F6F-F38F5C295ADB}"/>
              </a:ext>
            </a:extLst>
          </p:cNvPr>
          <p:cNvSpPr txBox="1"/>
          <p:nvPr/>
        </p:nvSpPr>
        <p:spPr>
          <a:xfrm>
            <a:off x="8020978" y="2719001"/>
            <a:ext cx="589621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/>
              <a:t>(%)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77AB95-A9A5-E193-E11A-F77ED812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PID SYSTEM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EB324-B47F-4ABB-0FA2-4AA3179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D77FDD-FD4A-90AA-D4E8-4709BDF4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72420-9C99-BF17-2869-FE9BEA49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37740"/>
            <a:ext cx="2819038" cy="2833355"/>
          </a:xfrm>
          <a:prstGeom prst="rect">
            <a:avLst/>
          </a:prstGeom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– Hera Legacy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GB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GB" dirty="0">
              <a:latin typeface="+mj-lt"/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260" y="1102343"/>
            <a:ext cx="2825637" cy="405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Down Arrow 21"/>
          <p:cNvSpPr/>
          <p:nvPr/>
        </p:nvSpPr>
        <p:spPr bwMode="auto">
          <a:xfrm>
            <a:off x="6661200" y="3243527"/>
            <a:ext cx="182891" cy="1275537"/>
          </a:xfrm>
          <a:prstGeom prst="downArrow">
            <a:avLst/>
          </a:prstGeom>
          <a:solidFill>
            <a:srgbClr val="660066">
              <a:alpha val="39000"/>
            </a:srgbClr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endParaRPr lang="en-US" sz="200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23933" y="4519063"/>
                <a:ext cx="3070603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67" dirty="0">
                    <a:solidFill>
                      <a:schemeClr val="tx1"/>
                    </a:solidFill>
                    <a:latin typeface="+mj-lt"/>
                    <a:cs typeface="Calibri"/>
                  </a:rPr>
                  <a:t>The proton at high energies</a:t>
                </a:r>
              </a:p>
              <a:p>
                <a:r>
                  <a:rPr lang="en-US" sz="1667" dirty="0">
                    <a:solidFill>
                      <a:schemeClr val="tx1"/>
                    </a:solidFill>
                    <a:latin typeface="+mj-lt"/>
                    <a:cs typeface="Calibri"/>
                  </a:rPr>
                  <a:t>(small </a:t>
                </a:r>
                <a14:m>
                  <m:oMath xmlns:m="http://schemas.openxmlformats.org/officeDocument/2006/math">
                    <m:r>
                      <a:rPr lang="en-US" sz="1667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𝑥</m:t>
                    </m:r>
                  </m:oMath>
                </a14:m>
                <a:r>
                  <a:rPr lang="en-US" sz="1667" dirty="0">
                    <a:solidFill>
                      <a:schemeClr val="tx1"/>
                    </a:solidFill>
                    <a:latin typeface="+mj-lt"/>
                    <a:cs typeface="Calibri"/>
                  </a:rPr>
                  <a:t>) is dominated  by glue!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33" y="4519063"/>
                <a:ext cx="3070603" cy="605422"/>
              </a:xfrm>
              <a:prstGeom prst="rect">
                <a:avLst/>
              </a:prstGeom>
              <a:blipFill>
                <a:blip r:embed="rId5"/>
                <a:stretch>
                  <a:fillRect l="-1190" t="-3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479439" y="1099258"/>
            <a:ext cx="1279004" cy="60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7" dirty="0">
                <a:solidFill>
                  <a:schemeClr val="tx1"/>
                </a:solidFill>
                <a:latin typeface="+mj-lt"/>
                <a:cs typeface="Calibri"/>
              </a:rPr>
              <a:t>Gluons and </a:t>
            </a:r>
          </a:p>
          <a:p>
            <a:r>
              <a:rPr lang="en-US" sz="1667" dirty="0">
                <a:solidFill>
                  <a:schemeClr val="tx1"/>
                </a:solidFill>
                <a:latin typeface="+mj-lt"/>
                <a:cs typeface="Calibri"/>
              </a:rPr>
              <a:t>“sea” quarks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6466" y="5189161"/>
            <a:ext cx="5417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Evolution from DGLAP (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Dokshitzer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–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Gribov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–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Lipatov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–</a:t>
            </a:r>
            <a:r>
              <a:rPr lang="en-US" sz="1200" i="1" dirty="0" err="1">
                <a:solidFill>
                  <a:schemeClr val="tx1"/>
                </a:solidFill>
                <a:latin typeface="+mj-lt"/>
              </a:rPr>
              <a:t>Altarelli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–</a:t>
            </a:r>
            <a:r>
              <a:rPr lang="en-US" sz="1200" i="1" dirty="0" err="1">
                <a:solidFill>
                  <a:schemeClr val="tx1"/>
                </a:solidFill>
                <a:latin typeface="+mj-lt"/>
              </a:rPr>
              <a:t>Parisi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81" y="1010932"/>
            <a:ext cx="892721" cy="938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32" y="1425931"/>
            <a:ext cx="3376136" cy="33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>
            <a:extLst>
              <a:ext uri="{FF2B5EF4-FFF2-40B4-BE49-F238E27FC236}">
                <a16:creationId xmlns:a16="http://schemas.microsoft.com/office/drawing/2014/main" id="{5602073A-53EE-899B-AB6C-77EC5034C0D5}"/>
              </a:ext>
            </a:extLst>
          </p:cNvPr>
          <p:cNvSpPr txBox="1">
            <a:spLocks noChangeArrowheads="1"/>
          </p:cNvSpPr>
          <p:nvPr/>
        </p:nvSpPr>
        <p:spPr>
          <a:xfrm>
            <a:off x="498187" y="1200021"/>
            <a:ext cx="8257161" cy="38540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1053" dirty="0">
                <a:solidFill>
                  <a:srgbClr val="0000CC"/>
                </a:solidFill>
              </a:rPr>
              <a:t>Dual radiator configuration (following DELPHI barrel RICH)</a:t>
            </a:r>
          </a:p>
          <a:p>
            <a:pPr>
              <a:defRPr/>
            </a:pPr>
            <a:r>
              <a:rPr lang="en-GB" altLang="en-US" sz="1053" dirty="0"/>
              <a:t>First RICH using aerogel, second radiator: </a:t>
            </a:r>
            <a:r>
              <a:rPr lang="en-US" sz="1053" dirty="0">
                <a:latin typeface="MathPackThirteen"/>
              </a:rPr>
              <a:t>C</a:t>
            </a:r>
            <a:r>
              <a:rPr lang="en-US" sz="1053" baseline="-25000" dirty="0">
                <a:latin typeface="MathPackThirteen"/>
              </a:rPr>
              <a:t>4</a:t>
            </a:r>
            <a:r>
              <a:rPr lang="en-US" sz="1053" dirty="0">
                <a:latin typeface="MathPackThirteen"/>
              </a:rPr>
              <a:t>F</a:t>
            </a:r>
            <a:r>
              <a:rPr lang="en-US" sz="1053" baseline="-25000" dirty="0">
                <a:latin typeface="MathPackThirteen"/>
              </a:rPr>
              <a:t>10</a:t>
            </a:r>
            <a:endParaRPr lang="en-GB" altLang="en-US" sz="1053" dirty="0"/>
          </a:p>
          <a:p>
            <a:pPr>
              <a:defRPr/>
            </a:pPr>
            <a:r>
              <a:rPr lang="en-GB" altLang="en-US" sz="1053" dirty="0"/>
              <a:t>HERMES: 2 identical RICH counters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A852F384-99CE-B1C5-6D36-A1EB27FE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11612" r="12366"/>
          <a:stretch>
            <a:fillRect/>
          </a:stretch>
        </p:blipFill>
        <p:spPr bwMode="auto">
          <a:xfrm>
            <a:off x="6704409" y="1299833"/>
            <a:ext cx="1810941" cy="145970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7C8872A7-050B-0880-2641-F8375B154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20320" r="22484" b="8708"/>
          <a:stretch>
            <a:fillRect/>
          </a:stretch>
        </p:blipFill>
        <p:spPr bwMode="auto">
          <a:xfrm>
            <a:off x="6338887" y="2892224"/>
            <a:ext cx="2541985" cy="20383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1DC510D9-4FDD-D67D-A8C3-90B39D266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49" y="2869252"/>
            <a:ext cx="3195638" cy="212254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617676"/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61F2CA-8283-45AC-72D4-D711ECA1C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76" y="2346725"/>
            <a:ext cx="2605590" cy="1346594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B7B37C1-6FA9-1B38-4042-ADBDC30B35F3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1657350" y="2787820"/>
            <a:ext cx="1371599" cy="1142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B78A6D4-9B9D-175F-00D7-460FB7EBD648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1559032" y="3043475"/>
            <a:ext cx="1469917" cy="887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B9F8AC4-37C9-CBD3-43BB-5D6FBF8F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MR12"/>
              </a:rPr>
              <a:t>HERMES RICH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7A05C-D391-4823-1A8D-67CB6580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0A1D2-1F78-D015-7572-686D4C18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74B5F-D30D-071D-5EDE-B867EE7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8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F878FBF-9457-4DA1-87F8-BAFB698235A7}"/>
              </a:ext>
            </a:extLst>
          </p:cNvPr>
          <p:cNvSpPr txBox="1">
            <a:spLocks noChangeArrowheads="1"/>
          </p:cNvSpPr>
          <p:nvPr/>
        </p:nvSpPr>
        <p:spPr>
          <a:xfrm>
            <a:off x="99616" y="1230810"/>
            <a:ext cx="7112794" cy="38540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GB" altLang="en-US" sz="1053" dirty="0"/>
          </a:p>
          <a:p>
            <a:pPr>
              <a:lnSpc>
                <a:spcPct val="80000"/>
              </a:lnSpc>
              <a:defRPr/>
            </a:pPr>
            <a:endParaRPr lang="en-GB" altLang="en-US" sz="1053" dirty="0"/>
          </a:p>
          <a:p>
            <a:pPr>
              <a:lnSpc>
                <a:spcPct val="80000"/>
              </a:lnSpc>
              <a:defRPr/>
            </a:pPr>
            <a:endParaRPr lang="en-GB" altLang="en-US" sz="1053" dirty="0"/>
          </a:p>
          <a:p>
            <a:pPr>
              <a:lnSpc>
                <a:spcPct val="80000"/>
              </a:lnSpc>
              <a:defRPr/>
            </a:pPr>
            <a:endParaRPr lang="en-GB" altLang="en-US" sz="1053" dirty="0"/>
          </a:p>
          <a:p>
            <a:pPr>
              <a:lnSpc>
                <a:spcPct val="80000"/>
              </a:lnSpc>
              <a:defRPr/>
            </a:pPr>
            <a:endParaRPr lang="en-GB" altLang="en-US" sz="1053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GB" altLang="en-US" sz="105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A87A35-909D-DE38-FD4C-16391F5395A5}"/>
              </a:ext>
            </a:extLst>
          </p:cNvPr>
          <p:cNvSpPr txBox="1"/>
          <p:nvPr/>
        </p:nvSpPr>
        <p:spPr>
          <a:xfrm>
            <a:off x="7107513" y="1462243"/>
            <a:ext cx="1326722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>
                <a:latin typeface="AdvTimes"/>
              </a:rPr>
              <a:t>NIM A 479 (2002) 511</a:t>
            </a:r>
            <a:endParaRPr lang="en-US" sz="10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F82EC0-DCD2-3F2C-7068-55BA16DB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62" y="1032307"/>
            <a:ext cx="3153469" cy="1594014"/>
          </a:xfrm>
          <a:prstGeom prst="rect">
            <a:avLst/>
          </a:prstGeom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6A3F5B14-161F-FC32-C05F-2D768ECBB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824" y="968286"/>
            <a:ext cx="1252041" cy="5655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GB" altLang="en-US" sz="12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Calculation:</a:t>
            </a:r>
          </a:p>
          <a:p>
            <a:pPr>
              <a:lnSpc>
                <a:spcPct val="90000"/>
              </a:lnSpc>
              <a:defRPr/>
            </a:pPr>
            <a:r>
              <a:rPr lang="en-GB" altLang="en-US" sz="12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effective range </a:t>
            </a:r>
          </a:p>
          <a:p>
            <a:pPr>
              <a:lnSpc>
                <a:spcPct val="90000"/>
              </a:lnSpc>
              <a:defRPr/>
            </a:pPr>
            <a:r>
              <a:rPr lang="en-GB" altLang="en-US" sz="12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separation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3BD246-6BC4-E6E5-4B47-9AE704B92149}"/>
              </a:ext>
            </a:extLst>
          </p:cNvPr>
          <p:cNvGrpSpPr/>
          <p:nvPr/>
        </p:nvGrpSpPr>
        <p:grpSpPr>
          <a:xfrm>
            <a:off x="4518198" y="1011834"/>
            <a:ext cx="2753421" cy="1731813"/>
            <a:chOff x="367371" y="3684835"/>
            <a:chExt cx="3671228" cy="230908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8A2F34-214C-3D01-6A44-EACF9513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424" y="3684835"/>
              <a:ext cx="2955801" cy="230908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C2A2AD1-4926-307F-F64E-E4D08CD4C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11" t="28292" r="30297" b="50429"/>
            <a:stretch/>
          </p:blipFill>
          <p:spPr>
            <a:xfrm>
              <a:off x="367371" y="5294989"/>
              <a:ext cx="685806" cy="14491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4908931-2B3D-B52B-9C44-1AF7FEDBF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725" t="49346" r="62158" b="27340"/>
            <a:stretch/>
          </p:blipFill>
          <p:spPr>
            <a:xfrm>
              <a:off x="1166066" y="3955467"/>
              <a:ext cx="704183" cy="15877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8240D2F-8E96-CD6F-6974-16F0CAB6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292" r="70956" b="50429"/>
            <a:stretch/>
          </p:blipFill>
          <p:spPr>
            <a:xfrm>
              <a:off x="3021932" y="5431514"/>
              <a:ext cx="1016667" cy="144918"/>
            </a:xfrm>
            <a:prstGeom prst="rect">
              <a:avLst/>
            </a:prstGeom>
          </p:spPr>
        </p:pic>
      </p:grp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6F6F59DA-B306-7668-5086-CC60F7490795}"/>
              </a:ext>
            </a:extLst>
          </p:cNvPr>
          <p:cNvSpPr txBox="1">
            <a:spLocks/>
          </p:cNvSpPr>
          <p:nvPr/>
        </p:nvSpPr>
        <p:spPr>
          <a:xfrm>
            <a:off x="628650" y="505301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/>
              <a:t>Corigliano-Rossano, 18-22 June 2023</a:t>
            </a:r>
            <a:endParaRPr lang="en-US" sz="1053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1C698B1-41F3-0F63-23D1-C85A8191C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40" y="3557398"/>
            <a:ext cx="1675209" cy="176945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ABE648-35C5-3B0F-BAD8-6BB7C4C59F3C}"/>
              </a:ext>
            </a:extLst>
          </p:cNvPr>
          <p:cNvSpPr txBox="1"/>
          <p:nvPr/>
        </p:nvSpPr>
        <p:spPr>
          <a:xfrm>
            <a:off x="554058" y="2849381"/>
            <a:ext cx="1762094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1" i="0" u="none" strike="noStrike" baseline="0" dirty="0">
                <a:latin typeface="MathPackThirteen"/>
              </a:rPr>
              <a:t>RICH complemented by </a:t>
            </a:r>
            <a:r>
              <a:rPr lang="en-US" sz="1350" b="1" i="0" u="none" strike="noStrike" baseline="0" dirty="0" err="1">
                <a:latin typeface="MathPackThirteen"/>
              </a:rPr>
              <a:t>ToF</a:t>
            </a:r>
            <a:endParaRPr lang="en-US" sz="1350" b="1" i="0" u="none" strike="noStrike" baseline="0" dirty="0">
              <a:latin typeface="MathPackThirteen"/>
            </a:endParaRPr>
          </a:p>
          <a:p>
            <a:endParaRPr lang="en-US" sz="1053" b="1" dirty="0">
              <a:latin typeface="MathPackThirteen"/>
            </a:endParaRPr>
          </a:p>
          <a:p>
            <a:r>
              <a:rPr lang="en-US" sz="1350" i="0" u="none" strike="noStrike" baseline="0" dirty="0">
                <a:latin typeface="MathPackThirteen"/>
              </a:rPr>
              <a:t>Lever arm: &gt; 6 m</a:t>
            </a:r>
          </a:p>
          <a:p>
            <a:r>
              <a:rPr lang="en-US" sz="1053" dirty="0">
                <a:latin typeface="MathPackThirteen"/>
              </a:rPr>
              <a:t>t</a:t>
            </a:r>
            <a:r>
              <a:rPr lang="en-US" sz="1350" i="0" u="none" strike="noStrike" baseline="0" dirty="0">
                <a:latin typeface="MathPackThirteen"/>
              </a:rPr>
              <a:t>-resolution: 300 </a:t>
            </a:r>
            <a:r>
              <a:rPr lang="en-US" sz="1350" i="0" u="none" strike="noStrike" baseline="0" dirty="0" err="1">
                <a:latin typeface="MathPackThirteen"/>
              </a:rPr>
              <a:t>ps</a:t>
            </a:r>
            <a:endParaRPr lang="en-US" sz="1350" i="0" u="none" strike="noStrike" baseline="0" dirty="0">
              <a:latin typeface="MathPackThirteen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D218AA-6598-2CA9-5094-8D76F2254EE3}"/>
              </a:ext>
            </a:extLst>
          </p:cNvPr>
          <p:cNvSpPr/>
          <p:nvPr/>
        </p:nvSpPr>
        <p:spPr>
          <a:xfrm>
            <a:off x="41756" y="2746688"/>
            <a:ext cx="2406170" cy="2555631"/>
          </a:xfrm>
          <a:prstGeom prst="rect">
            <a:avLst/>
          </a:prstGeom>
          <a:solidFill>
            <a:srgbClr val="FFFFCC">
              <a:alpha val="2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E4C16E-E2FC-9057-F3B5-256AF2CB3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426" y="2976721"/>
            <a:ext cx="6453467" cy="243047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1798448-4A2D-6589-C5BA-9E98B84D0941}"/>
              </a:ext>
            </a:extLst>
          </p:cNvPr>
          <p:cNvSpPr txBox="1"/>
          <p:nvPr/>
        </p:nvSpPr>
        <p:spPr>
          <a:xfrm>
            <a:off x="2902368" y="2835779"/>
            <a:ext cx="1915082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>
                <a:latin typeface="AdvTimes"/>
              </a:rPr>
              <a:t>M. </a:t>
            </a:r>
            <a:r>
              <a:rPr lang="en-US" sz="1050" b="0" i="0" u="none" strike="noStrike" baseline="0" dirty="0" err="1">
                <a:latin typeface="AdvTimes"/>
              </a:rPr>
              <a:t>Diefenthaler</a:t>
            </a:r>
            <a:r>
              <a:rPr lang="en-US" sz="1050" b="0" i="0" u="none" strike="noStrike" baseline="0" dirty="0">
                <a:latin typeface="AdvTimes"/>
              </a:rPr>
              <a:t>, May 26, 2023</a:t>
            </a:r>
          </a:p>
          <a:p>
            <a:r>
              <a:rPr lang="en-US" sz="1050" dirty="0">
                <a:latin typeface="AdvTimes"/>
              </a:rPr>
              <a:t>(internal </a:t>
            </a:r>
            <a:r>
              <a:rPr lang="en-US" sz="1050" dirty="0" err="1">
                <a:latin typeface="AdvTimes"/>
              </a:rPr>
              <a:t>ePIC</a:t>
            </a:r>
            <a:r>
              <a:rPr lang="en-US" sz="1050" dirty="0">
                <a:latin typeface="AdvTimes"/>
              </a:rPr>
              <a:t> meeting)</a:t>
            </a:r>
            <a:endParaRPr lang="en-US" sz="10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245B31-05BB-0039-9C41-3874B0F0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RICH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E6AD8-AEC1-8A1C-CA22-38499C4A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8D4A1-6790-C3EC-0778-2137E41E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3E7C8-EE50-ED26-1D3D-D020A4EA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67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F71097-8909-485C-1834-CD6DBDBD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962669"/>
            <a:ext cx="6457950" cy="339631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AB6EB6-2702-526C-76A9-A95396050038}"/>
              </a:ext>
            </a:extLst>
          </p:cNvPr>
          <p:cNvCxnSpPr/>
          <p:nvPr/>
        </p:nvCxnSpPr>
        <p:spPr>
          <a:xfrm flipV="1">
            <a:off x="2872096" y="2048402"/>
            <a:ext cx="4508291" cy="2695038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CB5C01E-12F2-3BF2-5C8F-BE9DF2F52CDE}"/>
              </a:ext>
            </a:extLst>
          </p:cNvPr>
          <p:cNvSpPr txBox="1"/>
          <p:nvPr/>
        </p:nvSpPr>
        <p:spPr>
          <a:xfrm rot="19564498">
            <a:off x="5197403" y="2963463"/>
            <a:ext cx="49436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rgbClr val="00B0F0"/>
                </a:solidFill>
              </a:rPr>
              <a:t>60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7F2DB5-2E2B-BB0C-A038-39A1D3A7745B}"/>
              </a:ext>
            </a:extLst>
          </p:cNvPr>
          <p:cNvSpPr txBox="1"/>
          <p:nvPr/>
        </p:nvSpPr>
        <p:spPr>
          <a:xfrm>
            <a:off x="308667" y="1268186"/>
            <a:ext cx="21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2-stage spectrometer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5AF1610-DACF-851D-F227-149CD4A6C84C}"/>
              </a:ext>
            </a:extLst>
          </p:cNvPr>
          <p:cNvSpPr/>
          <p:nvPr/>
        </p:nvSpPr>
        <p:spPr>
          <a:xfrm rot="3480616">
            <a:off x="4270496" y="3644469"/>
            <a:ext cx="465198" cy="1178863"/>
          </a:xfrm>
          <a:prstGeom prst="rightBrace">
            <a:avLst>
              <a:gd name="adj1" fmla="val 28076"/>
              <a:gd name="adj2" fmla="val 4945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98AA3D-9912-4F7F-09CD-BAAB0EB0899E}"/>
              </a:ext>
            </a:extLst>
          </p:cNvPr>
          <p:cNvSpPr txBox="1"/>
          <p:nvPr/>
        </p:nvSpPr>
        <p:spPr>
          <a:xfrm rot="19739001">
            <a:off x="3907996" y="4366545"/>
            <a:ext cx="173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spectrometer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6216021F-2A57-8099-89A5-16CA462296AF}"/>
              </a:ext>
            </a:extLst>
          </p:cNvPr>
          <p:cNvSpPr/>
          <p:nvPr/>
        </p:nvSpPr>
        <p:spPr>
          <a:xfrm rot="3480616">
            <a:off x="6041582" y="1702897"/>
            <a:ext cx="465198" cy="2862440"/>
          </a:xfrm>
          <a:prstGeom prst="rightBrace">
            <a:avLst>
              <a:gd name="adj1" fmla="val 28076"/>
              <a:gd name="adj2" fmla="val 4945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6B988D-181F-E1C6-14CE-05F150F69F5B}"/>
              </a:ext>
            </a:extLst>
          </p:cNvPr>
          <p:cNvSpPr txBox="1"/>
          <p:nvPr/>
        </p:nvSpPr>
        <p:spPr>
          <a:xfrm rot="19739001">
            <a:off x="5737499" y="3164887"/>
            <a:ext cx="178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 spectrometer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9DCE62-CD54-40E1-0658-F238402CA9F5}"/>
              </a:ext>
            </a:extLst>
          </p:cNvPr>
          <p:cNvGrpSpPr/>
          <p:nvPr/>
        </p:nvGrpSpPr>
        <p:grpSpPr>
          <a:xfrm rot="19371745">
            <a:off x="1429014" y="4085865"/>
            <a:ext cx="839779" cy="282980"/>
            <a:chOff x="8510589" y="3787370"/>
            <a:chExt cx="1720452" cy="37730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4BB98D-0001-7174-575F-F1B35F68E7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71CD74-FA5B-BC00-F2BF-0C1F91C7156B}"/>
                </a:ext>
              </a:extLst>
            </p:cNvPr>
            <p:cNvSpPr txBox="1"/>
            <p:nvPr/>
          </p:nvSpPr>
          <p:spPr>
            <a:xfrm>
              <a:off x="8711154" y="3787370"/>
              <a:ext cx="1414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053" dirty="0">
                  <a:solidFill>
                    <a:srgbClr val="C00000"/>
                  </a:solidFill>
                </a:rPr>
                <a:t>-beam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1EEA51-736F-8E96-3960-1B65BA4F433D}"/>
              </a:ext>
            </a:extLst>
          </p:cNvPr>
          <p:cNvSpPr txBox="1"/>
          <p:nvPr/>
        </p:nvSpPr>
        <p:spPr>
          <a:xfrm>
            <a:off x="7380387" y="995088"/>
            <a:ext cx="1374279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>
                <a:latin typeface="AdvTimes"/>
              </a:rPr>
              <a:t>NIM A 577 (2007) 455</a:t>
            </a:r>
            <a:endParaRPr lang="en-US" sz="10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CFF9E-9E99-A134-01C9-65109331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SIDIS-dedicated Experiments:  COMPASS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CAC3AF-C771-5731-4D11-FB2CBC1E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A9789-63C9-7F42-B6CF-6E3FF42BB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761F0-5F30-3579-328A-49C19293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75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B6219C-AEDC-7506-BD87-2BA8A107D19B}"/>
              </a:ext>
            </a:extLst>
          </p:cNvPr>
          <p:cNvSpPr/>
          <p:nvPr/>
        </p:nvSpPr>
        <p:spPr>
          <a:xfrm>
            <a:off x="2362795" y="1185863"/>
            <a:ext cx="323255" cy="160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406EA6-EC58-B87D-07A7-0BBB5794A0BA}"/>
              </a:ext>
            </a:extLst>
          </p:cNvPr>
          <p:cNvGrpSpPr/>
          <p:nvPr/>
        </p:nvGrpSpPr>
        <p:grpSpPr>
          <a:xfrm>
            <a:off x="131445" y="1266230"/>
            <a:ext cx="6386380" cy="3617573"/>
            <a:chOff x="807720" y="891555"/>
            <a:chExt cx="8515173" cy="48234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90009BB-3B17-B7E7-40C2-AEB1531A618E}"/>
                </a:ext>
              </a:extLst>
            </p:cNvPr>
            <p:cNvGrpSpPr/>
            <p:nvPr/>
          </p:nvGrpSpPr>
          <p:grpSpPr>
            <a:xfrm>
              <a:off x="807720" y="891555"/>
              <a:ext cx="8515173" cy="4739626"/>
              <a:chOff x="0" y="320054"/>
              <a:chExt cx="10854513" cy="589490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405D2A7-7F26-ED9C-2AAF-49EAA4464D9A}"/>
                  </a:ext>
                </a:extLst>
              </p:cNvPr>
              <p:cNvGrpSpPr/>
              <p:nvPr/>
            </p:nvGrpSpPr>
            <p:grpSpPr>
              <a:xfrm>
                <a:off x="0" y="320054"/>
                <a:ext cx="10854513" cy="5894905"/>
                <a:chOff x="0" y="320054"/>
                <a:chExt cx="10854513" cy="5894905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6D8CB7F-E955-A00F-74F9-A12283898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9998" y="320054"/>
                  <a:ext cx="10684515" cy="5894905"/>
                </a:xfrm>
                <a:prstGeom prst="rect">
                  <a:avLst/>
                </a:prstGeom>
              </p:spPr>
            </p:pic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74517C5-109B-6956-5353-C18D4BAA09E8}"/>
                    </a:ext>
                  </a:extLst>
                </p:cNvPr>
                <p:cNvSpPr/>
                <p:nvPr/>
              </p:nvSpPr>
              <p:spPr>
                <a:xfrm rot="16200000">
                  <a:off x="206507" y="2656905"/>
                  <a:ext cx="424391" cy="837405"/>
                </a:xfrm>
                <a:prstGeom prst="ellipse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661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1323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6984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26464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8308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13969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9631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85292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53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C9BA394-2FA9-519B-E60F-95DF72C95E2A}"/>
                    </a:ext>
                  </a:extLst>
                </p:cNvPr>
                <p:cNvSpPr/>
                <p:nvPr/>
              </p:nvSpPr>
              <p:spPr>
                <a:xfrm rot="16200000">
                  <a:off x="1396024" y="2658260"/>
                  <a:ext cx="1160001" cy="721519"/>
                </a:xfrm>
                <a:prstGeom prst="ellipse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661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1323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6984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26464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8308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13969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9631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85292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53"/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39F849-F3FC-986A-9FA9-51A4576E4F96}"/>
                  </a:ext>
                </a:extLst>
              </p:cNvPr>
              <p:cNvSpPr/>
              <p:nvPr/>
            </p:nvSpPr>
            <p:spPr>
              <a:xfrm>
                <a:off x="2700814" y="643041"/>
                <a:ext cx="431006" cy="2143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53"/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8D06EC-70A7-9A27-8051-6A4E4703FB30}"/>
                </a:ext>
              </a:extLst>
            </p:cNvPr>
            <p:cNvCxnSpPr/>
            <p:nvPr/>
          </p:nvCxnSpPr>
          <p:spPr>
            <a:xfrm>
              <a:off x="2392680" y="5638800"/>
              <a:ext cx="183642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C768042-D551-1667-4EF7-9D04A7B39B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3776" y="5631181"/>
              <a:ext cx="4899744" cy="7619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7DA40B-F413-5E59-8DA2-D8DA1E8C885E}"/>
                </a:ext>
              </a:extLst>
            </p:cNvPr>
            <p:cNvSpPr txBox="1"/>
            <p:nvPr/>
          </p:nvSpPr>
          <p:spPr>
            <a:xfrm>
              <a:off x="2480160" y="5337425"/>
              <a:ext cx="1733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/>
                <a:t>1</a:t>
              </a:r>
              <a:r>
                <a:rPr lang="en-US" sz="1053" baseline="30000" dirty="0"/>
                <a:t>st</a:t>
              </a:r>
              <a:r>
                <a:rPr lang="en-US" sz="1053" dirty="0"/>
                <a:t> spectrometer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E16AAC-79B2-A634-F36F-5690F02B9031}"/>
                </a:ext>
              </a:extLst>
            </p:cNvPr>
            <p:cNvSpPr txBox="1"/>
            <p:nvPr/>
          </p:nvSpPr>
          <p:spPr>
            <a:xfrm>
              <a:off x="5745479" y="5345654"/>
              <a:ext cx="1836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/>
                <a:t>2</a:t>
              </a:r>
              <a:r>
                <a:rPr lang="en-US" sz="1053" baseline="30000" dirty="0"/>
                <a:t>nd</a:t>
              </a:r>
              <a:r>
                <a:rPr lang="en-US" sz="1053" dirty="0"/>
                <a:t> spectrometer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9ED5C5-C115-5A1E-E533-2B34A0CCE0F9}"/>
              </a:ext>
            </a:extLst>
          </p:cNvPr>
          <p:cNvSpPr txBox="1"/>
          <p:nvPr/>
        </p:nvSpPr>
        <p:spPr>
          <a:xfrm>
            <a:off x="6583681" y="982735"/>
            <a:ext cx="2433972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HODOSCOPES  &amp; TRIGGER</a:t>
            </a:r>
          </a:p>
          <a:p>
            <a:endParaRPr lang="en-US" sz="1800" b="1" dirty="0"/>
          </a:p>
          <a:p>
            <a:r>
              <a:rPr lang="en-US" sz="1500" b="1" dirty="0"/>
              <a:t>Scintillating counter hodoscopes</a:t>
            </a:r>
            <a:r>
              <a:rPr lang="en-US" sz="1500" dirty="0"/>
              <a:t>,  </a:t>
            </a:r>
          </a:p>
          <a:p>
            <a:r>
              <a:rPr lang="en-US" sz="1500" dirty="0"/>
              <a:t>main components of the trigger</a:t>
            </a:r>
          </a:p>
          <a:p>
            <a:endParaRPr lang="en-US" sz="1500" dirty="0"/>
          </a:p>
          <a:p>
            <a:r>
              <a:rPr lang="en-US" sz="1500" b="1" dirty="0"/>
              <a:t>Veto counters </a:t>
            </a:r>
            <a:r>
              <a:rPr lang="en-US" sz="1500" dirty="0"/>
              <a:t>by scintillator counters (beam halo !)</a:t>
            </a:r>
          </a:p>
          <a:p>
            <a:endParaRPr lang="en-US" sz="1500" dirty="0"/>
          </a:p>
          <a:p>
            <a:r>
              <a:rPr lang="en-US" sz="1500" dirty="0"/>
              <a:t>A stand-alone </a:t>
            </a:r>
            <a:r>
              <a:rPr lang="en-US" sz="1500" b="1" dirty="0"/>
              <a:t>calorimetric trigger</a:t>
            </a:r>
            <a:r>
              <a:rPr lang="en-US" sz="1500" dirty="0"/>
              <a:t> covers the high Q</a:t>
            </a:r>
            <a:r>
              <a:rPr lang="en-US" sz="1500" baseline="30000" dirty="0"/>
              <a:t>2 </a:t>
            </a:r>
            <a:r>
              <a:rPr lang="en-US" sz="1500" dirty="0"/>
              <a:t>range where the scattered muon does not reach the trigger hodoscopes.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D051CAA-F4E1-F61D-6D35-D467CDB34399}"/>
              </a:ext>
            </a:extLst>
          </p:cNvPr>
          <p:cNvSpPr/>
          <p:nvPr/>
        </p:nvSpPr>
        <p:spPr>
          <a:xfrm rot="16200000">
            <a:off x="2659924" y="2849338"/>
            <a:ext cx="1578162" cy="1657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B400A95-AAD0-D8AB-931B-A270D506CDD3}"/>
              </a:ext>
            </a:extLst>
          </p:cNvPr>
          <p:cNvSpPr/>
          <p:nvPr/>
        </p:nvSpPr>
        <p:spPr>
          <a:xfrm rot="16200000">
            <a:off x="4197670" y="2717048"/>
            <a:ext cx="400049" cy="1657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53E5376-B577-302C-512A-05D65C92DBAC}"/>
              </a:ext>
            </a:extLst>
          </p:cNvPr>
          <p:cNvSpPr/>
          <p:nvPr/>
        </p:nvSpPr>
        <p:spPr>
          <a:xfrm rot="16200000">
            <a:off x="4276931" y="2723945"/>
            <a:ext cx="1988820" cy="2899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C600A7D-8892-237A-8DC9-FC265B2EC4D0}"/>
              </a:ext>
            </a:extLst>
          </p:cNvPr>
          <p:cNvSpPr/>
          <p:nvPr/>
        </p:nvSpPr>
        <p:spPr>
          <a:xfrm rot="16200000">
            <a:off x="5334775" y="2581200"/>
            <a:ext cx="1280519" cy="2000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EB5FF63-EC98-6949-727A-CC001375FA30}"/>
              </a:ext>
            </a:extLst>
          </p:cNvPr>
          <p:cNvSpPr/>
          <p:nvPr/>
        </p:nvSpPr>
        <p:spPr>
          <a:xfrm rot="16200000">
            <a:off x="6125970" y="2594100"/>
            <a:ext cx="463937" cy="2000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C23A2-2A6F-1682-9560-22A4F1C0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SIDIS-dedicated Experiments:  COMPASS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94F87-CF7C-44DF-EE5B-77D01C616BE1}"/>
              </a:ext>
            </a:extLst>
          </p:cNvPr>
          <p:cNvSpPr txBox="1"/>
          <p:nvPr/>
        </p:nvSpPr>
        <p:spPr>
          <a:xfrm>
            <a:off x="6502315" y="1055281"/>
            <a:ext cx="2426148" cy="400109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trackers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Grouped according to the area to cover and the rates to handles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No vertex detector compatible with the large-size solid-state polarized target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VSATs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Si microstrips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SciFi’s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SATs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MicroMegas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(12 trackers, 40x 40 cm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GEMs (22 trackers, 31x 31 cm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LATs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Drift Chambers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Straw tubes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MWPCs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Large area Drift Chambers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82C2A-707F-3E55-9D64-6D0868C224F5}"/>
              </a:ext>
            </a:extLst>
          </p:cNvPr>
          <p:cNvSpPr txBox="1"/>
          <p:nvPr/>
        </p:nvSpPr>
        <p:spPr>
          <a:xfrm>
            <a:off x="6480960" y="1038070"/>
            <a:ext cx="2426148" cy="397031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Particle momentum from trackers and analyzing magnets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1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spectrometer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SM1: 1 Tm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0" lang="en-US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/p = 1.2 %  		(p &gt; 2 GeV/c)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2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nd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spectrometer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SM2: 4.4 Tm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0" lang="en-US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/p = 0.5 %              	(p &gt; 5 GeV/c)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ED6E83-1A20-1449-60CE-7BA3075A27B5}"/>
              </a:ext>
            </a:extLst>
          </p:cNvPr>
          <p:cNvSpPr txBox="1"/>
          <p:nvPr/>
        </p:nvSpPr>
        <p:spPr>
          <a:xfrm>
            <a:off x="6454598" y="1033687"/>
            <a:ext cx="2473865" cy="3970318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PID –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identification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By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muon filters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: muon when the particle trajectory continues after an absorber thick enough to stop the incoming 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1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absorber: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Fe wall (60 cm thick)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; central hole:         1.4 x 0.9m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2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2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nd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absorber: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concrete wall      (2.4 m thick)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kern="0" dirty="0">
              <a:solidFill>
                <a:prstClr val="black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90C8E-C738-3264-D87B-33DB6C71998E}"/>
              </a:ext>
            </a:extLst>
          </p:cNvPr>
          <p:cNvSpPr txBox="1"/>
          <p:nvPr/>
        </p:nvSpPr>
        <p:spPr>
          <a:xfrm>
            <a:off x="6454597" y="1029304"/>
            <a:ext cx="2473865" cy="406265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PID –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	CALORIMTERS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HCAL1, HCAL2 –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sampling hadron calorimeters (Fe, scintillating plates)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Measure h energy, contribute in muon identification;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e/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response: 1.2 +/- 0.1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ECAL2 –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homogeneous electromagnetic by lead glass (different block size from center to periphery)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Measure the energy of the electromagnetic showers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FCB81-E23E-58C3-6790-86FD4EDC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D168D-1690-7E07-F383-861C81F0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09C13-C252-6D3D-32AA-6A36D1D5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284" y="5101033"/>
            <a:ext cx="400050" cy="177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4D9D167-C2CE-CF89-D5E2-6220AD6D9812}"/>
              </a:ext>
            </a:extLst>
          </p:cNvPr>
          <p:cNvSpPr txBox="1"/>
          <p:nvPr/>
        </p:nvSpPr>
        <p:spPr>
          <a:xfrm>
            <a:off x="166739" y="3144009"/>
            <a:ext cx="8672461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Photon detectors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 </a:t>
            </a:r>
            <a:endParaRPr lang="en-US" sz="1800" b="1" dirty="0">
              <a:sym typeface="Wingdings" panose="05000000000000000000" pitchFamily="2" charset="2"/>
            </a:endParaRPr>
          </a:p>
          <a:p>
            <a:endParaRPr lang="en-US" sz="1800" b="1" dirty="0"/>
          </a:p>
          <a:p>
            <a:endParaRPr lang="en-US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6219C-AEDC-7506-BD87-2BA8A107D19B}"/>
              </a:ext>
            </a:extLst>
          </p:cNvPr>
          <p:cNvSpPr/>
          <p:nvPr/>
        </p:nvSpPr>
        <p:spPr>
          <a:xfrm>
            <a:off x="2362795" y="1185863"/>
            <a:ext cx="323255" cy="160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9ED5C5-C115-5A1E-E533-2B34A0CCE0F9}"/>
              </a:ext>
            </a:extLst>
          </p:cNvPr>
          <p:cNvSpPr txBox="1"/>
          <p:nvPr/>
        </p:nvSpPr>
        <p:spPr>
          <a:xfrm>
            <a:off x="2805803" y="988115"/>
            <a:ext cx="5942194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PID – 3</a:t>
            </a:r>
            <a:r>
              <a:rPr lang="en-US" sz="1800" b="1" dirty="0">
                <a:sym typeface="Wingdings" panose="05000000000000000000" pitchFamily="2" charset="2"/>
              </a:rPr>
              <a:t>				</a:t>
            </a:r>
          </a:p>
          <a:p>
            <a:endParaRPr lang="en-US" sz="1800" b="1" dirty="0">
              <a:sym typeface="Wingdings" panose="05000000000000000000" pitchFamily="2" charset="2"/>
            </a:endParaRPr>
          </a:p>
          <a:p>
            <a:r>
              <a:rPr lang="en-US" sz="1800" b="1" dirty="0">
                <a:sym typeface="Wingdings" panose="05000000000000000000" pitchFamily="2" charset="2"/>
              </a:rPr>
              <a:t>COMPASS RICH </a:t>
            </a:r>
            <a:endParaRPr lang="en-US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FA900-11B2-94A1-2542-AFD669D6BB42}"/>
              </a:ext>
            </a:extLst>
          </p:cNvPr>
          <p:cNvGrpSpPr/>
          <p:nvPr/>
        </p:nvGrpSpPr>
        <p:grpSpPr>
          <a:xfrm>
            <a:off x="4993015" y="1135032"/>
            <a:ext cx="3742408" cy="1906583"/>
            <a:chOff x="6756509" y="1269810"/>
            <a:chExt cx="5231835" cy="27774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7C32B2-6A19-41B4-2830-1C6831287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55" b="2678"/>
            <a:stretch/>
          </p:blipFill>
          <p:spPr>
            <a:xfrm>
              <a:off x="6756509" y="1269810"/>
              <a:ext cx="5231835" cy="277749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77EA04-B8AC-F277-74F5-83B41D49B0C4}"/>
                </a:ext>
              </a:extLst>
            </p:cNvPr>
            <p:cNvSpPr/>
            <p:nvPr/>
          </p:nvSpPr>
          <p:spPr>
            <a:xfrm rot="16200000">
              <a:off x="7955282" y="2506376"/>
              <a:ext cx="518159" cy="79247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8AA7483-F987-1697-E1EE-0C1FF5FEF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0" y="3548175"/>
            <a:ext cx="2059068" cy="16510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1F735A-EB4A-2CC2-2B43-FE4AAD2B9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380"/>
          <a:stretch/>
        </p:blipFill>
        <p:spPr>
          <a:xfrm>
            <a:off x="2864384" y="3231494"/>
            <a:ext cx="1873025" cy="963478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F27791-4BB7-21E6-E91E-D361C32F4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4235083"/>
            <a:ext cx="2248454" cy="1154054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804F44-65FB-D4E9-B9E1-1C2EBC155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783" y="3723263"/>
            <a:ext cx="3820217" cy="1648837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9D200C4-E1F5-1C0D-764E-6E66DA1C7EAF}"/>
              </a:ext>
            </a:extLst>
          </p:cNvPr>
          <p:cNvSpPr txBox="1"/>
          <p:nvPr/>
        </p:nvSpPr>
        <p:spPr>
          <a:xfrm>
            <a:off x="630241" y="5189933"/>
            <a:ext cx="1981200" cy="253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>
                <a:latin typeface="CMR12"/>
              </a:rPr>
              <a:t>MWPCs with </a:t>
            </a:r>
            <a:r>
              <a:rPr lang="en-US" sz="1050" dirty="0" err="1">
                <a:latin typeface="CMR12"/>
              </a:rPr>
              <a:t>CsI</a:t>
            </a:r>
            <a:r>
              <a:rPr lang="en-US" sz="1050" dirty="0">
                <a:latin typeface="CMR12"/>
              </a:rPr>
              <a:t> photocathode</a:t>
            </a:r>
            <a:endParaRPr lang="en-US" sz="1050" i="0" u="none" strike="noStrike" baseline="0" dirty="0">
              <a:latin typeface="CMR1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AD3BEF-8CC6-6BF6-5C4F-85FB7D608C00}"/>
              </a:ext>
            </a:extLst>
          </p:cNvPr>
          <p:cNvSpPr txBox="1"/>
          <p:nvPr/>
        </p:nvSpPr>
        <p:spPr>
          <a:xfrm>
            <a:off x="2236866" y="3212761"/>
            <a:ext cx="1126969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>
                <a:latin typeface="CMR12"/>
              </a:rPr>
              <a:t>MAPMTS with </a:t>
            </a:r>
          </a:p>
          <a:p>
            <a:pPr algn="l"/>
            <a:r>
              <a:rPr lang="en-US" sz="1050" dirty="0">
                <a:latin typeface="CMR12"/>
              </a:rPr>
              <a:t>lens telescopes</a:t>
            </a:r>
            <a:endParaRPr lang="en-US" sz="1050" i="0" u="none" strike="noStrike" baseline="0" dirty="0">
              <a:latin typeface="CMR1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136A70-C005-36E0-0B74-7EA930856FD4}"/>
              </a:ext>
            </a:extLst>
          </p:cNvPr>
          <p:cNvSpPr txBox="1"/>
          <p:nvPr/>
        </p:nvSpPr>
        <p:spPr>
          <a:xfrm>
            <a:off x="5776900" y="3225887"/>
            <a:ext cx="2289886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>
                <a:latin typeface="CMR12"/>
              </a:rPr>
              <a:t>Hybrid MPGDs (THGEM, MM)</a:t>
            </a:r>
          </a:p>
          <a:p>
            <a:pPr algn="l"/>
            <a:r>
              <a:rPr lang="en-US" sz="1050" i="0" u="none" strike="noStrike" baseline="0" dirty="0">
                <a:latin typeface="CMR12"/>
              </a:rPr>
              <a:t>With </a:t>
            </a:r>
            <a:r>
              <a:rPr lang="en-US" sz="1050" i="0" u="none" strike="noStrike" baseline="0" dirty="0" err="1">
                <a:latin typeface="CMR12"/>
              </a:rPr>
              <a:t>CsI</a:t>
            </a:r>
            <a:r>
              <a:rPr lang="en-US" sz="1050" i="0" u="none" strike="noStrike" baseline="0" dirty="0">
                <a:latin typeface="CMR12"/>
              </a:rPr>
              <a:t> p</a:t>
            </a:r>
            <a:r>
              <a:rPr lang="en-US" sz="1050" dirty="0">
                <a:latin typeface="CMR12"/>
              </a:rPr>
              <a:t>hotocathode</a:t>
            </a:r>
            <a:endParaRPr lang="en-US" sz="1050" i="0" u="none" strike="noStrike" baseline="0" dirty="0">
              <a:latin typeface="CMR1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13AAEE-4AAF-EC39-3DC0-3CB6CE5D6A14}"/>
              </a:ext>
            </a:extLst>
          </p:cNvPr>
          <p:cNvSpPr txBox="1"/>
          <p:nvPr/>
        </p:nvSpPr>
        <p:spPr>
          <a:xfrm>
            <a:off x="7333368" y="629567"/>
            <a:ext cx="1734079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0" i="0" u="none" strike="noStrike" baseline="0" dirty="0"/>
              <a:t>NIM  A 970 (2020) 163768</a:t>
            </a:r>
            <a:endParaRPr lang="en-US" sz="10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FD9883-224A-8AEA-098F-BEC6A51C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RICH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CFB1C-06B8-2678-1E66-BBD5ECFC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6C56C5-C810-CA79-F5F9-1EC5CC5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67CF5-2B64-C766-4170-1406641B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80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284" y="5101033"/>
            <a:ext cx="400050" cy="177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B6219C-AEDC-7506-BD87-2BA8A107D19B}"/>
              </a:ext>
            </a:extLst>
          </p:cNvPr>
          <p:cNvSpPr/>
          <p:nvPr/>
        </p:nvSpPr>
        <p:spPr>
          <a:xfrm>
            <a:off x="2362795" y="1185863"/>
            <a:ext cx="323255" cy="160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4EF12-7E44-2604-7A3D-C5A4B0ED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649" y="1082564"/>
            <a:ext cx="4527324" cy="20596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B7ABC4-AAAF-66BD-F776-58512CAE6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274" y="1019804"/>
            <a:ext cx="1805884" cy="1717792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B063DA-98DE-9E17-2F29-42694250D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5" y="2796540"/>
            <a:ext cx="3867574" cy="265176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7EFA1BD-B1C1-3A0A-691F-66EE24C51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980" y="3250900"/>
            <a:ext cx="4522220" cy="21663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4B07A01-4F01-5A8E-6AC7-CC4E1CBAAF0D}"/>
              </a:ext>
            </a:extLst>
          </p:cNvPr>
          <p:cNvSpPr txBox="1"/>
          <p:nvPr/>
        </p:nvSpPr>
        <p:spPr>
          <a:xfrm>
            <a:off x="5068161" y="4083341"/>
            <a:ext cx="1929635" cy="9002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dirty="0">
                <a:latin typeface="CMR12"/>
              </a:rPr>
              <a:t>Comments:</a:t>
            </a:r>
          </a:p>
          <a:p>
            <a:pPr algn="l"/>
            <a:r>
              <a:rPr lang="en-US" sz="1050" i="0" u="none" strike="noStrike" baseline="0" dirty="0">
                <a:latin typeface="CMR12"/>
              </a:rPr>
              <a:t>3     </a:t>
            </a:r>
            <a:r>
              <a:rPr lang="en-US" sz="1050" dirty="0">
                <a:latin typeface="Symbol" panose="05050102010706020507" pitchFamily="18" charset="2"/>
              </a:rPr>
              <a:t>s (p/k)</a:t>
            </a:r>
            <a:r>
              <a:rPr lang="en-US" sz="1050" dirty="0">
                <a:latin typeface="CMR12"/>
              </a:rPr>
              <a:t> </a:t>
            </a:r>
            <a:r>
              <a:rPr lang="en-US" sz="1050" dirty="0">
                <a:latin typeface="CMR12"/>
                <a:sym typeface="Wingdings" panose="05000000000000000000" pitchFamily="2" charset="2"/>
              </a:rPr>
              <a:t> P=0.943</a:t>
            </a:r>
          </a:p>
          <a:p>
            <a:pPr algn="l"/>
            <a:r>
              <a:rPr lang="en-US" sz="1050" i="0" u="none" strike="noStrike" baseline="0" dirty="0">
                <a:latin typeface="CMR12"/>
                <a:sym typeface="Wingdings" panose="05000000000000000000" pitchFamily="2" charset="2"/>
              </a:rPr>
              <a:t>2.6</a:t>
            </a:r>
            <a:r>
              <a:rPr lang="en-US" sz="1050" i="0" u="none" strike="noStrike" baseline="0" dirty="0">
                <a:latin typeface="CMR12"/>
              </a:rPr>
              <a:t>  </a:t>
            </a:r>
            <a:r>
              <a:rPr lang="en-US" sz="1050" dirty="0">
                <a:latin typeface="Symbol" panose="05050102010706020507" pitchFamily="18" charset="2"/>
              </a:rPr>
              <a:t>s (p/k)</a:t>
            </a:r>
            <a:r>
              <a:rPr lang="en-US" sz="1050" dirty="0">
                <a:latin typeface="CMR12"/>
              </a:rPr>
              <a:t> </a:t>
            </a:r>
            <a:r>
              <a:rPr lang="en-US" sz="1050" dirty="0">
                <a:latin typeface="CMR12"/>
                <a:sym typeface="Wingdings" panose="05000000000000000000" pitchFamily="2" charset="2"/>
              </a:rPr>
              <a:t> P=0.90</a:t>
            </a:r>
          </a:p>
          <a:p>
            <a:pPr algn="l"/>
            <a:r>
              <a:rPr lang="en-US" sz="1050" i="0" u="none" strike="noStrike" baseline="0" dirty="0">
                <a:latin typeface="CMR12"/>
                <a:sym typeface="Wingdings" panose="05000000000000000000" pitchFamily="2" charset="2"/>
              </a:rPr>
              <a:t>[COMPASS RICH designed for</a:t>
            </a:r>
          </a:p>
          <a:p>
            <a:pPr algn="l"/>
            <a:r>
              <a:rPr lang="en-US" sz="1050" i="0" u="none" strike="noStrike" baseline="0" dirty="0">
                <a:latin typeface="CMR12"/>
                <a:sym typeface="Wingdings" panose="05000000000000000000" pitchFamily="2" charset="2"/>
              </a:rPr>
              <a:t> </a:t>
            </a:r>
            <a:r>
              <a:rPr lang="en-US" sz="1050" i="0" u="none" strike="noStrike" baseline="0" dirty="0">
                <a:latin typeface="CMR12"/>
              </a:rPr>
              <a:t>3 </a:t>
            </a:r>
            <a:r>
              <a:rPr lang="en-US" sz="1050" dirty="0">
                <a:latin typeface="Symbol" panose="05050102010706020507" pitchFamily="18" charset="2"/>
              </a:rPr>
              <a:t>s (p/k) </a:t>
            </a:r>
            <a:r>
              <a:rPr lang="en-US" sz="1050" dirty="0">
                <a:latin typeface="CMR12"/>
              </a:rPr>
              <a:t>at 50 GeV/c ]</a:t>
            </a:r>
            <a:endParaRPr lang="en-US" sz="1050" i="0" u="none" strike="noStrike" baseline="0" dirty="0">
              <a:latin typeface="CMR1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4C167F-3493-4433-1E93-EF8AEE41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RICH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399CB-9440-F379-86F1-0914A17F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E8831-7B1A-4975-FA1D-75DE7188A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50064-566A-A13B-EC4B-3E3F6F1F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72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75F453A-AEFD-B6C9-1D9B-200C16C920D1}"/>
              </a:ext>
            </a:extLst>
          </p:cNvPr>
          <p:cNvSpPr txBox="1"/>
          <p:nvPr/>
        </p:nvSpPr>
        <p:spPr>
          <a:xfrm rot="16200000">
            <a:off x="-584267" y="3533297"/>
            <a:ext cx="21488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baseline="0" dirty="0">
                <a:solidFill>
                  <a:srgbClr val="131413"/>
                </a:solidFill>
                <a:latin typeface="CMR9"/>
              </a:rPr>
              <a:t>Eur. Phys. J. A </a:t>
            </a:r>
            <a:r>
              <a:rPr lang="en-US" sz="1350" b="1" i="0" u="none" strike="noStrike" baseline="0" dirty="0">
                <a:solidFill>
                  <a:srgbClr val="131413"/>
                </a:solidFill>
                <a:latin typeface="CMBX9"/>
              </a:rPr>
              <a:t>48</a:t>
            </a:r>
            <a:r>
              <a:rPr lang="en-US" sz="1350" b="0" i="0" u="none" strike="noStrike" baseline="0" dirty="0">
                <a:solidFill>
                  <a:srgbClr val="131413"/>
                </a:solidFill>
                <a:latin typeface="CMR9"/>
              </a:rPr>
              <a:t>, 187 (2012)</a:t>
            </a:r>
            <a:endParaRPr lang="en-US" sz="105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E9C7A-3894-20EE-E385-61A1C2856100}"/>
              </a:ext>
            </a:extLst>
          </p:cNvPr>
          <p:cNvSpPr txBox="1"/>
          <p:nvPr/>
        </p:nvSpPr>
        <p:spPr>
          <a:xfrm>
            <a:off x="7509868" y="3827837"/>
            <a:ext cx="1365758" cy="74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/>
              <a:t>SIDIS-dedicated </a:t>
            </a:r>
          </a:p>
          <a:p>
            <a:r>
              <a:rPr lang="en-US" sz="1053" b="1" dirty="0"/>
              <a:t>measurements </a:t>
            </a:r>
          </a:p>
          <a:p>
            <a:r>
              <a:rPr lang="en-US" sz="1053" dirty="0"/>
              <a:t>included in </a:t>
            </a:r>
          </a:p>
          <a:p>
            <a:r>
              <a:rPr lang="en-US" sz="1053" dirty="0"/>
              <a:t>the physics scope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C6597B-3BE6-427F-D8DC-3105424D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52" y="1557645"/>
            <a:ext cx="6242678" cy="3303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E07DC0-BA9C-ED96-B5D4-EDBBDC529F89}"/>
              </a:ext>
            </a:extLst>
          </p:cNvPr>
          <p:cNvSpPr/>
          <p:nvPr/>
        </p:nvSpPr>
        <p:spPr>
          <a:xfrm>
            <a:off x="1136010" y="3120034"/>
            <a:ext cx="5989880" cy="455414"/>
          </a:xfrm>
          <a:prstGeom prst="roundRect">
            <a:avLst/>
          </a:prstGeom>
          <a:solidFill>
            <a:srgbClr val="4472C4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D1C7F6-4FC1-001E-3773-4A2685AA7AEE}"/>
              </a:ext>
            </a:extLst>
          </p:cNvPr>
          <p:cNvSpPr/>
          <p:nvPr/>
        </p:nvSpPr>
        <p:spPr>
          <a:xfrm>
            <a:off x="1136011" y="2664619"/>
            <a:ext cx="5989880" cy="455414"/>
          </a:xfrm>
          <a:prstGeom prst="roundRect">
            <a:avLst/>
          </a:prstGeom>
          <a:solidFill>
            <a:srgbClr val="4472C4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FB181A-A72F-4DB4-C841-7179532461FE}"/>
              </a:ext>
            </a:extLst>
          </p:cNvPr>
          <p:cNvSpPr/>
          <p:nvPr/>
        </p:nvSpPr>
        <p:spPr>
          <a:xfrm>
            <a:off x="4142991" y="1689956"/>
            <a:ext cx="1873833" cy="283505"/>
          </a:xfrm>
          <a:prstGeom prst="roundRect">
            <a:avLst/>
          </a:prstGeom>
          <a:solidFill>
            <a:srgbClr val="4472C4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FF750B-DB86-BED5-6EB0-D0D68676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: scope for the 12 GeV program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C1D4C-601C-B46C-E9A1-8E5250B0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4AE59-36F5-5FE2-79E4-9A3CEB01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D54E6-FC8D-AEB3-2349-AA8252EB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0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2BE2C8-8DD9-D99A-1A88-139767286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"/>
          <a:stretch/>
        </p:blipFill>
        <p:spPr>
          <a:xfrm>
            <a:off x="897488" y="1490640"/>
            <a:ext cx="6465094" cy="3931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F453A-AEFD-B6C9-1D9B-200C16C920D1}"/>
              </a:ext>
            </a:extLst>
          </p:cNvPr>
          <p:cNvSpPr txBox="1"/>
          <p:nvPr/>
        </p:nvSpPr>
        <p:spPr>
          <a:xfrm rot="16200000">
            <a:off x="-584267" y="3533297"/>
            <a:ext cx="21488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b="0" i="0" u="none" strike="noStrike" baseline="0" dirty="0">
                <a:solidFill>
                  <a:srgbClr val="131413"/>
                </a:solidFill>
                <a:latin typeface="CMR9"/>
              </a:rPr>
              <a:t>Eur. Phys. J. A </a:t>
            </a:r>
            <a:r>
              <a:rPr lang="en-US" sz="1350" b="1" i="0" u="none" strike="noStrike" baseline="0" dirty="0">
                <a:solidFill>
                  <a:srgbClr val="131413"/>
                </a:solidFill>
                <a:latin typeface="CMBX9"/>
              </a:rPr>
              <a:t>48</a:t>
            </a:r>
            <a:r>
              <a:rPr lang="en-US" sz="1350" b="0" i="0" u="none" strike="noStrike" baseline="0" dirty="0">
                <a:solidFill>
                  <a:srgbClr val="131413"/>
                </a:solidFill>
                <a:latin typeface="CMR9"/>
              </a:rPr>
              <a:t>, 187 (2012)</a:t>
            </a:r>
            <a:endParaRPr lang="en-US" sz="1053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CDBB15-C458-4776-B148-09D0299C6D9A}"/>
              </a:ext>
            </a:extLst>
          </p:cNvPr>
          <p:cNvSpPr/>
          <p:nvPr/>
        </p:nvSpPr>
        <p:spPr>
          <a:xfrm>
            <a:off x="2641581" y="1404018"/>
            <a:ext cx="6150769" cy="1711528"/>
          </a:xfrm>
          <a:prstGeom prst="roundRect">
            <a:avLst/>
          </a:prstGeom>
          <a:solidFill>
            <a:srgbClr val="4472C4">
              <a:alpha val="2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E9C7A-3894-20EE-E385-61A1C2856100}"/>
              </a:ext>
            </a:extLst>
          </p:cNvPr>
          <p:cNvSpPr txBox="1"/>
          <p:nvPr/>
        </p:nvSpPr>
        <p:spPr>
          <a:xfrm>
            <a:off x="7203821" y="1819558"/>
            <a:ext cx="1365758" cy="74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/>
              <a:t>SIDIS-dedicated </a:t>
            </a:r>
          </a:p>
          <a:p>
            <a:r>
              <a:rPr lang="en-US" sz="1053" b="1" dirty="0"/>
              <a:t>measurements </a:t>
            </a:r>
          </a:p>
          <a:p>
            <a:r>
              <a:rPr lang="en-US" sz="1053" dirty="0"/>
              <a:t>included in </a:t>
            </a:r>
          </a:p>
          <a:p>
            <a:r>
              <a:rPr lang="en-US" sz="1053" dirty="0"/>
              <a:t>the physics scope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957B0-5E8C-F424-16D7-EC7722059D03}"/>
              </a:ext>
            </a:extLst>
          </p:cNvPr>
          <p:cNvSpPr txBox="1"/>
          <p:nvPr/>
        </p:nvSpPr>
        <p:spPr>
          <a:xfrm>
            <a:off x="3193257" y="1379957"/>
            <a:ext cx="665086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/>
              <a:t>CLAS12</a:t>
            </a:r>
            <a:endParaRPr lang="en-US" sz="105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2C14E-AFBA-00E2-195F-9363438A5A7D}"/>
              </a:ext>
            </a:extLst>
          </p:cNvPr>
          <p:cNvSpPr txBox="1"/>
          <p:nvPr/>
        </p:nvSpPr>
        <p:spPr>
          <a:xfrm>
            <a:off x="4615718" y="1371599"/>
            <a:ext cx="994744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/>
              <a:t>HRS &amp; SHRS</a:t>
            </a:r>
            <a:endParaRPr lang="en-US" sz="1053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2FE88-5A9A-3A3E-8014-331B010090F1}"/>
              </a:ext>
            </a:extLst>
          </p:cNvPr>
          <p:cNvSpPr txBox="1"/>
          <p:nvPr/>
        </p:nvSpPr>
        <p:spPr>
          <a:xfrm>
            <a:off x="6080187" y="1371599"/>
            <a:ext cx="963533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/>
              <a:t>SBB,  </a:t>
            </a:r>
            <a:r>
              <a:rPr lang="en-US" sz="1053" b="1" i="1" dirty="0"/>
              <a:t>SOLID</a:t>
            </a:r>
            <a:endParaRPr lang="en-US" sz="1053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BF89D-50E4-5A2B-3128-421A52A1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57973-E0E7-DD9D-9B47-6CF3A47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CBBD3-D379-9D2E-7AD3-4D8F40CC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16A18-389F-4360-C168-A51AF020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84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D4F8B-71EA-E4C7-AE03-E1BF536B6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6" y="1294167"/>
            <a:ext cx="4055887" cy="3206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10C2B3-585E-89EC-48E6-B5AA4A813AA5}"/>
              </a:ext>
            </a:extLst>
          </p:cNvPr>
          <p:cNvSpPr txBox="1"/>
          <p:nvPr/>
        </p:nvSpPr>
        <p:spPr>
          <a:xfrm>
            <a:off x="2622020" y="1934459"/>
            <a:ext cx="1791015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effectLst/>
                <a:latin typeface="Arial" panose="020B0604020202020204" pitchFamily="34" charset="0"/>
              </a:rPr>
              <a:t>QQQD  spectrometer</a:t>
            </a:r>
            <a:endParaRPr lang="en-US" sz="1053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E585AE-80AD-286C-F63B-FCC596E65962}"/>
              </a:ext>
            </a:extLst>
          </p:cNvPr>
          <p:cNvSpPr txBox="1"/>
          <p:nvPr/>
        </p:nvSpPr>
        <p:spPr>
          <a:xfrm>
            <a:off x="201991" y="1653157"/>
            <a:ext cx="2013506" cy="578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effectLst/>
                <a:latin typeface="Arial" panose="020B0604020202020204" pitchFamily="34" charset="0"/>
              </a:rPr>
              <a:t>DQQQD spectrometer,</a:t>
            </a:r>
          </a:p>
          <a:p>
            <a:r>
              <a:rPr lang="en-US" sz="1053" dirty="0">
                <a:latin typeface="Arial" panose="020B0604020202020204" pitchFamily="34" charset="0"/>
              </a:rPr>
              <a:t>with first dipole for acceptance of angles as low as 5</a:t>
            </a:r>
            <a:r>
              <a:rPr lang="en-US" sz="1053" baseline="30000" dirty="0">
                <a:latin typeface="Arial" panose="020B0604020202020204" pitchFamily="34" charset="0"/>
              </a:rPr>
              <a:t>o</a:t>
            </a:r>
            <a:endParaRPr lang="en-US" sz="1053" baseline="30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2913F2-2999-63D5-CC4B-1751C5BF5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532" y="1353005"/>
            <a:ext cx="2814302" cy="164752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155064-0B27-18B8-5059-5C52B3D4E026}"/>
              </a:ext>
            </a:extLst>
          </p:cNvPr>
          <p:cNvCxnSpPr>
            <a:cxnSpLocks/>
          </p:cNvCxnSpPr>
          <p:nvPr/>
        </p:nvCxnSpPr>
        <p:spPr>
          <a:xfrm flipH="1">
            <a:off x="2123463" y="1338745"/>
            <a:ext cx="2289572" cy="474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A753EE-CA99-E51F-D784-4F185550186E}"/>
              </a:ext>
            </a:extLst>
          </p:cNvPr>
          <p:cNvCxnSpPr>
            <a:cxnSpLocks/>
          </p:cNvCxnSpPr>
          <p:nvPr/>
        </p:nvCxnSpPr>
        <p:spPr>
          <a:xfrm flipH="1">
            <a:off x="1774207" y="2992063"/>
            <a:ext cx="2626076" cy="4076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33D727A-BFBD-7F0F-790B-528668559C56}"/>
              </a:ext>
            </a:extLst>
          </p:cNvPr>
          <p:cNvSpPr txBox="1"/>
          <p:nvPr/>
        </p:nvSpPr>
        <p:spPr>
          <a:xfrm>
            <a:off x="4413034" y="3065544"/>
            <a:ext cx="3300065" cy="122655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effectLst/>
                <a:latin typeface="Arial" panose="020B0604020202020204" pitchFamily="34" charset="0"/>
              </a:rPr>
              <a:t>SHMS (5.5 to 40.0 degrees) pion background rate dominates the scattered electron rate by more than 1000:1</a:t>
            </a:r>
          </a:p>
          <a:p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Noble Gas Cherenkov Detector</a:t>
            </a:r>
            <a:r>
              <a:rPr lang="en-US" sz="1053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 (Ne)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Heavy Gas Cherenkov Detector (C</a:t>
            </a:r>
            <a:r>
              <a:rPr lang="en-US" sz="1053" baseline="-25000" dirty="0">
                <a:latin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sz="1053" baseline="-25000" dirty="0">
                <a:latin typeface="Arial" panose="020B0604020202020204" pitchFamily="34" charset="0"/>
                <a:sym typeface="Wingdings" panose="05000000000000000000" pitchFamily="2" charset="2"/>
              </a:rPr>
              <a:t>8</a:t>
            </a: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O)</a:t>
            </a:r>
            <a:r>
              <a:rPr lang="en-US" sz="1053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Aerogel Counter</a:t>
            </a:r>
            <a:r>
              <a:rPr lang="en-US" sz="1053" dirty="0">
                <a:effectLst/>
                <a:latin typeface="Arial" panose="020B0604020202020204" pitchFamily="34" charset="0"/>
              </a:rPr>
              <a:t> </a:t>
            </a:r>
            <a:endParaRPr lang="en-US" sz="1053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D0378F2-06B8-A954-C10D-406B1E6A2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436" y="4198927"/>
            <a:ext cx="2657027" cy="1137595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244D79-4BF8-DD9C-845C-241D3F98B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995" y="3921720"/>
            <a:ext cx="1503370" cy="1425254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5A4B15-09B0-3BD9-3D07-AEFB3509E3A1}"/>
              </a:ext>
            </a:extLst>
          </p:cNvPr>
          <p:cNvSpPr txBox="1"/>
          <p:nvPr/>
        </p:nvSpPr>
        <p:spPr>
          <a:xfrm>
            <a:off x="7319995" y="1407524"/>
            <a:ext cx="1579639" cy="10645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Trackers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</a:rPr>
              <a:t>Magnet for p analysis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 err="1">
                <a:latin typeface="Arial" panose="020B0604020202020204" pitchFamily="34" charset="0"/>
              </a:rPr>
              <a:t>ECal</a:t>
            </a:r>
            <a:r>
              <a:rPr lang="en-US" sz="1053" dirty="0">
                <a:latin typeface="Arial" panose="020B0604020202020204" pitchFamily="34" charset="0"/>
              </a:rPr>
              <a:t> with          	pre-shoer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</a:rPr>
              <a:t>PID !</a:t>
            </a:r>
            <a:endParaRPr lang="en-US" sz="1053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72052F8-BE40-4815-1737-E70DCCD76A76}"/>
              </a:ext>
            </a:extLst>
          </p:cNvPr>
          <p:cNvCxnSpPr>
            <a:cxnSpLocks/>
          </p:cNvCxnSpPr>
          <p:nvPr/>
        </p:nvCxnSpPr>
        <p:spPr>
          <a:xfrm flipH="1">
            <a:off x="4013612" y="4030476"/>
            <a:ext cx="640643" cy="2334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41D5A3B-3692-6F68-2094-7B7DFC825CAB}"/>
              </a:ext>
            </a:extLst>
          </p:cNvPr>
          <p:cNvCxnSpPr>
            <a:cxnSpLocks/>
          </p:cNvCxnSpPr>
          <p:nvPr/>
        </p:nvCxnSpPr>
        <p:spPr>
          <a:xfrm>
            <a:off x="7188833" y="4236749"/>
            <a:ext cx="601427" cy="1499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0127BE34-799A-4DBF-B538-1FD8DB85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C - HMS and Super HMS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57A7F-5B6E-CD89-C60C-3DC882782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843F1-BF96-C85B-79A3-94491098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0AF13-3C8D-C082-265E-99731BDD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64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C273D28-2ECE-9F7F-33E4-0E279D415FF0}"/>
              </a:ext>
            </a:extLst>
          </p:cNvPr>
          <p:cNvGrpSpPr/>
          <p:nvPr/>
        </p:nvGrpSpPr>
        <p:grpSpPr>
          <a:xfrm>
            <a:off x="222950" y="3696874"/>
            <a:ext cx="2610696" cy="1673320"/>
            <a:chOff x="6593551" y="3386118"/>
            <a:chExt cx="3920001" cy="28588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CCEB96-9B6A-E83C-93C6-AE0D634E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3300" y="3449768"/>
              <a:ext cx="3870252" cy="2795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651218-9914-6886-0427-ABD0948B52FF}"/>
                </a:ext>
              </a:extLst>
            </p:cNvPr>
            <p:cNvSpPr txBox="1"/>
            <p:nvPr/>
          </p:nvSpPr>
          <p:spPr>
            <a:xfrm>
              <a:off x="6593551" y="3386118"/>
              <a:ext cx="1659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A pending proposal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E4CE4BF-ABD7-29C4-7A89-411E71DA9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" r="4937"/>
          <a:stretch/>
        </p:blipFill>
        <p:spPr>
          <a:xfrm>
            <a:off x="5286914" y="960402"/>
            <a:ext cx="3547463" cy="33179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27CC2E1-FD81-A816-FDED-A995F7D808FF}"/>
              </a:ext>
            </a:extLst>
          </p:cNvPr>
          <p:cNvSpPr txBox="1"/>
          <p:nvPr/>
        </p:nvSpPr>
        <p:spPr>
          <a:xfrm>
            <a:off x="5676129" y="2973389"/>
            <a:ext cx="2013506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Super </a:t>
            </a:r>
            <a:r>
              <a:rPr lang="en-US" sz="1053" b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BigBite</a:t>
            </a:r>
            <a:r>
              <a:rPr lang="en-US" sz="1053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Spectrometer (SBB)</a:t>
            </a:r>
            <a:endParaRPr lang="en-US" sz="1053" b="1" baseline="30000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4FB7B1-7300-3422-B686-5011267791D5}"/>
              </a:ext>
            </a:extLst>
          </p:cNvPr>
          <p:cNvCxnSpPr/>
          <p:nvPr/>
        </p:nvCxnSpPr>
        <p:spPr>
          <a:xfrm flipH="1" flipV="1">
            <a:off x="6991945" y="2819996"/>
            <a:ext cx="894755" cy="1332466"/>
          </a:xfrm>
          <a:prstGeom prst="straightConnector1">
            <a:avLst/>
          </a:prstGeom>
          <a:ln w="381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341CF1C-4079-4B9B-B4E8-34C67CD80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653177"/>
            <a:ext cx="2799572" cy="179512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2BB5DF6-BCAC-1E00-DF26-27F6E6C9A675}"/>
              </a:ext>
            </a:extLst>
          </p:cNvPr>
          <p:cNvSpPr/>
          <p:nvPr/>
        </p:nvSpPr>
        <p:spPr>
          <a:xfrm>
            <a:off x="5616837" y="4925277"/>
            <a:ext cx="598226" cy="369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AABD9-67E8-8100-F025-DC9570FBCFDA}"/>
              </a:ext>
            </a:extLst>
          </p:cNvPr>
          <p:cNvSpPr txBox="1"/>
          <p:nvPr/>
        </p:nvSpPr>
        <p:spPr>
          <a:xfrm>
            <a:off x="6371711" y="4431753"/>
            <a:ext cx="2044698" cy="578428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/>
              <a:t>GRINCH  - heavy gas </a:t>
            </a:r>
            <a:r>
              <a:rPr lang="en-US" sz="1053" dirty="0" err="1"/>
              <a:t>Chereknov</a:t>
            </a:r>
            <a:r>
              <a:rPr lang="en-US" sz="1053" dirty="0"/>
              <a:t> threshold detector (C</a:t>
            </a:r>
            <a:r>
              <a:rPr lang="en-US" sz="1053" baseline="-25000" dirty="0"/>
              <a:t>4</a:t>
            </a:r>
            <a:r>
              <a:rPr lang="en-US" sz="1053" dirty="0"/>
              <a:t>F</a:t>
            </a:r>
            <a:r>
              <a:rPr lang="en-US" sz="1053" baseline="-25000" dirty="0"/>
              <a:t>8</a:t>
            </a:r>
            <a:r>
              <a:rPr lang="en-US" sz="1053" dirty="0"/>
              <a:t>O) for </a:t>
            </a:r>
            <a:r>
              <a:rPr lang="en-US" sz="1053" dirty="0">
                <a:latin typeface="Symbol" panose="05050102010706020507" pitchFamily="18" charset="2"/>
              </a:rPr>
              <a:t>p</a:t>
            </a:r>
            <a:r>
              <a:rPr lang="en-US" sz="1053" dirty="0"/>
              <a:t>/e separation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B42D8B-55B1-C9CD-2C7D-022995212EC6}"/>
              </a:ext>
            </a:extLst>
          </p:cNvPr>
          <p:cNvGrpSpPr/>
          <p:nvPr/>
        </p:nvGrpSpPr>
        <p:grpSpPr>
          <a:xfrm>
            <a:off x="220099" y="1248353"/>
            <a:ext cx="3742301" cy="2448521"/>
            <a:chOff x="177404" y="1551624"/>
            <a:chExt cx="4989735" cy="32646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8B825F-3CD5-CB48-E6EE-134E1BF3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392" y="1551624"/>
              <a:ext cx="4929747" cy="32646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564E49-E02C-B5A5-5AF1-BBD5F9C8E8FA}"/>
                </a:ext>
              </a:extLst>
            </p:cNvPr>
            <p:cNvSpPr txBox="1"/>
            <p:nvPr/>
          </p:nvSpPr>
          <p:spPr>
            <a:xfrm>
              <a:off x="2444461" y="3892988"/>
              <a:ext cx="20706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latin typeface="Arial" panose="020B0604020202020204" pitchFamily="34" charset="0"/>
                </a:rPr>
                <a:t>Large s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pace for complementary equipment </a:t>
              </a:r>
              <a:endParaRPr lang="en-US" sz="1053" baseline="30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901E69-84BC-BAEA-61A1-2E1301CAFAAE}"/>
                </a:ext>
              </a:extLst>
            </p:cNvPr>
            <p:cNvSpPr txBox="1"/>
            <p:nvPr/>
          </p:nvSpPr>
          <p:spPr>
            <a:xfrm>
              <a:off x="177404" y="1733416"/>
              <a:ext cx="1744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350" b="0" i="0" u="none" strike="noStrike" baseline="0" dirty="0">
                  <a:solidFill>
                    <a:schemeClr val="bg1"/>
                  </a:solidFill>
                  <a:latin typeface="Calibri" panose="020F0502020204030204" pitchFamily="34" charset="0"/>
                </a:rPr>
                <a:t>Δ</a:t>
              </a:r>
              <a:r>
                <a:rPr lang="en-US" sz="135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E/E = ±5 x 10</a:t>
              </a:r>
              <a:r>
                <a:rPr lang="en-US" sz="1350" b="0" i="0" u="none" strike="noStrike" baseline="300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  <a:endParaRPr lang="en-US" sz="1053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BCD484-09EF-AF8B-6B90-BEFCB3329908}"/>
                </a:ext>
              </a:extLst>
            </p:cNvPr>
            <p:cNvCxnSpPr>
              <a:cxnSpLocks/>
            </p:cNvCxnSpPr>
            <p:nvPr/>
          </p:nvCxnSpPr>
          <p:spPr>
            <a:xfrm>
              <a:off x="601642" y="2034764"/>
              <a:ext cx="236558" cy="11480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7C88C69-A0CE-4A22-AB86-E8E56CD2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9"/>
            <a:ext cx="9144000" cy="939800"/>
          </a:xfrm>
        </p:spPr>
        <p:txBody>
          <a:bodyPr/>
          <a:lstStyle/>
          <a:p>
            <a:r>
              <a:rPr lang="en-US" dirty="0"/>
              <a:t>HALL A - BB and SBB, SOLID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E687E-5512-3A25-2B60-943DA0FE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3216A-A5D3-7D30-4171-A1A087F6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95670-A912-6633-111F-E5962B99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8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0A7CD-B8B4-BF8D-9E09-E2102437F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1CF0-6D47-7F64-3C16-8FDE173A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Kinematics of Deep Inelastic Scattering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80C2F5EA-536B-522C-8549-3C3BFAE35C00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52400" y="1028700"/>
                <a:ext cx="5486400" cy="44211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DIS variables: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30053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300529" indent="0">
                  <a:buNone/>
                </a:pPr>
                <a:endParaRPr lang="en-US" dirty="0"/>
              </a:p>
              <a:p>
                <a:pPr marL="344488" indent="-342900"/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SIDIS variables:</a:t>
                </a:r>
              </a:p>
              <a:p>
                <a:pPr marL="300529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den>
                    </m:f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  <a:p>
                <a:pPr marL="300529" indent="0">
                  <a:buNone/>
                </a:pPr>
                <a:r>
                  <a:rPr lang="en-US" b="1" dirty="0">
                    <a:solidFill>
                      <a:srgbClr val="008000"/>
                    </a:solidFill>
                  </a:rPr>
                  <a:t>NB: always use invariants for invariant quantities (not their expression in a particular frame). This will help you when moving from 1 experiment to another.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52400" y="1028700"/>
                <a:ext cx="5486400" cy="4421188"/>
              </a:xfrm>
              <a:blipFill>
                <a:blip r:embed="rId2"/>
                <a:stretch>
                  <a:fillRect l="-333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DIS-Kinematics_revised copy.pdf">
            <a:extLst>
              <a:ext uri="{FF2B5EF4-FFF2-40B4-BE49-F238E27FC236}">
                <a16:creationId xmlns:a16="http://schemas.microsoft.com/office/drawing/2014/main" id="{B3636257-4EDF-420F-9361-1C22CED5D91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028700"/>
            <a:ext cx="2687196" cy="2265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152461-ABE4-9E96-47D3-117FC05E88C2}"/>
                  </a:ext>
                </a:extLst>
              </p:cNvPr>
              <p:cNvSpPr txBox="1"/>
              <p:nvPr/>
            </p:nvSpPr>
            <p:spPr>
              <a:xfrm>
                <a:off x="5934926" y="3619500"/>
                <a:ext cx="3161743" cy="138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⟶ℓ</m:t>
                      </m:r>
                      <m:r>
                        <a:rPr lang="en-US" sz="1688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688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Beam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Scat. lepton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ℓ′</m:t>
                    </m:r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  <a:p>
                <a:r>
                  <a:rPr lang="en-US" sz="1500" dirty="0">
                    <a:solidFill>
                      <a:srgbClr val="0070C0"/>
                    </a:solidFill>
                  </a:rPr>
                  <a:t>Virtual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500" dirty="0">
                    <a:solidFill>
                      <a:srgbClr val="0070C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5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sz="15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926" y="3619500"/>
                <a:ext cx="3161743" cy="1383327"/>
              </a:xfrm>
              <a:prstGeom prst="rect">
                <a:avLst/>
              </a:prstGeom>
              <a:blipFill>
                <a:blip r:embed="rId4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00690-3FB4-6007-EE45-7D72CABB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A5725-0AAF-75D2-48FA-484728C8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744F7-F240-7B72-12C2-8FC38389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1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92DE3A-9DC0-C44B-B50A-2DF1E622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6" y="1365875"/>
            <a:ext cx="5601995" cy="32449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2B3001-4428-283B-C5D8-3A7CCB24C47B}"/>
              </a:ext>
            </a:extLst>
          </p:cNvPr>
          <p:cNvSpPr txBox="1"/>
          <p:nvPr/>
        </p:nvSpPr>
        <p:spPr>
          <a:xfrm>
            <a:off x="5813682" y="1570937"/>
            <a:ext cx="3191152" cy="34161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effectLst/>
                <a:latin typeface="Arial" panose="020B0604020202020204" pitchFamily="34" charset="0"/>
              </a:rPr>
              <a:t>a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dual-magnet</a:t>
            </a:r>
            <a:r>
              <a:rPr lang="en-US" sz="1053" dirty="0">
                <a:effectLst/>
                <a:latin typeface="Arial" panose="020B0604020202020204" pitchFamily="34" charset="0"/>
              </a:rPr>
              <a:t> and detection systems with full azimuthal coverage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a superconducting torus magnet the forward polar angle range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 -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35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</a:rPr>
              <a:t>w</a:t>
            </a:r>
            <a:r>
              <a:rPr lang="en-US" sz="1053" dirty="0">
                <a:effectLst/>
                <a:latin typeface="Arial" panose="020B0604020202020204" pitchFamily="34" charset="0"/>
              </a:rPr>
              <a:t>ith a drift chamber system, p resolution &lt; 1%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a solenoid magnet and detector covering the polar angles from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35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 to 125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a vertex tracker, p resolutions of &lt;3%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dirty="0">
              <a:effectLst/>
              <a:latin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dirty="0">
              <a:latin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dirty="0">
              <a:effectLst/>
              <a:latin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dirty="0">
              <a:effectLst/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</a:rPr>
              <a:t>Acceptance completed by a </a:t>
            </a:r>
            <a:r>
              <a:rPr lang="en-US" sz="1053" b="1" dirty="0">
                <a:latin typeface="Arial" panose="020B0604020202020204" pitchFamily="34" charset="0"/>
              </a:rPr>
              <a:t>forward e and </a:t>
            </a:r>
            <a:r>
              <a:rPr lang="en-US" sz="1053" b="1" dirty="0">
                <a:latin typeface="Symbol" panose="05050102010706020507" pitchFamily="18" charset="2"/>
              </a:rPr>
              <a:t>g</a:t>
            </a:r>
            <a:r>
              <a:rPr lang="en-US" sz="1053" b="1" dirty="0">
                <a:latin typeface="Arial" panose="020B0604020202020204" pitchFamily="34" charset="0"/>
              </a:rPr>
              <a:t> tagger</a:t>
            </a:r>
            <a:r>
              <a:rPr lang="en-US" sz="1053" dirty="0">
                <a:latin typeface="Arial" panose="020B0604020202020204" pitchFamily="34" charset="0"/>
              </a:rPr>
              <a:t>: 		</a:t>
            </a:r>
            <a:r>
              <a:rPr lang="en-US" sz="1053" b="1" dirty="0">
                <a:latin typeface="Arial" panose="020B0604020202020204" pitchFamily="34" charset="0"/>
              </a:rPr>
              <a:t>2.5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 –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 4.5</a:t>
            </a:r>
            <a:r>
              <a:rPr lang="en-US" sz="1053" b="1" baseline="30000" dirty="0">
                <a:effectLst/>
                <a:latin typeface="Arial" panose="020B0604020202020204" pitchFamily="34" charset="0"/>
              </a:rPr>
              <a:t>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b="1" dirty="0">
                <a:latin typeface="Arial" panose="020B0604020202020204" pitchFamily="34" charset="0"/>
                <a:cs typeface="Arial" panose="020B0604020202020204" pitchFamily="34" charset="0"/>
              </a:rPr>
              <a:t>Target fragments: </a:t>
            </a:r>
            <a:r>
              <a:rPr lang="en-US" sz="135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Back angle neutron detector (BAND)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b="1" dirty="0">
                <a:effectLst/>
                <a:latin typeface="Arial" panose="020B0604020202020204" pitchFamily="34" charset="0"/>
              </a:rPr>
              <a:t>An extended PID system</a:t>
            </a:r>
            <a:endParaRPr lang="en-US" sz="1053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b="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3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AB5241-FF08-E0E4-B624-E6958EE891C8}"/>
              </a:ext>
            </a:extLst>
          </p:cNvPr>
          <p:cNvCxnSpPr>
            <a:cxnSpLocks/>
          </p:cNvCxnSpPr>
          <p:nvPr/>
        </p:nvCxnSpPr>
        <p:spPr>
          <a:xfrm flipH="1">
            <a:off x="2742204" y="1896982"/>
            <a:ext cx="2180070" cy="662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98BF6C-EE90-E14F-4E15-2E80598D7D17}"/>
              </a:ext>
            </a:extLst>
          </p:cNvPr>
          <p:cNvGrpSpPr/>
          <p:nvPr/>
        </p:nvGrpSpPr>
        <p:grpSpPr>
          <a:xfrm>
            <a:off x="4182046" y="2736705"/>
            <a:ext cx="876659" cy="276999"/>
            <a:chOff x="8510589" y="3829170"/>
            <a:chExt cx="1796008" cy="36933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BD3C965-CB7D-582B-E2DC-96704ABA4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DE94C2-4930-B55C-DC67-F993D7ED4B47}"/>
                </a:ext>
              </a:extLst>
            </p:cNvPr>
            <p:cNvSpPr txBox="1"/>
            <p:nvPr/>
          </p:nvSpPr>
          <p:spPr>
            <a:xfrm>
              <a:off x="8919408" y="3829170"/>
              <a:ext cx="138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BFC654-A8F3-A3AD-C2DB-2504203C42A8}"/>
              </a:ext>
            </a:extLst>
          </p:cNvPr>
          <p:cNvSpPr txBox="1"/>
          <p:nvPr/>
        </p:nvSpPr>
        <p:spPr>
          <a:xfrm>
            <a:off x="0" y="1188366"/>
            <a:ext cx="175200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effectLst/>
                <a:latin typeface="Arial" panose="020B0604020202020204" pitchFamily="34" charset="0"/>
              </a:rPr>
              <a:t>NIM A 959 (2020) 163419</a:t>
            </a:r>
            <a:endParaRPr lang="en-US" sz="105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4D3AEB-668F-2135-1AC8-0EE125F8A74D}"/>
              </a:ext>
            </a:extLst>
          </p:cNvPr>
          <p:cNvCxnSpPr>
            <a:cxnSpLocks/>
          </p:cNvCxnSpPr>
          <p:nvPr/>
        </p:nvCxnSpPr>
        <p:spPr>
          <a:xfrm flipH="1">
            <a:off x="3511960" y="2697111"/>
            <a:ext cx="1410314" cy="2440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0018A46-866A-A1E3-C9D8-753F49C7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19450" y="3877628"/>
            <a:ext cx="2130591" cy="1604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EFE73F-A72C-D58F-B041-2FCA4AF2ED4B}"/>
              </a:ext>
            </a:extLst>
          </p:cNvPr>
          <p:cNvSpPr txBox="1"/>
          <p:nvPr/>
        </p:nvSpPr>
        <p:spPr>
          <a:xfrm>
            <a:off x="2970014" y="4757301"/>
            <a:ext cx="687586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effectLst/>
                <a:latin typeface="Arial" panose="020B0604020202020204" pitchFamily="34" charset="0"/>
              </a:rPr>
              <a:t>5 T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2C9A2-7A6E-051C-2212-A2687F4B3A1F}"/>
              </a:ext>
            </a:extLst>
          </p:cNvPr>
          <p:cNvSpPr txBox="1"/>
          <p:nvPr/>
        </p:nvSpPr>
        <p:spPr>
          <a:xfrm>
            <a:off x="2266632" y="4958231"/>
            <a:ext cx="836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i="0" u="none" strike="noStrike" baseline="0" dirty="0">
                <a:latin typeface="CharisSIL"/>
              </a:rPr>
              <a:t>peak field: </a:t>
            </a:r>
          </a:p>
          <a:p>
            <a:r>
              <a:rPr lang="en-US" sz="1200" b="0" i="0" u="none" strike="noStrike" baseline="0" dirty="0">
                <a:latin typeface="CharisSIL"/>
              </a:rPr>
              <a:t>3.58 T</a:t>
            </a:r>
            <a:endParaRPr lang="en-US" sz="1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C4082-CE06-9C42-C08D-964AB30B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6BE62-4926-4BBA-C1C5-5D15C85C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AA38D-8E53-87E1-F0A3-0DF9DCCD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3F097-0DE7-8755-44EC-9689B223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Large Acceptance Spectrometer 12 GeV</a:t>
            </a:r>
          </a:p>
        </p:txBody>
      </p:sp>
    </p:spTree>
    <p:extLst>
      <p:ext uri="{BB962C8B-B14F-4D97-AF65-F5344CB8AC3E}">
        <p14:creationId xmlns:p14="http://schemas.microsoft.com/office/powerpoint/2010/main" val="338834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3A7AF5-4369-7D26-BD9C-02763DE91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10423"/>
            <a:ext cx="2902936" cy="19657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8F311-A343-34EA-D8B4-A9CACAFE7106}"/>
              </a:ext>
            </a:extLst>
          </p:cNvPr>
          <p:cNvSpPr txBox="1"/>
          <p:nvPr/>
        </p:nvSpPr>
        <p:spPr>
          <a:xfrm>
            <a:off x="559300" y="2857749"/>
            <a:ext cx="376396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</a:rPr>
              <a:t>Si</a:t>
            </a:r>
            <a:endParaRPr lang="en-US" sz="105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6DCED-2283-F1B1-808D-52A96AC9D23B}"/>
              </a:ext>
            </a:extLst>
          </p:cNvPr>
          <p:cNvSpPr txBox="1"/>
          <p:nvPr/>
        </p:nvSpPr>
        <p:spPr>
          <a:xfrm>
            <a:off x="1098536" y="2144284"/>
            <a:ext cx="1161506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MicroMegas</a:t>
            </a:r>
            <a:endParaRPr lang="en-US" sz="1053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87059C-CE9D-BEE0-92C1-B50A71B9EC10}"/>
              </a:ext>
            </a:extLst>
          </p:cNvPr>
          <p:cNvSpPr txBox="1"/>
          <p:nvPr/>
        </p:nvSpPr>
        <p:spPr>
          <a:xfrm>
            <a:off x="2234213" y="2417263"/>
            <a:ext cx="671807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Micro</a:t>
            </a:r>
          </a:p>
          <a:p>
            <a:r>
              <a:rPr lang="en-US" sz="1053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Megas</a:t>
            </a:r>
            <a:endParaRPr lang="en-US" sz="1053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73E223-B096-3A41-1BB3-BAB54DD1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48" y="1820705"/>
            <a:ext cx="1791448" cy="32768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C0F1BD-CC80-2DBD-7DCE-2968B8FE4232}"/>
              </a:ext>
            </a:extLst>
          </p:cNvPr>
          <p:cNvSpPr txBox="1"/>
          <p:nvPr/>
        </p:nvSpPr>
        <p:spPr>
          <a:xfrm>
            <a:off x="182773" y="1597885"/>
            <a:ext cx="2328764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</a:rPr>
              <a:t>Tracking in the </a:t>
            </a:r>
            <a:r>
              <a:rPr lang="en-US" sz="1053" b="1" dirty="0">
                <a:latin typeface="Arial" panose="020B0604020202020204" pitchFamily="34" charset="0"/>
              </a:rPr>
              <a:t>s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olenoid </a:t>
            </a:r>
            <a:endParaRPr lang="en-US" sz="105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B0949-5A6E-8008-72CB-657705E34A08}"/>
              </a:ext>
            </a:extLst>
          </p:cNvPr>
          <p:cNvSpPr txBox="1"/>
          <p:nvPr/>
        </p:nvSpPr>
        <p:spPr>
          <a:xfrm>
            <a:off x="3464385" y="3352309"/>
            <a:ext cx="1410730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36 layers of DC</a:t>
            </a:r>
            <a:endParaRPr lang="en-US" sz="1053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61FCD-EBE7-0744-1E7D-76720D916AE3}"/>
              </a:ext>
            </a:extLst>
          </p:cNvPr>
          <p:cNvSpPr txBox="1"/>
          <p:nvPr/>
        </p:nvSpPr>
        <p:spPr>
          <a:xfrm>
            <a:off x="4746868" y="1093603"/>
            <a:ext cx="3884741" cy="13885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</a:rPr>
              <a:t>Electromagnetic calorimeter:</a:t>
            </a:r>
          </a:p>
          <a:p>
            <a:r>
              <a:rPr lang="en-US" sz="1053" b="1" dirty="0">
                <a:latin typeface="Arial" panose="020B0604020202020204" pitchFamily="34" charset="0"/>
              </a:rPr>
              <a:t>PCAL + EC</a:t>
            </a:r>
          </a:p>
          <a:p>
            <a:r>
              <a:rPr lang="en-US" sz="1053" b="1" dirty="0">
                <a:latin typeface="Arial" panose="020B0604020202020204" pitchFamily="34" charset="0"/>
              </a:rPr>
              <a:t>Sampling calorimetry with stereo read-out</a:t>
            </a:r>
          </a:p>
          <a:p>
            <a:endParaRPr lang="en-US" sz="1053" b="1" dirty="0">
              <a:latin typeface="Arial" panose="020B0604020202020204" pitchFamily="34" charset="0"/>
            </a:endParaRPr>
          </a:p>
          <a:p>
            <a:r>
              <a:rPr lang="en-US" sz="1053" b="1" dirty="0">
                <a:latin typeface="Arial" panose="020B0604020202020204" pitchFamily="34" charset="0"/>
              </a:rPr>
              <a:t>Scope: </a:t>
            </a:r>
            <a:r>
              <a:rPr lang="en-US" sz="1053" dirty="0">
                <a:latin typeface="Arial" panose="020B0604020202020204" pitchFamily="34" charset="0"/>
              </a:rPr>
              <a:t>identification and kinematical reconstruction of electrons,</a:t>
            </a:r>
          </a:p>
          <a:p>
            <a:r>
              <a:rPr lang="en-US" sz="1053" dirty="0">
                <a:latin typeface="Arial" panose="020B0604020202020204" pitchFamily="34" charset="0"/>
              </a:rPr>
              <a:t>photons (e.g. from 𝜋</a:t>
            </a:r>
            <a:r>
              <a:rPr lang="en-US" sz="1053" baseline="30000" dirty="0">
                <a:latin typeface="Arial" panose="020B0604020202020204" pitchFamily="34" charset="0"/>
              </a:rPr>
              <a:t>0</a:t>
            </a:r>
            <a:r>
              <a:rPr lang="en-US" sz="1053" dirty="0">
                <a:latin typeface="Arial" panose="020B0604020202020204" pitchFamily="34" charset="0"/>
              </a:rPr>
              <a:t> → 𝛾𝛾 and 𝜂 → 𝛾𝛾 decays), and neutrons.</a:t>
            </a:r>
            <a:endParaRPr lang="en-US" sz="1053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6003F8-3278-B045-4AE6-012BFD8B2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77" y="3834762"/>
            <a:ext cx="2009755" cy="116413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2138E5-E4AB-39EA-FA30-AE522D3690A7}"/>
              </a:ext>
            </a:extLst>
          </p:cNvPr>
          <p:cNvCxnSpPr>
            <a:cxnSpLocks/>
          </p:cNvCxnSpPr>
          <p:nvPr/>
        </p:nvCxnSpPr>
        <p:spPr>
          <a:xfrm flipH="1">
            <a:off x="1563174" y="3354060"/>
            <a:ext cx="176008" cy="957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BBDB1F-9904-0CFF-378C-76C70F5CB2EB}"/>
              </a:ext>
            </a:extLst>
          </p:cNvPr>
          <p:cNvCxnSpPr>
            <a:cxnSpLocks/>
          </p:cNvCxnSpPr>
          <p:nvPr/>
        </p:nvCxnSpPr>
        <p:spPr>
          <a:xfrm flipH="1">
            <a:off x="1208522" y="4140778"/>
            <a:ext cx="2637081" cy="4263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B406E2-2920-A374-A692-0C9BF7ADD13E}"/>
              </a:ext>
            </a:extLst>
          </p:cNvPr>
          <p:cNvGrpSpPr/>
          <p:nvPr/>
        </p:nvGrpSpPr>
        <p:grpSpPr>
          <a:xfrm>
            <a:off x="2220127" y="4223052"/>
            <a:ext cx="876659" cy="276999"/>
            <a:chOff x="8510589" y="3829170"/>
            <a:chExt cx="1796008" cy="36933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300E7A6-208E-5D00-07D5-F06E7B287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13DF5D-4AA9-C950-7749-E16FDCFC1CC1}"/>
                </a:ext>
              </a:extLst>
            </p:cNvPr>
            <p:cNvSpPr txBox="1"/>
            <p:nvPr/>
          </p:nvSpPr>
          <p:spPr>
            <a:xfrm>
              <a:off x="8919408" y="3829170"/>
              <a:ext cx="138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F07941-76CC-DE14-6A6E-EF9FE319F5B2}"/>
              </a:ext>
            </a:extLst>
          </p:cNvPr>
          <p:cNvGrpSpPr/>
          <p:nvPr/>
        </p:nvGrpSpPr>
        <p:grpSpPr>
          <a:xfrm rot="615177">
            <a:off x="47841" y="2381051"/>
            <a:ext cx="839779" cy="297812"/>
            <a:chOff x="8510589" y="3767594"/>
            <a:chExt cx="1720452" cy="39708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DC78CCD-5489-621E-E057-67501E6ECA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B710EE-3CB1-935F-69E3-693B334C6D88}"/>
                </a:ext>
              </a:extLst>
            </p:cNvPr>
            <p:cNvSpPr txBox="1"/>
            <p:nvPr/>
          </p:nvSpPr>
          <p:spPr>
            <a:xfrm>
              <a:off x="8558226" y="3767594"/>
              <a:ext cx="1387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83F3E1-9B47-434E-3674-2ABE583BED57}"/>
              </a:ext>
            </a:extLst>
          </p:cNvPr>
          <p:cNvGrpSpPr/>
          <p:nvPr/>
        </p:nvGrpSpPr>
        <p:grpSpPr>
          <a:xfrm>
            <a:off x="2815038" y="2996249"/>
            <a:ext cx="839779" cy="282980"/>
            <a:chOff x="8510589" y="3787370"/>
            <a:chExt cx="1720452" cy="377307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C9CD832-7C9B-D4A3-8C4A-CFBE68656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FB75B1-91DC-B308-9CEA-914688F27C03}"/>
                </a:ext>
              </a:extLst>
            </p:cNvPr>
            <p:cNvSpPr txBox="1"/>
            <p:nvPr/>
          </p:nvSpPr>
          <p:spPr>
            <a:xfrm>
              <a:off x="8711154" y="3787370"/>
              <a:ext cx="1387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332BACB-7F4F-988C-04BF-A8BC2E50085B}"/>
              </a:ext>
            </a:extLst>
          </p:cNvPr>
          <p:cNvSpPr txBox="1"/>
          <p:nvPr/>
        </p:nvSpPr>
        <p:spPr>
          <a:xfrm>
            <a:off x="2745491" y="1500721"/>
            <a:ext cx="2328764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</a:rPr>
              <a:t>Tracking in Toroidal magnet</a:t>
            </a:r>
            <a:endParaRPr lang="en-US" sz="1053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E0A6F3-4122-EFB5-307E-A9F657A573D3}"/>
              </a:ext>
            </a:extLst>
          </p:cNvPr>
          <p:cNvSpPr txBox="1"/>
          <p:nvPr/>
        </p:nvSpPr>
        <p:spPr>
          <a:xfrm>
            <a:off x="4956611" y="2859144"/>
            <a:ext cx="1658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ffectLst/>
                <a:latin typeface="Arial" panose="020B0604020202020204" pitchFamily="34" charset="0"/>
              </a:rPr>
              <a:t>1 of the 6 sectors </a:t>
            </a:r>
            <a:endParaRPr lang="en-US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65233C-2745-6323-9224-FDE7DCF85A3B}"/>
              </a:ext>
            </a:extLst>
          </p:cNvPr>
          <p:cNvSpPr txBox="1"/>
          <p:nvPr/>
        </p:nvSpPr>
        <p:spPr>
          <a:xfrm>
            <a:off x="7912342" y="1066221"/>
            <a:ext cx="1023935" cy="57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effectLst/>
                <a:latin typeface="Arial" panose="020B0604020202020204" pitchFamily="34" charset="0"/>
              </a:rPr>
              <a:t>NIM A 959 (2020) 163425</a:t>
            </a:r>
            <a:endParaRPr lang="en-US" sz="105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4B7D6D0-EA0F-A14B-8A41-EC36F418DD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0" r="1977"/>
          <a:stretch/>
        </p:blipFill>
        <p:spPr>
          <a:xfrm>
            <a:off x="6765999" y="3210188"/>
            <a:ext cx="2037073" cy="18611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308F83-9D05-98FA-3551-4100596AE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813" y="3296176"/>
            <a:ext cx="1909261" cy="17146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68E727-70D8-55C6-F9FF-E83F8A8F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- CLAS12: Tracking, calorimetry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7293EC-D9E3-D18D-CA3F-F3AF49F4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A4021-5F9C-980A-9513-088425A2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10F4F-B52F-0A2A-3216-7F909B40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98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C71D593-1C12-F05E-2F23-1D890D13A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4249346"/>
            <a:ext cx="2009755" cy="116413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8B9704C-C920-4D69-20DB-653FEA1B020D}"/>
              </a:ext>
            </a:extLst>
          </p:cNvPr>
          <p:cNvGrpSpPr/>
          <p:nvPr/>
        </p:nvGrpSpPr>
        <p:grpSpPr>
          <a:xfrm>
            <a:off x="4906800" y="4637636"/>
            <a:ext cx="876659" cy="276999"/>
            <a:chOff x="8510589" y="3829170"/>
            <a:chExt cx="1796008" cy="36933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5187023-286E-5787-8721-F1567B463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1B77AE-E176-278D-EFF7-0E2979B86911}"/>
                </a:ext>
              </a:extLst>
            </p:cNvPr>
            <p:cNvSpPr txBox="1"/>
            <p:nvPr/>
          </p:nvSpPr>
          <p:spPr>
            <a:xfrm>
              <a:off x="8919408" y="3829170"/>
              <a:ext cx="138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44DBC3-7D2A-8A11-E64E-D43E4E73BF2B}"/>
              </a:ext>
            </a:extLst>
          </p:cNvPr>
          <p:cNvGrpSpPr/>
          <p:nvPr/>
        </p:nvGrpSpPr>
        <p:grpSpPr>
          <a:xfrm>
            <a:off x="4103789" y="1545046"/>
            <a:ext cx="3937577" cy="3312788"/>
            <a:chOff x="1234407" y="1406815"/>
            <a:chExt cx="5250102" cy="44170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66ACCC-5C04-45D6-7DAE-6C65327A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3071" y="2275122"/>
              <a:ext cx="2483810" cy="3548743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B4CDAB0-7925-6104-6822-785E52D591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407" y="4360781"/>
              <a:ext cx="3510569" cy="13199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D60B366-8BA7-DD86-01FF-9C236E67F955}"/>
                </a:ext>
              </a:extLst>
            </p:cNvPr>
            <p:cNvGrpSpPr/>
            <p:nvPr/>
          </p:nvGrpSpPr>
          <p:grpSpPr>
            <a:xfrm>
              <a:off x="1418105" y="1406815"/>
              <a:ext cx="5066404" cy="2573864"/>
              <a:chOff x="1418105" y="1406815"/>
              <a:chExt cx="5066404" cy="2573864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25E207E-AC60-7E47-46C3-82CD676DDCB2}"/>
                  </a:ext>
                </a:extLst>
              </p:cNvPr>
              <p:cNvGrpSpPr/>
              <p:nvPr/>
            </p:nvGrpSpPr>
            <p:grpSpPr>
              <a:xfrm rot="20540351">
                <a:off x="3614752" y="3611347"/>
                <a:ext cx="1119705" cy="369332"/>
                <a:chOff x="7348991" y="3513221"/>
                <a:chExt cx="1720452" cy="369332"/>
              </a:xfrm>
            </p:grpSpPr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9FFCA36D-67FB-331F-4533-625911C12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48991" y="3826063"/>
                  <a:ext cx="1720452" cy="1595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8E5B7CF-3CCE-F09A-DD06-177C9A3B51E5}"/>
                    </a:ext>
                  </a:extLst>
                </p:cNvPr>
                <p:cNvSpPr txBox="1"/>
                <p:nvPr/>
              </p:nvSpPr>
              <p:spPr>
                <a:xfrm>
                  <a:off x="7502035" y="3513221"/>
                  <a:ext cx="1387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661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1323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6984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426464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83080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139696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96312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852928" algn="l" defTabSz="713232" rtl="0" eaLnBrk="1" latinLnBrk="0" hangingPunct="1">
                    <a:defRPr sz="1404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53" dirty="0">
                      <a:solidFill>
                        <a:srgbClr val="C00000"/>
                      </a:solidFill>
                    </a:rPr>
                    <a:t>e-beam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1D1F90-1E22-BF72-B03F-9CA200235D0F}"/>
                  </a:ext>
                </a:extLst>
              </p:cNvPr>
              <p:cNvSpPr txBox="1"/>
              <p:nvPr/>
            </p:nvSpPr>
            <p:spPr>
              <a:xfrm>
                <a:off x="1418105" y="1406815"/>
                <a:ext cx="5066404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3" b="1" dirty="0">
                    <a:effectLst/>
                    <a:latin typeface="Arial" panose="020B0604020202020204" pitchFamily="34" charset="0"/>
                  </a:rPr>
                  <a:t>HTCC: </a:t>
                </a:r>
                <a:r>
                  <a:rPr lang="en-US" sz="1053" b="1" u="sng" dirty="0">
                    <a:effectLst/>
                    <a:latin typeface="Arial" panose="020B0604020202020204" pitchFamily="34" charset="0"/>
                  </a:rPr>
                  <a:t>threshold Cherenkov counter </a:t>
                </a:r>
                <a:r>
                  <a:rPr lang="en-US" sz="1053" b="1" dirty="0">
                    <a:effectLst/>
                    <a:latin typeface="Arial" panose="020B0604020202020204" pitchFamily="34" charset="0"/>
                  </a:rPr>
                  <a:t>(CO</a:t>
                </a:r>
                <a:r>
                  <a:rPr lang="en-US" sz="1053" b="1" baseline="-25000" dirty="0">
                    <a:effectLst/>
                    <a:latin typeface="Arial" panose="020B0604020202020204" pitchFamily="34" charset="0"/>
                  </a:rPr>
                  <a:t>2</a:t>
                </a:r>
                <a:r>
                  <a:rPr lang="en-US" sz="1053" b="1" dirty="0">
                    <a:effectLst/>
                    <a:latin typeface="Arial" panose="020B0604020202020204" pitchFamily="34" charset="0"/>
                  </a:rPr>
                  <a:t> ),</a:t>
                </a:r>
              </a:p>
              <a:p>
                <a:r>
                  <a:rPr lang="en-US" sz="1053" dirty="0">
                    <a:effectLst/>
                    <a:latin typeface="Arial" panose="020B0604020202020204" pitchFamily="34" charset="0"/>
                  </a:rPr>
                  <a:t>Acceptance:</a:t>
                </a:r>
                <a:r>
                  <a:rPr lang="en-US" sz="1053" baseline="-25000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en-US" sz="1053" dirty="0">
                    <a:effectLst/>
                    <a:latin typeface="Arial" panose="020B0604020202020204" pitchFamily="34" charset="0"/>
                  </a:rPr>
                  <a:t>5</a:t>
                </a:r>
                <a:r>
                  <a:rPr lang="en-US" sz="1053" baseline="30000" dirty="0">
                    <a:effectLst/>
                    <a:latin typeface="Arial" panose="020B0604020202020204" pitchFamily="34" charset="0"/>
                  </a:rPr>
                  <a:t>o - </a:t>
                </a:r>
                <a:r>
                  <a:rPr lang="en-US" sz="1053" dirty="0">
                    <a:effectLst/>
                    <a:latin typeface="Arial" panose="020B0604020202020204" pitchFamily="34" charset="0"/>
                  </a:rPr>
                  <a:t>35</a:t>
                </a:r>
                <a:r>
                  <a:rPr lang="en-US" sz="1053" baseline="30000" dirty="0">
                    <a:effectLst/>
                    <a:latin typeface="Arial" panose="020B0604020202020204" pitchFamily="34" charset="0"/>
                  </a:rPr>
                  <a:t>o</a:t>
                </a:r>
                <a:r>
                  <a:rPr lang="en-US" sz="1053" dirty="0">
                    <a:effectLst/>
                    <a:latin typeface="Arial" panose="020B0604020202020204" pitchFamily="34" charset="0"/>
                  </a:rPr>
                  <a:t>,</a:t>
                </a:r>
              </a:p>
              <a:p>
                <a:r>
                  <a:rPr lang="en-US" sz="1053" dirty="0">
                    <a:effectLst/>
                    <a:latin typeface="Arial" panose="020B0604020202020204" pitchFamily="34" charset="0"/>
                  </a:rPr>
                  <a:t>e/h separation up to 4.9 </a:t>
                </a:r>
                <a:r>
                  <a:rPr lang="en-US" sz="1053" dirty="0">
                    <a:latin typeface="Arial" panose="020B0604020202020204" pitchFamily="34" charset="0"/>
                  </a:rPr>
                  <a:t>G</a:t>
                </a:r>
                <a:r>
                  <a:rPr lang="en-US" sz="1053" dirty="0">
                    <a:effectLst/>
                    <a:latin typeface="Arial" panose="020B0604020202020204" pitchFamily="34" charset="0"/>
                  </a:rPr>
                  <a:t>eV</a:t>
                </a:r>
              </a:p>
              <a:p>
                <a:endParaRPr lang="en-US" sz="1053" b="1" baseline="-25000" dirty="0"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A01B7B-D972-8CEE-1482-5472902CE396}"/>
              </a:ext>
            </a:extLst>
          </p:cNvPr>
          <p:cNvGrpSpPr/>
          <p:nvPr/>
        </p:nvGrpSpPr>
        <p:grpSpPr>
          <a:xfrm>
            <a:off x="338014" y="1493535"/>
            <a:ext cx="2978472" cy="3282600"/>
            <a:chOff x="3123504" y="1512908"/>
            <a:chExt cx="3971296" cy="43768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5AEBAE2-0001-E868-DF4A-DD775A37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90" y="3007813"/>
              <a:ext cx="2738143" cy="288189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C8CAF0-A661-F72F-34D1-BBE4B7EC509D}"/>
                </a:ext>
              </a:extLst>
            </p:cNvPr>
            <p:cNvSpPr txBox="1"/>
            <p:nvPr/>
          </p:nvSpPr>
          <p:spPr>
            <a:xfrm>
              <a:off x="3123504" y="1512908"/>
              <a:ext cx="397129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latin typeface="Arial" panose="020B0604020202020204" pitchFamily="34" charset="0"/>
                </a:rPr>
                <a:t>L</a:t>
              </a:r>
              <a:r>
                <a:rPr lang="en-US" sz="1053" b="1" dirty="0">
                  <a:effectLst/>
                  <a:latin typeface="Arial" panose="020B0604020202020204" pitchFamily="34" charset="0"/>
                </a:rPr>
                <a:t>TCC: </a:t>
              </a:r>
              <a:r>
                <a:rPr lang="en-US" sz="1053" b="1" u="sng" dirty="0">
                  <a:effectLst/>
                  <a:latin typeface="Arial" panose="020B0604020202020204" pitchFamily="34" charset="0"/>
                </a:rPr>
                <a:t>threshold Cherenkov counter </a:t>
              </a:r>
              <a:r>
                <a:rPr lang="en-US" sz="1053" b="1" dirty="0">
                  <a:effectLst/>
                  <a:latin typeface="Arial" panose="020B0604020202020204" pitchFamily="34" charset="0"/>
                </a:rPr>
                <a:t>(C</a:t>
              </a:r>
              <a:r>
                <a:rPr lang="en-US" sz="1053" b="1" baseline="-25000" dirty="0">
                  <a:effectLst/>
                  <a:latin typeface="Arial" panose="020B0604020202020204" pitchFamily="34" charset="0"/>
                </a:rPr>
                <a:t>4</a:t>
              </a:r>
              <a:r>
                <a:rPr lang="en-US" sz="1053" b="1" dirty="0">
                  <a:effectLst/>
                  <a:latin typeface="Arial" panose="020B0604020202020204" pitchFamily="34" charset="0"/>
                </a:rPr>
                <a:t>F</a:t>
              </a:r>
              <a:r>
                <a:rPr lang="en-US" sz="1053" b="1" baseline="-25000" dirty="0">
                  <a:effectLst/>
                  <a:latin typeface="Arial" panose="020B0604020202020204" pitchFamily="34" charset="0"/>
                </a:rPr>
                <a:t>10</a:t>
              </a:r>
              <a:r>
                <a:rPr lang="en-US" sz="1053" b="1" dirty="0">
                  <a:effectLst/>
                  <a:latin typeface="Arial" panose="020B0604020202020204" pitchFamily="34" charset="0"/>
                </a:rPr>
                <a:t>),</a:t>
              </a:r>
            </a:p>
            <a:p>
              <a:r>
                <a:rPr lang="en-US" sz="1053" dirty="0">
                  <a:effectLst/>
                  <a:latin typeface="Arial" panose="020B0604020202020204" pitchFamily="34" charset="0"/>
                </a:rPr>
                <a:t>4 boxes, Acceptance:</a:t>
              </a:r>
              <a:r>
                <a:rPr lang="en-US" sz="1053" baseline="-2500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5</a:t>
              </a:r>
              <a:r>
                <a:rPr lang="en-US" sz="1053" baseline="30000" dirty="0">
                  <a:effectLst/>
                  <a:latin typeface="Arial" panose="020B0604020202020204" pitchFamily="34" charset="0"/>
                </a:rPr>
                <a:t>o - 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35</a:t>
              </a:r>
              <a:r>
                <a:rPr lang="en-US" sz="1053" baseline="30000" dirty="0">
                  <a:effectLst/>
                  <a:latin typeface="Arial" panose="020B0604020202020204" pitchFamily="34" charset="0"/>
                </a:rPr>
                <a:t>o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, e/h separation up to 3.5 </a:t>
              </a:r>
              <a:r>
                <a:rPr lang="en-US" sz="1053" dirty="0">
                  <a:latin typeface="Arial" panose="020B0604020202020204" pitchFamily="34" charset="0"/>
                </a:rPr>
                <a:t>G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eV</a:t>
              </a:r>
            </a:p>
            <a:p>
              <a:endParaRPr lang="en-US" sz="1053" b="1" baseline="-25000" dirty="0"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80EDEEA-999D-88C0-D813-E5098F93D8E4}"/>
              </a:ext>
            </a:extLst>
          </p:cNvPr>
          <p:cNvCxnSpPr>
            <a:cxnSpLocks/>
          </p:cNvCxnSpPr>
          <p:nvPr/>
        </p:nvCxnSpPr>
        <p:spPr>
          <a:xfrm>
            <a:off x="2408452" y="3909614"/>
            <a:ext cx="1352438" cy="6660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C7B6409-0399-D84F-44DC-8DAC757885AF}"/>
              </a:ext>
            </a:extLst>
          </p:cNvPr>
          <p:cNvGrpSpPr/>
          <p:nvPr/>
        </p:nvGrpSpPr>
        <p:grpSpPr>
          <a:xfrm>
            <a:off x="309848" y="4488730"/>
            <a:ext cx="839779" cy="297812"/>
            <a:chOff x="8510589" y="3767594"/>
            <a:chExt cx="1720452" cy="39708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25095E-D48F-FB54-2D3E-5161DFEC7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1BF76-3C83-7A2F-A874-579038B9FB8A}"/>
                </a:ext>
              </a:extLst>
            </p:cNvPr>
            <p:cNvSpPr txBox="1"/>
            <p:nvPr/>
          </p:nvSpPr>
          <p:spPr>
            <a:xfrm>
              <a:off x="8558226" y="3767594"/>
              <a:ext cx="1387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0C4C889-F540-B114-1339-5159A2D97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- CLAS12 PID: e/h separation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2C9FC-1E55-B835-F3DB-7828596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BD185-E8F5-9868-BBF1-F7FB9358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CD1FF-FCFE-CF7C-C4A6-843088FA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20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2477B638-47A1-F967-BC91-BFF4D35F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98" y="3045724"/>
            <a:ext cx="1651506" cy="17856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3902970-501B-B199-B3C7-99D7C33DE466}"/>
              </a:ext>
            </a:extLst>
          </p:cNvPr>
          <p:cNvGrpSpPr/>
          <p:nvPr/>
        </p:nvGrpSpPr>
        <p:grpSpPr>
          <a:xfrm>
            <a:off x="6625050" y="3856908"/>
            <a:ext cx="1998757" cy="1401464"/>
            <a:chOff x="4784291" y="2703382"/>
            <a:chExt cx="4417249" cy="309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07D926-3AAB-EDEA-8AEA-4F87E817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4291" y="2703382"/>
              <a:ext cx="4417249" cy="30978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251F59-3110-6817-ECA5-F49E6265761F}"/>
                </a:ext>
              </a:extLst>
            </p:cNvPr>
            <p:cNvSpPr txBox="1"/>
            <p:nvPr/>
          </p:nvSpPr>
          <p:spPr>
            <a:xfrm>
              <a:off x="5978850" y="2957847"/>
              <a:ext cx="1807837" cy="1071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effectLst/>
                  <a:latin typeface="Arial" panose="020B0604020202020204" pitchFamily="34" charset="0"/>
                </a:rPr>
                <a:t>𝜎</a:t>
              </a:r>
              <a:r>
                <a:rPr lang="en-US" sz="1053" baseline="-25000" dirty="0">
                  <a:effectLst/>
                  <a:latin typeface="Arial" panose="020B0604020202020204" pitchFamily="34" charset="0"/>
                </a:rPr>
                <a:t>t</a:t>
              </a:r>
              <a:r>
                <a:rPr lang="en-US" sz="1053" dirty="0">
                  <a:effectLst/>
                  <a:latin typeface="Arial" panose="020B0604020202020204" pitchFamily="34" charset="0"/>
                </a:rPr>
                <a:t> T𝑂𝐹 = 80 </a:t>
              </a:r>
              <a:r>
                <a:rPr lang="en-US" sz="1053" dirty="0" err="1">
                  <a:effectLst/>
                  <a:latin typeface="Arial" panose="020B0604020202020204" pitchFamily="34" charset="0"/>
                </a:rPr>
                <a:t>ps</a:t>
              </a:r>
              <a:endParaRPr lang="en-US" sz="1053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C71D593-1C12-F05E-2F23-1D890D13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249346"/>
            <a:ext cx="2009755" cy="116413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BD40776-1AA4-6F46-38C8-9B1CF28548D6}"/>
              </a:ext>
            </a:extLst>
          </p:cNvPr>
          <p:cNvCxnSpPr>
            <a:cxnSpLocks/>
          </p:cNvCxnSpPr>
          <p:nvPr/>
        </p:nvCxnSpPr>
        <p:spPr>
          <a:xfrm>
            <a:off x="1294661" y="4160252"/>
            <a:ext cx="2383205" cy="547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B9704C-C920-4D69-20DB-653FEA1B020D}"/>
              </a:ext>
            </a:extLst>
          </p:cNvPr>
          <p:cNvGrpSpPr/>
          <p:nvPr/>
        </p:nvGrpSpPr>
        <p:grpSpPr>
          <a:xfrm>
            <a:off x="4906800" y="4637636"/>
            <a:ext cx="876659" cy="276999"/>
            <a:chOff x="8510589" y="3829170"/>
            <a:chExt cx="1796008" cy="36933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5187023-286E-5787-8721-F1567B463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1B77AE-E176-278D-EFF7-0E2979B86911}"/>
                </a:ext>
              </a:extLst>
            </p:cNvPr>
            <p:cNvSpPr txBox="1"/>
            <p:nvPr/>
          </p:nvSpPr>
          <p:spPr>
            <a:xfrm>
              <a:off x="8919408" y="3829170"/>
              <a:ext cx="138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376613-3B1F-2583-E7AB-3D96734320EB}"/>
              </a:ext>
            </a:extLst>
          </p:cNvPr>
          <p:cNvGrpSpPr/>
          <p:nvPr/>
        </p:nvGrpSpPr>
        <p:grpSpPr>
          <a:xfrm>
            <a:off x="6347641" y="1306902"/>
            <a:ext cx="2476652" cy="2339767"/>
            <a:chOff x="8103550" y="908515"/>
            <a:chExt cx="4482304" cy="362917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67C03C-09FA-F987-0EB1-08A9A3EA269A}"/>
                </a:ext>
              </a:extLst>
            </p:cNvPr>
            <p:cNvGrpSpPr/>
            <p:nvPr/>
          </p:nvGrpSpPr>
          <p:grpSpPr>
            <a:xfrm>
              <a:off x="8103550" y="908515"/>
              <a:ext cx="3979573" cy="3629176"/>
              <a:chOff x="-289434" y="1228103"/>
              <a:chExt cx="3979573" cy="362917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78EF73-AD06-E6E5-E7DA-E81DCF56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09" y="1703768"/>
                <a:ext cx="3574830" cy="315351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D61FCD-EBE7-0744-1E7D-76720D916AE3}"/>
                  </a:ext>
                </a:extLst>
              </p:cNvPr>
              <p:cNvSpPr txBox="1"/>
              <p:nvPr/>
            </p:nvSpPr>
            <p:spPr>
              <a:xfrm>
                <a:off x="-289434" y="1228103"/>
                <a:ext cx="3105018" cy="1396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3" b="1" dirty="0" err="1">
                    <a:effectLst/>
                    <a:latin typeface="Arial" panose="020B0604020202020204" pitchFamily="34" charset="0"/>
                  </a:rPr>
                  <a:t>CToF</a:t>
                </a:r>
                <a:r>
                  <a:rPr lang="en-US" sz="1053" b="1" dirty="0">
                    <a:effectLst/>
                    <a:latin typeface="Arial" panose="020B0604020202020204" pitchFamily="34" charset="0"/>
                  </a:rPr>
                  <a:t> in the solenoid by plastic scintillators</a:t>
                </a:r>
                <a:r>
                  <a:rPr lang="en-US" sz="1053" b="1" dirty="0">
                    <a:latin typeface="Arial" panose="020B0604020202020204" pitchFamily="34" charset="0"/>
                  </a:rPr>
                  <a:t>,</a:t>
                </a:r>
              </a:p>
              <a:p>
                <a:r>
                  <a:rPr lang="en-US" sz="1053" b="1" dirty="0">
                    <a:effectLst/>
                    <a:latin typeface="Arial" panose="020B0604020202020204" pitchFamily="34" charset="0"/>
                  </a:rPr>
                  <a:t>1 m long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C1959B-C2B2-C0FF-920E-56A3092EF9AE}"/>
                </a:ext>
              </a:extLst>
            </p:cNvPr>
            <p:cNvSpPr txBox="1"/>
            <p:nvPr/>
          </p:nvSpPr>
          <p:spPr>
            <a:xfrm>
              <a:off x="10755877" y="3225568"/>
              <a:ext cx="1829977" cy="6086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effectLst/>
                  <a:latin typeface="Arial" panose="020B0604020202020204" pitchFamily="34" charset="0"/>
                </a:rPr>
                <a:t>NIM A 960 </a:t>
              </a:r>
            </a:p>
            <a:p>
              <a:r>
                <a:rPr lang="en-US" sz="1050" dirty="0">
                  <a:effectLst/>
                  <a:latin typeface="Arial" panose="020B0604020202020204" pitchFamily="34" charset="0"/>
                </a:rPr>
                <a:t>(2020) 163626</a:t>
              </a:r>
              <a:endParaRPr lang="en-US" sz="105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9F7654-819B-EAD8-875C-2F0B5F64A49C}"/>
                </a:ext>
              </a:extLst>
            </p:cNvPr>
            <p:cNvGrpSpPr/>
            <p:nvPr/>
          </p:nvGrpSpPr>
          <p:grpSpPr>
            <a:xfrm rot="20622810">
              <a:off x="8932047" y="2960435"/>
              <a:ext cx="1119705" cy="377307"/>
              <a:chOff x="8510589" y="3787370"/>
              <a:chExt cx="1720452" cy="377307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6A84705-E31B-EB89-40F6-938409A30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0589" y="4148727"/>
                <a:ext cx="1720452" cy="1595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399804-24C5-1B25-CB25-3D0433C1E3B7}"/>
                  </a:ext>
                </a:extLst>
              </p:cNvPr>
              <p:cNvSpPr txBox="1"/>
              <p:nvPr/>
            </p:nvSpPr>
            <p:spPr>
              <a:xfrm>
                <a:off x="8711154" y="3787370"/>
                <a:ext cx="1387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661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1323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6984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26464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139696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96312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852928" algn="l" defTabSz="713232" rtl="0" eaLnBrk="1" latinLnBrk="0" hangingPunct="1">
                  <a:defRPr sz="140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3" dirty="0">
                    <a:solidFill>
                      <a:schemeClr val="bg1"/>
                    </a:solidFill>
                  </a:rPr>
                  <a:t>e-beam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6F7344C-4C13-248B-A49B-A4D0DAA55987}"/>
              </a:ext>
            </a:extLst>
          </p:cNvPr>
          <p:cNvSpPr txBox="1"/>
          <p:nvPr/>
        </p:nvSpPr>
        <p:spPr>
          <a:xfrm>
            <a:off x="262188" y="1173396"/>
            <a:ext cx="2528183" cy="1226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 err="1">
                <a:latin typeface="Arial" panose="020B0604020202020204" pitchFamily="34" charset="0"/>
              </a:rPr>
              <a:t>F</a:t>
            </a:r>
            <a:r>
              <a:rPr lang="en-US" sz="1053" b="1" dirty="0" err="1">
                <a:effectLst/>
                <a:latin typeface="Arial" panose="020B0604020202020204" pitchFamily="34" charset="0"/>
              </a:rPr>
              <a:t>ToF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 by plastic scintillators</a:t>
            </a:r>
            <a:r>
              <a:rPr lang="en-US" sz="1053" b="1" dirty="0">
                <a:latin typeface="Arial" panose="020B0604020202020204" pitchFamily="34" charset="0"/>
              </a:rPr>
              <a:t> with double-sided PMT readout</a:t>
            </a:r>
          </a:p>
          <a:p>
            <a:r>
              <a:rPr lang="en-US" sz="1053" dirty="0">
                <a:effectLst/>
                <a:latin typeface="Arial" panose="020B0604020202020204" pitchFamily="34" charset="0"/>
              </a:rPr>
              <a:t>Acceptance:</a:t>
            </a:r>
            <a:r>
              <a:rPr lang="en-US" sz="1053" baseline="-25000" dirty="0">
                <a:effectLst/>
                <a:latin typeface="Arial" panose="020B0604020202020204" pitchFamily="34" charset="0"/>
              </a:rPr>
              <a:t> </a:t>
            </a:r>
            <a:r>
              <a:rPr lang="en-US" sz="1053" dirty="0">
                <a:effectLst/>
                <a:latin typeface="Arial" panose="020B0604020202020204" pitchFamily="34" charset="0"/>
              </a:rPr>
              <a:t>5</a:t>
            </a:r>
            <a:r>
              <a:rPr lang="en-US" sz="1053" baseline="30000" dirty="0">
                <a:effectLst/>
                <a:latin typeface="Arial" panose="020B0604020202020204" pitchFamily="34" charset="0"/>
              </a:rPr>
              <a:t>o - </a:t>
            </a:r>
            <a:r>
              <a:rPr lang="en-US" sz="1053" dirty="0">
                <a:effectLst/>
                <a:latin typeface="Arial" panose="020B0604020202020204" pitchFamily="34" charset="0"/>
              </a:rPr>
              <a:t>45</a:t>
            </a:r>
            <a:r>
              <a:rPr lang="en-US" sz="1053" baseline="30000" dirty="0">
                <a:effectLst/>
                <a:latin typeface="Arial" panose="020B0604020202020204" pitchFamily="34" charset="0"/>
              </a:rPr>
              <a:t>o</a:t>
            </a:r>
            <a:r>
              <a:rPr lang="en-US" sz="1053" dirty="0"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en-US" sz="1053" dirty="0">
                <a:latin typeface="Arial" panose="020B0604020202020204" pitchFamily="34" charset="0"/>
              </a:rPr>
              <a:t>3 arrays per sector with time resolution of</a:t>
            </a:r>
          </a:p>
          <a:p>
            <a:r>
              <a:rPr lang="en-US" sz="1053" dirty="0">
                <a:latin typeface="Arial" panose="020B0604020202020204" pitchFamily="34" charset="0"/>
              </a:rPr>
              <a:t>125 </a:t>
            </a:r>
            <a:r>
              <a:rPr lang="en-US" sz="1053" dirty="0" err="1">
                <a:latin typeface="Arial" panose="020B0604020202020204" pitchFamily="34" charset="0"/>
              </a:rPr>
              <a:t>ps</a:t>
            </a:r>
            <a:r>
              <a:rPr lang="en-US" sz="1053" dirty="0">
                <a:latin typeface="Arial" panose="020B0604020202020204" pitchFamily="34" charset="0"/>
              </a:rPr>
              <a:t>, 85 </a:t>
            </a:r>
            <a:r>
              <a:rPr lang="en-US" sz="1053" dirty="0" err="1">
                <a:latin typeface="Arial" panose="020B0604020202020204" pitchFamily="34" charset="0"/>
              </a:rPr>
              <a:t>ps</a:t>
            </a:r>
            <a:r>
              <a:rPr lang="en-US" sz="1053" dirty="0">
                <a:latin typeface="Arial" panose="020B0604020202020204" pitchFamily="34" charset="0"/>
              </a:rPr>
              <a:t> and 155 </a:t>
            </a:r>
            <a:r>
              <a:rPr lang="en-US" sz="1053" dirty="0" err="1">
                <a:latin typeface="Arial" panose="020B0604020202020204" pitchFamily="34" charset="0"/>
              </a:rPr>
              <a:t>ps</a:t>
            </a:r>
            <a:endParaRPr lang="en-US" sz="1053" dirty="0">
              <a:effectLst/>
              <a:latin typeface="Arial" panose="020B0604020202020204" pitchFamily="34" charset="0"/>
            </a:endParaRPr>
          </a:p>
          <a:p>
            <a:endParaRPr lang="en-US" sz="1053" b="1" dirty="0">
              <a:latin typeface="Arial" panose="020B0604020202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8FE99BE-C124-42EB-B831-BB254DA85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778" y="2845332"/>
            <a:ext cx="3974671" cy="127240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FDA294B-EC65-7C69-0CE5-6390C9840C2A}"/>
              </a:ext>
            </a:extLst>
          </p:cNvPr>
          <p:cNvGrpSpPr/>
          <p:nvPr/>
        </p:nvGrpSpPr>
        <p:grpSpPr>
          <a:xfrm rot="21275173">
            <a:off x="105636" y="3690866"/>
            <a:ext cx="839779" cy="297812"/>
            <a:chOff x="8510589" y="3767594"/>
            <a:chExt cx="1720452" cy="397083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2A7B71F-2BBD-368A-8B37-00A673EA7C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BC97264-B612-FCE0-0EEF-C335B91349E5}"/>
                </a:ext>
              </a:extLst>
            </p:cNvPr>
            <p:cNvSpPr txBox="1"/>
            <p:nvPr/>
          </p:nvSpPr>
          <p:spPr>
            <a:xfrm>
              <a:off x="8558226" y="3767594"/>
              <a:ext cx="1387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81F98000-74DF-D7B8-4500-88CD4B59D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884" y="1104900"/>
            <a:ext cx="2153116" cy="161589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9D175EE-2C41-C842-61A6-8CF3CCB7ABF7}"/>
              </a:ext>
            </a:extLst>
          </p:cNvPr>
          <p:cNvSpPr txBox="1"/>
          <p:nvPr/>
        </p:nvSpPr>
        <p:spPr>
          <a:xfrm>
            <a:off x="3941826" y="1245624"/>
            <a:ext cx="1076663" cy="4163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effectLst/>
                <a:latin typeface="Arial" panose="020B0604020202020204" pitchFamily="34" charset="0"/>
              </a:rPr>
              <a:t>Design 𝜎</a:t>
            </a:r>
            <a:r>
              <a:rPr lang="en-US" sz="1053" baseline="-25000" dirty="0">
                <a:effectLst/>
                <a:latin typeface="Arial" panose="020B0604020202020204" pitchFamily="34" charset="0"/>
              </a:rPr>
              <a:t>t</a:t>
            </a:r>
            <a:r>
              <a:rPr lang="en-US" sz="1053" dirty="0">
                <a:effectLst/>
                <a:latin typeface="Arial" panose="020B0604020202020204" pitchFamily="34" charset="0"/>
              </a:rPr>
              <a:t> T𝑂𝐹 = 80 </a:t>
            </a:r>
            <a:r>
              <a:rPr lang="en-US" sz="1053" dirty="0" err="1">
                <a:effectLst/>
                <a:latin typeface="Arial" panose="020B0604020202020204" pitchFamily="34" charset="0"/>
              </a:rPr>
              <a:t>ps</a:t>
            </a:r>
            <a:endParaRPr lang="en-US" sz="1053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56BEBB9-30DE-00E7-DFC9-DDCF2C12906F}"/>
              </a:ext>
            </a:extLst>
          </p:cNvPr>
          <p:cNvCxnSpPr>
            <a:cxnSpLocks/>
          </p:cNvCxnSpPr>
          <p:nvPr/>
        </p:nvCxnSpPr>
        <p:spPr>
          <a:xfrm flipH="1">
            <a:off x="4290558" y="3489318"/>
            <a:ext cx="3168281" cy="13420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82D0D44-EA73-88B9-8FB3-7F88BC55F8C8}"/>
              </a:ext>
            </a:extLst>
          </p:cNvPr>
          <p:cNvSpPr txBox="1"/>
          <p:nvPr/>
        </p:nvSpPr>
        <p:spPr>
          <a:xfrm>
            <a:off x="189008" y="4842874"/>
            <a:ext cx="1153741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latin typeface="Arial" panose="020B0604020202020204" pitchFamily="34" charset="0"/>
              </a:rPr>
              <a:t>NIM </a:t>
            </a:r>
            <a:r>
              <a:rPr lang="en-US" sz="1050" dirty="0">
                <a:effectLst/>
                <a:latin typeface="Arial" panose="020B0604020202020204" pitchFamily="34" charset="0"/>
              </a:rPr>
              <a:t>A 960 (2020) 163629</a:t>
            </a:r>
            <a:endParaRPr lang="en-US" sz="105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3BCD49-6FC0-5854-5DB5-D8BC91C8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PID: h identification (1/2)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63482-3EAE-7BD9-9918-52FBC321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6454E-FB45-3EDF-1B2D-9CBA6812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42275-E8BF-E4F6-A36E-B15103C2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64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71D593-1C12-F05E-2F23-1D890D13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4249346"/>
            <a:ext cx="2009755" cy="116413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8B9704C-C920-4D69-20DB-653FEA1B020D}"/>
              </a:ext>
            </a:extLst>
          </p:cNvPr>
          <p:cNvGrpSpPr/>
          <p:nvPr/>
        </p:nvGrpSpPr>
        <p:grpSpPr>
          <a:xfrm>
            <a:off x="4906800" y="4637636"/>
            <a:ext cx="876659" cy="276999"/>
            <a:chOff x="8510589" y="3829170"/>
            <a:chExt cx="1796008" cy="36933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5187023-286E-5787-8721-F1567B463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0589" y="4148727"/>
              <a:ext cx="1720452" cy="15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1B77AE-E176-278D-EFF7-0E2979B86911}"/>
                </a:ext>
              </a:extLst>
            </p:cNvPr>
            <p:cNvSpPr txBox="1"/>
            <p:nvPr/>
          </p:nvSpPr>
          <p:spPr>
            <a:xfrm>
              <a:off x="8919408" y="3829170"/>
              <a:ext cx="1387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dirty="0">
                  <a:solidFill>
                    <a:srgbClr val="C00000"/>
                  </a:solidFill>
                </a:rPr>
                <a:t>e-beam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6F7344C-4C13-248B-A49B-A4D0DAA55987}"/>
              </a:ext>
            </a:extLst>
          </p:cNvPr>
          <p:cNvSpPr txBox="1"/>
          <p:nvPr/>
        </p:nvSpPr>
        <p:spPr>
          <a:xfrm>
            <a:off x="6455398" y="996317"/>
            <a:ext cx="2032635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effectLst/>
                <a:latin typeface="Arial" panose="020B0604020202020204" pitchFamily="34" charset="0"/>
              </a:rPr>
              <a:t>RICH response for 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B13BC-640E-670B-91CC-B965031C3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05" y="2378205"/>
            <a:ext cx="2246295" cy="23080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C398D0-F1B7-813E-7E26-BD88E5C48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396" y="1371558"/>
            <a:ext cx="1738157" cy="283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69753D-A464-7736-BD6A-3B7CE7B2E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682" y="1226288"/>
            <a:ext cx="2190924" cy="16384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991778E-C161-F3BC-A365-B03DEE996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902" y="1248837"/>
            <a:ext cx="2290623" cy="1539276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4564C80-30A5-DFA4-8BCA-57321CEAB0FC}"/>
              </a:ext>
            </a:extLst>
          </p:cNvPr>
          <p:cNvSpPr txBox="1"/>
          <p:nvPr/>
        </p:nvSpPr>
        <p:spPr>
          <a:xfrm>
            <a:off x="4251662" y="1347578"/>
            <a:ext cx="2032635" cy="25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Aerogel, 2 cm tiles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6CAA714-A4E3-0AC9-0863-6140FE24F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5389" y="3040633"/>
            <a:ext cx="2822136" cy="2181086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FAE14E-406F-2125-633A-E17DCD887005}"/>
              </a:ext>
            </a:extLst>
          </p:cNvPr>
          <p:cNvSpPr txBox="1"/>
          <p:nvPr/>
        </p:nvSpPr>
        <p:spPr>
          <a:xfrm>
            <a:off x="226216" y="1636594"/>
            <a:ext cx="2032635" cy="5784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1" dirty="0">
                <a:latin typeface="Arial" panose="020B0604020202020204" pitchFamily="34" charset="0"/>
              </a:rPr>
              <a:t>RICH</a:t>
            </a:r>
          </a:p>
          <a:p>
            <a:r>
              <a:rPr lang="en-US" sz="1053" b="1" dirty="0">
                <a:effectLst/>
                <a:latin typeface="Arial" panose="020B0604020202020204" pitchFamily="34" charset="0"/>
              </a:rPr>
              <a:t>Aerogel, n = 1.05</a:t>
            </a:r>
          </a:p>
          <a:p>
            <a:r>
              <a:rPr lang="en-US" sz="1053" b="1" dirty="0">
                <a:latin typeface="Arial" panose="020B0604020202020204" pitchFamily="34" charset="0"/>
              </a:rPr>
              <a:t>MAPMTs</a:t>
            </a:r>
            <a:endParaRPr lang="en-US" sz="1053" b="1" dirty="0">
              <a:effectLst/>
              <a:latin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56BEBB9-30DE-00E7-DFC9-DDCF2C12906F}"/>
              </a:ext>
            </a:extLst>
          </p:cNvPr>
          <p:cNvCxnSpPr>
            <a:cxnSpLocks/>
          </p:cNvCxnSpPr>
          <p:nvPr/>
        </p:nvCxnSpPr>
        <p:spPr>
          <a:xfrm>
            <a:off x="1609704" y="3596879"/>
            <a:ext cx="2000660" cy="112745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820CF69-ECA7-4EE1-C11D-748B2DA9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PID: h identification (2/2)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BA5FA-8C5F-17AA-02FE-85668DD2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29859-40F0-07F7-E569-1F080CCD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E4F75-BB37-B0EA-061C-D5086565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360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6">
            <a:extLst>
              <a:ext uri="{FF2B5EF4-FFF2-40B4-BE49-F238E27FC236}">
                <a16:creationId xmlns:a16="http://schemas.microsoft.com/office/drawing/2014/main" id="{A4FCA7A8-B10E-9B40-D935-554912F2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39800"/>
            <a:ext cx="8251031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TMD domain </a:t>
            </a:r>
            <a:r>
              <a:rPr lang="en-US" altLang="en-US" sz="1200" dirty="0">
                <a:solidFill>
                  <a:schemeClr val="tx1"/>
                </a:solidFill>
              </a:rPr>
              <a:t>is a composite and complex one: 8 independent structure functions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Important dedicated work ongoing (status of the result panorama in the following part) </a:t>
            </a: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What is needed ?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Facilities</a:t>
            </a:r>
            <a:r>
              <a:rPr lang="en-US" altLang="en-US" sz="1200" dirty="0">
                <a:solidFill>
                  <a:schemeClr val="tx1"/>
                </a:solidFill>
              </a:rPr>
              <a:t> making DIS and SIDIS measurement possible</a:t>
            </a:r>
          </a:p>
          <a:p>
            <a:pPr marL="900113" lvl="2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Intense lepton beam, variety of the center of mass energies aiming at covering the whole kinematic domain of interest</a:t>
            </a:r>
          </a:p>
          <a:p>
            <a:pPr marL="900113" lvl="2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Large acceptance detectors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Polarization</a:t>
            </a:r>
            <a:r>
              <a:rPr lang="en-US" altLang="en-US" sz="1200" dirty="0">
                <a:solidFill>
                  <a:schemeClr val="tx1"/>
                </a:solidFill>
              </a:rPr>
              <a:t>: leptons and hadrons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Identification of the scattered lepton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</a:rPr>
              <a:t>Hadron PID</a:t>
            </a:r>
            <a:r>
              <a:rPr lang="en-US" altLang="en-US" sz="1200" dirty="0">
                <a:solidFill>
                  <a:schemeClr val="tx1"/>
                </a:solidFill>
              </a:rPr>
              <a:t>: flavor-dependent TMDs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tx1"/>
              </a:solidFill>
            </a:endParaRPr>
          </a:p>
          <a:p>
            <a:pPr marL="214313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/>
                </a:solidFill>
                <a:highlight>
                  <a:srgbClr val="00FFFF"/>
                </a:highlight>
              </a:rPr>
              <a:t>Technological progress </a:t>
            </a:r>
            <a:r>
              <a:rPr lang="en-US" altLang="en-US" sz="1200" dirty="0">
                <a:solidFill>
                  <a:schemeClr val="tx1"/>
                </a:solidFill>
                <a:highlight>
                  <a:srgbClr val="00FFFF"/>
                </a:highlight>
              </a:rPr>
              <a:t>is key !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Beam energy and experiment luminosity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Polarized sources for the beams, polarimeters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Polarized targets (solid state and gaseous)</a:t>
            </a:r>
          </a:p>
          <a:p>
            <a:pPr marL="557213" lvl="1" indent="-214313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/>
                </a:solidFill>
              </a:rPr>
              <a:t>Detector coping with the challenges (intensity, resolution, PID)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98BB4-9E8B-0B9D-031C-10180C4F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messages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DE259-99DB-37BA-23A7-F84994800595}"/>
              </a:ext>
            </a:extLst>
          </p:cNvPr>
          <p:cNvSpPr/>
          <p:nvPr/>
        </p:nvSpPr>
        <p:spPr>
          <a:xfrm>
            <a:off x="4715638" y="2552700"/>
            <a:ext cx="39244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technological progress of facilities and detectors is building-up the science!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AFC37-2083-FEF9-2FA7-496569E5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9056E-05B4-DD14-FB47-8ACFE5C9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B6446-E802-ACF7-1547-605FC5C3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35642A-FB82-E4F5-7447-B3D4E516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eic</a:t>
            </a:r>
            <a:r>
              <a:rPr lang="en-US" dirty="0"/>
              <a:t> detector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0462C9-E46D-C688-73B6-5EA0DE71B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1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EC77BF5-9F68-5962-8255-22912F67D8E6}"/>
              </a:ext>
            </a:extLst>
          </p:cNvPr>
          <p:cNvSpPr txBox="1"/>
          <p:nvPr/>
        </p:nvSpPr>
        <p:spPr>
          <a:xfrm>
            <a:off x="628650" y="1608494"/>
            <a:ext cx="5759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err="1"/>
              <a:t>ePIC</a:t>
            </a:r>
            <a:r>
              <a:rPr lang="en-US" sz="1800" dirty="0"/>
              <a:t> Detector challenges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subsystems of the </a:t>
            </a:r>
            <a:r>
              <a:rPr lang="en-US" sz="1800" dirty="0" err="1"/>
              <a:t>ePIC</a:t>
            </a:r>
            <a:r>
              <a:rPr lang="en-US" sz="1800" dirty="0"/>
              <a:t> Detector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DAQ and streaming read-out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Take-away messages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78320C-1C9D-A91E-4467-2FB68D8E3C92}"/>
              </a:ext>
            </a:extLst>
          </p:cNvPr>
          <p:cNvSpPr/>
          <p:nvPr/>
        </p:nvSpPr>
        <p:spPr>
          <a:xfrm>
            <a:off x="869133" y="1732041"/>
            <a:ext cx="4461095" cy="685800"/>
          </a:xfrm>
          <a:prstGeom prst="roundRect">
            <a:avLst/>
          </a:prstGeom>
          <a:solidFill>
            <a:srgbClr val="00B0F0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5BF72-0651-6551-57A4-0C945992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at EIC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F9434-4DE5-5064-AA33-5A7E51474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E88C2-EE87-DB7A-9DB1-EEDB2C53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C1543-6008-8974-C98B-518A4A6B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6105A-BC79-7D08-688E-5F4C4E31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9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A861B-FD3A-B223-825D-B6BF09C12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5" t="2363" r="7211" b="8382"/>
          <a:stretch/>
        </p:blipFill>
        <p:spPr>
          <a:xfrm>
            <a:off x="456618" y="1029472"/>
            <a:ext cx="2958107" cy="17877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352AD5-A80B-CCB8-8C30-249C28F6E010}"/>
              </a:ext>
            </a:extLst>
          </p:cNvPr>
          <p:cNvSpPr/>
          <p:nvPr/>
        </p:nvSpPr>
        <p:spPr>
          <a:xfrm>
            <a:off x="4283869" y="3094483"/>
            <a:ext cx="3945731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Wingdings" charset="2"/>
              <a:buNone/>
            </a:pPr>
            <a:r>
              <a:rPr lang="en-US" altLang="en-US" sz="15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Total size detector: ~75m</a:t>
            </a:r>
          </a:p>
          <a:p>
            <a:pPr>
              <a:buSzPct val="45000"/>
            </a:pPr>
            <a:r>
              <a:rPr lang="en-US" altLang="en-US" sz="1500" b="0" dirty="0">
                <a:solidFill>
                  <a:srgbClr val="0432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Central detector: </a:t>
            </a:r>
            <a:r>
              <a:rPr lang="en-US" altLang="en-US" sz="15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~10m</a:t>
            </a:r>
            <a:endParaRPr lang="en-US" altLang="en-US" sz="1500" b="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en-US" altLang="en-US" sz="1500" b="1" dirty="0">
                <a:solidFill>
                  <a:srgbClr val="FF9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Far Backward </a:t>
            </a:r>
            <a:r>
              <a:rPr lang="en-US" altLang="en-US" sz="1500" b="0" dirty="0">
                <a:solidFill>
                  <a:srgbClr val="FF9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 detection:   </a:t>
            </a:r>
            <a:r>
              <a:rPr lang="en-US" altLang="en-US" sz="15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~35m</a:t>
            </a:r>
          </a:p>
          <a:p>
            <a:pPr>
              <a:buSzPct val="45000"/>
            </a:pPr>
            <a:r>
              <a:rPr lang="en-US" altLang="en-US" sz="1500" b="1" dirty="0">
                <a:solidFill>
                  <a:srgbClr val="008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Far Forward </a:t>
            </a:r>
            <a:r>
              <a:rPr lang="en-US" altLang="en-US" sz="1500" b="0" dirty="0">
                <a:solidFill>
                  <a:srgbClr val="008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hadron spectrometer: </a:t>
            </a:r>
            <a:r>
              <a:rPr lang="en-US" altLang="en-US" sz="15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sz="15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en-US" sz="15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DF3B9192-3472-311A-90D1-F5B1ABB190AB}"/>
              </a:ext>
            </a:extLst>
          </p:cNvPr>
          <p:cNvSpPr txBox="1"/>
          <p:nvPr/>
        </p:nvSpPr>
        <p:spPr>
          <a:xfrm>
            <a:off x="4278999" y="4171771"/>
            <a:ext cx="3549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Auxiliary detectors </a:t>
            </a:r>
            <a:r>
              <a:rPr lang="en-US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needed to tag particles with very small scattering angles both in the </a:t>
            </a:r>
            <a:r>
              <a:rPr lang="en-US" sz="1200" b="0" dirty="0">
                <a:solidFill>
                  <a:srgbClr val="FF9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outgoing lepton </a:t>
            </a:r>
            <a:r>
              <a:rPr lang="en-US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b="0" dirty="0">
                <a:solidFill>
                  <a:srgbClr val="008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hadron beam</a:t>
            </a:r>
            <a:r>
              <a:rPr lang="en-US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direction </a:t>
            </a:r>
          </a:p>
          <a:p>
            <a:r>
              <a:rPr lang="en-US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(B0-Taggers, Off-momentum taggers, Roman Pots, Zero-degree Calorimeter  and low Q2-tagger).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F4686F-03EA-A4D5-AE95-13C1AEEB75F1}"/>
              </a:ext>
            </a:extLst>
          </p:cNvPr>
          <p:cNvCxnSpPr/>
          <p:nvPr/>
        </p:nvCxnSpPr>
        <p:spPr bwMode="auto">
          <a:xfrm>
            <a:off x="5191721" y="1614488"/>
            <a:ext cx="953690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73C9E0-EB01-A28E-2807-122C138197C9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6437" y="1932690"/>
            <a:ext cx="1951588" cy="52983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82B7BD-2091-0AE7-7964-E4F108AE296A}"/>
              </a:ext>
            </a:extLst>
          </p:cNvPr>
          <p:cNvSpPr txBox="1"/>
          <p:nvPr/>
        </p:nvSpPr>
        <p:spPr>
          <a:xfrm>
            <a:off x="1554952" y="2433470"/>
            <a:ext cx="703269" cy="276999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01835-D1C5-5104-1DAB-0A52376C54E8}"/>
              </a:ext>
            </a:extLst>
          </p:cNvPr>
          <p:cNvSpPr txBox="1"/>
          <p:nvPr/>
        </p:nvSpPr>
        <p:spPr>
          <a:xfrm>
            <a:off x="7141155" y="1255738"/>
            <a:ext cx="1374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tx1"/>
                </a:solidFill>
              </a:rPr>
              <a:t>Central </a:t>
            </a:r>
          </a:p>
          <a:p>
            <a:r>
              <a:rPr lang="en-US" sz="1500" dirty="0">
                <a:solidFill>
                  <a:schemeClr val="tx1"/>
                </a:solidFill>
              </a:rPr>
              <a:t>Detector  (CD)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372335-9A31-EDB0-ED9A-237C5E9C7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26"/>
          <a:stretch/>
        </p:blipFill>
        <p:spPr>
          <a:xfrm>
            <a:off x="152400" y="3117884"/>
            <a:ext cx="3135133" cy="230172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33F4BF-A4F6-16B7-B41E-0AABB45FE57C}"/>
              </a:ext>
            </a:extLst>
          </p:cNvPr>
          <p:cNvCxnSpPr>
            <a:cxnSpLocks/>
            <a:endCxn id="19" idx="0"/>
          </p:cNvCxnSpPr>
          <p:nvPr/>
        </p:nvCxnSpPr>
        <p:spPr bwMode="auto">
          <a:xfrm>
            <a:off x="561867" y="2798963"/>
            <a:ext cx="1158100" cy="318921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E490BB-1C07-BCFE-DCFE-9E7494CB3D12}"/>
              </a:ext>
            </a:extLst>
          </p:cNvPr>
          <p:cNvCxnSpPr>
            <a:cxnSpLocks/>
          </p:cNvCxnSpPr>
          <p:nvPr/>
        </p:nvCxnSpPr>
        <p:spPr bwMode="auto">
          <a:xfrm flipV="1">
            <a:off x="2018906" y="2747884"/>
            <a:ext cx="1131784" cy="37000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FC43C74-E391-62C4-2E54-EF9AFACBF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83" y="1077962"/>
            <a:ext cx="703269" cy="2468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9B0A57-6306-41C6-7072-C4C42E8FE0BC}"/>
              </a:ext>
            </a:extLst>
          </p:cNvPr>
          <p:cNvGrpSpPr/>
          <p:nvPr/>
        </p:nvGrpSpPr>
        <p:grpSpPr>
          <a:xfrm>
            <a:off x="4596079" y="1097984"/>
            <a:ext cx="2469541" cy="1649900"/>
            <a:chOff x="5923687" y="1633463"/>
            <a:chExt cx="5497068" cy="38430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CB925A-4FC8-098D-681B-F353CB4642D9}"/>
                </a:ext>
              </a:extLst>
            </p:cNvPr>
            <p:cNvGrpSpPr/>
            <p:nvPr/>
          </p:nvGrpSpPr>
          <p:grpSpPr>
            <a:xfrm>
              <a:off x="5923687" y="1633463"/>
              <a:ext cx="5497068" cy="3733800"/>
              <a:chOff x="4058675" y="2358805"/>
              <a:chExt cx="5497068" cy="37338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85F6C45-F8CC-D37A-5670-06ACAF8DDE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926"/>
              <a:stretch/>
            </p:blipFill>
            <p:spPr>
              <a:xfrm>
                <a:off x="4058675" y="2358805"/>
                <a:ext cx="5497068" cy="3733800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C260C9A-EE8A-9CF3-08C4-AC1A2486890C}"/>
                  </a:ext>
                </a:extLst>
              </p:cNvPr>
              <p:cNvCxnSpPr/>
              <p:nvPr/>
            </p:nvCxnSpPr>
            <p:spPr>
              <a:xfrm>
                <a:off x="5362022" y="2779136"/>
                <a:ext cx="6531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0C30F7F-0418-96A4-AACF-4AABBB232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4981" y="2777349"/>
                <a:ext cx="975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5E7A56-C48D-EDFF-7208-960A81CF4203}"/>
                </a:ext>
              </a:extLst>
            </p:cNvPr>
            <p:cNvSpPr txBox="1"/>
            <p:nvPr/>
          </p:nvSpPr>
          <p:spPr>
            <a:xfrm>
              <a:off x="8022210" y="5107183"/>
              <a:ext cx="772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solidFill>
                    <a:srgbClr val="0000CC"/>
                  </a:solidFill>
                </a:rPr>
                <a:t>9.5 m 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1C6FC49-3E6E-B0FE-9CDF-1264296B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: an extended detector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FA778-5848-DB7E-342A-6CA968E3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EA879-AC2F-D775-E8FC-E05A9D5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D6BCE-5E91-ACED-7D4E-A70D3B1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59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BE17C-5CF6-AFD0-5625-411FE602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 of RHIC tunnel and RHIC p/ion complex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4212B7-CAD9-C4EB-FA2E-7E82E1103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r="52048"/>
          <a:stretch/>
        </p:blipFill>
        <p:spPr>
          <a:xfrm>
            <a:off x="281830" y="936043"/>
            <a:ext cx="3426766" cy="44578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8399598-91BF-2EE6-CA4B-35F70A87100B}"/>
              </a:ext>
            </a:extLst>
          </p:cNvPr>
          <p:cNvSpPr txBox="1"/>
          <p:nvPr/>
        </p:nvSpPr>
        <p:spPr>
          <a:xfrm>
            <a:off x="1908692" y="3488955"/>
            <a:ext cx="1856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/>
                </a:solidFill>
              </a:rPr>
              <a:t>IP6 detector included </a:t>
            </a:r>
          </a:p>
          <a:p>
            <a:r>
              <a:rPr lang="en-US" sz="1050" dirty="0">
                <a:solidFill>
                  <a:schemeClr val="tx1"/>
                </a:solidFill>
              </a:rPr>
              <a:t>in the project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69550D-6E88-23C1-933D-938EA514E585}"/>
              </a:ext>
            </a:extLst>
          </p:cNvPr>
          <p:cNvCxnSpPr>
            <a:cxnSpLocks/>
          </p:cNvCxnSpPr>
          <p:nvPr/>
        </p:nvCxnSpPr>
        <p:spPr bwMode="auto">
          <a:xfrm flipV="1">
            <a:off x="841242" y="3488955"/>
            <a:ext cx="835158" cy="36524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4C6FF12-CCCB-A2B9-A62E-95834F467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83" t="51390" r="9807" b="1357"/>
          <a:stretch/>
        </p:blipFill>
        <p:spPr>
          <a:xfrm>
            <a:off x="5181600" y="2647735"/>
            <a:ext cx="3305414" cy="28496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ADFB01-9DB0-F62D-E198-DAEC1A374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95" t="15750" r="2577" b="49150"/>
          <a:stretch/>
        </p:blipFill>
        <p:spPr>
          <a:xfrm>
            <a:off x="5110554" y="1067016"/>
            <a:ext cx="3447505" cy="1596825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789D15D8-6AD3-1286-1AEA-6F4862583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9" y="3736331"/>
            <a:ext cx="467111" cy="3362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E7F10-A8F5-C94F-28F0-24D5C7F3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B4788-21EE-3263-BB0D-1DB3B688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75CE3-7625-EAAD-8BE9-F8722001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69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0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EBD2-58FE-B8F0-37A5-983C355E4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03B517-45E0-F3F4-CA0C-7D71236942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Deep Inelastic Scattering and the quark parton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Content Placeholder 84">
                <a:extLst>
                  <a:ext uri="{FF2B5EF4-FFF2-40B4-BE49-F238E27FC236}">
                    <a16:creationId xmlns:a16="http://schemas.microsoft.com/office/drawing/2014/main" id="{209493F0-BA2E-6D01-236B-953333A902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Going beyond the Callan-Gross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leads to introduce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longitudinal structure function: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Allowing to write the DIS cross section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Keeping in mind the transformations: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5" name="Content Placeholder 84">
                <a:extLst>
                  <a:ext uri="{FF2B5EF4-FFF2-40B4-BE49-F238E27FC236}">
                    <a16:creationId xmlns:a16="http://schemas.microsoft.com/office/drawing/2014/main" id="{209493F0-BA2E-6D01-236B-953333A90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E45EF7-8F23-A93A-5B2E-BDFF021D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9A46EE-6B34-CF62-B570-FDCBFA728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4925D1-B6CD-B1A2-955F-F32B3825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106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DFF99-6870-AE60-0391-9EEE17EA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24"/>
          <a:stretch/>
        </p:blipFill>
        <p:spPr>
          <a:xfrm>
            <a:off x="4724400" y="3532550"/>
            <a:ext cx="2844078" cy="188435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2E3808-13E2-689A-7973-D7776CC9D66E}"/>
              </a:ext>
            </a:extLst>
          </p:cNvPr>
          <p:cNvSpPr txBox="1">
            <a:spLocks/>
          </p:cNvSpPr>
          <p:nvPr/>
        </p:nvSpPr>
        <p:spPr bwMode="auto">
          <a:xfrm>
            <a:off x="7385056" y="3794676"/>
            <a:ext cx="1461084" cy="106163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Head-on collision is restored </a:t>
            </a:r>
            <a:r>
              <a:rPr lang="en-US" sz="105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rotating the bunches before colliding  and, then, back (“</a:t>
            </a:r>
            <a:r>
              <a:rPr lang="en-US" sz="105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crab crossing</a:t>
            </a:r>
            <a:r>
              <a:rPr lang="en-US" sz="105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1377CA-FFD4-25BE-B737-CCD9532F8B9F}"/>
              </a:ext>
            </a:extLst>
          </p:cNvPr>
          <p:cNvSpPr txBox="1"/>
          <p:nvPr/>
        </p:nvSpPr>
        <p:spPr>
          <a:xfrm>
            <a:off x="3974992" y="4984181"/>
            <a:ext cx="1911803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solidFill>
                  <a:schemeClr val="tx1"/>
                </a:solidFill>
                <a:effectLst/>
              </a:rPr>
              <a:t>For the first time a</a:t>
            </a:r>
          </a:p>
          <a:p>
            <a:r>
              <a:rPr lang="en-US" sz="1053" dirty="0">
                <a:solidFill>
                  <a:schemeClr val="tx1"/>
                </a:solidFill>
                <a:effectLst/>
              </a:rPr>
              <a:t>sizable crab crossing angle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04EC5-52CE-E26A-2190-7F9174020D7F}"/>
              </a:ext>
            </a:extLst>
          </p:cNvPr>
          <p:cNvSpPr txBox="1"/>
          <p:nvPr/>
        </p:nvSpPr>
        <p:spPr>
          <a:xfrm>
            <a:off x="387402" y="3934652"/>
            <a:ext cx="3515963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rgbClr val="C00000"/>
                </a:solidFill>
                <a:effectLst/>
              </a:rPr>
              <a:t>3 critical ingredients for  HIGH LUMINOSITY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7C4125-2EE8-E275-BD4E-2F3F7F3346BB}"/>
              </a:ext>
            </a:extLst>
          </p:cNvPr>
          <p:cNvGrpSpPr>
            <a:grpSpLocks noChangeAspect="1"/>
          </p:cNvGrpSpPr>
          <p:nvPr/>
        </p:nvGrpSpPr>
        <p:grpSpPr>
          <a:xfrm>
            <a:off x="3985877" y="1204351"/>
            <a:ext cx="4562754" cy="2164171"/>
            <a:chOff x="5314504" y="685800"/>
            <a:chExt cx="6759636" cy="3206179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9A002B7-38DE-EC3C-6945-28C54EF9B3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4504" y="685800"/>
              <a:ext cx="6759636" cy="32061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vert="horz" wrap="square" lIns="69056" tIns="34529" rIns="69056" bIns="34529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3" kern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Bunches and beam crossing rates</a:t>
              </a: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053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r>
                <a:rPr lang="en-US" sz="1350" kern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Up to a beam crossing rate at the IP every 10ns, with a max collision rate of ~0.5 MHz  </a:t>
              </a:r>
              <a:r>
                <a:rPr lang="en-US" sz="1350" b="0" kern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(1 event every ~200 bunch crossing)</a:t>
              </a:r>
            </a:p>
            <a:p>
              <a:pPr marL="0" indent="0">
                <a:buNone/>
              </a:pPr>
              <a:endParaRPr lang="en-US" sz="1350" b="0" kern="0" dirty="0">
                <a:solidFill>
                  <a:srgbClr val="33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A791CD-5481-8619-E45E-62F8738BB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2247" y="1050799"/>
              <a:ext cx="6558806" cy="9382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239FDC-42D8-8270-C0B8-D315508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2247" y="1961387"/>
              <a:ext cx="5456248" cy="85875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3FE014-2DA6-FC10-0553-0D928E82BA21}"/>
              </a:ext>
            </a:extLst>
          </p:cNvPr>
          <p:cNvSpPr txBox="1"/>
          <p:nvPr/>
        </p:nvSpPr>
        <p:spPr>
          <a:xfrm>
            <a:off x="461062" y="4616145"/>
            <a:ext cx="3196538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3333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0000"/>
                </a:solidFill>
                <a:effectLst/>
              </a:rPr>
              <a:t>CRAB CROSSING ANGLE  </a:t>
            </a:r>
            <a:r>
              <a:rPr lang="en-US" sz="1500" dirty="0">
                <a:solidFill>
                  <a:srgbClr val="000000"/>
                </a:solidFill>
                <a:effectLst/>
                <a:highlight>
                  <a:srgbClr val="00FFFF"/>
                </a:highlight>
              </a:rPr>
              <a:t>(25 </a:t>
            </a:r>
            <a:r>
              <a:rPr lang="en-US" sz="1500" dirty="0" err="1">
                <a:solidFill>
                  <a:srgbClr val="000000"/>
                </a:solidFill>
                <a:effectLst/>
                <a:highlight>
                  <a:srgbClr val="00FFFF"/>
                </a:highlight>
              </a:rPr>
              <a:t>mrad</a:t>
            </a:r>
            <a:r>
              <a:rPr lang="en-US" sz="1500" dirty="0">
                <a:solidFill>
                  <a:srgbClr val="000000"/>
                </a:solidFill>
                <a:effectLst/>
                <a:highlight>
                  <a:srgbClr val="00FFFF"/>
                </a:highlight>
              </a:rPr>
              <a:t>)</a:t>
            </a:r>
            <a:endParaRPr lang="en-US" sz="1500" dirty="0">
              <a:solidFill>
                <a:schemeClr val="bg1">
                  <a:lumMod val="50000"/>
                </a:schemeClr>
              </a:solidFill>
              <a:effectLst/>
              <a:highlight>
                <a:srgbClr val="00FF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C6FAA-27E7-28AA-0D69-47053D349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25" y="1181100"/>
            <a:ext cx="3731611" cy="26260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035C9BA-455B-37FB-A233-67AB71E7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collider, in a nutshell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83454-8D69-A75F-FABF-54CDA824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BD5C5-D785-F407-1A74-50CEAB7F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3EF65-044E-0FF5-768A-F7BB3324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20A96-A898-61B8-7BFC-EAE8C924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8" y="2404084"/>
            <a:ext cx="3081617" cy="2526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A04C8-CB7F-C0C3-3D4C-D42D0691DDDE}"/>
              </a:ext>
            </a:extLst>
          </p:cNvPr>
          <p:cNvSpPr txBox="1"/>
          <p:nvPr/>
        </p:nvSpPr>
        <p:spPr>
          <a:xfrm>
            <a:off x="766563" y="1335386"/>
            <a:ext cx="1503286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   </a:t>
            </a:r>
            <a:r>
              <a:rPr lang="en-US" sz="1500" dirty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ION SPECIES</a:t>
            </a:r>
            <a:endParaRPr lang="en-US" sz="1500" dirty="0">
              <a:solidFill>
                <a:srgbClr val="0000CC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C8DEA-5013-CA18-575C-667F96F5F7E7}"/>
              </a:ext>
            </a:extLst>
          </p:cNvPr>
          <p:cNvSpPr txBox="1"/>
          <p:nvPr/>
        </p:nvSpPr>
        <p:spPr>
          <a:xfrm>
            <a:off x="727195" y="1780837"/>
            <a:ext cx="283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tx1"/>
                </a:solidFill>
                <a:effectLst/>
              </a:rPr>
              <a:t>The existing RHIC </a:t>
            </a:r>
            <a:r>
              <a:rPr lang="en-US" sz="1200" b="0" u="sng" dirty="0">
                <a:solidFill>
                  <a:schemeClr val="tx1"/>
                </a:solidFill>
                <a:effectLst/>
              </a:rPr>
              <a:t>ion sources &amp; </a:t>
            </a:r>
          </a:p>
          <a:p>
            <a:r>
              <a:rPr lang="en-US" sz="1200" b="0" u="sng" dirty="0">
                <a:solidFill>
                  <a:schemeClr val="tx1"/>
                </a:solidFill>
                <a:effectLst/>
              </a:rPr>
              <a:t>ion acceleration chain  </a:t>
            </a:r>
            <a:r>
              <a:rPr lang="en-US" sz="1200" b="0" dirty="0">
                <a:solidFill>
                  <a:schemeClr val="tx1"/>
                </a:solidFill>
                <a:effectLst/>
              </a:rPr>
              <a:t>provides already </a:t>
            </a:r>
            <a:r>
              <a:rPr lang="en-US" sz="1200" dirty="0">
                <a:solidFill>
                  <a:schemeClr val="tx1"/>
                </a:solidFill>
                <a:effectLst/>
              </a:rPr>
              <a:t>today  </a:t>
            </a:r>
            <a:r>
              <a:rPr lang="en-US" sz="1200" b="0" dirty="0">
                <a:solidFill>
                  <a:schemeClr val="tx1"/>
                </a:solidFill>
                <a:effectLst/>
              </a:rPr>
              <a:t>all ions needed at EIC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E9CE2-3099-A608-52AB-29FA7782A83D}"/>
              </a:ext>
            </a:extLst>
          </p:cNvPr>
          <p:cNvSpPr txBox="1"/>
          <p:nvPr/>
        </p:nvSpPr>
        <p:spPr>
          <a:xfrm>
            <a:off x="6332686" y="1083818"/>
            <a:ext cx="2428046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   </a:t>
            </a:r>
            <a:r>
              <a:rPr lang="en-US" sz="1500" dirty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BEAM POLARIZATION</a:t>
            </a:r>
            <a:endParaRPr lang="en-US" sz="1500" dirty="0">
              <a:solidFill>
                <a:srgbClr val="0000CC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E7E66-B7A9-2B0C-021B-98523FF9CF19}"/>
              </a:ext>
            </a:extLst>
          </p:cNvPr>
          <p:cNvSpPr txBox="1"/>
          <p:nvPr/>
        </p:nvSpPr>
        <p:spPr>
          <a:xfrm>
            <a:off x="3806474" y="1266552"/>
            <a:ext cx="2466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0000"/>
                </a:solidFill>
                <a:effectLst/>
              </a:rPr>
              <a:t>ABOUT e POLARIZATION</a:t>
            </a:r>
            <a:endParaRPr lang="en-US" sz="15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7FAC0-36CE-0035-6E94-30E8E7979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8"/>
          <a:stretch/>
        </p:blipFill>
        <p:spPr>
          <a:xfrm>
            <a:off x="4640459" y="1511751"/>
            <a:ext cx="976973" cy="999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5C3581-488C-72F3-E581-DD2BE35182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44432" b="58525"/>
          <a:stretch/>
        </p:blipFill>
        <p:spPr>
          <a:xfrm>
            <a:off x="5692410" y="1835916"/>
            <a:ext cx="2109811" cy="141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251473-324B-F870-44AA-853131B48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81" y="2592354"/>
            <a:ext cx="2165552" cy="160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1705F6-2530-4A94-CD4C-B2C7FA85265C}"/>
              </a:ext>
            </a:extLst>
          </p:cNvPr>
          <p:cNvSpPr txBox="1"/>
          <p:nvPr/>
        </p:nvSpPr>
        <p:spPr>
          <a:xfrm>
            <a:off x="3826288" y="2811286"/>
            <a:ext cx="33294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0000"/>
                </a:solidFill>
                <a:effectLst/>
              </a:rPr>
              <a:t>ABOUT p/ light ion POLARIZATION</a:t>
            </a:r>
            <a:endParaRPr lang="en-US" sz="15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34C98-EDD2-1302-32C0-30292E2C6094}"/>
              </a:ext>
            </a:extLst>
          </p:cNvPr>
          <p:cNvSpPr/>
          <p:nvPr/>
        </p:nvSpPr>
        <p:spPr bwMode="auto">
          <a:xfrm>
            <a:off x="3720874" y="946307"/>
            <a:ext cx="85600" cy="4346631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CA6044-F85E-1163-41A8-4C773F8E6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415" y="3114746"/>
            <a:ext cx="2454806" cy="683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4536F1-3BD5-ED3C-290E-A11124A9CE38}"/>
              </a:ext>
            </a:extLst>
          </p:cNvPr>
          <p:cNvSpPr txBox="1"/>
          <p:nvPr/>
        </p:nvSpPr>
        <p:spPr>
          <a:xfrm>
            <a:off x="3987350" y="3148674"/>
            <a:ext cx="906841" cy="2543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5E5BF-4157-3CC8-F485-491D481743A5}"/>
              </a:ext>
            </a:extLst>
          </p:cNvPr>
          <p:cNvSpPr txBox="1"/>
          <p:nvPr/>
        </p:nvSpPr>
        <p:spPr>
          <a:xfrm>
            <a:off x="3987350" y="3806204"/>
            <a:ext cx="1272663" cy="2543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empowerment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3DDB0B-CB0E-11E2-B4EB-0AA8F7C1B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528" y="3887229"/>
            <a:ext cx="2689579" cy="8840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29115A-4C04-3E7E-D54A-54B7252AD9FE}"/>
              </a:ext>
            </a:extLst>
          </p:cNvPr>
          <p:cNvSpPr txBox="1"/>
          <p:nvPr/>
        </p:nvSpPr>
        <p:spPr>
          <a:xfrm>
            <a:off x="4527345" y="4801121"/>
            <a:ext cx="3988005" cy="2543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polarization </a:t>
            </a:r>
            <a:r>
              <a:rPr lang="en-US" sz="1053" b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3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and D beams also foreseen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706DE-5189-0B57-A5B2-7C8810AF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collider, in a nutshell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CA136-AF97-289F-CC8A-2875C23F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623EF-E7A5-85FA-183C-9562B2E3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1C28C-828B-4207-5370-A3983EDF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72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9B1D25-195C-77A0-8B73-D670A01CDE5C}"/>
              </a:ext>
            </a:extLst>
          </p:cNvPr>
          <p:cNvSpPr txBox="1"/>
          <p:nvPr/>
        </p:nvSpPr>
        <p:spPr>
          <a:xfrm>
            <a:off x="352180" y="2399251"/>
            <a:ext cx="3179859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p (D, </a:t>
            </a:r>
            <a:r>
              <a:rPr lang="en-US" sz="1500" b="1" baseline="30000" dirty="0">
                <a:solidFill>
                  <a:srgbClr val="C00000"/>
                </a:solidFill>
                <a:sym typeface="Wingdings" panose="05000000000000000000" pitchFamily="2" charset="2"/>
              </a:rPr>
              <a:t>3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He) capitalizing on RHIC experience and expertise </a:t>
            </a:r>
            <a:endParaRPr lang="en-US" sz="1500" b="1" dirty="0">
              <a:solidFill>
                <a:srgbClr val="0000CC"/>
              </a:solidFill>
              <a:effectLst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237943-2193-B64F-476A-61B49033B3E7}"/>
              </a:ext>
            </a:extLst>
          </p:cNvPr>
          <p:cNvGrpSpPr/>
          <p:nvPr/>
        </p:nvGrpSpPr>
        <p:grpSpPr>
          <a:xfrm>
            <a:off x="4644083" y="2132081"/>
            <a:ext cx="4313511" cy="3368948"/>
            <a:chOff x="6128232" y="1821194"/>
            <a:chExt cx="5751348" cy="449193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57E6C8-F9D3-5166-220F-909147BBA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1086" y="1821194"/>
              <a:ext cx="5458494" cy="44919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610494-0A60-EA8A-34D1-175737F824E0}"/>
                </a:ext>
              </a:extLst>
            </p:cNvPr>
            <p:cNvSpPr txBox="1"/>
            <p:nvPr/>
          </p:nvSpPr>
          <p:spPr>
            <a:xfrm>
              <a:off x="8762023" y="2827020"/>
              <a:ext cx="776619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RHIC</a:t>
              </a:r>
              <a:endParaRPr lang="en-US" sz="1500" b="1" dirty="0">
                <a:solidFill>
                  <a:srgbClr val="0000CC"/>
                </a:solidFill>
                <a:effectLst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1E2E3D-1907-911F-8D1C-1AFE5AC1344A}"/>
                </a:ext>
              </a:extLst>
            </p:cNvPr>
            <p:cNvSpPr/>
            <p:nvPr/>
          </p:nvSpPr>
          <p:spPr>
            <a:xfrm rot="20323056">
              <a:off x="6128232" y="1838937"/>
              <a:ext cx="1762490" cy="288935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D7CA326-501E-7358-F70C-617271913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16" r="62923" b="17828"/>
          <a:stretch/>
        </p:blipFill>
        <p:spPr>
          <a:xfrm>
            <a:off x="3037840" y="3033838"/>
            <a:ext cx="1749017" cy="2144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A81D69-56BB-BCF0-7F8A-65A730F6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06" y="3458624"/>
            <a:ext cx="2766060" cy="14883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3452616-EE04-D826-AB19-BB73F13514EA}"/>
              </a:ext>
            </a:extLst>
          </p:cNvPr>
          <p:cNvSpPr txBox="1">
            <a:spLocks/>
          </p:cNvSpPr>
          <p:nvPr/>
        </p:nvSpPr>
        <p:spPr bwMode="auto">
          <a:xfrm>
            <a:off x="372671" y="5023834"/>
            <a:ext cx="2514994" cy="39134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Helicoidal superconducting dipole, 2.4 m long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4285AB-1BDB-95FF-88C5-079960DEFA55}"/>
              </a:ext>
            </a:extLst>
          </p:cNvPr>
          <p:cNvCxnSpPr>
            <a:cxnSpLocks/>
          </p:cNvCxnSpPr>
          <p:nvPr/>
        </p:nvCxnSpPr>
        <p:spPr>
          <a:xfrm flipH="1">
            <a:off x="3882885" y="2312191"/>
            <a:ext cx="794783" cy="645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76BDBF-B07B-82B4-49E1-FD5DFC5A8CBF}"/>
              </a:ext>
            </a:extLst>
          </p:cNvPr>
          <p:cNvCxnSpPr>
            <a:cxnSpLocks/>
          </p:cNvCxnSpPr>
          <p:nvPr/>
        </p:nvCxnSpPr>
        <p:spPr>
          <a:xfrm flipH="1">
            <a:off x="2836225" y="3208706"/>
            <a:ext cx="668810" cy="1215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C3ED0F-125F-386A-2118-3D6BF88CFC51}"/>
              </a:ext>
            </a:extLst>
          </p:cNvPr>
          <p:cNvCxnSpPr>
            <a:cxnSpLocks/>
          </p:cNvCxnSpPr>
          <p:nvPr/>
        </p:nvCxnSpPr>
        <p:spPr>
          <a:xfrm flipH="1">
            <a:off x="256429" y="3082854"/>
            <a:ext cx="3309731" cy="93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9572EA-092B-8CD9-5647-29A2713D39D2}"/>
              </a:ext>
            </a:extLst>
          </p:cNvPr>
          <p:cNvCxnSpPr>
            <a:cxnSpLocks/>
          </p:cNvCxnSpPr>
          <p:nvPr/>
        </p:nvCxnSpPr>
        <p:spPr>
          <a:xfrm flipH="1">
            <a:off x="4729196" y="4317042"/>
            <a:ext cx="1158494" cy="766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6F8466D-38E5-154F-CD2D-27631510E13B}"/>
              </a:ext>
            </a:extLst>
          </p:cNvPr>
          <p:cNvSpPr txBox="1"/>
          <p:nvPr/>
        </p:nvSpPr>
        <p:spPr>
          <a:xfrm>
            <a:off x="159192" y="1095406"/>
            <a:ext cx="4572874" cy="1272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In the acceleration/storage ring :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vertical polarization  </a:t>
            </a:r>
            <a:r>
              <a:rPr lang="en-US" sz="1053" dirty="0">
                <a:effectLst/>
                <a:latin typeface="Arial" panose="020B0604020202020204" pitchFamily="34" charset="0"/>
              </a:rPr>
              <a:t>(the “ring” is the horizontal plane!)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</a:rPr>
              <a:t>Intrinsic and imperfection resonances tend to </a:t>
            </a:r>
            <a:r>
              <a:rPr lang="en-US" sz="1053" b="1" dirty="0">
                <a:latin typeface="Arial" panose="020B0604020202020204" pitchFamily="34" charset="0"/>
              </a:rPr>
              <a:t>depolarized the beams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b="1" dirty="0">
                <a:effectLst/>
                <a:latin typeface="Arial" panose="020B0604020202020204" pitchFamily="34" charset="0"/>
              </a:rPr>
              <a:t>Siberian snakes</a:t>
            </a:r>
            <a:r>
              <a:rPr lang="en-US" sz="1053" dirty="0">
                <a:effectLst/>
                <a:latin typeface="Arial" panose="020B0604020202020204" pitchFamily="34" charset="0"/>
              </a:rPr>
              <a:t> : to preserve </a:t>
            </a:r>
            <a:r>
              <a:rPr lang="en-US" sz="1053" dirty="0">
                <a:latin typeface="Arial" panose="020B0604020202020204" pitchFamily="34" charset="0"/>
              </a:rPr>
              <a:t>beam </a:t>
            </a:r>
            <a:r>
              <a:rPr lang="en-US" sz="1053" dirty="0">
                <a:effectLst/>
                <a:latin typeface="Arial" panose="020B0604020202020204" pitchFamily="34" charset="0"/>
              </a:rPr>
              <a:t>polarization during acceleration and storage (2/ring in RHIC </a:t>
            </a:r>
            <a:r>
              <a:rPr lang="en-US" sz="1053" dirty="0"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6 for EIC ion ring)</a:t>
            </a:r>
            <a:endParaRPr lang="en-US" sz="1053" dirty="0">
              <a:effectLst/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b="1" dirty="0">
                <a:effectLst/>
                <a:latin typeface="Arial" panose="020B0604020202020204" pitchFamily="34" charset="0"/>
              </a:rPr>
              <a:t>Spin Rotators</a:t>
            </a:r>
            <a:r>
              <a:rPr lang="en-US" sz="1053" dirty="0">
                <a:effectLst/>
                <a:latin typeface="Arial" panose="020B0604020202020204" pitchFamily="34" charset="0"/>
              </a:rPr>
              <a:t> : to provide longitudinal polarization at the IP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Polarized D, </a:t>
            </a:r>
            <a:r>
              <a:rPr lang="en-US" sz="135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 beams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 NEW</a:t>
            </a:r>
            <a:endParaRPr lang="en-US" sz="1053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4347E17-1EDB-CA0F-E5C8-6A6289C783D6}"/>
              </a:ext>
            </a:extLst>
          </p:cNvPr>
          <p:cNvSpPr txBox="1">
            <a:spLocks/>
          </p:cNvSpPr>
          <p:nvPr/>
        </p:nvSpPr>
        <p:spPr bwMode="auto">
          <a:xfrm>
            <a:off x="4729195" y="1181100"/>
            <a:ext cx="2170999" cy="703467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Absolute measurement of the p beam polarization </a:t>
            </a:r>
            <a:r>
              <a:rPr lang="en-US" sz="11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Internal polarized H jet target </a:t>
            </a:r>
          </a:p>
          <a:p>
            <a:pPr marL="0" indent="0">
              <a:buNone/>
            </a:pPr>
            <a:endParaRPr lang="en-US" sz="1100" b="0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46DF505-E4AD-423B-16DF-5252CE76F75C}"/>
              </a:ext>
            </a:extLst>
          </p:cNvPr>
          <p:cNvSpPr txBox="1">
            <a:spLocks/>
          </p:cNvSpPr>
          <p:nvPr/>
        </p:nvSpPr>
        <p:spPr bwMode="auto">
          <a:xfrm>
            <a:off x="6858000" y="1172994"/>
            <a:ext cx="2057399" cy="111709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Fast (spill by spill) relative measurement of the p beam polarization </a:t>
            </a:r>
            <a:r>
              <a:rPr lang="en-US" sz="11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on a thin C internal target;</a:t>
            </a:r>
          </a:p>
          <a:p>
            <a:pPr marL="0" indent="0">
              <a:buNone/>
            </a:pPr>
            <a:r>
              <a:rPr lang="en-US" sz="11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similar “monitor” also near the </a:t>
            </a:r>
            <a:r>
              <a:rPr lang="en-US" sz="1100" b="0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1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 (spin rotation!) 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9AE24B1-6619-EB85-51A6-28D8B7424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419" y="4244465"/>
            <a:ext cx="566593" cy="1799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B34295-ABCC-A185-3878-C21BE439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and measuring the beam polarization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7967BF-D20D-FB0B-2F3C-0F8CB636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52FB4-F965-D6AD-3425-5DE5AA98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FAF71-55F1-67B9-ADBD-5A6D0F77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42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9B1D25-195C-77A0-8B73-D670A01CDE5C}"/>
              </a:ext>
            </a:extLst>
          </p:cNvPr>
          <p:cNvSpPr txBox="1"/>
          <p:nvPr/>
        </p:nvSpPr>
        <p:spPr>
          <a:xfrm>
            <a:off x="3962400" y="970235"/>
            <a:ext cx="4917624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e-beam: large polarimeter experience at HERA and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JLab</a:t>
            </a:r>
            <a:endParaRPr lang="en-US" sz="1500" b="1" dirty="0">
              <a:solidFill>
                <a:srgbClr val="0000CC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DE3C7-31AB-267E-C2ED-9F3A747D5397}"/>
              </a:ext>
            </a:extLst>
          </p:cNvPr>
          <p:cNvSpPr txBox="1"/>
          <p:nvPr/>
        </p:nvSpPr>
        <p:spPr>
          <a:xfrm>
            <a:off x="280305" y="1102574"/>
            <a:ext cx="3649361" cy="1712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Polarized electrons produced in the source with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85% longitudinal polarization, rotated after LINAC acceleration</a:t>
            </a:r>
            <a:endParaRPr lang="en-US" sz="1053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Two new rings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a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rapid cycling synchrotron </a:t>
            </a:r>
            <a:r>
              <a:rPr lang="en-US" sz="1053" dirty="0">
                <a:effectLst/>
                <a:latin typeface="Arial" panose="020B0604020202020204" pitchFamily="34" charset="0"/>
              </a:rPr>
              <a:t>(RCS) for electron beam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acceleration</a:t>
            </a:r>
            <a:r>
              <a:rPr lang="en-US" sz="1053" dirty="0">
                <a:effectLst/>
                <a:latin typeface="Arial" panose="020B0604020202020204" pitchFamily="34" charset="0"/>
              </a:rPr>
              <a:t>; design resonance-free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an </a:t>
            </a:r>
            <a:r>
              <a:rPr lang="en-US" sz="1053" b="1" dirty="0">
                <a:effectLst/>
                <a:latin typeface="Arial" panose="020B0604020202020204" pitchFamily="34" charset="0"/>
              </a:rPr>
              <a:t>electron storage ring </a:t>
            </a:r>
            <a:r>
              <a:rPr lang="en-US" sz="1053" dirty="0">
                <a:effectLst/>
                <a:latin typeface="Arial" panose="020B0604020202020204" pitchFamily="34" charset="0"/>
              </a:rPr>
              <a:t>(ESR)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In ERS, e- polarization affected by stochastic depolarization and the Sokolov-</a:t>
            </a:r>
            <a:r>
              <a:rPr lang="en-US" sz="1053" dirty="0" err="1">
                <a:effectLst/>
                <a:latin typeface="Arial" panose="020B0604020202020204" pitchFamily="34" charset="0"/>
              </a:rPr>
              <a:t>Ternov</a:t>
            </a:r>
            <a:r>
              <a:rPr lang="en-US" sz="1053" dirty="0">
                <a:effectLst/>
                <a:latin typeface="Arial" panose="020B0604020202020204" pitchFamily="34" charset="0"/>
              </a:rPr>
              <a:t> self-polarization process</a:t>
            </a:r>
            <a:endParaRPr lang="en-US" sz="105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9AE47-9F92-F5B9-8CFF-F155B4C0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576" y="1474790"/>
            <a:ext cx="2432175" cy="236760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A8D71C-43F7-E4C8-1E7F-F607EAAF7762}"/>
              </a:ext>
            </a:extLst>
          </p:cNvPr>
          <p:cNvSpPr txBox="1">
            <a:spLocks/>
          </p:cNvSpPr>
          <p:nvPr/>
        </p:nvSpPr>
        <p:spPr bwMode="auto">
          <a:xfrm>
            <a:off x="7149985" y="1383797"/>
            <a:ext cx="1514648" cy="404469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MOTT polarimeter</a:t>
            </a:r>
          </a:p>
          <a:p>
            <a:pPr marL="0" indent="0">
              <a:buNone/>
            </a:pPr>
            <a:r>
              <a:rPr lang="en-US" sz="12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400 MeV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39DD2C-9BF4-BA60-5A08-9B89C0F1F81C}"/>
              </a:ext>
            </a:extLst>
          </p:cNvPr>
          <p:cNvSpPr txBox="1">
            <a:spLocks/>
          </p:cNvSpPr>
          <p:nvPr/>
        </p:nvSpPr>
        <p:spPr bwMode="auto">
          <a:xfrm>
            <a:off x="381001" y="3927348"/>
            <a:ext cx="2514600" cy="129235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ESR: precise polarization measurements with </a:t>
            </a: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COMPTON polarimeter with circularly polarized laser light , </a:t>
            </a:r>
            <a:r>
              <a:rPr lang="en-US" sz="1200" b="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sensitive to both longitudinal and transversal polarization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53F2B7-B6D8-F231-9EAE-3B71D962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80" y="1866621"/>
            <a:ext cx="1949204" cy="148283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DAEAB1-5713-5E34-345D-F2E31FF90405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181600" y="1586032"/>
            <a:ext cx="1968385" cy="9616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334D165-10DB-F013-47B8-52A144B3B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086" y="3645546"/>
            <a:ext cx="2598914" cy="1745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47860A-D752-935A-79A7-2AA68CAAC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3630049"/>
            <a:ext cx="2513355" cy="1758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F459605-84F4-95A5-4030-497EF5903D54}"/>
              </a:ext>
            </a:extLst>
          </p:cNvPr>
          <p:cNvSpPr txBox="1">
            <a:spLocks/>
          </p:cNvSpPr>
          <p:nvPr/>
        </p:nvSpPr>
        <p:spPr bwMode="auto">
          <a:xfrm>
            <a:off x="7482847" y="3338633"/>
            <a:ext cx="1187229" cy="22888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 </a:t>
            </a:r>
            <a:r>
              <a:rPr lang="en-US" sz="1200" kern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IP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1E24778-CA7D-605B-FA0B-51AD65245CC4}"/>
              </a:ext>
            </a:extLst>
          </p:cNvPr>
          <p:cNvSpPr txBox="1">
            <a:spLocks/>
          </p:cNvSpPr>
          <p:nvPr/>
        </p:nvSpPr>
        <p:spPr bwMode="auto">
          <a:xfrm>
            <a:off x="990600" y="2996612"/>
            <a:ext cx="1169065" cy="40423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ESR measurement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568E8C-7639-FA1B-E3B8-3177F736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and measuring the beam polarization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CA654-FFBD-25C7-8691-B8A67DC1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3A3C-88D9-7830-DE65-FD3896A9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A6E95-F8D8-9459-2569-856D1BD3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34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CED3AA3-D52D-2C74-3DEC-1ECEBA7C9BCE}"/>
              </a:ext>
            </a:extLst>
          </p:cNvPr>
          <p:cNvGrpSpPr/>
          <p:nvPr/>
        </p:nvGrpSpPr>
        <p:grpSpPr>
          <a:xfrm>
            <a:off x="5049329" y="1030480"/>
            <a:ext cx="3867626" cy="1928600"/>
            <a:chOff x="6861301" y="1316793"/>
            <a:chExt cx="5156834" cy="25714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696077-20BA-5243-B275-81EEB7DB8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79" t="9889" r="9550" b="3194"/>
            <a:stretch/>
          </p:blipFill>
          <p:spPr>
            <a:xfrm>
              <a:off x="6861301" y="1316793"/>
              <a:ext cx="5156834" cy="2571467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4BB13D5-1E61-DC99-D504-1EA3AC141EFD}"/>
                </a:ext>
              </a:extLst>
            </p:cNvPr>
            <p:cNvCxnSpPr>
              <a:cxnSpLocks/>
              <a:endCxn id="19" idx="2"/>
            </p:cNvCxnSpPr>
            <p:nvPr/>
          </p:nvCxnSpPr>
          <p:spPr bwMode="auto">
            <a:xfrm flipV="1">
              <a:off x="8935770" y="2682966"/>
              <a:ext cx="463178" cy="564411"/>
            </a:xfrm>
            <a:prstGeom prst="straightConnector1">
              <a:avLst/>
            </a:prstGeom>
            <a:ln w="28575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0A46B698-EC2A-89AD-ED66-D1FB0FB2C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4844" y="3145661"/>
              <a:ext cx="622814" cy="44832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595092-2C96-454E-1E60-7CB6DFD8DD2B}"/>
                </a:ext>
              </a:extLst>
            </p:cNvPr>
            <p:cNvSpPr/>
            <p:nvPr/>
          </p:nvSpPr>
          <p:spPr>
            <a:xfrm>
              <a:off x="9209429" y="2533339"/>
              <a:ext cx="379038" cy="149627"/>
            </a:xfrm>
            <a:prstGeom prst="rect">
              <a:avLst/>
            </a:prstGeom>
            <a:solidFill>
              <a:srgbClr val="8FAADC">
                <a:alpha val="38039"/>
              </a:srgbClr>
            </a:solidFill>
            <a:ln>
              <a:solidFill>
                <a:srgbClr val="2F528F">
                  <a:alpha val="2117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B685D7-1CB1-5E99-5508-75FBEA84A516}"/>
              </a:ext>
            </a:extLst>
          </p:cNvPr>
          <p:cNvSpPr txBox="1"/>
          <p:nvPr/>
        </p:nvSpPr>
        <p:spPr>
          <a:xfrm>
            <a:off x="223135" y="971371"/>
            <a:ext cx="4617255" cy="2543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effectLst/>
                <a:latin typeface="Arial" panose="020B0604020202020204" pitchFamily="34" charset="0"/>
              </a:rPr>
              <a:t>Why a large (25 </a:t>
            </a:r>
            <a:r>
              <a:rPr lang="en-US" sz="1053" dirty="0" err="1">
                <a:effectLst/>
                <a:latin typeface="Arial" panose="020B0604020202020204" pitchFamily="34" charset="0"/>
              </a:rPr>
              <a:t>mrad</a:t>
            </a:r>
            <a:r>
              <a:rPr lang="en-US" sz="1053" dirty="0">
                <a:effectLst/>
                <a:latin typeface="Arial" panose="020B0604020202020204" pitchFamily="34" charset="0"/>
              </a:rPr>
              <a:t>) crossing angle ?</a:t>
            </a:r>
            <a:endParaRPr lang="en-US" sz="1053" b="1" dirty="0"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649804D-D9C4-DF0D-06AC-1627589FC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35" y="1316688"/>
            <a:ext cx="2748763" cy="1781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310D47-5D9C-60DD-38EA-184F32411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49" y="3251287"/>
            <a:ext cx="632854" cy="1087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95AE3A-2CD9-394F-AC76-7C482B540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94" y="3730523"/>
            <a:ext cx="2415342" cy="13213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2A5BBC-3AFE-234D-B9DD-6AF05AB96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137" y="3363122"/>
            <a:ext cx="2415342" cy="13213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84A1F24-9162-36BC-5676-B6496FC29FC5}"/>
              </a:ext>
            </a:extLst>
          </p:cNvPr>
          <p:cNvSpPr txBox="1"/>
          <p:nvPr/>
        </p:nvSpPr>
        <p:spPr>
          <a:xfrm>
            <a:off x="2973256" y="1278134"/>
            <a:ext cx="2110020" cy="18004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b="1" dirty="0">
                <a:latin typeface="Arial" panose="020B0604020202020204" pitchFamily="34" charset="0"/>
              </a:rPr>
              <a:t>e</a:t>
            </a:r>
            <a:r>
              <a:rPr lang="en-US" sz="1200" b="1" dirty="0">
                <a:effectLst/>
                <a:latin typeface="Arial" panose="020B0604020202020204" pitchFamily="34" charset="0"/>
              </a:rPr>
              <a:t> and ion beam axis at IP are DIFFERENT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Detector solenoid aligned with e-beam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</a:rPr>
              <a:t>To reduce synchrotron radiation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</a:rPr>
              <a:t>To avoid a too large e-beam size after IR (difficult to handle)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</a:rPr>
              <a:t>Beam ions do not travel straight in the solenoid region 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806BEB-6733-A2C0-61C5-682BAAD16459}"/>
              </a:ext>
            </a:extLst>
          </p:cNvPr>
          <p:cNvSpPr txBox="1"/>
          <p:nvPr/>
        </p:nvSpPr>
        <p:spPr>
          <a:xfrm>
            <a:off x="5257978" y="2967518"/>
            <a:ext cx="3658977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</a:rPr>
              <a:t>Crab Crossing </a:t>
            </a:r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endParaRPr lang="en-US" sz="1200" b="1" dirty="0">
              <a:effectLst/>
              <a:latin typeface="Arial" panose="020B0604020202020204" pitchFamily="34" charset="0"/>
            </a:endParaRPr>
          </a:p>
          <a:p>
            <a:pPr marL="257175" indent="-25717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Angular beam divergence</a:t>
            </a:r>
          </a:p>
          <a:p>
            <a:pPr marL="600075" lvl="1" indent="-25717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Angular “spread” of the beam away from the central trajectory.</a:t>
            </a:r>
          </a:p>
          <a:p>
            <a:pPr marL="600075" lvl="1" indent="-257175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Gives some small initial transverse momentum to the beam particles </a:t>
            </a:r>
          </a:p>
          <a:p>
            <a:pPr marL="342900" lvl="1" indent="0">
              <a:buClr>
                <a:srgbClr val="0432FF"/>
              </a:buClr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 impact on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05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sz="105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resolution</a:t>
            </a:r>
          </a:p>
          <a:p>
            <a:pPr marL="342900" lvl="1" indent="0">
              <a:buClr>
                <a:srgbClr val="0432FF"/>
              </a:buClr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14313" indent="-214313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Bunch length</a:t>
            </a:r>
          </a:p>
          <a:p>
            <a:pPr marL="557213" lvl="1" indent="-214313">
              <a:buClr>
                <a:srgbClr val="0432FF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both beams have a longitudinal  extension hadron beam &lt; 10 cm &amp; electron beam ~1cm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7921897-202B-4D52-E68E-07DA469EC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58" b="15432"/>
          <a:stretch/>
        </p:blipFill>
        <p:spPr>
          <a:xfrm>
            <a:off x="3056848" y="4821658"/>
            <a:ext cx="2148631" cy="5642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8970FD-7819-0E03-D8BF-467682FF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detector challenges – from IR design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F7092-1142-B012-CDC2-8568049C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A292A-8005-232B-6F6E-19CF08B9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7963-7B10-2AAB-970C-2C724028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76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79B1D25-195C-77A0-8B73-D670A01CDE5C}"/>
              </a:ext>
            </a:extLst>
          </p:cNvPr>
          <p:cNvSpPr txBox="1"/>
          <p:nvPr/>
        </p:nvSpPr>
        <p:spPr>
          <a:xfrm>
            <a:off x="304800" y="1098420"/>
            <a:ext cx="8475176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ym typeface="Wingdings" panose="05000000000000000000" pitchFamily="2" charset="2"/>
              </a:rPr>
              <a:t>Moderate respect to hadron colliders</a:t>
            </a:r>
          </a:p>
          <a:p>
            <a:r>
              <a:rPr lang="en-US" sz="1500" b="1" dirty="0">
                <a:effectLst/>
                <a:sym typeface="Wingdings" panose="05000000000000000000" pitchFamily="2" charset="2"/>
              </a:rPr>
              <a:t>Evaluated to estimate damages and ageing of sensors (</a:t>
            </a:r>
            <a:r>
              <a:rPr lang="en-US" sz="1500" b="1" dirty="0" err="1">
                <a:effectLst/>
                <a:sym typeface="Wingdings" panose="05000000000000000000" pitchFamily="2" charset="2"/>
              </a:rPr>
              <a:t>f.i</a:t>
            </a:r>
            <a:r>
              <a:rPr lang="en-US" sz="1500" b="1" dirty="0">
                <a:effectLst/>
                <a:sym typeface="Wingdings" panose="05000000000000000000" pitchFamily="2" charset="2"/>
              </a:rPr>
              <a:t>.: </a:t>
            </a:r>
            <a:r>
              <a:rPr lang="en-US" sz="1500" b="1" dirty="0" err="1">
                <a:effectLst/>
                <a:sym typeface="Wingdings" panose="05000000000000000000" pitchFamily="2" charset="2"/>
              </a:rPr>
              <a:t>SiPMs</a:t>
            </a:r>
            <a:r>
              <a:rPr lang="en-US" sz="1500" b="1" dirty="0">
                <a:sym typeface="Wingdings" panose="05000000000000000000" pitchFamily="2" charset="2"/>
              </a:rPr>
              <a:t>) and electronics (</a:t>
            </a:r>
            <a:r>
              <a:rPr lang="en-US" sz="1500" b="1" dirty="0" err="1">
                <a:sym typeface="Wingdings" panose="05000000000000000000" pitchFamily="2" charset="2"/>
              </a:rPr>
              <a:t>f.i</a:t>
            </a:r>
            <a:r>
              <a:rPr lang="en-US" sz="1500" b="1" dirty="0">
                <a:sym typeface="Wingdings" panose="05000000000000000000" pitchFamily="2" charset="2"/>
              </a:rPr>
              <a:t>.: FPGAs)</a:t>
            </a:r>
            <a:r>
              <a:rPr lang="en-US" sz="1500" b="1" dirty="0">
                <a:effectLst/>
                <a:sym typeface="Wingdings" panose="05000000000000000000" pitchFamily="2" charset="2"/>
              </a:rPr>
              <a:t>  </a:t>
            </a:r>
            <a:endParaRPr lang="en-US" sz="1500" b="1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5FE2A-2379-EA1C-19AE-E5775E20E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9"/>
          <a:stretch/>
        </p:blipFill>
        <p:spPr>
          <a:xfrm>
            <a:off x="191868" y="2768727"/>
            <a:ext cx="3160932" cy="2603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F1D68-0A7C-E2EC-4D64-07F67BD4D7C6}"/>
              </a:ext>
            </a:extLst>
          </p:cNvPr>
          <p:cNvSpPr txBox="1"/>
          <p:nvPr/>
        </p:nvSpPr>
        <p:spPr>
          <a:xfrm>
            <a:off x="914400" y="1970660"/>
            <a:ext cx="1543457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>
                <a:sym typeface="Wingdings" panose="05000000000000000000" pitchFamily="2" charset="2"/>
              </a:rPr>
              <a:t>Neutron fluence  (1 MeV eq.)</a:t>
            </a:r>
            <a:endParaRPr lang="en-US" sz="1500" b="1" dirty="0"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51F51-3249-4D0E-1B5A-E4496EB25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"/>
          <a:stretch/>
        </p:blipFill>
        <p:spPr>
          <a:xfrm>
            <a:off x="3341914" y="2933700"/>
            <a:ext cx="5570981" cy="2514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7CD07B-71AB-E845-8228-583484FFFD0D}"/>
              </a:ext>
            </a:extLst>
          </p:cNvPr>
          <p:cNvSpPr txBox="1"/>
          <p:nvPr/>
        </p:nvSpPr>
        <p:spPr>
          <a:xfrm>
            <a:off x="3200400" y="1970660"/>
            <a:ext cx="5360633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ym typeface="Wingdings" panose="05000000000000000000" pitchFamily="2" charset="2"/>
              </a:rPr>
              <a:t> E </a:t>
            </a:r>
            <a:r>
              <a:rPr lang="en-US" sz="1500" b="1" baseline="-25000" dirty="0">
                <a:sym typeface="Wingdings" panose="05000000000000000000" pitchFamily="2" charset="2"/>
              </a:rPr>
              <a:t>k </a:t>
            </a:r>
            <a:r>
              <a:rPr lang="en-US" sz="1500" b="1" baseline="-25000" dirty="0" err="1">
                <a:sym typeface="Wingdings" panose="05000000000000000000" pitchFamily="2" charset="2"/>
              </a:rPr>
              <a:t>i</a:t>
            </a:r>
            <a:r>
              <a:rPr lang="en-US" sz="1500" b="1" baseline="-25000" dirty="0">
                <a:sym typeface="Wingdings" panose="05000000000000000000" pitchFamily="2" charset="2"/>
              </a:rPr>
              <a:t> n  </a:t>
            </a:r>
            <a:r>
              <a:rPr lang="en-US" sz="1500" b="1" dirty="0">
                <a:sym typeface="Wingdings" panose="05000000000000000000" pitchFamily="2" charset="2"/>
              </a:rPr>
              <a:t>&gt; 20 MeV, fluxes Hz to determine risk for single event upsets</a:t>
            </a:r>
            <a:endParaRPr lang="en-US" sz="1500" b="1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F1BFC3-3626-1DF3-6004-9DF65CD33D58}"/>
              </a:ext>
            </a:extLst>
          </p:cNvPr>
          <p:cNvSpPr txBox="1"/>
          <p:nvPr/>
        </p:nvSpPr>
        <p:spPr>
          <a:xfrm>
            <a:off x="7162800" y="2607144"/>
            <a:ext cx="766166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ym typeface="Wingdings" panose="05000000000000000000" pitchFamily="2" charset="2"/>
              </a:rPr>
              <a:t>Proton</a:t>
            </a:r>
            <a:endParaRPr lang="en-US" sz="1500" b="1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99D40-E44F-BC9E-FD5D-4C125A00863B}"/>
              </a:ext>
            </a:extLst>
          </p:cNvPr>
          <p:cNvSpPr txBox="1"/>
          <p:nvPr/>
        </p:nvSpPr>
        <p:spPr>
          <a:xfrm>
            <a:off x="4204213" y="2607144"/>
            <a:ext cx="901188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ym typeface="Wingdings" panose="05000000000000000000" pitchFamily="2" charset="2"/>
              </a:rPr>
              <a:t>Neutron</a:t>
            </a:r>
            <a:endParaRPr lang="en-US" sz="1500" b="1" dirty="0">
              <a:effectLst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D654A9-C2AA-430E-2253-172719C3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rates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55AA6-7587-6C19-7C9A-9E399940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5C830-BAE6-C35C-F97C-C44075A0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49EFF-04F8-C88F-D5C8-1DDFAB61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228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3B5011-E5A9-2EB6-7D66-DB45069B49FB}"/>
              </a:ext>
            </a:extLst>
          </p:cNvPr>
          <p:cNvSpPr txBox="1"/>
          <p:nvPr/>
        </p:nvSpPr>
        <p:spPr>
          <a:xfrm>
            <a:off x="153322" y="939800"/>
            <a:ext cx="3704344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CC"/>
                </a:solidFill>
                <a:effectLst/>
                <a:latin typeface="Ariual"/>
              </a:rPr>
              <a:t>Background sources</a:t>
            </a:r>
          </a:p>
          <a:p>
            <a:r>
              <a:rPr lang="en-US" sz="1500" b="1" dirty="0">
                <a:effectLst/>
                <a:latin typeface="Ariual"/>
              </a:rPr>
              <a:t> </a:t>
            </a:r>
            <a:br>
              <a:rPr lang="en-US" sz="1500" dirty="0">
                <a:latin typeface="Ariual"/>
              </a:rPr>
            </a:b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Hadron-gas interaction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Electron-gas interaction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Depend on the vacuum in the machine</a:t>
            </a:r>
            <a:endParaRPr lang="en-US" sz="15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Origin: quads and bending magnet upstream of IP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Tails in electron bunches: can produce hard radiation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TO NOTE: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 pileup from collisions 500 kHz @10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cm 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→ 1 coll. every 200 beam crossings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EFBCB-7DBF-8B85-D030-DE3E480EA0FE}"/>
              </a:ext>
            </a:extLst>
          </p:cNvPr>
          <p:cNvSpPr txBox="1"/>
          <p:nvPr/>
        </p:nvSpPr>
        <p:spPr>
          <a:xfrm>
            <a:off x="3890323" y="993543"/>
            <a:ext cx="5029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CC"/>
                </a:solidFill>
                <a:latin typeface="Ariual"/>
              </a:rPr>
              <a:t>The rates of background hits in the detector depend on:</a:t>
            </a:r>
            <a:endParaRPr lang="en-US" sz="1800" b="1" dirty="0">
              <a:effectLst/>
              <a:latin typeface="Ariual"/>
            </a:endParaRPr>
          </a:p>
          <a:p>
            <a:pPr marL="457200" indent="-257175">
              <a:buFont typeface="Arial" panose="020B0604020202020204" pitchFamily="34" charset="0"/>
              <a:buChar char="•"/>
              <a:tabLst>
                <a:tab pos="403225" algn="l"/>
              </a:tabLs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Time properties </a:t>
            </a:r>
          </a:p>
          <a:p>
            <a:pPr marL="457200" indent="-257175">
              <a:buFont typeface="Arial" panose="020B0604020202020204" pitchFamily="34" charset="0"/>
              <a:buChar char="•"/>
              <a:tabLst>
                <a:tab pos="403225" algn="l"/>
              </a:tabLs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Threshold setting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8F5A4-2796-FA39-14FC-56F9F0B4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66" y="2386115"/>
            <a:ext cx="4809545" cy="27460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6D74A7-3D84-27D6-D38A-B290A777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0C356-5C45-00D5-3D31-FDCDC7DE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2F00B-836A-A4A7-E86C-DE70C4E1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7114A-BE0C-02EB-F523-79260D38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016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DA5008-F659-B411-611D-1ED2A78D6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52" y="953139"/>
            <a:ext cx="3480491" cy="325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B5011-E5A9-2EB6-7D66-DB45069B49FB}"/>
              </a:ext>
            </a:extLst>
          </p:cNvPr>
          <p:cNvSpPr txBox="1"/>
          <p:nvPr/>
        </p:nvSpPr>
        <p:spPr>
          <a:xfrm>
            <a:off x="314016" y="1570318"/>
            <a:ext cx="3704344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CC"/>
                </a:solidFill>
                <a:effectLst/>
                <a:latin typeface="Ariual"/>
              </a:rPr>
              <a:t>Background sources</a:t>
            </a:r>
          </a:p>
          <a:p>
            <a:r>
              <a:rPr lang="en-US" sz="1500" b="1" dirty="0">
                <a:effectLst/>
                <a:latin typeface="Ariual"/>
              </a:rPr>
              <a:t> </a:t>
            </a:r>
            <a:br>
              <a:rPr lang="en-US" sz="1500" dirty="0">
                <a:latin typeface="Ariual"/>
              </a:rPr>
            </a:b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Hadron-gas interaction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Electron-gas interaction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5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CCAEFB-BD0A-EC62-77AF-C2141D06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" t="6652" r="515"/>
          <a:stretch>
            <a:fillRect/>
          </a:stretch>
        </p:blipFill>
        <p:spPr>
          <a:xfrm>
            <a:off x="3276600" y="1262166"/>
            <a:ext cx="5638800" cy="1200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6C70D4-ABB7-7811-E16B-8E67AC9F6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80" y="2419833"/>
            <a:ext cx="2788718" cy="553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58B27-A3BD-E54A-569D-8CB0BCEE9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7" t="3115" r="3448" b="4209"/>
          <a:stretch/>
        </p:blipFill>
        <p:spPr>
          <a:xfrm>
            <a:off x="3447094" y="3110003"/>
            <a:ext cx="5302251" cy="2351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A12889-274D-AB14-C071-AAC452F05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966" y="2523420"/>
            <a:ext cx="1435894" cy="4500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1BA65A-F538-294E-F432-5984F59B8CD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715000" y="2973476"/>
            <a:ext cx="2241913" cy="49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6B77BD7-16F4-1017-314F-49175685C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4A062-FBAA-5F80-3A13-3611C3DA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E6D0A-ECB1-F2EB-2D1C-B72012F3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ACE6-4718-569B-ABB8-4BF46B4C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39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1286D-A90A-375C-7E3F-C36FEB1A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947DB6C-1325-E49B-955C-DAB7DDD4A851}"/>
              </a:ext>
            </a:extLst>
          </p:cNvPr>
          <p:cNvSpPr txBox="1"/>
          <p:nvPr/>
        </p:nvSpPr>
        <p:spPr>
          <a:xfrm>
            <a:off x="628650" y="1608494"/>
            <a:ext cx="5759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</a:t>
            </a:r>
            <a:r>
              <a:rPr lang="en-US" sz="1800" dirty="0" err="1"/>
              <a:t>ePIC</a:t>
            </a:r>
            <a:r>
              <a:rPr lang="en-US" sz="1800" dirty="0"/>
              <a:t> Detector challenges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The subsystems of the </a:t>
            </a:r>
            <a:r>
              <a:rPr lang="en-US" sz="1800" dirty="0" err="1"/>
              <a:t>ePIC</a:t>
            </a:r>
            <a:r>
              <a:rPr lang="en-US" sz="1800" dirty="0"/>
              <a:t> Detector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DAQ and streaming read-out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Take-away messages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12598C-D69F-A4A7-D585-B6983C1447A3}"/>
              </a:ext>
            </a:extLst>
          </p:cNvPr>
          <p:cNvSpPr/>
          <p:nvPr/>
        </p:nvSpPr>
        <p:spPr>
          <a:xfrm>
            <a:off x="838200" y="2324100"/>
            <a:ext cx="4461095" cy="685800"/>
          </a:xfrm>
          <a:prstGeom prst="roundRect">
            <a:avLst/>
          </a:prstGeom>
          <a:solidFill>
            <a:srgbClr val="00B0F0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41072D-A8C9-1E22-F50C-AF5199B8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 at EIC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E8E59-B5BE-8C4A-7660-5107AC2F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53867-30CA-464E-B60F-A802991C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FB2F2-739D-9616-F99D-E5789500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644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27C24F6-131D-BBD7-0A10-E6A1247E6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93" y="1425451"/>
            <a:ext cx="2681907" cy="16287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A7AB07-1AAD-9512-1105-674EF3F1C656}"/>
              </a:ext>
            </a:extLst>
          </p:cNvPr>
          <p:cNvSpPr txBox="1"/>
          <p:nvPr/>
        </p:nvSpPr>
        <p:spPr>
          <a:xfrm>
            <a:off x="762000" y="3197813"/>
            <a:ext cx="229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including:</a:t>
            </a:r>
          </a:p>
          <a:p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Backward endcap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Barrel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Forward endcap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B6A672-D353-2CA1-B6C9-69FB190852D9}"/>
              </a:ext>
            </a:extLst>
          </p:cNvPr>
          <p:cNvGrpSpPr/>
          <p:nvPr/>
        </p:nvGrpSpPr>
        <p:grpSpPr>
          <a:xfrm>
            <a:off x="2971800" y="1515853"/>
            <a:ext cx="5800725" cy="2882289"/>
            <a:chOff x="3686456" y="1633463"/>
            <a:chExt cx="7734300" cy="38430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FB2C2C-ACD1-A2B7-2B44-7A0D95A52ADC}"/>
                </a:ext>
              </a:extLst>
            </p:cNvPr>
            <p:cNvGrpSpPr/>
            <p:nvPr/>
          </p:nvGrpSpPr>
          <p:grpSpPr>
            <a:xfrm>
              <a:off x="3686456" y="1633463"/>
              <a:ext cx="7734300" cy="3733800"/>
              <a:chOff x="1821444" y="2358805"/>
              <a:chExt cx="7734300" cy="37338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8A1EF5B-CD67-27D0-3767-16CDD99FD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444" y="2358805"/>
                <a:ext cx="7734300" cy="373380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1197632-4BBC-BCE5-0AFF-F4D2107E931B}"/>
                  </a:ext>
                </a:extLst>
              </p:cNvPr>
              <p:cNvCxnSpPr/>
              <p:nvPr/>
            </p:nvCxnSpPr>
            <p:spPr>
              <a:xfrm>
                <a:off x="5362022" y="2779136"/>
                <a:ext cx="6531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DC9B2CD-1FE7-2810-FEEF-4E796027CC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4981" y="2777349"/>
                <a:ext cx="975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E22B96-56CA-918E-6A96-A1FAECED57CA}"/>
                </a:ext>
              </a:extLst>
            </p:cNvPr>
            <p:cNvSpPr txBox="1"/>
            <p:nvPr/>
          </p:nvSpPr>
          <p:spPr>
            <a:xfrm>
              <a:off x="8022210" y="5107183"/>
              <a:ext cx="772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solidFill>
                    <a:srgbClr val="0000CC"/>
                  </a:solidFill>
                </a:rPr>
                <a:t>9.5 m 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EC75E84-01B5-61B0-3AF4-ECF35FE6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Central Detector, overview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1E0BD-A3D6-528F-32E4-1C4BD3EF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E7B1D-831C-BDC9-C63C-E700563A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25EDD-DD46-828C-687C-1CFF7DB6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79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6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990488"/>
            <a:ext cx="4475163" cy="4475163"/>
          </a:xfrm>
        </p:spPr>
      </p:pic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Transverse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the </a:t>
            </a:r>
            <a:r>
              <a:rPr lang="it-IT" dirty="0" err="1"/>
              <a:t>Nucleon</a:t>
            </a:r>
            <a:endParaRPr lang="it-IT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9/26/2025</a:t>
            </a:r>
            <a:endParaRPr lang="en-US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XXXV International School "Francesco Romano"</a:t>
            </a: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49791" y="3766252"/>
            <a:ext cx="262948" cy="114507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49791" y="3211732"/>
            <a:ext cx="917132" cy="50903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′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96" y="3266398"/>
                <a:ext cx="291627" cy="369332"/>
              </a:xfrm>
              <a:prstGeom prst="rect">
                <a:avLst/>
              </a:prstGeom>
              <a:blipFill>
                <a:blip r:embed="rId3"/>
                <a:stretch>
                  <a:fillRect r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avoye LET"/>
                        </a:rPr>
                        <m:t>ℓ</m:t>
                      </m:r>
                    </m:oMath>
                  </m:oMathPara>
                </a14:m>
                <a:endParaRPr lang="en-US" baseline="30000" dirty="0">
                  <a:solidFill>
                    <a:srgbClr val="FF0000"/>
                  </a:solidFill>
                  <a:latin typeface="Savoye LET"/>
                  <a:cs typeface="Savoye LE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56" y="4157295"/>
                <a:ext cx="348172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350911" y="3682893"/>
            <a:ext cx="21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Photon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Virtuality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i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3979" y="48810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Hard Scale</a:t>
            </a:r>
          </a:p>
          <a:p>
            <a:r>
              <a:rPr lang="en-US" dirty="0">
                <a:solidFill>
                  <a:srgbClr val="FF0000"/>
                </a:solidFill>
              </a:rPr>
              <a:t>High Energy Probe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solidFill>
                <a:srgbClr val="D8E1A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109" y="1570933"/>
                <a:ext cx="1981199" cy="354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25354" y="2324970"/>
            <a:ext cx="1302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Longitudinal momentum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39380" y="2042702"/>
            <a:ext cx="122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Transverse momentum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789" y="2800757"/>
            <a:ext cx="115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Transverse 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9862" y="92556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Confinement Scale</a:t>
            </a:r>
          </a:p>
        </p:txBody>
      </p:sp>
      <p:pic>
        <p:nvPicPr>
          <p:cNvPr id="222210" name="Picture 2" descr="Risultati immagini per feynman graph phot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2959593" y="3105102"/>
            <a:ext cx="2667000" cy="5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954" y="3660064"/>
            <a:ext cx="2228850" cy="1666875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Corbel" panose="020B0503020204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FFFFFF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39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2A7AB07-1AAD-9512-1105-674EF3F1C656}"/>
              </a:ext>
            </a:extLst>
          </p:cNvPr>
          <p:cNvSpPr txBox="1"/>
          <p:nvPr/>
        </p:nvSpPr>
        <p:spPr>
          <a:xfrm>
            <a:off x="422579" y="3636826"/>
            <a:ext cx="2292822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/>
              <a:t>Design to operate at 1.7 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/>
              <a:t>It can provide up to 2 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DDE1D-92AC-AEC9-632B-851E3BA8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89" y="1194569"/>
            <a:ext cx="5068461" cy="36961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BE8475-1F32-956B-E8ED-3EF6C2A11E3B}"/>
              </a:ext>
            </a:extLst>
          </p:cNvPr>
          <p:cNvGrpSpPr/>
          <p:nvPr/>
        </p:nvGrpSpPr>
        <p:grpSpPr>
          <a:xfrm>
            <a:off x="429242" y="1608851"/>
            <a:ext cx="2469541" cy="1649900"/>
            <a:chOff x="5923687" y="1633463"/>
            <a:chExt cx="5497068" cy="38430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813743-E603-B2E1-934F-EFB9C8FB3369}"/>
                </a:ext>
              </a:extLst>
            </p:cNvPr>
            <p:cNvGrpSpPr/>
            <p:nvPr/>
          </p:nvGrpSpPr>
          <p:grpSpPr>
            <a:xfrm>
              <a:off x="5923687" y="1633463"/>
              <a:ext cx="5497068" cy="3733800"/>
              <a:chOff x="4058675" y="2358805"/>
              <a:chExt cx="5497068" cy="37338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7EE5B1C-38F4-5FEE-310C-E00C7C98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926"/>
              <a:stretch/>
            </p:blipFill>
            <p:spPr>
              <a:xfrm>
                <a:off x="4058675" y="2358805"/>
                <a:ext cx="5497068" cy="3733800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5A921E3-9337-258A-EA02-A59648567660}"/>
                  </a:ext>
                </a:extLst>
              </p:cNvPr>
              <p:cNvCxnSpPr/>
              <p:nvPr/>
            </p:nvCxnSpPr>
            <p:spPr>
              <a:xfrm>
                <a:off x="5362022" y="2779136"/>
                <a:ext cx="6531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0B8FFB-6184-46AC-79F2-721DD95B4D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4981" y="2777349"/>
                <a:ext cx="975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BFD3A5-E452-8D15-90E1-B87140E5E039}"/>
                </a:ext>
              </a:extLst>
            </p:cNvPr>
            <p:cNvSpPr txBox="1"/>
            <p:nvPr/>
          </p:nvSpPr>
          <p:spPr>
            <a:xfrm>
              <a:off x="8022210" y="5107183"/>
              <a:ext cx="772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solidFill>
                    <a:srgbClr val="0000CC"/>
                  </a:solidFill>
                </a:rPr>
                <a:t>9.5 m 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F8608C-1C0D-367A-4110-90CE42355E7F}"/>
              </a:ext>
            </a:extLst>
          </p:cNvPr>
          <p:cNvCxnSpPr>
            <a:cxnSpLocks/>
          </p:cNvCxnSpPr>
          <p:nvPr/>
        </p:nvCxnSpPr>
        <p:spPr>
          <a:xfrm flipH="1">
            <a:off x="1719251" y="1683162"/>
            <a:ext cx="552462" cy="3489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42301B9-D76A-2729-0BC5-0D379F5A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experimental SOLENOID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B53A0-0610-C8E7-8671-9DAD87F1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3836C-2261-F7B6-7BB4-9F57E745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BFE95-BEFF-A0CF-AE55-3FA07E83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843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4F4286-6549-2526-55FF-E279DA64AB7E}"/>
              </a:ext>
            </a:extLst>
          </p:cNvPr>
          <p:cNvSpPr txBox="1"/>
          <p:nvPr/>
        </p:nvSpPr>
        <p:spPr>
          <a:xfrm>
            <a:off x="228600" y="1307781"/>
            <a:ext cx="3561381" cy="384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Arial" panose="020B0604020202020204" pitchFamily="34" charset="0"/>
                <a:sym typeface="Wingdings" panose="05000000000000000000" pitchFamily="2" charset="2"/>
              </a:rPr>
              <a:t>CHALLENGES</a:t>
            </a:r>
          </a:p>
          <a:p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Efficient pattern recognition</a:t>
            </a:r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Very low material budget for the central tracking region not exceeding 5% X/X</a:t>
            </a:r>
            <a:r>
              <a:rPr lang="en-US" sz="1200" baseline="-25000" dirty="0">
                <a:latin typeface="Arial" panose="020B0604020202020204" pitchFamily="34" charset="0"/>
              </a:rPr>
              <a:t>0 </a:t>
            </a:r>
            <a:r>
              <a:rPr lang="en-US" sz="1200" dirty="0">
                <a:latin typeface="Arial" panose="020B0604020202020204" pitchFamily="34" charset="0"/>
              </a:rPr>
              <a:t> (p resolution!)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Solenoidal magnetic field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Fine ∫ B∙ dl in the barrel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Limited ∫ B∙ dl in the endcaps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Limited lever arm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Solenoid and overall detector design constrains in the barrel 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IR design in the endcaps 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“low” interaction rate (&lt; 0.5 GHz), but background </a:t>
            </a:r>
            <a:r>
              <a:rPr lang="en-US" sz="1053" dirty="0"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47742-BD40-722C-33AF-547503D89A1E}"/>
              </a:ext>
            </a:extLst>
          </p:cNvPr>
          <p:cNvSpPr txBox="1"/>
          <p:nvPr/>
        </p:nvSpPr>
        <p:spPr>
          <a:xfrm>
            <a:off x="4744277" y="1337887"/>
            <a:ext cx="3713923" cy="397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Arial" panose="020B0604020202020204" pitchFamily="34" charset="0"/>
                <a:sym typeface="Wingdings" panose="05000000000000000000" pitchFamily="2" charset="2"/>
              </a:rPr>
              <a:t>STATEGIES</a:t>
            </a:r>
          </a:p>
          <a:p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Redundancy of the measured space point coordinates</a:t>
            </a:r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6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Monolithic Active Pixel Silicon (MAPS)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Guiding example: the inner tracking in ALICE (ALPIDE chip, also used in </a:t>
            </a:r>
            <a:r>
              <a:rPr lang="en-US" sz="1200" dirty="0" err="1">
                <a:latin typeface="Arial" panose="020B0604020202020204" pitchFamily="34" charset="0"/>
              </a:rPr>
              <a:t>sPHENIX</a:t>
            </a:r>
            <a:r>
              <a:rPr lang="en-US" sz="1200" dirty="0">
                <a:latin typeface="Arial" panose="020B0604020202020204" pitchFamily="34" charset="0"/>
              </a:rPr>
              <a:t>)</a:t>
            </a:r>
          </a:p>
          <a:p>
            <a:pPr lvl="1"/>
            <a:endParaRPr lang="en-US" sz="1200" dirty="0">
              <a:latin typeface="Arial" panose="020B0604020202020204" pitchFamily="34" charset="0"/>
            </a:endParaRPr>
          </a:p>
          <a:p>
            <a:pPr lvl="1"/>
            <a:endParaRPr lang="en-US" sz="1200" dirty="0">
              <a:latin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Fine space resolution – fine granularity Si sensors 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Synergies among detector components (backward </a:t>
            </a:r>
            <a:r>
              <a:rPr lang="en-US" sz="1200" dirty="0" err="1">
                <a:latin typeface="Arial" panose="020B0604020202020204" pitchFamily="34" charset="0"/>
              </a:rPr>
              <a:t>ECal</a:t>
            </a:r>
            <a:r>
              <a:rPr lang="en-US" sz="1200" dirty="0">
                <a:latin typeface="Arial" panose="020B0604020202020204" pitchFamily="34" charset="0"/>
              </a:rPr>
              <a:t>, barrel </a:t>
            </a:r>
            <a:r>
              <a:rPr lang="en-US" sz="1200" dirty="0" err="1">
                <a:latin typeface="Arial" panose="020B0604020202020204" pitchFamily="34" charset="0"/>
              </a:rPr>
              <a:t>ECal</a:t>
            </a:r>
            <a:r>
              <a:rPr lang="en-US" sz="1200" dirty="0">
                <a:latin typeface="Arial" panose="020B0604020202020204" pitchFamily="34" charset="0"/>
              </a:rPr>
              <a:t>, RICH counters, …)</a:t>
            </a:r>
          </a:p>
          <a:p>
            <a:pPr lvl="1"/>
            <a:endParaRPr lang="en-US" sz="1200" dirty="0">
              <a:latin typeface="Arial" panose="020B0604020202020204" pitchFamily="34" charset="0"/>
            </a:endParaRPr>
          </a:p>
          <a:p>
            <a:pPr marL="471488" lvl="1" indent="-128588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lvl="1"/>
            <a:endParaRPr lang="en-US" sz="1200" dirty="0">
              <a:latin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Good time resolution to disentangle signal and background: this cannot be provided by MAPS, use additional </a:t>
            </a:r>
            <a:r>
              <a:rPr lang="en-US" sz="1200" dirty="0" err="1">
                <a:latin typeface="Arial" panose="020B0604020202020204" pitchFamily="34" charset="0"/>
              </a:rPr>
              <a:t>MicroPattern</a:t>
            </a:r>
            <a:r>
              <a:rPr lang="en-US" sz="1200" dirty="0">
                <a:latin typeface="Arial" panose="020B0604020202020204" pitchFamily="34" charset="0"/>
              </a:rPr>
              <a:t> Gaseous Detector layers 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8B52D7B-0DD2-0AC7-7B84-3229CBEB6A38}"/>
              </a:ext>
            </a:extLst>
          </p:cNvPr>
          <p:cNvSpPr/>
          <p:nvPr/>
        </p:nvSpPr>
        <p:spPr>
          <a:xfrm>
            <a:off x="4036333" y="2389981"/>
            <a:ext cx="654951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30B9A54-F260-896A-98B3-772552036DEC}"/>
              </a:ext>
            </a:extLst>
          </p:cNvPr>
          <p:cNvSpPr/>
          <p:nvPr/>
        </p:nvSpPr>
        <p:spPr>
          <a:xfrm>
            <a:off x="3315178" y="3009900"/>
            <a:ext cx="463107" cy="1708712"/>
          </a:xfrm>
          <a:prstGeom prst="rightBrace">
            <a:avLst>
              <a:gd name="adj1" fmla="val 4192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BC6B03-58CD-C367-A681-E98D3740BA6F}"/>
              </a:ext>
            </a:extLst>
          </p:cNvPr>
          <p:cNvSpPr/>
          <p:nvPr/>
        </p:nvSpPr>
        <p:spPr>
          <a:xfrm>
            <a:off x="4025446" y="4381500"/>
            <a:ext cx="654951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A9E293C-D9A5-E7C6-FEAA-1EEB03F7122C}"/>
              </a:ext>
            </a:extLst>
          </p:cNvPr>
          <p:cNvSpPr/>
          <p:nvPr/>
        </p:nvSpPr>
        <p:spPr>
          <a:xfrm>
            <a:off x="4045855" y="3323046"/>
            <a:ext cx="654951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AC5B89-6148-7656-6970-55D1918A70A8}"/>
              </a:ext>
            </a:extLst>
          </p:cNvPr>
          <p:cNvSpPr/>
          <p:nvPr/>
        </p:nvSpPr>
        <p:spPr>
          <a:xfrm>
            <a:off x="4025447" y="1796806"/>
            <a:ext cx="654951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EE76F1-CBA4-6019-9EDD-AF9884C4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670FF-1121-478B-DC8C-59E0D43E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A9720-88CC-3881-2A1F-87B55990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DD49F-E709-B514-8E66-F76A5BFD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874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4F4286-6549-2526-55FF-E279DA64AB7E}"/>
              </a:ext>
            </a:extLst>
          </p:cNvPr>
          <p:cNvSpPr txBox="1"/>
          <p:nvPr/>
        </p:nvSpPr>
        <p:spPr>
          <a:xfrm>
            <a:off x="172419" y="1081511"/>
            <a:ext cx="4081922" cy="4178067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latin typeface="Arial" panose="020B0604020202020204" pitchFamily="34" charset="0"/>
              </a:rPr>
              <a:t>Monolithic Active Pixel Silicon (MAPS)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ALPIDE</a:t>
            </a:r>
            <a:r>
              <a:rPr 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, CMOS 180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1200" dirty="0">
                <a:latin typeface="Arial" panose="020B0604020202020204" pitchFamily="34" charset="0"/>
                <a:sym typeface="Wingdings" panose="05000000000000000000" pitchFamily="2" charset="2"/>
              </a:rPr>
              <a:t>m technology </a:t>
            </a: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Novelty: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Partial depleted substrate ↔ collect part of the charge by drift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integrate both PMOS and NMOS transistors. These features have improved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latin typeface="Arial" panose="020B0604020202020204" pitchFamily="34" charset="0"/>
              </a:rPr>
              <a:t>charge collection properties, radiation hardness, and signal processing capabilities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Being developed </a:t>
            </a:r>
            <a:r>
              <a:rPr lang="en-US" sz="1200" b="1" dirty="0">
                <a:latin typeface="Arial" panose="020B0604020202020204" pitchFamily="34" charset="0"/>
              </a:rPr>
              <a:t>ITS3 sensors</a:t>
            </a:r>
          </a:p>
          <a:p>
            <a:r>
              <a:rPr lang="en-US" sz="1200" dirty="0">
                <a:latin typeface="Arial" panose="020B0604020202020204" pitchFamily="34" charset="0"/>
              </a:rPr>
              <a:t>(for ALICE): MAPS derived from </a:t>
            </a:r>
          </a:p>
          <a:p>
            <a:r>
              <a:rPr lang="en-US" sz="1200" dirty="0">
                <a:latin typeface="Arial" panose="020B0604020202020204" pitchFamily="34" charset="0"/>
              </a:rPr>
              <a:t>ALPIDE in CMOS 65 nm technology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Lower power consumption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Lower material budget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Flexible: minimum support </a:t>
            </a:r>
          </a:p>
          <a:p>
            <a:pPr lvl="1"/>
            <a:r>
              <a:rPr lang="en-US" sz="1200" dirty="0">
                <a:latin typeface="Arial" panose="020B0604020202020204" pitchFamily="34" charset="0"/>
              </a:rPr>
              <a:t>material for moderate-size </a:t>
            </a:r>
          </a:p>
          <a:p>
            <a:pPr lvl="1"/>
            <a:r>
              <a:rPr lang="en-US" sz="1200" dirty="0">
                <a:latin typeface="Arial" panose="020B0604020202020204" pitchFamily="34" charset="0"/>
              </a:rPr>
              <a:t>layers (VERTEX)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F60D9-0FFF-46EE-CB71-02CB86954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5"/>
          <a:stretch/>
        </p:blipFill>
        <p:spPr>
          <a:xfrm>
            <a:off x="2503333" y="1562100"/>
            <a:ext cx="1679625" cy="884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47742-BD40-722C-33AF-547503D89A1E}"/>
              </a:ext>
            </a:extLst>
          </p:cNvPr>
          <p:cNvSpPr txBox="1"/>
          <p:nvPr/>
        </p:nvSpPr>
        <p:spPr>
          <a:xfrm>
            <a:off x="4343400" y="1093478"/>
            <a:ext cx="4590742" cy="419691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err="1">
                <a:latin typeface="Arial" panose="020B0604020202020204" pitchFamily="34" charset="0"/>
              </a:rPr>
              <a:t>MicroPattern</a:t>
            </a:r>
            <a:r>
              <a:rPr lang="en-US" sz="1500" b="1" dirty="0">
                <a:latin typeface="Arial" panose="020B0604020202020204" pitchFamily="34" charset="0"/>
              </a:rPr>
              <a:t> Gaseous Detector (MPGD)</a:t>
            </a:r>
          </a:p>
          <a:p>
            <a:endParaRPr lang="en-US" sz="15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A family of gaseous detectors technologies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Main common characteristics: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Built upon advanced PCB technologies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Fine space resolution: O(100 </a:t>
            </a:r>
            <a:r>
              <a:rPr lang="en-US" sz="1053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m)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Fine time resolution: O(10 ns)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High-rate capabilities: up to 10 MHz/cm</a:t>
            </a:r>
            <a:r>
              <a:rPr lang="en-US" sz="1053" baseline="30000" dirty="0"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053" baseline="300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3" dirty="0">
                <a:latin typeface="Arial" panose="020B0604020202020204" pitchFamily="34" charset="0"/>
                <a:sym typeface="Wingdings" panose="05000000000000000000" pitchFamily="2" charset="2"/>
              </a:rPr>
              <a:t>Considered for </a:t>
            </a:r>
            <a:r>
              <a:rPr lang="en-US" sz="1053" dirty="0" err="1">
                <a:latin typeface="Arial" panose="020B0604020202020204" pitchFamily="34" charset="0"/>
                <a:sym typeface="Wingdings" panose="05000000000000000000" pitchFamily="2" charset="2"/>
              </a:rPr>
              <a:t>ePIC</a:t>
            </a: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1585913" lvl="4" indent="-214313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MICROMEGAS</a:t>
            </a:r>
          </a:p>
          <a:p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sym typeface="Wingdings" panose="05000000000000000000" pitchFamily="2" charset="2"/>
              </a:rPr>
              <a:t>GEM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Arial" panose="020B0604020202020204" pitchFamily="34" charset="0"/>
                <a:sym typeface="Wingdings" panose="05000000000000000000" pitchFamily="2" charset="2"/>
              </a:rPr>
              <a:t>microRWELL</a:t>
            </a: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CAF7AE-64D1-31D3-7EBE-8BD3CCB1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20" y="4380379"/>
            <a:ext cx="1242192" cy="1048871"/>
          </a:xfrm>
          <a:prstGeom prst="rect">
            <a:avLst/>
          </a:prstGeom>
        </p:spPr>
      </p:pic>
      <p:pic>
        <p:nvPicPr>
          <p:cNvPr id="20" name="Picture 19" descr="A picture containing screenshot, text, hand, person&#10;&#10;Description automatically generated">
            <a:extLst>
              <a:ext uri="{FF2B5EF4-FFF2-40B4-BE49-F238E27FC236}">
                <a16:creationId xmlns:a16="http://schemas.microsoft.com/office/drawing/2014/main" id="{CEA49A07-22F0-BCB2-974D-29CBE1910D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3443" r="8463" b="13699"/>
          <a:stretch/>
        </p:blipFill>
        <p:spPr>
          <a:xfrm>
            <a:off x="2799382" y="3561585"/>
            <a:ext cx="1098842" cy="717419"/>
          </a:xfrm>
          <a:prstGeom prst="rect">
            <a:avLst/>
          </a:prstGeom>
        </p:spPr>
      </p:pic>
      <p:pic>
        <p:nvPicPr>
          <p:cNvPr id="22" name="Picture 21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2CFD1F94-647B-816A-2A94-EA88D94A5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54" y="3738467"/>
            <a:ext cx="1567317" cy="931773"/>
          </a:xfrm>
          <a:prstGeom prst="rect">
            <a:avLst/>
          </a:prstGeom>
        </p:spPr>
      </p:pic>
      <p:pic>
        <p:nvPicPr>
          <p:cNvPr id="24" name="Picture 23" descr="Diagram of an inductor&#10;&#10;Description automatically generated with low confidence">
            <a:extLst>
              <a:ext uri="{FF2B5EF4-FFF2-40B4-BE49-F238E27FC236}">
                <a16:creationId xmlns:a16="http://schemas.microsoft.com/office/drawing/2014/main" id="{AED6CFB5-75A4-7702-3BF4-EC3548A65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66" y="3506722"/>
            <a:ext cx="1169338" cy="731206"/>
          </a:xfrm>
          <a:prstGeom prst="rect">
            <a:avLst/>
          </a:prstGeom>
        </p:spPr>
      </p:pic>
      <p:pic>
        <p:nvPicPr>
          <p:cNvPr id="26" name="Picture 25" descr="A picture containing line, screenshot, solar, design&#10;&#10;Description automatically generated">
            <a:extLst>
              <a:ext uri="{FF2B5EF4-FFF2-40B4-BE49-F238E27FC236}">
                <a16:creationId xmlns:a16="http://schemas.microsoft.com/office/drawing/2014/main" id="{FD833CF1-0242-6F78-5994-4BBF5F17CB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79" y="2857500"/>
            <a:ext cx="1415971" cy="931774"/>
          </a:xfrm>
          <a:prstGeom prst="rect">
            <a:avLst/>
          </a:prstGeom>
        </p:spPr>
      </p:pic>
      <p:pic>
        <p:nvPicPr>
          <p:cNvPr id="28" name="Picture 27" descr="A picture containing diagram, line, screenshot, plot&#10;&#10;Description automatically generated">
            <a:extLst>
              <a:ext uri="{FF2B5EF4-FFF2-40B4-BE49-F238E27FC236}">
                <a16:creationId xmlns:a16="http://schemas.microsoft.com/office/drawing/2014/main" id="{A87F30F9-52C0-0C33-2CC5-9D2F44818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03665"/>
            <a:ext cx="1328180" cy="7312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2FB71C5-89F1-BD0F-7061-82FCDCC2B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Tracking: a few words about technologies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5C365-1020-5AF8-E699-BC46E859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1C98C-04EF-6B4F-2121-3D6CAEC4C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B0010-E533-9409-21E7-339098BB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582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1848489-D48F-943D-C70D-0C6DCA3CF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14500"/>
            <a:ext cx="3429464" cy="1650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668C7-71A9-C625-177F-750CDCD1C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8" t="36771" r="45578" b="13998"/>
          <a:stretch/>
        </p:blipFill>
        <p:spPr>
          <a:xfrm>
            <a:off x="266460" y="3414980"/>
            <a:ext cx="1663118" cy="1649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23C47-5B42-0D15-F625-46D418554A99}"/>
              </a:ext>
            </a:extLst>
          </p:cNvPr>
          <p:cNvSpPr txBox="1"/>
          <p:nvPr/>
        </p:nvSpPr>
        <p:spPr>
          <a:xfrm>
            <a:off x="284350" y="952013"/>
            <a:ext cx="301271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FF"/>
              </a:buClr>
            </a:pPr>
            <a:r>
              <a:rPr lang="en-US" sz="1200" b="1" dirty="0">
                <a:solidFill>
                  <a:srgbClr val="0000FF"/>
                </a:solidFill>
                <a:effectLst/>
                <a:latin typeface="+mj-lt"/>
              </a:rPr>
              <a:t>M</a:t>
            </a:r>
            <a:r>
              <a:rPr lang="en-US" sz="750" b="1" dirty="0">
                <a:solidFill>
                  <a:srgbClr val="0000FF"/>
                </a:solidFill>
                <a:effectLst/>
                <a:latin typeface="+mj-lt"/>
              </a:rPr>
              <a:t>onolithic</a:t>
            </a:r>
            <a:r>
              <a:rPr lang="en-US" sz="1200" b="1" dirty="0">
                <a:solidFill>
                  <a:srgbClr val="0000FF"/>
                </a:solidFill>
                <a:effectLst/>
                <a:latin typeface="+mj-lt"/>
              </a:rPr>
              <a:t> A</a:t>
            </a:r>
            <a:r>
              <a:rPr lang="en-US" sz="750" b="1" dirty="0">
                <a:solidFill>
                  <a:srgbClr val="0000FF"/>
                </a:solidFill>
                <a:effectLst/>
                <a:latin typeface="+mj-lt"/>
              </a:rPr>
              <a:t>ctive</a:t>
            </a:r>
            <a:r>
              <a:rPr lang="en-US" sz="1200" b="1" dirty="0">
                <a:solidFill>
                  <a:srgbClr val="0000FF"/>
                </a:solidFill>
                <a:effectLst/>
                <a:latin typeface="+mj-lt"/>
              </a:rPr>
              <a:t> P</a:t>
            </a:r>
            <a:r>
              <a:rPr lang="en-US" sz="750" b="1" dirty="0">
                <a:solidFill>
                  <a:srgbClr val="0000FF"/>
                </a:solidFill>
                <a:effectLst/>
                <a:latin typeface="+mj-lt"/>
              </a:rPr>
              <a:t>ixel</a:t>
            </a:r>
            <a:r>
              <a:rPr lang="en-US" sz="1200" b="1" dirty="0">
                <a:solidFill>
                  <a:srgbClr val="0000FF"/>
                </a:solidFill>
                <a:effectLst/>
                <a:latin typeface="+mj-lt"/>
              </a:rPr>
              <a:t> S</a:t>
            </a:r>
            <a:r>
              <a:rPr lang="en-US" sz="750" b="1" dirty="0">
                <a:solidFill>
                  <a:srgbClr val="0000FF"/>
                </a:solidFill>
                <a:effectLst/>
                <a:latin typeface="+mj-lt"/>
              </a:rPr>
              <a:t>ilicon</a:t>
            </a:r>
            <a:r>
              <a:rPr lang="en-US" sz="1200" b="1" dirty="0">
                <a:solidFill>
                  <a:srgbClr val="0000FF"/>
                </a:solidFill>
                <a:effectLst/>
                <a:latin typeface="+mj-lt"/>
              </a:rPr>
              <a:t> (MAPS) Tracker: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1 single technology: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 65-nm MAPS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O(20 </a:t>
            </a:r>
            <a:r>
              <a:rPr lang="en-US" sz="1050" b="0" dirty="0">
                <a:solidFill>
                  <a:schemeClr val="tx1"/>
                </a:solidFill>
                <a:effectLst/>
                <a:latin typeface="Symbol" pitchFamily="2" charset="2"/>
              </a:rPr>
              <a:t>m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m) pitch, &lt;20 </a:t>
            </a:r>
            <a:r>
              <a:rPr lang="en-US" sz="1050" b="0" dirty="0" err="1">
                <a:solidFill>
                  <a:schemeClr val="tx1"/>
                </a:solidFill>
                <a:effectLst/>
                <a:latin typeface="+mj-lt"/>
              </a:rPr>
              <a:t>mW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/cm</a:t>
            </a:r>
            <a:r>
              <a:rPr lang="en-US" sz="1050" b="0" baseline="30000" dirty="0">
                <a:solidFill>
                  <a:schemeClr val="tx1"/>
                </a:solidFill>
                <a:effectLst/>
                <a:latin typeface="+mj-lt"/>
              </a:rPr>
              <a:t>2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+mj-lt"/>
              </a:rPr>
              <a:t>No fine time resolution: </a:t>
            </a:r>
          </a:p>
          <a:p>
            <a:pPr marL="137160" lvl="1">
              <a:buClr>
                <a:srgbClr val="0000FF"/>
              </a:buClr>
            </a:pPr>
            <a:r>
              <a:rPr lang="en-US" sz="1050" dirty="0">
                <a:latin typeface="+mj-lt"/>
              </a:rPr>
              <a:t>	signal length O(~5 </a:t>
            </a:r>
            <a:r>
              <a:rPr lang="en-US" sz="1050" dirty="0" err="1">
                <a:latin typeface="Symbol" panose="05050102010706020507" pitchFamily="18" charset="2"/>
              </a:rPr>
              <a:t>m</a:t>
            </a:r>
            <a:r>
              <a:rPr lang="en-US" sz="1050" dirty="0" err="1">
                <a:latin typeface="+mj-lt"/>
              </a:rPr>
              <a:t>s</a:t>
            </a:r>
            <a:r>
              <a:rPr lang="en-US" sz="1050" dirty="0">
                <a:latin typeface="+mj-lt"/>
              </a:rPr>
              <a:t>)</a:t>
            </a:r>
            <a:endParaRPr lang="en-US" sz="1050" b="0" dirty="0">
              <a:solidFill>
                <a:schemeClr val="tx1"/>
              </a:solidFill>
              <a:effectLst/>
              <a:latin typeface="+mj-lt"/>
            </a:endParaRP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u="sng" dirty="0">
                <a:solidFill>
                  <a:schemeClr val="tx1"/>
                </a:solidFill>
                <a:effectLst/>
                <a:latin typeface="+mj-lt"/>
              </a:rPr>
              <a:t>Developed for ALICE ITS3 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Silicon </a:t>
            </a:r>
            <a:r>
              <a:rPr lang="en-US" sz="105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VERTEX </a:t>
            </a: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 (3 layers)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First layer @ R ~ 4 cm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Material: </a:t>
            </a:r>
            <a:r>
              <a:rPr lang="en-US" sz="1050" b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0.05% X/X</a:t>
            </a:r>
            <a:r>
              <a:rPr lang="en-US" sz="1050" b="0" baseline="-25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</a:t>
            </a:r>
            <a:r>
              <a:rPr lang="en-US" sz="1050" b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/ layer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Silicon </a:t>
            </a:r>
            <a:r>
              <a:rPr lang="en-US" sz="105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BARREL</a:t>
            </a: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  (2 layers)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Material: </a:t>
            </a:r>
            <a:r>
              <a:rPr lang="en-US" sz="1050" b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0.55% X/X</a:t>
            </a:r>
            <a:r>
              <a:rPr lang="en-US" sz="1050" b="0" baseline="-25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 / layer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F &amp; B Silicon </a:t>
            </a:r>
            <a:r>
              <a:rPr lang="en-US" sz="105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DISKs </a:t>
            </a: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050" dirty="0">
                <a:latin typeface="+mj-lt"/>
              </a:rPr>
              <a:t>                </a:t>
            </a:r>
            <a:r>
              <a:rPr lang="en-US" sz="1050" dirty="0">
                <a:solidFill>
                  <a:schemeClr val="tx1"/>
                </a:solidFill>
                <a:effectLst/>
                <a:latin typeface="+mj-lt"/>
              </a:rPr>
              <a:t>(5 in Front and Back)</a:t>
            </a:r>
          </a:p>
          <a:p>
            <a:pPr marL="265748" lvl="1" indent="-128588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Material: </a:t>
            </a:r>
            <a:r>
              <a:rPr lang="en-US" sz="1050" b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0.24% X/X</a:t>
            </a:r>
            <a:r>
              <a:rPr lang="en-US" sz="1050" b="0" baseline="-25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0</a:t>
            </a:r>
            <a:r>
              <a:rPr lang="en-US" sz="1050" b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en-US" sz="1050" b="0" dirty="0">
                <a:solidFill>
                  <a:schemeClr val="tx1"/>
                </a:solidFill>
                <a:effectLst/>
                <a:latin typeface="+mj-lt"/>
              </a:rPr>
              <a:t>/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BE4D6-C719-DC06-3DFB-36AF9977A97D}"/>
              </a:ext>
            </a:extLst>
          </p:cNvPr>
          <p:cNvSpPr txBox="1"/>
          <p:nvPr/>
        </p:nvSpPr>
        <p:spPr>
          <a:xfrm>
            <a:off x="6606279" y="1132593"/>
            <a:ext cx="2685232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0000DB"/>
                </a:solidFill>
              </a:rPr>
              <a:t>M</a:t>
            </a:r>
            <a:r>
              <a:rPr lang="en-US" sz="750" b="1" dirty="0">
                <a:solidFill>
                  <a:srgbClr val="0000DB"/>
                </a:solidFill>
              </a:rPr>
              <a:t>ulti</a:t>
            </a:r>
            <a:r>
              <a:rPr lang="en-US" sz="1200" b="1" dirty="0">
                <a:solidFill>
                  <a:srgbClr val="0000DB"/>
                </a:solidFill>
              </a:rPr>
              <a:t> P</a:t>
            </a:r>
            <a:r>
              <a:rPr lang="en-US" sz="750" b="1" dirty="0">
                <a:solidFill>
                  <a:srgbClr val="0000DB"/>
                </a:solidFill>
              </a:rPr>
              <a:t>attern</a:t>
            </a:r>
            <a:r>
              <a:rPr lang="en-US" sz="1200" b="1" dirty="0">
                <a:solidFill>
                  <a:srgbClr val="0000DB"/>
                </a:solidFill>
              </a:rPr>
              <a:t> G</a:t>
            </a:r>
            <a:r>
              <a:rPr lang="en-US" sz="750" b="1" dirty="0">
                <a:solidFill>
                  <a:srgbClr val="0000DB"/>
                </a:solidFill>
              </a:rPr>
              <a:t>as</a:t>
            </a:r>
            <a:r>
              <a:rPr lang="en-US" sz="1200" b="1" dirty="0">
                <a:solidFill>
                  <a:srgbClr val="0000DB"/>
                </a:solidFill>
              </a:rPr>
              <a:t> D</a:t>
            </a:r>
            <a:r>
              <a:rPr lang="en-US" sz="750" b="1" dirty="0">
                <a:solidFill>
                  <a:srgbClr val="0000DB"/>
                </a:solidFill>
              </a:rPr>
              <a:t>etector</a:t>
            </a:r>
            <a:r>
              <a:rPr lang="en-US" sz="1200" b="1" dirty="0">
                <a:solidFill>
                  <a:srgbClr val="0000DB"/>
                </a:solidFill>
              </a:rPr>
              <a:t>s (MPGD):</a:t>
            </a:r>
          </a:p>
          <a:p>
            <a:endParaRPr lang="en-US" sz="1200" b="1" dirty="0">
              <a:solidFill>
                <a:srgbClr val="0000DB"/>
              </a:solidFill>
            </a:endParaRPr>
          </a:p>
          <a:p>
            <a:r>
              <a:rPr lang="en-US" sz="1050" b="1" dirty="0">
                <a:solidFill>
                  <a:srgbClr val="0000DB"/>
                </a:solidFill>
                <a:effectLst/>
                <a:latin typeface="+mj-lt"/>
              </a:rPr>
              <a:t>2 technologies being considered</a:t>
            </a:r>
            <a:endParaRPr lang="en-US" sz="1050" b="0" dirty="0">
              <a:solidFill>
                <a:schemeClr val="tx1"/>
              </a:solidFill>
              <a:effectLst/>
              <a:latin typeface="+mj-lt"/>
            </a:endParaRP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 err="1">
                <a:latin typeface="+mj-lt"/>
              </a:rPr>
              <a:t>M</a:t>
            </a:r>
            <a:r>
              <a:rPr lang="en-US" sz="1050" b="0" dirty="0" err="1">
                <a:solidFill>
                  <a:schemeClr val="tx1"/>
                </a:solidFill>
                <a:effectLst/>
                <a:latin typeface="+mj-lt"/>
              </a:rPr>
              <a:t>icroMEGAS</a:t>
            </a:r>
            <a:endParaRPr lang="en-US" sz="1050" b="0" dirty="0">
              <a:solidFill>
                <a:schemeClr val="tx1"/>
              </a:solidFill>
              <a:effectLst/>
              <a:latin typeface="+mj-lt"/>
            </a:endParaRP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l-GR" sz="1050" dirty="0">
                <a:latin typeface="+mj-lt"/>
              </a:rPr>
              <a:t>μ</a:t>
            </a:r>
            <a:r>
              <a:rPr lang="en-US" sz="1050" dirty="0">
                <a:latin typeface="+mj-lt"/>
              </a:rPr>
              <a:t>RWELL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050" dirty="0">
                <a:latin typeface="+mj-lt"/>
              </a:rPr>
              <a:t>Time resolution &lt; 10 ns</a:t>
            </a:r>
          </a:p>
          <a:p>
            <a:pPr marL="214313" indent="-214313">
              <a:buClr>
                <a:srgbClr val="0000FF"/>
              </a:buClr>
              <a:buFont typeface="Wingdings" pitchFamily="2" charset="2"/>
              <a:buChar char="§"/>
            </a:pPr>
            <a:endParaRPr lang="en-US" sz="105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050" b="1" dirty="0">
                <a:solidFill>
                  <a:srgbClr val="0000CC"/>
                </a:solidFill>
                <a:latin typeface="+mj-lt"/>
              </a:rPr>
              <a:t>2 geometrical implementations</a:t>
            </a:r>
          </a:p>
          <a:p>
            <a:r>
              <a:rPr lang="en-US" sz="1050" dirty="0">
                <a:latin typeface="+mj-lt"/>
              </a:rPr>
              <a:t>    </a:t>
            </a:r>
            <a:r>
              <a:rPr lang="en-US" sz="9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900" dirty="0">
                <a:latin typeface="+mj-lt"/>
                <a:sym typeface="Wingdings" pitchFamily="2" charset="2"/>
              </a:rPr>
              <a:t> cylindrical (established for MM, R&amp;D for </a:t>
            </a:r>
            <a:r>
              <a:rPr lang="el-GR" sz="900" dirty="0">
                <a:latin typeface="+mj-lt"/>
              </a:rPr>
              <a:t>μ</a:t>
            </a:r>
            <a:r>
              <a:rPr lang="en-US" sz="900" dirty="0">
                <a:latin typeface="+mj-lt"/>
              </a:rPr>
              <a:t>RWELL)</a:t>
            </a:r>
          </a:p>
          <a:p>
            <a:r>
              <a:rPr lang="en-US" sz="900" dirty="0">
                <a:latin typeface="+mj-lt"/>
              </a:rPr>
              <a:t>    </a:t>
            </a:r>
            <a:r>
              <a:rPr lang="en-US" sz="900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  </a:t>
            </a:r>
            <a:r>
              <a:rPr lang="en-US" sz="900" dirty="0">
                <a:latin typeface="+mj-lt"/>
                <a:sym typeface="Wingdings" panose="05000000000000000000" pitchFamily="2" charset="2"/>
              </a:rPr>
              <a:t>planar </a:t>
            </a:r>
          </a:p>
          <a:p>
            <a:endParaRPr lang="en-US" sz="900" dirty="0">
              <a:latin typeface="+mj-lt"/>
              <a:sym typeface="Wingdings" panose="05000000000000000000" pitchFamily="2" charset="2"/>
            </a:endParaRPr>
          </a:p>
          <a:p>
            <a:r>
              <a:rPr lang="en-US" sz="1050" b="1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Role of the MPGDs</a:t>
            </a:r>
            <a:endParaRPr lang="en-US" sz="1050" b="1" dirty="0">
              <a:solidFill>
                <a:srgbClr val="0000CC"/>
              </a:solidFill>
              <a:latin typeface="+mj-lt"/>
            </a:endParaRPr>
          </a:p>
          <a:p>
            <a:endParaRPr lang="en-US" sz="900" dirty="0">
              <a:latin typeface="+mj-lt"/>
            </a:endParaRPr>
          </a:p>
          <a:p>
            <a:r>
              <a:rPr lang="en-US" sz="900" dirty="0">
                <a:latin typeface="+mj-lt"/>
                <a:sym typeface="Wingdings" panose="05000000000000000000" pitchFamily="2" charset="2"/>
              </a:rPr>
              <a:t>     </a:t>
            </a:r>
            <a:r>
              <a:rPr lang="en-US" sz="900" dirty="0">
                <a:solidFill>
                  <a:srgbClr val="0000CC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9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900" dirty="0">
                <a:latin typeface="+mj-lt"/>
              </a:rPr>
              <a:t>Additional space points for     </a:t>
            </a:r>
          </a:p>
          <a:p>
            <a:r>
              <a:rPr lang="en-US" sz="900" dirty="0">
                <a:latin typeface="+mj-lt"/>
              </a:rPr>
              <a:t>         pattern recognition / redundancy</a:t>
            </a:r>
          </a:p>
          <a:p>
            <a:r>
              <a:rPr lang="en-US" sz="900" dirty="0">
                <a:latin typeface="+mj-lt"/>
              </a:rPr>
              <a:t>     </a:t>
            </a:r>
            <a:r>
              <a:rPr lang="en-US" sz="9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900" dirty="0">
                <a:latin typeface="+mj-lt"/>
                <a:sym typeface="Wingdings" pitchFamily="2" charset="2"/>
              </a:rPr>
              <a:t> time information </a:t>
            </a:r>
            <a:endParaRPr lang="en-US" sz="900" dirty="0">
              <a:latin typeface="+mj-lt"/>
            </a:endParaRPr>
          </a:p>
          <a:p>
            <a:endParaRPr lang="en-US" sz="105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6FEC0C1-A7CE-FF9D-F88B-9E3B3A6D85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r="50000" b="15966"/>
          <a:stretch/>
        </p:blipFill>
        <p:spPr>
          <a:xfrm>
            <a:off x="7162800" y="4210791"/>
            <a:ext cx="1264422" cy="9594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3A40A3-4634-5DFF-EF54-C769A657AEA0}"/>
              </a:ext>
            </a:extLst>
          </p:cNvPr>
          <p:cNvSpPr txBox="1"/>
          <p:nvPr/>
        </p:nvSpPr>
        <p:spPr>
          <a:xfrm>
            <a:off x="3245901" y="1250422"/>
            <a:ext cx="2168238" cy="254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/>
              <a:t>Ongoing layout optimization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569F61-5095-9258-D117-62E05D22AA96}"/>
              </a:ext>
            </a:extLst>
          </p:cNvPr>
          <p:cNvCxnSpPr>
            <a:cxnSpLocks/>
          </p:cNvCxnSpPr>
          <p:nvPr/>
        </p:nvCxnSpPr>
        <p:spPr>
          <a:xfrm flipV="1">
            <a:off x="2723717" y="2601475"/>
            <a:ext cx="1114028" cy="111742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458CE0-43A5-3617-90C1-07BF9DF81B68}"/>
              </a:ext>
            </a:extLst>
          </p:cNvPr>
          <p:cNvCxnSpPr>
            <a:cxnSpLocks/>
          </p:cNvCxnSpPr>
          <p:nvPr/>
        </p:nvCxnSpPr>
        <p:spPr>
          <a:xfrm flipH="1" flipV="1">
            <a:off x="5609652" y="2539939"/>
            <a:ext cx="1114028" cy="1330052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DA14FF6-2DCC-5A63-FD38-39416BC21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275" y="3723014"/>
            <a:ext cx="2884819" cy="1714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2E0209-B398-492C-218B-3D461F069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037" y="3869991"/>
            <a:ext cx="1076765" cy="10898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13633E-4BA0-48FD-31AD-2CB38958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D6AB0-3354-FABF-3145-3520E635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C52CA-E9B8-0614-E0AB-08B831F2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9F5EE-738E-6159-85CD-E608FA9A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839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F6EE060-3562-64E0-7032-D30260B02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86" y="1132536"/>
            <a:ext cx="3623310" cy="21971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1A0714-DB74-7E61-0603-C35825298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" t="4858" r="65674" b="4038"/>
          <a:stretch/>
        </p:blipFill>
        <p:spPr>
          <a:xfrm>
            <a:off x="269284" y="3839493"/>
            <a:ext cx="1450803" cy="11792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B842DD-2917-2921-55A1-0C0969857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49" t="5513" r="34357" b="6333"/>
          <a:stretch/>
        </p:blipFill>
        <p:spPr>
          <a:xfrm>
            <a:off x="1949794" y="3839493"/>
            <a:ext cx="1450803" cy="12508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A4BA2C-F17B-AD6B-A8FD-0A1113B2C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58" t="4202" r="1274" b="5021"/>
          <a:stretch/>
        </p:blipFill>
        <p:spPr>
          <a:xfrm>
            <a:off x="3609798" y="3839493"/>
            <a:ext cx="1363431" cy="11750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1F9F71-B2C8-7720-AA13-B8DEF222E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34" y="1127093"/>
            <a:ext cx="3186480" cy="1730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91D333-9E07-FE22-4195-79034F8FA2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3" t="34400" r="7633"/>
          <a:stretch/>
        </p:blipFill>
        <p:spPr>
          <a:xfrm>
            <a:off x="5113113" y="3323335"/>
            <a:ext cx="3761603" cy="19703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BC1B62-42B5-691B-2C2F-86DD761CEE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327"/>
          <a:stretch/>
        </p:blipFill>
        <p:spPr>
          <a:xfrm>
            <a:off x="5257800" y="3045348"/>
            <a:ext cx="3435323" cy="2615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8EFD40-5689-EEDD-3783-9CED6F4C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CALORIMETRY for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9D02E-1007-9CB4-6425-4773C887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5CAD-9091-9EB2-AD2B-044985F1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7DFCA-A58E-B36D-705C-1F55A0D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72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248C93-9943-2C52-D445-C2BD0425C283}"/>
              </a:ext>
            </a:extLst>
          </p:cNvPr>
          <p:cNvSpPr/>
          <p:nvPr/>
        </p:nvSpPr>
        <p:spPr bwMode="auto">
          <a:xfrm>
            <a:off x="1678115" y="3772638"/>
            <a:ext cx="2554604" cy="13814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EE35F-55B4-DAAA-0F5F-90297871FDF8}"/>
              </a:ext>
            </a:extLst>
          </p:cNvPr>
          <p:cNvSpPr/>
          <p:nvPr/>
        </p:nvSpPr>
        <p:spPr bwMode="auto">
          <a:xfrm>
            <a:off x="164039" y="300412"/>
            <a:ext cx="1918025" cy="19418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2C89F4-9F74-32DF-612E-2AB48C52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06901" y="872953"/>
            <a:ext cx="2057400" cy="1854053"/>
          </a:xfrm>
          <a:prstGeom prst="rect">
            <a:avLst/>
          </a:prstGeom>
        </p:spPr>
      </p:pic>
      <p:sp>
        <p:nvSpPr>
          <p:cNvPr id="24" name="TextBox 24">
            <a:extLst>
              <a:ext uri="{FF2B5EF4-FFF2-40B4-BE49-F238E27FC236}">
                <a16:creationId xmlns:a16="http://schemas.microsoft.com/office/drawing/2014/main" id="{E4A20171-494A-6285-B9F4-52A2FA114A65}"/>
              </a:ext>
            </a:extLst>
          </p:cNvPr>
          <p:cNvSpPr txBox="1"/>
          <p:nvPr/>
        </p:nvSpPr>
        <p:spPr>
          <a:xfrm>
            <a:off x="3356677" y="976694"/>
            <a:ext cx="1943735" cy="2543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3" dirty="0" err="1">
                <a:solidFill>
                  <a:srgbClr val="0000FF"/>
                </a:solidFill>
                <a:latin typeface="+mj-lt"/>
              </a:rPr>
              <a:t>SiPMs</a:t>
            </a:r>
            <a:r>
              <a:rPr lang="en-US" sz="1053" dirty="0">
                <a:solidFill>
                  <a:srgbClr val="0000FF"/>
                </a:solidFill>
                <a:latin typeface="+mj-lt"/>
              </a:rPr>
              <a:t> of all Calorimeters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6E73D-BA8D-890B-BC3B-BE95699A9E11}"/>
              </a:ext>
            </a:extLst>
          </p:cNvPr>
          <p:cNvGrpSpPr/>
          <p:nvPr/>
        </p:nvGrpSpPr>
        <p:grpSpPr>
          <a:xfrm>
            <a:off x="3727637" y="1477760"/>
            <a:ext cx="2279711" cy="1941819"/>
            <a:chOff x="5896063" y="1633463"/>
            <a:chExt cx="5524691" cy="3843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1B89DA-0C1D-7054-C601-ABAB02E5FE49}"/>
                </a:ext>
              </a:extLst>
            </p:cNvPr>
            <p:cNvGrpSpPr/>
            <p:nvPr/>
          </p:nvGrpSpPr>
          <p:grpSpPr>
            <a:xfrm>
              <a:off x="5896063" y="1633463"/>
              <a:ext cx="5524691" cy="3733800"/>
              <a:chOff x="4031051" y="2358805"/>
              <a:chExt cx="5524691" cy="37338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736B3A3-DC05-4D24-9FD8-B73034198D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569"/>
              <a:stretch/>
            </p:blipFill>
            <p:spPr>
              <a:xfrm>
                <a:off x="4031051" y="2358805"/>
                <a:ext cx="5524691" cy="3733800"/>
              </a:xfrm>
              <a:prstGeom prst="rect">
                <a:avLst/>
              </a:pr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91CB230-AA07-56C1-9F5C-906998C95233}"/>
                  </a:ext>
                </a:extLst>
              </p:cNvPr>
              <p:cNvCxnSpPr/>
              <p:nvPr/>
            </p:nvCxnSpPr>
            <p:spPr>
              <a:xfrm>
                <a:off x="5362022" y="2779136"/>
                <a:ext cx="6531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C53E1F2-A414-9740-96BF-4F0738E6FE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4981" y="2777349"/>
                <a:ext cx="975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5BA84F-9DAF-65BC-2FC9-38DF00CDA200}"/>
                </a:ext>
              </a:extLst>
            </p:cNvPr>
            <p:cNvSpPr txBox="1"/>
            <p:nvPr/>
          </p:nvSpPr>
          <p:spPr>
            <a:xfrm>
              <a:off x="8022210" y="5107183"/>
              <a:ext cx="772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solidFill>
                    <a:srgbClr val="0000CC"/>
                  </a:solidFill>
                </a:rPr>
                <a:t>9.5 m 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18173-B79F-FB3C-EFE6-B67746FED946}"/>
              </a:ext>
            </a:extLst>
          </p:cNvPr>
          <p:cNvCxnSpPr>
            <a:cxnSpLocks/>
          </p:cNvCxnSpPr>
          <p:nvPr/>
        </p:nvCxnSpPr>
        <p:spPr bwMode="auto">
          <a:xfrm>
            <a:off x="1111079" y="1701720"/>
            <a:ext cx="3121640" cy="59858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DB6A1CB-4213-B1D1-3E56-ED904E871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512"/>
          <a:stretch/>
        </p:blipFill>
        <p:spPr>
          <a:xfrm>
            <a:off x="178313" y="2382442"/>
            <a:ext cx="1543388" cy="14619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F4655E-7903-7C94-8303-3813EC731B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34"/>
          <a:stretch/>
        </p:blipFill>
        <p:spPr>
          <a:xfrm>
            <a:off x="2297004" y="1045160"/>
            <a:ext cx="846689" cy="11861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08ECB1-BD3F-67C8-9C60-654909447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461" y="2283034"/>
            <a:ext cx="1310285" cy="70990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09811-E23A-6FD1-9C5B-17A08A82409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>
            <a:off x="3357432" y="2152195"/>
            <a:ext cx="1290349" cy="137080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56E26A-60DE-B5CE-6AE3-C6F81A2D4170}"/>
              </a:ext>
            </a:extLst>
          </p:cNvPr>
          <p:cNvCxnSpPr>
            <a:cxnSpLocks/>
          </p:cNvCxnSpPr>
          <p:nvPr/>
        </p:nvCxnSpPr>
        <p:spPr bwMode="auto">
          <a:xfrm flipV="1">
            <a:off x="5300413" y="1634040"/>
            <a:ext cx="1727270" cy="4707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DFA20005-2147-4DA7-02D7-B40BD01841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917"/>
          <a:stretch/>
        </p:blipFill>
        <p:spPr>
          <a:xfrm>
            <a:off x="1666967" y="3857695"/>
            <a:ext cx="2052711" cy="1532599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D57798AA-4380-4504-A8D4-AE42CA67FD7B}"/>
              </a:ext>
            </a:extLst>
          </p:cNvPr>
          <p:cNvSpPr txBox="1"/>
          <p:nvPr/>
        </p:nvSpPr>
        <p:spPr>
          <a:xfrm>
            <a:off x="1907762" y="3523002"/>
            <a:ext cx="2899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(6) layers of imaging calorimetry by </a:t>
            </a:r>
            <a:r>
              <a:rPr lang="en-US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Astropix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MAPS,</a:t>
            </a:r>
          </a:p>
          <a:p>
            <a:pPr algn="ctr"/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sampling calorimetry by Pb/</a:t>
            </a:r>
            <a:r>
              <a:rPr lang="en-US" sz="9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BDAEB5F-279A-748E-8596-AC944874A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48"/>
          <a:stretch/>
        </p:blipFill>
        <p:spPr>
          <a:xfrm>
            <a:off x="164039" y="3867021"/>
            <a:ext cx="1543388" cy="14153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B7E676D-5B74-C097-E52A-21964F67173D}"/>
              </a:ext>
            </a:extLst>
          </p:cNvPr>
          <p:cNvSpPr txBox="1"/>
          <p:nvPr/>
        </p:nvSpPr>
        <p:spPr>
          <a:xfrm>
            <a:off x="6209034" y="2741129"/>
            <a:ext cx="2673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err="1">
                <a:effectLst/>
                <a:latin typeface="Arial" panose="020B0604020202020204" pitchFamily="34" charset="0"/>
              </a:rPr>
              <a:t>WScFi</a:t>
            </a:r>
            <a:r>
              <a:rPr lang="en-US" sz="900" b="1" dirty="0">
                <a:effectLst/>
                <a:latin typeface="Arial" panose="020B0604020202020204" pitchFamily="34" charset="0"/>
              </a:rPr>
              <a:t> </a:t>
            </a:r>
            <a:r>
              <a:rPr lang="en-US" sz="900" dirty="0">
                <a:effectLst/>
                <a:latin typeface="Arial" panose="020B0604020202020204" pitchFamily="34" charset="0"/>
              </a:rPr>
              <a:t>is a unique technology allowing to achieve e/h ~1 (response to hadrons) and</a:t>
            </a:r>
            <a:br>
              <a:rPr lang="en-US" sz="900" dirty="0"/>
            </a:br>
            <a:r>
              <a:rPr lang="en-US" sz="900" dirty="0">
                <a:effectLst/>
                <a:latin typeface="Arial" panose="020B0604020202020204" pitchFamily="34" charset="0"/>
              </a:rPr>
              <a:t>at the same time keep </a:t>
            </a:r>
            <a:r>
              <a:rPr lang="en-US" sz="900" dirty="0" err="1">
                <a:effectLst/>
                <a:latin typeface="Arial" panose="020B0604020202020204" pitchFamily="34" charset="0"/>
              </a:rPr>
              <a:t>em</a:t>
            </a:r>
            <a:r>
              <a:rPr lang="en-US" sz="900" dirty="0">
                <a:effectLst/>
                <a:latin typeface="Arial" panose="020B0604020202020204" pitchFamily="34" charset="0"/>
              </a:rPr>
              <a:t> energy resolution at ~10%/√ E + 2%</a:t>
            </a:r>
            <a:endParaRPr lang="en-US" sz="9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22951B2-09D9-A57F-DA9E-22FCEBD69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906" y="1559123"/>
            <a:ext cx="1270197" cy="11414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A309DF7-E4ED-47F8-ADE6-C12D43BC20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5782"/>
          <a:stretch/>
        </p:blipFill>
        <p:spPr>
          <a:xfrm>
            <a:off x="3499507" y="3935309"/>
            <a:ext cx="3399070" cy="135660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82C35F0-8C43-7CBC-0B1E-C8BA16BFDB80}"/>
              </a:ext>
            </a:extLst>
          </p:cNvPr>
          <p:cNvSpPr txBox="1"/>
          <p:nvPr/>
        </p:nvSpPr>
        <p:spPr>
          <a:xfrm>
            <a:off x="3824141" y="4243844"/>
            <a:ext cx="8056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resolution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356AC5-975F-D180-4E1E-0CAE71D8561D}"/>
              </a:ext>
            </a:extLst>
          </p:cNvPr>
          <p:cNvSpPr txBox="1"/>
          <p:nvPr/>
        </p:nvSpPr>
        <p:spPr>
          <a:xfrm>
            <a:off x="5578756" y="4463348"/>
            <a:ext cx="7700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efficiency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E3D6B7F-0210-7EA1-1BC3-FF50534D7C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809" y="878807"/>
            <a:ext cx="1387046" cy="14577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5477C1-AE71-BAF4-7C61-2D86F3FB2D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67" r="27315" b="80063"/>
          <a:stretch/>
        </p:blipFill>
        <p:spPr>
          <a:xfrm>
            <a:off x="1382366" y="1005788"/>
            <a:ext cx="846689" cy="26491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0A27CE8-7038-17E9-32B9-889A92D2A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110" y="3498949"/>
            <a:ext cx="2198291" cy="118001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F079AD-876E-E777-4824-663CA89503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1203" y="4365050"/>
            <a:ext cx="1194603" cy="112135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5582B22-692E-C723-1F0A-86A1C4BFD642}"/>
              </a:ext>
            </a:extLst>
          </p:cNvPr>
          <p:cNvSpPr/>
          <p:nvPr/>
        </p:nvSpPr>
        <p:spPr>
          <a:xfrm>
            <a:off x="5934140" y="906828"/>
            <a:ext cx="34674" cy="255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18A4F2-9744-8A7D-08DD-02926794C73E}"/>
              </a:ext>
            </a:extLst>
          </p:cNvPr>
          <p:cNvSpPr/>
          <p:nvPr/>
        </p:nvSpPr>
        <p:spPr>
          <a:xfrm>
            <a:off x="1742082" y="3479359"/>
            <a:ext cx="38397" cy="1967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B2BD00-48B2-F61D-990B-B021FE72DA2D}"/>
              </a:ext>
            </a:extLst>
          </p:cNvPr>
          <p:cNvSpPr/>
          <p:nvPr/>
        </p:nvSpPr>
        <p:spPr>
          <a:xfrm rot="5400000">
            <a:off x="5318962" y="-113193"/>
            <a:ext cx="45719" cy="717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90D024-CD68-DE36-4C98-B7ACEFD1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CALORIMETRY for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DD39D-9E12-D4C3-D44B-0480E6A0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BAADB-BB64-0970-D5FF-DCCF9583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F7CCD-36C9-E571-2C26-AC0163AC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96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0DC7EE-D541-F97D-26D0-05E7C2E8F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3500"/>
            <a:ext cx="5943600" cy="36781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2F616E-9EDB-5835-2C37-964415A615CB}"/>
              </a:ext>
            </a:extLst>
          </p:cNvPr>
          <p:cNvGrpSpPr/>
          <p:nvPr/>
        </p:nvGrpSpPr>
        <p:grpSpPr>
          <a:xfrm>
            <a:off x="6385586" y="2351115"/>
            <a:ext cx="2491714" cy="1012769"/>
            <a:chOff x="7900817" y="1194879"/>
            <a:chExt cx="4376932" cy="14954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3F8040-1C23-7F09-1626-860A38ABE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514"/>
            <a:stretch/>
          </p:blipFill>
          <p:spPr>
            <a:xfrm>
              <a:off x="9339238" y="1194879"/>
              <a:ext cx="2938511" cy="14954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C26D1D-CB2A-E273-B583-74BE1FF9C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39" r="77362"/>
            <a:stretch/>
          </p:blipFill>
          <p:spPr>
            <a:xfrm>
              <a:off x="7900817" y="1194880"/>
              <a:ext cx="1531341" cy="149542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0D13918-F045-8A86-D4A5-BDABEE76E1B0}"/>
              </a:ext>
            </a:extLst>
          </p:cNvPr>
          <p:cNvSpPr txBox="1"/>
          <p:nvPr/>
        </p:nvSpPr>
        <p:spPr>
          <a:xfrm>
            <a:off x="6991069" y="2091306"/>
            <a:ext cx="1161953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/>
              <a:t>Requirements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E8BAFB-3ED4-CD85-E5E1-51409927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CALORIMETRY for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8751C-1BA8-B4A3-325B-7128C276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6DCE3-E884-AFDD-FE63-F9201E2B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20C43-F841-ADDB-010B-744165E3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394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EA35C-2B88-F9B3-6514-2AD2065D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4" y="1350549"/>
            <a:ext cx="2539568" cy="463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7F575E-CC66-AF9C-D616-F0EC78840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7" t="1239" r="5892" b="1356"/>
          <a:stretch/>
        </p:blipFill>
        <p:spPr>
          <a:xfrm>
            <a:off x="759543" y="2126734"/>
            <a:ext cx="1142567" cy="28239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8D5E2C-CDAA-E39C-7210-9B034E2CACF5}"/>
              </a:ext>
            </a:extLst>
          </p:cNvPr>
          <p:cNvGrpSpPr/>
          <p:nvPr/>
        </p:nvGrpSpPr>
        <p:grpSpPr>
          <a:xfrm>
            <a:off x="3151697" y="2940146"/>
            <a:ext cx="2279711" cy="1941819"/>
            <a:chOff x="5896063" y="1633463"/>
            <a:chExt cx="5524691" cy="38430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1DE7AE-0831-821B-78E2-51B83689C448}"/>
                </a:ext>
              </a:extLst>
            </p:cNvPr>
            <p:cNvGrpSpPr/>
            <p:nvPr/>
          </p:nvGrpSpPr>
          <p:grpSpPr>
            <a:xfrm>
              <a:off x="5896063" y="1633463"/>
              <a:ext cx="5524691" cy="3733800"/>
              <a:chOff x="4031051" y="2358805"/>
              <a:chExt cx="5524691" cy="3733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CA2D0A4-F755-2950-5842-0998CD385E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569"/>
              <a:stretch/>
            </p:blipFill>
            <p:spPr>
              <a:xfrm>
                <a:off x="4031051" y="2358805"/>
                <a:ext cx="5524691" cy="3733800"/>
              </a:xfrm>
              <a:prstGeom prst="rect">
                <a:avLst/>
              </a:prstGeom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3FB95D4-492A-34B9-FA1F-A7523EA8D10F}"/>
                  </a:ext>
                </a:extLst>
              </p:cNvPr>
              <p:cNvCxnSpPr/>
              <p:nvPr/>
            </p:nvCxnSpPr>
            <p:spPr>
              <a:xfrm>
                <a:off x="5362022" y="2779136"/>
                <a:ext cx="65314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0C9E328-58A1-0ADB-0A58-0F193760F4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34981" y="2777349"/>
                <a:ext cx="9756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6DCA54-9213-E42B-2456-CC1D44803931}"/>
                </a:ext>
              </a:extLst>
            </p:cNvPr>
            <p:cNvSpPr txBox="1"/>
            <p:nvPr/>
          </p:nvSpPr>
          <p:spPr>
            <a:xfrm>
              <a:off x="8022210" y="5107183"/>
              <a:ext cx="7729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3" b="1" dirty="0">
                  <a:solidFill>
                    <a:srgbClr val="0000CC"/>
                  </a:solidFill>
                </a:rPr>
                <a:t>9.5 m 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17F2A2-12E9-68A0-3831-941D802DD956}"/>
              </a:ext>
            </a:extLst>
          </p:cNvPr>
          <p:cNvCxnSpPr>
            <a:cxnSpLocks/>
          </p:cNvCxnSpPr>
          <p:nvPr/>
        </p:nvCxnSpPr>
        <p:spPr>
          <a:xfrm>
            <a:off x="1971354" y="2520050"/>
            <a:ext cx="1180343" cy="958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2C74B8D-8A43-8C30-67ED-16F590887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96" y="942733"/>
            <a:ext cx="1529226" cy="164177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883154-EE91-DA29-36D0-1E4300D58D53}"/>
              </a:ext>
            </a:extLst>
          </p:cNvPr>
          <p:cNvCxnSpPr>
            <a:cxnSpLocks/>
          </p:cNvCxnSpPr>
          <p:nvPr/>
        </p:nvCxnSpPr>
        <p:spPr>
          <a:xfrm flipH="1">
            <a:off x="5198895" y="2352076"/>
            <a:ext cx="1061571" cy="1248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84D42B0B-46BC-CF26-0DAD-B24C37AF56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14" r="25987"/>
          <a:stretch/>
        </p:blipFill>
        <p:spPr>
          <a:xfrm>
            <a:off x="6469422" y="1670470"/>
            <a:ext cx="2004065" cy="17801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266C8D-EC8B-408C-A60B-294203F3CE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92" b="89665"/>
          <a:stretch/>
        </p:blipFill>
        <p:spPr>
          <a:xfrm>
            <a:off x="7448792" y="1337671"/>
            <a:ext cx="1448363" cy="2071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021C19-3C9E-A4D2-25E7-6338534A39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29"/>
          <a:stretch/>
        </p:blipFill>
        <p:spPr>
          <a:xfrm>
            <a:off x="5768652" y="1014219"/>
            <a:ext cx="1484734" cy="20738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44C8AD-4AE6-C103-BDBE-C32B7B7CA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005" y="1858957"/>
            <a:ext cx="1622156" cy="80307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31307F-77C1-B5B1-3839-E911D7F7A83A}"/>
              </a:ext>
            </a:extLst>
          </p:cNvPr>
          <p:cNvCxnSpPr>
            <a:cxnSpLocks/>
          </p:cNvCxnSpPr>
          <p:nvPr/>
        </p:nvCxnSpPr>
        <p:spPr>
          <a:xfrm>
            <a:off x="3886259" y="2283576"/>
            <a:ext cx="275704" cy="958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C480A107-7964-3FB5-C07E-409536B40A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57" r="30145"/>
          <a:stretch/>
        </p:blipFill>
        <p:spPr>
          <a:xfrm>
            <a:off x="5817860" y="3618127"/>
            <a:ext cx="1194053" cy="18466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67E2497-E6C3-6CB9-2B36-43AE691B1C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014" t="481" b="91768"/>
          <a:stretch/>
        </p:blipFill>
        <p:spPr>
          <a:xfrm>
            <a:off x="5910710" y="3372413"/>
            <a:ext cx="1321302" cy="1397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DE7F72-20C8-824A-1911-445EB00C2B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147" r="17832"/>
          <a:stretch/>
        </p:blipFill>
        <p:spPr>
          <a:xfrm>
            <a:off x="6993580" y="3834794"/>
            <a:ext cx="1926666" cy="156564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9CF6FC-7EA8-05B6-4C90-E58591104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544" t="2386" b="91404"/>
          <a:stretch/>
        </p:blipFill>
        <p:spPr>
          <a:xfrm>
            <a:off x="7305428" y="3643385"/>
            <a:ext cx="1321302" cy="14513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8524AD97-924D-1B13-8625-384E06D82309}"/>
              </a:ext>
            </a:extLst>
          </p:cNvPr>
          <p:cNvSpPr/>
          <p:nvPr/>
        </p:nvSpPr>
        <p:spPr>
          <a:xfrm flipH="1">
            <a:off x="5685755" y="1104900"/>
            <a:ext cx="45719" cy="421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849CC-DC49-3D08-5EAA-3A4A49EF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CALORIMETRY for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DB977-4609-C410-A4DF-4B17609FD09D}"/>
              </a:ext>
            </a:extLst>
          </p:cNvPr>
          <p:cNvSpPr/>
          <p:nvPr/>
        </p:nvSpPr>
        <p:spPr>
          <a:xfrm flipH="1">
            <a:off x="2773517" y="1083163"/>
            <a:ext cx="45719" cy="4211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17483E-9285-FCDD-B648-0C8276ED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19A66-E353-9580-2C83-90DB5259E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0C571-35B4-E8CD-7E41-6B6079B0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558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80ED4C-0788-2F05-1862-798613CA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5085431"/>
            <a:ext cx="470263" cy="2090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55229DE-4AE2-652C-917A-0D277E4003C6}"/>
              </a:ext>
            </a:extLst>
          </p:cNvPr>
          <p:cNvGrpSpPr/>
          <p:nvPr/>
        </p:nvGrpSpPr>
        <p:grpSpPr>
          <a:xfrm>
            <a:off x="3818965" y="1933944"/>
            <a:ext cx="5100638" cy="3501628"/>
            <a:chOff x="5149215" y="1465263"/>
            <a:chExt cx="6800850" cy="46688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4EC7CC-B393-B7DB-4216-BD7EE419D650}"/>
                </a:ext>
              </a:extLst>
            </p:cNvPr>
            <p:cNvSpPr/>
            <p:nvPr/>
          </p:nvSpPr>
          <p:spPr bwMode="auto">
            <a:xfrm>
              <a:off x="7421880" y="5149850"/>
              <a:ext cx="320040" cy="984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056" tIns="34529" rIns="69056" bIns="34529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6858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F91FCE-5151-F228-3C19-11A67FDF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9215" y="1465263"/>
              <a:ext cx="6800850" cy="4572000"/>
            </a:xfrm>
            <a:prstGeom prst="rect">
              <a:avLst/>
            </a:prstGeom>
            <a:solidFill>
              <a:srgbClr val="777777">
                <a:alpha val="32941"/>
              </a:srgbClr>
            </a:solidFill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EFD7A1-6B5D-CF45-7B32-9CCFB7109E5F}"/>
                </a:ext>
              </a:extLst>
            </p:cNvPr>
            <p:cNvSpPr/>
            <p:nvPr/>
          </p:nvSpPr>
          <p:spPr>
            <a:xfrm>
              <a:off x="8149590" y="4772184"/>
              <a:ext cx="800100" cy="68580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182F7D-2CF3-F8A4-6DA2-CF317E14F960}"/>
                </a:ext>
              </a:extLst>
            </p:cNvPr>
            <p:cNvSpPr/>
            <p:nvPr/>
          </p:nvSpPr>
          <p:spPr>
            <a:xfrm>
              <a:off x="8976360" y="4584700"/>
              <a:ext cx="906780" cy="873284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2068D4-E22E-403D-5EFA-71C6685CE3D9}"/>
                </a:ext>
              </a:extLst>
            </p:cNvPr>
            <p:cNvSpPr txBox="1"/>
            <p:nvPr/>
          </p:nvSpPr>
          <p:spPr>
            <a:xfrm>
              <a:off x="7938611" y="4384645"/>
              <a:ext cx="1343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hpDIRC</a:t>
              </a:r>
              <a:endParaRPr lang="en-US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6BDB9C-59E5-C3AD-5D51-7F02BF53EC55}"/>
                </a:ext>
              </a:extLst>
            </p:cNvPr>
            <p:cNvSpPr txBox="1"/>
            <p:nvPr/>
          </p:nvSpPr>
          <p:spPr>
            <a:xfrm>
              <a:off x="8241435" y="5021342"/>
              <a:ext cx="1427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  <a:endParaRPr lang="en-US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B14C38-4136-3D36-364D-A07DF79A51C1}"/>
              </a:ext>
            </a:extLst>
          </p:cNvPr>
          <p:cNvSpPr txBox="1"/>
          <p:nvPr/>
        </p:nvSpPr>
        <p:spPr>
          <a:xfrm>
            <a:off x="4648200" y="1517548"/>
            <a:ext cx="3752037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3" b="1" dirty="0">
                <a:highlight>
                  <a:srgbClr val="00FFFF"/>
                </a:highlight>
              </a:rPr>
              <a:t>h-PID</a:t>
            </a:r>
            <a:r>
              <a:rPr lang="en-US" sz="1053" b="1" dirty="0"/>
              <a:t>: Cherenkov imaging complemented with </a:t>
            </a:r>
            <a:r>
              <a:rPr lang="en-US" sz="1053" b="1" dirty="0" err="1"/>
              <a:t>ToF</a:t>
            </a:r>
            <a:endParaRPr lang="en-US" sz="1053" b="1" dirty="0"/>
          </a:p>
          <a:p>
            <a:pPr algn="ctr"/>
            <a:r>
              <a:rPr lang="en-US" sz="1053" dirty="0"/>
              <a:t>(SIDIS, heavy </a:t>
            </a:r>
            <a:r>
              <a:rPr lang="en-US" sz="1053" dirty="0" err="1"/>
              <a:t>flavour</a:t>
            </a:r>
            <a:r>
              <a:rPr lang="en-US" sz="1053" dirty="0"/>
              <a:t>, …)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7FD5C-6D54-7350-E868-6B479FCE330C}"/>
              </a:ext>
            </a:extLst>
          </p:cNvPr>
          <p:cNvSpPr txBox="1"/>
          <p:nvPr/>
        </p:nvSpPr>
        <p:spPr>
          <a:xfrm>
            <a:off x="638411" y="1369034"/>
            <a:ext cx="319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highlight>
                  <a:srgbClr val="00FFFF"/>
                </a:highlight>
              </a:rPr>
              <a:t>e-</a:t>
            </a:r>
            <a:r>
              <a:rPr lang="en-US" sz="1200" b="1" dirty="0">
                <a:highlight>
                  <a:srgbClr val="00FFFF"/>
                </a:highlight>
                <a:latin typeface="Symbol" panose="05050102010706020507" pitchFamily="18" charset="2"/>
              </a:rPr>
              <a:t>p</a:t>
            </a:r>
            <a:r>
              <a:rPr lang="en-US" sz="1200" b="1" dirty="0">
                <a:highlight>
                  <a:srgbClr val="00FFFF"/>
                </a:highlight>
              </a:rPr>
              <a:t> separation</a:t>
            </a:r>
            <a:r>
              <a:rPr lang="en-US" sz="1200" b="1" dirty="0"/>
              <a:t>: </a:t>
            </a:r>
          </a:p>
          <a:p>
            <a:pPr algn="ctr"/>
            <a:r>
              <a:rPr lang="en-US" sz="1200" b="1" dirty="0"/>
              <a:t>Cherenkov imaging </a:t>
            </a:r>
            <a:r>
              <a:rPr lang="en-US" sz="1200" b="1" u="sng" dirty="0"/>
              <a:t>support</a:t>
            </a:r>
            <a:r>
              <a:rPr lang="en-US" sz="1200" b="1" dirty="0"/>
              <a:t> the </a:t>
            </a:r>
            <a:r>
              <a:rPr lang="en-US" sz="1200" b="1" dirty="0" err="1"/>
              <a:t>Ecal</a:t>
            </a:r>
            <a:r>
              <a:rPr lang="en-US" sz="1200" b="1" dirty="0"/>
              <a:t> effort,</a:t>
            </a:r>
          </a:p>
          <a:p>
            <a:pPr algn="ctr"/>
            <a:r>
              <a:rPr lang="en-US" sz="1200" b="1" dirty="0"/>
              <a:t>in particular needed at low momenta </a:t>
            </a:r>
          </a:p>
          <a:p>
            <a:pPr algn="ctr"/>
            <a:r>
              <a:rPr lang="en-US" sz="1200" dirty="0"/>
              <a:t>(the whole EIC physics scope)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E088D0-3AB9-41BE-A37A-E66F71E7F2EC}"/>
              </a:ext>
            </a:extLst>
          </p:cNvPr>
          <p:cNvGrpSpPr/>
          <p:nvPr/>
        </p:nvGrpSpPr>
        <p:grpSpPr>
          <a:xfrm>
            <a:off x="200740" y="2678906"/>
            <a:ext cx="3221831" cy="2193131"/>
            <a:chOff x="572929" y="3038441"/>
            <a:chExt cx="4295775" cy="29241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39E92D-2F5D-5B1D-3BC6-F86B0DEA6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929" y="3038441"/>
              <a:ext cx="4295775" cy="29241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0D0273-B8FF-BC46-378F-CB7F1FA74679}"/>
                </a:ext>
              </a:extLst>
            </p:cNvPr>
            <p:cNvSpPr/>
            <p:nvPr/>
          </p:nvSpPr>
          <p:spPr>
            <a:xfrm>
              <a:off x="981017" y="4525818"/>
              <a:ext cx="616874" cy="1273338"/>
            </a:xfrm>
            <a:prstGeom prst="rect">
              <a:avLst/>
            </a:prstGeom>
            <a:solidFill>
              <a:srgbClr val="969696">
                <a:alpha val="1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4580B-DF97-852D-DE7D-C6E2DEDFB415}"/>
                </a:ext>
              </a:extLst>
            </p:cNvPr>
            <p:cNvSpPr/>
            <p:nvPr/>
          </p:nvSpPr>
          <p:spPr>
            <a:xfrm>
              <a:off x="3103220" y="4544993"/>
              <a:ext cx="822399" cy="1273338"/>
            </a:xfrm>
            <a:prstGeom prst="rect">
              <a:avLst/>
            </a:prstGeom>
            <a:solidFill>
              <a:srgbClr val="969696">
                <a:alpha val="1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3A07FE-D725-B00F-29B0-DCE563065260}"/>
                </a:ext>
              </a:extLst>
            </p:cNvPr>
            <p:cNvSpPr/>
            <p:nvPr/>
          </p:nvSpPr>
          <p:spPr>
            <a:xfrm>
              <a:off x="3131127" y="3089020"/>
              <a:ext cx="563418" cy="1273338"/>
            </a:xfrm>
            <a:prstGeom prst="rect">
              <a:avLst/>
            </a:prstGeom>
            <a:solidFill>
              <a:srgbClr val="969696">
                <a:alpha val="1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307FA2-DD6B-82F3-D5FE-A328DCDFB73D}"/>
                </a:ext>
              </a:extLst>
            </p:cNvPr>
            <p:cNvSpPr/>
            <p:nvPr/>
          </p:nvSpPr>
          <p:spPr>
            <a:xfrm>
              <a:off x="981017" y="3069261"/>
              <a:ext cx="930910" cy="1273338"/>
            </a:xfrm>
            <a:prstGeom prst="rect">
              <a:avLst/>
            </a:prstGeom>
            <a:solidFill>
              <a:srgbClr val="969696">
                <a:alpha val="1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15" name="Text Box 11">
            <a:extLst>
              <a:ext uri="{FF2B5EF4-FFF2-40B4-BE49-F238E27FC236}">
                <a16:creationId xmlns:a16="http://schemas.microsoft.com/office/drawing/2014/main" id="{443BA14C-5A3F-4511-8BCB-EF537D1CF1E7}"/>
              </a:ext>
            </a:extLst>
          </p:cNvPr>
          <p:cNvSpPr txBox="1">
            <a:spLocks noChangeArrowheads="1"/>
          </p:cNvSpPr>
          <p:nvPr/>
        </p:nvSpPr>
        <p:spPr bwMode="auto">
          <a:xfrm rot="18288462">
            <a:off x="2936306" y="3400107"/>
            <a:ext cx="1558985" cy="3005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Calorimeters only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D9095D-826C-9BBA-A830-7047D957393C}"/>
              </a:ext>
            </a:extLst>
          </p:cNvPr>
          <p:cNvSpPr/>
          <p:nvPr/>
        </p:nvSpPr>
        <p:spPr>
          <a:xfrm>
            <a:off x="5442086" y="4385797"/>
            <a:ext cx="600075" cy="534713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8B6BF4-F742-C943-E8CC-EE3FFE783867}"/>
              </a:ext>
            </a:extLst>
          </p:cNvPr>
          <p:cNvSpPr txBox="1"/>
          <p:nvPr/>
        </p:nvSpPr>
        <p:spPr>
          <a:xfrm>
            <a:off x="5598833" y="4625148"/>
            <a:ext cx="537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1ED087-9907-EA02-C59A-F628A22D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PID system – the double mission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9E517-0046-C794-50F4-32AEBF827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A2C5F-5F13-0113-96CD-2D4CE581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4606-8B7B-3A25-8F90-6C6AA4D5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97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1E09C21-681E-4E03-BA90-28C019090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4492" r="14724" b="3965"/>
          <a:stretch/>
        </p:blipFill>
        <p:spPr bwMode="auto">
          <a:xfrm>
            <a:off x="6993450" y="1403135"/>
            <a:ext cx="1112921" cy="186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829D184-44DE-E823-837B-5BDAFB3E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867" y="1189587"/>
            <a:ext cx="3342712" cy="211139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en-US" sz="1053" dirty="0">
                <a:solidFill>
                  <a:srgbClr val="C00000"/>
                </a:solidFill>
                <a:latin typeface="Calobri"/>
                <a:cs typeface="Arial" panose="020B0604020202020204" pitchFamily="34" charset="0"/>
              </a:rPr>
              <a:t>Proximity focusing</a:t>
            </a:r>
          </a:p>
          <a:p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thin radiator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	(liquid, solid, </a:t>
            </a:r>
            <a:r>
              <a:rPr lang="en-GB" altLang="en-US" sz="1200" dirty="0" err="1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areogel</a:t>
            </a:r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)</a:t>
            </a:r>
          </a:p>
          <a:p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Effective </a:t>
            </a:r>
          </a:p>
          <a:p>
            <a:pPr marL="0" indent="0">
              <a:buNone/>
            </a:pPr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       at low momenta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  <a:latin typeface="Calobri"/>
                <a:cs typeface="Arial" panose="020B0604020202020204" pitchFamily="34" charset="0"/>
              </a:rPr>
              <a:t>	(p &lt; 5-8 GeV/c)</a:t>
            </a:r>
          </a:p>
          <a:p>
            <a:pPr>
              <a:buFont typeface="Wingdings" panose="05000000000000000000" pitchFamily="2" charset="2"/>
              <a:buNone/>
            </a:pPr>
            <a:endParaRPr lang="en-GB" altLang="en-US" sz="1200" dirty="0">
              <a:solidFill>
                <a:srgbClr val="0000CC"/>
              </a:solidFill>
              <a:latin typeface="Calobri"/>
              <a:cs typeface="Arial" panose="020B0604020202020204" pitchFamily="34" charset="0"/>
            </a:endParaRPr>
          </a:p>
          <a:p>
            <a:r>
              <a:rPr lang="en-GB" altLang="en-US" sz="1050" dirty="0">
                <a:solidFill>
                  <a:schemeClr val="tx1"/>
                </a:solidFill>
                <a:latin typeface="Calobri"/>
                <a:cs typeface="Arial" panose="020B0604020202020204" pitchFamily="34" charset="0"/>
              </a:rPr>
              <a:t>EXAMPLES: STAR,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050" dirty="0">
                <a:solidFill>
                  <a:schemeClr val="tx1"/>
                </a:solidFill>
                <a:latin typeface="Calobri"/>
                <a:cs typeface="Arial" panose="020B0604020202020204" pitchFamily="34" charset="0"/>
              </a:rPr>
              <a:t>	</a:t>
            </a:r>
            <a:r>
              <a:rPr lang="en-GB" altLang="en-US" sz="1050" dirty="0">
                <a:solidFill>
                  <a:srgbClr val="C00000"/>
                </a:solidFill>
                <a:latin typeface="Calobri"/>
                <a:cs typeface="Arial" panose="020B0604020202020204" pitchFamily="34" charset="0"/>
              </a:rPr>
              <a:t>ALICE HMPID</a:t>
            </a:r>
            <a:r>
              <a:rPr lang="en-GB" altLang="en-US" sz="1050" dirty="0">
                <a:solidFill>
                  <a:schemeClr val="tx1"/>
                </a:solidFill>
                <a:latin typeface="Calobri"/>
                <a:cs typeface="Arial" panose="020B0604020202020204" pitchFamily="34" charset="0"/>
              </a:rPr>
              <a:t>, HERMES, CLEO III, </a:t>
            </a:r>
            <a:r>
              <a:rPr lang="en-GB" altLang="en-US" sz="1050" dirty="0">
                <a:solidFill>
                  <a:srgbClr val="C00000"/>
                </a:solidFill>
                <a:latin typeface="Calobri"/>
                <a:cs typeface="Arial" panose="020B0604020202020204" pitchFamily="34" charset="0"/>
              </a:rPr>
              <a:t>CLAS12</a:t>
            </a:r>
            <a:endParaRPr lang="en-GB" altLang="en-US" sz="1050" dirty="0">
              <a:solidFill>
                <a:srgbClr val="008000"/>
              </a:solidFill>
              <a:latin typeface="Calobri"/>
              <a:cs typeface="Arial" panose="020B0604020202020204" pitchFamily="34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4493969F-20EB-175C-5B9F-32B2F15A0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37" y="1276658"/>
            <a:ext cx="4186238" cy="211574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en-US" sz="1053" dirty="0">
                <a:solidFill>
                  <a:srgbClr val="C00000"/>
                </a:solidFill>
              </a:rPr>
              <a:t>With focalization</a:t>
            </a:r>
          </a:p>
          <a:p>
            <a:r>
              <a:rPr lang="en-GB" altLang="en-US" sz="1200" dirty="0">
                <a:solidFill>
                  <a:srgbClr val="0000CC"/>
                </a:solidFill>
              </a:rPr>
              <a:t>Extended radiator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</a:rPr>
              <a:t>	(gas)</a:t>
            </a:r>
          </a:p>
          <a:p>
            <a:r>
              <a:rPr lang="en-GB" altLang="en-US" sz="1200" dirty="0">
                <a:solidFill>
                  <a:srgbClr val="0000CC"/>
                </a:solidFill>
              </a:rPr>
              <a:t>the only approach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</a:rPr>
              <a:t>	at high momenta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</a:rPr>
              <a:t>	(p &gt; 3-4 GeV/c)</a:t>
            </a:r>
          </a:p>
          <a:p>
            <a:pPr>
              <a:buFont typeface="Wingdings" panose="05000000000000000000" pitchFamily="2" charset="2"/>
              <a:buNone/>
            </a:pPr>
            <a:endParaRPr lang="en-GB" altLang="en-US" sz="1200" dirty="0">
              <a:solidFill>
                <a:srgbClr val="0000CC"/>
              </a:solidFill>
            </a:endParaRPr>
          </a:p>
          <a:p>
            <a:r>
              <a:rPr lang="en-GB" altLang="en-US" sz="1050" dirty="0">
                <a:solidFill>
                  <a:schemeClr val="tx1"/>
                </a:solidFill>
              </a:rPr>
              <a:t>EXAMPLES: SELEX,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050" dirty="0">
                <a:solidFill>
                  <a:schemeClr val="tx1"/>
                </a:solidFill>
              </a:rPr>
              <a:t>	OMEGA, DELPHI, SLD-CRID, </a:t>
            </a:r>
            <a:r>
              <a:rPr lang="en-GB" altLang="en-US" sz="1050" dirty="0" err="1">
                <a:solidFill>
                  <a:schemeClr val="tx1"/>
                </a:solidFill>
              </a:rPr>
              <a:t>HeraB</a:t>
            </a:r>
            <a:r>
              <a:rPr lang="en-GB" altLang="en-US" sz="1050" dirty="0">
                <a:solidFill>
                  <a:schemeClr val="tx1"/>
                </a:solidFill>
              </a:rPr>
              <a:t>, HERMES, </a:t>
            </a:r>
            <a:r>
              <a:rPr lang="en-GB" altLang="en-US" sz="1050" dirty="0">
                <a:solidFill>
                  <a:srgbClr val="C00000"/>
                </a:solidFill>
              </a:rPr>
              <a:t>COMPASS, </a:t>
            </a:r>
            <a:r>
              <a:rPr lang="en-GB" altLang="en-US" sz="1050" dirty="0" err="1">
                <a:solidFill>
                  <a:srgbClr val="C00000"/>
                </a:solidFill>
              </a:rPr>
              <a:t>LHCb</a:t>
            </a:r>
            <a:r>
              <a:rPr lang="en-GB" altLang="en-US" sz="1050" dirty="0">
                <a:solidFill>
                  <a:srgbClr val="C00000"/>
                </a:solidFill>
              </a:rPr>
              <a:t>, NA62</a:t>
            </a:r>
            <a:r>
              <a:rPr lang="en-GB" altLang="en-US" sz="1050" dirty="0">
                <a:solidFill>
                  <a:srgbClr val="FF0000"/>
                </a:solidFill>
              </a:rPr>
              <a:t>, </a:t>
            </a:r>
            <a:r>
              <a:rPr lang="en-GB" altLang="en-US" sz="1050" dirty="0">
                <a:solidFill>
                  <a:schemeClr val="accent2">
                    <a:lumMod val="75000"/>
                  </a:schemeClr>
                </a:solidFill>
              </a:rPr>
              <a:t>EIC</a:t>
            </a:r>
          </a:p>
          <a:p>
            <a:endParaRPr lang="en-GB" altLang="en-US" sz="1053" dirty="0"/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9A0DC3BE-0B63-285C-88FF-FB5D3ABE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19" y="1311761"/>
            <a:ext cx="206573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25493A41-5162-534E-EA81-6625B69B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96" y="3501392"/>
            <a:ext cx="1731169" cy="149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A6B4F66B-0B0D-3E83-F8E3-16B26A29A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64" y="3827028"/>
            <a:ext cx="1825228" cy="123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8B5BB6D-BA01-8AD5-4E7F-ADC54AE63917}"/>
              </a:ext>
            </a:extLst>
          </p:cNvPr>
          <p:cNvSpPr/>
          <p:nvPr/>
        </p:nvSpPr>
        <p:spPr bwMode="auto">
          <a:xfrm>
            <a:off x="779027" y="3454604"/>
            <a:ext cx="4335065" cy="7167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09F82F-3C76-5F9B-DDE7-9532F6133D46}"/>
              </a:ext>
            </a:extLst>
          </p:cNvPr>
          <p:cNvSpPr/>
          <p:nvPr/>
        </p:nvSpPr>
        <p:spPr bwMode="auto">
          <a:xfrm rot="5400000">
            <a:off x="3909091" y="2279753"/>
            <a:ext cx="2347913" cy="6405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DCD5E589-2A87-3012-08D9-4B4B97F3C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332" y="1163451"/>
            <a:ext cx="1653241" cy="3005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MOMENTA</a:t>
            </a:r>
            <a:endParaRPr lang="en-US" sz="15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F9026051-47DE-2559-F7C1-41402EFE3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026" y="3516871"/>
            <a:ext cx="7373930" cy="193142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en-US" sz="1053" dirty="0">
                <a:solidFill>
                  <a:srgbClr val="C00000"/>
                </a:solidFill>
                <a:effectLst/>
                <a:latin typeface="Calibri "/>
              </a:rPr>
              <a:t>DIRC</a:t>
            </a:r>
          </a:p>
          <a:p>
            <a:r>
              <a:rPr lang="en-GB" altLang="en-US" sz="1200" dirty="0">
                <a:solidFill>
                  <a:srgbClr val="0000CC"/>
                </a:solidFill>
                <a:latin typeface="Calibri "/>
              </a:rPr>
              <a:t>Quartz as radiator and as light guide</a:t>
            </a:r>
          </a:p>
          <a:p>
            <a:r>
              <a:rPr lang="en-GB" altLang="en-US" sz="1200" dirty="0">
                <a:solidFill>
                  <a:srgbClr val="0000CC"/>
                </a:solidFill>
                <a:latin typeface="Calibri "/>
              </a:rPr>
              <a:t>Effective at low momenta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CC"/>
                </a:solidFill>
                <a:latin typeface="Calibri "/>
              </a:rPr>
              <a:t>	(p &lt; 5-6 GeV/c)</a:t>
            </a:r>
          </a:p>
          <a:p>
            <a:pPr>
              <a:buFont typeface="Wingdings" panose="05000000000000000000" pitchFamily="2" charset="2"/>
              <a:buNone/>
            </a:pPr>
            <a:endParaRPr lang="en-GB" altLang="en-US" sz="1200" dirty="0">
              <a:solidFill>
                <a:srgbClr val="0000CC"/>
              </a:solidFill>
              <a:latin typeface="Calibri "/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en-US" sz="1200" dirty="0">
              <a:solidFill>
                <a:srgbClr val="0000CC"/>
              </a:solidFill>
              <a:latin typeface="Calibri "/>
            </a:endParaRPr>
          </a:p>
          <a:p>
            <a:r>
              <a:rPr lang="en-GB" altLang="en-US" sz="1050" dirty="0">
                <a:solidFill>
                  <a:schemeClr val="tx1"/>
                </a:solidFill>
                <a:latin typeface="Calibri "/>
              </a:rPr>
              <a:t>The only existing DIRC operated in an experiment: BABAR DIRC</a:t>
            </a:r>
          </a:p>
          <a:p>
            <a:r>
              <a:rPr lang="en-GB" altLang="en-US" sz="1050" dirty="0">
                <a:solidFill>
                  <a:schemeClr val="tx1"/>
                </a:solidFill>
                <a:latin typeface="Calibri "/>
              </a:rPr>
              <a:t>NEW: DIRC-derived architectures in </a:t>
            </a:r>
            <a:r>
              <a:rPr lang="en-GB" altLang="en-US" sz="1050" dirty="0">
                <a:solidFill>
                  <a:srgbClr val="C00000"/>
                </a:solidFill>
                <a:latin typeface="Calibri "/>
              </a:rPr>
              <a:t>BELLE II </a:t>
            </a:r>
            <a:r>
              <a:rPr lang="en-GB" altLang="en-US" sz="1050" dirty="0">
                <a:solidFill>
                  <a:schemeClr val="tx1"/>
                </a:solidFill>
                <a:latin typeface="Calibri "/>
              </a:rPr>
              <a:t>(TOP), </a:t>
            </a:r>
            <a:r>
              <a:rPr lang="en-GB" altLang="en-US" sz="1050" dirty="0">
                <a:solidFill>
                  <a:srgbClr val="008000"/>
                </a:solidFill>
                <a:latin typeface="Calibri "/>
              </a:rPr>
              <a:t>Panda </a:t>
            </a:r>
            <a:r>
              <a:rPr lang="en-GB" altLang="en-US" sz="1050" dirty="0">
                <a:solidFill>
                  <a:schemeClr val="tx1"/>
                </a:solidFill>
                <a:latin typeface="Calibri "/>
              </a:rPr>
              <a:t>(focusing DIRC)</a:t>
            </a:r>
          </a:p>
          <a:p>
            <a:pPr>
              <a:buFont typeface="Wingdings" panose="05000000000000000000" pitchFamily="2" charset="2"/>
              <a:buNone/>
            </a:pPr>
            <a:endParaRPr lang="en-GB" altLang="en-US" sz="1053" dirty="0"/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9A3F19D4-A08E-02AD-348F-6E96572A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989" y="3387537"/>
            <a:ext cx="1620781" cy="3005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 MOMENTA</a:t>
            </a:r>
            <a:endParaRPr lang="en-US" sz="15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FC6948A-01C0-A16A-A94D-71E140B292CF}"/>
              </a:ext>
            </a:extLst>
          </p:cNvPr>
          <p:cNvSpPr/>
          <p:nvPr/>
        </p:nvSpPr>
        <p:spPr bwMode="auto">
          <a:xfrm>
            <a:off x="1292973" y="4026889"/>
            <a:ext cx="1373196" cy="271130"/>
          </a:xfrm>
          <a:prstGeom prst="ellipse">
            <a:avLst/>
          </a:prstGeom>
          <a:solidFill>
            <a:srgbClr val="B2B2B2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5E697DF-5A61-5451-E302-9371A525591C}"/>
              </a:ext>
            </a:extLst>
          </p:cNvPr>
          <p:cNvSpPr/>
          <p:nvPr/>
        </p:nvSpPr>
        <p:spPr bwMode="auto">
          <a:xfrm>
            <a:off x="1210478" y="2182278"/>
            <a:ext cx="1373196" cy="271130"/>
          </a:xfrm>
          <a:prstGeom prst="ellipse">
            <a:avLst/>
          </a:prstGeom>
          <a:solidFill>
            <a:srgbClr val="B2B2B2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618B56-75C3-D7D1-ED86-350DDE8E9EC4}"/>
              </a:ext>
            </a:extLst>
          </p:cNvPr>
          <p:cNvSpPr/>
          <p:nvPr/>
        </p:nvSpPr>
        <p:spPr bwMode="auto">
          <a:xfrm>
            <a:off x="5562600" y="2079225"/>
            <a:ext cx="1656146" cy="282742"/>
          </a:xfrm>
          <a:prstGeom prst="ellipse">
            <a:avLst/>
          </a:prstGeom>
          <a:solidFill>
            <a:srgbClr val="B2B2B2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199FF0-81D7-1948-11A3-EE3601EB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by Cherenkov imaging techniques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DD99ED-E97E-4FCB-4C59-5AC1BC75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883B5-8586-0DA2-9C8C-B36F8AD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BB007-3BDF-9C53-8C6A-41F29A82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304800" y="3476819"/>
            <a:ext cx="8534400" cy="1088973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3292" y="4723696"/>
              <a:ext cx="522514" cy="5944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1D</a:t>
              </a:r>
            </a:p>
          </p:txBody>
        </p:sp>
      </p:grpSp>
      <p:sp>
        <p:nvSpPr>
          <p:cNvPr id="74755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Unified view of the Nucleon 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>
                <a:latin typeface="+mj-lt"/>
              </a:rPr>
              <a:t>Wigner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distributions</a:t>
            </a:r>
            <a:r>
              <a:rPr lang="it-IT" dirty="0">
                <a:latin typeface="+mj-lt"/>
              </a:rPr>
              <a:t> (</a:t>
            </a:r>
            <a:r>
              <a:rPr lang="it-IT" dirty="0" err="1">
                <a:latin typeface="+mj-lt"/>
              </a:rPr>
              <a:t>Belitsky</a:t>
            </a:r>
            <a:r>
              <a:rPr lang="it-IT" dirty="0">
                <a:latin typeface="+mj-lt"/>
              </a:rPr>
              <a:t>, </a:t>
            </a:r>
            <a:r>
              <a:rPr lang="it-IT" dirty="0" err="1">
                <a:latin typeface="+mj-lt"/>
              </a:rPr>
              <a:t>Ji</a:t>
            </a:r>
            <a:r>
              <a:rPr lang="it-IT" dirty="0">
                <a:latin typeface="+mj-lt"/>
              </a:rPr>
              <a:t>, Yuan)</a:t>
            </a:r>
          </a:p>
          <a:p>
            <a:endParaRPr lang="it-IT" dirty="0"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9/26/2025</a:t>
            </a:r>
            <a:endParaRPr lang="en-US" dirty="0">
              <a:latin typeface="+mj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latin typeface="+mj-lt"/>
              </a:rPr>
              <a:t>XXXV International School "Francesco Romano"</a:t>
            </a:r>
            <a:endParaRPr lang="en-US" dirty="0">
              <a:latin typeface="+mj-lt"/>
            </a:endParaRPr>
          </a:p>
        </p:txBody>
      </p:sp>
      <p:grpSp>
        <p:nvGrpSpPr>
          <p:cNvPr id="74756" name="Group 11"/>
          <p:cNvGrpSpPr>
            <a:grpSpLocks/>
          </p:cNvGrpSpPr>
          <p:nvPr/>
        </p:nvGrpSpPr>
        <p:grpSpPr bwMode="auto">
          <a:xfrm>
            <a:off x="304800" y="1453886"/>
            <a:ext cx="8553703" cy="514614"/>
            <a:chOff x="0" y="1662826"/>
            <a:chExt cx="10058400" cy="699374"/>
          </a:xfrm>
        </p:grpSpPr>
        <p:sp>
          <p:nvSpPr>
            <p:cNvPr id="5" name="Rectangle 4"/>
            <p:cNvSpPr/>
            <p:nvPr/>
          </p:nvSpPr>
          <p:spPr>
            <a:xfrm>
              <a:off x="0" y="1662826"/>
              <a:ext cx="10058400" cy="699374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3202" y="1828230"/>
              <a:ext cx="530059" cy="5019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5D</a:t>
              </a:r>
            </a:p>
          </p:txBody>
        </p:sp>
      </p:grpSp>
      <p:grpSp>
        <p:nvGrpSpPr>
          <p:cNvPr id="74757" name="Group 12"/>
          <p:cNvGrpSpPr>
            <a:grpSpLocks/>
          </p:cNvGrpSpPr>
          <p:nvPr/>
        </p:nvGrpSpPr>
        <p:grpSpPr bwMode="auto">
          <a:xfrm>
            <a:off x="304800" y="1973792"/>
            <a:ext cx="8553703" cy="1513417"/>
            <a:chOff x="0" y="2362200"/>
            <a:chExt cx="10058400" cy="2057400"/>
          </a:xfrm>
        </p:grpSpPr>
        <p:sp>
          <p:nvSpPr>
            <p:cNvPr id="6" name="Rectangle 5"/>
            <p:cNvSpPr/>
            <p:nvPr/>
          </p:nvSpPr>
          <p:spPr>
            <a:xfrm>
              <a:off x="0" y="2362200"/>
              <a:ext cx="10058400" cy="20574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3202" y="3124733"/>
              <a:ext cx="522519" cy="5020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3D</a:t>
              </a:r>
            </a:p>
          </p:txBody>
        </p:sp>
      </p:grpSp>
      <p:sp>
        <p:nvSpPr>
          <p:cNvPr id="74759" name="TextBox 1"/>
          <p:cNvSpPr txBox="1">
            <a:spLocks noChangeArrowheads="1"/>
          </p:cNvSpPr>
          <p:nvPr/>
        </p:nvSpPr>
        <p:spPr bwMode="auto">
          <a:xfrm>
            <a:off x="5226930" y="2028340"/>
            <a:ext cx="2188420" cy="2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67" dirty="0">
                <a:latin typeface="+mj-lt"/>
              </a:rPr>
              <a:t>(X. Ji, D. Mueller, A. </a:t>
            </a:r>
            <a:r>
              <a:rPr lang="en-US" sz="1167" dirty="0" err="1">
                <a:latin typeface="+mj-lt"/>
              </a:rPr>
              <a:t>Radyushkin</a:t>
            </a:r>
            <a:r>
              <a:rPr lang="en-US" sz="1167" dirty="0">
                <a:latin typeface="+mj-lt"/>
              </a:rPr>
              <a:t>)</a:t>
            </a:r>
          </a:p>
        </p:txBody>
      </p:sp>
      <p:pic>
        <p:nvPicPr>
          <p:cNvPr id="17" name="Picture 10" descr="Screen shot 2013-01-13 at 9.12.0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10100"/>
            <a:ext cx="1489604" cy="83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12"/>
              <p:cNvSpPr txBox="1">
                <a:spLocks noChangeArrowheads="1"/>
              </p:cNvSpPr>
              <p:nvPr/>
            </p:nvSpPr>
            <p:spPr bwMode="auto">
              <a:xfrm rot="19437630">
                <a:off x="1518466" y="1885015"/>
                <a:ext cx="528722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baseline="30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200" i="1" baseline="-25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nary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2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437630">
                <a:off x="1518466" y="1885015"/>
                <a:ext cx="528722" cy="576761"/>
              </a:xfrm>
              <a:prstGeom prst="rect">
                <a:avLst/>
              </a:prstGeom>
              <a:blipFill>
                <a:blip r:embed="rId3"/>
                <a:stretch>
                  <a:fillRect l="-113386" t="-116279" r="-136220" b="-14651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1556330" y="2041695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1627356" y="31107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 rot="2481873">
                <a:off x="3021410" y="1921149"/>
                <a:ext cx="679097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baseline="30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481873">
                <a:off x="3021410" y="1921149"/>
                <a:ext cx="679097" cy="576761"/>
              </a:xfrm>
              <a:prstGeom prst="rect">
                <a:avLst/>
              </a:prstGeom>
              <a:blipFill>
                <a:blip r:embed="rId4"/>
                <a:stretch>
                  <a:fillRect l="-120408" t="-102069" r="-95238" b="-12344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 rot="19437630">
                <a:off x="2804696" y="3018478"/>
                <a:ext cx="557540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baseline="30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200" i="1" baseline="-25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m:rPr>
                              <m:nor/>
                            </m:rPr>
                            <a:rPr lang="en-US" sz="2000" baseline="30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j-lt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9437630">
                <a:off x="2804696" y="3018478"/>
                <a:ext cx="557540" cy="576761"/>
              </a:xfrm>
              <a:prstGeom prst="rect">
                <a:avLst/>
              </a:prstGeom>
              <a:blipFill>
                <a:blip r:embed="rId5"/>
                <a:stretch>
                  <a:fillRect l="-111538" t="-114504" r="-133077" b="-14427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870460" y="32050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950299" y="2018605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26835" y="2530502"/>
                <a:ext cx="1274836" cy="493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TMD </a:t>
                </a:r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PDFs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it-IT" sz="1400" dirty="0">
                    <a:solidFill>
                      <a:srgbClr val="FF0000"/>
                    </a:solidFill>
                    <a:latin typeface="+mj-lt"/>
                  </a:rPr>
                  <a:t>SIDIS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35" y="2530502"/>
                <a:ext cx="1274836" cy="493853"/>
              </a:xfrm>
              <a:prstGeom prst="rect">
                <a:avLst/>
              </a:prstGeom>
              <a:blipFill>
                <a:blip r:embed="rId6"/>
                <a:stretch>
                  <a:fillRect l="-8134" r="-7656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776563" y="2530502"/>
                <a:ext cx="1572546" cy="493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Impact </a:t>
                </a:r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Parameter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 Ds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563" y="2530502"/>
                <a:ext cx="1572546" cy="493853"/>
              </a:xfrm>
              <a:prstGeom prst="rect">
                <a:avLst/>
              </a:prstGeom>
              <a:blipFill>
                <a:blip r:embed="rId7"/>
                <a:stretch>
                  <a:fillRect l="-6977" t="-14815" r="-5814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08226" y="3766344"/>
                <a:ext cx="1486433" cy="469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PDFs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it-IT" sz="1400" dirty="0">
                    <a:solidFill>
                      <a:srgbClr val="FF0000"/>
                    </a:solidFill>
                    <a:latin typeface="+mj-lt"/>
                  </a:rPr>
                  <a:t>DIS and SIDIS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226" y="3766344"/>
                <a:ext cx="1486433" cy="469552"/>
              </a:xfrm>
              <a:prstGeom prst="rect">
                <a:avLst/>
              </a:prstGeom>
              <a:blipFill>
                <a:blip r:embed="rId8"/>
                <a:stretch>
                  <a:fillRect l="-7377" r="-5738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 rot="2481873">
                <a:off x="1741013" y="2970596"/>
                <a:ext cx="679097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i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baseline="300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200" i="1" dirty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481873">
                <a:off x="1741013" y="2970596"/>
                <a:ext cx="679097" cy="576761"/>
              </a:xfrm>
              <a:prstGeom prst="rect">
                <a:avLst/>
              </a:prstGeom>
              <a:blipFill>
                <a:blip r:embed="rId9"/>
                <a:stretch>
                  <a:fillRect l="-120408" t="-102069" r="-95238" b="-12413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765035" y="1485900"/>
                <a:ext cx="1506823" cy="4938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Wigner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distributions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035" y="1485900"/>
                <a:ext cx="1506823" cy="493853"/>
              </a:xfrm>
              <a:prstGeom prst="rect">
                <a:avLst/>
              </a:prstGeom>
              <a:blipFill>
                <a:blip r:embed="rId10"/>
                <a:stretch>
                  <a:fillRect l="-6883" t="-16049" r="-6883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 bwMode="auto">
          <a:xfrm>
            <a:off x="4508235" y="2775431"/>
            <a:ext cx="533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6"/>
              <p:cNvSpPr txBox="1">
                <a:spLocks noChangeArrowheads="1"/>
              </p:cNvSpPr>
              <p:nvPr/>
            </p:nvSpPr>
            <p:spPr bwMode="auto">
              <a:xfrm>
                <a:off x="4279799" y="2482369"/>
                <a:ext cx="93525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rPr>
                  <a:t>F.T.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2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m:rPr>
                        <m:sty m:val="p"/>
                      </m:rPr>
                      <a:rPr lang="el-GR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7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9799" y="2482369"/>
                <a:ext cx="935256" cy="276999"/>
              </a:xfrm>
              <a:prstGeom prst="rect">
                <a:avLst/>
              </a:prstGeom>
              <a:blipFill>
                <a:blip r:embed="rId11"/>
                <a:stretch>
                  <a:fillRect b="-1521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251591" y="2462086"/>
                <a:ext cx="997131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,0,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16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591" y="2462086"/>
                <a:ext cx="997131" cy="56669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/>
          <p:nvPr/>
        </p:nvCxnSpPr>
        <p:spPr bwMode="auto">
          <a:xfrm flipH="1">
            <a:off x="6324600" y="2775431"/>
            <a:ext cx="533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6"/>
              <p:cNvSpPr txBox="1">
                <a:spLocks noChangeArrowheads="1"/>
              </p:cNvSpPr>
              <p:nvPr/>
            </p:nvSpPr>
            <p:spPr bwMode="auto">
              <a:xfrm>
                <a:off x="6324600" y="2476500"/>
                <a:ext cx="579198" cy="272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b="0" baseline="-25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4600" y="2476500"/>
                <a:ext cx="579198" cy="272767"/>
              </a:xfrm>
              <a:prstGeom prst="rect">
                <a:avLst/>
              </a:prstGeom>
              <a:blipFill>
                <a:blip r:embed="rId13"/>
                <a:stretch>
                  <a:fillRect b="-888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873959" y="2462086"/>
                <a:ext cx="1364476" cy="561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1400" dirty="0">
                  <a:latin typeface="+mj-lt"/>
                </a:endParaRPr>
              </a:p>
              <a:p>
                <a:pPr algn="ctr"/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GPDs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it-IT" sz="1400" dirty="0" err="1">
                    <a:solidFill>
                      <a:srgbClr val="FF0000"/>
                    </a:solidFill>
                    <a:latin typeface="+mj-lt"/>
                  </a:rPr>
                  <a:t>Exclusive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959" y="2462086"/>
                <a:ext cx="1364476" cy="561885"/>
              </a:xfrm>
              <a:prstGeom prst="rect">
                <a:avLst/>
              </a:prstGeom>
              <a:blipFill>
                <a:blip r:embed="rId14"/>
                <a:stretch>
                  <a:fillRect l="-897" r="-897" b="-9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 bwMode="auto">
          <a:xfrm>
            <a:off x="5715000" y="3058924"/>
            <a:ext cx="0" cy="6571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7696200" y="3058924"/>
            <a:ext cx="0" cy="6571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57393" y="3766344"/>
                <a:ext cx="16226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FFs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it-IT" sz="1400" dirty="0" err="1">
                    <a:solidFill>
                      <a:srgbClr val="FF0000"/>
                    </a:solidFill>
                    <a:latin typeface="+mj-lt"/>
                  </a:rPr>
                  <a:t>Elastic</a:t>
                </a:r>
                <a:r>
                  <a:rPr lang="it-IT" sz="1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it-IT" sz="1400" dirty="0" err="1">
                    <a:solidFill>
                      <a:srgbClr val="FF0000"/>
                    </a:solidFill>
                    <a:latin typeface="+mj-lt"/>
                  </a:rPr>
                  <a:t>Scattering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393" y="3766344"/>
                <a:ext cx="1622688" cy="430887"/>
              </a:xfrm>
              <a:prstGeom prst="rect">
                <a:avLst/>
              </a:prstGeom>
              <a:blipFill>
                <a:blip r:embed="rId15"/>
                <a:stretch>
                  <a:fillRect l="-6767" r="-5263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926288" y="3784618"/>
                <a:ext cx="1526956" cy="440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d>
                        <m:dPr>
                          <m:ctrlPr>
                            <a:rPr lang="it-IT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d>
                        <m:dPr>
                          <m:ctrlPr>
                            <a:rPr lang="it-IT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:r>
                  <a:rPr lang="it-IT" sz="1400" dirty="0" err="1">
                    <a:solidFill>
                      <a:schemeClr val="tx1"/>
                    </a:solidFill>
                    <a:latin typeface="+mj-lt"/>
                  </a:rPr>
                  <a:t>GFFs</a:t>
                </a:r>
                <a:r>
                  <a:rPr lang="it-IT" sz="1400" dirty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it-IT" sz="1400" dirty="0">
                    <a:solidFill>
                      <a:srgbClr val="FF0000"/>
                    </a:solidFill>
                    <a:latin typeface="+mj-lt"/>
                  </a:rPr>
                  <a:t>Lattice</a:t>
                </a:r>
                <a:endParaRPr lang="it-IT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288" y="3784618"/>
                <a:ext cx="1526956" cy="440313"/>
              </a:xfrm>
              <a:prstGeom prst="rect">
                <a:avLst/>
              </a:prstGeom>
              <a:blipFill>
                <a:blip r:embed="rId16"/>
                <a:stretch>
                  <a:fillRect l="-199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2"/>
              <p:cNvSpPr txBox="1">
                <a:spLocks noChangeArrowheads="1"/>
              </p:cNvSpPr>
              <p:nvPr/>
            </p:nvSpPr>
            <p:spPr bwMode="auto">
              <a:xfrm rot="21600000">
                <a:off x="5767060" y="3069457"/>
                <a:ext cx="557540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1600000">
                <a:off x="5767060" y="3069457"/>
                <a:ext cx="557540" cy="576761"/>
              </a:xfrm>
              <a:prstGeom prst="rect">
                <a:avLst/>
              </a:prstGeom>
              <a:blipFill>
                <a:blip r:embed="rId17"/>
                <a:stretch>
                  <a:fillRect l="-96739" t="-125532" r="-105435" b="-17766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2"/>
              <p:cNvSpPr txBox="1">
                <a:spLocks noChangeArrowheads="1"/>
              </p:cNvSpPr>
              <p:nvPr/>
            </p:nvSpPr>
            <p:spPr bwMode="auto">
              <a:xfrm rot="21600000">
                <a:off x="7730819" y="3036854"/>
                <a:ext cx="557540" cy="576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2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2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200" b="0" i="1" dirty="0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200" b="0" i="1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b="0" baseline="30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1600000">
                <a:off x="7730819" y="3036854"/>
                <a:ext cx="557540" cy="576761"/>
              </a:xfrm>
              <a:prstGeom prst="rect">
                <a:avLst/>
              </a:prstGeom>
              <a:blipFill>
                <a:blip r:embed="rId18"/>
                <a:stretch>
                  <a:fillRect l="-101087" t="-124211" r="-101087" b="-1747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89" y="4592310"/>
            <a:ext cx="1126928" cy="8568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  <a:latin typeface="+mj-lt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19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376F86B-9775-3357-34F8-F0C30773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445608"/>
            <a:ext cx="8665655" cy="342242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A0023A-F7EE-781A-3D77-BD0FC4FEAECE}"/>
              </a:ext>
            </a:extLst>
          </p:cNvPr>
          <p:cNvSpPr/>
          <p:nvPr/>
        </p:nvSpPr>
        <p:spPr>
          <a:xfrm>
            <a:off x="228600" y="1278524"/>
            <a:ext cx="2371725" cy="313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3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86997F-3B45-46BA-AFA1-50CC46F51378}"/>
              </a:ext>
            </a:extLst>
          </p:cNvPr>
          <p:cNvGrpSpPr/>
          <p:nvPr/>
        </p:nvGrpSpPr>
        <p:grpSpPr>
          <a:xfrm>
            <a:off x="2514600" y="1106884"/>
            <a:ext cx="1564053" cy="880121"/>
            <a:chOff x="10114182" y="63375"/>
            <a:chExt cx="2085404" cy="117349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43FB466-B0E9-DC92-0EB3-DED588B3D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20F954-B378-BE8A-0C33-988D33BB0D24}"/>
                </a:ext>
              </a:extLst>
            </p:cNvPr>
            <p:cNvSpPr/>
            <p:nvPr/>
          </p:nvSpPr>
          <p:spPr>
            <a:xfrm>
              <a:off x="10609217" y="398352"/>
              <a:ext cx="199276" cy="39835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D40970-EC2F-9F0B-C2B9-439C46888209}"/>
              </a:ext>
            </a:extLst>
          </p:cNvPr>
          <p:cNvSpPr txBox="1"/>
          <p:nvPr/>
        </p:nvSpPr>
        <p:spPr>
          <a:xfrm>
            <a:off x="609600" y="4575459"/>
            <a:ext cx="2974224" cy="740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The HRPPD sit in the detector acceptance: the through-going</a:t>
            </a:r>
          </a:p>
          <a:p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Ionizing particles generate Cherenkov photons in the quartz window 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053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ToF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information </a:t>
            </a:r>
            <a:r>
              <a:rPr lang="en-US" sz="10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AF40F-0353-01B0-CE97-8D15C81B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backward RICH – </a:t>
            </a:r>
            <a:r>
              <a:rPr lang="en-US" dirty="0" err="1"/>
              <a:t>pfRICH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EBF0A-F625-058F-BE22-39C42B64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05E66-C476-6BD7-698B-D6CDC329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AE78D-B729-C6DA-C9A1-B6F64B64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946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E7AA33-19F8-840B-A2E1-C54D97DA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26229"/>
            <a:ext cx="8686800" cy="33554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9D8C5D-6396-8FAC-77A0-BE0E763526BC}"/>
              </a:ext>
            </a:extLst>
          </p:cNvPr>
          <p:cNvGrpSpPr/>
          <p:nvPr/>
        </p:nvGrpSpPr>
        <p:grpSpPr>
          <a:xfrm>
            <a:off x="3713773" y="1032068"/>
            <a:ext cx="1564053" cy="880121"/>
            <a:chOff x="10114182" y="63375"/>
            <a:chExt cx="2085404" cy="11734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CD013B-3FE9-08E9-F85F-4669EAE34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708C5A-5DB1-880D-E17D-29F72BA28BDB}"/>
                </a:ext>
              </a:extLst>
            </p:cNvPr>
            <p:cNvSpPr/>
            <p:nvPr/>
          </p:nvSpPr>
          <p:spPr>
            <a:xfrm>
              <a:off x="10609217" y="398352"/>
              <a:ext cx="199276" cy="39835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1226A0E-2D8C-F74C-2568-A2D8427B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backward RICH – </a:t>
            </a:r>
            <a:r>
              <a:rPr lang="en-US" dirty="0" err="1"/>
              <a:t>pfRICH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7E9CF-38E3-4A4B-4F4F-1010E8BE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99C68-0FD9-E7B8-9419-2069AD6A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BA770-8DAA-FE90-0D28-5CE025A8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859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D0BF83-624A-FF90-6D7C-EE7145EB8897}"/>
              </a:ext>
            </a:extLst>
          </p:cNvPr>
          <p:cNvGrpSpPr/>
          <p:nvPr/>
        </p:nvGrpSpPr>
        <p:grpSpPr>
          <a:xfrm>
            <a:off x="3789973" y="975639"/>
            <a:ext cx="1564053" cy="880121"/>
            <a:chOff x="10114182" y="63375"/>
            <a:chExt cx="2085404" cy="11734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99B5EB-C771-EB4D-F08D-3A15093D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A77972-7345-1EB3-3348-E9B70F23A5A0}"/>
                </a:ext>
              </a:extLst>
            </p:cNvPr>
            <p:cNvSpPr/>
            <p:nvPr/>
          </p:nvSpPr>
          <p:spPr>
            <a:xfrm>
              <a:off x="10300777" y="398352"/>
              <a:ext cx="1133750" cy="19012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266C42-CF8F-C7E4-818E-D0C1C5EDB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7"/>
          <a:stretch/>
        </p:blipFill>
        <p:spPr>
          <a:xfrm>
            <a:off x="152400" y="1891600"/>
            <a:ext cx="8665180" cy="349011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8983B6-C0A0-3579-A268-FBCFFF23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barrel RICH – </a:t>
            </a:r>
            <a:r>
              <a:rPr lang="en-US" dirty="0" err="1"/>
              <a:t>hpDIRC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8240C-BB60-836A-9490-A09C97B9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AAF1B-EF5B-EDB3-17F1-DFA5B07B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A77B-5C3B-7181-D5BF-48C5FF313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372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D0BF83-624A-FF90-6D7C-EE7145EB8897}"/>
              </a:ext>
            </a:extLst>
          </p:cNvPr>
          <p:cNvGrpSpPr/>
          <p:nvPr/>
        </p:nvGrpSpPr>
        <p:grpSpPr>
          <a:xfrm>
            <a:off x="4038600" y="1078044"/>
            <a:ext cx="1564053" cy="880121"/>
            <a:chOff x="10114182" y="63375"/>
            <a:chExt cx="2085404" cy="11734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99B5EB-C771-EB4D-F08D-3A15093D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A77972-7345-1EB3-3348-E9B70F23A5A0}"/>
                </a:ext>
              </a:extLst>
            </p:cNvPr>
            <p:cNvSpPr/>
            <p:nvPr/>
          </p:nvSpPr>
          <p:spPr>
            <a:xfrm>
              <a:off x="10300777" y="398352"/>
              <a:ext cx="1133750" cy="19012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BC022-4B01-34B6-62D5-0DE94773E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95500"/>
            <a:ext cx="8610600" cy="3357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1857BD-454E-CF2D-87A5-A68C7CBF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barrel RICH – </a:t>
            </a:r>
            <a:r>
              <a:rPr lang="en-US" dirty="0" err="1"/>
              <a:t>hpDIRC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3E62BC-6756-46DC-FDFF-7026884F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08802-94CE-EDB6-8B54-5CB64C53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33998-1A83-07A2-C913-A57D4EE5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870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A0E6E8-C577-7A1F-00AB-6B772533B464}"/>
              </a:ext>
            </a:extLst>
          </p:cNvPr>
          <p:cNvGrpSpPr/>
          <p:nvPr/>
        </p:nvGrpSpPr>
        <p:grpSpPr>
          <a:xfrm>
            <a:off x="3657600" y="1029662"/>
            <a:ext cx="1564053" cy="880121"/>
            <a:chOff x="10114182" y="63375"/>
            <a:chExt cx="2085404" cy="11734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AA6BD2-8654-235F-0E79-A48223A12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594259-1D7F-FBAF-0EE3-26EEF5B9E87A}"/>
                </a:ext>
              </a:extLst>
            </p:cNvPr>
            <p:cNvSpPr/>
            <p:nvPr/>
          </p:nvSpPr>
          <p:spPr>
            <a:xfrm>
              <a:off x="11271565" y="144855"/>
              <a:ext cx="398352" cy="87500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E39201-FDA5-8CD6-9530-AE692DA138AD}"/>
              </a:ext>
            </a:extLst>
          </p:cNvPr>
          <p:cNvGrpSpPr/>
          <p:nvPr/>
        </p:nvGrpSpPr>
        <p:grpSpPr>
          <a:xfrm>
            <a:off x="156723" y="1714500"/>
            <a:ext cx="8758677" cy="3667219"/>
            <a:chOff x="425513" y="1330859"/>
            <a:chExt cx="11774072" cy="49822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D1A3EF-B10D-4CD3-64C5-8DC8A422E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59"/>
            <a:stretch/>
          </p:blipFill>
          <p:spPr>
            <a:xfrm>
              <a:off x="660902" y="1433226"/>
              <a:ext cx="11538683" cy="487989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3A8F4B-321F-FD3B-B8F7-C4C8241CE7AE}"/>
                </a:ext>
              </a:extLst>
            </p:cNvPr>
            <p:cNvSpPr/>
            <p:nvPr/>
          </p:nvSpPr>
          <p:spPr>
            <a:xfrm>
              <a:off x="425513" y="1330859"/>
              <a:ext cx="516047" cy="633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2C0AA4D-4048-FBC3-E7FE-84954FC9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forward RICH – </a:t>
            </a:r>
            <a:r>
              <a:rPr lang="en-US" dirty="0" err="1"/>
              <a:t>dRICH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006D1-727D-DA29-C1A5-ACD20C1C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85E9E-B20F-7DC9-D726-493C0373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83EEF-04E3-D4E0-38DB-782981BC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28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A0E6E8-C577-7A1F-00AB-6B772533B464}"/>
              </a:ext>
            </a:extLst>
          </p:cNvPr>
          <p:cNvGrpSpPr/>
          <p:nvPr/>
        </p:nvGrpSpPr>
        <p:grpSpPr>
          <a:xfrm>
            <a:off x="3962400" y="1015648"/>
            <a:ext cx="1564053" cy="880121"/>
            <a:chOff x="10114182" y="63375"/>
            <a:chExt cx="2085404" cy="11734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AA6BD2-8654-235F-0E79-A48223A12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91" t="10566" r="3919" b="11116"/>
            <a:stretch/>
          </p:blipFill>
          <p:spPr>
            <a:xfrm>
              <a:off x="10114182" y="63375"/>
              <a:ext cx="2085404" cy="117349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594259-1D7F-FBAF-0EE3-26EEF5B9E87A}"/>
                </a:ext>
              </a:extLst>
            </p:cNvPr>
            <p:cNvSpPr/>
            <p:nvPr/>
          </p:nvSpPr>
          <p:spPr>
            <a:xfrm>
              <a:off x="11271565" y="144855"/>
              <a:ext cx="398352" cy="87500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3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D7B55F-6F80-833C-EACF-4771DFD44418}"/>
              </a:ext>
            </a:extLst>
          </p:cNvPr>
          <p:cNvGrpSpPr/>
          <p:nvPr/>
        </p:nvGrpSpPr>
        <p:grpSpPr>
          <a:xfrm>
            <a:off x="152400" y="1213402"/>
            <a:ext cx="3228975" cy="2463965"/>
            <a:chOff x="149762" y="1236869"/>
            <a:chExt cx="4305300" cy="32852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EDF13F-6874-A0F8-80C2-42AC3E49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762" y="1236869"/>
              <a:ext cx="4305300" cy="32852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96F1EA-4B71-7CCA-474A-A411E21DAC41}"/>
                </a:ext>
              </a:extLst>
            </p:cNvPr>
            <p:cNvSpPr txBox="1"/>
            <p:nvPr/>
          </p:nvSpPr>
          <p:spPr>
            <a:xfrm>
              <a:off x="640080" y="1559945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GAS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6E500C-990F-AD62-DABB-B3650CEFCA7C}"/>
              </a:ext>
            </a:extLst>
          </p:cNvPr>
          <p:cNvGrpSpPr/>
          <p:nvPr/>
        </p:nvGrpSpPr>
        <p:grpSpPr>
          <a:xfrm>
            <a:off x="3299339" y="2333231"/>
            <a:ext cx="3164447" cy="2538944"/>
            <a:chOff x="4391337" y="2120670"/>
            <a:chExt cx="4219263" cy="338525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10CE20-6E5B-673A-A1AA-2CDEF3151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375"/>
            <a:stretch/>
          </p:blipFill>
          <p:spPr>
            <a:xfrm>
              <a:off x="4391337" y="2120670"/>
              <a:ext cx="4219263" cy="33852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2664E7-1ACC-A2D9-2018-7BA3A88EE090}"/>
                </a:ext>
              </a:extLst>
            </p:cNvPr>
            <p:cNvSpPr txBox="1"/>
            <p:nvPr/>
          </p:nvSpPr>
          <p:spPr>
            <a:xfrm>
              <a:off x="6096000" y="2741045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GAS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628AA9-9990-4784-B7AA-175AD8F30A6F}"/>
                </a:ext>
              </a:extLst>
            </p:cNvPr>
            <p:cNvSpPr txBox="1"/>
            <p:nvPr/>
          </p:nvSpPr>
          <p:spPr>
            <a:xfrm>
              <a:off x="5117334" y="3813299"/>
              <a:ext cx="978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aerogel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19A510-477D-0599-B653-96721C95307F}"/>
              </a:ext>
            </a:extLst>
          </p:cNvPr>
          <p:cNvGrpSpPr/>
          <p:nvPr/>
        </p:nvGrpSpPr>
        <p:grpSpPr>
          <a:xfrm>
            <a:off x="6457950" y="1622079"/>
            <a:ext cx="2441938" cy="3789868"/>
            <a:chOff x="8849492" y="1280094"/>
            <a:chExt cx="3255917" cy="50531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0C5A85-7724-3658-6F8A-0A6DA4097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376" r="26477" b="50203"/>
            <a:stretch/>
          </p:blipFill>
          <p:spPr>
            <a:xfrm>
              <a:off x="8917577" y="4013354"/>
              <a:ext cx="3187832" cy="23198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D84F14-0889-37A3-62A0-21A6D7C09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813" b="50203"/>
            <a:stretch/>
          </p:blipFill>
          <p:spPr>
            <a:xfrm>
              <a:off x="8849492" y="1465057"/>
              <a:ext cx="3192746" cy="23198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B05AEF-E2D1-A604-F337-C5015B2984EE}"/>
                </a:ext>
              </a:extLst>
            </p:cNvPr>
            <p:cNvSpPr txBox="1"/>
            <p:nvPr/>
          </p:nvSpPr>
          <p:spPr>
            <a:xfrm>
              <a:off x="9967914" y="3871590"/>
              <a:ext cx="10871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    GAS  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6C36FE-43E8-DA12-605E-1C72EE881340}"/>
                </a:ext>
              </a:extLst>
            </p:cNvPr>
            <p:cNvSpPr txBox="1"/>
            <p:nvPr/>
          </p:nvSpPr>
          <p:spPr>
            <a:xfrm>
              <a:off x="9874427" y="1280094"/>
              <a:ext cx="135376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661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323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984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6464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83080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9696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96312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52928" algn="l" defTabSz="713232" rtl="0" eaLnBrk="1" latinLnBrk="0" hangingPunct="1">
                <a:defRPr sz="14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b="1" dirty="0"/>
                <a:t>   Aerogel  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055AF2-38A1-5F7E-7782-B1C5E6E00104}"/>
              </a:ext>
            </a:extLst>
          </p:cNvPr>
          <p:cNvSpPr txBox="1"/>
          <p:nvPr/>
        </p:nvSpPr>
        <p:spPr>
          <a:xfrm>
            <a:off x="348615" y="3828673"/>
            <a:ext cx="25946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i="0" u="none" strike="noStrike" baseline="0" dirty="0">
                <a:latin typeface="LiberationSans"/>
              </a:rPr>
              <a:t>GAS:</a:t>
            </a:r>
            <a:r>
              <a:rPr lang="en-US" sz="1800" b="0" i="0" u="none" strike="noStrike" baseline="0" dirty="0">
                <a:latin typeface="LiberationSans"/>
              </a:rPr>
              <a:t>  W/ conservative 70% safety factor 18 photoelectrons are detected at saturation</a:t>
            </a:r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C5EBC-2FF7-5A6D-2661-21DAC38A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forward RICH – </a:t>
            </a:r>
            <a:r>
              <a:rPr lang="en-US" dirty="0" err="1"/>
              <a:t>dRICH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64B05-74F1-6DE4-E6CD-90288351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9E199-F125-3528-AB02-03CECCDE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9F3AC-DC2E-4BC3-F5A3-4C3E6A8C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93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966804D-A5F8-D9EF-5E51-46233D20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14" y="992088"/>
            <a:ext cx="4688186" cy="44371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3 families (grouping by technologies)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None/>
            </a:pPr>
            <a:endParaRPr lang="en-GB" altLang="en-US" sz="105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en-US" sz="1050" dirty="0"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n-US" sz="105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Vacuum based PDs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PMTS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(SELEX, Hermes, </a:t>
            </a:r>
            <a:r>
              <a:rPr lang="en-GB" altLang="en-US" sz="105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BaBar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DIRC, NA62)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MAPMTs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altLang="en-US" sz="105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HeraB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COMPASS RICH-1 forward region, LHCb upgrade, </a:t>
            </a:r>
            <a:r>
              <a:rPr lang="en-GB" altLang="en-US" sz="105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GlueX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CLASS12,Panda forward-RICH)</a:t>
            </a:r>
          </a:p>
          <a:p>
            <a:pPr>
              <a:lnSpc>
                <a:spcPct val="100000"/>
              </a:lnSpc>
            </a:pPr>
            <a:endParaRPr lang="en-GB" altLang="en-US" sz="105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Hybride PMTs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(LHCb)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HAPD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(BELLE II aerogel-RICH)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MCP-PMT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(BELLE II barrel: TOP detector)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LAPPDs – large size MCP-PMTs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(under development, not used so far in experiments)</a:t>
            </a:r>
          </a:p>
          <a:p>
            <a:pPr>
              <a:lnSpc>
                <a:spcPct val="100000"/>
              </a:lnSpc>
            </a:pPr>
            <a:endParaRPr lang="en-GB" altLang="en-US" sz="105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n-US" sz="105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Gaseous PDs</a:t>
            </a: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Organic vapours - in practice only TMAE and TEA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(Delphi, OMEGA, SLD CRID, CLEO III, …)</a:t>
            </a:r>
          </a:p>
          <a:p>
            <a:pPr>
              <a:lnSpc>
                <a:spcPct val="100000"/>
              </a:lnSpc>
            </a:pPr>
            <a:r>
              <a:rPr lang="en-GB" altLang="en-US" sz="105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CsI</a:t>
            </a: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and open geometry</a:t>
            </a: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(HADES, COMPASS, ALICE, STAR, JLAB-HALL A)</a:t>
            </a:r>
          </a:p>
          <a:p>
            <a:pPr>
              <a:lnSpc>
                <a:spcPct val="100000"/>
              </a:lnSpc>
            </a:pPr>
            <a:r>
              <a:rPr lang="en-GB" altLang="en-US" sz="105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CsI</a:t>
            </a: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and MPGDs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(PHENIX HBD, no imaging, COMPASS RICH-1 2016-17 upgrade</a:t>
            </a:r>
            <a:endParaRPr lang="en-GB" altLang="en-US" sz="105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en-US" sz="1050" dirty="0"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endParaRPr lang="en-GB" altLang="en-US" sz="1050" dirty="0">
              <a:solidFill>
                <a:srgbClr val="008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n-US" sz="105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SiPMs</a:t>
            </a:r>
            <a:endParaRPr lang="en-GB" altLang="en-US" sz="1050" dirty="0"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Silicon PMs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GB" altLang="en-US" sz="105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 used </a:t>
            </a:r>
            <a:r>
              <a:rPr lang="en-GB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 far in any experiment)</a:t>
            </a:r>
            <a:r>
              <a:rPr lang="en-US" altLang="en-US" sz="105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radiation hardness , intrinsic noise</a:t>
            </a:r>
          </a:p>
          <a:p>
            <a:pPr lvl="1">
              <a:lnSpc>
                <a:spcPct val="100000"/>
              </a:lnSpc>
            </a:pPr>
            <a:r>
              <a:rPr lang="en-US" altLang="en-US" sz="1050" dirty="0">
                <a:solidFill>
                  <a:schemeClr val="tx1"/>
                </a:solidFill>
                <a:latin typeface="Arial" panose="020B0604020202020204" pitchFamily="34" charset="0"/>
              </a:rPr>
              <a:t>cooling to moderate</a:t>
            </a:r>
            <a:endParaRPr lang="en-US" altLang="en-US" sz="1050" dirty="0">
              <a:solidFill>
                <a:schemeClr val="tx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37E4DF-ABC3-4196-AE56-90F43BEE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for Cherenkov imaging detectors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CAA1C17E-4DF7-0CD2-8C53-AA7DCC2EB23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028525" y="992088"/>
            <a:ext cx="3578225" cy="1495425"/>
          </a:xfrm>
          <a:ln>
            <a:solidFill>
              <a:srgbClr val="0000CC"/>
            </a:solidFill>
          </a:ln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resolution (s)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75" b="1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PMTs, MAPMTs &gt;/~ 0.3 ns</a:t>
            </a:r>
            <a:endParaRPr lang="en-GB" altLang="en-US" sz="975" b="1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GB" altLang="en-US" sz="975" b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MCP-PMT &lt;&lt; 100 </a:t>
            </a:r>
            <a:r>
              <a:rPr lang="en-GB" altLang="en-US" sz="975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ps</a:t>
            </a:r>
            <a:endParaRPr lang="en-GB" altLang="en-US" sz="975" b="1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GB" altLang="en-US" sz="975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SiPM</a:t>
            </a:r>
            <a:r>
              <a:rPr lang="en-GB" altLang="en-US" sz="975" b="1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&lt;100 </a:t>
            </a:r>
            <a:r>
              <a:rPr lang="en-GB" altLang="en-US" sz="975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ps</a:t>
            </a:r>
            <a:endParaRPr lang="en-GB" altLang="en-US" sz="975" b="1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GB" altLang="en-US" sz="975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MWPCs &gt;/~ 20 - 400 ns </a:t>
            </a:r>
          </a:p>
          <a:p>
            <a:pPr lvl="1">
              <a:lnSpc>
                <a:spcPct val="70000"/>
              </a:lnSpc>
            </a:pPr>
            <a:r>
              <a:rPr lang="en-GB" altLang="en-US" sz="975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 dependent, ballistic deficit implications </a:t>
            </a:r>
            <a:r>
              <a:rPr lang="en-GB" altLang="en-US" sz="975" b="1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(*)</a:t>
            </a:r>
            <a:r>
              <a:rPr lang="en-GB" altLang="en-US" sz="975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70000"/>
              </a:lnSpc>
            </a:pPr>
            <a:r>
              <a:rPr lang="en-GB" altLang="en-US" sz="975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MPGDs ~ 7-10 ns (INTRINSIC)</a:t>
            </a:r>
          </a:p>
          <a:p>
            <a:pPr marL="0" indent="0">
              <a:lnSpc>
                <a:spcPct val="70000"/>
              </a:lnSpc>
              <a:buNone/>
            </a:pPr>
            <a:endParaRPr 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25BED70B-B4C3-63F5-4F38-76F415DE0B78}"/>
              </a:ext>
            </a:extLst>
          </p:cNvPr>
          <p:cNvSpPr txBox="1">
            <a:spLocks/>
          </p:cNvSpPr>
          <p:nvPr/>
        </p:nvSpPr>
        <p:spPr bwMode="auto">
          <a:xfrm>
            <a:off x="5029200" y="2561218"/>
            <a:ext cx="3578900" cy="122352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Operation in magnetic field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05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PMTs, MAPMTs, HPMTs  </a:t>
            </a:r>
            <a:r>
              <a:rPr 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GB" altLang="en-US" sz="1050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MCP-PMT </a:t>
            </a: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YES</a:t>
            </a:r>
          </a:p>
          <a:p>
            <a:pPr>
              <a:lnSpc>
                <a:spcPct val="70000"/>
              </a:lnSpc>
            </a:pPr>
            <a:r>
              <a:rPr lang="en-GB" altLang="en-US" sz="1050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MWPCs, MPGDs </a:t>
            </a:r>
            <a:r>
              <a:rPr lang="en-GB" altLang="en-US" sz="105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YES</a:t>
            </a:r>
          </a:p>
          <a:p>
            <a:pPr>
              <a:lnSpc>
                <a:spcPct val="70000"/>
              </a:lnSpc>
            </a:pPr>
            <a:r>
              <a:rPr lang="en-GB" sz="105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05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YES</a:t>
            </a:r>
            <a:endParaRPr lang="en-GB" sz="1053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endParaRPr lang="en-US" sz="1053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3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1B7DF7E-6F25-E7AA-6D50-00F9E814F3DF}"/>
              </a:ext>
            </a:extLst>
          </p:cNvPr>
          <p:cNvSpPr txBox="1">
            <a:spLocks/>
          </p:cNvSpPr>
          <p:nvPr/>
        </p:nvSpPr>
        <p:spPr>
          <a:xfrm>
            <a:off x="5029200" y="3837027"/>
            <a:ext cx="3590092" cy="159371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QE range</a:t>
            </a:r>
          </a:p>
          <a:p>
            <a:r>
              <a:rPr lang="en-US" sz="10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Vacuum-based devices: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50" b="1" dirty="0"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	l </a:t>
            </a:r>
            <a:r>
              <a:rPr lang="en-US" sz="10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300, 250, 200 nm   [also solar-blind] </a:t>
            </a:r>
            <a:endParaRPr lang="en-GB" altLang="en-US" sz="105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GB" altLang="en-US" sz="1050" b="1" dirty="0">
                <a:solidFill>
                  <a:srgbClr val="0000CC"/>
                </a:solidFill>
                <a:latin typeface="Arial" panose="020B0604020202020204" pitchFamily="34" charset="0"/>
              </a:rPr>
              <a:t>Gaseous devices (</a:t>
            </a:r>
            <a:r>
              <a:rPr lang="en-GB" altLang="en-US" sz="1050" b="1" dirty="0" err="1">
                <a:solidFill>
                  <a:srgbClr val="0000CC"/>
                </a:solidFill>
                <a:latin typeface="Arial" panose="020B0604020202020204" pitchFamily="34" charset="0"/>
              </a:rPr>
              <a:t>CsI</a:t>
            </a:r>
            <a:r>
              <a:rPr lang="en-GB" altLang="en-US" sz="1050" b="1" dirty="0">
                <a:solidFill>
                  <a:srgbClr val="0000CC"/>
                </a:solidFill>
                <a:latin typeface="Arial" panose="020B0604020202020204" pitchFamily="34" charset="0"/>
              </a:rPr>
              <a:t>):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GB" altLang="en-US" sz="1050" b="1" dirty="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en-US" sz="1050" b="1" dirty="0"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 l </a:t>
            </a:r>
            <a:r>
              <a:rPr lang="en-US" sz="10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205 nm </a:t>
            </a:r>
          </a:p>
          <a:p>
            <a:pPr>
              <a:lnSpc>
                <a:spcPct val="70000"/>
              </a:lnSpc>
            </a:pPr>
            <a:r>
              <a:rPr lang="en-US" altLang="en-US" sz="105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altLang="en-US" sz="10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1" indent="0">
              <a:lnSpc>
                <a:spcPct val="70000"/>
              </a:lnSpc>
              <a:buNone/>
            </a:pPr>
            <a:r>
              <a:rPr lang="en-US" altLang="en-US" sz="7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05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and near UV</a:t>
            </a:r>
            <a:endParaRPr lang="en-GB" altLang="en-US" sz="105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endParaRPr lang="en-GB" altLang="en-US" sz="1053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CBF3C-BE49-7EA3-4681-96D4EE16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F3635-A8A3-4358-083C-01D034A7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FF8B8-D927-0554-7C9E-F018D57A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175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11156DBC-D5E7-D11F-97FC-CC6AAE92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78" y="977700"/>
            <a:ext cx="4725620" cy="3005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LAPPD/HRPPD, large-size detectors of the MCP-PMT family </a:t>
            </a:r>
            <a:endParaRPr lang="en-US" sz="15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8B47A-5ACF-576A-AF5E-D1D747E1F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458212"/>
            <a:ext cx="1843585" cy="140166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59FFA9-4601-0890-C3F3-B74FF27A0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0" r="-1"/>
          <a:stretch/>
        </p:blipFill>
        <p:spPr>
          <a:xfrm>
            <a:off x="190501" y="1883926"/>
            <a:ext cx="922888" cy="1148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847B48-1F19-9611-522E-A4CA7BDDA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055" y="1412560"/>
            <a:ext cx="2727324" cy="108152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9C468825-97A2-9500-2264-2B496E50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78" y="1315619"/>
            <a:ext cx="1779531" cy="43906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LAPPD  </a:t>
            </a:r>
          </a:p>
          <a:p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 x 20 cm</a:t>
            </a:r>
            <a:r>
              <a:rPr lang="en-US" sz="1200" i="0" u="none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20 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pore)</a:t>
            </a:r>
            <a:endParaRPr lang="en-US" sz="12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6ED4FA0C-6E85-0D18-D895-FCAD65594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672" y="1073414"/>
            <a:ext cx="2261822" cy="25439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HRPPD (10 x 10 cm</a:t>
            </a:r>
            <a:r>
              <a:rPr lang="en-US" sz="1200" i="0" u="none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, 10 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pore)</a:t>
            </a:r>
            <a:endParaRPr lang="en-US" sz="12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3C9DEA55-4445-B07E-B73E-A86589DC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291" y="388144"/>
            <a:ext cx="763430" cy="25439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MCP-PMT</a:t>
            </a:r>
            <a:endParaRPr lang="en-US" sz="12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0A8F85-D2ED-5E60-0825-54E509B4D9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3381"/>
          <a:stretch/>
        </p:blipFill>
        <p:spPr>
          <a:xfrm>
            <a:off x="167927" y="3645301"/>
            <a:ext cx="2411010" cy="1748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39D83-D933-935A-D998-01E627D6C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662" y="1792038"/>
            <a:ext cx="2726777" cy="1401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040E7-946B-8310-9469-C396A7E9F7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62" r="3490" b="9639"/>
          <a:stretch/>
        </p:blipFill>
        <p:spPr>
          <a:xfrm>
            <a:off x="2686050" y="3926573"/>
            <a:ext cx="2086859" cy="1512308"/>
          </a:xfrm>
          <a:prstGeom prst="rect">
            <a:avLst/>
          </a:prstGeom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38860777-0152-D23F-E9CA-4A5F0264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44" y="3287545"/>
            <a:ext cx="2796434" cy="3005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 photon, Cherenkov light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194251-9649-CF52-D1C9-9CFC0C765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248" y="4104760"/>
            <a:ext cx="2202544" cy="1366778"/>
          </a:xfrm>
          <a:prstGeom prst="rect">
            <a:avLst/>
          </a:prstGeom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FB14A34B-2FB6-573E-E7B2-AFF90265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554" y="3610229"/>
            <a:ext cx="1751645" cy="5313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 photon,</a:t>
            </a:r>
          </a:p>
          <a:p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pulse </a:t>
            </a:r>
            <a:r>
              <a:rPr lang="en-US" sz="15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sourse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light </a:t>
            </a:r>
            <a:endParaRPr lang="en-US" sz="150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2CA17B-0228-C898-DBAD-A8B5D1F99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LAPPDs/HRPPDs for </a:t>
            </a:r>
            <a:r>
              <a:rPr lang="en-US" dirty="0" err="1"/>
              <a:t>pfRICH</a:t>
            </a:r>
            <a:r>
              <a:rPr lang="en-US" dirty="0"/>
              <a:t> (and </a:t>
            </a:r>
            <a:r>
              <a:rPr lang="en-US" dirty="0" err="1"/>
              <a:t>hpDIRC</a:t>
            </a:r>
            <a:r>
              <a:rPr lang="en-US" dirty="0"/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5D0B5-AA1B-1C58-37CF-1124DB7A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6BA7C-42D8-1FA5-004F-213CA97E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625B3-D611-E067-3047-3045A377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816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11156DBC-D5E7-D11F-97FC-CC6AAE92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58" y="1040823"/>
            <a:ext cx="6119519" cy="3005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SiPM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 array of pixelized Avalanche Photodiodes operated in Geiger mode</a:t>
            </a:r>
            <a:endParaRPr lang="en-US" sz="15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166678-6363-8AFF-F0CC-07617FD9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58" y="1790700"/>
            <a:ext cx="8698805" cy="34800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6450BB-A1DA-9EDE-D5FD-64CB97CC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SiPMs</a:t>
            </a:r>
            <a:r>
              <a:rPr lang="en-US" dirty="0"/>
              <a:t> for the </a:t>
            </a:r>
            <a:r>
              <a:rPr lang="en-US" dirty="0" err="1"/>
              <a:t>dRICH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C86A-B985-E47D-C6C3-F50766508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969998"/>
            <a:ext cx="2374205" cy="973102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93488-79C0-61EB-C22D-A3579E07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8AE64-0C69-74E6-16F4-FA4AD450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45254-8735-FF1E-AC21-83AAF173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03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>
            <a:extLst>
              <a:ext uri="{FF2B5EF4-FFF2-40B4-BE49-F238E27FC236}">
                <a16:creationId xmlns:a16="http://schemas.microsoft.com/office/drawing/2014/main" id="{11156DBC-D5E7-D11F-97FC-CC6AAE926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58" y="1040823"/>
            <a:ext cx="4355241" cy="30056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AC-LGAD - AC-coupled Low-Gain Avalanche Diode</a:t>
            </a:r>
            <a:endParaRPr lang="en-US" sz="15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7011-9192-CE9E-8086-3A3324102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044452"/>
            <a:ext cx="1550194" cy="1042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132C1B-B9CC-05EF-970C-05B12CCB0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14"/>
          <a:stretch/>
        </p:blipFill>
        <p:spPr>
          <a:xfrm>
            <a:off x="216759" y="1851264"/>
            <a:ext cx="8622441" cy="3499299"/>
          </a:xfrm>
          <a:prstGeom prst="rect">
            <a:avLst/>
          </a:prstGeom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BDB4845-BFA9-D425-A34A-3869996C1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58" y="1386346"/>
            <a:ext cx="2374042" cy="25439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69056" tIns="34529" rIns="69056" bIns="34529">
            <a:spAutoFit/>
          </a:bodyPr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Assuming 30 </a:t>
            </a:r>
            <a:r>
              <a:rPr lang="en-US" sz="120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r>
              <a:rPr lang="en-US" sz="12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time resolution</a:t>
            </a:r>
            <a:endParaRPr lang="en-US" sz="12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3E244C-BC7B-F6BF-8AAC-6F96FDB3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ToF for </a:t>
            </a:r>
            <a:r>
              <a:rPr lang="en-US" dirty="0" err="1"/>
              <a:t>ePIC</a:t>
            </a:r>
            <a:r>
              <a:rPr lang="en-US" dirty="0"/>
              <a:t>  (barrel and forward endcap)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72A5C3-1470-1F11-130F-CF018E18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9/26/2025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1B6A6-B9E4-2870-2C29-08264F9D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it-IT">
                <a:solidFill>
                  <a:srgbClr val="FFFFFF"/>
                </a:solidFill>
              </a:rPr>
              <a:t>XXXV International School "Francesco Romano"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C410E-DC50-BA78-76E1-1AF632CE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561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12471</TotalTime>
  <Words>12498</Words>
  <Application>Microsoft Office PowerPoint</Application>
  <PresentationFormat>On-screen Show (16:10)</PresentationFormat>
  <Paragraphs>2386</Paragraphs>
  <Slides>190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190</vt:i4>
      </vt:variant>
    </vt:vector>
  </HeadingPairs>
  <TitlesOfParts>
    <vt:vector size="232" baseType="lpstr">
      <vt:lpstr>ＭＳ Ｐゴシック</vt:lpstr>
      <vt:lpstr>ＭＳ Ｐゴシック</vt:lpstr>
      <vt:lpstr>AdvTimes</vt:lpstr>
      <vt:lpstr>Arial</vt:lpstr>
      <vt:lpstr>Arial Black</vt:lpstr>
      <vt:lpstr>Arial Narrow</vt:lpstr>
      <vt:lpstr>Ariual</vt:lpstr>
      <vt:lpstr>Calibri</vt:lpstr>
      <vt:lpstr>Calibri </vt:lpstr>
      <vt:lpstr>Calibri Light</vt:lpstr>
      <vt:lpstr>Calobri</vt:lpstr>
      <vt:lpstr>Cambria Math</vt:lpstr>
      <vt:lpstr>Castellar</vt:lpstr>
      <vt:lpstr>CharisSIL</vt:lpstr>
      <vt:lpstr>CMBX9</vt:lpstr>
      <vt:lpstr>CMMI8</vt:lpstr>
      <vt:lpstr>CMR10</vt:lpstr>
      <vt:lpstr>CMR12</vt:lpstr>
      <vt:lpstr>CMR8</vt:lpstr>
      <vt:lpstr>CMR9</vt:lpstr>
      <vt:lpstr>CMSS10</vt:lpstr>
      <vt:lpstr>CMSY8</vt:lpstr>
      <vt:lpstr>Comic Sans MS</vt:lpstr>
      <vt:lpstr>Corbel</vt:lpstr>
      <vt:lpstr>ff-meta-serif-web-pro</vt:lpstr>
      <vt:lpstr>Helvetica</vt:lpstr>
      <vt:lpstr>High Tower Text</vt:lpstr>
      <vt:lpstr>LiberationSans</vt:lpstr>
      <vt:lpstr>MathPackFive</vt:lpstr>
      <vt:lpstr>MathPackFour</vt:lpstr>
      <vt:lpstr>MathPackOne</vt:lpstr>
      <vt:lpstr>MathPackThirteen</vt:lpstr>
      <vt:lpstr>PoltypeAssorted</vt:lpstr>
      <vt:lpstr>Savoye LET</vt:lpstr>
      <vt:lpstr>Symbol</vt:lpstr>
      <vt:lpstr>Times</vt:lpstr>
      <vt:lpstr>Times New Roman</vt:lpstr>
      <vt:lpstr>Wingdings</vt:lpstr>
      <vt:lpstr>Wingdings 3</vt:lpstr>
      <vt:lpstr>Default Design</vt:lpstr>
      <vt:lpstr>Basis</vt:lpstr>
      <vt:lpstr>Equation</vt:lpstr>
      <vt:lpstr>Physics and Detectors at the Electron Ion Collider</vt:lpstr>
      <vt:lpstr>Outline</vt:lpstr>
      <vt:lpstr>Hot Question in Cold QCD</vt:lpstr>
      <vt:lpstr>TOOLs to study the INNER Structure</vt:lpstr>
      <vt:lpstr>DIS – Hera Legacy</vt:lpstr>
      <vt:lpstr>Kinematics of Deep Inelastic Scattering</vt:lpstr>
      <vt:lpstr>Inclusive Deep Inelastic Scattering and the quark parton model</vt:lpstr>
      <vt:lpstr>Transverse structure of the Nucleon</vt:lpstr>
      <vt:lpstr>Unified view of the Nucleon </vt:lpstr>
      <vt:lpstr>Confined parton motion in a hadron</vt:lpstr>
      <vt:lpstr>Structure of proton</vt:lpstr>
      <vt:lpstr>TMD evolution:</vt:lpstr>
      <vt:lpstr>Effect of QCD evolution</vt:lpstr>
      <vt:lpstr>What is happening at low-x?</vt:lpstr>
      <vt:lpstr>What do we learn from low-x studies?</vt:lpstr>
      <vt:lpstr>DIS around the world</vt:lpstr>
      <vt:lpstr>PowerPoint Presentation</vt:lpstr>
      <vt:lpstr>The Electron Ion Collider</vt:lpstr>
      <vt:lpstr>PowerPoint Presentation</vt:lpstr>
      <vt:lpstr>US-Based EICs / BNL selected</vt:lpstr>
      <vt:lpstr>JLEIC Realization</vt:lpstr>
      <vt:lpstr>eRHIC Realization</vt:lpstr>
      <vt:lpstr>What forms the Spin of the Proton</vt:lpstr>
      <vt:lpstr>TMDs</vt:lpstr>
      <vt:lpstr>2+1 D partonic image of the proton</vt:lpstr>
      <vt:lpstr>Evolution of a Proton – Deep into the Sea </vt:lpstr>
      <vt:lpstr>Diffraction: a signature of gluon saturation</vt:lpstr>
      <vt:lpstr>EIC: Impact on 1D Nuclear PDFs</vt:lpstr>
      <vt:lpstr>DIS AND sidis IN THE PAST</vt:lpstr>
      <vt:lpstr>DIS at SLAC</vt:lpstr>
      <vt:lpstr>Polarized Beam at SLAC</vt:lpstr>
      <vt:lpstr>The high-energy μ-beam @ CERN </vt:lpstr>
      <vt:lpstr>μ-beams Chromaticity and optics </vt:lpstr>
      <vt:lpstr>Using high-energy μ-beams </vt:lpstr>
      <vt:lpstr>Using high-energy μ-beams </vt:lpstr>
      <vt:lpstr>Using high-energy μ-beams </vt:lpstr>
      <vt:lpstr>A collider for DIS studies</vt:lpstr>
      <vt:lpstr>A collider for DIS studies</vt:lpstr>
      <vt:lpstr>e-beam polarimeters at HERA</vt:lpstr>
      <vt:lpstr>Intense e-beam</vt:lpstr>
      <vt:lpstr>CEBAF Polarized e-beam</vt:lpstr>
      <vt:lpstr>HERMES: Fixed target at HERA</vt:lpstr>
      <vt:lpstr>Solid state polarized targets </vt:lpstr>
      <vt:lpstr>Solid state polarized targets </vt:lpstr>
      <vt:lpstr>Solid state polarized targets </vt:lpstr>
      <vt:lpstr>Polarized targets for TMD studies  with fix target experiments </vt:lpstr>
      <vt:lpstr>SIDIS-dedicated Experiments:  HERMES</vt:lpstr>
      <vt:lpstr>HERMES PID, hint about performance </vt:lpstr>
      <vt:lpstr>HERMES PID SYSTEM</vt:lpstr>
      <vt:lpstr>HERMES RICH</vt:lpstr>
      <vt:lpstr>HERMES RICH</vt:lpstr>
      <vt:lpstr>SIDIS-dedicated Experiments:  COMPASS</vt:lpstr>
      <vt:lpstr>SIDIS-dedicated Experiments:  COMPASS</vt:lpstr>
      <vt:lpstr>COMPASS RICH</vt:lpstr>
      <vt:lpstr>COMPASS RICH</vt:lpstr>
      <vt:lpstr>JLab: scope for the 12 GeV program</vt:lpstr>
      <vt:lpstr>JLab</vt:lpstr>
      <vt:lpstr>HALL C - HMS and Super HMS</vt:lpstr>
      <vt:lpstr>HALL A - BB and SBB, SOLID</vt:lpstr>
      <vt:lpstr>CEBAF Large Acceptance Spectrometer 12 GeV</vt:lpstr>
      <vt:lpstr>HALL B - CLAS12: Tracking, calorimetry</vt:lpstr>
      <vt:lpstr>HALL B - CLAS12 PID: e/h separation</vt:lpstr>
      <vt:lpstr>CLAS12 PID: h identification (1/2)</vt:lpstr>
      <vt:lpstr>CLAS12 PID: h identification (2/2)</vt:lpstr>
      <vt:lpstr>Take-away messages</vt:lpstr>
      <vt:lpstr>The eic detector</vt:lpstr>
      <vt:lpstr>The ePIC Detector at EIC</vt:lpstr>
      <vt:lpstr>ePIC: an extended detector</vt:lpstr>
      <vt:lpstr>Usage  of RHIC tunnel and RHIC p/ion complex</vt:lpstr>
      <vt:lpstr>The EIC collider, in a nutshell</vt:lpstr>
      <vt:lpstr>The EIC collider, in a nutshell</vt:lpstr>
      <vt:lpstr>Handling and measuring the beam polarization </vt:lpstr>
      <vt:lpstr>Handling and measuring the beam polarization </vt:lpstr>
      <vt:lpstr>The detector challenges – from IR design</vt:lpstr>
      <vt:lpstr>Radiation rates</vt:lpstr>
      <vt:lpstr>Background sources</vt:lpstr>
      <vt:lpstr>Background sources</vt:lpstr>
      <vt:lpstr>The ePIC Detector at EIC</vt:lpstr>
      <vt:lpstr>The ePIC Central Detector, overview</vt:lpstr>
      <vt:lpstr>The ePIC experimental SOLENOID</vt:lpstr>
      <vt:lpstr>ePIC Tracking </vt:lpstr>
      <vt:lpstr>ePIC Tracking: a few words about technologies </vt:lpstr>
      <vt:lpstr>ePIC Tracking </vt:lpstr>
      <vt:lpstr>ELECTROMAGNETIC CALORIMETRY for ePIC</vt:lpstr>
      <vt:lpstr>ELECTROMAGNETIC CALORIMETRY for ePIC</vt:lpstr>
      <vt:lpstr>HADRON CALORIMETRY for ePIC</vt:lpstr>
      <vt:lpstr>HADRON CALORIMETRY for ePIC</vt:lpstr>
      <vt:lpstr>ePIC PID system – the double mission</vt:lpstr>
      <vt:lpstr>PID by Cherenkov imaging techniques </vt:lpstr>
      <vt:lpstr>The ePIC backward RICH – pfRICH </vt:lpstr>
      <vt:lpstr>The ePIC backward RICH – pfRICH </vt:lpstr>
      <vt:lpstr>The ePIC barrel RICH – hpDIRC </vt:lpstr>
      <vt:lpstr>The ePIC barrel RICH – hpDIRC </vt:lpstr>
      <vt:lpstr>The ePIC forward RICH – dRICH </vt:lpstr>
      <vt:lpstr>The ePIC forward RICH – dRICH </vt:lpstr>
      <vt:lpstr>Sensors for Cherenkov imaging detectors</vt:lpstr>
      <vt:lpstr>LAPPDs/HRPPDs for pfRICH (and hpDIRC)</vt:lpstr>
      <vt:lpstr>SiPMs for the dRICH </vt:lpstr>
      <vt:lpstr>ToF for ePIC  (barrel and forward endcap) </vt:lpstr>
      <vt:lpstr>FAR FORWARD</vt:lpstr>
      <vt:lpstr>FAR FORWARD</vt:lpstr>
      <vt:lpstr>PowerPoint Presentation</vt:lpstr>
      <vt:lpstr>The ePIC Detector at EIC</vt:lpstr>
      <vt:lpstr>ePIC – streaming readout </vt:lpstr>
      <vt:lpstr>ePIC Streaming RO/computer architecture </vt:lpstr>
      <vt:lpstr>Key for streaming: the timing system</vt:lpstr>
      <vt:lpstr>The ePIC Detector at EIC</vt:lpstr>
      <vt:lpstr>As a summary</vt:lpstr>
      <vt:lpstr>HOW to Access PDFs and tmdS</vt:lpstr>
      <vt:lpstr>Kinematics of Deep Inelastic Scattering</vt:lpstr>
      <vt:lpstr>Reference Frames - LAB</vt:lpstr>
      <vt:lpstr>Reference Frames - GNS</vt:lpstr>
      <vt:lpstr>Reference Frame – GNS-1</vt:lpstr>
      <vt:lpstr>Reference Frames – GNS-1</vt:lpstr>
      <vt:lpstr>Reference Frames – GNS-3</vt:lpstr>
      <vt:lpstr>Breit frame (infinite momentum frame)</vt:lpstr>
      <vt:lpstr>Azimuthal angles in the GNS or Breit</vt:lpstr>
      <vt:lpstr>Lepton and virtual photon in the GNS</vt:lpstr>
      <vt:lpstr>TMD kinematics in the GNS</vt:lpstr>
      <vt:lpstr>TMD kinematics in the Breit Frame</vt:lpstr>
      <vt:lpstr>ROOT Class as TTree entry</vt:lpstr>
      <vt:lpstr>Inclusive Deep Inelastic Scattering and the quark parton model</vt:lpstr>
      <vt:lpstr>Semi Inclusive Deep Inelastic Scattering </vt:lpstr>
      <vt:lpstr>Transverse Momentum dependent PDFs</vt:lpstr>
      <vt:lpstr>SIDIS access to TMDs</vt:lpstr>
      <vt:lpstr>TMD PDFs</vt:lpstr>
      <vt:lpstr>Semi Inclusive DIS full Cross Section </vt:lpstr>
      <vt:lpstr>The full SIDIS cross section for 1h - 1</vt:lpstr>
      <vt:lpstr>The full SIDIS cross section for 1h - 2</vt:lpstr>
      <vt:lpstr>The full SIDIS cross section for 1h - 3</vt:lpstr>
      <vt:lpstr>The full SIDIS cross section for 1h - 4</vt:lpstr>
      <vt:lpstr>The full SIDIS cross section for 1h - 5</vt:lpstr>
      <vt:lpstr>Introduced variables</vt:lpstr>
      <vt:lpstr>It is not over: more complications to come</vt:lpstr>
      <vt:lpstr>Target spin vector</vt:lpstr>
      <vt:lpstr>Rotation of the Spin vector</vt:lpstr>
      <vt:lpstr>The full SIDIS cross section for 1h - 4</vt:lpstr>
      <vt:lpstr>The full SIDIS cross section for 1h - 5</vt:lpstr>
      <vt:lpstr>LO content</vt:lpstr>
      <vt:lpstr>PS:</vt:lpstr>
      <vt:lpstr>PS2:</vt:lpstr>
      <vt:lpstr>Standard Cuts @ √s~17 GeV</vt:lpstr>
      <vt:lpstr>sin⁡θ and cos⁡θ at JLab and HERMES</vt:lpstr>
      <vt:lpstr>sin⁡θ and cos⁡θ at COMPASS and EIC</vt:lpstr>
      <vt:lpstr>Berger criterion (separation of CFR &amp;TFR)</vt:lpstr>
      <vt:lpstr>Berger criterion (separation of CFR &amp;TFR)</vt:lpstr>
      <vt:lpstr>How do we access it</vt:lpstr>
      <vt:lpstr>Accessing asymmetries</vt:lpstr>
      <vt:lpstr>Accessing the asymmetries </vt:lpstr>
      <vt:lpstr>Accessing the asymmetries - 2</vt:lpstr>
      <vt:lpstr>Accessing the asymmetries - 3</vt:lpstr>
      <vt:lpstr>Accessing the asymmetries - 5</vt:lpstr>
      <vt:lpstr>Accessing the asymmetries - 6</vt:lpstr>
      <vt:lpstr>Accessing the asymmetries - UEML</vt:lpstr>
      <vt:lpstr>Experiments accessing asymmetries </vt:lpstr>
      <vt:lpstr>Accessing TMD PDFs and FFs</vt:lpstr>
      <vt:lpstr>Unpolarized SIDIS </vt:lpstr>
      <vt:lpstr>Intrinsic transverse motion; an old story</vt:lpstr>
      <vt:lpstr>First measurements</vt:lpstr>
      <vt:lpstr>Unpolarised Azimuthal Modulation</vt:lpstr>
      <vt:lpstr>Unpolarised Azimuthal Modulation</vt:lpstr>
      <vt:lpstr>Cahn: Phys.Lett.B 78 (1978) 269</vt:lpstr>
      <vt:lpstr>Semi Inclusive unpolarised DIS Cross Section </vt:lpstr>
      <vt:lpstr>Positive vs Negative charged hadrons ((_^6)LiD)</vt:lpstr>
      <vt:lpstr>Positive vs Negative charged hadrons (〖LH〗_2)</vt:lpstr>
      <vt:lpstr>Unpolarized q_T distributions</vt:lpstr>
      <vt:lpstr>Slope dependence </vt:lpstr>
      <vt:lpstr>Phenomenological fits</vt:lpstr>
      <vt:lpstr>Z^0 cross-section at STAR</vt:lpstr>
      <vt:lpstr>Unpolarised Azimuthal Modulation</vt:lpstr>
      <vt:lpstr>Cahn cos⁡〖ϕ_h 〗 and Boer-Mulders cos⁡〖2ϕ_h 〗 Asyms</vt:lpstr>
      <vt:lpstr>Single spin asymmetries</vt:lpstr>
      <vt:lpstr>TMDs, few facts</vt:lpstr>
      <vt:lpstr>Transversity PDF</vt:lpstr>
      <vt:lpstr>Transversity</vt:lpstr>
      <vt:lpstr>First Results: HERMES and COMPASS</vt:lpstr>
      <vt:lpstr>Collins asymmetry on proton</vt:lpstr>
      <vt:lpstr>Collins asymmetry on proton. Multidimensional</vt:lpstr>
      <vt:lpstr>TMDs at STAR</vt:lpstr>
      <vt:lpstr>TSA of inclusive jets and π^± within jets from STAR</vt:lpstr>
      <vt:lpstr>TSA of inclusive jets and π^± within jets from STAR</vt:lpstr>
      <vt:lpstr>TSA of inclusive jets and π^± within jets from STAR</vt:lpstr>
      <vt:lpstr>Interference fragmentation functions in pp</vt:lpstr>
      <vt:lpstr>HERMES 3D ssa - COLLINS</vt:lpstr>
      <vt:lpstr>Λ transverse spin transfer from COMPASS</vt:lpstr>
      <vt:lpstr>Λ transverse spin transfer from STAR</vt:lpstr>
      <vt:lpstr>Sivers Asymmetry</vt:lpstr>
      <vt:lpstr>HERMES 3D ssa - SIVERS</vt:lpstr>
      <vt:lpstr>Sivers change of sign – no conclusive status</vt:lpstr>
      <vt:lpstr>HERMES 3D ssa – WORM GEAR (II)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on TMDs from SIDIS measurements</dc:title>
  <dc:creator>Andrea Bressan</dc:creator>
  <cp:lastModifiedBy>BRESSAN ANDREA</cp:lastModifiedBy>
  <cp:revision>148</cp:revision>
  <dcterms:modified xsi:type="dcterms:W3CDTF">2025-09-29T07:41:59Z</dcterms:modified>
</cp:coreProperties>
</file>