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589" r:id="rId3"/>
    <p:sldId id="571" r:id="rId4"/>
    <p:sldId id="260" r:id="rId5"/>
    <p:sldId id="591" r:id="rId6"/>
    <p:sldId id="263" r:id="rId7"/>
    <p:sldId id="575" r:id="rId8"/>
    <p:sldId id="597" r:id="rId9"/>
    <p:sldId id="264" r:id="rId10"/>
    <p:sldId id="598" r:id="rId11"/>
    <p:sldId id="58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B55FF"/>
    <a:srgbClr val="34E420"/>
    <a:srgbClr val="4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9" autoAdjust="0"/>
    <p:restoredTop sz="93530" autoAdjust="0"/>
  </p:normalViewPr>
  <p:slideViewPr>
    <p:cSldViewPr snapToGrid="0" snapToObjects="1">
      <p:cViewPr varScale="1">
        <p:scale>
          <a:sx n="110" d="100"/>
          <a:sy n="110" d="100"/>
        </p:scale>
        <p:origin x="1376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8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A9562-205D-144D-A767-40F7145E3236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35D8-3A61-7044-8996-1DC56658B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91770"/>
            <a:ext cx="8228763" cy="150719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5316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188"/>
            <a:ext cx="8228763" cy="397748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93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059" y="2445608"/>
            <a:ext cx="8391953" cy="1470025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030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i="0" dirty="0">
                <a:solidFill>
                  <a:srgbClr val="0307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ouble-</a:t>
            </a:r>
            <a:r>
              <a:rPr lang="en-GB" sz="2800" i="0" dirty="0">
                <a:solidFill>
                  <a:srgbClr val="03070F"/>
                </a:solidFill>
                <a:effectLst/>
                <a:latin typeface="Symbol" pitchFamily="2" charset="2"/>
                <a:cs typeface="Arial" panose="020B0604020202020204" pitchFamily="34" charset="0"/>
              </a:rPr>
              <a:t>g</a:t>
            </a:r>
            <a:r>
              <a:rPr lang="en-GB" sz="2800" i="0" dirty="0">
                <a:solidFill>
                  <a:srgbClr val="0307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decay process and its links with </a:t>
            </a:r>
            <a:r>
              <a:rPr lang="en-US" sz="2800" dirty="0"/>
              <a:t>2</a:t>
            </a:r>
            <a:r>
              <a:rPr lang="en-US" sz="2800" dirty="0">
                <a:latin typeface="Symbol" pitchFamily="2" charset="2"/>
              </a:rPr>
              <a:t>b0n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3600450"/>
            <a:ext cx="7772400" cy="1588"/>
          </a:xfrm>
          <a:prstGeom prst="line">
            <a:avLst/>
          </a:prstGeom>
          <a:ln w="114300" cap="rnd">
            <a:gradFill flip="none" rotWithShape="1">
              <a:gsLst>
                <a:gs pos="8100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E8BE-0CDE-0847-AA56-92EB8185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</a:t>
            </a:r>
            <a:r>
              <a:rPr lang="en-GB" dirty="0"/>
              <a:t>a</a:t>
            </a:r>
            <a:r>
              <a:rPr lang="en-IT" dirty="0"/>
              <a:t>rge experimental challenges!</a:t>
            </a:r>
          </a:p>
        </p:txBody>
      </p:sp>
      <p:pic>
        <p:nvPicPr>
          <p:cNvPr id="4" name="Picture 3" descr="A large blue machine in a factory&#10;&#10;Description automatically generated">
            <a:extLst>
              <a:ext uri="{FF2B5EF4-FFF2-40B4-BE49-F238E27FC236}">
                <a16:creationId xmlns:a16="http://schemas.microsoft.com/office/drawing/2014/main" id="{7B4319FF-F1DF-26F7-9E05-3A5D456B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6" y="2332405"/>
            <a:ext cx="2513047" cy="1884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F9F9E-0AAC-0C7C-6FAD-E623F6CDC696}"/>
              </a:ext>
            </a:extLst>
          </p:cNvPr>
          <p:cNvSpPr txBox="1"/>
          <p:nvPr/>
        </p:nvSpPr>
        <p:spPr>
          <a:xfrm>
            <a:off x="314375" y="1288176"/>
            <a:ext cx="8401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 Nazionali di Legnaro (INFN) </a:t>
            </a:r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SPES </a:t>
            </a:r>
            <a:r>
              <a:rPr lang="it-IT" altLang="en-IT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Cyclotron</a:t>
            </a:r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</a:t>
            </a:r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40-70 MeV – up to 200 </a:t>
            </a:r>
            <a:r>
              <a:rPr lang="it-IT" altLang="en-IT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μA</a:t>
            </a:r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en-IT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2E06403-C1EB-F409-004F-D59E07B4B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70" y="2023984"/>
            <a:ext cx="2113898" cy="2269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5018B6-C8E4-FD1A-1359-9A4CB235891F}"/>
              </a:ext>
            </a:extLst>
          </p:cNvPr>
          <p:cNvSpPr txBox="1"/>
          <p:nvPr/>
        </p:nvSpPr>
        <p:spPr>
          <a:xfrm>
            <a:off x="5346668" y="2156016"/>
            <a:ext cx="216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Total XS = 900 mb 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473BECA8-D50B-7162-6A84-071272A838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77" b="8197"/>
          <a:stretch/>
        </p:blipFill>
        <p:spPr>
          <a:xfrm>
            <a:off x="492059" y="4366173"/>
            <a:ext cx="4022997" cy="23874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0E630D-2F0B-BD19-30B5-DDF938CA9A8D}"/>
              </a:ext>
            </a:extLst>
          </p:cNvPr>
          <p:cNvSpPr txBox="1"/>
          <p:nvPr/>
        </p:nvSpPr>
        <p:spPr>
          <a:xfrm>
            <a:off x="6110989" y="2943934"/>
            <a:ext cx="1968809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XS </a:t>
            </a:r>
            <a:r>
              <a:rPr lang="it-IT" baseline="-25000" dirty="0"/>
              <a:t>(DIAS/ALL) </a:t>
            </a:r>
            <a:r>
              <a:rPr lang="it-IT" dirty="0"/>
              <a:t>~ 10</a:t>
            </a:r>
            <a:r>
              <a:rPr lang="it-IT" baseline="30000" dirty="0"/>
              <a:t>-7</a:t>
            </a:r>
          </a:p>
        </p:txBody>
      </p:sp>
      <p:pic>
        <p:nvPicPr>
          <p:cNvPr id="12" name="Picture 11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ACFCD15-958F-B0B7-47B0-4B1803476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310" y="5161331"/>
            <a:ext cx="1968810" cy="1544269"/>
          </a:xfrm>
          <a:prstGeom prst="rect">
            <a:avLst/>
          </a:prstGeom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08FB6F3-4B6D-A5EA-9DFC-2255003BA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668" y="4172620"/>
            <a:ext cx="2513047" cy="11694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6544C4-F335-357E-9D88-E7661365550B}"/>
              </a:ext>
            </a:extLst>
          </p:cNvPr>
          <p:cNvSpPr txBox="1"/>
          <p:nvPr/>
        </p:nvSpPr>
        <p:spPr>
          <a:xfrm>
            <a:off x="4762653" y="5367451"/>
            <a:ext cx="233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CsI</a:t>
            </a:r>
            <a:r>
              <a:rPr lang="it-IT" dirty="0"/>
              <a:t> detectors for </a:t>
            </a:r>
            <a:r>
              <a:rPr lang="it-IT" b="1" dirty="0" err="1"/>
              <a:t>trition</a:t>
            </a:r>
            <a:r>
              <a:rPr lang="it-IT" b="1" dirty="0"/>
              <a:t> </a:t>
            </a:r>
            <a:r>
              <a:rPr lang="it-IT" b="1" dirty="0" err="1"/>
              <a:t>identification</a:t>
            </a:r>
            <a:endParaRPr lang="it-IT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BDA2DC-498B-EB2C-6BB8-A12CDB42DF33}"/>
              </a:ext>
            </a:extLst>
          </p:cNvPr>
          <p:cNvSpPr txBox="1"/>
          <p:nvPr/>
        </p:nvSpPr>
        <p:spPr>
          <a:xfrm>
            <a:off x="1787853" y="6107260"/>
            <a:ext cx="318001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IT" dirty="0">
                <a:sym typeface="Wingdings" pitchFamily="2" charset="2"/>
              </a:rPr>
              <a:t>Clock resolution 100 ps for more than 30000 channels!!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9940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E8BE-0CDE-0847-AA56-92EB8185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8143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1E9F375-CFEB-A6B1-64C5-B3C9C37235E2}"/>
              </a:ext>
            </a:extLst>
          </p:cNvPr>
          <p:cNvGrpSpPr/>
          <p:nvPr/>
        </p:nvGrpSpPr>
        <p:grpSpPr>
          <a:xfrm>
            <a:off x="675560" y="1630399"/>
            <a:ext cx="7428960" cy="2975760"/>
            <a:chOff x="328320" y="1179000"/>
            <a:chExt cx="7428960" cy="29757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24F766-6F19-720F-9BBA-90C5D9EA725A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752920" y="1179000"/>
              <a:ext cx="4951080" cy="585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CustomShape 5">
              <a:extLst>
                <a:ext uri="{FF2B5EF4-FFF2-40B4-BE49-F238E27FC236}">
                  <a16:creationId xmlns:a16="http://schemas.microsoft.com/office/drawing/2014/main" id="{7DA012B2-80A7-BAEC-981F-1C6ACEF6C2D4}"/>
                </a:ext>
              </a:extLst>
            </p:cNvPr>
            <p:cNvSpPr/>
            <p:nvPr/>
          </p:nvSpPr>
          <p:spPr>
            <a:xfrm>
              <a:off x="5976000" y="1179000"/>
              <a:ext cx="1008000" cy="591840"/>
            </a:xfrm>
            <a:prstGeom prst="rect">
              <a:avLst/>
            </a:prstGeom>
            <a:solidFill>
              <a:srgbClr val="C9211E">
                <a:alpha val="14000"/>
              </a:srgbClr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9AC56E1A-4E13-DD95-A512-6871E0A3154B}"/>
                </a:ext>
              </a:extLst>
            </p:cNvPr>
            <p:cNvSpPr/>
            <p:nvPr/>
          </p:nvSpPr>
          <p:spPr>
            <a:xfrm>
              <a:off x="4320000" y="1179000"/>
              <a:ext cx="1529280" cy="591840"/>
            </a:xfrm>
            <a:prstGeom prst="rect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CustomShape 7">
              <a:extLst>
                <a:ext uri="{FF2B5EF4-FFF2-40B4-BE49-F238E27FC236}">
                  <a16:creationId xmlns:a16="http://schemas.microsoft.com/office/drawing/2014/main" id="{BD4CBEBC-2D61-B954-57B0-9A1ECF5EEAAA}"/>
                </a:ext>
              </a:extLst>
            </p:cNvPr>
            <p:cNvSpPr/>
            <p:nvPr/>
          </p:nvSpPr>
          <p:spPr>
            <a:xfrm>
              <a:off x="7101000" y="1179000"/>
              <a:ext cx="656280" cy="597960"/>
            </a:xfrm>
            <a:prstGeom prst="rect">
              <a:avLst/>
            </a:prstGeom>
            <a:solidFill>
              <a:srgbClr val="0000FF">
                <a:alpha val="14000"/>
              </a:srgbClr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05DDC3-9F1B-B08C-6D95-DE506CAC1970}"/>
                </a:ext>
              </a:extLst>
            </p:cNvPr>
            <p:cNvPicPr/>
            <p:nvPr/>
          </p:nvPicPr>
          <p:blipFill>
            <a:blip r:embed="rId2"/>
            <a:srcRect l="63881" r="13919"/>
            <a:stretch/>
          </p:blipFill>
          <p:spPr>
            <a:xfrm>
              <a:off x="328320" y="3569760"/>
              <a:ext cx="1098360" cy="585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stomShape 8">
              <a:extLst>
                <a:ext uri="{FF2B5EF4-FFF2-40B4-BE49-F238E27FC236}">
                  <a16:creationId xmlns:a16="http://schemas.microsoft.com/office/drawing/2014/main" id="{70DBAA3A-7817-0689-D5A8-934A1F99FE96}"/>
                </a:ext>
              </a:extLst>
            </p:cNvPr>
            <p:cNvSpPr/>
            <p:nvPr/>
          </p:nvSpPr>
          <p:spPr>
            <a:xfrm>
              <a:off x="374040" y="3526560"/>
              <a:ext cx="1008000" cy="591840"/>
            </a:xfrm>
            <a:prstGeom prst="rect">
              <a:avLst/>
            </a:prstGeom>
            <a:solidFill>
              <a:srgbClr val="C9211E">
                <a:alpha val="14000"/>
              </a:srgbClr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F3383D-A6B7-BD64-1B71-59B9A27FD87D}"/>
                </a:ext>
              </a:extLst>
            </p:cNvPr>
            <p:cNvPicPr/>
            <p:nvPr/>
          </p:nvPicPr>
          <p:blipFill>
            <a:blip r:embed="rId2"/>
            <a:srcRect l="31935" r="37108"/>
            <a:stretch/>
          </p:blipFill>
          <p:spPr>
            <a:xfrm>
              <a:off x="377640" y="2815560"/>
              <a:ext cx="1532160" cy="585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CustomShape 9">
              <a:extLst>
                <a:ext uri="{FF2B5EF4-FFF2-40B4-BE49-F238E27FC236}">
                  <a16:creationId xmlns:a16="http://schemas.microsoft.com/office/drawing/2014/main" id="{C4A94B98-F605-3A64-7A9D-987A3F465B1B}"/>
                </a:ext>
              </a:extLst>
            </p:cNvPr>
            <p:cNvSpPr/>
            <p:nvPr/>
          </p:nvSpPr>
          <p:spPr>
            <a:xfrm>
              <a:off x="377640" y="2808720"/>
              <a:ext cx="1515600" cy="591840"/>
            </a:xfrm>
            <a:prstGeom prst="rect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A301CE-837A-38EF-2CB1-58E9453EB588}"/>
                </a:ext>
              </a:extLst>
            </p:cNvPr>
            <p:cNvPicPr/>
            <p:nvPr/>
          </p:nvPicPr>
          <p:blipFill>
            <a:blip r:embed="rId2"/>
            <a:srcRect l="87799"/>
            <a:stretch/>
          </p:blipFill>
          <p:spPr>
            <a:xfrm>
              <a:off x="434160" y="2144160"/>
              <a:ext cx="603360" cy="585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CustomShape 10">
              <a:extLst>
                <a:ext uri="{FF2B5EF4-FFF2-40B4-BE49-F238E27FC236}">
                  <a16:creationId xmlns:a16="http://schemas.microsoft.com/office/drawing/2014/main" id="{5EB88F1E-66DF-AD2F-DB2A-53975BD3D5DB}"/>
                </a:ext>
              </a:extLst>
            </p:cNvPr>
            <p:cNvSpPr/>
            <p:nvPr/>
          </p:nvSpPr>
          <p:spPr>
            <a:xfrm>
              <a:off x="381240" y="2144160"/>
              <a:ext cx="656280" cy="597960"/>
            </a:xfrm>
            <a:prstGeom prst="rect">
              <a:avLst/>
            </a:prstGeom>
            <a:solidFill>
              <a:srgbClr val="0000FF">
                <a:alpha val="14000"/>
              </a:srgbClr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TextShape 11">
              <a:extLst>
                <a:ext uri="{FF2B5EF4-FFF2-40B4-BE49-F238E27FC236}">
                  <a16:creationId xmlns:a16="http://schemas.microsoft.com/office/drawing/2014/main" id="{D4C24DAE-EC70-E221-0AA8-BD870DF806ED}"/>
                </a:ext>
              </a:extLst>
            </p:cNvPr>
            <p:cNvSpPr txBox="1"/>
            <p:nvPr/>
          </p:nvSpPr>
          <p:spPr>
            <a:xfrm>
              <a:off x="1949760" y="2234880"/>
              <a:ext cx="3077280" cy="1006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it-IT" sz="1800" b="0" strike="noStrike" spc="-1">
                  <a:solidFill>
                    <a:srgbClr val="2F4F4F"/>
                  </a:solidFill>
                  <a:latin typeface="Arial"/>
                </a:rPr>
                <a:t>New Physics parameter</a:t>
              </a:r>
              <a:endParaRPr lang="it-IT" sz="1800" b="0" strike="noStrike" spc="-1">
                <a:latin typeface="Arial"/>
              </a:endParaRPr>
            </a:p>
            <a:p>
              <a:endParaRPr lang="it-IT" sz="1800" b="0" strike="noStrike" spc="-1">
                <a:latin typeface="Arial"/>
              </a:endParaRPr>
            </a:p>
            <a:p>
              <a:r>
                <a:rPr lang="it-IT" sz="1050" b="0" strike="noStrike" spc="-1">
                  <a:solidFill>
                    <a:srgbClr val="2F4F4F"/>
                  </a:solidFill>
                  <a:latin typeface="Arial"/>
                </a:rPr>
                <a:t>     </a:t>
              </a:r>
              <a:endParaRPr lang="it-IT" sz="1050" b="0" strike="noStrike" spc="-1">
                <a:latin typeface="Arial"/>
              </a:endParaRPr>
            </a:p>
            <a:p>
              <a:r>
                <a:rPr lang="it-IT" sz="1800" b="0" strike="noStrike" spc="-1">
                  <a:solidFill>
                    <a:srgbClr val="2F4F4F"/>
                  </a:solidFill>
                  <a:latin typeface="Arial"/>
                </a:rPr>
                <a:t>Phase space Factor</a:t>
              </a:r>
              <a:endParaRPr lang="it-IT" sz="1800" b="0" strike="noStrike" spc="-1">
                <a:latin typeface="Arial"/>
              </a:endParaRPr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95F2C51B-6AD4-1748-6094-2175F4DBE153}"/>
              </a:ext>
            </a:extLst>
          </p:cNvPr>
          <p:cNvGrpSpPr/>
          <p:nvPr/>
        </p:nvGrpSpPr>
        <p:grpSpPr>
          <a:xfrm>
            <a:off x="2286200" y="3865279"/>
            <a:ext cx="3528000" cy="858240"/>
            <a:chOff x="1938960" y="3413880"/>
            <a:chExt cx="3528000" cy="858240"/>
          </a:xfrm>
        </p:grpSpPr>
        <p:sp>
          <p:nvSpPr>
            <p:cNvPr id="17" name="TextShape 13">
              <a:extLst>
                <a:ext uri="{FF2B5EF4-FFF2-40B4-BE49-F238E27FC236}">
                  <a16:creationId xmlns:a16="http://schemas.microsoft.com/office/drawing/2014/main" id="{ABC192BB-2517-4054-C522-A25DF21C9FBC}"/>
                </a:ext>
              </a:extLst>
            </p:cNvPr>
            <p:cNvSpPr txBox="1"/>
            <p:nvPr/>
          </p:nvSpPr>
          <p:spPr>
            <a:xfrm>
              <a:off x="1938960" y="3413880"/>
              <a:ext cx="3528000" cy="8582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it-IT" sz="1800" b="0" strike="noStrike" spc="-1">
                  <a:solidFill>
                    <a:srgbClr val="2F4F4F"/>
                  </a:solidFill>
                  <a:latin typeface="Arial"/>
                </a:rPr>
                <a:t>Nuclear Matrix Element (NME) brings the </a:t>
              </a:r>
              <a:r>
                <a:rPr lang="it-IT" sz="1800" b="1" strike="noStrike" spc="-1">
                  <a:solidFill>
                    <a:srgbClr val="2F4F4F"/>
                  </a:solidFill>
                  <a:latin typeface="Arial"/>
                </a:rPr>
                <a:t>large uncertainties</a:t>
              </a:r>
              <a:r>
                <a:rPr lang="it-IT" sz="1800" b="0" strike="noStrike" spc="-1">
                  <a:solidFill>
                    <a:srgbClr val="2F4F4F"/>
                  </a:solidFill>
                  <a:latin typeface="Arial"/>
                </a:rPr>
                <a:t> in DBD half-lifes</a:t>
              </a:r>
              <a:endParaRPr lang="it-IT" sz="1800" b="0" strike="noStrike" spc="-1">
                <a:latin typeface="Arial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E33B02-FDC9-0A4E-AA44-E5BC29556220}"/>
              </a:ext>
            </a:extLst>
          </p:cNvPr>
          <p:cNvSpPr txBox="1">
            <a:spLocks/>
          </p:cNvSpPr>
          <p:nvPr/>
        </p:nvSpPr>
        <p:spPr bwMode="auto">
          <a:xfrm>
            <a:off x="759600" y="42768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it-IT" sz="4000" kern="0" spc="-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4000" kern="0" spc="-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νββ</a:t>
            </a:r>
            <a:r>
              <a:rPr lang="it-IT" kern="0" spc="-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 - role of Nuclear Physics</a:t>
            </a:r>
            <a:br>
              <a:rPr lang="it-IT" kern="0" spc="-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3DDDFD-5D5B-5EAF-EE7E-247AF19F123F}"/>
              </a:ext>
            </a:extLst>
          </p:cNvPr>
          <p:cNvPicPr/>
          <p:nvPr/>
        </p:nvPicPr>
        <p:blipFill>
          <a:blip r:embed="rId3"/>
          <a:srcRect b="9548"/>
          <a:stretch/>
        </p:blipFill>
        <p:spPr>
          <a:xfrm>
            <a:off x="4572000" y="4725295"/>
            <a:ext cx="4248000" cy="204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46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different colored shapes&#10;&#10;Description automatically generated">
            <a:extLst>
              <a:ext uri="{FF2B5EF4-FFF2-40B4-BE49-F238E27FC236}">
                <a16:creationId xmlns:a16="http://schemas.microsoft.com/office/drawing/2014/main" id="{27D8AE5D-6E7F-5EDE-0F81-C8E23DB9D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7" y="2150731"/>
            <a:ext cx="5046562" cy="3092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27015-31BA-0347-857F-68BBB3C2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Theoretical</a:t>
            </a:r>
            <a:r>
              <a:rPr lang="it-IT" dirty="0"/>
              <a:t> NME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52418-2641-E34B-870B-EF9B6FC49889}"/>
              </a:ext>
            </a:extLst>
          </p:cNvPr>
          <p:cNvSpPr txBox="1"/>
          <p:nvPr/>
        </p:nvSpPr>
        <p:spPr>
          <a:xfrm>
            <a:off x="5403475" y="1720842"/>
            <a:ext cx="3420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Theoretical</a:t>
            </a:r>
            <a:r>
              <a:rPr lang="it-IT" dirty="0"/>
              <a:t> </a:t>
            </a:r>
            <a:r>
              <a:rPr lang="it-IT" dirty="0" err="1"/>
              <a:t>Nuclear</a:t>
            </a:r>
            <a:r>
              <a:rPr lang="it-IT" dirty="0"/>
              <a:t> Matrix </a:t>
            </a:r>
            <a:r>
              <a:rPr lang="it-IT" dirty="0" err="1"/>
              <a:t>Elements</a:t>
            </a:r>
            <a:r>
              <a:rPr lang="it-IT" dirty="0"/>
              <a:t> (NME) </a:t>
            </a:r>
            <a:r>
              <a:rPr lang="it-IT" dirty="0" err="1"/>
              <a:t>disagree</a:t>
            </a:r>
            <a:r>
              <a:rPr lang="it-IT" dirty="0"/>
              <a:t> by more </a:t>
            </a:r>
            <a:r>
              <a:rPr lang="it-IT" dirty="0" err="1"/>
              <a:t>than</a:t>
            </a:r>
            <a:r>
              <a:rPr lang="it-IT" dirty="0"/>
              <a:t> a </a:t>
            </a:r>
            <a:r>
              <a:rPr lang="it-IT" dirty="0" err="1"/>
              <a:t>factor</a:t>
            </a:r>
            <a:r>
              <a:rPr lang="it-IT" dirty="0"/>
              <a:t> of 2. </a:t>
            </a:r>
            <a:r>
              <a:rPr lang="it-IT" dirty="0" err="1"/>
              <a:t>Maybe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quenching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9740E7-3136-CB40-82F3-2EC079E1C1CE}"/>
              </a:ext>
            </a:extLst>
          </p:cNvPr>
          <p:cNvSpPr/>
          <p:nvPr/>
        </p:nvSpPr>
        <p:spPr>
          <a:xfrm>
            <a:off x="1160930" y="3101006"/>
            <a:ext cx="645459" cy="2514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BF115-A27C-264B-B665-618FC3985203}"/>
              </a:ext>
            </a:extLst>
          </p:cNvPr>
          <p:cNvSpPr txBox="1"/>
          <p:nvPr/>
        </p:nvSpPr>
        <p:spPr>
          <a:xfrm>
            <a:off x="5264523" y="3434976"/>
            <a:ext cx="3697941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In the case of </a:t>
            </a:r>
            <a:r>
              <a:rPr lang="it-IT" baseline="30000" dirty="0"/>
              <a:t>48</a:t>
            </a:r>
            <a:r>
              <a:rPr lang="it-IT" dirty="0"/>
              <a:t>Ca the </a:t>
            </a:r>
            <a:r>
              <a:rPr lang="it-IT" dirty="0" err="1"/>
              <a:t>uncertainty</a:t>
            </a:r>
            <a:r>
              <a:rPr lang="it-IT" dirty="0"/>
              <a:t> in the M</a:t>
            </a:r>
            <a:r>
              <a:rPr lang="it-IT" baseline="30000" dirty="0"/>
              <a:t>0v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 more </a:t>
            </a:r>
            <a:r>
              <a:rPr lang="it-IT" dirty="0" err="1">
                <a:sym typeface="Wingdings" pitchFamily="2" charset="2"/>
              </a:rPr>
              <a:t>than</a:t>
            </a:r>
            <a:r>
              <a:rPr lang="it-IT" dirty="0">
                <a:sym typeface="Wingdings" pitchFamily="2" charset="2"/>
              </a:rPr>
              <a:t> an </a:t>
            </a:r>
            <a:r>
              <a:rPr lang="it-IT" dirty="0" err="1">
                <a:sym typeface="Wingdings" pitchFamily="2" charset="2"/>
              </a:rPr>
              <a:t>order</a:t>
            </a:r>
            <a:r>
              <a:rPr lang="it-IT" dirty="0">
                <a:sym typeface="Wingdings" pitchFamily="2" charset="2"/>
              </a:rPr>
              <a:t> of </a:t>
            </a:r>
            <a:r>
              <a:rPr lang="it-IT" dirty="0" err="1">
                <a:sym typeface="Wingdings" pitchFamily="2" charset="2"/>
              </a:rPr>
              <a:t>magnitude</a:t>
            </a:r>
            <a:r>
              <a:rPr lang="it-IT" dirty="0">
                <a:sym typeface="Wingdings" pitchFamily="2" charset="2"/>
              </a:rPr>
              <a:t> in the T</a:t>
            </a:r>
            <a:r>
              <a:rPr lang="it-IT" baseline="-25000" dirty="0">
                <a:sym typeface="Wingdings" pitchFamily="2" charset="2"/>
              </a:rPr>
              <a:t>1/2</a:t>
            </a:r>
            <a:endParaRPr lang="it-IT" baseline="-25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E134E-A727-AB43-BD9F-4C45F2135C14}"/>
              </a:ext>
            </a:extLst>
          </p:cNvPr>
          <p:cNvCxnSpPr>
            <a:cxnSpLocks/>
          </p:cNvCxnSpPr>
          <p:nvPr/>
        </p:nvCxnSpPr>
        <p:spPr>
          <a:xfrm flipV="1">
            <a:off x="1824318" y="4444678"/>
            <a:ext cx="3366247" cy="3180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3A736CB-C360-0FF0-2663-7A9F2DFC60EE}"/>
              </a:ext>
            </a:extLst>
          </p:cNvPr>
          <p:cNvSpPr/>
          <p:nvPr/>
        </p:nvSpPr>
        <p:spPr>
          <a:xfrm>
            <a:off x="710879" y="5926039"/>
            <a:ext cx="6299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Agostini, Benato,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Detwiler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Menéndez and Vissani </a:t>
            </a:r>
            <a:r>
              <a:rPr lang="en-GB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Rev. Mod. Phys 95 (2023).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0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/>
          <p:nvPr/>
        </p:nvPicPr>
        <p:blipFill>
          <a:blip r:embed="rId2"/>
          <a:stretch/>
        </p:blipFill>
        <p:spPr>
          <a:xfrm>
            <a:off x="261568" y="3066676"/>
            <a:ext cx="8460615" cy="2876916"/>
          </a:xfrm>
          <a:prstGeom prst="rect">
            <a:avLst/>
          </a:prstGeom>
          <a:ln>
            <a:noFill/>
          </a:ln>
        </p:spPr>
      </p:pic>
      <p:sp>
        <p:nvSpPr>
          <p:cNvPr id="100" name="Line 3"/>
          <p:cNvSpPr/>
          <p:nvPr/>
        </p:nvSpPr>
        <p:spPr>
          <a:xfrm flipV="1">
            <a:off x="1550792" y="4273282"/>
            <a:ext cx="1167094" cy="22859"/>
          </a:xfrm>
          <a:prstGeom prst="line">
            <a:avLst/>
          </a:prstGeom>
          <a:ln w="76320">
            <a:solidFill>
              <a:srgbClr val="C9211E">
                <a:alpha val="7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1" name="CustomShape 4"/>
          <p:cNvSpPr/>
          <p:nvPr/>
        </p:nvSpPr>
        <p:spPr>
          <a:xfrm>
            <a:off x="1825422" y="4225933"/>
            <a:ext cx="131600" cy="137151"/>
          </a:xfrm>
          <a:prstGeom prst="ellipse">
            <a:avLst/>
          </a:prstGeom>
          <a:solidFill>
            <a:srgbClr val="000000"/>
          </a:solidFill>
          <a:ln>
            <a:solidFill>
              <a:srgbClr val="FFFFFF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2" name="Line 5"/>
          <p:cNvSpPr/>
          <p:nvPr/>
        </p:nvSpPr>
        <p:spPr>
          <a:xfrm>
            <a:off x="2717886" y="4273283"/>
            <a:ext cx="0" cy="1172972"/>
          </a:xfrm>
          <a:prstGeom prst="line">
            <a:avLst/>
          </a:prstGeom>
          <a:ln w="19080">
            <a:solidFill>
              <a:srgbClr val="2F4F4F"/>
            </a:solidFill>
            <a:custDash>
              <a:ds d="6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3" name="Line 6"/>
          <p:cNvSpPr/>
          <p:nvPr/>
        </p:nvSpPr>
        <p:spPr>
          <a:xfrm>
            <a:off x="1542302" y="4273283"/>
            <a:ext cx="0" cy="1172972"/>
          </a:xfrm>
          <a:prstGeom prst="line">
            <a:avLst/>
          </a:prstGeom>
          <a:ln w="19080">
            <a:solidFill>
              <a:srgbClr val="2F4F4F"/>
            </a:solidFill>
            <a:custDash>
              <a:ds d="6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4" name="CustomShape 7"/>
          <p:cNvSpPr/>
          <p:nvPr/>
        </p:nvSpPr>
        <p:spPr>
          <a:xfrm>
            <a:off x="1739538" y="5681045"/>
            <a:ext cx="2014168" cy="45749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5" name="CustomShape 8"/>
          <p:cNvSpPr/>
          <p:nvPr/>
        </p:nvSpPr>
        <p:spPr>
          <a:xfrm rot="5391600">
            <a:off x="2081111" y="5148440"/>
            <a:ext cx="114619" cy="1147174"/>
          </a:xfrm>
          <a:custGeom>
            <a:avLst/>
            <a:gdLst/>
            <a:ahLst/>
            <a:cxnLst/>
            <a:rect l="0" t="0" r="r" b="b"/>
            <a:pathLst>
              <a:path w="353" h="3515">
                <a:moveTo>
                  <a:pt x="0" y="0"/>
                </a:moveTo>
                <a:cubicBezTo>
                  <a:pt x="87" y="0"/>
                  <a:pt x="175" y="147"/>
                  <a:pt x="175" y="293"/>
                </a:cubicBezTo>
                <a:lnTo>
                  <a:pt x="176" y="1465"/>
                </a:lnTo>
                <a:cubicBezTo>
                  <a:pt x="177" y="1611"/>
                  <a:pt x="265" y="1758"/>
                  <a:pt x="352" y="1758"/>
                </a:cubicBezTo>
                <a:cubicBezTo>
                  <a:pt x="265" y="1758"/>
                  <a:pt x="176" y="1904"/>
                  <a:pt x="177" y="2050"/>
                </a:cubicBezTo>
                <a:lnTo>
                  <a:pt x="178" y="3222"/>
                </a:lnTo>
                <a:cubicBezTo>
                  <a:pt x="178" y="3368"/>
                  <a:pt x="89" y="3514"/>
                  <a:pt x="2" y="3514"/>
                </a:cubicBezTo>
              </a:path>
            </a:pathLst>
          </a:custGeom>
          <a:noFill/>
          <a:ln w="19080">
            <a:solidFill>
              <a:srgbClr val="2F4F4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6" name="TextShape 9"/>
          <p:cNvSpPr txBox="1"/>
          <p:nvPr/>
        </p:nvSpPr>
        <p:spPr>
          <a:xfrm>
            <a:off x="885607" y="5837463"/>
            <a:ext cx="4462975" cy="33896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it-IT" sz="1633" b="1" spc="-1">
                <a:latin typeface="Arial"/>
              </a:rPr>
              <a:t>Strong constraints on M</a:t>
            </a:r>
            <a:r>
              <a:rPr lang="it-IT" sz="1814" b="1" spc="-1" baseline="33000">
                <a:latin typeface="Arial"/>
              </a:rPr>
              <a:t>0</a:t>
            </a:r>
            <a:r>
              <a:rPr lang="it-IT" sz="1814" b="1" spc="-1" baseline="33000">
                <a:latin typeface="Arial"/>
                <a:ea typeface="Arial"/>
              </a:rPr>
              <a:t>ν</a:t>
            </a:r>
            <a:endParaRPr lang="it-IT" sz="1814" spc="-1">
              <a:latin typeface="Arial"/>
            </a:endParaRPr>
          </a:p>
        </p:txBody>
      </p:sp>
      <p:sp>
        <p:nvSpPr>
          <p:cNvPr id="108" name="TextShape 11"/>
          <p:cNvSpPr txBox="1"/>
          <p:nvPr/>
        </p:nvSpPr>
        <p:spPr>
          <a:xfrm rot="16186800">
            <a:off x="7586438" y="4026736"/>
            <a:ext cx="2657800" cy="36410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it-IT" sz="998" spc="-1">
                <a:solidFill>
                  <a:srgbClr val="2F4F4F"/>
                </a:solidFill>
                <a:latin typeface="Arial"/>
              </a:rPr>
              <a:t>[B. Romeo et al., Phys. Lett. B 827 (2022)]</a:t>
            </a:r>
            <a:endParaRPr lang="it-IT" sz="998" spc="-1">
              <a:latin typeface="Arial"/>
            </a:endParaRPr>
          </a:p>
        </p:txBody>
      </p:sp>
      <p:sp>
        <p:nvSpPr>
          <p:cNvPr id="109" name="TextShape 12"/>
          <p:cNvSpPr txBox="1"/>
          <p:nvPr/>
        </p:nvSpPr>
        <p:spPr>
          <a:xfrm>
            <a:off x="953431" y="1440932"/>
            <a:ext cx="7768752" cy="1242854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it-IT" sz="1633" spc="-1" dirty="0">
                <a:latin typeface="Arial"/>
                <a:ea typeface="Noto Sans CJK SC"/>
              </a:rPr>
              <a:t>Strong </a:t>
            </a:r>
            <a:r>
              <a:rPr lang="it-IT" sz="1633" spc="-1" dirty="0" err="1">
                <a:latin typeface="Arial"/>
                <a:ea typeface="Noto Sans CJK SC"/>
              </a:rPr>
              <a:t>correlation</a:t>
            </a:r>
            <a:r>
              <a:rPr lang="it-IT" sz="1633" spc="-1" dirty="0">
                <a:latin typeface="Arial"/>
                <a:ea typeface="Noto Sans CJK SC"/>
              </a:rPr>
              <a:t> </a:t>
            </a:r>
            <a:r>
              <a:rPr lang="it-IT" sz="1633" spc="-1" dirty="0" err="1">
                <a:latin typeface="Arial"/>
                <a:ea typeface="Noto Sans CJK SC"/>
              </a:rPr>
              <a:t>between</a:t>
            </a:r>
            <a:r>
              <a:rPr lang="it-IT" sz="1633" spc="-1" dirty="0">
                <a:latin typeface="Arial"/>
                <a:ea typeface="Noto Sans CJK SC"/>
              </a:rPr>
              <a:t> </a:t>
            </a:r>
            <a:r>
              <a:rPr lang="it-IT" sz="1633" b="1" spc="-1" dirty="0" err="1">
                <a:latin typeface="Arial"/>
                <a:ea typeface="Noto Sans CJK SC"/>
              </a:rPr>
              <a:t>NMEs</a:t>
            </a:r>
            <a:r>
              <a:rPr lang="it-IT" sz="1633" b="1" spc="-1" dirty="0">
                <a:latin typeface="Arial"/>
                <a:ea typeface="Noto Sans CJK SC"/>
              </a:rPr>
              <a:t> of 2</a:t>
            </a:r>
            <a:r>
              <a:rPr lang="it-IT" sz="1633" b="1" spc="-1" dirty="0">
                <a:latin typeface="Arial"/>
                <a:ea typeface="Arial"/>
              </a:rPr>
              <a:t>ɣ-decays</a:t>
            </a:r>
            <a:r>
              <a:rPr lang="it-IT" sz="1633" spc="-1" dirty="0">
                <a:latin typeface="Arial"/>
                <a:ea typeface="Arial"/>
              </a:rPr>
              <a:t> from </a:t>
            </a:r>
            <a:r>
              <a:rPr lang="it-IT" sz="1633" spc="-1" dirty="0">
                <a:latin typeface="Arial"/>
                <a:ea typeface="Noto Sans CJK SC"/>
              </a:rPr>
              <a:t>DIAS to </a:t>
            </a:r>
            <a:r>
              <a:rPr lang="it-IT" sz="1633" spc="-1" dirty="0" err="1">
                <a:latin typeface="Arial"/>
                <a:ea typeface="Noto Sans CJK SC"/>
              </a:rPr>
              <a:t>g.s</a:t>
            </a:r>
            <a:r>
              <a:rPr lang="it-IT" sz="1633" spc="-1" dirty="0">
                <a:latin typeface="Arial"/>
                <a:ea typeface="Noto Sans CJK SC"/>
              </a:rPr>
              <a:t>. and </a:t>
            </a:r>
            <a:r>
              <a:rPr lang="it-IT" sz="1633" b="1" spc="-1" dirty="0">
                <a:latin typeface="Arial"/>
                <a:ea typeface="Noto Sans CJK SC"/>
              </a:rPr>
              <a:t>0</a:t>
            </a:r>
            <a:r>
              <a:rPr lang="it-IT" sz="1633" b="1" spc="-1" dirty="0">
                <a:latin typeface="Arial"/>
                <a:ea typeface="Arial"/>
              </a:rPr>
              <a:t>νββ </a:t>
            </a:r>
            <a:r>
              <a:rPr lang="it-IT" sz="1633" spc="-1" dirty="0" err="1">
                <a:latin typeface="Arial"/>
                <a:ea typeface="Arial"/>
              </a:rPr>
              <a:t>decays</a:t>
            </a:r>
            <a:r>
              <a:rPr lang="it-IT" sz="1633" spc="-1" dirty="0">
                <a:latin typeface="Arial"/>
                <a:ea typeface="Noto Sans CJK SC"/>
              </a:rPr>
              <a:t> </a:t>
            </a:r>
            <a:r>
              <a:rPr lang="it-IT" sz="1633" spc="-1" dirty="0" err="1">
                <a:latin typeface="Arial"/>
              </a:rPr>
              <a:t>found</a:t>
            </a:r>
            <a:r>
              <a:rPr lang="it-IT" sz="1633" spc="-1" dirty="0">
                <a:latin typeface="Arial"/>
              </a:rPr>
              <a:t>. </a:t>
            </a:r>
          </a:p>
          <a:p>
            <a:endParaRPr lang="it-IT" sz="1633" spc="-1" dirty="0">
              <a:latin typeface="Arial"/>
            </a:endParaRPr>
          </a:p>
          <a:p>
            <a:r>
              <a:rPr lang="it-IT" sz="1633" spc="-1" dirty="0">
                <a:latin typeface="Arial"/>
              </a:rPr>
              <a:t>The </a:t>
            </a:r>
            <a:r>
              <a:rPr lang="it-IT" sz="1633" spc="-1" dirty="0" err="1">
                <a:latin typeface="Arial"/>
              </a:rPr>
              <a:t>correlation</a:t>
            </a:r>
            <a:r>
              <a:rPr lang="it-IT" sz="1633" spc="-1" dirty="0">
                <a:latin typeface="Arial"/>
              </a:rPr>
              <a:t> </a:t>
            </a:r>
            <a:r>
              <a:rPr lang="it-IT" sz="1633" spc="-1" dirty="0" err="1">
                <a:latin typeface="Arial"/>
              </a:rPr>
              <a:t>holds</a:t>
            </a:r>
            <a:r>
              <a:rPr lang="it-IT" sz="1633" spc="-1" dirty="0">
                <a:latin typeface="Arial"/>
              </a:rPr>
              <a:t> </a:t>
            </a:r>
            <a:r>
              <a:rPr lang="it-IT" sz="1633" spc="-1" dirty="0" err="1">
                <a:latin typeface="Arial"/>
              </a:rPr>
              <a:t>if</a:t>
            </a:r>
            <a:r>
              <a:rPr lang="it-IT" sz="1633" spc="-1" dirty="0">
                <a:latin typeface="Arial"/>
              </a:rPr>
              <a:t> </a:t>
            </a:r>
            <a:r>
              <a:rPr lang="it-IT" sz="1633" spc="-1" dirty="0" err="1">
                <a:latin typeface="Arial"/>
              </a:rPr>
              <a:t>we</a:t>
            </a:r>
            <a:r>
              <a:rPr lang="it-IT" sz="1633" spc="-1" dirty="0">
                <a:latin typeface="Arial"/>
              </a:rPr>
              <a:t> </a:t>
            </a:r>
            <a:r>
              <a:rPr lang="it-IT" sz="1633" spc="-1" dirty="0" err="1">
                <a:latin typeface="Arial"/>
              </a:rPr>
              <a:t>consider</a:t>
            </a:r>
            <a:r>
              <a:rPr lang="it-IT" sz="1633" spc="-1" dirty="0">
                <a:latin typeface="Arial"/>
              </a:rPr>
              <a:t> </a:t>
            </a:r>
            <a:r>
              <a:rPr lang="it-IT" sz="1633" b="1" spc="-1" dirty="0">
                <a:latin typeface="Arial"/>
              </a:rPr>
              <a:t>M1M1 </a:t>
            </a:r>
            <a:r>
              <a:rPr lang="it-IT" sz="1633" b="1" spc="-1" dirty="0" err="1">
                <a:latin typeface="Arial"/>
              </a:rPr>
              <a:t>decays</a:t>
            </a:r>
            <a:r>
              <a:rPr lang="it-IT" sz="1633" spc="-1" dirty="0">
                <a:latin typeface="Arial"/>
              </a:rPr>
              <a:t> with </a:t>
            </a:r>
            <a:r>
              <a:rPr lang="it-IT" sz="1633" b="1" spc="-1" dirty="0" err="1">
                <a:latin typeface="Arial"/>
              </a:rPr>
              <a:t>equal</a:t>
            </a:r>
            <a:r>
              <a:rPr lang="it-IT" sz="1633" b="1" spc="-1" dirty="0">
                <a:latin typeface="Arial"/>
              </a:rPr>
              <a:t>-energy </a:t>
            </a:r>
            <a:r>
              <a:rPr lang="it-IT" sz="1633" b="1" spc="-1" dirty="0" err="1">
                <a:latin typeface="Arial"/>
              </a:rPr>
              <a:t>gammas</a:t>
            </a:r>
            <a:r>
              <a:rPr lang="it-IT" sz="1633" spc="-1" dirty="0">
                <a:latin typeface="Arial"/>
              </a:rPr>
              <a:t>.</a:t>
            </a:r>
          </a:p>
        </p:txBody>
      </p:sp>
      <p:sp>
        <p:nvSpPr>
          <p:cNvPr id="110" name="CustomShape 13"/>
          <p:cNvSpPr/>
          <p:nvPr/>
        </p:nvSpPr>
        <p:spPr>
          <a:xfrm>
            <a:off x="652678" y="2312568"/>
            <a:ext cx="239362" cy="145968"/>
          </a:xfrm>
          <a:custGeom>
            <a:avLst/>
            <a:gdLst/>
            <a:ahLst/>
            <a:cxnLst/>
            <a:rect l="0" t="0" r="r" b="b"/>
            <a:pathLst>
              <a:path w="735" h="449">
                <a:moveTo>
                  <a:pt x="0" y="112"/>
                </a:moveTo>
                <a:lnTo>
                  <a:pt x="550" y="112"/>
                </a:lnTo>
                <a:lnTo>
                  <a:pt x="550" y="0"/>
                </a:lnTo>
                <a:lnTo>
                  <a:pt x="734" y="224"/>
                </a:lnTo>
                <a:lnTo>
                  <a:pt x="550" y="448"/>
                </a:lnTo>
                <a:lnTo>
                  <a:pt x="550" y="336"/>
                </a:lnTo>
                <a:lnTo>
                  <a:pt x="0" y="336"/>
                </a:lnTo>
                <a:lnTo>
                  <a:pt x="0" y="112"/>
                </a:lnTo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AB9B5-1545-B5BB-2830-1FE336BA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dirty="0"/>
              <a:t>Correlation 2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with </a:t>
            </a:r>
            <a:r>
              <a:rPr lang="it-IT" sz="3600" spc="-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0</a:t>
            </a:r>
            <a:r>
              <a:rPr lang="it-IT" sz="3600" spc="-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Arial"/>
              </a:rPr>
              <a:t>νββ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2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/>
          <p:nvPr/>
        </p:nvPicPr>
        <p:blipFill>
          <a:blip r:embed="rId2"/>
          <a:stretch/>
        </p:blipFill>
        <p:spPr>
          <a:xfrm>
            <a:off x="6020951" y="1527957"/>
            <a:ext cx="2894223" cy="2252550"/>
          </a:xfrm>
          <a:prstGeom prst="rect">
            <a:avLst/>
          </a:prstGeom>
          <a:ln>
            <a:noFill/>
          </a:ln>
        </p:spPr>
      </p:pic>
      <p:sp>
        <p:nvSpPr>
          <p:cNvPr id="139" name="TextShape 3"/>
          <p:cNvSpPr txBox="1"/>
          <p:nvPr/>
        </p:nvSpPr>
        <p:spPr>
          <a:xfrm>
            <a:off x="6623111" y="1282131"/>
            <a:ext cx="2292063" cy="54632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it-IT" sz="1633" b="1" spc="-1" dirty="0">
                <a:latin typeface="Arial"/>
              </a:rPr>
              <a:t>Second order EM </a:t>
            </a:r>
            <a:endParaRPr lang="it-IT" sz="1633" spc="-1" dirty="0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2910225" y="1512609"/>
            <a:ext cx="2974654" cy="1027657"/>
          </a:xfrm>
          <a:custGeom>
            <a:avLst/>
            <a:gdLst/>
            <a:ahLst/>
            <a:cxnLst/>
            <a:rect l="0" t="0" r="r" b="b"/>
            <a:pathLst>
              <a:path w="8440" h="3149">
                <a:moveTo>
                  <a:pt x="524" y="0"/>
                </a:moveTo>
                <a:lnTo>
                  <a:pt x="525" y="0"/>
                </a:lnTo>
                <a:cubicBezTo>
                  <a:pt x="433" y="0"/>
                  <a:pt x="342" y="24"/>
                  <a:pt x="262" y="70"/>
                </a:cubicBezTo>
                <a:cubicBezTo>
                  <a:pt x="183" y="116"/>
                  <a:pt x="116" y="183"/>
                  <a:pt x="70" y="262"/>
                </a:cubicBezTo>
                <a:cubicBezTo>
                  <a:pt x="24" y="342"/>
                  <a:pt x="0" y="433"/>
                  <a:pt x="0" y="525"/>
                </a:cubicBezTo>
                <a:lnTo>
                  <a:pt x="0" y="2623"/>
                </a:lnTo>
                <a:lnTo>
                  <a:pt x="0" y="2623"/>
                </a:lnTo>
                <a:cubicBezTo>
                  <a:pt x="0" y="2715"/>
                  <a:pt x="24" y="2806"/>
                  <a:pt x="70" y="2886"/>
                </a:cubicBezTo>
                <a:cubicBezTo>
                  <a:pt x="116" y="2965"/>
                  <a:pt x="183" y="3032"/>
                  <a:pt x="262" y="3078"/>
                </a:cubicBezTo>
                <a:cubicBezTo>
                  <a:pt x="342" y="3124"/>
                  <a:pt x="433" y="3148"/>
                  <a:pt x="525" y="3148"/>
                </a:cubicBezTo>
                <a:lnTo>
                  <a:pt x="7914" y="3148"/>
                </a:lnTo>
                <a:lnTo>
                  <a:pt x="7914" y="3148"/>
                </a:lnTo>
                <a:cubicBezTo>
                  <a:pt x="8006" y="3148"/>
                  <a:pt x="8097" y="3124"/>
                  <a:pt x="8177" y="3078"/>
                </a:cubicBezTo>
                <a:cubicBezTo>
                  <a:pt x="8256" y="3032"/>
                  <a:pt x="8323" y="2965"/>
                  <a:pt x="8369" y="2886"/>
                </a:cubicBezTo>
                <a:cubicBezTo>
                  <a:pt x="8415" y="2806"/>
                  <a:pt x="8439" y="2715"/>
                  <a:pt x="8439" y="2623"/>
                </a:cubicBezTo>
                <a:lnTo>
                  <a:pt x="8439" y="524"/>
                </a:lnTo>
                <a:lnTo>
                  <a:pt x="8439" y="525"/>
                </a:lnTo>
                <a:lnTo>
                  <a:pt x="8439" y="525"/>
                </a:lnTo>
                <a:cubicBezTo>
                  <a:pt x="8439" y="433"/>
                  <a:pt x="8415" y="342"/>
                  <a:pt x="8369" y="262"/>
                </a:cubicBezTo>
                <a:cubicBezTo>
                  <a:pt x="8323" y="183"/>
                  <a:pt x="8256" y="116"/>
                  <a:pt x="8177" y="70"/>
                </a:cubicBezTo>
                <a:cubicBezTo>
                  <a:pt x="8097" y="24"/>
                  <a:pt x="8006" y="0"/>
                  <a:pt x="7914" y="0"/>
                </a:cubicBezTo>
                <a:lnTo>
                  <a:pt x="524" y="0"/>
                </a:lnTo>
              </a:path>
            </a:pathLst>
          </a:custGeom>
          <a:solidFill>
            <a:srgbClr val="C9211E">
              <a:alpha val="34000"/>
            </a:srgbClr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41" name="TextShape 5"/>
          <p:cNvSpPr txBox="1"/>
          <p:nvPr/>
        </p:nvSpPr>
        <p:spPr>
          <a:xfrm>
            <a:off x="2952350" y="1610901"/>
            <a:ext cx="2974654" cy="94014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14" b="1" spc="-1">
                <a:latin typeface="Arial"/>
                <a:ea typeface="Noto Sans CJK SC"/>
              </a:rPr>
              <a:t>E</a:t>
            </a:r>
            <a:r>
              <a:rPr lang="it-IT" sz="2177" b="1" spc="-1" baseline="-33000">
                <a:latin typeface="Arial"/>
                <a:ea typeface="Noto Sans CJK SC"/>
              </a:rPr>
              <a:t>0</a:t>
            </a:r>
            <a:r>
              <a:rPr lang="it-IT" sz="1814" b="1" spc="-1" baseline="-33000">
                <a:latin typeface="Arial"/>
                <a:ea typeface="Noto Sans CJK SC"/>
              </a:rPr>
              <a:t> </a:t>
            </a:r>
            <a:r>
              <a:rPr lang="it-IT" sz="1814" b="1" spc="-1">
                <a:latin typeface="Arial"/>
                <a:ea typeface="Noto Sans CJK SC"/>
              </a:rPr>
              <a:t>= E</a:t>
            </a:r>
            <a:r>
              <a:rPr lang="it-IT" sz="2177" b="1" spc="-1" baseline="-33000">
                <a:latin typeface="Arial"/>
                <a:ea typeface="Noto Sans CJK SC"/>
              </a:rPr>
              <a:t>1</a:t>
            </a:r>
            <a:r>
              <a:rPr lang="it-IT" sz="1814" b="1" spc="-1" baseline="-33000">
                <a:latin typeface="Arial"/>
                <a:ea typeface="Noto Sans CJK SC"/>
              </a:rPr>
              <a:t> </a:t>
            </a:r>
            <a:r>
              <a:rPr lang="it-IT" sz="1814" b="1" spc="-1">
                <a:latin typeface="Arial"/>
                <a:ea typeface="Noto Sans CJK SC"/>
              </a:rPr>
              <a:t>+ </a:t>
            </a:r>
            <a:r>
              <a:rPr lang="it-IT" sz="1814" b="1" spc="-1">
                <a:latin typeface="Arial"/>
              </a:rPr>
              <a:t>E</a:t>
            </a:r>
            <a:r>
              <a:rPr lang="it-IT" sz="2177" b="1" spc="-1" baseline="-33000">
                <a:latin typeface="Arial"/>
              </a:rPr>
              <a:t>2</a:t>
            </a:r>
            <a:endParaRPr lang="it-IT" sz="2177" spc="-1">
              <a:latin typeface="Arial"/>
            </a:endParaRPr>
          </a:p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14" b="1" spc="-1">
                <a:latin typeface="Arial"/>
              </a:rPr>
              <a:t>E</a:t>
            </a:r>
            <a:r>
              <a:rPr lang="it-IT" sz="2177" b="1" spc="-1" baseline="-33000">
                <a:latin typeface="Arial"/>
              </a:rPr>
              <a:t>1</a:t>
            </a:r>
            <a:r>
              <a:rPr lang="it-IT" sz="1814" b="1" spc="-1">
                <a:latin typeface="Arial"/>
              </a:rPr>
              <a:t>, E</a:t>
            </a:r>
            <a:r>
              <a:rPr lang="it-IT" sz="2177" b="1" spc="-1" baseline="-33000">
                <a:latin typeface="Arial"/>
              </a:rPr>
              <a:t>2</a:t>
            </a:r>
            <a:r>
              <a:rPr lang="it-IT" sz="1814" b="1" spc="-1">
                <a:latin typeface="Arial"/>
              </a:rPr>
              <a:t> are continuous</a:t>
            </a:r>
            <a:endParaRPr lang="it-IT" sz="1814" spc="-1">
              <a:latin typeface="Arial"/>
            </a:endParaRPr>
          </a:p>
        </p:txBody>
      </p:sp>
      <p:pic>
        <p:nvPicPr>
          <p:cNvPr id="142" name="Picture 141"/>
          <p:cNvPicPr/>
          <p:nvPr/>
        </p:nvPicPr>
        <p:blipFill>
          <a:blip r:embed="rId3"/>
          <a:srcRect l="50354"/>
          <a:stretch/>
        </p:blipFill>
        <p:spPr>
          <a:xfrm>
            <a:off x="6406608" y="4060035"/>
            <a:ext cx="2165034" cy="2690782"/>
          </a:xfrm>
          <a:prstGeom prst="rect">
            <a:avLst/>
          </a:prstGeom>
          <a:ln>
            <a:noFill/>
          </a:ln>
        </p:spPr>
      </p:pic>
      <p:sp>
        <p:nvSpPr>
          <p:cNvPr id="143" name="TextShape 6"/>
          <p:cNvSpPr txBox="1"/>
          <p:nvPr/>
        </p:nvSpPr>
        <p:spPr>
          <a:xfrm>
            <a:off x="228826" y="2565969"/>
            <a:ext cx="4771437" cy="1318614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it-IT" sz="1633" spc="-1" dirty="0">
                <a:solidFill>
                  <a:srgbClr val="2F4F4F"/>
                </a:solidFill>
                <a:latin typeface="Arial"/>
                <a:ea typeface="Noto Sans CJK SC"/>
              </a:rPr>
              <a:t>In 2015, a Nature paper </a:t>
            </a:r>
            <a:r>
              <a:rPr lang="it-IT" sz="1633" spc="-1" dirty="0" err="1">
                <a:solidFill>
                  <a:srgbClr val="2F4F4F"/>
                </a:solidFill>
                <a:latin typeface="Arial"/>
                <a:ea typeface="Noto Sans CJK SC"/>
              </a:rPr>
              <a:t>reported</a:t>
            </a:r>
            <a:r>
              <a:rPr lang="it-IT" sz="1633" spc="-1" dirty="0">
                <a:solidFill>
                  <a:srgbClr val="2F4F4F"/>
                </a:solidFill>
                <a:latin typeface="Arial"/>
                <a:ea typeface="Noto Sans CJK SC"/>
              </a:rPr>
              <a:t> </a:t>
            </a:r>
            <a:r>
              <a:rPr lang="it-IT" sz="1633" spc="-1" dirty="0" err="1">
                <a:solidFill>
                  <a:srgbClr val="2F4F4F"/>
                </a:solidFill>
                <a:latin typeface="Arial"/>
                <a:ea typeface="Noto Sans CJK SC"/>
              </a:rPr>
              <a:t>its</a:t>
            </a:r>
            <a:r>
              <a:rPr lang="it-IT" sz="1633" spc="-1" dirty="0">
                <a:solidFill>
                  <a:srgbClr val="2F4F4F"/>
                </a:solidFill>
                <a:latin typeface="Arial"/>
                <a:ea typeface="Noto Sans CJK SC"/>
              </a:rPr>
              <a:t> </a:t>
            </a:r>
            <a:r>
              <a:rPr lang="it-IT" sz="1633" spc="-1" dirty="0" err="1">
                <a:solidFill>
                  <a:srgbClr val="2F4F4F"/>
                </a:solidFill>
                <a:latin typeface="Arial"/>
                <a:ea typeface="Noto Sans CJK SC"/>
              </a:rPr>
              <a:t>observation</a:t>
            </a:r>
            <a:r>
              <a:rPr lang="it-IT" sz="1633" spc="-1" dirty="0">
                <a:solidFill>
                  <a:srgbClr val="2F4F4F"/>
                </a:solidFill>
                <a:latin typeface="Arial"/>
                <a:ea typeface="Noto Sans CJK SC"/>
              </a:rPr>
              <a:t> in </a:t>
            </a:r>
            <a:r>
              <a:rPr lang="it-IT" sz="1633" b="1" spc="-1" dirty="0" err="1">
                <a:solidFill>
                  <a:srgbClr val="FF0000"/>
                </a:solidFill>
                <a:latin typeface="Arial"/>
                <a:ea typeface="Noto Sans CJK SC"/>
              </a:rPr>
              <a:t>competition</a:t>
            </a:r>
            <a:r>
              <a:rPr lang="it-IT" sz="1633" b="1" spc="-1" dirty="0">
                <a:solidFill>
                  <a:srgbClr val="FF0000"/>
                </a:solidFill>
                <a:latin typeface="Arial"/>
                <a:ea typeface="Noto Sans CJK SC"/>
              </a:rPr>
              <a:t> with single-gamma </a:t>
            </a:r>
            <a:r>
              <a:rPr lang="it-IT" sz="1633" b="1" spc="-1" dirty="0" err="1">
                <a:solidFill>
                  <a:srgbClr val="FF0000"/>
                </a:solidFill>
                <a:latin typeface="Arial"/>
                <a:ea typeface="Noto Sans CJK SC"/>
              </a:rPr>
              <a:t>decay</a:t>
            </a:r>
            <a:r>
              <a:rPr lang="it-IT" sz="1633" spc="-1" dirty="0">
                <a:solidFill>
                  <a:srgbClr val="2F4F4F"/>
                </a:solidFill>
                <a:latin typeface="Arial"/>
                <a:ea typeface="Noto Sans CJK SC"/>
              </a:rPr>
              <a:t> in </a:t>
            </a:r>
            <a:r>
              <a:rPr lang="it-IT" sz="1633" spc="-1" baseline="33000" dirty="0">
                <a:solidFill>
                  <a:srgbClr val="2F4F4F"/>
                </a:solidFill>
                <a:latin typeface="Arial"/>
                <a:ea typeface="Noto Sans CJK SC"/>
              </a:rPr>
              <a:t>137</a:t>
            </a:r>
            <a:r>
              <a:rPr lang="it-IT" sz="1633" spc="-1" dirty="0">
                <a:solidFill>
                  <a:srgbClr val="2F4F4F"/>
                </a:solidFill>
                <a:latin typeface="Arial"/>
                <a:ea typeface="Noto Sans CJK SC"/>
              </a:rPr>
              <a:t>Ba:  </a:t>
            </a:r>
            <a:r>
              <a:rPr lang="it-IT" sz="1633" b="1" spc="-1" dirty="0" err="1">
                <a:solidFill>
                  <a:srgbClr val="2F4F4F"/>
                </a:solidFill>
                <a:latin typeface="Arial"/>
                <a:ea typeface="Arial"/>
              </a:rPr>
              <a:t>Γ</a:t>
            </a:r>
            <a:r>
              <a:rPr lang="it-IT" sz="1633" b="1" spc="-1" baseline="-33000" dirty="0" err="1">
                <a:solidFill>
                  <a:srgbClr val="2F4F4F"/>
                </a:solidFill>
                <a:latin typeface="Arial"/>
                <a:ea typeface="Arial"/>
              </a:rPr>
              <a:t>ɣɣ</a:t>
            </a:r>
            <a:r>
              <a:rPr lang="it-IT" sz="1633" b="1" spc="-1" dirty="0">
                <a:solidFill>
                  <a:srgbClr val="2F4F4F"/>
                </a:solidFill>
                <a:latin typeface="Arial"/>
                <a:ea typeface="Arial"/>
              </a:rPr>
              <a:t>/</a:t>
            </a:r>
            <a:r>
              <a:rPr lang="it-IT" sz="1633" b="1" spc="-1" dirty="0" err="1">
                <a:solidFill>
                  <a:srgbClr val="2F4F4F"/>
                </a:solidFill>
                <a:latin typeface="Arial"/>
                <a:ea typeface="Arial"/>
              </a:rPr>
              <a:t>Γ</a:t>
            </a:r>
            <a:r>
              <a:rPr lang="it-IT" sz="1633" b="1" spc="-1" baseline="-33000" dirty="0" err="1">
                <a:solidFill>
                  <a:srgbClr val="2F4F4F"/>
                </a:solidFill>
                <a:latin typeface="Arial"/>
                <a:ea typeface="Arial"/>
              </a:rPr>
              <a:t>ɣ</a:t>
            </a:r>
            <a:r>
              <a:rPr lang="it-IT" sz="1451" b="1" spc="-1" baseline="-33000" dirty="0">
                <a:solidFill>
                  <a:srgbClr val="2F4F4F"/>
                </a:solidFill>
                <a:latin typeface="Arial"/>
                <a:ea typeface="Arial"/>
              </a:rPr>
              <a:t> </a:t>
            </a:r>
            <a:r>
              <a:rPr lang="it-IT" sz="1451" b="1" spc="-1" dirty="0">
                <a:solidFill>
                  <a:srgbClr val="2F4F4F"/>
                </a:solidFill>
                <a:latin typeface="Arial"/>
                <a:ea typeface="Arial"/>
              </a:rPr>
              <a:t>≈ 10</a:t>
            </a:r>
            <a:r>
              <a:rPr lang="it-IT" sz="1814" b="1" spc="-1" baseline="33000" dirty="0">
                <a:solidFill>
                  <a:srgbClr val="2F4F4F"/>
                </a:solidFill>
                <a:latin typeface="Arial"/>
                <a:ea typeface="Arial"/>
              </a:rPr>
              <a:t>-6</a:t>
            </a:r>
            <a:r>
              <a:rPr lang="it-IT" sz="1451" b="1" spc="-1" dirty="0">
                <a:solidFill>
                  <a:srgbClr val="2F4F4F"/>
                </a:solidFill>
                <a:latin typeface="Arial"/>
                <a:ea typeface="Arial"/>
              </a:rPr>
              <a:t> </a:t>
            </a:r>
            <a:endParaRPr lang="it-IT" sz="1451" spc="-1" dirty="0">
              <a:latin typeface="Arial"/>
            </a:endParaRPr>
          </a:p>
          <a:p>
            <a:r>
              <a:rPr lang="it-IT" sz="327" spc="-1" dirty="0">
                <a:solidFill>
                  <a:srgbClr val="2F4F4F"/>
                </a:solidFill>
                <a:latin typeface="Arial"/>
                <a:ea typeface="Arial"/>
              </a:rPr>
              <a:t>     </a:t>
            </a:r>
            <a:endParaRPr lang="it-IT" sz="327" spc="-1" dirty="0">
              <a:latin typeface="Arial"/>
            </a:endParaRPr>
          </a:p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361" spc="-1" dirty="0">
                <a:solidFill>
                  <a:srgbClr val="2F4F4F"/>
                </a:solidFill>
                <a:latin typeface="Arial"/>
                <a:ea typeface="Arial"/>
              </a:rPr>
              <a:t>Using </a:t>
            </a:r>
            <a:r>
              <a:rPr lang="it-IT" sz="1361" b="1" spc="-1" dirty="0">
                <a:solidFill>
                  <a:srgbClr val="2F4F4F"/>
                </a:solidFill>
                <a:latin typeface="Arial"/>
                <a:ea typeface="Arial"/>
              </a:rPr>
              <a:t>good time </a:t>
            </a:r>
            <a:r>
              <a:rPr lang="it-IT" sz="1361" b="1" spc="-1" dirty="0" err="1">
                <a:solidFill>
                  <a:srgbClr val="2F4F4F"/>
                </a:solidFill>
                <a:latin typeface="Arial"/>
                <a:ea typeface="Arial"/>
              </a:rPr>
              <a:t>properties</a:t>
            </a:r>
            <a:r>
              <a:rPr lang="it-IT" sz="1361" spc="-1" dirty="0">
                <a:solidFill>
                  <a:srgbClr val="2F4F4F"/>
                </a:solidFill>
                <a:latin typeface="Arial"/>
                <a:ea typeface="Arial"/>
              </a:rPr>
              <a:t> of </a:t>
            </a:r>
            <a:r>
              <a:rPr lang="it-IT" sz="1361" spc="-1" dirty="0" err="1">
                <a:solidFill>
                  <a:srgbClr val="2F4F4F"/>
                </a:solidFill>
                <a:latin typeface="Arial"/>
                <a:ea typeface="Arial"/>
              </a:rPr>
              <a:t>scintillators</a:t>
            </a:r>
            <a:endParaRPr lang="it-IT" sz="1361" spc="-1" dirty="0">
              <a:latin typeface="Arial"/>
            </a:endParaRPr>
          </a:p>
          <a:p>
            <a:endParaRPr lang="it-IT" sz="1361" spc="-1" dirty="0">
              <a:latin typeface="Arial"/>
            </a:endParaRPr>
          </a:p>
        </p:txBody>
      </p:sp>
      <p:sp>
        <p:nvSpPr>
          <p:cNvPr id="145" name="CustomShape 8"/>
          <p:cNvSpPr/>
          <p:nvPr/>
        </p:nvSpPr>
        <p:spPr>
          <a:xfrm rot="3558600">
            <a:off x="4272923" y="3476161"/>
            <a:ext cx="2701884" cy="298468"/>
          </a:xfrm>
          <a:custGeom>
            <a:avLst/>
            <a:gdLst/>
            <a:ahLst/>
            <a:cxnLst/>
            <a:rect l="0" t="0" r="r" b="b"/>
            <a:pathLst>
              <a:path w="8276" h="915">
                <a:moveTo>
                  <a:pt x="0" y="371"/>
                </a:moveTo>
                <a:lnTo>
                  <a:pt x="6926" y="360"/>
                </a:lnTo>
                <a:lnTo>
                  <a:pt x="6925" y="0"/>
                </a:lnTo>
                <a:lnTo>
                  <a:pt x="8275" y="455"/>
                </a:lnTo>
                <a:lnTo>
                  <a:pt x="6927" y="914"/>
                </a:lnTo>
                <a:lnTo>
                  <a:pt x="6926" y="554"/>
                </a:lnTo>
                <a:lnTo>
                  <a:pt x="0" y="565"/>
                </a:lnTo>
                <a:lnTo>
                  <a:pt x="0" y="371"/>
                </a:lnTo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46" name="CustomShape 9"/>
          <p:cNvSpPr/>
          <p:nvPr/>
        </p:nvSpPr>
        <p:spPr>
          <a:xfrm rot="21579600">
            <a:off x="5097791" y="1663149"/>
            <a:ext cx="660940" cy="298468"/>
          </a:xfrm>
          <a:custGeom>
            <a:avLst/>
            <a:gdLst/>
            <a:ahLst/>
            <a:cxnLst/>
            <a:rect l="0" t="0" r="r" b="b"/>
            <a:pathLst>
              <a:path w="2026" h="916">
                <a:moveTo>
                  <a:pt x="0" y="356"/>
                </a:moveTo>
                <a:lnTo>
                  <a:pt x="1367" y="355"/>
                </a:lnTo>
                <a:lnTo>
                  <a:pt x="1367" y="0"/>
                </a:lnTo>
                <a:lnTo>
                  <a:pt x="2025" y="456"/>
                </a:lnTo>
                <a:lnTo>
                  <a:pt x="1368" y="915"/>
                </a:lnTo>
                <a:lnTo>
                  <a:pt x="1368" y="560"/>
                </a:lnTo>
                <a:lnTo>
                  <a:pt x="1" y="561"/>
                </a:lnTo>
                <a:lnTo>
                  <a:pt x="0" y="356"/>
                </a:lnTo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148" name="Picture 147"/>
          <p:cNvPicPr/>
          <p:nvPr/>
        </p:nvPicPr>
        <p:blipFill>
          <a:blip r:embed="rId4"/>
          <a:stretch/>
        </p:blipFill>
        <p:spPr>
          <a:xfrm>
            <a:off x="719985" y="3625395"/>
            <a:ext cx="1836546" cy="1497075"/>
          </a:xfrm>
          <a:prstGeom prst="rect">
            <a:avLst/>
          </a:prstGeom>
          <a:ln>
            <a:noFill/>
          </a:ln>
        </p:spPr>
      </p:pic>
      <p:grpSp>
        <p:nvGrpSpPr>
          <p:cNvPr id="149" name="Group 11"/>
          <p:cNvGrpSpPr/>
          <p:nvPr/>
        </p:nvGrpSpPr>
        <p:grpSpPr>
          <a:xfrm>
            <a:off x="2771562" y="3713013"/>
            <a:ext cx="1598141" cy="1087089"/>
            <a:chOff x="3276000" y="4397400"/>
            <a:chExt cx="1761840" cy="1198440"/>
          </a:xfrm>
        </p:grpSpPr>
        <p:pic>
          <p:nvPicPr>
            <p:cNvPr id="150" name="Picture 149"/>
            <p:cNvPicPr/>
            <p:nvPr/>
          </p:nvPicPr>
          <p:blipFill>
            <a:blip r:embed="rId5"/>
            <a:stretch/>
          </p:blipFill>
          <p:spPr>
            <a:xfrm>
              <a:off x="3395160" y="4478760"/>
              <a:ext cx="1642680" cy="1117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1" name="CustomShape 12"/>
            <p:cNvSpPr/>
            <p:nvPr/>
          </p:nvSpPr>
          <p:spPr>
            <a:xfrm>
              <a:off x="3276000" y="4397400"/>
              <a:ext cx="1202400" cy="1656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52" name="CustomShape 13"/>
            <p:cNvSpPr/>
            <p:nvPr/>
          </p:nvSpPr>
          <p:spPr>
            <a:xfrm>
              <a:off x="3396240" y="4581000"/>
              <a:ext cx="1035000" cy="4248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53" name="CustomShape 14"/>
            <p:cNvSpPr/>
            <p:nvPr/>
          </p:nvSpPr>
          <p:spPr>
            <a:xfrm>
              <a:off x="4266720" y="4647600"/>
              <a:ext cx="47880" cy="2908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54" name="CustomShape 15"/>
            <p:cNvSpPr/>
            <p:nvPr/>
          </p:nvSpPr>
          <p:spPr>
            <a:xfrm>
              <a:off x="4289760" y="4964760"/>
              <a:ext cx="42480" cy="392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55" name="CustomShape 16"/>
            <p:cNvSpPr/>
            <p:nvPr/>
          </p:nvSpPr>
          <p:spPr>
            <a:xfrm>
              <a:off x="4271400" y="5023440"/>
              <a:ext cx="43920" cy="3211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56" name="CustomShape 17"/>
            <p:cNvSpPr/>
            <p:nvPr/>
          </p:nvSpPr>
          <p:spPr>
            <a:xfrm>
              <a:off x="3396240" y="5339880"/>
              <a:ext cx="1035000" cy="5724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57" name="CustomShape 18"/>
          <p:cNvSpPr/>
          <p:nvPr/>
        </p:nvSpPr>
        <p:spPr>
          <a:xfrm>
            <a:off x="493746" y="3786290"/>
            <a:ext cx="220095" cy="2331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58" name="CustomShape 19"/>
          <p:cNvSpPr/>
          <p:nvPr/>
        </p:nvSpPr>
        <p:spPr>
          <a:xfrm>
            <a:off x="315123" y="3738614"/>
            <a:ext cx="215850" cy="2880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6955E-A69C-E0B7-59CA-8034B7DD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dirty="0"/>
              <a:t>The double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</a:t>
            </a:r>
            <a:r>
              <a:rPr lang="en-GB" dirty="0"/>
              <a:t>process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DD282-AA30-602A-8E51-000900285CE0}"/>
              </a:ext>
            </a:extLst>
          </p:cNvPr>
          <p:cNvSpPr txBox="1"/>
          <p:nvPr/>
        </p:nvSpPr>
        <p:spPr>
          <a:xfrm>
            <a:off x="228826" y="5287214"/>
            <a:ext cx="60095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/>
              <a:t>The two-photon decay process is a second order process in quantum electrodynamics (QED) </a:t>
            </a:r>
            <a:r>
              <a:rPr lang="en-GB" sz="1600" dirty="0">
                <a:sym typeface="Wingdings"/>
              </a:rPr>
              <a:t> </a:t>
            </a:r>
            <a:r>
              <a:rPr lang="en-GB" sz="1600" dirty="0"/>
              <a:t>excited nuclear state emits two gamma-ray energy-quanta of continuous energy</a:t>
            </a:r>
            <a:r>
              <a:rPr lang="en-US" sz="16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Theoretically the </a:t>
            </a:r>
            <a:r>
              <a:rPr lang="en-GB" sz="1600" dirty="0" err="1"/>
              <a:t>γγ</a:t>
            </a:r>
            <a:r>
              <a:rPr lang="en-GB" sz="1600" dirty="0"/>
              <a:t>-decay process is treated as a second-order perturbation</a:t>
            </a:r>
            <a:r>
              <a:rPr lang="en-US" sz="1600" dirty="0"/>
              <a:t>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3986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6223413" y="3853899"/>
            <a:ext cx="2462849" cy="2468074"/>
          </a:xfrm>
          <a:prstGeom prst="rect">
            <a:avLst/>
          </a:prstGeom>
          <a:ln>
            <a:noFill/>
          </a:ln>
        </p:spPr>
      </p:pic>
      <p:grpSp>
        <p:nvGrpSpPr>
          <p:cNvPr id="163" name="Group 2"/>
          <p:cNvGrpSpPr/>
          <p:nvPr/>
        </p:nvGrpSpPr>
        <p:grpSpPr>
          <a:xfrm>
            <a:off x="6245618" y="1552040"/>
            <a:ext cx="2931450" cy="4760463"/>
            <a:chOff x="6885360" y="1293480"/>
            <a:chExt cx="3231720" cy="5248080"/>
          </a:xfrm>
        </p:grpSpPr>
        <p:pic>
          <p:nvPicPr>
            <p:cNvPr id="164" name="Picture 163"/>
            <p:cNvPicPr/>
            <p:nvPr/>
          </p:nvPicPr>
          <p:blipFill>
            <a:blip r:embed="rId3"/>
            <a:srcRect l="76358" r="14451"/>
            <a:stretch/>
          </p:blipFill>
          <p:spPr>
            <a:xfrm>
              <a:off x="7865280" y="1293480"/>
              <a:ext cx="669600" cy="2155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Picture 164"/>
            <p:cNvPicPr/>
            <p:nvPr/>
          </p:nvPicPr>
          <p:blipFill>
            <a:blip r:embed="rId3"/>
            <a:srcRect l="61261" r="28365"/>
            <a:stretch/>
          </p:blipFill>
          <p:spPr>
            <a:xfrm>
              <a:off x="7140600" y="1293480"/>
              <a:ext cx="756000" cy="2155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Picture 165"/>
            <p:cNvPicPr/>
            <p:nvPr/>
          </p:nvPicPr>
          <p:blipFill>
            <a:blip r:embed="rId3"/>
            <a:srcRect l="88915"/>
            <a:stretch/>
          </p:blipFill>
          <p:spPr>
            <a:xfrm>
              <a:off x="8574120" y="1293480"/>
              <a:ext cx="807840" cy="2155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7" name="CustomShape 3"/>
            <p:cNvSpPr/>
            <p:nvPr/>
          </p:nvSpPr>
          <p:spPr>
            <a:xfrm>
              <a:off x="6885360" y="3844800"/>
              <a:ext cx="872640" cy="860760"/>
            </a:xfrm>
            <a:prstGeom prst="ellipse">
              <a:avLst/>
            </a:prstGeom>
            <a:noFill/>
            <a:ln w="38160">
              <a:solidFill>
                <a:srgbClr val="C9211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68" name="CustomShape 4"/>
            <p:cNvSpPr/>
            <p:nvPr/>
          </p:nvSpPr>
          <p:spPr>
            <a:xfrm>
              <a:off x="8721720" y="5680800"/>
              <a:ext cx="872640" cy="860760"/>
            </a:xfrm>
            <a:prstGeom prst="ellipse">
              <a:avLst/>
            </a:prstGeom>
            <a:noFill/>
            <a:ln w="38160">
              <a:solidFill>
                <a:srgbClr val="C9211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69" name="CustomShape 5"/>
            <p:cNvSpPr/>
            <p:nvPr/>
          </p:nvSpPr>
          <p:spPr>
            <a:xfrm rot="2877600">
              <a:off x="7629840" y="3837600"/>
              <a:ext cx="2122200" cy="1924920"/>
            </a:xfrm>
            <a:custGeom>
              <a:avLst/>
              <a:gdLst/>
              <a:ahLst/>
              <a:cxnLst/>
              <a:rect l="0" t="0" r="r" b="b"/>
              <a:pathLst>
                <a:path w="6627" h="3389">
                  <a:moveTo>
                    <a:pt x="1179" y="2532"/>
                  </a:moveTo>
                  <a:lnTo>
                    <a:pt x="1189" y="2420"/>
                  </a:lnTo>
                  <a:lnTo>
                    <a:pt x="1206" y="2307"/>
                  </a:lnTo>
                  <a:lnTo>
                    <a:pt x="1229" y="2195"/>
                  </a:lnTo>
                  <a:lnTo>
                    <a:pt x="1259" y="2086"/>
                  </a:lnTo>
                  <a:lnTo>
                    <a:pt x="1294" y="1976"/>
                  </a:lnTo>
                  <a:lnTo>
                    <a:pt x="1335" y="1869"/>
                  </a:lnTo>
                  <a:lnTo>
                    <a:pt x="1383" y="1764"/>
                  </a:lnTo>
                  <a:lnTo>
                    <a:pt x="1436" y="1660"/>
                  </a:lnTo>
                  <a:lnTo>
                    <a:pt x="1494" y="1560"/>
                  </a:lnTo>
                  <a:lnTo>
                    <a:pt x="1558" y="1462"/>
                  </a:lnTo>
                  <a:lnTo>
                    <a:pt x="1627" y="1368"/>
                  </a:lnTo>
                  <a:lnTo>
                    <a:pt x="1702" y="1277"/>
                  </a:lnTo>
                  <a:lnTo>
                    <a:pt x="1781" y="1189"/>
                  </a:lnTo>
                  <a:lnTo>
                    <a:pt x="1865" y="1105"/>
                  </a:lnTo>
                  <a:lnTo>
                    <a:pt x="1954" y="1025"/>
                  </a:lnTo>
                  <a:lnTo>
                    <a:pt x="2046" y="949"/>
                  </a:lnTo>
                  <a:lnTo>
                    <a:pt x="2144" y="877"/>
                  </a:lnTo>
                  <a:lnTo>
                    <a:pt x="2245" y="809"/>
                  </a:lnTo>
                  <a:lnTo>
                    <a:pt x="2348" y="748"/>
                  </a:lnTo>
                  <a:lnTo>
                    <a:pt x="2457" y="690"/>
                  </a:lnTo>
                  <a:lnTo>
                    <a:pt x="2568" y="637"/>
                  </a:lnTo>
                  <a:lnTo>
                    <a:pt x="2681" y="589"/>
                  </a:lnTo>
                  <a:lnTo>
                    <a:pt x="2797" y="546"/>
                  </a:lnTo>
                  <a:lnTo>
                    <a:pt x="2916" y="508"/>
                  </a:lnTo>
                  <a:lnTo>
                    <a:pt x="3036" y="477"/>
                  </a:lnTo>
                  <a:lnTo>
                    <a:pt x="3157" y="450"/>
                  </a:lnTo>
                  <a:lnTo>
                    <a:pt x="3280" y="429"/>
                  </a:lnTo>
                  <a:lnTo>
                    <a:pt x="3404" y="414"/>
                  </a:lnTo>
                  <a:lnTo>
                    <a:pt x="3529" y="405"/>
                  </a:lnTo>
                  <a:lnTo>
                    <a:pt x="3655" y="401"/>
                  </a:lnTo>
                  <a:lnTo>
                    <a:pt x="3780" y="402"/>
                  </a:lnTo>
                  <a:lnTo>
                    <a:pt x="3903" y="410"/>
                  </a:lnTo>
                  <a:lnTo>
                    <a:pt x="4029" y="424"/>
                  </a:lnTo>
                  <a:lnTo>
                    <a:pt x="4152" y="442"/>
                  </a:lnTo>
                  <a:lnTo>
                    <a:pt x="4275" y="467"/>
                  </a:lnTo>
                  <a:lnTo>
                    <a:pt x="4396" y="496"/>
                  </a:lnTo>
                  <a:lnTo>
                    <a:pt x="4514" y="531"/>
                  </a:lnTo>
                  <a:lnTo>
                    <a:pt x="4632" y="572"/>
                  </a:lnTo>
                  <a:lnTo>
                    <a:pt x="4746" y="618"/>
                  </a:lnTo>
                  <a:lnTo>
                    <a:pt x="4858" y="669"/>
                  </a:lnTo>
                  <a:lnTo>
                    <a:pt x="4967" y="724"/>
                  </a:lnTo>
                  <a:lnTo>
                    <a:pt x="5072" y="786"/>
                  </a:lnTo>
                  <a:lnTo>
                    <a:pt x="5175" y="850"/>
                  </a:lnTo>
                  <a:lnTo>
                    <a:pt x="5274" y="921"/>
                  </a:lnTo>
                  <a:lnTo>
                    <a:pt x="5368" y="996"/>
                  </a:lnTo>
                  <a:lnTo>
                    <a:pt x="5458" y="1074"/>
                  </a:lnTo>
                  <a:lnTo>
                    <a:pt x="5544" y="1157"/>
                  </a:lnTo>
                  <a:lnTo>
                    <a:pt x="5625" y="1244"/>
                  </a:lnTo>
                  <a:lnTo>
                    <a:pt x="5700" y="1333"/>
                  </a:lnTo>
                  <a:lnTo>
                    <a:pt x="5773" y="1426"/>
                  </a:lnTo>
                  <a:lnTo>
                    <a:pt x="5839" y="1523"/>
                  </a:lnTo>
                  <a:lnTo>
                    <a:pt x="5900" y="1623"/>
                  </a:lnTo>
                  <a:lnTo>
                    <a:pt x="5955" y="1725"/>
                  </a:lnTo>
                  <a:lnTo>
                    <a:pt x="6005" y="1829"/>
                  </a:lnTo>
                  <a:lnTo>
                    <a:pt x="6047" y="1935"/>
                  </a:lnTo>
                  <a:lnTo>
                    <a:pt x="6085" y="2044"/>
                  </a:lnTo>
                  <a:lnTo>
                    <a:pt x="6117" y="2153"/>
                  </a:lnTo>
                  <a:lnTo>
                    <a:pt x="6143" y="2264"/>
                  </a:lnTo>
                  <a:lnTo>
                    <a:pt x="6162" y="2377"/>
                  </a:lnTo>
                  <a:lnTo>
                    <a:pt x="6176" y="2489"/>
                  </a:lnTo>
                  <a:lnTo>
                    <a:pt x="6183" y="2603"/>
                  </a:lnTo>
                  <a:lnTo>
                    <a:pt x="6183" y="2717"/>
                  </a:lnTo>
                  <a:lnTo>
                    <a:pt x="6626" y="2724"/>
                  </a:lnTo>
                  <a:lnTo>
                    <a:pt x="6624" y="2591"/>
                  </a:lnTo>
                  <a:lnTo>
                    <a:pt x="6616" y="2457"/>
                  </a:lnTo>
                  <a:lnTo>
                    <a:pt x="6600" y="2324"/>
                  </a:lnTo>
                  <a:lnTo>
                    <a:pt x="6577" y="2191"/>
                  </a:lnTo>
                  <a:lnTo>
                    <a:pt x="6547" y="2061"/>
                  </a:lnTo>
                  <a:lnTo>
                    <a:pt x="6510" y="1932"/>
                  </a:lnTo>
                  <a:lnTo>
                    <a:pt x="6466" y="1805"/>
                  </a:lnTo>
                  <a:lnTo>
                    <a:pt x="6414" y="1680"/>
                  </a:lnTo>
                  <a:lnTo>
                    <a:pt x="6355" y="1557"/>
                  </a:lnTo>
                  <a:lnTo>
                    <a:pt x="6291" y="1437"/>
                  </a:lnTo>
                  <a:lnTo>
                    <a:pt x="6219" y="1320"/>
                  </a:lnTo>
                  <a:lnTo>
                    <a:pt x="6142" y="1207"/>
                  </a:lnTo>
                  <a:lnTo>
                    <a:pt x="6059" y="1096"/>
                  </a:lnTo>
                  <a:lnTo>
                    <a:pt x="5968" y="990"/>
                  </a:lnTo>
                  <a:lnTo>
                    <a:pt x="5873" y="889"/>
                  </a:lnTo>
                  <a:lnTo>
                    <a:pt x="5771" y="792"/>
                  </a:lnTo>
                  <a:lnTo>
                    <a:pt x="5665" y="698"/>
                  </a:lnTo>
                  <a:lnTo>
                    <a:pt x="5554" y="612"/>
                  </a:lnTo>
                  <a:lnTo>
                    <a:pt x="5438" y="529"/>
                  </a:lnTo>
                  <a:lnTo>
                    <a:pt x="5318" y="453"/>
                  </a:lnTo>
                  <a:lnTo>
                    <a:pt x="5193" y="380"/>
                  </a:lnTo>
                  <a:lnTo>
                    <a:pt x="5065" y="315"/>
                  </a:lnTo>
                  <a:lnTo>
                    <a:pt x="4933" y="256"/>
                  </a:lnTo>
                  <a:lnTo>
                    <a:pt x="4798" y="201"/>
                  </a:lnTo>
                  <a:lnTo>
                    <a:pt x="4661" y="153"/>
                  </a:lnTo>
                  <a:lnTo>
                    <a:pt x="4521" y="111"/>
                  </a:lnTo>
                  <a:lnTo>
                    <a:pt x="4379" y="77"/>
                  </a:lnTo>
                  <a:lnTo>
                    <a:pt x="4234" y="49"/>
                  </a:lnTo>
                  <a:lnTo>
                    <a:pt x="4089" y="27"/>
                  </a:lnTo>
                  <a:lnTo>
                    <a:pt x="3943" y="11"/>
                  </a:lnTo>
                  <a:lnTo>
                    <a:pt x="3796" y="2"/>
                  </a:lnTo>
                  <a:lnTo>
                    <a:pt x="3649" y="0"/>
                  </a:lnTo>
                  <a:lnTo>
                    <a:pt x="3501" y="5"/>
                  </a:lnTo>
                  <a:lnTo>
                    <a:pt x="3355" y="16"/>
                  </a:lnTo>
                  <a:lnTo>
                    <a:pt x="3209" y="33"/>
                  </a:lnTo>
                  <a:lnTo>
                    <a:pt x="3064" y="58"/>
                  </a:lnTo>
                  <a:lnTo>
                    <a:pt x="2921" y="89"/>
                  </a:lnTo>
                  <a:lnTo>
                    <a:pt x="2780" y="127"/>
                  </a:lnTo>
                  <a:lnTo>
                    <a:pt x="2640" y="171"/>
                  </a:lnTo>
                  <a:lnTo>
                    <a:pt x="2505" y="221"/>
                  </a:lnTo>
                  <a:lnTo>
                    <a:pt x="2370" y="277"/>
                  </a:lnTo>
                  <a:lnTo>
                    <a:pt x="2240" y="340"/>
                  </a:lnTo>
                  <a:lnTo>
                    <a:pt x="2113" y="407"/>
                  </a:lnTo>
                  <a:lnTo>
                    <a:pt x="1990" y="482"/>
                  </a:lnTo>
                  <a:lnTo>
                    <a:pt x="1872" y="560"/>
                  </a:lnTo>
                  <a:lnTo>
                    <a:pt x="1757" y="645"/>
                  </a:lnTo>
                  <a:lnTo>
                    <a:pt x="1649" y="734"/>
                  </a:lnTo>
                  <a:lnTo>
                    <a:pt x="1543" y="829"/>
                  </a:lnTo>
                  <a:lnTo>
                    <a:pt x="1445" y="928"/>
                  </a:lnTo>
                  <a:lnTo>
                    <a:pt x="1351" y="1030"/>
                  </a:lnTo>
                  <a:lnTo>
                    <a:pt x="1264" y="1139"/>
                  </a:lnTo>
                  <a:lnTo>
                    <a:pt x="1182" y="1249"/>
                  </a:lnTo>
                  <a:lnTo>
                    <a:pt x="1107" y="1365"/>
                  </a:lnTo>
                  <a:lnTo>
                    <a:pt x="1037" y="1482"/>
                  </a:lnTo>
                  <a:lnTo>
                    <a:pt x="975" y="1603"/>
                  </a:lnTo>
                  <a:lnTo>
                    <a:pt x="921" y="1728"/>
                  </a:lnTo>
                  <a:lnTo>
                    <a:pt x="872" y="1853"/>
                  </a:lnTo>
                  <a:lnTo>
                    <a:pt x="830" y="1981"/>
                  </a:lnTo>
                  <a:lnTo>
                    <a:pt x="795" y="2111"/>
                  </a:lnTo>
                  <a:lnTo>
                    <a:pt x="768" y="2242"/>
                  </a:lnTo>
                  <a:lnTo>
                    <a:pt x="748" y="2375"/>
                  </a:lnTo>
                  <a:lnTo>
                    <a:pt x="734" y="2508"/>
                  </a:lnTo>
                  <a:lnTo>
                    <a:pt x="0" y="2467"/>
                  </a:lnTo>
                  <a:lnTo>
                    <a:pt x="898" y="3388"/>
                  </a:lnTo>
                  <a:lnTo>
                    <a:pt x="1914" y="2574"/>
                  </a:lnTo>
                  <a:lnTo>
                    <a:pt x="1179" y="2532"/>
                  </a:lnTo>
                </a:path>
              </a:pathLst>
            </a:custGeom>
            <a:solidFill>
              <a:srgbClr val="C9211E"/>
            </a:solidFill>
            <a:ln>
              <a:solidFill>
                <a:srgbClr val="C9211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sp>
          <p:nvSpPr>
            <p:cNvPr id="170" name="CustomShape 6"/>
            <p:cNvSpPr/>
            <p:nvPr/>
          </p:nvSpPr>
          <p:spPr>
            <a:xfrm>
              <a:off x="7068240" y="1700280"/>
              <a:ext cx="2065320" cy="383040"/>
            </a:xfrm>
            <a:prstGeom prst="rect">
              <a:avLst/>
            </a:prstGeom>
            <a:noFill/>
            <a:ln w="12600">
              <a:solidFill>
                <a:srgbClr val="DC143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71" name="TextShape 7"/>
          <p:cNvSpPr txBox="1"/>
          <p:nvPr/>
        </p:nvSpPr>
        <p:spPr>
          <a:xfrm>
            <a:off x="410149" y="1338149"/>
            <a:ext cx="5928537" cy="55742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it-IT" sz="1996" b="1" spc="-1">
                <a:latin typeface="Arial"/>
                <a:ea typeface="Noto Sans CJK SC"/>
              </a:rPr>
              <a:t>Best candidate: </a:t>
            </a:r>
            <a:r>
              <a:rPr lang="it-IT" sz="2358" b="1" spc="-1" baseline="33000">
                <a:latin typeface="Arial"/>
                <a:ea typeface="Noto Sans CJK SC"/>
              </a:rPr>
              <a:t>48</a:t>
            </a:r>
            <a:r>
              <a:rPr lang="it-IT" sz="1996" b="1" spc="-1">
                <a:latin typeface="Arial"/>
                <a:ea typeface="Noto Sans CJK SC"/>
              </a:rPr>
              <a:t>Ti → mimic</a:t>
            </a:r>
            <a:r>
              <a:rPr lang="it-IT" sz="1451" b="1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it-IT" sz="2177" b="1" spc="-1">
                <a:solidFill>
                  <a:srgbClr val="000000"/>
                </a:solidFill>
                <a:latin typeface="Times new roman"/>
              </a:rPr>
              <a:t>0</a:t>
            </a:r>
            <a:r>
              <a:rPr lang="it-IT" sz="2177" b="1" spc="-1">
                <a:solidFill>
                  <a:srgbClr val="000000"/>
                </a:solidFill>
                <a:latin typeface="Times new roman"/>
                <a:ea typeface="Arial"/>
              </a:rPr>
              <a:t>νββ</a:t>
            </a:r>
            <a:r>
              <a:rPr lang="it-IT" sz="1451" b="1" spc="-1">
                <a:solidFill>
                  <a:srgbClr val="000000"/>
                </a:solidFill>
                <a:latin typeface="Arial"/>
              </a:rPr>
              <a:t> </a:t>
            </a:r>
            <a:r>
              <a:rPr lang="it-IT" sz="2358" b="1" spc="-1" baseline="33000">
                <a:latin typeface="Arial"/>
              </a:rPr>
              <a:t>48</a:t>
            </a:r>
            <a:r>
              <a:rPr lang="it-IT" sz="1996" b="1" spc="-1">
                <a:latin typeface="Arial"/>
              </a:rPr>
              <a:t>Ca decay</a:t>
            </a:r>
            <a:endParaRPr lang="it-IT" sz="1996" spc="-1">
              <a:latin typeface="Arial"/>
            </a:endParaRPr>
          </a:p>
        </p:txBody>
      </p:sp>
      <p:sp>
        <p:nvSpPr>
          <p:cNvPr id="175" name="CustomShape 11"/>
          <p:cNvSpPr/>
          <p:nvPr/>
        </p:nvSpPr>
        <p:spPr>
          <a:xfrm>
            <a:off x="908792" y="1955656"/>
            <a:ext cx="5178722" cy="1389427"/>
          </a:xfrm>
          <a:prstGeom prst="rect">
            <a:avLst/>
          </a:prstGeom>
          <a:solidFill>
            <a:srgbClr val="228B22">
              <a:alpha val="32000"/>
            </a:srgbClr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76" name="TextShape 12"/>
          <p:cNvSpPr txBox="1"/>
          <p:nvPr/>
        </p:nvSpPr>
        <p:spPr>
          <a:xfrm>
            <a:off x="1037779" y="2044479"/>
            <a:ext cx="5049735" cy="82976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pPr marL="195934" indent="-195934">
              <a:buClr>
                <a:srgbClr val="000000"/>
              </a:buClr>
              <a:buFont typeface="StarSymbol"/>
              <a:buAutoNum type="arabicParenR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600" dirty="0">
                <a:latin typeface="Symbol" pitchFamily="2" charset="2"/>
                <a:cs typeface="Arial" panose="020B0604020202020204" pitchFamily="34" charset="0"/>
              </a:rPr>
              <a:t>g </a:t>
            </a:r>
            <a:r>
              <a:rPr lang="it-IT" sz="1600" dirty="0" err="1"/>
              <a:t>has</a:t>
            </a:r>
            <a:r>
              <a:rPr lang="it-IT" sz="1600" dirty="0"/>
              <a:t> the </a:t>
            </a:r>
            <a:r>
              <a:rPr lang="it-IT" sz="1600" dirty="0" err="1"/>
              <a:t>same</a:t>
            </a:r>
            <a:r>
              <a:rPr lang="it-IT" sz="1600" dirty="0"/>
              <a:t> </a:t>
            </a:r>
            <a:r>
              <a:rPr lang="it-IT" sz="1600" dirty="0" err="1"/>
              <a:t>initial</a:t>
            </a:r>
            <a:r>
              <a:rPr lang="it-IT" sz="1600" dirty="0"/>
              <a:t> and </a:t>
            </a:r>
            <a:r>
              <a:rPr lang="it-IT" sz="1600" dirty="0" err="1"/>
              <a:t>final</a:t>
            </a:r>
            <a:r>
              <a:rPr lang="it-IT" sz="1600" dirty="0"/>
              <a:t> </a:t>
            </a:r>
            <a:r>
              <a:rPr lang="it-IT" sz="1600" dirty="0" err="1"/>
              <a:t>states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in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600" dirty="0">
                <a:latin typeface="Symbol" pitchFamily="2" charset="2"/>
                <a:cs typeface="Arial" panose="020B0604020202020204" pitchFamily="34" charset="0"/>
              </a:rPr>
              <a:t>b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1600" dirty="0">
                <a:latin typeface="Symbol" pitchFamily="2" charset="2"/>
                <a:cs typeface="Arial" panose="020B0604020202020204" pitchFamily="34" charset="0"/>
              </a:rPr>
              <a:t>n</a:t>
            </a:r>
            <a:r>
              <a:rPr lang="it-IT" sz="1600" dirty="0"/>
              <a:t> </a:t>
            </a:r>
            <a:endParaRPr lang="it-IT" sz="1633" spc="-1" dirty="0">
              <a:latin typeface="Arial"/>
            </a:endParaRPr>
          </a:p>
          <a:p>
            <a:pPr marL="195934" indent="-195934">
              <a:buClr>
                <a:srgbClr val="000000"/>
              </a:buClr>
              <a:buFont typeface="StarSymbol"/>
              <a:buAutoNum type="arabicParenR"/>
            </a:pPr>
            <a:r>
              <a:rPr lang="it-IT" sz="1633" spc="-1" dirty="0">
                <a:latin typeface="Arial"/>
              </a:rPr>
              <a:t>The 17 MeV 0</a:t>
            </a:r>
            <a:r>
              <a:rPr lang="it-IT" sz="1996" spc="-1" baseline="33000" dirty="0">
                <a:latin typeface="Arial"/>
              </a:rPr>
              <a:t>+ </a:t>
            </a:r>
            <a:r>
              <a:rPr lang="it-IT" sz="1633" b="1" spc="-1" dirty="0">
                <a:latin typeface="Arial"/>
              </a:rPr>
              <a:t>DIAS </a:t>
            </a:r>
            <a:r>
              <a:rPr lang="it-IT" sz="1633" b="1" spc="-1" dirty="0" err="1">
                <a:latin typeface="Arial"/>
              </a:rPr>
              <a:t>is</a:t>
            </a:r>
            <a:r>
              <a:rPr lang="it-IT" sz="1633" b="1" spc="-1" dirty="0">
                <a:latin typeface="Arial"/>
              </a:rPr>
              <a:t> </a:t>
            </a:r>
            <a:r>
              <a:rPr lang="it-IT" sz="1633" b="1" spc="-1" dirty="0" err="1">
                <a:latin typeface="Arial"/>
              </a:rPr>
              <a:t>known</a:t>
            </a:r>
            <a:endParaRPr lang="it-IT" sz="1633" spc="-1" dirty="0">
              <a:latin typeface="Arial"/>
            </a:endParaRPr>
          </a:p>
          <a:p>
            <a:pPr marL="195934" indent="-195934">
              <a:buClr>
                <a:srgbClr val="000000"/>
              </a:buClr>
              <a:buFont typeface="StarSymbol"/>
              <a:buAutoNum type="arabicParenR"/>
            </a:pPr>
            <a:r>
              <a:rPr lang="it-IT" sz="1633" spc="-1" dirty="0">
                <a:latin typeface="Arial"/>
              </a:rPr>
              <a:t> </a:t>
            </a:r>
            <a:r>
              <a:rPr lang="it-IT" sz="1633" spc="-1" dirty="0" err="1">
                <a:latin typeface="Arial"/>
              </a:rPr>
              <a:t>Particle</a:t>
            </a:r>
            <a:r>
              <a:rPr lang="it-IT" sz="1633" spc="-1" dirty="0">
                <a:latin typeface="Arial"/>
              </a:rPr>
              <a:t> </a:t>
            </a:r>
            <a:r>
              <a:rPr lang="it-IT" sz="1633" spc="-1" dirty="0" err="1">
                <a:latin typeface="Arial"/>
              </a:rPr>
              <a:t>unbound</a:t>
            </a:r>
            <a:r>
              <a:rPr lang="it-IT" sz="1633" spc="-1" dirty="0">
                <a:latin typeface="Arial"/>
              </a:rPr>
              <a:t>, </a:t>
            </a:r>
            <a:r>
              <a:rPr lang="it-IT" sz="1633" spc="-1" dirty="0" err="1">
                <a:latin typeface="Arial"/>
              </a:rPr>
              <a:t>but</a:t>
            </a:r>
            <a:r>
              <a:rPr lang="it-IT" sz="1633" spc="-1" dirty="0">
                <a:latin typeface="Arial"/>
              </a:rPr>
              <a:t> </a:t>
            </a:r>
            <a:r>
              <a:rPr lang="it-IT" sz="1633" b="1" spc="-1" dirty="0" err="1">
                <a:latin typeface="Arial"/>
              </a:rPr>
              <a:t>particle</a:t>
            </a:r>
            <a:r>
              <a:rPr lang="it-IT" sz="1633" b="1" spc="-1" dirty="0">
                <a:latin typeface="Arial"/>
              </a:rPr>
              <a:t> </a:t>
            </a:r>
            <a:r>
              <a:rPr lang="it-IT" sz="1633" b="1" spc="-1" dirty="0" err="1">
                <a:latin typeface="Arial"/>
              </a:rPr>
              <a:t>decay</a:t>
            </a:r>
            <a:r>
              <a:rPr lang="it-IT" sz="1633" b="1" spc="-1" dirty="0">
                <a:latin typeface="Arial"/>
              </a:rPr>
              <a:t> </a:t>
            </a:r>
            <a:r>
              <a:rPr lang="it-IT" sz="1633" b="1" spc="-1" dirty="0" err="1">
                <a:latin typeface="Arial"/>
              </a:rPr>
              <a:t>is</a:t>
            </a:r>
            <a:r>
              <a:rPr lang="it-IT" sz="1633" b="1" spc="-1" dirty="0">
                <a:latin typeface="Arial"/>
              </a:rPr>
              <a:t> </a:t>
            </a:r>
            <a:r>
              <a:rPr lang="it-IT" sz="1633" b="1" spc="-1" dirty="0" err="1">
                <a:latin typeface="Arial"/>
              </a:rPr>
              <a:t>highly</a:t>
            </a:r>
            <a:r>
              <a:rPr lang="it-IT" sz="1633" b="1" spc="-1" dirty="0">
                <a:latin typeface="Arial"/>
              </a:rPr>
              <a:t> </a:t>
            </a:r>
            <a:r>
              <a:rPr lang="it-IT" sz="1633" b="1" spc="-1" dirty="0" err="1">
                <a:latin typeface="Arial"/>
              </a:rPr>
              <a:t>suppressed</a:t>
            </a:r>
            <a:r>
              <a:rPr lang="it-IT" sz="1633" spc="-1" dirty="0">
                <a:latin typeface="Arial"/>
              </a:rPr>
              <a:t> (</a:t>
            </a:r>
            <a:r>
              <a:rPr lang="it-IT" sz="1633" spc="-1" dirty="0" err="1">
                <a:latin typeface="Arial"/>
              </a:rPr>
              <a:t>isospin</a:t>
            </a:r>
            <a:r>
              <a:rPr lang="it-IT" sz="1633" spc="-1" dirty="0">
                <a:latin typeface="Arial"/>
              </a:rPr>
              <a:t> </a:t>
            </a:r>
            <a:r>
              <a:rPr lang="it-IT" sz="1633" spc="-1" dirty="0" err="1">
                <a:latin typeface="Arial"/>
              </a:rPr>
              <a:t>forbidden</a:t>
            </a:r>
            <a:r>
              <a:rPr lang="it-IT" sz="1633" spc="-1" dirty="0">
                <a:latin typeface="Arial"/>
              </a:rPr>
              <a:t>).</a:t>
            </a:r>
          </a:p>
        </p:txBody>
      </p:sp>
      <p:sp>
        <p:nvSpPr>
          <p:cNvPr id="177" name="TextShape 13"/>
          <p:cNvSpPr txBox="1"/>
          <p:nvPr/>
        </p:nvSpPr>
        <p:spPr>
          <a:xfrm rot="19655400">
            <a:off x="15348" y="2323027"/>
            <a:ext cx="888546" cy="36541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it-IT" sz="1996" b="1" spc="-1">
                <a:solidFill>
                  <a:srgbClr val="008000"/>
                </a:solidFill>
                <a:latin typeface="Arial"/>
              </a:rPr>
              <a:t>PROS</a:t>
            </a:r>
            <a:endParaRPr lang="it-IT" sz="1996" spc="-1">
              <a:latin typeface="Arial"/>
            </a:endParaRPr>
          </a:p>
        </p:txBody>
      </p:sp>
      <p:sp>
        <p:nvSpPr>
          <p:cNvPr id="178" name="CustomShape 14"/>
          <p:cNvSpPr/>
          <p:nvPr/>
        </p:nvSpPr>
        <p:spPr>
          <a:xfrm>
            <a:off x="908792" y="3736416"/>
            <a:ext cx="4634741" cy="1098192"/>
          </a:xfrm>
          <a:prstGeom prst="rect">
            <a:avLst/>
          </a:prstGeom>
          <a:solidFill>
            <a:srgbClr val="DC143C">
              <a:alpha val="32000"/>
            </a:srgbClr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79" name="TextShape 15"/>
          <p:cNvSpPr txBox="1"/>
          <p:nvPr/>
        </p:nvSpPr>
        <p:spPr>
          <a:xfrm>
            <a:off x="908792" y="3769071"/>
            <a:ext cx="4550164" cy="101067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pPr marL="195934" indent="-195934">
              <a:buClr>
                <a:srgbClr val="000000"/>
              </a:buClr>
              <a:buFont typeface="StarSymbol"/>
              <a:buAutoNum type="arabicParenR"/>
            </a:pPr>
            <a:r>
              <a:rPr lang="it-IT" sz="1633" spc="-1">
                <a:latin typeface="Arial"/>
              </a:rPr>
              <a:t> </a:t>
            </a:r>
            <a:r>
              <a:rPr lang="it-IT" sz="1633" b="1" spc="-1">
                <a:latin typeface="Arial"/>
              </a:rPr>
              <a:t>Difficult to populate</a:t>
            </a:r>
            <a:r>
              <a:rPr lang="it-IT" sz="1633" spc="-1">
                <a:latin typeface="Arial"/>
              </a:rPr>
              <a:t> (high energy 0</a:t>
            </a:r>
            <a:r>
              <a:rPr lang="it-IT" sz="2177" spc="-1" baseline="33000">
                <a:latin typeface="Arial"/>
              </a:rPr>
              <a:t>+</a:t>
            </a:r>
            <a:r>
              <a:rPr lang="it-IT" sz="1633" spc="-1">
                <a:latin typeface="Arial"/>
              </a:rPr>
              <a:t>)</a:t>
            </a:r>
          </a:p>
          <a:p>
            <a:pPr marL="195934" indent="-195934">
              <a:buClr>
                <a:srgbClr val="000000"/>
              </a:buClr>
              <a:buFont typeface="StarSymbol"/>
              <a:buAutoNum type="arabicParenR"/>
            </a:pPr>
            <a:r>
              <a:rPr lang="it-IT" sz="1633" spc="-1">
                <a:latin typeface="Arial"/>
              </a:rPr>
              <a:t> Extremely small double-gamma</a:t>
            </a:r>
            <a:r>
              <a:rPr lang="it-IT" sz="1633" spc="-1">
                <a:latin typeface="Arial"/>
                <a:ea typeface="Arial"/>
              </a:rPr>
              <a:t> </a:t>
            </a:r>
            <a:r>
              <a:rPr lang="it-IT" sz="1633" spc="-1">
                <a:latin typeface="Arial"/>
              </a:rPr>
              <a:t>decay width:</a:t>
            </a:r>
          </a:p>
          <a:p>
            <a:pPr marL="1371535" lvl="6" indent="-195934">
              <a:buClr>
                <a:srgbClr val="000000"/>
              </a:buClr>
              <a:buFont typeface="StarSymbol"/>
              <a:buAutoNum type="arabicParenR"/>
            </a:pPr>
            <a:r>
              <a:rPr lang="it-IT" sz="1814" b="1" spc="-1">
                <a:latin typeface="Arial"/>
                <a:ea typeface="Arial"/>
              </a:rPr>
              <a:t>Γ</a:t>
            </a:r>
            <a:r>
              <a:rPr lang="it-IT" sz="1996" b="1" spc="-1" baseline="-33000">
                <a:latin typeface="Arial"/>
                <a:ea typeface="Arial"/>
              </a:rPr>
              <a:t>ɣɣ</a:t>
            </a:r>
            <a:r>
              <a:rPr lang="it-IT" sz="1633" b="1" spc="-1">
                <a:latin typeface="Arial"/>
                <a:ea typeface="Noto Sans CJK SC"/>
              </a:rPr>
              <a:t> / </a:t>
            </a:r>
            <a:r>
              <a:rPr lang="it-IT" sz="1814" b="1" spc="-1">
                <a:latin typeface="Arial"/>
                <a:ea typeface="Arial"/>
              </a:rPr>
              <a:t>Γ</a:t>
            </a:r>
            <a:r>
              <a:rPr lang="it-IT" sz="1996" b="1" spc="-1" baseline="-33000">
                <a:latin typeface="Arial"/>
                <a:ea typeface="Arial"/>
              </a:rPr>
              <a:t>tot</a:t>
            </a:r>
            <a:r>
              <a:rPr lang="it-IT" sz="1996" b="1" spc="-1">
                <a:latin typeface="Arial"/>
                <a:ea typeface="Arial"/>
              </a:rPr>
              <a:t> ≈ </a:t>
            </a:r>
            <a:r>
              <a:rPr lang="it-IT" sz="1633" b="1" spc="-1">
                <a:latin typeface="Arial"/>
                <a:ea typeface="Arial"/>
              </a:rPr>
              <a:t>10</a:t>
            </a:r>
            <a:r>
              <a:rPr lang="it-IT" sz="2177" b="1" spc="-1" baseline="33000">
                <a:latin typeface="Arial"/>
                <a:ea typeface="Arial"/>
              </a:rPr>
              <a:t>-8</a:t>
            </a:r>
            <a:endParaRPr lang="it-IT" sz="2177" spc="-1">
              <a:latin typeface="Arial"/>
            </a:endParaRPr>
          </a:p>
        </p:txBody>
      </p:sp>
      <p:sp>
        <p:nvSpPr>
          <p:cNvPr id="180" name="TextShape 16"/>
          <p:cNvSpPr txBox="1"/>
          <p:nvPr/>
        </p:nvSpPr>
        <p:spPr>
          <a:xfrm rot="19504200">
            <a:off x="80985" y="4071457"/>
            <a:ext cx="1033534" cy="64885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it-IT" sz="1996" b="1" spc="-1" dirty="0">
                <a:solidFill>
                  <a:srgbClr val="FF0000"/>
                </a:solidFill>
                <a:latin typeface="Arial"/>
              </a:rPr>
              <a:t>CONS</a:t>
            </a:r>
            <a:endParaRPr lang="it-IT" sz="1996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81BF3-4506-7694-6505-AA6F84F4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DIAS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CC6B6-60AB-0D45-D484-D414D425F796}"/>
              </a:ext>
            </a:extLst>
          </p:cNvPr>
          <p:cNvSpPr txBox="1"/>
          <p:nvPr/>
        </p:nvSpPr>
        <p:spPr>
          <a:xfrm>
            <a:off x="647512" y="5323539"/>
            <a:ext cx="5282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Need</a:t>
            </a:r>
            <a:r>
              <a:rPr lang="it-IT" dirty="0"/>
              <a:t> to know the </a:t>
            </a:r>
            <a:r>
              <a:rPr lang="it-IT" dirty="0" err="1"/>
              <a:t>width</a:t>
            </a:r>
            <a:r>
              <a:rPr lang="it-IT" dirty="0"/>
              <a:t> of the T=4 state in </a:t>
            </a:r>
            <a:r>
              <a:rPr lang="it-IT" baseline="30000" dirty="0"/>
              <a:t>48</a:t>
            </a:r>
            <a:r>
              <a:rPr lang="it-IT" dirty="0"/>
              <a:t>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How to </a:t>
            </a:r>
            <a:r>
              <a:rPr lang="it-IT" dirty="0" err="1"/>
              <a:t>populate</a:t>
            </a:r>
            <a:r>
              <a:rPr lang="it-IT" dirty="0"/>
              <a:t> </a:t>
            </a:r>
            <a:r>
              <a:rPr lang="it-IT" dirty="0" err="1"/>
              <a:t>efficiently</a:t>
            </a:r>
            <a:r>
              <a:rPr lang="it-IT" dirty="0"/>
              <a:t> the 0</a:t>
            </a:r>
            <a:r>
              <a:rPr lang="it-IT" baseline="30000" dirty="0"/>
              <a:t>+</a:t>
            </a:r>
            <a:r>
              <a:rPr lang="it-IT" dirty="0"/>
              <a:t> (T=4)?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How to be sensitive to the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Symbol" pitchFamily="2" charset="2"/>
                <a:cs typeface="Arial" panose="020B0604020202020204" pitchFamily="34" charset="0"/>
              </a:rPr>
              <a:t>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CustomShape 14">
            <a:extLst>
              <a:ext uri="{FF2B5EF4-FFF2-40B4-BE49-F238E27FC236}">
                <a16:creationId xmlns:a16="http://schemas.microsoft.com/office/drawing/2014/main" id="{BB1BD32D-B87F-71BB-C5C4-03A17AA8F439}"/>
              </a:ext>
            </a:extLst>
          </p:cNvPr>
          <p:cNvSpPr/>
          <p:nvPr/>
        </p:nvSpPr>
        <p:spPr>
          <a:xfrm>
            <a:off x="704289" y="5236108"/>
            <a:ext cx="5326867" cy="1098192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6" name="TextShape 16">
            <a:extLst>
              <a:ext uri="{FF2B5EF4-FFF2-40B4-BE49-F238E27FC236}">
                <a16:creationId xmlns:a16="http://schemas.microsoft.com/office/drawing/2014/main" id="{2D7780DA-D705-02DC-FD9C-8C370C65A433}"/>
              </a:ext>
            </a:extLst>
          </p:cNvPr>
          <p:cNvSpPr txBox="1"/>
          <p:nvPr/>
        </p:nvSpPr>
        <p:spPr>
          <a:xfrm rot="19504200">
            <a:off x="130841" y="5473551"/>
            <a:ext cx="1033534" cy="64885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it-IT" sz="1996" b="1" spc="-1" dirty="0">
                <a:solidFill>
                  <a:srgbClr val="FFC000"/>
                </a:solidFill>
                <a:latin typeface="Arial"/>
              </a:rPr>
              <a:t>??</a:t>
            </a:r>
            <a:endParaRPr lang="it-IT" sz="1996" spc="-1" dirty="0">
              <a:solidFill>
                <a:srgbClr val="FFC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80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FECD-6F43-6745-BF94-9D782B34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populate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DIAS - 2</a:t>
            </a:r>
            <a:r>
              <a:rPr lang="it-IT" dirty="0">
                <a:latin typeface="Symbol" pitchFamily="2" charset="2"/>
                <a:cs typeface="Arial" panose="020B0604020202020204" pitchFamily="34" charset="0"/>
              </a:rPr>
              <a:t>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Symbol" pitchFamily="2" charset="2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7CDB74-27B0-4549-BE10-C0ADF4B71B77}"/>
              </a:ext>
            </a:extLst>
          </p:cNvPr>
          <p:cNvSpPr/>
          <p:nvPr/>
        </p:nvSpPr>
        <p:spPr>
          <a:xfrm>
            <a:off x="555811" y="13929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baseline="30000" dirty="0">
                <a:solidFill>
                  <a:srgbClr val="000000"/>
                </a:solidFill>
                <a:latin typeface="Helvetica" pitchFamily="2" charset="0"/>
              </a:rPr>
              <a:t>50</a:t>
            </a:r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Ti(</a:t>
            </a:r>
            <a:r>
              <a:rPr lang="it-IT" b="1" dirty="0" err="1">
                <a:solidFill>
                  <a:srgbClr val="000000"/>
                </a:solidFill>
                <a:latin typeface="Helvetica" pitchFamily="2" charset="0"/>
              </a:rPr>
              <a:t>p,t</a:t>
            </a:r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)</a:t>
            </a:r>
            <a:r>
              <a:rPr lang="it-IT" b="1" baseline="30000" dirty="0">
                <a:solidFill>
                  <a:srgbClr val="000000"/>
                </a:solidFill>
                <a:latin typeface="Helvetica" pitchFamily="2" charset="0"/>
              </a:rPr>
              <a:t>48</a:t>
            </a:r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Ti </a:t>
            </a:r>
            <a:r>
              <a:rPr lang="it-IT" b="1" dirty="0" err="1">
                <a:solidFill>
                  <a:srgbClr val="000000"/>
                </a:solidFill>
                <a:latin typeface="Helvetica" pitchFamily="2" charset="0"/>
              </a:rPr>
              <a:t>Q</a:t>
            </a:r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 = -10.6 </a:t>
            </a:r>
            <a:r>
              <a:rPr lang="it-IT" b="1" dirty="0" err="1">
                <a:solidFill>
                  <a:srgbClr val="000000"/>
                </a:solidFill>
                <a:latin typeface="Helvetica" pitchFamily="2" charset="0"/>
              </a:rPr>
              <a:t>MeV</a:t>
            </a:r>
            <a:br>
              <a:rPr lang="it-IT" dirty="0"/>
            </a:br>
            <a:r>
              <a:rPr lang="it-IT" baseline="30000" dirty="0">
                <a:solidFill>
                  <a:srgbClr val="000000"/>
                </a:solidFill>
                <a:latin typeface="Helvetica" pitchFamily="2" charset="0"/>
              </a:rPr>
              <a:t>46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Ca(</a:t>
            </a:r>
            <a:r>
              <a:rPr lang="it-IT" baseline="30000" dirty="0">
                <a:solidFill>
                  <a:srgbClr val="000000"/>
                </a:solidFill>
                <a:latin typeface="Helvetica" pitchFamily="2" charset="0"/>
              </a:rPr>
              <a:t>4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He,2n)</a:t>
            </a:r>
            <a:r>
              <a:rPr lang="it-IT" baseline="30000" dirty="0">
                <a:solidFill>
                  <a:srgbClr val="000000"/>
                </a:solidFill>
                <a:latin typeface="Helvetica" pitchFamily="2" charset="0"/>
              </a:rPr>
              <a:t>48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Ti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Q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 = -8.36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MeV</a:t>
            </a:r>
            <a:br>
              <a:rPr lang="it-IT" dirty="0"/>
            </a:br>
            <a:r>
              <a:rPr lang="it-IT" baseline="30000" dirty="0">
                <a:solidFill>
                  <a:srgbClr val="000000"/>
                </a:solidFill>
                <a:latin typeface="Helvetica" pitchFamily="2" charset="0"/>
              </a:rPr>
              <a:t>48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Ca(</a:t>
            </a:r>
            <a:r>
              <a:rPr lang="it-IT" baseline="30000" dirty="0">
                <a:solidFill>
                  <a:srgbClr val="000000"/>
                </a:solidFill>
                <a:latin typeface="Helvetica" pitchFamily="2" charset="0"/>
              </a:rPr>
              <a:t>3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He,3n)</a:t>
            </a:r>
            <a:r>
              <a:rPr lang="it-IT" baseline="30000" dirty="0">
                <a:solidFill>
                  <a:srgbClr val="000000"/>
                </a:solidFill>
                <a:latin typeface="Helvetica" pitchFamily="2" charset="0"/>
              </a:rPr>
              <a:t>48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Ti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Q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 = -5.01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MeV</a:t>
            </a:r>
            <a:endParaRPr lang="it-IT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it-IT" baseline="30000" dirty="0">
                <a:solidFill>
                  <a:srgbClr val="000000"/>
                </a:solidFill>
                <a:latin typeface="Helvetica" pitchFamily="2" charset="0"/>
              </a:rPr>
              <a:t>48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Ca(</a:t>
            </a:r>
            <a:r>
              <a:rPr lang="it-IT" baseline="30000" dirty="0">
                <a:solidFill>
                  <a:srgbClr val="000000"/>
                </a:solidFill>
                <a:latin typeface="Helvetica" pitchFamily="2" charset="0"/>
              </a:rPr>
              <a:t>20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Ne,</a:t>
            </a:r>
            <a:r>
              <a:rPr lang="it-IT" baseline="30000" dirty="0">
                <a:solidFill>
                  <a:srgbClr val="000000"/>
                </a:solidFill>
                <a:latin typeface="Helvetica" pitchFamily="2" charset="0"/>
              </a:rPr>
              <a:t>20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O)</a:t>
            </a:r>
            <a:r>
              <a:rPr lang="it-IT" baseline="30000" dirty="0">
                <a:solidFill>
                  <a:srgbClr val="000000"/>
                </a:solidFill>
                <a:latin typeface="Helvetica" pitchFamily="2" charset="0"/>
              </a:rPr>
              <a:t>48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Ti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Q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 = -6.50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MeV</a:t>
            </a:r>
            <a:endParaRPr lang="it-IT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…..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0ADA9C-7C97-8142-9413-D2FE22DDD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1" y="4307913"/>
            <a:ext cx="3552265" cy="2351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D76EED-6E9B-164F-9C00-72137ED0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3" y="2935842"/>
            <a:ext cx="4048056" cy="16091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F686FD-D000-AD44-8092-D96CB5BAB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14" y="5478539"/>
            <a:ext cx="3796553" cy="1180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BAA571-B97F-2D47-BD4E-8B4433CC3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450" y="1854017"/>
            <a:ext cx="3388279" cy="358308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DE1A8D4-988B-CE41-B55F-F344A058A2F1}"/>
              </a:ext>
            </a:extLst>
          </p:cNvPr>
          <p:cNvSpPr/>
          <p:nvPr/>
        </p:nvSpPr>
        <p:spPr>
          <a:xfrm>
            <a:off x="4920314" y="6266329"/>
            <a:ext cx="3796553" cy="147918"/>
          </a:xfrm>
          <a:prstGeom prst="rect">
            <a:avLst/>
          </a:prstGeom>
          <a:noFill/>
          <a:ln>
            <a:solidFill>
              <a:srgbClr val="2B5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B8DD36-7AB2-AB46-BFAD-1610F38892FE}"/>
              </a:ext>
            </a:extLst>
          </p:cNvPr>
          <p:cNvSpPr txBox="1"/>
          <p:nvPr/>
        </p:nvSpPr>
        <p:spPr>
          <a:xfrm rot="16200000">
            <a:off x="7519584" y="4130074"/>
            <a:ext cx="2763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A.L. Williams PRC43 766 (1991)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C03E7F-1886-E44C-B134-CB30363F9D02}"/>
              </a:ext>
            </a:extLst>
          </p:cNvPr>
          <p:cNvSpPr/>
          <p:nvPr/>
        </p:nvSpPr>
        <p:spPr>
          <a:xfrm>
            <a:off x="5660753" y="1463968"/>
            <a:ext cx="231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DCX </a:t>
            </a:r>
            <a:r>
              <a:rPr lang="it-IT" b="1" baseline="30000" dirty="0">
                <a:solidFill>
                  <a:srgbClr val="000000"/>
                </a:solidFill>
                <a:latin typeface="Helvetica" pitchFamily="2" charset="0"/>
              </a:rPr>
              <a:t>48</a:t>
            </a:r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Ca(</a:t>
            </a:r>
            <a:r>
              <a:rPr lang="it-IT" b="1" dirty="0" err="1">
                <a:solidFill>
                  <a:srgbClr val="000000"/>
                </a:solidFill>
                <a:latin typeface="Symbol" pitchFamily="2" charset="2"/>
              </a:rPr>
              <a:t>p</a:t>
            </a:r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+,</a:t>
            </a:r>
            <a:r>
              <a:rPr lang="it-IT" b="1" dirty="0" err="1">
                <a:solidFill>
                  <a:srgbClr val="000000"/>
                </a:solidFill>
                <a:latin typeface="Symbol" pitchFamily="2" charset="2"/>
              </a:rPr>
              <a:t>p</a:t>
            </a:r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-)</a:t>
            </a:r>
            <a:r>
              <a:rPr lang="it-IT" b="1" baseline="30000" dirty="0">
                <a:solidFill>
                  <a:srgbClr val="000000"/>
                </a:solidFill>
                <a:latin typeface="Helvetica" pitchFamily="2" charset="0"/>
              </a:rPr>
              <a:t>48</a:t>
            </a:r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Ti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6106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FECD-6F43-6745-BF94-9D782B34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populate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DIAS - 2</a:t>
            </a:r>
            <a:r>
              <a:rPr lang="it-IT" dirty="0">
                <a:latin typeface="Symbol" pitchFamily="2" charset="2"/>
                <a:cs typeface="Arial" panose="020B0604020202020204" pitchFamily="34" charset="0"/>
              </a:rPr>
              <a:t>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Symbol" pitchFamily="2" charset="2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7CDB74-27B0-4549-BE10-C0ADF4B71B77}"/>
              </a:ext>
            </a:extLst>
          </p:cNvPr>
          <p:cNvSpPr/>
          <p:nvPr/>
        </p:nvSpPr>
        <p:spPr>
          <a:xfrm>
            <a:off x="457904" y="5337435"/>
            <a:ext cx="4098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Ti(</a:t>
            </a:r>
            <a:r>
              <a:rPr lang="it-IT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p,t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it-IT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-10.6 MeV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large blue machine in a factory&#10;&#10;Description automatically generated">
            <a:extLst>
              <a:ext uri="{FF2B5EF4-FFF2-40B4-BE49-F238E27FC236}">
                <a16:creationId xmlns:a16="http://schemas.microsoft.com/office/drawing/2014/main" id="{D878EADE-43A2-BE9E-E865-406A2009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997204"/>
            <a:ext cx="3761320" cy="2820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D62065-DABA-38FB-1C72-B7D5A994F5A6}"/>
              </a:ext>
            </a:extLst>
          </p:cNvPr>
          <p:cNvSpPr txBox="1"/>
          <p:nvPr/>
        </p:nvSpPr>
        <p:spPr>
          <a:xfrm>
            <a:off x="4200576" y="1464790"/>
            <a:ext cx="48089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 Nazionali di Legnaro (INFN) </a:t>
            </a:r>
          </a:p>
          <a:p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SPES </a:t>
            </a:r>
            <a:r>
              <a:rPr lang="it-IT" altLang="en-IT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Cyclotron</a:t>
            </a:r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</a:t>
            </a:r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40-70 MeV - 200 </a:t>
            </a:r>
            <a:r>
              <a:rPr lang="it-IT" altLang="en-IT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μA</a:t>
            </a:r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en-IT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  <a:r>
              <a:rPr lang="it-IT" altLang="en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_0" descr="Chart, line chart, histogram&#10;&#10;Description automatically generated">
            <a:extLst>
              <a:ext uri="{FF2B5EF4-FFF2-40B4-BE49-F238E27FC236}">
                <a16:creationId xmlns:a16="http://schemas.microsoft.com/office/drawing/2014/main" id="{158CB2B9-9998-94B4-3132-7F3BADAD9B44}"/>
              </a:ext>
            </a:extLst>
          </p:cNvPr>
          <p:cNvPicPr/>
          <p:nvPr/>
        </p:nvPicPr>
        <p:blipFill>
          <a:blip r:embed="rId3"/>
          <a:srcRect l="23086" r="27461" b="23135"/>
          <a:stretch/>
        </p:blipFill>
        <p:spPr>
          <a:xfrm>
            <a:off x="346754" y="2156993"/>
            <a:ext cx="3959682" cy="2996071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ACF5D5-4AE7-5490-623C-40CA94082F46}"/>
              </a:ext>
            </a:extLst>
          </p:cNvPr>
          <p:cNvSpPr txBox="1"/>
          <p:nvPr/>
        </p:nvSpPr>
        <p:spPr>
          <a:xfrm>
            <a:off x="2744491" y="3244334"/>
            <a:ext cx="118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~200 nb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069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2"/>
          <p:cNvSpPr txBox="1"/>
          <p:nvPr/>
        </p:nvSpPr>
        <p:spPr>
          <a:xfrm>
            <a:off x="5057299" y="4478683"/>
            <a:ext cx="3722683" cy="304868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pPr marL="195934" indent="-195934">
              <a:lnSpc>
                <a:spcPct val="90000"/>
              </a:lnSpc>
              <a:spcAft>
                <a:spcPts val="5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51" spc="-1">
                <a:solidFill>
                  <a:srgbClr val="000000"/>
                </a:solidFill>
                <a:latin typeface="Calibri"/>
                <a:ea typeface="Calibri"/>
              </a:rPr>
              <a:t>302 3.5”x8” </a:t>
            </a:r>
            <a:r>
              <a:rPr lang="en-US" sz="1451" spc="-1">
                <a:solidFill>
                  <a:srgbClr val="FF0000"/>
                </a:solidFill>
                <a:latin typeface="Calibri"/>
                <a:ea typeface="Calibri"/>
              </a:rPr>
              <a:t>cylindrical LaBr</a:t>
            </a:r>
            <a:r>
              <a:rPr lang="en-US" sz="1451" spc="-1" baseline="-33000">
                <a:solidFill>
                  <a:srgbClr val="FF0000"/>
                </a:solidFill>
                <a:latin typeface="Calibri"/>
                <a:ea typeface="Calibri"/>
              </a:rPr>
              <a:t>3</a:t>
            </a:r>
            <a:r>
              <a:rPr lang="en-US" sz="1451" spc="-1">
                <a:solidFill>
                  <a:srgbClr val="000000"/>
                </a:solidFill>
                <a:latin typeface="Calibri"/>
                <a:ea typeface="Calibri"/>
              </a:rPr>
              <a:t> in spherical configuration</a:t>
            </a:r>
            <a:endParaRPr lang="it-IT" sz="1451" spc="-1">
              <a:latin typeface="Arial"/>
            </a:endParaRPr>
          </a:p>
          <a:p>
            <a:pPr marL="195934" indent="-195934">
              <a:lnSpc>
                <a:spcPct val="90000"/>
              </a:lnSpc>
              <a:spcAft>
                <a:spcPts val="5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51" spc="-1">
                <a:solidFill>
                  <a:srgbClr val="000000"/>
                </a:solidFill>
                <a:latin typeface="Arial"/>
                <a:ea typeface="Arial"/>
              </a:rPr>
              <a:t>Δ</a:t>
            </a:r>
            <a:r>
              <a:rPr lang="en-US" sz="1451" spc="-1">
                <a:solidFill>
                  <a:srgbClr val="000000"/>
                </a:solidFill>
                <a:latin typeface="Calibri"/>
                <a:ea typeface="Calibri"/>
              </a:rPr>
              <a:t>T = 880 ps</a:t>
            </a:r>
            <a:endParaRPr lang="it-IT" sz="1451" spc="-1">
              <a:latin typeface="Arial"/>
            </a:endParaRPr>
          </a:p>
          <a:p>
            <a:pPr marL="195934" indent="-195934">
              <a:lnSpc>
                <a:spcPct val="90000"/>
              </a:lnSpc>
              <a:spcAft>
                <a:spcPts val="5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51" spc="-1">
                <a:solidFill>
                  <a:srgbClr val="000000"/>
                </a:solidFill>
                <a:latin typeface="Calibri"/>
                <a:ea typeface="Calibri"/>
              </a:rPr>
              <a:t>Detector face is 50 cm from target  </a:t>
            </a:r>
            <a:endParaRPr lang="it-IT" sz="1451" spc="-1">
              <a:latin typeface="Arial"/>
            </a:endParaRPr>
          </a:p>
          <a:p>
            <a:pPr marL="195934" indent="-195934">
              <a:lnSpc>
                <a:spcPct val="90000"/>
              </a:lnSpc>
              <a:spcAft>
                <a:spcPts val="5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98" spc="-1">
                <a:solidFill>
                  <a:srgbClr val="000000"/>
                </a:solidFill>
                <a:latin typeface="Calibri"/>
                <a:ea typeface="Calibri"/>
              </a:rPr>
              <a:t>   </a:t>
            </a:r>
            <a:endParaRPr lang="it-IT" sz="998" spc="-1">
              <a:latin typeface="Arial"/>
            </a:endParaRPr>
          </a:p>
          <a:p>
            <a:pPr marL="195934" indent="-195934">
              <a:lnSpc>
                <a:spcPct val="90000"/>
              </a:lnSpc>
              <a:spcAft>
                <a:spcPts val="5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51" spc="-1">
                <a:solidFill>
                  <a:srgbClr val="0000FF"/>
                </a:solidFill>
                <a:latin typeface="Calibri"/>
                <a:ea typeface="Calibri"/>
              </a:rPr>
              <a:t>Reaction chamber</a:t>
            </a:r>
            <a:r>
              <a:rPr lang="en-US" sz="1451" spc="-1">
                <a:solidFill>
                  <a:srgbClr val="000000"/>
                </a:solidFill>
                <a:latin typeface="Calibri"/>
                <a:ea typeface="Calibri"/>
              </a:rPr>
              <a:t>: radius 17cm, 2mm thick</a:t>
            </a:r>
            <a:endParaRPr lang="it-IT" sz="1451" spc="-1">
              <a:latin typeface="Arial"/>
            </a:endParaRPr>
          </a:p>
        </p:txBody>
      </p:sp>
      <p:pic>
        <p:nvPicPr>
          <p:cNvPr id="187" name="Picture 186"/>
          <p:cNvPicPr/>
          <p:nvPr/>
        </p:nvPicPr>
        <p:blipFill>
          <a:blip r:embed="rId2"/>
          <a:srcRect l="8103" t="16837" r="58478"/>
          <a:stretch/>
        </p:blipFill>
        <p:spPr>
          <a:xfrm>
            <a:off x="5178123" y="1639647"/>
            <a:ext cx="3774605" cy="2541548"/>
          </a:xfrm>
          <a:prstGeom prst="rect">
            <a:avLst/>
          </a:prstGeom>
          <a:ln>
            <a:noFill/>
          </a:ln>
        </p:spPr>
      </p:pic>
      <p:sp>
        <p:nvSpPr>
          <p:cNvPr id="188" name="TextShape 3"/>
          <p:cNvSpPr txBox="1"/>
          <p:nvPr/>
        </p:nvSpPr>
        <p:spPr>
          <a:xfrm>
            <a:off x="231199" y="4305938"/>
            <a:ext cx="4209898" cy="220977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pPr marL="195934" indent="-195934">
              <a:lnSpc>
                <a:spcPct val="90000"/>
              </a:lnSpc>
              <a:spcAft>
                <a:spcPts val="5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40" b="1" spc="-1" dirty="0">
                <a:solidFill>
                  <a:srgbClr val="000000"/>
                </a:solidFill>
                <a:latin typeface="Calibri"/>
                <a:ea typeface="Calibri"/>
              </a:rPr>
              <a:t>SETUP REQUIREMENTS:</a:t>
            </a:r>
            <a:endParaRPr lang="it-IT" sz="2540" spc="-1" dirty="0">
              <a:latin typeface="Arial"/>
            </a:endParaRPr>
          </a:p>
          <a:p>
            <a:pPr marL="195934" indent="-195934">
              <a:lnSpc>
                <a:spcPct val="90000"/>
              </a:lnSpc>
              <a:spcAft>
                <a:spcPts val="545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en-US" sz="2177" spc="-1" dirty="0">
                <a:solidFill>
                  <a:srgbClr val="000000"/>
                </a:solidFill>
                <a:latin typeface="Calibri"/>
                <a:ea typeface="Calibri"/>
              </a:rPr>
              <a:t> Good efficiency</a:t>
            </a:r>
            <a:endParaRPr lang="it-IT" sz="2177" spc="-1" dirty="0">
              <a:latin typeface="Arial"/>
            </a:endParaRPr>
          </a:p>
          <a:p>
            <a:pPr marL="195934" indent="-195934">
              <a:lnSpc>
                <a:spcPct val="90000"/>
              </a:lnSpc>
              <a:spcAft>
                <a:spcPts val="545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en-US" sz="1361" spc="-1" dirty="0">
                <a:solidFill>
                  <a:srgbClr val="000000"/>
                </a:solidFill>
                <a:latin typeface="Calibri"/>
                <a:ea typeface="Calibri"/>
              </a:rPr>
              <a:t>  Small BR → little statistics expected</a:t>
            </a:r>
            <a:endParaRPr lang="it-IT" sz="1361" spc="-1" dirty="0">
              <a:latin typeface="Arial"/>
            </a:endParaRPr>
          </a:p>
          <a:p>
            <a:pPr marL="195934" indent="-195934">
              <a:lnSpc>
                <a:spcPct val="90000"/>
              </a:lnSpc>
              <a:spcAft>
                <a:spcPts val="545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en-US" sz="2177" spc="-1" dirty="0">
                <a:solidFill>
                  <a:srgbClr val="000000"/>
                </a:solidFill>
                <a:latin typeface="Calibri"/>
                <a:ea typeface="Calibri"/>
              </a:rPr>
              <a:t> Good time resolution</a:t>
            </a:r>
            <a:endParaRPr lang="it-IT" sz="2177" spc="-1" dirty="0">
              <a:latin typeface="Arial"/>
            </a:endParaRPr>
          </a:p>
          <a:p>
            <a:pPr marL="195934" indent="-195934">
              <a:lnSpc>
                <a:spcPct val="90000"/>
              </a:lnSpc>
              <a:spcAft>
                <a:spcPts val="545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en-US" sz="1361" spc="-1" dirty="0">
                <a:solidFill>
                  <a:srgbClr val="000000"/>
                </a:solidFill>
                <a:latin typeface="Calibri"/>
                <a:ea typeface="Calibri"/>
              </a:rPr>
              <a:t>  Distinguish 2</a:t>
            </a:r>
            <a:r>
              <a:rPr lang="en-US" sz="1361" spc="-1" dirty="0">
                <a:solidFill>
                  <a:srgbClr val="000000"/>
                </a:solidFill>
                <a:latin typeface="Arial"/>
                <a:ea typeface="Arial"/>
              </a:rPr>
              <a:t>ɣ</a:t>
            </a:r>
            <a:r>
              <a:rPr lang="en-US" sz="1361" spc="-1" dirty="0">
                <a:solidFill>
                  <a:srgbClr val="000000"/>
                </a:solidFill>
                <a:latin typeface="Calibri"/>
                <a:ea typeface="Arial"/>
              </a:rPr>
              <a:t> from competing processes</a:t>
            </a:r>
            <a:endParaRPr lang="it-IT" sz="1361" spc="-1" dirty="0">
              <a:latin typeface="Arial"/>
            </a:endParaRPr>
          </a:p>
          <a:p>
            <a:pPr marL="195934" indent="-195934">
              <a:lnSpc>
                <a:spcPct val="90000"/>
              </a:lnSpc>
              <a:spcAft>
                <a:spcPts val="545"/>
              </a:spcAft>
              <a:buClr>
                <a:srgbClr val="000000"/>
              </a:buClr>
              <a:buFont typeface="StarSymbol"/>
              <a:buAutoNum type="arabicParenR"/>
            </a:pPr>
            <a:endParaRPr lang="it-IT" sz="1361" spc="-1" dirty="0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3945718" y="5006717"/>
            <a:ext cx="729842" cy="326551"/>
          </a:xfrm>
          <a:custGeom>
            <a:avLst/>
            <a:gdLst/>
            <a:ahLst/>
            <a:cxnLst/>
            <a:rect l="0" t="0" r="r" b="b"/>
            <a:pathLst>
              <a:path w="2237" h="1002">
                <a:moveTo>
                  <a:pt x="0" y="250"/>
                </a:moveTo>
                <a:lnTo>
                  <a:pt x="1677" y="250"/>
                </a:lnTo>
                <a:lnTo>
                  <a:pt x="1677" y="0"/>
                </a:lnTo>
                <a:lnTo>
                  <a:pt x="2236" y="500"/>
                </a:lnTo>
                <a:lnTo>
                  <a:pt x="1677" y="1001"/>
                </a:lnTo>
                <a:lnTo>
                  <a:pt x="1677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C9211E"/>
          </a:solidFill>
          <a:ln>
            <a:solidFill>
              <a:srgbClr val="C921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1" name="CustomShape 6"/>
          <p:cNvSpPr/>
          <p:nvPr/>
        </p:nvSpPr>
        <p:spPr>
          <a:xfrm>
            <a:off x="4953782" y="4364390"/>
            <a:ext cx="3782116" cy="1593570"/>
          </a:xfrm>
          <a:custGeom>
            <a:avLst/>
            <a:gdLst/>
            <a:ahLst/>
            <a:cxnLst/>
            <a:rect l="0" t="0" r="r" b="b"/>
            <a:pathLst>
              <a:path w="11584" h="4882">
                <a:moveTo>
                  <a:pt x="813" y="0"/>
                </a:moveTo>
                <a:lnTo>
                  <a:pt x="814" y="0"/>
                </a:lnTo>
                <a:cubicBezTo>
                  <a:pt x="671" y="0"/>
                  <a:pt x="530" y="38"/>
                  <a:pt x="407" y="109"/>
                </a:cubicBezTo>
                <a:cubicBezTo>
                  <a:pt x="283" y="180"/>
                  <a:pt x="180" y="283"/>
                  <a:pt x="109" y="407"/>
                </a:cubicBezTo>
                <a:cubicBezTo>
                  <a:pt x="38" y="530"/>
                  <a:pt x="0" y="671"/>
                  <a:pt x="0" y="814"/>
                </a:cubicBezTo>
                <a:lnTo>
                  <a:pt x="0" y="4067"/>
                </a:lnTo>
                <a:lnTo>
                  <a:pt x="0" y="4068"/>
                </a:lnTo>
                <a:cubicBezTo>
                  <a:pt x="0" y="4210"/>
                  <a:pt x="38" y="4351"/>
                  <a:pt x="109" y="4474"/>
                </a:cubicBezTo>
                <a:cubicBezTo>
                  <a:pt x="180" y="4598"/>
                  <a:pt x="283" y="4701"/>
                  <a:pt x="407" y="4772"/>
                </a:cubicBezTo>
                <a:cubicBezTo>
                  <a:pt x="530" y="4843"/>
                  <a:pt x="671" y="4881"/>
                  <a:pt x="814" y="4881"/>
                </a:cubicBezTo>
                <a:lnTo>
                  <a:pt x="10769" y="4881"/>
                </a:lnTo>
                <a:lnTo>
                  <a:pt x="10770" y="4881"/>
                </a:lnTo>
                <a:cubicBezTo>
                  <a:pt x="10912" y="4881"/>
                  <a:pt x="11053" y="4843"/>
                  <a:pt x="11176" y="4772"/>
                </a:cubicBezTo>
                <a:cubicBezTo>
                  <a:pt x="11300" y="4701"/>
                  <a:pt x="11403" y="4598"/>
                  <a:pt x="11474" y="4474"/>
                </a:cubicBezTo>
                <a:cubicBezTo>
                  <a:pt x="11545" y="4351"/>
                  <a:pt x="11583" y="4210"/>
                  <a:pt x="11583" y="4068"/>
                </a:cubicBezTo>
                <a:lnTo>
                  <a:pt x="11583" y="813"/>
                </a:lnTo>
                <a:lnTo>
                  <a:pt x="11583" y="814"/>
                </a:lnTo>
                <a:lnTo>
                  <a:pt x="11583" y="814"/>
                </a:lnTo>
                <a:cubicBezTo>
                  <a:pt x="11583" y="671"/>
                  <a:pt x="11545" y="530"/>
                  <a:pt x="11474" y="407"/>
                </a:cubicBezTo>
                <a:cubicBezTo>
                  <a:pt x="11403" y="283"/>
                  <a:pt x="11300" y="180"/>
                  <a:pt x="11176" y="109"/>
                </a:cubicBezTo>
                <a:cubicBezTo>
                  <a:pt x="11053" y="38"/>
                  <a:pt x="10912" y="0"/>
                  <a:pt x="10770" y="0"/>
                </a:cubicBezTo>
                <a:lnTo>
                  <a:pt x="813" y="0"/>
                </a:lnTo>
              </a:path>
            </a:pathLst>
          </a:custGeom>
          <a:solidFill>
            <a:srgbClr val="FFFF00">
              <a:alpha val="20000"/>
            </a:srgbClr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4" name="TextShape 9"/>
          <p:cNvSpPr txBox="1"/>
          <p:nvPr/>
        </p:nvSpPr>
        <p:spPr>
          <a:xfrm>
            <a:off x="117886" y="1828721"/>
            <a:ext cx="1264406" cy="31414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it-IT" sz="1633" b="1" spc="-1">
                <a:latin typeface="Arial"/>
              </a:rPr>
              <a:t>Step 1</a:t>
            </a:r>
            <a:endParaRPr lang="it-IT" sz="1633" spc="-1">
              <a:latin typeface="Arial"/>
            </a:endParaRPr>
          </a:p>
        </p:txBody>
      </p:sp>
      <p:sp>
        <p:nvSpPr>
          <p:cNvPr id="195" name="CustomShape 10"/>
          <p:cNvSpPr/>
          <p:nvPr/>
        </p:nvSpPr>
        <p:spPr>
          <a:xfrm>
            <a:off x="62698" y="1844395"/>
            <a:ext cx="887566" cy="298468"/>
          </a:xfrm>
          <a:prstGeom prst="rect">
            <a:avLst/>
          </a:prstGeom>
          <a:solidFill>
            <a:srgbClr val="729FCF">
              <a:alpha val="20000"/>
            </a:srgbClr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6" name="CustomShape 11"/>
          <p:cNvSpPr/>
          <p:nvPr/>
        </p:nvSpPr>
        <p:spPr>
          <a:xfrm>
            <a:off x="62698" y="2693428"/>
            <a:ext cx="887566" cy="298468"/>
          </a:xfrm>
          <a:prstGeom prst="rect">
            <a:avLst/>
          </a:prstGeom>
          <a:solidFill>
            <a:srgbClr val="DC143C">
              <a:alpha val="20000"/>
            </a:srgbClr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>
            <a:noAutofit/>
          </a:bodyPr>
          <a:lstStyle/>
          <a:p>
            <a:pPr algn="ctr"/>
            <a:r>
              <a:rPr lang="it-IT" sz="1633" b="1" spc="-1">
                <a:latin typeface="Arial"/>
              </a:rPr>
              <a:t>Step 2</a:t>
            </a:r>
          </a:p>
        </p:txBody>
      </p:sp>
      <p:sp>
        <p:nvSpPr>
          <p:cNvPr id="197" name="TextShape 12"/>
          <p:cNvSpPr txBox="1"/>
          <p:nvPr/>
        </p:nvSpPr>
        <p:spPr>
          <a:xfrm>
            <a:off x="485908" y="1825455"/>
            <a:ext cx="5507939" cy="1754559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996" b="1" spc="-1">
                <a:solidFill>
                  <a:srgbClr val="0000CD"/>
                </a:solidFill>
                <a:latin typeface="Arial"/>
              </a:rPr>
              <a:t>     Define setup &amp; data processing</a:t>
            </a:r>
            <a:endParaRPr lang="it-IT" sz="1996" spc="-1">
              <a:latin typeface="Arial"/>
            </a:endParaRPr>
          </a:p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33" b="1" spc="-1">
                <a:solidFill>
                  <a:srgbClr val="2F4F4F"/>
                </a:solidFill>
                <a:latin typeface="Arial"/>
                <a:ea typeface="Noto Sans CJK SC"/>
              </a:rPr>
              <a:t>  </a:t>
            </a:r>
            <a:r>
              <a:rPr lang="it-IT" sz="2177" b="1" spc="-1">
                <a:solidFill>
                  <a:srgbClr val="2F4F4F"/>
                </a:solidFill>
                <a:latin typeface="Arial"/>
                <a:ea typeface="Noto Sans CJK SC"/>
              </a:rPr>
              <a:t>→</a:t>
            </a:r>
            <a:r>
              <a:rPr lang="it-IT" sz="1633" b="1" spc="-1">
                <a:solidFill>
                  <a:srgbClr val="2F4F4F"/>
                </a:solidFill>
                <a:latin typeface="Arial"/>
                <a:ea typeface="Noto Sans CJK SC"/>
              </a:rPr>
              <a:t> Maximise the </a:t>
            </a:r>
            <a:r>
              <a:rPr lang="it-IT" sz="1633" b="1" spc="-1">
                <a:solidFill>
                  <a:srgbClr val="2F4F4F"/>
                </a:solidFill>
                <a:latin typeface="Arial"/>
              </a:rPr>
              <a:t>2</a:t>
            </a:r>
            <a:r>
              <a:rPr lang="it-IT" sz="1633" b="1" spc="-1">
                <a:solidFill>
                  <a:srgbClr val="2F4F4F"/>
                </a:solidFill>
                <a:latin typeface="Arial"/>
                <a:ea typeface="Arial"/>
              </a:rPr>
              <a:t>ɣ </a:t>
            </a:r>
            <a:r>
              <a:rPr lang="it-IT" sz="1633" b="1" spc="-1">
                <a:solidFill>
                  <a:srgbClr val="2F4F4F"/>
                </a:solidFill>
                <a:latin typeface="Arial"/>
              </a:rPr>
              <a:t>detection efficiency</a:t>
            </a:r>
            <a:endParaRPr lang="it-IT" sz="1633" spc="-1">
              <a:latin typeface="Arial"/>
            </a:endParaRPr>
          </a:p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633" spc="-1">
              <a:latin typeface="Arial"/>
            </a:endParaRPr>
          </a:p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996" b="1" spc="-1">
                <a:solidFill>
                  <a:srgbClr val="FF0000"/>
                </a:solidFill>
                <a:latin typeface="Arial"/>
              </a:rPr>
              <a:t>     Analysis of simulation outputs</a:t>
            </a:r>
            <a:endParaRPr lang="it-IT" sz="1996" spc="-1">
              <a:latin typeface="Arial"/>
            </a:endParaRPr>
          </a:p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33" b="1" spc="-1">
                <a:solidFill>
                  <a:srgbClr val="2F4F4F"/>
                </a:solidFill>
                <a:latin typeface="Arial"/>
              </a:rPr>
              <a:t>           </a:t>
            </a:r>
            <a:r>
              <a:rPr lang="it-IT" sz="2177" b="1" spc="-1">
                <a:solidFill>
                  <a:srgbClr val="2F4F4F"/>
                </a:solidFill>
                <a:latin typeface="Arial"/>
              </a:rPr>
              <a:t>→</a:t>
            </a:r>
            <a:r>
              <a:rPr lang="it-IT" sz="1633" b="1" spc="-1">
                <a:solidFill>
                  <a:srgbClr val="2F4F4F"/>
                </a:solidFill>
                <a:latin typeface="Arial"/>
              </a:rPr>
              <a:t> Isolate the M1M1 2</a:t>
            </a:r>
            <a:r>
              <a:rPr lang="it-IT" sz="1633" b="1" spc="-1">
                <a:solidFill>
                  <a:srgbClr val="2F4F4F"/>
                </a:solidFill>
                <a:latin typeface="Arial"/>
                <a:ea typeface="Arial"/>
              </a:rPr>
              <a:t>ɣ</a:t>
            </a:r>
            <a:r>
              <a:rPr lang="it-IT" sz="1633" b="1" spc="-1">
                <a:solidFill>
                  <a:srgbClr val="2F4F4F"/>
                </a:solidFill>
                <a:latin typeface="Arial"/>
              </a:rPr>
              <a:t> decays,</a:t>
            </a:r>
            <a:endParaRPr lang="it-IT" sz="1633" spc="-1">
              <a:latin typeface="Arial"/>
            </a:endParaRPr>
          </a:p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33" b="1" spc="-1">
                <a:solidFill>
                  <a:srgbClr val="2F4F4F"/>
                </a:solidFill>
                <a:latin typeface="Arial"/>
              </a:rPr>
              <a:t>        identifying the competing processes</a:t>
            </a:r>
            <a:endParaRPr lang="it-IT" sz="1633" spc="-1">
              <a:latin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31F966-5BB5-4BFD-7CE8-A0B30BAA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it-IT" dirty="0"/>
              <a:t>Fast </a:t>
            </a:r>
            <a:r>
              <a:rPr lang="it-IT" dirty="0" err="1"/>
              <a:t>scintillators</a:t>
            </a:r>
            <a:r>
              <a:rPr lang="it-IT" dirty="0"/>
              <a:t> </a:t>
            </a:r>
            <a:r>
              <a:rPr lang="it-IT" dirty="0" err="1"/>
              <a:t>simulations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3C87C-DC68-4482-133D-2585B1826B3F}"/>
              </a:ext>
            </a:extLst>
          </p:cNvPr>
          <p:cNvSpPr txBox="1"/>
          <p:nvPr/>
        </p:nvSpPr>
        <p:spPr>
          <a:xfrm>
            <a:off x="4724400" y="6331044"/>
            <a:ext cx="378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Master </a:t>
            </a:r>
            <a:r>
              <a:rPr lang="it-IT" dirty="0" err="1"/>
              <a:t>thesis</a:t>
            </a:r>
            <a:r>
              <a:rPr lang="it-IT" dirty="0"/>
              <a:t>: D. Stramaccioni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k9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kk9.thmx</Template>
  <TotalTime>70650</TotalTime>
  <Words>604</Words>
  <Application>Microsoft Macintosh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</vt:lpstr>
      <vt:lpstr>StarSymbol</vt:lpstr>
      <vt:lpstr>Symbol</vt:lpstr>
      <vt:lpstr>Times new roman</vt:lpstr>
      <vt:lpstr>Wingdings</vt:lpstr>
      <vt:lpstr>kk9</vt:lpstr>
      <vt:lpstr>Double-g decay process and its links with 2b0n </vt:lpstr>
      <vt:lpstr>PowerPoint Presentation</vt:lpstr>
      <vt:lpstr>Theoretical NME</vt:lpstr>
      <vt:lpstr>Correlation 2g with 0νββ</vt:lpstr>
      <vt:lpstr>The double g process</vt:lpstr>
      <vt:lpstr>DIAS candidates: 48Ti</vt:lpstr>
      <vt:lpstr>How to populate the DIAS - 2g  </vt:lpstr>
      <vt:lpstr>How to populate the DIAS - 2g  </vt:lpstr>
      <vt:lpstr>Fast scintillators simulations</vt:lpstr>
      <vt:lpstr>Large experimental challenges!</vt:lpstr>
      <vt:lpstr>END</vt:lpstr>
    </vt:vector>
  </TitlesOfParts>
  <Company>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of the course</dc:title>
  <dc:creator>Jose Javier Valiente Dobon</dc:creator>
  <cp:lastModifiedBy>Jose' Javier Valiente Dobon</cp:lastModifiedBy>
  <cp:revision>997</cp:revision>
  <cp:lastPrinted>2012-12-12T10:19:27Z</cp:lastPrinted>
  <dcterms:created xsi:type="dcterms:W3CDTF">2011-02-20T08:02:24Z</dcterms:created>
  <dcterms:modified xsi:type="dcterms:W3CDTF">2024-04-02T16:12:33Z</dcterms:modified>
</cp:coreProperties>
</file>