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27"/>
  </p:normalViewPr>
  <p:slideViewPr>
    <p:cSldViewPr snapToGrid="0">
      <p:cViewPr varScale="1">
        <p:scale>
          <a:sx n="128" d="100"/>
          <a:sy n="128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2B393-08B2-05D2-69C8-DE91572E8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BD3DA3-7750-72BC-7681-1BE67FAF6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53F5C8-4406-663D-84FD-2B29F625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F8DF2D-DBDE-E907-0F3C-7A79422E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ADF83-4BCA-0E5F-9171-B9418779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3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BB614A-9D5F-17CB-42F9-EF77471B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853BEB-5AE3-309B-BB75-74DA1B7C6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8C0E4D-6B54-5886-7400-0661DBF5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05BC2D-A8FD-576F-A5B4-8761C6F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6C4477-2FC4-661F-24FD-E1DA74AF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62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9091B0-3E99-D9A2-27F2-F9288E2F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089C0B-B307-12C7-6E03-96E31A786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922FB3-3C24-D302-BAFE-46F81B3F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AF82EA-BCA1-5C30-770A-CB022F97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3578FC-A1B8-CB48-E638-386B1ABD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53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1E046-7FDB-3B65-920C-BA812875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3C9F22-A119-CEA9-C8FB-84EC99D9E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19DDDC-AC38-B924-7BEE-22516581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E7515F-82B4-03FD-B479-69F3BD37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97423F-E0A3-1548-C037-89D43AA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34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4879B6-C721-0E63-8A93-76E622DA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3314DA-831C-3301-F3AD-EF9590F7F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6F71D2-5F9E-F01A-8D4B-EDD9F21C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B3E144-4A1D-EC9D-02F2-327B55E7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091534-11E3-A5E6-F7C7-CBC89142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87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BAA6EE-FD6D-4438-EB96-7D4C3F4F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B67856-7A5C-35ED-9608-BE1E2703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8B1CA8-AA42-1566-FF90-0D820168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BCE6CC-0E5C-7858-568B-9028435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881C2-A4BF-F8B7-6CD4-0F8CF1F3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FE38C1-220E-2E71-C29B-71FDF907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8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5535F-53BF-5D01-2AC9-5F94DD36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923942-4DEA-8D45-24F9-C201D784A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FCC819-36E6-DB6E-17F3-1281C9FA7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1E7314-31EB-92F4-914E-19B45D8C9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6468C8-C6C8-200E-DADC-5DF5ED668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E3BD6B-96D4-07C9-136A-EA22DA76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3BFF8E-9D24-827E-FCC0-CA923E50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3D1F75-90F8-B5FE-30EC-8307E8C7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10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415690-C5AF-846C-B5BE-01A5F57A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C07AF4-29C1-49C8-8656-D1670DF2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150CF6-311E-E5B3-F23D-471DC6D0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BB5BE0-4711-A2E4-A8FB-F323A0BB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26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3B82692-6EA8-5AA4-50E4-EE52DFD5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117410-5D72-52D4-73DD-2E64475E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A1D543-855D-9BF6-D9CC-BCC5CD08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6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04DE0C-2872-D84D-2186-2E2A6465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B75893-66B7-0AC5-BC3B-00E493E39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CA3298-CABB-3B22-856E-0F0FE9EF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3F229E-FC2D-4D17-2EA1-B1FDC63C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C030E2-7268-2E46-FC7E-AE255DD7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0770F6-0EB2-0E12-FFE6-C41DE791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8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39431-3537-DB76-22DC-D310E44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16D8E2-7478-4942-9AA0-FDB867194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D76743-4DE3-8E82-892B-8C89870B4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CD3879-0D98-B1CE-84BD-0A8E663F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F9E6BD-5C29-BB0C-E125-4A379BAC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37C049-A9C2-A869-E3FC-EDDCE27E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45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C8A1C9-DEDB-BFED-055E-9963D85C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F5048D-7613-824C-3268-CADE9CCEB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13FCCC-2A2B-381C-76DB-1AEBF94D9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15F4BA-6E3E-9F41-B633-F502BCB6FA3A}" type="datetimeFigureOut">
              <a:rPr lang="it-IT" smtClean="0"/>
              <a:t>29/03/24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A403EF-5AA7-E4DC-8E62-0A48BD2F4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5ED6CA-989E-7C2F-A839-CF9ECB3F5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A37FAB-7B90-C94C-AC2A-A0E9E76EF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4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7038E-0AC8-FEA8-ECCA-305B795B5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New </a:t>
            </a:r>
            <a:r>
              <a:rPr lang="it-IT" dirty="0" err="1">
                <a:solidFill>
                  <a:srgbClr val="FF0000"/>
                </a:solidFill>
              </a:rPr>
              <a:t>instruments</a:t>
            </a:r>
            <a:r>
              <a:rPr lang="it-IT" dirty="0">
                <a:solidFill>
                  <a:srgbClr val="FF0000"/>
                </a:solidFill>
              </a:rPr>
              <a:t> for intense ADIGE </a:t>
            </a:r>
            <a:r>
              <a:rPr lang="it-IT" dirty="0" err="1">
                <a:solidFill>
                  <a:srgbClr val="FF0000"/>
                </a:solidFill>
              </a:rPr>
              <a:t>stable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beams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572A0C-8CCB-A779-F5B3-590ACD6B0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4291151"/>
            <a:ext cx="9144000" cy="1655762"/>
          </a:xfrm>
        </p:spPr>
        <p:txBody>
          <a:bodyPr>
            <a:normAutofit fontScale="92500"/>
          </a:bodyPr>
          <a:lstStyle/>
          <a:p>
            <a:pPr algn="l"/>
            <a:r>
              <a:rPr lang="it-IT" dirty="0"/>
              <a:t>A premise: high-</a:t>
            </a:r>
            <a:r>
              <a:rPr lang="it-IT" dirty="0" err="1"/>
              <a:t>intensity</a:t>
            </a:r>
            <a:r>
              <a:rPr lang="it-IT" dirty="0"/>
              <a:t> </a:t>
            </a:r>
            <a:r>
              <a:rPr lang="it-IT" dirty="0" err="1"/>
              <a:t>stable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</a:t>
            </a:r>
            <a:r>
              <a:rPr lang="it-IT" dirty="0" err="1"/>
              <a:t>radically</a:t>
            </a:r>
            <a:r>
              <a:rPr lang="it-IT" dirty="0"/>
              <a:t> new </a:t>
            </a:r>
            <a:r>
              <a:rPr lang="it-IT" dirty="0" err="1"/>
              <a:t>instruments</a:t>
            </a:r>
            <a:r>
              <a:rPr lang="it-IT" dirty="0"/>
              <a:t> for cutting-</a:t>
            </a:r>
            <a:r>
              <a:rPr lang="it-IT" dirty="0" err="1"/>
              <a:t>edge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-&gt;</a:t>
            </a:r>
          </a:p>
          <a:p>
            <a:pPr algn="l"/>
            <a:r>
              <a:rPr lang="it-IT" dirty="0"/>
              <a:t>Given the </a:t>
            </a:r>
            <a:r>
              <a:rPr lang="it-IT" dirty="0" err="1"/>
              <a:t>manpower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a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easier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multi-</a:t>
            </a:r>
            <a:r>
              <a:rPr lang="it-IT" dirty="0" err="1"/>
              <a:t>purpose</a:t>
            </a:r>
            <a:r>
              <a:rPr lang="it-IT" dirty="0"/>
              <a:t> </a:t>
            </a:r>
            <a:r>
              <a:rPr lang="it-IT" dirty="0" err="1"/>
              <a:t>intruments</a:t>
            </a:r>
            <a:r>
              <a:rPr lang="it-IT" dirty="0"/>
              <a:t> for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stable</a:t>
            </a:r>
            <a:r>
              <a:rPr lang="it-IT" dirty="0"/>
              <a:t> and </a:t>
            </a:r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(</a:t>
            </a:r>
            <a:r>
              <a:rPr lang="it-IT" dirty="0" err="1"/>
              <a:t>timescale</a:t>
            </a:r>
            <a:r>
              <a:rPr lang="it-IT" dirty="0"/>
              <a:t> 2030)</a:t>
            </a:r>
          </a:p>
        </p:txBody>
      </p:sp>
    </p:spTree>
    <p:extLst>
      <p:ext uri="{BB962C8B-B14F-4D97-AF65-F5344CB8AC3E}">
        <p14:creationId xmlns:p14="http://schemas.microsoft.com/office/powerpoint/2010/main" val="338400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74227-5C7F-202E-5F4B-AA997939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187200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MULTIPORPOSE STORAGE RING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with CCT SC </a:t>
            </a:r>
            <a:r>
              <a:rPr lang="it-IT" dirty="0" err="1">
                <a:solidFill>
                  <a:srgbClr val="FF0000"/>
                </a:solidFill>
              </a:rPr>
              <a:t>magnets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BEDBFC-EE0D-6CD1-CD5C-872E9BF9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1" y="1844067"/>
            <a:ext cx="7772400" cy="383247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41F629-B7D6-08C6-D658-EF85C5A2C072}"/>
              </a:ext>
            </a:extLst>
          </p:cNvPr>
          <p:cNvSpPr txBox="1"/>
          <p:nvPr/>
        </p:nvSpPr>
        <p:spPr>
          <a:xfrm>
            <a:off x="7697308" y="2037527"/>
            <a:ext cx="44946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Use with </a:t>
            </a:r>
            <a:r>
              <a:rPr lang="it-IT" b="1" u="sng" dirty="0" err="1"/>
              <a:t>both</a:t>
            </a:r>
            <a:r>
              <a:rPr lang="it-IT" b="1" u="sng" dirty="0"/>
              <a:t> </a:t>
            </a:r>
            <a:r>
              <a:rPr lang="it-IT" b="1" u="sng" dirty="0" err="1"/>
              <a:t>stable</a:t>
            </a:r>
            <a:r>
              <a:rPr lang="it-IT" b="1" u="sng" dirty="0"/>
              <a:t> and </a:t>
            </a:r>
            <a:r>
              <a:rPr lang="it-IT" b="1" u="sng" dirty="0" err="1"/>
              <a:t>unstable</a:t>
            </a:r>
            <a:r>
              <a:rPr lang="it-IT" b="1" u="sng" dirty="0"/>
              <a:t> </a:t>
            </a:r>
            <a:r>
              <a:rPr lang="it-IT" b="1" u="sng" dirty="0" err="1"/>
              <a:t>beams</a:t>
            </a:r>
            <a:endParaRPr lang="it-IT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Zero degree </a:t>
            </a:r>
            <a:r>
              <a:rPr lang="it-IT" dirty="0" err="1"/>
              <a:t>spectrometer</a:t>
            </a:r>
            <a:endParaRPr lang="it-IT" dirty="0"/>
          </a:p>
          <a:p>
            <a:r>
              <a:rPr lang="it-IT" dirty="0"/>
              <a:t>    for </a:t>
            </a:r>
            <a:r>
              <a:rPr lang="it-IT" dirty="0" err="1"/>
              <a:t>direct</a:t>
            </a:r>
            <a:r>
              <a:rPr lang="it-IT" dirty="0"/>
              <a:t> reactions with SPES </a:t>
            </a:r>
            <a:r>
              <a:rPr lang="it-IT" dirty="0" err="1"/>
              <a:t>beams</a:t>
            </a:r>
            <a:endParaRPr lang="it-IT" dirty="0"/>
          </a:p>
          <a:p>
            <a:r>
              <a:rPr lang="it-IT" dirty="0"/>
              <a:t>   (no </a:t>
            </a:r>
            <a:r>
              <a:rPr lang="it-IT" dirty="0" err="1"/>
              <a:t>need</a:t>
            </a:r>
            <a:r>
              <a:rPr lang="it-IT" dirty="0"/>
              <a:t> for pure ISOL </a:t>
            </a:r>
            <a:r>
              <a:rPr lang="it-IT" dirty="0" err="1"/>
              <a:t>beams</a:t>
            </a:r>
            <a:r>
              <a:rPr lang="it-IT" dirty="0"/>
              <a:t>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Mass </a:t>
            </a:r>
            <a:r>
              <a:rPr lang="it-IT" dirty="0" err="1"/>
              <a:t>spectrometer</a:t>
            </a:r>
            <a:r>
              <a:rPr lang="it-IT" dirty="0"/>
              <a:t> for reactions with </a:t>
            </a:r>
          </a:p>
          <a:p>
            <a:r>
              <a:rPr lang="it-IT" dirty="0"/>
              <a:t>      </a:t>
            </a:r>
            <a:r>
              <a:rPr lang="it-IT" dirty="0" err="1"/>
              <a:t>stable</a:t>
            </a:r>
            <a:r>
              <a:rPr lang="it-IT" dirty="0"/>
              <a:t> heavy </a:t>
            </a:r>
            <a:r>
              <a:rPr lang="it-IT" dirty="0" err="1"/>
              <a:t>ions</a:t>
            </a:r>
            <a:r>
              <a:rPr lang="it-IT" dirty="0"/>
              <a:t> with mass </a:t>
            </a:r>
            <a:r>
              <a:rPr lang="it-IT" dirty="0" err="1"/>
              <a:t>resolution</a:t>
            </a:r>
            <a:r>
              <a:rPr lang="it-IT" dirty="0"/>
              <a:t> </a:t>
            </a:r>
          </a:p>
          <a:p>
            <a:r>
              <a:rPr lang="it-IT" dirty="0"/>
              <a:t>      up to A=230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Accumulation</a:t>
            </a:r>
            <a:r>
              <a:rPr lang="it-IT" dirty="0"/>
              <a:t> ring for SPES </a:t>
            </a:r>
            <a:r>
              <a:rPr lang="it-IT" dirty="0" err="1"/>
              <a:t>beams</a:t>
            </a:r>
            <a:endParaRPr lang="it-IT" dirty="0"/>
          </a:p>
          <a:p>
            <a:r>
              <a:rPr lang="it-IT" dirty="0"/>
              <a:t>     to </a:t>
            </a:r>
            <a:r>
              <a:rPr lang="it-IT" dirty="0" err="1"/>
              <a:t>boost</a:t>
            </a:r>
            <a:r>
              <a:rPr lang="it-IT" dirty="0"/>
              <a:t> </a:t>
            </a:r>
            <a:r>
              <a:rPr lang="it-IT" dirty="0" err="1"/>
              <a:t>luminosity</a:t>
            </a:r>
            <a:r>
              <a:rPr lang="it-IT" dirty="0"/>
              <a:t> </a:t>
            </a:r>
          </a:p>
          <a:p>
            <a:r>
              <a:rPr lang="it-IT" dirty="0"/>
              <a:t>     (</a:t>
            </a:r>
            <a:r>
              <a:rPr lang="it-IT" dirty="0" err="1"/>
              <a:t>n-capture</a:t>
            </a:r>
            <a:r>
              <a:rPr lang="it-IT" dirty="0"/>
              <a:t> reactions </a:t>
            </a:r>
            <a:r>
              <a:rPr lang="it-IT" dirty="0" err="1"/>
              <a:t>possible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272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695CD62-6D50-B69A-1D48-465570F14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23" r="53836"/>
          <a:stretch/>
        </p:blipFill>
        <p:spPr>
          <a:xfrm>
            <a:off x="198783" y="1373973"/>
            <a:ext cx="5751396" cy="43334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536FBF5-4710-F561-0246-EEBC53B11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179" y="1429504"/>
            <a:ext cx="5312094" cy="399899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0ACD835-BB6E-1A17-8F56-D0BA8536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48410"/>
            <a:ext cx="10515600" cy="1325563"/>
          </a:xfrm>
        </p:spPr>
        <p:txBody>
          <a:bodyPr/>
          <a:lstStyle/>
          <a:p>
            <a:r>
              <a:rPr lang="it-IT" dirty="0"/>
              <a:t>Innovative CCT (fusillo) </a:t>
            </a:r>
            <a:r>
              <a:rPr lang="it-IT" dirty="0" err="1"/>
              <a:t>magnets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869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8EBCC-4145-956F-65D2-BAAD7A4D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dirty="0"/>
              <a:t>Reaction with </a:t>
            </a:r>
            <a:r>
              <a:rPr lang="it-IT" dirty="0" err="1"/>
              <a:t>accumulated</a:t>
            </a:r>
            <a:r>
              <a:rPr lang="it-IT" dirty="0"/>
              <a:t> </a:t>
            </a:r>
            <a:r>
              <a:rPr lang="it-IT" dirty="0" err="1"/>
              <a:t>beams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031EDD-400C-5315-AB97-8605EF421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63" y="1048586"/>
            <a:ext cx="4391381" cy="47608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06EC28-0552-CAA6-CB0C-2A179B5E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81" y="1048586"/>
            <a:ext cx="5827407" cy="476082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8748AC-0AF6-67F5-1B2A-B82F96B5FE0F}"/>
              </a:ext>
            </a:extLst>
          </p:cNvPr>
          <p:cNvSpPr txBox="1"/>
          <p:nvPr/>
        </p:nvSpPr>
        <p:spPr>
          <a:xfrm>
            <a:off x="10605052" y="327991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 turn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6B6C54-5215-A97B-2F3F-827213A3EB8B}"/>
              </a:ext>
            </a:extLst>
          </p:cNvPr>
          <p:cNvSpPr txBox="1"/>
          <p:nvPr/>
        </p:nvSpPr>
        <p:spPr>
          <a:xfrm>
            <a:off x="10676114" y="477409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 turns</a:t>
            </a:r>
          </a:p>
        </p:txBody>
      </p:sp>
    </p:spTree>
    <p:extLst>
      <p:ext uri="{BB962C8B-B14F-4D97-AF65-F5344CB8AC3E}">
        <p14:creationId xmlns:p14="http://schemas.microsoft.com/office/powerpoint/2010/main" val="307070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C350F0C-E9E1-1614-1AF8-0C6C8F277A95}"/>
              </a:ext>
            </a:extLst>
          </p:cNvPr>
          <p:cNvPicPr/>
          <p:nvPr/>
        </p:nvPicPr>
        <p:blipFill>
          <a:blip r:embed="rId2"/>
          <a:srcRect l="13689" r="14383"/>
          <a:stretch/>
        </p:blipFill>
        <p:spPr>
          <a:xfrm rot="21346047">
            <a:off x="2086570" y="719623"/>
            <a:ext cx="2357162" cy="2211343"/>
          </a:xfrm>
          <a:prstGeom prst="rect">
            <a:avLst/>
          </a:prstGeom>
          <a:ln w="0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4401D2-78C7-2034-651D-51C20BCE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174210"/>
            <a:ext cx="11970026" cy="85580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Reactions with </a:t>
            </a:r>
            <a:r>
              <a:rPr lang="it-IT" b="1" dirty="0" err="1">
                <a:solidFill>
                  <a:srgbClr val="FF0000"/>
                </a:solidFill>
              </a:rPr>
              <a:t>secondary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beams</a:t>
            </a:r>
            <a:r>
              <a:rPr lang="it-IT" b="1" dirty="0">
                <a:solidFill>
                  <a:srgbClr val="FF0000"/>
                </a:solidFill>
              </a:rPr>
              <a:t> from STABLE </a:t>
            </a:r>
            <a:r>
              <a:rPr lang="it-IT" b="1" dirty="0" err="1">
                <a:solidFill>
                  <a:srgbClr val="FF0000"/>
                </a:solidFill>
              </a:rPr>
              <a:t>beams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0A6AEC-69EB-9FCA-50AF-517B93003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8" y="2859416"/>
            <a:ext cx="6063148" cy="2989663"/>
          </a:xfrm>
          <a:prstGeom prst="rect">
            <a:avLst/>
          </a:prstGeom>
        </p:spPr>
      </p:pic>
      <p:pic>
        <p:nvPicPr>
          <p:cNvPr id="6" name="Picture 2_2">
            <a:extLst>
              <a:ext uri="{FF2B5EF4-FFF2-40B4-BE49-F238E27FC236}">
                <a16:creationId xmlns:a16="http://schemas.microsoft.com/office/drawing/2014/main" id="{4E31CF18-B360-EE5A-13CA-4253B0FF7D2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74934" y="1866556"/>
            <a:ext cx="1550214" cy="1335675"/>
          </a:xfrm>
          <a:prstGeom prst="rect">
            <a:avLst/>
          </a:prstGeom>
          <a:ln w="0">
            <a:noFill/>
          </a:ln>
        </p:spPr>
      </p:pic>
      <p:sp>
        <p:nvSpPr>
          <p:cNvPr id="8" name="Stella a 5 punte 7">
            <a:extLst>
              <a:ext uri="{FF2B5EF4-FFF2-40B4-BE49-F238E27FC236}">
                <a16:creationId xmlns:a16="http://schemas.microsoft.com/office/drawing/2014/main" id="{9C86FCEC-59E9-33F6-9DEB-A9587FF079F6}"/>
              </a:ext>
            </a:extLst>
          </p:cNvPr>
          <p:cNvSpPr/>
          <p:nvPr/>
        </p:nvSpPr>
        <p:spPr>
          <a:xfrm>
            <a:off x="2193560" y="2858333"/>
            <a:ext cx="914400" cy="914400"/>
          </a:xfrm>
          <a:prstGeom prst="star5">
            <a:avLst>
              <a:gd name="adj" fmla="val 21720"/>
              <a:gd name="hf" fmla="val 105146"/>
              <a:gd name="vf" fmla="val 11055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1F965D-00FB-78E7-CB45-118C04E67E71}"/>
              </a:ext>
            </a:extLst>
          </p:cNvPr>
          <p:cNvSpPr txBox="1"/>
          <p:nvPr/>
        </p:nvSpPr>
        <p:spPr>
          <a:xfrm>
            <a:off x="1650153" y="5416389"/>
            <a:ext cx="310553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Stable</a:t>
            </a:r>
            <a:r>
              <a:rPr lang="it-IT" b="1" dirty="0">
                <a:solidFill>
                  <a:srgbClr val="FF0000"/>
                </a:solidFill>
              </a:rPr>
              <a:t> or </a:t>
            </a:r>
            <a:r>
              <a:rPr lang="it-IT" b="1" dirty="0" err="1">
                <a:solidFill>
                  <a:srgbClr val="FF0000"/>
                </a:solidFill>
              </a:rPr>
              <a:t>radioactive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beams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504EF64-22D8-C463-4344-6D9F24A18550}"/>
              </a:ext>
            </a:extLst>
          </p:cNvPr>
          <p:cNvSpPr txBox="1"/>
          <p:nvPr/>
        </p:nvSpPr>
        <p:spPr>
          <a:xfrm>
            <a:off x="6673616" y="2022871"/>
            <a:ext cx="55833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50-100 </a:t>
            </a:r>
            <a:r>
              <a:rPr lang="it-IT" dirty="0" err="1"/>
              <a:t>pnA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Primary</a:t>
            </a:r>
            <a:r>
              <a:rPr lang="it-IT" dirty="0"/>
              <a:t> target reactions with </a:t>
            </a:r>
          </a:p>
          <a:p>
            <a:r>
              <a:rPr lang="it-IT" dirty="0"/>
              <a:t>      𝜎~1 </a:t>
            </a:r>
            <a:r>
              <a:rPr lang="it-IT" dirty="0" err="1"/>
              <a:t>mbarn</a:t>
            </a:r>
            <a:r>
              <a:rPr lang="it-IT" dirty="0"/>
              <a:t> (fusion, quasi-fusion, </a:t>
            </a:r>
            <a:r>
              <a:rPr lang="it-IT" dirty="0" err="1"/>
              <a:t>fission</a:t>
            </a:r>
            <a:r>
              <a:rPr lang="it-IT" dirty="0"/>
              <a:t>, </a:t>
            </a:r>
            <a:r>
              <a:rPr lang="it-IT" dirty="0" err="1"/>
              <a:t>direct</a:t>
            </a:r>
            <a:r>
              <a:rPr lang="it-IT" dirty="0"/>
              <a:t>…)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Accumulation</a:t>
            </a:r>
            <a:r>
              <a:rPr lang="it-IT" dirty="0"/>
              <a:t> of reaction products in the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Secondary</a:t>
            </a:r>
            <a:r>
              <a:rPr lang="it-IT" dirty="0"/>
              <a:t> reactions: </a:t>
            </a:r>
            <a:r>
              <a:rPr lang="it-IT" dirty="0" err="1"/>
              <a:t>Coulex</a:t>
            </a:r>
            <a:r>
              <a:rPr lang="it-IT" dirty="0"/>
              <a:t>, </a:t>
            </a:r>
            <a:r>
              <a:rPr lang="it-IT" dirty="0" err="1"/>
              <a:t>direct</a:t>
            </a:r>
            <a:r>
              <a:rPr lang="it-IT" dirty="0"/>
              <a:t>, (</a:t>
            </a:r>
            <a:r>
              <a:rPr lang="it-IT" dirty="0" err="1"/>
              <a:t>p,p</a:t>
            </a:r>
            <a:r>
              <a:rPr lang="it-IT" dirty="0"/>
              <a:t>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1 𝜇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revolution</a:t>
            </a:r>
            <a:r>
              <a:rPr lang="it-IT" dirty="0"/>
              <a:t> time = 1000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passages</a:t>
            </a:r>
            <a:r>
              <a:rPr lang="it-IT" dirty="0"/>
              <a:t> in 1 </a:t>
            </a:r>
            <a:r>
              <a:rPr lang="it-IT" dirty="0" err="1"/>
              <a:t>ms</a:t>
            </a:r>
            <a:r>
              <a:rPr lang="it-IT" dirty="0"/>
              <a:t> !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9CA547-2A1F-B571-627A-2F87CEA5A02D}"/>
              </a:ext>
            </a:extLst>
          </p:cNvPr>
          <p:cNvSpPr txBox="1"/>
          <p:nvPr/>
        </p:nvSpPr>
        <p:spPr>
          <a:xfrm>
            <a:off x="4407053" y="1707971"/>
            <a:ext cx="222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7D3F"/>
                </a:solidFill>
              </a:rPr>
              <a:t>Secondary</a:t>
            </a:r>
            <a:r>
              <a:rPr lang="it-IT" b="1" dirty="0">
                <a:solidFill>
                  <a:srgbClr val="FF7D3F"/>
                </a:solidFill>
              </a:rPr>
              <a:t> reaction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EB75048-1902-B91C-78EB-5218446A0CAE}"/>
              </a:ext>
            </a:extLst>
          </p:cNvPr>
          <p:cNvCxnSpPr>
            <a:cxnSpLocks/>
          </p:cNvCxnSpPr>
          <p:nvPr/>
        </p:nvCxnSpPr>
        <p:spPr>
          <a:xfrm flipH="1">
            <a:off x="2990870" y="2087838"/>
            <a:ext cx="2233026" cy="927098"/>
          </a:xfrm>
          <a:prstGeom prst="straightConnector1">
            <a:avLst/>
          </a:prstGeom>
          <a:ln w="44450">
            <a:solidFill>
              <a:srgbClr val="FF7D3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2E13FEF-01FC-AA6E-6606-8DCD9479A101}"/>
              </a:ext>
            </a:extLst>
          </p:cNvPr>
          <p:cNvSpPr txBox="1"/>
          <p:nvPr/>
        </p:nvSpPr>
        <p:spPr>
          <a:xfrm>
            <a:off x="874934" y="6135757"/>
            <a:ext cx="1109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Example</a:t>
            </a:r>
            <a:r>
              <a:rPr lang="it-IT" dirty="0"/>
              <a:t>: </a:t>
            </a:r>
            <a:r>
              <a:rPr lang="it-IT" baseline="30000" dirty="0"/>
              <a:t>48</a:t>
            </a:r>
            <a:r>
              <a:rPr lang="it-IT" dirty="0"/>
              <a:t>Ca(50 </a:t>
            </a:r>
            <a:r>
              <a:rPr lang="it-IT" dirty="0" err="1"/>
              <a:t>pnA</a:t>
            </a:r>
            <a:r>
              <a:rPr lang="it-IT" dirty="0"/>
              <a:t>)+</a:t>
            </a:r>
            <a:r>
              <a:rPr lang="it-IT" baseline="30000" dirty="0"/>
              <a:t>238</a:t>
            </a:r>
            <a:r>
              <a:rPr lang="it-IT" dirty="0"/>
              <a:t>U (1mg/cm</a:t>
            </a:r>
            <a:r>
              <a:rPr lang="it-IT" baseline="30000" dirty="0"/>
              <a:t>2</a:t>
            </a:r>
            <a:r>
              <a:rPr lang="it-IT" dirty="0"/>
              <a:t>) -&gt; </a:t>
            </a:r>
            <a:r>
              <a:rPr lang="it-IT" baseline="30000" dirty="0"/>
              <a:t>50</a:t>
            </a:r>
            <a:r>
              <a:rPr lang="it-IT" dirty="0"/>
              <a:t>Ca with 𝜎∼30 </a:t>
            </a:r>
            <a:r>
              <a:rPr lang="it-IT" dirty="0" err="1"/>
              <a:t>mbarn</a:t>
            </a:r>
            <a:r>
              <a:rPr lang="it-IT" dirty="0"/>
              <a:t> -&gt; (1% RING </a:t>
            </a:r>
            <a:r>
              <a:rPr lang="it-IT" dirty="0" err="1"/>
              <a:t>acceptance</a:t>
            </a:r>
            <a:r>
              <a:rPr lang="it-IT" dirty="0"/>
              <a:t>) -&gt; 220 </a:t>
            </a:r>
            <a:r>
              <a:rPr lang="it-IT" dirty="0" err="1"/>
              <a:t>ions</a:t>
            </a:r>
            <a:r>
              <a:rPr lang="it-IT" dirty="0"/>
              <a:t>/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accumulated</a:t>
            </a:r>
            <a:r>
              <a:rPr lang="it-IT" dirty="0"/>
              <a:t> (</a:t>
            </a:r>
            <a:r>
              <a:rPr lang="it-IT" baseline="30000" dirty="0"/>
              <a:t>50</a:t>
            </a:r>
            <a:r>
              <a:rPr lang="it-IT" dirty="0"/>
              <a:t>Ca t</a:t>
            </a:r>
            <a:r>
              <a:rPr lang="it-IT" baseline="-25000" dirty="0"/>
              <a:t>1/2</a:t>
            </a:r>
            <a:r>
              <a:rPr lang="it-IT" dirty="0"/>
              <a:t>=14 </a:t>
            </a:r>
            <a:r>
              <a:rPr lang="it-IT" dirty="0" err="1"/>
              <a:t>s</a:t>
            </a:r>
            <a:r>
              <a:rPr lang="it-IT" dirty="0"/>
              <a:t>) -&gt; after 1 </a:t>
            </a:r>
            <a:r>
              <a:rPr lang="it-IT" dirty="0" err="1"/>
              <a:t>s</a:t>
            </a:r>
            <a:r>
              <a:rPr lang="it-IT" dirty="0"/>
              <a:t> of </a:t>
            </a:r>
            <a:r>
              <a:rPr lang="it-IT" dirty="0" err="1"/>
              <a:t>accumulation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of 2E8 </a:t>
            </a:r>
            <a:r>
              <a:rPr lang="it-IT" dirty="0" err="1"/>
              <a:t>ions</a:t>
            </a:r>
            <a:r>
              <a:rPr lang="it-IT" dirty="0"/>
              <a:t>/</a:t>
            </a:r>
            <a:r>
              <a:rPr lang="it-IT" dirty="0" err="1"/>
              <a:t>s</a:t>
            </a:r>
            <a:r>
              <a:rPr lang="it-IT" dirty="0"/>
              <a:t> for </a:t>
            </a:r>
            <a:r>
              <a:rPr lang="it-IT" dirty="0" err="1"/>
              <a:t>several</a:t>
            </a:r>
            <a:r>
              <a:rPr lang="it-IT" dirty="0"/>
              <a:t> seconds !</a:t>
            </a:r>
          </a:p>
        </p:txBody>
      </p:sp>
    </p:spTree>
    <p:extLst>
      <p:ext uri="{BB962C8B-B14F-4D97-AF65-F5344CB8AC3E}">
        <p14:creationId xmlns:p14="http://schemas.microsoft.com/office/powerpoint/2010/main" val="71472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E7ADB-0853-2E00-5094-EF0B4257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Neutron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from </a:t>
            </a:r>
            <a:r>
              <a:rPr lang="it-IT" dirty="0" err="1"/>
              <a:t>stable</a:t>
            </a:r>
            <a:r>
              <a:rPr lang="it-IT" dirty="0"/>
              <a:t> </a:t>
            </a:r>
            <a:r>
              <a:rPr lang="it-IT" dirty="0" err="1"/>
              <a:t>beam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216B9C-66DB-EDB1-FBCE-7621C0D3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7" y="1532020"/>
            <a:ext cx="7772400" cy="50860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5953E7-E923-E17F-68C9-322DD81F2EFF}"/>
              </a:ext>
            </a:extLst>
          </p:cNvPr>
          <p:cNvSpPr txBox="1"/>
          <p:nvPr/>
        </p:nvSpPr>
        <p:spPr>
          <a:xfrm>
            <a:off x="8362123" y="1539755"/>
            <a:ext cx="375942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aseline="30000" dirty="0"/>
              <a:t>7</a:t>
            </a:r>
            <a:r>
              <a:rPr lang="it-IT" dirty="0"/>
              <a:t>Li 100 </a:t>
            </a:r>
            <a:r>
              <a:rPr lang="it-IT" dirty="0" err="1"/>
              <a:t>pnA</a:t>
            </a:r>
            <a:r>
              <a:rPr lang="it-IT" dirty="0"/>
              <a:t> -&gt; 10</a:t>
            </a:r>
            <a:r>
              <a:rPr lang="it-IT" baseline="30000" dirty="0"/>
              <a:t>7</a:t>
            </a:r>
            <a:r>
              <a:rPr lang="it-IT" dirty="0"/>
              <a:t> </a:t>
            </a:r>
            <a:r>
              <a:rPr lang="it-IT" dirty="0" err="1"/>
              <a:t>neutron</a:t>
            </a:r>
            <a:r>
              <a:rPr lang="it-IT" dirty="0"/>
              <a:t>/</a:t>
            </a:r>
            <a:r>
              <a:rPr lang="it-IT" dirty="0" err="1"/>
              <a:t>s</a:t>
            </a:r>
            <a:r>
              <a:rPr lang="it-IT" dirty="0"/>
              <a:t>/cm</a:t>
            </a:r>
            <a:r>
              <a:rPr lang="it-IT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Helvetica" pitchFamily="2" charset="0"/>
              </a:rPr>
              <a:t>Target 1.3 g/cm</a:t>
            </a:r>
            <a:r>
              <a:rPr lang="it-IT" baseline="30000" dirty="0">
                <a:effectLst/>
                <a:latin typeface="Helvetica" pitchFamily="2" charset="0"/>
              </a:rPr>
              <a:t>3</a:t>
            </a:r>
            <a:endParaRPr lang="it-IT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Up to 7</a:t>
            </a:r>
            <a:r>
              <a:rPr lang="it-IT" baseline="30000" dirty="0"/>
              <a:t>+</a:t>
            </a:r>
            <a:r>
              <a:rPr lang="it-IT" dirty="0"/>
              <a:t> in </a:t>
            </a:r>
            <a:r>
              <a:rPr lang="it-IT" baseline="30000" dirty="0"/>
              <a:t>82</a:t>
            </a:r>
            <a:r>
              <a:rPr lang="it-IT" dirty="0"/>
              <a:t>Ge </a:t>
            </a:r>
            <a:r>
              <a:rPr lang="it-IT" dirty="0" err="1"/>
              <a:t>observed</a:t>
            </a:r>
            <a:r>
              <a:rPr lang="it-IT" dirty="0"/>
              <a:t> with 𝛾 𝛾</a:t>
            </a:r>
          </a:p>
          <a:p>
            <a:r>
              <a:rPr lang="it-IT" dirty="0"/>
              <a:t>      </a:t>
            </a:r>
            <a:r>
              <a:rPr lang="it-IT" dirty="0" err="1"/>
              <a:t>coincidences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5-6% 𝛾-ray </a:t>
            </a:r>
            <a:r>
              <a:rPr lang="it-IT" dirty="0" err="1"/>
              <a:t>efficiency</a:t>
            </a:r>
            <a:r>
              <a:rPr lang="it-IT" dirty="0"/>
              <a:t> (1 MeV)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Doing</a:t>
            </a:r>
            <a:r>
              <a:rPr lang="it-IT" dirty="0"/>
              <a:t> </a:t>
            </a:r>
            <a:r>
              <a:rPr lang="it-IT" dirty="0" err="1"/>
              <a:t>better</a:t>
            </a:r>
            <a:r>
              <a:rPr lang="it-IT" dirty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currents</a:t>
            </a:r>
            <a:r>
              <a:rPr lang="it-IT" dirty="0"/>
              <a:t> (</a:t>
            </a:r>
            <a:r>
              <a:rPr lang="it-IT" dirty="0" err="1"/>
              <a:t>pulsed</a:t>
            </a:r>
            <a:r>
              <a:rPr lang="it-IT" dirty="0"/>
              <a:t>) </a:t>
            </a:r>
          </a:p>
          <a:p>
            <a:r>
              <a:rPr lang="it-IT" dirty="0"/>
              <a:t>       from Tandem/Adige?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Active </a:t>
            </a:r>
            <a:r>
              <a:rPr lang="it-IT" dirty="0" err="1"/>
              <a:t>fission</a:t>
            </a:r>
            <a:r>
              <a:rPr lang="it-IT" dirty="0"/>
              <a:t> target </a:t>
            </a:r>
          </a:p>
          <a:p>
            <a:r>
              <a:rPr lang="it-IT" dirty="0"/>
              <a:t>      (</a:t>
            </a:r>
            <a:r>
              <a:rPr lang="it-IT" baseline="30000" dirty="0"/>
              <a:t>238</a:t>
            </a:r>
            <a:r>
              <a:rPr lang="it-IT" dirty="0"/>
              <a:t>U in </a:t>
            </a:r>
            <a:r>
              <a:rPr lang="it-IT" dirty="0" err="1"/>
              <a:t>liquid</a:t>
            </a:r>
            <a:r>
              <a:rPr lang="it-IT" dirty="0"/>
              <a:t> </a:t>
            </a:r>
            <a:r>
              <a:rPr lang="it-IT" dirty="0" err="1"/>
              <a:t>scintillator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Gas-</a:t>
            </a:r>
            <a:r>
              <a:rPr lang="it-IT" dirty="0" err="1"/>
              <a:t>filled</a:t>
            </a:r>
            <a:r>
              <a:rPr lang="it-IT" dirty="0"/>
              <a:t> detector for FP </a:t>
            </a:r>
          </a:p>
          <a:p>
            <a:r>
              <a:rPr lang="it-IT" dirty="0"/>
              <a:t>     </a:t>
            </a:r>
            <a:r>
              <a:rPr lang="it-IT" dirty="0" err="1"/>
              <a:t>identification</a:t>
            </a:r>
            <a:r>
              <a:rPr lang="it-IT" dirty="0"/>
              <a:t> (</a:t>
            </a:r>
            <a:r>
              <a:rPr lang="it-IT" dirty="0" err="1"/>
              <a:t>thin</a:t>
            </a:r>
            <a:r>
              <a:rPr lang="it-IT" dirty="0"/>
              <a:t> target)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Inverse </a:t>
            </a:r>
            <a:r>
              <a:rPr lang="it-IT" dirty="0" err="1">
                <a:solidFill>
                  <a:srgbClr val="FF0000"/>
                </a:solidFill>
              </a:rPr>
              <a:t>kinematics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aseline="30000" dirty="0">
                <a:solidFill>
                  <a:srgbClr val="FF0000"/>
                </a:solidFill>
              </a:rPr>
              <a:t>238</a:t>
            </a:r>
            <a:r>
              <a:rPr lang="it-IT" dirty="0">
                <a:solidFill>
                  <a:srgbClr val="FF0000"/>
                </a:solidFill>
              </a:rPr>
              <a:t>U </a:t>
            </a:r>
            <a:r>
              <a:rPr lang="it-IT" dirty="0" err="1">
                <a:solidFill>
                  <a:srgbClr val="FF0000"/>
                </a:solidFill>
              </a:rPr>
              <a:t>beam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r>
              <a:rPr lang="it-IT" dirty="0">
                <a:solidFill>
                  <a:srgbClr val="FF0000"/>
                </a:solidFill>
              </a:rPr>
              <a:t>      on a </a:t>
            </a:r>
            <a:r>
              <a:rPr lang="it-IT" dirty="0" err="1">
                <a:solidFill>
                  <a:srgbClr val="FF0000"/>
                </a:solidFill>
              </a:rPr>
              <a:t>cryogenic</a:t>
            </a:r>
            <a:r>
              <a:rPr lang="it-IT" dirty="0">
                <a:solidFill>
                  <a:srgbClr val="FF0000"/>
                </a:solidFill>
              </a:rPr>
              <a:t> D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 target: </a:t>
            </a:r>
          </a:p>
          <a:p>
            <a:r>
              <a:rPr lang="it-IT" dirty="0">
                <a:solidFill>
                  <a:srgbClr val="FF0000"/>
                </a:solidFill>
              </a:rPr>
              <a:t>      PRISMA-AGATA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906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6368</TotalTime>
  <Words>337</Words>
  <Application>Microsoft Macintosh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Helvetica</vt:lpstr>
      <vt:lpstr>Tema di Office</vt:lpstr>
      <vt:lpstr>New instruments for intense ADIGE stable beams</vt:lpstr>
      <vt:lpstr>MULTIPORPOSE STORAGE RING  with CCT SC magnets</vt:lpstr>
      <vt:lpstr>Innovative CCT (fusillo) magnets</vt:lpstr>
      <vt:lpstr>Reaction with accumulated beams</vt:lpstr>
      <vt:lpstr>Reactions with secondary beams from STABLE beams</vt:lpstr>
      <vt:lpstr>Neutron beams from stable beam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Gottardo</dc:creator>
  <cp:lastModifiedBy>Andrea Gottardo</cp:lastModifiedBy>
  <cp:revision>3</cp:revision>
  <dcterms:created xsi:type="dcterms:W3CDTF">2024-03-29T22:39:58Z</dcterms:created>
  <dcterms:modified xsi:type="dcterms:W3CDTF">2024-04-03T08:48:49Z</dcterms:modified>
</cp:coreProperties>
</file>