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62" r:id="rId2"/>
    <p:sldId id="737" r:id="rId3"/>
    <p:sldId id="743" r:id="rId4"/>
    <p:sldId id="793" r:id="rId5"/>
    <p:sldId id="2866" r:id="rId6"/>
    <p:sldId id="716" r:id="rId7"/>
    <p:sldId id="739" r:id="rId8"/>
    <p:sldId id="740" r:id="rId9"/>
    <p:sldId id="257" r:id="rId10"/>
    <p:sldId id="2847" r:id="rId11"/>
    <p:sldId id="2839" r:id="rId12"/>
    <p:sldId id="2840" r:id="rId13"/>
    <p:sldId id="2842" r:id="rId14"/>
    <p:sldId id="2841" r:id="rId15"/>
    <p:sldId id="2848" r:id="rId16"/>
    <p:sldId id="457" r:id="rId17"/>
    <p:sldId id="2863" r:id="rId18"/>
    <p:sldId id="2864" r:id="rId19"/>
    <p:sldId id="286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74715"/>
  </p:normalViewPr>
  <p:slideViewPr>
    <p:cSldViewPr snapToGrid="0" snapToObjects="1">
      <p:cViewPr varScale="1">
        <p:scale>
          <a:sx n="65" d="100"/>
          <a:sy n="65" d="100"/>
        </p:scale>
        <p:origin x="22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1DF59-4A61-984D-8658-E4D000484878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2AE2F-56F6-9D48-B5F8-76A4215FBE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8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RIBS </a:t>
            </a:r>
            <a:r>
              <a:rPr lang="it-IT" dirty="0" err="1"/>
              <a:t>before</a:t>
            </a:r>
            <a:r>
              <a:rPr lang="it-IT" dirty="0"/>
              <a:t> SPES RIBS  :</a:t>
            </a:r>
          </a:p>
          <a:p>
            <a:endParaRPr lang="it-IT" dirty="0"/>
          </a:p>
          <a:p>
            <a:r>
              <a:rPr lang="it-IT" dirty="0" err="1"/>
              <a:t>Decapling</a:t>
            </a:r>
            <a:r>
              <a:rPr lang="it-IT" dirty="0"/>
              <a:t> the production and </a:t>
            </a:r>
            <a:r>
              <a:rPr lang="it-IT" dirty="0" err="1"/>
              <a:t>acceleration</a:t>
            </a:r>
            <a:r>
              <a:rPr lang="it-IT" dirty="0"/>
              <a:t> stages:</a:t>
            </a:r>
          </a:p>
          <a:p>
            <a:r>
              <a:rPr lang="it-IT" dirty="0" err="1"/>
              <a:t>Produsing</a:t>
            </a:r>
            <a:r>
              <a:rPr lang="it-IT" dirty="0"/>
              <a:t> long </a:t>
            </a:r>
            <a:r>
              <a:rPr lang="it-IT" dirty="0" err="1"/>
              <a:t>lived</a:t>
            </a:r>
            <a:r>
              <a:rPr lang="it-IT" dirty="0"/>
              <a:t> activity </a:t>
            </a:r>
            <a:r>
              <a:rPr lang="it-IT" dirty="0" err="1"/>
              <a:t>using</a:t>
            </a:r>
            <a:r>
              <a:rPr lang="it-IT" dirty="0"/>
              <a:t> the SPES </a:t>
            </a:r>
            <a:r>
              <a:rPr lang="it-IT" dirty="0" err="1"/>
              <a:t>cyclotron</a:t>
            </a:r>
            <a:r>
              <a:rPr lang="it-IT" dirty="0"/>
              <a:t> </a:t>
            </a:r>
          </a:p>
          <a:p>
            <a:r>
              <a:rPr lang="it-IT" dirty="0" err="1"/>
              <a:t>Eventually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separation</a:t>
            </a:r>
            <a:endParaRPr lang="it-IT" dirty="0"/>
          </a:p>
          <a:p>
            <a:r>
              <a:rPr lang="it-IT" dirty="0" err="1"/>
              <a:t>Reacceleration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ADIGE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2AE2F-56F6-9D48-B5F8-76A4215FBE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40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driven</a:t>
            </a:r>
            <a:r>
              <a:rPr lang="it-IT" dirty="0"/>
              <a:t>. Two </a:t>
            </a:r>
            <a:r>
              <a:rPr lang="it-IT" dirty="0" err="1"/>
              <a:t>examples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 err="1"/>
              <a:t>Search</a:t>
            </a:r>
            <a:r>
              <a:rPr lang="it-IT" dirty="0"/>
              <a:t> for the best </a:t>
            </a:r>
            <a:r>
              <a:rPr lang="it-IT" dirty="0" err="1"/>
              <a:t>candidates</a:t>
            </a:r>
            <a:r>
              <a:rPr lang="it-IT" dirty="0"/>
              <a:t> for EDM </a:t>
            </a:r>
            <a:r>
              <a:rPr lang="it-IT" dirty="0" err="1"/>
              <a:t>search</a:t>
            </a:r>
            <a:r>
              <a:rPr lang="it-IT" dirty="0"/>
              <a:t>: </a:t>
            </a:r>
            <a:r>
              <a:rPr lang="it-IT" dirty="0" err="1"/>
              <a:t>Octupole</a:t>
            </a:r>
            <a:r>
              <a:rPr lang="it-IT" dirty="0"/>
              <a:t> </a:t>
            </a:r>
            <a:r>
              <a:rPr lang="it-IT" dirty="0" err="1"/>
              <a:t>deformed</a:t>
            </a:r>
            <a:r>
              <a:rPr lang="it-IT" dirty="0"/>
              <a:t> nuclei</a:t>
            </a:r>
          </a:p>
          <a:p>
            <a:endParaRPr lang="it-IT" dirty="0"/>
          </a:p>
          <a:p>
            <a:r>
              <a:rPr lang="it-IT" dirty="0"/>
              <a:t>Barion </a:t>
            </a:r>
            <a:r>
              <a:rPr lang="it-IT" dirty="0" err="1"/>
              <a:t>asymmetry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CP </a:t>
            </a:r>
            <a:r>
              <a:rPr lang="it-IT" dirty="0" err="1"/>
              <a:t>violation</a:t>
            </a:r>
            <a:endParaRPr lang="it-IT" dirty="0"/>
          </a:p>
          <a:p>
            <a:r>
              <a:rPr lang="it-IT" dirty="0"/>
              <a:t>EDM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sensitive probe for CP </a:t>
            </a:r>
            <a:r>
              <a:rPr lang="it-IT" dirty="0" err="1"/>
              <a:t>violation</a:t>
            </a:r>
            <a:endParaRPr lang="it-IT" dirty="0"/>
          </a:p>
          <a:p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probe light </a:t>
            </a:r>
            <a:r>
              <a:rPr lang="it-IT" dirty="0" err="1"/>
              <a:t>Axion</a:t>
            </a:r>
            <a:r>
              <a:rPr lang="it-IT" dirty="0"/>
              <a:t> like Dark </a:t>
            </a:r>
            <a:r>
              <a:rPr lang="it-IT" dirty="0" err="1"/>
              <a:t>matter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2AE2F-56F6-9D48-B5F8-76A4215FBEE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40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EDM moment </a:t>
            </a:r>
            <a:r>
              <a:rPr lang="it-IT" dirty="0" err="1"/>
              <a:t>proportional</a:t>
            </a:r>
            <a:r>
              <a:rPr lang="it-IT" dirty="0"/>
              <a:t> to Schiff moment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2AE2F-56F6-9D48-B5F8-76A4215FBEE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0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DE48B-9982-40E9-AAA4-07F751C23473}" type="slidenum">
              <a:rPr lang="de-DE" altLang="it-IT" smtClean="0"/>
              <a:pPr>
                <a:defRPr/>
              </a:pPr>
              <a:t>6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35839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Astrophysical</a:t>
            </a:r>
            <a:r>
              <a:rPr lang="it-IT" dirty="0"/>
              <a:t> and </a:t>
            </a:r>
            <a:r>
              <a:rPr lang="it-IT" dirty="0" err="1"/>
              <a:t>cosmological</a:t>
            </a:r>
            <a:r>
              <a:rPr lang="it-IT" dirty="0"/>
              <a:t> </a:t>
            </a:r>
            <a:r>
              <a:rPr lang="it-IT" dirty="0" err="1"/>
              <a:t>observations</a:t>
            </a:r>
            <a:r>
              <a:rPr lang="it-IT" dirty="0"/>
              <a:t> indicate </a:t>
            </a:r>
            <a:r>
              <a:rPr lang="it-IT" dirty="0" err="1"/>
              <a:t>that</a:t>
            </a:r>
            <a:r>
              <a:rPr lang="it-IT" dirty="0"/>
              <a:t> 26% of the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density</a:t>
            </a:r>
            <a:r>
              <a:rPr lang="it-IT" dirty="0"/>
              <a:t> and 84% of the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matter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of the </a:t>
            </a:r>
            <a:r>
              <a:rPr lang="it-IT" dirty="0" err="1"/>
              <a:t>Universe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dark </a:t>
            </a:r>
            <a:r>
              <a:rPr lang="it-IT" dirty="0" err="1"/>
              <a:t>matter</a:t>
            </a:r>
            <a:r>
              <a:rPr lang="it-IT" dirty="0"/>
              <a:t>, the </a:t>
            </a:r>
            <a:r>
              <a:rPr lang="it-IT" dirty="0" err="1"/>
              <a:t>identity</a:t>
            </a:r>
            <a:r>
              <a:rPr lang="it-IT" dirty="0"/>
              <a:t> and </a:t>
            </a:r>
            <a:r>
              <a:rPr lang="it-IT" dirty="0" err="1"/>
              <a:t>properties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remain</a:t>
            </a:r>
            <a:r>
              <a:rPr lang="it-IT" dirty="0"/>
              <a:t> a mystery.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candidates</a:t>
            </a:r>
            <a:r>
              <a:rPr lang="it-IT" dirty="0"/>
              <a:t> for </a:t>
            </a:r>
            <a:r>
              <a:rPr lang="it-IT" dirty="0" err="1"/>
              <a:t>cold</a:t>
            </a:r>
            <a:r>
              <a:rPr lang="it-IT" dirty="0"/>
              <a:t> dark </a:t>
            </a:r>
            <a:r>
              <a:rPr lang="it-IT" dirty="0" err="1"/>
              <a:t>Matter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axion</a:t>
            </a:r>
            <a:r>
              <a:rPr lang="it-IT" dirty="0"/>
              <a:t>, a </a:t>
            </a:r>
            <a:r>
              <a:rPr lang="it-IT" dirty="0" err="1"/>
              <a:t>pseudoscalar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originally</a:t>
            </a:r>
            <a:r>
              <a:rPr lang="it-IT" dirty="0"/>
              <a:t> </a:t>
            </a:r>
            <a:r>
              <a:rPr lang="it-IT" dirty="0" err="1"/>
              <a:t>hypothesised</a:t>
            </a:r>
            <a:r>
              <a:rPr lang="it-IT" dirty="0"/>
              <a:t> to </a:t>
            </a:r>
            <a:r>
              <a:rPr lang="it-IT" dirty="0" err="1"/>
              <a:t>resolve</a:t>
            </a:r>
            <a:r>
              <a:rPr lang="it-IT" dirty="0"/>
              <a:t> the strong CP </a:t>
            </a:r>
            <a:r>
              <a:rPr lang="it-IT" dirty="0" err="1"/>
              <a:t>problem</a:t>
            </a:r>
            <a:r>
              <a:rPr lang="it-IT" dirty="0"/>
              <a:t> of quantum </a:t>
            </a:r>
            <a:r>
              <a:rPr lang="it-IT" dirty="0" err="1"/>
              <a:t>chromodynamics</a:t>
            </a:r>
            <a:r>
              <a:rPr lang="it-IT" dirty="0"/>
              <a:t> (QCD). </a:t>
            </a:r>
            <a:r>
              <a:rPr lang="it-IT" dirty="0" err="1"/>
              <a:t>Low</a:t>
            </a:r>
            <a:r>
              <a:rPr lang="it-IT" dirty="0"/>
              <a:t> mass (ma&lt;0.1 </a:t>
            </a:r>
            <a:r>
              <a:rPr lang="it-IT" dirty="0" err="1"/>
              <a:t>eV</a:t>
            </a:r>
            <a:r>
              <a:rPr lang="it-IT" dirty="0"/>
              <a:t>/c2) </a:t>
            </a:r>
            <a:r>
              <a:rPr lang="it-IT" dirty="0" err="1"/>
              <a:t>axions</a:t>
            </a:r>
            <a:r>
              <a:rPr lang="it-IT" dirty="0"/>
              <a:t> can be </a:t>
            </a:r>
            <a:r>
              <a:rPr lang="it-IT" dirty="0" err="1"/>
              <a:t>produced</a:t>
            </a:r>
            <a:r>
              <a:rPr lang="it-IT" dirty="0"/>
              <a:t> via non-</a:t>
            </a:r>
            <a:r>
              <a:rPr lang="it-IT" dirty="0" err="1"/>
              <a:t>thermal</a:t>
            </a:r>
            <a:r>
              <a:rPr lang="it-IT" dirty="0"/>
              <a:t> production </a:t>
            </a:r>
            <a:r>
              <a:rPr lang="it-IT" dirty="0" err="1"/>
              <a:t>mechanisms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vacuum</a:t>
            </a:r>
            <a:r>
              <a:rPr lang="it-IT" dirty="0"/>
              <a:t> </a:t>
            </a:r>
            <a:r>
              <a:rPr lang="it-IT" dirty="0" err="1"/>
              <a:t>misalignment</a:t>
            </a:r>
            <a:r>
              <a:rPr lang="it-IT" dirty="0"/>
              <a:t> in the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Universe</a:t>
            </a:r>
            <a:r>
              <a:rPr lang="it-IT" dirty="0"/>
              <a:t> </a:t>
            </a:r>
            <a:r>
              <a:rPr lang="it-IT" dirty="0" err="1"/>
              <a:t>coupling</a:t>
            </a:r>
            <a:r>
              <a:rPr lang="it-IT" dirty="0"/>
              <a:t> to the </a:t>
            </a:r>
            <a:r>
              <a:rPr lang="it-IT" dirty="0" err="1"/>
              <a:t>photon</a:t>
            </a:r>
            <a:r>
              <a:rPr lang="it-IT" dirty="0"/>
              <a:t>. </a:t>
            </a:r>
            <a:r>
              <a:rPr lang="it-IT" dirty="0" err="1"/>
              <a:t>Oscillating</a:t>
            </a:r>
            <a:r>
              <a:rPr lang="it-IT" dirty="0"/>
              <a:t> </a:t>
            </a:r>
            <a:r>
              <a:rPr lang="it-IT" dirty="0" err="1"/>
              <a:t>electric</a:t>
            </a:r>
            <a:r>
              <a:rPr lang="it-IT" dirty="0"/>
              <a:t> </a:t>
            </a:r>
            <a:r>
              <a:rPr lang="it-IT" dirty="0" err="1"/>
              <a:t>dipole</a:t>
            </a:r>
            <a:r>
              <a:rPr lang="it-IT" dirty="0"/>
              <a:t> </a:t>
            </a:r>
            <a:r>
              <a:rPr lang="it-IT" dirty="0" err="1"/>
              <a:t>moments</a:t>
            </a:r>
            <a:r>
              <a:rPr lang="it-IT" dirty="0"/>
              <a:t> of </a:t>
            </a:r>
            <a:r>
              <a:rPr lang="it-IT" dirty="0" err="1"/>
              <a:t>nucleons</a:t>
            </a:r>
            <a:r>
              <a:rPr lang="it-IT" dirty="0"/>
              <a:t> and </a:t>
            </a:r>
            <a:r>
              <a:rPr lang="it-IT" dirty="0" err="1"/>
              <a:t>atoms</a:t>
            </a:r>
            <a:r>
              <a:rPr lang="it-IT" dirty="0"/>
              <a:t>, and </a:t>
            </a:r>
            <a:r>
              <a:rPr lang="it-IT" dirty="0" err="1"/>
              <a:t>anomalous</a:t>
            </a:r>
            <a:r>
              <a:rPr lang="it-IT" dirty="0"/>
              <a:t> spin-</a:t>
            </a:r>
            <a:r>
              <a:rPr lang="it-IT" dirty="0" err="1"/>
              <a:t>precession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, can be </a:t>
            </a:r>
            <a:r>
              <a:rPr lang="it-IT" dirty="0" err="1"/>
              <a:t>produced</a:t>
            </a:r>
            <a:r>
              <a:rPr lang="it-IT" dirty="0"/>
              <a:t> by the </a:t>
            </a:r>
            <a:r>
              <a:rPr lang="it-IT" dirty="0" err="1"/>
              <a:t>interaction</a:t>
            </a:r>
            <a:r>
              <a:rPr lang="it-IT" dirty="0"/>
              <a:t> of the </a:t>
            </a:r>
            <a:r>
              <a:rPr lang="it-IT" dirty="0" err="1"/>
              <a:t>axion</a:t>
            </a:r>
            <a:r>
              <a:rPr lang="it-IT" dirty="0"/>
              <a:t> dark </a:t>
            </a:r>
            <a:r>
              <a:rPr lang="it-IT" dirty="0" err="1"/>
              <a:t>matter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 with </a:t>
            </a:r>
            <a:r>
              <a:rPr lang="it-IT" dirty="0" err="1"/>
              <a:t>gluons</a:t>
            </a:r>
            <a:r>
              <a:rPr lang="it-IT" dirty="0"/>
              <a:t> and </a:t>
            </a:r>
            <a:r>
              <a:rPr lang="it-IT" dirty="0" err="1"/>
              <a:t>fermions</a:t>
            </a:r>
            <a:r>
              <a:rPr lang="it-IT" dirty="0"/>
              <a:t>. The </a:t>
            </a:r>
            <a:r>
              <a:rPr lang="it-IT" dirty="0" err="1"/>
              <a:t>frequency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oscillating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dictated</a:t>
            </a:r>
            <a:r>
              <a:rPr lang="it-IT" dirty="0"/>
              <a:t> by the </a:t>
            </a:r>
            <a:r>
              <a:rPr lang="it-IT" dirty="0" err="1"/>
              <a:t>axion</a:t>
            </a:r>
            <a:r>
              <a:rPr lang="it-IT" dirty="0"/>
              <a:t> mass and the </a:t>
            </a:r>
            <a:r>
              <a:rPr lang="it-IT" dirty="0" err="1"/>
              <a:t>effects</a:t>
            </a:r>
            <a:r>
              <a:rPr lang="it-IT" dirty="0"/>
              <a:t> scale </a:t>
            </a:r>
            <a:r>
              <a:rPr lang="it-IT" dirty="0" err="1"/>
              <a:t>linearly</a:t>
            </a:r>
            <a:r>
              <a:rPr lang="it-IT" dirty="0"/>
              <a:t> in a small </a:t>
            </a:r>
            <a:r>
              <a:rPr lang="it-IT" dirty="0" err="1"/>
              <a:t>interaction</a:t>
            </a:r>
            <a:r>
              <a:rPr lang="it-IT" dirty="0"/>
              <a:t> </a:t>
            </a:r>
            <a:r>
              <a:rPr lang="it-IT" dirty="0" err="1"/>
              <a:t>constant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3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proposal</a:t>
            </a:r>
            <a:r>
              <a:rPr lang="it-IT" dirty="0"/>
              <a:t> </a:t>
            </a:r>
            <a:r>
              <a:rPr lang="it-IT" dirty="0" err="1"/>
              <a:t>addresses</a:t>
            </a:r>
            <a:r>
              <a:rPr lang="it-IT" dirty="0"/>
              <a:t> the </a:t>
            </a:r>
            <a:r>
              <a:rPr lang="it-IT" dirty="0" err="1"/>
              <a:t>s-process</a:t>
            </a:r>
            <a:r>
              <a:rPr lang="it-IT" baseline="0" dirty="0"/>
              <a:t> </a:t>
            </a:r>
            <a:r>
              <a:rPr lang="it-IT" baseline="0" dirty="0" err="1"/>
              <a:t>nucleosynthesis</a:t>
            </a:r>
            <a:r>
              <a:rPr lang="it-IT" baseline="0" dirty="0"/>
              <a:t> and in </a:t>
            </a:r>
            <a:r>
              <a:rPr lang="it-IT" baseline="0" dirty="0" err="1"/>
              <a:t>particular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focused</a:t>
            </a:r>
            <a:r>
              <a:rPr lang="it-IT" baseline="0" dirty="0"/>
              <a:t> on the 80,82Kr nuclei. </a:t>
            </a:r>
            <a:r>
              <a:rPr lang="it-IT" baseline="0" dirty="0" err="1"/>
              <a:t>Those</a:t>
            </a:r>
            <a:r>
              <a:rPr lang="it-IT" baseline="0" dirty="0"/>
              <a:t> </a:t>
            </a:r>
            <a:r>
              <a:rPr lang="it-IT" baseline="0" dirty="0" err="1"/>
              <a:t>abundances</a:t>
            </a:r>
            <a:r>
              <a:rPr lang="it-IT" baseline="0" dirty="0"/>
              <a:t> are </a:t>
            </a:r>
            <a:r>
              <a:rPr lang="it-IT" baseline="0" dirty="0" err="1"/>
              <a:t>representative</a:t>
            </a:r>
            <a:r>
              <a:rPr lang="it-IT" baseline="0" dirty="0"/>
              <a:t> of the </a:t>
            </a:r>
            <a:r>
              <a:rPr lang="it-IT" baseline="0" dirty="0" err="1"/>
              <a:t>only</a:t>
            </a:r>
            <a:r>
              <a:rPr lang="it-IT" baseline="0" dirty="0"/>
              <a:t> </a:t>
            </a:r>
            <a:r>
              <a:rPr lang="it-IT" baseline="0" dirty="0" err="1"/>
              <a:t>s-processes</a:t>
            </a:r>
            <a:r>
              <a:rPr lang="it-IT" baseline="0" dirty="0"/>
              <a:t> </a:t>
            </a:r>
            <a:r>
              <a:rPr lang="it-IT" baseline="0" dirty="0" err="1"/>
              <a:t>since</a:t>
            </a:r>
            <a:r>
              <a:rPr lang="it-IT" baseline="0" dirty="0"/>
              <a:t> </a:t>
            </a:r>
            <a:r>
              <a:rPr lang="it-IT" baseline="0" dirty="0" err="1"/>
              <a:t>those</a:t>
            </a:r>
            <a:r>
              <a:rPr lang="it-IT" baseline="0" dirty="0"/>
              <a:t> nuclei are </a:t>
            </a:r>
            <a:r>
              <a:rPr lang="it-IT" baseline="0" dirty="0" err="1"/>
              <a:t>shielded</a:t>
            </a:r>
            <a:r>
              <a:rPr lang="it-IT" baseline="0" dirty="0"/>
              <a:t> from the </a:t>
            </a:r>
            <a:r>
              <a:rPr lang="it-IT" baseline="0" dirty="0" err="1"/>
              <a:t>rapid</a:t>
            </a:r>
            <a:r>
              <a:rPr lang="it-IT" baseline="0" dirty="0"/>
              <a:t> </a:t>
            </a:r>
            <a:r>
              <a:rPr lang="it-IT" baseline="0" dirty="0" err="1"/>
              <a:t>neutron</a:t>
            </a:r>
            <a:r>
              <a:rPr lang="it-IT" baseline="0" dirty="0"/>
              <a:t> </a:t>
            </a:r>
            <a:r>
              <a:rPr lang="it-IT" baseline="0" dirty="0" err="1"/>
              <a:t>capture</a:t>
            </a:r>
            <a:r>
              <a:rPr lang="it-IT" baseline="0" dirty="0"/>
              <a:t> </a:t>
            </a:r>
            <a:r>
              <a:rPr lang="it-IT" baseline="0" dirty="0" err="1"/>
              <a:t>process</a:t>
            </a:r>
            <a:r>
              <a:rPr lang="it-IT" baseline="0" dirty="0"/>
              <a:t> by </a:t>
            </a:r>
            <a:r>
              <a:rPr lang="it-IT" baseline="0" dirty="0" err="1"/>
              <a:t>their</a:t>
            </a:r>
            <a:r>
              <a:rPr lang="it-IT" baseline="0" dirty="0"/>
              <a:t> </a:t>
            </a:r>
            <a:r>
              <a:rPr lang="it-IT" baseline="0" dirty="0" err="1"/>
              <a:t>stable</a:t>
            </a:r>
            <a:r>
              <a:rPr lang="it-IT" baseline="0" dirty="0"/>
              <a:t> (or </a:t>
            </a:r>
            <a:r>
              <a:rPr lang="it-IT" baseline="0" dirty="0" err="1"/>
              <a:t>almost</a:t>
            </a:r>
            <a:r>
              <a:rPr lang="it-IT" baseline="0" dirty="0"/>
              <a:t> </a:t>
            </a:r>
            <a:r>
              <a:rPr lang="it-IT" baseline="0" dirty="0" err="1"/>
              <a:t>stable</a:t>
            </a:r>
            <a:r>
              <a:rPr lang="it-IT" baseline="0" dirty="0"/>
              <a:t>) </a:t>
            </a:r>
            <a:r>
              <a:rPr lang="it-IT" baseline="0" dirty="0" err="1"/>
              <a:t>isobars</a:t>
            </a:r>
            <a:r>
              <a:rPr lang="it-IT" baseline="0" dirty="0"/>
              <a:t> 80Se and 82Se(t1/2=10^20 y). </a:t>
            </a:r>
            <a:r>
              <a:rPr lang="it-IT" baseline="0" dirty="0" err="1"/>
              <a:t>Additionally</a:t>
            </a:r>
            <a:r>
              <a:rPr lang="it-IT" baseline="0" dirty="0"/>
              <a:t> the solar </a:t>
            </a:r>
            <a:r>
              <a:rPr lang="it-IT" baseline="0" dirty="0" err="1"/>
              <a:t>abundances</a:t>
            </a:r>
            <a:r>
              <a:rPr lang="it-IT" baseline="0" dirty="0"/>
              <a:t> of 80Kr and 82Kr are </a:t>
            </a:r>
            <a:r>
              <a:rPr lang="it-IT" baseline="0" dirty="0" err="1"/>
              <a:t>well</a:t>
            </a:r>
            <a:r>
              <a:rPr lang="it-IT" baseline="0" dirty="0"/>
              <a:t> </a:t>
            </a:r>
            <a:r>
              <a:rPr lang="it-IT" baseline="0" dirty="0" err="1"/>
              <a:t>characterized</a:t>
            </a:r>
            <a:r>
              <a:rPr lang="it-IT" baseline="0" dirty="0"/>
              <a:t> from </a:t>
            </a:r>
            <a:r>
              <a:rPr lang="it-IT" baseline="0" dirty="0" err="1"/>
              <a:t>chemical</a:t>
            </a:r>
            <a:r>
              <a:rPr lang="it-IT" baseline="0" dirty="0"/>
              <a:t> </a:t>
            </a:r>
            <a:r>
              <a:rPr lang="it-IT" baseline="0" dirty="0" err="1"/>
              <a:t>analysis</a:t>
            </a:r>
            <a:r>
              <a:rPr lang="it-IT" baseline="0" dirty="0"/>
              <a:t> of </a:t>
            </a:r>
            <a:r>
              <a:rPr lang="it-IT" baseline="0" dirty="0" err="1"/>
              <a:t>pre</a:t>
            </a:r>
            <a:r>
              <a:rPr lang="it-IT" baseline="0" dirty="0"/>
              <a:t>-solar </a:t>
            </a:r>
            <a:r>
              <a:rPr lang="it-IT" baseline="0" dirty="0" err="1"/>
              <a:t>grains</a:t>
            </a:r>
            <a:r>
              <a:rPr lang="it-IT" baseline="0" dirty="0"/>
              <a:t> </a:t>
            </a:r>
            <a:r>
              <a:rPr lang="it-IT" baseline="0" dirty="0" err="1"/>
              <a:t>thus</a:t>
            </a:r>
            <a:r>
              <a:rPr lang="it-IT" baseline="0" dirty="0"/>
              <a:t> </a:t>
            </a:r>
            <a:r>
              <a:rPr lang="it-IT" baseline="0" dirty="0" err="1"/>
              <a:t>allowing</a:t>
            </a:r>
            <a:r>
              <a:rPr lang="it-IT" baseline="0" dirty="0"/>
              <a:t> to </a:t>
            </a:r>
            <a:r>
              <a:rPr lang="it-IT" baseline="0" dirty="0" err="1"/>
              <a:t>extract</a:t>
            </a:r>
            <a:r>
              <a:rPr lang="it-IT" baseline="0" dirty="0"/>
              <a:t> </a:t>
            </a:r>
            <a:r>
              <a:rPr lang="it-IT" baseline="0" dirty="0" err="1"/>
              <a:t>reliable</a:t>
            </a:r>
            <a:r>
              <a:rPr lang="it-IT" baseline="0" dirty="0"/>
              <a:t> </a:t>
            </a:r>
            <a:r>
              <a:rPr lang="it-IT" baseline="0" dirty="0" err="1"/>
              <a:t>conclusions</a:t>
            </a:r>
            <a:r>
              <a:rPr lang="it-IT" baseline="0" dirty="0"/>
              <a:t> </a:t>
            </a:r>
            <a:r>
              <a:rPr lang="it-IT" baseline="0" dirty="0" err="1"/>
              <a:t>about</a:t>
            </a:r>
            <a:r>
              <a:rPr lang="it-IT" baseline="0" dirty="0"/>
              <a:t> the stellar </a:t>
            </a:r>
            <a:r>
              <a:rPr lang="it-IT" baseline="0" dirty="0" err="1"/>
              <a:t>conditions</a:t>
            </a:r>
            <a:r>
              <a:rPr lang="it-IT" baseline="0" dirty="0"/>
              <a:t> by </a:t>
            </a:r>
            <a:r>
              <a:rPr lang="it-IT" baseline="0" dirty="0" err="1"/>
              <a:t>comparing</a:t>
            </a:r>
            <a:r>
              <a:rPr lang="it-IT" baseline="0" dirty="0"/>
              <a:t> </a:t>
            </a:r>
            <a:r>
              <a:rPr lang="it-IT" baseline="0" dirty="0" err="1"/>
              <a:t>predicted</a:t>
            </a:r>
            <a:r>
              <a:rPr lang="it-IT" baseline="0" dirty="0"/>
              <a:t> </a:t>
            </a:r>
            <a:r>
              <a:rPr lang="it-IT" baseline="0" dirty="0" err="1"/>
              <a:t>abundances</a:t>
            </a:r>
            <a:r>
              <a:rPr lang="it-IT" baseline="0" dirty="0"/>
              <a:t> </a:t>
            </a:r>
            <a:r>
              <a:rPr lang="it-IT" baseline="0" dirty="0" err="1"/>
              <a:t>based</a:t>
            </a:r>
            <a:r>
              <a:rPr lang="it-IT" baseline="0" dirty="0"/>
              <a:t> on the stellar </a:t>
            </a:r>
            <a:r>
              <a:rPr lang="it-IT" baseline="0" dirty="0" err="1"/>
              <a:t>models</a:t>
            </a:r>
            <a:r>
              <a:rPr lang="it-IT" baseline="0" dirty="0"/>
              <a:t> and the 79Se(</a:t>
            </a:r>
            <a:r>
              <a:rPr lang="it-IT" baseline="0" dirty="0" err="1"/>
              <a:t>n,gamma</a:t>
            </a:r>
            <a:r>
              <a:rPr lang="it-IT" baseline="0" dirty="0"/>
              <a:t>) versus the </a:t>
            </a:r>
            <a:r>
              <a:rPr lang="it-IT" baseline="0" dirty="0" err="1"/>
              <a:t>measured</a:t>
            </a:r>
            <a:r>
              <a:rPr lang="it-IT" baseline="0" dirty="0"/>
              <a:t> </a:t>
            </a:r>
            <a:r>
              <a:rPr lang="it-IT" baseline="0" dirty="0" err="1"/>
              <a:t>abundances</a:t>
            </a:r>
            <a:r>
              <a:rPr lang="it-IT" baseline="0" dirty="0"/>
              <a:t> (in the </a:t>
            </a:r>
            <a:r>
              <a:rPr lang="it-IT" baseline="0" dirty="0" err="1"/>
              <a:t>pre</a:t>
            </a:r>
            <a:r>
              <a:rPr lang="it-IT" baseline="0" dirty="0"/>
              <a:t>-solar </a:t>
            </a:r>
            <a:r>
              <a:rPr lang="it-IT" baseline="0" dirty="0" err="1"/>
              <a:t>grains</a:t>
            </a:r>
            <a:r>
              <a:rPr lang="it-IT" baseline="0" dirty="0"/>
              <a:t>).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B16D9-58FB-0447-A233-AF9282F953F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25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2AE2F-56F6-9D48-B5F8-76A4215FBEE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80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DB004BAA-0B45-7142-A4FD-41C633FDA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515B5-6D61-6842-838D-917D98BC885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54265190-8859-1F4C-867C-1DDA3F60342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99F738D-7B20-9449-9958-43557F5E14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endParaRPr lang="en-US" altLang="en-US" sz="2000" dirty="0">
              <a:ea typeface="Noto Sans CJK SC Regular" charset="0"/>
              <a:cs typeface="Noto Sans CJK SC Regular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E819312-54FB-C249-8C29-3FBC0315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defRPr/>
            </a:pPr>
            <a:fld id="{8B48D407-94CC-8340-AC57-76C041CCFA42}" type="slidenum">
              <a:rPr lang="en-US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defRPr/>
              </a:pPr>
              <a:t>16</a:t>
            </a:fld>
            <a:endParaRPr lang="en-US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2AE2F-56F6-9D48-B5F8-76A4215FBEE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82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E275C-7E25-F346-A7BB-687573725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71B7F4-5566-3C43-9F24-60FF5768C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A53FC1-2FBA-5E4A-AF05-4E445D3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838528-F6AF-E74D-A7F2-D983CF61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6AFD91-ED5A-0846-86BC-3A7C4109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55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AE176-A943-0149-BD4F-9A3803BE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989B5-732D-BC47-93A5-B8F40D35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C8EAD-CB19-F445-B952-370F11AF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718A52-F22F-A848-9925-FF2646D0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97AEB3-9F46-BB49-B509-BE793CEC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9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A4B036-E2D5-AE42-A72A-8E88FDA15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489F21-5F45-8542-8C67-C86954F10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154E5-839D-A041-BAAD-0DFCABE5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41A210-96ED-4B43-AE94-BA824A4A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B4251-8AAC-1246-AE47-EFC6F31D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9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3750"/>
            <a:ext cx="12192000" cy="794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solidFill>
            <a:schemeClr val="accent2">
              <a:lumMod val="20000"/>
              <a:lumOff val="80000"/>
            </a:schemeClr>
          </a:solidFill>
        </p:spPr>
        <p:txBody>
          <a:bodyPr tIns="0"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02/04/24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63750"/>
            <a:ext cx="1052284" cy="79425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45"/>
            <a:ext cx="53848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/>
          </p:nvPr>
        </p:nvSpPr>
        <p:spPr>
          <a:xfrm>
            <a:off x="6192011" y="1124745"/>
            <a:ext cx="53848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50223"/>
            <a:ext cx="1220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GANIL – PAC Workshop – Caen 18 October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CFECDF-BBF1-4C7B-B128-62698A22E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907" y="6013252"/>
            <a:ext cx="1772093" cy="8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641" y="272190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E4C7E07-8602-374E-84CA-1DF905738CE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6084" y="6354764"/>
            <a:ext cx="27432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11/24/17</a:t>
            </a:r>
            <a:endParaRPr lang="en-US" alt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CF27F0F-1054-1B48-BCD1-260630DECC8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608484" y="6354764"/>
            <a:ext cx="27432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6340-455C-DD4C-8B41-7988396475D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9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45E41-A736-0245-8619-6B0AC500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3D1DC6-C72C-9E48-8E44-97124C7D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6562FD-5404-8847-8738-8DB08261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20602-17D8-8842-9235-81BABCFD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421FF1-09AB-6044-8EA1-AE3BF73D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11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7DEE0-65F7-F845-A72C-25D33181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A7D05-7B10-F440-9A18-1A38955A0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9F5210-8A45-9145-9BA1-115F1E44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F51C5D-4660-CA42-BE9B-4898D538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39F738-0CCA-7E4B-A9E6-EC4B1B4B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9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171D0-E311-384B-8ECE-CE26349C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43E2E-8191-4F4A-B9EA-3E63708EF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C98717-A565-C64E-BB82-0A1E63ADD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6D4CCA-3C68-E54E-810C-A9588B56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526E9C-4FE2-1747-A548-06C17251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235C6A-8AAC-364D-A0BF-81E557A8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7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099DB-2F99-6C4F-990B-E681E568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313806-8F4E-1B46-A3F6-B98F88F7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BEA573-61E8-AF46-B878-9B65C26DC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C9737B-F3B6-9844-B389-113F4647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D6E509-4C44-2344-9D60-04B384802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72C7AA-D528-ED49-B523-F081A295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3871AB-C5E9-CA46-83CD-00AB362A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DD2FD6-2629-8541-A000-6069942E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0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D70FF-58D8-E84E-A3FF-6463DC6A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4439E3-F1A0-6944-8448-1A9C81BE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1B9BC2-1CB4-E74D-9CAB-F3A513EC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091E09-C7A8-834C-A777-567CC583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8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132A96-31F9-8947-9E4B-A4EA129D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E73C4-A3E4-9348-874A-9ACC0801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C775F8-D3C1-2E43-9520-59ECF9EC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7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A4797-B223-2F46-A176-F8F9594C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385C75-C45B-5B4C-90A2-63CBF9DD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CE6EA0-8122-F545-A11B-77FF87035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863F0F-F88F-E447-9FCD-AA5D7E11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CF2671-F18F-1A42-B68B-6D600532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56C4AC-4D86-964F-AFEE-97275CC3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96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B05B4-77D7-B148-9A97-C1583BE1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AC1565-9542-0342-9373-0C78A60D6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63287D-93CE-084E-902A-723B251C9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540317-D407-C44C-B5E6-E35F896D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E382CC-CF13-F149-B868-6B2F582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D99BE-0586-9647-8AC4-388BACCE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00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7AAD034-3D01-B842-B58A-6200D6DB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743E55-49A1-0442-A7B6-3482E0D1C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531B4-286D-664A-9F71-9EFD71CF3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4954-020A-A649-BD66-D0D0D0BF09E3}" type="datetimeFigureOut">
              <a:rPr lang="it-IT" smtClean="0"/>
              <a:t>02/04/24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5E0A12-193F-C546-BCDD-615D43642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CD224C-309B-EC4F-AE36-21572F5A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2C18-A8CC-4142-8A04-DC03E1F71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2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BFDF514-B06C-1B49-92CF-2A60C645E15B}"/>
              </a:ext>
            </a:extLst>
          </p:cNvPr>
          <p:cNvSpPr/>
          <p:nvPr/>
        </p:nvSpPr>
        <p:spPr>
          <a:xfrm>
            <a:off x="1703389" y="1257301"/>
            <a:ext cx="5400675" cy="1076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en-IT" sz="1600">
                <a:solidFill>
                  <a:srgbClr val="000000"/>
                </a:solidFill>
                <a:latin typeface="News Gothic MT" panose="020B0503020103020203" pitchFamily="34" charset="0"/>
              </a:rPr>
              <a:t>40 MeV - 200 </a:t>
            </a:r>
            <a:r>
              <a:rPr lang="it-IT" altLang="en-IT" sz="1600">
                <a:solidFill>
                  <a:srgbClr val="000000"/>
                </a:solidFill>
                <a:latin typeface="Lucida Grande" panose="020B0600040502020204" pitchFamily="34" charset="0"/>
              </a:rPr>
              <a:t>μ</a:t>
            </a:r>
            <a:r>
              <a:rPr lang="it-IT" altLang="en-IT" sz="1600">
                <a:solidFill>
                  <a:srgbClr val="000000"/>
                </a:solidFill>
                <a:latin typeface="News Gothic MT" panose="020B0503020103020203" pitchFamily="34" charset="0"/>
              </a:rPr>
              <a:t>A of protons </a:t>
            </a:r>
            <a:r>
              <a:rPr lang="it-IT" altLang="en-IT" sz="1600">
                <a:solidFill>
                  <a:srgbClr val="000000"/>
                </a:solidFill>
                <a:latin typeface="News Gothic MT" panose="020B0503020103020203" pitchFamily="34" charset="0"/>
                <a:sym typeface="Wingdings" pitchFamily="2" charset="2"/>
              </a:rPr>
              <a:t> </a:t>
            </a:r>
            <a:r>
              <a:rPr lang="it-IT" altLang="en-IT" sz="1600">
                <a:solidFill>
                  <a:srgbClr val="000000"/>
                </a:solidFill>
                <a:latin typeface="News Gothic MT" panose="020B0503020103020203" pitchFamily="34" charset="0"/>
              </a:rPr>
              <a:t>production of re-accelerated neutron-rich exotic beams </a:t>
            </a:r>
            <a:r>
              <a:rPr lang="it-IT" altLang="en-IT" sz="1600" b="1">
                <a:solidFill>
                  <a:srgbClr val="FF0000"/>
                </a:solidFill>
                <a:latin typeface="News Gothic MT" panose="020B0503020103020203" pitchFamily="34" charset="0"/>
              </a:rPr>
              <a:t>10</a:t>
            </a:r>
            <a:r>
              <a:rPr lang="it-IT" altLang="en-IT" sz="1600" b="1" baseline="30000">
                <a:solidFill>
                  <a:srgbClr val="FF0000"/>
                </a:solidFill>
                <a:latin typeface="News Gothic MT" panose="020B0503020103020203" pitchFamily="34" charset="0"/>
              </a:rPr>
              <a:t>13</a:t>
            </a:r>
            <a:r>
              <a:rPr lang="it-IT" altLang="en-IT" sz="1600" b="1">
                <a:solidFill>
                  <a:srgbClr val="FF0000"/>
                </a:solidFill>
                <a:latin typeface="News Gothic MT" panose="020B0503020103020203" pitchFamily="34" charset="0"/>
              </a:rPr>
              <a:t> fission/s </a:t>
            </a:r>
            <a:r>
              <a:rPr lang="it-IT" altLang="en-IT" sz="1600" b="1">
                <a:solidFill>
                  <a:srgbClr val="000000"/>
                </a:solidFill>
                <a:latin typeface="News Gothic MT" panose="020B0503020103020203" pitchFamily="34" charset="0"/>
              </a:rPr>
              <a:t>in-target production, and re-acceleration at </a:t>
            </a:r>
            <a:r>
              <a:rPr lang="it-IT" altLang="en-IT" sz="1600" b="1">
                <a:solidFill>
                  <a:srgbClr val="FF0000"/>
                </a:solidFill>
                <a:latin typeface="News Gothic MT" panose="020B0503020103020203" pitchFamily="34" charset="0"/>
              </a:rPr>
              <a:t>10*A  MeV  </a:t>
            </a:r>
            <a:r>
              <a:rPr lang="it-IT" altLang="en-IT" sz="1600" b="1">
                <a:solidFill>
                  <a:srgbClr val="000000"/>
                </a:solidFill>
                <a:latin typeface="News Gothic MT" panose="020B0503020103020203" pitchFamily="34" charset="0"/>
              </a:rPr>
              <a:t>(A=132)</a:t>
            </a:r>
          </a:p>
        </p:txBody>
      </p:sp>
      <p:pic>
        <p:nvPicPr>
          <p:cNvPr id="40963" name="Picture 8">
            <a:extLst>
              <a:ext uri="{FF2B5EF4-FFF2-40B4-BE49-F238E27FC236}">
                <a16:creationId xmlns:a16="http://schemas.microsoft.com/office/drawing/2014/main" id="{ED7CFB80-9084-9648-B06E-B59C5A38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447925"/>
            <a:ext cx="6921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>
            <a:extLst>
              <a:ext uri="{FF2B5EF4-FFF2-40B4-BE49-F238E27FC236}">
                <a16:creationId xmlns:a16="http://schemas.microsoft.com/office/drawing/2014/main" id="{593A7913-35BB-904B-B335-92608C0F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1274763"/>
            <a:ext cx="3408363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macchina, ingegneria, fabbrica, interno&#10;&#10;Descrizione generata automaticamente">
            <a:extLst>
              <a:ext uri="{FF2B5EF4-FFF2-40B4-BE49-F238E27FC236}">
                <a16:creationId xmlns:a16="http://schemas.microsoft.com/office/drawing/2014/main" id="{1F1815D7-A51E-9BB7-EDC4-8198A9972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50" y="3465512"/>
            <a:ext cx="1854200" cy="1930400"/>
          </a:xfrm>
          <a:prstGeom prst="rect">
            <a:avLst/>
          </a:prstGeom>
        </p:spPr>
      </p:pic>
      <p:sp>
        <p:nvSpPr>
          <p:cNvPr id="4" name="Freccia sinistra 3">
            <a:extLst>
              <a:ext uri="{FF2B5EF4-FFF2-40B4-BE49-F238E27FC236}">
                <a16:creationId xmlns:a16="http://schemas.microsoft.com/office/drawing/2014/main" id="{819E109C-D10F-0389-C2BB-2CBC4F3F4845}"/>
              </a:ext>
            </a:extLst>
          </p:cNvPr>
          <p:cNvSpPr/>
          <p:nvPr/>
        </p:nvSpPr>
        <p:spPr>
          <a:xfrm rot="20967433">
            <a:off x="8451966" y="3986507"/>
            <a:ext cx="1422494" cy="1486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287907-4734-9434-8ED1-E6BD6DB21092}"/>
              </a:ext>
            </a:extLst>
          </p:cNvPr>
          <p:cNvSpPr txBox="1"/>
          <p:nvPr/>
        </p:nvSpPr>
        <p:spPr>
          <a:xfrm>
            <a:off x="228600" y="-5495"/>
            <a:ext cx="110585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Decoupling the production  and the Acceleration stages</a:t>
            </a:r>
          </a:p>
          <a:p>
            <a:pPr algn="ctr"/>
            <a:r>
              <a:rPr lang="it-IT" sz="2800" dirty="0"/>
              <a:t>Long </a:t>
            </a:r>
            <a:r>
              <a:rPr lang="it-IT" sz="2800" dirty="0" err="1"/>
              <a:t>lived</a:t>
            </a:r>
            <a:r>
              <a:rPr lang="it-IT" sz="2800" dirty="0"/>
              <a:t> rare isotope </a:t>
            </a:r>
            <a:r>
              <a:rPr lang="it-IT" sz="2800" dirty="0" err="1"/>
              <a:t>beams</a:t>
            </a:r>
            <a:r>
              <a:rPr lang="it-IT" sz="2800" dirty="0"/>
              <a:t> </a:t>
            </a:r>
            <a:r>
              <a:rPr lang="it-IT" sz="2800" dirty="0" err="1"/>
              <a:t>prodused</a:t>
            </a:r>
            <a:r>
              <a:rPr lang="it-IT" sz="2800" dirty="0"/>
              <a:t> in batch mode</a:t>
            </a:r>
          </a:p>
          <a:p>
            <a:pPr algn="ctr"/>
            <a:r>
              <a:rPr lang="it-IT" dirty="0"/>
              <a:t>An </a:t>
            </a:r>
            <a:r>
              <a:rPr lang="it-IT" dirty="0" err="1"/>
              <a:t>example</a:t>
            </a:r>
            <a:r>
              <a:rPr lang="it-IT" dirty="0"/>
              <a:t>: 85Kr </a:t>
            </a:r>
            <a:r>
              <a:rPr lang="it-IT" dirty="0" err="1"/>
              <a:t>s-process</a:t>
            </a:r>
            <a:r>
              <a:rPr lang="it-IT" dirty="0"/>
              <a:t> </a:t>
            </a:r>
            <a:r>
              <a:rPr lang="it-IT" dirty="0" err="1"/>
              <a:t>waiting</a:t>
            </a:r>
            <a:r>
              <a:rPr lang="it-IT" dirty="0"/>
              <a:t> point</a:t>
            </a:r>
          </a:p>
        </p:txBody>
      </p:sp>
      <p:pic>
        <p:nvPicPr>
          <p:cNvPr id="9" name="Immagine 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2A94788A-1F7F-3BA0-FA09-DF68499A6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369" y="22195"/>
            <a:ext cx="2164791" cy="129704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8F7002-BA90-BF29-9EE0-CA64D9CED2CF}"/>
              </a:ext>
            </a:extLst>
          </p:cNvPr>
          <p:cNvSpPr txBox="1"/>
          <p:nvPr/>
        </p:nvSpPr>
        <p:spPr>
          <a:xfrm>
            <a:off x="228599" y="4675105"/>
            <a:ext cx="256653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ECR </a:t>
            </a:r>
            <a:r>
              <a:rPr lang="it-IT" sz="2800" dirty="0" err="1">
                <a:solidFill>
                  <a:srgbClr val="FF0000"/>
                </a:solidFill>
              </a:rPr>
              <a:t>ion</a:t>
            </a:r>
            <a:r>
              <a:rPr lang="it-IT" sz="2800" dirty="0">
                <a:solidFill>
                  <a:srgbClr val="FF0000"/>
                </a:solidFill>
              </a:rPr>
              <a:t> source</a:t>
            </a:r>
          </a:p>
          <a:p>
            <a:r>
              <a:rPr lang="it-IT" sz="2800" dirty="0">
                <a:solidFill>
                  <a:srgbClr val="FF0000"/>
                </a:solidFill>
              </a:rPr>
              <a:t>for pilote </a:t>
            </a:r>
            <a:r>
              <a:rPr lang="it-IT" sz="2800" dirty="0" err="1">
                <a:solidFill>
                  <a:srgbClr val="FF0000"/>
                </a:solidFill>
              </a:rPr>
              <a:t>beams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1" name="Freccia sinistra 10">
            <a:extLst>
              <a:ext uri="{FF2B5EF4-FFF2-40B4-BE49-F238E27FC236}">
                <a16:creationId xmlns:a16="http://schemas.microsoft.com/office/drawing/2014/main" id="{11771378-80D3-6909-CCD7-1290CCB48572}"/>
              </a:ext>
            </a:extLst>
          </p:cNvPr>
          <p:cNvSpPr/>
          <p:nvPr/>
        </p:nvSpPr>
        <p:spPr>
          <a:xfrm rot="9735313" flipV="1">
            <a:off x="2739645" y="4548907"/>
            <a:ext cx="3145664" cy="12690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365006A-F8DC-B2B2-3B95-E6F5D0A92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94" y="2733348"/>
            <a:ext cx="2225127" cy="1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F36C6-CDCF-95FC-DF7B-BF2EA127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6A01C839-249F-213B-E115-5DA8E0B3FA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4718" cy="6858000"/>
          </a:xfrm>
        </p:spPr>
      </p:pic>
      <p:pic>
        <p:nvPicPr>
          <p:cNvPr id="8" name="Segnaposto contenuto 7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B592B211-B5EC-A696-E295-49464554266F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4"/>
          <a:stretch>
            <a:fillRect/>
          </a:stretch>
        </p:blipFill>
        <p:spPr>
          <a:xfrm>
            <a:off x="4956035" y="685033"/>
            <a:ext cx="5972161" cy="5487933"/>
          </a:xfrm>
        </p:spPr>
      </p:pic>
      <p:pic>
        <p:nvPicPr>
          <p:cNvPr id="10" name="Immagine 9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D07CCD01-113E-BF96-CF05-90B6F87A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76" y="4800599"/>
            <a:ext cx="4040324" cy="20574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DF487CC-DE7E-8CA9-2588-F90BEAE18EEA}"/>
              </a:ext>
            </a:extLst>
          </p:cNvPr>
          <p:cNvSpPr/>
          <p:nvPr/>
        </p:nvSpPr>
        <p:spPr>
          <a:xfrm>
            <a:off x="9523141" y="0"/>
            <a:ext cx="2668859" cy="109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F7FD6DD-14D6-A60D-6786-C6122A8E8FDA}"/>
              </a:ext>
            </a:extLst>
          </p:cNvPr>
          <p:cNvSpPr txBox="1"/>
          <p:nvPr/>
        </p:nvSpPr>
        <p:spPr>
          <a:xfrm>
            <a:off x="8829766" y="2913863"/>
            <a:ext cx="8891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baseline="30000" dirty="0"/>
              <a:t>86</a:t>
            </a:r>
            <a:r>
              <a:rPr lang="it-IT" sz="3600" dirty="0"/>
              <a:t>Kr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F0E990-03F4-E173-BD42-14D229B43157}"/>
              </a:ext>
            </a:extLst>
          </p:cNvPr>
          <p:cNvSpPr txBox="1"/>
          <p:nvPr/>
        </p:nvSpPr>
        <p:spPr>
          <a:xfrm>
            <a:off x="7338241" y="-11152"/>
            <a:ext cx="358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D050"/>
                </a:solidFill>
              </a:rPr>
              <a:t>Surrogate Reactions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A546CA-8A71-4CB4-AC43-60F4A9F4B40A}"/>
              </a:ext>
            </a:extLst>
          </p:cNvPr>
          <p:cNvSpPr txBox="1"/>
          <p:nvPr/>
        </p:nvSpPr>
        <p:spPr>
          <a:xfrm>
            <a:off x="6882929" y="5537787"/>
            <a:ext cx="8891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baseline="30000" dirty="0"/>
              <a:t>86</a:t>
            </a:r>
            <a:r>
              <a:rPr lang="it-IT" sz="3600" dirty="0"/>
              <a:t>Kr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80C26E-4491-F727-3BE1-FA278DAF41B7}"/>
              </a:ext>
            </a:extLst>
          </p:cNvPr>
          <p:cNvSpPr txBox="1"/>
          <p:nvPr/>
        </p:nvSpPr>
        <p:spPr>
          <a:xfrm>
            <a:off x="5651423" y="3237028"/>
            <a:ext cx="8891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baseline="30000" dirty="0"/>
              <a:t>86</a:t>
            </a:r>
            <a:r>
              <a:rPr lang="it-IT" sz="3600" dirty="0"/>
              <a:t>Kr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1D9263-76CD-032C-77F7-E2346375D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782" y="495435"/>
            <a:ext cx="7292218" cy="4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diagramma, Piano, linea&#10;&#10;Descrizione generata automaticamente">
            <a:extLst>
              <a:ext uri="{FF2B5EF4-FFF2-40B4-BE49-F238E27FC236}">
                <a16:creationId xmlns:a16="http://schemas.microsoft.com/office/drawing/2014/main" id="{7AB9BFDC-5504-A089-CB60-420BEFD8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719"/>
            <a:ext cx="12180646" cy="64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diagramma, mappa, testo&#10;&#10;Descrizione generata automaticamente">
            <a:extLst>
              <a:ext uri="{FF2B5EF4-FFF2-40B4-BE49-F238E27FC236}">
                <a16:creationId xmlns:a16="http://schemas.microsoft.com/office/drawing/2014/main" id="{C4355993-FF66-21FF-0CBB-83B899BA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548"/>
            <a:ext cx="12166741" cy="61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EB4BE917-05B3-32B3-292E-A22022F8F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487"/>
            <a:ext cx="12192001" cy="5140513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C8B0C95-FAE7-32D8-4D93-1C141365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/>
          <a:lstStyle/>
          <a:p>
            <a:r>
              <a:rPr lang="en-GB" baseline="30000" dirty="0"/>
              <a:t>85</a:t>
            </a:r>
            <a:r>
              <a:rPr lang="en-GB" dirty="0"/>
              <a:t>Kr(</a:t>
            </a:r>
            <a:r>
              <a:rPr lang="en-GB" dirty="0" err="1"/>
              <a:t>d,p</a:t>
            </a:r>
            <a:r>
              <a:rPr lang="en-GB" dirty="0"/>
              <a:t>𝛄)</a:t>
            </a:r>
            <a:r>
              <a:rPr lang="en-GB" baseline="30000" dirty="0"/>
              <a:t>86</a:t>
            </a:r>
            <a:r>
              <a:rPr lang="en-GB" dirty="0"/>
              <a:t>Kr for  </a:t>
            </a:r>
            <a:r>
              <a:rPr lang="en-GB" baseline="30000" dirty="0"/>
              <a:t>85</a:t>
            </a:r>
            <a:r>
              <a:rPr lang="en-GB" dirty="0"/>
              <a:t>Kr(n,𝛄) capture rate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2FEF3D-9B05-2415-C65E-9EBFACC7FCE6}"/>
              </a:ext>
            </a:extLst>
          </p:cNvPr>
          <p:cNvSpPr txBox="1"/>
          <p:nvPr/>
        </p:nvSpPr>
        <p:spPr>
          <a:xfrm>
            <a:off x="0" y="1051493"/>
            <a:ext cx="76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/>
              <a:t>85</a:t>
            </a:r>
            <a:r>
              <a:rPr lang="en-GB" sz="2800" dirty="0"/>
              <a:t>Kr + CD</a:t>
            </a:r>
            <a:r>
              <a:rPr lang="en-GB" sz="2800" baseline="-25000" dirty="0"/>
              <a:t>2</a:t>
            </a:r>
            <a:r>
              <a:rPr lang="en-GB" sz="2800" dirty="0"/>
              <a:t> 10 MeV/n &amp; HELIOS    I=10</a:t>
            </a:r>
            <a:r>
              <a:rPr lang="en-GB" sz="2800" baseline="30000" dirty="0"/>
              <a:t>6</a:t>
            </a:r>
            <a:r>
              <a:rPr lang="en-GB" sz="2800" dirty="0"/>
              <a:t> </a:t>
            </a:r>
            <a:r>
              <a:rPr lang="en-GB" sz="2800" dirty="0" err="1"/>
              <a:t>pps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2949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linea, Diagramma, diagramma, testo&#10;&#10;Descrizione generata automaticamente">
            <a:extLst>
              <a:ext uri="{FF2B5EF4-FFF2-40B4-BE49-F238E27FC236}">
                <a16:creationId xmlns:a16="http://schemas.microsoft.com/office/drawing/2014/main" id="{101329E3-F752-9DA1-DBAE-FF5AE453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223"/>
            <a:ext cx="12192000" cy="5051777"/>
          </a:xfrm>
          <a:prstGeom prst="rect">
            <a:avLst/>
          </a:prstGeom>
        </p:spPr>
      </p:pic>
      <p:pic>
        <p:nvPicPr>
          <p:cNvPr id="8" name="Immagine 7" descr="Immagine che contiene Carattere, Elementi grafici, testo, tipografia&#10;&#10;Descrizione generata automaticamente">
            <a:extLst>
              <a:ext uri="{FF2B5EF4-FFF2-40B4-BE49-F238E27FC236}">
                <a16:creationId xmlns:a16="http://schemas.microsoft.com/office/drawing/2014/main" id="{429455BA-1C3F-D28C-A1EB-8F1BFC920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867" y="844914"/>
            <a:ext cx="7772400" cy="579377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CB403C8-0608-FD9C-F2B5-E835A7681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-29043"/>
            <a:ext cx="2933700" cy="232729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BF64B2-E0F1-D10D-2B50-51A98B362CEE}"/>
              </a:ext>
            </a:extLst>
          </p:cNvPr>
          <p:cNvSpPr txBox="1"/>
          <p:nvPr/>
        </p:nvSpPr>
        <p:spPr>
          <a:xfrm>
            <a:off x="3200400" y="1424291"/>
            <a:ext cx="76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/>
              <a:t>85</a:t>
            </a:r>
            <a:r>
              <a:rPr lang="en-GB" sz="2800" dirty="0"/>
              <a:t>Kr (10 MeV/n) -&gt; CD</a:t>
            </a:r>
            <a:r>
              <a:rPr lang="en-GB" sz="2800" baseline="-25000" dirty="0"/>
              <a:t>2</a:t>
            </a:r>
            <a:r>
              <a:rPr lang="en-GB" sz="2800" dirty="0"/>
              <a:t>    I=10</a:t>
            </a:r>
            <a:r>
              <a:rPr lang="en-GB" sz="2800" baseline="30000" dirty="0"/>
              <a:t>6</a:t>
            </a:r>
            <a:r>
              <a:rPr lang="en-GB" sz="2800" dirty="0"/>
              <a:t> </a:t>
            </a:r>
            <a:r>
              <a:rPr lang="en-GB" sz="2800" dirty="0" err="1"/>
              <a:t>pps</a:t>
            </a: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193F7A-30FF-7080-E560-CA8AB52E7813}"/>
              </a:ext>
            </a:extLst>
          </p:cNvPr>
          <p:cNvSpPr txBox="1"/>
          <p:nvPr/>
        </p:nvSpPr>
        <p:spPr>
          <a:xfrm rot="18522408">
            <a:off x="4254791" y="3645163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Preliminary </a:t>
            </a:r>
            <a:r>
              <a:rPr lang="it-IT" sz="3600" dirty="0" err="1"/>
              <a:t>results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62136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software, schermata&#10;&#10;Descrizione generata automaticamente">
            <a:extLst>
              <a:ext uri="{FF2B5EF4-FFF2-40B4-BE49-F238E27FC236}">
                <a16:creationId xmlns:a16="http://schemas.microsoft.com/office/drawing/2014/main" id="{35E2A894-2AC0-4B1E-2EC4-1E3D558E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47179" y="1722094"/>
            <a:ext cx="6861942" cy="3417757"/>
          </a:xfrm>
          <a:prstGeom prst="rect">
            <a:avLst/>
          </a:prstGeom>
        </p:spPr>
      </p:pic>
      <p:pic>
        <p:nvPicPr>
          <p:cNvPr id="12" name="Immagine 11" descr="Immagine che contiene diagramma, linea, testo, Diagramma&#10;&#10;Descrizione generata automaticamente">
            <a:extLst>
              <a:ext uri="{FF2B5EF4-FFF2-40B4-BE49-F238E27FC236}">
                <a16:creationId xmlns:a16="http://schemas.microsoft.com/office/drawing/2014/main" id="{3675180D-7794-8F52-4428-36348CB8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305" y="3476031"/>
            <a:ext cx="6096000" cy="3381969"/>
          </a:xfrm>
          <a:prstGeom prst="rect">
            <a:avLst/>
          </a:prstGeom>
        </p:spPr>
      </p:pic>
      <p:pic>
        <p:nvPicPr>
          <p:cNvPr id="16" name="Immagine 15" descr="Immagine che contiene linea, diagramma, testo, Diagramma&#10;&#10;Descrizione generata automaticamente">
            <a:extLst>
              <a:ext uri="{FF2B5EF4-FFF2-40B4-BE49-F238E27FC236}">
                <a16:creationId xmlns:a16="http://schemas.microsoft.com/office/drawing/2014/main" id="{8D7F0793-E6A8-BD77-5A3D-FD8A9712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05" y="0"/>
            <a:ext cx="6000051" cy="3306321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8A31AA45-9739-8889-A0D7-967F9BBCB7D3}"/>
              </a:ext>
            </a:extLst>
          </p:cNvPr>
          <p:cNvSpPr/>
          <p:nvPr/>
        </p:nvSpPr>
        <p:spPr>
          <a:xfrm>
            <a:off x="4192671" y="5929313"/>
            <a:ext cx="979404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6D6988E-5393-3994-64A5-3518EE185B8A}"/>
              </a:ext>
            </a:extLst>
          </p:cNvPr>
          <p:cNvSpPr/>
          <p:nvPr/>
        </p:nvSpPr>
        <p:spPr>
          <a:xfrm>
            <a:off x="11095305" y="5929312"/>
            <a:ext cx="1096695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D8456B0-4DA7-20FC-E5FA-D9820B8D258D}"/>
              </a:ext>
            </a:extLst>
          </p:cNvPr>
          <p:cNvSpPr/>
          <p:nvPr/>
        </p:nvSpPr>
        <p:spPr>
          <a:xfrm>
            <a:off x="0" y="5929312"/>
            <a:ext cx="774913" cy="92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75AFBB-F3FE-37C3-F5B2-A67BB6570429}"/>
              </a:ext>
            </a:extLst>
          </p:cNvPr>
          <p:cNvSpPr txBox="1"/>
          <p:nvPr/>
        </p:nvSpPr>
        <p:spPr>
          <a:xfrm>
            <a:off x="179882" y="1653160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Sn</a:t>
            </a: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23A3BD12-03BF-03A7-2743-B52A6F173CB1}"/>
              </a:ext>
            </a:extLst>
          </p:cNvPr>
          <p:cNvSpPr/>
          <p:nvPr/>
        </p:nvSpPr>
        <p:spPr>
          <a:xfrm rot="2441002">
            <a:off x="3941035" y="2890463"/>
            <a:ext cx="1428431" cy="2225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4A099950-ECA8-9E1D-6671-623EBAD8122F}"/>
              </a:ext>
            </a:extLst>
          </p:cNvPr>
          <p:cNvSpPr/>
          <p:nvPr/>
        </p:nvSpPr>
        <p:spPr>
          <a:xfrm rot="19188980">
            <a:off x="4096934" y="1203609"/>
            <a:ext cx="1414944" cy="2208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 descr="Immagine che contiene schizzo, testo, diagramma, Line art&#10;&#10;Descrizione generata automaticamente">
            <a:extLst>
              <a:ext uri="{FF2B5EF4-FFF2-40B4-BE49-F238E27FC236}">
                <a16:creationId xmlns:a16="http://schemas.microsoft.com/office/drawing/2014/main" id="{AB8DBAD9-0CBB-73B4-3C29-1FA95B291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493" y="3638696"/>
            <a:ext cx="2410940" cy="245730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F4A581FD-1D1B-17FF-EB22-ABB28128A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305" y="5078412"/>
            <a:ext cx="381000" cy="8509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89132D5-E9F3-96DF-C6DC-A87163E40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501" y="4176712"/>
            <a:ext cx="406400" cy="90170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E294FDC-8E97-69E5-F64E-5AB9D4676601}"/>
              </a:ext>
            </a:extLst>
          </p:cNvPr>
          <p:cNvSpPr txBox="1"/>
          <p:nvPr/>
        </p:nvSpPr>
        <p:spPr>
          <a:xfrm>
            <a:off x="742510" y="6550222"/>
            <a:ext cx="12795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𝛄 energy [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B5B6022-EB85-3503-56C3-55B4D1161E91}"/>
              </a:ext>
            </a:extLst>
          </p:cNvPr>
          <p:cNvSpPr txBox="1"/>
          <p:nvPr/>
        </p:nvSpPr>
        <p:spPr>
          <a:xfrm rot="18896199">
            <a:off x="7373841" y="2867408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Preliminary </a:t>
            </a:r>
            <a:r>
              <a:rPr lang="it-IT" sz="2800" dirty="0" err="1"/>
              <a:t>resuts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057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06C69D5A-F2E0-E94D-94AB-B3B2DAF404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2188" y="6575426"/>
            <a:ext cx="2055812" cy="28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65BC37-3343-0E48-84A1-01E6984856F1}" type="slidenum">
              <a:rPr lang="en-US" altLang="en-US" sz="1600">
                <a:solidFill>
                  <a:schemeClr val="bg1"/>
                </a:solidFill>
              </a:rPr>
              <a:pPr/>
              <a:t>16</a:t>
            </a:fld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2497114-4A21-7947-8B6C-97433BF4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9" y="-3175"/>
            <a:ext cx="7680325" cy="328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defRPr/>
            </a:pPr>
            <a:r>
              <a:rPr lang="it-IT" sz="1600" dirty="0" err="1">
                <a:solidFill>
                  <a:schemeClr val="bg1"/>
                </a:solidFill>
              </a:rPr>
              <a:t>Perspective</a:t>
            </a:r>
            <a:r>
              <a:rPr lang="it-IT" sz="1600" dirty="0">
                <a:solidFill>
                  <a:schemeClr val="bg1"/>
                </a:solidFill>
              </a:rPr>
              <a:t>: Production of </a:t>
            </a:r>
            <a:r>
              <a:rPr lang="it-IT" sz="1600" baseline="30000" dirty="0">
                <a:solidFill>
                  <a:schemeClr val="bg1"/>
                </a:solidFill>
              </a:rPr>
              <a:t>60</a:t>
            </a:r>
            <a:r>
              <a:rPr lang="it-IT" sz="1600" dirty="0">
                <a:solidFill>
                  <a:schemeClr val="bg1"/>
                </a:solidFill>
              </a:rPr>
              <a:t>Fe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5E8374-2904-7F42-B87F-C013430D0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6" y="293864"/>
            <a:ext cx="4764815" cy="3666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1981" rIns="0" bIns="0">
            <a:spAutoFit/>
          </a:bodyPr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>
              <a:lnSpc>
                <a:spcPct val="96000"/>
              </a:lnSpc>
              <a:defRPr/>
            </a:pPr>
            <a:r>
              <a:rPr lang="it-IT" altLang="en-US" sz="2400" cap="all" dirty="0">
                <a:solidFill>
                  <a:srgbClr val="8A0F00"/>
                </a:solidFill>
                <a:latin typeface="Calibri" charset="0"/>
              </a:rPr>
              <a:t>The </a:t>
            </a:r>
            <a:r>
              <a:rPr lang="it-IT" altLang="en-US" sz="2400" cap="all" baseline="30000" dirty="0">
                <a:solidFill>
                  <a:srgbClr val="8A0F00"/>
                </a:solidFill>
                <a:latin typeface="Calibri" charset="0"/>
              </a:rPr>
              <a:t>60</a:t>
            </a:r>
            <a:r>
              <a:rPr lang="it-IT" altLang="en-US" sz="2400" cap="all" dirty="0">
                <a:solidFill>
                  <a:srgbClr val="8A0F00"/>
                </a:solidFill>
                <a:latin typeface="Calibri" charset="0"/>
              </a:rPr>
              <a:t>Fe</a:t>
            </a:r>
            <a:endParaRPr lang="en-US" altLang="en-US" sz="2400" cap="all" dirty="0">
              <a:solidFill>
                <a:srgbClr val="8A0F00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AF5AE-6BDD-E549-82F9-386D93303F7C}"/>
              </a:ext>
            </a:extLst>
          </p:cNvPr>
          <p:cNvSpPr txBox="1"/>
          <p:nvPr/>
        </p:nvSpPr>
        <p:spPr>
          <a:xfrm>
            <a:off x="938212" y="836067"/>
            <a:ext cx="10315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60</a:t>
            </a:r>
            <a:r>
              <a:rPr lang="en-GB" sz="2400" dirty="0"/>
              <a:t>Fe half life is 2,62•10</a:t>
            </a:r>
            <a:r>
              <a:rPr lang="en-GB" sz="2400" baseline="30000" dirty="0"/>
              <a:t>6</a:t>
            </a:r>
            <a:r>
              <a:rPr lang="en-GB" sz="2400" dirty="0"/>
              <a:t> y</a:t>
            </a:r>
          </a:p>
          <a:p>
            <a:r>
              <a:rPr lang="en-GB" sz="2400" dirty="0"/>
              <a:t>A high </a:t>
            </a:r>
            <a:r>
              <a:rPr lang="en-GB" sz="2400" baseline="30000" dirty="0"/>
              <a:t>60</a:t>
            </a:r>
            <a:r>
              <a:rPr lang="en-GB" sz="2400" dirty="0"/>
              <a:t>Fe/</a:t>
            </a:r>
            <a:r>
              <a:rPr lang="en-GB" sz="2400" baseline="30000" dirty="0"/>
              <a:t>59</a:t>
            </a:r>
            <a:r>
              <a:rPr lang="en-GB" sz="2400" dirty="0"/>
              <a:t>Fe would represent a smoking gun for stellar nucleosynthesis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400" dirty="0"/>
              <a:t>Production source under discussion and several candidates have been proposed: AGB, supernova core-collapse ….</a:t>
            </a:r>
          </a:p>
          <a:p>
            <a:endParaRPr lang="en-GB" sz="1600" dirty="0"/>
          </a:p>
        </p:txBody>
      </p:sp>
      <p:pic>
        <p:nvPicPr>
          <p:cNvPr id="11" name="Picture 10" descr="A close up of a clock&#10;&#10;Description automatically generated">
            <a:extLst>
              <a:ext uri="{FF2B5EF4-FFF2-40B4-BE49-F238E27FC236}">
                <a16:creationId xmlns:a16="http://schemas.microsoft.com/office/drawing/2014/main" id="{D3C764EB-2DBE-8F48-8576-92CD59579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34" y="1637305"/>
            <a:ext cx="5149338" cy="2677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D07D5-0B2C-3C43-8448-A45494CAF86E}"/>
              </a:ext>
            </a:extLst>
          </p:cNvPr>
          <p:cNvSpPr txBox="1"/>
          <p:nvPr/>
        </p:nvSpPr>
        <p:spPr>
          <a:xfrm>
            <a:off x="938212" y="1637306"/>
            <a:ext cx="5286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is the need of two neutron capture especially passing through the </a:t>
            </a:r>
            <a:r>
              <a:rPr lang="en-GB" sz="2400" baseline="30000" dirty="0"/>
              <a:t>59</a:t>
            </a:r>
            <a:r>
              <a:rPr lang="en-GB" sz="2400" dirty="0"/>
              <a:t>Fe that is a branching point due to its half life of 44.5 days. Observed in the galactic disk by INTEGRAL, </a:t>
            </a:r>
            <a:r>
              <a:rPr lang="en-GB" sz="2400" u="sng" dirty="0"/>
              <a:t>in meteoritic solar grains and in oceanic sediments 100 million of years old.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589E69-9D4C-114E-9602-F123C4C2F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85" y="5089191"/>
            <a:ext cx="7720827" cy="17574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1CBA3-84A4-52C8-A912-89F2E70A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Batch Mode </a:t>
            </a:r>
            <a:r>
              <a:rPr lang="it-IT" dirty="0" err="1"/>
              <a:t>Beams</a:t>
            </a:r>
            <a:r>
              <a:rPr lang="it-IT" dirty="0"/>
              <a:t>:   </a:t>
            </a:r>
            <a:r>
              <a:rPr lang="it-IT" sz="3600" baseline="30000" dirty="0"/>
              <a:t>44</a:t>
            </a:r>
            <a:r>
              <a:rPr lang="it-IT" sz="3600" b="0" i="0" u="none" strike="noStrike" dirty="0">
                <a:effectLst/>
                <a:latin typeface="-apple-system"/>
              </a:rPr>
              <a:t>Ti(</a:t>
            </a:r>
            <a:r>
              <a:rPr lang="it-IT" sz="3600" b="0" i="0" u="none" strike="noStrike" dirty="0" err="1">
                <a:effectLst/>
                <a:latin typeface="-apple-system"/>
              </a:rPr>
              <a:t>alpha,p</a:t>
            </a:r>
            <a:r>
              <a:rPr lang="it-IT" sz="3600" b="0" i="0" u="none" strike="noStrike" dirty="0">
                <a:effectLst/>
                <a:latin typeface="-apple-system"/>
              </a:rPr>
              <a:t>)</a:t>
            </a:r>
            <a:r>
              <a:rPr lang="it-IT" sz="3600" b="0" i="0" u="none" strike="noStrike" baseline="30000" dirty="0">
                <a:effectLst/>
                <a:latin typeface="-apple-system"/>
              </a:rPr>
              <a:t>47</a:t>
            </a:r>
            <a:r>
              <a:rPr lang="it-IT" sz="3600" b="0" i="0" u="none" strike="noStrike" dirty="0">
                <a:effectLst/>
                <a:latin typeface="-apple-system"/>
              </a:rPr>
              <a:t>V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9B683-EA37-10BA-AE65-2EC8774F2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76190"/>
            <a:ext cx="6572250" cy="5881810"/>
          </a:xfrm>
        </p:spPr>
        <p:txBody>
          <a:bodyPr>
            <a:normAutofit/>
          </a:bodyPr>
          <a:lstStyle/>
          <a:p>
            <a:pPr algn="just"/>
            <a:r>
              <a:rPr lang="en-GB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Ti, </a:t>
            </a:r>
            <a:r>
              <a:rPr lang="en-GB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Ni, </a:t>
            </a:r>
            <a:r>
              <a:rPr lang="en-GB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Ge, </a:t>
            </a:r>
            <a:r>
              <a:rPr lang="en-GB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Se, </a:t>
            </a:r>
            <a:r>
              <a:rPr lang="en-GB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82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Sr, </a:t>
            </a:r>
            <a:r>
              <a:rPr lang="en-GB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  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Reaction used for the production: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 (p,p2n) </a:t>
            </a:r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        </a:t>
            </a:r>
            <a:r>
              <a:rPr lang="fr-FR" sz="2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9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47.3y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 (p,p2n) </a:t>
            </a:r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       </a:t>
            </a:r>
            <a:r>
              <a:rPr lang="fr-FR" sz="2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9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6.1d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Ge(p,p2n) </a:t>
            </a:r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       </a:t>
            </a:r>
            <a:r>
              <a:rPr lang="fr-FR" sz="2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9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288d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74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(p,p2n) </a:t>
            </a:r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      </a:t>
            </a:r>
            <a:r>
              <a:rPr lang="fr-FR" sz="2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9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8.5d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84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 (p,p2n) </a:t>
            </a:r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82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        </a:t>
            </a:r>
            <a:r>
              <a:rPr lang="fr-FR" sz="2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9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25.5d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 (p,p2n) </a:t>
            </a:r>
            <a:r>
              <a:rPr lang="fr-FR" sz="29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        </a:t>
            </a:r>
            <a:r>
              <a:rPr lang="fr-FR" sz="29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9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fr-FR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83.4d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2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roton beam, energy of 40-45 MeV from LNL SPES cyclotron. </a:t>
            </a:r>
            <a:r>
              <a:rPr lang="en-GB" sz="2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up to 100-200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</a:t>
            </a:r>
            <a:r>
              <a:rPr lang="en-GB" sz="2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it-IT" sz="2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6" name="Immagine 5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7AEADB16-1750-997E-0C40-3BD08EBE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537" y="27442"/>
            <a:ext cx="5384800" cy="45537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0D3EF-3196-A556-0A5D-1BD2CC6E558C}"/>
              </a:ext>
            </a:extLst>
          </p:cNvPr>
          <p:cNvSpPr txBox="1"/>
          <p:nvPr/>
        </p:nvSpPr>
        <p:spPr>
          <a:xfrm>
            <a:off x="6619875" y="4553705"/>
            <a:ext cx="5572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effectLst/>
                <a:latin typeface="Cushing"/>
              </a:rPr>
              <a:t>Ti  production (color- </a:t>
            </a:r>
            <a:r>
              <a:rPr lang="it-IT" sz="2400" i="1" dirty="0" err="1">
                <a:effectLst/>
                <a:latin typeface="Cushing"/>
              </a:rPr>
              <a:t>coded</a:t>
            </a:r>
            <a:r>
              <a:rPr lang="it-IT" sz="2400" i="1" dirty="0">
                <a:effectLst/>
                <a:latin typeface="Cushing"/>
              </a:rPr>
              <a:t>) versus  T and </a:t>
            </a:r>
            <a:r>
              <a:rPr lang="it-IT" sz="2400" i="1" dirty="0" err="1">
                <a:effectLst/>
                <a:latin typeface="Cushing"/>
              </a:rPr>
              <a:t>density</a:t>
            </a:r>
            <a:r>
              <a:rPr lang="it-IT" sz="2400" i="1" dirty="0">
                <a:effectLst/>
                <a:latin typeface="Cushing"/>
              </a:rPr>
              <a:t> in the supernova shock. </a:t>
            </a:r>
            <a:r>
              <a:rPr lang="it-IT" sz="2400" i="1" dirty="0">
                <a:latin typeface="Cushing"/>
              </a:rPr>
              <a:t>S</a:t>
            </a:r>
            <a:r>
              <a:rPr lang="it-IT" sz="2400" i="1" dirty="0">
                <a:effectLst/>
                <a:latin typeface="Cushing"/>
              </a:rPr>
              <a:t>ix </a:t>
            </a:r>
            <a:r>
              <a:rPr lang="it-IT" sz="2400" i="1" dirty="0" err="1">
                <a:effectLst/>
                <a:latin typeface="Cushing"/>
              </a:rPr>
              <a:t>regions</a:t>
            </a:r>
            <a:r>
              <a:rPr lang="it-IT" sz="2400" i="1" dirty="0">
                <a:effectLst/>
                <a:latin typeface="Cushing"/>
              </a:rPr>
              <a:t> </a:t>
            </a:r>
            <a:r>
              <a:rPr lang="it-IT" sz="2400" i="1" dirty="0" err="1">
                <a:effectLst/>
                <a:latin typeface="Cushing"/>
              </a:rPr>
              <a:t>appear</a:t>
            </a:r>
            <a:r>
              <a:rPr lang="it-IT" sz="2400" i="1" dirty="0">
                <a:effectLst/>
                <a:latin typeface="Cushing"/>
              </a:rPr>
              <a:t> </a:t>
            </a:r>
            <a:r>
              <a:rPr lang="it-IT" sz="2400" i="1" dirty="0" err="1">
                <a:effectLst/>
                <a:latin typeface="Cushing"/>
              </a:rPr>
              <a:t>where</a:t>
            </a:r>
            <a:r>
              <a:rPr lang="it-IT" sz="2400" i="1" dirty="0">
                <a:effectLst/>
                <a:latin typeface="Cushing"/>
              </a:rPr>
              <a:t> </a:t>
            </a:r>
            <a:r>
              <a:rPr lang="it-IT" sz="2400" i="1" dirty="0" err="1">
                <a:effectLst/>
                <a:latin typeface="Cushing"/>
              </a:rPr>
              <a:t>different</a:t>
            </a:r>
            <a:r>
              <a:rPr lang="it-IT" sz="2400" i="1" dirty="0">
                <a:effectLst/>
                <a:latin typeface="Cushing"/>
              </a:rPr>
              <a:t> </a:t>
            </a:r>
            <a:r>
              <a:rPr lang="it-IT" sz="2400" i="1" dirty="0" err="1">
                <a:effectLst/>
                <a:latin typeface="Cushing"/>
              </a:rPr>
              <a:t>nuclear</a:t>
            </a:r>
            <a:r>
              <a:rPr lang="it-IT" sz="2400" i="1" dirty="0">
                <a:effectLst/>
                <a:latin typeface="Cushing"/>
              </a:rPr>
              <a:t> rates play </a:t>
            </a:r>
            <a:r>
              <a:rPr lang="it-IT" sz="2400" i="1" dirty="0" err="1">
                <a:effectLst/>
                <a:latin typeface="Cushing"/>
              </a:rPr>
              <a:t>primary</a:t>
            </a:r>
            <a:r>
              <a:rPr lang="it-IT" sz="2400" i="1" dirty="0">
                <a:effectLst/>
                <a:latin typeface="Cushing"/>
              </a:rPr>
              <a:t> </a:t>
            </a:r>
            <a:r>
              <a:rPr lang="it-IT" sz="2400" i="1" dirty="0" err="1">
                <a:effectLst/>
                <a:latin typeface="Cushing"/>
              </a:rPr>
              <a:t>roles</a:t>
            </a:r>
            <a:r>
              <a:rPr lang="it-IT" sz="2400" i="1" dirty="0">
                <a:effectLst/>
                <a:latin typeface="Cushing"/>
              </a:rPr>
              <a:t> in </a:t>
            </a:r>
            <a:r>
              <a:rPr lang="it-IT" sz="2400" i="1" dirty="0" err="1">
                <a:effectLst/>
                <a:latin typeface="Cushing"/>
              </a:rPr>
              <a:t>determining</a:t>
            </a:r>
            <a:r>
              <a:rPr lang="it-IT" sz="2400" i="1" dirty="0">
                <a:effectLst/>
                <a:latin typeface="Cushing"/>
              </a:rPr>
              <a:t> the  Ti yield </a:t>
            </a:r>
            <a:endParaRPr lang="it-IT" sz="2400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99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2DC894-F39F-A308-1E09-A76E80C2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C542E1-B9DD-C3ED-20D8-11B660D74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4745"/>
            <a:ext cx="5994400" cy="5047455"/>
          </a:xfrm>
        </p:spPr>
        <p:txBody>
          <a:bodyPr>
            <a:normAutofit fontScale="92500" lnSpcReduction="20000"/>
          </a:bodyPr>
          <a:lstStyle/>
          <a:p>
            <a:r>
              <a:rPr lang="it-IT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it-IT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Ti(p,p2n)</a:t>
            </a:r>
            <a:r>
              <a:rPr lang="it-IT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it-IT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      T</a:t>
            </a:r>
            <a:r>
              <a:rPr lang="it-IT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it-IT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=47.3a</a:t>
            </a:r>
            <a:endParaRPr lang="it-IT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fr-FR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1.4 10</a:t>
            </a:r>
            <a:r>
              <a:rPr lang="fr-FR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fr-FR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irradiation).</a:t>
            </a:r>
            <a:endParaRPr lang="it-IT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/dt =  -</a:t>
            </a:r>
            <a:r>
              <a:rPr lang="en-GB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GB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N(t) =  6.6 10</a:t>
            </a:r>
            <a:r>
              <a:rPr lang="en-GB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endParaRPr lang="it-IT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 = 2.2 10</a:t>
            </a:r>
            <a:r>
              <a:rPr lang="fr-FR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fr-FR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Gy/h</a:t>
            </a:r>
            <a:endParaRPr lang="it-IT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I=3 10</a:t>
            </a:r>
            <a:r>
              <a:rPr lang="en-GB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ions/s on target (previous 10^4)</a:t>
            </a:r>
          </a:p>
          <a:p>
            <a:endParaRPr lang="it-IT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it-IT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(p,p2n)</a:t>
            </a:r>
            <a:r>
              <a:rPr lang="it-IT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it-IT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     T</a:t>
            </a:r>
            <a:r>
              <a:rPr lang="it-IT" sz="28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it-IT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=6.1d</a:t>
            </a:r>
            <a:endParaRPr lang="it-IT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fr-FR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2.6 10</a:t>
            </a:r>
            <a:r>
              <a:rPr lang="fr-FR" sz="28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fr-FR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irradiation).</a:t>
            </a:r>
            <a:endParaRPr lang="it-IT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/dt =  -</a:t>
            </a:r>
            <a:r>
              <a:rPr lang="en-GB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GB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N(t) =  3.4 10</a:t>
            </a:r>
            <a:r>
              <a:rPr lang="en-GB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endParaRPr lang="it-IT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 =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.05 Gy/h</a:t>
            </a:r>
            <a:endParaRPr lang="it-IT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I=3 10</a:t>
            </a:r>
            <a:r>
              <a:rPr lang="en-GB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ions/s on target (previous 10^4)</a:t>
            </a:r>
            <a:endParaRPr lang="it-IT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DC80818-2AB7-0D26-F138-A4942F4A1109}"/>
              </a:ext>
            </a:extLst>
          </p:cNvPr>
          <p:cNvSpPr txBox="1">
            <a:spLocks/>
          </p:cNvSpPr>
          <p:nvPr/>
        </p:nvSpPr>
        <p:spPr>
          <a:xfrm>
            <a:off x="6096000" y="1124744"/>
            <a:ext cx="5994400" cy="5047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Ge(p,p2n)</a:t>
            </a:r>
            <a:r>
              <a:rPr lang="it-IT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      T</a:t>
            </a:r>
            <a:r>
              <a:rPr lang="it-IT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=288d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2.7 10</a:t>
            </a:r>
            <a:r>
              <a:rPr lang="fr-FR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irradiation).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/dt =  -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N(t) =  7.3 10</a:t>
            </a:r>
            <a:r>
              <a:rPr lang="en-GB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 = 0.16 Gy/h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I=4 10</a:t>
            </a:r>
            <a:r>
              <a:rPr lang="en-GB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ions/s on target (previous 10^4)</a:t>
            </a:r>
          </a:p>
          <a:p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Se(p,p2n)</a:t>
            </a:r>
            <a:r>
              <a:rPr lang="it-IT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     T</a:t>
            </a:r>
            <a:r>
              <a:rPr lang="it-IT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=8.5d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3.2 10</a:t>
            </a:r>
            <a:r>
              <a:rPr lang="fr-FR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irradiation).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/dt =  -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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N(t) =  3.4 10</a:t>
            </a:r>
            <a:r>
              <a:rPr lang="en-GB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 = 5.1 10</a:t>
            </a:r>
            <a:r>
              <a:rPr lang="fr-FR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Gy/h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I=5 10</a:t>
            </a:r>
            <a:r>
              <a:rPr lang="en-GB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ions/s on target (previous 10^4)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49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D9F02-9341-139B-0F4F-EB87CC31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96BA74-47A1-A9F5-37B3-65A1B0294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3050" y="848730"/>
            <a:ext cx="9934575" cy="65722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800" b="0" baseline="30000" dirty="0">
                <a:effectLst/>
                <a:latin typeface="(Tipo di carattere testo asiati"/>
                <a:ea typeface="Times New Roman" panose="02020603050405020304" pitchFamily="18" charset="0"/>
              </a:rPr>
              <a:t> 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0" baseline="30000" dirty="0">
                <a:effectLst/>
                <a:latin typeface="(Tipo di carattere testo asiati"/>
                <a:ea typeface="Times New Roman" panose="02020603050405020304" pitchFamily="18" charset="0"/>
              </a:rPr>
              <a:t> 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Radioactive beam estimates using a static target.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55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___________________________________________________________________________________________________________</a:t>
            </a:r>
            <a:endParaRPr lang="it-IT" sz="55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55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 </a:t>
            </a:r>
            <a:endParaRPr lang="it-IT" sz="55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46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Ti(</a:t>
            </a:r>
            <a:r>
              <a:rPr lang="fr-FR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p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,p2n)</a:t>
            </a:r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44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      T</a:t>
            </a:r>
            <a:r>
              <a:rPr lang="fr-FR" sz="96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=47.3 y                               </a:t>
            </a:r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I=  3 10</a:t>
            </a:r>
            <a:r>
              <a:rPr lang="fr-FR" sz="9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ions/s on </a:t>
            </a:r>
            <a:r>
              <a:rPr lang="fr-FR" sz="9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 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58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Ni(</a:t>
            </a:r>
            <a:r>
              <a:rPr lang="fr-FR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p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,p2n)</a:t>
            </a:r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56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      T</a:t>
            </a:r>
            <a:r>
              <a:rPr lang="fr-FR" sz="96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=6.1 d                                </a:t>
            </a:r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I= 3 10</a:t>
            </a:r>
            <a:r>
              <a:rPr lang="fr-FR" sz="9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 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ions/s on </a:t>
            </a:r>
            <a:r>
              <a:rPr lang="fr-FR" sz="9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70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Ge(</a:t>
            </a:r>
            <a:r>
              <a:rPr lang="fr-FR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p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,p2n)</a:t>
            </a:r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68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     T</a:t>
            </a:r>
            <a:r>
              <a:rPr lang="fr-FR" sz="96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=288d                                </a:t>
            </a:r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I= 4 10</a:t>
            </a:r>
            <a:r>
              <a:rPr lang="fr-FR" sz="9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ions/s on </a:t>
            </a:r>
            <a:r>
              <a:rPr lang="fr-FR" sz="9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74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Se(</a:t>
            </a:r>
            <a:r>
              <a:rPr lang="fr-FR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p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,p2n)</a:t>
            </a:r>
            <a:r>
              <a:rPr lang="fr-FR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72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     T</a:t>
            </a:r>
            <a:r>
              <a:rPr lang="fr-FR" sz="96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=8.5d                                  </a:t>
            </a:r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I= 5 10</a:t>
            </a:r>
            <a:r>
              <a:rPr lang="fr-FR" sz="9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fr-FR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ions/s on </a:t>
            </a:r>
            <a:r>
              <a:rPr lang="fr-FR" sz="9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fr-FR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84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Sr(</a:t>
            </a:r>
            <a:r>
              <a:rPr lang="en-US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p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,p2n)</a:t>
            </a:r>
            <a:r>
              <a:rPr lang="en-US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82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       T</a:t>
            </a:r>
            <a:r>
              <a:rPr lang="en-US" sz="96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=25.5d                                </a:t>
            </a:r>
            <a:r>
              <a:rPr lang="en-US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I= 7 10</a:t>
            </a:r>
            <a:r>
              <a:rPr lang="en-US" sz="9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ions/s on target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88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Zr(</a:t>
            </a:r>
            <a:r>
              <a:rPr lang="en-US" sz="9600" b="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p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,p2n)</a:t>
            </a:r>
            <a:r>
              <a:rPr lang="en-US" sz="9600" b="0" baseline="30000" dirty="0">
                <a:solidFill>
                  <a:schemeClr val="tx1"/>
                </a:solidFill>
                <a:effectLst/>
                <a:latin typeface="(Tipo di carattere testo asiati"/>
                <a:ea typeface="Times New Roman" panose="02020603050405020304" pitchFamily="18" charset="0"/>
              </a:rPr>
              <a:t>88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        T</a:t>
            </a:r>
            <a:r>
              <a:rPr lang="en-US" sz="9600" b="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=83.4d                                </a:t>
            </a:r>
            <a:r>
              <a:rPr lang="en-US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I= 7 10</a:t>
            </a:r>
            <a:r>
              <a:rPr lang="en-US" sz="96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ions/s on target</a:t>
            </a:r>
            <a:endParaRPr lang="it-IT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6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24000" y="6051176"/>
            <a:ext cx="9144000" cy="80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  <a:ln>
            <a:noFill/>
          </a:ln>
        </p:spPr>
        <p:txBody>
          <a:bodyPr lIns="0" tIns="48077" rIns="0" bIns="48077" anchor="b"/>
          <a:lstStyle>
            <a:defPPr>
              <a:defRPr lang="en-US"/>
            </a:defPPr>
            <a:lvl1pPr algn="r" defTabSz="45695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6955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3912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0864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7822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4778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1736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198689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5645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/>
              <a:t>G. de Angelis Rome 2017</a:t>
            </a:r>
            <a:endParaRPr lang="en-US" dirty="0"/>
          </a:p>
        </p:txBody>
      </p:sp>
      <p:pic>
        <p:nvPicPr>
          <p:cNvPr id="3" name="Immagine 2" descr="Schermata 2017-10-08 alle 19.0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5060"/>
            <a:ext cx="9144000" cy="485168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52706" y="747059"/>
            <a:ext cx="891988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 err="1"/>
              <a:t>Explanations</a:t>
            </a:r>
            <a:r>
              <a:rPr lang="it-IT" sz="2800" dirty="0"/>
              <a:t> of the </a:t>
            </a:r>
            <a:r>
              <a:rPr lang="it-IT" sz="2800" dirty="0" err="1"/>
              <a:t>Baryon</a:t>
            </a:r>
            <a:r>
              <a:rPr lang="it-IT" sz="2800" dirty="0"/>
              <a:t> </a:t>
            </a:r>
            <a:r>
              <a:rPr lang="it-IT" sz="2800" dirty="0" err="1"/>
              <a:t>Asymmetry</a:t>
            </a:r>
            <a:r>
              <a:rPr lang="it-IT" sz="2800" dirty="0"/>
              <a:t> of the </a:t>
            </a:r>
            <a:r>
              <a:rPr lang="it-IT" sz="2800" dirty="0" err="1"/>
              <a:t>Universe</a:t>
            </a:r>
            <a:r>
              <a:rPr lang="it-IT" sz="2800" dirty="0"/>
              <a:t> </a:t>
            </a:r>
            <a:r>
              <a:rPr lang="it-IT" sz="2800" dirty="0" err="1"/>
              <a:t>require</a:t>
            </a:r>
            <a:r>
              <a:rPr lang="it-IT" sz="2800" dirty="0"/>
              <a:t> </a:t>
            </a:r>
            <a:r>
              <a:rPr lang="it-IT" sz="2800" dirty="0" err="1"/>
              <a:t>additional</a:t>
            </a:r>
            <a:r>
              <a:rPr lang="it-IT" sz="2800" dirty="0"/>
              <a:t> CP </a:t>
            </a:r>
            <a:r>
              <a:rPr lang="it-IT" sz="2800" dirty="0" err="1"/>
              <a:t>violation</a:t>
            </a:r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800" dirty="0" err="1"/>
              <a:t>Permanent</a:t>
            </a:r>
            <a:r>
              <a:rPr lang="it-IT" sz="2800" dirty="0"/>
              <a:t> EDM of </a:t>
            </a:r>
            <a:r>
              <a:rPr lang="it-IT" sz="2800" dirty="0" err="1"/>
              <a:t>fundamental</a:t>
            </a:r>
            <a:r>
              <a:rPr lang="it-IT" sz="2800" dirty="0"/>
              <a:t> spin </a:t>
            </a:r>
            <a:r>
              <a:rPr lang="it-IT" sz="2800" dirty="0" err="1"/>
              <a:t>systems</a:t>
            </a:r>
            <a:r>
              <a:rPr lang="it-IT" sz="2800" dirty="0"/>
              <a:t> are the </a:t>
            </a:r>
            <a:r>
              <a:rPr lang="it-IT" sz="2800" dirty="0" err="1"/>
              <a:t>most</a:t>
            </a:r>
            <a:r>
              <a:rPr lang="it-IT" sz="2800" dirty="0"/>
              <a:t> sensitive </a:t>
            </a:r>
            <a:r>
              <a:rPr lang="it-IT" sz="2800" dirty="0" err="1"/>
              <a:t>probes</a:t>
            </a:r>
            <a:r>
              <a:rPr lang="it-IT" sz="2800" dirty="0"/>
              <a:t> for </a:t>
            </a:r>
            <a:r>
              <a:rPr lang="it-IT" sz="2800" dirty="0" err="1"/>
              <a:t>bejond</a:t>
            </a:r>
            <a:r>
              <a:rPr lang="it-IT" sz="2800" dirty="0"/>
              <a:t> Standard Model CP </a:t>
            </a:r>
            <a:r>
              <a:rPr lang="it-IT" sz="2800" dirty="0" err="1"/>
              <a:t>violation</a:t>
            </a:r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800" dirty="0" err="1"/>
              <a:t>Axion</a:t>
            </a:r>
            <a:r>
              <a:rPr lang="it-IT" sz="2800" dirty="0"/>
              <a:t> </a:t>
            </a:r>
            <a:r>
              <a:rPr lang="it-IT" sz="2800" dirty="0" err="1"/>
              <a:t>like</a:t>
            </a:r>
            <a:r>
              <a:rPr lang="it-IT" sz="2800" dirty="0"/>
              <a:t> Dark </a:t>
            </a:r>
            <a:r>
              <a:rPr lang="it-IT" sz="2800" dirty="0" err="1"/>
              <a:t>Matter</a:t>
            </a:r>
            <a:r>
              <a:rPr lang="it-IT" sz="2800" dirty="0"/>
              <a:t> probe?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73295" y="1"/>
            <a:ext cx="5924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rgbClr val="FF0000"/>
                </a:solidFill>
              </a:rPr>
              <a:t>Nuclear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Structure</a:t>
            </a:r>
            <a:r>
              <a:rPr lang="it-IT" sz="3200" dirty="0">
                <a:solidFill>
                  <a:srgbClr val="FF0000"/>
                </a:solidFill>
              </a:rPr>
              <a:t> and EDM </a:t>
            </a:r>
            <a:r>
              <a:rPr lang="it-IT" sz="3200" dirty="0" err="1">
                <a:solidFill>
                  <a:srgbClr val="FF0000"/>
                </a:solidFill>
              </a:rPr>
              <a:t>search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1524000" y="6051176"/>
            <a:ext cx="9144000" cy="80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48526" y="908050"/>
            <a:ext cx="252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400" b="1">
                <a:solidFill>
                  <a:srgbClr val="FF0000"/>
                </a:solidFill>
                <a:cs typeface="Arial" charset="0"/>
              </a:rPr>
              <a:t>P,T-violating n-n interaction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19739" y="1989138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400" b="1">
                <a:solidFill>
                  <a:srgbClr val="FF0000"/>
                </a:solidFill>
                <a:cs typeface="Arial" charset="0"/>
              </a:rPr>
              <a:t>energy splitting of parity doublet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495551" y="0"/>
            <a:ext cx="7116763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800" b="1">
                <a:cs typeface="Arial" charset="0"/>
              </a:rPr>
              <a:t>Octupole enhanced atomic EDM moment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847851" y="14843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1">
                <a:solidFill>
                  <a:srgbClr val="0000FF"/>
                </a:solidFill>
              </a:rPr>
              <a:t>Schiff moment: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75051" y="5949951"/>
            <a:ext cx="3744913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Measure: </a:t>
            </a:r>
            <a:r>
              <a:rPr lang="en-GB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Arial" charset="0"/>
              </a:rPr>
              <a:t>Q</a:t>
            </a:r>
            <a:r>
              <a:rPr lang="en-GB" sz="1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in even-</a:t>
            </a:r>
            <a:r>
              <a:rPr lang="en-GB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Rn, Ra </a:t>
            </a:r>
            <a:r>
              <a:rPr lang="en-GB" altLang="ja-JP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GB" sz="1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</a:t>
            </a:r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  <a:cs typeface="Arial" charset="0"/>
              </a:rPr>
              <a:t>D</a:t>
            </a:r>
            <a:r>
              <a:rPr lang="en-GB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Arial" charset="0"/>
              </a:rPr>
              <a:t>E </a:t>
            </a:r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 odd-</a:t>
            </a:r>
            <a:r>
              <a:rPr lang="en-GB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Rn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211763" y="1130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05" name="Object 24"/>
          <p:cNvGraphicFramePr>
            <a:graphicFrameLocks noChangeAspect="1"/>
          </p:cNvGraphicFramePr>
          <p:nvPr/>
        </p:nvGraphicFramePr>
        <p:xfrm>
          <a:off x="3863975" y="1052514"/>
          <a:ext cx="410368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431800" progId="Equation.3">
                  <p:embed/>
                </p:oleObj>
              </mc:Choice>
              <mc:Fallback>
                <p:oleObj name="Equation" r:id="rId3" imgW="1701800" imgH="431800" progId="Equation.3">
                  <p:embed/>
                  <p:pic>
                    <p:nvPicPr>
                      <p:cNvPr id="410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052514"/>
                        <a:ext cx="410368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6003635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591176" y="765175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400" b="1">
                <a:solidFill>
                  <a:srgbClr val="FF0000"/>
                </a:solidFill>
              </a:rPr>
              <a:t>related to </a:t>
            </a:r>
            <a:r>
              <a:rPr lang="en-GB" sz="1400" b="1" i="1">
                <a:solidFill>
                  <a:srgbClr val="FF0000"/>
                </a:solidFill>
                <a:latin typeface="Times New Roman" charset="0"/>
              </a:rPr>
              <a:t>Q</a:t>
            </a:r>
            <a:r>
              <a:rPr lang="en-GB" sz="1400" b="1" baseline="-2500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10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36838"/>
            <a:ext cx="367188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0" descr="edm lim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420939"/>
            <a:ext cx="3111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5084763"/>
            <a:ext cx="17621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" name="Line 103"/>
          <p:cNvSpPr>
            <a:spLocks noChangeShapeType="1"/>
          </p:cNvSpPr>
          <p:nvPr/>
        </p:nvSpPr>
        <p:spPr bwMode="auto">
          <a:xfrm>
            <a:off x="8543926" y="5445125"/>
            <a:ext cx="1439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112" name="Text Box 104"/>
          <p:cNvSpPr txBox="1">
            <a:spLocks noChangeArrowheads="1"/>
          </p:cNvSpPr>
          <p:nvPr/>
        </p:nvSpPr>
        <p:spPr bwMode="auto">
          <a:xfrm>
            <a:off x="9675785" y="5084763"/>
            <a:ext cx="7938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rgbClr val="FF0000"/>
                </a:solidFill>
              </a:rPr>
              <a:t>Rn, 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49485" y="5373688"/>
            <a:ext cx="4796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n,p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602" y="6237288"/>
            <a:ext cx="2952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3935413" y="4005264"/>
            <a:ext cx="0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896324" y="4076700"/>
            <a:ext cx="663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baseline="30000"/>
              <a:t>224</a:t>
            </a:r>
            <a:r>
              <a:rPr lang="en-US" b="1"/>
              <a:t>Ra</a:t>
            </a:r>
            <a:endParaRPr lang="en-GB" b="1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16726" y="2276476"/>
            <a:ext cx="3851275" cy="10779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altLang="ja-JP" sz="1200" b="1" dirty="0">
                <a:cs typeface="Arial" charset="0"/>
              </a:rPr>
              <a:t>Schiff moment enhanced by ~ 3 orders of magnitude in pear-shaped nuclei</a:t>
            </a:r>
          </a:p>
          <a:p>
            <a:pPr eaLnBrk="1" hangingPunct="1">
              <a:defRPr/>
            </a:pPr>
            <a:endParaRPr lang="en-GB" sz="1200" b="1" dirty="0">
              <a:cs typeface="Arial" charset="0"/>
            </a:endParaRPr>
          </a:p>
          <a:p>
            <a:pPr eaLnBrk="1" hangingPunct="1">
              <a:defRPr/>
            </a:pPr>
            <a:r>
              <a:rPr lang="en-GB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Search candidates are odd-A </a:t>
            </a:r>
            <a:r>
              <a:rPr lang="en-GB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Rn</a:t>
            </a:r>
            <a:r>
              <a:rPr lang="en-GB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[TRIUMF ] and Ra [Argonne, Groningen/ISOLDE]</a:t>
            </a: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4118" name="TextBox 3"/>
          <p:cNvSpPr txBox="1">
            <a:spLocks noChangeArrowheads="1"/>
          </p:cNvSpPr>
          <p:nvPr/>
        </p:nvSpPr>
        <p:spPr bwMode="auto">
          <a:xfrm>
            <a:off x="2513164" y="3573463"/>
            <a:ext cx="756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SKO</a:t>
            </a:r>
            <a:r>
              <a:rPr lang="en-US" sz="1800" baseline="-25000">
                <a:cs typeface="Arial" charset="0"/>
              </a:rPr>
              <a:t>L</a:t>
            </a:r>
          </a:p>
        </p:txBody>
      </p:sp>
      <p:sp>
        <p:nvSpPr>
          <p:cNvPr id="4119" name="TextBox 23"/>
          <p:cNvSpPr txBox="1">
            <a:spLocks noChangeArrowheads="1"/>
          </p:cNvSpPr>
          <p:nvPr/>
        </p:nvSpPr>
        <p:spPr bwMode="auto">
          <a:xfrm>
            <a:off x="1774826" y="2276475"/>
            <a:ext cx="3243263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solidFill>
                  <a:srgbClr val="009900"/>
                </a:solidFill>
                <a:cs typeface="Arial" charset="0"/>
              </a:rPr>
              <a:t>J Dobaczewski (Trento, 2010)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1524001" y="765175"/>
            <a:ext cx="3590925" cy="522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>
                <a:solidFill>
                  <a:srgbClr val="009900"/>
                </a:solidFill>
                <a:cs typeface="Arial" charset="0"/>
              </a:rPr>
              <a:t>V Spevak, N Auerbach, and VV Flambaum </a:t>
            </a:r>
          </a:p>
          <a:p>
            <a:r>
              <a:rPr lang="en-US" sz="1400">
                <a:solidFill>
                  <a:srgbClr val="009900"/>
                </a:solidFill>
                <a:cs typeface="Arial" charset="0"/>
              </a:rPr>
              <a:t>PR C </a:t>
            </a:r>
            <a:r>
              <a:rPr lang="en-US" sz="1400" b="1">
                <a:solidFill>
                  <a:srgbClr val="009900"/>
                </a:solidFill>
                <a:cs typeface="Arial" charset="0"/>
              </a:rPr>
              <a:t>56</a:t>
            </a:r>
            <a:r>
              <a:rPr lang="en-US" sz="1400">
                <a:solidFill>
                  <a:srgbClr val="009900"/>
                </a:solidFill>
                <a:cs typeface="Arial" charset="0"/>
              </a:rPr>
              <a:t> (1997) 1357 </a:t>
            </a:r>
          </a:p>
        </p:txBody>
      </p:sp>
    </p:spTree>
    <p:extLst>
      <p:ext uri="{BB962C8B-B14F-4D97-AF65-F5344CB8AC3E}">
        <p14:creationId xmlns:p14="http://schemas.microsoft.com/office/powerpoint/2010/main" val="16703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524000" y="6051176"/>
            <a:ext cx="9144000" cy="80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584" y="-11112"/>
            <a:ext cx="6512511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800000"/>
                </a:solidFill>
                <a:latin typeface="Times New Roman" charset="0"/>
              </a:rPr>
              <a:t>Octupole</a:t>
            </a:r>
            <a:r>
              <a:rPr lang="en-US" sz="3200" dirty="0">
                <a:solidFill>
                  <a:srgbClr val="800000"/>
                </a:solidFill>
                <a:latin typeface="Times New Roman" charset="0"/>
              </a:rPr>
              <a:t> Enhancement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161795" name="Group 3"/>
          <p:cNvGrpSpPr>
            <a:grpSpLocks noChangeAspect="1"/>
          </p:cNvGrpSpPr>
          <p:nvPr/>
        </p:nvGrpSpPr>
        <p:grpSpPr bwMode="auto">
          <a:xfrm>
            <a:off x="1733550" y="622135"/>
            <a:ext cx="1041400" cy="1305091"/>
            <a:chOff x="746" y="508"/>
            <a:chExt cx="936" cy="1172"/>
          </a:xfrm>
        </p:grpSpPr>
        <p:graphicFrame>
          <p:nvGraphicFramePr>
            <p:cNvPr id="161796" name="Object 4"/>
            <p:cNvGraphicFramePr>
              <a:graphicFrameLocks noChangeAspect="1"/>
            </p:cNvGraphicFramePr>
            <p:nvPr/>
          </p:nvGraphicFramePr>
          <p:xfrm>
            <a:off x="746" y="889"/>
            <a:ext cx="936" cy="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1486239" imgH="1194493" progId="Photoshop.Image.5">
                    <p:embed/>
                  </p:oleObj>
                </mc:Choice>
                <mc:Fallback>
                  <p:oleObj name="Image" r:id="rId2" imgW="1486239" imgH="1194493" progId="Photoshop.Image.5">
                    <p:embed/>
                    <p:pic>
                      <p:nvPicPr>
                        <p:cNvPr id="16179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" y="889"/>
                          <a:ext cx="936" cy="7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66FF66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1797" name="Group 5"/>
            <p:cNvGrpSpPr>
              <a:grpSpLocks noChangeAspect="1"/>
            </p:cNvGrpSpPr>
            <p:nvPr/>
          </p:nvGrpSpPr>
          <p:grpSpPr bwMode="auto">
            <a:xfrm>
              <a:off x="1207" y="508"/>
              <a:ext cx="306" cy="1172"/>
              <a:chOff x="1207" y="508"/>
              <a:chExt cx="306" cy="1172"/>
            </a:xfrm>
          </p:grpSpPr>
          <p:sp>
            <p:nvSpPr>
              <p:cNvPr id="161798" name="Line 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7" y="778"/>
                <a:ext cx="1" cy="90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646" tIns="48323" rIns="96646" bIns="48323" anchor="ctr"/>
              <a:lstStyle/>
              <a:p>
                <a:endParaRPr lang="it-IT"/>
              </a:p>
            </p:txBody>
          </p:sp>
          <p:sp>
            <p:nvSpPr>
              <p:cNvPr id="161799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257" y="508"/>
                <a:ext cx="256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646" tIns="48323" rIns="96646" bIns="48323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solidFill>
                      <a:srgbClr val="000099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161800" name="Group 8"/>
          <p:cNvGrpSpPr>
            <a:grpSpLocks noChangeAspect="1"/>
          </p:cNvGrpSpPr>
          <p:nvPr/>
        </p:nvGrpSpPr>
        <p:grpSpPr bwMode="auto">
          <a:xfrm>
            <a:off x="1746250" y="1881028"/>
            <a:ext cx="996950" cy="1303499"/>
            <a:chOff x="746" y="1418"/>
            <a:chExt cx="896" cy="1172"/>
          </a:xfrm>
        </p:grpSpPr>
        <p:graphicFrame>
          <p:nvGraphicFramePr>
            <p:cNvPr id="161801" name="Object 9"/>
            <p:cNvGraphicFramePr>
              <a:graphicFrameLocks noChangeAspect="1"/>
            </p:cNvGraphicFramePr>
            <p:nvPr/>
          </p:nvGraphicFramePr>
          <p:xfrm>
            <a:off x="746" y="1758"/>
            <a:ext cx="896" cy="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1423226" imgH="1194493" progId="Photoshop.Image.5">
                    <p:embed/>
                  </p:oleObj>
                </mc:Choice>
                <mc:Fallback>
                  <p:oleObj name="Image" r:id="rId4" imgW="1423226" imgH="1194493" progId="Photoshop.Image.5">
                    <p:embed/>
                    <p:pic>
                      <p:nvPicPr>
                        <p:cNvPr id="16180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" y="1758"/>
                          <a:ext cx="896" cy="7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66FF66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1802" name="Group 10"/>
            <p:cNvGrpSpPr>
              <a:grpSpLocks noChangeAspect="1"/>
            </p:cNvGrpSpPr>
            <p:nvPr/>
          </p:nvGrpSpPr>
          <p:grpSpPr bwMode="auto">
            <a:xfrm>
              <a:off x="1207" y="1418"/>
              <a:ext cx="306" cy="1172"/>
              <a:chOff x="1207" y="508"/>
              <a:chExt cx="306" cy="1172"/>
            </a:xfrm>
          </p:grpSpPr>
          <p:sp>
            <p:nvSpPr>
              <p:cNvPr id="161803" name="Line 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7" y="778"/>
                <a:ext cx="1" cy="90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646" tIns="48323" rIns="96646" bIns="48323" anchor="ctr"/>
              <a:lstStyle/>
              <a:p>
                <a:endParaRPr lang="it-IT"/>
              </a:p>
            </p:txBody>
          </p:sp>
          <p:sp>
            <p:nvSpPr>
              <p:cNvPr id="161804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257" y="508"/>
                <a:ext cx="256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646" tIns="48323" rIns="96646" bIns="48323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solidFill>
                      <a:srgbClr val="000099"/>
                    </a:solidFill>
                  </a:rPr>
                  <a:t>I</a:t>
                </a:r>
              </a:p>
            </p:txBody>
          </p:sp>
        </p:grpSp>
      </p:grpSp>
      <p:sp>
        <p:nvSpPr>
          <p:cNvPr id="161805" name="Text Box 13"/>
          <p:cNvSpPr txBox="1">
            <a:spLocks noChangeAspect="1" noChangeArrowheads="1"/>
          </p:cNvSpPr>
          <p:nvPr/>
        </p:nvSpPr>
        <p:spPr bwMode="auto">
          <a:xfrm>
            <a:off x="4071939" y="1512889"/>
            <a:ext cx="23764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000">
                <a:latin typeface="Symbol" charset="0"/>
                <a:sym typeface="Symbol" charset="0"/>
              </a:rPr>
              <a:t></a:t>
            </a:r>
            <a:r>
              <a:rPr lang="en-US" sz="2000" baseline="40000">
                <a:latin typeface="Symbol" charset="0"/>
                <a:sym typeface="Symbol" charset="0"/>
              </a:rPr>
              <a:t>+</a:t>
            </a:r>
            <a:r>
              <a:rPr lang="en-US" sz="2000" baseline="30000">
                <a:latin typeface="Symbol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Symbol" charset="0"/>
              </a:rPr>
              <a:t>(|+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 + |-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)/</a:t>
            </a:r>
            <a:r>
              <a:rPr lang="en-US" sz="2000">
                <a:latin typeface="Symbol" charset="0"/>
                <a:sym typeface="Symbol" charset="0"/>
              </a:rPr>
              <a:t></a:t>
            </a:r>
            <a:r>
              <a:rPr lang="en-US" sz="2000">
                <a:latin typeface="Symbol" charset="0"/>
              </a:rPr>
              <a:t>2</a:t>
            </a:r>
          </a:p>
          <a:p>
            <a:pPr algn="l"/>
            <a:endParaRPr lang="en-US" sz="2000"/>
          </a:p>
          <a:p>
            <a:pPr algn="l"/>
            <a:r>
              <a:rPr lang="en-US" sz="2000">
                <a:latin typeface="Symbol" charset="0"/>
                <a:sym typeface="Symbol" charset="0"/>
              </a:rPr>
              <a:t></a:t>
            </a:r>
            <a:r>
              <a:rPr lang="en-US" sz="2000" baseline="40000">
                <a:latin typeface="Symbol" charset="0"/>
                <a:sym typeface="Symbol" charset="0"/>
              </a:rPr>
              <a:t>-</a:t>
            </a:r>
            <a:r>
              <a:rPr lang="en-US" sz="2000" baseline="30000">
                <a:latin typeface="Symbol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Symbol" charset="0"/>
              </a:rPr>
              <a:t>(|+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 - |-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)/</a:t>
            </a:r>
            <a:r>
              <a:rPr lang="en-US" sz="2000">
                <a:latin typeface="Symbol" charset="0"/>
                <a:sym typeface="Symbol" charset="0"/>
              </a:rPr>
              <a:t></a:t>
            </a:r>
            <a:r>
              <a:rPr lang="en-US" sz="2000">
                <a:latin typeface="Symbol" charset="0"/>
              </a:rPr>
              <a:t>2</a:t>
            </a:r>
            <a:endParaRPr lang="en-US" sz="2000"/>
          </a:p>
          <a:p>
            <a:pPr algn="l"/>
            <a:endParaRPr lang="en-US" sz="2000"/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2767013" y="1128615"/>
            <a:ext cx="602342" cy="4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|+</a:t>
            </a:r>
            <a:r>
              <a:rPr lang="en-US" sz="2400" b="1">
                <a:solidFill>
                  <a:srgbClr val="800000"/>
                </a:solidFill>
                <a:sym typeface="Symbol" charset="0"/>
              </a:rPr>
              <a:t>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2747963" y="2468465"/>
            <a:ext cx="623182" cy="4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|</a:t>
            </a:r>
            <a:r>
              <a:rPr lang="en-US" sz="2400" b="1">
                <a:solidFill>
                  <a:srgbClr val="800000"/>
                </a:solidFill>
                <a:latin typeface="Symbol" charset="0"/>
              </a:rPr>
              <a:t>-</a:t>
            </a:r>
            <a:r>
              <a:rPr lang="en-US" sz="2400" b="1">
                <a:solidFill>
                  <a:srgbClr val="800000"/>
                </a:solidFill>
                <a:sym typeface="Symbol" charset="0"/>
              </a:rPr>
              <a:t></a:t>
            </a:r>
            <a:endParaRPr lang="en-US" sz="2100" b="1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>
            <a:off x="3273425" y="2346325"/>
            <a:ext cx="83185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/>
          <a:lstStyle/>
          <a:p>
            <a:endParaRPr lang="it-IT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3276600" y="1666875"/>
            <a:ext cx="83185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/>
          <a:lstStyle/>
          <a:p>
            <a:endParaRPr lang="it-IT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3500439" y="1674814"/>
            <a:ext cx="3175" cy="6826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/>
          <a:lstStyle/>
          <a:p>
            <a:endParaRPr lang="it-IT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443288" y="1756536"/>
            <a:ext cx="491736" cy="4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>
            <a:spAutoFit/>
          </a:bodyPr>
          <a:lstStyle/>
          <a:p>
            <a:r>
              <a:rPr lang="en-US" sz="2100">
                <a:latin typeface="Symbol" charset="0"/>
              </a:rPr>
              <a:t>D</a:t>
            </a:r>
            <a:r>
              <a:rPr lang="en-US" sz="2100"/>
              <a:t>E</a:t>
            </a:r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6237288" y="1798639"/>
            <a:ext cx="785812" cy="485775"/>
          </a:xfrm>
          <a:prstGeom prst="rightArrow">
            <a:avLst>
              <a:gd name="adj1" fmla="val 45750"/>
              <a:gd name="adj2" fmla="val 40239"/>
            </a:avLst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/>
          <a:lstStyle/>
          <a:p>
            <a:endParaRPr lang="it-IT" sz="2100">
              <a:solidFill>
                <a:srgbClr val="006600"/>
              </a:solidFill>
            </a:endParaRPr>
          </a:p>
        </p:txBody>
      </p:sp>
      <p:sp>
        <p:nvSpPr>
          <p:cNvPr id="161813" name="Text Box 21"/>
          <p:cNvSpPr txBox="1">
            <a:spLocks noChangeAspect="1" noChangeArrowheads="1"/>
          </p:cNvSpPr>
          <p:nvPr/>
        </p:nvSpPr>
        <p:spPr bwMode="auto">
          <a:xfrm>
            <a:off x="7167564" y="1047751"/>
            <a:ext cx="33226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000">
                <a:latin typeface="Symbol" charset="0"/>
                <a:sym typeface="Symbol" charset="0"/>
              </a:rPr>
              <a:t></a:t>
            </a:r>
            <a:r>
              <a:rPr lang="en-US" sz="2000" baseline="40000">
                <a:latin typeface="Symbol" charset="0"/>
                <a:sym typeface="Symbol" charset="0"/>
              </a:rPr>
              <a:t>+</a:t>
            </a:r>
            <a:r>
              <a:rPr lang="en-US" sz="2000" baseline="30000">
                <a:latin typeface="Symbol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Symbol" charset="0"/>
              </a:rPr>
              <a:t>((1+a)|+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 +(1-a)|-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)/</a:t>
            </a:r>
            <a:r>
              <a:rPr lang="en-US" sz="2000">
                <a:latin typeface="Symbol" charset="0"/>
                <a:sym typeface="Symbol" charset="0"/>
              </a:rPr>
              <a:t></a:t>
            </a:r>
            <a:r>
              <a:rPr lang="en-US" sz="2000">
                <a:latin typeface="Symbol" charset="0"/>
              </a:rPr>
              <a:t>2</a:t>
            </a:r>
          </a:p>
          <a:p>
            <a:pPr algn="l"/>
            <a:endParaRPr lang="en-US" sz="2000"/>
          </a:p>
          <a:p>
            <a:pPr algn="l">
              <a:lnSpc>
                <a:spcPct val="80000"/>
              </a:lnSpc>
            </a:pPr>
            <a:r>
              <a:rPr lang="en-US" sz="2000">
                <a:latin typeface="Symbol" charset="0"/>
                <a:sym typeface="Symbol" charset="0"/>
              </a:rPr>
              <a:t></a:t>
            </a:r>
            <a:r>
              <a:rPr lang="en-US" sz="2000" baseline="40000">
                <a:latin typeface="Symbol" charset="0"/>
                <a:sym typeface="Symbol" charset="0"/>
              </a:rPr>
              <a:t>-</a:t>
            </a:r>
            <a:r>
              <a:rPr lang="en-US" sz="2000" baseline="30000">
                <a:latin typeface="Symbol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Symbol" charset="0"/>
              </a:rPr>
              <a:t>((1-a)|+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 +(1+a)|-</a:t>
            </a:r>
            <a:r>
              <a:rPr lang="en-US" sz="2000">
                <a:latin typeface="Symbol" charset="0"/>
                <a:sym typeface="Symbol" charset="0"/>
              </a:rPr>
              <a:t></a:t>
            </a:r>
            <a:r>
              <a:rPr lang="en-US" sz="2000">
                <a:latin typeface="Symbol" charset="0"/>
              </a:rPr>
              <a:t>)/</a:t>
            </a:r>
            <a:r>
              <a:rPr lang="en-US" sz="2000">
                <a:latin typeface="Symbol" charset="0"/>
                <a:sym typeface="Symbol" charset="0"/>
              </a:rPr>
              <a:t></a:t>
            </a:r>
            <a:r>
              <a:rPr lang="en-US" sz="2000">
                <a:latin typeface="Symbol" charset="0"/>
              </a:rPr>
              <a:t>2</a:t>
            </a: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6237289" y="1499361"/>
            <a:ext cx="560921" cy="4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P, T</a:t>
            </a: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 flipV="1">
            <a:off x="6237289" y="1595439"/>
            <a:ext cx="295275" cy="2127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/>
          <a:lstStyle/>
          <a:p>
            <a:endParaRPr lang="it-IT"/>
          </a:p>
        </p:txBody>
      </p:sp>
      <p:sp>
        <p:nvSpPr>
          <p:cNvPr id="161816" name="Line 24"/>
          <p:cNvSpPr>
            <a:spLocks noChangeShapeType="1"/>
          </p:cNvSpPr>
          <p:nvPr/>
        </p:nvSpPr>
        <p:spPr bwMode="auto">
          <a:xfrm flipV="1">
            <a:off x="6562726" y="1584326"/>
            <a:ext cx="295275" cy="2127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/>
          <a:lstStyle/>
          <a:p>
            <a:endParaRPr lang="it-IT"/>
          </a:p>
        </p:txBody>
      </p:sp>
      <p:graphicFrame>
        <p:nvGraphicFramePr>
          <p:cNvPr id="161817" name="Object 25"/>
          <p:cNvGraphicFramePr>
            <a:graphicFrameLocks noChangeAspect="1"/>
          </p:cNvGraphicFramePr>
          <p:nvPr/>
        </p:nvGraphicFramePr>
        <p:xfrm>
          <a:off x="7223125" y="2116139"/>
          <a:ext cx="30432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4920" imgH="1079280" progId="Equation.3">
                  <p:embed/>
                </p:oleObj>
              </mc:Choice>
              <mc:Fallback>
                <p:oleObj name="Equation" r:id="rId6" imgW="4444920" imgH="1079280" progId="Equation.3">
                  <p:embed/>
                  <p:pic>
                    <p:nvPicPr>
                      <p:cNvPr id="1618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2116139"/>
                        <a:ext cx="304323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1666875" y="3135215"/>
            <a:ext cx="1932450" cy="4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0099"/>
                </a:solidFill>
              </a:rPr>
              <a:t>S</a:t>
            </a:r>
            <a:r>
              <a:rPr lang="en-US" sz="2400" baseline="-25000">
                <a:solidFill>
                  <a:srgbClr val="000099"/>
                </a:solidFill>
              </a:rPr>
              <a:t>intr</a:t>
            </a:r>
            <a:r>
              <a:rPr lang="en-US" sz="2400">
                <a:solidFill>
                  <a:srgbClr val="000099"/>
                </a:solidFill>
              </a:rPr>
              <a:t> ~ </a:t>
            </a:r>
            <a:r>
              <a:rPr lang="en-US" sz="2400" i="1">
                <a:solidFill>
                  <a:srgbClr val="000099"/>
                </a:solidFill>
              </a:rPr>
              <a:t>eZA</a:t>
            </a:r>
            <a:r>
              <a:rPr lang="en-US" sz="2400">
                <a:solidFill>
                  <a:srgbClr val="000099"/>
                </a:solidFill>
                <a:latin typeface="Symbol" charset="0"/>
              </a:rPr>
              <a:t>b</a:t>
            </a:r>
            <a:r>
              <a:rPr lang="en-US" sz="2400" baseline="-25000">
                <a:solidFill>
                  <a:srgbClr val="000099"/>
                </a:solidFill>
              </a:rPr>
              <a:t>2</a:t>
            </a:r>
            <a:r>
              <a:rPr lang="en-US" sz="2400">
                <a:solidFill>
                  <a:srgbClr val="000099"/>
                </a:solidFill>
                <a:latin typeface="Symbol" charset="0"/>
              </a:rPr>
              <a:t>b</a:t>
            </a:r>
            <a:r>
              <a:rPr lang="en-US" sz="2400" baseline="-25000">
                <a:solidFill>
                  <a:srgbClr val="000099"/>
                </a:solidFill>
              </a:rPr>
              <a:t>3</a:t>
            </a:r>
            <a:endParaRPr lang="en-US" sz="2100">
              <a:solidFill>
                <a:srgbClr val="000099"/>
              </a:solidFill>
            </a:endParaRP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3933825" y="3111582"/>
            <a:ext cx="4029822" cy="5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</a:rPr>
              <a:t>S</a:t>
            </a:r>
            <a:r>
              <a:rPr lang="en-US" sz="2800" baseline="-25000" dirty="0">
                <a:solidFill>
                  <a:srgbClr val="FF3300"/>
                </a:solidFill>
              </a:rPr>
              <a:t>lab</a:t>
            </a:r>
            <a:r>
              <a:rPr lang="en-US" sz="2800" dirty="0">
                <a:solidFill>
                  <a:srgbClr val="FF3300"/>
                </a:solidFill>
              </a:rPr>
              <a:t> ~ </a:t>
            </a:r>
            <a:r>
              <a:rPr lang="en-US" sz="2800" i="1" dirty="0">
                <a:solidFill>
                  <a:srgbClr val="FF3300"/>
                </a:solidFill>
              </a:rPr>
              <a:t>e Z A</a:t>
            </a:r>
            <a:r>
              <a:rPr lang="en-US" sz="2800" baseline="30000" dirty="0">
                <a:solidFill>
                  <a:srgbClr val="FF3300"/>
                </a:solidFill>
              </a:rPr>
              <a:t>2/3 </a:t>
            </a:r>
            <a:r>
              <a:rPr lang="en-US" sz="2800" dirty="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 dirty="0">
                <a:solidFill>
                  <a:srgbClr val="FF3300"/>
                </a:solidFill>
              </a:rPr>
              <a:t>2 </a:t>
            </a:r>
            <a:r>
              <a:rPr lang="en-US" sz="2800" dirty="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 dirty="0">
                <a:solidFill>
                  <a:srgbClr val="FF3300"/>
                </a:solidFill>
                <a:latin typeface="Symbol" charset="0"/>
              </a:rPr>
              <a:t>3</a:t>
            </a:r>
            <a:r>
              <a:rPr lang="en-US" sz="2800" baseline="30000" dirty="0">
                <a:solidFill>
                  <a:srgbClr val="FF3300"/>
                </a:solidFill>
                <a:latin typeface="Symbol" charset="0"/>
              </a:rPr>
              <a:t>2</a:t>
            </a:r>
            <a:r>
              <a:rPr lang="en-US" sz="2800" dirty="0">
                <a:solidFill>
                  <a:srgbClr val="FF3300"/>
                </a:solidFill>
                <a:latin typeface="Symbol" charset="0"/>
              </a:rPr>
              <a:t>/D</a:t>
            </a:r>
            <a:r>
              <a:rPr lang="en-US" sz="2800" dirty="0">
                <a:solidFill>
                  <a:srgbClr val="FF3300"/>
                </a:solidFill>
              </a:rPr>
              <a:t>E</a:t>
            </a:r>
            <a:r>
              <a:rPr lang="en-US" sz="2800" dirty="0">
                <a:solidFill>
                  <a:srgbClr val="000099"/>
                </a:solidFill>
                <a:latin typeface="Symbol" charset="0"/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61820" name="Text Box 28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545696" y="4344988"/>
            <a:ext cx="9291638" cy="25130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	  		</a:t>
            </a:r>
            <a:r>
              <a:rPr lang="en-US" sz="1800" baseline="30000" dirty="0">
                <a:solidFill>
                  <a:srgbClr val="FF3300"/>
                </a:solidFill>
                <a:latin typeface="Times New Roman" charset="0"/>
              </a:rPr>
              <a:t>223</a:t>
            </a:r>
            <a:r>
              <a:rPr lang="en-US" sz="1800" dirty="0">
                <a:solidFill>
                  <a:srgbClr val="FF3300"/>
                </a:solidFill>
                <a:latin typeface="Times New Roman" charset="0"/>
              </a:rPr>
              <a:t>Rn</a:t>
            </a:r>
            <a:r>
              <a:rPr lang="en-US" sz="1800" dirty="0">
                <a:latin typeface="Times New Roman" charset="0"/>
              </a:rPr>
              <a:t>	</a:t>
            </a:r>
            <a:r>
              <a:rPr lang="en-US" sz="1800" baseline="30000" dirty="0">
                <a:latin typeface="Times New Roman" charset="0"/>
              </a:rPr>
              <a:t>223</a:t>
            </a:r>
            <a:r>
              <a:rPr lang="en-US" sz="1800" dirty="0">
                <a:latin typeface="Times New Roman" charset="0"/>
              </a:rPr>
              <a:t>Ra	</a:t>
            </a:r>
            <a:r>
              <a:rPr lang="en-US" sz="1800" baseline="30000" dirty="0">
                <a:solidFill>
                  <a:srgbClr val="FF3300"/>
                </a:solidFill>
                <a:latin typeface="Times New Roman" charset="0"/>
              </a:rPr>
              <a:t>225</a:t>
            </a:r>
            <a:r>
              <a:rPr lang="en-US" sz="1800" dirty="0">
                <a:solidFill>
                  <a:srgbClr val="FF3300"/>
                </a:solidFill>
                <a:latin typeface="Times New Roman" charset="0"/>
              </a:rPr>
              <a:t>Ra</a:t>
            </a:r>
            <a:r>
              <a:rPr lang="en-US" sz="1800" dirty="0">
                <a:latin typeface="Times New Roman" charset="0"/>
              </a:rPr>
              <a:t>	</a:t>
            </a:r>
            <a:r>
              <a:rPr lang="en-US" sz="1800" baseline="30000" dirty="0">
                <a:latin typeface="Times New Roman" charset="0"/>
              </a:rPr>
              <a:t>223</a:t>
            </a:r>
            <a:r>
              <a:rPr lang="en-US" sz="1800" dirty="0">
                <a:latin typeface="Times New Roman" charset="0"/>
              </a:rPr>
              <a:t>Fr	     </a:t>
            </a:r>
            <a:r>
              <a:rPr lang="en-US" sz="1800" baseline="30000" dirty="0">
                <a:latin typeface="Times New Roman" charset="0"/>
              </a:rPr>
              <a:t>225</a:t>
            </a:r>
            <a:r>
              <a:rPr lang="en-US" sz="1800" dirty="0">
                <a:latin typeface="Times New Roman" charset="0"/>
              </a:rPr>
              <a:t>Ac    </a:t>
            </a:r>
            <a:r>
              <a:rPr lang="en-US" sz="1800" baseline="30000" dirty="0">
                <a:latin typeface="Times New Roman" charset="0"/>
              </a:rPr>
              <a:t>229</a:t>
            </a:r>
            <a:r>
              <a:rPr lang="en-US" sz="1800" dirty="0">
                <a:latin typeface="Times New Roman" charset="0"/>
              </a:rPr>
              <a:t>Pa 	</a:t>
            </a:r>
            <a:r>
              <a:rPr lang="en-US" sz="1800" baseline="30000" dirty="0">
                <a:latin typeface="Times New Roman" charset="0"/>
              </a:rPr>
              <a:t>199</a:t>
            </a:r>
            <a:r>
              <a:rPr lang="en-US" sz="1800" dirty="0">
                <a:latin typeface="Times New Roman" charset="0"/>
              </a:rPr>
              <a:t>Hg	</a:t>
            </a:r>
            <a:r>
              <a:rPr lang="en-US" sz="1800" baseline="30000" dirty="0">
                <a:latin typeface="Times New Roman" charset="0"/>
              </a:rPr>
              <a:t>129</a:t>
            </a:r>
            <a:r>
              <a:rPr lang="en-US" sz="1800" dirty="0">
                <a:latin typeface="Times New Roman" charset="0"/>
              </a:rPr>
              <a:t>Xe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t</a:t>
            </a:r>
            <a:r>
              <a:rPr lang="en-US" sz="1800" baseline="-25000" dirty="0">
                <a:latin typeface="Times New Roman" charset="0"/>
              </a:rPr>
              <a:t>1/2</a:t>
            </a:r>
            <a:r>
              <a:rPr lang="en-US" sz="1800" dirty="0">
                <a:latin typeface="Times New Roman" charset="0"/>
              </a:rPr>
              <a:t>			  23.2 m 	 11.4 d 	 14.9 d    	      22 m    10.0 d       1.5 d 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I 			    7/2 	    3/2 	    1/2 	    3/2 	      3/2 	   5/2 	 1/2       	1/2</a:t>
            </a:r>
          </a:p>
          <a:p>
            <a:pPr>
              <a:buFont typeface="Symbol" charset="0"/>
              <a:buNone/>
            </a:pPr>
            <a:r>
              <a:rPr lang="en-US" sz="1800" dirty="0" err="1">
                <a:latin typeface="Symbol" charset="0"/>
              </a:rPr>
              <a:t>D</a:t>
            </a:r>
            <a:r>
              <a:rPr lang="en-US" sz="1800" dirty="0" err="1">
                <a:latin typeface="Times New Roman" charset="0"/>
              </a:rPr>
              <a:t>e</a:t>
            </a:r>
            <a:r>
              <a:rPr lang="en-US" sz="1800" baseline="-25000" dirty="0" err="1">
                <a:latin typeface="Times New Roman" charset="0"/>
              </a:rPr>
              <a:t>th</a:t>
            </a:r>
            <a:r>
              <a:rPr lang="en-US" sz="1800" dirty="0">
                <a:latin typeface="Times New Roman" charset="0"/>
              </a:rPr>
              <a:t> (keV)	 37  	    170   	     47 	 	    75  	      49 	   5 </a:t>
            </a:r>
          </a:p>
          <a:p>
            <a:pPr>
              <a:buFont typeface="Symbol" charset="0"/>
              <a:buNone/>
            </a:pPr>
            <a:r>
              <a:rPr lang="en-US" sz="1800" dirty="0" err="1">
                <a:latin typeface="Symbol" charset="0"/>
              </a:rPr>
              <a:t>D</a:t>
            </a:r>
            <a:r>
              <a:rPr lang="en-US" sz="1800" dirty="0" err="1">
                <a:latin typeface="Times New Roman" charset="0"/>
              </a:rPr>
              <a:t>E</a:t>
            </a:r>
            <a:r>
              <a:rPr lang="en-US" sz="1800" baseline="-25000" dirty="0" err="1">
                <a:latin typeface="Times New Roman" charset="0"/>
              </a:rPr>
              <a:t>exp</a:t>
            </a:r>
            <a:r>
              <a:rPr lang="en-US" sz="1800" dirty="0">
                <a:latin typeface="Times New Roman" charset="0"/>
              </a:rPr>
              <a:t> (keV) 	       -- 		   50.2 	    55.2 	 160.5         40.1 	   0.22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10</a:t>
            </a:r>
            <a:r>
              <a:rPr lang="en-US" sz="1800" baseline="30000" dirty="0">
                <a:latin typeface="Times New Roman" charset="0"/>
              </a:rPr>
              <a:t>5</a:t>
            </a:r>
            <a:r>
              <a:rPr lang="en-US" sz="1800" dirty="0">
                <a:latin typeface="Times New Roman" charset="0"/>
              </a:rPr>
              <a:t> S (</a:t>
            </a:r>
            <a:r>
              <a:rPr lang="en-US" sz="1800" i="1" dirty="0">
                <a:latin typeface="Times New Roman" charset="0"/>
              </a:rPr>
              <a:t>e</a:t>
            </a:r>
            <a:r>
              <a:rPr lang="en-US" sz="1800" dirty="0">
                <a:latin typeface="Times New Roman" charset="0"/>
              </a:rPr>
              <a:t>fm</a:t>
            </a:r>
            <a:r>
              <a:rPr lang="en-US" sz="1800" baseline="30000" dirty="0">
                <a:latin typeface="Times New Roman" charset="0"/>
              </a:rPr>
              <a:t>3</a:t>
            </a:r>
            <a:r>
              <a:rPr lang="en-US" sz="1800" dirty="0">
                <a:latin typeface="Times New Roman" charset="0"/>
              </a:rPr>
              <a:t>) 	  1000 	   400 	   300 	    500 	 900           12000 	 -1.4 	1.75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10</a:t>
            </a:r>
            <a:r>
              <a:rPr lang="en-US" sz="1800" baseline="30000" dirty="0">
                <a:latin typeface="Times New Roman" charset="0"/>
              </a:rPr>
              <a:t>28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dirty="0" err="1">
                <a:latin typeface="Times New Roman" charset="0"/>
              </a:rPr>
              <a:t>d</a:t>
            </a:r>
            <a:r>
              <a:rPr lang="en-US" sz="1800" baseline="-25000" dirty="0" err="1">
                <a:latin typeface="Times New Roman" charset="0"/>
              </a:rPr>
              <a:t>A</a:t>
            </a:r>
            <a:r>
              <a:rPr lang="en-US" sz="1800" dirty="0">
                <a:latin typeface="Times New Roman" charset="0"/>
              </a:rPr>
              <a:t> (</a:t>
            </a:r>
            <a:r>
              <a:rPr lang="en-US" sz="1800" i="1" dirty="0">
                <a:latin typeface="Times New Roman" charset="0"/>
              </a:rPr>
              <a:t>e</a:t>
            </a:r>
            <a:r>
              <a:rPr lang="en-US" sz="1800" dirty="0">
                <a:latin typeface="Times New Roman" charset="0"/>
              </a:rPr>
              <a:t> cm)	  </a:t>
            </a:r>
            <a:r>
              <a:rPr lang="en-US" sz="1800" b="1" dirty="0">
                <a:solidFill>
                  <a:srgbClr val="FF3300"/>
                </a:solidFill>
                <a:latin typeface="Times New Roman" charset="0"/>
              </a:rPr>
              <a:t>2000 </a:t>
            </a:r>
            <a:r>
              <a:rPr lang="en-US" sz="1800" b="1" dirty="0">
                <a:latin typeface="Times New Roman" charset="0"/>
              </a:rPr>
              <a:t>	 2700 	 </a:t>
            </a:r>
            <a:r>
              <a:rPr lang="en-US" sz="1800" b="1" dirty="0">
                <a:solidFill>
                  <a:srgbClr val="FF3300"/>
                </a:solidFill>
                <a:latin typeface="Times New Roman" charset="0"/>
              </a:rPr>
              <a:t>2100</a:t>
            </a:r>
            <a:r>
              <a:rPr lang="en-US" sz="1800" b="1" dirty="0">
                <a:latin typeface="Times New Roman" charset="0"/>
              </a:rPr>
              <a:t> 	 2800</a:t>
            </a:r>
            <a:r>
              <a:rPr lang="en-US" sz="1800" dirty="0">
                <a:latin typeface="Times New Roman" charset="0"/>
              </a:rPr>
              <a:t> 	   	   30000	   -5.6 	0.8</a:t>
            </a:r>
          </a:p>
          <a:p>
            <a:pPr>
              <a:buFont typeface="Symbol" charset="0"/>
              <a:buNone/>
            </a:pPr>
            <a:endParaRPr lang="en-US" sz="1800" dirty="0">
              <a:latin typeface="Times New Roman" charset="0"/>
            </a:endParaRPr>
          </a:p>
        </p:txBody>
      </p:sp>
      <p:sp>
        <p:nvSpPr>
          <p:cNvPr id="161821" name="Text Box 29"/>
          <p:cNvSpPr txBox="1">
            <a:spLocks noChangeArrowheads="1"/>
          </p:cNvSpPr>
          <p:nvPr/>
        </p:nvSpPr>
        <p:spPr bwMode="auto">
          <a:xfrm>
            <a:off x="8085138" y="3108407"/>
            <a:ext cx="1922462" cy="5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>
                <a:solidFill>
                  <a:srgbClr val="FF3300"/>
                </a:solidFill>
              </a:rPr>
              <a:t>2 , </a:t>
            </a:r>
            <a:r>
              <a:rPr lang="en-US" sz="28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>
                <a:solidFill>
                  <a:srgbClr val="FF3300"/>
                </a:solidFill>
                <a:latin typeface="Symbol" charset="0"/>
              </a:rPr>
              <a:t>3</a:t>
            </a:r>
            <a:r>
              <a:rPr lang="en-US" sz="2800" baseline="30000">
                <a:solidFill>
                  <a:srgbClr val="FF3300"/>
                </a:solidFill>
                <a:latin typeface="Symbol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Symbol" charset="0"/>
              </a:rPr>
              <a:t>~0.1</a:t>
            </a:r>
            <a:endParaRPr lang="en-US" sz="2800" baseline="30000">
              <a:solidFill>
                <a:srgbClr val="000099"/>
              </a:solidFill>
              <a:latin typeface="Symbol" charset="0"/>
            </a:endParaRPr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1524001" y="3827785"/>
            <a:ext cx="9143999" cy="8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646" tIns="48323" rIns="96646" bIns="48323" anchor="ctr">
            <a:spAutoFit/>
          </a:bodyPr>
          <a:lstStyle/>
          <a:p>
            <a:r>
              <a:rPr lang="en-US" sz="1600" i="1" dirty="0" err="1">
                <a:solidFill>
                  <a:srgbClr val="008000"/>
                </a:solidFill>
              </a:rPr>
              <a:t>Haxton</a:t>
            </a:r>
            <a:r>
              <a:rPr lang="en-US" sz="1600" i="1" dirty="0">
                <a:solidFill>
                  <a:srgbClr val="008000"/>
                </a:solidFill>
              </a:rPr>
              <a:t> &amp; Henley; </a:t>
            </a:r>
            <a:r>
              <a:rPr lang="en-US" sz="1600" i="1" dirty="0" err="1">
                <a:solidFill>
                  <a:srgbClr val="008000"/>
                </a:solidFill>
              </a:rPr>
              <a:t>Auerbach</a:t>
            </a:r>
            <a:r>
              <a:rPr lang="en-US" sz="1600" i="1" dirty="0">
                <a:solidFill>
                  <a:srgbClr val="008000"/>
                </a:solidFill>
              </a:rPr>
              <a:t>, </a:t>
            </a:r>
            <a:r>
              <a:rPr lang="en-US" sz="1600" i="1" dirty="0" err="1">
                <a:solidFill>
                  <a:srgbClr val="008000"/>
                </a:solidFill>
              </a:rPr>
              <a:t>Flambaum</a:t>
            </a:r>
            <a:r>
              <a:rPr lang="en-US" sz="1600" i="1" dirty="0">
                <a:solidFill>
                  <a:srgbClr val="008000"/>
                </a:solidFill>
              </a:rPr>
              <a:t> &amp; </a:t>
            </a:r>
            <a:r>
              <a:rPr lang="en-US" sz="1600" i="1" dirty="0" err="1">
                <a:solidFill>
                  <a:srgbClr val="008000"/>
                </a:solidFill>
              </a:rPr>
              <a:t>Spevak</a:t>
            </a:r>
            <a:r>
              <a:rPr lang="en-US" sz="1600" i="1" dirty="0">
                <a:solidFill>
                  <a:srgbClr val="008000"/>
                </a:solidFill>
              </a:rPr>
              <a:t>; Hayes, Friar &amp; Engel; </a:t>
            </a:r>
            <a:r>
              <a:rPr lang="en-US" sz="1600" i="1" dirty="0" err="1">
                <a:solidFill>
                  <a:srgbClr val="008000"/>
                </a:solidFill>
              </a:rPr>
              <a:t>Dobaczewski</a:t>
            </a:r>
            <a:r>
              <a:rPr lang="en-US" sz="1600" i="1" dirty="0">
                <a:solidFill>
                  <a:srgbClr val="008000"/>
                </a:solidFill>
              </a:rPr>
              <a:t> &amp; Engel</a:t>
            </a:r>
          </a:p>
          <a:p>
            <a:pPr>
              <a:spcBef>
                <a:spcPct val="50000"/>
              </a:spcBef>
            </a:pPr>
            <a:endParaRPr lang="en-US" sz="2100" i="1" dirty="0">
              <a:solidFill>
                <a:srgbClr val="008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887636" y="4060898"/>
            <a:ext cx="1030941" cy="280894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5065059" y="3997436"/>
            <a:ext cx="1030941" cy="280894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16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524000" y="6051176"/>
            <a:ext cx="9144000" cy="80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535" y="7194"/>
            <a:ext cx="6512511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800000"/>
                </a:solidFill>
                <a:latin typeface="Times New Roman" charset="0"/>
              </a:rPr>
              <a:t>Octupole</a:t>
            </a:r>
            <a:r>
              <a:rPr lang="en-US" sz="3200" dirty="0">
                <a:solidFill>
                  <a:srgbClr val="800000"/>
                </a:solidFill>
                <a:latin typeface="Times New Roman" charset="0"/>
              </a:rPr>
              <a:t> Enhancement</a:t>
            </a:r>
            <a:endParaRPr lang="en-US" dirty="0">
              <a:latin typeface="Times New Roman" charset="0"/>
            </a:endParaRPr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1666875" y="3135215"/>
            <a:ext cx="1932450" cy="4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0099"/>
                </a:solidFill>
              </a:rPr>
              <a:t>S</a:t>
            </a:r>
            <a:r>
              <a:rPr lang="en-US" sz="2400" baseline="-25000">
                <a:solidFill>
                  <a:srgbClr val="000099"/>
                </a:solidFill>
              </a:rPr>
              <a:t>intr</a:t>
            </a:r>
            <a:r>
              <a:rPr lang="en-US" sz="2400">
                <a:solidFill>
                  <a:srgbClr val="000099"/>
                </a:solidFill>
              </a:rPr>
              <a:t> ~ </a:t>
            </a:r>
            <a:r>
              <a:rPr lang="en-US" sz="2400" i="1">
                <a:solidFill>
                  <a:srgbClr val="000099"/>
                </a:solidFill>
              </a:rPr>
              <a:t>eZA</a:t>
            </a:r>
            <a:r>
              <a:rPr lang="en-US" sz="2400">
                <a:solidFill>
                  <a:srgbClr val="000099"/>
                </a:solidFill>
                <a:latin typeface="Symbol" charset="0"/>
              </a:rPr>
              <a:t>b</a:t>
            </a:r>
            <a:r>
              <a:rPr lang="en-US" sz="2400" baseline="-25000">
                <a:solidFill>
                  <a:srgbClr val="000099"/>
                </a:solidFill>
              </a:rPr>
              <a:t>2</a:t>
            </a:r>
            <a:r>
              <a:rPr lang="en-US" sz="2400">
                <a:solidFill>
                  <a:srgbClr val="000099"/>
                </a:solidFill>
                <a:latin typeface="Symbol" charset="0"/>
              </a:rPr>
              <a:t>b</a:t>
            </a:r>
            <a:r>
              <a:rPr lang="en-US" sz="2400" baseline="-25000">
                <a:solidFill>
                  <a:srgbClr val="000099"/>
                </a:solidFill>
              </a:rPr>
              <a:t>3</a:t>
            </a:r>
            <a:endParaRPr lang="en-US" sz="2100">
              <a:solidFill>
                <a:srgbClr val="000099"/>
              </a:solidFill>
            </a:endParaRP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3933825" y="3111582"/>
            <a:ext cx="4029822" cy="5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</a:rPr>
              <a:t>S</a:t>
            </a:r>
            <a:r>
              <a:rPr lang="en-US" sz="2800" baseline="-25000" dirty="0">
                <a:solidFill>
                  <a:srgbClr val="FF3300"/>
                </a:solidFill>
              </a:rPr>
              <a:t>lab</a:t>
            </a:r>
            <a:r>
              <a:rPr lang="en-US" sz="2800" dirty="0">
                <a:solidFill>
                  <a:srgbClr val="FF3300"/>
                </a:solidFill>
              </a:rPr>
              <a:t> ~ </a:t>
            </a:r>
            <a:r>
              <a:rPr lang="en-US" sz="2800" i="1" dirty="0">
                <a:solidFill>
                  <a:srgbClr val="FF3300"/>
                </a:solidFill>
              </a:rPr>
              <a:t>e Z A</a:t>
            </a:r>
            <a:r>
              <a:rPr lang="en-US" sz="2800" baseline="30000" dirty="0">
                <a:solidFill>
                  <a:srgbClr val="FF3300"/>
                </a:solidFill>
              </a:rPr>
              <a:t>2/3 </a:t>
            </a:r>
            <a:r>
              <a:rPr lang="en-US" sz="2800" dirty="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 dirty="0">
                <a:solidFill>
                  <a:srgbClr val="FF3300"/>
                </a:solidFill>
              </a:rPr>
              <a:t>2 </a:t>
            </a:r>
            <a:r>
              <a:rPr lang="en-US" sz="2800" dirty="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 dirty="0">
                <a:solidFill>
                  <a:srgbClr val="FF3300"/>
                </a:solidFill>
                <a:latin typeface="Symbol" charset="0"/>
              </a:rPr>
              <a:t>3</a:t>
            </a:r>
            <a:r>
              <a:rPr lang="en-US" sz="2800" baseline="30000" dirty="0">
                <a:solidFill>
                  <a:srgbClr val="FF3300"/>
                </a:solidFill>
                <a:latin typeface="Symbol" charset="0"/>
              </a:rPr>
              <a:t>2</a:t>
            </a:r>
            <a:r>
              <a:rPr lang="en-US" sz="2800" dirty="0">
                <a:solidFill>
                  <a:srgbClr val="FF3300"/>
                </a:solidFill>
                <a:latin typeface="Symbol" charset="0"/>
              </a:rPr>
              <a:t>/D</a:t>
            </a:r>
            <a:r>
              <a:rPr lang="en-US" sz="2800" dirty="0">
                <a:solidFill>
                  <a:srgbClr val="FF3300"/>
                </a:solidFill>
              </a:rPr>
              <a:t>E</a:t>
            </a:r>
            <a:r>
              <a:rPr lang="en-US" sz="2800" dirty="0">
                <a:solidFill>
                  <a:srgbClr val="000099"/>
                </a:solidFill>
                <a:latin typeface="Symbol" charset="0"/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61820" name="Text Box 28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545696" y="4344988"/>
            <a:ext cx="9291638" cy="2513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	  		</a:t>
            </a:r>
            <a:r>
              <a:rPr lang="en-US" sz="1800" baseline="30000" dirty="0">
                <a:solidFill>
                  <a:srgbClr val="FF3300"/>
                </a:solidFill>
                <a:latin typeface="Times New Roman" charset="0"/>
              </a:rPr>
              <a:t>223</a:t>
            </a:r>
            <a:r>
              <a:rPr lang="en-US" sz="1800" dirty="0">
                <a:solidFill>
                  <a:srgbClr val="FF3300"/>
                </a:solidFill>
                <a:latin typeface="Times New Roman" charset="0"/>
              </a:rPr>
              <a:t>Rn</a:t>
            </a:r>
            <a:r>
              <a:rPr lang="en-US" sz="1800" dirty="0">
                <a:latin typeface="Times New Roman" charset="0"/>
              </a:rPr>
              <a:t>	</a:t>
            </a:r>
            <a:r>
              <a:rPr lang="en-US" sz="1800" baseline="30000" dirty="0">
                <a:latin typeface="Times New Roman" charset="0"/>
              </a:rPr>
              <a:t>223</a:t>
            </a:r>
            <a:r>
              <a:rPr lang="en-US" sz="1800" dirty="0">
                <a:latin typeface="Times New Roman" charset="0"/>
              </a:rPr>
              <a:t>Ra	</a:t>
            </a:r>
            <a:r>
              <a:rPr lang="en-US" sz="1800" baseline="30000" dirty="0">
                <a:solidFill>
                  <a:srgbClr val="FF3300"/>
                </a:solidFill>
                <a:latin typeface="Times New Roman" charset="0"/>
              </a:rPr>
              <a:t>225</a:t>
            </a:r>
            <a:r>
              <a:rPr lang="en-US" sz="1800" dirty="0">
                <a:solidFill>
                  <a:srgbClr val="FF3300"/>
                </a:solidFill>
                <a:latin typeface="Times New Roman" charset="0"/>
              </a:rPr>
              <a:t>Ra</a:t>
            </a:r>
            <a:r>
              <a:rPr lang="en-US" sz="1800" dirty="0">
                <a:latin typeface="Times New Roman" charset="0"/>
              </a:rPr>
              <a:t>	</a:t>
            </a:r>
            <a:r>
              <a:rPr lang="en-US" sz="1800" baseline="30000" dirty="0">
                <a:latin typeface="Times New Roman" charset="0"/>
              </a:rPr>
              <a:t>223</a:t>
            </a:r>
            <a:r>
              <a:rPr lang="en-US" sz="1800" dirty="0">
                <a:latin typeface="Times New Roman" charset="0"/>
              </a:rPr>
              <a:t>Fr	     </a:t>
            </a:r>
            <a:r>
              <a:rPr lang="en-US" sz="1800" baseline="30000" dirty="0">
                <a:latin typeface="Times New Roman" charset="0"/>
              </a:rPr>
              <a:t>225</a:t>
            </a:r>
            <a:r>
              <a:rPr lang="en-US" sz="1800" dirty="0">
                <a:latin typeface="Times New Roman" charset="0"/>
              </a:rPr>
              <a:t>Ac    </a:t>
            </a:r>
            <a:r>
              <a:rPr lang="en-US" sz="1800" baseline="30000" dirty="0">
                <a:latin typeface="Times New Roman" charset="0"/>
              </a:rPr>
              <a:t>229</a:t>
            </a:r>
            <a:r>
              <a:rPr lang="en-US" sz="1800" dirty="0">
                <a:latin typeface="Times New Roman" charset="0"/>
              </a:rPr>
              <a:t>Pa 	</a:t>
            </a:r>
            <a:r>
              <a:rPr lang="en-US" sz="1800" baseline="30000" dirty="0">
                <a:latin typeface="Times New Roman" charset="0"/>
              </a:rPr>
              <a:t>199</a:t>
            </a:r>
            <a:r>
              <a:rPr lang="en-US" sz="1800" dirty="0">
                <a:latin typeface="Times New Roman" charset="0"/>
              </a:rPr>
              <a:t>Hg	</a:t>
            </a:r>
            <a:r>
              <a:rPr lang="en-US" sz="1800" baseline="30000" dirty="0">
                <a:latin typeface="Times New Roman" charset="0"/>
              </a:rPr>
              <a:t>129</a:t>
            </a:r>
            <a:r>
              <a:rPr lang="en-US" sz="1800" dirty="0">
                <a:latin typeface="Times New Roman" charset="0"/>
              </a:rPr>
              <a:t>Xe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t</a:t>
            </a:r>
            <a:r>
              <a:rPr lang="en-US" sz="1800" baseline="-25000" dirty="0">
                <a:latin typeface="Times New Roman" charset="0"/>
              </a:rPr>
              <a:t>1/2</a:t>
            </a:r>
            <a:r>
              <a:rPr lang="en-US" sz="1800" dirty="0">
                <a:latin typeface="Times New Roman" charset="0"/>
              </a:rPr>
              <a:t>			  23.2 m 	 11.4 d 	 14.9 d    	      22 m    10.0 d       1.5 d 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I 			    7/2 	    3/2 	    1/2 	    3/2 	      3/2 	   5/2 	 1/2       	1/2</a:t>
            </a:r>
          </a:p>
          <a:p>
            <a:pPr>
              <a:buFont typeface="Symbol" charset="0"/>
              <a:buNone/>
            </a:pPr>
            <a:r>
              <a:rPr lang="en-US" sz="1800" dirty="0" err="1">
                <a:latin typeface="Symbol" charset="0"/>
              </a:rPr>
              <a:t>D</a:t>
            </a:r>
            <a:r>
              <a:rPr lang="en-US" sz="1800" dirty="0" err="1">
                <a:latin typeface="Times New Roman" charset="0"/>
              </a:rPr>
              <a:t>e</a:t>
            </a:r>
            <a:r>
              <a:rPr lang="en-US" sz="1800" baseline="-25000" dirty="0" err="1">
                <a:latin typeface="Times New Roman" charset="0"/>
              </a:rPr>
              <a:t>th</a:t>
            </a:r>
            <a:r>
              <a:rPr lang="en-US" sz="1800" dirty="0">
                <a:latin typeface="Times New Roman" charset="0"/>
              </a:rPr>
              <a:t> (keV)	 37  	    170   	     47 	 	    75  	      49 	   5 </a:t>
            </a:r>
          </a:p>
          <a:p>
            <a:pPr>
              <a:buFont typeface="Symbol" charset="0"/>
              <a:buNone/>
            </a:pPr>
            <a:r>
              <a:rPr lang="en-US" sz="1800" dirty="0" err="1">
                <a:latin typeface="Symbol" charset="0"/>
              </a:rPr>
              <a:t>D</a:t>
            </a:r>
            <a:r>
              <a:rPr lang="en-US" sz="1800" dirty="0" err="1">
                <a:latin typeface="Times New Roman" charset="0"/>
              </a:rPr>
              <a:t>E</a:t>
            </a:r>
            <a:r>
              <a:rPr lang="en-US" sz="1800" baseline="-25000" dirty="0" err="1">
                <a:latin typeface="Times New Roman" charset="0"/>
              </a:rPr>
              <a:t>exp</a:t>
            </a:r>
            <a:r>
              <a:rPr lang="en-US" sz="1800" dirty="0">
                <a:latin typeface="Times New Roman" charset="0"/>
              </a:rPr>
              <a:t> (keV) 	       -- 		   50.2 	    55.2 	 160.5         40.1 	   0.22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10</a:t>
            </a:r>
            <a:r>
              <a:rPr lang="en-US" sz="1800" baseline="30000" dirty="0">
                <a:latin typeface="Times New Roman" charset="0"/>
              </a:rPr>
              <a:t>5</a:t>
            </a:r>
            <a:r>
              <a:rPr lang="en-US" sz="1800" dirty="0">
                <a:latin typeface="Times New Roman" charset="0"/>
              </a:rPr>
              <a:t> S (</a:t>
            </a:r>
            <a:r>
              <a:rPr lang="en-US" sz="1800" i="1" dirty="0">
                <a:latin typeface="Times New Roman" charset="0"/>
              </a:rPr>
              <a:t>e</a:t>
            </a:r>
            <a:r>
              <a:rPr lang="en-US" sz="1800" dirty="0">
                <a:latin typeface="Times New Roman" charset="0"/>
              </a:rPr>
              <a:t>fm</a:t>
            </a:r>
            <a:r>
              <a:rPr lang="en-US" sz="1800" baseline="30000" dirty="0">
                <a:latin typeface="Times New Roman" charset="0"/>
              </a:rPr>
              <a:t>3</a:t>
            </a:r>
            <a:r>
              <a:rPr lang="en-US" sz="1800" dirty="0">
                <a:latin typeface="Times New Roman" charset="0"/>
              </a:rPr>
              <a:t>) 	  1000 	   400 	   300 	    500 	 900           12000 	 -1.4 	1.75</a:t>
            </a:r>
          </a:p>
          <a:p>
            <a:pPr>
              <a:buFont typeface="Symbol" charset="0"/>
              <a:buNone/>
            </a:pPr>
            <a:r>
              <a:rPr lang="en-US" sz="1800" dirty="0">
                <a:latin typeface="Times New Roman" charset="0"/>
              </a:rPr>
              <a:t>10</a:t>
            </a:r>
            <a:r>
              <a:rPr lang="en-US" sz="1800" baseline="30000" dirty="0">
                <a:latin typeface="Times New Roman" charset="0"/>
              </a:rPr>
              <a:t>28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dirty="0" err="1">
                <a:latin typeface="Times New Roman" charset="0"/>
              </a:rPr>
              <a:t>d</a:t>
            </a:r>
            <a:r>
              <a:rPr lang="en-US" sz="1800" baseline="-25000" dirty="0" err="1">
                <a:latin typeface="Times New Roman" charset="0"/>
              </a:rPr>
              <a:t>A</a:t>
            </a:r>
            <a:r>
              <a:rPr lang="en-US" sz="1800" dirty="0">
                <a:latin typeface="Times New Roman" charset="0"/>
              </a:rPr>
              <a:t> (</a:t>
            </a:r>
            <a:r>
              <a:rPr lang="en-US" sz="1800" i="1" dirty="0">
                <a:latin typeface="Times New Roman" charset="0"/>
              </a:rPr>
              <a:t>e</a:t>
            </a:r>
            <a:r>
              <a:rPr lang="en-US" sz="1800" dirty="0">
                <a:latin typeface="Times New Roman" charset="0"/>
              </a:rPr>
              <a:t> cm)	  </a:t>
            </a:r>
            <a:r>
              <a:rPr lang="en-US" sz="1800" b="1" dirty="0">
                <a:solidFill>
                  <a:srgbClr val="FF3300"/>
                </a:solidFill>
                <a:latin typeface="Times New Roman" charset="0"/>
              </a:rPr>
              <a:t>2000 </a:t>
            </a:r>
            <a:r>
              <a:rPr lang="en-US" sz="1800" b="1" dirty="0">
                <a:latin typeface="Times New Roman" charset="0"/>
              </a:rPr>
              <a:t>	 2700 	 </a:t>
            </a:r>
            <a:r>
              <a:rPr lang="en-US" sz="1800" b="1" dirty="0">
                <a:solidFill>
                  <a:srgbClr val="FF3300"/>
                </a:solidFill>
                <a:latin typeface="Times New Roman" charset="0"/>
              </a:rPr>
              <a:t>2100</a:t>
            </a:r>
            <a:r>
              <a:rPr lang="en-US" sz="1800" b="1" dirty="0">
                <a:latin typeface="Times New Roman" charset="0"/>
              </a:rPr>
              <a:t> 	 2800</a:t>
            </a:r>
            <a:r>
              <a:rPr lang="en-US" sz="1800" dirty="0">
                <a:latin typeface="Times New Roman" charset="0"/>
              </a:rPr>
              <a:t> 	   	   30000	   -5.6 	0.8</a:t>
            </a:r>
          </a:p>
          <a:p>
            <a:pPr>
              <a:buFont typeface="Symbol" charset="0"/>
              <a:buNone/>
            </a:pPr>
            <a:endParaRPr lang="en-US" sz="1800" dirty="0">
              <a:latin typeface="Times New Roman" charset="0"/>
            </a:endParaRPr>
          </a:p>
        </p:txBody>
      </p:sp>
      <p:sp>
        <p:nvSpPr>
          <p:cNvPr id="161821" name="Text Box 29"/>
          <p:cNvSpPr txBox="1">
            <a:spLocks noChangeArrowheads="1"/>
          </p:cNvSpPr>
          <p:nvPr/>
        </p:nvSpPr>
        <p:spPr bwMode="auto">
          <a:xfrm>
            <a:off x="8085138" y="3108407"/>
            <a:ext cx="1922462" cy="5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46" tIns="48323" rIns="96646" bIns="4832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>
                <a:solidFill>
                  <a:srgbClr val="FF3300"/>
                </a:solidFill>
              </a:rPr>
              <a:t>2 , </a:t>
            </a:r>
            <a:r>
              <a:rPr lang="en-US" sz="28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800" baseline="-25000">
                <a:solidFill>
                  <a:srgbClr val="FF3300"/>
                </a:solidFill>
                <a:latin typeface="Symbol" charset="0"/>
              </a:rPr>
              <a:t>3</a:t>
            </a:r>
            <a:r>
              <a:rPr lang="en-US" sz="2800" baseline="30000">
                <a:solidFill>
                  <a:srgbClr val="FF3300"/>
                </a:solidFill>
                <a:latin typeface="Symbol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Symbol" charset="0"/>
              </a:rPr>
              <a:t>~0.1</a:t>
            </a:r>
            <a:endParaRPr lang="en-US" sz="2800" baseline="30000">
              <a:solidFill>
                <a:srgbClr val="000099"/>
              </a:solidFill>
              <a:latin typeface="Symbol" charset="0"/>
            </a:endParaRPr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1524001" y="3827785"/>
            <a:ext cx="9143999" cy="8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646" tIns="48323" rIns="96646" bIns="48323" anchor="ctr">
            <a:spAutoFit/>
          </a:bodyPr>
          <a:lstStyle/>
          <a:p>
            <a:r>
              <a:rPr lang="en-US" sz="1600" i="1" dirty="0" err="1">
                <a:solidFill>
                  <a:srgbClr val="008000"/>
                </a:solidFill>
              </a:rPr>
              <a:t>Haxton</a:t>
            </a:r>
            <a:r>
              <a:rPr lang="en-US" sz="1600" i="1" dirty="0">
                <a:solidFill>
                  <a:srgbClr val="008000"/>
                </a:solidFill>
              </a:rPr>
              <a:t> &amp; Henley; </a:t>
            </a:r>
            <a:r>
              <a:rPr lang="en-US" sz="1600" i="1" dirty="0" err="1">
                <a:solidFill>
                  <a:srgbClr val="008000"/>
                </a:solidFill>
              </a:rPr>
              <a:t>Auerbach</a:t>
            </a:r>
            <a:r>
              <a:rPr lang="en-US" sz="1600" i="1" dirty="0">
                <a:solidFill>
                  <a:srgbClr val="008000"/>
                </a:solidFill>
              </a:rPr>
              <a:t>, </a:t>
            </a:r>
            <a:r>
              <a:rPr lang="en-US" sz="1600" i="1" dirty="0" err="1">
                <a:solidFill>
                  <a:srgbClr val="008000"/>
                </a:solidFill>
              </a:rPr>
              <a:t>Flambaum</a:t>
            </a:r>
            <a:r>
              <a:rPr lang="en-US" sz="1600" i="1" dirty="0">
                <a:solidFill>
                  <a:srgbClr val="008000"/>
                </a:solidFill>
              </a:rPr>
              <a:t> &amp; </a:t>
            </a:r>
            <a:r>
              <a:rPr lang="en-US" sz="1600" i="1" dirty="0" err="1">
                <a:solidFill>
                  <a:srgbClr val="008000"/>
                </a:solidFill>
              </a:rPr>
              <a:t>Spevak</a:t>
            </a:r>
            <a:r>
              <a:rPr lang="en-US" sz="1600" i="1" dirty="0">
                <a:solidFill>
                  <a:srgbClr val="008000"/>
                </a:solidFill>
              </a:rPr>
              <a:t>; Hayes, Friar &amp; Engel; </a:t>
            </a:r>
            <a:r>
              <a:rPr lang="en-US" sz="1600" i="1" dirty="0" err="1">
                <a:solidFill>
                  <a:srgbClr val="008000"/>
                </a:solidFill>
              </a:rPr>
              <a:t>Dobaczewski</a:t>
            </a:r>
            <a:r>
              <a:rPr lang="en-US" sz="1600" i="1" dirty="0">
                <a:solidFill>
                  <a:srgbClr val="008000"/>
                </a:solidFill>
              </a:rPr>
              <a:t> &amp; Engel</a:t>
            </a:r>
          </a:p>
          <a:p>
            <a:pPr>
              <a:spcBef>
                <a:spcPct val="50000"/>
              </a:spcBef>
            </a:pPr>
            <a:endParaRPr lang="en-US" sz="2100" i="1" dirty="0">
              <a:solidFill>
                <a:srgbClr val="008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887636" y="4060898"/>
            <a:ext cx="1030941" cy="280894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5065059" y="3997436"/>
            <a:ext cx="1030941" cy="280894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9201ED-23E3-7FE3-ACA1-2AAF9A108F92}"/>
              </a:ext>
            </a:extLst>
          </p:cNvPr>
          <p:cNvSpPr/>
          <p:nvPr/>
        </p:nvSpPr>
        <p:spPr>
          <a:xfrm>
            <a:off x="496957" y="962891"/>
            <a:ext cx="10171043" cy="2035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         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HIE-ISOLDE for  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223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Fr ~ 2x10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s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-1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         SPES for 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229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Pa  by 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232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Th(p,4n)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	   I </a:t>
            </a:r>
            <a:r>
              <a:rPr lang="en-US" sz="2400" b="1" i="1" dirty="0">
                <a:solidFill>
                  <a:srgbClr val="E32400"/>
                </a:solidFill>
                <a:latin typeface="ＭＳ ゴシック"/>
                <a:ea typeface="ＭＳ ゴシック"/>
                <a:cs typeface="ＭＳ ゴシック"/>
                <a:sym typeface="Gill Sans"/>
              </a:rPr>
              <a:t>≈ 10</a:t>
            </a:r>
            <a:r>
              <a:rPr lang="en-US" sz="2400" b="1" i="1" baseline="30000" dirty="0">
                <a:solidFill>
                  <a:srgbClr val="E32400"/>
                </a:solidFill>
                <a:latin typeface="ＭＳ ゴシック"/>
                <a:ea typeface="ＭＳ ゴシック"/>
                <a:cs typeface="ＭＳ ゴシック"/>
                <a:sym typeface="Gill Sans"/>
              </a:rPr>
              <a:t>16</a:t>
            </a:r>
            <a:r>
              <a:rPr lang="en-US" sz="2400" b="1" i="1" dirty="0">
                <a:solidFill>
                  <a:srgbClr val="E32400"/>
                </a:solidFill>
                <a:latin typeface="ＭＳ ゴシック"/>
                <a:ea typeface="ＭＳ ゴシック"/>
                <a:cs typeface="ＭＳ ゴシック"/>
                <a:sym typeface="Gill Sans"/>
              </a:rPr>
              <a:t> atoms in 10 days</a:t>
            </a:r>
            <a:endParaRPr lang="en-US" sz="2400" b="1" i="1" dirty="0">
              <a:solidFill>
                <a:srgbClr val="E324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         SPIRAL2 (</a:t>
            </a:r>
            <a:r>
              <a:rPr lang="en-US" sz="2400" b="1" i="1" dirty="0" err="1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Linag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) for 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229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Pa by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         </a:t>
            </a:r>
            <a:r>
              <a:rPr lang="en-US" sz="2400" b="1" i="1" baseline="30000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232</a:t>
            </a:r>
            <a:r>
              <a:rPr lang="en-US" sz="2400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Th(p,4n)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0D38AE1F-985F-6FC4-42A5-F6CA01CE6FF8}"/>
              </a:ext>
            </a:extLst>
          </p:cNvPr>
          <p:cNvGrpSpPr>
            <a:grpSpLocks/>
          </p:cNvGrpSpPr>
          <p:nvPr/>
        </p:nvGrpSpPr>
        <p:grpSpPr bwMode="auto">
          <a:xfrm>
            <a:off x="6012737" y="904912"/>
            <a:ext cx="2452705" cy="1873406"/>
            <a:chOff x="3242" y="3006"/>
            <a:chExt cx="1389" cy="970"/>
          </a:xfrm>
        </p:grpSpPr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3AF178D7-7B09-B900-11F8-54EBE4CA1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2" y="3006"/>
              <a:ext cx="1389" cy="970"/>
              <a:chOff x="849" y="840"/>
              <a:chExt cx="1389" cy="970"/>
            </a:xfrm>
          </p:grpSpPr>
          <p:pic>
            <p:nvPicPr>
              <p:cNvPr id="8" name="Picture 14" descr="oct">
                <a:extLst>
                  <a:ext uri="{FF2B5EF4-FFF2-40B4-BE49-F238E27FC236}">
                    <a16:creationId xmlns:a16="http://schemas.microsoft.com/office/drawing/2014/main" id="{671C9376-8C61-4DA9-91A1-9BD6E8B89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8" t="33859" r="7101"/>
              <a:stretch>
                <a:fillRect/>
              </a:stretch>
            </p:blipFill>
            <p:spPr bwMode="auto">
              <a:xfrm rot="-5400000">
                <a:off x="1074" y="797"/>
                <a:ext cx="97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5">
                <a:extLst>
                  <a:ext uri="{FF2B5EF4-FFF2-40B4-BE49-F238E27FC236}">
                    <a16:creationId xmlns:a16="http://schemas.microsoft.com/office/drawing/2014/main" id="{D5588946-375A-7233-3B94-EA6D8A8B2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" y="89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10" name="Text Box 16">
                <a:extLst>
                  <a:ext uri="{FF2B5EF4-FFF2-40B4-BE49-F238E27FC236}">
                    <a16:creationId xmlns:a16="http://schemas.microsoft.com/office/drawing/2014/main" id="{4E59728A-C8FB-621E-97A4-ECC26A0A6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" y="103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11" name="Text Box 17">
                <a:extLst>
                  <a:ext uri="{FF2B5EF4-FFF2-40B4-BE49-F238E27FC236}">
                    <a16:creationId xmlns:a16="http://schemas.microsoft.com/office/drawing/2014/main" id="{9B63A4A0-D029-142F-36CB-6123D4E86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9" y="1170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12" name="Text Box 18">
                <a:extLst>
                  <a:ext uri="{FF2B5EF4-FFF2-40B4-BE49-F238E27FC236}">
                    <a16:creationId xmlns:a16="http://schemas.microsoft.com/office/drawing/2014/main" id="{14B0A01A-9F11-D455-58C9-2F6036A25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31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13" name="Text Box 19">
                <a:extLst>
                  <a:ext uri="{FF2B5EF4-FFF2-40B4-BE49-F238E27FC236}">
                    <a16:creationId xmlns:a16="http://schemas.microsoft.com/office/drawing/2014/main" id="{9323E2DD-16E1-9EE1-01BC-72D64FA5AE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" y="146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14" name="Text Box 20">
                <a:extLst>
                  <a:ext uri="{FF2B5EF4-FFF2-40B4-BE49-F238E27FC236}">
                    <a16:creationId xmlns:a16="http://schemas.microsoft.com/office/drawing/2014/main" id="{C164CC57-2BEE-C5B2-B37B-3F1B75A30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6" y="8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15" name="Text Box 21">
                <a:extLst>
                  <a:ext uri="{FF2B5EF4-FFF2-40B4-BE49-F238E27FC236}">
                    <a16:creationId xmlns:a16="http://schemas.microsoft.com/office/drawing/2014/main" id="{CEF584E6-EAC5-427D-53F7-76CCADD5E7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6" y="98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16" name="Text Box 22">
                <a:extLst>
                  <a:ext uri="{FF2B5EF4-FFF2-40B4-BE49-F238E27FC236}">
                    <a16:creationId xmlns:a16="http://schemas.microsoft.com/office/drawing/2014/main" id="{668C9F8F-06FC-1F10-320D-E57C3F5B6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6" y="11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17" name="Text Box 23">
                <a:extLst>
                  <a:ext uri="{FF2B5EF4-FFF2-40B4-BE49-F238E27FC236}">
                    <a16:creationId xmlns:a16="http://schemas.microsoft.com/office/drawing/2014/main" id="{F5AFF080-E52F-3B74-0718-5104FDDD8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7" y="149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18" name="Text Box 24">
                <a:extLst>
                  <a:ext uri="{FF2B5EF4-FFF2-40B4-BE49-F238E27FC236}">
                    <a16:creationId xmlns:a16="http://schemas.microsoft.com/office/drawing/2014/main" id="{367E3DBD-EFF2-D442-64BB-447279C03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3" y="13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it-IT" sz="2400">
                    <a:solidFill>
                      <a:srgbClr val="000000"/>
                    </a:solidFill>
                    <a:ea typeface="ＭＳ Ｐゴシック" pitchFamily="50" charset="-128"/>
                  </a:rPr>
                  <a:t>-</a:t>
                </a:r>
              </a:p>
            </p:txBody>
          </p:sp>
        </p:grpSp>
        <p:sp>
          <p:nvSpPr>
            <p:cNvPr id="7" name="Text Box 25">
              <a:extLst>
                <a:ext uri="{FF2B5EF4-FFF2-40B4-BE49-F238E27FC236}">
                  <a16:creationId xmlns:a16="http://schemas.microsoft.com/office/drawing/2014/main" id="{D2B57494-BE0A-9EFD-402B-0659800C6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3316"/>
              <a:ext cx="7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it-IT" sz="3200" b="1" baseline="30000" dirty="0">
                  <a:solidFill>
                    <a:srgbClr val="FFFFFF"/>
                  </a:solidFill>
                  <a:latin typeface="Comic Sans MS" pitchFamily="66" charset="0"/>
                  <a:ea typeface="ＭＳ Ｐゴシック" pitchFamily="50" charset="-128"/>
                </a:rPr>
                <a:t>229</a:t>
              </a:r>
              <a:r>
                <a:rPr lang="en-US" altLang="it-IT" sz="3200" b="1" dirty="0">
                  <a:solidFill>
                    <a:srgbClr val="FFFFFF"/>
                  </a:solidFill>
                  <a:latin typeface="Comic Sans MS" pitchFamily="66" charset="0"/>
                  <a:ea typeface="ＭＳ Ｐゴシック" pitchFamily="50" charset="-128"/>
                </a:rPr>
                <a:t>Pa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AB1D129-6931-905C-6B7C-101F9C8CCB05}"/>
              </a:ext>
            </a:extLst>
          </p:cNvPr>
          <p:cNvSpPr txBox="1"/>
          <p:nvPr/>
        </p:nvSpPr>
        <p:spPr>
          <a:xfrm>
            <a:off x="8788263" y="1149116"/>
            <a:ext cx="20361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30000 more </a:t>
            </a:r>
          </a:p>
          <a:p>
            <a:r>
              <a:rPr lang="it-IT" sz="2800" dirty="0">
                <a:solidFill>
                  <a:srgbClr val="FF0000"/>
                </a:solidFill>
              </a:rPr>
              <a:t>sensitive </a:t>
            </a:r>
          </a:p>
          <a:p>
            <a:r>
              <a:rPr lang="it-IT" sz="2800" dirty="0" err="1">
                <a:solidFill>
                  <a:srgbClr val="FF0000"/>
                </a:solidFill>
              </a:rPr>
              <a:t>then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baseline="30000" dirty="0">
                <a:solidFill>
                  <a:srgbClr val="FF0000"/>
                </a:solidFill>
              </a:rPr>
              <a:t>199</a:t>
            </a:r>
            <a:r>
              <a:rPr lang="it-IT" sz="2800" dirty="0">
                <a:solidFill>
                  <a:srgbClr val="FF0000"/>
                </a:solidFill>
              </a:rPr>
              <a:t>Hg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3DE89E1-4CDB-147C-9AE8-9C175BF7C8D2}"/>
              </a:ext>
            </a:extLst>
          </p:cNvPr>
          <p:cNvSpPr txBox="1"/>
          <p:nvPr/>
        </p:nvSpPr>
        <p:spPr>
          <a:xfrm>
            <a:off x="5580529" y="316732"/>
            <a:ext cx="643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</a:rPr>
              <a:t>Cannot</a:t>
            </a:r>
            <a:r>
              <a:rPr lang="it-IT" sz="2000" dirty="0">
                <a:solidFill>
                  <a:srgbClr val="FF0000"/>
                </a:solidFill>
              </a:rPr>
              <a:t> be </a:t>
            </a:r>
            <a:r>
              <a:rPr lang="it-IT" sz="2000" dirty="0" err="1">
                <a:solidFill>
                  <a:srgbClr val="FF0000"/>
                </a:solidFill>
              </a:rPr>
              <a:t>transported</a:t>
            </a:r>
            <a:r>
              <a:rPr lang="it-IT" sz="2000" dirty="0">
                <a:solidFill>
                  <a:srgbClr val="FF0000"/>
                </a:solidFill>
              </a:rPr>
              <a:t> with the </a:t>
            </a:r>
            <a:r>
              <a:rPr lang="it-IT" sz="2000" dirty="0" err="1">
                <a:solidFill>
                  <a:srgbClr val="FF0000"/>
                </a:solidFill>
              </a:rPr>
              <a:t>present</a:t>
            </a:r>
            <a:r>
              <a:rPr lang="it-IT" sz="2000" dirty="0">
                <a:solidFill>
                  <a:srgbClr val="FF0000"/>
                </a:solidFill>
              </a:rPr>
              <a:t> SPES </a:t>
            </a:r>
            <a:r>
              <a:rPr lang="it-IT" sz="2000" dirty="0" err="1">
                <a:solidFill>
                  <a:srgbClr val="FF0000"/>
                </a:solidFill>
              </a:rPr>
              <a:t>infrastructure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4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1524000" y="6306454"/>
            <a:ext cx="9144000" cy="551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2130" name="Picture 2" descr="D:\121120_spes_napp2\Task2_EdiliziaServizi\layout\MarcoRigato\2011\Immagine_0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600"/>
            <a:ext cx="9144000" cy="463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32" name="Picture 12" descr="scigi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16614"/>
            <a:ext cx="7064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383553" y="661653"/>
            <a:ext cx="6400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n-GB" altLang="it-IT" sz="18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it-IT" sz="18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it-IT" sz="18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it-IT" sz="1800" b="1" kern="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it-IT" sz="18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it-IT" sz="1800" b="1" kern="0" dirty="0">
                <a:solidFill>
                  <a:schemeClr val="bg1"/>
                </a:solidFill>
              </a:rPr>
              <a:t>           </a:t>
            </a:r>
            <a:endParaRPr lang="en-GB" altLang="it-IT" sz="1800" b="1" kern="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48448" y="1"/>
            <a:ext cx="87074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GB" altLang="it-IT" sz="2800" b="1" kern="0" baseline="30000" dirty="0">
                <a:solidFill>
                  <a:schemeClr val="accent2"/>
                </a:solidFill>
              </a:rPr>
              <a:t>229</a:t>
            </a:r>
            <a:r>
              <a:rPr lang="en-GB" altLang="it-IT" sz="2800" b="1" kern="0" dirty="0">
                <a:solidFill>
                  <a:schemeClr val="accent2"/>
                </a:solidFill>
              </a:rPr>
              <a:t>Pa production at  SPES? 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79E4F6D-AC28-3576-20AF-20BEAD7A21F2}"/>
              </a:ext>
            </a:extLst>
          </p:cNvPr>
          <p:cNvGrpSpPr/>
          <p:nvPr/>
        </p:nvGrpSpPr>
        <p:grpSpPr>
          <a:xfrm>
            <a:off x="1524000" y="5184588"/>
            <a:ext cx="9144000" cy="1673413"/>
            <a:chOff x="1524000" y="5184588"/>
            <a:chExt cx="9144000" cy="1673413"/>
          </a:xfrm>
        </p:grpSpPr>
        <p:sp>
          <p:nvSpPr>
            <p:cNvPr id="6" name="Rettangolo 5"/>
            <p:cNvSpPr/>
            <p:nvPr/>
          </p:nvSpPr>
          <p:spPr>
            <a:xfrm>
              <a:off x="1524000" y="5184588"/>
              <a:ext cx="9144000" cy="1673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HIE-ISOLDE for  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223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Fr ~ 2x10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6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 s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-1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</a:p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SPES for 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229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Pa  by 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232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Th(p,4n)</a:t>
              </a:r>
            </a:p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	   I </a:t>
              </a:r>
              <a:r>
                <a:rPr lang="en-US" b="1" i="1" dirty="0">
                  <a:solidFill>
                    <a:srgbClr val="E32400"/>
                  </a:solidFill>
                  <a:latin typeface="ＭＳ ゴシック"/>
                  <a:ea typeface="ＭＳ ゴシック"/>
                  <a:cs typeface="ＭＳ ゴシック"/>
                  <a:sym typeface="Gill Sans"/>
                </a:rPr>
                <a:t>≈ 10</a:t>
              </a:r>
              <a:r>
                <a:rPr lang="en-US" b="1" i="1" baseline="30000" dirty="0">
                  <a:solidFill>
                    <a:srgbClr val="E32400"/>
                  </a:solidFill>
                  <a:latin typeface="ＭＳ ゴシック"/>
                  <a:ea typeface="ＭＳ ゴシック"/>
                  <a:cs typeface="ＭＳ ゴシック"/>
                  <a:sym typeface="Gill Sans"/>
                </a:rPr>
                <a:t>16</a:t>
              </a:r>
              <a:r>
                <a:rPr lang="en-US" b="1" i="1" dirty="0">
                  <a:solidFill>
                    <a:srgbClr val="E32400"/>
                  </a:solidFill>
                  <a:latin typeface="ＭＳ ゴシック"/>
                  <a:ea typeface="ＭＳ ゴシック"/>
                  <a:cs typeface="ＭＳ ゴシック"/>
                  <a:sym typeface="Gill Sans"/>
                </a:rPr>
                <a:t> atoms in 10 days</a:t>
              </a:r>
              <a:endParaRPr lang="en-US" b="1" i="1" dirty="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SPIRAL2 (</a:t>
              </a:r>
              <a:r>
                <a:rPr lang="en-US" b="1" i="1" dirty="0" err="1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Linag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) for 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229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Pa by</a:t>
              </a: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</a:t>
              </a:r>
              <a:r>
                <a:rPr lang="en-US" b="1" i="1" baseline="30000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232</a:t>
              </a:r>
              <a:r>
                <a:rPr lang="en-US" b="1" i="1" dirty="0">
                  <a:solidFill>
                    <a:srgbClr val="E32400"/>
                  </a:solidFill>
                  <a:latin typeface="Gill Sans"/>
                  <a:ea typeface="Gill Sans"/>
                  <a:cs typeface="Gill Sans"/>
                  <a:sym typeface="Gill Sans"/>
                </a:rPr>
                <a:t>Th(p,4n)</a:t>
              </a: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997293" y="5318126"/>
              <a:ext cx="2205038" cy="1539875"/>
              <a:chOff x="3242" y="3006"/>
              <a:chExt cx="1389" cy="970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3242" y="3006"/>
                <a:ext cx="1389" cy="970"/>
                <a:chOff x="849" y="840"/>
                <a:chExt cx="1389" cy="970"/>
              </a:xfrm>
            </p:grpSpPr>
            <p:pic>
              <p:nvPicPr>
                <p:cNvPr id="13" name="Picture 14" descr="oct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38" t="33859" r="7101"/>
                <a:stretch>
                  <a:fillRect/>
                </a:stretch>
              </p:blipFill>
              <p:spPr bwMode="auto">
                <a:xfrm rot="-5400000">
                  <a:off x="1074" y="797"/>
                  <a:ext cx="970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36" y="894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+</a:t>
                  </a:r>
                </a:p>
              </p:txBody>
            </p:sp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85" y="1032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+</a:t>
                  </a:r>
                </a:p>
              </p:txBody>
            </p:sp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49" y="1170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+</a:t>
                  </a:r>
                </a:p>
              </p:txBody>
            </p:sp>
            <p:sp>
              <p:nvSpPr>
                <p:cNvPr id="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79" y="1312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+</a:t>
                  </a:r>
                </a:p>
              </p:txBody>
            </p:sp>
            <p:sp>
              <p:nvSpPr>
                <p:cNvPr id="1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945" y="1468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+</a:t>
                  </a:r>
                </a:p>
              </p:txBody>
            </p:sp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66" y="846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-</a:t>
                  </a:r>
                </a:p>
              </p:txBody>
            </p:sp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86" y="985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-</a:t>
                  </a:r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46" y="1156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-</a:t>
                  </a:r>
                </a:p>
              </p:txBody>
            </p:sp>
            <p:sp>
              <p:nvSpPr>
                <p:cNvPr id="2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67" y="1493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-</a:t>
                  </a:r>
                </a:p>
              </p:txBody>
            </p:sp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63" y="1346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it-IT" sz="2400">
                      <a:solidFill>
                        <a:srgbClr val="000000"/>
                      </a:solidFill>
                      <a:ea typeface="ＭＳ Ｐゴシック" pitchFamily="50" charset="-128"/>
                    </a:rPr>
                    <a:t>-</a:t>
                  </a:r>
                </a:p>
              </p:txBody>
            </p:sp>
          </p:grp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3557" y="3316"/>
                <a:ext cx="77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it-IT" sz="3200" b="1" baseline="30000" dirty="0">
                    <a:solidFill>
                      <a:srgbClr val="FFFFFF"/>
                    </a:solidFill>
                    <a:latin typeface="Comic Sans MS" pitchFamily="66" charset="0"/>
                    <a:ea typeface="ＭＳ Ｐゴシック" pitchFamily="50" charset="-128"/>
                  </a:rPr>
                  <a:t>229</a:t>
                </a:r>
                <a:r>
                  <a:rPr lang="en-US" altLang="it-IT" sz="3200" b="1" dirty="0">
                    <a:solidFill>
                      <a:srgbClr val="FFFFFF"/>
                    </a:solidFill>
                    <a:latin typeface="Comic Sans MS" pitchFamily="66" charset="0"/>
                    <a:ea typeface="ＭＳ Ｐゴシック" pitchFamily="50" charset="-128"/>
                  </a:rPr>
                  <a:t>Pa</a:t>
                </a:r>
              </a:p>
            </p:txBody>
          </p:sp>
        </p:grpSp>
      </p:grpSp>
      <p:sp>
        <p:nvSpPr>
          <p:cNvPr id="24" name="CasellaDiTesto 23"/>
          <p:cNvSpPr txBox="1"/>
          <p:nvPr/>
        </p:nvSpPr>
        <p:spPr>
          <a:xfrm>
            <a:off x="8625559" y="5501244"/>
            <a:ext cx="1553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30000 more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sensitive 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then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baseline="30000" dirty="0">
                <a:solidFill>
                  <a:srgbClr val="FF0000"/>
                </a:solidFill>
              </a:rPr>
              <a:t>199</a:t>
            </a:r>
            <a:r>
              <a:rPr lang="it-IT" sz="2000" dirty="0">
                <a:solidFill>
                  <a:srgbClr val="FF0000"/>
                </a:solidFill>
              </a:rPr>
              <a:t>Hg</a:t>
            </a:r>
          </a:p>
        </p:txBody>
      </p:sp>
      <p:pic>
        <p:nvPicPr>
          <p:cNvPr id="2" name="Immagine 1" descr="Schermata 2017-10-11 alle 09.40.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70" y="3018118"/>
            <a:ext cx="4080930" cy="2099609"/>
          </a:xfrm>
          <a:prstGeom prst="rect">
            <a:avLst/>
          </a:prstGeom>
        </p:spPr>
      </p:pic>
      <p:grpSp>
        <p:nvGrpSpPr>
          <p:cNvPr id="28" name="Group 668"/>
          <p:cNvGrpSpPr/>
          <p:nvPr/>
        </p:nvGrpSpPr>
        <p:grpSpPr>
          <a:xfrm>
            <a:off x="1524000" y="642471"/>
            <a:ext cx="3436471" cy="2420471"/>
            <a:chOff x="3291" y="-38100"/>
            <a:chExt cx="7193713" cy="4332809"/>
          </a:xfrm>
        </p:grpSpPr>
        <p:sp>
          <p:nvSpPr>
            <p:cNvPr id="32" name="Shape 666"/>
            <p:cNvSpPr/>
            <p:nvPr/>
          </p:nvSpPr>
          <p:spPr>
            <a:xfrm>
              <a:off x="1584723" y="-38100"/>
              <a:ext cx="5447111" cy="272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406400" indent="-406400" defTabSz="321468">
                <a:spcBef>
                  <a:spcPts val="1200"/>
                </a:spcBef>
                <a:defRPr>
                  <a:solidFill>
                    <a:srgbClr val="000000"/>
                  </a:solidFill>
                </a:defRPr>
              </a:pPr>
              <a:r>
                <a:rPr sz="1000" i="1">
                  <a:solidFill>
                    <a:srgbClr val="E32400"/>
                  </a:solidFill>
                  <a:sym typeface="Helvetica"/>
                </a:rPr>
                <a:t>[1] Robledo, L. M., &amp; Bertsch, G. F. (2011). Phys. Rev. C, 84(5), 54302.</a:t>
              </a:r>
            </a:p>
          </p:txBody>
        </p:sp>
        <p:pic>
          <p:nvPicPr>
            <p:cNvPr id="33" name="droppedImage.pdf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" y="32960"/>
              <a:ext cx="7193713" cy="4261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CasellaDiTesto 2"/>
          <p:cNvSpPr txBox="1"/>
          <p:nvPr/>
        </p:nvSpPr>
        <p:spPr>
          <a:xfrm>
            <a:off x="8157885" y="747059"/>
            <a:ext cx="176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ThC</a:t>
            </a:r>
            <a:r>
              <a:rPr lang="it-IT" sz="2800" baseline="-25000" dirty="0" err="1">
                <a:solidFill>
                  <a:srgbClr val="FF0000"/>
                </a:solidFill>
              </a:rPr>
              <a:t>x</a:t>
            </a:r>
            <a:r>
              <a:rPr lang="it-IT" sz="2800" baseline="-250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target</a:t>
            </a:r>
          </a:p>
        </p:txBody>
      </p:sp>
      <p:pic>
        <p:nvPicPr>
          <p:cNvPr id="29" name="Immagine 28" descr="Schermata 2017-10-05 alle 10.45.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12" y="1004994"/>
            <a:ext cx="673254" cy="40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524000" y="6051176"/>
            <a:ext cx="9144000" cy="80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  <a:ln>
            <a:noFill/>
          </a:ln>
        </p:spPr>
        <p:txBody>
          <a:bodyPr lIns="0" tIns="48077" rIns="0" bIns="48077" anchor="b"/>
          <a:lstStyle>
            <a:defPPr>
              <a:defRPr lang="en-US"/>
            </a:defPPr>
            <a:lvl1pPr algn="r" defTabSz="45695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6955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3912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0864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7822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4778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1736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198689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5645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/>
              <a:t>G. de Angelis Rome 2017</a:t>
            </a:r>
            <a:endParaRPr lang="en-US" dirty="0"/>
          </a:p>
        </p:txBody>
      </p:sp>
      <p:pic>
        <p:nvPicPr>
          <p:cNvPr id="3" name="Immagine 2" descr="Schermata 2017-10-08 alle 19.0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58077"/>
            <a:ext cx="9144000" cy="1770200"/>
          </a:xfrm>
          <a:prstGeom prst="rect">
            <a:avLst/>
          </a:prstGeom>
        </p:spPr>
      </p:pic>
      <p:pic>
        <p:nvPicPr>
          <p:cNvPr id="4" name="Immagine 3" descr="Schermata 2017-10-08 alle 19.01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4118"/>
            <a:ext cx="4927386" cy="2789518"/>
          </a:xfrm>
          <a:prstGeom prst="rect">
            <a:avLst/>
          </a:prstGeom>
        </p:spPr>
      </p:pic>
      <p:pic>
        <p:nvPicPr>
          <p:cNvPr id="5" name="Immagine 4" descr="Schermata 2017-10-08 alle 19.01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42" y="254001"/>
            <a:ext cx="4042158" cy="38996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24000" y="119530"/>
            <a:ext cx="4372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EDM and </a:t>
            </a:r>
            <a:r>
              <a:rPr lang="it-IT" sz="3600" dirty="0" err="1">
                <a:solidFill>
                  <a:srgbClr val="FF0000"/>
                </a:solidFill>
              </a:rPr>
              <a:t>Axions</a:t>
            </a:r>
            <a:endParaRPr lang="it-IT" sz="3600" dirty="0">
              <a:solidFill>
                <a:srgbClr val="FF0000"/>
              </a:solidFill>
            </a:endParaRPr>
          </a:p>
          <a:p>
            <a:r>
              <a:rPr lang="it-IT" sz="3600" dirty="0">
                <a:solidFill>
                  <a:srgbClr val="FF0000"/>
                </a:solidFill>
              </a:rPr>
              <a:t>or </a:t>
            </a:r>
            <a:r>
              <a:rPr lang="it-IT" sz="3600" dirty="0" err="1">
                <a:solidFill>
                  <a:srgbClr val="FF0000"/>
                </a:solidFill>
              </a:rPr>
              <a:t>Axions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>
                <a:solidFill>
                  <a:srgbClr val="FF0000"/>
                </a:solidFill>
              </a:rPr>
              <a:t>like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>
                <a:solidFill>
                  <a:srgbClr val="FF0000"/>
                </a:solidFill>
              </a:rPr>
              <a:t>particles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5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24000" y="6051176"/>
            <a:ext cx="9144000" cy="80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  <a:ln>
            <a:noFill/>
          </a:ln>
        </p:spPr>
        <p:txBody>
          <a:bodyPr lIns="0" tIns="48077" rIns="0" bIns="48077" anchor="b"/>
          <a:lstStyle>
            <a:defPPr>
              <a:defRPr lang="en-US"/>
            </a:defPPr>
            <a:lvl1pPr algn="r" defTabSz="45695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6955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3912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0864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7822" algn="l" defTabSz="45695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4778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1736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198689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5645" algn="l" defTabSz="45695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/>
              <a:t>G. de Angelis Rome 2017</a:t>
            </a:r>
            <a:endParaRPr lang="en-US" dirty="0"/>
          </a:p>
        </p:txBody>
      </p:sp>
      <p:pic>
        <p:nvPicPr>
          <p:cNvPr id="4" name="Immagine 3" descr="Schermata 2017-10-08 alle 19.0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70" y="0"/>
            <a:ext cx="4069830" cy="6858000"/>
          </a:xfrm>
          <a:prstGeom prst="rect">
            <a:avLst/>
          </a:prstGeom>
        </p:spPr>
      </p:pic>
      <p:pic>
        <p:nvPicPr>
          <p:cNvPr id="6" name="Immagine 5" descr="Schermata 2017-10-08 alle 18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2" y="2504388"/>
            <a:ext cx="4332941" cy="763995"/>
          </a:xfrm>
          <a:prstGeom prst="rect">
            <a:avLst/>
          </a:prstGeom>
        </p:spPr>
      </p:pic>
      <p:pic>
        <p:nvPicPr>
          <p:cNvPr id="9" name="Immagine 8" descr="Schermata 2017-10-08 alle 19.09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9" y="3748367"/>
            <a:ext cx="4013200" cy="571500"/>
          </a:xfrm>
          <a:prstGeom prst="rect">
            <a:avLst/>
          </a:prstGeom>
        </p:spPr>
      </p:pic>
      <p:pic>
        <p:nvPicPr>
          <p:cNvPr id="11" name="Immagine 10" descr="Schermata 2017-10-08 alle 19.09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56" y="3210859"/>
            <a:ext cx="4159709" cy="673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703295" y="1225177"/>
            <a:ext cx="468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Search</a:t>
            </a:r>
            <a:r>
              <a:rPr lang="it-IT" dirty="0"/>
              <a:t> for </a:t>
            </a:r>
            <a:r>
              <a:rPr lang="it-IT" dirty="0" err="1"/>
              <a:t>axion-like</a:t>
            </a:r>
            <a:r>
              <a:rPr lang="it-IT" dirty="0"/>
              <a:t> dark </a:t>
            </a:r>
            <a:r>
              <a:rPr lang="it-IT" dirty="0" err="1"/>
              <a:t>matter</a:t>
            </a:r>
            <a:r>
              <a:rPr lang="it-IT" dirty="0"/>
              <a:t> </a:t>
            </a:r>
            <a:r>
              <a:rPr lang="it-IT" dirty="0" err="1"/>
              <a:t>through</a:t>
            </a:r>
            <a:endParaRPr lang="it-IT" dirty="0"/>
          </a:p>
          <a:p>
            <a:r>
              <a:rPr lang="it-IT" dirty="0" err="1"/>
              <a:t>nuclear</a:t>
            </a:r>
            <a:r>
              <a:rPr lang="it-IT" dirty="0"/>
              <a:t> spin </a:t>
            </a:r>
            <a:r>
              <a:rPr lang="it-IT" dirty="0" err="1"/>
              <a:t>precession</a:t>
            </a:r>
            <a:r>
              <a:rPr lang="it-IT" dirty="0"/>
              <a:t> in </a:t>
            </a:r>
            <a:r>
              <a:rPr lang="it-IT" dirty="0" err="1"/>
              <a:t>electric</a:t>
            </a:r>
            <a:r>
              <a:rPr lang="it-IT" dirty="0"/>
              <a:t> and</a:t>
            </a:r>
          </a:p>
          <a:p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fields</a:t>
            </a:r>
            <a:r>
              <a:rPr lang="it-IT" dirty="0"/>
              <a:t>  C. Abel et al. 2017</a:t>
            </a:r>
          </a:p>
          <a:p>
            <a:r>
              <a:rPr lang="it-IT" dirty="0"/>
              <a:t>arXiv:1708.06367v1 (2017)</a:t>
            </a:r>
          </a:p>
        </p:txBody>
      </p:sp>
      <p:pic>
        <p:nvPicPr>
          <p:cNvPr id="14" name="Immagine 13" descr="Schermata 2017-10-08 alle 19.15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2" y="4216738"/>
            <a:ext cx="3989294" cy="26412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524001" y="0"/>
            <a:ext cx="4935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EDM </a:t>
            </a:r>
            <a:r>
              <a:rPr lang="it-IT" sz="3600" dirty="0" err="1">
                <a:solidFill>
                  <a:srgbClr val="FF0000"/>
                </a:solidFill>
              </a:rPr>
              <a:t>limiting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>
                <a:solidFill>
                  <a:srgbClr val="FF0000"/>
                </a:solidFill>
              </a:rPr>
              <a:t>axions</a:t>
            </a:r>
            <a:endParaRPr lang="it-IT" sz="3600" dirty="0">
              <a:solidFill>
                <a:srgbClr val="FF0000"/>
              </a:solidFill>
            </a:endParaRPr>
          </a:p>
          <a:p>
            <a:r>
              <a:rPr lang="it-IT" sz="2800" dirty="0" err="1">
                <a:solidFill>
                  <a:srgbClr val="FF0000"/>
                </a:solidFill>
              </a:rPr>
              <a:t>Axion-Gluon</a:t>
            </a:r>
            <a:r>
              <a:rPr lang="it-IT" sz="2800" dirty="0">
                <a:solidFill>
                  <a:srgbClr val="FF0000"/>
                </a:solidFill>
              </a:rPr>
              <a:t> and </a:t>
            </a:r>
            <a:r>
              <a:rPr lang="it-IT" sz="2800" dirty="0" err="1">
                <a:solidFill>
                  <a:srgbClr val="FF0000"/>
                </a:solidFill>
              </a:rPr>
              <a:t>Axion-Nucleon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51295" y="4885765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PSI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81294" y="4975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19435371">
            <a:off x="3088853" y="3137648"/>
            <a:ext cx="5523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Nuclear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species</a:t>
            </a:r>
            <a:r>
              <a:rPr lang="it-IT" sz="2400" dirty="0">
                <a:solidFill>
                  <a:srgbClr val="FF0000"/>
                </a:solidFill>
              </a:rPr>
              <a:t> with large </a:t>
            </a:r>
            <a:r>
              <a:rPr lang="it-IT" sz="2400" dirty="0" err="1">
                <a:solidFill>
                  <a:srgbClr val="FF0000"/>
                </a:solidFill>
              </a:rPr>
              <a:t>schiff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moments</a:t>
            </a:r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due to </a:t>
            </a:r>
            <a:r>
              <a:rPr lang="it-IT" sz="2400" dirty="0" err="1">
                <a:solidFill>
                  <a:srgbClr val="FF0000"/>
                </a:solidFill>
              </a:rPr>
              <a:t>octupole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enhancement</a:t>
            </a:r>
            <a:r>
              <a:rPr lang="it-IT" sz="2400" dirty="0">
                <a:solidFill>
                  <a:srgbClr val="FF0000"/>
                </a:solidFill>
              </a:rPr>
              <a:t> can be </a:t>
            </a:r>
            <a:r>
              <a:rPr lang="it-IT" sz="2400" dirty="0" err="1">
                <a:solidFill>
                  <a:srgbClr val="FF0000"/>
                </a:solidFill>
              </a:rPr>
              <a:t>used</a:t>
            </a:r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to </a:t>
            </a:r>
            <a:r>
              <a:rPr lang="it-IT" sz="2400" dirty="0" err="1">
                <a:solidFill>
                  <a:srgbClr val="FF0000"/>
                </a:solidFill>
              </a:rPr>
              <a:t>search</a:t>
            </a:r>
            <a:r>
              <a:rPr lang="it-IT" sz="2400" dirty="0">
                <a:solidFill>
                  <a:srgbClr val="FF0000"/>
                </a:solidFill>
              </a:rPr>
              <a:t> for </a:t>
            </a:r>
            <a:r>
              <a:rPr lang="it-IT" sz="2400" dirty="0" err="1">
                <a:solidFill>
                  <a:srgbClr val="FF0000"/>
                </a:solidFill>
              </a:rPr>
              <a:t>Axion-like</a:t>
            </a:r>
            <a:r>
              <a:rPr lang="it-IT" sz="2400" dirty="0">
                <a:solidFill>
                  <a:srgbClr val="FF0000"/>
                </a:solidFill>
              </a:rPr>
              <a:t> Dark </a:t>
            </a:r>
            <a:r>
              <a:rPr lang="it-IT" sz="2400" dirty="0" err="1">
                <a:solidFill>
                  <a:srgbClr val="FF0000"/>
                </a:solidFill>
              </a:rPr>
              <a:t>matter</a:t>
            </a:r>
            <a:r>
              <a:rPr lang="it-IT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548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3">
            <a:extLst>
              <a:ext uri="{FF2B5EF4-FFF2-40B4-BE49-F238E27FC236}">
                <a16:creationId xmlns:a16="http://schemas.microsoft.com/office/drawing/2014/main" id="{7184E537-E50B-1DF6-8AE3-80BCC24E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2509" y="0"/>
            <a:ext cx="9725889" cy="6872195"/>
          </a:xfrm>
          <a:prstGeom prst="rect">
            <a:avLst/>
          </a:prstGeom>
        </p:spPr>
      </p:pic>
      <p:pic>
        <p:nvPicPr>
          <p:cNvPr id="30723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2509" y="-14195"/>
            <a:ext cx="9725889" cy="6872195"/>
          </a:xfrm>
        </p:spPr>
      </p:pic>
      <p:sp>
        <p:nvSpPr>
          <p:cNvPr id="4" name="CasellaDiTesto 3"/>
          <p:cNvSpPr txBox="1"/>
          <p:nvPr/>
        </p:nvSpPr>
        <p:spPr>
          <a:xfrm>
            <a:off x="850657" y="12474"/>
            <a:ext cx="854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3600" kern="0" dirty="0" err="1">
                <a:solidFill>
                  <a:srgbClr val="FF0000"/>
                </a:solidFill>
              </a:rPr>
              <a:t>s-process</a:t>
            </a:r>
            <a:r>
              <a:rPr lang="it-IT" sz="3600" kern="0" dirty="0">
                <a:solidFill>
                  <a:srgbClr val="FF0000"/>
                </a:solidFill>
              </a:rPr>
              <a:t> </a:t>
            </a:r>
            <a:r>
              <a:rPr lang="it-IT" sz="3600" kern="0" dirty="0" err="1">
                <a:solidFill>
                  <a:srgbClr val="FF0000"/>
                </a:solidFill>
              </a:rPr>
              <a:t>nucleosynthesis</a:t>
            </a:r>
            <a:r>
              <a:rPr lang="it-IT" sz="3600" kern="0" dirty="0">
                <a:solidFill>
                  <a:srgbClr val="FF0000"/>
                </a:solidFill>
              </a:rPr>
              <a:t> and stellar </a:t>
            </a:r>
            <a:r>
              <a:rPr lang="it-IT" sz="3600" kern="0" dirty="0" err="1">
                <a:solidFill>
                  <a:srgbClr val="FF0000"/>
                </a:solidFill>
              </a:rPr>
              <a:t>n-flux</a:t>
            </a:r>
            <a:endParaRPr lang="it-IT" sz="3600" kern="0" dirty="0">
              <a:solidFill>
                <a:srgbClr val="FF000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EC0B222-C937-6D68-D3A5-DF1832E5F9C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4953" y="2656271"/>
            <a:ext cx="2508326" cy="20598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A82F37-6023-BC4B-B521-6E8F16F814D0}"/>
              </a:ext>
            </a:extLst>
          </p:cNvPr>
          <p:cNvSpPr txBox="1"/>
          <p:nvPr/>
        </p:nvSpPr>
        <p:spPr>
          <a:xfrm>
            <a:off x="3352803" y="5035517"/>
            <a:ext cx="4309409" cy="514318"/>
          </a:xfrm>
          <a:prstGeom prst="rect">
            <a:avLst/>
          </a:prstGeom>
          <a:noFill/>
          <a:ln>
            <a:noFill/>
          </a:ln>
        </p:spPr>
        <p:txBody>
          <a:bodyPr vert="horz" wrap="none" lIns="97965" tIns="57146" rIns="97965" bIns="57146" anchorCtr="0" compatLnSpc="0"/>
          <a:lstStyle/>
          <a:p>
            <a:pPr algn="ctr" hangingPunct="0">
              <a:spcBef>
                <a:spcPts val="1080"/>
              </a:spcBef>
              <a:spcAft>
                <a:spcPts val="900"/>
              </a:spcAft>
            </a:pPr>
            <a:r>
              <a:rPr lang="it-IT" sz="2000" dirty="0" err="1">
                <a:solidFill>
                  <a:srgbClr val="C00000"/>
                </a:solidFill>
                <a:latin typeface="+mj-lt"/>
                <a:ea typeface="Times New Roman" pitchFamily="18"/>
                <a:cs typeface="Times New Roman" pitchFamily="18"/>
              </a:rPr>
              <a:t>σ</a:t>
            </a:r>
            <a:r>
              <a:rPr lang="it-IT" sz="2000" dirty="0">
                <a:solidFill>
                  <a:srgbClr val="C00000"/>
                </a:solidFill>
                <a:latin typeface="+mj-lt"/>
                <a:ea typeface="Droid Sans Fallback" pitchFamily="2"/>
                <a:cs typeface="FreeSans" pitchFamily="2"/>
              </a:rPr>
              <a:t>(</a:t>
            </a:r>
            <a:r>
              <a:rPr lang="it-IT" sz="2000" baseline="30000" dirty="0">
                <a:solidFill>
                  <a:srgbClr val="C00000"/>
                </a:solidFill>
                <a:latin typeface="+mj-lt"/>
                <a:ea typeface="Droid Sans Fallback" pitchFamily="2"/>
                <a:cs typeface="FreeSans" pitchFamily="2"/>
              </a:rPr>
              <a:t>85</a:t>
            </a:r>
            <a:r>
              <a:rPr lang="it-IT" sz="2000" dirty="0">
                <a:solidFill>
                  <a:srgbClr val="C00000"/>
                </a:solidFill>
                <a:latin typeface="+mj-lt"/>
                <a:ea typeface="Droid Sans Fallback" pitchFamily="2"/>
                <a:cs typeface="FreeSans" pitchFamily="2"/>
              </a:rPr>
              <a:t>Kr) = (55 </a:t>
            </a:r>
            <a:r>
              <a:rPr lang="it-IT" altLang="zh-CN" sz="2000" dirty="0">
                <a:solidFill>
                  <a:srgbClr val="C00000"/>
                </a:solidFill>
                <a:latin typeface="+mj-lt"/>
                <a:ea typeface="Times New Roman" pitchFamily="18"/>
                <a:cs typeface="Times New Roman" pitchFamily="18"/>
              </a:rPr>
              <a:t>±</a:t>
            </a:r>
            <a:r>
              <a:rPr lang="it-IT" sz="2000" dirty="0">
                <a:solidFill>
                  <a:srgbClr val="C00000"/>
                </a:solidFill>
                <a:latin typeface="+mj-lt"/>
                <a:ea typeface="Droid Sans Fallback" pitchFamily="2"/>
                <a:cs typeface="FreeSans" pitchFamily="2"/>
              </a:rPr>
              <a:t> 45) mb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6B6CC6-B438-93F7-49F8-3EA13BC199EA}"/>
              </a:ext>
            </a:extLst>
          </p:cNvPr>
          <p:cNvSpPr/>
          <p:nvPr/>
        </p:nvSpPr>
        <p:spPr>
          <a:xfrm>
            <a:off x="8500015" y="4784816"/>
            <a:ext cx="3581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At high neutron densities </a:t>
            </a:r>
            <a:r>
              <a:rPr lang="en-US" dirty="0"/>
              <a:t>(5 x 10</a:t>
            </a:r>
            <a:r>
              <a:rPr lang="en-US" baseline="30000" dirty="0"/>
              <a:t>8</a:t>
            </a:r>
            <a:r>
              <a:rPr lang="en-US" dirty="0"/>
              <a:t> n/cm</a:t>
            </a:r>
            <a:r>
              <a:rPr lang="en-US" baseline="30000" dirty="0"/>
              <a:t>3)</a:t>
            </a:r>
            <a:r>
              <a:rPr lang="en-US" dirty="0"/>
              <a:t>, </a:t>
            </a:r>
            <a:r>
              <a:rPr lang="en-US" dirty="0">
                <a:sym typeface="Mathematica1"/>
              </a:rPr>
              <a:t> </a:t>
            </a:r>
            <a:r>
              <a:rPr lang="en-US" dirty="0"/>
              <a:t>80% of the flux goes through </a:t>
            </a:r>
            <a:r>
              <a:rPr lang="en-US" baseline="30000" dirty="0"/>
              <a:t>85</a:t>
            </a:r>
            <a:r>
              <a:rPr lang="en-US" dirty="0"/>
              <a:t>Kr producing </a:t>
            </a:r>
            <a:r>
              <a:rPr lang="en-US" baseline="30000" dirty="0"/>
              <a:t>86</a:t>
            </a:r>
            <a:r>
              <a:rPr lang="en-US" dirty="0"/>
              <a:t>Kr, </a:t>
            </a:r>
            <a:r>
              <a:rPr lang="en-US" baseline="30000" dirty="0"/>
              <a:t>87</a:t>
            </a:r>
            <a:r>
              <a:rPr lang="en-US" dirty="0"/>
              <a:t>Rb: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--&gt; </a:t>
            </a:r>
            <a:r>
              <a:rPr lang="en-US" baseline="30000" dirty="0">
                <a:solidFill>
                  <a:srgbClr val="C00000"/>
                </a:solidFill>
              </a:rPr>
              <a:t>87</a:t>
            </a:r>
            <a:r>
              <a:rPr lang="en-US" dirty="0">
                <a:solidFill>
                  <a:srgbClr val="C00000"/>
                </a:solidFill>
              </a:rPr>
              <a:t>Rb in AGB stars is an indicator of the neutron density!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 low-mass stars: </a:t>
            </a:r>
            <a:r>
              <a:rPr lang="en-US" baseline="30000" dirty="0"/>
              <a:t>88</a:t>
            </a:r>
            <a:r>
              <a:rPr lang="en-US" dirty="0"/>
              <a:t>Sr produced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 massive AGB: </a:t>
            </a:r>
            <a:r>
              <a:rPr lang="en-US" baseline="30000" dirty="0"/>
              <a:t>87</a:t>
            </a:r>
            <a:r>
              <a:rPr lang="en-US" dirty="0"/>
              <a:t>Rb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ngolo ripiegato 5">
            <a:extLst>
              <a:ext uri="{FF2B5EF4-FFF2-40B4-BE49-F238E27FC236}">
                <a16:creationId xmlns:a16="http://schemas.microsoft.com/office/drawing/2014/main" id="{11F64E2B-8876-468C-9DF6-B774B055409B}"/>
              </a:ext>
            </a:extLst>
          </p:cNvPr>
          <p:cNvSpPr/>
          <p:nvPr/>
        </p:nvSpPr>
        <p:spPr>
          <a:xfrm rot="20890703">
            <a:off x="7838229" y="419436"/>
            <a:ext cx="4067458" cy="2139467"/>
          </a:xfrm>
          <a:prstGeom prst="foldedCorne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branching is important for </a:t>
            </a:r>
            <a:r>
              <a:rPr lang="en-US" dirty="0" err="1">
                <a:solidFill>
                  <a:schemeClr val="tx1"/>
                </a:solidFill>
              </a:rPr>
              <a:t>Rb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Sr</a:t>
            </a:r>
            <a:r>
              <a:rPr lang="en-US" dirty="0">
                <a:solidFill>
                  <a:schemeClr val="tx1"/>
                </a:solidFill>
              </a:rPr>
              <a:t> abundances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offers an estimation of the neutron density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Crucial for both main and weak component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Challenge present understanding!</a:t>
            </a:r>
          </a:p>
        </p:txBody>
      </p:sp>
    </p:spTree>
    <p:extLst>
      <p:ext uri="{BB962C8B-B14F-4D97-AF65-F5344CB8AC3E}">
        <p14:creationId xmlns:p14="http://schemas.microsoft.com/office/powerpoint/2010/main" val="935336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50559</TotalTime>
  <Words>1997</Words>
  <Application>Microsoft Macintosh PowerPoint</Application>
  <PresentationFormat>Widescreen</PresentationFormat>
  <Paragraphs>242</Paragraphs>
  <Slides>19</Slides>
  <Notes>9</Notes>
  <HiddenSlides>5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6" baseType="lpstr">
      <vt:lpstr>ＭＳ ゴシック</vt:lpstr>
      <vt:lpstr>-apple-system</vt:lpstr>
      <vt:lpstr>(Tipo di carattere testo asiati</vt:lpstr>
      <vt:lpstr>Arial</vt:lpstr>
      <vt:lpstr>Calibri</vt:lpstr>
      <vt:lpstr>Calibri Light</vt:lpstr>
      <vt:lpstr>Comic Sans MS</vt:lpstr>
      <vt:lpstr>Cushing</vt:lpstr>
      <vt:lpstr>Gill Sans</vt:lpstr>
      <vt:lpstr>Lucida Grande</vt:lpstr>
      <vt:lpstr>News Gothic MT</vt:lpstr>
      <vt:lpstr>Symbol</vt:lpstr>
      <vt:lpstr>Times New Roman</vt:lpstr>
      <vt:lpstr>Wingdings</vt:lpstr>
      <vt:lpstr>Tema di Office</vt:lpstr>
      <vt:lpstr>Equation</vt:lpstr>
      <vt:lpstr>Image</vt:lpstr>
      <vt:lpstr>Presentazione standard di PowerPoint</vt:lpstr>
      <vt:lpstr>Presentazione standard di PowerPoint</vt:lpstr>
      <vt:lpstr>Presentazione standard di PowerPoint</vt:lpstr>
      <vt:lpstr>Octupole Enhancement</vt:lpstr>
      <vt:lpstr>Octupole Enhancement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85Kr(d,p𝛄)86Kr for  85Kr(n,𝛄) capture rate </vt:lpstr>
      <vt:lpstr>Presentazione standard di PowerPoint</vt:lpstr>
      <vt:lpstr>Presentazione standard di PowerPoint</vt:lpstr>
      <vt:lpstr>Presentazione standard di PowerPoint</vt:lpstr>
      <vt:lpstr>Batch Mode Beams:   44Ti(alpha,p)47V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Isospin Symmetry (an experimental nuclear physics perspective) </dc:title>
  <dc:creator>Giacomo De Angelis</dc:creator>
  <cp:lastModifiedBy>Giacomo De Angelis</cp:lastModifiedBy>
  <cp:revision>366</cp:revision>
  <cp:lastPrinted>2023-02-13T17:56:34Z</cp:lastPrinted>
  <dcterms:created xsi:type="dcterms:W3CDTF">2021-10-29T13:20:28Z</dcterms:created>
  <dcterms:modified xsi:type="dcterms:W3CDTF">2024-04-02T15:44:18Z</dcterms:modified>
</cp:coreProperties>
</file>