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10" r:id="rId5"/>
    <p:sldId id="268" r:id="rId6"/>
    <p:sldId id="270" r:id="rId7"/>
    <p:sldId id="326" r:id="rId8"/>
    <p:sldId id="286" r:id="rId9"/>
    <p:sldId id="304" r:id="rId10"/>
    <p:sldId id="327" r:id="rId11"/>
    <p:sldId id="289" r:id="rId12"/>
    <p:sldId id="305" r:id="rId13"/>
    <p:sldId id="287" r:id="rId14"/>
    <p:sldId id="256" r:id="rId15"/>
    <p:sldId id="328" r:id="rId16"/>
    <p:sldId id="294" r:id="rId17"/>
    <p:sldId id="330" r:id="rId18"/>
    <p:sldId id="331" r:id="rId19"/>
    <p:sldId id="303" r:id="rId20"/>
    <p:sldId id="329" r:id="rId21"/>
    <p:sldId id="307" r:id="rId22"/>
    <p:sldId id="308" r:id="rId23"/>
    <p:sldId id="276" r:id="rId24"/>
    <p:sldId id="306" r:id="rId25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B88F963-57FD-4191-99C9-53FC801D63A2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45C0096-F857-409E-9EB1-5CA0EFD788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29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750B5-BBBB-234A-034B-AA2C50672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BFB994-A16D-E8C9-19BA-A60B62AE4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3F86AA-28C2-9799-8249-58DED128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A6B7DC-1EB9-6D0E-2D52-41874D3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73EBD3-E111-294B-AEDA-A2EDCE34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50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6E590B-A3F5-E281-39A5-D4F923E4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96847D-9CBD-2250-BCA8-3BE2C35A5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E90924-3700-F06D-1378-2D69EE59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85B1E5-C5A8-A2C7-7845-BF7853FB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CE491C-0839-91AF-CF8B-1955F6D5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61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5C48FF-8359-B8D4-91B8-92E9132B4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D3D9FF5-CC04-B734-5C06-BD5D083C8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7853A2-963B-239F-0480-46C1E421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10E7E9-9ABD-A931-B4B4-60B1444E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BAFA0-017B-F15E-8FF4-D33A2563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83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D726B-F831-9F48-10FB-4AF7C0E3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78F46-6913-272D-83EB-F98AA2293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0DB59-B163-7352-19A9-278109D6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BD0826-98F2-7815-EAC1-66223E2B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8DFE2B-1F2B-DD30-6773-EF3E68E9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58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D95E8-1846-E1AF-918B-B9CF326B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545FC0-F6C7-1B93-3484-F8BC6AFB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271E4C-1840-CFEA-7657-14123E11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A1B639-3E77-1BD8-4BAF-72DC210A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CBE5B7-ED3D-E3EC-E56E-3D9F1A81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60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BD4AC-0F1C-06FE-BB09-1E100507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A44E0E-AD5F-77E7-7126-F2C150322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7E6583-B7DE-86D6-B9E0-28FA7E78D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D6518-B0EE-2C58-7964-C8C435AD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C8CD79-2202-C5B8-18F1-52492F75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4F9DDA-DF8C-D527-5D81-B1A18F02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26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45A50-3BC5-0601-01C1-6EADABF5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08D7AC-DE11-6138-B73B-30B4A66DA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D88244-16F2-480E-A32A-F4C442BB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B97414-7D7E-2B58-6F7F-E444F5B4D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518ADC-3065-8848-B3D0-2F66323EE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5A8181-E0A7-DAA1-B246-AAC76141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D63FEE8-08BF-F78C-738F-78872848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A20A89-2174-402B-ABC5-F6240491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9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370EB-097E-377A-47BB-8529A11F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B962F0-F9F1-9B51-DA17-E127C27A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88E151-05E6-FD46-FB4D-2B758125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D442D1-8C83-71AC-6309-33929AAE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8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074771-2C1B-F451-0A69-874E53CF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CC9A65-4C09-CCBA-2317-97C7E899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F2E83E-0090-860A-AE05-C3504AD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0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B28EF-0681-D4BC-3EA1-9981ED7C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5B9D97-B61E-6F22-9E79-F556E45B7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7B15AC-D5D8-24E4-5CFE-A67481029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17F5C5-9763-9122-CEDA-42F0EEA5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7A5EE9-F6F3-6847-A101-1F72E011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650D0A-FE72-8C29-D493-6509CD85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00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12749-BA93-EBF4-D50B-37C44724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1B4DC1E-E6BD-C24A-E6C5-1081469CB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E89EEE-45F5-14F9-70AD-6CF0FEC3A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597E44-5325-E5BF-23B0-3DDFA205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31D622-2AFA-C555-BE3F-0A8AF1C3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E4151F-F47A-E3DB-5F08-F65FC431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18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9C3A32-70E1-FD16-038C-DE65518B1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EDB364-EEA6-8AE3-BAD5-119647ED3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517B3F-E6C4-CBE8-669D-1D263B339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CF00A-8660-491A-B805-7A442474400E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5EFFCE-AA91-5543-35A5-04C1B287B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644B16-D560-BB19-68A8-4FABCDA72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A56DB2-64C6-42FE-A3C6-07E27F398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98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hyperlink" Target="mailto:valentino.rigato@lnl.infn.it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valentino.rigato@lnl.infn.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valentino.rigato@lnl.infn.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valentino.rigato@lnl.infn.i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valentino.rigato@lnl.infn.it" TargetMode="External"/><Relationship Id="rId3" Type="http://schemas.openxmlformats.org/officeDocument/2006/relationships/image" Target="../media/image33.emf"/><Relationship Id="rId7" Type="http://schemas.openxmlformats.org/officeDocument/2006/relationships/image" Target="../media/image3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valentino.rigato@lnl.infn.i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alentino.rigato@lnl.infn.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alentino.rigato@lnl.infn.i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hyperlink" Target="mailto:valentino.rigato@lnl.infn.it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valentino.rigato@lnl.infn.i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3.emf"/><Relationship Id="rId7" Type="http://schemas.openxmlformats.org/officeDocument/2006/relationships/hyperlink" Target="mailto:valentino.rigato@lnl.infn.i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53A0F6-1BCA-FA54-2E09-50C53F567783}"/>
              </a:ext>
            </a:extLst>
          </p:cNvPr>
          <p:cNvSpPr txBox="1"/>
          <p:nvPr/>
        </p:nvSpPr>
        <p:spPr>
          <a:xfrm>
            <a:off x="750686" y="4285174"/>
            <a:ext cx="2877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Partecipants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LNL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V. Rigato  (RL)  DT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M. Campostrini  T-TD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C. Roncolato 1T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S. Canella  1T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Amphalop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(IAEA fellow)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A1B39F-DCE5-BEB1-2F94-1D3FC3B5CF31}"/>
              </a:ext>
            </a:extLst>
          </p:cNvPr>
          <p:cNvSpPr txBox="1"/>
          <p:nvPr/>
        </p:nvSpPr>
        <p:spPr>
          <a:xfrm>
            <a:off x="218661" y="68002"/>
            <a:ext cx="119014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LUNA3</a:t>
            </a:r>
          </a:p>
          <a:p>
            <a:pPr algn="ctr"/>
            <a:b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targets for the 2024-2025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LUNA400 and IBF.</a:t>
            </a: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Production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LNL. </a:t>
            </a:r>
            <a:b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E88F62-5CD8-5A3C-F55F-6130FC478D98}"/>
              </a:ext>
            </a:extLst>
          </p:cNvPr>
          <p:cNvSpPr txBox="1"/>
          <p:nvPr/>
        </p:nvSpPr>
        <p:spPr>
          <a:xfrm>
            <a:off x="7019518" y="3069456"/>
            <a:ext cx="5069016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Laboratori Nazionali del Gran Sasso, INFN, ASSERGI,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GSSI, L'AQUILA,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Laboratori Nazionali di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Legnaro,LEGNARO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Institute of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(ATOMKI), DEBRECEN,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Helmholtz-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Zentrum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Dresden-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Rossendorf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DRESDEN, Germany</a:t>
            </a: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Edinburgh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EDINBURGH, United Kingdom</a:t>
            </a:r>
          </a:p>
          <a:p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Konkoly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Observatory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Hungarian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Academy of Sciences, BUDAPEST,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Bari INFN, BARI,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/*INFN Lecce, LECCE,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Genova and INFN, GENOVA,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Milano and INFN, MILANO,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Napoli ”Federico II” and INFN, NAPOLI,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Padova and INFN, PADOVA,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INFN Roma1, ROMA,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Università di Torino and INFN, TORINO,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Osservatorio Astronomico di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Collurania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TERAMO and INFN LNGS,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72D07-64C8-E91C-E94F-FF373C94F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C7D880-8BC3-776F-86F1-4F08553FC48A}"/>
              </a:ext>
            </a:extLst>
          </p:cNvPr>
          <p:cNvSpPr txBox="1"/>
          <p:nvPr/>
        </p:nvSpPr>
        <p:spPr>
          <a:xfrm>
            <a:off x="2057400" y="187648"/>
            <a:ext cx="8786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LUNA 400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 158_2056_3</a:t>
            </a: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/Ta (developed at LNL, lifetime tests)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8">
            <a:extLst>
              <a:ext uri="{FF2B5EF4-FFF2-40B4-BE49-F238E27FC236}">
                <a16:creationId xmlns:a16="http://schemas.microsoft.com/office/drawing/2014/main" id="{EA84B994-1105-343B-5106-B66F8C90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FABB6ECF-6550-FBD8-DE7D-239CCBFE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3FFA9AB9-F7BC-E19D-C798-0268E246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107;p25">
            <a:extLst>
              <a:ext uri="{FF2B5EF4-FFF2-40B4-BE49-F238E27FC236}">
                <a16:creationId xmlns:a16="http://schemas.microsoft.com/office/drawing/2014/main" id="{2749C46C-84BE-F699-6703-12C214360F2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25">
            <a:extLst>
              <a:ext uri="{FF2B5EF4-FFF2-40B4-BE49-F238E27FC236}">
                <a16:creationId xmlns:a16="http://schemas.microsoft.com/office/drawing/2014/main" id="{7B7CD1DB-FC05-BDAD-9D42-4E8D8CA35B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5EBE611-FC2C-5AF4-2AC0-91C3BF62F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39" y="1509529"/>
            <a:ext cx="4655308" cy="38389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C1C4C52-5203-B004-72C3-778FED01F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495" y="1917698"/>
            <a:ext cx="4230325" cy="30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52DB0-F36C-C728-7F8C-AE080D909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548" y="-36390"/>
            <a:ext cx="10741252" cy="1086999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LUNA MV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 running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C40A01-E5C0-0308-3181-D2DFEDD30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7" b="3333"/>
          <a:stretch/>
        </p:blipFill>
        <p:spPr>
          <a:xfrm>
            <a:off x="6178241" y="3771862"/>
            <a:ext cx="5472683" cy="2471322"/>
          </a:xfrm>
          <a:prstGeom prst="rect">
            <a:avLst/>
          </a:prstGeom>
          <a:ln>
            <a:solidFill>
              <a:srgbClr val="333333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D097C1-42FC-D5A0-26B5-F4F17C7BAFD6}"/>
              </a:ext>
            </a:extLst>
          </p:cNvPr>
          <p:cNvSpPr txBox="1"/>
          <p:nvPr/>
        </p:nvSpPr>
        <p:spPr>
          <a:xfrm>
            <a:off x="546652" y="1198402"/>
            <a:ext cx="58059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/Ta coating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LNL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(14N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isotopic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enriched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gas)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HiPIMS,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high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4B0826C-9216-11B1-104E-A2FF6D5B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128" y="1260956"/>
            <a:ext cx="5011220" cy="23215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9B7558-6595-981D-BC8D-A98CB0D3BAB1}"/>
              </a:ext>
            </a:extLst>
          </p:cNvPr>
          <p:cNvSpPr txBox="1"/>
          <p:nvPr/>
        </p:nvSpPr>
        <p:spPr>
          <a:xfrm>
            <a:off x="8798033" y="1958507"/>
            <a:ext cx="86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7A9A32-6130-D17E-69F6-524D6693EB3F}"/>
              </a:ext>
            </a:extLst>
          </p:cNvPr>
          <p:cNvSpPr txBox="1"/>
          <p:nvPr/>
        </p:nvSpPr>
        <p:spPr>
          <a:xfrm>
            <a:off x="8020877" y="2652815"/>
            <a:ext cx="9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D4823D-64FD-1DF3-D5FF-F36BC43F8885}"/>
              </a:ext>
            </a:extLst>
          </p:cNvPr>
          <p:cNvSpPr txBox="1"/>
          <p:nvPr/>
        </p:nvSpPr>
        <p:spPr>
          <a:xfrm>
            <a:off x="7055452" y="1450359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=1.7 MeV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41393CF-9F03-86BB-3A62-9A31E4AB8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2" y="3767620"/>
            <a:ext cx="5570911" cy="2773432"/>
          </a:xfrm>
          <a:prstGeom prst="rect">
            <a:avLst/>
          </a:prstGeom>
        </p:spPr>
      </p:pic>
      <p:sp>
        <p:nvSpPr>
          <p:cNvPr id="3" name="Date Placeholder 8">
            <a:extLst>
              <a:ext uri="{FF2B5EF4-FFF2-40B4-BE49-F238E27FC236}">
                <a16:creationId xmlns:a16="http://schemas.microsoft.com/office/drawing/2014/main" id="{BE933E43-227A-9746-95F0-D880690C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297380D5-B93D-1573-B095-20A73F21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6DBB78FF-B3FB-5CC3-B601-4B3AA758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107;p25">
            <a:extLst>
              <a:ext uri="{FF2B5EF4-FFF2-40B4-BE49-F238E27FC236}">
                <a16:creationId xmlns:a16="http://schemas.microsoft.com/office/drawing/2014/main" id="{18045F5F-36E6-12FD-A5F3-847760455D2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8;p25">
            <a:extLst>
              <a:ext uri="{FF2B5EF4-FFF2-40B4-BE49-F238E27FC236}">
                <a16:creationId xmlns:a16="http://schemas.microsoft.com/office/drawing/2014/main" id="{093595FC-9E5C-7980-A532-51F7241534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63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F075F7-24E6-E0D4-1BA4-6E00A89E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87" y="2103437"/>
            <a:ext cx="2232991" cy="1325563"/>
          </a:xfrm>
        </p:spPr>
        <p:txBody>
          <a:bodyPr/>
          <a:lstStyle/>
          <a:p>
            <a:r>
              <a:rPr lang="it-IT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  <a:r>
              <a:rPr lang="it-IT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6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DF0382-5044-7BDE-94FD-B38454CB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09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rigger of C burning in the stars</a:t>
            </a:r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F016CF75-0379-9E8A-1927-356AC932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12">
            <a:extLst>
              <a:ext uri="{FF2B5EF4-FFF2-40B4-BE49-F238E27FC236}">
                <a16:creationId xmlns:a16="http://schemas.microsoft.com/office/drawing/2014/main" id="{F2D821A8-42E3-6002-C277-7A7A989E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C79A00E-2F14-0B89-72EF-BEA23903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107;p25">
            <a:extLst>
              <a:ext uri="{FF2B5EF4-FFF2-40B4-BE49-F238E27FC236}">
                <a16:creationId xmlns:a16="http://schemas.microsoft.com/office/drawing/2014/main" id="{3C411A81-4233-FA51-2F98-AE389699E5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p25">
            <a:extLst>
              <a:ext uri="{FF2B5EF4-FFF2-40B4-BE49-F238E27FC236}">
                <a16:creationId xmlns:a16="http://schemas.microsoft.com/office/drawing/2014/main" id="{C64AD42F-B46A-4E54-DDB0-91937B876CF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37CAE05-CFEF-7EE2-9D62-1F8219214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86" y="899375"/>
            <a:ext cx="11448061" cy="50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2980E3-7E72-EFB0-EECF-123D7785E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2" y="894734"/>
            <a:ext cx="8634291" cy="5106527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DD621C9-7203-52D7-64C5-2D05115556BB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0515600" cy="89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0"/>
              </a:spcBef>
            </a:pPr>
            <a:r>
              <a:rPr lang="en-US" b="1" baseline="30000" dirty="0">
                <a:solidFill>
                  <a:srgbClr val="A7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solidFill>
                  <a:srgbClr val="A7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  <a:r>
              <a:rPr lang="en-US" b="1" baseline="30000" dirty="0">
                <a:solidFill>
                  <a:srgbClr val="A7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solidFill>
                  <a:srgbClr val="A7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trigger of C burning in the stars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F86029-5431-71BE-C281-97A70738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52" y="4114453"/>
            <a:ext cx="3656449" cy="2240759"/>
          </a:xfrm>
          <a:prstGeom prst="rect">
            <a:avLst/>
          </a:prstGeom>
        </p:spPr>
      </p:pic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CE4C80FE-FE8A-5BC0-CDE4-795439AC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840163A8-76A0-236D-B3F2-9C85FBE5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42CF8CD-738F-19D0-B901-7B37C2D3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107;p25">
            <a:extLst>
              <a:ext uri="{FF2B5EF4-FFF2-40B4-BE49-F238E27FC236}">
                <a16:creationId xmlns:a16="http://schemas.microsoft.com/office/drawing/2014/main" id="{3967186A-89FF-FA09-90AD-5E47BC2645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p25">
            <a:extLst>
              <a:ext uri="{FF2B5EF4-FFF2-40B4-BE49-F238E27FC236}">
                <a16:creationId xmlns:a16="http://schemas.microsoft.com/office/drawing/2014/main" id="{A2FC6113-A75A-B16A-ECA1-EC93363263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68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E73F9CD-397C-3B36-801E-78B76E75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111" y="3238856"/>
            <a:ext cx="4624657" cy="29586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395A17-78C1-7FE3-52F7-90BEA19E3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32" y="966295"/>
            <a:ext cx="8138677" cy="4227466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24B95201-CABD-8C60-A5C8-BACB4723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515600" cy="894735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rigger of C burning in the stars</a:t>
            </a:r>
          </a:p>
        </p:txBody>
      </p: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047D66D1-BF77-C143-5BA6-3329CAA6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793DDE09-6843-C5BD-E2BD-A56BCA8A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19CB61BA-550B-EAFE-BA9B-30579E14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107;p25">
            <a:extLst>
              <a:ext uri="{FF2B5EF4-FFF2-40B4-BE49-F238E27FC236}">
                <a16:creationId xmlns:a16="http://schemas.microsoft.com/office/drawing/2014/main" id="{8E762568-71CB-3B50-285B-4CE59724FFE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p25">
            <a:extLst>
              <a:ext uri="{FF2B5EF4-FFF2-40B4-BE49-F238E27FC236}">
                <a16:creationId xmlns:a16="http://schemas.microsoft.com/office/drawing/2014/main" id="{1DEC1F88-8F54-79E4-BD8E-6B1DCD87AE2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3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B9E55-D0C5-7175-5F71-4C871B142524}"/>
              </a:ext>
            </a:extLst>
          </p:cNvPr>
          <p:cNvSpPr txBox="1"/>
          <p:nvPr/>
        </p:nvSpPr>
        <p:spPr>
          <a:xfrm>
            <a:off x="0" y="90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Carbon target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@LNL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417E787-4C51-61BC-44B0-CE2582604EF5}"/>
              </a:ext>
            </a:extLst>
          </p:cNvPr>
          <p:cNvSpPr txBox="1"/>
          <p:nvPr/>
        </p:nvSpPr>
        <p:spPr>
          <a:xfrm>
            <a:off x="6151963" y="650713"/>
            <a:ext cx="219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 IRRADIATED</a:t>
            </a:r>
          </a:p>
        </p:txBody>
      </p: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B8708F57-08A6-D989-017C-B61A57FA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526BC4DC-B6AA-EE38-D70B-8DF5735C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BB05D817-B396-3DE2-A81D-DBEA8C5F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107;p25">
            <a:extLst>
              <a:ext uri="{FF2B5EF4-FFF2-40B4-BE49-F238E27FC236}">
                <a16:creationId xmlns:a16="http://schemas.microsoft.com/office/drawing/2014/main" id="{3A72AE87-144A-2D64-787C-6FCABAC1D3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p25">
            <a:extLst>
              <a:ext uri="{FF2B5EF4-FFF2-40B4-BE49-F238E27FC236}">
                <a16:creationId xmlns:a16="http://schemas.microsoft.com/office/drawing/2014/main" id="{D2E3C448-6AB3-96A8-F6B2-F86EAB19106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7390943-F78F-BB99-7BDB-7042638D7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/>
          <a:stretch/>
        </p:blipFill>
        <p:spPr>
          <a:xfrm>
            <a:off x="301925" y="650713"/>
            <a:ext cx="11418152" cy="5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18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2514AF-A4A8-A3D3-5F10-D9BE35532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07655"/>
          </a:xfrm>
        </p:spPr>
        <p:txBody>
          <a:bodyPr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Target design</a:t>
            </a:r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8D267E5-0605-62A1-F55C-EA3C4203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3FA4511F-C50F-0D9F-DA70-914EA3696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74483A2C-29B5-3263-F059-0BB03909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oogle Shape;107;p25">
            <a:extLst>
              <a:ext uri="{FF2B5EF4-FFF2-40B4-BE49-F238E27FC236}">
                <a16:creationId xmlns:a16="http://schemas.microsoft.com/office/drawing/2014/main" id="{7A68CF59-4574-EEF4-5601-8B68F6898EC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25">
            <a:extLst>
              <a:ext uri="{FF2B5EF4-FFF2-40B4-BE49-F238E27FC236}">
                <a16:creationId xmlns:a16="http://schemas.microsoft.com/office/drawing/2014/main" id="{9BD69842-16B5-4D74-E5A2-159FC32234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7B0376E-55B3-1A04-E10C-7E1181C09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04" y="892078"/>
            <a:ext cx="5437809" cy="489777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BC8F071-073D-CF2D-32D8-2F4349AF9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571" y="825910"/>
            <a:ext cx="5037506" cy="54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6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18828CA7-D07B-7B03-7EE7-20BCC875AD17}"/>
              </a:ext>
            </a:extLst>
          </p:cNvPr>
          <p:cNvGrpSpPr/>
          <p:nvPr/>
        </p:nvGrpSpPr>
        <p:grpSpPr>
          <a:xfrm>
            <a:off x="1360005" y="1090863"/>
            <a:ext cx="9319591" cy="5066435"/>
            <a:chOff x="2019299" y="1386093"/>
            <a:chExt cx="9319591" cy="506643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4844439-83B0-43CC-C0C2-BED8EBAFB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9299" y="1386093"/>
              <a:ext cx="9319591" cy="5066435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8E3C6F4D-BB9E-8ECB-6BAB-690C139C32B9}"/>
                </a:ext>
              </a:extLst>
            </p:cNvPr>
            <p:cNvSpPr/>
            <p:nvPr/>
          </p:nvSpPr>
          <p:spPr>
            <a:xfrm>
              <a:off x="2216425" y="5761965"/>
              <a:ext cx="6510131" cy="368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7C2D7A-AEAC-5D14-7668-4DA9873B880E}"/>
              </a:ext>
            </a:extLst>
          </p:cNvPr>
          <p:cNvSpPr txBox="1"/>
          <p:nvPr/>
        </p:nvSpPr>
        <p:spPr>
          <a:xfrm>
            <a:off x="765313" y="203566"/>
            <a:ext cx="1001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IRRADIATION TESTS @Felsenkeller (10-60 W,  </a:t>
            </a:r>
            <a:r>
              <a:rPr lang="it-IT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5626FD1C-E16A-CBE2-2084-F90E7E9C5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05" y="4463845"/>
            <a:ext cx="2114085" cy="1693453"/>
          </a:xfrm>
          <a:prstGeom prst="rect">
            <a:avLst/>
          </a:prstGeom>
        </p:spPr>
      </p:pic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B0AF97EE-6230-45DD-A7DB-E36BAFEC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4877B0A9-B6E1-CBC0-C2E4-F856948A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69C6B2F6-FC36-E8BE-AFE9-E405DF4D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107;p25">
            <a:extLst>
              <a:ext uri="{FF2B5EF4-FFF2-40B4-BE49-F238E27FC236}">
                <a16:creationId xmlns:a16="http://schemas.microsoft.com/office/drawing/2014/main" id="{2F366204-BA42-CB9B-EF7D-C2E0ABF659E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p25">
            <a:extLst>
              <a:ext uri="{FF2B5EF4-FFF2-40B4-BE49-F238E27FC236}">
                <a16:creationId xmlns:a16="http://schemas.microsoft.com/office/drawing/2014/main" id="{DC4BA508-7B3D-F6A1-ABF9-DC53D572D55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10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C476E-7C5E-101C-6B09-3329CC4B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724" y="731836"/>
            <a:ext cx="3694043" cy="1325563"/>
          </a:xfrm>
        </p:spPr>
        <p:txBody>
          <a:bodyPr/>
          <a:lstStyle/>
          <a:p>
            <a:r>
              <a:rPr lang="it-IT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Na(p,</a:t>
            </a:r>
            <a:r>
              <a:rPr lang="el-G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5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E445-55EB-EA56-BA4F-D5EA4931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48847113-05E0-5A94-9378-EEAE013A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Underground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laboratories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8">
            <a:extLst>
              <a:ext uri="{FF2B5EF4-FFF2-40B4-BE49-F238E27FC236}">
                <a16:creationId xmlns:a16="http://schemas.microsoft.com/office/drawing/2014/main" id="{E28B22F2-76AB-7AC3-038E-F87F579B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BB4ACF41-2999-AA6A-C81A-D9B5A28E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4">
            <a:extLst>
              <a:ext uri="{FF2B5EF4-FFF2-40B4-BE49-F238E27FC236}">
                <a16:creationId xmlns:a16="http://schemas.microsoft.com/office/drawing/2014/main" id="{B2237131-5573-2899-5C75-73054886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oogle Shape;107;p25">
            <a:extLst>
              <a:ext uri="{FF2B5EF4-FFF2-40B4-BE49-F238E27FC236}">
                <a16:creationId xmlns:a16="http://schemas.microsoft.com/office/drawing/2014/main" id="{D794BD95-1750-46E9-CAA9-0DC2B9058D5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8;p25">
            <a:extLst>
              <a:ext uri="{FF2B5EF4-FFF2-40B4-BE49-F238E27FC236}">
                <a16:creationId xmlns:a16="http://schemas.microsoft.com/office/drawing/2014/main" id="{249F2185-A6F6-F899-A824-B1A0CD6267B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3BB130B-B384-9BCA-2CDE-85E480163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42" y="1136718"/>
            <a:ext cx="9895943" cy="49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13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BF0A7D-7320-4121-4E43-E0C1629A55A5}"/>
              </a:ext>
            </a:extLst>
          </p:cNvPr>
          <p:cNvSpPr txBox="1"/>
          <p:nvPr/>
        </p:nvSpPr>
        <p:spPr>
          <a:xfrm>
            <a:off x="3240315" y="1112482"/>
            <a:ext cx="2405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400"/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3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32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1036A4-1A2C-7AF8-A916-AE83D3500016}"/>
              </a:ext>
            </a:extLst>
          </p:cNvPr>
          <p:cNvSpPr txBox="1"/>
          <p:nvPr/>
        </p:nvSpPr>
        <p:spPr>
          <a:xfrm>
            <a:off x="3271099" y="1713964"/>
            <a:ext cx="2560358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Sodium Niobate target deposited on tantalum for </a:t>
            </a:r>
            <a:r>
              <a:rPr lang="en-US" sz="1867" baseline="30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Na(p,</a:t>
            </a:r>
            <a:r>
              <a:rPr lang="el-GR" sz="1867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67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Ne reaction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C3CC93-B5BD-EABE-3BA2-1ADC58EF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3" r="27737" b="7562"/>
          <a:stretch/>
        </p:blipFill>
        <p:spPr>
          <a:xfrm>
            <a:off x="9179067" y="3899509"/>
            <a:ext cx="2276119" cy="213391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ECA311-FBA0-85B3-8CCC-AC110CACA61D}"/>
              </a:ext>
            </a:extLst>
          </p:cNvPr>
          <p:cNvSpPr txBox="1"/>
          <p:nvPr/>
        </p:nvSpPr>
        <p:spPr>
          <a:xfrm>
            <a:off x="9354877" y="5401593"/>
            <a:ext cx="1998923" cy="5438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Irradiated Na</a:t>
            </a:r>
            <a:r>
              <a:rPr lang="en-US" sz="1467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467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67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 Target </a:t>
            </a:r>
            <a:endParaRPr lang="en-GB" sz="14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262E9FDF-743E-A0FC-F5E8-DB35F8AD3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905" y="1047790"/>
            <a:ext cx="3133623" cy="234643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CC19A61-2ED1-044B-AD5D-FE48C7A388A2}"/>
              </a:ext>
            </a:extLst>
          </p:cNvPr>
          <p:cNvSpPr txBox="1"/>
          <p:nvPr/>
        </p:nvSpPr>
        <p:spPr>
          <a:xfrm>
            <a:off x="9031823" y="3273366"/>
            <a:ext cx="3022704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67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67" dirty="0">
                <a:latin typeface="Arial" panose="020B0604020202020204" pitchFamily="34" charset="0"/>
                <a:cs typeface="Arial" panose="020B0604020202020204" pitchFamily="34" charset="0"/>
              </a:rPr>
              <a:t>= 311.63, Q = 11.5 C</a:t>
            </a:r>
          </a:p>
          <a:p>
            <a:pPr algn="l"/>
            <a:r>
              <a:rPr lang="en-GB" sz="1467" dirty="0">
                <a:latin typeface="Arial" panose="020B0604020202020204" pitchFamily="34" charset="0"/>
                <a:cs typeface="Arial" panose="020B0604020202020204" pitchFamily="34" charset="0"/>
              </a:rPr>
              <a:t>Long run target stability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5B6A8ED-C4ED-DF31-3483-979B089C8105}"/>
              </a:ext>
            </a:extLst>
          </p:cNvPr>
          <p:cNvSpPr/>
          <p:nvPr/>
        </p:nvSpPr>
        <p:spPr>
          <a:xfrm>
            <a:off x="5934763" y="1220394"/>
            <a:ext cx="3035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Sputtered Sodium Niobate target is best candidate for the experiment at LUNA400  </a:t>
            </a:r>
          </a:p>
        </p:txBody>
      </p:sp>
      <p:pic>
        <p:nvPicPr>
          <p:cNvPr id="33" name="Immagine 32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47B04F0D-55D7-F99A-02C4-FAB9B764D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99" y="3982324"/>
            <a:ext cx="2257367" cy="21339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1848A9-E69F-1878-E0EE-12F1664CC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9" y="1185611"/>
            <a:ext cx="2935740" cy="260073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8418E94-924F-1C65-7E28-B20AE48C0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01" y="3824543"/>
            <a:ext cx="2650017" cy="240000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3310516-CB52-BCB3-D0B1-4234D4FEBD38}"/>
              </a:ext>
            </a:extLst>
          </p:cNvPr>
          <p:cNvSpPr txBox="1"/>
          <p:nvPr/>
        </p:nvSpPr>
        <p:spPr>
          <a:xfrm>
            <a:off x="6126119" y="4117945"/>
            <a:ext cx="28866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process optimization underway. 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endurance results are positive compared to evaporated sodium tungstate. 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01C96E9E-3561-CBD4-D6F6-92EDD9CB2846}"/>
              </a:ext>
            </a:extLst>
          </p:cNvPr>
          <p:cNvCxnSpPr>
            <a:cxnSpLocks/>
          </p:cNvCxnSpPr>
          <p:nvPr/>
        </p:nvCxnSpPr>
        <p:spPr>
          <a:xfrm>
            <a:off x="7934793" y="1220394"/>
            <a:ext cx="9861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45140D67-6EE1-8A7B-6475-AF38E3B42E83}"/>
              </a:ext>
            </a:extLst>
          </p:cNvPr>
          <p:cNvCxnSpPr>
            <a:cxnSpLocks/>
          </p:cNvCxnSpPr>
          <p:nvPr/>
        </p:nvCxnSpPr>
        <p:spPr>
          <a:xfrm flipH="1">
            <a:off x="5701102" y="5282610"/>
            <a:ext cx="47754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57666D-A701-5FFC-53DB-966B777425D8}"/>
              </a:ext>
            </a:extLst>
          </p:cNvPr>
          <p:cNvSpPr txBox="1"/>
          <p:nvPr/>
        </p:nvSpPr>
        <p:spPr>
          <a:xfrm>
            <a:off x="-17463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IRRADIATION TESTS @LUNA 400</a:t>
            </a:r>
          </a:p>
        </p:txBody>
      </p: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2538EA9F-C3AB-3511-B9E4-7D09854D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832BDA99-FD3F-8D4B-5A51-F5477ABA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F1F8F475-EADE-8586-4811-736874B14EF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107;p25">
            <a:extLst>
              <a:ext uri="{FF2B5EF4-FFF2-40B4-BE49-F238E27FC236}">
                <a16:creationId xmlns:a16="http://schemas.microsoft.com/office/drawing/2014/main" id="{E58509FA-D9CE-D0B2-4D42-E0DE14731E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8;p25">
            <a:extLst>
              <a:ext uri="{FF2B5EF4-FFF2-40B4-BE49-F238E27FC236}">
                <a16:creationId xmlns:a16="http://schemas.microsoft.com/office/drawing/2014/main" id="{9BC6BC41-FBBA-8A19-321D-4F16F559B99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829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5A8E40-6186-2CF2-B823-7227D047B5E2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it-IT" sz="48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it-IT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91C70A-ED5B-1396-8318-5AEE903D2186}"/>
              </a:ext>
            </a:extLst>
          </p:cNvPr>
          <p:cNvSpPr txBox="1"/>
          <p:nvPr/>
        </p:nvSpPr>
        <p:spPr>
          <a:xfrm>
            <a:off x="909220" y="1232070"/>
            <a:ext cx="9939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LNL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committed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targets with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features (endurance,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low BIB…) to the LUNA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 WP and Executive Board.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New 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are under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 future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campaingns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un-common alcaline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expertize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appreciated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(HiPIMS) plasma PVD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8">
            <a:extLst>
              <a:ext uri="{FF2B5EF4-FFF2-40B4-BE49-F238E27FC236}">
                <a16:creationId xmlns:a16="http://schemas.microsoft.com/office/drawing/2014/main" id="{2A57AB12-E46F-B176-F902-68435A15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AE0B4DC4-476A-9768-95ED-2F6B6A96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8C9FBEB2-2333-9F9D-8569-3CE208E0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107;p25">
            <a:extLst>
              <a:ext uri="{FF2B5EF4-FFF2-40B4-BE49-F238E27FC236}">
                <a16:creationId xmlns:a16="http://schemas.microsoft.com/office/drawing/2014/main" id="{CACBE855-79DF-A756-DD96-E588CB9CE8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8;p25">
            <a:extLst>
              <a:ext uri="{FF2B5EF4-FFF2-40B4-BE49-F238E27FC236}">
                <a16:creationId xmlns:a16="http://schemas.microsoft.com/office/drawing/2014/main" id="{88E08539-23EC-66DC-7003-080A5F25C7C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94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C627-026A-A2A0-BC8D-C89047BE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34"/>
            <a:ext cx="12192000" cy="983677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Gamma background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@ LNGS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E8E136-B1E5-0BC3-0DEA-4F8E457A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418" y="780535"/>
            <a:ext cx="7174086" cy="4951810"/>
          </a:xfrm>
          <a:prstGeom prst="rect">
            <a:avLst/>
          </a:prstGeom>
        </p:spPr>
      </p:pic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17A61B95-7982-AE6A-8D9C-16347633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D76EEF82-3DDE-9DDD-DA45-B92C499D8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5BC2DE-8810-8869-F71E-8837FA47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107;p25">
            <a:extLst>
              <a:ext uri="{FF2B5EF4-FFF2-40B4-BE49-F238E27FC236}">
                <a16:creationId xmlns:a16="http://schemas.microsoft.com/office/drawing/2014/main" id="{ED4CC367-C1FD-F857-793E-A3B67CE020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8;p25">
            <a:extLst>
              <a:ext uri="{FF2B5EF4-FFF2-40B4-BE49-F238E27FC236}">
                <a16:creationId xmlns:a16="http://schemas.microsoft.com/office/drawing/2014/main" id="{D4654F6A-3A40-348B-924B-D559559226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03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290F-DEA8-5EEE-4855-9DB5728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@ LUNA 400</a:t>
            </a:r>
          </a:p>
        </p:txBody>
      </p:sp>
      <p:sp>
        <p:nvSpPr>
          <p:cNvPr id="7" name="Date Placeholder 8">
            <a:extLst>
              <a:ext uri="{FF2B5EF4-FFF2-40B4-BE49-F238E27FC236}">
                <a16:creationId xmlns:a16="http://schemas.microsoft.com/office/drawing/2014/main" id="{14CD802A-4AD0-498C-7BC3-FE0CFF6A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03C95EB8-F9A4-C156-0B17-3099B541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5AD33396-837A-C5A0-963F-B6E8BE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07;p25">
            <a:extLst>
              <a:ext uri="{FF2B5EF4-FFF2-40B4-BE49-F238E27FC236}">
                <a16:creationId xmlns:a16="http://schemas.microsoft.com/office/drawing/2014/main" id="{174894DB-48E0-98B3-0117-06B3F98779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25">
            <a:extLst>
              <a:ext uri="{FF2B5EF4-FFF2-40B4-BE49-F238E27FC236}">
                <a16:creationId xmlns:a16="http://schemas.microsoft.com/office/drawing/2014/main" id="{388ECC93-F3E4-8923-E515-4DD88A5664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7A459D5-754C-0698-041A-7D200984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343818"/>
            <a:ext cx="10639245" cy="44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290F-DEA8-5EEE-4855-9DB5728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39" y="1825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@ the new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IBF of LNGS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8EB8877-8974-B55A-CB56-E23108EC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8" y="1343818"/>
            <a:ext cx="11095759" cy="4545145"/>
          </a:xfrm>
          <a:prstGeom prst="rect">
            <a:avLst/>
          </a:prstGeom>
        </p:spPr>
      </p:pic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130AADB9-346E-2DF6-5AE1-18E74B2F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6E34D6F3-FC81-F168-E612-663D0D2E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4">
            <a:extLst>
              <a:ext uri="{FF2B5EF4-FFF2-40B4-BE49-F238E27FC236}">
                <a16:creationId xmlns:a16="http://schemas.microsoft.com/office/drawing/2014/main" id="{7BA593B6-3761-678E-EFC4-7CF4E6D0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oogle Shape;107;p25">
            <a:extLst>
              <a:ext uri="{FF2B5EF4-FFF2-40B4-BE49-F238E27FC236}">
                <a16:creationId xmlns:a16="http://schemas.microsoft.com/office/drawing/2014/main" id="{E716E12F-97A5-AB08-3714-3635C9E70A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8;p25">
            <a:extLst>
              <a:ext uri="{FF2B5EF4-FFF2-40B4-BE49-F238E27FC236}">
                <a16:creationId xmlns:a16="http://schemas.microsoft.com/office/drawing/2014/main" id="{04556085-FB04-6F57-F595-A5F0B0C4F9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73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D9958-3926-E446-DEC1-ECAF75AD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LUNA 400 and the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new IBF facility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LNGS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6D7292-D357-E0AC-0B84-AED585CA1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3" y="1389056"/>
            <a:ext cx="7011337" cy="4235572"/>
          </a:xfrm>
          <a:prstGeom prst="rect">
            <a:avLst/>
          </a:prstGeom>
        </p:spPr>
      </p:pic>
      <p:pic>
        <p:nvPicPr>
          <p:cNvPr id="5" name="Immagine 12">
            <a:extLst>
              <a:ext uri="{FF2B5EF4-FFF2-40B4-BE49-F238E27FC236}">
                <a16:creationId xmlns:a16="http://schemas.microsoft.com/office/drawing/2014/main" id="{8A3DF167-6E74-E8BA-1BAF-170A3A5B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b="10187"/>
          <a:stretch/>
        </p:blipFill>
        <p:spPr>
          <a:xfrm>
            <a:off x="7449737" y="1393841"/>
            <a:ext cx="4476357" cy="2445977"/>
          </a:xfrm>
          <a:prstGeom prst="rect">
            <a:avLst/>
          </a:prstGeom>
          <a:ln w="22225">
            <a:solidFill>
              <a:srgbClr val="333333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85FE3A-3ED1-5E9C-C305-E4AB4CD55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4" b="12311"/>
          <a:stretch/>
        </p:blipFill>
        <p:spPr bwMode="auto">
          <a:xfrm>
            <a:off x="4403035" y="4050224"/>
            <a:ext cx="4834708" cy="2327749"/>
          </a:xfrm>
          <a:prstGeom prst="rect">
            <a:avLst/>
          </a:prstGeom>
          <a:noFill/>
          <a:ln w="22225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10">
            <a:extLst>
              <a:ext uri="{FF2B5EF4-FFF2-40B4-BE49-F238E27FC236}">
                <a16:creationId xmlns:a16="http://schemas.microsoft.com/office/drawing/2014/main" id="{A16E9A0F-1F17-0279-F3C9-92D4CA57488B}"/>
              </a:ext>
            </a:extLst>
          </p:cNvPr>
          <p:cNvSpPr/>
          <p:nvPr/>
        </p:nvSpPr>
        <p:spPr>
          <a:xfrm>
            <a:off x="7578871" y="3030368"/>
            <a:ext cx="1646591" cy="6620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LUNA 400 kV</a:t>
            </a: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(2001-today)</a:t>
            </a:r>
          </a:p>
        </p:txBody>
      </p:sp>
      <p:sp>
        <p:nvSpPr>
          <p:cNvPr id="8" name="CustomShape 10">
            <a:extLst>
              <a:ext uri="{FF2B5EF4-FFF2-40B4-BE49-F238E27FC236}">
                <a16:creationId xmlns:a16="http://schemas.microsoft.com/office/drawing/2014/main" id="{6BB4C481-4161-773F-40F5-316C55A3CBCD}"/>
              </a:ext>
            </a:extLst>
          </p:cNvPr>
          <p:cNvSpPr/>
          <p:nvPr/>
        </p:nvSpPr>
        <p:spPr>
          <a:xfrm>
            <a:off x="4782675" y="5553087"/>
            <a:ext cx="2822337" cy="6620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60840" rIns="90000" bIns="4500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LUNA-MV </a:t>
            </a:r>
            <a:r>
              <a:rPr lang="en-US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Bellotti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IBF</a:t>
            </a:r>
          </a:p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(today-????)</a:t>
            </a:r>
          </a:p>
        </p:txBody>
      </p:sp>
      <p:sp>
        <p:nvSpPr>
          <p:cNvPr id="3" name="Date Placeholder 8">
            <a:extLst>
              <a:ext uri="{FF2B5EF4-FFF2-40B4-BE49-F238E27FC236}">
                <a16:creationId xmlns:a16="http://schemas.microsoft.com/office/drawing/2014/main" id="{A5C3AEE7-195C-CE98-960E-135A0ADE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12">
            <a:extLst>
              <a:ext uri="{FF2B5EF4-FFF2-40B4-BE49-F238E27FC236}">
                <a16:creationId xmlns:a16="http://schemas.microsoft.com/office/drawing/2014/main" id="{B1C771AC-CC1E-2EE4-E0BF-F7909342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3605D9-BAEF-1871-273E-9E4062E1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107;p25">
            <a:extLst>
              <a:ext uri="{FF2B5EF4-FFF2-40B4-BE49-F238E27FC236}">
                <a16:creationId xmlns:a16="http://schemas.microsoft.com/office/drawing/2014/main" id="{E27D7C80-5A8C-2951-41E5-996112B3227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p25">
            <a:extLst>
              <a:ext uri="{FF2B5EF4-FFF2-40B4-BE49-F238E27FC236}">
                <a16:creationId xmlns:a16="http://schemas.microsoft.com/office/drawing/2014/main" id="{4C9EE611-9443-A6DF-8660-9808B77468C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25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2CDD8F-64F5-5DC8-E90C-6FBCF44CC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21" y="929758"/>
            <a:ext cx="3267531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DF0382-5044-7BDE-94FD-B38454CB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64" y="0"/>
            <a:ext cx="10515600" cy="1047361"/>
          </a:xfrm>
        </p:spPr>
        <p:txBody>
          <a:bodyPr>
            <a:normAutofit fontScale="90000"/>
          </a:bodyPr>
          <a:lstStyle/>
          <a:p>
            <a:r>
              <a:rPr lang="en-US" sz="4400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4400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N(p,𝛄)</a:t>
            </a:r>
            <a:r>
              <a:rPr lang="en-US" sz="4400" i="0" u="none" strike="noStrike" baseline="30000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4400" i="0" u="none" strike="noStrike" dirty="0">
                <a:solidFill>
                  <a:srgbClr val="A72A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bottleneck of the CNO cycle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56BB0-D820-63D1-3DC3-1D493B2A8A69}"/>
              </a:ext>
            </a:extLst>
          </p:cNvPr>
          <p:cNvSpPr txBox="1"/>
          <p:nvPr/>
        </p:nvSpPr>
        <p:spPr>
          <a:xfrm>
            <a:off x="6741837" y="2346937"/>
            <a:ext cx="46410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Goals of the high-energy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resonant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(to ground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summing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a wide energy range!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B0CEB-B1CD-A32A-F28D-C15FB394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39" y="1932127"/>
            <a:ext cx="5334462" cy="3642676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FF837F59-762D-1048-22E1-4CEEC155897B}"/>
              </a:ext>
            </a:extLst>
          </p:cNvPr>
          <p:cNvSpPr/>
          <p:nvPr/>
        </p:nvSpPr>
        <p:spPr>
          <a:xfrm rot="5400000">
            <a:off x="1863109" y="4982189"/>
            <a:ext cx="177920" cy="1063000"/>
          </a:xfrm>
          <a:prstGeom prst="rightBrace">
            <a:avLst>
              <a:gd name="adj1" fmla="val 308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873F9-2963-B8E4-9043-DBE7085C4C90}"/>
              </a:ext>
            </a:extLst>
          </p:cNvPr>
          <p:cNvSpPr txBox="1"/>
          <p:nvPr/>
        </p:nvSpPr>
        <p:spPr>
          <a:xfrm>
            <a:off x="1274093" y="5665272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LUNA-400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70-370 keV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45075BB-9A3C-13BC-F0B7-97F429A18D96}"/>
              </a:ext>
            </a:extLst>
          </p:cNvPr>
          <p:cNvSpPr/>
          <p:nvPr/>
        </p:nvSpPr>
        <p:spPr>
          <a:xfrm rot="5400000">
            <a:off x="3939835" y="3652490"/>
            <a:ext cx="177920" cy="3869366"/>
          </a:xfrm>
          <a:prstGeom prst="rightBrace">
            <a:avLst>
              <a:gd name="adj1" fmla="val 3088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824B8-7A5E-6789-4698-31333F256D5E}"/>
              </a:ext>
            </a:extLst>
          </p:cNvPr>
          <p:cNvSpPr txBox="1"/>
          <p:nvPr/>
        </p:nvSpPr>
        <p:spPr>
          <a:xfrm>
            <a:off x="2730683" y="5665272"/>
            <a:ext cx="196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LUNA-MV</a:t>
            </a:r>
          </a:p>
          <a:p>
            <a:pPr algn="ctr"/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keV-1.3 MeV</a:t>
            </a:r>
          </a:p>
        </p:txBody>
      </p: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34A912ED-507B-7080-4460-75AB5AF70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9E41A508-1A9F-E770-21A3-F57D8043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A231AA90-B697-CE95-91EC-172B1DFA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107;p25">
            <a:extLst>
              <a:ext uri="{FF2B5EF4-FFF2-40B4-BE49-F238E27FC236}">
                <a16:creationId xmlns:a16="http://schemas.microsoft.com/office/drawing/2014/main" id="{1FE34352-8249-6880-97FD-92EC085655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8;p25">
            <a:extLst>
              <a:ext uri="{FF2B5EF4-FFF2-40B4-BE49-F238E27FC236}">
                <a16:creationId xmlns:a16="http://schemas.microsoft.com/office/drawing/2014/main" id="{C89D43B9-E42A-0149-44E4-B284B85FE7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09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4B872A-C748-900A-4151-AFC8BA00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102" y="4218846"/>
            <a:ext cx="2410222" cy="21142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0E529A-A2A1-0C45-5E8E-B4D04530E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67" t="22286" r="5164" b="46639"/>
          <a:stretch/>
        </p:blipFill>
        <p:spPr>
          <a:xfrm>
            <a:off x="6827599" y="830997"/>
            <a:ext cx="4803873" cy="1678542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32756A6-F893-1B34-205E-8F653FD7A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737987" y="4357405"/>
            <a:ext cx="3982090" cy="1975729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B70A68-F48D-36AB-5993-7A700115C322}"/>
              </a:ext>
            </a:extLst>
          </p:cNvPr>
          <p:cNvSpPr txBox="1"/>
          <p:nvPr/>
        </p:nvSpPr>
        <p:spPr>
          <a:xfrm>
            <a:off x="361100" y="915448"/>
            <a:ext cx="61053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it-IT" sz="2400" b="1" baseline="46000" dirty="0">
                <a:latin typeface="Arial" panose="020B0604020202020204" pitchFamily="34" charset="0"/>
                <a:cs typeface="Arial" panose="020B0604020202020204" pitchFamily="34" charset="0"/>
              </a:rPr>
              <a:t>(14)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N and Ta</a:t>
            </a:r>
            <a:r>
              <a:rPr lang="it-IT" sz="2400" b="1" baseline="46000" dirty="0">
                <a:latin typeface="Arial" panose="020B0604020202020204" pitchFamily="34" charset="0"/>
                <a:cs typeface="Arial" panose="020B0604020202020204" pitchFamily="34" charset="0"/>
              </a:rPr>
              <a:t>(14)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N and Ta (PVD)</a:t>
            </a:r>
          </a:p>
          <a:p>
            <a:pPr marL="504000" lvl="1" indent="-4572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4000" lvl="1" indent="-4572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 endurance/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4000" lvl="1" indent="-4572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gamma background</a:t>
            </a:r>
          </a:p>
          <a:p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IBA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(EBS, NRA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), (d,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@ AN2000 and CN)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SEM-EDS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AFM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FDCA45-5508-D21D-698B-4A3E7F4EB999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it-IT" sz="4800" b="1" dirty="0">
                <a:latin typeface="Arial" panose="020B0604020202020204" pitchFamily="34" charset="0"/>
                <a:cs typeface="Arial" panose="020B0604020202020204" pitchFamily="34" charset="0"/>
              </a:rPr>
              <a:t> Solid Targets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DSC_4780reduced">
            <a:extLst>
              <a:ext uri="{FF2B5EF4-FFF2-40B4-BE49-F238E27FC236}">
                <a16:creationId xmlns:a16="http://schemas.microsoft.com/office/drawing/2014/main" id="{1AF0DCAF-BD7D-12D0-293C-B8685BEFC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0"/>
          <a:stretch>
            <a:fillRect/>
          </a:stretch>
        </p:blipFill>
        <p:spPr bwMode="auto">
          <a:xfrm>
            <a:off x="2962464" y="2463260"/>
            <a:ext cx="2589068" cy="193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B450C28-0C1E-90D0-9E45-22F854D1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0" y="2605688"/>
            <a:ext cx="2434275" cy="16466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660D4F-7826-CB1A-7753-440E42F8B656}"/>
              </a:ext>
            </a:extLst>
          </p:cNvPr>
          <p:cNvSpPr txBox="1"/>
          <p:nvPr/>
        </p:nvSpPr>
        <p:spPr>
          <a:xfrm>
            <a:off x="5713011" y="2655233"/>
            <a:ext cx="61053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PREPARATION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(Lab. di fisica dei materiali)</a:t>
            </a:r>
          </a:p>
          <a:p>
            <a:pPr marL="36000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isotopic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enriched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gas)</a:t>
            </a:r>
          </a:p>
          <a:p>
            <a:pPr marL="36000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time optical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HiPIMS,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DC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473ECFA1-7866-C2F8-821A-B19FD254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0580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valentino.rigato@lnl.infn.it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(LUNA collaboration)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FCA82FD6-AEC1-45F0-EA4A-404742FF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CSN3 –LNL   3 Apr 2024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589CBD4B-803D-B8CA-9AB9-23DD7EF3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F7DFE8-7AF7-4380-A3A6-108C9658EA02}" type="slidenum"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07;p25">
            <a:extLst>
              <a:ext uri="{FF2B5EF4-FFF2-40B4-BE49-F238E27FC236}">
                <a16:creationId xmlns:a16="http://schemas.microsoft.com/office/drawing/2014/main" id="{0A1D18DD-8CD2-C472-FADF-72801CDDFC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55212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25">
            <a:extLst>
              <a:ext uri="{FF2B5EF4-FFF2-40B4-BE49-F238E27FC236}">
                <a16:creationId xmlns:a16="http://schemas.microsoft.com/office/drawing/2014/main" id="{2F05888B-BE8F-F113-4330-CF99A22ECF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605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653B33DB2A94DA2E1FEEF1B172D13" ma:contentTypeVersion="4" ma:contentTypeDescription="Create a new document." ma:contentTypeScope="" ma:versionID="5cad2ff8e1ea02814c1bf2be9960760e">
  <xsd:schema xmlns:xsd="http://www.w3.org/2001/XMLSchema" xmlns:xs="http://www.w3.org/2001/XMLSchema" xmlns:p="http://schemas.microsoft.com/office/2006/metadata/properties" xmlns:ns3="b0f300e0-35f8-43ea-b1a2-e9824d1e800a" targetNamespace="http://schemas.microsoft.com/office/2006/metadata/properties" ma:root="true" ma:fieldsID="df2bede4184d6f84ec6c7fdfe90fb919" ns3:_="">
    <xsd:import namespace="b0f300e0-35f8-43ea-b1a2-e9824d1e80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300e0-35f8-43ea-b1a2-e9824d1e8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216752-9835-4D7D-A38A-1182E7A3E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300e0-35f8-43ea-b1a2-e9824d1e8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BA1E02-6D1C-4EE6-AC44-B5EABA7EAB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3659F5-71F0-4330-8136-FC9E120AD4AD}">
  <ds:schemaRefs>
    <ds:schemaRef ds:uri="b0f300e0-35f8-43ea-b1a2-e9824d1e800a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983</Words>
  <Application>Microsoft Office PowerPoint</Application>
  <PresentationFormat>Widescreen</PresentationFormat>
  <Paragraphs>151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di Office</vt:lpstr>
      <vt:lpstr>Presentazione standard di PowerPoint</vt:lpstr>
      <vt:lpstr>Underground laboratories for Nuclear Astrophysics</vt:lpstr>
      <vt:lpstr>Gamma background reduction @ LNGS</vt:lpstr>
      <vt:lpstr>LUNA @ LUNA 400</vt:lpstr>
      <vt:lpstr>LUNA @ the new IBF of LNGS</vt:lpstr>
      <vt:lpstr>LUNA 400 and the the new IBF facility at LNGS</vt:lpstr>
      <vt:lpstr>Presentazione standard di PowerPoint</vt:lpstr>
      <vt:lpstr>14N(p,𝛄)15O: the bottleneck of the CNO cycle</vt:lpstr>
      <vt:lpstr>Presentazione standard di PowerPoint</vt:lpstr>
      <vt:lpstr>Presentazione standard di PowerPoint</vt:lpstr>
      <vt:lpstr>LUNA MV – running experiments </vt:lpstr>
      <vt:lpstr>12C+12C</vt:lpstr>
      <vt:lpstr>12C+12C: trigger of C burning in the stars</vt:lpstr>
      <vt:lpstr>Presentazione standard di PowerPoint</vt:lpstr>
      <vt:lpstr>12C+12C: trigger of C burning in the stars</vt:lpstr>
      <vt:lpstr>Presentazione standard di PowerPoint</vt:lpstr>
      <vt:lpstr>Target design</vt:lpstr>
      <vt:lpstr>Presentazione standard di PowerPoint</vt:lpstr>
      <vt:lpstr>23Na(p,α)20Ne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Underground laboratories for Nuclear Astrophysics</dc:title>
  <dc:creator>Valentino Rigato</dc:creator>
  <cp:lastModifiedBy>Valentino Rigato</cp:lastModifiedBy>
  <cp:revision>58</cp:revision>
  <cp:lastPrinted>2024-04-02T18:12:06Z</cp:lastPrinted>
  <dcterms:created xsi:type="dcterms:W3CDTF">2024-03-28T10:15:09Z</dcterms:created>
  <dcterms:modified xsi:type="dcterms:W3CDTF">2024-04-02T18:14:18Z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0x010100607653B33DB2A94DA2E1FEEF1B172D13</vt:lpwstr>
  </property>
</Properties>
</file>