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6"/>
  </p:notesMasterIdLst>
  <p:sldIdLst>
    <p:sldId id="256" r:id="rId4"/>
    <p:sldId id="2073" r:id="rId5"/>
    <p:sldId id="264" r:id="rId6"/>
    <p:sldId id="258" r:id="rId7"/>
    <p:sldId id="259" r:id="rId8"/>
    <p:sldId id="2046" r:id="rId9"/>
    <p:sldId id="260" r:id="rId10"/>
    <p:sldId id="682" r:id="rId11"/>
    <p:sldId id="683" r:id="rId12"/>
    <p:sldId id="261" r:id="rId13"/>
    <p:sldId id="262" r:id="rId14"/>
    <p:sldId id="635" r:id="rId15"/>
    <p:sldId id="630" r:id="rId16"/>
    <p:sldId id="633" r:id="rId17"/>
    <p:sldId id="636" r:id="rId18"/>
    <p:sldId id="263" r:id="rId19"/>
    <p:sldId id="639" r:id="rId20"/>
    <p:sldId id="2072" r:id="rId21"/>
    <p:sldId id="2074" r:id="rId22"/>
    <p:sldId id="2034" r:id="rId23"/>
    <p:sldId id="2032" r:id="rId24"/>
    <p:sldId id="2019" r:id="rId25"/>
    <p:sldId id="2035" r:id="rId26"/>
    <p:sldId id="2033" r:id="rId27"/>
    <p:sldId id="2042" r:id="rId28"/>
    <p:sldId id="2039" r:id="rId29"/>
    <p:sldId id="2040" r:id="rId30"/>
    <p:sldId id="640" r:id="rId31"/>
    <p:sldId id="2045" r:id="rId32"/>
    <p:sldId id="2038" r:id="rId33"/>
    <p:sldId id="2044" r:id="rId34"/>
    <p:sldId id="2043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94"/>
  </p:normalViewPr>
  <p:slideViewPr>
    <p:cSldViewPr snapToGrid="0">
      <p:cViewPr varScale="1">
        <p:scale>
          <a:sx n="121" d="100"/>
          <a:sy n="121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536C16-979C-42B2-8F2C-99C90B4F4AF1}" type="doc">
      <dgm:prSet loTypeId="urn:microsoft.com/office/officeart/2005/8/layout/gear1" loCatId="relationship" qsTypeId="urn:microsoft.com/office/officeart/2005/8/quickstyle/simple4" qsCatId="simple" csTypeId="urn:microsoft.com/office/officeart/2005/8/colors/accent1_2" csCatId="accent1" phldr="1"/>
      <dgm:spPr/>
    </dgm:pt>
    <dgm:pt modelId="{5A0A1B86-E435-44D2-BDFD-F9D68C6BBBBD}">
      <dgm:prSet phldrT="[Text]" custT="1"/>
      <dgm:spPr/>
      <dgm:t>
        <a:bodyPr/>
        <a:lstStyle/>
        <a:p>
          <a:r>
            <a:rPr lang="en-US" sz="1200" dirty="0"/>
            <a:t>Nuclear Structure</a:t>
          </a:r>
        </a:p>
      </dgm:t>
    </dgm:pt>
    <dgm:pt modelId="{96502254-1B39-43D2-BDE6-7E04B2CCC67C}" type="parTrans" cxnId="{E139C884-E933-40A4-9029-244137AC3F37}">
      <dgm:prSet/>
      <dgm:spPr/>
      <dgm:t>
        <a:bodyPr/>
        <a:lstStyle/>
        <a:p>
          <a:endParaRPr lang="en-US"/>
        </a:p>
      </dgm:t>
    </dgm:pt>
    <dgm:pt modelId="{590B1E51-1439-4FF6-A893-FD0929978BBA}" type="sibTrans" cxnId="{E139C884-E933-40A4-9029-244137AC3F37}">
      <dgm:prSet/>
      <dgm:spPr/>
      <dgm:t>
        <a:bodyPr/>
        <a:lstStyle/>
        <a:p>
          <a:endParaRPr lang="en-US"/>
        </a:p>
      </dgm:t>
    </dgm:pt>
    <dgm:pt modelId="{4917D035-D093-4001-A412-BF26FB2736EF}">
      <dgm:prSet phldrT="[Text]" custT="1"/>
      <dgm:spPr/>
      <dgm:t>
        <a:bodyPr/>
        <a:lstStyle/>
        <a:p>
          <a:r>
            <a:rPr lang="en-US" sz="1100" dirty="0"/>
            <a:t>Clustering</a:t>
          </a:r>
        </a:p>
      </dgm:t>
    </dgm:pt>
    <dgm:pt modelId="{9AA43D9B-9B6D-42E7-A7C7-74468C82C7C6}" type="parTrans" cxnId="{09E39448-9028-4DD8-8BBD-03A10D6C2590}">
      <dgm:prSet/>
      <dgm:spPr/>
      <dgm:t>
        <a:bodyPr/>
        <a:lstStyle/>
        <a:p>
          <a:endParaRPr lang="en-US"/>
        </a:p>
      </dgm:t>
    </dgm:pt>
    <dgm:pt modelId="{45E6880B-B46C-43D5-8828-4E35F944A6D3}" type="sibTrans" cxnId="{09E39448-9028-4DD8-8BBD-03A10D6C2590}">
      <dgm:prSet/>
      <dgm:spPr/>
      <dgm:t>
        <a:bodyPr/>
        <a:lstStyle/>
        <a:p>
          <a:endParaRPr lang="en-US"/>
        </a:p>
      </dgm:t>
    </dgm:pt>
    <dgm:pt modelId="{B9E85E3B-6B00-4FE0-9FF6-06A64D5C8336}" type="pres">
      <dgm:prSet presAssocID="{DD536C16-979C-42B2-8F2C-99C90B4F4AF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236EA9D-74D0-4289-A92A-259878CB161B}" type="pres">
      <dgm:prSet presAssocID="{5A0A1B86-E435-44D2-BDFD-F9D68C6BBBBD}" presName="gear1" presStyleLbl="node1" presStyleIdx="0" presStyleCnt="2" custLinFactNeighborX="8158" custLinFactNeighborY="7718">
        <dgm:presLayoutVars>
          <dgm:chMax val="1"/>
          <dgm:bulletEnabled val="1"/>
        </dgm:presLayoutVars>
      </dgm:prSet>
      <dgm:spPr/>
    </dgm:pt>
    <dgm:pt modelId="{9428CD88-0554-4BEE-93C3-7DD882DCB508}" type="pres">
      <dgm:prSet presAssocID="{5A0A1B86-E435-44D2-BDFD-F9D68C6BBBBD}" presName="gear1srcNode" presStyleLbl="node1" presStyleIdx="0" presStyleCnt="2"/>
      <dgm:spPr/>
    </dgm:pt>
    <dgm:pt modelId="{7F080D65-A9C6-456B-BADB-4D5031F1D45A}" type="pres">
      <dgm:prSet presAssocID="{5A0A1B86-E435-44D2-BDFD-F9D68C6BBBBD}" presName="gear1dstNode" presStyleLbl="node1" presStyleIdx="0" presStyleCnt="2"/>
      <dgm:spPr/>
    </dgm:pt>
    <dgm:pt modelId="{F722778A-5FDE-4811-8781-E641376A2823}" type="pres">
      <dgm:prSet presAssocID="{4917D035-D093-4001-A412-BF26FB2736EF}" presName="gear2" presStyleLbl="node1" presStyleIdx="1" presStyleCnt="2" custScaleX="142480" custScaleY="138700">
        <dgm:presLayoutVars>
          <dgm:chMax val="1"/>
          <dgm:bulletEnabled val="1"/>
        </dgm:presLayoutVars>
      </dgm:prSet>
      <dgm:spPr/>
    </dgm:pt>
    <dgm:pt modelId="{7BCF442A-5FFB-4A3F-A395-03E740C73955}" type="pres">
      <dgm:prSet presAssocID="{4917D035-D093-4001-A412-BF26FB2736EF}" presName="gear2srcNode" presStyleLbl="node1" presStyleIdx="1" presStyleCnt="2"/>
      <dgm:spPr/>
    </dgm:pt>
    <dgm:pt modelId="{40D962BC-07F8-4390-81F6-AEE5F225A61C}" type="pres">
      <dgm:prSet presAssocID="{4917D035-D093-4001-A412-BF26FB2736EF}" presName="gear2dstNode" presStyleLbl="node1" presStyleIdx="1" presStyleCnt="2"/>
      <dgm:spPr/>
    </dgm:pt>
    <dgm:pt modelId="{1376610C-7C57-4A46-ADC1-854C794602B6}" type="pres">
      <dgm:prSet presAssocID="{590B1E51-1439-4FF6-A893-FD0929978BBA}" presName="connector1" presStyleLbl="sibTrans2D1" presStyleIdx="0" presStyleCnt="2" custLinFactNeighborX="7413" custLinFactNeighborY="3511"/>
      <dgm:spPr/>
    </dgm:pt>
    <dgm:pt modelId="{8223638A-5DF2-40D9-96D8-200FE7B0E045}" type="pres">
      <dgm:prSet presAssocID="{45E6880B-B46C-43D5-8828-4E35F944A6D3}" presName="connector2" presStyleLbl="sibTrans2D1" presStyleIdx="1" presStyleCnt="2" custLinFactNeighborX="-13932" custLinFactNeighborY="-2154"/>
      <dgm:spPr/>
    </dgm:pt>
  </dgm:ptLst>
  <dgm:cxnLst>
    <dgm:cxn modelId="{9C923504-0E02-40DF-9C0E-93684880A718}" type="presOf" srcId="{5A0A1B86-E435-44D2-BDFD-F9D68C6BBBBD}" destId="{7F080D65-A9C6-456B-BADB-4D5031F1D45A}" srcOrd="2" destOrd="0" presId="urn:microsoft.com/office/officeart/2005/8/layout/gear1"/>
    <dgm:cxn modelId="{676D3809-A4E9-45B7-8BFB-A58DE21E958E}" type="presOf" srcId="{DD536C16-979C-42B2-8F2C-99C90B4F4AF1}" destId="{B9E85E3B-6B00-4FE0-9FF6-06A64D5C8336}" srcOrd="0" destOrd="0" presId="urn:microsoft.com/office/officeart/2005/8/layout/gear1"/>
    <dgm:cxn modelId="{09E39448-9028-4DD8-8BBD-03A10D6C2590}" srcId="{DD536C16-979C-42B2-8F2C-99C90B4F4AF1}" destId="{4917D035-D093-4001-A412-BF26FB2736EF}" srcOrd="1" destOrd="0" parTransId="{9AA43D9B-9B6D-42E7-A7C7-74468C82C7C6}" sibTransId="{45E6880B-B46C-43D5-8828-4E35F944A6D3}"/>
    <dgm:cxn modelId="{CC571683-7BEC-4680-896D-C8F6E79E7C4B}" type="presOf" srcId="{4917D035-D093-4001-A412-BF26FB2736EF}" destId="{7BCF442A-5FFB-4A3F-A395-03E740C73955}" srcOrd="1" destOrd="0" presId="urn:microsoft.com/office/officeart/2005/8/layout/gear1"/>
    <dgm:cxn modelId="{E139C884-E933-40A4-9029-244137AC3F37}" srcId="{DD536C16-979C-42B2-8F2C-99C90B4F4AF1}" destId="{5A0A1B86-E435-44D2-BDFD-F9D68C6BBBBD}" srcOrd="0" destOrd="0" parTransId="{96502254-1B39-43D2-BDE6-7E04B2CCC67C}" sibTransId="{590B1E51-1439-4FF6-A893-FD0929978BBA}"/>
    <dgm:cxn modelId="{F53C47A2-A2E0-48C8-A16E-26CFEE518333}" type="presOf" srcId="{4917D035-D093-4001-A412-BF26FB2736EF}" destId="{40D962BC-07F8-4390-81F6-AEE5F225A61C}" srcOrd="2" destOrd="0" presId="urn:microsoft.com/office/officeart/2005/8/layout/gear1"/>
    <dgm:cxn modelId="{AA778CA3-93B6-49D5-ABB9-8B0092A5D9FC}" type="presOf" srcId="{5A0A1B86-E435-44D2-BDFD-F9D68C6BBBBD}" destId="{0236EA9D-74D0-4289-A92A-259878CB161B}" srcOrd="0" destOrd="0" presId="urn:microsoft.com/office/officeart/2005/8/layout/gear1"/>
    <dgm:cxn modelId="{15B95BAB-3331-46CB-80A2-56A217BC95A9}" type="presOf" srcId="{45E6880B-B46C-43D5-8828-4E35F944A6D3}" destId="{8223638A-5DF2-40D9-96D8-200FE7B0E045}" srcOrd="0" destOrd="0" presId="urn:microsoft.com/office/officeart/2005/8/layout/gear1"/>
    <dgm:cxn modelId="{EF55F5BA-207B-409F-A68C-2F7E0088606C}" type="presOf" srcId="{590B1E51-1439-4FF6-A893-FD0929978BBA}" destId="{1376610C-7C57-4A46-ADC1-854C794602B6}" srcOrd="0" destOrd="0" presId="urn:microsoft.com/office/officeart/2005/8/layout/gear1"/>
    <dgm:cxn modelId="{DE8718C4-9B1C-4071-B37D-F13E139CC4C3}" type="presOf" srcId="{5A0A1B86-E435-44D2-BDFD-F9D68C6BBBBD}" destId="{9428CD88-0554-4BEE-93C3-7DD882DCB508}" srcOrd="1" destOrd="0" presId="urn:microsoft.com/office/officeart/2005/8/layout/gear1"/>
    <dgm:cxn modelId="{F8722CEB-ECF6-4008-A990-DB081C0E9CEC}" type="presOf" srcId="{4917D035-D093-4001-A412-BF26FB2736EF}" destId="{F722778A-5FDE-4811-8781-E641376A2823}" srcOrd="0" destOrd="0" presId="urn:microsoft.com/office/officeart/2005/8/layout/gear1"/>
    <dgm:cxn modelId="{C695CD0E-1D76-4BDE-9B2E-F4A3247D4FB6}" type="presParOf" srcId="{B9E85E3B-6B00-4FE0-9FF6-06A64D5C8336}" destId="{0236EA9D-74D0-4289-A92A-259878CB161B}" srcOrd="0" destOrd="0" presId="urn:microsoft.com/office/officeart/2005/8/layout/gear1"/>
    <dgm:cxn modelId="{A1DBC1B1-B774-4098-8297-63D015D22FD1}" type="presParOf" srcId="{B9E85E3B-6B00-4FE0-9FF6-06A64D5C8336}" destId="{9428CD88-0554-4BEE-93C3-7DD882DCB508}" srcOrd="1" destOrd="0" presId="urn:microsoft.com/office/officeart/2005/8/layout/gear1"/>
    <dgm:cxn modelId="{3AE70735-5FA6-496C-8758-6D959A6F42DD}" type="presParOf" srcId="{B9E85E3B-6B00-4FE0-9FF6-06A64D5C8336}" destId="{7F080D65-A9C6-456B-BADB-4D5031F1D45A}" srcOrd="2" destOrd="0" presId="urn:microsoft.com/office/officeart/2005/8/layout/gear1"/>
    <dgm:cxn modelId="{081F4C90-8E5A-49A7-A550-B3E9FB69F294}" type="presParOf" srcId="{B9E85E3B-6B00-4FE0-9FF6-06A64D5C8336}" destId="{F722778A-5FDE-4811-8781-E641376A2823}" srcOrd="3" destOrd="0" presId="urn:microsoft.com/office/officeart/2005/8/layout/gear1"/>
    <dgm:cxn modelId="{F94C3453-15B9-4506-91F7-2276B40B9E8C}" type="presParOf" srcId="{B9E85E3B-6B00-4FE0-9FF6-06A64D5C8336}" destId="{7BCF442A-5FFB-4A3F-A395-03E740C73955}" srcOrd="4" destOrd="0" presId="urn:microsoft.com/office/officeart/2005/8/layout/gear1"/>
    <dgm:cxn modelId="{A76DD56D-C441-4430-9705-BEF947288624}" type="presParOf" srcId="{B9E85E3B-6B00-4FE0-9FF6-06A64D5C8336}" destId="{40D962BC-07F8-4390-81F6-AEE5F225A61C}" srcOrd="5" destOrd="0" presId="urn:microsoft.com/office/officeart/2005/8/layout/gear1"/>
    <dgm:cxn modelId="{9BE94DC5-FCB0-4873-826A-4BD9501768F8}" type="presParOf" srcId="{B9E85E3B-6B00-4FE0-9FF6-06A64D5C8336}" destId="{1376610C-7C57-4A46-ADC1-854C794602B6}" srcOrd="6" destOrd="0" presId="urn:microsoft.com/office/officeart/2005/8/layout/gear1"/>
    <dgm:cxn modelId="{463F996E-C382-4263-9FD2-20D690696083}" type="presParOf" srcId="{B9E85E3B-6B00-4FE0-9FF6-06A64D5C8336}" destId="{8223638A-5DF2-40D9-96D8-200FE7B0E045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6EA9D-74D0-4289-A92A-259878CB161B}">
      <dsp:nvSpPr>
        <dsp:cNvPr id="0" name=""/>
        <dsp:cNvSpPr/>
      </dsp:nvSpPr>
      <dsp:spPr>
        <a:xfrm>
          <a:off x="1885929" y="993639"/>
          <a:ext cx="1392541" cy="1392541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Nuclear Structure</a:t>
          </a:r>
        </a:p>
      </dsp:txBody>
      <dsp:txXfrm>
        <a:off x="2165892" y="1319835"/>
        <a:ext cx="832615" cy="715795"/>
      </dsp:txXfrm>
    </dsp:sp>
    <dsp:sp modelId="{F722778A-5FDE-4811-8781-E641376A2823}">
      <dsp:nvSpPr>
        <dsp:cNvPr id="0" name=""/>
        <dsp:cNvSpPr/>
      </dsp:nvSpPr>
      <dsp:spPr>
        <a:xfrm>
          <a:off x="747010" y="361048"/>
          <a:ext cx="1442977" cy="1404694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Clustering</a:t>
          </a:r>
        </a:p>
      </dsp:txBody>
      <dsp:txXfrm>
        <a:off x="1106211" y="716821"/>
        <a:ext cx="724575" cy="693148"/>
      </dsp:txXfrm>
    </dsp:sp>
    <dsp:sp modelId="{1376610C-7C57-4A46-ADC1-854C794602B6}">
      <dsp:nvSpPr>
        <dsp:cNvPr id="0" name=""/>
        <dsp:cNvSpPr/>
      </dsp:nvSpPr>
      <dsp:spPr>
        <a:xfrm>
          <a:off x="1925911" y="729553"/>
          <a:ext cx="1712826" cy="1712826"/>
        </a:xfrm>
        <a:prstGeom prst="circularArrow">
          <a:avLst>
            <a:gd name="adj1" fmla="val 4878"/>
            <a:gd name="adj2" fmla="val 312630"/>
            <a:gd name="adj3" fmla="val 2978726"/>
            <a:gd name="adj4" fmla="val 15460825"/>
            <a:gd name="adj5" fmla="val 569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3638A-5DF2-40D9-96D8-200FE7B0E045}">
      <dsp:nvSpPr>
        <dsp:cNvPr id="0" name=""/>
        <dsp:cNvSpPr/>
      </dsp:nvSpPr>
      <dsp:spPr>
        <a:xfrm>
          <a:off x="602333" y="312170"/>
          <a:ext cx="1295063" cy="129506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8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8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8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5D06680-8918-4CEE-8882-E9FD6AE88489}" type="slidenum">
              <a:rPr lang="en-US" sz="1400" b="0" strike="noStrike" spc="-1">
                <a:latin typeface="Times New Roman"/>
              </a:rPr>
              <a:t>‹N›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160" cy="4111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02" name="CustomShape 3"/>
          <p:cNvSpPr/>
          <p:nvPr/>
        </p:nvSpPr>
        <p:spPr>
          <a:xfrm>
            <a:off x="3884760" y="8685360"/>
            <a:ext cx="2968560" cy="45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11A36F9-5D43-4D63-8935-DF1578A9C1EF}" type="slidenum">
              <a:rPr lang="it-IT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72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270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86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A5D06680-8918-4CEE-8882-E9FD6AE88489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969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6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176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048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Qui </a:t>
            </a:r>
            <a:r>
              <a:rPr lang="en-GB" err="1"/>
              <a:t>dobbiamo</a:t>
            </a:r>
            <a:r>
              <a:rPr lang="en-GB"/>
              <a:t> </a:t>
            </a:r>
            <a:r>
              <a:rPr lang="en-GB" err="1"/>
              <a:t>rivedere</a:t>
            </a:r>
            <a:r>
              <a:rPr lang="en-GB"/>
              <a:t> le date </a:t>
            </a:r>
            <a:r>
              <a:rPr lang="en-GB" err="1"/>
              <a:t>che</a:t>
            </a:r>
            <a:r>
              <a:rPr lang="en-GB"/>
              <a:t> non </a:t>
            </a:r>
            <a:r>
              <a:rPr lang="en-GB" err="1"/>
              <a:t>corrispondono</a:t>
            </a:r>
            <a:r>
              <a:rPr lang="en-GB"/>
              <a:t> </a:t>
            </a:r>
            <a:r>
              <a:rPr lang="en-GB" err="1"/>
              <a:t>tra</a:t>
            </a:r>
            <a:r>
              <a:rPr lang="en-GB"/>
              <a:t> </a:t>
            </a:r>
            <a:r>
              <a:rPr lang="en-GB" err="1"/>
              <a:t>mia</a:t>
            </a:r>
            <a:r>
              <a:rPr lang="en-GB"/>
              <a:t> e </a:t>
            </a:r>
            <a:r>
              <a:rPr lang="en-GB" err="1"/>
              <a:t>tua</a:t>
            </a:r>
            <a:r>
              <a:rPr lang="en-GB"/>
              <a:t> </a:t>
            </a:r>
            <a:r>
              <a:rPr lang="en-GB" err="1"/>
              <a:t>presentazione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318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A5D06680-8918-4CEE-8882-E9FD6AE88489}" type="slidenum">
              <a:rPr lang="en-US" sz="1400" b="0" strike="noStrike" spc="-1" smtClean="0">
                <a:latin typeface="Times New Roman"/>
              </a:rPr>
              <a:t>21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689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29/03/24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1FE10-C898-4209-B9FD-E06EB6F7856B}"/>
              </a:ext>
            </a:extLst>
          </p:cNvPr>
          <p:cNvGrpSpPr/>
          <p:nvPr userDrawn="1"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8" name="Triangolo rettangolo 7">
              <a:extLst>
                <a:ext uri="{FF2B5EF4-FFF2-40B4-BE49-F238E27FC236}">
                  <a16:creationId xmlns:a16="http://schemas.microsoft.com/office/drawing/2014/main" id="{7E1CB078-A370-4427-971B-A5B6593A7CB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id="{811A1E00-2E30-4E61-B91D-955A9811350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0" name="Immagine 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CE2908F-3686-45BB-9580-446BDDDF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D130424A-96CF-4E53-B886-62121384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DF63BF-3FF9-4EFC-9D99-0ED3B77D3D2B}"/>
              </a:ext>
            </a:extLst>
          </p:cNvPr>
          <p:cNvSpPr txBox="1"/>
          <p:nvPr userDrawn="1"/>
        </p:nvSpPr>
        <p:spPr>
          <a:xfrm>
            <a:off x="8904312" y="250961"/>
            <a:ext cx="31683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 – LNL Session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643399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stomShape 1" hidden="1"/>
          <p:cNvSpPr/>
          <p:nvPr/>
        </p:nvSpPr>
        <p:spPr>
          <a:xfrm>
            <a:off x="0" y="366840"/>
            <a:ext cx="12188880" cy="810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" name="CustomShape 2" hidden="1"/>
          <p:cNvSpPr/>
          <p:nvPr/>
        </p:nvSpPr>
        <p:spPr>
          <a:xfrm>
            <a:off x="0" y="0"/>
            <a:ext cx="12188880" cy="30744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0" y="308160"/>
            <a:ext cx="12188880" cy="882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 hidden="1"/>
          <p:cNvSpPr/>
          <p:nvPr/>
        </p:nvSpPr>
        <p:spPr>
          <a:xfrm flipV="1">
            <a:off x="7213680" y="354240"/>
            <a:ext cx="4975200" cy="878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 hidden="1"/>
          <p:cNvSpPr/>
          <p:nvPr/>
        </p:nvSpPr>
        <p:spPr>
          <a:xfrm flipV="1">
            <a:off x="7213680" y="433440"/>
            <a:ext cx="4975200" cy="1767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 hidden="1"/>
          <p:cNvSpPr/>
          <p:nvPr/>
        </p:nvSpPr>
        <p:spPr>
          <a:xfrm>
            <a:off x="7209720" y="497520"/>
            <a:ext cx="4080960" cy="241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 hidden="1"/>
          <p:cNvSpPr/>
          <p:nvPr/>
        </p:nvSpPr>
        <p:spPr>
          <a:xfrm>
            <a:off x="9831600" y="588960"/>
            <a:ext cx="2130480" cy="334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CustomShape 8" hidden="1"/>
          <p:cNvSpPr/>
          <p:nvPr/>
        </p:nvSpPr>
        <p:spPr>
          <a:xfrm>
            <a:off x="12113280" y="-2160"/>
            <a:ext cx="73440" cy="618480"/>
          </a:xfrm>
          <a:prstGeom prst="rect">
            <a:avLst/>
          </a:prstGeom>
          <a:solidFill>
            <a:srgbClr val="FFFFFF">
              <a:alpha val="65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 hidden="1"/>
          <p:cNvSpPr/>
          <p:nvPr/>
        </p:nvSpPr>
        <p:spPr>
          <a:xfrm>
            <a:off x="12059280" y="-2160"/>
            <a:ext cx="33480" cy="618480"/>
          </a:xfrm>
          <a:prstGeom prst="rect">
            <a:avLst/>
          </a:prstGeom>
          <a:solidFill>
            <a:srgbClr val="FFFFFF">
              <a:alpha val="65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CustomShape 10" hidden="1"/>
          <p:cNvSpPr/>
          <p:nvPr/>
        </p:nvSpPr>
        <p:spPr>
          <a:xfrm>
            <a:off x="12034080" y="-2160"/>
            <a:ext cx="9000" cy="618480"/>
          </a:xfrm>
          <a:prstGeom prst="rect">
            <a:avLst/>
          </a:prstGeom>
          <a:solidFill>
            <a:srgbClr val="FFFFFF">
              <a:alpha val="6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CustomShape 11" hidden="1"/>
          <p:cNvSpPr/>
          <p:nvPr/>
        </p:nvSpPr>
        <p:spPr>
          <a:xfrm>
            <a:off x="11967120" y="-2160"/>
            <a:ext cx="33480" cy="618480"/>
          </a:xfrm>
          <a:prstGeom prst="rect">
            <a:avLst/>
          </a:prstGeom>
          <a:solidFill>
            <a:srgbClr val="FFFFFF">
              <a:alpha val="4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CustomShape 12" hidden="1"/>
          <p:cNvSpPr/>
          <p:nvPr/>
        </p:nvSpPr>
        <p:spPr>
          <a:xfrm>
            <a:off x="11887560" y="360"/>
            <a:ext cx="69840" cy="582120"/>
          </a:xfrm>
          <a:prstGeom prst="rect">
            <a:avLst/>
          </a:prstGeom>
          <a:solidFill>
            <a:srgbClr val="FFFFFF">
              <a:alpha val="2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" name="CustomShape 13" hidden="1"/>
          <p:cNvSpPr/>
          <p:nvPr/>
        </p:nvSpPr>
        <p:spPr>
          <a:xfrm>
            <a:off x="11831400" y="360"/>
            <a:ext cx="9000" cy="582120"/>
          </a:xfrm>
          <a:prstGeom prst="rect">
            <a:avLst/>
          </a:prstGeom>
          <a:solidFill>
            <a:srgbClr val="FFFFFF">
              <a:alpha val="3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" name="CustomShape 14"/>
          <p:cNvSpPr/>
          <p:nvPr/>
        </p:nvSpPr>
        <p:spPr>
          <a:xfrm flipV="1">
            <a:off x="7213680" y="3803760"/>
            <a:ext cx="4975200" cy="878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" name="CustomShape 15"/>
          <p:cNvSpPr/>
          <p:nvPr/>
        </p:nvSpPr>
        <p:spPr>
          <a:xfrm flipV="1">
            <a:off x="7213680" y="3890880"/>
            <a:ext cx="4975200" cy="18864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" name="CustomShape 16"/>
          <p:cNvSpPr/>
          <p:nvPr/>
        </p:nvSpPr>
        <p:spPr>
          <a:xfrm flipV="1">
            <a:off x="7213680" y="4109040"/>
            <a:ext cx="4975200" cy="5760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" name="CustomShape 17"/>
          <p:cNvSpPr/>
          <p:nvPr/>
        </p:nvSpPr>
        <p:spPr>
          <a:xfrm flipV="1">
            <a:off x="7213680" y="4158360"/>
            <a:ext cx="2617920" cy="1512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" name="CustomShape 18"/>
          <p:cNvSpPr/>
          <p:nvPr/>
        </p:nvSpPr>
        <p:spPr>
          <a:xfrm flipV="1">
            <a:off x="7213680" y="4193280"/>
            <a:ext cx="2617920" cy="5760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" name="CustomShape 19"/>
          <p:cNvSpPr/>
          <p:nvPr/>
        </p:nvSpPr>
        <p:spPr>
          <a:xfrm>
            <a:off x="7213680" y="3962520"/>
            <a:ext cx="4080960" cy="241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" name="CustomShape 20"/>
          <p:cNvSpPr/>
          <p:nvPr/>
        </p:nvSpPr>
        <p:spPr>
          <a:xfrm>
            <a:off x="9835200" y="4061160"/>
            <a:ext cx="2130480" cy="334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" name="CustomShape 21"/>
          <p:cNvSpPr/>
          <p:nvPr/>
        </p:nvSpPr>
        <p:spPr>
          <a:xfrm>
            <a:off x="0" y="3649680"/>
            <a:ext cx="12188880" cy="24084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" name="CustomShape 22"/>
          <p:cNvSpPr/>
          <p:nvPr/>
        </p:nvSpPr>
        <p:spPr>
          <a:xfrm>
            <a:off x="0" y="3675600"/>
            <a:ext cx="12188880" cy="1375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" name="CustomShape 23"/>
          <p:cNvSpPr/>
          <p:nvPr/>
        </p:nvSpPr>
        <p:spPr>
          <a:xfrm flipV="1">
            <a:off x="8552160" y="3636360"/>
            <a:ext cx="3636720" cy="24516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" name="CustomShape 24"/>
          <p:cNvSpPr/>
          <p:nvPr/>
        </p:nvSpPr>
        <p:spPr>
          <a:xfrm>
            <a:off x="0" y="0"/>
            <a:ext cx="12188880" cy="369864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" name="PlaceHolder 2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5" name="PlaceHolder 2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stomShape 1"/>
          <p:cNvSpPr/>
          <p:nvPr/>
        </p:nvSpPr>
        <p:spPr>
          <a:xfrm>
            <a:off x="0" y="366840"/>
            <a:ext cx="12188880" cy="810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3" name="CustomShape 2"/>
          <p:cNvSpPr/>
          <p:nvPr/>
        </p:nvSpPr>
        <p:spPr>
          <a:xfrm>
            <a:off x="0" y="0"/>
            <a:ext cx="12188880" cy="30744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" name="CustomShape 3"/>
          <p:cNvSpPr/>
          <p:nvPr/>
        </p:nvSpPr>
        <p:spPr>
          <a:xfrm>
            <a:off x="0" y="308160"/>
            <a:ext cx="12188880" cy="882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5" name="CustomShape 4"/>
          <p:cNvSpPr/>
          <p:nvPr/>
        </p:nvSpPr>
        <p:spPr>
          <a:xfrm flipV="1">
            <a:off x="7213680" y="354240"/>
            <a:ext cx="4975200" cy="878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6" name="CustomShape 5"/>
          <p:cNvSpPr/>
          <p:nvPr/>
        </p:nvSpPr>
        <p:spPr>
          <a:xfrm flipV="1">
            <a:off x="7213680" y="433440"/>
            <a:ext cx="4975200" cy="1767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7" name="CustomShape 6"/>
          <p:cNvSpPr/>
          <p:nvPr/>
        </p:nvSpPr>
        <p:spPr>
          <a:xfrm>
            <a:off x="7209720" y="497520"/>
            <a:ext cx="4080960" cy="241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8" name="CustomShape 7"/>
          <p:cNvSpPr/>
          <p:nvPr/>
        </p:nvSpPr>
        <p:spPr>
          <a:xfrm>
            <a:off x="9831600" y="588960"/>
            <a:ext cx="2130480" cy="334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9" name="CustomShape 8"/>
          <p:cNvSpPr/>
          <p:nvPr/>
        </p:nvSpPr>
        <p:spPr>
          <a:xfrm>
            <a:off x="12113280" y="-2160"/>
            <a:ext cx="73440" cy="618480"/>
          </a:xfrm>
          <a:prstGeom prst="rect">
            <a:avLst/>
          </a:prstGeom>
          <a:solidFill>
            <a:srgbClr val="FFFFFF">
              <a:alpha val="65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0" name="CustomShape 9"/>
          <p:cNvSpPr/>
          <p:nvPr/>
        </p:nvSpPr>
        <p:spPr>
          <a:xfrm>
            <a:off x="12059280" y="-2160"/>
            <a:ext cx="33480" cy="618480"/>
          </a:xfrm>
          <a:prstGeom prst="rect">
            <a:avLst/>
          </a:prstGeom>
          <a:solidFill>
            <a:srgbClr val="FFFFFF">
              <a:alpha val="65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1" name="CustomShape 10"/>
          <p:cNvSpPr/>
          <p:nvPr/>
        </p:nvSpPr>
        <p:spPr>
          <a:xfrm>
            <a:off x="12034080" y="-2160"/>
            <a:ext cx="9000" cy="618480"/>
          </a:xfrm>
          <a:prstGeom prst="rect">
            <a:avLst/>
          </a:prstGeom>
          <a:solidFill>
            <a:srgbClr val="FFFFFF">
              <a:alpha val="6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2" name="CustomShape 11"/>
          <p:cNvSpPr/>
          <p:nvPr/>
        </p:nvSpPr>
        <p:spPr>
          <a:xfrm>
            <a:off x="11967120" y="-2160"/>
            <a:ext cx="33480" cy="618480"/>
          </a:xfrm>
          <a:prstGeom prst="rect">
            <a:avLst/>
          </a:prstGeom>
          <a:solidFill>
            <a:srgbClr val="FFFFFF">
              <a:alpha val="4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3" name="CustomShape 12"/>
          <p:cNvSpPr/>
          <p:nvPr/>
        </p:nvSpPr>
        <p:spPr>
          <a:xfrm>
            <a:off x="11887560" y="360"/>
            <a:ext cx="69840" cy="582120"/>
          </a:xfrm>
          <a:prstGeom prst="rect">
            <a:avLst/>
          </a:prstGeom>
          <a:solidFill>
            <a:srgbClr val="FFFFFF">
              <a:alpha val="2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4" name="CustomShape 13"/>
          <p:cNvSpPr/>
          <p:nvPr/>
        </p:nvSpPr>
        <p:spPr>
          <a:xfrm>
            <a:off x="11831400" y="360"/>
            <a:ext cx="9000" cy="582120"/>
          </a:xfrm>
          <a:prstGeom prst="rect">
            <a:avLst/>
          </a:prstGeom>
          <a:solidFill>
            <a:srgbClr val="FFFFFF">
              <a:alpha val="3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75" name="Group 14"/>
          <p:cNvGrpSpPr/>
          <p:nvPr/>
        </p:nvGrpSpPr>
        <p:grpSpPr>
          <a:xfrm>
            <a:off x="8973000" y="5301360"/>
            <a:ext cx="3212280" cy="1553400"/>
            <a:chOff x="8973000" y="5301360"/>
            <a:chExt cx="3212280" cy="1553400"/>
          </a:xfrm>
        </p:grpSpPr>
        <p:sp>
          <p:nvSpPr>
            <p:cNvPr id="76" name="CustomShape 15"/>
            <p:cNvSpPr/>
            <p:nvPr/>
          </p:nvSpPr>
          <p:spPr>
            <a:xfrm flipH="1">
              <a:off x="8972640" y="5301360"/>
              <a:ext cx="3212280" cy="1553400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7" name="CustomShape 16"/>
            <p:cNvSpPr/>
            <p:nvPr/>
          </p:nvSpPr>
          <p:spPr>
            <a:xfrm flipH="1">
              <a:off x="9116640" y="5373360"/>
              <a:ext cx="3068280" cy="1479240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78" name="Immagine 9" descr="Immagine che contiene testo&#10;&#10;Descrizione generata automaticamente"/>
            <p:cNvPicPr/>
            <p:nvPr/>
          </p:nvPicPr>
          <p:blipFill>
            <a:blip r:embed="rId15"/>
            <a:stretch/>
          </p:blipFill>
          <p:spPr>
            <a:xfrm>
              <a:off x="10142640" y="6309360"/>
              <a:ext cx="1998720" cy="523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9" name="Elemento grafico 10"/>
            <p:cNvPicPr/>
            <p:nvPr/>
          </p:nvPicPr>
          <p:blipFill>
            <a:blip r:embed="rId16"/>
            <a:stretch/>
          </p:blipFill>
          <p:spPr>
            <a:xfrm>
              <a:off x="11498760" y="5643360"/>
              <a:ext cx="635040" cy="320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0" name="CustomShape 17"/>
          <p:cNvSpPr/>
          <p:nvPr/>
        </p:nvSpPr>
        <p:spPr>
          <a:xfrm>
            <a:off x="8904240" y="250920"/>
            <a:ext cx="3165120" cy="24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50" b="0" i="1" strike="noStrike" spc="-1">
                <a:solidFill>
                  <a:srgbClr val="002948"/>
                </a:solidFill>
                <a:latin typeface="Calibri"/>
                <a:ea typeface="DejaVu Sans"/>
              </a:rPr>
              <a:t>Nuclear Physics Mid Term Plan in Italy – LNL Session</a:t>
            </a:r>
            <a:endParaRPr lang="en-US" sz="1050" b="0" strike="noStrike" spc="-1">
              <a:latin typeface="Arial"/>
            </a:endParaRPr>
          </a:p>
        </p:txBody>
      </p:sp>
      <p:sp>
        <p:nvSpPr>
          <p:cNvPr id="81" name="CustomShape 18"/>
          <p:cNvSpPr/>
          <p:nvPr/>
        </p:nvSpPr>
        <p:spPr>
          <a:xfrm>
            <a:off x="7223760" y="250920"/>
            <a:ext cx="3165120" cy="24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50" b="0" i="1" strike="noStrike" spc="-1">
                <a:solidFill>
                  <a:srgbClr val="002948"/>
                </a:solidFill>
                <a:latin typeface="Calibri"/>
                <a:ea typeface="DejaVu Sans"/>
              </a:rPr>
              <a:t>Daniele Mengoni</a:t>
            </a:r>
            <a:endParaRPr lang="en-US" sz="1050" b="0" strike="noStrike" spc="-1">
              <a:latin typeface="Arial"/>
            </a:endParaRPr>
          </a:p>
        </p:txBody>
      </p:sp>
      <p:sp>
        <p:nvSpPr>
          <p:cNvPr id="82" name="PlaceHolder 1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3" name="PlaceHolder 2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0" y="366840"/>
            <a:ext cx="12188520" cy="8064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1" name="CustomShape 2"/>
          <p:cNvSpPr/>
          <p:nvPr/>
        </p:nvSpPr>
        <p:spPr>
          <a:xfrm>
            <a:off x="0" y="0"/>
            <a:ext cx="12188520" cy="30708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2" name="CustomShape 3"/>
          <p:cNvSpPr/>
          <p:nvPr/>
        </p:nvSpPr>
        <p:spPr>
          <a:xfrm>
            <a:off x="0" y="308160"/>
            <a:ext cx="12188520" cy="878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3" name="CustomShape 4"/>
          <p:cNvSpPr/>
          <p:nvPr/>
        </p:nvSpPr>
        <p:spPr>
          <a:xfrm flipV="1">
            <a:off x="7213680" y="353160"/>
            <a:ext cx="4974840" cy="874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4" name="CustomShape 5"/>
          <p:cNvSpPr/>
          <p:nvPr/>
        </p:nvSpPr>
        <p:spPr>
          <a:xfrm flipV="1">
            <a:off x="7213680" y="433080"/>
            <a:ext cx="4974840" cy="1764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5" name="CustomShape 6"/>
          <p:cNvSpPr/>
          <p:nvPr/>
        </p:nvSpPr>
        <p:spPr>
          <a:xfrm>
            <a:off x="7209720" y="497520"/>
            <a:ext cx="4080600" cy="237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6" name="CustomShape 7"/>
          <p:cNvSpPr/>
          <p:nvPr/>
        </p:nvSpPr>
        <p:spPr>
          <a:xfrm>
            <a:off x="9831600" y="588960"/>
            <a:ext cx="2130120" cy="331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7" name="CustomShape 8"/>
          <p:cNvSpPr/>
          <p:nvPr/>
        </p:nvSpPr>
        <p:spPr>
          <a:xfrm>
            <a:off x="12113280" y="-2160"/>
            <a:ext cx="73080" cy="618120"/>
          </a:xfrm>
          <a:prstGeom prst="rect">
            <a:avLst/>
          </a:prstGeom>
          <a:solidFill>
            <a:srgbClr val="FFFFFF">
              <a:alpha val="65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8" name="CustomShape 9"/>
          <p:cNvSpPr/>
          <p:nvPr/>
        </p:nvSpPr>
        <p:spPr>
          <a:xfrm>
            <a:off x="12059280" y="-2160"/>
            <a:ext cx="33120" cy="618120"/>
          </a:xfrm>
          <a:prstGeom prst="rect">
            <a:avLst/>
          </a:prstGeom>
          <a:solidFill>
            <a:srgbClr val="FFFFFF">
              <a:alpha val="65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9" name="CustomShape 10"/>
          <p:cNvSpPr/>
          <p:nvPr/>
        </p:nvSpPr>
        <p:spPr>
          <a:xfrm>
            <a:off x="12034080" y="-2160"/>
            <a:ext cx="8640" cy="618120"/>
          </a:xfrm>
          <a:prstGeom prst="rect">
            <a:avLst/>
          </a:prstGeom>
          <a:solidFill>
            <a:srgbClr val="FFFFFF">
              <a:alpha val="6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0" name="CustomShape 11"/>
          <p:cNvSpPr/>
          <p:nvPr/>
        </p:nvSpPr>
        <p:spPr>
          <a:xfrm>
            <a:off x="11967120" y="-2160"/>
            <a:ext cx="33120" cy="618120"/>
          </a:xfrm>
          <a:prstGeom prst="rect">
            <a:avLst/>
          </a:prstGeom>
          <a:solidFill>
            <a:srgbClr val="FFFFFF">
              <a:alpha val="4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1" name="CustomShape 12"/>
          <p:cNvSpPr/>
          <p:nvPr/>
        </p:nvSpPr>
        <p:spPr>
          <a:xfrm>
            <a:off x="11887560" y="360"/>
            <a:ext cx="69480" cy="581760"/>
          </a:xfrm>
          <a:prstGeom prst="rect">
            <a:avLst/>
          </a:prstGeom>
          <a:solidFill>
            <a:srgbClr val="FFFFFF">
              <a:alpha val="2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2" name="CustomShape 13"/>
          <p:cNvSpPr/>
          <p:nvPr/>
        </p:nvSpPr>
        <p:spPr>
          <a:xfrm>
            <a:off x="11831400" y="360"/>
            <a:ext cx="8640" cy="581760"/>
          </a:xfrm>
          <a:prstGeom prst="rect">
            <a:avLst/>
          </a:prstGeom>
          <a:solidFill>
            <a:srgbClr val="FFFFFF">
              <a:alpha val="30000"/>
            </a:srgbClr>
          </a:solidFill>
          <a:ln w="5080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133" name="Group 14"/>
          <p:cNvGrpSpPr/>
          <p:nvPr/>
        </p:nvGrpSpPr>
        <p:grpSpPr>
          <a:xfrm>
            <a:off x="8972640" y="5301360"/>
            <a:ext cx="3211920" cy="1553040"/>
            <a:chOff x="8972640" y="5301360"/>
            <a:chExt cx="3211920" cy="1553040"/>
          </a:xfrm>
        </p:grpSpPr>
        <p:sp>
          <p:nvSpPr>
            <p:cNvPr id="134" name="CustomShape 15"/>
            <p:cNvSpPr/>
            <p:nvPr/>
          </p:nvSpPr>
          <p:spPr>
            <a:xfrm flipH="1">
              <a:off x="8972640" y="5301360"/>
              <a:ext cx="3211920" cy="1553040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" name="CustomShape 16"/>
            <p:cNvSpPr/>
            <p:nvPr/>
          </p:nvSpPr>
          <p:spPr>
            <a:xfrm flipH="1">
              <a:off x="9116640" y="5373360"/>
              <a:ext cx="3067920" cy="1478880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36" name="Immagine 9" descr="Immagine che contiene testo&#10;&#10;Descrizione generata automaticamente"/>
            <p:cNvPicPr/>
            <p:nvPr/>
          </p:nvPicPr>
          <p:blipFill>
            <a:blip r:embed="rId14"/>
            <a:stretch/>
          </p:blipFill>
          <p:spPr>
            <a:xfrm>
              <a:off x="10142640" y="6309360"/>
              <a:ext cx="1998360" cy="523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Elemento grafico 10"/>
            <p:cNvPicPr/>
            <p:nvPr/>
          </p:nvPicPr>
          <p:blipFill>
            <a:blip r:embed="rId15"/>
            <a:stretch/>
          </p:blipFill>
          <p:spPr>
            <a:xfrm>
              <a:off x="11498760" y="5643360"/>
              <a:ext cx="634680" cy="320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8" name="CustomShape 17"/>
          <p:cNvSpPr/>
          <p:nvPr/>
        </p:nvSpPr>
        <p:spPr>
          <a:xfrm>
            <a:off x="8904240" y="250920"/>
            <a:ext cx="3164760" cy="24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50" b="0" i="1" strike="noStrike" spc="-1">
                <a:solidFill>
                  <a:srgbClr val="002948"/>
                </a:solidFill>
                <a:latin typeface="Calibri"/>
                <a:ea typeface="DejaVu Sans"/>
              </a:rPr>
              <a:t>Nuclear Physics Mid Term Plan in Italy – LNL Session</a:t>
            </a:r>
            <a:endParaRPr lang="en-US" sz="1050" b="0" strike="noStrike" spc="-1">
              <a:latin typeface="Arial"/>
            </a:endParaRPr>
          </a:p>
        </p:txBody>
      </p:sp>
      <p:sp>
        <p:nvSpPr>
          <p:cNvPr id="139" name="PlaceHolder 1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40" name="PlaceHolder 1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59.tmp"/><Relationship Id="rId7" Type="http://schemas.openxmlformats.org/officeDocument/2006/relationships/image" Target="../media/image63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tmp"/><Relationship Id="rId5" Type="http://schemas.openxmlformats.org/officeDocument/2006/relationships/image" Target="../media/image61.tmp"/><Relationship Id="rId4" Type="http://schemas.openxmlformats.org/officeDocument/2006/relationships/image" Target="../media/image60.tmp"/><Relationship Id="rId9" Type="http://schemas.openxmlformats.org/officeDocument/2006/relationships/image" Target="../media/image6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tmp"/><Relationship Id="rId4" Type="http://schemas.openxmlformats.org/officeDocument/2006/relationships/image" Target="../media/image67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wm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png"/><Relationship Id="rId7" Type="http://schemas.openxmlformats.org/officeDocument/2006/relationships/image" Target="../media/image26.w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wmf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wmf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magine 13" descr="LOGO_INFN_NEWS_sito.jpg"/>
          <p:cNvPicPr/>
          <p:nvPr/>
        </p:nvPicPr>
        <p:blipFill>
          <a:blip r:embed="rId3"/>
          <a:srcRect t="6194"/>
          <a:stretch/>
        </p:blipFill>
        <p:spPr>
          <a:xfrm>
            <a:off x="10200600" y="5733360"/>
            <a:ext cx="1754640" cy="911880"/>
          </a:xfrm>
          <a:prstGeom prst="rect">
            <a:avLst/>
          </a:prstGeom>
          <a:ln w="0"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7176240" y="4310280"/>
            <a:ext cx="5613120" cy="3768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2948"/>
                </a:solidFill>
                <a:latin typeface="Calibri"/>
                <a:ea typeface="DejaVu Sans"/>
              </a:rPr>
              <a:t>Andrea Gottardo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174600" y="2235960"/>
            <a:ext cx="11751120" cy="149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n-US" sz="4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Nuclear P</a:t>
            </a:r>
            <a:r>
              <a:rPr lang="en-US" sz="4000" spc="-1" dirty="0">
                <a:solidFill>
                  <a:srgbClr val="FFFFFF"/>
                </a:solidFill>
                <a:latin typeface="Calibri"/>
                <a:ea typeface="DejaVu Sans"/>
              </a:rPr>
              <a:t>hysics Mid Term PLAN</a:t>
            </a:r>
            <a:r>
              <a:rPr lang="en-US" sz="4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@ LNL </a:t>
            </a:r>
            <a:endParaRPr lang="en-US" sz="4000" b="0" strike="noStrike" spc="-1" dirty="0">
              <a:latin typeface="Arial"/>
            </a:endParaRPr>
          </a:p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n-US" sz="4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Summary &amp; conclusions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187" name="Immagine 6" descr="Immagine che contiene testo&#10;&#10;Descrizione generata automaticamente"/>
          <p:cNvPicPr/>
          <p:nvPr/>
        </p:nvPicPr>
        <p:blipFill>
          <a:blip r:embed="rId4"/>
          <a:stretch/>
        </p:blipFill>
        <p:spPr>
          <a:xfrm>
            <a:off x="8075160" y="106560"/>
            <a:ext cx="3850200" cy="1010520"/>
          </a:xfrm>
          <a:prstGeom prst="rect">
            <a:avLst/>
          </a:prstGeom>
          <a:ln w="0">
            <a:noFill/>
          </a:ln>
        </p:spPr>
      </p:pic>
      <p:sp>
        <p:nvSpPr>
          <p:cNvPr id="188" name="CustomShape 4"/>
          <p:cNvSpPr/>
          <p:nvPr/>
        </p:nvSpPr>
        <p:spPr>
          <a:xfrm>
            <a:off x="-1800" y="31320"/>
            <a:ext cx="4294440" cy="12694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n-US" sz="20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Nuclear Physics Mid Term Plan in Italy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n-US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LNL – Session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n-US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Legnaro</a:t>
            </a:r>
            <a:r>
              <a:rPr lang="en-US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(Pd), April 11</a:t>
            </a:r>
            <a:r>
              <a:rPr lang="en-US" sz="2000" b="0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th</a:t>
            </a:r>
            <a:r>
              <a:rPr lang="en-US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-12</a:t>
            </a:r>
            <a:r>
              <a:rPr lang="en-US" sz="2000" b="0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th</a:t>
            </a:r>
            <a:r>
              <a:rPr lang="en-US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2022</a:t>
            </a:r>
          </a:p>
        </p:txBody>
      </p:sp>
      <p:pic>
        <p:nvPicPr>
          <p:cNvPr id="189" name="Immagine 11"/>
          <p:cNvPicPr/>
          <p:nvPr/>
        </p:nvPicPr>
        <p:blipFill>
          <a:blip r:embed="rId5"/>
          <a:stretch/>
        </p:blipFill>
        <p:spPr>
          <a:xfrm>
            <a:off x="130320" y="646560"/>
            <a:ext cx="1065960" cy="1275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:p15="http://schemas.microsoft.com/office/powerpoint/2012/main" xmlns="">
      <p:transition spd="slow" advTm="1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1005840" y="365760"/>
            <a:ext cx="12144600" cy="106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002A48"/>
                </a:solidFill>
                <a:latin typeface="Trebuchet MS"/>
                <a:ea typeface="DejaVu Sans"/>
              </a:rPr>
              <a:t>Deformation and Collective states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10899720" y="2160"/>
            <a:ext cx="101268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38326C1-B89F-48EB-80B0-F6894219D813}" type="slidenum">
              <a:rPr lang="it-IT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10</a:t>
            </a:fld>
            <a:endParaRPr lang="en-US" sz="1800" b="0" strike="noStrike" spc="-1">
              <a:latin typeface="Arial"/>
            </a:endParaRPr>
          </a:p>
        </p:txBody>
      </p:sp>
      <p:pic>
        <p:nvPicPr>
          <p:cNvPr id="314" name="Immagine 14"/>
          <p:cNvPicPr/>
          <p:nvPr/>
        </p:nvPicPr>
        <p:blipFill>
          <a:blip r:embed="rId2"/>
          <a:stretch/>
        </p:blipFill>
        <p:spPr>
          <a:xfrm>
            <a:off x="5295600" y="2684880"/>
            <a:ext cx="2010240" cy="23652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3"/>
          <p:cNvPicPr/>
          <p:nvPr/>
        </p:nvPicPr>
        <p:blipFill>
          <a:blip r:embed="rId3"/>
          <a:stretch/>
        </p:blipFill>
        <p:spPr>
          <a:xfrm>
            <a:off x="411120" y="4937760"/>
            <a:ext cx="2824560" cy="1823760"/>
          </a:xfrm>
          <a:prstGeom prst="rect">
            <a:avLst/>
          </a:prstGeom>
          <a:ln w="0">
            <a:noFill/>
          </a:ln>
        </p:spPr>
      </p:pic>
      <p:sp>
        <p:nvSpPr>
          <p:cNvPr id="316" name="CustomShape 3"/>
          <p:cNvSpPr/>
          <p:nvPr/>
        </p:nvSpPr>
        <p:spPr>
          <a:xfrm>
            <a:off x="91440" y="1405800"/>
            <a:ext cx="9325440" cy="141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IE" sz="1800" b="0" u="sng" strike="noStrike" spc="-1">
                <a:solidFill>
                  <a:srgbClr val="000000"/>
                </a:solidFill>
                <a:uFillTx/>
                <a:latin typeface="Georgia"/>
                <a:ea typeface="DejaVu Sans"/>
              </a:rPr>
              <a:t>Simplicity from complexity and relevant implications on nuclear matter and astrophysics.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E" sz="1500" b="0" strike="noStrike" spc="-1">
                <a:solidFill>
                  <a:srgbClr val="000000"/>
                </a:solidFill>
                <a:latin typeface="Georgia"/>
                <a:ea typeface="DejaVu Sans"/>
              </a:rPr>
              <a:t>Isovector Electric Giant Dipole Resonance that can be understood as a density oscillation of neutrons against protons.</a:t>
            </a:r>
            <a:r>
              <a:rPr lang="en-IE" sz="1500" b="0" strike="noStrike" spc="-1">
                <a:solidFill>
                  <a:srgbClr val="FF0000"/>
                </a:solidFill>
                <a:latin typeface="Georgia"/>
                <a:ea typeface="DejaVu Sans"/>
              </a:rPr>
              <a:t>  </a:t>
            </a:r>
            <a:r>
              <a:rPr lang="en-IE" sz="1500" b="0" i="1" strike="noStrike" spc="-1">
                <a:solidFill>
                  <a:srgbClr val="000000"/>
                </a:solidFill>
                <a:latin typeface="Georgia"/>
                <a:ea typeface="DejaVu Sans"/>
              </a:rPr>
              <a:t>This is also a perfect example of how a complex quantum system like the atomic nucleus can exhibit very simple collective configurations.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317" name="CustomShape 4"/>
          <p:cNvSpPr/>
          <p:nvPr/>
        </p:nvSpPr>
        <p:spPr>
          <a:xfrm>
            <a:off x="3475080" y="5061600"/>
            <a:ext cx="638640" cy="1429560"/>
          </a:xfrm>
          <a:custGeom>
            <a:avLst/>
            <a:gdLst/>
            <a:ahLst/>
            <a:cxnLst/>
            <a:rect l="l" t="t" r="r" b="b"/>
            <a:pathLst>
              <a:path w="1780" h="4574">
                <a:moveTo>
                  <a:pt x="1779" y="0"/>
                </a:moveTo>
                <a:cubicBezTo>
                  <a:pt x="1334" y="0"/>
                  <a:pt x="889" y="190"/>
                  <a:pt x="889" y="381"/>
                </a:cubicBezTo>
                <a:lnTo>
                  <a:pt x="889" y="1905"/>
                </a:lnTo>
                <a:cubicBezTo>
                  <a:pt x="889" y="2095"/>
                  <a:pt x="444" y="2286"/>
                  <a:pt x="0" y="2286"/>
                </a:cubicBezTo>
                <a:cubicBezTo>
                  <a:pt x="444" y="2286"/>
                  <a:pt x="889" y="2477"/>
                  <a:pt x="889" y="2667"/>
                </a:cubicBezTo>
                <a:lnTo>
                  <a:pt x="889" y="4191"/>
                </a:lnTo>
                <a:cubicBezTo>
                  <a:pt x="889" y="4382"/>
                  <a:pt x="1334" y="4573"/>
                  <a:pt x="1779" y="4573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18" name="CustomShape 5"/>
          <p:cNvSpPr/>
          <p:nvPr/>
        </p:nvSpPr>
        <p:spPr>
          <a:xfrm>
            <a:off x="4361760" y="2926080"/>
            <a:ext cx="730080" cy="1908000"/>
          </a:xfrm>
          <a:custGeom>
            <a:avLst/>
            <a:gdLst/>
            <a:ahLst/>
            <a:cxnLst/>
            <a:rect l="l" t="t" r="r" b="b"/>
            <a:pathLst>
              <a:path w="2034" h="5844">
                <a:moveTo>
                  <a:pt x="0" y="0"/>
                </a:moveTo>
                <a:cubicBezTo>
                  <a:pt x="508" y="0"/>
                  <a:pt x="1016" y="243"/>
                  <a:pt x="1016" y="486"/>
                </a:cubicBezTo>
                <a:lnTo>
                  <a:pt x="1016" y="2434"/>
                </a:lnTo>
                <a:cubicBezTo>
                  <a:pt x="1016" y="2678"/>
                  <a:pt x="1524" y="2921"/>
                  <a:pt x="2033" y="2921"/>
                </a:cubicBezTo>
                <a:cubicBezTo>
                  <a:pt x="1524" y="2921"/>
                  <a:pt x="1016" y="3164"/>
                  <a:pt x="1016" y="3408"/>
                </a:cubicBezTo>
                <a:lnTo>
                  <a:pt x="1016" y="5356"/>
                </a:lnTo>
                <a:cubicBezTo>
                  <a:pt x="1016" y="5599"/>
                  <a:pt x="508" y="5843"/>
                  <a:pt x="0" y="5843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319" name="Immagine 13_0"/>
          <p:cNvPicPr/>
          <p:nvPr/>
        </p:nvPicPr>
        <p:blipFill>
          <a:blip r:embed="rId4"/>
          <a:stretch/>
        </p:blipFill>
        <p:spPr>
          <a:xfrm>
            <a:off x="731520" y="3680640"/>
            <a:ext cx="1389960" cy="1153440"/>
          </a:xfrm>
          <a:prstGeom prst="rect">
            <a:avLst/>
          </a:prstGeom>
          <a:ln w="0">
            <a:noFill/>
          </a:ln>
        </p:spPr>
      </p:pic>
      <p:pic>
        <p:nvPicPr>
          <p:cNvPr id="320" name="Immagine 14_0"/>
          <p:cNvPicPr/>
          <p:nvPr/>
        </p:nvPicPr>
        <p:blipFill>
          <a:blip r:embed="rId5"/>
          <a:stretch/>
        </p:blipFill>
        <p:spPr>
          <a:xfrm>
            <a:off x="2158200" y="3666960"/>
            <a:ext cx="1389960" cy="1153440"/>
          </a:xfrm>
          <a:prstGeom prst="rect">
            <a:avLst/>
          </a:prstGeom>
          <a:ln w="0">
            <a:noFill/>
          </a:ln>
        </p:spPr>
      </p:pic>
      <p:sp>
        <p:nvSpPr>
          <p:cNvPr id="321" name="CustomShape 6"/>
          <p:cNvSpPr/>
          <p:nvPr/>
        </p:nvSpPr>
        <p:spPr>
          <a:xfrm>
            <a:off x="4155480" y="5394960"/>
            <a:ext cx="4255920" cy="85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PDR,PQR, with stable, SPES 1+ and q+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a,a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’), (p,p’)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(d,p), (d,t)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3" name="CustomShape 7"/>
          <p:cNvSpPr/>
          <p:nvPr/>
        </p:nvSpPr>
        <p:spPr>
          <a:xfrm>
            <a:off x="822960" y="2861640"/>
            <a:ext cx="2741760" cy="85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GDR/GQR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Jacobi shape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Isospin mixing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24" name="Immagine 12"/>
          <p:cNvPicPr/>
          <p:nvPr/>
        </p:nvPicPr>
        <p:blipFill>
          <a:blip r:embed="rId6"/>
          <a:srcRect l="56557" t="28980" r="22925" b="43979"/>
          <a:stretch/>
        </p:blipFill>
        <p:spPr>
          <a:xfrm>
            <a:off x="9140040" y="2943720"/>
            <a:ext cx="2563560" cy="1901880"/>
          </a:xfrm>
          <a:prstGeom prst="rect">
            <a:avLst/>
          </a:prstGeom>
          <a:ln w="0">
            <a:noFill/>
          </a:ln>
        </p:spPr>
      </p:pic>
      <p:sp>
        <p:nvSpPr>
          <p:cNvPr id="325" name="CustomShape 8"/>
          <p:cNvSpPr/>
          <p:nvPr/>
        </p:nvSpPr>
        <p:spPr>
          <a:xfrm>
            <a:off x="10058400" y="2468880"/>
            <a:ext cx="81036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QRPA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6" name="CustomShape 9"/>
          <p:cNvSpPr/>
          <p:nvPr/>
        </p:nvSpPr>
        <p:spPr>
          <a:xfrm rot="16200000">
            <a:off x="6997320" y="3117600"/>
            <a:ext cx="31982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Shapes and EOS consistently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327" name="CustomShape 10"/>
          <p:cNvSpPr/>
          <p:nvPr/>
        </p:nvSpPr>
        <p:spPr>
          <a:xfrm>
            <a:off x="9326880" y="5029200"/>
            <a:ext cx="2558880" cy="27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X.Roca-Maza, N.Paar Rep Part and Nuc Phys. 101 (2018) 96  </a:t>
            </a:r>
            <a:endParaRPr lang="en-US" sz="13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00"/>
    </mc:Choice>
    <mc:Fallback>
      <p:transition spd="slow" advTm="12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2_2"/>
          <p:cNvPicPr/>
          <p:nvPr/>
        </p:nvPicPr>
        <p:blipFill>
          <a:blip r:embed="rId2"/>
          <a:stretch/>
        </p:blipFill>
        <p:spPr>
          <a:xfrm>
            <a:off x="4890240" y="5253480"/>
            <a:ext cx="1337760" cy="11793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4_0" descr="Commissioning of the ACtive TARget and Time Projection Chamber (ACTAR TPC)  - ScienceDirect"/>
          <p:cNvPicPr/>
          <p:nvPr/>
        </p:nvPicPr>
        <p:blipFill>
          <a:blip r:embed="rId3"/>
          <a:stretch/>
        </p:blipFill>
        <p:spPr>
          <a:xfrm>
            <a:off x="8321040" y="3931920"/>
            <a:ext cx="1658160" cy="10080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NEDA—NEutron Detector Array - ScienceDirect"/>
          <p:cNvPicPr/>
          <p:nvPr/>
        </p:nvPicPr>
        <p:blipFill>
          <a:blip r:embed="rId4"/>
          <a:stretch/>
        </p:blipFill>
        <p:spPr>
          <a:xfrm>
            <a:off x="6949440" y="4937760"/>
            <a:ext cx="1480680" cy="148068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8" descr="The PRISMA Magnetic Spetrometer"/>
          <p:cNvPicPr/>
          <p:nvPr/>
        </p:nvPicPr>
        <p:blipFill>
          <a:blip r:embed="rId5"/>
          <a:stretch/>
        </p:blipFill>
        <p:spPr>
          <a:xfrm>
            <a:off x="1457640" y="2770920"/>
            <a:ext cx="1924560" cy="1068480"/>
          </a:xfrm>
          <a:prstGeom prst="rect">
            <a:avLst/>
          </a:prstGeom>
          <a:ln w="0"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8477280" y="822960"/>
            <a:ext cx="95544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4474"/>
                </a:solidFill>
                <a:latin typeface="Palatino"/>
                <a:ea typeface="Palatino"/>
              </a:rPr>
              <a:t>PARIS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004474"/>
                </a:solidFill>
                <a:latin typeface="Symbol"/>
                <a:ea typeface="Palatino"/>
              </a:rPr>
              <a:t>g</a:t>
            </a:r>
            <a:r>
              <a:rPr lang="en-US" sz="1600" b="0" strike="noStrike" spc="-1">
                <a:solidFill>
                  <a:srgbClr val="004474"/>
                </a:solidFill>
                <a:latin typeface="Palatino"/>
                <a:ea typeface="Palatino"/>
              </a:rPr>
              <a:t>-rays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182880" y="2194560"/>
            <a:ext cx="123588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4474"/>
                </a:solidFill>
                <a:latin typeface="Palatino"/>
                <a:ea typeface="Palatino"/>
              </a:rPr>
              <a:t>PRISMA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004474"/>
                </a:solidFill>
                <a:latin typeface="Palatino"/>
                <a:ea typeface="Palatino"/>
              </a:rPr>
              <a:t>heavy ions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34" name="CustomShape 3"/>
          <p:cNvSpPr/>
          <p:nvPr/>
        </p:nvSpPr>
        <p:spPr>
          <a:xfrm>
            <a:off x="8869680" y="5762160"/>
            <a:ext cx="97668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4474"/>
                </a:solidFill>
                <a:latin typeface="Palatino"/>
                <a:ea typeface="Palatino"/>
              </a:rPr>
              <a:t>NEDA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004474"/>
                </a:solidFill>
                <a:latin typeface="Palatino"/>
                <a:ea typeface="Palatino"/>
              </a:rPr>
              <a:t>neutrons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35" name="CustomShape 4"/>
          <p:cNvSpPr/>
          <p:nvPr/>
        </p:nvSpPr>
        <p:spPr>
          <a:xfrm>
            <a:off x="3621240" y="6136560"/>
            <a:ext cx="171288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4474"/>
                </a:solidFill>
                <a:latin typeface="Palatino"/>
                <a:ea typeface="Palatino"/>
              </a:rPr>
              <a:t>GRIT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004474"/>
                </a:solidFill>
                <a:latin typeface="Palatino"/>
                <a:ea typeface="Palatino"/>
              </a:rPr>
              <a:t>charged particles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36" name="CustomShape 5"/>
          <p:cNvSpPr/>
          <p:nvPr/>
        </p:nvSpPr>
        <p:spPr>
          <a:xfrm>
            <a:off x="10209600" y="3414600"/>
            <a:ext cx="140184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4474"/>
                </a:solidFill>
                <a:latin typeface="Palatino"/>
                <a:ea typeface="Palatino"/>
              </a:rPr>
              <a:t>ACTIVE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4474"/>
                </a:solidFill>
                <a:latin typeface="Palatino"/>
                <a:ea typeface="Palatino"/>
              </a:rPr>
              <a:t>TARGETS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337" name="Immagine 336"/>
          <p:cNvPicPr/>
          <p:nvPr/>
        </p:nvPicPr>
        <p:blipFill>
          <a:blip r:embed="rId6"/>
          <a:stretch/>
        </p:blipFill>
        <p:spPr>
          <a:xfrm>
            <a:off x="4377240" y="3336840"/>
            <a:ext cx="650880" cy="50256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2_4"/>
          <p:cNvPicPr/>
          <p:nvPr/>
        </p:nvPicPr>
        <p:blipFill>
          <a:blip r:embed="rId7"/>
          <a:stretch/>
        </p:blipFill>
        <p:spPr>
          <a:xfrm>
            <a:off x="8686800" y="2011680"/>
            <a:ext cx="1212120" cy="1700280"/>
          </a:xfrm>
          <a:prstGeom prst="rect">
            <a:avLst/>
          </a:prstGeom>
          <a:ln w="0">
            <a:noFill/>
          </a:ln>
        </p:spPr>
      </p:pic>
      <p:sp>
        <p:nvSpPr>
          <p:cNvPr id="339" name="CustomShape 6"/>
          <p:cNvSpPr/>
          <p:nvPr/>
        </p:nvSpPr>
        <p:spPr>
          <a:xfrm>
            <a:off x="9622800" y="1463760"/>
            <a:ext cx="125712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4474"/>
                </a:solidFill>
                <a:latin typeface="Palatino"/>
                <a:ea typeface="Palatino"/>
              </a:rPr>
              <a:t>CTADIR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4474"/>
                </a:solidFill>
                <a:latin typeface="Palatino"/>
                <a:ea typeface="Palatino"/>
              </a:rPr>
              <a:t>cryogenic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4474"/>
                </a:solidFill>
                <a:latin typeface="Palatino"/>
                <a:ea typeface="Palatino"/>
              </a:rPr>
              <a:t>target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340" name="Picture 2_5"/>
          <p:cNvPicPr/>
          <p:nvPr/>
        </p:nvPicPr>
        <p:blipFill>
          <a:blip r:embed="rId8"/>
          <a:stretch/>
        </p:blipFill>
        <p:spPr>
          <a:xfrm>
            <a:off x="4125600" y="1097280"/>
            <a:ext cx="1908000" cy="1278720"/>
          </a:xfrm>
          <a:prstGeom prst="rect">
            <a:avLst/>
          </a:prstGeom>
          <a:ln w="0">
            <a:noFill/>
          </a:ln>
        </p:spPr>
      </p:pic>
      <p:sp>
        <p:nvSpPr>
          <p:cNvPr id="341" name="CustomShape 7"/>
          <p:cNvSpPr/>
          <p:nvPr/>
        </p:nvSpPr>
        <p:spPr>
          <a:xfrm>
            <a:off x="2743560" y="1138320"/>
            <a:ext cx="1461600" cy="59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4474"/>
                </a:solidFill>
                <a:latin typeface="Symbol"/>
                <a:ea typeface="Palatino"/>
              </a:rPr>
              <a:t>b</a:t>
            </a:r>
            <a:r>
              <a:rPr lang="en-US" sz="2000" b="1" strike="noStrike" spc="-1">
                <a:solidFill>
                  <a:srgbClr val="004474"/>
                </a:solidFill>
                <a:latin typeface="Palatino"/>
                <a:ea typeface="Palatino"/>
              </a:rPr>
              <a:t>-decay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4474"/>
                </a:solidFill>
                <a:latin typeface="Palatino"/>
                <a:ea typeface="Palatino"/>
              </a:rPr>
              <a:t>station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342" name="Immagine 341"/>
          <p:cNvPicPr/>
          <p:nvPr/>
        </p:nvPicPr>
        <p:blipFill>
          <a:blip r:embed="rId9"/>
          <a:stretch/>
        </p:blipFill>
        <p:spPr>
          <a:xfrm>
            <a:off x="7040880" y="1019160"/>
            <a:ext cx="1237320" cy="126540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8"/>
          <p:cNvSpPr/>
          <p:nvPr/>
        </p:nvSpPr>
        <p:spPr>
          <a:xfrm>
            <a:off x="993960" y="5507280"/>
            <a:ext cx="110772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4474"/>
                </a:solidFill>
                <a:latin typeface="Palatino"/>
                <a:ea typeface="Palatino"/>
              </a:rPr>
              <a:t>AGATA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004474"/>
                </a:solidFill>
                <a:latin typeface="Symbol"/>
                <a:ea typeface="Palatino"/>
              </a:rPr>
              <a:t>g</a:t>
            </a:r>
            <a:r>
              <a:rPr lang="en-US" sz="1600" b="0" strike="noStrike" spc="-1">
                <a:solidFill>
                  <a:srgbClr val="004474"/>
                </a:solidFill>
                <a:latin typeface="Palatino"/>
                <a:ea typeface="Palatino"/>
              </a:rPr>
              <a:t>-rays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344" name="Immagine 343"/>
          <p:cNvPicPr/>
          <p:nvPr/>
        </p:nvPicPr>
        <p:blipFill>
          <a:blip r:embed="rId10"/>
          <a:srcRect l="13689" r="14383"/>
          <a:stretch/>
        </p:blipFill>
        <p:spPr>
          <a:xfrm>
            <a:off x="2324880" y="4196160"/>
            <a:ext cx="1827000" cy="1798560"/>
          </a:xfrm>
          <a:prstGeom prst="rect">
            <a:avLst/>
          </a:prstGeom>
          <a:ln w="0">
            <a:noFill/>
          </a:ln>
        </p:spPr>
      </p:pic>
      <p:sp>
        <p:nvSpPr>
          <p:cNvPr id="345" name="CustomShape 9"/>
          <p:cNvSpPr/>
          <p:nvPr/>
        </p:nvSpPr>
        <p:spPr>
          <a:xfrm>
            <a:off x="4131000" y="3533400"/>
            <a:ext cx="3914640" cy="77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2A48"/>
                </a:solidFill>
                <a:latin typeface="Trebuchet MS"/>
                <a:ea typeface="DejaVu Sans"/>
              </a:rPr>
              <a:t>		F</a:t>
            </a:r>
            <a:r>
              <a:rPr lang="en-US" sz="1800" b="0" strike="noStrike" spc="-1">
                <a:solidFill>
                  <a:srgbClr val="002A48"/>
                </a:solidFill>
                <a:latin typeface="Trebuchet MS"/>
                <a:ea typeface="DejaVu Sans"/>
              </a:rPr>
              <a:t>orefront contemporary nuclear structure needs ground-breaking integrated systems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46" name="CustomShape 10"/>
          <p:cNvSpPr/>
          <p:nvPr/>
        </p:nvSpPr>
        <p:spPr>
          <a:xfrm>
            <a:off x="91440" y="0"/>
            <a:ext cx="180576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Instrumentation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47" name="CustomShape 11"/>
          <p:cNvSpPr/>
          <p:nvPr/>
        </p:nvSpPr>
        <p:spPr>
          <a:xfrm>
            <a:off x="10899720" y="-34920"/>
            <a:ext cx="101268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7C73FBF7-C167-4657-823F-725F6F748D38}" type="slidenum">
              <a:rPr lang="it-IT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11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250B79-3925-184F-8F7F-F9D6D8ACB46D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0"/>
    </mc:Choice>
    <mc:Fallback xmlns:p15="http://schemas.microsoft.com/office/powerpoint/2012/main" xmlns="">
      <p:transition spd="slow" advTm="5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D149B33-BAEF-472C-AC91-943966E1D145}"/>
              </a:ext>
            </a:extLst>
          </p:cNvPr>
          <p:cNvGrpSpPr/>
          <p:nvPr/>
        </p:nvGrpSpPr>
        <p:grpSpPr>
          <a:xfrm>
            <a:off x="1131714" y="930750"/>
            <a:ext cx="11108359" cy="5901362"/>
            <a:chOff x="1003546" y="695990"/>
            <a:chExt cx="11108359" cy="590136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A88418-1387-4557-A78D-06311DDCCF78}"/>
                </a:ext>
              </a:extLst>
            </p:cNvPr>
            <p:cNvSpPr/>
            <p:nvPr/>
          </p:nvSpPr>
          <p:spPr>
            <a:xfrm>
              <a:off x="4742656" y="698470"/>
              <a:ext cx="3657600" cy="5898882"/>
            </a:xfrm>
            <a:prstGeom prst="rect">
              <a:avLst/>
            </a:prstGeom>
            <a:solidFill>
              <a:srgbClr val="DCE7F3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4621B2-B4CD-40F2-BDB7-CF26215157AA}"/>
                </a:ext>
              </a:extLst>
            </p:cNvPr>
            <p:cNvSpPr/>
            <p:nvPr/>
          </p:nvSpPr>
          <p:spPr>
            <a:xfrm>
              <a:off x="8454305" y="695990"/>
              <a:ext cx="3657600" cy="5897880"/>
            </a:xfrm>
            <a:prstGeom prst="rect">
              <a:avLst/>
            </a:prstGeom>
            <a:solidFill>
              <a:srgbClr val="DCE7F3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6D0FDF-E12B-4DF5-BDF7-84115B93FA1E}"/>
                </a:ext>
              </a:extLst>
            </p:cNvPr>
            <p:cNvSpPr/>
            <p:nvPr/>
          </p:nvSpPr>
          <p:spPr>
            <a:xfrm>
              <a:off x="1003546" y="695990"/>
              <a:ext cx="3657600" cy="5897880"/>
            </a:xfrm>
            <a:prstGeom prst="rect">
              <a:avLst/>
            </a:prstGeom>
            <a:solidFill>
              <a:srgbClr val="DCE7F3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2CA09-3C2D-4798-96CC-5B26BC80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9BF0B6E5-4163-4E93-B237-87537806AEDC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Reactions and Dynamics.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F45CA-854A-4AF6-901F-AA1D856F08D5}"/>
              </a:ext>
            </a:extLst>
          </p:cNvPr>
          <p:cNvSpPr txBox="1"/>
          <p:nvPr/>
        </p:nvSpPr>
        <p:spPr>
          <a:xfrm>
            <a:off x="1571105" y="437810"/>
            <a:ext cx="2620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Readiness . . 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248601-B6A1-4176-AB0C-7E37A2E6D2EA}"/>
              </a:ext>
            </a:extLst>
          </p:cNvPr>
          <p:cNvSpPr/>
          <p:nvPr/>
        </p:nvSpPr>
        <p:spPr>
          <a:xfrm>
            <a:off x="4248459" y="690090"/>
            <a:ext cx="3561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3F3E91-229E-4D9B-8808-A124FAA6E3E1}"/>
              </a:ext>
            </a:extLst>
          </p:cNvPr>
          <p:cNvSpPr/>
          <p:nvPr/>
        </p:nvSpPr>
        <p:spPr>
          <a:xfrm>
            <a:off x="7975839" y="708035"/>
            <a:ext cx="3529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AEA47E-DF64-48D7-A609-8978C58CE43A}"/>
              </a:ext>
            </a:extLst>
          </p:cNvPr>
          <p:cNvSpPr/>
          <p:nvPr/>
        </p:nvSpPr>
        <p:spPr>
          <a:xfrm>
            <a:off x="11636646" y="708035"/>
            <a:ext cx="3497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69E558-A194-4B85-B5E6-DFEF495DCACE}"/>
              </a:ext>
            </a:extLst>
          </p:cNvPr>
          <p:cNvSpPr txBox="1"/>
          <p:nvPr/>
        </p:nvSpPr>
        <p:spPr>
          <a:xfrm>
            <a:off x="1081303" y="1242418"/>
            <a:ext cx="3419471" cy="525845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α-correlations and clustering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light and medium mass nuclei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Beams: </a:t>
            </a:r>
            <a:r>
              <a:rPr lang="en-US" baseline="30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16-18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 at 10 </a:t>
            </a:r>
            <a:r>
              <a:rPr lang="en-US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AMeV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light targets.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DE0DF3-B46A-47FD-8BD9-E4F852FE75FC}"/>
              </a:ext>
            </a:extLst>
          </p:cNvPr>
          <p:cNvSpPr txBox="1"/>
          <p:nvPr/>
        </p:nvSpPr>
        <p:spPr>
          <a:xfrm>
            <a:off x="6384033" y="1242418"/>
            <a:ext cx="5602388" cy="517412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 dirty="0"/>
              <a:t>Isospin dependence of CN formation and decay. </a:t>
            </a:r>
            <a:r>
              <a:rPr lang="en-US" dirty="0"/>
              <a:t>Beams: Kr, Sr, Sn.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9BCD20-BF20-4D20-8768-216A7ECFA75B}"/>
              </a:ext>
            </a:extLst>
          </p:cNvPr>
          <p:cNvSpPr txBox="1"/>
          <p:nvPr/>
        </p:nvSpPr>
        <p:spPr>
          <a:xfrm>
            <a:off x="1094230" y="1768263"/>
            <a:ext cx="3400769" cy="921380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 dirty="0"/>
              <a:t>onset of pre-equilibrium emission and clustering.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Beams: </a:t>
            </a:r>
            <a:r>
              <a:rPr lang="en-US" baseline="30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16-18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O, </a:t>
            </a:r>
            <a:r>
              <a:rPr lang="en-US" baseline="30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22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 at 18-20 </a:t>
            </a:r>
            <a:r>
              <a:rPr lang="en-US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AMeV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en-US" b="1" dirty="0">
                <a:latin typeface="Symbol" panose="05050102010706020507" pitchFamily="18" charset="2"/>
              </a:rPr>
              <a:t>a</a:t>
            </a:r>
            <a:r>
              <a:rPr lang="en-US" b="1" dirty="0"/>
              <a:t> emission at high spins (deformation)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Beams: </a:t>
            </a:r>
            <a:r>
              <a:rPr lang="en-US" dirty="0" err="1"/>
              <a:t>Ti</a:t>
            </a:r>
            <a:r>
              <a:rPr lang="en-US" dirty="0"/>
              <a:t>, Ni at 10 </a:t>
            </a:r>
            <a:r>
              <a:rPr lang="en-US" dirty="0" err="1"/>
              <a:t>AMeV</a:t>
            </a:r>
            <a:r>
              <a:rPr lang="en-US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217420-34DE-4565-9860-5D5F570A3473}"/>
              </a:ext>
            </a:extLst>
          </p:cNvPr>
          <p:cNvSpPr txBox="1"/>
          <p:nvPr/>
        </p:nvSpPr>
        <p:spPr>
          <a:xfrm>
            <a:off x="4871864" y="2202773"/>
            <a:ext cx="3416294" cy="495782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Incomplete fusion, shell effects in quasi-fission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FDFA66-8D95-4999-8B93-AD8AD8C7DC04}"/>
              </a:ext>
            </a:extLst>
          </p:cNvPr>
          <p:cNvSpPr txBox="1"/>
          <p:nvPr/>
        </p:nvSpPr>
        <p:spPr>
          <a:xfrm>
            <a:off x="1102288" y="5882372"/>
            <a:ext cx="10858640" cy="427888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Electron-positron pair spectroscopy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5A9353-2605-4900-9A93-6E2BA235C9B7}"/>
              </a:ext>
            </a:extLst>
          </p:cNvPr>
          <p:cNvSpPr txBox="1"/>
          <p:nvPr/>
        </p:nvSpPr>
        <p:spPr>
          <a:xfrm>
            <a:off x="1111056" y="4826704"/>
            <a:ext cx="3400768" cy="546512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Scan of neutron deficient systems at high excitation energy.  </a:t>
            </a:r>
            <a:r>
              <a:rPr lang="en-US" b="0" dirty="0"/>
              <a:t>Beams: Pb.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F16AFA-E15C-449A-AD06-B5AA319A5DBD}"/>
              </a:ext>
            </a:extLst>
          </p:cNvPr>
          <p:cNvSpPr txBox="1"/>
          <p:nvPr/>
        </p:nvSpPr>
        <p:spPr>
          <a:xfrm>
            <a:off x="4871864" y="4826704"/>
            <a:ext cx="3416294" cy="495782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Actinides region: shell effects and reaction dynamics at low excitation energy.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1C2699-CAEA-4A45-8BD2-EAE9F07D21B1}"/>
              </a:ext>
            </a:extLst>
          </p:cNvPr>
          <p:cNvSpPr txBox="1"/>
          <p:nvPr/>
        </p:nvSpPr>
        <p:spPr>
          <a:xfrm>
            <a:off x="1102288" y="5436892"/>
            <a:ext cx="10844729" cy="427888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The nucleus as a quantum effects with sub-barrier fusion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9CD6AE-4486-48F1-80E8-4AB5A05C9E94}"/>
              </a:ext>
            </a:extLst>
          </p:cNvPr>
          <p:cNvSpPr txBox="1"/>
          <p:nvPr/>
        </p:nvSpPr>
        <p:spPr>
          <a:xfrm>
            <a:off x="48405" y="1269262"/>
            <a:ext cx="972006" cy="1724008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Fusion-evaporation</a:t>
            </a:r>
            <a:b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pre-equilibrium emission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FE421F-72AD-4577-8F14-A591AA1953B9}"/>
              </a:ext>
            </a:extLst>
          </p:cNvPr>
          <p:cNvSpPr txBox="1"/>
          <p:nvPr/>
        </p:nvSpPr>
        <p:spPr>
          <a:xfrm>
            <a:off x="48405" y="3045939"/>
            <a:ext cx="972006" cy="172400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Direct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processes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BEE9B-CE33-4FD5-97D9-C89FAD684C8C}"/>
              </a:ext>
            </a:extLst>
          </p:cNvPr>
          <p:cNvSpPr txBox="1"/>
          <p:nvPr/>
        </p:nvSpPr>
        <p:spPr>
          <a:xfrm>
            <a:off x="58711" y="4826704"/>
            <a:ext cx="972006" cy="1724008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Fission</a:t>
            </a:r>
            <a:b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b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sub-barrier</a:t>
            </a:r>
          </a:p>
          <a:p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fusion</a:t>
            </a:r>
          </a:p>
        </p:txBody>
      </p:sp>
      <p:sp>
        <p:nvSpPr>
          <p:cNvPr id="41" name="Arrow: Striped Right 40">
            <a:extLst>
              <a:ext uri="{FF2B5EF4-FFF2-40B4-BE49-F238E27FC236}">
                <a16:creationId xmlns:a16="http://schemas.microsoft.com/office/drawing/2014/main" id="{57FE7A80-0790-4236-85FA-7BA3C9106BF2}"/>
              </a:ext>
            </a:extLst>
          </p:cNvPr>
          <p:cNvSpPr/>
          <p:nvPr/>
        </p:nvSpPr>
        <p:spPr>
          <a:xfrm>
            <a:off x="4494999" y="1883191"/>
            <a:ext cx="704412" cy="241276"/>
          </a:xfrm>
          <a:custGeom>
            <a:avLst/>
            <a:gdLst>
              <a:gd name="connsiteX0" fmla="*/ 0 w 704412"/>
              <a:gd name="connsiteY0" fmla="*/ 46023 h 241276"/>
              <a:gd name="connsiteX1" fmla="*/ 7540 w 704412"/>
              <a:gd name="connsiteY1" fmla="*/ 46023 h 241276"/>
              <a:gd name="connsiteX2" fmla="*/ 7540 w 704412"/>
              <a:gd name="connsiteY2" fmla="*/ 195253 h 241276"/>
              <a:gd name="connsiteX3" fmla="*/ 0 w 704412"/>
              <a:gd name="connsiteY3" fmla="*/ 195253 h 241276"/>
              <a:gd name="connsiteX4" fmla="*/ 0 w 704412"/>
              <a:gd name="connsiteY4" fmla="*/ 46023 h 241276"/>
              <a:gd name="connsiteX5" fmla="*/ 15080 w 704412"/>
              <a:gd name="connsiteY5" fmla="*/ 46023 h 241276"/>
              <a:gd name="connsiteX6" fmla="*/ 30160 w 704412"/>
              <a:gd name="connsiteY6" fmla="*/ 46023 h 241276"/>
              <a:gd name="connsiteX7" fmla="*/ 30160 w 704412"/>
              <a:gd name="connsiteY7" fmla="*/ 195253 h 241276"/>
              <a:gd name="connsiteX8" fmla="*/ 15080 w 704412"/>
              <a:gd name="connsiteY8" fmla="*/ 195253 h 241276"/>
              <a:gd name="connsiteX9" fmla="*/ 15080 w 704412"/>
              <a:gd name="connsiteY9" fmla="*/ 46023 h 241276"/>
              <a:gd name="connsiteX10" fmla="*/ 37699 w 704412"/>
              <a:gd name="connsiteY10" fmla="*/ 46023 h 241276"/>
              <a:gd name="connsiteX11" fmla="*/ 447977 w 704412"/>
              <a:gd name="connsiteY11" fmla="*/ 46023 h 241276"/>
              <a:gd name="connsiteX12" fmla="*/ 447977 w 704412"/>
              <a:gd name="connsiteY12" fmla="*/ 0 h 241276"/>
              <a:gd name="connsiteX13" fmla="*/ 704412 w 704412"/>
              <a:gd name="connsiteY13" fmla="*/ 120638 h 241276"/>
              <a:gd name="connsiteX14" fmla="*/ 447977 w 704412"/>
              <a:gd name="connsiteY14" fmla="*/ 241276 h 241276"/>
              <a:gd name="connsiteX15" fmla="*/ 447977 w 704412"/>
              <a:gd name="connsiteY15" fmla="*/ 195253 h 241276"/>
              <a:gd name="connsiteX16" fmla="*/ 37699 w 704412"/>
              <a:gd name="connsiteY16" fmla="*/ 195253 h 241276"/>
              <a:gd name="connsiteX17" fmla="*/ 37699 w 704412"/>
              <a:gd name="connsiteY17" fmla="*/ 46023 h 24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412" h="241276" extrusionOk="0">
                <a:moveTo>
                  <a:pt x="0" y="46023"/>
                </a:moveTo>
                <a:cubicBezTo>
                  <a:pt x="2493" y="46075"/>
                  <a:pt x="4379" y="46199"/>
                  <a:pt x="7540" y="46023"/>
                </a:cubicBezTo>
                <a:cubicBezTo>
                  <a:pt x="11387" y="96215"/>
                  <a:pt x="7527" y="121412"/>
                  <a:pt x="7540" y="195253"/>
                </a:cubicBezTo>
                <a:cubicBezTo>
                  <a:pt x="4532" y="194982"/>
                  <a:pt x="1660" y="194901"/>
                  <a:pt x="0" y="195253"/>
                </a:cubicBezTo>
                <a:cubicBezTo>
                  <a:pt x="6942" y="135147"/>
                  <a:pt x="-5446" y="96871"/>
                  <a:pt x="0" y="46023"/>
                </a:cubicBezTo>
                <a:close/>
                <a:moveTo>
                  <a:pt x="15080" y="46023"/>
                </a:moveTo>
                <a:cubicBezTo>
                  <a:pt x="20140" y="45525"/>
                  <a:pt x="23662" y="46062"/>
                  <a:pt x="30160" y="46023"/>
                </a:cubicBezTo>
                <a:cubicBezTo>
                  <a:pt x="26676" y="105344"/>
                  <a:pt x="33680" y="157423"/>
                  <a:pt x="30160" y="195253"/>
                </a:cubicBezTo>
                <a:cubicBezTo>
                  <a:pt x="23559" y="195339"/>
                  <a:pt x="22579" y="195595"/>
                  <a:pt x="15080" y="195253"/>
                </a:cubicBezTo>
                <a:cubicBezTo>
                  <a:pt x="7625" y="134930"/>
                  <a:pt x="20618" y="88948"/>
                  <a:pt x="15080" y="46023"/>
                </a:cubicBezTo>
                <a:close/>
                <a:moveTo>
                  <a:pt x="37699" y="46023"/>
                </a:moveTo>
                <a:cubicBezTo>
                  <a:pt x="212354" y="29897"/>
                  <a:pt x="253830" y="36849"/>
                  <a:pt x="447977" y="46023"/>
                </a:cubicBezTo>
                <a:cubicBezTo>
                  <a:pt x="448313" y="27279"/>
                  <a:pt x="448485" y="11144"/>
                  <a:pt x="447977" y="0"/>
                </a:cubicBezTo>
                <a:cubicBezTo>
                  <a:pt x="542539" y="53236"/>
                  <a:pt x="590400" y="56043"/>
                  <a:pt x="704412" y="120638"/>
                </a:cubicBezTo>
                <a:cubicBezTo>
                  <a:pt x="641936" y="135946"/>
                  <a:pt x="555499" y="182876"/>
                  <a:pt x="447977" y="241276"/>
                </a:cubicBezTo>
                <a:cubicBezTo>
                  <a:pt x="446034" y="221318"/>
                  <a:pt x="447884" y="204857"/>
                  <a:pt x="447977" y="195253"/>
                </a:cubicBezTo>
                <a:cubicBezTo>
                  <a:pt x="289596" y="177309"/>
                  <a:pt x="236223" y="203584"/>
                  <a:pt x="37699" y="195253"/>
                </a:cubicBezTo>
                <a:cubicBezTo>
                  <a:pt x="37758" y="152909"/>
                  <a:pt x="35377" y="107783"/>
                  <a:pt x="37699" y="46023"/>
                </a:cubicBezTo>
                <a:close/>
              </a:path>
            </a:pathLst>
          </a:custGeom>
          <a:noFill/>
          <a:ln>
            <a:solidFill>
              <a:srgbClr val="002A48"/>
            </a:solidFill>
            <a:extLst>
              <a:ext uri="{C807C97D-BFC1-408E-A445-0C87EB9F89A2}">
                <ask:lineSketchStyleProps xmlns:ask="http://schemas.microsoft.com/office/drawing/2018/sketchyshapes" sd="4032486501">
                  <a:prstGeom prst="stripedRightArrow">
                    <a:avLst>
                      <a:gd name="adj1" fmla="val 61850"/>
                      <a:gd name="adj2" fmla="val 10628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5A355C-FE16-4004-AAB6-73E2E30A57D8}"/>
              </a:ext>
            </a:extLst>
          </p:cNvPr>
          <p:cNvSpPr txBox="1"/>
          <p:nvPr/>
        </p:nvSpPr>
        <p:spPr>
          <a:xfrm>
            <a:off x="5272113" y="1711541"/>
            <a:ext cx="3015956" cy="517412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 dirty="0"/>
              <a:t>Extension to SPES beams: Sn, Rb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B9A180-1484-481D-B4FC-3B967BFBCF61}"/>
              </a:ext>
            </a:extLst>
          </p:cNvPr>
          <p:cNvSpPr txBox="1"/>
          <p:nvPr/>
        </p:nvSpPr>
        <p:spPr>
          <a:xfrm>
            <a:off x="8574958" y="4826704"/>
            <a:ext cx="3416294" cy="495782"/>
          </a:xfrm>
          <a:prstGeom prst="rect">
            <a:avLst/>
          </a:prstGeom>
          <a:solidFill>
            <a:srgbClr val="89B8C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Isomers measured at the focal plane of PRISMA.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4C6E7E-A4BE-43CC-9C0F-D8CAB8CB53DE}"/>
              </a:ext>
            </a:extLst>
          </p:cNvPr>
          <p:cNvSpPr txBox="1"/>
          <p:nvPr/>
        </p:nvSpPr>
        <p:spPr>
          <a:xfrm>
            <a:off x="1131962" y="2995917"/>
            <a:ext cx="3400767" cy="54651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Competition between transfer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and near-barrier fusion.  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30C4B4-A4B0-4D69-89E1-C4EBE4CDD026}"/>
              </a:ext>
            </a:extLst>
          </p:cNvPr>
          <p:cNvSpPr txBox="1"/>
          <p:nvPr/>
        </p:nvSpPr>
        <p:spPr>
          <a:xfrm>
            <a:off x="1121408" y="3537389"/>
            <a:ext cx="3400767" cy="54651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MNT1: populating heavy nuclei in the region of Pb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AB602E-DD6D-4FF7-A73F-D89AE0288AD2}"/>
              </a:ext>
            </a:extLst>
          </p:cNvPr>
          <p:cNvSpPr txBox="1"/>
          <p:nvPr/>
        </p:nvSpPr>
        <p:spPr>
          <a:xfrm>
            <a:off x="4871864" y="3068960"/>
            <a:ext cx="3400767" cy="15060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Links with nuclear structure and astrophysics: Asymptotic Normalization Constants, spectroscopic factors, halos. 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(also low energy reactions at AN2000 and CN). 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Future challenges with A.T. and GRIT 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A26580-691E-4287-A708-191BE2AB061D}"/>
              </a:ext>
            </a:extLst>
          </p:cNvPr>
          <p:cNvSpPr txBox="1"/>
          <p:nvPr/>
        </p:nvSpPr>
        <p:spPr>
          <a:xfrm>
            <a:off x="1111057" y="4091072"/>
            <a:ext cx="3400767" cy="54651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MNT2: correlations in transfer (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Sn+Ni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in progress)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B9015E-0A80-4FAB-B8CD-0A58E5216540}"/>
              </a:ext>
            </a:extLst>
          </p:cNvPr>
          <p:cNvSpPr txBox="1"/>
          <p:nvPr/>
        </p:nvSpPr>
        <p:spPr>
          <a:xfrm>
            <a:off x="8548987" y="3281122"/>
            <a:ext cx="3400767" cy="94801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Future challenges: 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6He beams from EXOTIC (12C) 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9Be beams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C701AD-E002-D4BF-F972-F87DC2031B93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  <p:sp>
        <p:nvSpPr>
          <p:cNvPr id="5" name="CustomShape 30">
            <a:extLst>
              <a:ext uri="{FF2B5EF4-FFF2-40B4-BE49-F238E27FC236}">
                <a16:creationId xmlns:a16="http://schemas.microsoft.com/office/drawing/2014/main" id="{54E97166-B4E6-C210-22A2-51AF04E9A1AB}"/>
              </a:ext>
            </a:extLst>
          </p:cNvPr>
          <p:cNvSpPr/>
          <p:nvPr/>
        </p:nvSpPr>
        <p:spPr>
          <a:xfrm>
            <a:off x="-13882" y="374380"/>
            <a:ext cx="2754360" cy="3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Nuclear Reactions</a:t>
            </a:r>
            <a:endParaRPr lang="en-US" sz="2800" b="1" strike="noStrike" spc="-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39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435FD-F46F-4C95-AA5B-50662446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13</a:t>
            </a:fld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1FF0EB-20AB-4F84-B822-55875F04E9F6}"/>
              </a:ext>
            </a:extLst>
          </p:cNvPr>
          <p:cNvGrpSpPr/>
          <p:nvPr/>
        </p:nvGrpSpPr>
        <p:grpSpPr>
          <a:xfrm>
            <a:off x="15155" y="980660"/>
            <a:ext cx="6768752" cy="4896679"/>
            <a:chOff x="409015" y="3533873"/>
            <a:chExt cx="4292282" cy="3105141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D4B5E862-44E4-4E3D-938D-ECE807D63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15" y="3533873"/>
              <a:ext cx="4292282" cy="310514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D0B655-EF77-4611-B481-6740A7C143AB}"/>
                </a:ext>
              </a:extLst>
            </p:cNvPr>
            <p:cNvSpPr/>
            <p:nvPr/>
          </p:nvSpPr>
          <p:spPr>
            <a:xfrm>
              <a:off x="1266265" y="4003960"/>
              <a:ext cx="1800225" cy="2054038"/>
            </a:xfrm>
            <a:custGeom>
              <a:avLst/>
              <a:gdLst>
                <a:gd name="connsiteX0" fmla="*/ 0 w 1800225"/>
                <a:gd name="connsiteY0" fmla="*/ 0 h 2054038"/>
                <a:gd name="connsiteX1" fmla="*/ 432054 w 1800225"/>
                <a:gd name="connsiteY1" fmla="*/ 0 h 2054038"/>
                <a:gd name="connsiteX2" fmla="*/ 846106 w 1800225"/>
                <a:gd name="connsiteY2" fmla="*/ 0 h 2054038"/>
                <a:gd name="connsiteX3" fmla="*/ 1296162 w 1800225"/>
                <a:gd name="connsiteY3" fmla="*/ 0 h 2054038"/>
                <a:gd name="connsiteX4" fmla="*/ 1800225 w 1800225"/>
                <a:gd name="connsiteY4" fmla="*/ 0 h 2054038"/>
                <a:gd name="connsiteX5" fmla="*/ 1800225 w 1800225"/>
                <a:gd name="connsiteY5" fmla="*/ 513510 h 2054038"/>
                <a:gd name="connsiteX6" fmla="*/ 1800225 w 1800225"/>
                <a:gd name="connsiteY6" fmla="*/ 1027019 h 2054038"/>
                <a:gd name="connsiteX7" fmla="*/ 1800225 w 1800225"/>
                <a:gd name="connsiteY7" fmla="*/ 1540529 h 2054038"/>
                <a:gd name="connsiteX8" fmla="*/ 1800225 w 1800225"/>
                <a:gd name="connsiteY8" fmla="*/ 2054038 h 2054038"/>
                <a:gd name="connsiteX9" fmla="*/ 1386173 w 1800225"/>
                <a:gd name="connsiteY9" fmla="*/ 2054038 h 2054038"/>
                <a:gd name="connsiteX10" fmla="*/ 900113 w 1800225"/>
                <a:gd name="connsiteY10" fmla="*/ 2054038 h 2054038"/>
                <a:gd name="connsiteX11" fmla="*/ 450056 w 1800225"/>
                <a:gd name="connsiteY11" fmla="*/ 2054038 h 2054038"/>
                <a:gd name="connsiteX12" fmla="*/ 0 w 1800225"/>
                <a:gd name="connsiteY12" fmla="*/ 2054038 h 2054038"/>
                <a:gd name="connsiteX13" fmla="*/ 0 w 1800225"/>
                <a:gd name="connsiteY13" fmla="*/ 1561069 h 2054038"/>
                <a:gd name="connsiteX14" fmla="*/ 0 w 1800225"/>
                <a:gd name="connsiteY14" fmla="*/ 1068100 h 2054038"/>
                <a:gd name="connsiteX15" fmla="*/ 0 w 1800225"/>
                <a:gd name="connsiteY15" fmla="*/ 534050 h 2054038"/>
                <a:gd name="connsiteX16" fmla="*/ 0 w 1800225"/>
                <a:gd name="connsiteY16" fmla="*/ 0 h 205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00225" h="2054038" extrusionOk="0">
                  <a:moveTo>
                    <a:pt x="0" y="0"/>
                  </a:moveTo>
                  <a:cubicBezTo>
                    <a:pt x="183272" y="-35849"/>
                    <a:pt x="219913" y="9951"/>
                    <a:pt x="432054" y="0"/>
                  </a:cubicBezTo>
                  <a:cubicBezTo>
                    <a:pt x="644195" y="-9951"/>
                    <a:pt x="727858" y="21511"/>
                    <a:pt x="846106" y="0"/>
                  </a:cubicBezTo>
                  <a:cubicBezTo>
                    <a:pt x="964354" y="-21511"/>
                    <a:pt x="1115603" y="3656"/>
                    <a:pt x="1296162" y="0"/>
                  </a:cubicBezTo>
                  <a:cubicBezTo>
                    <a:pt x="1476721" y="-3656"/>
                    <a:pt x="1560684" y="55221"/>
                    <a:pt x="1800225" y="0"/>
                  </a:cubicBezTo>
                  <a:cubicBezTo>
                    <a:pt x="1819538" y="241005"/>
                    <a:pt x="1759494" y="284469"/>
                    <a:pt x="1800225" y="513510"/>
                  </a:cubicBezTo>
                  <a:cubicBezTo>
                    <a:pt x="1840956" y="742551"/>
                    <a:pt x="1768511" y="815475"/>
                    <a:pt x="1800225" y="1027019"/>
                  </a:cubicBezTo>
                  <a:cubicBezTo>
                    <a:pt x="1831939" y="1238563"/>
                    <a:pt x="1777825" y="1406029"/>
                    <a:pt x="1800225" y="1540529"/>
                  </a:cubicBezTo>
                  <a:cubicBezTo>
                    <a:pt x="1822625" y="1675029"/>
                    <a:pt x="1766219" y="1884026"/>
                    <a:pt x="1800225" y="2054038"/>
                  </a:cubicBezTo>
                  <a:cubicBezTo>
                    <a:pt x="1616850" y="2101713"/>
                    <a:pt x="1565868" y="2030110"/>
                    <a:pt x="1386173" y="2054038"/>
                  </a:cubicBezTo>
                  <a:cubicBezTo>
                    <a:pt x="1206478" y="2077966"/>
                    <a:pt x="1134192" y="2023019"/>
                    <a:pt x="900113" y="2054038"/>
                  </a:cubicBezTo>
                  <a:cubicBezTo>
                    <a:pt x="666034" y="2085057"/>
                    <a:pt x="620593" y="2042420"/>
                    <a:pt x="450056" y="2054038"/>
                  </a:cubicBezTo>
                  <a:cubicBezTo>
                    <a:pt x="279519" y="2065656"/>
                    <a:pt x="112443" y="2032490"/>
                    <a:pt x="0" y="2054038"/>
                  </a:cubicBezTo>
                  <a:cubicBezTo>
                    <a:pt x="-53263" y="1847671"/>
                    <a:pt x="25629" y="1726498"/>
                    <a:pt x="0" y="1561069"/>
                  </a:cubicBezTo>
                  <a:cubicBezTo>
                    <a:pt x="-25629" y="1395640"/>
                    <a:pt x="43469" y="1187931"/>
                    <a:pt x="0" y="1068100"/>
                  </a:cubicBezTo>
                  <a:cubicBezTo>
                    <a:pt x="-43469" y="948269"/>
                    <a:pt x="53202" y="768102"/>
                    <a:pt x="0" y="534050"/>
                  </a:cubicBezTo>
                  <a:cubicBezTo>
                    <a:pt x="-53202" y="299998"/>
                    <a:pt x="35631" y="176645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55966861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219B7B5-8CAF-4DC9-A0C5-AD73FE9225CF}"/>
              </a:ext>
            </a:extLst>
          </p:cNvPr>
          <p:cNvSpPr/>
          <p:nvPr/>
        </p:nvSpPr>
        <p:spPr>
          <a:xfrm>
            <a:off x="3831579" y="1721967"/>
            <a:ext cx="1726153" cy="3239133"/>
          </a:xfrm>
          <a:custGeom>
            <a:avLst/>
            <a:gdLst>
              <a:gd name="connsiteX0" fmla="*/ 0 w 1726153"/>
              <a:gd name="connsiteY0" fmla="*/ 0 h 3239133"/>
              <a:gd name="connsiteX1" fmla="*/ 558123 w 1726153"/>
              <a:gd name="connsiteY1" fmla="*/ 0 h 3239133"/>
              <a:gd name="connsiteX2" fmla="*/ 1098984 w 1726153"/>
              <a:gd name="connsiteY2" fmla="*/ 0 h 3239133"/>
              <a:gd name="connsiteX3" fmla="*/ 1726153 w 1726153"/>
              <a:gd name="connsiteY3" fmla="*/ 0 h 3239133"/>
              <a:gd name="connsiteX4" fmla="*/ 1726153 w 1726153"/>
              <a:gd name="connsiteY4" fmla="*/ 442682 h 3239133"/>
              <a:gd name="connsiteX5" fmla="*/ 1726153 w 1726153"/>
              <a:gd name="connsiteY5" fmla="*/ 982537 h 3239133"/>
              <a:gd name="connsiteX6" fmla="*/ 1726153 w 1726153"/>
              <a:gd name="connsiteY6" fmla="*/ 1522393 h 3239133"/>
              <a:gd name="connsiteX7" fmla="*/ 1726153 w 1726153"/>
              <a:gd name="connsiteY7" fmla="*/ 2062248 h 3239133"/>
              <a:gd name="connsiteX8" fmla="*/ 1726153 w 1726153"/>
              <a:gd name="connsiteY8" fmla="*/ 2504930 h 3239133"/>
              <a:gd name="connsiteX9" fmla="*/ 1726153 w 1726153"/>
              <a:gd name="connsiteY9" fmla="*/ 3239133 h 3239133"/>
              <a:gd name="connsiteX10" fmla="*/ 1202553 w 1726153"/>
              <a:gd name="connsiteY10" fmla="*/ 3239133 h 3239133"/>
              <a:gd name="connsiteX11" fmla="*/ 627169 w 1726153"/>
              <a:gd name="connsiteY11" fmla="*/ 3239133 h 3239133"/>
              <a:gd name="connsiteX12" fmla="*/ 0 w 1726153"/>
              <a:gd name="connsiteY12" fmla="*/ 3239133 h 3239133"/>
              <a:gd name="connsiteX13" fmla="*/ 0 w 1726153"/>
              <a:gd name="connsiteY13" fmla="*/ 2731669 h 3239133"/>
              <a:gd name="connsiteX14" fmla="*/ 0 w 1726153"/>
              <a:gd name="connsiteY14" fmla="*/ 2224205 h 3239133"/>
              <a:gd name="connsiteX15" fmla="*/ 0 w 1726153"/>
              <a:gd name="connsiteY15" fmla="*/ 1651958 h 3239133"/>
              <a:gd name="connsiteX16" fmla="*/ 0 w 1726153"/>
              <a:gd name="connsiteY16" fmla="*/ 1047320 h 3239133"/>
              <a:gd name="connsiteX17" fmla="*/ 0 w 1726153"/>
              <a:gd name="connsiteY17" fmla="*/ 604638 h 3239133"/>
              <a:gd name="connsiteX18" fmla="*/ 0 w 1726153"/>
              <a:gd name="connsiteY18" fmla="*/ 0 h 323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26153" h="3239133" extrusionOk="0">
                <a:moveTo>
                  <a:pt x="0" y="0"/>
                </a:moveTo>
                <a:cubicBezTo>
                  <a:pt x="209148" y="-17011"/>
                  <a:pt x="346198" y="32155"/>
                  <a:pt x="558123" y="0"/>
                </a:cubicBezTo>
                <a:cubicBezTo>
                  <a:pt x="770048" y="-32155"/>
                  <a:pt x="922426" y="41137"/>
                  <a:pt x="1098984" y="0"/>
                </a:cubicBezTo>
                <a:cubicBezTo>
                  <a:pt x="1275542" y="-41137"/>
                  <a:pt x="1482486" y="24429"/>
                  <a:pt x="1726153" y="0"/>
                </a:cubicBezTo>
                <a:cubicBezTo>
                  <a:pt x="1761487" y="110530"/>
                  <a:pt x="1719503" y="248262"/>
                  <a:pt x="1726153" y="442682"/>
                </a:cubicBezTo>
                <a:cubicBezTo>
                  <a:pt x="1732803" y="637102"/>
                  <a:pt x="1712045" y="725199"/>
                  <a:pt x="1726153" y="982537"/>
                </a:cubicBezTo>
                <a:cubicBezTo>
                  <a:pt x="1740261" y="1239875"/>
                  <a:pt x="1676854" y="1304866"/>
                  <a:pt x="1726153" y="1522393"/>
                </a:cubicBezTo>
                <a:cubicBezTo>
                  <a:pt x="1775452" y="1739920"/>
                  <a:pt x="1677790" y="1819477"/>
                  <a:pt x="1726153" y="2062248"/>
                </a:cubicBezTo>
                <a:cubicBezTo>
                  <a:pt x="1774516" y="2305020"/>
                  <a:pt x="1699607" y="2332340"/>
                  <a:pt x="1726153" y="2504930"/>
                </a:cubicBezTo>
                <a:cubicBezTo>
                  <a:pt x="1752699" y="2677520"/>
                  <a:pt x="1725076" y="2901238"/>
                  <a:pt x="1726153" y="3239133"/>
                </a:cubicBezTo>
                <a:cubicBezTo>
                  <a:pt x="1477244" y="3268264"/>
                  <a:pt x="1439235" y="3194986"/>
                  <a:pt x="1202553" y="3239133"/>
                </a:cubicBezTo>
                <a:cubicBezTo>
                  <a:pt x="965871" y="3283280"/>
                  <a:pt x="887570" y="3175994"/>
                  <a:pt x="627169" y="3239133"/>
                </a:cubicBezTo>
                <a:cubicBezTo>
                  <a:pt x="366768" y="3302272"/>
                  <a:pt x="168203" y="3188177"/>
                  <a:pt x="0" y="3239133"/>
                </a:cubicBezTo>
                <a:cubicBezTo>
                  <a:pt x="-28835" y="3046970"/>
                  <a:pt x="47996" y="2957625"/>
                  <a:pt x="0" y="2731669"/>
                </a:cubicBezTo>
                <a:cubicBezTo>
                  <a:pt x="-47996" y="2505713"/>
                  <a:pt x="17175" y="2422946"/>
                  <a:pt x="0" y="2224205"/>
                </a:cubicBezTo>
                <a:cubicBezTo>
                  <a:pt x="-17175" y="2025464"/>
                  <a:pt x="62761" y="1889640"/>
                  <a:pt x="0" y="1651958"/>
                </a:cubicBezTo>
                <a:cubicBezTo>
                  <a:pt x="-62761" y="1414276"/>
                  <a:pt x="59979" y="1281385"/>
                  <a:pt x="0" y="1047320"/>
                </a:cubicBezTo>
                <a:cubicBezTo>
                  <a:pt x="-59979" y="813255"/>
                  <a:pt x="13309" y="760548"/>
                  <a:pt x="0" y="604638"/>
                </a:cubicBezTo>
                <a:cubicBezTo>
                  <a:pt x="-13309" y="448728"/>
                  <a:pt x="406" y="192582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18">
            <a:extLst>
              <a:ext uri="{FF2B5EF4-FFF2-40B4-BE49-F238E27FC236}">
                <a16:creationId xmlns:a16="http://schemas.microsoft.com/office/drawing/2014/main" id="{F164F056-09A0-4299-BC2C-6529444C8097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Reactions and Dynamics. Highlights.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C7058-7E3D-449F-B8E0-871FA76473C6}"/>
              </a:ext>
            </a:extLst>
          </p:cNvPr>
          <p:cNvSpPr txBox="1"/>
          <p:nvPr/>
        </p:nvSpPr>
        <p:spPr>
          <a:xfrm>
            <a:off x="7390456" y="1008169"/>
            <a:ext cx="40171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WG1. </a:t>
            </a:r>
            <a:r>
              <a:rPr lang="en-US" dirty="0"/>
              <a:t>Fusion-evaporation and pre-equilibrium emission. </a:t>
            </a:r>
          </a:p>
          <a:p>
            <a:endParaRPr lang="en-US" dirty="0"/>
          </a:p>
          <a:p>
            <a:r>
              <a:rPr lang="en-US" b="1" dirty="0"/>
              <a:t>WG2. </a:t>
            </a:r>
            <a:r>
              <a:rPr lang="en-US" dirty="0"/>
              <a:t>Direct processes, transfer and particle spectroscopy. </a:t>
            </a:r>
          </a:p>
          <a:p>
            <a:endParaRPr lang="en-US" dirty="0"/>
          </a:p>
          <a:p>
            <a:r>
              <a:rPr lang="en-US" b="1" dirty="0"/>
              <a:t>WG3. </a:t>
            </a:r>
            <a:r>
              <a:rPr lang="en-US" dirty="0"/>
              <a:t>Fission and sub barrier fusion.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D6A81A-F67F-4744-8701-452FBB1629CF}"/>
              </a:ext>
            </a:extLst>
          </p:cNvPr>
          <p:cNvGraphicFramePr/>
          <p:nvPr/>
        </p:nvGraphicFramePr>
        <p:xfrm>
          <a:off x="7176120" y="3429000"/>
          <a:ext cx="3797841" cy="2531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DEC2AB5-F4A3-4B84-950E-74D3F0F72443}"/>
              </a:ext>
            </a:extLst>
          </p:cNvPr>
          <p:cNvSpPr txBox="1"/>
          <p:nvPr/>
        </p:nvSpPr>
        <p:spPr>
          <a:xfrm>
            <a:off x="1703512" y="25649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LNL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E14FF-BB35-4CD0-9EA5-B7457D1D7C5D}"/>
              </a:ext>
            </a:extLst>
          </p:cNvPr>
          <p:cNvSpPr txBox="1"/>
          <p:nvPr/>
        </p:nvSpPr>
        <p:spPr>
          <a:xfrm>
            <a:off x="4486783" y="25649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48"/>
                </a:solidFill>
              </a:rPr>
              <a:t>LNS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3F6282-C762-BDB4-8670-1EBEFCE69754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57628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59AD-83A1-4DC1-BFBC-64147802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7" y="-349772"/>
            <a:ext cx="3203823" cy="97046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Fission and sub barrier fusion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FC6BAC-7471-4994-B9BF-9B09EAEF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BB3690-2265-439F-AA1D-D58A8D304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945042"/>
            <a:ext cx="2750785" cy="19110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08DBB8-E7FA-46A4-A000-48821F179B5D}"/>
              </a:ext>
            </a:extLst>
          </p:cNvPr>
          <p:cNvSpPr txBox="1"/>
          <p:nvPr/>
        </p:nvSpPr>
        <p:spPr>
          <a:xfrm>
            <a:off x="32545" y="50585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Fission</a:t>
            </a:r>
          </a:p>
        </p:txBody>
      </p:sp>
      <p:pic>
        <p:nvPicPr>
          <p:cNvPr id="26" name="Picture 2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375462B-6807-4791-A100-9B99A4A22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47" y="2266186"/>
            <a:ext cx="2303351" cy="1055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CCD8BC-06B0-4B42-8281-28B62AEC8EB4}"/>
              </a:ext>
            </a:extLst>
          </p:cNvPr>
          <p:cNvSpPr txBox="1"/>
          <p:nvPr/>
        </p:nvSpPr>
        <p:spPr>
          <a:xfrm>
            <a:off x="363180" y="2952182"/>
            <a:ext cx="161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Pb or lighter beams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9DD39BD-545A-4117-8C56-60E5FF5C8370}"/>
              </a:ext>
            </a:extLst>
          </p:cNvPr>
          <p:cNvSpPr/>
          <p:nvPr/>
        </p:nvSpPr>
        <p:spPr>
          <a:xfrm>
            <a:off x="4903164" y="1829171"/>
            <a:ext cx="315023" cy="368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28469F-6E4E-4F82-BBFE-8972E431AC5D}"/>
              </a:ext>
            </a:extLst>
          </p:cNvPr>
          <p:cNvSpPr txBox="1"/>
          <p:nvPr/>
        </p:nvSpPr>
        <p:spPr>
          <a:xfrm>
            <a:off x="5904458" y="2353003"/>
            <a:ext cx="4683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U beams and dedicated particle detectors are needed</a:t>
            </a:r>
          </a:p>
        </p:txBody>
      </p:sp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619B8216-6A68-4B0F-A0ED-386C32381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78" y="832332"/>
            <a:ext cx="5067184" cy="913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09BEAB89-3968-496C-8E03-7A85CE4AE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19" y="2856057"/>
            <a:ext cx="4664498" cy="193511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54F30D5-DE72-4835-A3A1-8D31868339EE}"/>
              </a:ext>
            </a:extLst>
          </p:cNvPr>
          <p:cNvSpPr txBox="1"/>
          <p:nvPr/>
        </p:nvSpPr>
        <p:spPr>
          <a:xfrm>
            <a:off x="4378798" y="1036953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2EA47C-CDE0-4D92-9986-1B6496C2963F}"/>
              </a:ext>
            </a:extLst>
          </p:cNvPr>
          <p:cNvSpPr txBox="1"/>
          <p:nvPr/>
        </p:nvSpPr>
        <p:spPr>
          <a:xfrm>
            <a:off x="5407746" y="1036953"/>
            <a:ext cx="72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FA2DE33B-9EFB-492E-B8B0-B2B94B3EEFC8}"/>
              </a:ext>
            </a:extLst>
          </p:cNvPr>
          <p:cNvSpPr/>
          <p:nvPr/>
        </p:nvSpPr>
        <p:spPr>
          <a:xfrm rot="5400000">
            <a:off x="7419030" y="5122649"/>
            <a:ext cx="315023" cy="368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205EA9-4C98-4F22-9DD9-6FE830DEF3BC}"/>
              </a:ext>
            </a:extLst>
          </p:cNvPr>
          <p:cNvSpPr txBox="1"/>
          <p:nvPr/>
        </p:nvSpPr>
        <p:spPr>
          <a:xfrm>
            <a:off x="7370584" y="5573131"/>
            <a:ext cx="72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1D314A-7FE0-4496-A433-CB05FD18230E}"/>
              </a:ext>
            </a:extLst>
          </p:cNvPr>
          <p:cNvSpPr txBox="1"/>
          <p:nvPr/>
        </p:nvSpPr>
        <p:spPr>
          <a:xfrm>
            <a:off x="7732687" y="5564003"/>
            <a:ext cx="363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Gamma-ray detectors at PRISMA focal plane would allow to study long-lived isomeric states.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6E14D5-20EC-4761-8818-F8C26DF2F72B}"/>
              </a:ext>
            </a:extLst>
          </p:cNvPr>
          <p:cNvSpPr txBox="1"/>
          <p:nvPr/>
        </p:nvSpPr>
        <p:spPr>
          <a:xfrm>
            <a:off x="6456478" y="1854743"/>
            <a:ext cx="4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Actinides region: shell effects and dynamics at low excitation energy (transfer-induced-fission, inelastic, etc.).  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420D9D2-45FA-48F8-BA2F-48B461893C9D}"/>
              </a:ext>
            </a:extLst>
          </p:cNvPr>
          <p:cNvGrpSpPr/>
          <p:nvPr/>
        </p:nvGrpSpPr>
        <p:grpSpPr>
          <a:xfrm>
            <a:off x="1344263" y="3947678"/>
            <a:ext cx="3863752" cy="2376264"/>
            <a:chOff x="7824192" y="931375"/>
            <a:chExt cx="3863752" cy="23762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F55512E-3F90-48D2-ADFC-97E959AF09E7}"/>
                </a:ext>
              </a:extLst>
            </p:cNvPr>
            <p:cNvGrpSpPr/>
            <p:nvPr/>
          </p:nvGrpSpPr>
          <p:grpSpPr>
            <a:xfrm>
              <a:off x="7861786" y="998114"/>
              <a:ext cx="3806824" cy="2219254"/>
              <a:chOff x="7861786" y="998114"/>
              <a:chExt cx="3806824" cy="2219254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5CE72BD-F205-4504-B506-3A732C15D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1786" y="1773166"/>
                <a:ext cx="1878977" cy="224660"/>
              </a:xfrm>
              <a:prstGeom prst="rect">
                <a:avLst/>
              </a:prstGeom>
            </p:spPr>
          </p:pic>
          <p:pic>
            <p:nvPicPr>
              <p:cNvPr id="50" name="Picture 49" descr="A picture containing text, indoor, miller&#10;&#10;Description automatically generated">
                <a:extLst>
                  <a:ext uri="{FF2B5EF4-FFF2-40B4-BE49-F238E27FC236}">
                    <a16:creationId xmlns:a16="http://schemas.microsoft.com/office/drawing/2014/main" id="{6A9BB79B-A034-48D4-B884-192EB06AF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1938" y="1795470"/>
                <a:ext cx="1766672" cy="1421897"/>
              </a:xfrm>
              <a:prstGeom prst="rect">
                <a:avLst/>
              </a:prstGeom>
            </p:spPr>
          </p:pic>
          <p:pic>
            <p:nvPicPr>
              <p:cNvPr id="51" name="Picture 50" descr="A picture containing yellow&#10;&#10;Description automatically generated">
                <a:extLst>
                  <a:ext uri="{FF2B5EF4-FFF2-40B4-BE49-F238E27FC236}">
                    <a16:creationId xmlns:a16="http://schemas.microsoft.com/office/drawing/2014/main" id="{AFD21EE3-7967-4722-B0A2-2090AE73A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9230" y="1959944"/>
                <a:ext cx="2012708" cy="1257424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BF2E1D8-85C3-4C2C-9CAC-60B1F5AF549C}"/>
                  </a:ext>
                </a:extLst>
              </p:cNvPr>
              <p:cNvSpPr txBox="1"/>
              <p:nvPr/>
            </p:nvSpPr>
            <p:spPr>
              <a:xfrm>
                <a:off x="8256240" y="998114"/>
                <a:ext cx="27553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State of the art detectors for both fission and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sbb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E0BBDC-3857-4D0B-98EB-F32E3AB74A5F}"/>
                </a:ext>
              </a:extLst>
            </p:cNvPr>
            <p:cNvSpPr/>
            <p:nvPr/>
          </p:nvSpPr>
          <p:spPr>
            <a:xfrm>
              <a:off x="7824192" y="931375"/>
              <a:ext cx="3863752" cy="2376264"/>
            </a:xfrm>
            <a:custGeom>
              <a:avLst/>
              <a:gdLst>
                <a:gd name="connsiteX0" fmla="*/ 0 w 3863752"/>
                <a:gd name="connsiteY0" fmla="*/ 0 h 2376264"/>
                <a:gd name="connsiteX1" fmla="*/ 590602 w 3863752"/>
                <a:gd name="connsiteY1" fmla="*/ 0 h 2376264"/>
                <a:gd name="connsiteX2" fmla="*/ 1181204 w 3863752"/>
                <a:gd name="connsiteY2" fmla="*/ 0 h 2376264"/>
                <a:gd name="connsiteX3" fmla="*/ 1771806 w 3863752"/>
                <a:gd name="connsiteY3" fmla="*/ 0 h 2376264"/>
                <a:gd name="connsiteX4" fmla="*/ 2323771 w 3863752"/>
                <a:gd name="connsiteY4" fmla="*/ 0 h 2376264"/>
                <a:gd name="connsiteX5" fmla="*/ 2875735 w 3863752"/>
                <a:gd name="connsiteY5" fmla="*/ 0 h 2376264"/>
                <a:gd name="connsiteX6" fmla="*/ 3863752 w 3863752"/>
                <a:gd name="connsiteY6" fmla="*/ 0 h 2376264"/>
                <a:gd name="connsiteX7" fmla="*/ 3863752 w 3863752"/>
                <a:gd name="connsiteY7" fmla="*/ 546541 h 2376264"/>
                <a:gd name="connsiteX8" fmla="*/ 3863752 w 3863752"/>
                <a:gd name="connsiteY8" fmla="*/ 1093081 h 2376264"/>
                <a:gd name="connsiteX9" fmla="*/ 3863752 w 3863752"/>
                <a:gd name="connsiteY9" fmla="*/ 1687147 h 2376264"/>
                <a:gd name="connsiteX10" fmla="*/ 3863752 w 3863752"/>
                <a:gd name="connsiteY10" fmla="*/ 2376264 h 2376264"/>
                <a:gd name="connsiteX11" fmla="*/ 3234512 w 3863752"/>
                <a:gd name="connsiteY11" fmla="*/ 2376264 h 2376264"/>
                <a:gd name="connsiteX12" fmla="*/ 2759823 w 3863752"/>
                <a:gd name="connsiteY12" fmla="*/ 2376264 h 2376264"/>
                <a:gd name="connsiteX13" fmla="*/ 2130583 w 3863752"/>
                <a:gd name="connsiteY13" fmla="*/ 2376264 h 2376264"/>
                <a:gd name="connsiteX14" fmla="*/ 1539981 w 3863752"/>
                <a:gd name="connsiteY14" fmla="*/ 2376264 h 2376264"/>
                <a:gd name="connsiteX15" fmla="*/ 1103929 w 3863752"/>
                <a:gd name="connsiteY15" fmla="*/ 2376264 h 2376264"/>
                <a:gd name="connsiteX16" fmla="*/ 629240 w 3863752"/>
                <a:gd name="connsiteY16" fmla="*/ 2376264 h 2376264"/>
                <a:gd name="connsiteX17" fmla="*/ 0 w 3863752"/>
                <a:gd name="connsiteY17" fmla="*/ 2376264 h 2376264"/>
                <a:gd name="connsiteX18" fmla="*/ 0 w 3863752"/>
                <a:gd name="connsiteY18" fmla="*/ 1758435 h 2376264"/>
                <a:gd name="connsiteX19" fmla="*/ 0 w 3863752"/>
                <a:gd name="connsiteY19" fmla="*/ 1235657 h 2376264"/>
                <a:gd name="connsiteX20" fmla="*/ 0 w 3863752"/>
                <a:gd name="connsiteY20" fmla="*/ 594066 h 2376264"/>
                <a:gd name="connsiteX21" fmla="*/ 0 w 3863752"/>
                <a:gd name="connsiteY21" fmla="*/ 0 h 237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63752" h="2376264" extrusionOk="0">
                  <a:moveTo>
                    <a:pt x="0" y="0"/>
                  </a:moveTo>
                  <a:cubicBezTo>
                    <a:pt x="280472" y="-70262"/>
                    <a:pt x="318311" y="43128"/>
                    <a:pt x="590602" y="0"/>
                  </a:cubicBezTo>
                  <a:cubicBezTo>
                    <a:pt x="862893" y="-43128"/>
                    <a:pt x="1027108" y="41890"/>
                    <a:pt x="1181204" y="0"/>
                  </a:cubicBezTo>
                  <a:cubicBezTo>
                    <a:pt x="1335300" y="-41890"/>
                    <a:pt x="1577491" y="52960"/>
                    <a:pt x="1771806" y="0"/>
                  </a:cubicBezTo>
                  <a:cubicBezTo>
                    <a:pt x="1966121" y="-52960"/>
                    <a:pt x="2170164" y="43402"/>
                    <a:pt x="2323771" y="0"/>
                  </a:cubicBezTo>
                  <a:cubicBezTo>
                    <a:pt x="2477379" y="-43402"/>
                    <a:pt x="2634227" y="26744"/>
                    <a:pt x="2875735" y="0"/>
                  </a:cubicBezTo>
                  <a:cubicBezTo>
                    <a:pt x="3117243" y="-26744"/>
                    <a:pt x="3540475" y="74669"/>
                    <a:pt x="3863752" y="0"/>
                  </a:cubicBezTo>
                  <a:cubicBezTo>
                    <a:pt x="3914503" y="144106"/>
                    <a:pt x="3852653" y="300535"/>
                    <a:pt x="3863752" y="546541"/>
                  </a:cubicBezTo>
                  <a:cubicBezTo>
                    <a:pt x="3874851" y="792547"/>
                    <a:pt x="3824192" y="846991"/>
                    <a:pt x="3863752" y="1093081"/>
                  </a:cubicBezTo>
                  <a:cubicBezTo>
                    <a:pt x="3903312" y="1339171"/>
                    <a:pt x="3852090" y="1543497"/>
                    <a:pt x="3863752" y="1687147"/>
                  </a:cubicBezTo>
                  <a:cubicBezTo>
                    <a:pt x="3875414" y="1830797"/>
                    <a:pt x="3844324" y="2065828"/>
                    <a:pt x="3863752" y="2376264"/>
                  </a:cubicBezTo>
                  <a:cubicBezTo>
                    <a:pt x="3675868" y="2408808"/>
                    <a:pt x="3463905" y="2370442"/>
                    <a:pt x="3234512" y="2376264"/>
                  </a:cubicBezTo>
                  <a:cubicBezTo>
                    <a:pt x="3005119" y="2382086"/>
                    <a:pt x="2972351" y="2320541"/>
                    <a:pt x="2759823" y="2376264"/>
                  </a:cubicBezTo>
                  <a:cubicBezTo>
                    <a:pt x="2547295" y="2431987"/>
                    <a:pt x="2424276" y="2310852"/>
                    <a:pt x="2130583" y="2376264"/>
                  </a:cubicBezTo>
                  <a:cubicBezTo>
                    <a:pt x="1836890" y="2441676"/>
                    <a:pt x="1700635" y="2323522"/>
                    <a:pt x="1539981" y="2376264"/>
                  </a:cubicBezTo>
                  <a:cubicBezTo>
                    <a:pt x="1379327" y="2429006"/>
                    <a:pt x="1317877" y="2370431"/>
                    <a:pt x="1103929" y="2376264"/>
                  </a:cubicBezTo>
                  <a:cubicBezTo>
                    <a:pt x="889981" y="2382097"/>
                    <a:pt x="740615" y="2328184"/>
                    <a:pt x="629240" y="2376264"/>
                  </a:cubicBezTo>
                  <a:cubicBezTo>
                    <a:pt x="517865" y="2424344"/>
                    <a:pt x="219689" y="2349885"/>
                    <a:pt x="0" y="2376264"/>
                  </a:cubicBezTo>
                  <a:cubicBezTo>
                    <a:pt x="-31864" y="2111209"/>
                    <a:pt x="58990" y="2008298"/>
                    <a:pt x="0" y="1758435"/>
                  </a:cubicBezTo>
                  <a:cubicBezTo>
                    <a:pt x="-58990" y="1508572"/>
                    <a:pt x="4666" y="1423373"/>
                    <a:pt x="0" y="1235657"/>
                  </a:cubicBezTo>
                  <a:cubicBezTo>
                    <a:pt x="-4666" y="1047941"/>
                    <a:pt x="72703" y="785638"/>
                    <a:pt x="0" y="594066"/>
                  </a:cubicBezTo>
                  <a:cubicBezTo>
                    <a:pt x="-72703" y="402494"/>
                    <a:pt x="45681" y="13658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90000"/>
                  <a:lumOff val="1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6865053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48A2EB2-FCC1-4C5F-96C3-97D5E3BCA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18" y="4812716"/>
            <a:ext cx="2849250" cy="22851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91E36D-C840-FF86-9C63-059B4E4E545B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326102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59AD-83A1-4DC1-BFBC-64147802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7" y="-349772"/>
            <a:ext cx="3203823" cy="97046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Fission and sub barrier fusion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FC6BAC-7471-4994-B9BF-9B09EAEF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82C62-0F58-4966-BEFB-FBE8E1A48277}"/>
              </a:ext>
            </a:extLst>
          </p:cNvPr>
          <p:cNvSpPr txBox="1"/>
          <p:nvPr/>
        </p:nvSpPr>
        <p:spPr>
          <a:xfrm>
            <a:off x="335360" y="500386"/>
            <a:ext cx="248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Sub-barrier fusion</a:t>
            </a:r>
          </a:p>
        </p:txBody>
      </p:sp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510B24-28BC-4F62-ABA0-603D1CD6B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93894"/>
            <a:ext cx="3419728" cy="227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C1DE115-4689-4CAC-9892-B8FD28477864}"/>
              </a:ext>
            </a:extLst>
          </p:cNvPr>
          <p:cNvGrpSpPr/>
          <p:nvPr/>
        </p:nvGrpSpPr>
        <p:grpSpPr>
          <a:xfrm>
            <a:off x="4519161" y="491062"/>
            <a:ext cx="3869263" cy="3083758"/>
            <a:chOff x="7759772" y="692696"/>
            <a:chExt cx="3928132" cy="3130676"/>
          </a:xfrm>
        </p:grpSpPr>
        <p:pic>
          <p:nvPicPr>
            <p:cNvPr id="45" name="Picture 44" descr="Graphical user interface, text, application, timeline&#10;&#10;Description automatically generated">
              <a:extLst>
                <a:ext uri="{FF2B5EF4-FFF2-40B4-BE49-F238E27FC236}">
                  <a16:creationId xmlns:a16="http://schemas.microsoft.com/office/drawing/2014/main" id="{84CA4162-F62B-4916-B272-315AEA86A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192" y="692696"/>
              <a:ext cx="3863712" cy="31306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DCB708-BE59-470E-80AD-E1BDDFA45CE2}"/>
                </a:ext>
              </a:extLst>
            </p:cNvPr>
            <p:cNvSpPr txBox="1"/>
            <p:nvPr/>
          </p:nvSpPr>
          <p:spPr>
            <a:xfrm>
              <a:off x="7759772" y="1198652"/>
              <a:ext cx="316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BFB501-E981-4815-9EF1-4801557C7754}"/>
                </a:ext>
              </a:extLst>
            </p:cNvPr>
            <p:cNvSpPr txBox="1"/>
            <p:nvPr/>
          </p:nvSpPr>
          <p:spPr>
            <a:xfrm>
              <a:off x="7762951" y="2852936"/>
              <a:ext cx="673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A43C7C7-9B26-4697-A266-92BD1B38D663}"/>
                </a:ext>
              </a:extLst>
            </p:cNvPr>
            <p:cNvSpPr txBox="1"/>
            <p:nvPr/>
          </p:nvSpPr>
          <p:spPr>
            <a:xfrm>
              <a:off x="7767887" y="3338154"/>
              <a:ext cx="673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</a:t>
              </a:r>
            </a:p>
          </p:txBody>
        </p:sp>
      </p:grp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F728C04-B623-46C9-B219-D82263982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2" r="9326" b="21470"/>
          <a:stretch/>
        </p:blipFill>
        <p:spPr>
          <a:xfrm>
            <a:off x="8853868" y="1126729"/>
            <a:ext cx="2664296" cy="159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E06CD82-2DBF-465E-8BED-8E13973C291D}"/>
              </a:ext>
            </a:extLst>
          </p:cNvPr>
          <p:cNvSpPr txBox="1"/>
          <p:nvPr/>
        </p:nvSpPr>
        <p:spPr>
          <a:xfrm>
            <a:off x="335360" y="3789842"/>
            <a:ext cx="248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physics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8CA663D-95C4-4AD5-AD43-51854847AE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6" t="107" r="2712" b="5597"/>
          <a:stretch/>
        </p:blipFill>
        <p:spPr>
          <a:xfrm>
            <a:off x="6744072" y="3917255"/>
            <a:ext cx="5019776" cy="2713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7EEEBD4-DE9E-47A3-B1A2-2C8AAF5CD7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68" t="2717" r="3025" b="4349"/>
          <a:stretch/>
        </p:blipFill>
        <p:spPr>
          <a:xfrm>
            <a:off x="335360" y="4276969"/>
            <a:ext cx="5846869" cy="235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29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822960" y="731520"/>
            <a:ext cx="5850360" cy="60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49" name="CustomShape 2"/>
          <p:cNvSpPr/>
          <p:nvPr/>
        </p:nvSpPr>
        <p:spPr>
          <a:xfrm>
            <a:off x="10899720" y="-34920"/>
            <a:ext cx="101268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B0C8318-A9A5-4F16-BB5E-822D203D984B}" type="slidenum">
              <a:rPr lang="it-IT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16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91440" y="0"/>
            <a:ext cx="475416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Beam distribution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351" name="Immagine 350"/>
          <p:cNvPicPr/>
          <p:nvPr/>
        </p:nvPicPr>
        <p:blipFill>
          <a:blip r:embed="rId2"/>
          <a:srcRect b="63989"/>
          <a:stretch/>
        </p:blipFill>
        <p:spPr>
          <a:xfrm>
            <a:off x="58680" y="640440"/>
            <a:ext cx="12011040" cy="611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00"/>
    </mc:Choice>
    <mc:Fallback>
      <p:transition spd="slow" advTm="5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B07419-A02D-4077-9E8B-F51275633328}"/>
              </a:ext>
            </a:extLst>
          </p:cNvPr>
          <p:cNvSpPr/>
          <p:nvPr/>
        </p:nvSpPr>
        <p:spPr>
          <a:xfrm>
            <a:off x="2416898" y="1098574"/>
            <a:ext cx="3096344" cy="2082636"/>
          </a:xfrm>
          <a:prstGeom prst="roundRect">
            <a:avLst>
              <a:gd name="adj" fmla="val 5501"/>
            </a:avLst>
          </a:prstGeom>
          <a:solidFill>
            <a:srgbClr val="D0F0E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E382B7B-148C-46B0-A4ED-695057C40236}"/>
              </a:ext>
            </a:extLst>
          </p:cNvPr>
          <p:cNvSpPr/>
          <p:nvPr/>
        </p:nvSpPr>
        <p:spPr>
          <a:xfrm>
            <a:off x="5693262" y="1098574"/>
            <a:ext cx="3096344" cy="2090887"/>
          </a:xfrm>
          <a:prstGeom prst="roundRect">
            <a:avLst>
              <a:gd name="adj" fmla="val 5501"/>
            </a:avLst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37DEED-F5D3-47FD-A3A2-4DA1171E3DB7}"/>
              </a:ext>
            </a:extLst>
          </p:cNvPr>
          <p:cNvSpPr/>
          <p:nvPr/>
        </p:nvSpPr>
        <p:spPr>
          <a:xfrm>
            <a:off x="8969626" y="1107043"/>
            <a:ext cx="3096344" cy="2082418"/>
          </a:xfrm>
          <a:prstGeom prst="roundRect">
            <a:avLst>
              <a:gd name="adj" fmla="val 550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ED092B-D682-41D7-B051-5D5BD6E9CA2C}"/>
              </a:ext>
            </a:extLst>
          </p:cNvPr>
          <p:cNvSpPr txBox="1"/>
          <p:nvPr/>
        </p:nvSpPr>
        <p:spPr>
          <a:xfrm>
            <a:off x="6594942" y="676212"/>
            <a:ext cx="1292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Phase 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BC01E8-E443-49CE-9601-CC1C952CBC45}"/>
              </a:ext>
            </a:extLst>
          </p:cNvPr>
          <p:cNvSpPr txBox="1"/>
          <p:nvPr/>
        </p:nvSpPr>
        <p:spPr>
          <a:xfrm>
            <a:off x="3318578" y="682118"/>
            <a:ext cx="1292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Phase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E2D635-79FB-4ABB-B5E2-6C2D3ACD28A7}"/>
              </a:ext>
            </a:extLst>
          </p:cNvPr>
          <p:cNvSpPr txBox="1"/>
          <p:nvPr/>
        </p:nvSpPr>
        <p:spPr>
          <a:xfrm>
            <a:off x="9871307" y="665703"/>
            <a:ext cx="1292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Phase 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495E18B-1479-49D9-8350-65483D20DA45}"/>
              </a:ext>
            </a:extLst>
          </p:cNvPr>
          <p:cNvSpPr/>
          <p:nvPr/>
        </p:nvSpPr>
        <p:spPr>
          <a:xfrm>
            <a:off x="2416898" y="3285193"/>
            <a:ext cx="3096344" cy="2082636"/>
          </a:xfrm>
          <a:prstGeom prst="roundRect">
            <a:avLst>
              <a:gd name="adj" fmla="val 5501"/>
            </a:avLst>
          </a:prstGeom>
          <a:solidFill>
            <a:srgbClr val="D0F0E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8D8152-C671-438A-94B1-DE129636E2A5}"/>
              </a:ext>
            </a:extLst>
          </p:cNvPr>
          <p:cNvSpPr/>
          <p:nvPr/>
        </p:nvSpPr>
        <p:spPr>
          <a:xfrm>
            <a:off x="5693262" y="3285193"/>
            <a:ext cx="3096344" cy="2082636"/>
          </a:xfrm>
          <a:prstGeom prst="roundRect">
            <a:avLst>
              <a:gd name="adj" fmla="val 5501"/>
            </a:avLst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A3E141-8F0A-4EB2-85D4-4BB964A75BC8}"/>
              </a:ext>
            </a:extLst>
          </p:cNvPr>
          <p:cNvSpPr/>
          <p:nvPr/>
        </p:nvSpPr>
        <p:spPr>
          <a:xfrm>
            <a:off x="8969626" y="3293662"/>
            <a:ext cx="3096344" cy="2074167"/>
          </a:xfrm>
          <a:prstGeom prst="roundRect">
            <a:avLst>
              <a:gd name="adj" fmla="val 550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9814F-80FB-4AA3-BBF8-9AFE077B2B75}"/>
              </a:ext>
            </a:extLst>
          </p:cNvPr>
          <p:cNvSpPr txBox="1"/>
          <p:nvPr/>
        </p:nvSpPr>
        <p:spPr>
          <a:xfrm rot="16200000">
            <a:off x="621950" y="3748055"/>
            <a:ext cx="1556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Nucleosynthesys</a:t>
            </a:r>
            <a:r>
              <a:rPr lang="en-US" sz="2000" b="1" dirty="0">
                <a:latin typeface="+mj-lt"/>
              </a:rPr>
              <a:t> </a:t>
            </a:r>
          </a:p>
          <a:p>
            <a:r>
              <a:rPr lang="en-US" sz="2000" b="1" dirty="0">
                <a:latin typeface="+mj-lt"/>
              </a:rPr>
              <a:t>beyond Fe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0197E-52B3-4C42-A00E-EC71C778721A}"/>
              </a:ext>
            </a:extLst>
          </p:cNvPr>
          <p:cNvSpPr txBox="1"/>
          <p:nvPr/>
        </p:nvSpPr>
        <p:spPr>
          <a:xfrm rot="16200000">
            <a:off x="659520" y="1777837"/>
            <a:ext cx="1403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Nucleosynthesys</a:t>
            </a:r>
            <a:r>
              <a:rPr lang="en-US" sz="2000" b="1" dirty="0">
                <a:latin typeface="+mj-lt"/>
              </a:rPr>
              <a:t> </a:t>
            </a:r>
          </a:p>
          <a:p>
            <a:r>
              <a:rPr lang="en-US" sz="2000" b="1" dirty="0">
                <a:latin typeface="+mj-lt"/>
              </a:rPr>
              <a:t>up to Fe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FAFFB87-0E8E-4038-B66A-D469C60ABDA4}"/>
              </a:ext>
            </a:extLst>
          </p:cNvPr>
          <p:cNvSpPr/>
          <p:nvPr/>
        </p:nvSpPr>
        <p:spPr>
          <a:xfrm>
            <a:off x="2776938" y="2199477"/>
            <a:ext cx="2016224" cy="92518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8A5606A-C99C-442B-BBB5-6B1CEBD7D3ED}"/>
              </a:ext>
            </a:extLst>
          </p:cNvPr>
          <p:cNvSpPr/>
          <p:nvPr/>
        </p:nvSpPr>
        <p:spPr>
          <a:xfrm>
            <a:off x="2657189" y="1161788"/>
            <a:ext cx="2629080" cy="92518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165E65F-2B7F-437B-A090-F37B1E710014}"/>
              </a:ext>
            </a:extLst>
          </p:cNvPr>
          <p:cNvSpPr/>
          <p:nvPr/>
        </p:nvSpPr>
        <p:spPr>
          <a:xfrm>
            <a:off x="2685197" y="3362949"/>
            <a:ext cx="2629080" cy="92518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81A5ED8-9026-4D0A-A520-1548EB16A539}"/>
              </a:ext>
            </a:extLst>
          </p:cNvPr>
          <p:cNvSpPr/>
          <p:nvPr/>
        </p:nvSpPr>
        <p:spPr>
          <a:xfrm>
            <a:off x="5795844" y="1119357"/>
            <a:ext cx="2957758" cy="1027783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8BFD760-4E65-4B09-9F4D-D564C24F546F}"/>
              </a:ext>
            </a:extLst>
          </p:cNvPr>
          <p:cNvSpPr/>
          <p:nvPr/>
        </p:nvSpPr>
        <p:spPr>
          <a:xfrm>
            <a:off x="4721154" y="2559517"/>
            <a:ext cx="5040560" cy="685003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207B80-5918-45B3-8C0D-13C7EEBC1E35}"/>
              </a:ext>
            </a:extLst>
          </p:cNvPr>
          <p:cNvSpPr/>
          <p:nvPr/>
        </p:nvSpPr>
        <p:spPr>
          <a:xfrm>
            <a:off x="7745490" y="1812896"/>
            <a:ext cx="2956749" cy="92518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392F8E-765E-457B-ADF1-0A570412C863}"/>
              </a:ext>
            </a:extLst>
          </p:cNvPr>
          <p:cNvSpPr/>
          <p:nvPr/>
        </p:nvSpPr>
        <p:spPr>
          <a:xfrm>
            <a:off x="9404378" y="2487509"/>
            <a:ext cx="2629080" cy="713342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573520B-C765-435E-86B2-BE74188C7E60}"/>
              </a:ext>
            </a:extLst>
          </p:cNvPr>
          <p:cNvSpPr/>
          <p:nvPr/>
        </p:nvSpPr>
        <p:spPr>
          <a:xfrm>
            <a:off x="5939059" y="3345193"/>
            <a:ext cx="2629080" cy="92518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A737389-DA6E-4DAF-A923-391E8DAD44E0}"/>
              </a:ext>
            </a:extLst>
          </p:cNvPr>
          <p:cNvSpPr/>
          <p:nvPr/>
        </p:nvSpPr>
        <p:spPr>
          <a:xfrm>
            <a:off x="9185650" y="3351605"/>
            <a:ext cx="2810296" cy="1028418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9D03288-CAC4-4FE1-8F75-051E6DD840E5}"/>
              </a:ext>
            </a:extLst>
          </p:cNvPr>
          <p:cNvSpPr/>
          <p:nvPr/>
        </p:nvSpPr>
        <p:spPr>
          <a:xfrm>
            <a:off x="4306714" y="4215701"/>
            <a:ext cx="2629080" cy="92518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7ED6717-947C-4D9E-A3E4-02B9C90D21AD}"/>
              </a:ext>
            </a:extLst>
          </p:cNvPr>
          <p:cNvSpPr/>
          <p:nvPr/>
        </p:nvSpPr>
        <p:spPr>
          <a:xfrm>
            <a:off x="7438055" y="4102274"/>
            <a:ext cx="2862713" cy="1174703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0AA5B0-558A-474E-AD95-F352FC261A01}"/>
              </a:ext>
            </a:extLst>
          </p:cNvPr>
          <p:cNvSpPr txBox="1"/>
          <p:nvPr/>
        </p:nvSpPr>
        <p:spPr>
          <a:xfrm>
            <a:off x="2502714" y="2141958"/>
            <a:ext cx="2633704" cy="1038701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baseline="30000" dirty="0"/>
              <a:t>24</a:t>
            </a:r>
            <a:r>
              <a:rPr lang="en-US" dirty="0"/>
              <a:t>Mg excited states and impact on stellar carbon burning 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4CFA45-8BF7-4289-B36A-54EC0F8FA5B8}"/>
              </a:ext>
            </a:extLst>
          </p:cNvPr>
          <p:cNvSpPr txBox="1"/>
          <p:nvPr/>
        </p:nvSpPr>
        <p:spPr>
          <a:xfrm>
            <a:off x="2385104" y="1149531"/>
            <a:ext cx="3184125" cy="1038701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Indirect study of </a:t>
            </a:r>
            <a:r>
              <a:rPr lang="en-US" baseline="30000" dirty="0"/>
              <a:t>14</a:t>
            </a:r>
            <a:r>
              <a:rPr lang="en-US" dirty="0"/>
              <a:t>N(</a:t>
            </a:r>
            <a:r>
              <a:rPr lang="en-US" dirty="0" err="1"/>
              <a:t>p,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</a:t>
            </a:r>
            <a:r>
              <a:rPr lang="en-US" baseline="30000" dirty="0"/>
              <a:t>15</a:t>
            </a:r>
            <a:r>
              <a:rPr lang="en-US" dirty="0"/>
              <a:t>O reaction and the solar composition problem 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58B865-BD55-442B-A130-72D2C8DB7CC2}"/>
              </a:ext>
            </a:extLst>
          </p:cNvPr>
          <p:cNvSpPr txBox="1"/>
          <p:nvPr/>
        </p:nvSpPr>
        <p:spPr>
          <a:xfrm>
            <a:off x="5288216" y="1044744"/>
            <a:ext cx="3963144" cy="1514773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Abundance of radioactive elements in our Galaxy: Constraining </a:t>
            </a:r>
            <a:r>
              <a:rPr lang="en-US" baseline="30000" dirty="0"/>
              <a:t>26</a:t>
            </a:r>
            <a:r>
              <a:rPr lang="en-US" dirty="0"/>
              <a:t>Al </a:t>
            </a:r>
          </a:p>
          <a:p>
            <a:r>
              <a:rPr lang="pt-BR" sz="1200" baseline="30000" dirty="0"/>
              <a:t>26</a:t>
            </a:r>
            <a:r>
              <a:rPr lang="pt-BR" sz="1200" dirty="0"/>
              <a:t>Al</a:t>
            </a:r>
            <a:r>
              <a:rPr lang="pt-BR" sz="1200" baseline="30000" dirty="0"/>
              <a:t>m</a:t>
            </a:r>
            <a:r>
              <a:rPr lang="pt-BR" sz="1200" dirty="0"/>
              <a:t>(n,p)</a:t>
            </a:r>
            <a:r>
              <a:rPr lang="pt-BR" sz="1200" baseline="30000" dirty="0"/>
              <a:t>26</a:t>
            </a:r>
            <a:r>
              <a:rPr lang="pt-BR" sz="1200" dirty="0"/>
              <a:t>Mg, </a:t>
            </a:r>
            <a:r>
              <a:rPr lang="pt-BR" sz="1200" baseline="30000" dirty="0"/>
              <a:t>26</a:t>
            </a:r>
            <a:r>
              <a:rPr lang="pt-BR" sz="1200" dirty="0"/>
              <a:t>Al</a:t>
            </a:r>
            <a:r>
              <a:rPr lang="pt-BR" sz="1200" baseline="30000" dirty="0"/>
              <a:t>m</a:t>
            </a:r>
            <a:r>
              <a:rPr lang="pt-BR" sz="1200" dirty="0"/>
              <a:t>(n,</a:t>
            </a:r>
            <a:r>
              <a:rPr lang="pt-BR" sz="1200" dirty="0">
                <a:latin typeface="Symbol" panose="05050102010706020507" pitchFamily="18" charset="2"/>
              </a:rPr>
              <a:t>a</a:t>
            </a:r>
            <a:r>
              <a:rPr lang="pt-BR" sz="1200" dirty="0"/>
              <a:t>)</a:t>
            </a:r>
            <a:r>
              <a:rPr lang="pt-BR" sz="1200" baseline="30000" dirty="0"/>
              <a:t>23</a:t>
            </a:r>
            <a:r>
              <a:rPr lang="pt-BR" sz="1200" dirty="0"/>
              <a:t>Na, </a:t>
            </a:r>
            <a:r>
              <a:rPr lang="pt-BR" sz="1200" baseline="30000" dirty="0"/>
              <a:t>26</a:t>
            </a:r>
            <a:r>
              <a:rPr lang="pt-BR" sz="1200" dirty="0"/>
              <a:t>Al</a:t>
            </a:r>
            <a:r>
              <a:rPr lang="pt-BR" sz="1200" baseline="30000" dirty="0"/>
              <a:t>m</a:t>
            </a:r>
            <a:r>
              <a:rPr lang="pt-BR" sz="1200" dirty="0"/>
              <a:t>(p,</a:t>
            </a:r>
            <a:r>
              <a:rPr lang="pt-BR" sz="1200" dirty="0">
                <a:latin typeface="Symbol" panose="05050102010706020507" pitchFamily="18" charset="2"/>
              </a:rPr>
              <a:t>g</a:t>
            </a:r>
            <a:r>
              <a:rPr lang="pt-BR" sz="1200" dirty="0"/>
              <a:t>)</a:t>
            </a:r>
            <a:r>
              <a:rPr lang="pt-BR" sz="1200" baseline="30000" dirty="0"/>
              <a:t>27</a:t>
            </a:r>
            <a:r>
              <a:rPr lang="pt-BR" sz="1200" dirty="0"/>
              <a:t>Si </a:t>
            </a:r>
          </a:p>
          <a:p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724877-9095-4429-9F41-B4E9AE1C1CCE}"/>
              </a:ext>
            </a:extLst>
          </p:cNvPr>
          <p:cNvSpPr txBox="1"/>
          <p:nvPr/>
        </p:nvSpPr>
        <p:spPr>
          <a:xfrm>
            <a:off x="2632922" y="3279597"/>
            <a:ext cx="2670637" cy="1038701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Decay properties of neutron-rich nuclei at the first r-process peak 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9171AE-C22B-436D-81E7-0B1883263F56}"/>
              </a:ext>
            </a:extLst>
          </p:cNvPr>
          <p:cNvSpPr txBox="1"/>
          <p:nvPr/>
        </p:nvSpPr>
        <p:spPr>
          <a:xfrm>
            <a:off x="4099746" y="4196189"/>
            <a:ext cx="3096344" cy="1038701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Activation measurements of isotopes of interest for the s-process 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270A1B-E234-4597-8AA5-FA7C0540D3C5}"/>
              </a:ext>
            </a:extLst>
          </p:cNvPr>
          <p:cNvSpPr txBox="1"/>
          <p:nvPr/>
        </p:nvSpPr>
        <p:spPr>
          <a:xfrm>
            <a:off x="4297910" y="2549468"/>
            <a:ext cx="5743032" cy="692468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Investigating the Hoyle state:</a:t>
            </a:r>
          </a:p>
          <a:p>
            <a:r>
              <a:rPr lang="en-US" sz="1200" baseline="30000" dirty="0"/>
              <a:t>14</a:t>
            </a:r>
            <a:r>
              <a:rPr lang="en-US" sz="1200" dirty="0"/>
              <a:t>N(</a:t>
            </a:r>
            <a:r>
              <a:rPr lang="en-US" sz="1200" dirty="0" err="1"/>
              <a:t>d,</a:t>
            </a:r>
            <a:r>
              <a:rPr lang="en-US" sz="1200" dirty="0" err="1">
                <a:latin typeface="Symbol" panose="05050102010706020507" pitchFamily="18" charset="2"/>
              </a:rPr>
              <a:t>a</a:t>
            </a:r>
            <a:r>
              <a:rPr lang="en-US" sz="1200" dirty="0"/>
              <a:t>)</a:t>
            </a:r>
            <a:r>
              <a:rPr lang="en-US" sz="1200" baseline="30000" dirty="0"/>
              <a:t>12</a:t>
            </a:r>
            <a:r>
              <a:rPr lang="en-US" sz="1200" dirty="0"/>
              <a:t>C;  </a:t>
            </a:r>
            <a:r>
              <a:rPr lang="en-US" sz="1200" baseline="30000" dirty="0"/>
              <a:t>4</a:t>
            </a:r>
            <a:r>
              <a:rPr lang="en-US" sz="1200" dirty="0"/>
              <a:t>He(</a:t>
            </a:r>
            <a:r>
              <a:rPr lang="en-US" sz="1200" baseline="30000" dirty="0"/>
              <a:t>12</a:t>
            </a:r>
            <a:r>
              <a:rPr lang="en-US" sz="1200" dirty="0"/>
              <a:t>C,</a:t>
            </a:r>
            <a:r>
              <a:rPr lang="en-US" sz="1200" baseline="30000" dirty="0"/>
              <a:t>12</a:t>
            </a:r>
            <a:r>
              <a:rPr lang="en-US" sz="1200" dirty="0"/>
              <a:t>C*)</a:t>
            </a:r>
            <a:r>
              <a:rPr lang="en-US" sz="1200" baseline="30000" dirty="0"/>
              <a:t>4</a:t>
            </a:r>
            <a:r>
              <a:rPr lang="en-US" sz="1200" dirty="0"/>
              <a:t>He; </a:t>
            </a:r>
            <a:r>
              <a:rPr lang="en-US" sz="1200" baseline="30000" dirty="0"/>
              <a:t>9</a:t>
            </a:r>
            <a:r>
              <a:rPr lang="en-US" sz="1200" dirty="0"/>
              <a:t>Be(</a:t>
            </a:r>
            <a:r>
              <a:rPr lang="el-GR" sz="1200" dirty="0"/>
              <a:t>α,</a:t>
            </a:r>
            <a:r>
              <a:rPr lang="en-US" sz="1200" dirty="0"/>
              <a:t>n)</a:t>
            </a:r>
            <a:r>
              <a:rPr lang="en-US" sz="1200" baseline="30000" dirty="0"/>
              <a:t>12</a:t>
            </a:r>
            <a:r>
              <a:rPr lang="en-US" sz="1200" dirty="0"/>
              <a:t>C; </a:t>
            </a:r>
            <a:r>
              <a:rPr lang="en-US" sz="1200" baseline="30000" dirty="0"/>
              <a:t>4</a:t>
            </a:r>
            <a:r>
              <a:rPr lang="en-US" sz="1200" dirty="0"/>
              <a:t>He(2n,</a:t>
            </a:r>
            <a:r>
              <a:rPr lang="el-GR" sz="1200" dirty="0"/>
              <a:t>γ)</a:t>
            </a:r>
            <a:r>
              <a:rPr lang="el-GR" sz="1200" baseline="30000" dirty="0"/>
              <a:t>6</a:t>
            </a:r>
            <a:r>
              <a:rPr lang="en-US" sz="1200" dirty="0"/>
              <a:t>He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FAE042-7BBA-4BA0-A996-B77814EBB906}"/>
              </a:ext>
            </a:extLst>
          </p:cNvPr>
          <p:cNvSpPr txBox="1"/>
          <p:nvPr/>
        </p:nvSpPr>
        <p:spPr>
          <a:xfrm>
            <a:off x="9169238" y="2471842"/>
            <a:ext cx="3256772" cy="735747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baseline="30000" dirty="0"/>
              <a:t>16</a:t>
            </a:r>
            <a:r>
              <a:rPr lang="en-US" dirty="0"/>
              <a:t>O+</a:t>
            </a:r>
            <a:r>
              <a:rPr lang="en-US" baseline="30000" dirty="0"/>
              <a:t>16</a:t>
            </a:r>
            <a:r>
              <a:rPr lang="en-US" dirty="0"/>
              <a:t>O reaction study at deep sub-barrier energies    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85DC0C-78D5-43FC-8631-FCC5A5FCB78D}"/>
              </a:ext>
            </a:extLst>
          </p:cNvPr>
          <p:cNvSpPr txBox="1"/>
          <p:nvPr/>
        </p:nvSpPr>
        <p:spPr>
          <a:xfrm>
            <a:off x="7401874" y="1767429"/>
            <a:ext cx="3583976" cy="1038701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Big Bang Nucleosynthesis in the era of precision Cosmology:</a:t>
            </a:r>
          </a:p>
          <a:p>
            <a:r>
              <a:rPr lang="en-US" sz="1200" dirty="0" err="1"/>
              <a:t>p+d</a:t>
            </a:r>
            <a:r>
              <a:rPr lang="en-US" sz="1200" dirty="0"/>
              <a:t>, </a:t>
            </a:r>
            <a:r>
              <a:rPr lang="en-US" sz="1200" dirty="0" err="1"/>
              <a:t>d+d</a:t>
            </a:r>
            <a:r>
              <a:rPr lang="en-US" sz="1200" dirty="0"/>
              <a:t>, </a:t>
            </a:r>
            <a:r>
              <a:rPr lang="en-US" sz="1200" baseline="30000" dirty="0"/>
              <a:t>7</a:t>
            </a:r>
            <a:r>
              <a:rPr lang="en-US" sz="1200" dirty="0"/>
              <a:t>Be(</a:t>
            </a:r>
            <a:r>
              <a:rPr lang="en-US" sz="1200" dirty="0" err="1"/>
              <a:t>d,</a:t>
            </a:r>
            <a:r>
              <a:rPr lang="en-US" sz="1200" dirty="0" err="1">
                <a:latin typeface="Symbol" panose="05050102010706020507" pitchFamily="18" charset="2"/>
              </a:rPr>
              <a:t>a</a:t>
            </a:r>
            <a:r>
              <a:rPr lang="en-US" sz="1200" dirty="0"/>
              <a:t>)</a:t>
            </a:r>
            <a:r>
              <a:rPr lang="en-US" sz="1200" baseline="30000" dirty="0"/>
              <a:t>5</a:t>
            </a:r>
            <a:r>
              <a:rPr lang="en-US" sz="1200" dirty="0"/>
              <a:t>Li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903722-6B68-4D4A-A6BA-7FF83E4B8738}"/>
              </a:ext>
            </a:extLst>
          </p:cNvPr>
          <p:cNvSpPr txBox="1"/>
          <p:nvPr/>
        </p:nvSpPr>
        <p:spPr>
          <a:xfrm>
            <a:off x="8825610" y="3351605"/>
            <a:ext cx="3655984" cy="1077117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Neutron capture cross sections for s-process via the surrogate reaction approach – batch mode 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D008AE-F83A-423F-86BD-DD3327945032}"/>
              </a:ext>
            </a:extLst>
          </p:cNvPr>
          <p:cNvSpPr txBox="1"/>
          <p:nvPr/>
        </p:nvSpPr>
        <p:spPr>
          <a:xfrm>
            <a:off x="7266114" y="4026173"/>
            <a:ext cx="3215680" cy="1341656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Neutron capture cross sections for </a:t>
            </a:r>
            <a:r>
              <a:rPr lang="en-US" dirty="0" err="1"/>
              <a:t>i</a:t>
            </a:r>
            <a:r>
              <a:rPr lang="en-US" dirty="0"/>
              <a:t>-and r-process nucleosynthesis via surrogate reaction approach 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BA19D1-4270-48F7-A5B1-D792A853E00A}"/>
              </a:ext>
            </a:extLst>
          </p:cNvPr>
          <p:cNvSpPr txBox="1"/>
          <p:nvPr/>
        </p:nvSpPr>
        <p:spPr>
          <a:xfrm>
            <a:off x="5585250" y="3293662"/>
            <a:ext cx="3350201" cy="1038701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Abundances of the elements at the first r-process peak: (α,n) reactions 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D0B910-9E24-45A5-89FB-D49780DA8044}"/>
              </a:ext>
            </a:extLst>
          </p:cNvPr>
          <p:cNvSpPr txBox="1"/>
          <p:nvPr/>
        </p:nvSpPr>
        <p:spPr>
          <a:xfrm rot="16200000">
            <a:off x="1037908" y="5822033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Theory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377D554-34C5-4C55-8A3E-CD4A7C99DC97}"/>
              </a:ext>
            </a:extLst>
          </p:cNvPr>
          <p:cNvSpPr/>
          <p:nvPr/>
        </p:nvSpPr>
        <p:spPr>
          <a:xfrm>
            <a:off x="2416898" y="5505760"/>
            <a:ext cx="3096344" cy="1156792"/>
          </a:xfrm>
          <a:prstGeom prst="roundRect">
            <a:avLst>
              <a:gd name="adj" fmla="val 5501"/>
            </a:avLst>
          </a:prstGeom>
          <a:solidFill>
            <a:srgbClr val="D0F0E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E9333E99-4049-405B-87CC-793831CABF5E}"/>
              </a:ext>
            </a:extLst>
          </p:cNvPr>
          <p:cNvSpPr/>
          <p:nvPr/>
        </p:nvSpPr>
        <p:spPr>
          <a:xfrm>
            <a:off x="5693262" y="5505760"/>
            <a:ext cx="3096344" cy="1167900"/>
          </a:xfrm>
          <a:prstGeom prst="roundRect">
            <a:avLst>
              <a:gd name="adj" fmla="val 5501"/>
            </a:avLst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C78B937-07A2-4739-A286-3D43F1FC8553}"/>
              </a:ext>
            </a:extLst>
          </p:cNvPr>
          <p:cNvSpPr/>
          <p:nvPr/>
        </p:nvSpPr>
        <p:spPr>
          <a:xfrm>
            <a:off x="8969626" y="5514229"/>
            <a:ext cx="3096344" cy="1167901"/>
          </a:xfrm>
          <a:prstGeom prst="roundRect">
            <a:avLst>
              <a:gd name="adj" fmla="val 550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25F0F38-B106-44F2-A9A6-3615A3323E85}"/>
              </a:ext>
            </a:extLst>
          </p:cNvPr>
          <p:cNvSpPr/>
          <p:nvPr/>
        </p:nvSpPr>
        <p:spPr>
          <a:xfrm>
            <a:off x="4324322" y="5727869"/>
            <a:ext cx="2629080" cy="711463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FB4BF94-CBDC-43BF-B364-CC9EDC06871B}"/>
              </a:ext>
            </a:extLst>
          </p:cNvPr>
          <p:cNvSpPr/>
          <p:nvPr/>
        </p:nvSpPr>
        <p:spPr>
          <a:xfrm>
            <a:off x="7473882" y="5581126"/>
            <a:ext cx="2810296" cy="1028418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4742205-8088-43D9-88D3-C37413D10395}"/>
              </a:ext>
            </a:extLst>
          </p:cNvPr>
          <p:cNvSpPr txBox="1"/>
          <p:nvPr/>
        </p:nvSpPr>
        <p:spPr>
          <a:xfrm>
            <a:off x="4274134" y="5862524"/>
            <a:ext cx="2670637" cy="432792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Sensitivity studies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9AA75C-0734-4759-A41C-44275081443A}"/>
              </a:ext>
            </a:extLst>
          </p:cNvPr>
          <p:cNvSpPr txBox="1"/>
          <p:nvPr/>
        </p:nvSpPr>
        <p:spPr>
          <a:xfrm>
            <a:off x="7113842" y="5712202"/>
            <a:ext cx="3655984" cy="735747"/>
          </a:xfrm>
          <a:prstGeom prst="ellipse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Impact of new results on stellar evolution and nucleosynthesis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C6E26A-8071-D3ED-FFDD-FD4084B0099B}"/>
              </a:ext>
            </a:extLst>
          </p:cNvPr>
          <p:cNvSpPr txBox="1"/>
          <p:nvPr/>
        </p:nvSpPr>
        <p:spPr>
          <a:xfrm>
            <a:off x="7247689" y="331608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  <p:sp>
        <p:nvSpPr>
          <p:cNvPr id="11" name="CustomShape 30">
            <a:extLst>
              <a:ext uri="{FF2B5EF4-FFF2-40B4-BE49-F238E27FC236}">
                <a16:creationId xmlns:a16="http://schemas.microsoft.com/office/drawing/2014/main" id="{0954C890-37DC-03A9-0904-0EBC608244ED}"/>
              </a:ext>
            </a:extLst>
          </p:cNvPr>
          <p:cNvSpPr/>
          <p:nvPr/>
        </p:nvSpPr>
        <p:spPr>
          <a:xfrm>
            <a:off x="-13882" y="457287"/>
            <a:ext cx="2754360" cy="3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Nuclear Astrophysics</a:t>
            </a:r>
            <a:endParaRPr lang="en-US" sz="2800" b="1" strike="noStrike" spc="-1" dirty="0">
              <a:solidFill>
                <a:srgbClr val="FF000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16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18</a:t>
            </a:fld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79138BAA-CB0F-9D87-A6AB-800CE429A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82" y="661486"/>
            <a:ext cx="10643913" cy="519871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0EFAD3-B5F9-CBD2-41D6-2EF1E6CE7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68" y="6083741"/>
            <a:ext cx="6297714" cy="77425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E9EF76-8B6F-1819-4CF1-0662F1049FE7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809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86A7E42-1BC8-BB5D-C690-291B55962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7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52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1C17B1C-51CF-369C-49F1-099D24FDD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5572" cy="6799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06E887C-99D6-B6C1-8C28-0AA8812B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522" y="3710889"/>
            <a:ext cx="4612050" cy="30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14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3E540-0466-3334-4DA7-9AC58096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dirty="0" smtClean="0"/>
              <a:pPr/>
              <a:t>20</a:t>
            </a:fld>
            <a:endParaRPr lang="it-IT"/>
          </a:p>
        </p:txBody>
      </p:sp>
      <p:graphicFrame>
        <p:nvGraphicFramePr>
          <p:cNvPr id="11" name="Tabella 5">
            <a:extLst>
              <a:ext uri="{FF2B5EF4-FFF2-40B4-BE49-F238E27FC236}">
                <a16:creationId xmlns:a16="http://schemas.microsoft.com/office/drawing/2014/main" id="{6C8B5AFA-606C-7486-B707-35B3C9B91379}"/>
              </a:ext>
            </a:extLst>
          </p:cNvPr>
          <p:cNvGraphicFramePr>
            <a:graphicFrameLocks noGrp="1"/>
          </p:cNvGraphicFramePr>
          <p:nvPr/>
        </p:nvGraphicFramePr>
        <p:xfrm>
          <a:off x="222208" y="2741075"/>
          <a:ext cx="11359118" cy="34571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36228">
                  <a:extLst>
                    <a:ext uri="{9D8B030D-6E8A-4147-A177-3AD203B41FA5}">
                      <a16:colId xmlns:a16="http://schemas.microsoft.com/office/drawing/2014/main" val="641236077"/>
                    </a:ext>
                  </a:extLst>
                </a:gridCol>
                <a:gridCol w="2128373">
                  <a:extLst>
                    <a:ext uri="{9D8B030D-6E8A-4147-A177-3AD203B41FA5}">
                      <a16:colId xmlns:a16="http://schemas.microsoft.com/office/drawing/2014/main" val="1875634806"/>
                    </a:ext>
                  </a:extLst>
                </a:gridCol>
                <a:gridCol w="3173212">
                  <a:extLst>
                    <a:ext uri="{9D8B030D-6E8A-4147-A177-3AD203B41FA5}">
                      <a16:colId xmlns:a16="http://schemas.microsoft.com/office/drawing/2014/main" val="3515833771"/>
                    </a:ext>
                  </a:extLst>
                </a:gridCol>
                <a:gridCol w="4121305">
                  <a:extLst>
                    <a:ext uri="{9D8B030D-6E8A-4147-A177-3AD203B41FA5}">
                      <a16:colId xmlns:a16="http://schemas.microsoft.com/office/drawing/2014/main" val="189338202"/>
                    </a:ext>
                  </a:extLst>
                </a:gridCol>
              </a:tblGrid>
              <a:tr h="525982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Sigla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err="1"/>
                        <a:t>Description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Timeline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22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LNL-Low01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MR-TOF-MS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MR-TOF trap for mass </a:t>
                      </a:r>
                      <a:r>
                        <a:rPr lang="it-IT" err="1"/>
                        <a:t>measurements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A:2025</a:t>
                      </a:r>
                    </a:p>
                    <a:p>
                      <a:r>
                        <a:rPr lang="it-IT"/>
                        <a:t>B:2026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664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LNL-Low02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 err="1">
                          <a:effectLst/>
                        </a:rPr>
                        <a:t>Collinear</a:t>
                      </a:r>
                      <a:r>
                        <a:rPr lang="it-IT" sz="1800" kern="1200">
                          <a:effectLst/>
                        </a:rPr>
                        <a:t> laser </a:t>
                      </a:r>
                      <a:r>
                        <a:rPr lang="it-IT" sz="1800" kern="1200" err="1">
                          <a:effectLst/>
                        </a:rPr>
                        <a:t>spectroscopy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A:2025</a:t>
                      </a:r>
                    </a:p>
                    <a:p>
                      <a:r>
                        <a:rPr lang="it-IT" dirty="0"/>
                        <a:t>B: 2026 </a:t>
                      </a:r>
                      <a:r>
                        <a:rPr lang="it-IT" dirty="0" err="1"/>
                        <a:t>synergy</a:t>
                      </a:r>
                      <a:r>
                        <a:rPr lang="it-IT" dirty="0"/>
                        <a:t> with ALTO @</a:t>
                      </a:r>
                      <a:r>
                        <a:rPr lang="it-IT" dirty="0" err="1"/>
                        <a:t>IJCLab</a:t>
                      </a:r>
                      <a:r>
                        <a:rPr lang="it-IT" dirty="0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660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LNL-Low03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NMR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>
                          <a:effectLst/>
                        </a:rPr>
                        <a:t>β</a:t>
                      </a:r>
                      <a:r>
                        <a:rPr lang="it-IT" sz="1800" kern="1200">
                          <a:effectLst/>
                        </a:rPr>
                        <a:t>-NMR e </a:t>
                      </a:r>
                      <a:r>
                        <a:rPr lang="el-GR" sz="1800" kern="1200">
                          <a:effectLst/>
                        </a:rPr>
                        <a:t>β-</a:t>
                      </a:r>
                      <a:r>
                        <a:rPr lang="it-IT" sz="1800" kern="1200">
                          <a:effectLst/>
                        </a:rPr>
                        <a:t>NQR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A:2026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31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LNL-Low04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>
                          <a:effectLst/>
                        </a:rPr>
                        <a:t>β</a:t>
                      </a:r>
                      <a:r>
                        <a:rPr lang="it-IT" sz="1800" kern="1200">
                          <a:effectLst/>
                        </a:rPr>
                        <a:t>-</a:t>
                      </a:r>
                      <a:r>
                        <a:rPr lang="it-IT" sz="1800" kern="1200" err="1">
                          <a:effectLst/>
                        </a:rPr>
                        <a:t>neutron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 err="1">
                          <a:effectLst/>
                        </a:rPr>
                        <a:t>Resident</a:t>
                      </a:r>
                      <a:r>
                        <a:rPr lang="it-IT" sz="1800" kern="1200">
                          <a:effectLst/>
                        </a:rPr>
                        <a:t> </a:t>
                      </a:r>
                      <a:r>
                        <a:rPr lang="it-IT" sz="1800" kern="1200" err="1">
                          <a:effectLst/>
                        </a:rPr>
                        <a:t>neutron</a:t>
                      </a:r>
                      <a:r>
                        <a:rPr lang="it-IT" sz="1800" kern="1200">
                          <a:effectLst/>
                        </a:rPr>
                        <a:t> array for </a:t>
                      </a:r>
                      <a:r>
                        <a:rPr lang="it-IT" sz="1800" kern="1200" err="1">
                          <a:effectLst/>
                        </a:rPr>
                        <a:t>neutron</a:t>
                      </a:r>
                      <a:r>
                        <a:rPr lang="it-IT" sz="1800" kern="1200">
                          <a:effectLst/>
                        </a:rPr>
                        <a:t> </a:t>
                      </a:r>
                      <a:r>
                        <a:rPr lang="it-IT" sz="1800" kern="1200" err="1">
                          <a:effectLst/>
                        </a:rPr>
                        <a:t>spectroscopy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A:2023</a:t>
                      </a:r>
                    </a:p>
                    <a:p>
                      <a:r>
                        <a:rPr lang="it-IT"/>
                        <a:t>B:2024-25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60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LNL-Low05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b-DS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>
                          <a:effectLst/>
                        </a:rPr>
                        <a:t>upgrade of b-DS and SLICES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A:2023</a:t>
                      </a:r>
                    </a:p>
                    <a:p>
                      <a:r>
                        <a:rPr lang="it-IT" dirty="0"/>
                        <a:t>B:2024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091831"/>
                  </a:ext>
                </a:extLst>
              </a:tr>
            </a:tbl>
          </a:graphicData>
        </a:graphic>
      </p:graphicFrame>
      <p:sp>
        <p:nvSpPr>
          <p:cNvPr id="13" name="CasellaDiTesto 3">
            <a:extLst>
              <a:ext uri="{FF2B5EF4-FFF2-40B4-BE49-F238E27FC236}">
                <a16:creationId xmlns:a16="http://schemas.microsoft.com/office/drawing/2014/main" id="{3D73AC7F-A1BD-DCCE-4CB7-018C5D6FA043}"/>
              </a:ext>
            </a:extLst>
          </p:cNvPr>
          <p:cNvSpPr txBox="1"/>
          <p:nvPr/>
        </p:nvSpPr>
        <p:spPr>
          <a:xfrm>
            <a:off x="237297" y="1758218"/>
            <a:ext cx="706120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/>
              <a:t>PHASE A : for </a:t>
            </a:r>
            <a:r>
              <a:rPr lang="it-IT" err="1"/>
              <a:t>definition</a:t>
            </a:r>
            <a:r>
              <a:rPr lang="it-IT"/>
              <a:t> of the item</a:t>
            </a:r>
          </a:p>
          <a:p>
            <a:r>
              <a:rPr lang="it-IT"/>
              <a:t>PHASE B : </a:t>
            </a:r>
            <a:r>
              <a:rPr lang="it-IT" err="1"/>
              <a:t>development</a:t>
            </a:r>
            <a:r>
              <a:rPr lang="it-IT"/>
              <a:t> of a </a:t>
            </a:r>
            <a:r>
              <a:rPr lang="it-IT" err="1"/>
              <a:t>proposal</a:t>
            </a:r>
            <a:r>
              <a:rPr lang="it-IT"/>
              <a:t> </a:t>
            </a:r>
            <a:r>
              <a:rPr lang="it-IT" err="1"/>
              <a:t>document</a:t>
            </a:r>
            <a:r>
              <a:rPr lang="it-IT"/>
              <a:t>. 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547953-814B-7639-E021-674E3466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16" y="647076"/>
            <a:ext cx="10972800" cy="1066800"/>
          </a:xfrm>
        </p:spPr>
        <p:txBody>
          <a:bodyPr vert="horz" lIns="91440" tIns="45720" rIns="91440" bIns="45720" anchor="ctr">
            <a:normAutofit/>
          </a:bodyPr>
          <a:lstStyle/>
          <a:p>
            <a:r>
              <a:rPr lang="en-GB"/>
              <a:t>New experimental setups – Low energy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3D93B6-A21E-521C-3666-71BECB9C2E4B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659887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B6FD218-0D79-AE2E-B80B-6FFFE8FA0CC3}"/>
              </a:ext>
            </a:extLst>
          </p:cNvPr>
          <p:cNvGrpSpPr/>
          <p:nvPr/>
        </p:nvGrpSpPr>
        <p:grpSpPr>
          <a:xfrm>
            <a:off x="9215630" y="1064002"/>
            <a:ext cx="2901367" cy="3949419"/>
            <a:chOff x="1206179" y="974934"/>
            <a:chExt cx="4214445" cy="6099067"/>
          </a:xfrm>
        </p:grpSpPr>
        <p:pic>
          <p:nvPicPr>
            <p:cNvPr id="7" name="Picture 21" descr="C:\Users\mreiter\Desktop\vis-MRTOF-TITAN-upward-03-7-cooler.png">
              <a:extLst>
                <a:ext uri="{FF2B5EF4-FFF2-40B4-BE49-F238E27FC236}">
                  <a16:creationId xmlns:a16="http://schemas.microsoft.com/office/drawing/2014/main" id="{F9597174-4254-3431-C9E0-9BA11E1E85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4" t="1" r="30077" b="48509"/>
            <a:stretch/>
          </p:blipFill>
          <p:spPr bwMode="auto">
            <a:xfrm>
              <a:off x="1415855" y="974934"/>
              <a:ext cx="4004769" cy="590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encrypted-tbn2.gstatic.com/images?q=tbn:ANd9GcTQ58FZCiCAYXLHOIophZH1GR3w92q-rHjcfGdoEAuozkom8x9BWg">
              <a:extLst>
                <a:ext uri="{FF2B5EF4-FFF2-40B4-BE49-F238E27FC236}">
                  <a16:creationId xmlns:a16="http://schemas.microsoft.com/office/drawing/2014/main" id="{C2439714-B488-F91A-1248-481C82E0E72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179" y="6556488"/>
              <a:ext cx="1455507" cy="51751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9B549D-3D1F-5207-749D-BC5B6DBC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5" y="496185"/>
            <a:ext cx="10972800" cy="1066800"/>
          </a:xfrm>
        </p:spPr>
        <p:txBody>
          <a:bodyPr vert="horz" lIns="91440" tIns="45720" rIns="91440" bIns="45720" anchor="ctr">
            <a:normAutofit/>
          </a:bodyPr>
          <a:lstStyle/>
          <a:p>
            <a:r>
              <a:rPr lang="en-GB"/>
              <a:t>New experimental setups – Low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C736E-D143-74CB-37E4-195B82128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685" y="1664580"/>
            <a:ext cx="9026305" cy="4705731"/>
          </a:xfrm>
        </p:spPr>
        <p:txBody>
          <a:bodyPr vert="horz" lIns="91440" tIns="45720" rIns="91440" bIns="45720" anchor="t">
            <a:normAutofit/>
          </a:bodyPr>
          <a:lstStyle/>
          <a:p>
            <a:pPr indent="-255905"/>
            <a:r>
              <a:rPr lang="en-GB" dirty="0"/>
              <a:t>Setups for determination of ground-state properties</a:t>
            </a:r>
            <a:endParaRPr lang="en-US" dirty="0"/>
          </a:p>
          <a:p>
            <a:pPr marL="657860" lvl="1" indent="-246380">
              <a:buClr>
                <a:srgbClr val="4FB5FF"/>
              </a:buClr>
            </a:pPr>
            <a:r>
              <a:rPr lang="en-GB" dirty="0"/>
              <a:t>Collinear Laser Spectroscopy</a:t>
            </a:r>
            <a:endParaRPr lang="en-GB" dirty="0">
              <a:ea typeface="+mn-lt"/>
              <a:cs typeface="+mn-lt"/>
            </a:endParaRPr>
          </a:p>
          <a:p>
            <a:pPr marL="657860" lvl="1" indent="-246380">
              <a:buClr>
                <a:srgbClr val="4FB5FF"/>
              </a:buClr>
            </a:pPr>
            <a:r>
              <a:rPr lang="en-GB" dirty="0"/>
              <a:t>New equipment for mass measurement (and beam study): MR-TOF-MS</a:t>
            </a:r>
            <a:endParaRPr lang="en-GB" dirty="0">
              <a:ea typeface="+mn-lt"/>
              <a:cs typeface="+mn-lt"/>
            </a:endParaRPr>
          </a:p>
          <a:p>
            <a:pPr marL="109855" indent="0">
              <a:buNone/>
            </a:pPr>
            <a:endParaRPr lang="en-GB" dirty="0"/>
          </a:p>
          <a:p>
            <a:pPr indent="-255905"/>
            <a:r>
              <a:rPr lang="en-GB" dirty="0">
                <a:sym typeface="Wingdings" pitchFamily="2" charset="2"/>
              </a:rPr>
              <a:t>Setups for β-decay :</a:t>
            </a:r>
            <a:endParaRPr lang="en-GB" dirty="0"/>
          </a:p>
          <a:p>
            <a:pPr marL="657860" lvl="1" indent="-246380"/>
            <a:r>
              <a:rPr lang="en-GB" dirty="0">
                <a:sym typeface="Wingdings" pitchFamily="2" charset="2"/>
              </a:rPr>
              <a:t>New equipment for β-decay studies: neutron detection arrays; </a:t>
            </a:r>
          </a:p>
          <a:p>
            <a:pPr marL="657860" lvl="1" indent="-246380"/>
            <a:r>
              <a:rPr lang="en-GB" dirty="0">
                <a:sym typeface="Wingdings" pitchFamily="2" charset="2"/>
              </a:rPr>
              <a:t>TAS;</a:t>
            </a:r>
            <a:endParaRPr lang="en-GB" dirty="0"/>
          </a:p>
          <a:p>
            <a:pPr marL="657860" lvl="1" indent="-246380"/>
            <a:r>
              <a:rPr lang="en-GB" dirty="0"/>
              <a:t>Trap-assisted spectroscopy: b-DS after MR-TOF-MS</a:t>
            </a:r>
          </a:p>
          <a:p>
            <a:pPr marL="657860" lvl="1" indent="-246380"/>
            <a:endParaRPr lang="en-GB" dirty="0"/>
          </a:p>
          <a:p>
            <a:pPr marL="407670" lvl="1" indent="-26797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3E540-0466-3334-4DA7-9AC58096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A51B9E9-B744-020B-E386-EC940974F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016" y="4187509"/>
            <a:ext cx="1420169" cy="180258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372836-BB8C-320C-2E5A-CCD7CB83A121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94466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80EC5-070D-CC9C-4183-0232CB9C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22</a:t>
            </a:fld>
            <a:endParaRPr lang="it-I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519341-2BAF-42BA-0ED0-F75C56FF3D58}"/>
              </a:ext>
            </a:extLst>
          </p:cNvPr>
          <p:cNvGrpSpPr/>
          <p:nvPr/>
        </p:nvGrpSpPr>
        <p:grpSpPr>
          <a:xfrm>
            <a:off x="129785" y="1241118"/>
            <a:ext cx="3550199" cy="5471255"/>
            <a:chOff x="1206179" y="628744"/>
            <a:chExt cx="4214445" cy="6445257"/>
          </a:xfrm>
        </p:grpSpPr>
        <p:pic>
          <p:nvPicPr>
            <p:cNvPr id="14" name="Picture 21" descr="C:\Users\mreiter\Desktop\vis-MRTOF-TITAN-upward-03-7-cooler.png">
              <a:extLst>
                <a:ext uri="{FF2B5EF4-FFF2-40B4-BE49-F238E27FC236}">
                  <a16:creationId xmlns:a16="http://schemas.microsoft.com/office/drawing/2014/main" id="{E9CDB575-C9EE-D62A-8B83-186EFB413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4" t="1" r="30077" b="48509"/>
            <a:stretch/>
          </p:blipFill>
          <p:spPr bwMode="auto">
            <a:xfrm>
              <a:off x="1415855" y="974934"/>
              <a:ext cx="4004769" cy="590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Shape 10">
              <a:extLst>
                <a:ext uri="{FF2B5EF4-FFF2-40B4-BE49-F238E27FC236}">
                  <a16:creationId xmlns:a16="http://schemas.microsoft.com/office/drawing/2014/main" id="{1E7BFB44-8BDE-0182-26A9-9B55EDD6C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888" y="628744"/>
              <a:ext cx="1024920" cy="45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algn="ctr"/>
              <a:r>
                <a:rPr lang="de-DE" altLang="en-US">
                  <a:solidFill>
                    <a:srgbClr val="4F4946"/>
                  </a:solidFill>
                </a:rPr>
                <a:t>MCP</a:t>
              </a:r>
              <a:endParaRPr lang="en-US" altLang="en-US">
                <a:solidFill>
                  <a:srgbClr val="4F4946"/>
                </a:solidFill>
              </a:endParaRPr>
            </a:p>
          </p:txBody>
        </p:sp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87BB3498-19BA-61B8-23BB-1EC6A8CD1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0023" y="974934"/>
              <a:ext cx="738750" cy="392492"/>
            </a:xfrm>
            <a:prstGeom prst="line">
              <a:avLst/>
            </a:prstGeom>
            <a:noFill/>
            <a:ln w="360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Shape 11">
              <a:extLst>
                <a:ext uri="{FF2B5EF4-FFF2-40B4-BE49-F238E27FC236}">
                  <a16:creationId xmlns:a16="http://schemas.microsoft.com/office/drawing/2014/main" id="{483B5AA3-4A48-3B75-B1EA-6B18CE7E6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059" y="2175171"/>
              <a:ext cx="1023846" cy="108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algn="ctr"/>
              <a:r>
                <a:rPr lang="de-DE" altLang="en-US">
                  <a:solidFill>
                    <a:srgbClr val="4F4946"/>
                  </a:solidFill>
                </a:rPr>
                <a:t>RF </a:t>
              </a:r>
            </a:p>
            <a:p>
              <a:pPr algn="ctr"/>
              <a:r>
                <a:rPr lang="de-DE" altLang="en-US">
                  <a:solidFill>
                    <a:srgbClr val="4F4946"/>
                  </a:solidFill>
                </a:rPr>
                <a:t>Injection</a:t>
              </a:r>
            </a:p>
            <a:p>
              <a:pPr algn="ctr"/>
              <a:r>
                <a:rPr lang="de-DE" altLang="en-US">
                  <a:solidFill>
                    <a:srgbClr val="4F4946"/>
                  </a:solidFill>
                </a:rPr>
                <a:t>Trap</a:t>
              </a:r>
              <a:endParaRPr lang="en-US" altLang="en-US">
                <a:solidFill>
                  <a:srgbClr val="4F4946"/>
                </a:solidFill>
              </a:endParaRPr>
            </a:p>
          </p:txBody>
        </p:sp>
        <p:sp>
          <p:nvSpPr>
            <p:cNvPr id="10" name="Line 13">
              <a:extLst>
                <a:ext uri="{FF2B5EF4-FFF2-40B4-BE49-F238E27FC236}">
                  <a16:creationId xmlns:a16="http://schemas.microsoft.com/office/drawing/2014/main" id="{BF5A22AB-5FEA-2C99-136F-8BA3C3ADC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5397" y="2827578"/>
              <a:ext cx="797721" cy="458292"/>
            </a:xfrm>
            <a:prstGeom prst="line">
              <a:avLst/>
            </a:prstGeom>
            <a:noFill/>
            <a:ln w="360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Shape 11">
              <a:extLst>
                <a:ext uri="{FF2B5EF4-FFF2-40B4-BE49-F238E27FC236}">
                  <a16:creationId xmlns:a16="http://schemas.microsoft.com/office/drawing/2014/main" id="{81A0E410-5532-13C3-4C66-391830213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1159" y="2900002"/>
              <a:ext cx="1350782" cy="1030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algn="ctr"/>
              <a:r>
                <a:rPr lang="de-DE" altLang="en-US">
                  <a:solidFill>
                    <a:srgbClr val="4F4946"/>
                  </a:solidFill>
                </a:rPr>
                <a:t>RF </a:t>
              </a:r>
            </a:p>
            <a:p>
              <a:pPr algn="ctr"/>
              <a:r>
                <a:rPr lang="de-DE" altLang="en-US">
                  <a:solidFill>
                    <a:srgbClr val="4F4946"/>
                  </a:solidFill>
                </a:rPr>
                <a:t>Accumulation</a:t>
              </a:r>
            </a:p>
            <a:p>
              <a:pPr algn="ctr"/>
              <a:r>
                <a:rPr lang="de-DE" altLang="en-US">
                  <a:solidFill>
                    <a:srgbClr val="4F4946"/>
                  </a:solidFill>
                </a:rPr>
                <a:t> Trap</a:t>
              </a:r>
              <a:endParaRPr lang="en-US" altLang="en-US">
                <a:solidFill>
                  <a:srgbClr val="4F4946"/>
                </a:solidFill>
              </a:endParaRPr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394F4521-B04D-2CCD-35C0-09E89F5DE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1685" y="3593805"/>
              <a:ext cx="1346293" cy="1048239"/>
            </a:xfrm>
            <a:prstGeom prst="line">
              <a:avLst/>
            </a:prstGeom>
            <a:noFill/>
            <a:ln w="360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2" descr="https://encrypted-tbn2.gstatic.com/images?q=tbn:ANd9GcTQ58FZCiCAYXLHOIophZH1GR3w92q-rHjcfGdoEAuozkom8x9BWg">
              <a:extLst>
                <a:ext uri="{FF2B5EF4-FFF2-40B4-BE49-F238E27FC236}">
                  <a16:creationId xmlns:a16="http://schemas.microsoft.com/office/drawing/2014/main" id="{EB4B0BCC-ACC2-8C4E-2FA4-0E5D6AC3BCB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179" y="6556488"/>
              <a:ext cx="1455507" cy="51751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06E187-CD25-D28A-9022-2634E8CA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1794"/>
            <a:ext cx="10972800" cy="735080"/>
          </a:xfrm>
        </p:spPr>
        <p:txBody>
          <a:bodyPr>
            <a:normAutofit/>
          </a:bodyPr>
          <a:lstStyle/>
          <a:p>
            <a:r>
              <a:rPr lang="en-GB" sz="3200"/>
              <a:t>Multi-Reflection Time-Of-Flight Mass-Separator</a:t>
            </a:r>
          </a:p>
        </p:txBody>
      </p:sp>
      <p:sp>
        <p:nvSpPr>
          <p:cNvPr id="49" name="Geschweifte Klammer rechts 1">
            <a:extLst>
              <a:ext uri="{FF2B5EF4-FFF2-40B4-BE49-F238E27FC236}">
                <a16:creationId xmlns:a16="http://schemas.microsoft.com/office/drawing/2014/main" id="{D18DD7B6-1DC1-0281-BD6B-38FD4E75BB54}"/>
              </a:ext>
            </a:extLst>
          </p:cNvPr>
          <p:cNvSpPr/>
          <p:nvPr/>
        </p:nvSpPr>
        <p:spPr>
          <a:xfrm rot="10800000" flipH="1">
            <a:off x="3296684" y="1704560"/>
            <a:ext cx="386432" cy="1724440"/>
          </a:xfrm>
          <a:prstGeom prst="rightBrace">
            <a:avLst/>
          </a:prstGeom>
          <a:ln w="36068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B5CC8C-C252-FD84-65BA-2572D1500C6E}"/>
              </a:ext>
            </a:extLst>
          </p:cNvPr>
          <p:cNvSpPr/>
          <p:nvPr/>
        </p:nvSpPr>
        <p:spPr>
          <a:xfrm>
            <a:off x="4898585" y="6396335"/>
            <a:ext cx="3243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E. </a:t>
            </a:r>
            <a:r>
              <a:rPr lang="en-US" sz="120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Leistenschneider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 et al., PRL 120 (2018) 062503</a:t>
            </a:r>
          </a:p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M.P. Reiter et al., PRC 98 (2018) 024310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4738EF-CDA8-157A-8098-7BA4511A379F}"/>
              </a:ext>
            </a:extLst>
          </p:cNvPr>
          <p:cNvSpPr txBox="1"/>
          <p:nvPr/>
        </p:nvSpPr>
        <p:spPr>
          <a:xfrm>
            <a:off x="9641932" y="607581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Courtesy of T. Dickel</a:t>
            </a:r>
          </a:p>
        </p:txBody>
      </p:sp>
      <p:sp>
        <p:nvSpPr>
          <p:cNvPr id="50" name="ZoneTexte 10">
            <a:extLst>
              <a:ext uri="{FF2B5EF4-FFF2-40B4-BE49-F238E27FC236}">
                <a16:creationId xmlns:a16="http://schemas.microsoft.com/office/drawing/2014/main" id="{07C06936-99A6-26AF-E60A-7466A114C666}"/>
              </a:ext>
            </a:extLst>
          </p:cNvPr>
          <p:cNvSpPr txBox="1"/>
          <p:nvPr/>
        </p:nvSpPr>
        <p:spPr>
          <a:xfrm>
            <a:off x="4224411" y="2201103"/>
            <a:ext cx="192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dipole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52" name="Group 4">
            <a:extLst>
              <a:ext uri="{FF2B5EF4-FFF2-40B4-BE49-F238E27FC236}">
                <a16:creationId xmlns:a16="http://schemas.microsoft.com/office/drawing/2014/main" id="{D430A279-C15E-5DC4-9332-5F0DBC3EDE3B}"/>
              </a:ext>
            </a:extLst>
          </p:cNvPr>
          <p:cNvGrpSpPr/>
          <p:nvPr/>
        </p:nvGrpSpPr>
        <p:grpSpPr>
          <a:xfrm>
            <a:off x="4574866" y="1413047"/>
            <a:ext cx="7100887" cy="1933112"/>
            <a:chOff x="239111" y="1245476"/>
            <a:chExt cx="7100887" cy="1933112"/>
          </a:xfrm>
        </p:grpSpPr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7CEEC181-2F7E-0DA0-16C4-3B746F8F2093}"/>
                </a:ext>
              </a:extLst>
            </p:cNvPr>
            <p:cNvSpPr/>
            <p:nvPr/>
          </p:nvSpPr>
          <p:spPr>
            <a:xfrm>
              <a:off x="1920765" y="1245476"/>
              <a:ext cx="2196662" cy="11771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Purification setup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(double </a:t>
              </a:r>
              <a:r>
                <a:rPr kumimoji="0" lang="fr-FR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Penning</a:t>
              </a: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trap, MR-TOF-MS, RI)</a:t>
              </a:r>
            </a:p>
          </p:txBody>
        </p:sp>
        <p:sp>
          <p:nvSpPr>
            <p:cNvPr id="56" name="Rectangle 6">
              <a:extLst>
                <a:ext uri="{FF2B5EF4-FFF2-40B4-BE49-F238E27FC236}">
                  <a16:creationId xmlns:a16="http://schemas.microsoft.com/office/drawing/2014/main" id="{3EC650D5-D79F-5123-ACEE-14637CCFA346}"/>
                </a:ext>
              </a:extLst>
            </p:cNvPr>
            <p:cNvSpPr/>
            <p:nvPr/>
          </p:nvSpPr>
          <p:spPr>
            <a:xfrm>
              <a:off x="6052480" y="1245476"/>
              <a:ext cx="1287518" cy="11771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Decay</a:t>
              </a: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setup</a:t>
              </a:r>
            </a:p>
          </p:txBody>
        </p:sp>
        <p:cxnSp>
          <p:nvCxnSpPr>
            <p:cNvPr id="57" name="Connecteur droit avec flèche 8">
              <a:extLst>
                <a:ext uri="{FF2B5EF4-FFF2-40B4-BE49-F238E27FC236}">
                  <a16:creationId xmlns:a16="http://schemas.microsoft.com/office/drawing/2014/main" id="{8FE8D9C7-C8F9-5919-081E-6BC2D1CE0603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>
              <a:off x="239111" y="1834055"/>
              <a:ext cx="1681654" cy="0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9">
              <a:extLst>
                <a:ext uri="{FF2B5EF4-FFF2-40B4-BE49-F238E27FC236}">
                  <a16:creationId xmlns:a16="http://schemas.microsoft.com/office/drawing/2014/main" id="{58A645E0-AAB1-2892-B1FE-9EFCCC7A8802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>
              <a:off x="4117427" y="1834055"/>
              <a:ext cx="1935053" cy="0"/>
            </a:xfrm>
            <a:prstGeom prst="straightConnector1">
              <a:avLst/>
            </a:prstGeom>
            <a:ln w="857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12">
              <a:extLst>
                <a:ext uri="{FF2B5EF4-FFF2-40B4-BE49-F238E27FC236}">
                  <a16:creationId xmlns:a16="http://schemas.microsoft.com/office/drawing/2014/main" id="{19969C62-17D5-9BA7-1629-DF3BA5C5BD1D}"/>
                </a:ext>
              </a:extLst>
            </p:cNvPr>
            <p:cNvSpPr txBox="1"/>
            <p:nvPr/>
          </p:nvSpPr>
          <p:spPr>
            <a:xfrm>
              <a:off x="3841530" y="1978259"/>
              <a:ext cx="24267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Separation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Z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guaranteed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(can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isomerically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purified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60" name="ZoneTexte 20">
            <a:extLst>
              <a:ext uri="{FF2B5EF4-FFF2-40B4-BE49-F238E27FC236}">
                <a16:creationId xmlns:a16="http://schemas.microsoft.com/office/drawing/2014/main" id="{992BF09E-D4A6-7C2E-B2CA-D5E3BA60D305}"/>
              </a:ext>
            </a:extLst>
          </p:cNvPr>
          <p:cNvSpPr txBox="1"/>
          <p:nvPr/>
        </p:nvSpPr>
        <p:spPr>
          <a:xfrm>
            <a:off x="4729456" y="3766731"/>
            <a:ext cx="3876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+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mother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nuclei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spin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parities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spin-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assignment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transmission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4C4FCEDA-A653-6920-180A-04225B7B9DDF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41678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FD6CE-1812-C558-79AA-159AFCBD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dirty="0" smtClean="0"/>
              <a:pPr/>
              <a:t>23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ella 5">
                <a:extLst>
                  <a:ext uri="{FF2B5EF4-FFF2-40B4-BE49-F238E27FC236}">
                    <a16:creationId xmlns:a16="http://schemas.microsoft.com/office/drawing/2014/main" id="{A69D3D74-AB71-CC3A-A479-087D30CBCD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822792"/>
                  </p:ext>
                </p:extLst>
              </p:nvPr>
            </p:nvGraphicFramePr>
            <p:xfrm>
              <a:off x="316411" y="2399680"/>
              <a:ext cx="8427253" cy="3726382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85825">
                      <a:extLst>
                        <a:ext uri="{9D8B030D-6E8A-4147-A177-3AD203B41FA5}">
                          <a16:colId xmlns:a16="http://schemas.microsoft.com/office/drawing/2014/main" val="641236077"/>
                        </a:ext>
                      </a:extLst>
                    </a:gridCol>
                    <a:gridCol w="1403286">
                      <a:extLst>
                        <a:ext uri="{9D8B030D-6E8A-4147-A177-3AD203B41FA5}">
                          <a16:colId xmlns:a16="http://schemas.microsoft.com/office/drawing/2014/main" val="1875634806"/>
                        </a:ext>
                      </a:extLst>
                    </a:gridCol>
                    <a:gridCol w="3319603">
                      <a:extLst>
                        <a:ext uri="{9D8B030D-6E8A-4147-A177-3AD203B41FA5}">
                          <a16:colId xmlns:a16="http://schemas.microsoft.com/office/drawing/2014/main" val="3515833771"/>
                        </a:ext>
                      </a:extLst>
                    </a:gridCol>
                    <a:gridCol w="2318539">
                      <a:extLst>
                        <a:ext uri="{9D8B030D-6E8A-4147-A177-3AD203B41FA5}">
                          <a16:colId xmlns:a16="http://schemas.microsoft.com/office/drawing/2014/main" val="189338202"/>
                        </a:ext>
                      </a:extLst>
                    </a:gridCol>
                  </a:tblGrid>
                  <a:tr h="525982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Sigla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err="1"/>
                            <a:t>Description</a:t>
                          </a:r>
                          <a:endParaRPr lang="it-IT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Timeline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7522658"/>
                      </a:ext>
                    </a:extLst>
                  </a:tr>
                  <a:tr h="370839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LNL-Acc01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 err="1"/>
                            <a:t>GammaRIB</a:t>
                          </a:r>
                          <a:endParaRPr lang="en-US" err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 dirty="0"/>
                            <a:t>New </a:t>
                          </a:r>
                          <a:r>
                            <a:rPr lang="it-IT" dirty="0" err="1"/>
                            <a:t>resident</a:t>
                          </a:r>
                          <a:r>
                            <a:rPr lang="it-IT" dirty="0"/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it-IT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it-IT" dirty="0"/>
                            <a:t>-ray array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A:2023/24</a:t>
                          </a:r>
                          <a:endParaRPr lang="en-US"/>
                        </a:p>
                        <a:p>
                          <a:pPr lvl="0">
                            <a:buNone/>
                          </a:pPr>
                          <a:r>
                            <a:rPr lang="it-IT"/>
                            <a:t>B:2024/25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10943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LNL-Acc02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PRISMA gas </a:t>
                          </a:r>
                          <a:r>
                            <a:rPr lang="it-IT" err="1"/>
                            <a:t>filled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Gas-</a:t>
                          </a:r>
                          <a:r>
                            <a:rPr lang="it-IT" err="1"/>
                            <a:t>filled</a:t>
                          </a:r>
                          <a:r>
                            <a:rPr lang="it-IT"/>
                            <a:t> </a:t>
                          </a:r>
                          <a:r>
                            <a:rPr lang="it-IT" err="1"/>
                            <a:t>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A:2024</a:t>
                          </a:r>
                        </a:p>
                        <a:p>
                          <a:r>
                            <a:rPr lang="it-IT"/>
                            <a:t>B:2025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266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LNL-Acc03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err="1"/>
                            <a:t>Solenoid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err="1"/>
                            <a:t>Solenoid</a:t>
                          </a:r>
                          <a:r>
                            <a:rPr lang="it-IT"/>
                            <a:t> for light </a:t>
                          </a:r>
                          <a:r>
                            <a:rPr lang="it-IT" err="1"/>
                            <a:t>particles</a:t>
                          </a:r>
                          <a:r>
                            <a:rPr lang="it-IT"/>
                            <a:t> after transfer reactions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A:2027</a:t>
                          </a:r>
                        </a:p>
                        <a:p>
                          <a:r>
                            <a:rPr lang="it-IT"/>
                            <a:t>B:2028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7660053"/>
                      </a:ext>
                    </a:extLst>
                  </a:tr>
                  <a:tr h="370839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LNL-Acc04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SCHIR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SC Heavy </a:t>
                          </a:r>
                          <a:r>
                            <a:rPr lang="it-IT" err="1"/>
                            <a:t>ion</a:t>
                          </a:r>
                          <a:r>
                            <a:rPr lang="it-IT"/>
                            <a:t> </a:t>
                          </a:r>
                          <a:r>
                            <a:rPr lang="it-IT" err="1"/>
                            <a:t>recoil</a:t>
                          </a:r>
                          <a:r>
                            <a:rPr lang="it-IT"/>
                            <a:t> </a:t>
                          </a:r>
                          <a:r>
                            <a:rPr lang="it-IT" err="1"/>
                            <a:t>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 u="none" strike="noStrike" noProof="0"/>
                            <a:t>A:2028</a:t>
                          </a:r>
                          <a:endParaRPr lang="en-US" u="none" strike="noStrike" noProof="0"/>
                        </a:p>
                        <a:p>
                          <a:pPr lvl="0">
                            <a:buNone/>
                          </a:pPr>
                          <a:r>
                            <a:rPr lang="it-IT" u="none" strike="noStrike" noProof="0"/>
                            <a:t>B:2029</a:t>
                          </a:r>
                          <a:endParaRPr lang="it-IT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4442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/>
                            <a:t>LNL-Acc06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err="1"/>
                            <a:t>Accumulation</a:t>
                          </a:r>
                          <a:r>
                            <a:rPr lang="it-IT"/>
                            <a:t> ring for </a:t>
                          </a:r>
                          <a:r>
                            <a:rPr lang="it-IT" err="1"/>
                            <a:t>exotic</a:t>
                          </a:r>
                          <a:r>
                            <a:rPr lang="it-IT"/>
                            <a:t> nuclei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A:2028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it-IT" dirty="0" err="1"/>
                            <a:t>B:long</a:t>
                          </a:r>
                          <a:r>
                            <a:rPr lang="it-IT" dirty="0"/>
                            <a:t> range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078111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ella 5">
                <a:extLst>
                  <a:ext uri="{FF2B5EF4-FFF2-40B4-BE49-F238E27FC236}">
                    <a16:creationId xmlns:a16="http://schemas.microsoft.com/office/drawing/2014/main" id="{A69D3D74-AB71-CC3A-A479-087D30CBCD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822792"/>
                  </p:ext>
                </p:extLst>
              </p:nvPr>
            </p:nvGraphicFramePr>
            <p:xfrm>
              <a:off x="316411" y="2399680"/>
              <a:ext cx="8427253" cy="3726382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85825">
                      <a:extLst>
                        <a:ext uri="{9D8B030D-6E8A-4147-A177-3AD203B41FA5}">
                          <a16:colId xmlns:a16="http://schemas.microsoft.com/office/drawing/2014/main" val="641236077"/>
                        </a:ext>
                      </a:extLst>
                    </a:gridCol>
                    <a:gridCol w="1403286">
                      <a:extLst>
                        <a:ext uri="{9D8B030D-6E8A-4147-A177-3AD203B41FA5}">
                          <a16:colId xmlns:a16="http://schemas.microsoft.com/office/drawing/2014/main" val="1875634806"/>
                        </a:ext>
                      </a:extLst>
                    </a:gridCol>
                    <a:gridCol w="3319603">
                      <a:extLst>
                        <a:ext uri="{9D8B030D-6E8A-4147-A177-3AD203B41FA5}">
                          <a16:colId xmlns:a16="http://schemas.microsoft.com/office/drawing/2014/main" val="3515833771"/>
                        </a:ext>
                      </a:extLst>
                    </a:gridCol>
                    <a:gridCol w="2318539">
                      <a:extLst>
                        <a:ext uri="{9D8B030D-6E8A-4147-A177-3AD203B41FA5}">
                          <a16:colId xmlns:a16="http://schemas.microsoft.com/office/drawing/2014/main" val="189338202"/>
                        </a:ext>
                      </a:extLst>
                    </a:gridCol>
                  </a:tblGrid>
                  <a:tr h="525982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Sigla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err="1"/>
                            <a:t>Description</a:t>
                          </a:r>
                          <a:endParaRPr lang="it-IT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Timeline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752265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LNL-Acc01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 err="1"/>
                            <a:t>GammaRIB</a:t>
                          </a:r>
                          <a:endParaRPr lang="en-US" err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83969" t="-88000" r="-70611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A:2023/24</a:t>
                          </a:r>
                          <a:endParaRPr lang="en-US"/>
                        </a:p>
                        <a:p>
                          <a:pPr lvl="0">
                            <a:buNone/>
                          </a:pPr>
                          <a:r>
                            <a:rPr lang="it-IT"/>
                            <a:t>B:2024/25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109439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LNL-Acc02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PRISMA gas </a:t>
                          </a:r>
                          <a:r>
                            <a:rPr lang="it-IT" err="1"/>
                            <a:t>filled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Gas-</a:t>
                          </a:r>
                          <a:r>
                            <a:rPr lang="it-IT" err="1"/>
                            <a:t>filled</a:t>
                          </a:r>
                          <a:r>
                            <a:rPr lang="it-IT"/>
                            <a:t> </a:t>
                          </a:r>
                          <a:r>
                            <a:rPr lang="it-IT" err="1"/>
                            <a:t>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A:2024</a:t>
                          </a:r>
                        </a:p>
                        <a:p>
                          <a:r>
                            <a:rPr lang="it-IT"/>
                            <a:t>B:2025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266467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LNL-Acc03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err="1"/>
                            <a:t>Solenoid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err="1"/>
                            <a:t>Solenoid</a:t>
                          </a:r>
                          <a:r>
                            <a:rPr lang="it-IT"/>
                            <a:t> for light </a:t>
                          </a:r>
                          <a:r>
                            <a:rPr lang="it-IT" err="1"/>
                            <a:t>particles</a:t>
                          </a:r>
                          <a:r>
                            <a:rPr lang="it-IT"/>
                            <a:t> after transfer reactions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A:2027</a:t>
                          </a:r>
                        </a:p>
                        <a:p>
                          <a:r>
                            <a:rPr lang="it-IT"/>
                            <a:t>B:2028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766005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LNL-Acc04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SCHIR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/>
                            <a:t>SC Heavy </a:t>
                          </a:r>
                          <a:r>
                            <a:rPr lang="it-IT" err="1"/>
                            <a:t>ion</a:t>
                          </a:r>
                          <a:r>
                            <a:rPr lang="it-IT"/>
                            <a:t> </a:t>
                          </a:r>
                          <a:r>
                            <a:rPr lang="it-IT" err="1"/>
                            <a:t>recoil</a:t>
                          </a:r>
                          <a:r>
                            <a:rPr lang="it-IT"/>
                            <a:t> </a:t>
                          </a:r>
                          <a:r>
                            <a:rPr lang="it-IT" err="1"/>
                            <a:t>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it-IT" u="none" strike="noStrike" noProof="0"/>
                            <a:t>A:2028</a:t>
                          </a:r>
                          <a:endParaRPr lang="en-US" u="none" strike="noStrike" noProof="0"/>
                        </a:p>
                        <a:p>
                          <a:pPr lvl="0">
                            <a:buNone/>
                          </a:pPr>
                          <a:r>
                            <a:rPr lang="it-IT" u="none" strike="noStrike" noProof="0"/>
                            <a:t>B:2029</a:t>
                          </a:r>
                          <a:endParaRPr lang="it-IT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444204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/>
                            <a:t>LNL-Acc06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/>
                            <a:t>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err="1"/>
                            <a:t>Accumulation</a:t>
                          </a:r>
                          <a:r>
                            <a:rPr lang="it-IT"/>
                            <a:t> ring for </a:t>
                          </a:r>
                          <a:r>
                            <a:rPr lang="it-IT" err="1"/>
                            <a:t>exotic</a:t>
                          </a:r>
                          <a:r>
                            <a:rPr lang="it-IT"/>
                            <a:t> nuclei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A:2028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it-IT" dirty="0" err="1"/>
                            <a:t>B:long</a:t>
                          </a:r>
                          <a:r>
                            <a:rPr lang="it-IT" dirty="0"/>
                            <a:t> range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07811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asellaDiTesto 3">
            <a:extLst>
              <a:ext uri="{FF2B5EF4-FFF2-40B4-BE49-F238E27FC236}">
                <a16:creationId xmlns:a16="http://schemas.microsoft.com/office/drawing/2014/main" id="{64EB5EBE-9F65-9A53-DDF8-9FC07BA654BD}"/>
              </a:ext>
            </a:extLst>
          </p:cNvPr>
          <p:cNvSpPr txBox="1"/>
          <p:nvPr/>
        </p:nvSpPr>
        <p:spPr>
          <a:xfrm>
            <a:off x="362951" y="1575600"/>
            <a:ext cx="7061200" cy="64633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/>
              <a:t>PHASE A : for </a:t>
            </a:r>
            <a:r>
              <a:rPr lang="it-IT" err="1"/>
              <a:t>definition</a:t>
            </a:r>
            <a:r>
              <a:rPr lang="it-IT"/>
              <a:t> of the item  </a:t>
            </a:r>
          </a:p>
          <a:p>
            <a:r>
              <a:rPr lang="it-IT"/>
              <a:t>PHASE B : </a:t>
            </a:r>
            <a:r>
              <a:rPr lang="it-IT" err="1"/>
              <a:t>development</a:t>
            </a:r>
            <a:r>
              <a:rPr lang="it-IT"/>
              <a:t> of a </a:t>
            </a:r>
            <a:r>
              <a:rPr lang="it-IT" err="1"/>
              <a:t>proposal</a:t>
            </a:r>
            <a:r>
              <a:rPr lang="it-IT"/>
              <a:t> </a:t>
            </a:r>
            <a:r>
              <a:rPr lang="it-IT" err="1"/>
              <a:t>document</a:t>
            </a:r>
            <a:endParaRPr lang="it-IT"/>
          </a:p>
        </p:txBody>
      </p:sp>
      <p:pic>
        <p:nvPicPr>
          <p:cNvPr id="3" name="Picture 2" descr="Stored and Cooled Ions Division - The Ion Storage Ring TSR for REX ...">
            <a:extLst>
              <a:ext uri="{FF2B5EF4-FFF2-40B4-BE49-F238E27FC236}">
                <a16:creationId xmlns:a16="http://schemas.microsoft.com/office/drawing/2014/main" id="{BD1B6E88-46A9-CD24-E0A1-5C29AB9CD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454" y="3357044"/>
            <a:ext cx="3029970" cy="201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158663E-B0F6-4826-F453-00DAE452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40" y="374203"/>
            <a:ext cx="10972800" cy="1066800"/>
          </a:xfrm>
        </p:spPr>
        <p:txBody>
          <a:bodyPr vert="horz" lIns="91440" tIns="45720" rIns="91440" bIns="45720" anchor="ctr">
            <a:normAutofit fontScale="90000"/>
          </a:bodyPr>
          <a:lstStyle/>
          <a:p>
            <a:r>
              <a:rPr lang="en-GB"/>
              <a:t>New experimental setups – Accelerated beams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F82CD1-D3C7-2F42-9D1A-5CA18FD85987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672526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B549D-3D1F-5207-749D-BC5B6DBC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40" y="374203"/>
            <a:ext cx="10972800" cy="1066800"/>
          </a:xfrm>
        </p:spPr>
        <p:txBody>
          <a:bodyPr vert="horz" lIns="91440" tIns="45720" rIns="91440" bIns="45720" anchor="ctr">
            <a:normAutofit fontScale="90000"/>
          </a:bodyPr>
          <a:lstStyle/>
          <a:p>
            <a:r>
              <a:rPr lang="en-GB"/>
              <a:t>New experimental setups – Accelerated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3E540-0466-3334-4DA7-9AC58096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dirty="0" smtClean="0"/>
              <a:pPr/>
              <a:t>24</a:t>
            </a:fld>
            <a:endParaRPr lang="it-IT"/>
          </a:p>
        </p:txBody>
      </p:sp>
      <p:pic>
        <p:nvPicPr>
          <p:cNvPr id="3" name="Picture 2" descr="Stored and Cooled Ions Division - The Ion Storage Ring TSR for REX ...">
            <a:extLst>
              <a:ext uri="{FF2B5EF4-FFF2-40B4-BE49-F238E27FC236}">
                <a16:creationId xmlns:a16="http://schemas.microsoft.com/office/drawing/2014/main" id="{65C8335C-CE77-8410-47F0-CBAA338B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42" y="5009301"/>
            <a:ext cx="1415436" cy="94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667916A-FED4-9F2C-064C-7F67A60546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8193" y="1678741"/>
                <a:ext cx="9302391" cy="5108817"/>
              </a:xfrm>
            </p:spPr>
            <p:txBody>
              <a:bodyPr vert="horz" lIns="91440" tIns="45720" rIns="91440" bIns="45720" anchor="t">
                <a:normAutofit lnSpcReduction="10000"/>
              </a:bodyPr>
              <a:lstStyle/>
              <a:p>
                <a:pPr indent="-255905"/>
                <a:r>
                  <a:rPr lang="en-GB" dirty="0">
                    <a:ea typeface="+mn-lt"/>
                    <a:cs typeface="+mn-lt"/>
                  </a:rPr>
                  <a:t>Resident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>
                    <a:ea typeface="+mn-lt"/>
                    <a:cs typeface="+mn-lt"/>
                  </a:rPr>
                  <a:t>-ray array</a:t>
                </a:r>
              </a:p>
              <a:p>
                <a:pPr marL="657860" lvl="1" indent="-246380">
                  <a:buClr>
                    <a:srgbClr val="4FB5FF"/>
                  </a:buClr>
                </a:pPr>
                <a:r>
                  <a:rPr lang="en-GB" dirty="0"/>
                  <a:t>Galileo Phase III</a:t>
                </a:r>
                <a:endParaRPr lang="en-GB" dirty="0">
                  <a:solidFill>
                    <a:srgbClr val="4FB5FF"/>
                  </a:solidFill>
                </a:endParaRPr>
              </a:p>
              <a:p>
                <a:pPr marL="657860" lvl="1" indent="-246380">
                  <a:buClr>
                    <a:srgbClr val="4FB5FF"/>
                  </a:buClr>
                </a:pPr>
                <a:endParaRPr lang="en-GB" dirty="0">
                  <a:solidFill>
                    <a:srgbClr val="4FB5FF"/>
                  </a:solidFill>
                </a:endParaRPr>
              </a:p>
              <a:p>
                <a:pPr indent="-255905"/>
                <a:r>
                  <a:rPr lang="en-GB" dirty="0"/>
                  <a:t>Setups for heavy ions</a:t>
                </a:r>
                <a:endParaRPr lang="en-US" dirty="0"/>
              </a:p>
              <a:p>
                <a:pPr marL="657860" lvl="1" indent="-246380">
                  <a:buClr>
                    <a:srgbClr val="4FB5FF"/>
                  </a:buClr>
                </a:pPr>
                <a:r>
                  <a:rPr lang="en-GB" dirty="0">
                    <a:ea typeface="+mn-lt"/>
                    <a:cs typeface="+mn-lt"/>
                  </a:rPr>
                  <a:t>Prisma Gas-Filled</a:t>
                </a:r>
              </a:p>
              <a:p>
                <a:pPr marL="657860" lvl="1" indent="-246380">
                  <a:buClr>
                    <a:srgbClr val="4FB5FF"/>
                  </a:buClr>
                </a:pPr>
                <a:r>
                  <a:rPr lang="en-GB" dirty="0">
                    <a:ea typeface="+mn-lt"/>
                    <a:cs typeface="+mn-lt"/>
                  </a:rPr>
                  <a:t>Heavy-ion SC separator ring</a:t>
                </a:r>
                <a:endParaRPr lang="en-GB" dirty="0"/>
              </a:p>
              <a:p>
                <a:pPr marL="657860" lvl="1" indent="-246380">
                  <a:buClr>
                    <a:srgbClr val="4FB5FF"/>
                  </a:buClr>
                </a:pPr>
                <a:endParaRPr lang="en-GB" dirty="0">
                  <a:solidFill>
                    <a:srgbClr val="4FB5FF"/>
                  </a:solidFill>
                </a:endParaRPr>
              </a:p>
              <a:p>
                <a:pPr indent="-255905"/>
                <a:r>
                  <a:rPr lang="en-GB" dirty="0"/>
                  <a:t>Setup for light ions</a:t>
                </a:r>
              </a:p>
              <a:p>
                <a:pPr marL="657860" lvl="1" indent="-246380"/>
                <a:r>
                  <a:rPr lang="en-GB" dirty="0">
                    <a:sym typeface="Wingdings" pitchFamily="2" charset="2"/>
                  </a:rPr>
                  <a:t>SC solenoid</a:t>
                </a:r>
                <a:endParaRPr lang="en-GB" dirty="0"/>
              </a:p>
              <a:p>
                <a:pPr marL="657860" lvl="1" indent="-246380">
                  <a:buClr>
                    <a:srgbClr val="4FB5FF"/>
                  </a:buClr>
                </a:pPr>
                <a:endParaRPr lang="en-GB" dirty="0">
                  <a:solidFill>
                    <a:srgbClr val="4FB5FF"/>
                  </a:solidFill>
                </a:endParaRPr>
              </a:p>
              <a:p>
                <a:pPr indent="-255905">
                  <a:buClr>
                    <a:srgbClr val="A28E6A"/>
                  </a:buClr>
                </a:pPr>
                <a:r>
                  <a:rPr lang="en-GB" dirty="0"/>
                  <a:t>Setup for exotic ion storage :</a:t>
                </a:r>
                <a:endParaRPr lang="en-GB" dirty="0">
                  <a:ea typeface="+mn-lt"/>
                  <a:cs typeface="+mn-lt"/>
                </a:endParaRPr>
              </a:p>
              <a:p>
                <a:pPr marL="657860" lvl="1" indent="-246380"/>
                <a:r>
                  <a:rPr lang="en-GB" dirty="0"/>
                  <a:t>Storage ring</a:t>
                </a:r>
              </a:p>
              <a:p>
                <a:pPr marL="657860" lvl="1" indent="-246380">
                  <a:buClr>
                    <a:srgbClr val="4FB5FF"/>
                  </a:buClr>
                </a:pPr>
                <a:endParaRPr lang="en-GB" dirty="0">
                  <a:solidFill>
                    <a:srgbClr val="4FB5FF"/>
                  </a:solidFill>
                </a:endParaRPr>
              </a:p>
              <a:p>
                <a:pPr marL="657860" lvl="1" indent="-246380"/>
                <a:endParaRPr lang="en-GB" dirty="0"/>
              </a:p>
              <a:p>
                <a:pPr marL="407670" lvl="1" indent="-267970"/>
                <a:endParaRPr lang="en-GB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667916A-FED4-9F2C-064C-7F67A60546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93" y="1678741"/>
                <a:ext cx="9302391" cy="5108817"/>
              </a:xfrm>
              <a:blipFill>
                <a:blip r:embed="rId3"/>
                <a:stretch>
                  <a:fillRect l="-1091" t="-29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8" descr="Diagram&#10;&#10;Description automatically generated">
            <a:extLst>
              <a:ext uri="{FF2B5EF4-FFF2-40B4-BE49-F238E27FC236}">
                <a16:creationId xmlns:a16="http://schemas.microsoft.com/office/drawing/2014/main" id="{9B888BCC-841A-4C9E-5FEA-B995E2CA8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394" y="2605559"/>
            <a:ext cx="2543175" cy="1933575"/>
          </a:xfrm>
          <a:prstGeom prst="rect">
            <a:avLst/>
          </a:prstGeom>
        </p:spPr>
      </p:pic>
      <p:pic>
        <p:nvPicPr>
          <p:cNvPr id="9" name="Picture 9" descr="Chart, shape&#10;&#10;Description automatically generated">
            <a:extLst>
              <a:ext uri="{FF2B5EF4-FFF2-40B4-BE49-F238E27FC236}">
                <a16:creationId xmlns:a16="http://schemas.microsoft.com/office/drawing/2014/main" id="{CE445C19-C493-6982-6F6F-86A5BD94C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082" y="1307707"/>
            <a:ext cx="1860488" cy="231117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F3C3E6-6A04-2EA5-76C9-25EC6E877A80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149413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3474A-CE06-C4A7-636A-BC8BECA1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600"/>
            <a:ext cx="10972800" cy="1066800"/>
          </a:xfrm>
        </p:spPr>
        <p:txBody>
          <a:bodyPr>
            <a:normAutofit fontScale="90000"/>
          </a:bodyPr>
          <a:lstStyle/>
          <a:p>
            <a:r>
              <a:rPr lang="en-IT" dirty="0"/>
              <a:t>Upgrade of the LNL resident </a:t>
            </a:r>
            <a:br>
              <a:rPr lang="en-IT"/>
            </a:br>
            <a:r>
              <a:rPr lang="el-GR" dirty="0"/>
              <a:t>γ-</a:t>
            </a:r>
            <a:r>
              <a:rPr lang="en-GB" dirty="0"/>
              <a:t>ray array </a:t>
            </a:r>
            <a:endParaRPr lang="en-IT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D542957-C96C-A13F-CE4A-CE8CA13A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9E0BA-1891-BE25-AA4C-80C5FE0A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25</a:t>
            </a:fld>
            <a:endParaRPr lang="it-IT"/>
          </a:p>
        </p:txBody>
      </p:sp>
      <p:pic>
        <p:nvPicPr>
          <p:cNvPr id="5" name="Bowl of pappardelle pasta with parsley butter, roasted hazelnuts and shaved parmesan cheese" descr="Bowl of pappardelle pasta with parsley butter, roasted hazelnuts and shaved parmesan cheese">
            <a:extLst>
              <a:ext uri="{FF2B5EF4-FFF2-40B4-BE49-F238E27FC236}">
                <a16:creationId xmlns:a16="http://schemas.microsoft.com/office/drawing/2014/main" id="{3576F630-9146-CB5B-1C65-47E723AA33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0" b="1900"/>
          <a:stretch>
            <a:fillRect/>
          </a:stretch>
        </p:blipFill>
        <p:spPr>
          <a:xfrm>
            <a:off x="7536160" y="852603"/>
            <a:ext cx="3965352" cy="57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ALILEO @INFN-LNL">
            <a:extLst>
              <a:ext uri="{FF2B5EF4-FFF2-40B4-BE49-F238E27FC236}">
                <a16:creationId xmlns:a16="http://schemas.microsoft.com/office/drawing/2014/main" id="{81D9F72A-8E18-EDC2-70FB-550093A01408}"/>
              </a:ext>
            </a:extLst>
          </p:cNvPr>
          <p:cNvSpPr txBox="1"/>
          <p:nvPr/>
        </p:nvSpPr>
        <p:spPr>
          <a:xfrm>
            <a:off x="7608168" y="937815"/>
            <a:ext cx="2256204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GALILEO @</a:t>
            </a:r>
            <a:r>
              <a:rPr lang="en-US"/>
              <a:t> LNL</a:t>
            </a: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A5F40-C7F5-2274-0BA5-EECB17F8B695}"/>
              </a:ext>
            </a:extLst>
          </p:cNvPr>
          <p:cNvSpPr/>
          <p:nvPr/>
        </p:nvSpPr>
        <p:spPr>
          <a:xfrm>
            <a:off x="690488" y="5275659"/>
            <a:ext cx="6764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How to do it? Discussion on going (new detectors, detectors from GAMMAPOOL, geometry to be carefully studied via GEANT4, founding agencies, 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A50C5-23B3-9101-9831-D80D214D9239}"/>
              </a:ext>
            </a:extLst>
          </p:cNvPr>
          <p:cNvSpPr txBox="1"/>
          <p:nvPr/>
        </p:nvSpPr>
        <p:spPr>
          <a:xfrm>
            <a:off x="694816" y="1859339"/>
            <a:ext cx="6841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Present Configuration (Phase II):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25 Compton-suppressed HPGe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10 triple-cluster 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ε</a:t>
            </a:r>
            <a:r>
              <a:rPr lang="el-GR" baseline="-5999" dirty="0" err="1"/>
              <a:t>γ</a:t>
            </a:r>
            <a:r>
              <a:rPr lang="el-GR" dirty="0"/>
              <a:t> = 4.5%, </a:t>
            </a:r>
            <a:r>
              <a:rPr lang="en-GB" dirty="0"/>
              <a:t>P/T ≈ 50%, no position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Fixed geometry </a:t>
            </a:r>
          </a:p>
          <a:p>
            <a:endParaRPr lang="en-IT" dirty="0"/>
          </a:p>
          <a:p>
            <a:r>
              <a:rPr lang="en-IT" dirty="0"/>
              <a:t>Desired upgrade (Phase III):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Variable geometry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Position sensitivy 5-10 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ε</a:t>
            </a:r>
            <a:r>
              <a:rPr lang="el-GR" baseline="-5999" dirty="0" err="1"/>
              <a:t>γ</a:t>
            </a:r>
            <a:r>
              <a:rPr lang="el-GR" dirty="0"/>
              <a:t> ≈ 10%, </a:t>
            </a:r>
            <a:r>
              <a:rPr lang="en-GB" dirty="0"/>
              <a:t>P/T ≈ 40 − 50</a:t>
            </a:r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C696D-B4E3-8D72-80AB-F09B45AE904C}"/>
              </a:ext>
            </a:extLst>
          </p:cNvPr>
          <p:cNvSpPr txBox="1"/>
          <p:nvPr/>
        </p:nvSpPr>
        <p:spPr>
          <a:xfrm>
            <a:off x="7392144" y="6608385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Courtesy of  M. Rocchini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89167-6F5D-C1EF-20F3-B2949F35B4C9}"/>
              </a:ext>
            </a:extLst>
          </p:cNvPr>
          <p:cNvSpPr txBox="1"/>
          <p:nvPr/>
        </p:nvSpPr>
        <p:spPr>
          <a:xfrm>
            <a:off x="8988885" y="1514576"/>
            <a:ext cx="3240912" cy="523220"/>
          </a:xfrm>
          <a:prstGeom prst="rect">
            <a:avLst/>
          </a:prstGeom>
          <a:solidFill>
            <a:srgbClr val="E9F52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LONG - term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02FE2F1-0603-367B-B315-EF8AF97A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LN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096C4A-66C6-5DF0-971F-7C250D82DC15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607591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9D3C-330A-CA23-A92E-8B6B87269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600"/>
            <a:ext cx="10972800" cy="1066800"/>
          </a:xfrm>
        </p:spPr>
        <p:txBody>
          <a:bodyPr>
            <a:normAutofit fontScale="90000"/>
          </a:bodyPr>
          <a:lstStyle/>
          <a:p>
            <a:r>
              <a:rPr lang="en-IT" dirty="0"/>
              <a:t>Options to be investigated for ion detection at very forward angles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E38063-136F-8959-68A7-2560297F5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710" y="1821968"/>
            <a:ext cx="10533866" cy="4487352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DB1338B-A5BF-1F44-CC13-DF9C1AA8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0348A-C5B7-6986-E4D2-F96CDC17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9B67E-B1A8-A4FE-BEF3-C26650677BFC}"/>
              </a:ext>
            </a:extLst>
          </p:cNvPr>
          <p:cNvSpPr txBox="1"/>
          <p:nvPr/>
        </p:nvSpPr>
        <p:spPr>
          <a:xfrm>
            <a:off x="7438750" y="6581001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Courtesy of L. Corradi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52FE9D5-2063-8957-6FAC-1D07F5B6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25E6E-125D-9A1B-407E-A216A9DC2FC0}"/>
              </a:ext>
            </a:extLst>
          </p:cNvPr>
          <p:cNvSpPr txBox="1"/>
          <p:nvPr/>
        </p:nvSpPr>
        <p:spPr>
          <a:xfrm>
            <a:off x="8602649" y="2941201"/>
            <a:ext cx="3535249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SHORT / MID - term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EB3C51-E310-37B0-5568-081A74ED47E3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709020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FF10C-2D7B-A73A-13B3-21BD36B1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600"/>
            <a:ext cx="10972800" cy="1066800"/>
          </a:xfrm>
        </p:spPr>
        <p:txBody>
          <a:bodyPr>
            <a:noAutofit/>
          </a:bodyPr>
          <a:lstStyle/>
          <a:p>
            <a:r>
              <a:rPr lang="en-GB" sz="3200" dirty="0"/>
              <a:t>Ion</a:t>
            </a:r>
            <a:r>
              <a:rPr lang="en-IT" sz="3200" dirty="0"/>
              <a:t> detection with gas-filled magnetic spectrometers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9747-DE4E-0CD7-A099-1C6F2C41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264" y="2276872"/>
            <a:ext cx="3110136" cy="1152128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GB" sz="1500" dirty="0"/>
              <a:t>The option of using a magnetic spectrometer in a gas filled mode for deep inelastic processes has been studied and the results suggest that it is worth to pursue further developments </a:t>
            </a:r>
          </a:p>
          <a:p>
            <a:pPr marL="109728" indent="0">
              <a:buNone/>
            </a:pPr>
            <a:endParaRPr lang="en-IT" sz="15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713FF3-87C3-342C-5646-2FFB29A4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Alain Goasduff (INFN - LNL)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05898-E151-4F73-C55C-EED0EC8C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12B1-AE36-F9AC-264D-E181149C8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440"/>
            <a:ext cx="8567672" cy="4896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BB660-4B58-F45D-ED9A-4CD0EF751E11}"/>
              </a:ext>
            </a:extLst>
          </p:cNvPr>
          <p:cNvSpPr txBox="1"/>
          <p:nvPr/>
        </p:nvSpPr>
        <p:spPr>
          <a:xfrm>
            <a:off x="7438750" y="6581001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Courtesy of L. Corradi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1C87B-6070-C01D-9545-89B8E38EA252}"/>
              </a:ext>
            </a:extLst>
          </p:cNvPr>
          <p:cNvSpPr txBox="1"/>
          <p:nvPr/>
        </p:nvSpPr>
        <p:spPr>
          <a:xfrm>
            <a:off x="8567672" y="4272570"/>
            <a:ext cx="3535249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SHORT / MID - term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CAD2733-EBD4-CB41-7B71-59D7029F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LNF - 02/12/22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52DE23-8A33-A281-F521-D2BD4667DE92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4112339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579F-F7ED-D51A-D8D8-D5DAFA5D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2000"/>
            <a:ext cx="10972800" cy="1066800"/>
          </a:xfrm>
        </p:spPr>
        <p:txBody>
          <a:bodyPr/>
          <a:lstStyle/>
          <a:p>
            <a:r>
              <a:rPr lang="en-IT" dirty="0"/>
              <a:t>Heavy ion recoil separator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D462C-0896-08A6-9B13-4856F40EF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en-IT" sz="1500" b="1" dirty="0">
                <a:solidFill>
                  <a:srgbClr val="4FB5FF"/>
                </a:solidFill>
              </a:rPr>
              <a:t>Superconducting storage ring: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Primary beam suppression &lt; ~10</a:t>
            </a:r>
            <a:r>
              <a:rPr lang="en-GB" sz="1500" baseline="30000" dirty="0"/>
              <a:t>-12</a:t>
            </a:r>
            <a:r>
              <a:rPr lang="en-GB" sz="1500" dirty="0"/>
              <a:t> 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100 % transport efficiency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Mass resolution &gt; 1/300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Large acceptance ~ 100 </a:t>
            </a:r>
            <a:r>
              <a:rPr lang="en-GB" sz="1500" dirty="0" err="1"/>
              <a:t>mrad</a:t>
            </a:r>
            <a:endParaRPr lang="en-GB" sz="1500" dirty="0"/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Gas-filled mode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1500" b="1" dirty="0">
                <a:solidFill>
                  <a:srgbClr val="4FB5FF"/>
                </a:solidFill>
              </a:rPr>
              <a:t>Focal plane detector: 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Position sensitivity ~ 1 </a:t>
            </a:r>
            <a:r>
              <a:rPr lang="en-GB" sz="1500" dirty="0" err="1"/>
              <a:t>mrad</a:t>
            </a:r>
            <a:r>
              <a:rPr lang="en-GB" sz="1500" dirty="0"/>
              <a:t> (scattering angle)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Particle identification (A, Z)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 err="1"/>
              <a:t>Eloss</a:t>
            </a:r>
            <a:r>
              <a:rPr lang="en-GB" sz="1500" dirty="0"/>
              <a:t>, Time of Flight, Pulse shape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Time resolution ~  ns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Energy resolution &lt; 100 keV</a:t>
            </a:r>
          </a:p>
          <a:p>
            <a:pPr marL="292608" lvl="1" indent="0">
              <a:spcAft>
                <a:spcPts val="600"/>
              </a:spcAft>
              <a:buNone/>
            </a:pPr>
            <a:endParaRPr lang="en-GB" sz="1500" dirty="0"/>
          </a:p>
          <a:p>
            <a:endParaRPr lang="en-IT" sz="1500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9379DF8-7869-C9BA-0C94-B26485A3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Alain Goasduff (INFN - LNL)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39BCA-4050-68FA-3369-94C747A1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E44378-CB0D-03B2-7814-E6CD4E06C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746"/>
                    </a14:imgEffect>
                    <a14:imgEffect>
                      <a14:saturation sat="189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68" y="1032503"/>
            <a:ext cx="4491410" cy="55420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8C81C4E-9F8B-1E42-ED49-FFE28CEAC11B}"/>
              </a:ext>
            </a:extLst>
          </p:cNvPr>
          <p:cNvGrpSpPr/>
          <p:nvPr/>
        </p:nvGrpSpPr>
        <p:grpSpPr>
          <a:xfrm>
            <a:off x="9318902" y="836712"/>
            <a:ext cx="2623203" cy="4573582"/>
            <a:chOff x="8396675" y="1330334"/>
            <a:chExt cx="3222511" cy="53640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70358F-DA6D-8961-674E-2E1DE531B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6675" y="3388319"/>
              <a:ext cx="3222511" cy="33060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B2472E-81F3-3BF9-12DC-6C82D0A8B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006" t="48828" r="26598" b="12555"/>
            <a:stretch/>
          </p:blipFill>
          <p:spPr>
            <a:xfrm>
              <a:off x="9315633" y="1683135"/>
              <a:ext cx="1920484" cy="157417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2CF227-9D83-E440-1307-8D505953B966}"/>
                </a:ext>
              </a:extLst>
            </p:cNvPr>
            <p:cNvSpPr/>
            <p:nvPr/>
          </p:nvSpPr>
          <p:spPr>
            <a:xfrm>
              <a:off x="10335398" y="1330334"/>
              <a:ext cx="7537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/>
                <a:t>20 cm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281546A-DD82-9FCC-9BB4-B5A3E8DAC8E1}"/>
                </a:ext>
              </a:extLst>
            </p:cNvPr>
            <p:cNvCxnSpPr>
              <a:cxnSpLocks/>
            </p:cNvCxnSpPr>
            <p:nvPr/>
          </p:nvCxnSpPr>
          <p:spPr>
            <a:xfrm>
              <a:off x="9798642" y="1589235"/>
              <a:ext cx="1325261" cy="21974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B6049E-14CB-EB74-CDB6-8F3B1ADDF88F}"/>
              </a:ext>
            </a:extLst>
          </p:cNvPr>
          <p:cNvSpPr txBox="1"/>
          <p:nvPr/>
        </p:nvSpPr>
        <p:spPr>
          <a:xfrm>
            <a:off x="7438750" y="6581001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Courtesy of I. Martel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B1B9A6-F8E1-6B59-FCBF-DB8D82EFF9B1}"/>
              </a:ext>
            </a:extLst>
          </p:cNvPr>
          <p:cNvSpPr txBox="1"/>
          <p:nvPr/>
        </p:nvSpPr>
        <p:spPr>
          <a:xfrm>
            <a:off x="609600" y="1547013"/>
            <a:ext cx="3240912" cy="523220"/>
          </a:xfrm>
          <a:prstGeom prst="rect">
            <a:avLst/>
          </a:prstGeom>
          <a:solidFill>
            <a:srgbClr val="E9F52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LONG - term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D2C0A0D-0A59-EE84-9EED-0D78ED2E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LNF - 02/12/22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CB907C-C08D-E09E-61E0-A00E6BA8E590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3212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62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8706240" y="1005840"/>
            <a:ext cx="3474360" cy="5812200"/>
          </a:xfrm>
          <a:prstGeom prst="rect">
            <a:avLst/>
          </a:prstGeom>
          <a:solidFill>
            <a:srgbClr val="B4C7DC">
              <a:alpha val="25000"/>
            </a:srgbClr>
          </a:solidFill>
          <a:ln w="0">
            <a:noFill/>
          </a:ln>
          <a:effectLst>
            <a:softEdge rad="1270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53" name="CustomShape 2"/>
          <p:cNvSpPr/>
          <p:nvPr/>
        </p:nvSpPr>
        <p:spPr>
          <a:xfrm>
            <a:off x="5415120" y="1005840"/>
            <a:ext cx="3381480" cy="5840280"/>
          </a:xfrm>
          <a:prstGeom prst="rect">
            <a:avLst/>
          </a:prstGeom>
          <a:solidFill>
            <a:srgbClr val="729FCF">
              <a:alpha val="25000"/>
            </a:srgbClr>
          </a:solidFill>
          <a:ln w="0">
            <a:noFill/>
          </a:ln>
          <a:effectLst>
            <a:softEdge rad="1270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54" name="CustomShape 3"/>
          <p:cNvSpPr/>
          <p:nvPr/>
        </p:nvSpPr>
        <p:spPr>
          <a:xfrm>
            <a:off x="2139120" y="1005840"/>
            <a:ext cx="3345480" cy="5844600"/>
          </a:xfrm>
          <a:prstGeom prst="rect">
            <a:avLst/>
          </a:prstGeom>
          <a:solidFill>
            <a:srgbClr val="5983B0">
              <a:alpha val="25000"/>
            </a:srgbClr>
          </a:solidFill>
          <a:ln w="0">
            <a:noFill/>
          </a:ln>
          <a:effectLst>
            <a:softEdge rad="1270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55" name="CustomShape 4"/>
          <p:cNvSpPr/>
          <p:nvPr/>
        </p:nvSpPr>
        <p:spPr>
          <a:xfrm>
            <a:off x="10899720" y="2160"/>
            <a:ext cx="101268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0F92EEB-25F1-4958-A621-8FB8E31AD24E}" type="slidenum">
              <a:rPr lang="it-IT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3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356" name="CustomShape 5"/>
          <p:cNvSpPr/>
          <p:nvPr/>
        </p:nvSpPr>
        <p:spPr>
          <a:xfrm>
            <a:off x="36000" y="1643760"/>
            <a:ext cx="1797120" cy="819720"/>
          </a:xfrm>
          <a:prstGeom prst="rect">
            <a:avLst/>
          </a:prstGeom>
          <a:solidFill>
            <a:srgbClr val="003B76"/>
          </a:solidFill>
          <a:ln w="0">
            <a:noFill/>
          </a:ln>
          <a:effectLst>
            <a:softEdge rad="381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Light and medium mass exotic nuclei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57" name="CustomShape 6"/>
          <p:cNvSpPr/>
          <p:nvPr/>
        </p:nvSpPr>
        <p:spPr>
          <a:xfrm>
            <a:off x="0" y="3449520"/>
            <a:ext cx="1797120" cy="363960"/>
          </a:xfrm>
          <a:prstGeom prst="rect">
            <a:avLst/>
          </a:prstGeom>
          <a:solidFill>
            <a:srgbClr val="63BBEE"/>
          </a:solidFill>
          <a:ln w="0">
            <a:noFill/>
          </a:ln>
          <a:effectLst>
            <a:softEdge rad="255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289"/>
              </a:spcBef>
            </a:pPr>
            <a:r>
              <a:rPr lang="it-IT" sz="1800" b="1" strike="noStrike" spc="-1">
                <a:solidFill>
                  <a:srgbClr val="FAFAFA"/>
                </a:solidFill>
                <a:latin typeface="Georgia"/>
                <a:ea typeface="DejaVu Sans"/>
              </a:rPr>
              <a:t>N~Z nuclei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58" name="CustomShape 7"/>
          <p:cNvSpPr/>
          <p:nvPr/>
        </p:nvSpPr>
        <p:spPr>
          <a:xfrm>
            <a:off x="78120" y="5874480"/>
            <a:ext cx="1784880" cy="774360"/>
          </a:xfrm>
          <a:prstGeom prst="rect">
            <a:avLst/>
          </a:prstGeom>
          <a:solidFill>
            <a:srgbClr val="63BBEE"/>
          </a:solidFill>
          <a:ln w="0">
            <a:noFill/>
          </a:ln>
          <a:effectLst>
            <a:softEdge rad="381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500" b="1" strike="noStrike" spc="-1">
                <a:solidFill>
                  <a:srgbClr val="FAFAFA"/>
                </a:solidFill>
                <a:latin typeface="Georgia"/>
                <a:ea typeface="DejaVu Sans"/>
              </a:rPr>
              <a:t>Deformation and Collective modes 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359" name="CustomShape 8"/>
          <p:cNvSpPr/>
          <p:nvPr/>
        </p:nvSpPr>
        <p:spPr>
          <a:xfrm>
            <a:off x="2286000" y="4431600"/>
            <a:ext cx="9873720" cy="272880"/>
          </a:xfrm>
          <a:prstGeom prst="rect">
            <a:avLst/>
          </a:prstGeom>
          <a:solidFill>
            <a:srgbClr val="003B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New theory developments for shell structure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360" name="CustomShape 9"/>
          <p:cNvSpPr/>
          <p:nvPr/>
        </p:nvSpPr>
        <p:spPr>
          <a:xfrm>
            <a:off x="2286000" y="4738680"/>
            <a:ext cx="9873720" cy="286920"/>
          </a:xfrm>
          <a:prstGeom prst="rect">
            <a:avLst/>
          </a:prstGeom>
          <a:solidFill>
            <a:srgbClr val="003B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Shell-evolution around N=50: shape coexistence and gap reduction towards 78Ni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361" name="CustomShape 10"/>
          <p:cNvSpPr/>
          <p:nvPr/>
        </p:nvSpPr>
        <p:spPr>
          <a:xfrm>
            <a:off x="8750880" y="5072040"/>
            <a:ext cx="3408840" cy="641520"/>
          </a:xfrm>
          <a:prstGeom prst="rect">
            <a:avLst/>
          </a:prstGeom>
          <a:solidFill>
            <a:srgbClr val="003B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Lifetimes after transfer reactions for interplay of deformation and single particle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362" name="CustomShape 11"/>
          <p:cNvSpPr/>
          <p:nvPr/>
        </p:nvSpPr>
        <p:spPr>
          <a:xfrm>
            <a:off x="5458320" y="5085360"/>
            <a:ext cx="3246120" cy="457200"/>
          </a:xfrm>
          <a:prstGeom prst="rect">
            <a:avLst/>
          </a:prstGeom>
          <a:solidFill>
            <a:srgbClr val="003B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Shape coexistence and type II shell evolution around N=60 in Zr, Sr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363" name="CustomShape 12"/>
          <p:cNvSpPr/>
          <p:nvPr/>
        </p:nvSpPr>
        <p:spPr>
          <a:xfrm>
            <a:off x="29880" y="4474800"/>
            <a:ext cx="1797120" cy="638280"/>
          </a:xfrm>
          <a:prstGeom prst="rect">
            <a:avLst/>
          </a:prstGeom>
          <a:solidFill>
            <a:srgbClr val="003B76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Georgia"/>
                <a:ea typeface="DejaVu Sans"/>
              </a:rPr>
              <a:t>Shell Evolution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64" name="CustomShape 13"/>
          <p:cNvSpPr/>
          <p:nvPr/>
        </p:nvSpPr>
        <p:spPr>
          <a:xfrm>
            <a:off x="2286000" y="3321000"/>
            <a:ext cx="2920320" cy="792360"/>
          </a:xfrm>
          <a:prstGeom prst="rect">
            <a:avLst/>
          </a:prstGeom>
          <a:solidFill>
            <a:srgbClr val="63BBE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FFFFFF"/>
                </a:solidFill>
                <a:latin typeface="Arial"/>
                <a:ea typeface="DejaVu Sans"/>
              </a:rPr>
              <a:t>Isospin symmetry breaking, shape coexistence – lifetime measurements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365" name="CustomShape 14"/>
          <p:cNvSpPr/>
          <p:nvPr/>
        </p:nvSpPr>
        <p:spPr>
          <a:xfrm>
            <a:off x="5425200" y="4091040"/>
            <a:ext cx="6734520" cy="300600"/>
          </a:xfrm>
          <a:prstGeom prst="rect">
            <a:avLst/>
          </a:prstGeom>
          <a:solidFill>
            <a:srgbClr val="63BBE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FFFFFF"/>
                </a:solidFill>
                <a:latin typeface="Arial"/>
                <a:ea typeface="DejaVu Sans"/>
              </a:rPr>
              <a:t>T=0 vs T=1 p-n pairing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366" name="CustomShape 15"/>
          <p:cNvSpPr/>
          <p:nvPr/>
        </p:nvSpPr>
        <p:spPr>
          <a:xfrm>
            <a:off x="5425200" y="3328200"/>
            <a:ext cx="3276360" cy="723600"/>
          </a:xfrm>
          <a:prstGeom prst="rect">
            <a:avLst/>
          </a:prstGeom>
          <a:solidFill>
            <a:srgbClr val="63BBE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FFFFFF"/>
                </a:solidFill>
                <a:latin typeface="Arial"/>
                <a:ea typeface="DejaVu Sans"/>
              </a:rPr>
              <a:t>Fundamental interactions (precision measurement of mirror beta decay branching ratios)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367" name="CustomShape 16"/>
          <p:cNvSpPr/>
          <p:nvPr/>
        </p:nvSpPr>
        <p:spPr>
          <a:xfrm>
            <a:off x="8750160" y="1617840"/>
            <a:ext cx="3409560" cy="286920"/>
          </a:xfrm>
          <a:prstGeom prst="rect">
            <a:avLst/>
          </a:prstGeom>
          <a:solidFill>
            <a:srgbClr val="003B76">
              <a:alpha val="92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𝛾 decay from near-threshold states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68" name="CustomShape 17"/>
          <p:cNvSpPr/>
          <p:nvPr/>
        </p:nvSpPr>
        <p:spPr>
          <a:xfrm>
            <a:off x="5415120" y="2199240"/>
            <a:ext cx="3289320" cy="344880"/>
          </a:xfrm>
          <a:prstGeom prst="rect">
            <a:avLst/>
          </a:prstGeom>
          <a:solidFill>
            <a:srgbClr val="003B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FFFFFF"/>
                </a:solidFill>
                <a:latin typeface="Arial"/>
                <a:ea typeface="DejaVu Sans"/>
              </a:rPr>
              <a:t>Particle decays from cluster states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369" name="CustomShape 18"/>
          <p:cNvSpPr/>
          <p:nvPr/>
        </p:nvSpPr>
        <p:spPr>
          <a:xfrm>
            <a:off x="2083680" y="1654200"/>
            <a:ext cx="3329640" cy="300240"/>
          </a:xfrm>
          <a:prstGeom prst="rect">
            <a:avLst/>
          </a:prstGeom>
          <a:solidFill>
            <a:srgbClr val="003B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𝛾 decay from near-threshold states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70" name="CustomShape 19"/>
          <p:cNvSpPr/>
          <p:nvPr/>
        </p:nvSpPr>
        <p:spPr>
          <a:xfrm>
            <a:off x="2286000" y="6048360"/>
            <a:ext cx="3015720" cy="511920"/>
          </a:xfrm>
          <a:prstGeom prst="rect">
            <a:avLst/>
          </a:prstGeom>
          <a:solidFill>
            <a:srgbClr val="63BBE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FFFFFF"/>
                </a:solidFill>
                <a:latin typeface="Arial"/>
                <a:ea typeface="DejaVu Sans"/>
              </a:rPr>
              <a:t>GDR/GQR gamma+particle decay, Jacobi shape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371" name="CustomShape 20"/>
          <p:cNvSpPr/>
          <p:nvPr/>
        </p:nvSpPr>
        <p:spPr>
          <a:xfrm>
            <a:off x="5497200" y="6084720"/>
            <a:ext cx="6571080" cy="511920"/>
          </a:xfrm>
          <a:prstGeom prst="rect">
            <a:avLst/>
          </a:prstGeom>
          <a:solidFill>
            <a:srgbClr val="63BBE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FFFFFF"/>
                </a:solidFill>
                <a:latin typeface="Arial"/>
                <a:ea typeface="DejaVu Sans"/>
              </a:rPr>
              <a:t>PDR (alpha scattering inv. kin. with different stable nuclei and SPES beams) and PDR Beta Decay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372" name="CustomShape 21"/>
          <p:cNvSpPr/>
          <p:nvPr/>
        </p:nvSpPr>
        <p:spPr>
          <a:xfrm>
            <a:off x="2222640" y="995040"/>
            <a:ext cx="39996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A</a:t>
            </a:r>
            <a:endParaRPr lang="en-US" sz="26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73" name="CustomShape 22"/>
          <p:cNvSpPr/>
          <p:nvPr/>
        </p:nvSpPr>
        <p:spPr>
          <a:xfrm>
            <a:off x="5498640" y="995040"/>
            <a:ext cx="39996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B</a:t>
            </a:r>
            <a:endParaRPr lang="en-US" sz="26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74" name="CustomShape 23"/>
          <p:cNvSpPr/>
          <p:nvPr/>
        </p:nvSpPr>
        <p:spPr>
          <a:xfrm>
            <a:off x="8774640" y="995040"/>
            <a:ext cx="4183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endParaRPr lang="en-US" sz="26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75" name="CustomShape 24"/>
          <p:cNvSpPr/>
          <p:nvPr/>
        </p:nvSpPr>
        <p:spPr>
          <a:xfrm>
            <a:off x="8750880" y="5747040"/>
            <a:ext cx="3408840" cy="273240"/>
          </a:xfrm>
          <a:prstGeom prst="rect">
            <a:avLst/>
          </a:prstGeom>
          <a:solidFill>
            <a:srgbClr val="003B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Shell-evolution at N=82 around 132Sn</a:t>
            </a:r>
            <a:endParaRPr lang="en-US" sz="1300" b="0" strike="noStrike" spc="-1">
              <a:latin typeface="Arial"/>
            </a:endParaRPr>
          </a:p>
        </p:txBody>
      </p:sp>
      <p:pic>
        <p:nvPicPr>
          <p:cNvPr id="376" name="Immagine 375"/>
          <p:cNvPicPr/>
          <p:nvPr/>
        </p:nvPicPr>
        <p:blipFill>
          <a:blip r:embed="rId2"/>
          <a:stretch/>
        </p:blipFill>
        <p:spPr>
          <a:xfrm>
            <a:off x="2651040" y="457200"/>
            <a:ext cx="455400" cy="455400"/>
          </a:xfrm>
          <a:prstGeom prst="rect">
            <a:avLst/>
          </a:prstGeom>
          <a:ln w="0">
            <a:noFill/>
          </a:ln>
        </p:spPr>
      </p:pic>
      <p:sp>
        <p:nvSpPr>
          <p:cNvPr id="377" name="CustomShape 25"/>
          <p:cNvSpPr/>
          <p:nvPr/>
        </p:nvSpPr>
        <p:spPr>
          <a:xfrm>
            <a:off x="1787040" y="548640"/>
            <a:ext cx="970200" cy="60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time ...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378" name="CustomShape 26"/>
          <p:cNvSpPr/>
          <p:nvPr/>
        </p:nvSpPr>
        <p:spPr>
          <a:xfrm>
            <a:off x="8750160" y="1933920"/>
            <a:ext cx="3409560" cy="485280"/>
          </a:xfrm>
          <a:prstGeom prst="rect">
            <a:avLst/>
          </a:prstGeom>
          <a:solidFill>
            <a:srgbClr val="003B76">
              <a:alpha val="92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Nucleon correlations and molecular orbitals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79" name="CustomShape 27"/>
          <p:cNvSpPr/>
          <p:nvPr/>
        </p:nvSpPr>
        <p:spPr>
          <a:xfrm>
            <a:off x="8714160" y="2442600"/>
            <a:ext cx="3445560" cy="485280"/>
          </a:xfrm>
          <a:prstGeom prst="rect">
            <a:avLst/>
          </a:prstGeom>
          <a:solidFill>
            <a:srgbClr val="003B76">
              <a:alpha val="92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Isoscalar Giant Monopole Resonance in light deformed nuclei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80" name="CustomShape 28"/>
          <p:cNvSpPr/>
          <p:nvPr/>
        </p:nvSpPr>
        <p:spPr>
          <a:xfrm>
            <a:off x="8714160" y="2964960"/>
            <a:ext cx="3445560" cy="530640"/>
          </a:xfrm>
          <a:prstGeom prst="rect">
            <a:avLst/>
          </a:prstGeom>
          <a:solidFill>
            <a:srgbClr val="003B76">
              <a:alpha val="92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Proton excitations and 0+ states in Ar isotopes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81" name="CustomShape 29"/>
          <p:cNvSpPr/>
          <p:nvPr/>
        </p:nvSpPr>
        <p:spPr>
          <a:xfrm>
            <a:off x="2743200" y="6997680"/>
            <a:ext cx="8133840" cy="591840"/>
          </a:xfrm>
          <a:prstGeom prst="rect">
            <a:avLst/>
          </a:prstGeom>
          <a:solidFill>
            <a:srgbClr val="FFFFFF"/>
          </a:solidFill>
          <a:ln w="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100" b="1" strike="noStrike" spc="-1">
                <a:solidFill>
                  <a:srgbClr val="002A48"/>
                </a:solidFill>
                <a:latin typeface="Arial"/>
                <a:ea typeface="DejaVu Sans"/>
              </a:rPr>
              <a:t>Phase A: </a:t>
            </a:r>
            <a:r>
              <a:rPr lang="it-IT" sz="1100" b="0" strike="noStrike" spc="-1">
                <a:solidFill>
                  <a:srgbClr val="002A48"/>
                </a:solidFill>
                <a:latin typeface="Arial"/>
                <a:ea typeface="DejaVu Sans"/>
              </a:rPr>
              <a:t>research activties/experiments almost ready to be performed</a:t>
            </a:r>
            <a:endParaRPr lang="en-US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100" b="1" strike="noStrike" spc="-1">
                <a:solidFill>
                  <a:srgbClr val="002A48"/>
                </a:solidFill>
                <a:latin typeface="Arial"/>
                <a:ea typeface="DejaVu Sans"/>
              </a:rPr>
              <a:t>Phase B: </a:t>
            </a:r>
            <a:r>
              <a:rPr lang="it-IT" sz="1100" b="0" strike="noStrike" spc="-1">
                <a:solidFill>
                  <a:srgbClr val="002A48"/>
                </a:solidFill>
                <a:latin typeface="Arial"/>
                <a:ea typeface="DejaVu Sans"/>
              </a:rPr>
              <a:t>other research still requiring some test and feasibility study</a:t>
            </a:r>
            <a:endParaRPr lang="en-US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100" b="1" strike="noStrike" spc="-1">
                <a:solidFill>
                  <a:srgbClr val="002A48"/>
                </a:solidFill>
                <a:latin typeface="Arial"/>
                <a:ea typeface="DejaVu Sans"/>
              </a:rPr>
              <a:t>Phase C: </a:t>
            </a:r>
            <a:r>
              <a:rPr lang="it-IT" sz="1100" b="0" strike="noStrike" spc="-1">
                <a:solidFill>
                  <a:srgbClr val="002A48"/>
                </a:solidFill>
                <a:latin typeface="Arial"/>
                <a:ea typeface="DejaVu Sans"/>
              </a:rPr>
              <a:t>research activities requiring R&amp;D and/or development of devoted apparata/facilities of on-construction infrastructures</a:t>
            </a:r>
            <a:endParaRPr lang="en-US" sz="1100" b="0" strike="noStrike" spc="-1">
              <a:latin typeface="Arial"/>
            </a:endParaRPr>
          </a:p>
        </p:txBody>
      </p:sp>
      <p:sp>
        <p:nvSpPr>
          <p:cNvPr id="382" name="CustomShape 30"/>
          <p:cNvSpPr/>
          <p:nvPr/>
        </p:nvSpPr>
        <p:spPr>
          <a:xfrm>
            <a:off x="2880" y="-16560"/>
            <a:ext cx="2754360" cy="3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Nuclear Structure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8C7786-CF7B-367D-63A4-DCBD2F88C9B6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  <p:sp>
        <p:nvSpPr>
          <p:cNvPr id="6" name="CustomShape 30">
            <a:extLst>
              <a:ext uri="{FF2B5EF4-FFF2-40B4-BE49-F238E27FC236}">
                <a16:creationId xmlns:a16="http://schemas.microsoft.com/office/drawing/2014/main" id="{6224AD46-F059-C805-5013-977B8DA2F7A8}"/>
              </a:ext>
            </a:extLst>
          </p:cNvPr>
          <p:cNvSpPr/>
          <p:nvPr/>
        </p:nvSpPr>
        <p:spPr>
          <a:xfrm>
            <a:off x="29880" y="440640"/>
            <a:ext cx="2754360" cy="3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Nuclear Structure</a:t>
            </a:r>
            <a:endParaRPr lang="en-US" sz="2800" b="1" strike="noStrike" spc="-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:p15="http://schemas.microsoft.com/office/powerpoint/2012/main" xmlns="">
      <p:transition spd="slow" advTm="3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FD6CE-1812-C558-79AA-159AFCBD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FC9C73B-48CD-71ED-6CA0-1B64B08DDDA2}"/>
              </a:ext>
            </a:extLst>
          </p:cNvPr>
          <p:cNvSpPr txBox="1">
            <a:spLocks/>
          </p:cNvSpPr>
          <p:nvPr/>
        </p:nvSpPr>
        <p:spPr>
          <a:xfrm>
            <a:off x="1052728" y="522445"/>
            <a:ext cx="9640887" cy="8763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kern="0" err="1"/>
              <a:t>Conclusions</a:t>
            </a:r>
            <a:r>
              <a:rPr lang="it-IT" kern="0"/>
              <a:t>: </a:t>
            </a:r>
            <a:r>
              <a:rPr lang="it-IT" kern="0" err="1"/>
              <a:t>Physics</a:t>
            </a:r>
            <a:r>
              <a:rPr lang="it-IT" kern="0"/>
              <a:t> domain with SPES</a:t>
            </a:r>
            <a:endParaRPr lang="it-IT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DCA06C-BE88-7648-ACDB-B04E9AA3F4B8}"/>
              </a:ext>
            </a:extLst>
          </p:cNvPr>
          <p:cNvGrpSpPr/>
          <p:nvPr/>
        </p:nvGrpSpPr>
        <p:grpSpPr>
          <a:xfrm>
            <a:off x="6096000" y="1686362"/>
            <a:ext cx="5954345" cy="4417266"/>
            <a:chOff x="2110154" y="2324100"/>
            <a:chExt cx="5954345" cy="44172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AA3EDE-8736-FD1D-F2CB-0597BE7006AA}"/>
                </a:ext>
              </a:extLst>
            </p:cNvPr>
            <p:cNvGrpSpPr/>
            <p:nvPr/>
          </p:nvGrpSpPr>
          <p:grpSpPr>
            <a:xfrm>
              <a:off x="2110154" y="2324100"/>
              <a:ext cx="5954345" cy="4417266"/>
              <a:chOff x="2110154" y="1012054"/>
              <a:chExt cx="7608152" cy="5729313"/>
            </a:xfrm>
          </p:grpSpPr>
          <p:grpSp>
            <p:nvGrpSpPr>
              <p:cNvPr id="10" name="Group 26">
                <a:extLst>
                  <a:ext uri="{FF2B5EF4-FFF2-40B4-BE49-F238E27FC236}">
                    <a16:creationId xmlns:a16="http://schemas.microsoft.com/office/drawing/2014/main" id="{D61EE816-7ED8-E181-11D4-0B8B854B7C3C}"/>
                  </a:ext>
                </a:extLst>
              </p:cNvPr>
              <p:cNvGrpSpPr/>
              <p:nvPr/>
            </p:nvGrpSpPr>
            <p:grpSpPr>
              <a:xfrm>
                <a:off x="2110154" y="1012054"/>
                <a:ext cx="7442231" cy="5729313"/>
                <a:chOff x="96837" y="1292226"/>
                <a:chExt cx="5892801" cy="504666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C6BE1C71-3B11-E247-DBB7-A5786163D1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7413" y="1662113"/>
                  <a:ext cx="5102225" cy="4043362"/>
                </a:xfrm>
                <a:prstGeom prst="rect">
                  <a:avLst/>
                </a:prstGeom>
                <a:noFill/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D22D70FE-D80C-BCBE-8D44-D54EC0F67A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2327313" y="2764771"/>
                  <a:ext cx="2856804" cy="1816716"/>
                </a:xfrm>
                <a:prstGeom prst="ellipse">
                  <a:avLst/>
                </a:prstGeom>
                <a:solidFill>
                  <a:srgbClr val="FFFF00">
                    <a:alpha val="44000"/>
                  </a:srgbClr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" name="Rectangle 31">
                  <a:extLst>
                    <a:ext uri="{FF2B5EF4-FFF2-40B4-BE49-F238E27FC236}">
                      <a16:creationId xmlns:a16="http://schemas.microsoft.com/office/drawing/2014/main" id="{728CCAA3-A637-709F-204A-5AE264579DC6}"/>
                    </a:ext>
                  </a:extLst>
                </p:cNvPr>
                <p:cNvSpPr/>
                <p:nvPr/>
              </p:nvSpPr>
              <p:spPr>
                <a:xfrm>
                  <a:off x="1298575" y="5959475"/>
                  <a:ext cx="3365500" cy="127000"/>
                </a:xfrm>
                <a:prstGeom prst="rect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it-IT" sz="12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7" name="Rectangle 32">
                  <a:extLst>
                    <a:ext uri="{FF2B5EF4-FFF2-40B4-BE49-F238E27FC236}">
                      <a16:creationId xmlns:a16="http://schemas.microsoft.com/office/drawing/2014/main" id="{DE71906E-34D1-AE6B-917B-410377DB1A3A}"/>
                    </a:ext>
                  </a:extLst>
                </p:cNvPr>
                <p:cNvSpPr/>
                <p:nvPr/>
              </p:nvSpPr>
              <p:spPr>
                <a:xfrm>
                  <a:off x="1298575" y="6149975"/>
                  <a:ext cx="4470400" cy="188913"/>
                </a:xfrm>
                <a:prstGeom prst="rect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it-IT" sz="12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8" name="TextBox 11">
                  <a:extLst>
                    <a:ext uri="{FF2B5EF4-FFF2-40B4-BE49-F238E27FC236}">
                      <a16:creationId xmlns:a16="http://schemas.microsoft.com/office/drawing/2014/main" id="{FBCB3C13-119A-59DA-E7A1-2266E59E03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89050" y="5888038"/>
                  <a:ext cx="2139950" cy="31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it-IT" altLang="en-US" sz="1200" b="1" kern="0">
                      <a:solidFill>
                        <a:srgbClr val="FFFF00"/>
                      </a:solidFill>
                    </a:rPr>
                    <a:t>Second generation</a:t>
                  </a:r>
                </a:p>
              </p:txBody>
            </p:sp>
            <p:sp>
              <p:nvSpPr>
                <p:cNvPr id="19" name="Rectangle 7">
                  <a:extLst>
                    <a:ext uri="{FF2B5EF4-FFF2-40B4-BE49-F238E27FC236}">
                      <a16:creationId xmlns:a16="http://schemas.microsoft.com/office/drawing/2014/main" id="{0B6825AE-3774-5298-BDBB-67DC6DDCB105}"/>
                    </a:ext>
                  </a:extLst>
                </p:cNvPr>
                <p:cNvSpPr/>
                <p:nvPr/>
              </p:nvSpPr>
              <p:spPr>
                <a:xfrm rot="16200000">
                  <a:off x="-1004094" y="3664744"/>
                  <a:ext cx="2960688" cy="120650"/>
                </a:xfrm>
                <a:prstGeom prst="rect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it-IT" sz="12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20" name="TextBox 11">
                  <a:extLst>
                    <a:ext uri="{FF2B5EF4-FFF2-40B4-BE49-F238E27FC236}">
                      <a16:creationId xmlns:a16="http://schemas.microsoft.com/office/drawing/2014/main" id="{EDA2A7AC-900D-B2F2-B4B8-1E0AFAFF58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347662" y="4209626"/>
                  <a:ext cx="1641475" cy="280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it-IT" altLang="en-US" sz="1200" kern="0">
                      <a:solidFill>
                        <a:srgbClr val="FFFF00"/>
                      </a:solidFill>
                    </a:rPr>
                    <a:t>Second generation</a:t>
                  </a:r>
                </a:p>
              </p:txBody>
            </p:sp>
            <p:sp>
              <p:nvSpPr>
                <p:cNvPr id="21" name="Rectangle 39">
                  <a:extLst>
                    <a:ext uri="{FF2B5EF4-FFF2-40B4-BE49-F238E27FC236}">
                      <a16:creationId xmlns:a16="http://schemas.microsoft.com/office/drawing/2014/main" id="{2C87A0D7-6BF8-0C7A-AFC4-A6B574E5D6DE}"/>
                    </a:ext>
                  </a:extLst>
                </p:cNvPr>
                <p:cNvSpPr/>
                <p:nvPr/>
              </p:nvSpPr>
              <p:spPr>
                <a:xfrm rot="16200000">
                  <a:off x="-1758155" y="3147218"/>
                  <a:ext cx="3913186" cy="203201"/>
                </a:xfrm>
                <a:prstGeom prst="rect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it-IT" sz="12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pic>
              <p:nvPicPr>
                <p:cNvPr id="22" name="Picture 4" descr="EURISOL_logo">
                  <a:extLst>
                    <a:ext uri="{FF2B5EF4-FFF2-40B4-BE49-F238E27FC236}">
                      <a16:creationId xmlns:a16="http://schemas.microsoft.com/office/drawing/2014/main" id="{0B0D8805-F01F-66F4-3953-4BCA8FD85D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25563" y="6178550"/>
                  <a:ext cx="769937" cy="1317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4" descr="EURISOL_logo">
                  <a:extLst>
                    <a:ext uri="{FF2B5EF4-FFF2-40B4-BE49-F238E27FC236}">
                      <a16:creationId xmlns:a16="http://schemas.microsoft.com/office/drawing/2014/main" id="{636ABC87-6B33-A36E-B892-264F315C12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8588" y="4400550"/>
                  <a:ext cx="147637" cy="693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Oval 14">
                  <a:extLst>
                    <a:ext uri="{FF2B5EF4-FFF2-40B4-BE49-F238E27FC236}">
                      <a16:creationId xmlns:a16="http://schemas.microsoft.com/office/drawing/2014/main" id="{202022B4-9085-8A01-50D1-B2FBD6DD12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1747742" y="3491372"/>
                  <a:ext cx="1859855" cy="1360461"/>
                </a:xfrm>
                <a:prstGeom prst="ellipse">
                  <a:avLst/>
                </a:prstGeom>
                <a:solidFill>
                  <a:srgbClr val="A5A5A5">
                    <a:lumMod val="40000"/>
                    <a:lumOff val="60000"/>
                    <a:alpha val="52000"/>
                  </a:srgbClr>
                </a:solidFill>
                <a:ln w="38100">
                  <a:solidFill>
                    <a:srgbClr val="49B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" name="TextBox 3">
                  <a:extLst>
                    <a:ext uri="{FF2B5EF4-FFF2-40B4-BE49-F238E27FC236}">
                      <a16:creationId xmlns:a16="http://schemas.microsoft.com/office/drawing/2014/main" id="{6ED38478-1A0F-CB2D-BEEB-C10EA79BF2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6966" y="1292226"/>
                  <a:ext cx="2780095" cy="31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it-IT" altLang="en-US" sz="1200" b="1" kern="0" err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Nuclear</a:t>
                  </a:r>
                  <a:r>
                    <a:rPr lang="it-IT" altLang="en-US" sz="1200" b="1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it-IT" altLang="en-US" sz="1200" b="1" kern="0" err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Physics</a:t>
                  </a:r>
                  <a:r>
                    <a:rPr lang="it-IT" altLang="en-US" sz="1200" b="1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lang="it-IT" altLang="en-US" sz="1200" b="1" kern="0" err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Astrophysics</a:t>
                  </a:r>
                  <a:r>
                    <a:rPr lang="it-IT" altLang="en-US" sz="1200" b="1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altLang="en-US" sz="1200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extBox 44">
                  <a:extLst>
                    <a:ext uri="{FF2B5EF4-FFF2-40B4-BE49-F238E27FC236}">
                      <a16:creationId xmlns:a16="http://schemas.microsoft.com/office/drawing/2014/main" id="{2788C106-7143-000C-B37F-B258715C553B}"/>
                    </a:ext>
                  </a:extLst>
                </p:cNvPr>
                <p:cNvSpPr txBox="1"/>
                <p:nvPr/>
              </p:nvSpPr>
              <p:spPr>
                <a:xfrm rot="16200000">
                  <a:off x="2173674" y="4088427"/>
                  <a:ext cx="947204" cy="3425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it-IT" sz="1600" b="1" kern="0">
                      <a:solidFill>
                        <a:sysClr val="windowText" lastClr="000000"/>
                      </a:solidFill>
                    </a:rPr>
                    <a:t>Today</a:t>
                  </a:r>
                  <a:endParaRPr lang="en-US" sz="1600" b="1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2AF4324-9BFB-7ED1-8BFE-6F25A0D233CF}"/>
                  </a:ext>
                </a:extLst>
              </p:cNvPr>
              <p:cNvGrpSpPr/>
              <p:nvPr/>
            </p:nvGrpSpPr>
            <p:grpSpPr>
              <a:xfrm>
                <a:off x="6146670" y="1299994"/>
                <a:ext cx="3571636" cy="4109133"/>
                <a:chOff x="6146670" y="1299994"/>
                <a:chExt cx="3571636" cy="4109133"/>
              </a:xfrm>
            </p:grpSpPr>
            <p:sp>
              <p:nvSpPr>
                <p:cNvPr id="12" name="Oval 14">
                  <a:extLst>
                    <a:ext uri="{FF2B5EF4-FFF2-40B4-BE49-F238E27FC236}">
                      <a16:creationId xmlns:a16="http://schemas.microsoft.com/office/drawing/2014/main" id="{9AE94117-E635-C0D4-2526-2DCDE3DF2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6579592" y="2270413"/>
                  <a:ext cx="4109133" cy="2168295"/>
                </a:xfrm>
                <a:prstGeom prst="ellipse">
                  <a:avLst/>
                </a:prstGeom>
                <a:solidFill>
                  <a:srgbClr val="92D050">
                    <a:alpha val="44000"/>
                  </a:srgbClr>
                </a:solidFill>
                <a:ln w="3810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" name="TextBox 1">
                  <a:extLst>
                    <a:ext uri="{FF2B5EF4-FFF2-40B4-BE49-F238E27FC236}">
                      <a16:creationId xmlns:a16="http://schemas.microsoft.com/office/drawing/2014/main" id="{9560F85D-65F8-C95F-8A12-F1A7D5FD103F}"/>
                    </a:ext>
                  </a:extLst>
                </p:cNvPr>
                <p:cNvSpPr txBox="1"/>
                <p:nvPr/>
              </p:nvSpPr>
              <p:spPr>
                <a:xfrm rot="16200000">
                  <a:off x="4975912" y="3517468"/>
                  <a:ext cx="2931407" cy="589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>
                      <a:solidFill>
                        <a:srgbClr val="2B55FF"/>
                      </a:solidFill>
                    </a:rPr>
                    <a:t>SPES</a:t>
                  </a:r>
                  <a:r>
                    <a:rPr lang="it-IT" sz="1200" b="1"/>
                    <a:t>, HIE-ISOLDE, SPIRAL2, EURISOL-DF</a:t>
                  </a:r>
                </a:p>
              </p:txBody>
            </p:sp>
          </p:grpSp>
        </p:grpSp>
        <p:sp>
          <p:nvSpPr>
            <p:cNvPr id="8" name="TextBox 25">
              <a:extLst>
                <a:ext uri="{FF2B5EF4-FFF2-40B4-BE49-F238E27FC236}">
                  <a16:creationId xmlns:a16="http://schemas.microsoft.com/office/drawing/2014/main" id="{D08B4144-02A1-2D56-80A9-273D9ADC1020}"/>
                </a:ext>
              </a:extLst>
            </p:cNvPr>
            <p:cNvSpPr txBox="1"/>
            <p:nvPr/>
          </p:nvSpPr>
          <p:spPr>
            <a:xfrm rot="16200000">
              <a:off x="6151756" y="4333348"/>
              <a:ext cx="16915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/>
                <a:t>EURISOL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421F70D-1CB1-0254-A1B8-3B03B074DE59}"/>
              </a:ext>
            </a:extLst>
          </p:cNvPr>
          <p:cNvSpPr txBox="1"/>
          <p:nvPr/>
        </p:nvSpPr>
        <p:spPr>
          <a:xfrm>
            <a:off x="300766" y="1399280"/>
            <a:ext cx="5571291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SPES Low-Energy and Post-Accelerated </a:t>
            </a:r>
            <a:endParaRPr lang="en-US"/>
          </a:p>
          <a:p>
            <a:r>
              <a:rPr lang="en-GB">
                <a:solidFill>
                  <a:srgbClr val="FF0000"/>
                </a:solidFill>
              </a:rPr>
              <a:t>Physics Program</a:t>
            </a:r>
            <a:r>
              <a:rPr lang="en-GB"/>
              <a:t>,  thanks to existing or short-term set-ups, </a:t>
            </a:r>
            <a:r>
              <a:rPr lang="en-GB">
                <a:solidFill>
                  <a:srgbClr val="FF0000"/>
                </a:solidFill>
              </a:rPr>
              <a:t>is  wide and has an impact</a:t>
            </a:r>
            <a:r>
              <a:rPr lang="en-GB"/>
              <a:t> in bridging towards next generation radioactive-beams facilities</a:t>
            </a:r>
          </a:p>
          <a:p>
            <a:endParaRPr lang="en-GB"/>
          </a:p>
          <a:p>
            <a:r>
              <a:rPr lang="en-GB">
                <a:solidFill>
                  <a:schemeClr val="tx2">
                    <a:lumMod val="50000"/>
                    <a:lumOff val="50000"/>
                  </a:schemeClr>
                </a:solidFill>
              </a:rPr>
              <a:t>Short-to-Mid Term (&lt;2026)</a:t>
            </a:r>
            <a:r>
              <a:rPr lang="en-GB"/>
              <a:t>  opportunities in </a:t>
            </a:r>
            <a:r>
              <a:rPr lang="en-GB">
                <a:solidFill>
                  <a:schemeClr val="tx2">
                    <a:lumMod val="50000"/>
                    <a:lumOff val="50000"/>
                  </a:schemeClr>
                </a:solidFill>
              </a:rPr>
              <a:t>enlarging the scope</a:t>
            </a:r>
            <a:r>
              <a:rPr lang="en-GB"/>
              <a:t> of the set-ups are already being developed</a:t>
            </a:r>
          </a:p>
          <a:p>
            <a:endParaRPr lang="en-GB"/>
          </a:p>
          <a:p>
            <a:r>
              <a:rPr lang="en-GB">
                <a:solidFill>
                  <a:srgbClr val="FF0000"/>
                </a:solidFill>
              </a:rPr>
              <a:t>Mid-to-Long Term (&gt;2026)</a:t>
            </a:r>
            <a:r>
              <a:rPr lang="en-GB"/>
              <a:t> proposed activities will complete the facility and </a:t>
            </a:r>
            <a:r>
              <a:rPr lang="en-GB">
                <a:solidFill>
                  <a:srgbClr val="FF0000"/>
                </a:solidFill>
              </a:rPr>
              <a:t>introduce new physics </a:t>
            </a:r>
            <a:r>
              <a:rPr lang="en-GB"/>
              <a:t>to LNL (ground state properties)</a:t>
            </a:r>
          </a:p>
          <a:p>
            <a:endParaRPr lang="en-GB"/>
          </a:p>
          <a:p>
            <a:r>
              <a:rPr lang="en-GB">
                <a:solidFill>
                  <a:srgbClr val="00B0F0"/>
                </a:solidFill>
              </a:rPr>
              <a:t>Longer-term (&gt;2030) </a:t>
            </a:r>
            <a:r>
              <a:rPr lang="en-GB"/>
              <a:t>projects to be evaluated to enrich further the physics program</a:t>
            </a:r>
          </a:p>
          <a:p>
            <a:endParaRPr lang="en-GB"/>
          </a:p>
          <a:p>
            <a:r>
              <a:rPr lang="en-GB" b="1">
                <a:solidFill>
                  <a:srgbClr val="FF0000"/>
                </a:solidFill>
              </a:rPr>
              <a:t>However …. Time is running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972899-3589-AA0B-3D03-A42C47417276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578217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9AA7EB-C808-F212-3D4A-09B90588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15259B-C91D-5EBC-860B-466735F39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46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954899-A9CD-2213-1B56-587046BA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2C03BE1-91F6-744A-392D-FF29C23498E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47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1425485" y="823680"/>
            <a:ext cx="12144600" cy="106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002A48"/>
                </a:solidFill>
                <a:latin typeface="Trebuchet MS"/>
                <a:ea typeface="DejaVu Sans"/>
              </a:rPr>
              <a:t>Light and medium-mass nuclei 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10899720" y="2160"/>
            <a:ext cx="101268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08F7DEC-0C3A-4D87-B280-8AF61E74A219}" type="slidenum">
              <a:rPr lang="it-IT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4</a:t>
            </a:fld>
            <a:endParaRPr lang="en-US" sz="1800" b="0" strike="noStrike" spc="-1">
              <a:latin typeface="Arial"/>
            </a:endParaRPr>
          </a:p>
        </p:txBody>
      </p:sp>
      <p:pic>
        <p:nvPicPr>
          <p:cNvPr id="201" name="Picture 7" descr="Chart&#10;&#10;Description automatically generated"/>
          <p:cNvPicPr/>
          <p:nvPr/>
        </p:nvPicPr>
        <p:blipFill>
          <a:blip r:embed="rId2"/>
          <a:stretch/>
        </p:blipFill>
        <p:spPr>
          <a:xfrm>
            <a:off x="362880" y="1526040"/>
            <a:ext cx="4258800" cy="250956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36"/>
          <p:cNvPicPr/>
          <p:nvPr/>
        </p:nvPicPr>
        <p:blipFill>
          <a:blip r:embed="rId3"/>
          <a:stretch/>
        </p:blipFill>
        <p:spPr>
          <a:xfrm>
            <a:off x="8108280" y="2331000"/>
            <a:ext cx="2783880" cy="1920960"/>
          </a:xfrm>
          <a:prstGeom prst="rect">
            <a:avLst/>
          </a:prstGeom>
          <a:ln w="0">
            <a:noFill/>
          </a:ln>
        </p:spPr>
      </p:pic>
      <p:sp>
        <p:nvSpPr>
          <p:cNvPr id="203" name="CustomShape 3"/>
          <p:cNvSpPr/>
          <p:nvPr/>
        </p:nvSpPr>
        <p:spPr>
          <a:xfrm flipV="1">
            <a:off x="10938240" y="1795680"/>
            <a:ext cx="360" cy="824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703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04" name="CustomShape 4"/>
          <p:cNvSpPr/>
          <p:nvPr/>
        </p:nvSpPr>
        <p:spPr>
          <a:xfrm flipV="1">
            <a:off x="11440440" y="1427040"/>
            <a:ext cx="360" cy="123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703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05" name="CustomShape 5"/>
          <p:cNvSpPr/>
          <p:nvPr/>
        </p:nvSpPr>
        <p:spPr>
          <a:xfrm flipV="1">
            <a:off x="11493720" y="1067040"/>
            <a:ext cx="360" cy="159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703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06" name="CustomShape 6"/>
          <p:cNvSpPr/>
          <p:nvPr/>
        </p:nvSpPr>
        <p:spPr>
          <a:xfrm rot="16200000">
            <a:off x="10599840" y="1965240"/>
            <a:ext cx="110124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132</a:t>
            </a:r>
            <a:r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Sn</a:t>
            </a: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200" b="1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138</a:t>
            </a:r>
            <a:r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Xe</a:t>
            </a:r>
            <a:br/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 (2020)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07" name="CustomShape 7"/>
          <p:cNvSpPr/>
          <p:nvPr/>
        </p:nvSpPr>
        <p:spPr>
          <a:xfrm rot="16200000">
            <a:off x="11178720" y="2061000"/>
            <a:ext cx="10544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208</a:t>
            </a:r>
            <a:r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Pb</a:t>
            </a: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 (2022)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08" name="CustomShape 8"/>
          <p:cNvSpPr/>
          <p:nvPr/>
        </p:nvSpPr>
        <p:spPr>
          <a:xfrm>
            <a:off x="10864440" y="1716480"/>
            <a:ext cx="70200" cy="70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09" name="CustomShape 9"/>
          <p:cNvSpPr/>
          <p:nvPr/>
        </p:nvSpPr>
        <p:spPr>
          <a:xfrm>
            <a:off x="10923120" y="1682640"/>
            <a:ext cx="70200" cy="70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10" name="CustomShape 10"/>
          <p:cNvSpPr/>
          <p:nvPr/>
        </p:nvSpPr>
        <p:spPr>
          <a:xfrm>
            <a:off x="11457720" y="961920"/>
            <a:ext cx="70200" cy="70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211" name="Picture 72"/>
          <p:cNvPicPr/>
          <p:nvPr/>
        </p:nvPicPr>
        <p:blipFill>
          <a:blip r:embed="rId4"/>
          <a:srcRect b="4279"/>
          <a:stretch/>
        </p:blipFill>
        <p:spPr>
          <a:xfrm>
            <a:off x="5193000" y="2377440"/>
            <a:ext cx="2589840" cy="191880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11"/>
          <p:cNvSpPr/>
          <p:nvPr/>
        </p:nvSpPr>
        <p:spPr>
          <a:xfrm>
            <a:off x="1688760" y="8004960"/>
            <a:ext cx="362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T" sz="2800" b="1" strike="noStrike" spc="-1">
                <a:solidFill>
                  <a:srgbClr val="FF0000"/>
                </a:solidFill>
                <a:latin typeface="Palatino"/>
                <a:ea typeface="Palatino"/>
              </a:rPr>
              <a:t>Nuclear spectroscopy</a:t>
            </a:r>
            <a:endParaRPr lang="en-US" sz="2800" b="0" strike="noStrike" spc="-1">
              <a:latin typeface="Arial"/>
            </a:endParaRPr>
          </a:p>
        </p:txBody>
      </p:sp>
      <p:grpSp>
        <p:nvGrpSpPr>
          <p:cNvPr id="213" name="Group 12"/>
          <p:cNvGrpSpPr/>
          <p:nvPr/>
        </p:nvGrpSpPr>
        <p:grpSpPr>
          <a:xfrm>
            <a:off x="238680" y="8501400"/>
            <a:ext cx="4147920" cy="2698560"/>
            <a:chOff x="238680" y="8501400"/>
            <a:chExt cx="4147920" cy="2698560"/>
          </a:xfrm>
        </p:grpSpPr>
        <p:pic>
          <p:nvPicPr>
            <p:cNvPr id="214" name="Picture 3_1"/>
            <p:cNvPicPr/>
            <p:nvPr/>
          </p:nvPicPr>
          <p:blipFill>
            <a:blip r:embed="rId5"/>
            <a:srcRect l="6287"/>
            <a:stretch/>
          </p:blipFill>
          <p:spPr>
            <a:xfrm>
              <a:off x="494640" y="8723880"/>
              <a:ext cx="3182400" cy="152388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215" name="CustomShape 13"/>
            <p:cNvSpPr/>
            <p:nvPr/>
          </p:nvSpPr>
          <p:spPr>
            <a:xfrm rot="16200000">
              <a:off x="-482040" y="9222120"/>
              <a:ext cx="1721880" cy="2800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Comic Sans MS"/>
                  <a:ea typeface="ＭＳ Ｐゴシック"/>
                </a:rPr>
                <a:t>S</a:t>
              </a:r>
              <a:r>
                <a:rPr lang="en-US" sz="1100" b="0" strike="noStrike" spc="-1" baseline="-25000">
                  <a:solidFill>
                    <a:srgbClr val="000000"/>
                  </a:solidFill>
                  <a:latin typeface="Comic Sans MS"/>
                  <a:ea typeface="ＭＳ Ｐゴシック"/>
                </a:rPr>
                <a:t>56Ni</a:t>
              </a:r>
              <a:r>
                <a:rPr lang="en-US" sz="1100" b="0" strike="noStrike" spc="-1">
                  <a:solidFill>
                    <a:srgbClr val="000000"/>
                  </a:solidFill>
                  <a:latin typeface="Comic Sans MS"/>
                  <a:ea typeface="ＭＳ Ｐゴシック"/>
                </a:rPr>
                <a:t>(r,</a:t>
              </a:r>
              <a:r>
                <a:rPr lang="en-US" sz="1100" b="0" strike="noStrike" spc="-1">
                  <a:solidFill>
                    <a:srgbClr val="000000"/>
                  </a:solidFill>
                  <a:latin typeface="Symbol"/>
                  <a:ea typeface="ＭＳ Ｐゴシック"/>
                </a:rPr>
                <a:t></a:t>
              </a:r>
              <a:r>
                <a:rPr lang="en-US" sz="1100" b="0" strike="noStrike" spc="-1">
                  <a:solidFill>
                    <a:srgbClr val="000000"/>
                  </a:solidFill>
                  <a:latin typeface="Comic Sans MS"/>
                  <a:ea typeface="ＭＳ Ｐゴシック"/>
                </a:rPr>
                <a:t>) [fm</a:t>
              </a:r>
              <a:r>
                <a:rPr lang="en-US" sz="1100" b="0" strike="noStrike" spc="-1" baseline="30000">
                  <a:solidFill>
                    <a:srgbClr val="000000"/>
                  </a:solidFill>
                  <a:latin typeface="Comic Sans MS"/>
                  <a:ea typeface="ＭＳ Ｐゴシック"/>
                </a:rPr>
                <a:t>-3</a:t>
              </a:r>
              <a:r>
                <a:rPr lang="en-US" sz="1100" b="0" strike="noStrike" spc="-1">
                  <a:solidFill>
                    <a:srgbClr val="000000"/>
                  </a:solidFill>
                  <a:latin typeface="Comic Sans MS"/>
                  <a:ea typeface="ＭＳ Ｐゴシック"/>
                </a:rPr>
                <a:t>MeV</a:t>
              </a:r>
              <a:r>
                <a:rPr lang="en-US" sz="1100" b="0" strike="noStrike" spc="-1" baseline="30000">
                  <a:solidFill>
                    <a:srgbClr val="000000"/>
                  </a:solidFill>
                  <a:latin typeface="Comic Sans MS"/>
                  <a:ea typeface="ＭＳ Ｐゴシック"/>
                </a:rPr>
                <a:t>-1</a:t>
              </a:r>
              <a:r>
                <a:rPr lang="en-US" sz="1100" b="0" strike="noStrike" spc="-1">
                  <a:solidFill>
                    <a:srgbClr val="000000"/>
                  </a:solidFill>
                  <a:latin typeface="Comic Sans MS"/>
                  <a:ea typeface="ＭＳ Ｐゴシック"/>
                </a:rPr>
                <a:t>]</a:t>
              </a:r>
              <a:endParaRPr lang="en-US" sz="1100" b="0" strike="noStrike" spc="-1">
                <a:latin typeface="Arial"/>
              </a:endParaRPr>
            </a:p>
          </p:txBody>
        </p:sp>
        <p:sp>
          <p:nvSpPr>
            <p:cNvPr id="216" name="CustomShape 14"/>
            <p:cNvSpPr/>
            <p:nvPr/>
          </p:nvSpPr>
          <p:spPr>
            <a:xfrm rot="5400000">
              <a:off x="2138760" y="9965160"/>
              <a:ext cx="139320" cy="64908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8575">
              <a:solidFill>
                <a:srgbClr val="FF99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17" name="CustomShape 15"/>
            <p:cNvSpPr/>
            <p:nvPr/>
          </p:nvSpPr>
          <p:spPr>
            <a:xfrm rot="5400000">
              <a:off x="2756520" y="10062360"/>
              <a:ext cx="139320" cy="649080"/>
            </a:xfrm>
            <a:prstGeom prst="rightBrace">
              <a:avLst>
                <a:gd name="adj1" fmla="val 8333"/>
                <a:gd name="adj2" fmla="val 50000"/>
              </a:avLst>
            </a:prstGeom>
            <a:solidFill>
              <a:srgbClr val="FFFFFF"/>
            </a:solidFill>
            <a:ln w="28575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18" name="CustomShape 16"/>
            <p:cNvSpPr/>
            <p:nvPr/>
          </p:nvSpPr>
          <p:spPr>
            <a:xfrm>
              <a:off x="1906200" y="10371600"/>
              <a:ext cx="655920" cy="501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900" b="0" strike="noStrike" spc="-1">
                  <a:solidFill>
                    <a:srgbClr val="333399"/>
                  </a:solidFill>
                  <a:latin typeface="Arial"/>
                  <a:ea typeface="ＭＳ Ｐゴシック"/>
                </a:rPr>
                <a:t>3  SHELL</a:t>
              </a:r>
              <a:br/>
              <a:r>
                <a:rPr lang="en-US" sz="900" b="0" strike="noStrike" spc="-1">
                  <a:solidFill>
                    <a:srgbClr val="333399"/>
                  </a:solidFill>
                  <a:latin typeface="Arial"/>
                  <a:ea typeface="ＭＳ Ｐゴシック"/>
                </a:rPr>
                <a:t>MODEL</a:t>
              </a:r>
              <a:endParaRPr lang="en-US" sz="900" b="0" strike="noStrike" spc="-1">
                <a:latin typeface="Arial"/>
              </a:endParaRPr>
            </a:p>
          </p:txBody>
        </p:sp>
        <p:sp>
          <p:nvSpPr>
            <p:cNvPr id="219" name="CustomShape 17"/>
            <p:cNvSpPr/>
            <p:nvPr/>
          </p:nvSpPr>
          <p:spPr>
            <a:xfrm>
              <a:off x="1371240" y="10836000"/>
              <a:ext cx="16275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900" b="0" strike="noStrike" spc="-1">
                  <a:solidFill>
                    <a:srgbClr val="333399"/>
                  </a:solidFill>
                  <a:latin typeface="Arial"/>
                  <a:ea typeface="ＭＳ Ｐゴシック"/>
                </a:rPr>
                <a:t>2   PARTICLE-VIBRATION</a:t>
              </a:r>
              <a:br/>
              <a:r>
                <a:rPr lang="en-US" sz="900" b="0" strike="noStrike" spc="-1">
                  <a:solidFill>
                    <a:srgbClr val="333399"/>
                  </a:solidFill>
                  <a:latin typeface="Arial"/>
                  <a:ea typeface="ＭＳ Ｐゴシック"/>
                </a:rPr>
                <a:t>COUPLING</a:t>
              </a:r>
              <a:endParaRPr lang="en-US" sz="900" b="0" strike="noStrike" spc="-1">
                <a:latin typeface="Arial"/>
              </a:endParaRPr>
            </a:p>
          </p:txBody>
        </p:sp>
        <p:sp>
          <p:nvSpPr>
            <p:cNvPr id="220" name="CustomShape 18"/>
            <p:cNvSpPr/>
            <p:nvPr/>
          </p:nvSpPr>
          <p:spPr>
            <a:xfrm>
              <a:off x="3213000" y="10335960"/>
              <a:ext cx="1173600" cy="501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900" b="0" strike="noStrike" spc="-1">
                  <a:solidFill>
                    <a:srgbClr val="333399"/>
                  </a:solidFill>
                  <a:latin typeface="Arial"/>
                  <a:ea typeface="ＭＳ Ｐゴシック"/>
                </a:rPr>
                <a:t>1  SHORT </a:t>
              </a:r>
              <a:endParaRPr lang="en-US" sz="9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900" b="0" strike="noStrike" spc="-1">
                  <a:solidFill>
                    <a:srgbClr val="333399"/>
                  </a:solidFill>
                  <a:latin typeface="Arial"/>
                  <a:ea typeface="ＭＳ Ｐゴシック"/>
                </a:rPr>
                <a:t>RANGE</a:t>
              </a:r>
              <a:br/>
              <a:r>
                <a:rPr lang="en-US" sz="900" b="0" strike="noStrike" spc="-1">
                  <a:solidFill>
                    <a:srgbClr val="333399"/>
                  </a:solidFill>
                  <a:latin typeface="Arial"/>
                  <a:ea typeface="ＭＳ Ｐゴシック"/>
                </a:rPr>
                <a:t>CORRELATIONS</a:t>
              </a:r>
              <a:endParaRPr lang="en-US" sz="900" b="0" strike="noStrike" spc="-1">
                <a:latin typeface="Arial"/>
              </a:endParaRPr>
            </a:p>
          </p:txBody>
        </p:sp>
        <p:sp>
          <p:nvSpPr>
            <p:cNvPr id="221" name="CustomShape 19"/>
            <p:cNvSpPr/>
            <p:nvPr/>
          </p:nvSpPr>
          <p:spPr>
            <a:xfrm rot="5400000">
              <a:off x="1335960" y="9951480"/>
              <a:ext cx="139320" cy="649080"/>
            </a:xfrm>
            <a:prstGeom prst="rightBrace">
              <a:avLst>
                <a:gd name="adj1" fmla="val 8333"/>
                <a:gd name="adj2" fmla="val 50000"/>
              </a:avLst>
            </a:prstGeom>
            <a:solidFill>
              <a:srgbClr val="FFFFFF"/>
            </a:solidFill>
            <a:ln w="28575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22" name="CustomShape 20"/>
            <p:cNvSpPr/>
            <p:nvPr/>
          </p:nvSpPr>
          <p:spPr>
            <a:xfrm flipV="1">
              <a:off x="2085840" y="10343880"/>
              <a:ext cx="98280" cy="65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rgbClr val="FF9900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23" name="CustomShape 21"/>
            <p:cNvSpPr/>
            <p:nvPr/>
          </p:nvSpPr>
          <p:spPr>
            <a:xfrm flipH="1" flipV="1">
              <a:off x="1398960" y="10379160"/>
              <a:ext cx="70200" cy="355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rgbClr val="008000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24" name="CustomShape 22"/>
            <p:cNvSpPr/>
            <p:nvPr/>
          </p:nvSpPr>
          <p:spPr>
            <a:xfrm flipV="1">
              <a:off x="2647800" y="10477800"/>
              <a:ext cx="169560" cy="270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rgbClr val="008000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25" name="CustomShape 23"/>
            <p:cNvSpPr/>
            <p:nvPr/>
          </p:nvSpPr>
          <p:spPr>
            <a:xfrm rot="19302600">
              <a:off x="3394440" y="10117800"/>
              <a:ext cx="395640" cy="2001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26" name="CustomShape 24"/>
            <p:cNvSpPr/>
            <p:nvPr/>
          </p:nvSpPr>
          <p:spPr>
            <a:xfrm>
              <a:off x="1960920" y="10424880"/>
              <a:ext cx="117360" cy="114480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27" name="CustomShape 25"/>
            <p:cNvSpPr/>
            <p:nvPr/>
          </p:nvSpPr>
          <p:spPr>
            <a:xfrm>
              <a:off x="3277440" y="10373400"/>
              <a:ext cx="117360" cy="11448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28" name="CustomShape 26"/>
            <p:cNvSpPr/>
            <p:nvPr/>
          </p:nvSpPr>
          <p:spPr>
            <a:xfrm>
              <a:off x="1451160" y="10874160"/>
              <a:ext cx="117360" cy="114480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29" name="CustomShape 27"/>
          <p:cNvSpPr/>
          <p:nvPr/>
        </p:nvSpPr>
        <p:spPr>
          <a:xfrm>
            <a:off x="6811560" y="11698920"/>
            <a:ext cx="48733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28600" indent="-226800" algn="ctr">
              <a:lnSpc>
                <a:spcPct val="100000"/>
              </a:lnSpc>
              <a:buClr>
                <a:srgbClr val="808080"/>
              </a:buClr>
              <a:buFont typeface="StarSymbol"/>
              <a:buAutoNum type="alphaUcPeriod"/>
            </a:pPr>
            <a:r>
              <a:rPr lang="en-US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Idini, C. Barbieri, P. Navratil, Phys. Rev. Lett. </a:t>
            </a:r>
            <a:r>
              <a:rPr lang="en-US" sz="1200" b="1" strike="noStrike" spc="-1">
                <a:solidFill>
                  <a:srgbClr val="808080"/>
                </a:solidFill>
                <a:latin typeface="Palatino"/>
                <a:ea typeface="Palatino"/>
              </a:rPr>
              <a:t>123</a:t>
            </a:r>
            <a:r>
              <a:rPr lang="en-US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, 092501 (2019)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230" name="Picture 41"/>
          <p:cNvPicPr/>
          <p:nvPr/>
        </p:nvPicPr>
        <p:blipFill>
          <a:blip r:embed="rId6"/>
          <a:stretch/>
        </p:blipFill>
        <p:spPr>
          <a:xfrm>
            <a:off x="6680160" y="8526240"/>
            <a:ext cx="4664520" cy="3116880"/>
          </a:xfrm>
          <a:prstGeom prst="rect">
            <a:avLst/>
          </a:prstGeom>
          <a:ln w="0">
            <a:noFill/>
          </a:ln>
        </p:spPr>
      </p:pic>
      <p:sp>
        <p:nvSpPr>
          <p:cNvPr id="231" name="CustomShape 28"/>
          <p:cNvSpPr/>
          <p:nvPr/>
        </p:nvSpPr>
        <p:spPr>
          <a:xfrm>
            <a:off x="7878960" y="8240760"/>
            <a:ext cx="3683160" cy="333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600" b="0" strike="noStrike" spc="-1">
                <a:solidFill>
                  <a:srgbClr val="004474"/>
                </a:solidFill>
                <a:latin typeface="Palatino"/>
                <a:ea typeface="Palatino"/>
              </a:rPr>
              <a:t>n-</a:t>
            </a:r>
            <a:r>
              <a:rPr lang="en-GB" sz="1600" b="0" strike="noStrike" spc="-1" baseline="30000">
                <a:solidFill>
                  <a:srgbClr val="004474"/>
                </a:solidFill>
                <a:latin typeface="Palatino"/>
                <a:ea typeface="Palatino"/>
              </a:rPr>
              <a:t>16</a:t>
            </a:r>
            <a:r>
              <a:rPr lang="en-GB" sz="1600" b="0" strike="noStrike" spc="-1">
                <a:solidFill>
                  <a:srgbClr val="004474"/>
                </a:solidFill>
                <a:latin typeface="Palatino"/>
                <a:ea typeface="Palatino"/>
              </a:rPr>
              <a:t>O, total elastic cross section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32" name="CustomShape 29"/>
          <p:cNvSpPr/>
          <p:nvPr/>
        </p:nvSpPr>
        <p:spPr>
          <a:xfrm flipV="1">
            <a:off x="9770400" y="9887400"/>
            <a:ext cx="722520" cy="5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FFFFFF"/>
          </a:solidFill>
          <a:ln w="28575">
            <a:solidFill>
              <a:srgbClr val="3366FF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33" name="CustomShape 30"/>
          <p:cNvSpPr/>
          <p:nvPr/>
        </p:nvSpPr>
        <p:spPr>
          <a:xfrm flipV="1">
            <a:off x="8070480" y="8970480"/>
            <a:ext cx="269280" cy="783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FFFFFF"/>
          </a:solidFill>
          <a:ln w="28575">
            <a:solidFill>
              <a:srgbClr val="008F00"/>
            </a:solidFill>
            <a:prstDash val="dash"/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grpSp>
        <p:nvGrpSpPr>
          <p:cNvPr id="234" name="Group 31"/>
          <p:cNvGrpSpPr/>
          <p:nvPr/>
        </p:nvGrpSpPr>
        <p:grpSpPr>
          <a:xfrm>
            <a:off x="7486560" y="8397360"/>
            <a:ext cx="2031120" cy="813960"/>
            <a:chOff x="7486560" y="8397360"/>
            <a:chExt cx="2031120" cy="813960"/>
          </a:xfrm>
        </p:grpSpPr>
        <p:pic>
          <p:nvPicPr>
            <p:cNvPr id="235" name="Picture 46"/>
            <p:cNvPicPr/>
            <p:nvPr/>
          </p:nvPicPr>
          <p:blipFill>
            <a:blip r:embed="rId7"/>
            <a:srcRect l="17134" r="73034"/>
            <a:stretch/>
          </p:blipFill>
          <p:spPr>
            <a:xfrm>
              <a:off x="8908560" y="8397360"/>
              <a:ext cx="609120" cy="813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6" name="CustomShape 32"/>
            <p:cNvSpPr/>
            <p:nvPr/>
          </p:nvSpPr>
          <p:spPr>
            <a:xfrm>
              <a:off x="7486560" y="8664120"/>
              <a:ext cx="170820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400" b="0" strike="noStrike" spc="-1">
                  <a:solidFill>
                    <a:srgbClr val="007033"/>
                  </a:solidFill>
                  <a:latin typeface="Palatino"/>
                  <a:ea typeface="Palatino"/>
                </a:rPr>
                <a:t>Only mean-field</a:t>
              </a:r>
              <a:endParaRPr lang="en-US" sz="1400" b="0" strike="noStrike" spc="-1">
                <a:latin typeface="Arial"/>
              </a:endParaRPr>
            </a:p>
          </p:txBody>
        </p:sp>
      </p:grpSp>
      <p:sp>
        <p:nvSpPr>
          <p:cNvPr id="237" name="CustomShape 33"/>
          <p:cNvSpPr/>
          <p:nvPr/>
        </p:nvSpPr>
        <p:spPr>
          <a:xfrm>
            <a:off x="10482480" y="9442440"/>
            <a:ext cx="1555920" cy="72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rgbClr val="0000FF"/>
                </a:solidFill>
                <a:latin typeface="Palatino"/>
                <a:ea typeface="Palatino"/>
              </a:rPr>
              <a:t>All of 2p1h/2h1p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rgbClr val="0000FF"/>
                </a:solidFill>
                <a:latin typeface="Palatino"/>
                <a:ea typeface="Palatino"/>
              </a:rPr>
              <a:t>Correlations</a:t>
            </a:r>
            <a:br/>
            <a:r>
              <a:rPr lang="en-GB" sz="1400" b="0" strike="noStrike" spc="-1">
                <a:solidFill>
                  <a:srgbClr val="0000FF"/>
                </a:solidFill>
                <a:latin typeface="Palatino"/>
                <a:ea typeface="Palatino"/>
              </a:rPr>
              <a:t>(but not enough)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38" name="CustomShape 34"/>
          <p:cNvSpPr/>
          <p:nvPr/>
        </p:nvSpPr>
        <p:spPr>
          <a:xfrm>
            <a:off x="9597600" y="8918640"/>
            <a:ext cx="2279520" cy="5158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rgbClr val="F67A0F"/>
                </a:solidFill>
                <a:latin typeface="Palatino"/>
                <a:ea typeface="Palatino"/>
              </a:rPr>
              <a:t>50% of 2p1h/2h1p correlations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39" name="CustomShape 35"/>
          <p:cNvSpPr/>
          <p:nvPr/>
        </p:nvSpPr>
        <p:spPr>
          <a:xfrm flipV="1">
            <a:off x="8502840" y="9237600"/>
            <a:ext cx="148932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FFFFFF"/>
          </a:solidFill>
          <a:ln w="28575">
            <a:solidFill>
              <a:srgbClr val="FF8000"/>
            </a:solidFill>
            <a:prstDash val="lgDashDot"/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40" name="CustomShape 36"/>
          <p:cNvSpPr/>
          <p:nvPr/>
        </p:nvSpPr>
        <p:spPr>
          <a:xfrm>
            <a:off x="6643440" y="7589520"/>
            <a:ext cx="505944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IT" sz="2800" b="1" strike="noStrike" spc="-1">
                <a:solidFill>
                  <a:srgbClr val="FF0000"/>
                </a:solidFill>
                <a:latin typeface="Palatino"/>
                <a:ea typeface="Palatino"/>
              </a:rPr>
              <a:t>Microscopic optical potentials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241" name="CustomShape 37"/>
          <p:cNvSpPr/>
          <p:nvPr/>
        </p:nvSpPr>
        <p:spPr>
          <a:xfrm>
            <a:off x="-1254960" y="4389480"/>
            <a:ext cx="665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Palatino"/>
                <a:ea typeface="Palatino"/>
              </a:rPr>
              <a:t>Deep-inelastic reactions with </a:t>
            </a:r>
            <a:r>
              <a:rPr lang="en-US" sz="2000" b="0" strike="noStrike" spc="-1" baseline="30000">
                <a:solidFill>
                  <a:srgbClr val="000000"/>
                </a:solidFill>
                <a:latin typeface="Palatino"/>
                <a:ea typeface="Palatino"/>
              </a:rPr>
              <a:t>18</a:t>
            </a:r>
            <a:r>
              <a:rPr lang="en-US" sz="2000" b="0" strike="noStrike" spc="-1">
                <a:solidFill>
                  <a:srgbClr val="000000"/>
                </a:solidFill>
                <a:latin typeface="Palatino"/>
                <a:ea typeface="Palatino"/>
              </a:rPr>
              <a:t>O 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42" name="Immagine 241"/>
          <p:cNvPicPr/>
          <p:nvPr/>
        </p:nvPicPr>
        <p:blipFill>
          <a:blip r:embed="rId8"/>
          <a:stretch/>
        </p:blipFill>
        <p:spPr>
          <a:xfrm>
            <a:off x="457200" y="4833360"/>
            <a:ext cx="2924640" cy="1657440"/>
          </a:xfrm>
          <a:prstGeom prst="rect">
            <a:avLst/>
          </a:prstGeom>
          <a:ln w="0">
            <a:noFill/>
          </a:ln>
        </p:spPr>
      </p:pic>
      <p:pic>
        <p:nvPicPr>
          <p:cNvPr id="243" name="Obraz 2"/>
          <p:cNvPicPr/>
          <p:nvPr/>
        </p:nvPicPr>
        <p:blipFill>
          <a:blip r:embed="rId9"/>
          <a:srcRect r="3024"/>
          <a:stretch/>
        </p:blipFill>
        <p:spPr>
          <a:xfrm>
            <a:off x="7687080" y="4661280"/>
            <a:ext cx="2705760" cy="1752480"/>
          </a:xfrm>
          <a:prstGeom prst="rect">
            <a:avLst/>
          </a:prstGeom>
          <a:ln w="0">
            <a:noFill/>
          </a:ln>
        </p:spPr>
      </p:pic>
      <p:sp>
        <p:nvSpPr>
          <p:cNvPr id="244" name="CustomShape 38"/>
          <p:cNvSpPr/>
          <p:nvPr/>
        </p:nvSpPr>
        <p:spPr>
          <a:xfrm>
            <a:off x="6630480" y="1336680"/>
            <a:ext cx="3172320" cy="85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Enormous progress in theory </a:t>
            </a:r>
            <a:endParaRPr lang="en-US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Interaction</a:t>
            </a:r>
            <a:endParaRPr lang="en-US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models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45" name="Immagine 244"/>
          <p:cNvPicPr/>
          <p:nvPr/>
        </p:nvPicPr>
        <p:blipFill>
          <a:blip r:embed="rId10"/>
          <a:stretch/>
        </p:blipFill>
        <p:spPr>
          <a:xfrm>
            <a:off x="2850120" y="4846320"/>
            <a:ext cx="806040" cy="559800"/>
          </a:xfrm>
          <a:prstGeom prst="rect">
            <a:avLst/>
          </a:prstGeom>
          <a:ln w="0">
            <a:noFill/>
          </a:ln>
        </p:spPr>
      </p:pic>
      <p:pic>
        <p:nvPicPr>
          <p:cNvPr id="246" name="Immagine 245"/>
          <p:cNvPicPr/>
          <p:nvPr/>
        </p:nvPicPr>
        <p:blipFill>
          <a:blip r:embed="rId11"/>
          <a:stretch/>
        </p:blipFill>
        <p:spPr>
          <a:xfrm>
            <a:off x="2926080" y="5450040"/>
            <a:ext cx="701640" cy="949320"/>
          </a:xfrm>
          <a:prstGeom prst="rect">
            <a:avLst/>
          </a:prstGeom>
          <a:ln w="0">
            <a:noFill/>
          </a:ln>
        </p:spPr>
      </p:pic>
      <p:sp>
        <p:nvSpPr>
          <p:cNvPr id="247" name="CustomShape 39"/>
          <p:cNvSpPr/>
          <p:nvPr/>
        </p:nvSpPr>
        <p:spPr>
          <a:xfrm>
            <a:off x="4114800" y="4722480"/>
            <a:ext cx="3234960" cy="188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Enormous leap forward in exp techniques</a:t>
            </a:r>
            <a:endParaRPr lang="en-US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High-sensitivity to lifetime measurement thanks the tracking array tech</a:t>
            </a:r>
            <a:endParaRPr lang="en-US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Discrimination among different models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49" name="CustomShape 40"/>
          <p:cNvSpPr/>
          <p:nvPr/>
        </p:nvSpPr>
        <p:spPr>
          <a:xfrm>
            <a:off x="4754160" y="4297680"/>
            <a:ext cx="338328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Annu. Rev. Nucl. Part. Sci. </a:t>
            </a:r>
            <a:r>
              <a:rPr lang="en-US" sz="1200" b="1" strike="noStrike" spc="-1">
                <a:solidFill>
                  <a:srgbClr val="808080"/>
                </a:solidFill>
                <a:latin typeface="Palatino"/>
                <a:ea typeface="Palatino"/>
              </a:rPr>
              <a:t>65</a:t>
            </a:r>
            <a:r>
              <a:rPr lang="en-US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, 457 (2015)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50" name="CustomShape 41"/>
          <p:cNvSpPr/>
          <p:nvPr/>
        </p:nvSpPr>
        <p:spPr>
          <a:xfrm>
            <a:off x="8434080" y="4227480"/>
            <a:ext cx="212040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Nature Physics </a:t>
            </a:r>
            <a:r>
              <a:rPr lang="en-US" sz="1200" b="1" strike="noStrike" spc="-1">
                <a:solidFill>
                  <a:srgbClr val="808080"/>
                </a:solidFill>
                <a:latin typeface="Palatino"/>
                <a:ea typeface="Palatino"/>
              </a:rPr>
              <a:t>12</a:t>
            </a:r>
            <a:r>
              <a:rPr lang="en-US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, 186 (2016)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51" name="CustomShape 42"/>
          <p:cNvSpPr/>
          <p:nvPr/>
        </p:nvSpPr>
        <p:spPr>
          <a:xfrm>
            <a:off x="6880320" y="6400800"/>
            <a:ext cx="399564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M. Ciemała , </a:t>
            </a:r>
            <a:r>
              <a:rPr lang="pl-PL" sz="1200" b="0" i="1" strike="noStrike" spc="-1">
                <a:solidFill>
                  <a:srgbClr val="808080"/>
                </a:solidFill>
                <a:latin typeface="Palatino"/>
                <a:ea typeface="Palatino"/>
              </a:rPr>
              <a:t>et al.</a:t>
            </a:r>
            <a:r>
              <a:rPr lang="pl-PL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, 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Phys. Rev. C </a:t>
            </a:r>
            <a:r>
              <a:rPr lang="pl-PL" sz="1200" b="1" strike="noStrike" spc="-1">
                <a:solidFill>
                  <a:srgbClr val="808080"/>
                </a:solidFill>
                <a:latin typeface="Palatino"/>
                <a:ea typeface="Palatino"/>
              </a:rPr>
              <a:t>101</a:t>
            </a:r>
            <a:r>
              <a:rPr lang="pl-PL" sz="1200" b="0" strike="noStrike" spc="-1">
                <a:solidFill>
                  <a:srgbClr val="808080"/>
                </a:solidFill>
                <a:latin typeface="Palatino"/>
                <a:ea typeface="Palatino"/>
              </a:rPr>
              <a:t>, 021303(R) (2020)</a:t>
            </a:r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00"/>
    </mc:Choice>
    <mc:Fallback>
      <p:transition spd="slow" advTm="12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1463040" y="307440"/>
            <a:ext cx="12144600" cy="106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002A48"/>
                </a:solidFill>
                <a:latin typeface="Trebuchet MS"/>
                <a:ea typeface="DejaVu Sans"/>
              </a:rPr>
              <a:t>N~Z nuclei and isospin symmetry 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10899720" y="2160"/>
            <a:ext cx="101268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8664FC8-D075-49F0-A447-D010DC56C44D}" type="slidenum">
              <a:rPr lang="it-IT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5</a:t>
            </a:fld>
            <a:endParaRPr lang="en-US" sz="1800" b="0" strike="noStrike" spc="-1">
              <a:latin typeface="Arial"/>
            </a:endParaRPr>
          </a:p>
        </p:txBody>
      </p:sp>
      <p:pic>
        <p:nvPicPr>
          <p:cNvPr id="254" name="Picture 1_0" descr="nuclides.gif"/>
          <p:cNvPicPr/>
          <p:nvPr/>
        </p:nvPicPr>
        <p:blipFill>
          <a:blip r:embed="rId2"/>
          <a:stretch/>
        </p:blipFill>
        <p:spPr>
          <a:xfrm>
            <a:off x="387720" y="-51120"/>
            <a:ext cx="9138240" cy="71629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4"/>
          <p:cNvPicPr/>
          <p:nvPr/>
        </p:nvPicPr>
        <p:blipFill>
          <a:blip r:embed="rId3"/>
          <a:stretch/>
        </p:blipFill>
        <p:spPr>
          <a:xfrm>
            <a:off x="236880" y="4561560"/>
            <a:ext cx="1092600" cy="104256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5"/>
          <p:cNvPicPr/>
          <p:nvPr/>
        </p:nvPicPr>
        <p:blipFill>
          <a:blip r:embed="rId4"/>
          <a:stretch/>
        </p:blipFill>
        <p:spPr>
          <a:xfrm>
            <a:off x="2556000" y="5500440"/>
            <a:ext cx="1643760" cy="1043280"/>
          </a:xfrm>
          <a:prstGeom prst="rect">
            <a:avLst/>
          </a:prstGeom>
          <a:ln w="12700">
            <a:noFill/>
          </a:ln>
        </p:spPr>
      </p:pic>
      <p:sp>
        <p:nvSpPr>
          <p:cNvPr id="257" name="Line 3"/>
          <p:cNvSpPr/>
          <p:nvPr/>
        </p:nvSpPr>
        <p:spPr>
          <a:xfrm flipV="1">
            <a:off x="507960" y="3033000"/>
            <a:ext cx="3452040" cy="3935520"/>
          </a:xfrm>
          <a:prstGeom prst="line">
            <a:avLst/>
          </a:prstGeom>
          <a:ln w="57150">
            <a:solidFill>
              <a:srgbClr val="00A0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58" name="CustomShape 4"/>
          <p:cNvSpPr/>
          <p:nvPr/>
        </p:nvSpPr>
        <p:spPr>
          <a:xfrm rot="18670800">
            <a:off x="2958840" y="3306240"/>
            <a:ext cx="7297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N=Z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59" name="Picture 2" descr="Immagine correlata"/>
          <p:cNvPicPr/>
          <p:nvPr/>
        </p:nvPicPr>
        <p:blipFill>
          <a:blip r:embed="rId5"/>
          <a:stretch/>
        </p:blipFill>
        <p:spPr>
          <a:xfrm>
            <a:off x="4237560" y="1630800"/>
            <a:ext cx="1233000" cy="9244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19" descr="witek1"/>
          <p:cNvPicPr/>
          <p:nvPr/>
        </p:nvPicPr>
        <p:blipFill>
          <a:blip r:embed="rId6"/>
          <a:stretch/>
        </p:blipFill>
        <p:spPr>
          <a:xfrm>
            <a:off x="547920" y="1938240"/>
            <a:ext cx="1262520" cy="1690200"/>
          </a:xfrm>
          <a:prstGeom prst="rect">
            <a:avLst/>
          </a:prstGeom>
          <a:ln w="0">
            <a:noFill/>
          </a:ln>
        </p:spPr>
      </p:pic>
      <p:sp>
        <p:nvSpPr>
          <p:cNvPr id="261" name="CustomShape 5"/>
          <p:cNvSpPr/>
          <p:nvPr/>
        </p:nvSpPr>
        <p:spPr>
          <a:xfrm>
            <a:off x="432000" y="1414800"/>
            <a:ext cx="17625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p-n pairing</a:t>
            </a:r>
            <a:endParaRPr lang="en-US" sz="2000" b="0" strike="noStrike" spc="-1">
              <a:latin typeface="Arial"/>
            </a:endParaRPr>
          </a:p>
        </p:txBody>
      </p:sp>
      <p:grpSp>
        <p:nvGrpSpPr>
          <p:cNvPr id="262" name="Group 6"/>
          <p:cNvGrpSpPr/>
          <p:nvPr/>
        </p:nvGrpSpPr>
        <p:grpSpPr>
          <a:xfrm>
            <a:off x="6538320" y="2241360"/>
            <a:ext cx="2101320" cy="1857960"/>
            <a:chOff x="6538320" y="2241360"/>
            <a:chExt cx="2101320" cy="1857960"/>
          </a:xfrm>
        </p:grpSpPr>
        <p:pic>
          <p:nvPicPr>
            <p:cNvPr id="263" name="Picture 16" descr="specchio"/>
            <p:cNvPicPr/>
            <p:nvPr/>
          </p:nvPicPr>
          <p:blipFill>
            <a:blip r:embed="rId7"/>
            <a:srcRect l="15118" t="10107"/>
            <a:stretch/>
          </p:blipFill>
          <p:spPr>
            <a:xfrm>
              <a:off x="7070760" y="2988360"/>
              <a:ext cx="1394640" cy="1110960"/>
            </a:xfrm>
            <a:prstGeom prst="rect">
              <a:avLst/>
            </a:prstGeom>
            <a:ln w="19050">
              <a:solidFill>
                <a:srgbClr val="FFCC00"/>
              </a:solidFill>
              <a:miter/>
            </a:ln>
          </p:spPr>
        </p:pic>
        <p:sp>
          <p:nvSpPr>
            <p:cNvPr id="264" name="CustomShape 7"/>
            <p:cNvSpPr/>
            <p:nvPr/>
          </p:nvSpPr>
          <p:spPr>
            <a:xfrm>
              <a:off x="6538320" y="2241360"/>
              <a:ext cx="2101320" cy="69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0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Isospin symmetry </a:t>
              </a:r>
              <a:endParaRPr lang="en-US" sz="2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GB" sz="20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breaking</a:t>
              </a:r>
              <a:endParaRPr lang="en-US" sz="2000" b="0" strike="noStrike" spc="-1">
                <a:latin typeface="Arial"/>
              </a:endParaRPr>
            </a:p>
          </p:txBody>
        </p:sp>
      </p:grpSp>
      <p:sp>
        <p:nvSpPr>
          <p:cNvPr id="265" name="CustomShape 8"/>
          <p:cNvSpPr/>
          <p:nvPr/>
        </p:nvSpPr>
        <p:spPr>
          <a:xfrm>
            <a:off x="2254320" y="6449760"/>
            <a:ext cx="23817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Nuclear Astrophysics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66" name="CustomShape 9"/>
          <p:cNvSpPr/>
          <p:nvPr/>
        </p:nvSpPr>
        <p:spPr>
          <a:xfrm>
            <a:off x="2160" y="3868920"/>
            <a:ext cx="194400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Coupling to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the continuum</a:t>
            </a:r>
            <a:endParaRPr lang="en-US" sz="2000" b="0" strike="noStrike" spc="-1">
              <a:latin typeface="Arial"/>
            </a:endParaRPr>
          </a:p>
        </p:txBody>
      </p:sp>
      <p:grpSp>
        <p:nvGrpSpPr>
          <p:cNvPr id="267" name="Group 10"/>
          <p:cNvGrpSpPr/>
          <p:nvPr/>
        </p:nvGrpSpPr>
        <p:grpSpPr>
          <a:xfrm>
            <a:off x="4776480" y="3964320"/>
            <a:ext cx="2460240" cy="1941840"/>
            <a:chOff x="4776480" y="3964320"/>
            <a:chExt cx="2460240" cy="1941840"/>
          </a:xfrm>
        </p:grpSpPr>
        <p:pic>
          <p:nvPicPr>
            <p:cNvPr id="268" name="Immagine 75" descr="exotic-shapes.gif"/>
            <p:cNvPicPr/>
            <p:nvPr/>
          </p:nvPicPr>
          <p:blipFill>
            <a:blip r:embed="rId8"/>
            <a:stretch/>
          </p:blipFill>
          <p:spPr>
            <a:xfrm>
              <a:off x="4776480" y="4827240"/>
              <a:ext cx="822600" cy="1078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9" name="CustomShape 11"/>
            <p:cNvSpPr/>
            <p:nvPr/>
          </p:nvSpPr>
          <p:spPr>
            <a:xfrm>
              <a:off x="4861800" y="3964320"/>
              <a:ext cx="1866600" cy="69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0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Nuclear shapes</a:t>
              </a:r>
              <a:endParaRPr lang="en-US" sz="2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GB" sz="20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and coexistence</a:t>
              </a:r>
              <a:endParaRPr lang="en-US" sz="2000" b="0" strike="noStrike" spc="-1">
                <a:latin typeface="Arial"/>
              </a:endParaRPr>
            </a:p>
          </p:txBody>
        </p:sp>
        <p:pic>
          <p:nvPicPr>
            <p:cNvPr id="270" name="Picture 9" descr="shape_isomer"/>
            <p:cNvPicPr/>
            <p:nvPr/>
          </p:nvPicPr>
          <p:blipFill>
            <a:blip r:embed="rId9"/>
            <a:srcRect l="2250" r="10377" b="16349"/>
            <a:stretch/>
          </p:blipFill>
          <p:spPr>
            <a:xfrm>
              <a:off x="5853960" y="4845600"/>
              <a:ext cx="1382760" cy="1028520"/>
            </a:xfrm>
            <a:prstGeom prst="rect">
              <a:avLst/>
            </a:prstGeom>
            <a:ln w="9525">
              <a:solidFill>
                <a:srgbClr val="003399"/>
              </a:solidFill>
              <a:miter/>
            </a:ln>
          </p:spPr>
        </p:pic>
      </p:grpSp>
      <p:sp>
        <p:nvSpPr>
          <p:cNvPr id="271" name="CustomShape 12"/>
          <p:cNvSpPr/>
          <p:nvPr/>
        </p:nvSpPr>
        <p:spPr>
          <a:xfrm>
            <a:off x="3911760" y="1193040"/>
            <a:ext cx="23266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alpha clusterization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72" name="Picture 2_0"/>
          <p:cNvPicPr/>
          <p:nvPr/>
        </p:nvPicPr>
        <p:blipFill>
          <a:blip r:embed="rId10"/>
          <a:stretch/>
        </p:blipFill>
        <p:spPr>
          <a:xfrm>
            <a:off x="2247120" y="2158560"/>
            <a:ext cx="1438200" cy="1112760"/>
          </a:xfrm>
          <a:prstGeom prst="rect">
            <a:avLst/>
          </a:prstGeom>
          <a:ln w="0">
            <a:noFill/>
          </a:ln>
        </p:spPr>
      </p:pic>
      <p:sp>
        <p:nvSpPr>
          <p:cNvPr id="273" name="CustomShape 13"/>
          <p:cNvSpPr/>
          <p:nvPr/>
        </p:nvSpPr>
        <p:spPr>
          <a:xfrm>
            <a:off x="2170440" y="1413000"/>
            <a:ext cx="17625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fundamental interactions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75" name="CustomShape 14"/>
          <p:cNvSpPr/>
          <p:nvPr/>
        </p:nvSpPr>
        <p:spPr>
          <a:xfrm>
            <a:off x="8869680" y="2042640"/>
            <a:ext cx="3234960" cy="188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DejaVu Sans"/>
              </a:rPr>
              <a:t>Richness of phenomena and perfect ground for </a:t>
            </a:r>
            <a:r>
              <a:rPr lang="en-US" sz="1800" b="0" i="1" strike="noStrike" spc="-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DejaVu Sans"/>
              </a:rPr>
              <a:t>pn</a:t>
            </a:r>
            <a:r>
              <a:rPr lang="en-US" sz="1800" b="0" strike="noStrike" spc="-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DejaVu Sans"/>
              </a:rPr>
              <a:t> interaction: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DejaVu Sans"/>
              </a:rPr>
              <a:t>Short term opportunities with stable beams (quadrupole collectivity); MED+TED</a:t>
            </a:r>
            <a:endParaRPr lang="en-US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DejaVu Sans"/>
              </a:rPr>
              <a:t>Short and mid term (T=0 and quartetting)</a:t>
            </a:r>
            <a:endParaRPr lang="en-US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DejaVu Sans"/>
              </a:rPr>
              <a:t>Longer term SiC+TiC beam development  (FI)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76" name="CustomShape 15"/>
          <p:cNvSpPr/>
          <p:nvPr/>
        </p:nvSpPr>
        <p:spPr>
          <a:xfrm>
            <a:off x="2103120" y="7040880"/>
            <a:ext cx="67622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Precision measurements of the branching ratio and/or lifetimes at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beta-decay station with SiC and TiC targets in SPES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EFA0D5-312F-BAB5-D717-781879192CC0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00"/>
    </mc:Choice>
    <mc:Fallback xmlns:p15="http://schemas.microsoft.com/office/powerpoint/2012/main" xmlns="">
      <p:transition spd="slow" advTm="12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A26BF27-D352-0642-2310-CABA5EA5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4" y="1000695"/>
            <a:ext cx="9639212" cy="43731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DB6C97-4100-6750-E3B9-A3E6A3CCF8C7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55637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8568000" y="1487520"/>
            <a:ext cx="575280" cy="20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AD3945E-EB3F-4039-9C1F-A2C61044C236}" type="slidenum">
              <a:rPr lang="it-IT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7</a:t>
            </a:fld>
            <a:endParaRPr lang="en-US" sz="1800" b="0" strike="noStrike" spc="-1">
              <a:latin typeface="Arial"/>
            </a:endParaRPr>
          </a:p>
        </p:txBody>
      </p:sp>
      <p:grpSp>
        <p:nvGrpSpPr>
          <p:cNvPr id="278" name="Group 2"/>
          <p:cNvGrpSpPr/>
          <p:nvPr/>
        </p:nvGrpSpPr>
        <p:grpSpPr>
          <a:xfrm>
            <a:off x="6341400" y="847800"/>
            <a:ext cx="2434320" cy="2391480"/>
            <a:chOff x="6341400" y="847800"/>
            <a:chExt cx="2434320" cy="2391480"/>
          </a:xfrm>
        </p:grpSpPr>
        <p:pic>
          <p:nvPicPr>
            <p:cNvPr id="279" name="Picture 33_0" descr="sphere_finale"/>
            <p:cNvPicPr/>
            <p:nvPr/>
          </p:nvPicPr>
          <p:blipFill>
            <a:blip r:embed="rId2"/>
            <a:stretch/>
          </p:blipFill>
          <p:spPr>
            <a:xfrm>
              <a:off x="6341400" y="847800"/>
              <a:ext cx="2434320" cy="2386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0" name="CustomShape 3"/>
            <p:cNvSpPr/>
            <p:nvPr/>
          </p:nvSpPr>
          <p:spPr>
            <a:xfrm>
              <a:off x="7891920" y="2684520"/>
              <a:ext cx="744120" cy="554760"/>
            </a:xfrm>
            <a:custGeom>
              <a:avLst/>
              <a:gdLst/>
              <a:ahLst/>
              <a:cxnLst/>
              <a:rect l="l" t="t" r="r" b="b"/>
              <a:pathLst>
                <a:path w="988" h="794">
                  <a:moveTo>
                    <a:pt x="36" y="364"/>
                  </a:moveTo>
                  <a:cubicBezTo>
                    <a:pt x="120" y="390"/>
                    <a:pt x="0" y="350"/>
                    <a:pt x="87" y="389"/>
                  </a:cubicBezTo>
                  <a:cubicBezTo>
                    <a:pt x="139" y="412"/>
                    <a:pt x="192" y="418"/>
                    <a:pt x="240" y="449"/>
                  </a:cubicBezTo>
                  <a:cubicBezTo>
                    <a:pt x="294" y="442"/>
                    <a:pt x="333" y="431"/>
                    <a:pt x="384" y="415"/>
                  </a:cubicBezTo>
                  <a:cubicBezTo>
                    <a:pt x="481" y="351"/>
                    <a:pt x="412" y="411"/>
                    <a:pt x="443" y="356"/>
                  </a:cubicBezTo>
                  <a:cubicBezTo>
                    <a:pt x="453" y="338"/>
                    <a:pt x="477" y="305"/>
                    <a:pt x="477" y="305"/>
                  </a:cubicBezTo>
                  <a:cubicBezTo>
                    <a:pt x="488" y="270"/>
                    <a:pt x="510" y="235"/>
                    <a:pt x="528" y="203"/>
                  </a:cubicBezTo>
                  <a:cubicBezTo>
                    <a:pt x="538" y="185"/>
                    <a:pt x="562" y="152"/>
                    <a:pt x="562" y="152"/>
                  </a:cubicBezTo>
                  <a:cubicBezTo>
                    <a:pt x="594" y="53"/>
                    <a:pt x="679" y="18"/>
                    <a:pt x="773" y="0"/>
                  </a:cubicBezTo>
                  <a:cubicBezTo>
                    <a:pt x="807" y="3"/>
                    <a:pt x="842" y="1"/>
                    <a:pt x="875" y="8"/>
                  </a:cubicBezTo>
                  <a:cubicBezTo>
                    <a:pt x="906" y="14"/>
                    <a:pt x="897" y="34"/>
                    <a:pt x="917" y="51"/>
                  </a:cubicBezTo>
                  <a:cubicBezTo>
                    <a:pt x="932" y="64"/>
                    <a:pt x="988" y="88"/>
                    <a:pt x="968" y="84"/>
                  </a:cubicBezTo>
                  <a:cubicBezTo>
                    <a:pt x="917" y="74"/>
                    <a:pt x="940" y="80"/>
                    <a:pt x="900" y="68"/>
                  </a:cubicBezTo>
                  <a:cubicBezTo>
                    <a:pt x="828" y="74"/>
                    <a:pt x="800" y="66"/>
                    <a:pt x="748" y="101"/>
                  </a:cubicBezTo>
                  <a:cubicBezTo>
                    <a:pt x="737" y="118"/>
                    <a:pt x="725" y="135"/>
                    <a:pt x="714" y="152"/>
                  </a:cubicBezTo>
                  <a:cubicBezTo>
                    <a:pt x="708" y="161"/>
                    <a:pt x="697" y="178"/>
                    <a:pt x="697" y="178"/>
                  </a:cubicBezTo>
                  <a:cubicBezTo>
                    <a:pt x="678" y="237"/>
                    <a:pt x="663" y="304"/>
                    <a:pt x="629" y="356"/>
                  </a:cubicBezTo>
                  <a:cubicBezTo>
                    <a:pt x="602" y="442"/>
                    <a:pt x="605" y="541"/>
                    <a:pt x="553" y="618"/>
                  </a:cubicBezTo>
                  <a:cubicBezTo>
                    <a:pt x="547" y="639"/>
                    <a:pt x="499" y="740"/>
                    <a:pt x="485" y="745"/>
                  </a:cubicBezTo>
                  <a:cubicBezTo>
                    <a:pt x="447" y="759"/>
                    <a:pt x="460" y="754"/>
                    <a:pt x="409" y="771"/>
                  </a:cubicBezTo>
                  <a:cubicBezTo>
                    <a:pt x="401" y="774"/>
                    <a:pt x="384" y="779"/>
                    <a:pt x="384" y="779"/>
                  </a:cubicBezTo>
                  <a:cubicBezTo>
                    <a:pt x="313" y="775"/>
                    <a:pt x="266" y="794"/>
                    <a:pt x="223" y="745"/>
                  </a:cubicBezTo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pic>
        <p:nvPicPr>
          <p:cNvPr id="281" name="Picture 10" descr="http://www.histoires-enfants.net/wp-content/uploads/2009/05/65987.gif"/>
          <p:cNvPicPr/>
          <p:nvPr/>
        </p:nvPicPr>
        <p:blipFill>
          <a:blip r:embed="rId3"/>
          <a:stretch/>
        </p:blipFill>
        <p:spPr>
          <a:xfrm rot="3368400">
            <a:off x="6289560" y="1161000"/>
            <a:ext cx="1361160" cy="808920"/>
          </a:xfrm>
          <a:prstGeom prst="rect">
            <a:avLst/>
          </a:prstGeom>
          <a:ln w="0">
            <a:noFill/>
          </a:ln>
          <a:effectLst>
            <a:outerShdw blurRad="190500" dist="228593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234950" h="63500"/>
          </a:sp3d>
        </p:spPr>
      </p:pic>
      <p:sp>
        <p:nvSpPr>
          <p:cNvPr id="282" name="CustomShape 4"/>
          <p:cNvSpPr/>
          <p:nvPr/>
        </p:nvSpPr>
        <p:spPr>
          <a:xfrm>
            <a:off x="6341400" y="3056400"/>
            <a:ext cx="107352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Courtesy of D. Verney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283" name="Picture 2_1"/>
          <p:cNvPicPr/>
          <p:nvPr/>
        </p:nvPicPr>
        <p:blipFill>
          <a:blip r:embed="rId4"/>
          <a:stretch/>
        </p:blipFill>
        <p:spPr>
          <a:xfrm>
            <a:off x="5212080" y="1144440"/>
            <a:ext cx="1344240" cy="2314800"/>
          </a:xfrm>
          <a:prstGeom prst="rect">
            <a:avLst/>
          </a:prstGeom>
          <a:ln w="0">
            <a:noFill/>
          </a:ln>
        </p:spPr>
      </p:pic>
      <p:sp>
        <p:nvSpPr>
          <p:cNvPr id="284" name="CustomShape 5"/>
          <p:cNvSpPr/>
          <p:nvPr/>
        </p:nvSpPr>
        <p:spPr>
          <a:xfrm>
            <a:off x="548640" y="1371600"/>
            <a:ext cx="4296240" cy="164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560">
              <a:lnSpc>
                <a:spcPct val="100000"/>
              </a:lnSpc>
              <a:spcAft>
                <a:spcPts val="1009"/>
              </a:spcAft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Shell evolution around 78Ni​</a:t>
            </a:r>
            <a:endParaRPr lang="en-US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spcAft>
                <a:spcPts val="1009"/>
              </a:spcAft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Deformation and shape coexistence​</a:t>
            </a:r>
            <a:endParaRPr lang="en-US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spcAft>
                <a:spcPts val="1009"/>
              </a:spcAft>
              <a:buClr>
                <a:srgbClr val="000000"/>
              </a:buClr>
              <a:buFont typeface="Wingdings" charset="2"/>
              <a:buChar char="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Shell evolution around 132Sn​​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85" name="CustomShape 6"/>
          <p:cNvSpPr/>
          <p:nvPr/>
        </p:nvSpPr>
        <p:spPr>
          <a:xfrm>
            <a:off x="9052560" y="1194480"/>
            <a:ext cx="2833200" cy="189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Stable beams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(fission): core-coupled states and intruders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1+ SPES beams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q+ SPES beams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: lifetime (plunger or DSAM) after transfer (d,p) , (d,t), coulex on intruder states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86" name="CustomShape 7"/>
          <p:cNvSpPr/>
          <p:nvPr/>
        </p:nvSpPr>
        <p:spPr>
          <a:xfrm>
            <a:off x="1180080" y="2926080"/>
            <a:ext cx="230976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Limit of observability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87" name="Image 8"/>
          <p:cNvPicPr/>
          <p:nvPr/>
        </p:nvPicPr>
        <p:blipFill>
          <a:blip r:embed="rId5"/>
          <a:stretch/>
        </p:blipFill>
        <p:spPr>
          <a:xfrm>
            <a:off x="457200" y="3592440"/>
            <a:ext cx="3687840" cy="2231640"/>
          </a:xfrm>
          <a:prstGeom prst="rect">
            <a:avLst/>
          </a:prstGeom>
          <a:ln w="0">
            <a:noFill/>
          </a:ln>
        </p:spPr>
      </p:pic>
      <p:sp>
        <p:nvSpPr>
          <p:cNvPr id="289" name="CustomShape 8"/>
          <p:cNvSpPr/>
          <p:nvPr/>
        </p:nvSpPr>
        <p:spPr>
          <a:xfrm>
            <a:off x="1920240" y="343440"/>
            <a:ext cx="12144600" cy="106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002A48"/>
                </a:solidFill>
                <a:latin typeface="Trebuchet MS"/>
                <a:ea typeface="DejaVu Sans"/>
              </a:rPr>
              <a:t>Shell evolution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290" name="CustomShape 9"/>
          <p:cNvSpPr/>
          <p:nvPr/>
        </p:nvSpPr>
        <p:spPr>
          <a:xfrm>
            <a:off x="914400" y="6126480"/>
            <a:ext cx="1004400" cy="547200"/>
          </a:xfrm>
          <a:custGeom>
            <a:avLst/>
            <a:gdLst/>
            <a:ahLst/>
            <a:cxnLst/>
            <a:rect l="l" t="t" r="r" b="b"/>
            <a:pathLst>
              <a:path w="2796" h="1540">
                <a:moveTo>
                  <a:pt x="1708" y="0"/>
                </a:moveTo>
                <a:lnTo>
                  <a:pt x="2795" y="762"/>
                </a:lnTo>
                <a:lnTo>
                  <a:pt x="1708" y="1539"/>
                </a:lnTo>
                <a:lnTo>
                  <a:pt x="1708" y="1073"/>
                </a:lnTo>
                <a:lnTo>
                  <a:pt x="517" y="1073"/>
                </a:lnTo>
                <a:lnTo>
                  <a:pt x="517" y="451"/>
                </a:lnTo>
                <a:lnTo>
                  <a:pt x="1708" y="451"/>
                </a:lnTo>
                <a:lnTo>
                  <a:pt x="1708" y="0"/>
                </a:lnTo>
                <a:moveTo>
                  <a:pt x="0" y="451"/>
                </a:moveTo>
                <a:lnTo>
                  <a:pt x="0" y="1073"/>
                </a:lnTo>
                <a:lnTo>
                  <a:pt x="129" y="1073"/>
                </a:lnTo>
                <a:lnTo>
                  <a:pt x="129" y="451"/>
                </a:lnTo>
                <a:lnTo>
                  <a:pt x="0" y="451"/>
                </a:lnTo>
                <a:moveTo>
                  <a:pt x="258" y="451"/>
                </a:moveTo>
                <a:lnTo>
                  <a:pt x="258" y="1073"/>
                </a:lnTo>
                <a:lnTo>
                  <a:pt x="388" y="1073"/>
                </a:lnTo>
                <a:lnTo>
                  <a:pt x="388" y="451"/>
                </a:lnTo>
                <a:lnTo>
                  <a:pt x="258" y="451"/>
                </a:lnTo>
              </a:path>
            </a:pathLst>
          </a:custGeom>
          <a:noFill/>
          <a:ln w="2916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91" name="CustomShape 10"/>
          <p:cNvSpPr/>
          <p:nvPr/>
        </p:nvSpPr>
        <p:spPr>
          <a:xfrm>
            <a:off x="1962000" y="5946480"/>
            <a:ext cx="2650320" cy="60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Need for </a:t>
            </a: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precision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measurements ..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92" name="CustomShape 11"/>
          <p:cNvSpPr/>
          <p:nvPr/>
        </p:nvSpPr>
        <p:spPr>
          <a:xfrm>
            <a:off x="5384340" y="3934314"/>
            <a:ext cx="5759280" cy="121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Similar approaches for the the regions around 132Sn (~2 order of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magn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more intense than currently available at ISOL facilities) key nucleus for physics and astrophysics purposes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Also with higher-l transfer → alpha transfer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293" name="Immagine 53"/>
          <p:cNvPicPr/>
          <p:nvPr/>
        </p:nvPicPr>
        <p:blipFill>
          <a:blip r:embed="rId6"/>
          <a:srcRect b="-3692"/>
          <a:stretch/>
        </p:blipFill>
        <p:spPr>
          <a:xfrm>
            <a:off x="8835840" y="6433920"/>
            <a:ext cx="1354320" cy="455760"/>
          </a:xfrm>
          <a:prstGeom prst="rect">
            <a:avLst/>
          </a:prstGeom>
          <a:ln w="0">
            <a:noFill/>
          </a:ln>
        </p:spPr>
      </p:pic>
      <p:sp>
        <p:nvSpPr>
          <p:cNvPr id="311" name="CustomShape 27"/>
          <p:cNvSpPr/>
          <p:nvPr/>
        </p:nvSpPr>
        <p:spPr>
          <a:xfrm rot="16200000">
            <a:off x="-510840" y="4171320"/>
            <a:ext cx="1553040" cy="34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Error (MeV)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811351-EDDF-D410-2E59-540F01C1B4BF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00"/>
    </mc:Choice>
    <mc:Fallback xmlns:p15="http://schemas.microsoft.com/office/powerpoint/2012/main" xmlns="">
      <p:transition spd="slow" advTm="12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alibri"/>
                <a:cs typeface="Calibri"/>
              </a:rPr>
              <a:t>Transfer reactions – F. </a:t>
            </a:r>
            <a:r>
              <a:rPr lang="it-IT" b="1" err="1">
                <a:solidFill>
                  <a:schemeClr val="bg1"/>
                </a:solidFill>
                <a:latin typeface="Calibri"/>
                <a:cs typeface="Calibri"/>
              </a:rPr>
              <a:t>Flavigny</a:t>
            </a:r>
            <a:endParaRPr lang="it-IT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207582" y="324000"/>
            <a:ext cx="1128835" cy="10800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49424" y="463422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itre 9">
            <a:extLst>
              <a:ext uri="{FF2B5EF4-FFF2-40B4-BE49-F238E27FC236}">
                <a16:creationId xmlns:a16="http://schemas.microsoft.com/office/drawing/2014/main" id="{DD65065B-EE58-4DDB-AAD6-D0651D3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24" y="242635"/>
            <a:ext cx="6867548" cy="714380"/>
          </a:xfrm>
        </p:spPr>
        <p:txBody>
          <a:bodyPr/>
          <a:lstStyle/>
          <a:p>
            <a:r>
              <a:rPr lang="en-US" sz="2000"/>
              <a:t>Shell evolution: Neutron Addition at/around N=50</a:t>
            </a:r>
            <a:endParaRPr lang="fr-FR"/>
          </a:p>
        </p:txBody>
      </p:sp>
      <p:sp>
        <p:nvSpPr>
          <p:cNvPr id="13" name="Rectangle 71">
            <a:extLst>
              <a:ext uri="{FF2B5EF4-FFF2-40B4-BE49-F238E27FC236}">
                <a16:creationId xmlns:a16="http://schemas.microsoft.com/office/drawing/2014/main" id="{E4339CBB-C273-4E55-A197-C9C5B6F88CFC}"/>
              </a:ext>
            </a:extLst>
          </p:cNvPr>
          <p:cNvSpPr/>
          <p:nvPr/>
        </p:nvSpPr>
        <p:spPr>
          <a:xfrm>
            <a:off x="2185123" y="2565053"/>
            <a:ext cx="3629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err="1">
                <a:latin typeface="Calibri" panose="020F0502020204030204" pitchFamily="34" charset="0"/>
                <a:cs typeface="Calibri" panose="020F0502020204030204" pitchFamily="34" charset="0"/>
              </a:rPr>
              <a:t>Selectivity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 to n(</a:t>
            </a:r>
            <a:r>
              <a:rPr lang="fr-FR" err="1">
                <a:latin typeface="Calibri" panose="020F0502020204030204" pitchFamily="34" charset="0"/>
                <a:cs typeface="Calibri" panose="020F0502020204030204" pitchFamily="34" charset="0"/>
              </a:rPr>
              <a:t>gds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baseline="30000">
                <a:latin typeface="Calibri" panose="020F0502020204030204" pitchFamily="34" charset="0"/>
                <a:cs typeface="Calibri" panose="020F0502020204030204" pitchFamily="34" charset="0"/>
              </a:rPr>
              <a:t>+1 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</a:p>
          <a:p>
            <a:pPr marL="285750" indent="-285750">
              <a:buFont typeface="Arial"/>
              <a:buChar char="•"/>
            </a:pPr>
            <a:endParaRPr lang="fr-FR"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 </a:t>
            </a:r>
            <a:r>
              <a:rPr lang="fr-FR" sz="1600">
                <a:latin typeface="Calibri" panose="020F0502020204030204" pitchFamily="34" charset="0"/>
                <a:cs typeface="Calibri" panose="020F0502020204030204" pitchFamily="34" charset="0"/>
              </a:rPr>
              <a:t>Natural: </a:t>
            </a:r>
            <a:r>
              <a:rPr lang="fr-FR" sz="160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>
                <a:latin typeface="Calibri" panose="020F0502020204030204" pitchFamily="34" charset="0"/>
                <a:cs typeface="Calibri" panose="020F0502020204030204" pitchFamily="34" charset="0"/>
              </a:rPr>
              <a:t> sdg</a:t>
            </a:r>
            <a:r>
              <a:rPr lang="fr-FR" sz="1600" baseline="-2500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  <a:p>
            <a:pPr marL="285750" indent="-285750">
              <a:buFont typeface="Arial"/>
              <a:buChar char="•"/>
            </a:pPr>
            <a:endParaRPr lang="fr-FR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Drift, spread of </a:t>
            </a:r>
            <a:r>
              <a:rPr lang="fr-FR" err="1">
                <a:latin typeface="Calibri" panose="020F0502020204030204" pitchFamily="34" charset="0"/>
                <a:cs typeface="Calibri" panose="020F0502020204030204" pitchFamily="34" charset="0"/>
              </a:rPr>
              <a:t>s.p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err="1">
                <a:latin typeface="Calibri" panose="020F0502020204030204" pitchFamily="34" charset="0"/>
                <a:cs typeface="Calibri" panose="020F0502020204030204" pitchFamily="34" charset="0"/>
              </a:rPr>
              <a:t>strength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fr-FR"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 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Cross sections -&gt; </a:t>
            </a:r>
            <a:r>
              <a:rPr lang="fr-FR" err="1">
                <a:latin typeface="Calibri" panose="020F0502020204030204" pitchFamily="34" charset="0"/>
                <a:cs typeface="Calibri" panose="020F0502020204030204" pitchFamily="34" charset="0"/>
              </a:rPr>
              <a:t>s.p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err="1">
                <a:latin typeface="Calibri" panose="020F0502020204030204" pitchFamily="34" charset="0"/>
                <a:cs typeface="Calibri" panose="020F0502020204030204" pitchFamily="34" charset="0"/>
              </a:rPr>
              <a:t>strength</a:t>
            </a: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r 124">
            <a:extLst>
              <a:ext uri="{FF2B5EF4-FFF2-40B4-BE49-F238E27FC236}">
                <a16:creationId xmlns:a16="http://schemas.microsoft.com/office/drawing/2014/main" id="{5609A429-77AB-443F-AB3C-D4EFAED8F5F7}"/>
              </a:ext>
            </a:extLst>
          </p:cNvPr>
          <p:cNvGrpSpPr/>
          <p:nvPr/>
        </p:nvGrpSpPr>
        <p:grpSpPr>
          <a:xfrm>
            <a:off x="119335" y="755322"/>
            <a:ext cx="5668983" cy="3108604"/>
            <a:chOff x="185134" y="2169294"/>
            <a:chExt cx="5796689" cy="3689777"/>
          </a:xfrm>
        </p:grpSpPr>
        <p:cxnSp>
          <p:nvCxnSpPr>
            <p:cNvPr id="15" name="Straight Connector 11">
              <a:extLst>
                <a:ext uri="{FF2B5EF4-FFF2-40B4-BE49-F238E27FC236}">
                  <a16:creationId xmlns:a16="http://schemas.microsoft.com/office/drawing/2014/main" id="{C2AF59D4-420A-4524-8168-14D77EFA80DF}"/>
                </a:ext>
              </a:extLst>
            </p:cNvPr>
            <p:cNvCxnSpPr/>
            <p:nvPr/>
          </p:nvCxnSpPr>
          <p:spPr>
            <a:xfrm>
              <a:off x="1479885" y="2169294"/>
              <a:ext cx="0" cy="36320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>
              <a:extLst>
                <a:ext uri="{FF2B5EF4-FFF2-40B4-BE49-F238E27FC236}">
                  <a16:creationId xmlns:a16="http://schemas.microsoft.com/office/drawing/2014/main" id="{E771EC94-6F73-40B8-9800-8F81782B4523}"/>
                </a:ext>
              </a:extLst>
            </p:cNvPr>
            <p:cNvCxnSpPr/>
            <p:nvPr/>
          </p:nvCxnSpPr>
          <p:spPr>
            <a:xfrm>
              <a:off x="2126446" y="2179013"/>
              <a:ext cx="0" cy="36320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EC6F5D-4DA3-4959-8D19-1CDAF52CEA45}"/>
                </a:ext>
              </a:extLst>
            </p:cNvPr>
            <p:cNvCxnSpPr/>
            <p:nvPr/>
          </p:nvCxnSpPr>
          <p:spPr>
            <a:xfrm>
              <a:off x="870285" y="5397944"/>
              <a:ext cx="1463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50BC06A5-E35A-415F-B90B-02CC4B0EEDED}"/>
                </a:ext>
              </a:extLst>
            </p:cNvPr>
            <p:cNvSpPr txBox="1"/>
            <p:nvPr/>
          </p:nvSpPr>
          <p:spPr>
            <a:xfrm>
              <a:off x="689330" y="4914466"/>
              <a:ext cx="685800" cy="347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/>
                <a:t>Z=28</a:t>
              </a:r>
              <a:endParaRPr lang="en-US" sz="1300" b="1"/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ABF07E67-83C2-4786-BDD5-D222624D3E23}"/>
                </a:ext>
              </a:extLst>
            </p:cNvPr>
            <p:cNvSpPr txBox="1"/>
            <p:nvPr/>
          </p:nvSpPr>
          <p:spPr>
            <a:xfrm>
              <a:off x="1469591" y="5512019"/>
              <a:ext cx="685800" cy="347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/>
                <a:t>N=50</a:t>
              </a:r>
              <a:endParaRPr lang="en-US" sz="1300" b="1"/>
            </a:p>
          </p:txBody>
        </p:sp>
        <p:cxnSp>
          <p:nvCxnSpPr>
            <p:cNvPr id="22" name="Straight Connector 48">
              <a:extLst>
                <a:ext uri="{FF2B5EF4-FFF2-40B4-BE49-F238E27FC236}">
                  <a16:creationId xmlns:a16="http://schemas.microsoft.com/office/drawing/2014/main" id="{BF8066D0-EF77-4E66-968B-6C3A340E0D6C}"/>
                </a:ext>
              </a:extLst>
            </p:cNvPr>
            <p:cNvCxnSpPr/>
            <p:nvPr/>
          </p:nvCxnSpPr>
          <p:spPr>
            <a:xfrm>
              <a:off x="885525" y="4788344"/>
              <a:ext cx="1463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767C606F-D16B-4056-BF8E-5CED0DACB0B1}"/>
                </a:ext>
              </a:extLst>
            </p:cNvPr>
            <p:cNvSpPr/>
            <p:nvPr/>
          </p:nvSpPr>
          <p:spPr>
            <a:xfrm>
              <a:off x="1479953" y="4172616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/>
                <a:t>79</a:t>
              </a:r>
              <a:r>
                <a:rPr lang="en-US" sz="1300"/>
                <a:t>Cu</a:t>
              </a:r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F4949C71-7E11-4783-9417-2905F2E05E16}"/>
                </a:ext>
              </a:extLst>
            </p:cNvPr>
            <p:cNvSpPr/>
            <p:nvPr/>
          </p:nvSpPr>
          <p:spPr>
            <a:xfrm>
              <a:off x="1479953" y="3554576"/>
              <a:ext cx="640080" cy="612648"/>
            </a:xfrm>
            <a:prstGeom prst="roundRect">
              <a:avLst/>
            </a:prstGeom>
            <a:ln w="28575" cmpd="sng"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baseline="30000">
                  <a:solidFill>
                    <a:srgbClr val="00B050"/>
                  </a:solidFill>
                </a:rPr>
                <a:t>80</a:t>
              </a:r>
              <a:r>
                <a:rPr lang="en-US" sz="1300" b="1">
                  <a:solidFill>
                    <a:srgbClr val="00B050"/>
                  </a:solidFill>
                </a:rPr>
                <a:t>Zn</a:t>
              </a: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0C9D4F8B-950B-4537-8795-D661DEE4A044}"/>
                </a:ext>
              </a:extLst>
            </p:cNvPr>
            <p:cNvSpPr/>
            <p:nvPr/>
          </p:nvSpPr>
          <p:spPr>
            <a:xfrm>
              <a:off x="1479953" y="2944591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A8CA2887-5B31-4ECB-A38A-C84FC750C0F7}"/>
                </a:ext>
              </a:extLst>
            </p:cNvPr>
            <p:cNvSpPr/>
            <p:nvPr/>
          </p:nvSpPr>
          <p:spPr>
            <a:xfrm>
              <a:off x="1479953" y="2330886"/>
              <a:ext cx="640080" cy="612648"/>
            </a:xfrm>
            <a:prstGeom prst="roundRect">
              <a:avLst/>
            </a:prstGeom>
            <a:ln w="28575" cmpd="sng"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baseline="30000">
                  <a:solidFill>
                    <a:srgbClr val="00B050"/>
                  </a:solidFill>
                </a:rPr>
                <a:t>82</a:t>
              </a:r>
              <a:r>
                <a:rPr lang="en-US" sz="1300" b="1">
                  <a:solidFill>
                    <a:srgbClr val="00B050"/>
                  </a:solidFill>
                </a:rPr>
                <a:t>Ge</a:t>
              </a:r>
            </a:p>
          </p:txBody>
        </p:sp>
        <p:sp>
          <p:nvSpPr>
            <p:cNvPr id="27" name="Rectangle 147">
              <a:extLst>
                <a:ext uri="{FF2B5EF4-FFF2-40B4-BE49-F238E27FC236}">
                  <a16:creationId xmlns:a16="http://schemas.microsoft.com/office/drawing/2014/main" id="{B68925E4-F680-45E7-A695-3F346007C0EF}"/>
                </a:ext>
              </a:extLst>
            </p:cNvPr>
            <p:cNvSpPr/>
            <p:nvPr/>
          </p:nvSpPr>
          <p:spPr>
            <a:xfrm>
              <a:off x="1479988" y="3052363"/>
              <a:ext cx="640011" cy="347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00" baseline="30000"/>
                <a:t>81</a:t>
              </a:r>
              <a:r>
                <a:rPr lang="en-US" sz="1300"/>
                <a:t>Ga</a:t>
              </a: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C1072C6B-AFEB-47CF-B21E-42A2B72B2984}"/>
                </a:ext>
              </a:extLst>
            </p:cNvPr>
            <p:cNvSpPr/>
            <p:nvPr/>
          </p:nvSpPr>
          <p:spPr>
            <a:xfrm>
              <a:off x="3421013" y="3554576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/>
                <a:t>83</a:t>
              </a:r>
              <a:r>
                <a:rPr lang="en-US" sz="1300"/>
                <a:t>Zn</a:t>
              </a: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C99BBD2A-4783-40D6-AEDF-4A5C21686E56}"/>
                </a:ext>
              </a:extLst>
            </p:cNvPr>
            <p:cNvSpPr/>
            <p:nvPr/>
          </p:nvSpPr>
          <p:spPr>
            <a:xfrm>
              <a:off x="3415238" y="2330886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/>
                <a:t>85</a:t>
              </a:r>
              <a:r>
                <a:rPr lang="en-US" sz="1300"/>
                <a:t>Ge</a:t>
              </a:r>
            </a:p>
          </p:txBody>
        </p:sp>
        <p:sp>
          <p:nvSpPr>
            <p:cNvPr id="30" name="Rounded Rectangle 9">
              <a:extLst>
                <a:ext uri="{FF2B5EF4-FFF2-40B4-BE49-F238E27FC236}">
                  <a16:creationId xmlns:a16="http://schemas.microsoft.com/office/drawing/2014/main" id="{40220622-A77E-4FB6-8565-848735A94B37}"/>
                </a:ext>
              </a:extLst>
            </p:cNvPr>
            <p:cNvSpPr/>
            <p:nvPr/>
          </p:nvSpPr>
          <p:spPr>
            <a:xfrm>
              <a:off x="833611" y="3554576"/>
              <a:ext cx="640080" cy="612648"/>
            </a:xfrm>
            <a:prstGeom prst="roundRect">
              <a:avLst/>
            </a:prstGeom>
            <a:ln w="3175" cmpd="sng">
              <a:solidFill>
                <a:srgbClr val="8064A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>
                  <a:solidFill>
                    <a:srgbClr val="000000"/>
                  </a:solidFill>
                </a:rPr>
                <a:t>79</a:t>
              </a:r>
              <a:r>
                <a:rPr lang="en-US" sz="1300">
                  <a:solidFill>
                    <a:srgbClr val="000000"/>
                  </a:solidFill>
                </a:rPr>
                <a:t>Zn</a:t>
              </a:r>
            </a:p>
          </p:txBody>
        </p:sp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888475CB-0639-4A85-94DF-6A10284A3D9C}"/>
                </a:ext>
              </a:extLst>
            </p:cNvPr>
            <p:cNvSpPr/>
            <p:nvPr/>
          </p:nvSpPr>
          <p:spPr>
            <a:xfrm>
              <a:off x="829803" y="2330886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/>
                <a:t>81</a:t>
              </a:r>
              <a:r>
                <a:rPr lang="en-US" sz="1300"/>
                <a:t>Ge</a:t>
              </a:r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6F9992FC-636D-4062-A93C-95AE26F0CABB}"/>
                </a:ext>
              </a:extLst>
            </p:cNvPr>
            <p:cNvSpPr/>
            <p:nvPr/>
          </p:nvSpPr>
          <p:spPr>
            <a:xfrm>
              <a:off x="185134" y="2330886"/>
              <a:ext cx="640080" cy="612648"/>
            </a:xfrm>
            <a:prstGeom prst="roundRect">
              <a:avLst/>
            </a:prstGeom>
            <a:ln w="3175" cmpd="sng">
              <a:solidFill>
                <a:srgbClr val="8064A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>
                  <a:solidFill>
                    <a:schemeClr val="tx1"/>
                  </a:solidFill>
                </a:rPr>
                <a:t>80</a:t>
              </a:r>
              <a:r>
                <a:rPr lang="en-US" sz="1300">
                  <a:solidFill>
                    <a:schemeClr val="tx1"/>
                  </a:solidFill>
                </a:rPr>
                <a:t>Ge</a:t>
              </a:r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2D2836D5-97AA-4876-99EA-5E57027A1101}"/>
                </a:ext>
              </a:extLst>
            </p:cNvPr>
            <p:cNvSpPr/>
            <p:nvPr/>
          </p:nvSpPr>
          <p:spPr>
            <a:xfrm>
              <a:off x="2138189" y="2939329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/>
                <a:t>82</a:t>
              </a:r>
              <a:r>
                <a:rPr lang="en-US" sz="1300"/>
                <a:t>Ga</a:t>
              </a:r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:a16="http://schemas.microsoft.com/office/drawing/2014/main" id="{C5CEFB84-0090-4A0E-9401-526666D88080}"/>
                </a:ext>
              </a:extLst>
            </p:cNvPr>
            <p:cNvSpPr/>
            <p:nvPr/>
          </p:nvSpPr>
          <p:spPr>
            <a:xfrm>
              <a:off x="4058142" y="2330886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/>
                <a:t>86</a:t>
              </a:r>
              <a:r>
                <a:rPr lang="en-US" sz="1300"/>
                <a:t>Ge</a:t>
              </a:r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6E4FDDA0-95CE-40EA-B2BD-4BB3F5943E5D}"/>
                </a:ext>
              </a:extLst>
            </p:cNvPr>
            <p:cNvSpPr/>
            <p:nvPr/>
          </p:nvSpPr>
          <p:spPr>
            <a:xfrm>
              <a:off x="4698839" y="2330886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/>
                <a:t>87</a:t>
              </a:r>
              <a:r>
                <a:rPr lang="en-US" sz="1300"/>
                <a:t>Ge</a:t>
              </a:r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5CBA0120-CE74-41C4-8F49-4A3D7AF06CF1}"/>
                </a:ext>
              </a:extLst>
            </p:cNvPr>
            <p:cNvSpPr/>
            <p:nvPr/>
          </p:nvSpPr>
          <p:spPr>
            <a:xfrm>
              <a:off x="5341743" y="2330886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/>
                <a:t>88</a:t>
              </a:r>
              <a:r>
                <a:rPr lang="en-US" sz="1300"/>
                <a:t>Ge</a:t>
              </a:r>
            </a:p>
          </p:txBody>
        </p:sp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9B569712-D1AF-40CD-96A5-BC8592D593A1}"/>
                </a:ext>
              </a:extLst>
            </p:cNvPr>
            <p:cNvSpPr/>
            <p:nvPr/>
          </p:nvSpPr>
          <p:spPr>
            <a:xfrm>
              <a:off x="2789852" y="2942826"/>
              <a:ext cx="640080" cy="612648"/>
            </a:xfrm>
            <a:prstGeom prst="roundRect">
              <a:avLst/>
            </a:prstGeom>
            <a:ln w="31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/>
                <a:t>83</a:t>
              </a:r>
              <a:r>
                <a:rPr lang="en-US" sz="1300"/>
                <a:t>Ga</a:t>
              </a:r>
            </a:p>
          </p:txBody>
        </p:sp>
        <p:sp>
          <p:nvSpPr>
            <p:cNvPr id="39" name="Rounded Rectangle 9">
              <a:extLst>
                <a:ext uri="{FF2B5EF4-FFF2-40B4-BE49-F238E27FC236}">
                  <a16:creationId xmlns:a16="http://schemas.microsoft.com/office/drawing/2014/main" id="{5DF52743-456B-4BFE-8EDA-FD73197B1B4C}"/>
                </a:ext>
              </a:extLst>
            </p:cNvPr>
            <p:cNvSpPr/>
            <p:nvPr/>
          </p:nvSpPr>
          <p:spPr>
            <a:xfrm>
              <a:off x="2772334" y="2330886"/>
              <a:ext cx="640080" cy="612648"/>
            </a:xfrm>
            <a:prstGeom prst="roundRect">
              <a:avLst/>
            </a:prstGeom>
            <a:ln w="1270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>
                  <a:solidFill>
                    <a:schemeClr val="tx1"/>
                  </a:solidFill>
                </a:rPr>
                <a:t>84</a:t>
              </a:r>
              <a:r>
                <a:rPr lang="en-US" sz="1300">
                  <a:solidFill>
                    <a:schemeClr val="tx1"/>
                  </a:solidFill>
                </a:rPr>
                <a:t>Ge</a:t>
              </a:r>
            </a:p>
          </p:txBody>
        </p:sp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98B6B916-FE7B-4E2F-A53B-632714FC64AD}"/>
                </a:ext>
              </a:extLst>
            </p:cNvPr>
            <p:cNvSpPr/>
            <p:nvPr/>
          </p:nvSpPr>
          <p:spPr>
            <a:xfrm>
              <a:off x="2778109" y="3554576"/>
              <a:ext cx="640080" cy="612648"/>
            </a:xfrm>
            <a:prstGeom prst="roundRect">
              <a:avLst/>
            </a:prstGeom>
            <a:ln w="1270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>
                  <a:solidFill>
                    <a:schemeClr val="tx1"/>
                  </a:solidFill>
                </a:rPr>
                <a:t>82</a:t>
              </a:r>
              <a:r>
                <a:rPr lang="en-US" sz="1300">
                  <a:solidFill>
                    <a:schemeClr val="tx1"/>
                  </a:solidFill>
                </a:rPr>
                <a:t>Zn</a:t>
              </a:r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18D30C30-E693-4D7D-9D2F-70A132E269FC}"/>
                </a:ext>
              </a:extLst>
            </p:cNvPr>
            <p:cNvSpPr/>
            <p:nvPr/>
          </p:nvSpPr>
          <p:spPr>
            <a:xfrm>
              <a:off x="4063917" y="3554576"/>
              <a:ext cx="640080" cy="612648"/>
            </a:xfrm>
            <a:prstGeom prst="roundRect">
              <a:avLst/>
            </a:prstGeom>
            <a:ln w="3175" cmpd="sng">
              <a:solidFill>
                <a:srgbClr val="8064A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>
                  <a:solidFill>
                    <a:schemeClr val="tx1"/>
                  </a:solidFill>
                </a:rPr>
                <a:t>84</a:t>
              </a:r>
              <a:r>
                <a:rPr lang="en-US" sz="1300">
                  <a:solidFill>
                    <a:schemeClr val="tx1"/>
                  </a:solidFill>
                </a:rPr>
                <a:t>Zn</a:t>
              </a:r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7A4DE6E2-02BE-4236-B31C-5C2CB275988E}"/>
                </a:ext>
              </a:extLst>
            </p:cNvPr>
            <p:cNvSpPr/>
            <p:nvPr/>
          </p:nvSpPr>
          <p:spPr>
            <a:xfrm>
              <a:off x="1479953" y="4785296"/>
              <a:ext cx="640080" cy="612648"/>
            </a:xfrm>
            <a:prstGeom prst="roundRect">
              <a:avLst/>
            </a:prstGeom>
            <a:ln w="3175" cmpd="sng">
              <a:solidFill>
                <a:srgbClr val="8064A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aseline="30000">
                  <a:solidFill>
                    <a:srgbClr val="000000"/>
                  </a:solidFill>
                </a:rPr>
                <a:t>78</a:t>
              </a:r>
              <a:r>
                <a:rPr lang="en-US" sz="1300">
                  <a:solidFill>
                    <a:srgbClr val="000000"/>
                  </a:solidFill>
                </a:rPr>
                <a:t>Ni</a:t>
              </a:r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6680E9AB-DCC0-450E-9544-643E0712C337}"/>
                </a:ext>
              </a:extLst>
            </p:cNvPr>
            <p:cNvSpPr/>
            <p:nvPr/>
          </p:nvSpPr>
          <p:spPr>
            <a:xfrm>
              <a:off x="2132927" y="2330886"/>
              <a:ext cx="640080" cy="612648"/>
            </a:xfrm>
            <a:prstGeom prst="roundRect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baseline="30000">
                  <a:solidFill>
                    <a:srgbClr val="FF0000"/>
                  </a:solidFill>
                </a:rPr>
                <a:t>83</a:t>
              </a:r>
              <a:r>
                <a:rPr lang="en-US" sz="1300" b="1">
                  <a:solidFill>
                    <a:srgbClr val="FF0000"/>
                  </a:solidFill>
                </a:rPr>
                <a:t>Ge</a:t>
              </a:r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1BEEBD67-56D5-4AF6-8AA9-505514C52A0E}"/>
                </a:ext>
              </a:extLst>
            </p:cNvPr>
            <p:cNvSpPr/>
            <p:nvPr/>
          </p:nvSpPr>
          <p:spPr>
            <a:xfrm>
              <a:off x="2135205" y="3554576"/>
              <a:ext cx="640080" cy="612648"/>
            </a:xfrm>
            <a:prstGeom prst="roundRect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baseline="30000">
                  <a:solidFill>
                    <a:srgbClr val="FF0000"/>
                  </a:solidFill>
                </a:rPr>
                <a:t>81</a:t>
              </a:r>
              <a:r>
                <a:rPr lang="en-US" sz="1300" b="1">
                  <a:solidFill>
                    <a:srgbClr val="FF0000"/>
                  </a:solidFill>
                </a:rPr>
                <a:t>Zn</a:t>
              </a:r>
            </a:p>
          </p:txBody>
        </p:sp>
      </p:grpSp>
      <p:sp>
        <p:nvSpPr>
          <p:cNvPr id="45" name="Flèche courbée vers le haut 164">
            <a:extLst>
              <a:ext uri="{FF2B5EF4-FFF2-40B4-BE49-F238E27FC236}">
                <a16:creationId xmlns:a16="http://schemas.microsoft.com/office/drawing/2014/main" id="{EF2EE793-2C75-47DF-B99E-F4DE734739DE}"/>
              </a:ext>
            </a:extLst>
          </p:cNvPr>
          <p:cNvSpPr/>
          <p:nvPr/>
        </p:nvSpPr>
        <p:spPr>
          <a:xfrm rot="10991030" flipH="1">
            <a:off x="1837708" y="782788"/>
            <a:ext cx="540643" cy="218597"/>
          </a:xfrm>
          <a:prstGeom prst="curved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6" name="Flèche courbée vers le haut 98">
            <a:extLst>
              <a:ext uri="{FF2B5EF4-FFF2-40B4-BE49-F238E27FC236}">
                <a16:creationId xmlns:a16="http://schemas.microsoft.com/office/drawing/2014/main" id="{40BEEDE2-F9C2-4613-A063-524D45E56DFB}"/>
              </a:ext>
            </a:extLst>
          </p:cNvPr>
          <p:cNvSpPr/>
          <p:nvPr/>
        </p:nvSpPr>
        <p:spPr>
          <a:xfrm rot="10991030" flipH="1">
            <a:off x="1790459" y="1774199"/>
            <a:ext cx="540643" cy="218597"/>
          </a:xfrm>
          <a:prstGeom prst="curved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7" name="Image 35">
            <a:extLst>
              <a:ext uri="{FF2B5EF4-FFF2-40B4-BE49-F238E27FC236}">
                <a16:creationId xmlns:a16="http://schemas.microsoft.com/office/drawing/2014/main" id="{453AC083-12E5-4A08-92C4-421D30DA8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7"/>
          <a:stretch/>
        </p:blipFill>
        <p:spPr>
          <a:xfrm>
            <a:off x="5979356" y="1161848"/>
            <a:ext cx="5779777" cy="4330685"/>
          </a:xfrm>
          <a:prstGeom prst="rect">
            <a:avLst/>
          </a:prstGeom>
        </p:spPr>
      </p:pic>
      <p:sp>
        <p:nvSpPr>
          <p:cNvPr id="48" name="Rectangle 33">
            <a:extLst>
              <a:ext uri="{FF2B5EF4-FFF2-40B4-BE49-F238E27FC236}">
                <a16:creationId xmlns:a16="http://schemas.microsoft.com/office/drawing/2014/main" id="{B9BA279E-1422-402B-9935-4C4D573B7B04}"/>
              </a:ext>
            </a:extLst>
          </p:cNvPr>
          <p:cNvSpPr/>
          <p:nvPr/>
        </p:nvSpPr>
        <p:spPr>
          <a:xfrm>
            <a:off x="7148370" y="2261196"/>
            <a:ext cx="2087627" cy="32621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ZoneTexte 36">
            <a:extLst>
              <a:ext uri="{FF2B5EF4-FFF2-40B4-BE49-F238E27FC236}">
                <a16:creationId xmlns:a16="http://schemas.microsoft.com/office/drawing/2014/main" id="{40D13AF0-32D3-49A2-82A9-F3C61598482E}"/>
              </a:ext>
            </a:extLst>
          </p:cNvPr>
          <p:cNvSpPr txBox="1"/>
          <p:nvPr/>
        </p:nvSpPr>
        <p:spPr>
          <a:xfrm>
            <a:off x="7076473" y="5581662"/>
            <a:ext cx="218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fr-FR" sz="1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enabled</a:t>
            </a:r>
            <a:r>
              <a:rPr lang="fr-FR" sz="1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</a:p>
          <a:p>
            <a:pPr algn="ctr"/>
            <a:r>
              <a:rPr lang="fr-FR" sz="1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SPES </a:t>
            </a:r>
            <a:r>
              <a:rPr lang="fr-FR" sz="14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endParaRPr lang="fr-FR" sz="1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e 40">
            <a:extLst>
              <a:ext uri="{FF2B5EF4-FFF2-40B4-BE49-F238E27FC236}">
                <a16:creationId xmlns:a16="http://schemas.microsoft.com/office/drawing/2014/main" id="{12FD2AEE-D64D-4967-BA5B-6E42969CEDC1}"/>
              </a:ext>
            </a:extLst>
          </p:cNvPr>
          <p:cNvGrpSpPr/>
          <p:nvPr/>
        </p:nvGrpSpPr>
        <p:grpSpPr>
          <a:xfrm>
            <a:off x="877741" y="4238078"/>
            <a:ext cx="4619278" cy="2503289"/>
            <a:chOff x="847653" y="4301730"/>
            <a:chExt cx="4619278" cy="2503289"/>
          </a:xfrm>
        </p:grpSpPr>
        <p:sp>
          <p:nvSpPr>
            <p:cNvPr id="51" name="Rectangle à coins arrondis 135">
              <a:extLst>
                <a:ext uri="{FF2B5EF4-FFF2-40B4-BE49-F238E27FC236}">
                  <a16:creationId xmlns:a16="http://schemas.microsoft.com/office/drawing/2014/main" id="{FDF3DE58-EEC9-442F-82AC-58F5F8230D3F}"/>
                </a:ext>
              </a:extLst>
            </p:cNvPr>
            <p:cNvSpPr/>
            <p:nvPr/>
          </p:nvSpPr>
          <p:spPr>
            <a:xfrm>
              <a:off x="847653" y="4301730"/>
              <a:ext cx="4619278" cy="2503289"/>
            </a:xfrm>
            <a:prstGeom prst="roundRect">
              <a:avLst>
                <a:gd name="adj" fmla="val 5217"/>
              </a:avLst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r 67">
              <a:extLst>
                <a:ext uri="{FF2B5EF4-FFF2-40B4-BE49-F238E27FC236}">
                  <a16:creationId xmlns:a16="http://schemas.microsoft.com/office/drawing/2014/main" id="{94A082AE-C1EE-4B1B-A23B-6BB215373206}"/>
                </a:ext>
              </a:extLst>
            </p:cNvPr>
            <p:cNvGrpSpPr/>
            <p:nvPr/>
          </p:nvGrpSpPr>
          <p:grpSpPr>
            <a:xfrm>
              <a:off x="1107567" y="4657087"/>
              <a:ext cx="1564871" cy="1540478"/>
              <a:chOff x="680985" y="1337279"/>
              <a:chExt cx="1564871" cy="1540478"/>
            </a:xfrm>
          </p:grpSpPr>
          <p:sp>
            <p:nvSpPr>
              <p:cNvPr id="88" name="Line 128">
                <a:extLst>
                  <a:ext uri="{FF2B5EF4-FFF2-40B4-BE49-F238E27FC236}">
                    <a16:creationId xmlns:a16="http://schemas.microsoft.com/office/drawing/2014/main" id="{32E399D5-CBCF-47F3-9E1F-A39823351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5302" y="2287689"/>
                <a:ext cx="5399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Line 128">
                <a:extLst>
                  <a:ext uri="{FF2B5EF4-FFF2-40B4-BE49-F238E27FC236}">
                    <a16:creationId xmlns:a16="http://schemas.microsoft.com/office/drawing/2014/main" id="{ED902179-267B-410D-AE09-E5D142C6A8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5301" y="2273007"/>
                <a:ext cx="1" cy="5399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Line 128">
                <a:extLst>
                  <a:ext uri="{FF2B5EF4-FFF2-40B4-BE49-F238E27FC236}">
                    <a16:creationId xmlns:a16="http://schemas.microsoft.com/office/drawing/2014/main" id="{C7D75AA8-6793-4AE4-B589-D3F93B15A2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2361" y="2286965"/>
                <a:ext cx="1" cy="5399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Line 128">
                <a:extLst>
                  <a:ext uri="{FF2B5EF4-FFF2-40B4-BE49-F238E27FC236}">
                    <a16:creationId xmlns:a16="http://schemas.microsoft.com/office/drawing/2014/main" id="{9F86A309-8FFF-4DBE-B9FA-C94147C866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0986" y="2602341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Line 128">
                <a:extLst>
                  <a:ext uri="{FF2B5EF4-FFF2-40B4-BE49-F238E27FC236}">
                    <a16:creationId xmlns:a16="http://schemas.microsoft.com/office/drawing/2014/main" id="{CD2C9E82-7CA9-4D87-8FF2-8613D6AD7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6129" y="2602343"/>
                <a:ext cx="1" cy="21599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Text Box 151">
                <a:extLst>
                  <a:ext uri="{FF2B5EF4-FFF2-40B4-BE49-F238E27FC236}">
                    <a16:creationId xmlns:a16="http://schemas.microsoft.com/office/drawing/2014/main" id="{53B94FE6-1424-4D65-B4D2-41AE0FAEC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990" y="2560455"/>
                <a:ext cx="28320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400">
                    <a:latin typeface="Symbol" charset="2"/>
                    <a:cs typeface="Symbol" charset="2"/>
                  </a:rPr>
                  <a:t>p</a:t>
                </a:r>
                <a:endParaRPr lang="fr-FR" sz="1400" baseline="-2500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94" name="Text Box 151">
                <a:extLst>
                  <a:ext uri="{FF2B5EF4-FFF2-40B4-BE49-F238E27FC236}">
                    <a16:creationId xmlns:a16="http://schemas.microsoft.com/office/drawing/2014/main" id="{BEA540BF-A352-447A-B9FA-62649994E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390" y="2569980"/>
                <a:ext cx="28320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400">
                    <a:latin typeface="Symbol" charset="2"/>
                    <a:cs typeface="Symbol" charset="2"/>
                  </a:rPr>
                  <a:t>n</a:t>
                </a:r>
                <a:endParaRPr lang="fr-FR" sz="1400" baseline="-2500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95" name="Line 128">
                <a:extLst>
                  <a:ext uri="{FF2B5EF4-FFF2-40B4-BE49-F238E27FC236}">
                    <a16:creationId xmlns:a16="http://schemas.microsoft.com/office/drawing/2014/main" id="{803D8824-CBCA-4A6E-8202-C8DB2D6CA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0985" y="2602341"/>
                <a:ext cx="1" cy="2159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Line 128">
                <a:extLst>
                  <a:ext uri="{FF2B5EF4-FFF2-40B4-BE49-F238E27FC236}">
                    <a16:creationId xmlns:a16="http://schemas.microsoft.com/office/drawing/2014/main" id="{B6ED99DD-6C86-45F1-9B50-9C1486683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3836" y="2210418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Line 128">
                <a:extLst>
                  <a:ext uri="{FF2B5EF4-FFF2-40B4-BE49-F238E27FC236}">
                    <a16:creationId xmlns:a16="http://schemas.microsoft.com/office/drawing/2014/main" id="{D82B5D98-2C6B-4890-9700-78B054812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2731" y="2097635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128">
                <a:extLst>
                  <a:ext uri="{FF2B5EF4-FFF2-40B4-BE49-F238E27FC236}">
                    <a16:creationId xmlns:a16="http://schemas.microsoft.com/office/drawing/2014/main" id="{0065A30F-A1BE-45DF-A73F-BBB635A63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2731" y="1999936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Line 128">
                <a:extLst>
                  <a:ext uri="{FF2B5EF4-FFF2-40B4-BE49-F238E27FC236}">
                    <a16:creationId xmlns:a16="http://schemas.microsoft.com/office/drawing/2014/main" id="{1F8BA59B-650E-44CF-8293-F9B7DE21E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4436" y="1790581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Line 128">
                <a:extLst>
                  <a:ext uri="{FF2B5EF4-FFF2-40B4-BE49-F238E27FC236}">
                    <a16:creationId xmlns:a16="http://schemas.microsoft.com/office/drawing/2014/main" id="{22FD223B-9033-41EC-BF0C-C6FDE13E3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3331" y="1713574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Line 128">
                <a:extLst>
                  <a:ext uri="{FF2B5EF4-FFF2-40B4-BE49-F238E27FC236}">
                    <a16:creationId xmlns:a16="http://schemas.microsoft.com/office/drawing/2014/main" id="{A5703268-87CF-43CE-9AA3-A515957DC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3331" y="1580099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ZoneTexte 16">
                <a:extLst>
                  <a:ext uri="{FF2B5EF4-FFF2-40B4-BE49-F238E27FC236}">
                    <a16:creationId xmlns:a16="http://schemas.microsoft.com/office/drawing/2014/main" id="{087C9EF9-CA9A-4151-AC19-E92BEB82104F}"/>
                  </a:ext>
                </a:extLst>
              </p:cNvPr>
              <p:cNvSpPr txBox="1"/>
              <p:nvPr/>
            </p:nvSpPr>
            <p:spPr>
              <a:xfrm>
                <a:off x="758834" y="2238738"/>
                <a:ext cx="4169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>
                    <a:solidFill>
                      <a:srgbClr val="604A7B"/>
                    </a:solidFill>
                  </a:rPr>
                  <a:t>28</a:t>
                </a:r>
              </a:p>
            </p:txBody>
          </p:sp>
          <p:sp>
            <p:nvSpPr>
              <p:cNvPr id="103" name="ZoneTexte 17">
                <a:extLst>
                  <a:ext uri="{FF2B5EF4-FFF2-40B4-BE49-F238E27FC236}">
                    <a16:creationId xmlns:a16="http://schemas.microsoft.com/office/drawing/2014/main" id="{37728949-6FA1-4CCE-AAB1-9BAEB316B594}"/>
                  </a:ext>
                </a:extLst>
              </p:cNvPr>
              <p:cNvSpPr txBox="1"/>
              <p:nvPr/>
            </p:nvSpPr>
            <p:spPr>
              <a:xfrm>
                <a:off x="1493872" y="1857921"/>
                <a:ext cx="4169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>
                    <a:solidFill>
                      <a:srgbClr val="604A7B"/>
                    </a:solidFill>
                  </a:rPr>
                  <a:t>50</a:t>
                </a:r>
              </a:p>
            </p:txBody>
          </p:sp>
          <p:sp>
            <p:nvSpPr>
              <p:cNvPr id="104" name="Text Box 151">
                <a:extLst>
                  <a:ext uri="{FF2B5EF4-FFF2-40B4-BE49-F238E27FC236}">
                    <a16:creationId xmlns:a16="http://schemas.microsoft.com/office/drawing/2014/main" id="{2B6FB2D8-1D97-4634-93EF-661F7C222D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7639" y="2134232"/>
                <a:ext cx="36471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/>
                  <a:t>g</a:t>
                </a:r>
                <a:r>
                  <a:rPr lang="fr-FR" sz="1000" baseline="-25000"/>
                  <a:t>9/2</a:t>
                </a:r>
              </a:p>
            </p:txBody>
          </p:sp>
          <p:sp>
            <p:nvSpPr>
              <p:cNvPr id="105" name="Text Box 151">
                <a:extLst>
                  <a:ext uri="{FF2B5EF4-FFF2-40B4-BE49-F238E27FC236}">
                    <a16:creationId xmlns:a16="http://schemas.microsoft.com/office/drawing/2014/main" id="{ED0A7DE3-F1A1-4371-9D2F-6E9C3CE2FB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4132" y="1687384"/>
                <a:ext cx="37172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/>
                  <a:t>d</a:t>
                </a:r>
                <a:r>
                  <a:rPr lang="fr-FR" sz="1000" baseline="-25000"/>
                  <a:t>5/2</a:t>
                </a:r>
              </a:p>
            </p:txBody>
          </p:sp>
          <p:sp>
            <p:nvSpPr>
              <p:cNvPr id="106" name="Text Box 151">
                <a:extLst>
                  <a:ext uri="{FF2B5EF4-FFF2-40B4-BE49-F238E27FC236}">
                    <a16:creationId xmlns:a16="http://schemas.microsoft.com/office/drawing/2014/main" id="{5B033DF1-22F6-49B6-BDDE-984276E501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82742" y="1560534"/>
                <a:ext cx="35450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/>
                  <a:t>s</a:t>
                </a:r>
                <a:r>
                  <a:rPr lang="fr-FR" sz="1000" baseline="-25000"/>
                  <a:t>1/2</a:t>
                </a:r>
              </a:p>
            </p:txBody>
          </p:sp>
          <p:sp>
            <p:nvSpPr>
              <p:cNvPr id="107" name="Text Box 151">
                <a:extLst>
                  <a:ext uri="{FF2B5EF4-FFF2-40B4-BE49-F238E27FC236}">
                    <a16:creationId xmlns:a16="http://schemas.microsoft.com/office/drawing/2014/main" id="{F5E96C19-9C20-4DCF-A9ED-4B3968D9A3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7639" y="1337279"/>
                <a:ext cx="36471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/>
                  <a:t>g</a:t>
                </a:r>
                <a:r>
                  <a:rPr lang="fr-FR" sz="1000" baseline="-25000"/>
                  <a:t>7/2</a:t>
                </a:r>
              </a:p>
            </p:txBody>
          </p:sp>
          <p:sp>
            <p:nvSpPr>
              <p:cNvPr id="108" name="Ellipse 54">
                <a:extLst>
                  <a:ext uri="{FF2B5EF4-FFF2-40B4-BE49-F238E27FC236}">
                    <a16:creationId xmlns:a16="http://schemas.microsoft.com/office/drawing/2014/main" id="{CA16CE54-B982-47E8-8C01-ADD2D0416AC0}"/>
                  </a:ext>
                </a:extLst>
              </p:cNvPr>
              <p:cNvSpPr/>
              <p:nvPr/>
            </p:nvSpPr>
            <p:spPr>
              <a:xfrm>
                <a:off x="860874" y="2173516"/>
                <a:ext cx="82800" cy="82800"/>
              </a:xfrm>
              <a:prstGeom prst="ellipse">
                <a:avLst/>
              </a:prstGeom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  <a:p>
                <a:pPr algn="ctr"/>
                <a:endParaRPr lang="fr-FR"/>
              </a:p>
            </p:txBody>
          </p:sp>
          <p:sp>
            <p:nvSpPr>
              <p:cNvPr id="109" name="Ellipse 55">
                <a:extLst>
                  <a:ext uri="{FF2B5EF4-FFF2-40B4-BE49-F238E27FC236}">
                    <a16:creationId xmlns:a16="http://schemas.microsoft.com/office/drawing/2014/main" id="{38851AE3-4063-42A6-B41C-359077A39F22}"/>
                  </a:ext>
                </a:extLst>
              </p:cNvPr>
              <p:cNvSpPr/>
              <p:nvPr/>
            </p:nvSpPr>
            <p:spPr>
              <a:xfrm>
                <a:off x="744831" y="2173516"/>
                <a:ext cx="82800" cy="82800"/>
              </a:xfrm>
              <a:prstGeom prst="ellipse">
                <a:avLst/>
              </a:prstGeom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  <a:p>
                <a:pPr algn="ctr"/>
                <a:endParaRPr lang="fr-FR"/>
              </a:p>
            </p:txBody>
          </p:sp>
          <p:sp>
            <p:nvSpPr>
              <p:cNvPr id="110" name="Ellipse 56">
                <a:extLst>
                  <a:ext uri="{FF2B5EF4-FFF2-40B4-BE49-F238E27FC236}">
                    <a16:creationId xmlns:a16="http://schemas.microsoft.com/office/drawing/2014/main" id="{08697C8C-3043-43B3-8B1B-B506422E2950}"/>
                  </a:ext>
                </a:extLst>
              </p:cNvPr>
              <p:cNvSpPr/>
              <p:nvPr/>
            </p:nvSpPr>
            <p:spPr>
              <a:xfrm>
                <a:off x="1120250" y="2173516"/>
                <a:ext cx="82800" cy="82800"/>
              </a:xfrm>
              <a:prstGeom prst="ellipse">
                <a:avLst/>
              </a:prstGeom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  <a:p>
                <a:pPr algn="ctr"/>
                <a:endParaRPr lang="fr-FR"/>
              </a:p>
            </p:txBody>
          </p:sp>
          <p:sp>
            <p:nvSpPr>
              <p:cNvPr id="111" name="Ellipse 57">
                <a:extLst>
                  <a:ext uri="{FF2B5EF4-FFF2-40B4-BE49-F238E27FC236}">
                    <a16:creationId xmlns:a16="http://schemas.microsoft.com/office/drawing/2014/main" id="{6FB8C60B-5E9D-47AA-AA54-DCC021F27D38}"/>
                  </a:ext>
                </a:extLst>
              </p:cNvPr>
              <p:cNvSpPr/>
              <p:nvPr/>
            </p:nvSpPr>
            <p:spPr>
              <a:xfrm>
                <a:off x="1004207" y="2173516"/>
                <a:ext cx="82800" cy="82800"/>
              </a:xfrm>
              <a:prstGeom prst="ellipse">
                <a:avLst/>
              </a:prstGeom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  <a:p>
                <a:pPr algn="ctr"/>
                <a:endParaRPr lang="fr-FR"/>
              </a:p>
            </p:txBody>
          </p:sp>
        </p:grpSp>
        <p:grpSp>
          <p:nvGrpSpPr>
            <p:cNvPr id="53" name="Grouper 66">
              <a:extLst>
                <a:ext uri="{FF2B5EF4-FFF2-40B4-BE49-F238E27FC236}">
                  <a16:creationId xmlns:a16="http://schemas.microsoft.com/office/drawing/2014/main" id="{91C6A521-552F-430A-92D0-6FB92EC5514D}"/>
                </a:ext>
              </a:extLst>
            </p:cNvPr>
            <p:cNvGrpSpPr/>
            <p:nvPr/>
          </p:nvGrpSpPr>
          <p:grpSpPr>
            <a:xfrm>
              <a:off x="3598200" y="4636636"/>
              <a:ext cx="1578879" cy="1559802"/>
              <a:chOff x="2679698" y="1316828"/>
              <a:chExt cx="1578879" cy="1559802"/>
            </a:xfrm>
          </p:grpSpPr>
          <p:sp>
            <p:nvSpPr>
              <p:cNvPr id="63" name="Line 128">
                <a:extLst>
                  <a:ext uri="{FF2B5EF4-FFF2-40B4-BE49-F238E27FC236}">
                    <a16:creationId xmlns:a16="http://schemas.microsoft.com/office/drawing/2014/main" id="{B24F91ED-A226-4EEF-9E1C-4013F4B5F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015" y="2286562"/>
                <a:ext cx="5399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Line 128">
                <a:extLst>
                  <a:ext uri="{FF2B5EF4-FFF2-40B4-BE49-F238E27FC236}">
                    <a16:creationId xmlns:a16="http://schemas.microsoft.com/office/drawing/2014/main" id="{D16473AD-78DB-4C73-96DC-5A515576BC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014" y="2271880"/>
                <a:ext cx="1" cy="5399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128">
                <a:extLst>
                  <a:ext uri="{FF2B5EF4-FFF2-40B4-BE49-F238E27FC236}">
                    <a16:creationId xmlns:a16="http://schemas.microsoft.com/office/drawing/2014/main" id="{3FE9D156-E70C-4BE3-9D13-ECD321CF54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1074" y="2285838"/>
                <a:ext cx="1" cy="5399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128">
                <a:extLst>
                  <a:ext uri="{FF2B5EF4-FFF2-40B4-BE49-F238E27FC236}">
                    <a16:creationId xmlns:a16="http://schemas.microsoft.com/office/drawing/2014/main" id="{CBEEB028-05F4-43FD-BE9D-47B46415A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9699" y="2601214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Line 128">
                <a:extLst>
                  <a:ext uri="{FF2B5EF4-FFF2-40B4-BE49-F238E27FC236}">
                    <a16:creationId xmlns:a16="http://schemas.microsoft.com/office/drawing/2014/main" id="{C84FA67B-29BD-4D67-8E94-922A47AD67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4842" y="2601216"/>
                <a:ext cx="1" cy="21599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Text Box 151">
                <a:extLst>
                  <a:ext uri="{FF2B5EF4-FFF2-40B4-BE49-F238E27FC236}">
                    <a16:creationId xmlns:a16="http://schemas.microsoft.com/office/drawing/2014/main" id="{B3C83F54-C915-448D-8FCF-D88A3E87A9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4703" y="2559328"/>
                <a:ext cx="28320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400">
                    <a:latin typeface="Symbol" charset="2"/>
                    <a:cs typeface="Symbol" charset="2"/>
                  </a:rPr>
                  <a:t>p</a:t>
                </a:r>
                <a:endParaRPr lang="fr-FR" sz="1400" baseline="-2500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69" name="Text Box 151">
                <a:extLst>
                  <a:ext uri="{FF2B5EF4-FFF2-40B4-BE49-F238E27FC236}">
                    <a16:creationId xmlns:a16="http://schemas.microsoft.com/office/drawing/2014/main" id="{5D900FBF-237B-4567-9730-02C820307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3103" y="2568853"/>
                <a:ext cx="28320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400">
                    <a:latin typeface="Symbol" charset="2"/>
                    <a:cs typeface="Symbol" charset="2"/>
                  </a:rPr>
                  <a:t>n</a:t>
                </a:r>
                <a:endParaRPr lang="fr-FR" sz="1400" baseline="-2500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70" name="Line 128">
                <a:extLst>
                  <a:ext uri="{FF2B5EF4-FFF2-40B4-BE49-F238E27FC236}">
                    <a16:creationId xmlns:a16="http://schemas.microsoft.com/office/drawing/2014/main" id="{E9992C3E-E0BD-48EF-B051-D4F942DD9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9698" y="2601214"/>
                <a:ext cx="1" cy="2159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128">
                <a:extLst>
                  <a:ext uri="{FF2B5EF4-FFF2-40B4-BE49-F238E27FC236}">
                    <a16:creationId xmlns:a16="http://schemas.microsoft.com/office/drawing/2014/main" id="{7A702D12-2042-4132-B415-704E280D2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2549" y="2209291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Line 128">
                <a:extLst>
                  <a:ext uri="{FF2B5EF4-FFF2-40B4-BE49-F238E27FC236}">
                    <a16:creationId xmlns:a16="http://schemas.microsoft.com/office/drawing/2014/main" id="{3A1FF5FF-D3E5-4909-B9E4-A18985E1B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1444" y="2096508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Line 128">
                <a:extLst>
                  <a:ext uri="{FF2B5EF4-FFF2-40B4-BE49-F238E27FC236}">
                    <a16:creationId xmlns:a16="http://schemas.microsoft.com/office/drawing/2014/main" id="{425293BF-E9FC-490B-9194-A49BC2881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1444" y="1998809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Line 128">
                <a:extLst>
                  <a:ext uri="{FF2B5EF4-FFF2-40B4-BE49-F238E27FC236}">
                    <a16:creationId xmlns:a16="http://schemas.microsoft.com/office/drawing/2014/main" id="{7975330C-6FCF-47EC-991C-31CCFBC86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3149" y="1789454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Line 128">
                <a:extLst>
                  <a:ext uri="{FF2B5EF4-FFF2-40B4-BE49-F238E27FC236}">
                    <a16:creationId xmlns:a16="http://schemas.microsoft.com/office/drawing/2014/main" id="{9C4F70B8-451F-43E5-BE9E-AEC53E7547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2044" y="1700524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Line 128">
                <a:extLst>
                  <a:ext uri="{FF2B5EF4-FFF2-40B4-BE49-F238E27FC236}">
                    <a16:creationId xmlns:a16="http://schemas.microsoft.com/office/drawing/2014/main" id="{35051732-25EB-4589-898D-DE893AB762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2044" y="1634629"/>
                <a:ext cx="53999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ZoneTexte 32">
                <a:extLst>
                  <a:ext uri="{FF2B5EF4-FFF2-40B4-BE49-F238E27FC236}">
                    <a16:creationId xmlns:a16="http://schemas.microsoft.com/office/drawing/2014/main" id="{E316C1F8-A647-42D5-B4D0-864F01199B79}"/>
                  </a:ext>
                </a:extLst>
              </p:cNvPr>
              <p:cNvSpPr txBox="1"/>
              <p:nvPr/>
            </p:nvSpPr>
            <p:spPr>
              <a:xfrm>
                <a:off x="2757547" y="2237611"/>
                <a:ext cx="4169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>
                    <a:solidFill>
                      <a:srgbClr val="604A7B"/>
                    </a:solidFill>
                  </a:rPr>
                  <a:t>28</a:t>
                </a:r>
              </a:p>
            </p:txBody>
          </p:sp>
          <p:sp>
            <p:nvSpPr>
              <p:cNvPr id="78" name="Ellipse 37">
                <a:extLst>
                  <a:ext uri="{FF2B5EF4-FFF2-40B4-BE49-F238E27FC236}">
                    <a16:creationId xmlns:a16="http://schemas.microsoft.com/office/drawing/2014/main" id="{A500E17C-1253-4318-8E2A-31A487D1327E}"/>
                  </a:ext>
                </a:extLst>
              </p:cNvPr>
              <p:cNvSpPr/>
              <p:nvPr/>
            </p:nvSpPr>
            <p:spPr>
              <a:xfrm>
                <a:off x="3644612" y="1743706"/>
                <a:ext cx="82800" cy="82800"/>
              </a:xfrm>
              <a:prstGeom prst="ellipse">
                <a:avLst/>
              </a:prstGeom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  <a:p>
                <a:pPr algn="ctr"/>
                <a:endParaRPr lang="fr-FR"/>
              </a:p>
            </p:txBody>
          </p:sp>
          <p:sp>
            <p:nvSpPr>
              <p:cNvPr id="79" name="ZoneTexte 43">
                <a:extLst>
                  <a:ext uri="{FF2B5EF4-FFF2-40B4-BE49-F238E27FC236}">
                    <a16:creationId xmlns:a16="http://schemas.microsoft.com/office/drawing/2014/main" id="{972740B0-A08E-425C-A1D9-3B9E1BFC5C03}"/>
                  </a:ext>
                </a:extLst>
              </p:cNvPr>
              <p:cNvSpPr txBox="1"/>
              <p:nvPr/>
            </p:nvSpPr>
            <p:spPr>
              <a:xfrm>
                <a:off x="3479792" y="1867217"/>
                <a:ext cx="4169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>
                    <a:solidFill>
                      <a:srgbClr val="604A7B"/>
                    </a:solidFill>
                  </a:rPr>
                  <a:t>50</a:t>
                </a:r>
              </a:p>
            </p:txBody>
          </p:sp>
          <p:sp>
            <p:nvSpPr>
              <p:cNvPr id="80" name="Text Box 151">
                <a:extLst>
                  <a:ext uri="{FF2B5EF4-FFF2-40B4-BE49-F238E27FC236}">
                    <a16:creationId xmlns:a16="http://schemas.microsoft.com/office/drawing/2014/main" id="{B10FACFB-1FE7-4031-9FDB-63ACA38AE3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0360" y="2129683"/>
                <a:ext cx="36471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/>
                  <a:t>g</a:t>
                </a:r>
                <a:r>
                  <a:rPr lang="fr-FR" sz="1000" baseline="-25000"/>
                  <a:t>9/2</a:t>
                </a:r>
              </a:p>
            </p:txBody>
          </p:sp>
          <p:sp>
            <p:nvSpPr>
              <p:cNvPr id="81" name="Text Box 151">
                <a:extLst>
                  <a:ext uri="{FF2B5EF4-FFF2-40B4-BE49-F238E27FC236}">
                    <a16:creationId xmlns:a16="http://schemas.microsoft.com/office/drawing/2014/main" id="{2A497462-FDE3-4060-86A4-5D4DED25B5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6853" y="1682835"/>
                <a:ext cx="37172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/>
                  <a:t>d</a:t>
                </a:r>
                <a:r>
                  <a:rPr lang="fr-FR" sz="1000" baseline="-25000"/>
                  <a:t>5/2</a:t>
                </a:r>
              </a:p>
            </p:txBody>
          </p:sp>
          <p:sp>
            <p:nvSpPr>
              <p:cNvPr id="82" name="Text Box 151">
                <a:extLst>
                  <a:ext uri="{FF2B5EF4-FFF2-40B4-BE49-F238E27FC236}">
                    <a16:creationId xmlns:a16="http://schemas.microsoft.com/office/drawing/2014/main" id="{1F90EC0A-EB6E-4BB4-A191-FE928D4213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463" y="1555985"/>
                <a:ext cx="35450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/>
                  <a:t>s</a:t>
                </a:r>
                <a:r>
                  <a:rPr lang="fr-FR" sz="1000" baseline="-25000"/>
                  <a:t>1/2</a:t>
                </a:r>
              </a:p>
            </p:txBody>
          </p:sp>
          <p:sp>
            <p:nvSpPr>
              <p:cNvPr id="83" name="Text Box 151">
                <a:extLst>
                  <a:ext uri="{FF2B5EF4-FFF2-40B4-BE49-F238E27FC236}">
                    <a16:creationId xmlns:a16="http://schemas.microsoft.com/office/drawing/2014/main" id="{BA9CA2CD-84CC-4BA2-98A4-AE48A8B22F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0360" y="1316828"/>
                <a:ext cx="36471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/>
                  <a:t>g</a:t>
                </a:r>
                <a:r>
                  <a:rPr lang="fr-FR" sz="1000" baseline="-25000"/>
                  <a:t>7/2</a:t>
                </a:r>
              </a:p>
            </p:txBody>
          </p:sp>
          <p:sp>
            <p:nvSpPr>
              <p:cNvPr id="84" name="Ellipse 59">
                <a:extLst>
                  <a:ext uri="{FF2B5EF4-FFF2-40B4-BE49-F238E27FC236}">
                    <a16:creationId xmlns:a16="http://schemas.microsoft.com/office/drawing/2014/main" id="{0CA99E29-D8AF-457B-B673-A0E0918F61E8}"/>
                  </a:ext>
                </a:extLst>
              </p:cNvPr>
              <p:cNvSpPr/>
              <p:nvPr/>
            </p:nvSpPr>
            <p:spPr>
              <a:xfrm>
                <a:off x="2855738" y="2164924"/>
                <a:ext cx="82800" cy="82800"/>
              </a:xfrm>
              <a:prstGeom prst="ellipse">
                <a:avLst/>
              </a:prstGeom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  <a:p>
                <a:pPr algn="ctr"/>
                <a:endParaRPr lang="fr-FR"/>
              </a:p>
            </p:txBody>
          </p:sp>
          <p:sp>
            <p:nvSpPr>
              <p:cNvPr id="85" name="Ellipse 60">
                <a:extLst>
                  <a:ext uri="{FF2B5EF4-FFF2-40B4-BE49-F238E27FC236}">
                    <a16:creationId xmlns:a16="http://schemas.microsoft.com/office/drawing/2014/main" id="{01E2A5C6-385C-4CE7-B30B-853B38CC75B8}"/>
                  </a:ext>
                </a:extLst>
              </p:cNvPr>
              <p:cNvSpPr/>
              <p:nvPr/>
            </p:nvSpPr>
            <p:spPr>
              <a:xfrm>
                <a:off x="2739695" y="2164924"/>
                <a:ext cx="82800" cy="82800"/>
              </a:xfrm>
              <a:prstGeom prst="ellipse">
                <a:avLst/>
              </a:prstGeom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  <a:p>
                <a:pPr algn="ctr"/>
                <a:endParaRPr lang="fr-FR"/>
              </a:p>
            </p:txBody>
          </p:sp>
          <p:sp>
            <p:nvSpPr>
              <p:cNvPr id="86" name="Ellipse 61">
                <a:extLst>
                  <a:ext uri="{FF2B5EF4-FFF2-40B4-BE49-F238E27FC236}">
                    <a16:creationId xmlns:a16="http://schemas.microsoft.com/office/drawing/2014/main" id="{D1B98832-E41F-475B-9975-BAE0C2F71E9B}"/>
                  </a:ext>
                </a:extLst>
              </p:cNvPr>
              <p:cNvSpPr/>
              <p:nvPr/>
            </p:nvSpPr>
            <p:spPr>
              <a:xfrm>
                <a:off x="3115114" y="2164924"/>
                <a:ext cx="82800" cy="82800"/>
              </a:xfrm>
              <a:prstGeom prst="ellipse">
                <a:avLst/>
              </a:prstGeom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  <a:p>
                <a:pPr algn="ctr"/>
                <a:endParaRPr lang="fr-FR"/>
              </a:p>
            </p:txBody>
          </p:sp>
          <p:sp>
            <p:nvSpPr>
              <p:cNvPr id="87" name="Ellipse 62">
                <a:extLst>
                  <a:ext uri="{FF2B5EF4-FFF2-40B4-BE49-F238E27FC236}">
                    <a16:creationId xmlns:a16="http://schemas.microsoft.com/office/drawing/2014/main" id="{BA88E706-BF1A-4878-AC4C-3C18416598AB}"/>
                  </a:ext>
                </a:extLst>
              </p:cNvPr>
              <p:cNvSpPr/>
              <p:nvPr/>
            </p:nvSpPr>
            <p:spPr>
              <a:xfrm>
                <a:off x="2999071" y="2164924"/>
                <a:ext cx="82800" cy="82800"/>
              </a:xfrm>
              <a:prstGeom prst="ellipse">
                <a:avLst/>
              </a:prstGeom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  <a:p>
                <a:pPr algn="ctr"/>
                <a:endParaRPr lang="fr-FR"/>
              </a:p>
            </p:txBody>
          </p:sp>
        </p:grpSp>
        <p:sp>
          <p:nvSpPr>
            <p:cNvPr id="54" name="ZoneTexte 63">
              <a:extLst>
                <a:ext uri="{FF2B5EF4-FFF2-40B4-BE49-F238E27FC236}">
                  <a16:creationId xmlns:a16="http://schemas.microsoft.com/office/drawing/2014/main" id="{1530FB79-7E03-4E71-81F6-E887E73C21B2}"/>
                </a:ext>
              </a:extLst>
            </p:cNvPr>
            <p:cNvSpPr txBox="1"/>
            <p:nvPr/>
          </p:nvSpPr>
          <p:spPr>
            <a:xfrm>
              <a:off x="847654" y="4305076"/>
              <a:ext cx="43728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>
                  <a:solidFill>
                    <a:schemeClr val="accent4">
                      <a:lumMod val="75000"/>
                    </a:schemeClr>
                  </a:solidFill>
                </a:rPr>
                <a:t>Neutron addition on N=50  :   </a:t>
              </a:r>
              <a:r>
                <a:rPr lang="fr-FR" sz="1400" b="1" baseline="30000">
                  <a:solidFill>
                    <a:schemeClr val="accent4">
                      <a:lumMod val="75000"/>
                    </a:schemeClr>
                  </a:solidFill>
                </a:rPr>
                <a:t>82</a:t>
              </a:r>
              <a:r>
                <a:rPr lang="fr-FR" sz="1400" b="1">
                  <a:solidFill>
                    <a:schemeClr val="accent4">
                      <a:lumMod val="75000"/>
                    </a:schemeClr>
                  </a:solidFill>
                </a:rPr>
                <a:t>Ge,</a:t>
              </a:r>
              <a:r>
                <a:rPr lang="fr-FR" sz="1400" b="1" baseline="30000">
                  <a:solidFill>
                    <a:schemeClr val="accent4">
                      <a:lumMod val="75000"/>
                    </a:schemeClr>
                  </a:solidFill>
                </a:rPr>
                <a:t> 80</a:t>
              </a:r>
              <a:r>
                <a:rPr lang="fr-FR" sz="1400" b="1">
                  <a:solidFill>
                    <a:schemeClr val="accent4">
                      <a:lumMod val="75000"/>
                    </a:schemeClr>
                  </a:solidFill>
                </a:rPr>
                <a:t>Zn(</a:t>
              </a:r>
              <a:r>
                <a:rPr lang="fr-FR" sz="1400" b="1" err="1">
                  <a:solidFill>
                    <a:schemeClr val="accent4">
                      <a:lumMod val="75000"/>
                    </a:schemeClr>
                  </a:solidFill>
                </a:rPr>
                <a:t>d,p</a:t>
              </a:r>
              <a:r>
                <a:rPr lang="fr-FR" sz="1400" b="1">
                  <a:solidFill>
                    <a:schemeClr val="accent4">
                      <a:lumMod val="75000"/>
                    </a:schemeClr>
                  </a:solidFill>
                </a:rPr>
                <a:t>)</a:t>
              </a:r>
              <a:endParaRPr lang="fr-FR" sz="1400"/>
            </a:p>
          </p:txBody>
        </p:sp>
        <p:cxnSp>
          <p:nvCxnSpPr>
            <p:cNvPr id="55" name="Connecteur droit avec flèche 65">
              <a:extLst>
                <a:ext uri="{FF2B5EF4-FFF2-40B4-BE49-F238E27FC236}">
                  <a16:creationId xmlns:a16="http://schemas.microsoft.com/office/drawing/2014/main" id="{7175988A-63ED-425D-B56B-1F75C55B1C95}"/>
                </a:ext>
              </a:extLst>
            </p:cNvPr>
            <p:cNvCxnSpPr/>
            <p:nvPr/>
          </p:nvCxnSpPr>
          <p:spPr>
            <a:xfrm>
              <a:off x="2797329" y="5507796"/>
              <a:ext cx="5039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ZoneTexte 68">
              <a:extLst>
                <a:ext uri="{FF2B5EF4-FFF2-40B4-BE49-F238E27FC236}">
                  <a16:creationId xmlns:a16="http://schemas.microsoft.com/office/drawing/2014/main" id="{F2F84BFC-5B44-4EEC-80C4-A78E4B8495F6}"/>
                </a:ext>
              </a:extLst>
            </p:cNvPr>
            <p:cNvSpPr txBox="1"/>
            <p:nvPr/>
          </p:nvSpPr>
          <p:spPr>
            <a:xfrm>
              <a:off x="2743047" y="5208963"/>
              <a:ext cx="569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/>
                <a:t>(+1n)</a:t>
              </a:r>
            </a:p>
          </p:txBody>
        </p:sp>
        <p:sp>
          <p:nvSpPr>
            <p:cNvPr id="57" name="ZoneTexte 69">
              <a:extLst>
                <a:ext uri="{FF2B5EF4-FFF2-40B4-BE49-F238E27FC236}">
                  <a16:creationId xmlns:a16="http://schemas.microsoft.com/office/drawing/2014/main" id="{D92D78F1-A5C0-48E1-B8BC-46CEC7F8000B}"/>
                </a:ext>
              </a:extLst>
            </p:cNvPr>
            <p:cNvSpPr txBox="1"/>
            <p:nvPr/>
          </p:nvSpPr>
          <p:spPr>
            <a:xfrm>
              <a:off x="1020305" y="6288025"/>
              <a:ext cx="1514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aseline="30000"/>
                <a:t>82</a:t>
              </a:r>
              <a:r>
                <a:rPr lang="fr-FR" sz="1400"/>
                <a:t>Ge (</a:t>
              </a:r>
              <a:r>
                <a:rPr lang="fr-FR" sz="1400" err="1"/>
                <a:t>gs</a:t>
              </a:r>
              <a:r>
                <a:rPr lang="fr-FR" sz="1400"/>
                <a:t>)</a:t>
              </a:r>
            </a:p>
          </p:txBody>
        </p:sp>
        <p:sp>
          <p:nvSpPr>
            <p:cNvPr id="58" name="ZoneTexte 70">
              <a:extLst>
                <a:ext uri="{FF2B5EF4-FFF2-40B4-BE49-F238E27FC236}">
                  <a16:creationId xmlns:a16="http://schemas.microsoft.com/office/drawing/2014/main" id="{86B21FA8-7408-4B6F-8AC1-524A1A2D037B}"/>
                </a:ext>
              </a:extLst>
            </p:cNvPr>
            <p:cNvSpPr txBox="1"/>
            <p:nvPr/>
          </p:nvSpPr>
          <p:spPr>
            <a:xfrm>
              <a:off x="2962604" y="6300924"/>
              <a:ext cx="23473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aseline="30000"/>
                <a:t>83</a:t>
              </a:r>
              <a:r>
                <a:rPr lang="fr-FR" sz="1400"/>
                <a:t>Ge: </a:t>
              </a:r>
              <a:r>
                <a:rPr lang="fr-FR" sz="1400" err="1"/>
                <a:t>sp</a:t>
              </a:r>
              <a:r>
                <a:rPr lang="fr-FR" sz="1400"/>
                <a:t>. states </a:t>
              </a:r>
              <a:r>
                <a:rPr lang="fr-FR" sz="1000"/>
                <a:t>(5/2+,3/2+,7/2+)</a:t>
              </a:r>
            </a:p>
          </p:txBody>
        </p:sp>
        <p:sp>
          <p:nvSpPr>
            <p:cNvPr id="59" name="Line 128">
              <a:extLst>
                <a:ext uri="{FF2B5EF4-FFF2-40B4-BE49-F238E27FC236}">
                  <a16:creationId xmlns:a16="http://schemas.microsoft.com/office/drawing/2014/main" id="{1F22BABF-41CD-40EF-9125-57B9C766DE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9913" y="4956503"/>
              <a:ext cx="539999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128">
              <a:extLst>
                <a:ext uri="{FF2B5EF4-FFF2-40B4-BE49-F238E27FC236}">
                  <a16:creationId xmlns:a16="http://schemas.microsoft.com/office/drawing/2014/main" id="{A51AACBB-4BAA-4992-80B1-6123379225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0369" y="4876879"/>
              <a:ext cx="539999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Text Box 151">
              <a:extLst>
                <a:ext uri="{FF2B5EF4-FFF2-40B4-BE49-F238E27FC236}">
                  <a16:creationId xmlns:a16="http://schemas.microsoft.com/office/drawing/2014/main" id="{55445310-29C9-41E1-8D6B-741241514A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9993" y="4769976"/>
              <a:ext cx="37172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000"/>
                <a:t>d</a:t>
              </a:r>
              <a:r>
                <a:rPr lang="fr-FR" sz="1000" baseline="-25000"/>
                <a:t>3/2</a:t>
              </a:r>
            </a:p>
          </p:txBody>
        </p:sp>
        <p:sp>
          <p:nvSpPr>
            <p:cNvPr id="62" name="Text Box 151">
              <a:extLst>
                <a:ext uri="{FF2B5EF4-FFF2-40B4-BE49-F238E27FC236}">
                  <a16:creationId xmlns:a16="http://schemas.microsoft.com/office/drawing/2014/main" id="{C48407E9-F5DE-40A7-8C36-CAD0E8BAD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9498" y="4763129"/>
              <a:ext cx="38343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000"/>
                <a:t>d</a:t>
              </a:r>
              <a:r>
                <a:rPr lang="fr-FR" sz="1000" baseline="-25000"/>
                <a:t>3/2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319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alibri"/>
                <a:cs typeface="Calibri"/>
              </a:rPr>
              <a:t>Transfer reactions – F. </a:t>
            </a:r>
            <a:r>
              <a:rPr lang="it-IT" b="1" err="1">
                <a:solidFill>
                  <a:schemeClr val="bg1"/>
                </a:solidFill>
                <a:latin typeface="Calibri"/>
                <a:cs typeface="Calibri"/>
              </a:rPr>
              <a:t>Flavigny</a:t>
            </a:r>
            <a:endParaRPr lang="it-IT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i="1">
                <a:solidFill>
                  <a:srgbClr val="002948"/>
                </a:solidFill>
                <a:latin typeface="Calibri"/>
                <a:cs typeface="Calibri"/>
              </a:rPr>
              <a:t>Andrea Gottardo</a:t>
            </a:r>
            <a:endParaRPr lang="it-IT" sz="105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Rectangle à coins arrondis 135">
            <a:extLst>
              <a:ext uri="{FF2B5EF4-FFF2-40B4-BE49-F238E27FC236}">
                <a16:creationId xmlns:a16="http://schemas.microsoft.com/office/drawing/2014/main" id="{5A1FF9D2-5A73-433E-B08B-982FB46CF90A}"/>
              </a:ext>
            </a:extLst>
          </p:cNvPr>
          <p:cNvSpPr/>
          <p:nvPr/>
        </p:nvSpPr>
        <p:spPr>
          <a:xfrm>
            <a:off x="296563" y="807308"/>
            <a:ext cx="4407242" cy="5914481"/>
          </a:xfrm>
          <a:prstGeom prst="roundRect">
            <a:avLst>
              <a:gd name="adj" fmla="val 5217"/>
            </a:avLst>
          </a:prstGeom>
          <a:solidFill>
            <a:srgbClr val="FFFFFF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7">
            <a:extLst>
              <a:ext uri="{FF2B5EF4-FFF2-40B4-BE49-F238E27FC236}">
                <a16:creationId xmlns:a16="http://schemas.microsoft.com/office/drawing/2014/main" id="{0F3C5768-1D49-4FC3-98D8-D125811224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 bwMode="auto">
          <a:xfrm rot="11721553">
            <a:off x="497764" y="2094499"/>
            <a:ext cx="1365845" cy="138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34AB4343-D342-4893-BD78-5D7B43A76AB2}"/>
              </a:ext>
            </a:extLst>
          </p:cNvPr>
          <p:cNvSpPr txBox="1"/>
          <p:nvPr/>
        </p:nvSpPr>
        <p:spPr>
          <a:xfrm>
            <a:off x="600944" y="830175"/>
            <a:ext cx="378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accent4">
                    <a:lumMod val="75000"/>
                  </a:schemeClr>
                </a:solidFill>
              </a:rPr>
              <a:t>GRIT + AGATA setup</a:t>
            </a:r>
            <a:endParaRPr lang="fr-FR" b="1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itre 9">
            <a:extLst>
              <a:ext uri="{FF2B5EF4-FFF2-40B4-BE49-F238E27FC236}">
                <a16:creationId xmlns:a16="http://schemas.microsoft.com/office/drawing/2014/main" id="{A7BA157B-BD81-4D38-A196-C4AC50DFB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8" y="279603"/>
            <a:ext cx="6867548" cy="714380"/>
          </a:xfrm>
        </p:spPr>
        <p:txBody>
          <a:bodyPr/>
          <a:lstStyle/>
          <a:p>
            <a:r>
              <a:rPr lang="en-US" sz="2000" b="1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 reaction studies: tools and technique</a:t>
            </a:r>
            <a:endParaRPr lang="fr-FR" b="1">
              <a:solidFill>
                <a:srgbClr val="007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A74A6BEA-48FD-4A8B-BD1C-CCEB244ADC8F}"/>
              </a:ext>
            </a:extLst>
          </p:cNvPr>
          <p:cNvSpPr txBox="1"/>
          <p:nvPr/>
        </p:nvSpPr>
        <p:spPr>
          <a:xfrm>
            <a:off x="412379" y="4337441"/>
            <a:ext cx="4217950" cy="232108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>
                <a:latin typeface="Calibri"/>
                <a:cs typeface="Calibri Light"/>
              </a:rPr>
              <a:t>High efficiency for particles and </a:t>
            </a:r>
            <a:r>
              <a:rPr lang="el-GR" sz="1400" b="1">
                <a:latin typeface="Times New Roman"/>
                <a:cs typeface="Times New Roman"/>
              </a:rPr>
              <a:t>γ</a:t>
            </a:r>
            <a:r>
              <a:rPr lang="en-GB" sz="1400">
                <a:latin typeface="Calibri"/>
                <a:cs typeface="Calibri Light"/>
              </a:rPr>
              <a:t>-rays</a:t>
            </a:r>
          </a:p>
          <a:p>
            <a:pPr lvl="1">
              <a:lnSpc>
                <a:spcPct val="150000"/>
              </a:lnSpc>
            </a:pPr>
            <a:r>
              <a:rPr lang="en-GB" sz="1400">
                <a:latin typeface="Calibri"/>
                <a:cs typeface="Calibri Light"/>
              </a:rPr>
              <a:t> (many reactions channels meas. simultaneously)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>
                <a:latin typeface="Calibri"/>
                <a:cs typeface="Calibri Light"/>
              </a:rPr>
              <a:t>High granularity   (strip pitch &lt; 1 mm)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>
                <a:latin typeface="Calibri"/>
                <a:cs typeface="Calibri Light"/>
              </a:rPr>
              <a:t>Large dynamical range 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>
                <a:latin typeface="Calibri"/>
                <a:cs typeface="Calibri Light"/>
              </a:rPr>
              <a:t> Special targets (Cooled </a:t>
            </a:r>
            <a:r>
              <a:rPr lang="en-GB" sz="1400" baseline="30000">
                <a:latin typeface="Calibri"/>
                <a:cs typeface="Calibri Light"/>
              </a:rPr>
              <a:t>3,4</a:t>
            </a:r>
            <a:r>
              <a:rPr lang="en-GB" sz="1400">
                <a:latin typeface="Calibri"/>
                <a:cs typeface="Calibri Light"/>
              </a:rPr>
              <a:t>He cell, pure H, tritium)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>
                <a:latin typeface="Calibri"/>
                <a:cs typeface="Calibri Light"/>
              </a:rPr>
              <a:t> PID using Pulse Shape Analysis techniques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>
                <a:latin typeface="Calibri"/>
                <a:cs typeface="Calibri Light"/>
              </a:rPr>
              <a:t> New Integrated electronics</a:t>
            </a:r>
          </a:p>
        </p:txBody>
      </p:sp>
      <p:sp>
        <p:nvSpPr>
          <p:cNvPr id="17" name="Rectangle à coins arrondis 135">
            <a:extLst>
              <a:ext uri="{FF2B5EF4-FFF2-40B4-BE49-F238E27FC236}">
                <a16:creationId xmlns:a16="http://schemas.microsoft.com/office/drawing/2014/main" id="{42504C26-2BDE-46DC-ACEE-9E252AA81595}"/>
              </a:ext>
            </a:extLst>
          </p:cNvPr>
          <p:cNvSpPr/>
          <p:nvPr/>
        </p:nvSpPr>
        <p:spPr>
          <a:xfrm>
            <a:off x="4819621" y="807308"/>
            <a:ext cx="7281763" cy="5914481"/>
          </a:xfrm>
          <a:prstGeom prst="roundRect">
            <a:avLst>
              <a:gd name="adj" fmla="val 5217"/>
            </a:avLst>
          </a:prstGeom>
          <a:solidFill>
            <a:srgbClr val="FFFFFF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20">
            <a:extLst>
              <a:ext uri="{FF2B5EF4-FFF2-40B4-BE49-F238E27FC236}">
                <a16:creationId xmlns:a16="http://schemas.microsoft.com/office/drawing/2014/main" id="{04AD34C0-3510-4CC0-9B47-976540CA683E}"/>
              </a:ext>
            </a:extLst>
          </p:cNvPr>
          <p:cNvSpPr txBox="1"/>
          <p:nvPr/>
        </p:nvSpPr>
        <p:spPr>
          <a:xfrm>
            <a:off x="6990076" y="845564"/>
            <a:ext cx="37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accent4">
                    <a:lumMod val="75000"/>
                  </a:schemeClr>
                </a:solidFill>
              </a:rPr>
              <a:t>Illustration of </a:t>
            </a:r>
            <a:r>
              <a:rPr lang="fr-FR" b="1" err="1">
                <a:solidFill>
                  <a:schemeClr val="accent4">
                    <a:lumMod val="75000"/>
                  </a:schemeClr>
                </a:solidFill>
              </a:rPr>
              <a:t>p-</a:t>
            </a:r>
            <a:r>
              <a:rPr lang="fr-FR" b="1" err="1">
                <a:solidFill>
                  <a:schemeClr val="accent4">
                    <a:lumMod val="75000"/>
                  </a:schemeClr>
                </a:solidFill>
                <a:latin typeface="Symbol" pitchFamily="2" charset="2"/>
              </a:rPr>
              <a:t>g</a:t>
            </a:r>
            <a:r>
              <a:rPr lang="fr-FR" b="1">
                <a:solidFill>
                  <a:schemeClr val="accent4">
                    <a:lumMod val="75000"/>
                  </a:schemeClr>
                </a:solidFill>
                <a:latin typeface="Symbol" pitchFamily="2" charset="2"/>
              </a:rPr>
              <a:t> </a:t>
            </a:r>
            <a:r>
              <a:rPr lang="fr-FR" b="1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capabilities</a:t>
            </a:r>
            <a:endParaRPr lang="fr-FR" b="1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ZoneTexte 21">
            <a:extLst>
              <a:ext uri="{FF2B5EF4-FFF2-40B4-BE49-F238E27FC236}">
                <a16:creationId xmlns:a16="http://schemas.microsoft.com/office/drawing/2014/main" id="{F4A899CA-9988-4C5A-AB1A-6250F74C3CA6}"/>
              </a:ext>
            </a:extLst>
          </p:cNvPr>
          <p:cNvSpPr txBox="1"/>
          <p:nvPr/>
        </p:nvSpPr>
        <p:spPr>
          <a:xfrm>
            <a:off x="4925333" y="1434075"/>
            <a:ext cx="3308614" cy="1674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400" b="1" err="1">
                <a:latin typeface="Calibri" panose="020F0502020204030204" pitchFamily="34" charset="0"/>
                <a:cs typeface="Calibri" panose="020F0502020204030204" pitchFamily="34" charset="0"/>
              </a:rPr>
              <a:t>odd-odd</a:t>
            </a:r>
            <a:r>
              <a:rPr lang="fr-FR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baseline="30000"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fr-FR" sz="1400" b="1"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fr-FR" sz="140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aseline="30000"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K(</a:t>
            </a:r>
            <a:r>
              <a:rPr lang="fr-FR" sz="1400" err="1">
                <a:latin typeface="Calibri" panose="020F0502020204030204" pitchFamily="34" charset="0"/>
                <a:cs typeface="Calibri" panose="020F0502020204030204" pitchFamily="34" charset="0"/>
              </a:rPr>
              <a:t>d,p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FR" sz="1400" b="1" err="1"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fr-FR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of states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err="1">
                <a:latin typeface="Calibri" panose="020F0502020204030204" pitchFamily="34" charset="0"/>
                <a:cs typeface="Calibri" panose="020F0502020204030204" pitchFamily="34" charset="0"/>
              </a:rPr>
              <a:t>Courtesy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400" b="1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fr-FR" sz="1400" b="1" err="1">
                <a:latin typeface="Calibri" panose="020F0502020204030204" pitchFamily="34" charset="0"/>
                <a:cs typeface="Calibri" panose="020F0502020204030204" pitchFamily="34" charset="0"/>
              </a:rPr>
              <a:t>Paxman</a:t>
            </a:r>
            <a:r>
              <a:rPr lang="fr-FR" sz="1400" b="1">
                <a:latin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fr-FR" sz="1400" b="1" err="1">
                <a:latin typeface="Calibri" panose="020F0502020204030204" pitchFamily="34" charset="0"/>
                <a:cs typeface="Calibri" panose="020F0502020204030204" pitchFamily="34" charset="0"/>
              </a:rPr>
              <a:t>Univ</a:t>
            </a:r>
            <a:r>
              <a:rPr lang="fr-FR" sz="1400" b="1">
                <a:latin typeface="Calibri" panose="020F0502020204030204" pitchFamily="34" charset="0"/>
                <a:cs typeface="Calibri" panose="020F0502020204030204" pitchFamily="34" charset="0"/>
              </a:rPr>
              <a:t>. of Surrey)</a:t>
            </a:r>
            <a:endParaRPr lang="fr-FR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GRIT prototype </a:t>
            </a:r>
          </a:p>
          <a:p>
            <a:pPr>
              <a:lnSpc>
                <a:spcPct val="150000"/>
              </a:lnSpc>
            </a:pP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     (MUGAST) + AGATA @ GANIL</a:t>
            </a:r>
          </a:p>
        </p:txBody>
      </p:sp>
      <p:pic>
        <p:nvPicPr>
          <p:cNvPr id="22" name="Image 23">
            <a:extLst>
              <a:ext uri="{FF2B5EF4-FFF2-40B4-BE49-F238E27FC236}">
                <a16:creationId xmlns:a16="http://schemas.microsoft.com/office/drawing/2014/main" id="{A2762B55-D5BE-40E3-8E82-4A1F181508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3947" y="1391958"/>
            <a:ext cx="3828076" cy="1998350"/>
          </a:xfrm>
          <a:prstGeom prst="rect">
            <a:avLst/>
          </a:prstGeom>
        </p:spPr>
      </p:pic>
      <p:sp>
        <p:nvSpPr>
          <p:cNvPr id="23" name="ZoneTexte 24">
            <a:extLst>
              <a:ext uri="{FF2B5EF4-FFF2-40B4-BE49-F238E27FC236}">
                <a16:creationId xmlns:a16="http://schemas.microsoft.com/office/drawing/2014/main" id="{51DE23B4-FBD7-4590-85CE-DF591FF8156F}"/>
              </a:ext>
            </a:extLst>
          </p:cNvPr>
          <p:cNvSpPr txBox="1"/>
          <p:nvPr/>
        </p:nvSpPr>
        <p:spPr>
          <a:xfrm rot="20016782">
            <a:off x="8935637" y="1795859"/>
            <a:ext cx="278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>
                <a:solidFill>
                  <a:schemeClr val="bg2"/>
                </a:solidFill>
              </a:rPr>
              <a:t>Preliminary</a:t>
            </a:r>
          </a:p>
        </p:txBody>
      </p:sp>
      <p:pic>
        <p:nvPicPr>
          <p:cNvPr id="24" name="Image 25">
            <a:extLst>
              <a:ext uri="{FF2B5EF4-FFF2-40B4-BE49-F238E27FC236}">
                <a16:creationId xmlns:a16="http://schemas.microsoft.com/office/drawing/2014/main" id="{41622FF3-CF6F-4591-9A06-CAC76A2784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95" t="9758" r="1889"/>
          <a:stretch/>
        </p:blipFill>
        <p:spPr>
          <a:xfrm>
            <a:off x="5086848" y="3386411"/>
            <a:ext cx="3755063" cy="3290893"/>
          </a:xfrm>
          <a:prstGeom prst="rect">
            <a:avLst/>
          </a:prstGeom>
        </p:spPr>
      </p:pic>
      <p:sp>
        <p:nvSpPr>
          <p:cNvPr id="25" name="ZoneTexte 26">
            <a:extLst>
              <a:ext uri="{FF2B5EF4-FFF2-40B4-BE49-F238E27FC236}">
                <a16:creationId xmlns:a16="http://schemas.microsoft.com/office/drawing/2014/main" id="{FCDE70F5-0F6C-4873-A2AA-C5205AEFA6C9}"/>
              </a:ext>
            </a:extLst>
          </p:cNvPr>
          <p:cNvSpPr txBox="1"/>
          <p:nvPr/>
        </p:nvSpPr>
        <p:spPr>
          <a:xfrm rot="20016782">
            <a:off x="5404062" y="4170566"/>
            <a:ext cx="278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>
                <a:solidFill>
                  <a:schemeClr val="bg2"/>
                </a:solidFill>
              </a:rPr>
              <a:t>Preliminary</a:t>
            </a:r>
          </a:p>
        </p:txBody>
      </p:sp>
      <p:pic>
        <p:nvPicPr>
          <p:cNvPr id="26" name="Image 27">
            <a:extLst>
              <a:ext uri="{FF2B5EF4-FFF2-40B4-BE49-F238E27FC236}">
                <a16:creationId xmlns:a16="http://schemas.microsoft.com/office/drawing/2014/main" id="{F6851F8D-FB78-4C5F-980B-3116A0CA3D9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017"/>
          <a:stretch/>
        </p:blipFill>
        <p:spPr>
          <a:xfrm>
            <a:off x="9077479" y="3390308"/>
            <a:ext cx="2388550" cy="3237095"/>
          </a:xfrm>
          <a:prstGeom prst="rect">
            <a:avLst/>
          </a:prstGeom>
        </p:spPr>
      </p:pic>
      <p:sp>
        <p:nvSpPr>
          <p:cNvPr id="27" name="ZoneTexte 28">
            <a:extLst>
              <a:ext uri="{FF2B5EF4-FFF2-40B4-BE49-F238E27FC236}">
                <a16:creationId xmlns:a16="http://schemas.microsoft.com/office/drawing/2014/main" id="{C61F46AE-1ED3-4667-9622-8297AD77FC67}"/>
              </a:ext>
            </a:extLst>
          </p:cNvPr>
          <p:cNvSpPr txBox="1"/>
          <p:nvPr/>
        </p:nvSpPr>
        <p:spPr>
          <a:xfrm rot="20299658">
            <a:off x="8960590" y="4418645"/>
            <a:ext cx="2639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>
                <a:solidFill>
                  <a:schemeClr val="bg2"/>
                </a:solidFill>
              </a:rPr>
              <a:t>Preliminary</a:t>
            </a:r>
          </a:p>
        </p:txBody>
      </p:sp>
      <p:pic>
        <p:nvPicPr>
          <p:cNvPr id="28" name="Image 4">
            <a:extLst>
              <a:ext uri="{FF2B5EF4-FFF2-40B4-BE49-F238E27FC236}">
                <a16:creationId xmlns:a16="http://schemas.microsoft.com/office/drawing/2014/main" id="{662774F9-DBD0-49FF-A24C-A3CEFA6B90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7924" y="1256596"/>
            <a:ext cx="2773400" cy="2987917"/>
          </a:xfrm>
          <a:prstGeom prst="rect">
            <a:avLst/>
          </a:prstGeom>
        </p:spPr>
      </p:pic>
      <p:sp>
        <p:nvSpPr>
          <p:cNvPr id="29" name="ZoneTexte 35">
            <a:extLst>
              <a:ext uri="{FF2B5EF4-FFF2-40B4-BE49-F238E27FC236}">
                <a16:creationId xmlns:a16="http://schemas.microsoft.com/office/drawing/2014/main" id="{66088072-2AAA-4E7D-928C-44EC2672B780}"/>
              </a:ext>
            </a:extLst>
          </p:cNvPr>
          <p:cNvSpPr txBox="1"/>
          <p:nvPr/>
        </p:nvSpPr>
        <p:spPr>
          <a:xfrm>
            <a:off x="442681" y="1603873"/>
            <a:ext cx="126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chemeClr val="accent4">
                    <a:lumMod val="75000"/>
                  </a:schemeClr>
                </a:solidFill>
              </a:rPr>
              <a:t>GRIT</a:t>
            </a:r>
          </a:p>
          <a:p>
            <a:pPr algn="ctr"/>
            <a:r>
              <a:rPr lang="fr-FR" sz="1400">
                <a:solidFill>
                  <a:schemeClr val="accent4">
                    <a:lumMod val="75000"/>
                  </a:schemeClr>
                </a:solidFill>
              </a:rPr>
              <a:t>4</a:t>
            </a:r>
            <a:r>
              <a:rPr lang="fr-FR" sz="1400">
                <a:solidFill>
                  <a:schemeClr val="accent4">
                    <a:lumMod val="75000"/>
                  </a:schemeClr>
                </a:solidFill>
                <a:latin typeface="Symbol" pitchFamily="2" charset="2"/>
              </a:rPr>
              <a:t>p</a:t>
            </a:r>
            <a:r>
              <a:rPr lang="fr-FR" sz="1400">
                <a:solidFill>
                  <a:schemeClr val="accent4">
                    <a:lumMod val="75000"/>
                  </a:schemeClr>
                </a:solidFill>
              </a:rPr>
              <a:t> Si </a:t>
            </a:r>
            <a:r>
              <a:rPr lang="fr-FR" sz="1400" err="1">
                <a:solidFill>
                  <a:schemeClr val="accent4">
                    <a:lumMod val="75000"/>
                  </a:schemeClr>
                </a:solidFill>
              </a:rPr>
              <a:t>array</a:t>
            </a:r>
            <a:endParaRPr lang="fr-FR" sz="140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3501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106554</TotalTime>
  <Words>2386</Words>
  <Application>Microsoft Macintosh PowerPoint</Application>
  <PresentationFormat>Widescreen</PresentationFormat>
  <Paragraphs>490</Paragraphs>
  <Slides>32</Slides>
  <Notes>10</Notes>
  <HiddenSlides>6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32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Comic Sans MS</vt:lpstr>
      <vt:lpstr>Georgia</vt:lpstr>
      <vt:lpstr>Palatino</vt:lpstr>
      <vt:lpstr>StarSymbol</vt:lpstr>
      <vt:lpstr>Symbol</vt:lpstr>
      <vt:lpstr>Times New Roman</vt:lpstr>
      <vt:lpstr>Trebuchet MS</vt:lpstr>
      <vt:lpstr>Wingdings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Shell evolution: Neutron Addition at/around N=50</vt:lpstr>
      <vt:lpstr>Transfer reaction studies: tools and technique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Fission and sub barrier fusion</vt:lpstr>
      <vt:lpstr>Fission and sub barrier fusion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New experimental setups – Low energy</vt:lpstr>
      <vt:lpstr>New experimental setups – Low energy</vt:lpstr>
      <vt:lpstr>Multi-Reflection Time-Of-Flight Mass-Separator</vt:lpstr>
      <vt:lpstr>New experimental setups – Accelerated beams</vt:lpstr>
      <vt:lpstr>New experimental setups – Accelerated beams</vt:lpstr>
      <vt:lpstr>Upgrade of the LNL resident  γ-ray array </vt:lpstr>
      <vt:lpstr>Options to be investigated for ion detection at very forward angles</vt:lpstr>
      <vt:lpstr>Ion detection with gas-filled magnetic spectrometers </vt:lpstr>
      <vt:lpstr>Heavy ion recoil separator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Windows User</dc:creator>
  <dc:description/>
  <cp:lastModifiedBy>Andrea Gottardo</cp:lastModifiedBy>
  <cp:revision>1819</cp:revision>
  <dcterms:created xsi:type="dcterms:W3CDTF">2017-10-19T14:12:55Z</dcterms:created>
  <dcterms:modified xsi:type="dcterms:W3CDTF">2024-04-02T21:09:05Z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Widescreen</vt:lpwstr>
  </property>
  <property fmtid="{D5CDD505-2E9C-101B-9397-08002B2CF9AE}" pid="4" name="Slides">
    <vt:i4>10</vt:i4>
  </property>
</Properties>
</file>