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9"/>
  </p:notesMasterIdLst>
  <p:sldIdLst>
    <p:sldId id="284" r:id="rId2"/>
    <p:sldId id="313" r:id="rId3"/>
    <p:sldId id="290" r:id="rId4"/>
    <p:sldId id="279" r:id="rId5"/>
    <p:sldId id="291" r:id="rId6"/>
    <p:sldId id="297" r:id="rId7"/>
    <p:sldId id="280" r:id="rId8"/>
    <p:sldId id="292" r:id="rId9"/>
    <p:sldId id="295" r:id="rId10"/>
    <p:sldId id="293" r:id="rId11"/>
    <p:sldId id="296" r:id="rId12"/>
    <p:sldId id="317" r:id="rId13"/>
    <p:sldId id="318" r:id="rId14"/>
    <p:sldId id="299" r:id="rId15"/>
    <p:sldId id="298" r:id="rId16"/>
    <p:sldId id="261" r:id="rId17"/>
    <p:sldId id="264" r:id="rId18"/>
    <p:sldId id="262" r:id="rId19"/>
    <p:sldId id="257" r:id="rId20"/>
    <p:sldId id="282" r:id="rId21"/>
    <p:sldId id="269" r:id="rId22"/>
    <p:sldId id="266" r:id="rId23"/>
    <p:sldId id="277" r:id="rId24"/>
    <p:sldId id="306" r:id="rId25"/>
    <p:sldId id="308" r:id="rId26"/>
    <p:sldId id="319" r:id="rId27"/>
    <p:sldId id="311" r:id="rId28"/>
    <p:sldId id="304" r:id="rId29"/>
    <p:sldId id="302" r:id="rId30"/>
    <p:sldId id="309" r:id="rId31"/>
    <p:sldId id="314" r:id="rId32"/>
    <p:sldId id="305" r:id="rId33"/>
    <p:sldId id="325" r:id="rId34"/>
    <p:sldId id="263" r:id="rId35"/>
    <p:sldId id="300" r:id="rId36"/>
    <p:sldId id="310" r:id="rId37"/>
    <p:sldId id="315" r:id="rId38"/>
    <p:sldId id="316" r:id="rId39"/>
    <p:sldId id="307" r:id="rId40"/>
    <p:sldId id="275" r:id="rId41"/>
    <p:sldId id="267" r:id="rId42"/>
    <p:sldId id="321" r:id="rId43"/>
    <p:sldId id="320" r:id="rId44"/>
    <p:sldId id="322" r:id="rId45"/>
    <p:sldId id="324" r:id="rId46"/>
    <p:sldId id="323" r:id="rId47"/>
    <p:sldId id="303" r:id="rId48"/>
    <p:sldId id="283" r:id="rId49"/>
    <p:sldId id="294" r:id="rId50"/>
    <p:sldId id="285" r:id="rId51"/>
    <p:sldId id="286" r:id="rId52"/>
    <p:sldId id="287" r:id="rId53"/>
    <p:sldId id="288" r:id="rId54"/>
    <p:sldId id="289" r:id="rId55"/>
    <p:sldId id="270" r:id="rId56"/>
    <p:sldId id="301" r:id="rId57"/>
    <p:sldId id="268"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FF6565"/>
    <a:srgbClr val="FFFFAB"/>
    <a:srgbClr val="0000FF"/>
    <a:srgbClr val="02BE06"/>
    <a:srgbClr val="EAB200"/>
    <a:srgbClr val="FF9F9F"/>
    <a:srgbClr val="EF9C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31" autoAdjust="0"/>
    <p:restoredTop sz="94660"/>
  </p:normalViewPr>
  <p:slideViewPr>
    <p:cSldViewPr snapToGrid="0">
      <p:cViewPr varScale="1">
        <p:scale>
          <a:sx n="79" d="100"/>
          <a:sy n="79" d="100"/>
        </p:scale>
        <p:origin x="100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070AC0-8FCC-4F1F-9B5A-4F694755888A}" type="doc">
      <dgm:prSet loTypeId="urn:microsoft.com/office/officeart/2016/7/layout/BasicLinearProcessNumbered" loCatId="process" qsTypeId="urn:microsoft.com/office/officeart/2005/8/quickstyle/simple2" qsCatId="simple" csTypeId="urn:microsoft.com/office/officeart/2005/8/colors/colorful2" csCatId="colorful" phldr="1"/>
      <dgm:spPr/>
      <dgm:t>
        <a:bodyPr/>
        <a:lstStyle/>
        <a:p>
          <a:endParaRPr lang="en-US"/>
        </a:p>
      </dgm:t>
    </dgm:pt>
    <dgm:pt modelId="{06B3E6BF-5AE7-4708-A838-5340A48AABDE}">
      <dgm:prSet/>
      <dgm:spPr/>
      <dgm:t>
        <a:bodyPr/>
        <a:lstStyle/>
        <a:p>
          <a:r>
            <a:rPr lang="it-IT" u="sng"/>
            <a:t>Replace some of the silicon tracking modules</a:t>
          </a:r>
          <a:endParaRPr lang="en-US"/>
        </a:p>
      </dgm:t>
    </dgm:pt>
    <dgm:pt modelId="{32862ED9-BB70-4B44-963F-F233A01D34C0}" type="parTrans" cxnId="{13CE3058-F3CC-45DE-9EFB-ADADD9C92A7D}">
      <dgm:prSet/>
      <dgm:spPr/>
      <dgm:t>
        <a:bodyPr/>
        <a:lstStyle/>
        <a:p>
          <a:endParaRPr lang="en-US"/>
        </a:p>
      </dgm:t>
    </dgm:pt>
    <dgm:pt modelId="{79015CC5-D1D9-460A-BED3-C0D0C79273D7}" type="sibTrans" cxnId="{13CE3058-F3CC-45DE-9EFB-ADADD9C92A7D}">
      <dgm:prSet phldrT="1" phldr="0"/>
      <dgm:spPr/>
      <dgm:t>
        <a:bodyPr/>
        <a:lstStyle/>
        <a:p>
          <a:r>
            <a:rPr lang="en-US"/>
            <a:t>1</a:t>
          </a:r>
        </a:p>
      </dgm:t>
    </dgm:pt>
    <dgm:pt modelId="{4EA35E74-8CFF-484C-9011-AA30E5C8A988}">
      <dgm:prSet/>
      <dgm:spPr/>
      <dgm:t>
        <a:bodyPr/>
        <a:lstStyle/>
        <a:p>
          <a:r>
            <a:rPr lang="it-IT"/>
            <a:t>Using spare sensors and hybrid circuits inherited from the PAMELA experiment</a:t>
          </a:r>
          <a:endParaRPr lang="en-US"/>
        </a:p>
      </dgm:t>
    </dgm:pt>
    <dgm:pt modelId="{43BEAD85-38B1-4CFD-B089-C908140E6360}" type="parTrans" cxnId="{4ABA4476-BF76-42A6-8298-D32D532D86E6}">
      <dgm:prSet/>
      <dgm:spPr/>
      <dgm:t>
        <a:bodyPr/>
        <a:lstStyle/>
        <a:p>
          <a:endParaRPr lang="en-US"/>
        </a:p>
      </dgm:t>
    </dgm:pt>
    <dgm:pt modelId="{87252910-4508-460E-B1B2-80B330B33039}" type="sibTrans" cxnId="{4ABA4476-BF76-42A6-8298-D32D532D86E6}">
      <dgm:prSet/>
      <dgm:spPr/>
      <dgm:t>
        <a:bodyPr/>
        <a:lstStyle/>
        <a:p>
          <a:endParaRPr lang="en-US"/>
        </a:p>
      </dgm:t>
    </dgm:pt>
    <dgm:pt modelId="{8BD2EE9F-3F54-4131-970B-901C20D1303B}">
      <dgm:prSet/>
      <dgm:spPr/>
      <dgm:t>
        <a:bodyPr/>
        <a:lstStyle/>
        <a:p>
          <a:r>
            <a:rPr lang="it-IT" u="sng"/>
            <a:t>Subdetectors for PID (e,p,</a:t>
          </a:r>
          <a:r>
            <a:rPr lang="it-IT" u="sng">
              <a:sym typeface="Symbol" panose="05050102010706020507" pitchFamily="18" charset="2"/>
            </a:rPr>
            <a:t>)</a:t>
          </a:r>
          <a:endParaRPr lang="en-US"/>
        </a:p>
      </dgm:t>
    </dgm:pt>
    <dgm:pt modelId="{0D9DEA71-CABA-4A4A-8F18-A2D6FF9A6329}" type="parTrans" cxnId="{BB1CF92A-D230-48C4-9874-6B211EAA1282}">
      <dgm:prSet/>
      <dgm:spPr/>
      <dgm:t>
        <a:bodyPr/>
        <a:lstStyle/>
        <a:p>
          <a:endParaRPr lang="en-US"/>
        </a:p>
      </dgm:t>
    </dgm:pt>
    <dgm:pt modelId="{1769A4E7-EDE8-4E1B-9F2D-B3E705FAB474}" type="sibTrans" cxnId="{BB1CF92A-D230-48C4-9874-6B211EAA1282}">
      <dgm:prSet phldrT="2" phldr="0"/>
      <dgm:spPr/>
      <dgm:t>
        <a:bodyPr/>
        <a:lstStyle/>
        <a:p>
          <a:r>
            <a:rPr lang="en-US"/>
            <a:t>2</a:t>
          </a:r>
        </a:p>
      </dgm:t>
    </dgm:pt>
    <dgm:pt modelId="{81D28082-DEAC-48FF-B354-00AF8EF992FE}">
      <dgm:prSet/>
      <dgm:spPr/>
      <dgm:t>
        <a:bodyPr/>
        <a:lstStyle/>
        <a:p>
          <a:r>
            <a:rPr lang="it-IT"/>
            <a:t>TOF system</a:t>
          </a:r>
          <a:endParaRPr lang="en-US"/>
        </a:p>
      </dgm:t>
    </dgm:pt>
    <dgm:pt modelId="{C22CB98D-929F-4074-8D2D-E3D2FF3F22A4}" type="parTrans" cxnId="{19271B9A-1436-4880-80EF-DB70B8FC7D2E}">
      <dgm:prSet/>
      <dgm:spPr/>
      <dgm:t>
        <a:bodyPr/>
        <a:lstStyle/>
        <a:p>
          <a:endParaRPr lang="en-US"/>
        </a:p>
      </dgm:t>
    </dgm:pt>
    <dgm:pt modelId="{684EED64-FCED-4305-9012-76F553184707}" type="sibTrans" cxnId="{19271B9A-1436-4880-80EF-DB70B8FC7D2E}">
      <dgm:prSet/>
      <dgm:spPr/>
      <dgm:t>
        <a:bodyPr/>
        <a:lstStyle/>
        <a:p>
          <a:endParaRPr lang="en-US"/>
        </a:p>
      </dgm:t>
    </dgm:pt>
    <dgm:pt modelId="{6F12759C-3147-439B-B779-E519230D019A}">
      <dgm:prSet/>
      <dgm:spPr/>
      <dgm:t>
        <a:bodyPr/>
        <a:lstStyle/>
        <a:p>
          <a:r>
            <a:rPr lang="it-IT"/>
            <a:t>E.M. calorimeter</a:t>
          </a:r>
          <a:endParaRPr lang="en-US"/>
        </a:p>
      </dgm:t>
    </dgm:pt>
    <dgm:pt modelId="{ABA2AF72-2CDB-4773-8ED0-E62A635E8AF6}" type="parTrans" cxnId="{7750B760-4E97-4C04-95E2-3CD5683BECF2}">
      <dgm:prSet/>
      <dgm:spPr/>
      <dgm:t>
        <a:bodyPr/>
        <a:lstStyle/>
        <a:p>
          <a:endParaRPr lang="en-US"/>
        </a:p>
      </dgm:t>
    </dgm:pt>
    <dgm:pt modelId="{3535E6E2-EF28-4AB1-B1B2-3E20BFF194C3}" type="sibTrans" cxnId="{7750B760-4E97-4C04-95E2-3CD5683BECF2}">
      <dgm:prSet/>
      <dgm:spPr/>
      <dgm:t>
        <a:bodyPr/>
        <a:lstStyle/>
        <a:p>
          <a:endParaRPr lang="en-US"/>
        </a:p>
      </dgm:t>
    </dgm:pt>
    <dgm:pt modelId="{9BF03517-38DE-43C5-B5B0-C8F9A2C562CE}">
      <dgm:prSet/>
      <dgm:spPr/>
      <dgm:t>
        <a:bodyPr/>
        <a:lstStyle/>
        <a:p>
          <a:r>
            <a:rPr lang="it-IT"/>
            <a:t>… (Cherenkov?)</a:t>
          </a:r>
          <a:endParaRPr lang="en-US"/>
        </a:p>
      </dgm:t>
    </dgm:pt>
    <dgm:pt modelId="{73915E1C-18E2-4917-A1D4-E5AA1F03ED8F}" type="parTrans" cxnId="{7DC3FAF5-006C-46E2-9343-310BC2AB9BBC}">
      <dgm:prSet/>
      <dgm:spPr/>
      <dgm:t>
        <a:bodyPr/>
        <a:lstStyle/>
        <a:p>
          <a:endParaRPr lang="en-US"/>
        </a:p>
      </dgm:t>
    </dgm:pt>
    <dgm:pt modelId="{55748AEF-4F08-4358-8175-4373CEE41870}" type="sibTrans" cxnId="{7DC3FAF5-006C-46E2-9343-310BC2AB9BBC}">
      <dgm:prSet/>
      <dgm:spPr/>
      <dgm:t>
        <a:bodyPr/>
        <a:lstStyle/>
        <a:p>
          <a:endParaRPr lang="en-US"/>
        </a:p>
      </dgm:t>
    </dgm:pt>
    <dgm:pt modelId="{0BD4FDF2-F00C-4837-B375-9FD1F1370C6D}">
      <dgm:prSet/>
      <dgm:spPr/>
      <dgm:t>
        <a:bodyPr/>
        <a:lstStyle/>
        <a:p>
          <a:r>
            <a:rPr lang="it-IT" u="sng"/>
            <a:t>Semplification of the detector’s structure</a:t>
          </a:r>
          <a:endParaRPr lang="en-US"/>
        </a:p>
      </dgm:t>
    </dgm:pt>
    <dgm:pt modelId="{5EF72821-374E-407A-9C92-4B4926A00B86}" type="parTrans" cxnId="{92F3B882-AAE8-4EB4-8196-FC4479AE4D57}">
      <dgm:prSet/>
      <dgm:spPr/>
      <dgm:t>
        <a:bodyPr/>
        <a:lstStyle/>
        <a:p>
          <a:endParaRPr lang="en-US"/>
        </a:p>
      </dgm:t>
    </dgm:pt>
    <dgm:pt modelId="{819DC487-3E6E-4F59-8A3F-A19F15D9C0D3}" type="sibTrans" cxnId="{92F3B882-AAE8-4EB4-8196-FC4479AE4D57}">
      <dgm:prSet phldrT="3" phldr="0"/>
      <dgm:spPr/>
      <dgm:t>
        <a:bodyPr/>
        <a:lstStyle/>
        <a:p>
          <a:r>
            <a:rPr lang="en-US"/>
            <a:t>3</a:t>
          </a:r>
        </a:p>
      </dgm:t>
    </dgm:pt>
    <dgm:pt modelId="{FCF2BEF9-F088-4ABA-AD4D-9CAC56434EFA}">
      <dgm:prSet/>
      <dgm:spPr/>
      <dgm:t>
        <a:bodyPr/>
        <a:lstStyle/>
        <a:p>
          <a:r>
            <a:rPr lang="it-IT"/>
            <a:t>New DAQ system</a:t>
          </a:r>
          <a:endParaRPr lang="en-US"/>
        </a:p>
      </dgm:t>
    </dgm:pt>
    <dgm:pt modelId="{83C47E72-2866-49F0-AF36-278A7DBDC6F4}" type="parTrans" cxnId="{0193C25A-3AD0-4F89-964B-A0EFEB381312}">
      <dgm:prSet/>
      <dgm:spPr/>
      <dgm:t>
        <a:bodyPr/>
        <a:lstStyle/>
        <a:p>
          <a:endParaRPr lang="en-US"/>
        </a:p>
      </dgm:t>
    </dgm:pt>
    <dgm:pt modelId="{B8DAB799-16E6-4DC4-8502-EE3AC5F5C12E}" type="sibTrans" cxnId="{0193C25A-3AD0-4F89-964B-A0EFEB381312}">
      <dgm:prSet/>
      <dgm:spPr/>
      <dgm:t>
        <a:bodyPr/>
        <a:lstStyle/>
        <a:p>
          <a:endParaRPr lang="en-US"/>
        </a:p>
      </dgm:t>
    </dgm:pt>
    <dgm:pt modelId="{E6D82A13-A357-40B2-8CC8-E9FA24024B32}">
      <dgm:prSet/>
      <dgm:spPr/>
      <dgm:t>
        <a:bodyPr/>
        <a:lstStyle/>
        <a:p>
          <a:r>
            <a:rPr lang="it-IT"/>
            <a:t>Small electronics’ box</a:t>
          </a:r>
          <a:endParaRPr lang="en-US"/>
        </a:p>
      </dgm:t>
    </dgm:pt>
    <dgm:pt modelId="{AAB7BA0B-4F48-4023-9675-C69409A0E928}" type="parTrans" cxnId="{85F22151-5203-4178-9BD9-7A30D84B4E89}">
      <dgm:prSet/>
      <dgm:spPr/>
      <dgm:t>
        <a:bodyPr/>
        <a:lstStyle/>
        <a:p>
          <a:endParaRPr lang="en-US"/>
        </a:p>
      </dgm:t>
    </dgm:pt>
    <dgm:pt modelId="{6781AED6-8884-4E12-A072-20689AEE97D8}" type="sibTrans" cxnId="{85F22151-5203-4178-9BD9-7A30D84B4E89}">
      <dgm:prSet/>
      <dgm:spPr/>
      <dgm:t>
        <a:bodyPr/>
        <a:lstStyle/>
        <a:p>
          <a:endParaRPr lang="en-US"/>
        </a:p>
      </dgm:t>
    </dgm:pt>
    <dgm:pt modelId="{C723E067-78CA-43B0-B083-B51E5802272E}">
      <dgm:prSet custT="1"/>
      <dgm:spPr/>
      <dgm:t>
        <a:bodyPr/>
        <a:lstStyle/>
        <a:p>
          <a:r>
            <a:rPr lang="it-IT" sz="1800" u="sng"/>
            <a:t>Measure at high altitude </a:t>
          </a:r>
        </a:p>
        <a:p>
          <a:r>
            <a:rPr lang="it-IT" sz="1400" u="sng"/>
            <a:t>(3000-4500 m a.s.l.)</a:t>
          </a:r>
        </a:p>
        <a:p>
          <a:r>
            <a:rPr lang="it-IT" sz="1100"/>
            <a:t>We plan to:</a:t>
          </a:r>
          <a:endParaRPr lang="en-US" sz="1400"/>
        </a:p>
      </dgm:t>
    </dgm:pt>
    <dgm:pt modelId="{DF884427-549F-4D0F-A43F-C5DF392F47C5}" type="parTrans" cxnId="{E21A9DEA-7211-4085-A0F6-DD65366C0BA6}">
      <dgm:prSet/>
      <dgm:spPr/>
      <dgm:t>
        <a:bodyPr/>
        <a:lstStyle/>
        <a:p>
          <a:endParaRPr lang="en-US"/>
        </a:p>
      </dgm:t>
    </dgm:pt>
    <dgm:pt modelId="{A4657F60-B029-4686-B812-083DE4C38F2F}" type="sibTrans" cxnId="{E21A9DEA-7211-4085-A0F6-DD65366C0BA6}">
      <dgm:prSet phldrT="4" phldr="0"/>
      <dgm:spPr/>
      <dgm:t>
        <a:bodyPr/>
        <a:lstStyle/>
        <a:p>
          <a:r>
            <a:rPr lang="en-US"/>
            <a:t>4</a:t>
          </a:r>
        </a:p>
      </dgm:t>
    </dgm:pt>
    <dgm:pt modelId="{F53EA53F-07B2-4CF4-83A2-CA136F289C64}">
      <dgm:prSet custT="1"/>
      <dgm:spPr/>
      <dgm:t>
        <a:bodyPr/>
        <a:lstStyle/>
        <a:p>
          <a:r>
            <a:rPr lang="it-IT" sz="1100"/>
            <a:t>Test the apparatus intensively in lab.</a:t>
          </a:r>
          <a:endParaRPr lang="en-US" sz="1100"/>
        </a:p>
      </dgm:t>
    </dgm:pt>
    <dgm:pt modelId="{6825F716-9B47-4629-8A85-2973566BA6BC}" type="parTrans" cxnId="{CF512190-41EC-4B36-B376-5E8DA9DD43CA}">
      <dgm:prSet/>
      <dgm:spPr/>
      <dgm:t>
        <a:bodyPr/>
        <a:lstStyle/>
        <a:p>
          <a:endParaRPr lang="en-US"/>
        </a:p>
      </dgm:t>
    </dgm:pt>
    <dgm:pt modelId="{8D4569E2-A1AC-4C3B-B2C4-463EC94B2BB8}" type="sibTrans" cxnId="{CF512190-41EC-4B36-B376-5E8DA9DD43CA}">
      <dgm:prSet/>
      <dgm:spPr/>
      <dgm:t>
        <a:bodyPr/>
        <a:lstStyle/>
        <a:p>
          <a:endParaRPr lang="en-US"/>
        </a:p>
      </dgm:t>
    </dgm:pt>
    <dgm:pt modelId="{50F9CFD5-6350-418F-85AE-9F5BBC6ED909}">
      <dgm:prSet custT="1"/>
      <dgm:spPr/>
      <dgm:t>
        <a:bodyPr/>
        <a:lstStyle/>
        <a:p>
          <a:r>
            <a:rPr lang="it-IT" sz="1100"/>
            <a:t>Start contacts to schedule a measurement in a site at an altitude of about 4500 m a.s.l. (to be done later, as a new project)</a:t>
          </a:r>
          <a:endParaRPr lang="en-US" sz="1100"/>
        </a:p>
      </dgm:t>
    </dgm:pt>
    <dgm:pt modelId="{81C5C59A-9932-4A1B-9120-EEECB1F957BC}" type="parTrans" cxnId="{BF7A85F2-535F-40BD-A6CE-BDCF4636F2F7}">
      <dgm:prSet/>
      <dgm:spPr/>
      <dgm:t>
        <a:bodyPr/>
        <a:lstStyle/>
        <a:p>
          <a:endParaRPr lang="en-US"/>
        </a:p>
      </dgm:t>
    </dgm:pt>
    <dgm:pt modelId="{EF3D0F91-C491-4439-B39B-72484EBE559B}" type="sibTrans" cxnId="{BF7A85F2-535F-40BD-A6CE-BDCF4636F2F7}">
      <dgm:prSet/>
      <dgm:spPr/>
      <dgm:t>
        <a:bodyPr/>
        <a:lstStyle/>
        <a:p>
          <a:endParaRPr lang="en-US"/>
        </a:p>
      </dgm:t>
    </dgm:pt>
    <dgm:pt modelId="{383D7D7A-5577-411A-831E-D22254D2AC99}">
      <dgm:prSet/>
      <dgm:spPr/>
      <dgm:t>
        <a:bodyPr/>
        <a:lstStyle/>
        <a:p>
          <a:r>
            <a:rPr lang="en-US"/>
            <a:t>Easy transportation</a:t>
          </a:r>
        </a:p>
      </dgm:t>
    </dgm:pt>
    <dgm:pt modelId="{FAF90876-D94C-47A9-99A5-84F3C8D0832C}" type="parTrans" cxnId="{D8A3E50E-78C1-4642-924C-973A7538C188}">
      <dgm:prSet/>
      <dgm:spPr/>
      <dgm:t>
        <a:bodyPr/>
        <a:lstStyle/>
        <a:p>
          <a:endParaRPr lang="en-US"/>
        </a:p>
      </dgm:t>
    </dgm:pt>
    <dgm:pt modelId="{0BB4137E-5139-45D6-83E5-57CC2992284E}" type="sibTrans" cxnId="{D8A3E50E-78C1-4642-924C-973A7538C188}">
      <dgm:prSet/>
      <dgm:spPr/>
      <dgm:t>
        <a:bodyPr/>
        <a:lstStyle/>
        <a:p>
          <a:endParaRPr lang="en-US"/>
        </a:p>
      </dgm:t>
    </dgm:pt>
    <dgm:pt modelId="{8123F686-4170-4301-B56C-893F82AB9C3F}">
      <dgm:prSet/>
      <dgm:spPr/>
      <dgm:t>
        <a:bodyPr/>
        <a:lstStyle/>
        <a:p>
          <a:r>
            <a:rPr lang="en-US"/>
            <a:t>Easy installation</a:t>
          </a:r>
        </a:p>
      </dgm:t>
    </dgm:pt>
    <dgm:pt modelId="{EC3991C5-8B11-4C53-9D05-AC74BA9DDCA8}" type="parTrans" cxnId="{19D97453-EFA1-4348-B4A6-0DB1217D2EDE}">
      <dgm:prSet/>
      <dgm:spPr/>
      <dgm:t>
        <a:bodyPr/>
        <a:lstStyle/>
        <a:p>
          <a:endParaRPr lang="en-US"/>
        </a:p>
      </dgm:t>
    </dgm:pt>
    <dgm:pt modelId="{D1472CBD-11B7-4F92-99CC-F61D522B6860}" type="sibTrans" cxnId="{19D97453-EFA1-4348-B4A6-0DB1217D2EDE}">
      <dgm:prSet/>
      <dgm:spPr/>
      <dgm:t>
        <a:bodyPr/>
        <a:lstStyle/>
        <a:p>
          <a:endParaRPr lang="en-US"/>
        </a:p>
      </dgm:t>
    </dgm:pt>
    <dgm:pt modelId="{31683860-2759-4230-8BBD-850BC7697CC9}">
      <dgm:prSet custT="1"/>
      <dgm:spPr/>
      <dgm:t>
        <a:bodyPr/>
        <a:lstStyle/>
        <a:p>
          <a:r>
            <a:rPr lang="it-IT" sz="1100"/>
            <a:t>Implement a measurement in a site at an altitude of about 3000 m a.s.l.</a:t>
          </a:r>
          <a:endParaRPr lang="en-US" sz="1100"/>
        </a:p>
      </dgm:t>
    </dgm:pt>
    <dgm:pt modelId="{9B6E98AD-A072-44CE-A388-E926D350653E}" type="parTrans" cxnId="{EF93C6FF-B8A3-419B-A4D4-02975F30A60E}">
      <dgm:prSet/>
      <dgm:spPr/>
      <dgm:t>
        <a:bodyPr/>
        <a:lstStyle/>
        <a:p>
          <a:endParaRPr lang="en-US"/>
        </a:p>
      </dgm:t>
    </dgm:pt>
    <dgm:pt modelId="{89EE9E83-F24E-46C5-884D-345641695F5A}" type="sibTrans" cxnId="{EF93C6FF-B8A3-419B-A4D4-02975F30A60E}">
      <dgm:prSet/>
      <dgm:spPr/>
      <dgm:t>
        <a:bodyPr/>
        <a:lstStyle/>
        <a:p>
          <a:endParaRPr lang="en-US"/>
        </a:p>
      </dgm:t>
    </dgm:pt>
    <dgm:pt modelId="{795FC42D-45A5-4E03-9E63-B332FC762B0F}" type="pres">
      <dgm:prSet presAssocID="{42070AC0-8FCC-4F1F-9B5A-4F694755888A}" presName="Name0" presStyleCnt="0">
        <dgm:presLayoutVars>
          <dgm:animLvl val="lvl"/>
          <dgm:resizeHandles val="exact"/>
        </dgm:presLayoutVars>
      </dgm:prSet>
      <dgm:spPr/>
    </dgm:pt>
    <dgm:pt modelId="{38D2E0B7-C7E9-484F-8005-877AE73399F7}" type="pres">
      <dgm:prSet presAssocID="{06B3E6BF-5AE7-4708-A838-5340A48AABDE}" presName="compositeNode" presStyleCnt="0">
        <dgm:presLayoutVars>
          <dgm:bulletEnabled val="1"/>
        </dgm:presLayoutVars>
      </dgm:prSet>
      <dgm:spPr/>
    </dgm:pt>
    <dgm:pt modelId="{289B043B-27E7-4046-81FF-6582BB862256}" type="pres">
      <dgm:prSet presAssocID="{06B3E6BF-5AE7-4708-A838-5340A48AABDE}" presName="bgRect" presStyleLbl="bgAccFollowNode1" presStyleIdx="0" presStyleCnt="4" custScaleY="114639" custLinFactNeighborY="-4453"/>
      <dgm:spPr/>
    </dgm:pt>
    <dgm:pt modelId="{2FF1C06D-5142-4317-A7F5-0E595D288ACF}" type="pres">
      <dgm:prSet presAssocID="{79015CC5-D1D9-460A-BED3-C0D0C79273D7}" presName="sibTransNodeCircle" presStyleLbl="alignNode1" presStyleIdx="0" presStyleCnt="8" custLinFactNeighborY="-57024">
        <dgm:presLayoutVars>
          <dgm:chMax val="0"/>
          <dgm:bulletEnabled/>
        </dgm:presLayoutVars>
      </dgm:prSet>
      <dgm:spPr/>
    </dgm:pt>
    <dgm:pt modelId="{E5E922D5-8431-493E-ADC6-D064902982B9}" type="pres">
      <dgm:prSet presAssocID="{06B3E6BF-5AE7-4708-A838-5340A48AABDE}" presName="bottomLine" presStyleLbl="alignNode1" presStyleIdx="1" presStyleCnt="8">
        <dgm:presLayoutVars/>
      </dgm:prSet>
      <dgm:spPr/>
    </dgm:pt>
    <dgm:pt modelId="{CEBA19D8-E3CB-47CC-B32A-B6B374273174}" type="pres">
      <dgm:prSet presAssocID="{06B3E6BF-5AE7-4708-A838-5340A48AABDE}" presName="nodeText" presStyleLbl="bgAccFollowNode1" presStyleIdx="0" presStyleCnt="4">
        <dgm:presLayoutVars>
          <dgm:bulletEnabled val="1"/>
        </dgm:presLayoutVars>
      </dgm:prSet>
      <dgm:spPr/>
    </dgm:pt>
    <dgm:pt modelId="{DC96D599-B564-4906-97C9-7FA9FD9010F5}" type="pres">
      <dgm:prSet presAssocID="{79015CC5-D1D9-460A-BED3-C0D0C79273D7}" presName="sibTrans" presStyleCnt="0"/>
      <dgm:spPr/>
    </dgm:pt>
    <dgm:pt modelId="{03BFD7EA-F6EC-435B-98C6-1E936651F033}" type="pres">
      <dgm:prSet presAssocID="{8BD2EE9F-3F54-4131-970B-901C20D1303B}" presName="compositeNode" presStyleCnt="0">
        <dgm:presLayoutVars>
          <dgm:bulletEnabled val="1"/>
        </dgm:presLayoutVars>
      </dgm:prSet>
      <dgm:spPr/>
    </dgm:pt>
    <dgm:pt modelId="{CACC5557-1811-440C-9815-4853097B953A}" type="pres">
      <dgm:prSet presAssocID="{8BD2EE9F-3F54-4131-970B-901C20D1303B}" presName="bgRect" presStyleLbl="bgAccFollowNode1" presStyleIdx="1" presStyleCnt="4" custScaleY="114639" custLinFactNeighborY="-4446"/>
      <dgm:spPr/>
    </dgm:pt>
    <dgm:pt modelId="{4F804789-7333-472A-8A85-D74D46AAFE16}" type="pres">
      <dgm:prSet presAssocID="{1769A4E7-EDE8-4E1B-9F2D-B3E705FAB474}" presName="sibTransNodeCircle" presStyleLbl="alignNode1" presStyleIdx="2" presStyleCnt="8" custLinFactNeighborX="2281" custLinFactNeighborY="-54747">
        <dgm:presLayoutVars>
          <dgm:chMax val="0"/>
          <dgm:bulletEnabled/>
        </dgm:presLayoutVars>
      </dgm:prSet>
      <dgm:spPr/>
    </dgm:pt>
    <dgm:pt modelId="{4D3322E7-72E5-45F7-B4C8-14A9115F7CF1}" type="pres">
      <dgm:prSet presAssocID="{8BD2EE9F-3F54-4131-970B-901C20D1303B}" presName="bottomLine" presStyleLbl="alignNode1" presStyleIdx="3" presStyleCnt="8">
        <dgm:presLayoutVars/>
      </dgm:prSet>
      <dgm:spPr/>
    </dgm:pt>
    <dgm:pt modelId="{AFB731F1-91C5-45A1-B13B-D3E0AAB97508}" type="pres">
      <dgm:prSet presAssocID="{8BD2EE9F-3F54-4131-970B-901C20D1303B}" presName="nodeText" presStyleLbl="bgAccFollowNode1" presStyleIdx="1" presStyleCnt="4">
        <dgm:presLayoutVars>
          <dgm:bulletEnabled val="1"/>
        </dgm:presLayoutVars>
      </dgm:prSet>
      <dgm:spPr/>
    </dgm:pt>
    <dgm:pt modelId="{E1C66B59-2D17-49C6-841E-1E9091BA53B5}" type="pres">
      <dgm:prSet presAssocID="{1769A4E7-EDE8-4E1B-9F2D-B3E705FAB474}" presName="sibTrans" presStyleCnt="0"/>
      <dgm:spPr/>
    </dgm:pt>
    <dgm:pt modelId="{C5F2F89B-7CAC-4F6D-9114-E287458CE1F3}" type="pres">
      <dgm:prSet presAssocID="{0BD4FDF2-F00C-4837-B375-9FD1F1370C6D}" presName="compositeNode" presStyleCnt="0">
        <dgm:presLayoutVars>
          <dgm:bulletEnabled val="1"/>
        </dgm:presLayoutVars>
      </dgm:prSet>
      <dgm:spPr/>
    </dgm:pt>
    <dgm:pt modelId="{06C90896-370B-4951-94D2-5177CE5B9CEB}" type="pres">
      <dgm:prSet presAssocID="{0BD4FDF2-F00C-4837-B375-9FD1F1370C6D}" presName="bgRect" presStyleLbl="bgAccFollowNode1" presStyleIdx="2" presStyleCnt="4" custScaleY="114639" custLinFactNeighborY="-4788"/>
      <dgm:spPr/>
    </dgm:pt>
    <dgm:pt modelId="{6FA8AA53-7AFA-462F-84E4-AE7E609FCB1D}" type="pres">
      <dgm:prSet presAssocID="{819DC487-3E6E-4F59-8A3F-A19F15D9C0D3}" presName="sibTransNodeCircle" presStyleLbl="alignNode1" presStyleIdx="4" presStyleCnt="8" custLinFactNeighborX="-3422" custLinFactNeighborY="-54747">
        <dgm:presLayoutVars>
          <dgm:chMax val="0"/>
          <dgm:bulletEnabled/>
        </dgm:presLayoutVars>
      </dgm:prSet>
      <dgm:spPr/>
    </dgm:pt>
    <dgm:pt modelId="{B3762B37-1AC0-4610-83E6-ABD4384C3D8D}" type="pres">
      <dgm:prSet presAssocID="{0BD4FDF2-F00C-4837-B375-9FD1F1370C6D}" presName="bottomLine" presStyleLbl="alignNode1" presStyleIdx="5" presStyleCnt="8">
        <dgm:presLayoutVars/>
      </dgm:prSet>
      <dgm:spPr/>
    </dgm:pt>
    <dgm:pt modelId="{0055BF76-6C83-4D4B-8F47-8556A05FB740}" type="pres">
      <dgm:prSet presAssocID="{0BD4FDF2-F00C-4837-B375-9FD1F1370C6D}" presName="nodeText" presStyleLbl="bgAccFollowNode1" presStyleIdx="2" presStyleCnt="4">
        <dgm:presLayoutVars>
          <dgm:bulletEnabled val="1"/>
        </dgm:presLayoutVars>
      </dgm:prSet>
      <dgm:spPr/>
    </dgm:pt>
    <dgm:pt modelId="{789757E3-C952-49DD-87C9-FDBE8CFA4904}" type="pres">
      <dgm:prSet presAssocID="{819DC487-3E6E-4F59-8A3F-A19F15D9C0D3}" presName="sibTrans" presStyleCnt="0"/>
      <dgm:spPr/>
    </dgm:pt>
    <dgm:pt modelId="{C4AEDB7D-C871-4ACF-80F4-E23AF5043AF1}" type="pres">
      <dgm:prSet presAssocID="{C723E067-78CA-43B0-B083-B51E5802272E}" presName="compositeNode" presStyleCnt="0">
        <dgm:presLayoutVars>
          <dgm:bulletEnabled val="1"/>
        </dgm:presLayoutVars>
      </dgm:prSet>
      <dgm:spPr/>
    </dgm:pt>
    <dgm:pt modelId="{74649007-4773-4CCC-BE49-F67841F75FF6}" type="pres">
      <dgm:prSet presAssocID="{C723E067-78CA-43B0-B083-B51E5802272E}" presName="bgRect" presStyleLbl="bgAccFollowNode1" presStyleIdx="3" presStyleCnt="4" custScaleX="111811" custScaleY="112358" custLinFactNeighborY="-4788"/>
      <dgm:spPr/>
    </dgm:pt>
    <dgm:pt modelId="{99974C6C-4F98-47A7-82A4-F503E54C2D1E}" type="pres">
      <dgm:prSet presAssocID="{A4657F60-B029-4686-B812-083DE4C38F2F}" presName="sibTransNodeCircle" presStyleLbl="alignNode1" presStyleIdx="6" presStyleCnt="8" custLinFactNeighborX="-3646" custLinFactNeighborY="-50185">
        <dgm:presLayoutVars>
          <dgm:chMax val="0"/>
          <dgm:bulletEnabled/>
        </dgm:presLayoutVars>
      </dgm:prSet>
      <dgm:spPr/>
    </dgm:pt>
    <dgm:pt modelId="{75193F9D-F9D8-4980-B308-9629C414C713}" type="pres">
      <dgm:prSet presAssocID="{C723E067-78CA-43B0-B083-B51E5802272E}" presName="bottomLine" presStyleLbl="alignNode1" presStyleIdx="7" presStyleCnt="8">
        <dgm:presLayoutVars/>
      </dgm:prSet>
      <dgm:spPr/>
    </dgm:pt>
    <dgm:pt modelId="{8D49976C-2C40-4C98-8D2F-D464BBCABC39}" type="pres">
      <dgm:prSet presAssocID="{C723E067-78CA-43B0-B083-B51E5802272E}" presName="nodeText" presStyleLbl="bgAccFollowNode1" presStyleIdx="3" presStyleCnt="4">
        <dgm:presLayoutVars>
          <dgm:bulletEnabled val="1"/>
        </dgm:presLayoutVars>
      </dgm:prSet>
      <dgm:spPr/>
    </dgm:pt>
  </dgm:ptLst>
  <dgm:cxnLst>
    <dgm:cxn modelId="{EBBD840B-134A-405B-8BA0-8EE0D79791F3}" type="presOf" srcId="{81D28082-DEAC-48FF-B354-00AF8EF992FE}" destId="{AFB731F1-91C5-45A1-B13B-D3E0AAB97508}" srcOrd="0" destOrd="1" presId="urn:microsoft.com/office/officeart/2016/7/layout/BasicLinearProcessNumbered"/>
    <dgm:cxn modelId="{D8A3E50E-78C1-4642-924C-973A7538C188}" srcId="{0BD4FDF2-F00C-4837-B375-9FD1F1370C6D}" destId="{383D7D7A-5577-411A-831E-D22254D2AC99}" srcOrd="2" destOrd="0" parTransId="{FAF90876-D94C-47A9-99A5-84F3C8D0832C}" sibTransId="{0BB4137E-5139-45D6-83E5-57CC2992284E}"/>
    <dgm:cxn modelId="{351B1022-B2E5-4172-85B9-14DBE05C0899}" type="presOf" srcId="{31683860-2759-4230-8BBD-850BC7697CC9}" destId="{8D49976C-2C40-4C98-8D2F-D464BBCABC39}" srcOrd="0" destOrd="2" presId="urn:microsoft.com/office/officeart/2016/7/layout/BasicLinearProcessNumbered"/>
    <dgm:cxn modelId="{9166A928-E082-48EB-A2C3-4397A30DF3D0}" type="presOf" srcId="{C723E067-78CA-43B0-B083-B51E5802272E}" destId="{8D49976C-2C40-4C98-8D2F-D464BBCABC39}" srcOrd="1" destOrd="0" presId="urn:microsoft.com/office/officeart/2016/7/layout/BasicLinearProcessNumbered"/>
    <dgm:cxn modelId="{BB1CF92A-D230-48C4-9874-6B211EAA1282}" srcId="{42070AC0-8FCC-4F1F-9B5A-4F694755888A}" destId="{8BD2EE9F-3F54-4131-970B-901C20D1303B}" srcOrd="1" destOrd="0" parTransId="{0D9DEA71-CABA-4A4A-8F18-A2D6FF9A6329}" sibTransId="{1769A4E7-EDE8-4E1B-9F2D-B3E705FAB474}"/>
    <dgm:cxn modelId="{2063823A-2471-436F-80D1-7D2BB5B50236}" type="presOf" srcId="{06B3E6BF-5AE7-4708-A838-5340A48AABDE}" destId="{CEBA19D8-E3CB-47CC-B32A-B6B374273174}" srcOrd="1" destOrd="0" presId="urn:microsoft.com/office/officeart/2016/7/layout/BasicLinearProcessNumbered"/>
    <dgm:cxn modelId="{7750B760-4E97-4C04-95E2-3CD5683BECF2}" srcId="{8BD2EE9F-3F54-4131-970B-901C20D1303B}" destId="{6F12759C-3147-439B-B779-E519230D019A}" srcOrd="1" destOrd="0" parTransId="{ABA2AF72-2CDB-4773-8ED0-E62A635E8AF6}" sibTransId="{3535E6E2-EF28-4AB1-B1B2-3E20BFF194C3}"/>
    <dgm:cxn modelId="{79213D49-FAB3-4ABC-B967-08CDC8D8908F}" type="presOf" srcId="{8BD2EE9F-3F54-4131-970B-901C20D1303B}" destId="{CACC5557-1811-440C-9815-4853097B953A}" srcOrd="0" destOrd="0" presId="urn:microsoft.com/office/officeart/2016/7/layout/BasicLinearProcessNumbered"/>
    <dgm:cxn modelId="{85F22151-5203-4178-9BD9-7A30D84B4E89}" srcId="{0BD4FDF2-F00C-4837-B375-9FD1F1370C6D}" destId="{E6D82A13-A357-40B2-8CC8-E9FA24024B32}" srcOrd="1" destOrd="0" parTransId="{AAB7BA0B-4F48-4023-9675-C69409A0E928}" sibTransId="{6781AED6-8884-4E12-A072-20689AEE97D8}"/>
    <dgm:cxn modelId="{19D97453-EFA1-4348-B4A6-0DB1217D2EDE}" srcId="{0BD4FDF2-F00C-4837-B375-9FD1F1370C6D}" destId="{8123F686-4170-4301-B56C-893F82AB9C3F}" srcOrd="3" destOrd="0" parTransId="{EC3991C5-8B11-4C53-9D05-AC74BA9DDCA8}" sibTransId="{D1472CBD-11B7-4F92-99CC-F61D522B6860}"/>
    <dgm:cxn modelId="{4ABA4476-BF76-42A6-8298-D32D532D86E6}" srcId="{06B3E6BF-5AE7-4708-A838-5340A48AABDE}" destId="{4EA35E74-8CFF-484C-9011-AA30E5C8A988}" srcOrd="0" destOrd="0" parTransId="{43BEAD85-38B1-4CFD-B089-C908140E6360}" sibTransId="{87252910-4508-460E-B1B2-80B330B33039}"/>
    <dgm:cxn modelId="{FE195E77-5D42-4067-9E50-3961897AB310}" type="presOf" srcId="{42070AC0-8FCC-4F1F-9B5A-4F694755888A}" destId="{795FC42D-45A5-4E03-9E63-B332FC762B0F}" srcOrd="0" destOrd="0" presId="urn:microsoft.com/office/officeart/2016/7/layout/BasicLinearProcessNumbered"/>
    <dgm:cxn modelId="{13CE3058-F3CC-45DE-9EFB-ADADD9C92A7D}" srcId="{42070AC0-8FCC-4F1F-9B5A-4F694755888A}" destId="{06B3E6BF-5AE7-4708-A838-5340A48AABDE}" srcOrd="0" destOrd="0" parTransId="{32862ED9-BB70-4B44-963F-F233A01D34C0}" sibTransId="{79015CC5-D1D9-460A-BED3-C0D0C79273D7}"/>
    <dgm:cxn modelId="{1463E079-DD54-4AC6-B7E6-F9E793B43098}" type="presOf" srcId="{4EA35E74-8CFF-484C-9011-AA30E5C8A988}" destId="{CEBA19D8-E3CB-47CC-B32A-B6B374273174}" srcOrd="0" destOrd="1" presId="urn:microsoft.com/office/officeart/2016/7/layout/BasicLinearProcessNumbered"/>
    <dgm:cxn modelId="{0193C25A-3AD0-4F89-964B-A0EFEB381312}" srcId="{0BD4FDF2-F00C-4837-B375-9FD1F1370C6D}" destId="{FCF2BEF9-F088-4ABA-AD4D-9CAC56434EFA}" srcOrd="0" destOrd="0" parTransId="{83C47E72-2866-49F0-AF36-278A7DBDC6F4}" sibTransId="{B8DAB799-16E6-4DC4-8502-EE3AC5F5C12E}"/>
    <dgm:cxn modelId="{F648FA7E-4D9F-45CA-B490-D276280C8CB5}" type="presOf" srcId="{06B3E6BF-5AE7-4708-A838-5340A48AABDE}" destId="{289B043B-27E7-4046-81FF-6582BB862256}" srcOrd="0" destOrd="0" presId="urn:microsoft.com/office/officeart/2016/7/layout/BasicLinearProcessNumbered"/>
    <dgm:cxn modelId="{C755A882-2DE3-43B5-A3E9-B6FC0D12E512}" type="presOf" srcId="{0BD4FDF2-F00C-4837-B375-9FD1F1370C6D}" destId="{0055BF76-6C83-4D4B-8F47-8556A05FB740}" srcOrd="1" destOrd="0" presId="urn:microsoft.com/office/officeart/2016/7/layout/BasicLinearProcessNumbered"/>
    <dgm:cxn modelId="{92F3B882-AAE8-4EB4-8196-FC4479AE4D57}" srcId="{42070AC0-8FCC-4F1F-9B5A-4F694755888A}" destId="{0BD4FDF2-F00C-4837-B375-9FD1F1370C6D}" srcOrd="2" destOrd="0" parTransId="{5EF72821-374E-407A-9C92-4B4926A00B86}" sibTransId="{819DC487-3E6E-4F59-8A3F-A19F15D9C0D3}"/>
    <dgm:cxn modelId="{8D0CB38E-475A-45E4-AAB1-A17A85F0FFC9}" type="presOf" srcId="{50F9CFD5-6350-418F-85AE-9F5BBC6ED909}" destId="{8D49976C-2C40-4C98-8D2F-D464BBCABC39}" srcOrd="0" destOrd="3" presId="urn:microsoft.com/office/officeart/2016/7/layout/BasicLinearProcessNumbered"/>
    <dgm:cxn modelId="{CF512190-41EC-4B36-B376-5E8DA9DD43CA}" srcId="{C723E067-78CA-43B0-B083-B51E5802272E}" destId="{F53EA53F-07B2-4CF4-83A2-CA136F289C64}" srcOrd="0" destOrd="0" parTransId="{6825F716-9B47-4629-8A85-2973566BA6BC}" sibTransId="{8D4569E2-A1AC-4C3B-B2C4-463EC94B2BB8}"/>
    <dgm:cxn modelId="{E8824691-00BC-4A02-B31E-B19F5254ECB7}" type="presOf" srcId="{A4657F60-B029-4686-B812-083DE4C38F2F}" destId="{99974C6C-4F98-47A7-82A4-F503E54C2D1E}" srcOrd="0" destOrd="0" presId="urn:microsoft.com/office/officeart/2016/7/layout/BasicLinearProcessNumbered"/>
    <dgm:cxn modelId="{A8773793-D0ED-4720-A3FC-CD57F287A103}" type="presOf" srcId="{FCF2BEF9-F088-4ABA-AD4D-9CAC56434EFA}" destId="{0055BF76-6C83-4D4B-8F47-8556A05FB740}" srcOrd="0" destOrd="1" presId="urn:microsoft.com/office/officeart/2016/7/layout/BasicLinearProcessNumbered"/>
    <dgm:cxn modelId="{90C03B98-6918-4E58-91BB-146C4FDCB5BD}" type="presOf" srcId="{C723E067-78CA-43B0-B083-B51E5802272E}" destId="{74649007-4773-4CCC-BE49-F67841F75FF6}" srcOrd="0" destOrd="0" presId="urn:microsoft.com/office/officeart/2016/7/layout/BasicLinearProcessNumbered"/>
    <dgm:cxn modelId="{19271B9A-1436-4880-80EF-DB70B8FC7D2E}" srcId="{8BD2EE9F-3F54-4131-970B-901C20D1303B}" destId="{81D28082-DEAC-48FF-B354-00AF8EF992FE}" srcOrd="0" destOrd="0" parTransId="{C22CB98D-929F-4074-8D2D-E3D2FF3F22A4}" sibTransId="{684EED64-FCED-4305-9012-76F553184707}"/>
    <dgm:cxn modelId="{B0E29B9B-1CAC-487C-A913-3764E7BB76C9}" type="presOf" srcId="{819DC487-3E6E-4F59-8A3F-A19F15D9C0D3}" destId="{6FA8AA53-7AFA-462F-84E4-AE7E609FCB1D}" srcOrd="0" destOrd="0" presId="urn:microsoft.com/office/officeart/2016/7/layout/BasicLinearProcessNumbered"/>
    <dgm:cxn modelId="{B59C01A2-FB08-48BC-A7C7-24343A1B9C1B}" type="presOf" srcId="{0BD4FDF2-F00C-4837-B375-9FD1F1370C6D}" destId="{06C90896-370B-4951-94D2-5177CE5B9CEB}" srcOrd="0" destOrd="0" presId="urn:microsoft.com/office/officeart/2016/7/layout/BasicLinearProcessNumbered"/>
    <dgm:cxn modelId="{1160ADB0-FB1A-4814-BF1B-5CE446FF0848}" type="presOf" srcId="{1769A4E7-EDE8-4E1B-9F2D-B3E705FAB474}" destId="{4F804789-7333-472A-8A85-D74D46AAFE16}" srcOrd="0" destOrd="0" presId="urn:microsoft.com/office/officeart/2016/7/layout/BasicLinearProcessNumbered"/>
    <dgm:cxn modelId="{564219C5-F580-4C36-AD61-076009441AD6}" type="presOf" srcId="{6F12759C-3147-439B-B779-E519230D019A}" destId="{AFB731F1-91C5-45A1-B13B-D3E0AAB97508}" srcOrd="0" destOrd="2" presId="urn:microsoft.com/office/officeart/2016/7/layout/BasicLinearProcessNumbered"/>
    <dgm:cxn modelId="{5360D6C5-6B4E-43E4-811B-D8822E8DD3CC}" type="presOf" srcId="{383D7D7A-5577-411A-831E-D22254D2AC99}" destId="{0055BF76-6C83-4D4B-8F47-8556A05FB740}" srcOrd="0" destOrd="3" presId="urn:microsoft.com/office/officeart/2016/7/layout/BasicLinearProcessNumbered"/>
    <dgm:cxn modelId="{202CECC8-F0E1-457A-ACCA-6D4A494379EC}" type="presOf" srcId="{79015CC5-D1D9-460A-BED3-C0D0C79273D7}" destId="{2FF1C06D-5142-4317-A7F5-0E595D288ACF}" srcOrd="0" destOrd="0" presId="urn:microsoft.com/office/officeart/2016/7/layout/BasicLinearProcessNumbered"/>
    <dgm:cxn modelId="{F11D2ED1-2D14-4D31-A032-CA765B02A601}" type="presOf" srcId="{9BF03517-38DE-43C5-B5B0-C8F9A2C562CE}" destId="{AFB731F1-91C5-45A1-B13B-D3E0AAB97508}" srcOrd="0" destOrd="3" presId="urn:microsoft.com/office/officeart/2016/7/layout/BasicLinearProcessNumbered"/>
    <dgm:cxn modelId="{949A5FE6-13AA-42A4-A4F1-6C696FB36472}" type="presOf" srcId="{E6D82A13-A357-40B2-8CC8-E9FA24024B32}" destId="{0055BF76-6C83-4D4B-8F47-8556A05FB740}" srcOrd="0" destOrd="2" presId="urn:microsoft.com/office/officeart/2016/7/layout/BasicLinearProcessNumbered"/>
    <dgm:cxn modelId="{B44503E7-CDD0-4FD3-AA6B-040512E2B2D6}" type="presOf" srcId="{8123F686-4170-4301-B56C-893F82AB9C3F}" destId="{0055BF76-6C83-4D4B-8F47-8556A05FB740}" srcOrd="0" destOrd="4" presId="urn:microsoft.com/office/officeart/2016/7/layout/BasicLinearProcessNumbered"/>
    <dgm:cxn modelId="{E21A9DEA-7211-4085-A0F6-DD65366C0BA6}" srcId="{42070AC0-8FCC-4F1F-9B5A-4F694755888A}" destId="{C723E067-78CA-43B0-B083-B51E5802272E}" srcOrd="3" destOrd="0" parTransId="{DF884427-549F-4D0F-A43F-C5DF392F47C5}" sibTransId="{A4657F60-B029-4686-B812-083DE4C38F2F}"/>
    <dgm:cxn modelId="{BF7A85F2-535F-40BD-A6CE-BDCF4636F2F7}" srcId="{C723E067-78CA-43B0-B083-B51E5802272E}" destId="{50F9CFD5-6350-418F-85AE-9F5BBC6ED909}" srcOrd="2" destOrd="0" parTransId="{81C5C59A-9932-4A1B-9120-EEECB1F957BC}" sibTransId="{EF3D0F91-C491-4439-B39B-72484EBE559B}"/>
    <dgm:cxn modelId="{F8D46FF4-95CD-409B-8AD1-47D06592D44E}" type="presOf" srcId="{8BD2EE9F-3F54-4131-970B-901C20D1303B}" destId="{AFB731F1-91C5-45A1-B13B-D3E0AAB97508}" srcOrd="1" destOrd="0" presId="urn:microsoft.com/office/officeart/2016/7/layout/BasicLinearProcessNumbered"/>
    <dgm:cxn modelId="{7DC3FAF5-006C-46E2-9343-310BC2AB9BBC}" srcId="{8BD2EE9F-3F54-4131-970B-901C20D1303B}" destId="{9BF03517-38DE-43C5-B5B0-C8F9A2C562CE}" srcOrd="2" destOrd="0" parTransId="{73915E1C-18E2-4917-A1D4-E5AA1F03ED8F}" sibTransId="{55748AEF-4F08-4358-8175-4373CEE41870}"/>
    <dgm:cxn modelId="{040C06FB-AC97-41CC-B4F7-18BF939B2C02}" type="presOf" srcId="{F53EA53F-07B2-4CF4-83A2-CA136F289C64}" destId="{8D49976C-2C40-4C98-8D2F-D464BBCABC39}" srcOrd="0" destOrd="1" presId="urn:microsoft.com/office/officeart/2016/7/layout/BasicLinearProcessNumbered"/>
    <dgm:cxn modelId="{EF93C6FF-B8A3-419B-A4D4-02975F30A60E}" srcId="{C723E067-78CA-43B0-B083-B51E5802272E}" destId="{31683860-2759-4230-8BBD-850BC7697CC9}" srcOrd="1" destOrd="0" parTransId="{9B6E98AD-A072-44CE-A388-E926D350653E}" sibTransId="{89EE9E83-F24E-46C5-884D-345641695F5A}"/>
    <dgm:cxn modelId="{08D0FE45-E40E-4ECD-88F5-256B892F7E2C}" type="presParOf" srcId="{795FC42D-45A5-4E03-9E63-B332FC762B0F}" destId="{38D2E0B7-C7E9-484F-8005-877AE73399F7}" srcOrd="0" destOrd="0" presId="urn:microsoft.com/office/officeart/2016/7/layout/BasicLinearProcessNumbered"/>
    <dgm:cxn modelId="{B918403D-56E7-4DE1-AF55-F1E971ED07CF}" type="presParOf" srcId="{38D2E0B7-C7E9-484F-8005-877AE73399F7}" destId="{289B043B-27E7-4046-81FF-6582BB862256}" srcOrd="0" destOrd="0" presId="urn:microsoft.com/office/officeart/2016/7/layout/BasicLinearProcessNumbered"/>
    <dgm:cxn modelId="{ABE44A93-64BF-48E1-A1D8-A35CC8D604B0}" type="presParOf" srcId="{38D2E0B7-C7E9-484F-8005-877AE73399F7}" destId="{2FF1C06D-5142-4317-A7F5-0E595D288ACF}" srcOrd="1" destOrd="0" presId="urn:microsoft.com/office/officeart/2016/7/layout/BasicLinearProcessNumbered"/>
    <dgm:cxn modelId="{09A17A97-A3F5-451E-AF67-1E2B56A5F86C}" type="presParOf" srcId="{38D2E0B7-C7E9-484F-8005-877AE73399F7}" destId="{E5E922D5-8431-493E-ADC6-D064902982B9}" srcOrd="2" destOrd="0" presId="urn:microsoft.com/office/officeart/2016/7/layout/BasicLinearProcessNumbered"/>
    <dgm:cxn modelId="{B8DBFAA2-F69A-4673-9284-B21EABC5070A}" type="presParOf" srcId="{38D2E0B7-C7E9-484F-8005-877AE73399F7}" destId="{CEBA19D8-E3CB-47CC-B32A-B6B374273174}" srcOrd="3" destOrd="0" presId="urn:microsoft.com/office/officeart/2016/7/layout/BasicLinearProcessNumbered"/>
    <dgm:cxn modelId="{D402675F-C88B-402D-9C9C-E5C2B5F19848}" type="presParOf" srcId="{795FC42D-45A5-4E03-9E63-B332FC762B0F}" destId="{DC96D599-B564-4906-97C9-7FA9FD9010F5}" srcOrd="1" destOrd="0" presId="urn:microsoft.com/office/officeart/2016/7/layout/BasicLinearProcessNumbered"/>
    <dgm:cxn modelId="{0CD3A92F-E74C-4558-B397-88A2C5141C43}" type="presParOf" srcId="{795FC42D-45A5-4E03-9E63-B332FC762B0F}" destId="{03BFD7EA-F6EC-435B-98C6-1E936651F033}" srcOrd="2" destOrd="0" presId="urn:microsoft.com/office/officeart/2016/7/layout/BasicLinearProcessNumbered"/>
    <dgm:cxn modelId="{49389744-C011-4AF0-B1D6-FD96F0EBAAE8}" type="presParOf" srcId="{03BFD7EA-F6EC-435B-98C6-1E936651F033}" destId="{CACC5557-1811-440C-9815-4853097B953A}" srcOrd="0" destOrd="0" presId="urn:microsoft.com/office/officeart/2016/7/layout/BasicLinearProcessNumbered"/>
    <dgm:cxn modelId="{7FB7B70A-F270-4C91-84F1-26D6615AEB00}" type="presParOf" srcId="{03BFD7EA-F6EC-435B-98C6-1E936651F033}" destId="{4F804789-7333-472A-8A85-D74D46AAFE16}" srcOrd="1" destOrd="0" presId="urn:microsoft.com/office/officeart/2016/7/layout/BasicLinearProcessNumbered"/>
    <dgm:cxn modelId="{BBB73C2C-B43E-4612-8286-64317A170553}" type="presParOf" srcId="{03BFD7EA-F6EC-435B-98C6-1E936651F033}" destId="{4D3322E7-72E5-45F7-B4C8-14A9115F7CF1}" srcOrd="2" destOrd="0" presId="urn:microsoft.com/office/officeart/2016/7/layout/BasicLinearProcessNumbered"/>
    <dgm:cxn modelId="{D2882AEE-3806-4CFE-A688-7B2022EE0704}" type="presParOf" srcId="{03BFD7EA-F6EC-435B-98C6-1E936651F033}" destId="{AFB731F1-91C5-45A1-B13B-D3E0AAB97508}" srcOrd="3" destOrd="0" presId="urn:microsoft.com/office/officeart/2016/7/layout/BasicLinearProcessNumbered"/>
    <dgm:cxn modelId="{AC7677AE-90B0-4CA2-B73D-9C3884839ABB}" type="presParOf" srcId="{795FC42D-45A5-4E03-9E63-B332FC762B0F}" destId="{E1C66B59-2D17-49C6-841E-1E9091BA53B5}" srcOrd="3" destOrd="0" presId="urn:microsoft.com/office/officeart/2016/7/layout/BasicLinearProcessNumbered"/>
    <dgm:cxn modelId="{13F37547-04A7-460E-BDC1-A5A9ADFE0ACE}" type="presParOf" srcId="{795FC42D-45A5-4E03-9E63-B332FC762B0F}" destId="{C5F2F89B-7CAC-4F6D-9114-E287458CE1F3}" srcOrd="4" destOrd="0" presId="urn:microsoft.com/office/officeart/2016/7/layout/BasicLinearProcessNumbered"/>
    <dgm:cxn modelId="{0A3504DE-DB75-4B52-B2F2-715078FF0ECF}" type="presParOf" srcId="{C5F2F89B-7CAC-4F6D-9114-E287458CE1F3}" destId="{06C90896-370B-4951-94D2-5177CE5B9CEB}" srcOrd="0" destOrd="0" presId="urn:microsoft.com/office/officeart/2016/7/layout/BasicLinearProcessNumbered"/>
    <dgm:cxn modelId="{EE422BC0-03DA-4D06-A8AD-BDED57958EF6}" type="presParOf" srcId="{C5F2F89B-7CAC-4F6D-9114-E287458CE1F3}" destId="{6FA8AA53-7AFA-462F-84E4-AE7E609FCB1D}" srcOrd="1" destOrd="0" presId="urn:microsoft.com/office/officeart/2016/7/layout/BasicLinearProcessNumbered"/>
    <dgm:cxn modelId="{8F341BF9-4629-40B7-BE68-EF623FF21FFB}" type="presParOf" srcId="{C5F2F89B-7CAC-4F6D-9114-E287458CE1F3}" destId="{B3762B37-1AC0-4610-83E6-ABD4384C3D8D}" srcOrd="2" destOrd="0" presId="urn:microsoft.com/office/officeart/2016/7/layout/BasicLinearProcessNumbered"/>
    <dgm:cxn modelId="{DA34D296-AD5F-46C4-8A1A-287911BE6CA3}" type="presParOf" srcId="{C5F2F89B-7CAC-4F6D-9114-E287458CE1F3}" destId="{0055BF76-6C83-4D4B-8F47-8556A05FB740}" srcOrd="3" destOrd="0" presId="urn:microsoft.com/office/officeart/2016/7/layout/BasicLinearProcessNumbered"/>
    <dgm:cxn modelId="{FF67901D-205B-400E-A63C-4EF17EB8BD57}" type="presParOf" srcId="{795FC42D-45A5-4E03-9E63-B332FC762B0F}" destId="{789757E3-C952-49DD-87C9-FDBE8CFA4904}" srcOrd="5" destOrd="0" presId="urn:microsoft.com/office/officeart/2016/7/layout/BasicLinearProcessNumbered"/>
    <dgm:cxn modelId="{9A1947C1-2ACC-4F12-91E6-89463FE8A13C}" type="presParOf" srcId="{795FC42D-45A5-4E03-9E63-B332FC762B0F}" destId="{C4AEDB7D-C871-4ACF-80F4-E23AF5043AF1}" srcOrd="6" destOrd="0" presId="urn:microsoft.com/office/officeart/2016/7/layout/BasicLinearProcessNumbered"/>
    <dgm:cxn modelId="{AC4A03C5-C41A-4379-A865-DA8A34AEF4FC}" type="presParOf" srcId="{C4AEDB7D-C871-4ACF-80F4-E23AF5043AF1}" destId="{74649007-4773-4CCC-BE49-F67841F75FF6}" srcOrd="0" destOrd="0" presId="urn:microsoft.com/office/officeart/2016/7/layout/BasicLinearProcessNumbered"/>
    <dgm:cxn modelId="{A7CD171E-653E-4B8B-9CD0-8C76C832F3B3}" type="presParOf" srcId="{C4AEDB7D-C871-4ACF-80F4-E23AF5043AF1}" destId="{99974C6C-4F98-47A7-82A4-F503E54C2D1E}" srcOrd="1" destOrd="0" presId="urn:microsoft.com/office/officeart/2016/7/layout/BasicLinearProcessNumbered"/>
    <dgm:cxn modelId="{99EC9320-1F90-4235-940F-4EE8A2B325E3}" type="presParOf" srcId="{C4AEDB7D-C871-4ACF-80F4-E23AF5043AF1}" destId="{75193F9D-F9D8-4980-B308-9629C414C713}" srcOrd="2" destOrd="0" presId="urn:microsoft.com/office/officeart/2016/7/layout/BasicLinearProcessNumbered"/>
    <dgm:cxn modelId="{BE150001-50A0-4D7B-AF56-179065A3E746}" type="presParOf" srcId="{C4AEDB7D-C871-4ACF-80F4-E23AF5043AF1}" destId="{8D49976C-2C40-4C98-8D2F-D464BBCABC39}"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B043B-27E7-4046-81FF-6582BB862256}">
      <dsp:nvSpPr>
        <dsp:cNvPr id="0" name=""/>
        <dsp:cNvSpPr/>
      </dsp:nvSpPr>
      <dsp:spPr>
        <a:xfrm>
          <a:off x="558" y="185516"/>
          <a:ext cx="2511777" cy="403126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5828" tIns="330200" rIns="195828" bIns="330200" numCol="1" spcCol="1270" anchor="t" anchorCtr="0">
          <a:noAutofit/>
        </a:bodyPr>
        <a:lstStyle/>
        <a:p>
          <a:pPr marL="0" lvl="0" indent="0" algn="l" defTabSz="800100">
            <a:lnSpc>
              <a:spcPct val="90000"/>
            </a:lnSpc>
            <a:spcBef>
              <a:spcPct val="0"/>
            </a:spcBef>
            <a:spcAft>
              <a:spcPct val="35000"/>
            </a:spcAft>
            <a:buNone/>
          </a:pPr>
          <a:r>
            <a:rPr lang="it-IT" sz="1800" u="sng" kern="1200"/>
            <a:t>Replace some of the silicon tracking modules</a:t>
          </a:r>
          <a:endParaRPr lang="en-US" sz="1800" kern="1200"/>
        </a:p>
        <a:p>
          <a:pPr marL="114300" lvl="1" indent="-114300" algn="l" defTabSz="622300">
            <a:lnSpc>
              <a:spcPct val="90000"/>
            </a:lnSpc>
            <a:spcBef>
              <a:spcPct val="0"/>
            </a:spcBef>
            <a:spcAft>
              <a:spcPct val="15000"/>
            </a:spcAft>
            <a:buChar char="•"/>
          </a:pPr>
          <a:r>
            <a:rPr lang="it-IT" sz="1400" kern="1200"/>
            <a:t>Using spare sensors and hybrid circuits inherited from the PAMELA experiment</a:t>
          </a:r>
          <a:endParaRPr lang="en-US" sz="1400" kern="1200"/>
        </a:p>
      </dsp:txBody>
      <dsp:txXfrm>
        <a:off x="558" y="1717398"/>
        <a:ext cx="2511777" cy="2418760"/>
      </dsp:txXfrm>
    </dsp:sp>
    <dsp:sp modelId="{2FF1C06D-5142-4317-A7F5-0E595D288ACF}">
      <dsp:nvSpPr>
        <dsp:cNvPr id="0" name=""/>
        <dsp:cNvSpPr/>
      </dsp:nvSpPr>
      <dsp:spPr>
        <a:xfrm>
          <a:off x="728973" y="349571"/>
          <a:ext cx="1054946" cy="1054946"/>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2248" tIns="12700" rIns="8224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83466" y="504064"/>
        <a:ext cx="745960" cy="745960"/>
      </dsp:txXfrm>
    </dsp:sp>
    <dsp:sp modelId="{E5E922D5-8431-493E-ADC6-D064902982B9}">
      <dsp:nvSpPr>
        <dsp:cNvPr id="0" name=""/>
        <dsp:cNvSpPr/>
      </dsp:nvSpPr>
      <dsp:spPr>
        <a:xfrm>
          <a:off x="558" y="4115911"/>
          <a:ext cx="2511777" cy="72"/>
        </a:xfrm>
        <a:prstGeom prst="rect">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CC5557-1811-440C-9815-4853097B953A}">
      <dsp:nvSpPr>
        <dsp:cNvPr id="0" name=""/>
        <dsp:cNvSpPr/>
      </dsp:nvSpPr>
      <dsp:spPr>
        <a:xfrm>
          <a:off x="2763513" y="185762"/>
          <a:ext cx="2511777" cy="4031267"/>
        </a:xfrm>
        <a:prstGeom prst="rect">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5828" tIns="330200" rIns="195828" bIns="330200" numCol="1" spcCol="1270" anchor="t" anchorCtr="0">
          <a:noAutofit/>
        </a:bodyPr>
        <a:lstStyle/>
        <a:p>
          <a:pPr marL="0" lvl="0" indent="0" algn="l" defTabSz="800100">
            <a:lnSpc>
              <a:spcPct val="90000"/>
            </a:lnSpc>
            <a:spcBef>
              <a:spcPct val="0"/>
            </a:spcBef>
            <a:spcAft>
              <a:spcPct val="35000"/>
            </a:spcAft>
            <a:buNone/>
          </a:pPr>
          <a:r>
            <a:rPr lang="it-IT" sz="1800" u="sng" kern="1200"/>
            <a:t>Subdetectors for PID (e,p,</a:t>
          </a:r>
          <a:r>
            <a:rPr lang="it-IT" sz="1800" u="sng" kern="1200">
              <a:sym typeface="Symbol" panose="05050102010706020507" pitchFamily="18" charset="2"/>
            </a:rPr>
            <a:t>)</a:t>
          </a:r>
          <a:endParaRPr lang="en-US" sz="1800" kern="1200"/>
        </a:p>
        <a:p>
          <a:pPr marL="114300" lvl="1" indent="-114300" algn="l" defTabSz="622300">
            <a:lnSpc>
              <a:spcPct val="90000"/>
            </a:lnSpc>
            <a:spcBef>
              <a:spcPct val="0"/>
            </a:spcBef>
            <a:spcAft>
              <a:spcPct val="15000"/>
            </a:spcAft>
            <a:buChar char="•"/>
          </a:pPr>
          <a:r>
            <a:rPr lang="it-IT" sz="1400" kern="1200"/>
            <a:t>TOF system</a:t>
          </a:r>
          <a:endParaRPr lang="en-US" sz="1400" kern="1200"/>
        </a:p>
        <a:p>
          <a:pPr marL="114300" lvl="1" indent="-114300" algn="l" defTabSz="622300">
            <a:lnSpc>
              <a:spcPct val="90000"/>
            </a:lnSpc>
            <a:spcBef>
              <a:spcPct val="0"/>
            </a:spcBef>
            <a:spcAft>
              <a:spcPct val="15000"/>
            </a:spcAft>
            <a:buChar char="•"/>
          </a:pPr>
          <a:r>
            <a:rPr lang="it-IT" sz="1400" kern="1200"/>
            <a:t>E.M. calorimeter</a:t>
          </a:r>
          <a:endParaRPr lang="en-US" sz="1400" kern="1200"/>
        </a:p>
        <a:p>
          <a:pPr marL="114300" lvl="1" indent="-114300" algn="l" defTabSz="622300">
            <a:lnSpc>
              <a:spcPct val="90000"/>
            </a:lnSpc>
            <a:spcBef>
              <a:spcPct val="0"/>
            </a:spcBef>
            <a:spcAft>
              <a:spcPct val="15000"/>
            </a:spcAft>
            <a:buChar char="•"/>
          </a:pPr>
          <a:r>
            <a:rPr lang="it-IT" sz="1400" kern="1200"/>
            <a:t>… (Cherenkov?)</a:t>
          </a:r>
          <a:endParaRPr lang="en-US" sz="1400" kern="1200"/>
        </a:p>
      </dsp:txBody>
      <dsp:txXfrm>
        <a:off x="2763513" y="1717644"/>
        <a:ext cx="2511777" cy="2418760"/>
      </dsp:txXfrm>
    </dsp:sp>
    <dsp:sp modelId="{4F804789-7333-472A-8A85-D74D46AAFE16}">
      <dsp:nvSpPr>
        <dsp:cNvPr id="0" name=""/>
        <dsp:cNvSpPr/>
      </dsp:nvSpPr>
      <dsp:spPr>
        <a:xfrm>
          <a:off x="3515992" y="373592"/>
          <a:ext cx="1054946" cy="1054946"/>
        </a:xfrm>
        <a:prstGeom prst="ellips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2248" tIns="12700" rIns="8224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70485" y="528085"/>
        <a:ext cx="745960" cy="745960"/>
      </dsp:txXfrm>
    </dsp:sp>
    <dsp:sp modelId="{4D3322E7-72E5-45F7-B4C8-14A9115F7CF1}">
      <dsp:nvSpPr>
        <dsp:cNvPr id="0" name=""/>
        <dsp:cNvSpPr/>
      </dsp:nvSpPr>
      <dsp:spPr>
        <a:xfrm>
          <a:off x="2763513" y="4115911"/>
          <a:ext cx="2511777" cy="72"/>
        </a:xfrm>
        <a:prstGeom prst="rect">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6C90896-370B-4951-94D2-5177CE5B9CEB}">
      <dsp:nvSpPr>
        <dsp:cNvPr id="0" name=""/>
        <dsp:cNvSpPr/>
      </dsp:nvSpPr>
      <dsp:spPr>
        <a:xfrm>
          <a:off x="5526469" y="173736"/>
          <a:ext cx="2511777" cy="4031267"/>
        </a:xfrm>
        <a:prstGeom prst="rect">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5828" tIns="330200" rIns="195828" bIns="330200" numCol="1" spcCol="1270" anchor="t" anchorCtr="0">
          <a:noAutofit/>
        </a:bodyPr>
        <a:lstStyle/>
        <a:p>
          <a:pPr marL="0" lvl="0" indent="0" algn="l" defTabSz="755650">
            <a:lnSpc>
              <a:spcPct val="90000"/>
            </a:lnSpc>
            <a:spcBef>
              <a:spcPct val="0"/>
            </a:spcBef>
            <a:spcAft>
              <a:spcPct val="35000"/>
            </a:spcAft>
            <a:buNone/>
          </a:pPr>
          <a:r>
            <a:rPr lang="it-IT" sz="1700" u="sng" kern="1200"/>
            <a:t>Semplification of the detector’s structure</a:t>
          </a:r>
          <a:endParaRPr lang="en-US" sz="1700" kern="1200"/>
        </a:p>
        <a:p>
          <a:pPr marL="114300" lvl="1" indent="-114300" algn="l" defTabSz="577850">
            <a:lnSpc>
              <a:spcPct val="90000"/>
            </a:lnSpc>
            <a:spcBef>
              <a:spcPct val="0"/>
            </a:spcBef>
            <a:spcAft>
              <a:spcPct val="15000"/>
            </a:spcAft>
            <a:buChar char="•"/>
          </a:pPr>
          <a:r>
            <a:rPr lang="it-IT" sz="1300" kern="1200"/>
            <a:t>New DAQ system</a:t>
          </a:r>
          <a:endParaRPr lang="en-US" sz="1300" kern="1200"/>
        </a:p>
        <a:p>
          <a:pPr marL="114300" lvl="1" indent="-114300" algn="l" defTabSz="577850">
            <a:lnSpc>
              <a:spcPct val="90000"/>
            </a:lnSpc>
            <a:spcBef>
              <a:spcPct val="0"/>
            </a:spcBef>
            <a:spcAft>
              <a:spcPct val="15000"/>
            </a:spcAft>
            <a:buChar char="•"/>
          </a:pPr>
          <a:r>
            <a:rPr lang="it-IT" sz="1300" kern="1200"/>
            <a:t>Small electronics’ box</a:t>
          </a:r>
          <a:endParaRPr lang="en-US" sz="1300" kern="1200"/>
        </a:p>
        <a:p>
          <a:pPr marL="114300" lvl="1" indent="-114300" algn="l" defTabSz="577850">
            <a:lnSpc>
              <a:spcPct val="90000"/>
            </a:lnSpc>
            <a:spcBef>
              <a:spcPct val="0"/>
            </a:spcBef>
            <a:spcAft>
              <a:spcPct val="15000"/>
            </a:spcAft>
            <a:buChar char="•"/>
          </a:pPr>
          <a:r>
            <a:rPr lang="en-US" sz="1300" kern="1200"/>
            <a:t>Easy transportation</a:t>
          </a:r>
        </a:p>
        <a:p>
          <a:pPr marL="114300" lvl="1" indent="-114300" algn="l" defTabSz="577850">
            <a:lnSpc>
              <a:spcPct val="90000"/>
            </a:lnSpc>
            <a:spcBef>
              <a:spcPct val="0"/>
            </a:spcBef>
            <a:spcAft>
              <a:spcPct val="15000"/>
            </a:spcAft>
            <a:buChar char="•"/>
          </a:pPr>
          <a:r>
            <a:rPr lang="en-US" sz="1300" kern="1200"/>
            <a:t>Easy installation</a:t>
          </a:r>
        </a:p>
      </dsp:txBody>
      <dsp:txXfrm>
        <a:off x="5526469" y="1705617"/>
        <a:ext cx="2511777" cy="2418760"/>
      </dsp:txXfrm>
    </dsp:sp>
    <dsp:sp modelId="{6FA8AA53-7AFA-462F-84E4-AE7E609FCB1D}">
      <dsp:nvSpPr>
        <dsp:cNvPr id="0" name=""/>
        <dsp:cNvSpPr/>
      </dsp:nvSpPr>
      <dsp:spPr>
        <a:xfrm>
          <a:off x="6218784" y="373592"/>
          <a:ext cx="1054946" cy="1054946"/>
        </a:xfrm>
        <a:prstGeom prst="ellips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2248" tIns="12700" rIns="8224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373277" y="528085"/>
        <a:ext cx="745960" cy="745960"/>
      </dsp:txXfrm>
    </dsp:sp>
    <dsp:sp modelId="{B3762B37-1AC0-4610-83E6-ABD4384C3D8D}">
      <dsp:nvSpPr>
        <dsp:cNvPr id="0" name=""/>
        <dsp:cNvSpPr/>
      </dsp:nvSpPr>
      <dsp:spPr>
        <a:xfrm>
          <a:off x="5526469" y="4115911"/>
          <a:ext cx="2511777" cy="72"/>
        </a:xfrm>
        <a:prstGeom prst="rect">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4649007-4773-4CCC-BE49-F67841F75FF6}">
      <dsp:nvSpPr>
        <dsp:cNvPr id="0" name=""/>
        <dsp:cNvSpPr/>
      </dsp:nvSpPr>
      <dsp:spPr>
        <a:xfrm>
          <a:off x="8289424" y="173736"/>
          <a:ext cx="2808443" cy="3951056"/>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5828" tIns="330200" rIns="195828" bIns="330200" numCol="1" spcCol="1270" anchor="t" anchorCtr="0">
          <a:noAutofit/>
        </a:bodyPr>
        <a:lstStyle/>
        <a:p>
          <a:pPr marL="0" lvl="0" indent="0" algn="l" defTabSz="800100">
            <a:lnSpc>
              <a:spcPct val="90000"/>
            </a:lnSpc>
            <a:spcBef>
              <a:spcPct val="0"/>
            </a:spcBef>
            <a:spcAft>
              <a:spcPct val="35000"/>
            </a:spcAft>
            <a:buNone/>
          </a:pPr>
          <a:r>
            <a:rPr lang="it-IT" sz="1800" u="sng" kern="1200"/>
            <a:t>Measure at high altitude </a:t>
          </a:r>
        </a:p>
        <a:p>
          <a:pPr marL="0" lvl="0" indent="0" algn="l" defTabSz="800100">
            <a:lnSpc>
              <a:spcPct val="90000"/>
            </a:lnSpc>
            <a:spcBef>
              <a:spcPct val="0"/>
            </a:spcBef>
            <a:spcAft>
              <a:spcPct val="35000"/>
            </a:spcAft>
            <a:buNone/>
          </a:pPr>
          <a:r>
            <a:rPr lang="it-IT" sz="1400" u="sng" kern="1200"/>
            <a:t>(3000-4500 m a.s.l.)</a:t>
          </a:r>
        </a:p>
        <a:p>
          <a:pPr marL="0" lvl="0" indent="0" algn="l" defTabSz="800100">
            <a:lnSpc>
              <a:spcPct val="90000"/>
            </a:lnSpc>
            <a:spcBef>
              <a:spcPct val="0"/>
            </a:spcBef>
            <a:spcAft>
              <a:spcPct val="35000"/>
            </a:spcAft>
            <a:buNone/>
          </a:pPr>
          <a:r>
            <a:rPr lang="it-IT" sz="1100" kern="1200"/>
            <a:t>We plan to:</a:t>
          </a:r>
          <a:endParaRPr lang="en-US" sz="1400" kern="1200"/>
        </a:p>
        <a:p>
          <a:pPr marL="57150" lvl="1" indent="-57150" algn="l" defTabSz="488950">
            <a:lnSpc>
              <a:spcPct val="90000"/>
            </a:lnSpc>
            <a:spcBef>
              <a:spcPct val="0"/>
            </a:spcBef>
            <a:spcAft>
              <a:spcPct val="15000"/>
            </a:spcAft>
            <a:buChar char="•"/>
          </a:pPr>
          <a:r>
            <a:rPr lang="it-IT" sz="1100" kern="1200"/>
            <a:t>Test the apparatus intensively in lab.</a:t>
          </a:r>
          <a:endParaRPr lang="en-US" sz="1100" kern="1200"/>
        </a:p>
        <a:p>
          <a:pPr marL="57150" lvl="1" indent="-57150" algn="l" defTabSz="488950">
            <a:lnSpc>
              <a:spcPct val="90000"/>
            </a:lnSpc>
            <a:spcBef>
              <a:spcPct val="0"/>
            </a:spcBef>
            <a:spcAft>
              <a:spcPct val="15000"/>
            </a:spcAft>
            <a:buChar char="•"/>
          </a:pPr>
          <a:r>
            <a:rPr lang="it-IT" sz="1100" kern="1200"/>
            <a:t>Implement a measurement in a site at an altitude of about 3000 m a.s.l.</a:t>
          </a:r>
          <a:endParaRPr lang="en-US" sz="1100" kern="1200"/>
        </a:p>
        <a:p>
          <a:pPr marL="57150" lvl="1" indent="-57150" algn="l" defTabSz="488950">
            <a:lnSpc>
              <a:spcPct val="90000"/>
            </a:lnSpc>
            <a:spcBef>
              <a:spcPct val="0"/>
            </a:spcBef>
            <a:spcAft>
              <a:spcPct val="15000"/>
            </a:spcAft>
            <a:buChar char="•"/>
          </a:pPr>
          <a:r>
            <a:rPr lang="it-IT" sz="1100" kern="1200"/>
            <a:t>Start contacts to schedule a measurement in a site at an altitude of about 4500 m a.s.l. (to be done later, as a new project)</a:t>
          </a:r>
          <a:endParaRPr lang="en-US" sz="1100" kern="1200"/>
        </a:p>
      </dsp:txBody>
      <dsp:txXfrm>
        <a:off x="8289424" y="1675137"/>
        <a:ext cx="2808443" cy="2370633"/>
      </dsp:txXfrm>
    </dsp:sp>
    <dsp:sp modelId="{99974C6C-4F98-47A7-82A4-F503E54C2D1E}">
      <dsp:nvSpPr>
        <dsp:cNvPr id="0" name=""/>
        <dsp:cNvSpPr/>
      </dsp:nvSpPr>
      <dsp:spPr>
        <a:xfrm>
          <a:off x="9127710" y="381613"/>
          <a:ext cx="1054946" cy="1054946"/>
        </a:xfrm>
        <a:prstGeom prst="ellips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2248" tIns="12700" rIns="8224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282203" y="536106"/>
        <a:ext cx="745960" cy="745960"/>
      </dsp:txXfrm>
    </dsp:sp>
    <dsp:sp modelId="{75193F9D-F9D8-4980-B308-9629C414C713}">
      <dsp:nvSpPr>
        <dsp:cNvPr id="0" name=""/>
        <dsp:cNvSpPr/>
      </dsp:nvSpPr>
      <dsp:spPr>
        <a:xfrm>
          <a:off x="8437757" y="4075806"/>
          <a:ext cx="2511777"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7C997-912C-4E4D-A25A-13D32C1BE3D0}"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CEC73-A928-46CF-9240-EB4AF7E9D884}" type="slidenum">
              <a:rPr lang="en-US" smtClean="0"/>
              <a:t>‹#›</a:t>
            </a:fld>
            <a:endParaRPr lang="en-US"/>
          </a:p>
        </p:txBody>
      </p:sp>
    </p:spTree>
    <p:extLst>
      <p:ext uri="{BB962C8B-B14F-4D97-AF65-F5344CB8AC3E}">
        <p14:creationId xmlns:p14="http://schemas.microsoft.com/office/powerpoint/2010/main" val="370698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F3D1A-5951-D540-55D8-107DC61370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BBD3B-B091-14A0-D929-797B5900C0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FC52BB-FAC5-D807-A775-CFD09A1B8A09}"/>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FCC742E7-3112-AF39-9D74-BD4BC2EEEB58}"/>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FD35901B-E4D3-1903-D667-1AF07F713894}"/>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397665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B2DA-2D24-8CC9-28B6-3899382E90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F2880B-8314-DFE4-92DA-FE595B9A7E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6704C-CE76-06D3-CA25-B9CD23653FB5}"/>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350091FD-2CD8-260E-CB0D-E0F7E8A44C56}"/>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0BAD9F6B-6B7B-DF74-DE77-78CFE6004C14}"/>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163263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6728C7-399C-A04E-856E-90FE8AA018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2FC881-9FF7-2D1F-09B0-8CA9C235A7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304E5-D578-167C-E880-569C0B944C64}"/>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E1B762C4-5360-90C8-E89A-19F33D938337}"/>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890FA9BD-6247-518D-4A84-187CA3E7DAE1}"/>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41471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009A-D4AE-351B-BD76-620F3F2CA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0CFB1E-DCB4-5EEF-8C99-74CEA23E7B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93E9-34F4-C6DA-ADA1-4833118941FF}"/>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D27FCE17-9B67-484B-EF65-E347075FE1C2}"/>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0442650A-844F-4888-89F2-B1ACBAA673F7}"/>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1738023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198C-0BB1-121E-4F83-251CD1EC1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FA66BB-DAF2-F7BE-1D8F-BF74BA5B23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D73B89-90F1-8E8F-FEA8-362A16B3D8A1}"/>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1EEE19DF-9DB9-2B08-EC21-782BACCBA6A2}"/>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EEC00A44-7838-0F99-C00B-DCAE5D5F3DAB}"/>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3784169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DF38-EFC2-782D-9B03-5EDB9F1CD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86E1A-FABD-46E6-B1AC-A638DE62CE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CDCD14-E998-5C08-4DB7-4C489353C9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A89AE8-D309-87E9-4FBF-60BC58B4A0B5}"/>
              </a:ext>
            </a:extLst>
          </p:cNvPr>
          <p:cNvSpPr>
            <a:spLocks noGrp="1"/>
          </p:cNvSpPr>
          <p:nvPr>
            <p:ph type="dt" sz="half" idx="10"/>
          </p:nvPr>
        </p:nvSpPr>
        <p:spPr/>
        <p:txBody>
          <a:bodyPr/>
          <a:lstStyle/>
          <a:p>
            <a:r>
              <a:rPr lang="en-US"/>
              <a:t>23 February 2024</a:t>
            </a:r>
          </a:p>
        </p:txBody>
      </p:sp>
      <p:sp>
        <p:nvSpPr>
          <p:cNvPr id="6" name="Footer Placeholder 5">
            <a:extLst>
              <a:ext uri="{FF2B5EF4-FFF2-40B4-BE49-F238E27FC236}">
                <a16:creationId xmlns:a16="http://schemas.microsoft.com/office/drawing/2014/main" id="{B7D2A229-42B9-908A-3106-64367B42349A}"/>
              </a:ext>
            </a:extLst>
          </p:cNvPr>
          <p:cNvSpPr>
            <a:spLocks noGrp="1"/>
          </p:cNvSpPr>
          <p:nvPr>
            <p:ph type="ftr" sz="quarter" idx="11"/>
          </p:nvPr>
        </p:nvSpPr>
        <p:spPr/>
        <p:txBody>
          <a:bodyPr/>
          <a:lstStyle/>
          <a:p>
            <a:r>
              <a:rPr lang="en-US"/>
              <a:t>ACROMASS kick-off meeting - L. Bonechi (INFN Firenze)</a:t>
            </a:r>
          </a:p>
        </p:txBody>
      </p:sp>
      <p:sp>
        <p:nvSpPr>
          <p:cNvPr id="7" name="Slide Number Placeholder 6">
            <a:extLst>
              <a:ext uri="{FF2B5EF4-FFF2-40B4-BE49-F238E27FC236}">
                <a16:creationId xmlns:a16="http://schemas.microsoft.com/office/drawing/2014/main" id="{E4CB4E55-9BE7-E655-2204-54A6B9997094}"/>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351437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1A09-2A34-907E-4F9A-91CFCB691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D94C67-2350-B101-2F30-374F33407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F099E4-5D51-1F80-1D04-DBFAF2433E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B13C32-B793-92AD-0928-EE3CE4129D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668BF6-AC02-4E91-29BF-656073B2DC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E87C39-5955-6F2E-AF5A-AE809C01098D}"/>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24EE320D-C9CE-6008-BCB4-CB62D7E086FF}"/>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007BB660-EB29-D59E-405C-4E6D1F8A1ED3}"/>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1553933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B0775-3B31-1768-54F6-27995F8DDF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8D001-BB2F-5771-13A2-BD41C2A8111A}"/>
              </a:ext>
            </a:extLst>
          </p:cNvPr>
          <p:cNvSpPr>
            <a:spLocks noGrp="1"/>
          </p:cNvSpPr>
          <p:nvPr>
            <p:ph type="dt" sz="half" idx="10"/>
          </p:nvPr>
        </p:nvSpPr>
        <p:spPr/>
        <p:txBody>
          <a:bodyPr/>
          <a:lstStyle/>
          <a:p>
            <a:r>
              <a:rPr lang="en-US"/>
              <a:t>23 February 2024</a:t>
            </a:r>
          </a:p>
        </p:txBody>
      </p:sp>
      <p:sp>
        <p:nvSpPr>
          <p:cNvPr id="4" name="Footer Placeholder 3">
            <a:extLst>
              <a:ext uri="{FF2B5EF4-FFF2-40B4-BE49-F238E27FC236}">
                <a16:creationId xmlns:a16="http://schemas.microsoft.com/office/drawing/2014/main" id="{C951033A-8808-23B6-BB5C-8DC9C69F3965}"/>
              </a:ext>
            </a:extLst>
          </p:cNvPr>
          <p:cNvSpPr>
            <a:spLocks noGrp="1"/>
          </p:cNvSpPr>
          <p:nvPr>
            <p:ph type="ftr" sz="quarter" idx="11"/>
          </p:nvPr>
        </p:nvSpPr>
        <p:spPr/>
        <p:txBody>
          <a:bodyPr/>
          <a:lstStyle/>
          <a:p>
            <a:r>
              <a:rPr lang="en-US"/>
              <a:t>ACROMASS kick-off meeting - L. Bonechi (INFN Firenze)</a:t>
            </a:r>
          </a:p>
        </p:txBody>
      </p:sp>
      <p:sp>
        <p:nvSpPr>
          <p:cNvPr id="5" name="Slide Number Placeholder 4">
            <a:extLst>
              <a:ext uri="{FF2B5EF4-FFF2-40B4-BE49-F238E27FC236}">
                <a16:creationId xmlns:a16="http://schemas.microsoft.com/office/drawing/2014/main" id="{89239F9E-D4B6-136C-C950-BA2D2E3CBFED}"/>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271207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BC889-00DB-105F-4B34-02AEFCEA4F8E}"/>
              </a:ext>
            </a:extLst>
          </p:cNvPr>
          <p:cNvSpPr>
            <a:spLocks noGrp="1"/>
          </p:cNvSpPr>
          <p:nvPr>
            <p:ph type="dt" sz="half" idx="10"/>
          </p:nvPr>
        </p:nvSpPr>
        <p:spPr/>
        <p:txBody>
          <a:bodyPr/>
          <a:lstStyle/>
          <a:p>
            <a:r>
              <a:rPr lang="en-US"/>
              <a:t>23 February 2024</a:t>
            </a:r>
          </a:p>
        </p:txBody>
      </p:sp>
      <p:sp>
        <p:nvSpPr>
          <p:cNvPr id="3" name="Footer Placeholder 2">
            <a:extLst>
              <a:ext uri="{FF2B5EF4-FFF2-40B4-BE49-F238E27FC236}">
                <a16:creationId xmlns:a16="http://schemas.microsoft.com/office/drawing/2014/main" id="{A12FD059-C5D6-AD38-413F-2A5A5442B704}"/>
              </a:ext>
            </a:extLst>
          </p:cNvPr>
          <p:cNvSpPr>
            <a:spLocks noGrp="1"/>
          </p:cNvSpPr>
          <p:nvPr>
            <p:ph type="ftr" sz="quarter" idx="11"/>
          </p:nvPr>
        </p:nvSpPr>
        <p:spPr/>
        <p:txBody>
          <a:bodyPr/>
          <a:lstStyle/>
          <a:p>
            <a:r>
              <a:rPr lang="en-US"/>
              <a:t>ACROMASS kick-off meeting - L. Bonechi (INFN Firenze)</a:t>
            </a:r>
          </a:p>
        </p:txBody>
      </p:sp>
      <p:sp>
        <p:nvSpPr>
          <p:cNvPr id="4" name="Slide Number Placeholder 3">
            <a:extLst>
              <a:ext uri="{FF2B5EF4-FFF2-40B4-BE49-F238E27FC236}">
                <a16:creationId xmlns:a16="http://schemas.microsoft.com/office/drawing/2014/main" id="{E42FFA6D-0F0E-8280-F8AB-89D56D01AFC4}"/>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29734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60EF-2DD8-F4C3-8787-1F98BCE892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40413D-2797-E201-56B5-B1C3DD6CCF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F45251-8513-E466-F72F-6EC3D4669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86E17-EEF2-F575-01A0-B89F055D1E58}"/>
              </a:ext>
            </a:extLst>
          </p:cNvPr>
          <p:cNvSpPr>
            <a:spLocks noGrp="1"/>
          </p:cNvSpPr>
          <p:nvPr>
            <p:ph type="dt" sz="half" idx="10"/>
          </p:nvPr>
        </p:nvSpPr>
        <p:spPr/>
        <p:txBody>
          <a:bodyPr/>
          <a:lstStyle/>
          <a:p>
            <a:r>
              <a:rPr lang="en-US"/>
              <a:t>23 February 2024</a:t>
            </a:r>
          </a:p>
        </p:txBody>
      </p:sp>
      <p:sp>
        <p:nvSpPr>
          <p:cNvPr id="6" name="Footer Placeholder 5">
            <a:extLst>
              <a:ext uri="{FF2B5EF4-FFF2-40B4-BE49-F238E27FC236}">
                <a16:creationId xmlns:a16="http://schemas.microsoft.com/office/drawing/2014/main" id="{CD772419-EC68-7989-25AC-7E6F2D335BFD}"/>
              </a:ext>
            </a:extLst>
          </p:cNvPr>
          <p:cNvSpPr>
            <a:spLocks noGrp="1"/>
          </p:cNvSpPr>
          <p:nvPr>
            <p:ph type="ftr" sz="quarter" idx="11"/>
          </p:nvPr>
        </p:nvSpPr>
        <p:spPr/>
        <p:txBody>
          <a:bodyPr/>
          <a:lstStyle/>
          <a:p>
            <a:r>
              <a:rPr lang="en-US"/>
              <a:t>ACROMASS kick-off meeting - L. Bonechi (INFN Firenze)</a:t>
            </a:r>
          </a:p>
        </p:txBody>
      </p:sp>
      <p:sp>
        <p:nvSpPr>
          <p:cNvPr id="7" name="Slide Number Placeholder 6">
            <a:extLst>
              <a:ext uri="{FF2B5EF4-FFF2-40B4-BE49-F238E27FC236}">
                <a16:creationId xmlns:a16="http://schemas.microsoft.com/office/drawing/2014/main" id="{BC3EE749-C58B-1798-7904-989726723CC3}"/>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355601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76D97-AC5F-05BC-3055-812223E2CB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FC927-8E4B-26EB-1CB2-4EEEFD0E70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9B49D2-85B8-54CC-6CD1-1750F4CA3C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57FAF6-DF40-6212-C572-150BC4FCA0A0}"/>
              </a:ext>
            </a:extLst>
          </p:cNvPr>
          <p:cNvSpPr>
            <a:spLocks noGrp="1"/>
          </p:cNvSpPr>
          <p:nvPr>
            <p:ph type="dt" sz="half" idx="10"/>
          </p:nvPr>
        </p:nvSpPr>
        <p:spPr/>
        <p:txBody>
          <a:bodyPr/>
          <a:lstStyle/>
          <a:p>
            <a:r>
              <a:rPr lang="en-US"/>
              <a:t>23 February 2024</a:t>
            </a:r>
          </a:p>
        </p:txBody>
      </p:sp>
      <p:sp>
        <p:nvSpPr>
          <p:cNvPr id="6" name="Footer Placeholder 5">
            <a:extLst>
              <a:ext uri="{FF2B5EF4-FFF2-40B4-BE49-F238E27FC236}">
                <a16:creationId xmlns:a16="http://schemas.microsoft.com/office/drawing/2014/main" id="{D3A54ECD-8C0F-0869-07BE-E97AA0C22D58}"/>
              </a:ext>
            </a:extLst>
          </p:cNvPr>
          <p:cNvSpPr>
            <a:spLocks noGrp="1"/>
          </p:cNvSpPr>
          <p:nvPr>
            <p:ph type="ftr" sz="quarter" idx="11"/>
          </p:nvPr>
        </p:nvSpPr>
        <p:spPr/>
        <p:txBody>
          <a:bodyPr/>
          <a:lstStyle/>
          <a:p>
            <a:r>
              <a:rPr lang="en-US"/>
              <a:t>ACROMASS kick-off meeting - L. Bonechi (INFN Firenze)</a:t>
            </a:r>
          </a:p>
        </p:txBody>
      </p:sp>
      <p:sp>
        <p:nvSpPr>
          <p:cNvPr id="7" name="Slide Number Placeholder 6">
            <a:extLst>
              <a:ext uri="{FF2B5EF4-FFF2-40B4-BE49-F238E27FC236}">
                <a16:creationId xmlns:a16="http://schemas.microsoft.com/office/drawing/2014/main" id="{193F871F-D59D-9501-856C-0B3E220F35BF}"/>
              </a:ext>
            </a:extLst>
          </p:cNvPr>
          <p:cNvSpPr>
            <a:spLocks noGrp="1"/>
          </p:cNvSpPr>
          <p:nvPr>
            <p:ph type="sldNum" sz="quarter" idx="12"/>
          </p:nvPr>
        </p:nvSpPr>
        <p:spPr/>
        <p:txBody>
          <a:bodyPr/>
          <a:lstStyle/>
          <a:p>
            <a:fld id="{53581369-FC2F-4B0C-936F-3A4AD98AE2A2}" type="slidenum">
              <a:rPr lang="en-US" smtClean="0"/>
              <a:t>‹#›</a:t>
            </a:fld>
            <a:endParaRPr lang="en-US"/>
          </a:p>
        </p:txBody>
      </p:sp>
    </p:spTree>
    <p:extLst>
      <p:ext uri="{BB962C8B-B14F-4D97-AF65-F5344CB8AC3E}">
        <p14:creationId xmlns:p14="http://schemas.microsoft.com/office/powerpoint/2010/main" val="4049817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8B43C0-381E-167B-EDDC-FA52B19F31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699A72-ADDE-0C0A-1ACC-90A4800C9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6A3FC-D859-652B-D09F-3E5B08DD8F8B}"/>
              </a:ext>
            </a:extLst>
          </p:cNvPr>
          <p:cNvSpPr>
            <a:spLocks noGrp="1"/>
          </p:cNvSpPr>
          <p:nvPr>
            <p:ph type="dt" sz="half" idx="2"/>
          </p:nvPr>
        </p:nvSpPr>
        <p:spPr>
          <a:xfrm>
            <a:off x="121502" y="6616445"/>
            <a:ext cx="2743200" cy="22860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23 February 2024</a:t>
            </a:r>
          </a:p>
        </p:txBody>
      </p:sp>
      <p:sp>
        <p:nvSpPr>
          <p:cNvPr id="5" name="Footer Placeholder 4">
            <a:extLst>
              <a:ext uri="{FF2B5EF4-FFF2-40B4-BE49-F238E27FC236}">
                <a16:creationId xmlns:a16="http://schemas.microsoft.com/office/drawing/2014/main" id="{4E37BBAF-01CA-5FC2-D085-BEA2086200C7}"/>
              </a:ext>
            </a:extLst>
          </p:cNvPr>
          <p:cNvSpPr>
            <a:spLocks noGrp="1"/>
          </p:cNvSpPr>
          <p:nvPr>
            <p:ph type="ftr" sz="quarter" idx="3"/>
          </p:nvPr>
        </p:nvSpPr>
        <p:spPr>
          <a:xfrm>
            <a:off x="3357601" y="6616445"/>
            <a:ext cx="5476799"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ACROMASS kick-off meeting - L. Bonechi (INFN Firenze)</a:t>
            </a:r>
          </a:p>
        </p:txBody>
      </p:sp>
      <p:sp>
        <p:nvSpPr>
          <p:cNvPr id="6" name="Slide Number Placeholder 5">
            <a:extLst>
              <a:ext uri="{FF2B5EF4-FFF2-40B4-BE49-F238E27FC236}">
                <a16:creationId xmlns:a16="http://schemas.microsoft.com/office/drawing/2014/main" id="{4FF232A3-CD04-2076-DC18-EF5AD93E673A}"/>
              </a:ext>
            </a:extLst>
          </p:cNvPr>
          <p:cNvSpPr>
            <a:spLocks noGrp="1"/>
          </p:cNvSpPr>
          <p:nvPr>
            <p:ph type="sldNum" sz="quarter" idx="4"/>
          </p:nvPr>
        </p:nvSpPr>
        <p:spPr>
          <a:xfrm>
            <a:off x="9339651" y="6616445"/>
            <a:ext cx="2743200" cy="228600"/>
          </a:xfrm>
          <a:prstGeom prst="rect">
            <a:avLst/>
          </a:prstGeom>
        </p:spPr>
        <p:txBody>
          <a:bodyPr vert="horz" lIns="91440" tIns="45720" rIns="91440" bIns="45720" rtlCol="0" anchor="ctr"/>
          <a:lstStyle>
            <a:lvl1pPr algn="r">
              <a:defRPr sz="1200">
                <a:solidFill>
                  <a:schemeClr val="tx1">
                    <a:tint val="75000"/>
                  </a:schemeClr>
                </a:solidFill>
              </a:defRPr>
            </a:lvl1pPr>
          </a:lstStyle>
          <a:p>
            <a:fld id="{53581369-FC2F-4B0C-936F-3A4AD98AE2A2}" type="slidenum">
              <a:rPr lang="en-US" smtClean="0"/>
              <a:t>‹#›</a:t>
            </a:fld>
            <a:endParaRPr lang="en-US"/>
          </a:p>
        </p:txBody>
      </p:sp>
      <p:pic>
        <p:nvPicPr>
          <p:cNvPr id="7" name="Picture 6">
            <a:extLst>
              <a:ext uri="{FF2B5EF4-FFF2-40B4-BE49-F238E27FC236}">
                <a16:creationId xmlns:a16="http://schemas.microsoft.com/office/drawing/2014/main" id="{DE65CDBE-FCA7-34EC-7122-7599770C19BE}"/>
              </a:ext>
            </a:extLst>
          </p:cNvPr>
          <p:cNvPicPr>
            <a:picLocks noChangeAspect="1"/>
          </p:cNvPicPr>
          <p:nvPr userDrawn="1"/>
        </p:nvPicPr>
        <p:blipFill>
          <a:blip r:embed="rId13"/>
          <a:stretch>
            <a:fillRect/>
          </a:stretch>
        </p:blipFill>
        <p:spPr>
          <a:xfrm>
            <a:off x="11585740" y="114058"/>
            <a:ext cx="497111" cy="330103"/>
          </a:xfrm>
          <a:prstGeom prst="rect">
            <a:avLst/>
          </a:prstGeom>
        </p:spPr>
      </p:pic>
    </p:spTree>
    <p:extLst>
      <p:ext uri="{BB962C8B-B14F-4D97-AF65-F5344CB8AC3E}">
        <p14:creationId xmlns:p14="http://schemas.microsoft.com/office/powerpoint/2010/main" val="3988936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6.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indico.cern.ch/event/873509/" TargetMode="External"/><Relationship Id="rId2" Type="http://schemas.openxmlformats.org/officeDocument/2006/relationships/hyperlink" Target="https://indico.cern.ch/event/781361/" TargetMode="External"/><Relationship Id="rId1" Type="http://schemas.openxmlformats.org/officeDocument/2006/relationships/slideLayout" Target="../slideLayouts/slideLayout2.xml"/><Relationship Id="rId4" Type="http://schemas.openxmlformats.org/officeDocument/2006/relationships/hyperlink" Target="https://www-kam2.icrr.u-tokyo.ac.jp/event/14/"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20.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2" Type="http://schemas.openxmlformats.org/officeDocument/2006/relationships/image" Target="../media/image80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730.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9377BC1-CE5C-54D7-5133-D3890542DCF4}"/>
              </a:ext>
            </a:extLst>
          </p:cNvPr>
          <p:cNvPicPr>
            <a:picLocks noChangeAspect="1"/>
          </p:cNvPicPr>
          <p:nvPr/>
        </p:nvPicPr>
        <p:blipFill>
          <a:blip r:embed="rId2"/>
          <a:stretch>
            <a:fillRect/>
          </a:stretch>
        </p:blipFill>
        <p:spPr>
          <a:xfrm>
            <a:off x="6930024" y="604142"/>
            <a:ext cx="4817860" cy="5796657"/>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7FF267ED-AF8D-DFA5-EEB5-E2614691D059}"/>
              </a:ext>
            </a:extLst>
          </p:cNvPr>
          <p:cNvSpPr/>
          <p:nvPr/>
        </p:nvSpPr>
        <p:spPr>
          <a:xfrm>
            <a:off x="275547" y="204280"/>
            <a:ext cx="11711044" cy="6449440"/>
          </a:xfrm>
          <a:prstGeom prst="rect">
            <a:avLst/>
          </a:prstGeom>
          <a:noFill/>
          <a:ln w="127000">
            <a:solidFill>
              <a:schemeClr val="accent1">
                <a:shade val="15000"/>
                <a:alpha val="1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F76DE79-1344-0B1B-C1E9-BDE02DD88B64}"/>
              </a:ext>
            </a:extLst>
          </p:cNvPr>
          <p:cNvPicPr>
            <a:picLocks noChangeAspect="1"/>
          </p:cNvPicPr>
          <p:nvPr/>
        </p:nvPicPr>
        <p:blipFill>
          <a:blip r:embed="rId3">
            <a:alphaModFix amt="35000"/>
          </a:blip>
          <a:stretch>
            <a:fillRect/>
          </a:stretch>
        </p:blipFill>
        <p:spPr>
          <a:xfrm>
            <a:off x="376510" y="363040"/>
            <a:ext cx="1228471" cy="2769903"/>
          </a:xfrm>
          <a:prstGeom prst="rect">
            <a:avLst/>
          </a:prstGeom>
        </p:spPr>
      </p:pic>
      <p:sp>
        <p:nvSpPr>
          <p:cNvPr id="2" name="Title 1">
            <a:extLst>
              <a:ext uri="{FF2B5EF4-FFF2-40B4-BE49-F238E27FC236}">
                <a16:creationId xmlns:a16="http://schemas.microsoft.com/office/drawing/2014/main" id="{207D3616-8AB2-9FEF-4FC3-8AAC1CBD64F3}"/>
              </a:ext>
            </a:extLst>
          </p:cNvPr>
          <p:cNvSpPr>
            <a:spLocks noGrp="1"/>
          </p:cNvSpPr>
          <p:nvPr>
            <p:ph type="ctrTitle"/>
          </p:nvPr>
        </p:nvSpPr>
        <p:spPr>
          <a:xfrm>
            <a:off x="1667927" y="1369563"/>
            <a:ext cx="5771696" cy="1478604"/>
          </a:xfrm>
        </p:spPr>
        <p:txBody>
          <a:bodyPr>
            <a:normAutofit/>
          </a:bodyPr>
          <a:lstStyle/>
          <a:p>
            <a:pPr algn="l"/>
            <a:r>
              <a:rPr lang="it-IT" sz="3600">
                <a:solidFill>
                  <a:schemeClr val="bg1">
                    <a:lumMod val="75000"/>
                  </a:schemeClr>
                </a:solidFill>
              </a:rPr>
              <a:t>From ADAMO       </a:t>
            </a:r>
            <a:br>
              <a:rPr lang="it-IT" sz="3600">
                <a:solidFill>
                  <a:schemeClr val="bg1">
                    <a:lumMod val="75000"/>
                  </a:schemeClr>
                </a:solidFill>
              </a:rPr>
            </a:br>
            <a:r>
              <a:rPr lang="it-IT" sz="3600">
                <a:solidFill>
                  <a:schemeClr val="bg1">
                    <a:lumMod val="75000"/>
                  </a:schemeClr>
                </a:solidFill>
              </a:rPr>
              <a:t>               to</a:t>
            </a:r>
            <a:r>
              <a:rPr lang="it-IT" sz="5400">
                <a:solidFill>
                  <a:schemeClr val="bg1">
                    <a:lumMod val="75000"/>
                  </a:schemeClr>
                </a:solidFill>
              </a:rPr>
              <a:t> </a:t>
            </a:r>
            <a:r>
              <a:rPr lang="it-IT" sz="4800" b="1" u="sng"/>
              <a:t>ACROMASS</a:t>
            </a:r>
            <a:endParaRPr lang="en-US" sz="4800"/>
          </a:p>
        </p:txBody>
      </p:sp>
      <p:sp>
        <p:nvSpPr>
          <p:cNvPr id="3" name="TextBox 2">
            <a:extLst>
              <a:ext uri="{FF2B5EF4-FFF2-40B4-BE49-F238E27FC236}">
                <a16:creationId xmlns:a16="http://schemas.microsoft.com/office/drawing/2014/main" id="{C00A0726-E075-834D-0536-208679D40F6D}"/>
              </a:ext>
            </a:extLst>
          </p:cNvPr>
          <p:cNvSpPr txBox="1"/>
          <p:nvPr/>
        </p:nvSpPr>
        <p:spPr>
          <a:xfrm>
            <a:off x="2925974" y="5580412"/>
            <a:ext cx="4204400" cy="923330"/>
          </a:xfrm>
          <a:prstGeom prst="rect">
            <a:avLst/>
          </a:prstGeom>
          <a:noFill/>
        </p:spPr>
        <p:txBody>
          <a:bodyPr wrap="square" rtlCol="0">
            <a:spAutoFit/>
          </a:bodyPr>
          <a:lstStyle/>
          <a:p>
            <a:pPr algn="ctr"/>
            <a:r>
              <a:rPr lang="it-IT"/>
              <a:t>L. Bonechi</a:t>
            </a:r>
          </a:p>
          <a:p>
            <a:pPr algn="ctr"/>
            <a:r>
              <a:rPr lang="it-IT"/>
              <a:t>ACROMASS kick-off meeting</a:t>
            </a:r>
          </a:p>
          <a:p>
            <a:pPr algn="ctr"/>
            <a:r>
              <a:rPr lang="it-IT"/>
              <a:t>23 February 2024</a:t>
            </a:r>
            <a:endParaRPr lang="en-US"/>
          </a:p>
        </p:txBody>
      </p:sp>
      <p:sp>
        <p:nvSpPr>
          <p:cNvPr id="15" name="Title 1">
            <a:extLst>
              <a:ext uri="{FF2B5EF4-FFF2-40B4-BE49-F238E27FC236}">
                <a16:creationId xmlns:a16="http://schemas.microsoft.com/office/drawing/2014/main" id="{DEFBBF39-4662-6BAA-D50F-36EB084F6806}"/>
              </a:ext>
            </a:extLst>
          </p:cNvPr>
          <p:cNvSpPr txBox="1">
            <a:spLocks/>
          </p:cNvSpPr>
          <p:nvPr/>
        </p:nvSpPr>
        <p:spPr>
          <a:xfrm>
            <a:off x="325624" y="3959408"/>
            <a:ext cx="6405589" cy="96312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2800" b="1">
                <a:solidFill>
                  <a:srgbClr val="0000FF"/>
                </a:solidFill>
              </a:rPr>
              <a:t>A</a:t>
            </a:r>
            <a:r>
              <a:rPr lang="it-IT" sz="2800"/>
              <a:t>tmospheric </a:t>
            </a:r>
            <a:r>
              <a:rPr lang="it-IT" sz="2800" b="1">
                <a:solidFill>
                  <a:srgbClr val="0000FF"/>
                </a:solidFill>
              </a:rPr>
              <a:t>C</a:t>
            </a:r>
            <a:r>
              <a:rPr lang="it-IT" sz="2800"/>
              <a:t>osmic </a:t>
            </a:r>
            <a:r>
              <a:rPr lang="it-IT" sz="2800" b="1">
                <a:solidFill>
                  <a:srgbClr val="0000FF"/>
                </a:solidFill>
              </a:rPr>
              <a:t>R</a:t>
            </a:r>
            <a:r>
              <a:rPr lang="it-IT" sz="2800"/>
              <a:t>ay </a:t>
            </a:r>
            <a:r>
              <a:rPr lang="it-IT" sz="2800" b="1">
                <a:solidFill>
                  <a:srgbClr val="0000FF"/>
                </a:solidFill>
              </a:rPr>
              <a:t>O</a:t>
            </a:r>
            <a:r>
              <a:rPr lang="it-IT" sz="2800"/>
              <a:t>bservatory using a </a:t>
            </a:r>
            <a:br>
              <a:rPr lang="it-IT" sz="2800"/>
            </a:br>
            <a:r>
              <a:rPr lang="it-IT" sz="2800" b="1">
                <a:solidFill>
                  <a:srgbClr val="FF0000"/>
                </a:solidFill>
              </a:rPr>
              <a:t>M</a:t>
            </a:r>
            <a:r>
              <a:rPr lang="it-IT" sz="2800"/>
              <a:t>agnetic </a:t>
            </a:r>
            <a:r>
              <a:rPr lang="it-IT" sz="2800" b="1">
                <a:solidFill>
                  <a:srgbClr val="FF0000"/>
                </a:solidFill>
              </a:rPr>
              <a:t>A</a:t>
            </a:r>
            <a:r>
              <a:rPr lang="it-IT" sz="2800"/>
              <a:t>ltazimuth </a:t>
            </a:r>
            <a:r>
              <a:rPr lang="it-IT" sz="2800" b="1">
                <a:solidFill>
                  <a:srgbClr val="FF0000"/>
                </a:solidFill>
              </a:rPr>
              <a:t>S</a:t>
            </a:r>
            <a:r>
              <a:rPr lang="it-IT" sz="2800"/>
              <a:t>ilicon </a:t>
            </a:r>
            <a:r>
              <a:rPr lang="it-IT" sz="2800" b="1">
                <a:solidFill>
                  <a:srgbClr val="FF0000"/>
                </a:solidFill>
              </a:rPr>
              <a:t>S</a:t>
            </a:r>
            <a:r>
              <a:rPr lang="it-IT" sz="2800"/>
              <a:t>pectrometer</a:t>
            </a:r>
            <a:endParaRPr lang="en-US" sz="3600"/>
          </a:p>
        </p:txBody>
      </p:sp>
      <p:sp>
        <p:nvSpPr>
          <p:cNvPr id="16" name="Arrow: Curved Up 15">
            <a:extLst>
              <a:ext uri="{FF2B5EF4-FFF2-40B4-BE49-F238E27FC236}">
                <a16:creationId xmlns:a16="http://schemas.microsoft.com/office/drawing/2014/main" id="{37079F5D-5E0A-BED9-89FF-741A6A2028F5}"/>
              </a:ext>
            </a:extLst>
          </p:cNvPr>
          <p:cNvSpPr/>
          <p:nvPr/>
        </p:nvSpPr>
        <p:spPr>
          <a:xfrm>
            <a:off x="4497026" y="2812680"/>
            <a:ext cx="1682885" cy="62257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Up 16">
            <a:extLst>
              <a:ext uri="{FF2B5EF4-FFF2-40B4-BE49-F238E27FC236}">
                <a16:creationId xmlns:a16="http://schemas.microsoft.com/office/drawing/2014/main" id="{95CF22D1-8E85-478E-FF99-40B0D3C74E08}"/>
              </a:ext>
            </a:extLst>
          </p:cNvPr>
          <p:cNvSpPr/>
          <p:nvPr/>
        </p:nvSpPr>
        <p:spPr>
          <a:xfrm rot="10800000">
            <a:off x="4482505" y="1461975"/>
            <a:ext cx="1682885" cy="62257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Isosceles Triangle 3">
            <a:extLst>
              <a:ext uri="{FF2B5EF4-FFF2-40B4-BE49-F238E27FC236}">
                <a16:creationId xmlns:a16="http://schemas.microsoft.com/office/drawing/2014/main" id="{948A6348-647D-723A-982B-509C443DCE05}"/>
              </a:ext>
            </a:extLst>
          </p:cNvPr>
          <p:cNvSpPr/>
          <p:nvPr/>
        </p:nvSpPr>
        <p:spPr>
          <a:xfrm>
            <a:off x="355059" y="5298528"/>
            <a:ext cx="2372403" cy="1291328"/>
          </a:xfrm>
          <a:prstGeom prst="triangle">
            <a:avLst/>
          </a:prstGeom>
          <a:solidFill>
            <a:schemeClr val="accent4">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26CEA1-2499-3A7D-9E48-9375AE1FBC1E}"/>
              </a:ext>
            </a:extLst>
          </p:cNvPr>
          <p:cNvSpPr/>
          <p:nvPr/>
        </p:nvSpPr>
        <p:spPr>
          <a:xfrm rot="2735396">
            <a:off x="1706303" y="5561815"/>
            <a:ext cx="805674" cy="764755"/>
          </a:xfrm>
          <a:prstGeom prst="rect">
            <a:avLst/>
          </a:prstGeom>
          <a:solidFill>
            <a:schemeClr val="accent4">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E1899C07-2ACF-59EA-FF9F-6240767523F0}"/>
              </a:ext>
            </a:extLst>
          </p:cNvPr>
          <p:cNvSpPr/>
          <p:nvPr/>
        </p:nvSpPr>
        <p:spPr>
          <a:xfrm rot="16200000">
            <a:off x="10423825" y="737101"/>
            <a:ext cx="1967253" cy="1032387"/>
          </a:xfrm>
          <a:prstGeom prst="triangle">
            <a:avLst/>
          </a:prstGeom>
          <a:solidFill>
            <a:schemeClr val="accent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721540-2EF3-086A-A9B4-CB7B1AD77998}"/>
              </a:ext>
            </a:extLst>
          </p:cNvPr>
          <p:cNvSpPr/>
          <p:nvPr/>
        </p:nvSpPr>
        <p:spPr>
          <a:xfrm rot="18935396">
            <a:off x="11053257" y="1387028"/>
            <a:ext cx="644118" cy="634153"/>
          </a:xfrm>
          <a:prstGeom prst="rect">
            <a:avLst/>
          </a:prstGeom>
          <a:solidFill>
            <a:schemeClr val="accent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324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magine 3">
            <a:extLst>
              <a:ext uri="{FF2B5EF4-FFF2-40B4-BE49-F238E27FC236}">
                <a16:creationId xmlns:a16="http://schemas.microsoft.com/office/drawing/2014/main" id="{94AE7A1B-708F-752E-DC72-BD107EEE8759}"/>
              </a:ext>
            </a:extLst>
          </p:cNvPr>
          <p:cNvPicPr>
            <a:picLocks noChangeAspect="1"/>
          </p:cNvPicPr>
          <p:nvPr/>
        </p:nvPicPr>
        <p:blipFill>
          <a:blip r:embed="rId2"/>
          <a:stretch>
            <a:fillRect/>
          </a:stretch>
        </p:blipFill>
        <p:spPr>
          <a:xfrm>
            <a:off x="4328120" y="2690330"/>
            <a:ext cx="3696185" cy="3640604"/>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B8329ECB-F437-51A7-8D44-6C7D8F66AB49}"/>
              </a:ext>
            </a:extLst>
          </p:cNvPr>
          <p:cNvSpPr txBox="1">
            <a:spLocks/>
          </p:cNvSpPr>
          <p:nvPr/>
        </p:nvSpPr>
        <p:spPr>
          <a:xfrm>
            <a:off x="667661" y="147120"/>
            <a:ext cx="10185396" cy="90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Measurements with ADAMO in phase-2</a:t>
            </a:r>
            <a:endParaRPr lang="en-US" dirty="0"/>
          </a:p>
        </p:txBody>
      </p:sp>
      <p:pic>
        <p:nvPicPr>
          <p:cNvPr id="13" name="Immagine 26">
            <a:extLst>
              <a:ext uri="{FF2B5EF4-FFF2-40B4-BE49-F238E27FC236}">
                <a16:creationId xmlns:a16="http://schemas.microsoft.com/office/drawing/2014/main" id="{89AE63F9-AF79-CD81-D709-97AD78CE393D}"/>
              </a:ext>
            </a:extLst>
          </p:cNvPr>
          <p:cNvPicPr>
            <a:picLocks noChangeAspect="1"/>
          </p:cNvPicPr>
          <p:nvPr/>
        </p:nvPicPr>
        <p:blipFill>
          <a:blip r:embed="rId3"/>
          <a:stretch>
            <a:fillRect/>
          </a:stretch>
        </p:blipFill>
        <p:spPr>
          <a:xfrm>
            <a:off x="976588" y="2913732"/>
            <a:ext cx="2701702" cy="2246282"/>
          </a:xfrm>
          <a:prstGeom prst="rect">
            <a:avLst/>
          </a:prstGeom>
          <a:ln>
            <a:noFill/>
          </a:ln>
          <a:effectLst>
            <a:outerShdw blurRad="292100" dist="139700" dir="2700000" algn="tl" rotWithShape="0">
              <a:srgbClr val="333333">
                <a:alpha val="65000"/>
              </a:srgbClr>
            </a:outerShdw>
          </a:effectLst>
        </p:spPr>
      </p:pic>
      <p:sp>
        <p:nvSpPr>
          <p:cNvPr id="14" name="CasellaDiTesto 20">
            <a:extLst>
              <a:ext uri="{FF2B5EF4-FFF2-40B4-BE49-F238E27FC236}">
                <a16:creationId xmlns:a16="http://schemas.microsoft.com/office/drawing/2014/main" id="{A0EF905A-6450-2D76-A342-532DBE1D2867}"/>
              </a:ext>
            </a:extLst>
          </p:cNvPr>
          <p:cNvSpPr txBox="1"/>
          <p:nvPr/>
        </p:nvSpPr>
        <p:spPr>
          <a:xfrm>
            <a:off x="203534" y="1057191"/>
            <a:ext cx="6344904" cy="400110"/>
          </a:xfrm>
          <a:prstGeom prst="rect">
            <a:avLst/>
          </a:prstGeom>
          <a:noFill/>
        </p:spPr>
        <p:txBody>
          <a:bodyPr wrap="square" rtlCol="0">
            <a:spAutoFit/>
          </a:bodyPr>
          <a:lstStyle/>
          <a:p>
            <a:r>
              <a:rPr lang="it-IT" sz="2000" b="1" dirty="0"/>
              <a:t>Data taking </a:t>
            </a:r>
            <a:r>
              <a:rPr lang="it-IT" sz="2000" b="1" dirty="0" err="1"/>
              <a:t>at</a:t>
            </a:r>
            <a:r>
              <a:rPr lang="it-IT" sz="2000" b="1" dirty="0"/>
              <a:t> </a:t>
            </a:r>
            <a:r>
              <a:rPr lang="it-IT" sz="2000" b="1" u="sng" dirty="0"/>
              <a:t>4 </a:t>
            </a:r>
            <a:r>
              <a:rPr lang="it-IT" sz="2000" b="1" u="sng" dirty="0" err="1"/>
              <a:t>different</a:t>
            </a:r>
            <a:r>
              <a:rPr lang="it-IT" sz="2000" b="1" u="sng" dirty="0"/>
              <a:t> </a:t>
            </a:r>
            <a:r>
              <a:rPr lang="it-IT" sz="2000" b="1" u="sng" dirty="0" err="1"/>
              <a:t>detector’s</a:t>
            </a:r>
            <a:r>
              <a:rPr lang="it-IT" sz="2000" b="1" u="sng" dirty="0"/>
              <a:t> </a:t>
            </a:r>
            <a:r>
              <a:rPr lang="it-IT" sz="2000" b="1" u="sng" dirty="0" err="1"/>
              <a:t>orientations</a:t>
            </a:r>
            <a:r>
              <a:rPr lang="it-IT" sz="2000" b="1" dirty="0"/>
              <a:t> </a:t>
            </a:r>
          </a:p>
        </p:txBody>
      </p:sp>
      <mc:AlternateContent xmlns:mc="http://schemas.openxmlformats.org/markup-compatibility/2006" xmlns:a14="http://schemas.microsoft.com/office/drawing/2010/main">
        <mc:Choice Requires="a14">
          <p:sp>
            <p:nvSpPr>
              <p:cNvPr id="15" name="CasellaDiTesto 25">
                <a:extLst>
                  <a:ext uri="{FF2B5EF4-FFF2-40B4-BE49-F238E27FC236}">
                    <a16:creationId xmlns:a16="http://schemas.microsoft.com/office/drawing/2014/main" id="{95C559E2-C724-8051-65BE-CA7AEA035F3E}"/>
                  </a:ext>
                </a:extLst>
              </p:cNvPr>
              <p:cNvSpPr txBox="1"/>
              <p:nvPr/>
            </p:nvSpPr>
            <p:spPr>
              <a:xfrm>
                <a:off x="203534" y="1529029"/>
                <a:ext cx="4755712" cy="135421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it-IT" dirty="0"/>
                  <a:t>Detector’s </a:t>
                </a:r>
                <a:r>
                  <a:rPr lang="it-IT" dirty="0" err="1"/>
                  <a:t>acceptance</a:t>
                </a:r>
                <a:r>
                  <a:rPr lang="it-IT" dirty="0"/>
                  <a:t>  &gt;  20</a:t>
                </a:r>
                <a:r>
                  <a:rPr lang="it-IT" dirty="0">
                    <a:sym typeface="Symbol" panose="05050102010706020507" pitchFamily="18" charset="2"/>
                  </a:rPr>
                  <a:t></a:t>
                </a:r>
              </a:p>
              <a:p>
                <a:pPr marL="285750" indent="-285750">
                  <a:spcBef>
                    <a:spcPts val="600"/>
                  </a:spcBef>
                  <a:buFont typeface="Arial" panose="020B0604020202020204" pitchFamily="34" charset="0"/>
                  <a:buChar char="•"/>
                </a:pPr>
                <a:r>
                  <a:rPr lang="it-IT" dirty="0" err="1">
                    <a:sym typeface="Symbol" panose="05050102010706020507" pitchFamily="18" charset="2"/>
                  </a:rPr>
                  <a:t>Combining</a:t>
                </a:r>
                <a:r>
                  <a:rPr lang="it-IT" dirty="0">
                    <a:sym typeface="Symbol" panose="05050102010706020507" pitchFamily="18" charset="2"/>
                  </a:rPr>
                  <a:t> data from consecutive </a:t>
                </a:r>
                <a:r>
                  <a:rPr lang="it-IT" dirty="0" err="1">
                    <a:sym typeface="Symbol" panose="05050102010706020507" pitchFamily="18" charset="2"/>
                  </a:rPr>
                  <a:t>configurations</a:t>
                </a:r>
                <a:endParaRPr lang="it-IT" dirty="0"/>
              </a:p>
              <a:p>
                <a:pPr marL="285750" indent="-285750">
                  <a:spcBef>
                    <a:spcPts val="600"/>
                  </a:spcBef>
                  <a:buFont typeface="Arial" panose="020B0604020202020204" pitchFamily="34" charset="0"/>
                  <a:buChar char="•"/>
                </a:pPr>
                <a:r>
                  <a:rPr lang="it-IT" dirty="0" err="1">
                    <a:sym typeface="Symbol" panose="05050102010706020507" pitchFamily="18" charset="2"/>
                  </a:rPr>
                  <a:t>Muon</a:t>
                </a:r>
                <a:r>
                  <a:rPr lang="it-IT" dirty="0">
                    <a:sym typeface="Symbol" panose="05050102010706020507" pitchFamily="18" charset="2"/>
                  </a:rPr>
                  <a:t> </a:t>
                </a:r>
                <a:r>
                  <a:rPr lang="it-IT" dirty="0" err="1">
                    <a:sym typeface="Symbol" panose="05050102010706020507" pitchFamily="18" charset="2"/>
                  </a:rPr>
                  <a:t>zenith</a:t>
                </a:r>
                <a:r>
                  <a:rPr lang="it-IT" dirty="0">
                    <a:sym typeface="Symbol" panose="05050102010706020507" pitchFamily="18" charset="2"/>
                  </a:rPr>
                  <a:t> angle </a:t>
                </a:r>
                <a:r>
                  <a:rPr lang="it-IT" dirty="0" err="1">
                    <a:sym typeface="Symbol" panose="05050102010706020507" pitchFamily="18" charset="2"/>
                  </a:rPr>
                  <a:t>range</a:t>
                </a:r>
                <a:r>
                  <a:rPr lang="it-IT" dirty="0">
                    <a:sym typeface="Symbol" panose="05050102010706020507" pitchFamily="18" charset="2"/>
                  </a:rPr>
                  <a:t>: </a:t>
                </a:r>
                <a14:m>
                  <m:oMath xmlns:m="http://schemas.openxmlformats.org/officeDocument/2006/math">
                    <m:r>
                      <a:rPr lang="it-IT" b="0" i="1" smtClean="0">
                        <a:latin typeface="Cambria Math" panose="02040503050406030204" pitchFamily="18" charset="0"/>
                        <a:sym typeface="Symbol" panose="05050102010706020507" pitchFamily="18" charset="2"/>
                      </a:rPr>
                      <m:t>0</m:t>
                    </m:r>
                    <m:r>
                      <a:rPr lang="it-IT" b="0" i="1" smtClean="0">
                        <a:latin typeface="Cambria Math" panose="02040503050406030204" pitchFamily="18" charset="0"/>
                        <a:ea typeface="Cambria Math" panose="02040503050406030204" pitchFamily="18" charset="0"/>
                        <a:sym typeface="Symbol" panose="05050102010706020507" pitchFamily="18" charset="2"/>
                      </a:rPr>
                      <m:t>°&lt;</m:t>
                    </m:r>
                    <m:r>
                      <a:rPr lang="it-IT" b="0" i="1" smtClean="0">
                        <a:latin typeface="Cambria Math" panose="02040503050406030204" pitchFamily="18" charset="0"/>
                        <a:ea typeface="Cambria Math" panose="02040503050406030204" pitchFamily="18" charset="0"/>
                        <a:sym typeface="Symbol" panose="05050102010706020507" pitchFamily="18" charset="2"/>
                      </a:rPr>
                      <m:t>𝜃</m:t>
                    </m:r>
                    <m:r>
                      <a:rPr lang="it-IT" b="0" i="1" smtClean="0">
                        <a:latin typeface="Cambria Math" panose="02040503050406030204" pitchFamily="18" charset="0"/>
                        <a:ea typeface="Cambria Math" panose="02040503050406030204" pitchFamily="18" charset="0"/>
                        <a:sym typeface="Symbol" panose="05050102010706020507" pitchFamily="18" charset="2"/>
                      </a:rPr>
                      <m:t>&lt;80°</m:t>
                    </m:r>
                  </m:oMath>
                </a14:m>
                <a:endParaRPr lang="it-IT" dirty="0">
                  <a:sym typeface="Symbol" panose="05050102010706020507" pitchFamily="18" charset="2"/>
                </a:endParaRPr>
              </a:p>
            </p:txBody>
          </p:sp>
        </mc:Choice>
        <mc:Fallback xmlns="">
          <p:sp>
            <p:nvSpPr>
              <p:cNvPr id="15" name="CasellaDiTesto 25">
                <a:extLst>
                  <a:ext uri="{FF2B5EF4-FFF2-40B4-BE49-F238E27FC236}">
                    <a16:creationId xmlns:a16="http://schemas.microsoft.com/office/drawing/2014/main" id="{95C559E2-C724-8051-65BE-CA7AEA035F3E}"/>
                  </a:ext>
                </a:extLst>
              </p:cNvPr>
              <p:cNvSpPr txBox="1">
                <a:spLocks noRot="1" noChangeAspect="1" noMove="1" noResize="1" noEditPoints="1" noAdjustHandles="1" noChangeArrowheads="1" noChangeShapeType="1" noTextEdit="1"/>
              </p:cNvSpPr>
              <p:nvPr/>
            </p:nvSpPr>
            <p:spPr>
              <a:xfrm>
                <a:off x="203534" y="1529029"/>
                <a:ext cx="4755712" cy="1354217"/>
              </a:xfrm>
              <a:prstGeom prst="rect">
                <a:avLst/>
              </a:prstGeom>
              <a:blipFill>
                <a:blip r:embed="rId4"/>
                <a:stretch>
                  <a:fillRect l="-768" t="-3604" b="-6306"/>
                </a:stretch>
              </a:blipFill>
            </p:spPr>
            <p:txBody>
              <a:bodyPr/>
              <a:lstStyle/>
              <a:p>
                <a:r>
                  <a:rPr lang="en-US">
                    <a:noFill/>
                  </a:rPr>
                  <a:t> </a:t>
                </a:r>
              </a:p>
            </p:txBody>
          </p:sp>
        </mc:Fallback>
      </mc:AlternateContent>
      <p:pic>
        <p:nvPicPr>
          <p:cNvPr id="16" name="Immagine 27">
            <a:extLst>
              <a:ext uri="{FF2B5EF4-FFF2-40B4-BE49-F238E27FC236}">
                <a16:creationId xmlns:a16="http://schemas.microsoft.com/office/drawing/2014/main" id="{986D65CB-6EE8-3958-83A8-F49D873AE7F9}"/>
              </a:ext>
            </a:extLst>
          </p:cNvPr>
          <p:cNvPicPr>
            <a:picLocks noChangeAspect="1"/>
          </p:cNvPicPr>
          <p:nvPr/>
        </p:nvPicPr>
        <p:blipFill>
          <a:blip r:embed="rId5"/>
          <a:stretch>
            <a:fillRect/>
          </a:stretch>
        </p:blipFill>
        <p:spPr>
          <a:xfrm>
            <a:off x="1113976" y="5269473"/>
            <a:ext cx="2426927" cy="1334810"/>
          </a:xfrm>
          <a:prstGeom prst="rect">
            <a:avLst/>
          </a:prstGeom>
          <a:ln>
            <a:noFill/>
          </a:ln>
          <a:effectLst>
            <a:outerShdw blurRad="292100" dist="139700" dir="2700000" algn="tl" rotWithShape="0">
              <a:srgbClr val="333333">
                <a:alpha val="65000"/>
              </a:srgbClr>
            </a:outerShdw>
          </a:effectLst>
        </p:spPr>
      </p:pic>
      <p:sp>
        <p:nvSpPr>
          <p:cNvPr id="17" name="CasellaDiTesto 7">
            <a:extLst>
              <a:ext uri="{FF2B5EF4-FFF2-40B4-BE49-F238E27FC236}">
                <a16:creationId xmlns:a16="http://schemas.microsoft.com/office/drawing/2014/main" id="{06C6C55B-7CBE-4EAC-9EC9-5ABDFF67C2D2}"/>
              </a:ext>
            </a:extLst>
          </p:cNvPr>
          <p:cNvSpPr txBox="1"/>
          <p:nvPr/>
        </p:nvSpPr>
        <p:spPr>
          <a:xfrm>
            <a:off x="4720364" y="1725124"/>
            <a:ext cx="6997924" cy="369332"/>
          </a:xfrm>
          <a:prstGeom prst="rect">
            <a:avLst/>
          </a:prstGeom>
          <a:noFill/>
        </p:spPr>
        <p:txBody>
          <a:bodyPr wrap="square" rtlCol="0">
            <a:spAutoFit/>
          </a:bodyPr>
          <a:lstStyle/>
          <a:p>
            <a:pPr algn="ctr"/>
            <a:r>
              <a:rPr lang="it-IT" b="1" dirty="0" err="1"/>
              <a:t>Study</a:t>
            </a:r>
            <a:r>
              <a:rPr lang="it-IT" b="1" dirty="0"/>
              <a:t> of the </a:t>
            </a:r>
            <a:r>
              <a:rPr lang="it-IT" b="1" err="1"/>
              <a:t>muon</a:t>
            </a:r>
            <a:r>
              <a:rPr lang="it-IT" b="1"/>
              <a:t> spectrum </a:t>
            </a:r>
            <a:r>
              <a:rPr lang="it-IT" b="1" u="sng"/>
              <a:t>dependence </a:t>
            </a:r>
            <a:r>
              <a:rPr lang="it-IT" b="1" u="sng" dirty="0"/>
              <a:t>on the </a:t>
            </a:r>
            <a:r>
              <a:rPr lang="it-IT" b="1" u="sng" dirty="0" err="1"/>
              <a:t>zenith</a:t>
            </a:r>
            <a:r>
              <a:rPr lang="it-IT" b="1" u="sng" dirty="0"/>
              <a:t> angle</a:t>
            </a:r>
          </a:p>
        </p:txBody>
      </p:sp>
      <p:pic>
        <p:nvPicPr>
          <p:cNvPr id="18" name="Immagine 4">
            <a:extLst>
              <a:ext uri="{FF2B5EF4-FFF2-40B4-BE49-F238E27FC236}">
                <a16:creationId xmlns:a16="http://schemas.microsoft.com/office/drawing/2014/main" id="{296FE1B5-FF5A-20C5-5FD3-0718426A0821}"/>
              </a:ext>
            </a:extLst>
          </p:cNvPr>
          <p:cNvPicPr>
            <a:picLocks noChangeAspect="1"/>
          </p:cNvPicPr>
          <p:nvPr/>
        </p:nvPicPr>
        <p:blipFill>
          <a:blip r:embed="rId6"/>
          <a:stretch>
            <a:fillRect/>
          </a:stretch>
        </p:blipFill>
        <p:spPr>
          <a:xfrm>
            <a:off x="8219326" y="2690330"/>
            <a:ext cx="3656695" cy="3640604"/>
          </a:xfrm>
          <a:prstGeom prst="rect">
            <a:avLst/>
          </a:prstGeom>
          <a:ln>
            <a:noFill/>
          </a:ln>
          <a:effectLst>
            <a:outerShdw blurRad="292100" dist="139700" dir="2700000" algn="tl" rotWithShape="0">
              <a:srgbClr val="333333">
                <a:alpha val="65000"/>
              </a:srgbClr>
            </a:outerShdw>
          </a:effectLst>
        </p:spPr>
      </p:pic>
      <p:sp>
        <p:nvSpPr>
          <p:cNvPr id="19" name="CasellaDiTesto 1">
            <a:extLst>
              <a:ext uri="{FF2B5EF4-FFF2-40B4-BE49-F238E27FC236}">
                <a16:creationId xmlns:a16="http://schemas.microsoft.com/office/drawing/2014/main" id="{09394783-F70A-9D57-A5FD-213F77B61DC1}"/>
              </a:ext>
            </a:extLst>
          </p:cNvPr>
          <p:cNvSpPr txBox="1"/>
          <p:nvPr/>
        </p:nvSpPr>
        <p:spPr>
          <a:xfrm>
            <a:off x="4736876" y="2072507"/>
            <a:ext cx="3280524" cy="584775"/>
          </a:xfrm>
          <a:prstGeom prst="rect">
            <a:avLst/>
          </a:prstGeom>
          <a:noFill/>
        </p:spPr>
        <p:txBody>
          <a:bodyPr wrap="square" rtlCol="0">
            <a:spAutoFit/>
          </a:bodyPr>
          <a:lstStyle/>
          <a:p>
            <a:r>
              <a:rPr lang="it-IT" sz="1600" dirty="0"/>
              <a:t>CR </a:t>
            </a:r>
            <a:r>
              <a:rPr lang="it-IT" sz="1600" dirty="0" err="1"/>
              <a:t>momentum</a:t>
            </a:r>
            <a:r>
              <a:rPr lang="it-IT" sz="1600" dirty="0"/>
              <a:t> </a:t>
            </a:r>
            <a:r>
              <a:rPr lang="it-IT" sz="1600" dirty="0" err="1"/>
              <a:t>spectrum</a:t>
            </a:r>
            <a:r>
              <a:rPr lang="it-IT" sz="1600" dirty="0"/>
              <a:t> in </a:t>
            </a:r>
            <a:r>
              <a:rPr lang="it-IT" sz="1600" dirty="0" err="1"/>
              <a:t>different</a:t>
            </a:r>
            <a:r>
              <a:rPr lang="it-IT" sz="1600" dirty="0"/>
              <a:t> </a:t>
            </a:r>
            <a:r>
              <a:rPr lang="it-IT" sz="1600" dirty="0" err="1"/>
              <a:t>intervals</a:t>
            </a:r>
            <a:r>
              <a:rPr lang="it-IT" sz="1600" dirty="0"/>
              <a:t> of the </a:t>
            </a:r>
            <a:r>
              <a:rPr lang="it-IT" sz="1600" dirty="0" err="1"/>
              <a:t>zenith</a:t>
            </a:r>
            <a:r>
              <a:rPr lang="it-IT" sz="1600" dirty="0"/>
              <a:t> angle</a:t>
            </a:r>
          </a:p>
        </p:txBody>
      </p:sp>
      <p:sp>
        <p:nvSpPr>
          <p:cNvPr id="20" name="CasellaDiTesto 9">
            <a:extLst>
              <a:ext uri="{FF2B5EF4-FFF2-40B4-BE49-F238E27FC236}">
                <a16:creationId xmlns:a16="http://schemas.microsoft.com/office/drawing/2014/main" id="{B6949BDA-5287-861E-0B9F-F4EAB424275E}"/>
              </a:ext>
            </a:extLst>
          </p:cNvPr>
          <p:cNvSpPr txBox="1"/>
          <p:nvPr/>
        </p:nvSpPr>
        <p:spPr>
          <a:xfrm>
            <a:off x="8987465" y="2065631"/>
            <a:ext cx="3001001" cy="584775"/>
          </a:xfrm>
          <a:prstGeom prst="rect">
            <a:avLst/>
          </a:prstGeom>
          <a:noFill/>
        </p:spPr>
        <p:txBody>
          <a:bodyPr wrap="square" rtlCol="0">
            <a:spAutoFit/>
          </a:bodyPr>
          <a:lstStyle/>
          <a:p>
            <a:r>
              <a:rPr lang="it-IT" sz="1600" dirty="0"/>
              <a:t>Zenith angle </a:t>
            </a:r>
            <a:r>
              <a:rPr lang="it-IT" sz="1600" dirty="0" err="1"/>
              <a:t>dependence</a:t>
            </a:r>
            <a:r>
              <a:rPr lang="it-IT" sz="1600" dirty="0"/>
              <a:t> of the CR </a:t>
            </a:r>
            <a:r>
              <a:rPr lang="it-IT" sz="1600" err="1"/>
              <a:t>flux</a:t>
            </a:r>
            <a:r>
              <a:rPr lang="it-IT" sz="1600"/>
              <a:t> at </a:t>
            </a:r>
            <a:r>
              <a:rPr lang="it-IT" sz="1600" dirty="0" err="1"/>
              <a:t>different</a:t>
            </a:r>
            <a:r>
              <a:rPr lang="it-IT" sz="1600" dirty="0"/>
              <a:t> </a:t>
            </a:r>
            <a:r>
              <a:rPr lang="it-IT" sz="1600" dirty="0" err="1"/>
              <a:t>momenta</a:t>
            </a:r>
            <a:endParaRPr lang="it-IT" sz="1600" dirty="0"/>
          </a:p>
        </p:txBody>
      </p:sp>
      <p:sp>
        <p:nvSpPr>
          <p:cNvPr id="5" name="Date Placeholder 4">
            <a:extLst>
              <a:ext uri="{FF2B5EF4-FFF2-40B4-BE49-F238E27FC236}">
                <a16:creationId xmlns:a16="http://schemas.microsoft.com/office/drawing/2014/main" id="{A1702451-E3A9-DA08-64AE-3DC44BA40D7E}"/>
              </a:ext>
            </a:extLst>
          </p:cNvPr>
          <p:cNvSpPr>
            <a:spLocks noGrp="1"/>
          </p:cNvSpPr>
          <p:nvPr>
            <p:ph type="dt" sz="half" idx="10"/>
          </p:nvPr>
        </p:nvSpPr>
        <p:spPr/>
        <p:txBody>
          <a:bodyPr/>
          <a:lstStyle/>
          <a:p>
            <a:r>
              <a:rPr lang="en-US"/>
              <a:t>23 February 2024</a:t>
            </a:r>
          </a:p>
        </p:txBody>
      </p:sp>
      <p:sp>
        <p:nvSpPr>
          <p:cNvPr id="6" name="Footer Placeholder 5">
            <a:extLst>
              <a:ext uri="{FF2B5EF4-FFF2-40B4-BE49-F238E27FC236}">
                <a16:creationId xmlns:a16="http://schemas.microsoft.com/office/drawing/2014/main" id="{FE34B389-DF47-898B-33A8-FD8F0F893FF6}"/>
              </a:ext>
            </a:extLst>
          </p:cNvPr>
          <p:cNvSpPr>
            <a:spLocks noGrp="1"/>
          </p:cNvSpPr>
          <p:nvPr>
            <p:ph type="ftr" sz="quarter" idx="11"/>
          </p:nvPr>
        </p:nvSpPr>
        <p:spPr/>
        <p:txBody>
          <a:bodyPr/>
          <a:lstStyle/>
          <a:p>
            <a:r>
              <a:rPr lang="en-US"/>
              <a:t>ACROMASS kick-off meeting - L. Bonechi (INFN Firenze)</a:t>
            </a:r>
          </a:p>
        </p:txBody>
      </p:sp>
      <p:sp>
        <p:nvSpPr>
          <p:cNvPr id="7" name="Slide Number Placeholder 6">
            <a:extLst>
              <a:ext uri="{FF2B5EF4-FFF2-40B4-BE49-F238E27FC236}">
                <a16:creationId xmlns:a16="http://schemas.microsoft.com/office/drawing/2014/main" id="{CB8E3A1B-E558-3F55-0B82-0BC1172E0C09}"/>
              </a:ext>
            </a:extLst>
          </p:cNvPr>
          <p:cNvSpPr>
            <a:spLocks noGrp="1"/>
          </p:cNvSpPr>
          <p:nvPr>
            <p:ph type="sldNum" sz="quarter" idx="12"/>
          </p:nvPr>
        </p:nvSpPr>
        <p:spPr/>
        <p:txBody>
          <a:bodyPr/>
          <a:lstStyle/>
          <a:p>
            <a:fld id="{53581369-FC2F-4B0C-936F-3A4AD98AE2A2}" type="slidenum">
              <a:rPr lang="en-US" smtClean="0"/>
              <a:t>10</a:t>
            </a:fld>
            <a:endParaRPr lang="en-US"/>
          </a:p>
        </p:txBody>
      </p:sp>
    </p:spTree>
    <p:extLst>
      <p:ext uri="{BB962C8B-B14F-4D97-AF65-F5344CB8AC3E}">
        <p14:creationId xmlns:p14="http://schemas.microsoft.com/office/powerpoint/2010/main" val="404618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731FBC86-99B4-A938-7AB6-577DA09A244A}"/>
              </a:ext>
            </a:extLst>
          </p:cNvPr>
          <p:cNvPicPr>
            <a:picLocks noChangeAspect="1"/>
          </p:cNvPicPr>
          <p:nvPr/>
        </p:nvPicPr>
        <p:blipFill>
          <a:blip r:embed="rId2"/>
          <a:stretch>
            <a:fillRect/>
          </a:stretch>
        </p:blipFill>
        <p:spPr>
          <a:xfrm>
            <a:off x="1023757" y="2189043"/>
            <a:ext cx="5554482" cy="2717622"/>
          </a:xfrm>
          <a:prstGeom prst="rect">
            <a:avLst/>
          </a:prstGeom>
          <a:ln>
            <a:noFill/>
          </a:ln>
          <a:effectLst>
            <a:outerShdw blurRad="292100" dist="139700" dir="2700000" algn="tl" rotWithShape="0">
              <a:srgbClr val="333333">
                <a:alpha val="65000"/>
              </a:srgbClr>
            </a:outerShdw>
          </a:effectLst>
        </p:spPr>
      </p:pic>
      <p:sp>
        <p:nvSpPr>
          <p:cNvPr id="3" name="CasellaDiTesto 6">
            <a:extLst>
              <a:ext uri="{FF2B5EF4-FFF2-40B4-BE49-F238E27FC236}">
                <a16:creationId xmlns:a16="http://schemas.microsoft.com/office/drawing/2014/main" id="{6D5BAE3F-2153-E54F-D637-023B6A6C4B81}"/>
              </a:ext>
            </a:extLst>
          </p:cNvPr>
          <p:cNvSpPr txBox="1"/>
          <p:nvPr/>
        </p:nvSpPr>
        <p:spPr>
          <a:xfrm>
            <a:off x="6928798" y="1413942"/>
            <a:ext cx="4595541" cy="646331"/>
          </a:xfrm>
          <a:prstGeom prst="rect">
            <a:avLst/>
          </a:prstGeom>
          <a:noFill/>
        </p:spPr>
        <p:txBody>
          <a:bodyPr wrap="square" rtlCol="0">
            <a:spAutoFit/>
          </a:bodyPr>
          <a:lstStyle/>
          <a:p>
            <a:r>
              <a:rPr lang="it-IT" dirty="0" err="1"/>
              <a:t>Interpretation</a:t>
            </a:r>
            <a:r>
              <a:rPr lang="it-IT" dirty="0"/>
              <a:t> of the </a:t>
            </a:r>
            <a:r>
              <a:rPr lang="it-IT" dirty="0" err="1"/>
              <a:t>low</a:t>
            </a:r>
            <a:r>
              <a:rPr lang="it-IT" dirty="0"/>
              <a:t> </a:t>
            </a:r>
            <a:r>
              <a:rPr lang="it-IT" dirty="0" err="1"/>
              <a:t>energy</a:t>
            </a:r>
            <a:r>
              <a:rPr lang="it-IT" dirty="0"/>
              <a:t> </a:t>
            </a:r>
            <a:r>
              <a:rPr lang="it-IT" dirty="0" err="1"/>
              <a:t>bump</a:t>
            </a:r>
            <a:r>
              <a:rPr lang="it-IT" dirty="0"/>
              <a:t> of the CR </a:t>
            </a:r>
            <a:r>
              <a:rPr lang="it-IT" dirty="0" err="1"/>
              <a:t>spectrum</a:t>
            </a:r>
            <a:r>
              <a:rPr lang="it-IT" dirty="0"/>
              <a:t> </a:t>
            </a:r>
            <a:r>
              <a:rPr lang="it-IT" dirty="0" err="1"/>
              <a:t>as</a:t>
            </a:r>
            <a:r>
              <a:rPr lang="it-IT" dirty="0"/>
              <a:t> due to electron </a:t>
            </a:r>
            <a:r>
              <a:rPr lang="it-IT" dirty="0" err="1"/>
              <a:t>contamination</a:t>
            </a:r>
            <a:endParaRPr lang="it-IT" dirty="0"/>
          </a:p>
        </p:txBody>
      </p:sp>
      <mc:AlternateContent xmlns:mc="http://schemas.openxmlformats.org/markup-compatibility/2006" xmlns:a14="http://schemas.microsoft.com/office/drawing/2010/main">
        <mc:Choice Requires="a14">
          <p:sp>
            <p:nvSpPr>
              <p:cNvPr id="4" name="CasellaDiTesto 7">
                <a:extLst>
                  <a:ext uri="{FF2B5EF4-FFF2-40B4-BE49-F238E27FC236}">
                    <a16:creationId xmlns:a16="http://schemas.microsoft.com/office/drawing/2014/main" id="{51FA3F95-9993-9651-038A-06903CA9EE4A}"/>
                  </a:ext>
                </a:extLst>
              </p:cNvPr>
              <p:cNvSpPr txBox="1"/>
              <p:nvPr/>
            </p:nvSpPr>
            <p:spPr>
              <a:xfrm>
                <a:off x="1817756" y="862501"/>
                <a:ext cx="9064288" cy="461665"/>
              </a:xfrm>
              <a:prstGeom prst="rect">
                <a:avLst/>
              </a:prstGeom>
              <a:noFill/>
            </p:spPr>
            <p:txBody>
              <a:bodyPr wrap="square" rtlCol="0">
                <a:spAutoFit/>
              </a:bodyPr>
              <a:lstStyle/>
              <a:p>
                <a:r>
                  <a:rPr lang="it-IT" sz="2400" b="1" dirty="0"/>
                  <a:t>Study of the </a:t>
                </a:r>
                <a:r>
                  <a:rPr lang="it-IT" sz="2400" b="1" dirty="0" err="1"/>
                  <a:t>low</a:t>
                </a:r>
                <a:r>
                  <a:rPr lang="it-IT" sz="2400" b="1" dirty="0"/>
                  <a:t> </a:t>
                </a:r>
                <a:r>
                  <a:rPr lang="it-IT" sz="2400" b="1" dirty="0" err="1"/>
                  <a:t>energy</a:t>
                </a:r>
                <a:r>
                  <a:rPr lang="it-IT" sz="2400" b="1" dirty="0"/>
                  <a:t> </a:t>
                </a:r>
                <a:r>
                  <a:rPr lang="it-IT" sz="2400" b="1" dirty="0" err="1"/>
                  <a:t>region</a:t>
                </a:r>
                <a:r>
                  <a:rPr lang="it-IT" sz="2400" b="1"/>
                  <a:t>: probable contamination by </a:t>
                </a:r>
                <a14:m>
                  <m:oMath xmlns:m="http://schemas.openxmlformats.org/officeDocument/2006/math">
                    <m:sSup>
                      <m:sSupPr>
                        <m:ctrlPr>
                          <a:rPr lang="it-IT" sz="2400" b="1" i="1" smtClean="0">
                            <a:latin typeface="Cambria Math" panose="02040503050406030204" pitchFamily="18" charset="0"/>
                          </a:rPr>
                        </m:ctrlPr>
                      </m:sSupPr>
                      <m:e>
                        <m:r>
                          <a:rPr lang="it-IT" sz="2400" b="1" i="1" smtClean="0">
                            <a:latin typeface="Cambria Math" panose="02040503050406030204" pitchFamily="18" charset="0"/>
                          </a:rPr>
                          <m:t>𝒆</m:t>
                        </m:r>
                      </m:e>
                      <m:sup>
                        <m:r>
                          <a:rPr lang="it-IT" sz="2400" b="1" i="1" smtClean="0">
                            <a:latin typeface="Cambria Math" panose="02040503050406030204" pitchFamily="18" charset="0"/>
                          </a:rPr>
                          <m:t>+</m:t>
                        </m:r>
                      </m:sup>
                    </m:sSup>
                    <m:r>
                      <a:rPr lang="it-IT" sz="2400" b="1" i="1" smtClean="0">
                        <a:latin typeface="Cambria Math" panose="02040503050406030204" pitchFamily="18" charset="0"/>
                      </a:rPr>
                      <m:t>/</m:t>
                    </m:r>
                    <m:sSup>
                      <m:sSupPr>
                        <m:ctrlPr>
                          <a:rPr lang="it-IT" sz="2400" b="1" i="1" smtClean="0">
                            <a:latin typeface="Cambria Math" panose="02040503050406030204" pitchFamily="18" charset="0"/>
                          </a:rPr>
                        </m:ctrlPr>
                      </m:sSupPr>
                      <m:e>
                        <m:r>
                          <a:rPr lang="it-IT" sz="2400" b="1" i="1" smtClean="0">
                            <a:latin typeface="Cambria Math" panose="02040503050406030204" pitchFamily="18" charset="0"/>
                          </a:rPr>
                          <m:t>𝒆</m:t>
                        </m:r>
                      </m:e>
                      <m:sup>
                        <m:r>
                          <a:rPr lang="it-IT" sz="2400" b="1" i="1" smtClean="0">
                            <a:latin typeface="Cambria Math" panose="02040503050406030204" pitchFamily="18" charset="0"/>
                          </a:rPr>
                          <m:t>−</m:t>
                        </m:r>
                      </m:sup>
                    </m:sSup>
                  </m:oMath>
                </a14:m>
                <a:endParaRPr lang="it-IT" sz="2400" b="1" dirty="0"/>
              </a:p>
            </p:txBody>
          </p:sp>
        </mc:Choice>
        <mc:Fallback xmlns="">
          <p:sp>
            <p:nvSpPr>
              <p:cNvPr id="4" name="CasellaDiTesto 7">
                <a:extLst>
                  <a:ext uri="{FF2B5EF4-FFF2-40B4-BE49-F238E27FC236}">
                    <a16:creationId xmlns:a16="http://schemas.microsoft.com/office/drawing/2014/main" id="{51FA3F95-9993-9651-038A-06903CA9EE4A}"/>
                  </a:ext>
                </a:extLst>
              </p:cNvPr>
              <p:cNvSpPr txBox="1">
                <a:spLocks noRot="1" noChangeAspect="1" noMove="1" noResize="1" noEditPoints="1" noAdjustHandles="1" noChangeArrowheads="1" noChangeShapeType="1" noTextEdit="1"/>
              </p:cNvSpPr>
              <p:nvPr/>
            </p:nvSpPr>
            <p:spPr>
              <a:xfrm>
                <a:off x="1817756" y="862501"/>
                <a:ext cx="9064288" cy="461665"/>
              </a:xfrm>
              <a:prstGeom prst="rect">
                <a:avLst/>
              </a:prstGeom>
              <a:blipFill>
                <a:blip r:embed="rId3"/>
                <a:stretch>
                  <a:fillRect l="-100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asellaDiTesto 10">
                <a:extLst>
                  <a:ext uri="{FF2B5EF4-FFF2-40B4-BE49-F238E27FC236}">
                    <a16:creationId xmlns:a16="http://schemas.microsoft.com/office/drawing/2014/main" id="{EF752994-3858-5723-2025-0835AB1AA322}"/>
                  </a:ext>
                </a:extLst>
              </p:cNvPr>
              <p:cNvSpPr txBox="1"/>
              <p:nvPr/>
            </p:nvSpPr>
            <p:spPr>
              <a:xfrm>
                <a:off x="1322848" y="5567721"/>
                <a:ext cx="4035825" cy="703334"/>
              </a:xfrm>
              <a:prstGeom prst="rect">
                <a:avLst/>
              </a:prstGeom>
              <a:noFill/>
              <a:ln>
                <a:solidFill>
                  <a:srgbClr val="C0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000" b="0" i="1" smtClean="0">
                          <a:solidFill>
                            <a:srgbClr val="FF0000"/>
                          </a:solidFill>
                          <a:latin typeface="Cambria Math" panose="02040503050406030204" pitchFamily="18" charset="0"/>
                        </a:rPr>
                        <m:t>𝐼</m:t>
                      </m:r>
                      <m:r>
                        <a:rPr lang="it-IT" sz="2000" b="0" i="1" smtClean="0">
                          <a:solidFill>
                            <a:srgbClr val="FF0000"/>
                          </a:solidFill>
                          <a:latin typeface="Cambria Math" panose="02040503050406030204" pitchFamily="18" charset="0"/>
                        </a:rPr>
                        <m:t>=</m:t>
                      </m:r>
                      <m:nary>
                        <m:naryPr>
                          <m:ctrlPr>
                            <a:rPr lang="it-IT" sz="2000" i="1" smtClean="0">
                              <a:solidFill>
                                <a:srgbClr val="FF0000"/>
                              </a:solidFill>
                              <a:latin typeface="Cambria Math" panose="02040503050406030204" pitchFamily="18" charset="0"/>
                            </a:rPr>
                          </m:ctrlPr>
                        </m:naryPr>
                        <m:sub>
                          <m:r>
                            <m:rPr>
                              <m:brk m:alnAt="23"/>
                            </m:rPr>
                            <a:rPr lang="it-IT" sz="2000" b="0" i="1" smtClean="0">
                              <a:solidFill>
                                <a:srgbClr val="FF0000"/>
                              </a:solidFill>
                              <a:latin typeface="Cambria Math" panose="02040503050406030204" pitchFamily="18" charset="0"/>
                            </a:rPr>
                            <m:t> </m:t>
                          </m:r>
                          <m:sSub>
                            <m:sSubPr>
                              <m:ctrlPr>
                                <a:rPr lang="it-IT" sz="2000" b="0" i="1" smtClean="0">
                                  <a:solidFill>
                                    <a:srgbClr val="FF0000"/>
                                  </a:solidFill>
                                  <a:latin typeface="Cambria Math" panose="02040503050406030204" pitchFamily="18" charset="0"/>
                                </a:rPr>
                              </m:ctrlPr>
                            </m:sSubPr>
                            <m:e>
                              <m:r>
                                <a:rPr lang="it-IT" sz="2000" b="0" i="1" smtClean="0">
                                  <a:solidFill>
                                    <a:srgbClr val="FF0000"/>
                                  </a:solidFill>
                                  <a:latin typeface="Cambria Math" panose="02040503050406030204" pitchFamily="18" charset="0"/>
                                </a:rPr>
                                <m:t>𝑝</m:t>
                              </m:r>
                            </m:e>
                            <m:sub>
                              <m:r>
                                <a:rPr lang="it-IT" sz="2000" b="0" i="1" smtClean="0">
                                  <a:solidFill>
                                    <a:srgbClr val="FF0000"/>
                                  </a:solidFill>
                                  <a:latin typeface="Cambria Math" panose="02040503050406030204" pitchFamily="18" charset="0"/>
                                </a:rPr>
                                <m:t>1</m:t>
                              </m:r>
                            </m:sub>
                          </m:sSub>
                        </m:sub>
                        <m:sup>
                          <m:sSub>
                            <m:sSubPr>
                              <m:ctrlPr>
                                <a:rPr lang="it-IT" sz="2000" i="1" smtClean="0">
                                  <a:solidFill>
                                    <a:srgbClr val="FF0000"/>
                                  </a:solidFill>
                                  <a:latin typeface="Cambria Math" panose="02040503050406030204" pitchFamily="18" charset="0"/>
                                </a:rPr>
                              </m:ctrlPr>
                            </m:sSubPr>
                            <m:e>
                              <m:r>
                                <a:rPr lang="it-IT" sz="2000" b="0" i="1" smtClean="0">
                                  <a:solidFill>
                                    <a:srgbClr val="FF0000"/>
                                  </a:solidFill>
                                  <a:latin typeface="Cambria Math" panose="02040503050406030204" pitchFamily="18" charset="0"/>
                                </a:rPr>
                                <m:t>𝑝</m:t>
                              </m:r>
                            </m:e>
                            <m:sub>
                              <m:r>
                                <a:rPr lang="it-IT" sz="2000" b="0" i="1" smtClean="0">
                                  <a:solidFill>
                                    <a:srgbClr val="FF0000"/>
                                  </a:solidFill>
                                  <a:latin typeface="Cambria Math" panose="02040503050406030204" pitchFamily="18" charset="0"/>
                                </a:rPr>
                                <m:t>2</m:t>
                              </m:r>
                            </m:sub>
                          </m:sSub>
                        </m:sup>
                        <m:e>
                          <m:d>
                            <m:dPr>
                              <m:ctrlPr>
                                <a:rPr lang="it-IT" sz="2000" i="1" smtClean="0">
                                  <a:solidFill>
                                    <a:srgbClr val="FF0000"/>
                                  </a:solidFill>
                                  <a:latin typeface="Cambria Math" panose="02040503050406030204" pitchFamily="18" charset="0"/>
                                </a:rPr>
                              </m:ctrlPr>
                            </m:dPr>
                            <m:e>
                              <m:sSub>
                                <m:sSubPr>
                                  <m:ctrlPr>
                                    <a:rPr lang="it-IT" sz="2000" i="1" smtClean="0">
                                      <a:solidFill>
                                        <a:srgbClr val="FF0000"/>
                                      </a:solidFill>
                                      <a:latin typeface="Cambria Math" panose="02040503050406030204" pitchFamily="18" charset="0"/>
                                    </a:rPr>
                                  </m:ctrlPr>
                                </m:sSubPr>
                                <m:e>
                                  <m:r>
                                    <a:rPr lang="it-IT" sz="2000" i="1" smtClean="0">
                                      <a:solidFill>
                                        <a:srgbClr val="FF0000"/>
                                      </a:solidFill>
                                      <a:latin typeface="Cambria Math" panose="02040503050406030204" pitchFamily="18" charset="0"/>
                                      <a:ea typeface="Cambria Math" panose="02040503050406030204" pitchFamily="18" charset="0"/>
                                    </a:rPr>
                                    <m:t>𝜙</m:t>
                                  </m:r>
                                </m:e>
                                <m:sub>
                                  <m:r>
                                    <a:rPr lang="it-IT" sz="2000" b="0" i="1" smtClean="0">
                                      <a:solidFill>
                                        <a:srgbClr val="FF0000"/>
                                      </a:solidFill>
                                      <a:latin typeface="Cambria Math" panose="02040503050406030204" pitchFamily="18" charset="0"/>
                                    </a:rPr>
                                    <m:t>𝑙𝑜𝑤</m:t>
                                  </m:r>
                                </m:sub>
                              </m:sSub>
                              <m:d>
                                <m:dPr>
                                  <m:ctrlPr>
                                    <a:rPr lang="it-IT" sz="2000" i="1" smtClean="0">
                                      <a:solidFill>
                                        <a:srgbClr val="FF0000"/>
                                      </a:solidFill>
                                      <a:latin typeface="Cambria Math" panose="02040503050406030204" pitchFamily="18" charset="0"/>
                                    </a:rPr>
                                  </m:ctrlPr>
                                </m:dPr>
                                <m:e>
                                  <m:r>
                                    <a:rPr lang="it-IT" sz="2000" b="0" i="1" smtClean="0">
                                      <a:solidFill>
                                        <a:srgbClr val="FF0000"/>
                                      </a:solidFill>
                                      <a:latin typeface="Cambria Math" panose="02040503050406030204" pitchFamily="18" charset="0"/>
                                    </a:rPr>
                                    <m:t>𝑝</m:t>
                                  </m:r>
                                </m:e>
                              </m:d>
                              <m:r>
                                <a:rPr lang="it-IT" sz="2000" b="0" i="1" smtClean="0">
                                  <a:solidFill>
                                    <a:srgbClr val="FF0000"/>
                                  </a:solidFill>
                                  <a:latin typeface="Cambria Math" panose="02040503050406030204" pitchFamily="18" charset="0"/>
                                </a:rPr>
                                <m:t>−</m:t>
                              </m:r>
                              <m:sSub>
                                <m:sSubPr>
                                  <m:ctrlPr>
                                    <a:rPr lang="it-IT" sz="2000" b="0" i="1" smtClean="0">
                                      <a:solidFill>
                                        <a:srgbClr val="FF0000"/>
                                      </a:solidFill>
                                      <a:latin typeface="Cambria Math" panose="02040503050406030204" pitchFamily="18" charset="0"/>
                                    </a:rPr>
                                  </m:ctrlPr>
                                </m:sSubPr>
                                <m:e>
                                  <m:r>
                                    <a:rPr lang="it-IT" sz="2000" b="0" i="1" smtClean="0">
                                      <a:solidFill>
                                        <a:srgbClr val="FF0000"/>
                                      </a:solidFill>
                                      <a:latin typeface="Cambria Math" panose="02040503050406030204" pitchFamily="18" charset="0"/>
                                      <a:ea typeface="Cambria Math" panose="02040503050406030204" pitchFamily="18" charset="0"/>
                                    </a:rPr>
                                    <m:t>𝜙</m:t>
                                  </m:r>
                                </m:e>
                                <m:sub>
                                  <m:r>
                                    <a:rPr lang="it-IT" sz="2000" b="0" i="1" smtClean="0">
                                      <a:solidFill>
                                        <a:srgbClr val="FF0000"/>
                                      </a:solidFill>
                                      <a:latin typeface="Cambria Math" panose="02040503050406030204" pitchFamily="18" charset="0"/>
                                    </a:rPr>
                                    <m:t>h𝑖𝑔h</m:t>
                                  </m:r>
                                </m:sub>
                              </m:sSub>
                              <m:d>
                                <m:dPr>
                                  <m:ctrlPr>
                                    <a:rPr lang="it-IT" sz="2000" b="0" i="1" smtClean="0">
                                      <a:solidFill>
                                        <a:srgbClr val="FF0000"/>
                                      </a:solidFill>
                                      <a:latin typeface="Cambria Math" panose="02040503050406030204" pitchFamily="18" charset="0"/>
                                    </a:rPr>
                                  </m:ctrlPr>
                                </m:dPr>
                                <m:e>
                                  <m:r>
                                    <a:rPr lang="it-IT" sz="2000" b="0" i="1" smtClean="0">
                                      <a:solidFill>
                                        <a:srgbClr val="FF0000"/>
                                      </a:solidFill>
                                      <a:latin typeface="Cambria Math" panose="02040503050406030204" pitchFamily="18" charset="0"/>
                                    </a:rPr>
                                    <m:t>𝑝</m:t>
                                  </m:r>
                                </m:e>
                              </m:d>
                            </m:e>
                          </m:d>
                          <m:r>
                            <a:rPr lang="it-IT" sz="2000" b="0" i="1" smtClean="0">
                              <a:solidFill>
                                <a:srgbClr val="FF0000"/>
                              </a:solidFill>
                              <a:latin typeface="Cambria Math" panose="02040503050406030204" pitchFamily="18" charset="0"/>
                            </a:rPr>
                            <m:t>𝑑𝑝</m:t>
                          </m:r>
                        </m:e>
                      </m:nary>
                    </m:oMath>
                  </m:oMathPara>
                </a14:m>
                <a:endParaRPr lang="it-IT" sz="2000" dirty="0">
                  <a:solidFill>
                    <a:srgbClr val="FF0000"/>
                  </a:solidFill>
                </a:endParaRPr>
              </a:p>
            </p:txBody>
          </p:sp>
        </mc:Choice>
        <mc:Fallback xmlns="">
          <p:sp>
            <p:nvSpPr>
              <p:cNvPr id="5" name="CasellaDiTesto 10">
                <a:extLst>
                  <a:ext uri="{FF2B5EF4-FFF2-40B4-BE49-F238E27FC236}">
                    <a16:creationId xmlns:a16="http://schemas.microsoft.com/office/drawing/2014/main" id="{EF752994-3858-5723-2025-0835AB1AA322}"/>
                  </a:ext>
                </a:extLst>
              </p:cNvPr>
              <p:cNvSpPr txBox="1">
                <a:spLocks noRot="1" noChangeAspect="1" noMove="1" noResize="1" noEditPoints="1" noAdjustHandles="1" noChangeArrowheads="1" noChangeShapeType="1" noTextEdit="1"/>
              </p:cNvSpPr>
              <p:nvPr/>
            </p:nvSpPr>
            <p:spPr>
              <a:xfrm>
                <a:off x="1322848" y="5567721"/>
                <a:ext cx="4035825" cy="703334"/>
              </a:xfrm>
              <a:prstGeom prst="rect">
                <a:avLst/>
              </a:prstGeom>
              <a:blipFill>
                <a:blip r:embed="rId4"/>
                <a:stretch>
                  <a:fillRect/>
                </a:stretch>
              </a:blipFill>
              <a:ln>
                <a:solidFill>
                  <a:srgbClr val="C00000"/>
                </a:solidFill>
              </a:ln>
            </p:spPr>
            <p:txBody>
              <a:bodyPr/>
              <a:lstStyle/>
              <a:p>
                <a:r>
                  <a:rPr lang="en-US">
                    <a:noFill/>
                  </a:rPr>
                  <a:t> </a:t>
                </a:r>
              </a:p>
            </p:txBody>
          </p:sp>
        </mc:Fallback>
      </mc:AlternateContent>
      <p:cxnSp>
        <p:nvCxnSpPr>
          <p:cNvPr id="6" name="Connettore 2 32">
            <a:extLst>
              <a:ext uri="{FF2B5EF4-FFF2-40B4-BE49-F238E27FC236}">
                <a16:creationId xmlns:a16="http://schemas.microsoft.com/office/drawing/2014/main" id="{67FECE74-3DE9-5A96-87D7-2F72FE30AE7E}"/>
              </a:ext>
            </a:extLst>
          </p:cNvPr>
          <p:cNvCxnSpPr/>
          <p:nvPr/>
        </p:nvCxnSpPr>
        <p:spPr>
          <a:xfrm flipH="1" flipV="1">
            <a:off x="2945294" y="2957940"/>
            <a:ext cx="395466" cy="2609781"/>
          </a:xfrm>
          <a:prstGeom prst="straightConnector1">
            <a:avLst/>
          </a:prstGeom>
          <a:ln w="12700">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CasellaDiTesto 38">
            <a:extLst>
              <a:ext uri="{FF2B5EF4-FFF2-40B4-BE49-F238E27FC236}">
                <a16:creationId xmlns:a16="http://schemas.microsoft.com/office/drawing/2014/main" id="{2EB70E11-EFEC-EFA7-CB31-B56E20836A90}"/>
              </a:ext>
            </a:extLst>
          </p:cNvPr>
          <p:cNvSpPr txBox="1"/>
          <p:nvPr/>
        </p:nvSpPr>
        <p:spPr>
          <a:xfrm>
            <a:off x="1161511" y="1412679"/>
            <a:ext cx="4832184" cy="646331"/>
          </a:xfrm>
          <a:prstGeom prst="rect">
            <a:avLst/>
          </a:prstGeom>
          <a:noFill/>
        </p:spPr>
        <p:txBody>
          <a:bodyPr wrap="square" rtlCol="0">
            <a:spAutoFit/>
          </a:bodyPr>
          <a:lstStyle/>
          <a:p>
            <a:r>
              <a:rPr lang="it-IT" dirty="0"/>
              <a:t>Integration of the </a:t>
            </a:r>
            <a:r>
              <a:rPr lang="it-IT" dirty="0" err="1"/>
              <a:t>low</a:t>
            </a:r>
            <a:r>
              <a:rPr lang="it-IT" dirty="0"/>
              <a:t> </a:t>
            </a:r>
            <a:r>
              <a:rPr lang="it-IT" dirty="0" err="1"/>
              <a:t>energy</a:t>
            </a:r>
            <a:r>
              <a:rPr lang="it-IT" dirty="0"/>
              <a:t> «</a:t>
            </a:r>
            <a:r>
              <a:rPr lang="it-IT" dirty="0" err="1"/>
              <a:t>bump</a:t>
            </a:r>
            <a:r>
              <a:rPr lang="it-IT" dirty="0"/>
              <a:t>» </a:t>
            </a:r>
            <a:r>
              <a:rPr lang="it-IT" dirty="0" err="1"/>
              <a:t>appearing</a:t>
            </a:r>
            <a:r>
              <a:rPr lang="it-IT" dirty="0"/>
              <a:t> in the CR </a:t>
            </a:r>
            <a:r>
              <a:rPr lang="it-IT" dirty="0" err="1"/>
              <a:t>spectrum</a:t>
            </a:r>
            <a:r>
              <a:rPr lang="it-IT" dirty="0"/>
              <a:t>:</a:t>
            </a:r>
          </a:p>
        </p:txBody>
      </p:sp>
      <p:pic>
        <p:nvPicPr>
          <p:cNvPr id="11" name="Immagine 4">
            <a:extLst>
              <a:ext uri="{FF2B5EF4-FFF2-40B4-BE49-F238E27FC236}">
                <a16:creationId xmlns:a16="http://schemas.microsoft.com/office/drawing/2014/main" id="{42855442-ACE3-3319-4DB3-3D9A2725CF11}"/>
              </a:ext>
            </a:extLst>
          </p:cNvPr>
          <p:cNvPicPr>
            <a:picLocks noChangeAspect="1"/>
          </p:cNvPicPr>
          <p:nvPr/>
        </p:nvPicPr>
        <p:blipFill>
          <a:blip r:embed="rId5"/>
          <a:stretch>
            <a:fillRect/>
          </a:stretch>
        </p:blipFill>
        <p:spPr>
          <a:xfrm>
            <a:off x="6928798" y="2048398"/>
            <a:ext cx="4403784" cy="4428863"/>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09089BA-3D5E-7586-B5D0-EE9B52F1DC4A}"/>
                  </a:ext>
                </a:extLst>
              </p:cNvPr>
              <p:cNvSpPr txBox="1"/>
              <p:nvPr/>
            </p:nvSpPr>
            <p:spPr>
              <a:xfrm>
                <a:off x="7921156" y="4441371"/>
                <a:ext cx="1600438"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200" b="0" i="1" smtClean="0">
                          <a:solidFill>
                            <a:srgbClr val="FF0000"/>
                          </a:solidFill>
                          <a:latin typeface="Cambria Math" panose="02040503050406030204" pitchFamily="18" charset="0"/>
                        </a:rPr>
                        <m:t>𝐼</m:t>
                      </m:r>
                      <m:r>
                        <a:rPr lang="it-IT" sz="1200" b="0" i="1" smtClean="0">
                          <a:solidFill>
                            <a:srgbClr val="FF0000"/>
                          </a:solidFill>
                          <a:latin typeface="Cambria Math" panose="02040503050406030204" pitchFamily="18" charset="0"/>
                        </a:rPr>
                        <m:t>=0.94 </m:t>
                      </m:r>
                      <m:sSup>
                        <m:sSupPr>
                          <m:ctrlPr>
                            <a:rPr lang="it-IT" sz="1200" b="0" i="1" smtClean="0">
                              <a:solidFill>
                                <a:srgbClr val="FF0000"/>
                              </a:solidFill>
                              <a:latin typeface="Cambria Math" panose="02040503050406030204" pitchFamily="18" charset="0"/>
                            </a:rPr>
                          </m:ctrlPr>
                        </m:sSupPr>
                        <m:e>
                          <m:r>
                            <m:rPr>
                              <m:nor/>
                            </m:rPr>
                            <a:rPr lang="it-IT" sz="1200" b="0" i="0" smtClean="0">
                              <a:solidFill>
                                <a:srgbClr val="FF0000"/>
                              </a:solidFill>
                              <a:latin typeface="Cambria Math" panose="02040503050406030204" pitchFamily="18" charset="0"/>
                            </a:rPr>
                            <m:t>m</m:t>
                          </m:r>
                        </m:e>
                        <m:sup>
                          <m:r>
                            <a:rPr lang="it-IT" sz="1200" b="0" i="1" smtClean="0">
                              <a:solidFill>
                                <a:srgbClr val="FF0000"/>
                              </a:solidFill>
                              <a:latin typeface="Cambria Math" panose="02040503050406030204" pitchFamily="18" charset="0"/>
                            </a:rPr>
                            <m:t>−2</m:t>
                          </m:r>
                        </m:sup>
                      </m:sSup>
                      <m:sSup>
                        <m:sSupPr>
                          <m:ctrlPr>
                            <a:rPr lang="it-IT" sz="1200" b="0" i="1" smtClean="0">
                              <a:solidFill>
                                <a:srgbClr val="FF0000"/>
                              </a:solidFill>
                              <a:latin typeface="Cambria Math" panose="02040503050406030204" pitchFamily="18" charset="0"/>
                            </a:rPr>
                          </m:ctrlPr>
                        </m:sSupPr>
                        <m:e>
                          <m:r>
                            <m:rPr>
                              <m:nor/>
                            </m:rPr>
                            <a:rPr lang="it-IT" sz="1200" b="0" i="0" smtClean="0">
                              <a:solidFill>
                                <a:srgbClr val="FF0000"/>
                              </a:solidFill>
                              <a:latin typeface="Cambria Math" panose="02040503050406030204" pitchFamily="18" charset="0"/>
                            </a:rPr>
                            <m:t>s</m:t>
                          </m:r>
                        </m:e>
                        <m:sup>
                          <m:r>
                            <a:rPr lang="it-IT" sz="1200" b="0" i="1" smtClean="0">
                              <a:solidFill>
                                <a:srgbClr val="FF0000"/>
                              </a:solidFill>
                              <a:latin typeface="Cambria Math" panose="02040503050406030204" pitchFamily="18" charset="0"/>
                            </a:rPr>
                            <m:t>−1</m:t>
                          </m:r>
                        </m:sup>
                      </m:sSup>
                      <m:sSup>
                        <m:sSupPr>
                          <m:ctrlPr>
                            <a:rPr lang="it-IT" sz="1200" b="0" i="1" smtClean="0">
                              <a:solidFill>
                                <a:srgbClr val="FF0000"/>
                              </a:solidFill>
                              <a:latin typeface="Cambria Math" panose="02040503050406030204" pitchFamily="18" charset="0"/>
                            </a:rPr>
                          </m:ctrlPr>
                        </m:sSupPr>
                        <m:e>
                          <m:r>
                            <m:rPr>
                              <m:nor/>
                            </m:rPr>
                            <a:rPr lang="it-IT" sz="1200" b="0" i="0" smtClean="0">
                              <a:solidFill>
                                <a:srgbClr val="FF0000"/>
                              </a:solidFill>
                              <a:latin typeface="Cambria Math" panose="02040503050406030204" pitchFamily="18" charset="0"/>
                            </a:rPr>
                            <m:t>sr</m:t>
                          </m:r>
                        </m:e>
                        <m:sup>
                          <m:r>
                            <a:rPr lang="it-IT" sz="1200" b="0" i="1" smtClean="0">
                              <a:solidFill>
                                <a:srgbClr val="FF0000"/>
                              </a:solidFill>
                              <a:latin typeface="Cambria Math" panose="02040503050406030204" pitchFamily="18" charset="0"/>
                            </a:rPr>
                            <m:t>−1</m:t>
                          </m:r>
                        </m:sup>
                      </m:sSup>
                    </m:oMath>
                  </m:oMathPara>
                </a14:m>
                <a:endParaRPr lang="en-US" sz="1200">
                  <a:solidFill>
                    <a:srgbClr val="FF0000"/>
                  </a:solidFill>
                </a:endParaRPr>
              </a:p>
            </p:txBody>
          </p:sp>
        </mc:Choice>
        <mc:Fallback xmlns="">
          <p:sp>
            <p:nvSpPr>
              <p:cNvPr id="17" name="TextBox 16">
                <a:extLst>
                  <a:ext uri="{FF2B5EF4-FFF2-40B4-BE49-F238E27FC236}">
                    <a16:creationId xmlns:a16="http://schemas.microsoft.com/office/drawing/2014/main" id="{009089BA-3D5E-7586-B5D0-EE9B52F1DC4A}"/>
                  </a:ext>
                </a:extLst>
              </p:cNvPr>
              <p:cNvSpPr txBox="1">
                <a:spLocks noRot="1" noChangeAspect="1" noMove="1" noResize="1" noEditPoints="1" noAdjustHandles="1" noChangeArrowheads="1" noChangeShapeType="1" noTextEdit="1"/>
              </p:cNvSpPr>
              <p:nvPr/>
            </p:nvSpPr>
            <p:spPr>
              <a:xfrm>
                <a:off x="7921156" y="4441371"/>
                <a:ext cx="1600438" cy="276999"/>
              </a:xfrm>
              <a:prstGeom prst="rect">
                <a:avLst/>
              </a:prstGeom>
              <a:blipFill>
                <a:blip r:embed="rId6"/>
                <a:stretch>
                  <a:fillRect/>
                </a:stretch>
              </a:blipFill>
            </p:spPr>
            <p:txBody>
              <a:bodyPr/>
              <a:lstStyle/>
              <a:p>
                <a:r>
                  <a:rPr lang="en-US">
                    <a:noFill/>
                  </a:rPr>
                  <a:t> </a:t>
                </a:r>
              </a:p>
            </p:txBody>
          </p:sp>
        </mc:Fallback>
      </mc:AlternateContent>
      <p:sp>
        <p:nvSpPr>
          <p:cNvPr id="16" name="Title 1">
            <a:extLst>
              <a:ext uri="{FF2B5EF4-FFF2-40B4-BE49-F238E27FC236}">
                <a16:creationId xmlns:a16="http://schemas.microsoft.com/office/drawing/2014/main" id="{5971431B-10AC-4E7C-123B-F512E2D41054}"/>
              </a:ext>
            </a:extLst>
          </p:cNvPr>
          <p:cNvSpPr txBox="1">
            <a:spLocks/>
          </p:cNvSpPr>
          <p:nvPr/>
        </p:nvSpPr>
        <p:spPr>
          <a:xfrm>
            <a:off x="667661" y="147120"/>
            <a:ext cx="10185396" cy="90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Measurements with ADAMO in phase-2</a:t>
            </a:r>
            <a:endParaRPr lang="en-US" dirty="0"/>
          </a:p>
        </p:txBody>
      </p:sp>
      <p:cxnSp>
        <p:nvCxnSpPr>
          <p:cNvPr id="8" name="Straight Connector 7">
            <a:extLst>
              <a:ext uri="{FF2B5EF4-FFF2-40B4-BE49-F238E27FC236}">
                <a16:creationId xmlns:a16="http://schemas.microsoft.com/office/drawing/2014/main" id="{2AD2E492-A891-0C53-1A70-40613EF91072}"/>
              </a:ext>
            </a:extLst>
          </p:cNvPr>
          <p:cNvCxnSpPr>
            <a:cxnSpLocks/>
          </p:cNvCxnSpPr>
          <p:nvPr/>
        </p:nvCxnSpPr>
        <p:spPr>
          <a:xfrm>
            <a:off x="10330775" y="3579777"/>
            <a:ext cx="0" cy="236708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09EF075-77C5-51C5-B794-AF1FE1A8C265}"/>
              </a:ext>
            </a:extLst>
          </p:cNvPr>
          <p:cNvSpPr txBox="1"/>
          <p:nvPr/>
        </p:nvSpPr>
        <p:spPr>
          <a:xfrm>
            <a:off x="10428052" y="5520224"/>
            <a:ext cx="593432" cy="369332"/>
          </a:xfrm>
          <a:prstGeom prst="rect">
            <a:avLst/>
          </a:prstGeom>
          <a:noFill/>
        </p:spPr>
        <p:txBody>
          <a:bodyPr wrap="none" rtlCol="0">
            <a:spAutoFit/>
          </a:bodyPr>
          <a:lstStyle/>
          <a:p>
            <a:r>
              <a:rPr lang="en-US"/>
              <a:t>3.86</a:t>
            </a:r>
          </a:p>
        </p:txBody>
      </p:sp>
      <p:cxnSp>
        <p:nvCxnSpPr>
          <p:cNvPr id="18" name="Straight Arrow Connector 17">
            <a:extLst>
              <a:ext uri="{FF2B5EF4-FFF2-40B4-BE49-F238E27FC236}">
                <a16:creationId xmlns:a16="http://schemas.microsoft.com/office/drawing/2014/main" id="{48658E67-DE16-D253-E81D-EDA9C1F22824}"/>
              </a:ext>
            </a:extLst>
          </p:cNvPr>
          <p:cNvCxnSpPr>
            <a:cxnSpLocks/>
          </p:cNvCxnSpPr>
          <p:nvPr/>
        </p:nvCxnSpPr>
        <p:spPr>
          <a:xfrm rot="1800000">
            <a:off x="10447508" y="5739156"/>
            <a:ext cx="0" cy="184666"/>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1B10F07F-8B98-C363-EB04-F67D744D3360}"/>
              </a:ext>
            </a:extLst>
          </p:cNvPr>
          <p:cNvSpPr/>
          <p:nvPr/>
        </p:nvSpPr>
        <p:spPr>
          <a:xfrm rot="9320767">
            <a:off x="7506491" y="-3325959"/>
            <a:ext cx="5843121" cy="8409969"/>
          </a:xfrm>
          <a:prstGeom prst="arc">
            <a:avLst>
              <a:gd name="adj1" fmla="val 17722992"/>
              <a:gd name="adj2" fmla="val 20506273"/>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Date Placeholder 20">
            <a:extLst>
              <a:ext uri="{FF2B5EF4-FFF2-40B4-BE49-F238E27FC236}">
                <a16:creationId xmlns:a16="http://schemas.microsoft.com/office/drawing/2014/main" id="{E12F9E12-EAD8-DE01-2AEF-0EC2444044A5}"/>
              </a:ext>
            </a:extLst>
          </p:cNvPr>
          <p:cNvSpPr>
            <a:spLocks noGrp="1"/>
          </p:cNvSpPr>
          <p:nvPr>
            <p:ph type="dt" sz="half" idx="10"/>
          </p:nvPr>
        </p:nvSpPr>
        <p:spPr/>
        <p:txBody>
          <a:bodyPr/>
          <a:lstStyle/>
          <a:p>
            <a:r>
              <a:rPr lang="en-US"/>
              <a:t>23 February 2024</a:t>
            </a:r>
          </a:p>
        </p:txBody>
      </p:sp>
      <p:sp>
        <p:nvSpPr>
          <p:cNvPr id="22" name="Footer Placeholder 21">
            <a:extLst>
              <a:ext uri="{FF2B5EF4-FFF2-40B4-BE49-F238E27FC236}">
                <a16:creationId xmlns:a16="http://schemas.microsoft.com/office/drawing/2014/main" id="{7B4C9A01-E33C-BB07-0402-435C96665BE3}"/>
              </a:ext>
            </a:extLst>
          </p:cNvPr>
          <p:cNvSpPr>
            <a:spLocks noGrp="1"/>
          </p:cNvSpPr>
          <p:nvPr>
            <p:ph type="ftr" sz="quarter" idx="11"/>
          </p:nvPr>
        </p:nvSpPr>
        <p:spPr/>
        <p:txBody>
          <a:bodyPr/>
          <a:lstStyle/>
          <a:p>
            <a:r>
              <a:rPr lang="en-US"/>
              <a:t>ACROMASS kick-off meeting - L. Bonechi (INFN Firenze)</a:t>
            </a:r>
          </a:p>
        </p:txBody>
      </p:sp>
      <p:sp>
        <p:nvSpPr>
          <p:cNvPr id="23" name="Slide Number Placeholder 22">
            <a:extLst>
              <a:ext uri="{FF2B5EF4-FFF2-40B4-BE49-F238E27FC236}">
                <a16:creationId xmlns:a16="http://schemas.microsoft.com/office/drawing/2014/main" id="{C81AEE6D-0211-6E4A-1AB4-8E1BED28AA7E}"/>
              </a:ext>
            </a:extLst>
          </p:cNvPr>
          <p:cNvSpPr>
            <a:spLocks noGrp="1"/>
          </p:cNvSpPr>
          <p:nvPr>
            <p:ph type="sldNum" sz="quarter" idx="12"/>
          </p:nvPr>
        </p:nvSpPr>
        <p:spPr/>
        <p:txBody>
          <a:bodyPr/>
          <a:lstStyle/>
          <a:p>
            <a:fld id="{53581369-FC2F-4B0C-936F-3A4AD98AE2A2}" type="slidenum">
              <a:rPr lang="en-US" smtClean="0"/>
              <a:t>11</a:t>
            </a:fld>
            <a:endParaRPr lang="en-US"/>
          </a:p>
        </p:txBody>
      </p:sp>
    </p:spTree>
    <p:extLst>
      <p:ext uri="{BB962C8B-B14F-4D97-AF65-F5344CB8AC3E}">
        <p14:creationId xmlns:p14="http://schemas.microsoft.com/office/powerpoint/2010/main" val="1795069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EF9875-7A2E-D79F-AD22-2426F1B92509}"/>
              </a:ext>
            </a:extLst>
          </p:cNvPr>
          <p:cNvSpPr>
            <a:spLocks noGrp="1"/>
          </p:cNvSpPr>
          <p:nvPr>
            <p:ph idx="1"/>
          </p:nvPr>
        </p:nvSpPr>
        <p:spPr>
          <a:xfrm>
            <a:off x="838201" y="1825625"/>
            <a:ext cx="4658032" cy="4351338"/>
          </a:xfrm>
        </p:spPr>
        <p:txBody>
          <a:bodyPr>
            <a:normAutofit/>
          </a:bodyPr>
          <a:lstStyle/>
          <a:p>
            <a:r>
              <a:rPr lang="en-US" sz="2400"/>
              <a:t>Muon generator developed in Florence</a:t>
            </a:r>
          </a:p>
          <a:p>
            <a:pPr lvl="1"/>
            <a:r>
              <a:rPr lang="en-US" sz="2000"/>
              <a:t>Article in preparation…</a:t>
            </a:r>
          </a:p>
          <a:p>
            <a:pPr marL="457200" lvl="1" indent="0">
              <a:buNone/>
            </a:pPr>
            <a:endParaRPr lang="en-US" sz="2000"/>
          </a:p>
          <a:p>
            <a:r>
              <a:rPr lang="en-US" sz="2400"/>
              <a:t>EcoMug: muon generatorintegrated in a GEANT4 simulation developed by INFN and UNIV groups from Brescia, Padova and Pavia</a:t>
            </a:r>
          </a:p>
          <a:p>
            <a:pPr lvl="1"/>
            <a:r>
              <a:rPr lang="en-US" sz="2000"/>
              <a:t>Implement generation on flat, cylindrical (with or without cover) and spheric surfaces</a:t>
            </a:r>
          </a:p>
          <a:p>
            <a:pPr lvl="1"/>
            <a:endParaRPr lang="en-US" sz="2000"/>
          </a:p>
        </p:txBody>
      </p:sp>
      <p:sp>
        <p:nvSpPr>
          <p:cNvPr id="7" name="Title 1">
            <a:extLst>
              <a:ext uri="{FF2B5EF4-FFF2-40B4-BE49-F238E27FC236}">
                <a16:creationId xmlns:a16="http://schemas.microsoft.com/office/drawing/2014/main" id="{44907776-E481-18FA-8797-F93D0671358F}"/>
              </a:ext>
            </a:extLst>
          </p:cNvPr>
          <p:cNvSpPr txBox="1">
            <a:spLocks/>
          </p:cNvSpPr>
          <p:nvPr/>
        </p:nvSpPr>
        <p:spPr>
          <a:xfrm>
            <a:off x="667661" y="147120"/>
            <a:ext cx="10185396" cy="90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Measurements with ADAMO in phase-2</a:t>
            </a:r>
            <a:endParaRPr lang="en-US" dirty="0"/>
          </a:p>
        </p:txBody>
      </p:sp>
      <p:sp>
        <p:nvSpPr>
          <p:cNvPr id="8" name="CasellaDiTesto 7">
            <a:extLst>
              <a:ext uri="{FF2B5EF4-FFF2-40B4-BE49-F238E27FC236}">
                <a16:creationId xmlns:a16="http://schemas.microsoft.com/office/drawing/2014/main" id="{977D91D9-742F-FA55-9273-CDFA9AA20599}"/>
              </a:ext>
            </a:extLst>
          </p:cNvPr>
          <p:cNvSpPr txBox="1"/>
          <p:nvPr/>
        </p:nvSpPr>
        <p:spPr>
          <a:xfrm>
            <a:off x="1817756" y="862501"/>
            <a:ext cx="9064288" cy="461665"/>
          </a:xfrm>
          <a:prstGeom prst="rect">
            <a:avLst/>
          </a:prstGeom>
          <a:noFill/>
        </p:spPr>
        <p:txBody>
          <a:bodyPr wrap="square" rtlCol="0">
            <a:spAutoFit/>
          </a:bodyPr>
          <a:lstStyle/>
          <a:p>
            <a:r>
              <a:rPr lang="it-IT" sz="2400" b="1"/>
              <a:t>Current use of the ADAMO measurement</a:t>
            </a:r>
            <a:endParaRPr lang="it-IT" sz="2400" b="1" dirty="0"/>
          </a:p>
        </p:txBody>
      </p:sp>
      <p:pic>
        <p:nvPicPr>
          <p:cNvPr id="11" name="Picture 10">
            <a:extLst>
              <a:ext uri="{FF2B5EF4-FFF2-40B4-BE49-F238E27FC236}">
                <a16:creationId xmlns:a16="http://schemas.microsoft.com/office/drawing/2014/main" id="{4678307F-C869-CDF9-2FC6-91EA7A6D496B}"/>
              </a:ext>
            </a:extLst>
          </p:cNvPr>
          <p:cNvPicPr>
            <a:picLocks noChangeAspect="1"/>
          </p:cNvPicPr>
          <p:nvPr/>
        </p:nvPicPr>
        <p:blipFill>
          <a:blip r:embed="rId2"/>
          <a:stretch>
            <a:fillRect/>
          </a:stretch>
        </p:blipFill>
        <p:spPr>
          <a:xfrm>
            <a:off x="5789923" y="1722922"/>
            <a:ext cx="6088954" cy="4616978"/>
          </a:xfrm>
          <a:prstGeom prst="rect">
            <a:avLst/>
          </a:prstGeom>
          <a:ln>
            <a:solidFill>
              <a:schemeClr val="tx1"/>
            </a:solidFill>
          </a:ln>
        </p:spPr>
      </p:pic>
      <p:sp>
        <p:nvSpPr>
          <p:cNvPr id="12" name="Date Placeholder 11">
            <a:extLst>
              <a:ext uri="{FF2B5EF4-FFF2-40B4-BE49-F238E27FC236}">
                <a16:creationId xmlns:a16="http://schemas.microsoft.com/office/drawing/2014/main" id="{5B7B1197-2F1C-1154-D36E-2295E4EE3E89}"/>
              </a:ext>
            </a:extLst>
          </p:cNvPr>
          <p:cNvSpPr>
            <a:spLocks noGrp="1"/>
          </p:cNvSpPr>
          <p:nvPr>
            <p:ph type="dt" sz="half" idx="10"/>
          </p:nvPr>
        </p:nvSpPr>
        <p:spPr/>
        <p:txBody>
          <a:bodyPr/>
          <a:lstStyle/>
          <a:p>
            <a:r>
              <a:rPr lang="en-US"/>
              <a:t>23 February 2024</a:t>
            </a:r>
          </a:p>
        </p:txBody>
      </p:sp>
      <p:sp>
        <p:nvSpPr>
          <p:cNvPr id="13" name="Footer Placeholder 12">
            <a:extLst>
              <a:ext uri="{FF2B5EF4-FFF2-40B4-BE49-F238E27FC236}">
                <a16:creationId xmlns:a16="http://schemas.microsoft.com/office/drawing/2014/main" id="{63F6D28E-F7E7-C3FE-0E83-629623587D9D}"/>
              </a:ext>
            </a:extLst>
          </p:cNvPr>
          <p:cNvSpPr>
            <a:spLocks noGrp="1"/>
          </p:cNvSpPr>
          <p:nvPr>
            <p:ph type="ftr" sz="quarter" idx="11"/>
          </p:nvPr>
        </p:nvSpPr>
        <p:spPr/>
        <p:txBody>
          <a:bodyPr/>
          <a:lstStyle/>
          <a:p>
            <a:r>
              <a:rPr lang="en-US"/>
              <a:t>ACROMASS kick-off meeting - L. Bonechi (INFN Firenze)</a:t>
            </a:r>
          </a:p>
        </p:txBody>
      </p:sp>
      <p:sp>
        <p:nvSpPr>
          <p:cNvPr id="14" name="Slide Number Placeholder 13">
            <a:extLst>
              <a:ext uri="{FF2B5EF4-FFF2-40B4-BE49-F238E27FC236}">
                <a16:creationId xmlns:a16="http://schemas.microsoft.com/office/drawing/2014/main" id="{425D5F91-FC9E-B966-AADF-AF975469F137}"/>
              </a:ext>
            </a:extLst>
          </p:cNvPr>
          <p:cNvSpPr>
            <a:spLocks noGrp="1"/>
          </p:cNvSpPr>
          <p:nvPr>
            <p:ph type="sldNum" sz="quarter" idx="12"/>
          </p:nvPr>
        </p:nvSpPr>
        <p:spPr/>
        <p:txBody>
          <a:bodyPr/>
          <a:lstStyle/>
          <a:p>
            <a:fld id="{53581369-FC2F-4B0C-936F-3A4AD98AE2A2}" type="slidenum">
              <a:rPr lang="en-US" smtClean="0"/>
              <a:t>12</a:t>
            </a:fld>
            <a:endParaRPr lang="en-US"/>
          </a:p>
        </p:txBody>
      </p:sp>
    </p:spTree>
    <p:extLst>
      <p:ext uri="{BB962C8B-B14F-4D97-AF65-F5344CB8AC3E}">
        <p14:creationId xmlns:p14="http://schemas.microsoft.com/office/powerpoint/2010/main" val="3803150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11D591-3583-6BEE-04B6-F62777081015}"/>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800">
                <a:solidFill>
                  <a:schemeClr val="bg1"/>
                </a:solidFill>
              </a:rPr>
              <a:t>The ACROMASS project</a:t>
            </a:r>
          </a:p>
        </p:txBody>
      </p:sp>
      <p:pic>
        <p:nvPicPr>
          <p:cNvPr id="10" name="Picture 9" descr="A swirling meteorite">
            <a:extLst>
              <a:ext uri="{FF2B5EF4-FFF2-40B4-BE49-F238E27FC236}">
                <a16:creationId xmlns:a16="http://schemas.microsoft.com/office/drawing/2014/main" id="{C640DA51-82C4-1A9A-6831-049F06C4C1AA}"/>
              </a:ext>
            </a:extLst>
          </p:cNvPr>
          <p:cNvPicPr>
            <a:picLocks noChangeAspect="1"/>
          </p:cNvPicPr>
          <p:nvPr/>
        </p:nvPicPr>
        <p:blipFill rotWithShape="1">
          <a:blip r:embed="rId2"/>
          <a:srcRect t="18354" b="31168"/>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27" name="Group 26">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8" name="Freeform: Shape 27">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Date Placeholder 11">
            <a:extLst>
              <a:ext uri="{FF2B5EF4-FFF2-40B4-BE49-F238E27FC236}">
                <a16:creationId xmlns:a16="http://schemas.microsoft.com/office/drawing/2014/main" id="{7FC54A5C-A6C8-99FB-83F5-17685A11D6DF}"/>
              </a:ext>
            </a:extLst>
          </p:cNvPr>
          <p:cNvSpPr>
            <a:spLocks noGrp="1"/>
          </p:cNvSpPr>
          <p:nvPr>
            <p:ph type="dt" sz="half" idx="10"/>
          </p:nvPr>
        </p:nvSpPr>
        <p:spPr>
          <a:xfrm>
            <a:off x="121502" y="6616445"/>
            <a:ext cx="2743200" cy="228600"/>
          </a:xfrm>
        </p:spPr>
        <p:txBody>
          <a:bodyPr/>
          <a:lstStyle/>
          <a:p>
            <a:r>
              <a:rPr lang="en-US">
                <a:solidFill>
                  <a:schemeClr val="bg1"/>
                </a:solidFill>
              </a:rPr>
              <a:t>23 February 2024</a:t>
            </a:r>
          </a:p>
        </p:txBody>
      </p:sp>
      <p:sp>
        <p:nvSpPr>
          <p:cNvPr id="22" name="Footer Placeholder 12">
            <a:extLst>
              <a:ext uri="{FF2B5EF4-FFF2-40B4-BE49-F238E27FC236}">
                <a16:creationId xmlns:a16="http://schemas.microsoft.com/office/drawing/2014/main" id="{5E741386-22E4-2D0C-7A59-652370A0CBDD}"/>
              </a:ext>
            </a:extLst>
          </p:cNvPr>
          <p:cNvSpPr>
            <a:spLocks noGrp="1"/>
          </p:cNvSpPr>
          <p:nvPr>
            <p:ph type="ftr" sz="quarter" idx="11"/>
          </p:nvPr>
        </p:nvSpPr>
        <p:spPr>
          <a:xfrm>
            <a:off x="3357601" y="6616445"/>
            <a:ext cx="5476799" cy="228600"/>
          </a:xfrm>
        </p:spPr>
        <p:txBody>
          <a:bodyPr/>
          <a:lstStyle/>
          <a:p>
            <a:r>
              <a:rPr lang="en-US">
                <a:solidFill>
                  <a:schemeClr val="bg1"/>
                </a:solidFill>
              </a:rPr>
              <a:t>ACROMASS kick-off meeting - L. Bonechi (INFN Firenze)</a:t>
            </a:r>
          </a:p>
        </p:txBody>
      </p:sp>
      <p:sp>
        <p:nvSpPr>
          <p:cNvPr id="26" name="Slide Number Placeholder 13">
            <a:extLst>
              <a:ext uri="{FF2B5EF4-FFF2-40B4-BE49-F238E27FC236}">
                <a16:creationId xmlns:a16="http://schemas.microsoft.com/office/drawing/2014/main" id="{01DE6E0D-6848-5429-BE52-6987B0CA2EFE}"/>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13</a:t>
            </a:fld>
            <a:endParaRPr lang="en-US">
              <a:solidFill>
                <a:schemeClr val="bg1"/>
              </a:solidFill>
            </a:endParaRPr>
          </a:p>
        </p:txBody>
      </p:sp>
    </p:spTree>
    <p:extLst>
      <p:ext uri="{BB962C8B-B14F-4D97-AF65-F5344CB8AC3E}">
        <p14:creationId xmlns:p14="http://schemas.microsoft.com/office/powerpoint/2010/main" val="427292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329ECB-F437-51A7-8D44-6C7D8F66AB49}"/>
              </a:ext>
            </a:extLst>
          </p:cNvPr>
          <p:cNvSpPr txBox="1">
            <a:spLocks/>
          </p:cNvSpPr>
          <p:nvPr/>
        </p:nvSpPr>
        <p:spPr>
          <a:xfrm>
            <a:off x="667661" y="147120"/>
            <a:ext cx="10860310" cy="900501"/>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Preliminary estimation based on the ADAMO phase-2</a:t>
            </a:r>
            <a:endParaRPr lang="en-US" dirty="0"/>
          </a:p>
        </p:txBody>
      </p:sp>
      <p:sp>
        <p:nvSpPr>
          <p:cNvPr id="4" name="CasellaDiTesto 7">
            <a:extLst>
              <a:ext uri="{FF2B5EF4-FFF2-40B4-BE49-F238E27FC236}">
                <a16:creationId xmlns:a16="http://schemas.microsoft.com/office/drawing/2014/main" id="{51FA3F95-9993-9651-038A-06903CA9EE4A}"/>
              </a:ext>
            </a:extLst>
          </p:cNvPr>
          <p:cNvSpPr txBox="1"/>
          <p:nvPr/>
        </p:nvSpPr>
        <p:spPr>
          <a:xfrm>
            <a:off x="1785836" y="852030"/>
            <a:ext cx="9064288" cy="461665"/>
          </a:xfrm>
          <a:prstGeom prst="rect">
            <a:avLst/>
          </a:prstGeom>
          <a:noFill/>
        </p:spPr>
        <p:txBody>
          <a:bodyPr wrap="square" rtlCol="0">
            <a:spAutoFit/>
          </a:bodyPr>
          <a:lstStyle/>
          <a:p>
            <a:r>
              <a:rPr lang="it-IT" sz="2400"/>
              <a:t>Feasibility of the measurement with ACROMASS at low energy</a:t>
            </a:r>
            <a:endParaRPr lang="it-IT" sz="2400" dirty="0"/>
          </a:p>
        </p:txBody>
      </p:sp>
      <p:pic>
        <p:nvPicPr>
          <p:cNvPr id="14" name="Picture 13">
            <a:extLst>
              <a:ext uri="{FF2B5EF4-FFF2-40B4-BE49-F238E27FC236}">
                <a16:creationId xmlns:a16="http://schemas.microsoft.com/office/drawing/2014/main" id="{FA7AF7BD-66B1-7E9E-694D-49F937CC4A13}"/>
              </a:ext>
            </a:extLst>
          </p:cNvPr>
          <p:cNvPicPr>
            <a:picLocks noChangeAspect="1"/>
          </p:cNvPicPr>
          <p:nvPr/>
        </p:nvPicPr>
        <p:blipFill>
          <a:blip r:embed="rId2"/>
          <a:stretch>
            <a:fillRect/>
          </a:stretch>
        </p:blipFill>
        <p:spPr>
          <a:xfrm>
            <a:off x="224361" y="1467304"/>
            <a:ext cx="7569810" cy="1582620"/>
          </a:xfrm>
          <a:prstGeom prst="rect">
            <a:avLst/>
          </a:prstGeom>
        </p:spPr>
      </p:pic>
      <p:pic>
        <p:nvPicPr>
          <p:cNvPr id="16" name="Picture 15">
            <a:extLst>
              <a:ext uri="{FF2B5EF4-FFF2-40B4-BE49-F238E27FC236}">
                <a16:creationId xmlns:a16="http://schemas.microsoft.com/office/drawing/2014/main" id="{1FA77C4D-249C-76BC-CBA7-D8C8A7E23A33}"/>
              </a:ext>
            </a:extLst>
          </p:cNvPr>
          <p:cNvPicPr>
            <a:picLocks noChangeAspect="1"/>
          </p:cNvPicPr>
          <p:nvPr/>
        </p:nvPicPr>
        <p:blipFill>
          <a:blip r:embed="rId3"/>
          <a:stretch>
            <a:fillRect/>
          </a:stretch>
        </p:blipFill>
        <p:spPr>
          <a:xfrm>
            <a:off x="224362" y="3156855"/>
            <a:ext cx="7569809" cy="1578262"/>
          </a:xfrm>
          <a:prstGeom prst="rect">
            <a:avLst/>
          </a:prstGeom>
        </p:spPr>
      </p:pic>
      <p:pic>
        <p:nvPicPr>
          <p:cNvPr id="19" name="Picture 18">
            <a:extLst>
              <a:ext uri="{FF2B5EF4-FFF2-40B4-BE49-F238E27FC236}">
                <a16:creationId xmlns:a16="http://schemas.microsoft.com/office/drawing/2014/main" id="{B0359A64-52FE-BE3A-6665-C850156F4C91}"/>
              </a:ext>
            </a:extLst>
          </p:cNvPr>
          <p:cNvPicPr>
            <a:picLocks noChangeAspect="1"/>
          </p:cNvPicPr>
          <p:nvPr/>
        </p:nvPicPr>
        <p:blipFill>
          <a:blip r:embed="rId4"/>
          <a:stretch>
            <a:fillRect/>
          </a:stretch>
        </p:blipFill>
        <p:spPr>
          <a:xfrm>
            <a:off x="224360" y="4825679"/>
            <a:ext cx="7587349" cy="1578262"/>
          </a:xfrm>
          <a:prstGeom prst="rect">
            <a:avLst/>
          </a:prstGeom>
        </p:spPr>
      </p:pic>
      <p:sp>
        <p:nvSpPr>
          <p:cNvPr id="20" name="TextBox 19">
            <a:extLst>
              <a:ext uri="{FF2B5EF4-FFF2-40B4-BE49-F238E27FC236}">
                <a16:creationId xmlns:a16="http://schemas.microsoft.com/office/drawing/2014/main" id="{75E4A0A1-E220-79B8-283D-91C577BA05E1}"/>
              </a:ext>
            </a:extLst>
          </p:cNvPr>
          <p:cNvSpPr txBox="1"/>
          <p:nvPr/>
        </p:nvSpPr>
        <p:spPr>
          <a:xfrm>
            <a:off x="8011886" y="1404257"/>
            <a:ext cx="3853543" cy="1477328"/>
          </a:xfrm>
          <a:prstGeom prst="rect">
            <a:avLst/>
          </a:prstGeom>
          <a:noFill/>
        </p:spPr>
        <p:txBody>
          <a:bodyPr wrap="square" rtlCol="0">
            <a:spAutoFit/>
          </a:bodyPr>
          <a:lstStyle/>
          <a:p>
            <a:r>
              <a:rPr lang="it-IT" u="sng"/>
              <a:t>Statistics (VERTICAL)</a:t>
            </a:r>
            <a:r>
              <a:rPr lang="it-IT"/>
              <a:t>:</a:t>
            </a:r>
          </a:p>
          <a:p>
            <a:r>
              <a:rPr lang="it-IT"/>
              <a:t>To have 5% fluctuation in the bin 100-161 MeV/c:</a:t>
            </a:r>
          </a:p>
          <a:p>
            <a:pPr marL="285750" indent="-285750">
              <a:buFont typeface="Arial" panose="020B0604020202020204" pitchFamily="34" charset="0"/>
              <a:buChar char="•"/>
            </a:pPr>
            <a:r>
              <a:rPr lang="it-IT"/>
              <a:t>Factor 3.2 (stat)</a:t>
            </a:r>
          </a:p>
          <a:p>
            <a:pPr marL="285750" indent="-285750">
              <a:buFont typeface="Arial" panose="020B0604020202020204" pitchFamily="34" charset="0"/>
              <a:buChar char="•"/>
            </a:pPr>
            <a:r>
              <a:rPr lang="it-IT">
                <a:sym typeface="Wingdings" panose="05000000000000000000" pitchFamily="2" charset="2"/>
              </a:rPr>
              <a:t>Factor 1/3 (altitude) </a:t>
            </a: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74A790F-C2B9-59EB-927F-7E0EE1F0543C}"/>
                  </a:ext>
                </a:extLst>
              </p:cNvPr>
              <p:cNvSpPr txBox="1"/>
              <p:nvPr/>
            </p:nvSpPr>
            <p:spPr>
              <a:xfrm>
                <a:off x="6243441" y="1442163"/>
                <a:ext cx="1106392" cy="301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rgbClr val="FF0000"/>
                              </a:solidFill>
                              <a:latin typeface="Cambria Math" panose="02040503050406030204" pitchFamily="18" charset="0"/>
                            </a:rPr>
                          </m:ctrlPr>
                        </m:sSubPr>
                        <m:e>
                          <m:r>
                            <a:rPr lang="el-GR" sz="1200" b="1" i="1" smtClean="0">
                              <a:solidFill>
                                <a:srgbClr val="FF0000"/>
                              </a:solidFill>
                              <a:latin typeface="Cambria Math" panose="02040503050406030204" pitchFamily="18" charset="0"/>
                              <a:ea typeface="Cambria Math" panose="02040503050406030204" pitchFamily="18" charset="0"/>
                            </a:rPr>
                            <m:t>𝜟</m:t>
                          </m:r>
                          <m:r>
                            <a:rPr lang="it-IT" sz="1200" b="1" i="1" smtClean="0">
                              <a:solidFill>
                                <a:srgbClr val="FF0000"/>
                              </a:solidFill>
                              <a:latin typeface="Cambria Math" panose="02040503050406030204" pitchFamily="18" charset="0"/>
                              <a:ea typeface="Cambria Math" panose="02040503050406030204" pitchFamily="18" charset="0"/>
                            </a:rPr>
                            <m:t>𝒕</m:t>
                          </m:r>
                        </m:e>
                        <m:sub>
                          <m:r>
                            <m:rPr>
                              <m:nor/>
                            </m:rPr>
                            <a:rPr lang="it-IT" sz="1200" b="1" i="0" smtClean="0">
                              <a:solidFill>
                                <a:srgbClr val="FF0000"/>
                              </a:solidFill>
                              <a:latin typeface="Cambria Math" panose="02040503050406030204" pitchFamily="18" charset="0"/>
                            </a:rPr>
                            <m:t>acq</m:t>
                          </m:r>
                        </m:sub>
                      </m:sSub>
                      <m:r>
                        <a:rPr lang="it-IT" sz="1200" b="1" i="1" smtClean="0">
                          <a:solidFill>
                            <a:srgbClr val="FF0000"/>
                          </a:solidFill>
                          <a:latin typeface="Cambria Math" panose="02040503050406030204" pitchFamily="18" charset="0"/>
                        </a:rPr>
                        <m:t> </m:t>
                      </m:r>
                      <m:r>
                        <a:rPr lang="it-IT" sz="1200" b="1" i="1">
                          <a:solidFill>
                            <a:srgbClr val="FF0000"/>
                          </a:solidFill>
                          <a:latin typeface="Cambria Math" panose="02040503050406030204" pitchFamily="18" charset="0"/>
                          <a:sym typeface="Symbol" panose="05050102010706020507" pitchFamily="18" charset="2"/>
                        </a:rPr>
                        <m:t></m:t>
                      </m:r>
                      <m:r>
                        <a:rPr lang="it-IT" sz="1200" b="1" i="1" smtClean="0">
                          <a:solidFill>
                            <a:srgbClr val="FF0000"/>
                          </a:solidFill>
                          <a:latin typeface="Cambria Math" panose="02040503050406030204" pitchFamily="18" charset="0"/>
                          <a:sym typeface="Symbol" panose="05050102010706020507" pitchFamily="18" charset="2"/>
                        </a:rPr>
                        <m:t> </m:t>
                      </m:r>
                      <m:r>
                        <a:rPr lang="it-IT" sz="1200" b="1" i="1" smtClean="0">
                          <a:solidFill>
                            <a:srgbClr val="FF0000"/>
                          </a:solidFill>
                          <a:latin typeface="Cambria Math" panose="02040503050406030204" pitchFamily="18" charset="0"/>
                        </a:rPr>
                        <m:t>𝟐</m:t>
                      </m:r>
                      <m:r>
                        <a:rPr lang="it-IT" sz="1200" b="1" i="0" smtClean="0">
                          <a:solidFill>
                            <a:srgbClr val="FF0000"/>
                          </a:solidFill>
                          <a:latin typeface="Cambria Math" panose="02040503050406030204" pitchFamily="18" charset="0"/>
                        </a:rPr>
                        <m:t>.</m:t>
                      </m:r>
                      <m:r>
                        <a:rPr lang="it-IT" sz="1200" b="1" i="0" smtClean="0">
                          <a:solidFill>
                            <a:srgbClr val="FF0000"/>
                          </a:solidFill>
                          <a:latin typeface="Cambria Math" panose="02040503050406030204" pitchFamily="18" charset="0"/>
                        </a:rPr>
                        <m:t>𝟓𝐝</m:t>
                      </m:r>
                    </m:oMath>
                  </m:oMathPara>
                </a14:m>
                <a:endParaRPr lang="en-US" sz="1200" b="1">
                  <a:solidFill>
                    <a:srgbClr val="FF0000"/>
                  </a:solidFill>
                </a:endParaRPr>
              </a:p>
            </p:txBody>
          </p:sp>
        </mc:Choice>
        <mc:Fallback xmlns="">
          <p:sp>
            <p:nvSpPr>
              <p:cNvPr id="21" name="TextBox 20">
                <a:extLst>
                  <a:ext uri="{FF2B5EF4-FFF2-40B4-BE49-F238E27FC236}">
                    <a16:creationId xmlns:a16="http://schemas.microsoft.com/office/drawing/2014/main" id="{A74A790F-C2B9-59EB-927F-7E0EE1F0543C}"/>
                  </a:ext>
                </a:extLst>
              </p:cNvPr>
              <p:cNvSpPr txBox="1">
                <a:spLocks noRot="1" noChangeAspect="1" noMove="1" noResize="1" noEditPoints="1" noAdjustHandles="1" noChangeArrowheads="1" noChangeShapeType="1" noTextEdit="1"/>
              </p:cNvSpPr>
              <p:nvPr/>
            </p:nvSpPr>
            <p:spPr>
              <a:xfrm>
                <a:off x="6243441" y="1442163"/>
                <a:ext cx="1106392" cy="301686"/>
              </a:xfrm>
              <a:prstGeom prst="rect">
                <a:avLst/>
              </a:prstGeom>
              <a:blipFill>
                <a:blip r:embed="rId5"/>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6DC083B-860C-3D63-DA84-A8E6DF95CF31}"/>
                  </a:ext>
                </a:extLst>
              </p:cNvPr>
              <p:cNvSpPr txBox="1"/>
              <p:nvPr/>
            </p:nvSpPr>
            <p:spPr>
              <a:xfrm>
                <a:off x="6317980" y="3132808"/>
                <a:ext cx="957313" cy="301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rgbClr val="FF0000"/>
                              </a:solidFill>
                              <a:latin typeface="Cambria Math" panose="02040503050406030204" pitchFamily="18" charset="0"/>
                            </a:rPr>
                          </m:ctrlPr>
                        </m:sSubPr>
                        <m:e>
                          <m:r>
                            <a:rPr lang="el-GR" sz="1200" b="1" i="1" smtClean="0">
                              <a:solidFill>
                                <a:srgbClr val="FF0000"/>
                              </a:solidFill>
                              <a:latin typeface="Cambria Math" panose="02040503050406030204" pitchFamily="18" charset="0"/>
                              <a:ea typeface="Cambria Math" panose="02040503050406030204" pitchFamily="18" charset="0"/>
                            </a:rPr>
                            <m:t>𝜟</m:t>
                          </m:r>
                          <m:r>
                            <a:rPr lang="it-IT" sz="1200" b="1" i="1" smtClean="0">
                              <a:solidFill>
                                <a:srgbClr val="FF0000"/>
                              </a:solidFill>
                              <a:latin typeface="Cambria Math" panose="02040503050406030204" pitchFamily="18" charset="0"/>
                              <a:ea typeface="Cambria Math" panose="02040503050406030204" pitchFamily="18" charset="0"/>
                            </a:rPr>
                            <m:t>𝒕</m:t>
                          </m:r>
                        </m:e>
                        <m:sub>
                          <m:r>
                            <m:rPr>
                              <m:nor/>
                            </m:rPr>
                            <a:rPr lang="it-IT" sz="1200" b="1" i="0" smtClean="0">
                              <a:solidFill>
                                <a:srgbClr val="FF0000"/>
                              </a:solidFill>
                              <a:latin typeface="Cambria Math" panose="02040503050406030204" pitchFamily="18" charset="0"/>
                            </a:rPr>
                            <m:t>acq</m:t>
                          </m:r>
                        </m:sub>
                      </m:sSub>
                      <m:r>
                        <a:rPr lang="it-IT" sz="1200" b="1" i="1" smtClean="0">
                          <a:solidFill>
                            <a:srgbClr val="FF0000"/>
                          </a:solidFill>
                          <a:latin typeface="Cambria Math" panose="02040503050406030204" pitchFamily="18" charset="0"/>
                        </a:rPr>
                        <m:t> </m:t>
                      </m:r>
                      <m:r>
                        <a:rPr lang="it-IT" sz="1200" b="1" i="1">
                          <a:solidFill>
                            <a:srgbClr val="FF0000"/>
                          </a:solidFill>
                          <a:latin typeface="Cambria Math" panose="02040503050406030204" pitchFamily="18" charset="0"/>
                          <a:sym typeface="Symbol" panose="05050102010706020507" pitchFamily="18" charset="2"/>
                        </a:rPr>
                        <m:t></m:t>
                      </m:r>
                      <m:r>
                        <a:rPr lang="it-IT" sz="1200" b="1" i="1" smtClean="0">
                          <a:solidFill>
                            <a:srgbClr val="FF0000"/>
                          </a:solidFill>
                          <a:latin typeface="Cambria Math" panose="02040503050406030204" pitchFamily="18" charset="0"/>
                          <a:sym typeface="Symbol" panose="05050102010706020507" pitchFamily="18" charset="2"/>
                        </a:rPr>
                        <m:t> </m:t>
                      </m:r>
                      <m:r>
                        <a:rPr lang="it-IT" sz="1200" b="1" i="0" smtClean="0">
                          <a:solidFill>
                            <a:srgbClr val="FF0000"/>
                          </a:solidFill>
                          <a:latin typeface="Cambria Math" panose="02040503050406030204" pitchFamily="18" charset="0"/>
                          <a:sym typeface="Symbol" panose="05050102010706020507" pitchFamily="18" charset="2"/>
                        </a:rPr>
                        <m:t>𝟑</m:t>
                      </m:r>
                      <m:r>
                        <a:rPr lang="it-IT" sz="1200" b="1" i="0" smtClean="0">
                          <a:solidFill>
                            <a:srgbClr val="FF0000"/>
                          </a:solidFill>
                          <a:latin typeface="Cambria Math" panose="02040503050406030204" pitchFamily="18" charset="0"/>
                        </a:rPr>
                        <m:t>𝐝</m:t>
                      </m:r>
                    </m:oMath>
                  </m:oMathPara>
                </a14:m>
                <a:endParaRPr lang="en-US" sz="1200" b="1">
                  <a:solidFill>
                    <a:srgbClr val="FF0000"/>
                  </a:solidFill>
                </a:endParaRPr>
              </a:p>
            </p:txBody>
          </p:sp>
        </mc:Choice>
        <mc:Fallback xmlns="">
          <p:sp>
            <p:nvSpPr>
              <p:cNvPr id="23" name="TextBox 22">
                <a:extLst>
                  <a:ext uri="{FF2B5EF4-FFF2-40B4-BE49-F238E27FC236}">
                    <a16:creationId xmlns:a16="http://schemas.microsoft.com/office/drawing/2014/main" id="{D6DC083B-860C-3D63-DA84-A8E6DF95CF31}"/>
                  </a:ext>
                </a:extLst>
              </p:cNvPr>
              <p:cNvSpPr txBox="1">
                <a:spLocks noRot="1" noChangeAspect="1" noMove="1" noResize="1" noEditPoints="1" noAdjustHandles="1" noChangeArrowheads="1" noChangeShapeType="1" noTextEdit="1"/>
              </p:cNvSpPr>
              <p:nvPr/>
            </p:nvSpPr>
            <p:spPr>
              <a:xfrm>
                <a:off x="6317980" y="3132808"/>
                <a:ext cx="957313" cy="301686"/>
              </a:xfrm>
              <a:prstGeom prst="rect">
                <a:avLst/>
              </a:prstGeom>
              <a:blipFill>
                <a:blip r:embed="rId6"/>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AC5DE75-5525-D3C7-824A-5CD0BF6D8409}"/>
                  </a:ext>
                </a:extLst>
              </p:cNvPr>
              <p:cNvSpPr txBox="1"/>
              <p:nvPr/>
            </p:nvSpPr>
            <p:spPr>
              <a:xfrm>
                <a:off x="6317980" y="4799154"/>
                <a:ext cx="1106393" cy="301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rgbClr val="FF0000"/>
                              </a:solidFill>
                              <a:latin typeface="Cambria Math" panose="02040503050406030204" pitchFamily="18" charset="0"/>
                            </a:rPr>
                          </m:ctrlPr>
                        </m:sSubPr>
                        <m:e>
                          <m:r>
                            <a:rPr lang="el-GR" sz="1200" b="1" i="1" smtClean="0">
                              <a:solidFill>
                                <a:srgbClr val="FF0000"/>
                              </a:solidFill>
                              <a:latin typeface="Cambria Math" panose="02040503050406030204" pitchFamily="18" charset="0"/>
                              <a:ea typeface="Cambria Math" panose="02040503050406030204" pitchFamily="18" charset="0"/>
                            </a:rPr>
                            <m:t>𝜟</m:t>
                          </m:r>
                          <m:r>
                            <a:rPr lang="it-IT" sz="1200" b="1" i="1" smtClean="0">
                              <a:solidFill>
                                <a:srgbClr val="FF0000"/>
                              </a:solidFill>
                              <a:latin typeface="Cambria Math" panose="02040503050406030204" pitchFamily="18" charset="0"/>
                              <a:ea typeface="Cambria Math" panose="02040503050406030204" pitchFamily="18" charset="0"/>
                            </a:rPr>
                            <m:t>𝒕</m:t>
                          </m:r>
                        </m:e>
                        <m:sub>
                          <m:r>
                            <m:rPr>
                              <m:nor/>
                            </m:rPr>
                            <a:rPr lang="it-IT" sz="1200" b="1" i="0" smtClean="0">
                              <a:solidFill>
                                <a:srgbClr val="FF0000"/>
                              </a:solidFill>
                              <a:latin typeface="Cambria Math" panose="02040503050406030204" pitchFamily="18" charset="0"/>
                            </a:rPr>
                            <m:t>acq</m:t>
                          </m:r>
                        </m:sub>
                      </m:sSub>
                      <m:r>
                        <a:rPr lang="it-IT" sz="1200" b="1" i="1" smtClean="0">
                          <a:solidFill>
                            <a:srgbClr val="FF0000"/>
                          </a:solidFill>
                          <a:latin typeface="Cambria Math" panose="02040503050406030204" pitchFamily="18" charset="0"/>
                        </a:rPr>
                        <m:t> </m:t>
                      </m:r>
                      <m:r>
                        <a:rPr lang="it-IT" sz="1200" b="1" i="1">
                          <a:solidFill>
                            <a:srgbClr val="FF0000"/>
                          </a:solidFill>
                          <a:latin typeface="Cambria Math" panose="02040503050406030204" pitchFamily="18" charset="0"/>
                          <a:sym typeface="Symbol" panose="05050102010706020507" pitchFamily="18" charset="2"/>
                        </a:rPr>
                        <m:t></m:t>
                      </m:r>
                      <m:r>
                        <a:rPr lang="it-IT" sz="1200" b="1" i="1" smtClean="0">
                          <a:solidFill>
                            <a:srgbClr val="FF0000"/>
                          </a:solidFill>
                          <a:latin typeface="Cambria Math" panose="02040503050406030204" pitchFamily="18" charset="0"/>
                          <a:sym typeface="Symbol" panose="05050102010706020507" pitchFamily="18" charset="2"/>
                        </a:rPr>
                        <m:t> </m:t>
                      </m:r>
                      <m:r>
                        <a:rPr lang="it-IT" sz="1200" b="1" i="0" smtClean="0">
                          <a:solidFill>
                            <a:srgbClr val="FF0000"/>
                          </a:solidFill>
                          <a:latin typeface="Cambria Math" panose="02040503050406030204" pitchFamily="18" charset="0"/>
                          <a:sym typeface="Symbol" panose="05050102010706020507" pitchFamily="18" charset="2"/>
                        </a:rPr>
                        <m:t>𝟓</m:t>
                      </m:r>
                      <m:r>
                        <a:rPr lang="it-IT" sz="1200" b="1" i="0" smtClean="0">
                          <a:solidFill>
                            <a:srgbClr val="FF0000"/>
                          </a:solidFill>
                          <a:latin typeface="Cambria Math" panose="02040503050406030204" pitchFamily="18" charset="0"/>
                          <a:sym typeface="Symbol" panose="05050102010706020507" pitchFamily="18" charset="2"/>
                        </a:rPr>
                        <m:t>.</m:t>
                      </m:r>
                      <m:r>
                        <a:rPr lang="it-IT" sz="1200" b="1" i="0" smtClean="0">
                          <a:solidFill>
                            <a:srgbClr val="FF0000"/>
                          </a:solidFill>
                          <a:latin typeface="Cambria Math" panose="02040503050406030204" pitchFamily="18" charset="0"/>
                          <a:sym typeface="Symbol" panose="05050102010706020507" pitchFamily="18" charset="2"/>
                        </a:rPr>
                        <m:t>𝟓𝐝</m:t>
                      </m:r>
                    </m:oMath>
                  </m:oMathPara>
                </a14:m>
                <a:endParaRPr lang="en-US" sz="1200" b="1">
                  <a:solidFill>
                    <a:srgbClr val="FF0000"/>
                  </a:solidFill>
                </a:endParaRPr>
              </a:p>
            </p:txBody>
          </p:sp>
        </mc:Choice>
        <mc:Fallback xmlns="">
          <p:sp>
            <p:nvSpPr>
              <p:cNvPr id="24" name="TextBox 23">
                <a:extLst>
                  <a:ext uri="{FF2B5EF4-FFF2-40B4-BE49-F238E27FC236}">
                    <a16:creationId xmlns:a16="http://schemas.microsoft.com/office/drawing/2014/main" id="{BAC5DE75-5525-D3C7-824A-5CD0BF6D8409}"/>
                  </a:ext>
                </a:extLst>
              </p:cNvPr>
              <p:cNvSpPr txBox="1">
                <a:spLocks noRot="1" noChangeAspect="1" noMove="1" noResize="1" noEditPoints="1" noAdjustHandles="1" noChangeArrowheads="1" noChangeShapeType="1" noTextEdit="1"/>
              </p:cNvSpPr>
              <p:nvPr/>
            </p:nvSpPr>
            <p:spPr>
              <a:xfrm>
                <a:off x="6317980" y="4799154"/>
                <a:ext cx="1106393" cy="301686"/>
              </a:xfrm>
              <a:prstGeom prst="rect">
                <a:avLst/>
              </a:prstGeom>
              <a:blipFill>
                <a:blip r:embed="rId7"/>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C3615F2-39B7-93F9-76D4-EB3BD3720F1F}"/>
                  </a:ext>
                </a:extLst>
              </p:cNvPr>
              <p:cNvSpPr txBox="1"/>
              <p:nvPr/>
            </p:nvSpPr>
            <p:spPr>
              <a:xfrm>
                <a:off x="10605478" y="2369735"/>
                <a:ext cx="957313" cy="301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rgbClr val="FF0000"/>
                              </a:solidFill>
                              <a:latin typeface="Cambria Math" panose="02040503050406030204" pitchFamily="18" charset="0"/>
                            </a:rPr>
                          </m:ctrlPr>
                        </m:sSubPr>
                        <m:e>
                          <m:r>
                            <a:rPr lang="el-GR" sz="1200" b="1" i="1" smtClean="0">
                              <a:solidFill>
                                <a:srgbClr val="FF0000"/>
                              </a:solidFill>
                              <a:latin typeface="Cambria Math" panose="02040503050406030204" pitchFamily="18" charset="0"/>
                              <a:ea typeface="Cambria Math" panose="02040503050406030204" pitchFamily="18" charset="0"/>
                            </a:rPr>
                            <m:t>𝜟</m:t>
                          </m:r>
                          <m:r>
                            <a:rPr lang="it-IT" sz="1200" b="1" i="1" smtClean="0">
                              <a:solidFill>
                                <a:srgbClr val="FF0000"/>
                              </a:solidFill>
                              <a:latin typeface="Cambria Math" panose="02040503050406030204" pitchFamily="18" charset="0"/>
                              <a:ea typeface="Cambria Math" panose="02040503050406030204" pitchFamily="18" charset="0"/>
                            </a:rPr>
                            <m:t>𝒕</m:t>
                          </m:r>
                        </m:e>
                        <m:sub>
                          <m:r>
                            <m:rPr>
                              <m:nor/>
                            </m:rPr>
                            <a:rPr lang="it-IT" sz="1200" b="1" i="0" smtClean="0">
                              <a:solidFill>
                                <a:srgbClr val="FF0000"/>
                              </a:solidFill>
                              <a:latin typeface="Cambria Math" panose="02040503050406030204" pitchFamily="18" charset="0"/>
                            </a:rPr>
                            <m:t>acq</m:t>
                          </m:r>
                        </m:sub>
                      </m:sSub>
                      <m:r>
                        <a:rPr lang="it-IT" sz="1200" b="1" i="1" smtClean="0">
                          <a:solidFill>
                            <a:srgbClr val="FF0000"/>
                          </a:solidFill>
                          <a:latin typeface="Cambria Math" panose="02040503050406030204" pitchFamily="18" charset="0"/>
                        </a:rPr>
                        <m:t> </m:t>
                      </m:r>
                      <m:r>
                        <a:rPr lang="it-IT" sz="1200" b="1" i="1">
                          <a:solidFill>
                            <a:srgbClr val="FF0000"/>
                          </a:solidFill>
                          <a:latin typeface="Cambria Math" panose="02040503050406030204" pitchFamily="18" charset="0"/>
                          <a:sym typeface="Symbol" panose="05050102010706020507" pitchFamily="18" charset="2"/>
                        </a:rPr>
                        <m:t></m:t>
                      </m:r>
                      <m:r>
                        <a:rPr lang="it-IT" sz="1200" b="1" i="1" smtClean="0">
                          <a:solidFill>
                            <a:srgbClr val="FF0000"/>
                          </a:solidFill>
                          <a:latin typeface="Cambria Math" panose="02040503050406030204" pitchFamily="18" charset="0"/>
                          <a:sym typeface="Symbol" panose="05050102010706020507" pitchFamily="18" charset="2"/>
                        </a:rPr>
                        <m:t> </m:t>
                      </m:r>
                      <m:r>
                        <a:rPr lang="it-IT" sz="1200" b="1" i="0" smtClean="0">
                          <a:solidFill>
                            <a:srgbClr val="FF0000"/>
                          </a:solidFill>
                          <a:latin typeface="Cambria Math" panose="02040503050406030204" pitchFamily="18" charset="0"/>
                          <a:sym typeface="Symbol" panose="05050102010706020507" pitchFamily="18" charset="2"/>
                        </a:rPr>
                        <m:t>𝟑</m:t>
                      </m:r>
                      <m:r>
                        <a:rPr lang="it-IT" sz="1200" b="1" i="0" smtClean="0">
                          <a:solidFill>
                            <a:srgbClr val="FF0000"/>
                          </a:solidFill>
                          <a:latin typeface="Cambria Math" panose="02040503050406030204" pitchFamily="18" charset="0"/>
                        </a:rPr>
                        <m:t>𝐝</m:t>
                      </m:r>
                    </m:oMath>
                  </m:oMathPara>
                </a14:m>
                <a:endParaRPr lang="en-US" sz="1200" b="1">
                  <a:solidFill>
                    <a:srgbClr val="FF0000"/>
                  </a:solidFill>
                </a:endParaRPr>
              </a:p>
            </p:txBody>
          </p:sp>
        </mc:Choice>
        <mc:Fallback xmlns="">
          <p:sp>
            <p:nvSpPr>
              <p:cNvPr id="25" name="TextBox 24">
                <a:extLst>
                  <a:ext uri="{FF2B5EF4-FFF2-40B4-BE49-F238E27FC236}">
                    <a16:creationId xmlns:a16="http://schemas.microsoft.com/office/drawing/2014/main" id="{EC3615F2-39B7-93F9-76D4-EB3BD3720F1F}"/>
                  </a:ext>
                </a:extLst>
              </p:cNvPr>
              <p:cNvSpPr txBox="1">
                <a:spLocks noRot="1" noChangeAspect="1" noMove="1" noResize="1" noEditPoints="1" noAdjustHandles="1" noChangeArrowheads="1" noChangeShapeType="1" noTextEdit="1"/>
              </p:cNvSpPr>
              <p:nvPr/>
            </p:nvSpPr>
            <p:spPr>
              <a:xfrm>
                <a:off x="10605478" y="2369735"/>
                <a:ext cx="957313" cy="301686"/>
              </a:xfrm>
              <a:prstGeom prst="rect">
                <a:avLst/>
              </a:prstGeom>
              <a:blipFill>
                <a:blip r:embed="rId6"/>
                <a:stretch>
                  <a:fillRect b="-2041"/>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5DA0C5C8-6C41-4552-D3DC-380431F0EE21}"/>
              </a:ext>
            </a:extLst>
          </p:cNvPr>
          <p:cNvSpPr txBox="1"/>
          <p:nvPr/>
        </p:nvSpPr>
        <p:spPr>
          <a:xfrm>
            <a:off x="8011886" y="3046975"/>
            <a:ext cx="3853543" cy="1477328"/>
          </a:xfrm>
          <a:prstGeom prst="rect">
            <a:avLst/>
          </a:prstGeom>
          <a:noFill/>
        </p:spPr>
        <p:txBody>
          <a:bodyPr wrap="square" rtlCol="0">
            <a:spAutoFit/>
          </a:bodyPr>
          <a:lstStyle/>
          <a:p>
            <a:r>
              <a:rPr lang="it-IT" u="sng"/>
              <a:t>Statistics (INTERMEDIATE ANGLES)</a:t>
            </a:r>
            <a:r>
              <a:rPr lang="it-IT"/>
              <a:t>:</a:t>
            </a:r>
          </a:p>
          <a:p>
            <a:r>
              <a:rPr lang="it-IT"/>
              <a:t>To have 5% fluctuation in the bin 100-161 MeV/c: </a:t>
            </a:r>
          </a:p>
          <a:p>
            <a:pPr marL="285750" indent="-285750">
              <a:buFont typeface="Arial" panose="020B0604020202020204" pitchFamily="34" charset="0"/>
              <a:buChar char="•"/>
            </a:pPr>
            <a:r>
              <a:rPr lang="it-IT"/>
              <a:t>Factor 7.7 (stat)</a:t>
            </a:r>
          </a:p>
          <a:p>
            <a:pPr marL="285750" indent="-285750">
              <a:buFont typeface="Arial" panose="020B0604020202020204" pitchFamily="34" charset="0"/>
              <a:buChar char="•"/>
            </a:pPr>
            <a:r>
              <a:rPr lang="it-IT">
                <a:sym typeface="Wingdings" panose="05000000000000000000" pitchFamily="2" charset="2"/>
              </a:rPr>
              <a:t>Factor 1/3 (altitude) </a:t>
            </a:r>
            <a:endParaRPr lang="en-US"/>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4C29F4C-8EDA-DB39-090B-D2B2620D5F83}"/>
                  </a:ext>
                </a:extLst>
              </p:cNvPr>
              <p:cNvSpPr txBox="1"/>
              <p:nvPr/>
            </p:nvSpPr>
            <p:spPr>
              <a:xfrm>
                <a:off x="10600668" y="4001474"/>
                <a:ext cx="962123" cy="301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rgbClr val="FF0000"/>
                              </a:solidFill>
                              <a:latin typeface="Cambria Math" panose="02040503050406030204" pitchFamily="18" charset="0"/>
                            </a:rPr>
                          </m:ctrlPr>
                        </m:sSubPr>
                        <m:e>
                          <m:r>
                            <a:rPr lang="el-GR" sz="1200" b="1" i="1" smtClean="0">
                              <a:solidFill>
                                <a:srgbClr val="FF0000"/>
                              </a:solidFill>
                              <a:latin typeface="Cambria Math" panose="02040503050406030204" pitchFamily="18" charset="0"/>
                              <a:ea typeface="Cambria Math" panose="02040503050406030204" pitchFamily="18" charset="0"/>
                            </a:rPr>
                            <m:t>𝜟</m:t>
                          </m:r>
                          <m:r>
                            <a:rPr lang="it-IT" sz="1200" b="1" i="1" smtClean="0">
                              <a:solidFill>
                                <a:srgbClr val="FF0000"/>
                              </a:solidFill>
                              <a:latin typeface="Cambria Math" panose="02040503050406030204" pitchFamily="18" charset="0"/>
                              <a:ea typeface="Cambria Math" panose="02040503050406030204" pitchFamily="18" charset="0"/>
                            </a:rPr>
                            <m:t>𝒕</m:t>
                          </m:r>
                        </m:e>
                        <m:sub>
                          <m:r>
                            <m:rPr>
                              <m:nor/>
                            </m:rPr>
                            <a:rPr lang="it-IT" sz="1200" b="1" i="0" smtClean="0">
                              <a:solidFill>
                                <a:srgbClr val="FF0000"/>
                              </a:solidFill>
                              <a:latin typeface="Cambria Math" panose="02040503050406030204" pitchFamily="18" charset="0"/>
                            </a:rPr>
                            <m:t>acq</m:t>
                          </m:r>
                        </m:sub>
                      </m:sSub>
                      <m:r>
                        <a:rPr lang="it-IT" sz="1200" b="1" i="1" smtClean="0">
                          <a:solidFill>
                            <a:srgbClr val="FF0000"/>
                          </a:solidFill>
                          <a:latin typeface="Cambria Math" panose="02040503050406030204" pitchFamily="18" charset="0"/>
                        </a:rPr>
                        <m:t> </m:t>
                      </m:r>
                      <m:r>
                        <a:rPr lang="it-IT" sz="1200" b="1" i="1">
                          <a:solidFill>
                            <a:srgbClr val="FF0000"/>
                          </a:solidFill>
                          <a:latin typeface="Cambria Math" panose="02040503050406030204" pitchFamily="18" charset="0"/>
                          <a:sym typeface="Symbol" panose="05050102010706020507" pitchFamily="18" charset="2"/>
                        </a:rPr>
                        <m:t></m:t>
                      </m:r>
                      <m:r>
                        <a:rPr lang="it-IT" sz="1200" b="1" i="1" smtClean="0">
                          <a:solidFill>
                            <a:srgbClr val="FF0000"/>
                          </a:solidFill>
                          <a:latin typeface="Cambria Math" panose="02040503050406030204" pitchFamily="18" charset="0"/>
                          <a:sym typeface="Symbol" panose="05050102010706020507" pitchFamily="18" charset="2"/>
                        </a:rPr>
                        <m:t> </m:t>
                      </m:r>
                      <m:r>
                        <a:rPr lang="it-IT" sz="1200" b="1" i="1" smtClean="0">
                          <a:solidFill>
                            <a:srgbClr val="FF0000"/>
                          </a:solidFill>
                          <a:latin typeface="Cambria Math" panose="02040503050406030204" pitchFamily="18" charset="0"/>
                          <a:sym typeface="Symbol" panose="05050102010706020507" pitchFamily="18" charset="2"/>
                        </a:rPr>
                        <m:t>𝟖</m:t>
                      </m:r>
                      <m:r>
                        <a:rPr lang="it-IT" sz="1200" b="1" i="1" smtClean="0">
                          <a:solidFill>
                            <a:srgbClr val="FF0000"/>
                          </a:solidFill>
                          <a:latin typeface="Cambria Math" panose="02040503050406030204" pitchFamily="18" charset="0"/>
                          <a:sym typeface="Symbol" panose="05050102010706020507" pitchFamily="18" charset="2"/>
                        </a:rPr>
                        <m:t>𝒅</m:t>
                      </m:r>
                    </m:oMath>
                  </m:oMathPara>
                </a14:m>
                <a:endParaRPr lang="en-US" sz="1200" b="1">
                  <a:solidFill>
                    <a:srgbClr val="FF0000"/>
                  </a:solidFill>
                </a:endParaRPr>
              </a:p>
            </p:txBody>
          </p:sp>
        </mc:Choice>
        <mc:Fallback xmlns="">
          <p:sp>
            <p:nvSpPr>
              <p:cNvPr id="27" name="TextBox 26">
                <a:extLst>
                  <a:ext uri="{FF2B5EF4-FFF2-40B4-BE49-F238E27FC236}">
                    <a16:creationId xmlns:a16="http://schemas.microsoft.com/office/drawing/2014/main" id="{14C29F4C-8EDA-DB39-090B-D2B2620D5F83}"/>
                  </a:ext>
                </a:extLst>
              </p:cNvPr>
              <p:cNvSpPr txBox="1">
                <a:spLocks noRot="1" noChangeAspect="1" noMove="1" noResize="1" noEditPoints="1" noAdjustHandles="1" noChangeArrowheads="1" noChangeShapeType="1" noTextEdit="1"/>
              </p:cNvSpPr>
              <p:nvPr/>
            </p:nvSpPr>
            <p:spPr>
              <a:xfrm>
                <a:off x="10600668" y="4001474"/>
                <a:ext cx="962123" cy="301686"/>
              </a:xfrm>
              <a:prstGeom prst="rect">
                <a:avLst/>
              </a:prstGeom>
              <a:blipFill>
                <a:blip r:embed="rId8"/>
                <a:stretch>
                  <a:fillRect b="-2000"/>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9247B85B-93FB-9039-44F4-10F57B3FD0CD}"/>
              </a:ext>
            </a:extLst>
          </p:cNvPr>
          <p:cNvSpPr txBox="1"/>
          <p:nvPr/>
        </p:nvSpPr>
        <p:spPr>
          <a:xfrm>
            <a:off x="8011886" y="4689694"/>
            <a:ext cx="3853543" cy="1477328"/>
          </a:xfrm>
          <a:prstGeom prst="rect">
            <a:avLst/>
          </a:prstGeom>
          <a:noFill/>
        </p:spPr>
        <p:txBody>
          <a:bodyPr wrap="square" rtlCol="0">
            <a:spAutoFit/>
          </a:bodyPr>
          <a:lstStyle/>
          <a:p>
            <a:r>
              <a:rPr lang="it-IT" u="sng"/>
              <a:t>Statistics (HIGH ANGLE)</a:t>
            </a:r>
            <a:r>
              <a:rPr lang="it-IT"/>
              <a:t>:</a:t>
            </a:r>
          </a:p>
          <a:p>
            <a:r>
              <a:rPr lang="it-IT"/>
              <a:t>To have 5% fluctuation in the bin 100-400 MeV/c: </a:t>
            </a:r>
          </a:p>
          <a:p>
            <a:pPr marL="285750" indent="-285750">
              <a:buFont typeface="Arial" panose="020B0604020202020204" pitchFamily="34" charset="0"/>
              <a:buChar char="•"/>
            </a:pPr>
            <a:r>
              <a:rPr lang="it-IT"/>
              <a:t>Factor 35 (stat)</a:t>
            </a:r>
          </a:p>
          <a:p>
            <a:pPr marL="285750" indent="-285750">
              <a:buFont typeface="Arial" panose="020B0604020202020204" pitchFamily="34" charset="0"/>
              <a:buChar char="•"/>
            </a:pPr>
            <a:r>
              <a:rPr lang="it-IT">
                <a:sym typeface="Wingdings" panose="05000000000000000000" pitchFamily="2" charset="2"/>
              </a:rPr>
              <a:t>Factor 1/3 (altitude)  </a:t>
            </a: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665CB07D-BE14-041C-6C61-0A61A27F610D}"/>
                  </a:ext>
                </a:extLst>
              </p:cNvPr>
              <p:cNvSpPr txBox="1"/>
              <p:nvPr/>
            </p:nvSpPr>
            <p:spPr>
              <a:xfrm>
                <a:off x="10617710" y="5686649"/>
                <a:ext cx="1003801" cy="301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solidFill>
                                <a:srgbClr val="FF0000"/>
                              </a:solidFill>
                              <a:latin typeface="Cambria Math" panose="02040503050406030204" pitchFamily="18" charset="0"/>
                            </a:rPr>
                          </m:ctrlPr>
                        </m:sSubPr>
                        <m:e>
                          <m:r>
                            <a:rPr lang="el-GR" sz="1200" b="1" i="1" smtClean="0">
                              <a:solidFill>
                                <a:srgbClr val="FF0000"/>
                              </a:solidFill>
                              <a:latin typeface="Cambria Math" panose="02040503050406030204" pitchFamily="18" charset="0"/>
                              <a:ea typeface="Cambria Math" panose="02040503050406030204" pitchFamily="18" charset="0"/>
                            </a:rPr>
                            <m:t>𝜟</m:t>
                          </m:r>
                          <m:r>
                            <a:rPr lang="it-IT" sz="1200" b="1" i="1" smtClean="0">
                              <a:solidFill>
                                <a:srgbClr val="FF0000"/>
                              </a:solidFill>
                              <a:latin typeface="Cambria Math" panose="02040503050406030204" pitchFamily="18" charset="0"/>
                              <a:ea typeface="Cambria Math" panose="02040503050406030204" pitchFamily="18" charset="0"/>
                            </a:rPr>
                            <m:t>𝒕</m:t>
                          </m:r>
                        </m:e>
                        <m:sub>
                          <m:r>
                            <m:rPr>
                              <m:nor/>
                            </m:rPr>
                            <a:rPr lang="it-IT" sz="1200" b="1" i="0" smtClean="0">
                              <a:solidFill>
                                <a:srgbClr val="FF0000"/>
                              </a:solidFill>
                              <a:latin typeface="Cambria Math" panose="02040503050406030204" pitchFamily="18" charset="0"/>
                            </a:rPr>
                            <m:t>acq</m:t>
                          </m:r>
                        </m:sub>
                      </m:sSub>
                      <m:r>
                        <a:rPr lang="it-IT" sz="1200" b="1" i="1" smtClean="0">
                          <a:solidFill>
                            <a:srgbClr val="FF0000"/>
                          </a:solidFill>
                          <a:latin typeface="Cambria Math" panose="02040503050406030204" pitchFamily="18" charset="0"/>
                        </a:rPr>
                        <m:t> </m:t>
                      </m:r>
                      <m:r>
                        <a:rPr lang="it-IT" sz="1200" b="1" i="1">
                          <a:solidFill>
                            <a:srgbClr val="FF0000"/>
                          </a:solidFill>
                          <a:latin typeface="Cambria Math" panose="02040503050406030204" pitchFamily="18" charset="0"/>
                          <a:sym typeface="Symbol" panose="05050102010706020507" pitchFamily="18" charset="2"/>
                        </a:rPr>
                        <m:t></m:t>
                      </m:r>
                      <m:r>
                        <a:rPr lang="it-IT" sz="1200" b="1" i="1" smtClean="0">
                          <a:solidFill>
                            <a:srgbClr val="FF0000"/>
                          </a:solidFill>
                          <a:latin typeface="Cambria Math" panose="02040503050406030204" pitchFamily="18" charset="0"/>
                          <a:sym typeface="Symbol" panose="05050102010706020507" pitchFamily="18" charset="2"/>
                        </a:rPr>
                        <m:t> </m:t>
                      </m:r>
                      <m:r>
                        <a:rPr lang="it-IT" sz="1200" b="1" i="1" smtClean="0">
                          <a:solidFill>
                            <a:srgbClr val="FF0000"/>
                          </a:solidFill>
                          <a:latin typeface="Cambria Math" panose="02040503050406030204" pitchFamily="18" charset="0"/>
                          <a:sym typeface="Symbol" panose="05050102010706020507" pitchFamily="18" charset="2"/>
                        </a:rPr>
                        <m:t>𝟐</m:t>
                      </m:r>
                      <m:r>
                        <a:rPr lang="it-IT" sz="1200" b="1" i="1" smtClean="0">
                          <a:solidFill>
                            <a:srgbClr val="FF0000"/>
                          </a:solidFill>
                          <a:latin typeface="Cambria Math" panose="02040503050406030204" pitchFamily="18" charset="0"/>
                          <a:sym typeface="Symbol" panose="05050102010706020507" pitchFamily="18" charset="2"/>
                        </a:rPr>
                        <m:t>𝑴</m:t>
                      </m:r>
                    </m:oMath>
                  </m:oMathPara>
                </a14:m>
                <a:endParaRPr lang="en-US" sz="1200" b="1">
                  <a:solidFill>
                    <a:srgbClr val="FF0000"/>
                  </a:solidFill>
                </a:endParaRPr>
              </a:p>
            </p:txBody>
          </p:sp>
        </mc:Choice>
        <mc:Fallback xmlns="">
          <p:sp>
            <p:nvSpPr>
              <p:cNvPr id="29" name="TextBox 28">
                <a:extLst>
                  <a:ext uri="{FF2B5EF4-FFF2-40B4-BE49-F238E27FC236}">
                    <a16:creationId xmlns:a16="http://schemas.microsoft.com/office/drawing/2014/main" id="{665CB07D-BE14-041C-6C61-0A61A27F610D}"/>
                  </a:ext>
                </a:extLst>
              </p:cNvPr>
              <p:cNvSpPr txBox="1">
                <a:spLocks noRot="1" noChangeAspect="1" noMove="1" noResize="1" noEditPoints="1" noAdjustHandles="1" noChangeArrowheads="1" noChangeShapeType="1" noTextEdit="1"/>
              </p:cNvSpPr>
              <p:nvPr/>
            </p:nvSpPr>
            <p:spPr>
              <a:xfrm>
                <a:off x="10617710" y="5686649"/>
                <a:ext cx="1003801" cy="301686"/>
              </a:xfrm>
              <a:prstGeom prst="rect">
                <a:avLst/>
              </a:prstGeom>
              <a:blipFill>
                <a:blip r:embed="rId9"/>
                <a:stretch>
                  <a:fillRect b="-2041"/>
                </a:stretch>
              </a:blipFill>
            </p:spPr>
            <p:txBody>
              <a:bodyPr/>
              <a:lstStyle/>
              <a:p>
                <a:r>
                  <a:rPr lang="en-US">
                    <a:noFill/>
                  </a:rPr>
                  <a:t> </a:t>
                </a:r>
              </a:p>
            </p:txBody>
          </p:sp>
        </mc:Fallback>
      </mc:AlternateContent>
      <p:sp>
        <p:nvSpPr>
          <p:cNvPr id="31" name="Right Brace 30">
            <a:extLst>
              <a:ext uri="{FF2B5EF4-FFF2-40B4-BE49-F238E27FC236}">
                <a16:creationId xmlns:a16="http://schemas.microsoft.com/office/drawing/2014/main" id="{E558C209-7B58-57AB-CF82-3446F2FEAD38}"/>
              </a:ext>
            </a:extLst>
          </p:cNvPr>
          <p:cNvSpPr/>
          <p:nvPr/>
        </p:nvSpPr>
        <p:spPr>
          <a:xfrm>
            <a:off x="10305891" y="2296232"/>
            <a:ext cx="311819" cy="44536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ight Brace 31">
            <a:extLst>
              <a:ext uri="{FF2B5EF4-FFF2-40B4-BE49-F238E27FC236}">
                <a16:creationId xmlns:a16="http://schemas.microsoft.com/office/drawing/2014/main" id="{EE656B6C-3160-38FA-1659-7E5360FD4778}"/>
              </a:ext>
            </a:extLst>
          </p:cNvPr>
          <p:cNvSpPr/>
          <p:nvPr/>
        </p:nvSpPr>
        <p:spPr>
          <a:xfrm>
            <a:off x="10305891" y="3945986"/>
            <a:ext cx="311819" cy="44536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3" name="Right Brace 32">
            <a:extLst>
              <a:ext uri="{FF2B5EF4-FFF2-40B4-BE49-F238E27FC236}">
                <a16:creationId xmlns:a16="http://schemas.microsoft.com/office/drawing/2014/main" id="{2955DB0E-9113-C29C-9166-11575BB8C577}"/>
              </a:ext>
            </a:extLst>
          </p:cNvPr>
          <p:cNvSpPr/>
          <p:nvPr/>
        </p:nvSpPr>
        <p:spPr>
          <a:xfrm>
            <a:off x="10305891" y="5614810"/>
            <a:ext cx="311819" cy="44536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4" name="Rectangle 33">
            <a:extLst>
              <a:ext uri="{FF2B5EF4-FFF2-40B4-BE49-F238E27FC236}">
                <a16:creationId xmlns:a16="http://schemas.microsoft.com/office/drawing/2014/main" id="{3AAB7D28-02A8-FCA9-419F-E6A6D7FD8C05}"/>
              </a:ext>
            </a:extLst>
          </p:cNvPr>
          <p:cNvSpPr/>
          <p:nvPr/>
        </p:nvSpPr>
        <p:spPr>
          <a:xfrm>
            <a:off x="248423" y="2081462"/>
            <a:ext cx="2520000" cy="216000"/>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1D21710-6C34-239E-2BF6-CFDB520FC67C}"/>
              </a:ext>
            </a:extLst>
          </p:cNvPr>
          <p:cNvSpPr/>
          <p:nvPr/>
        </p:nvSpPr>
        <p:spPr>
          <a:xfrm>
            <a:off x="248424" y="3773901"/>
            <a:ext cx="2520000" cy="216000"/>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743CF37-F657-5817-3E78-4653EB0DBD78}"/>
              </a:ext>
            </a:extLst>
          </p:cNvPr>
          <p:cNvSpPr/>
          <p:nvPr/>
        </p:nvSpPr>
        <p:spPr>
          <a:xfrm>
            <a:off x="248425" y="5439152"/>
            <a:ext cx="2520000" cy="566817"/>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58254E46-0B46-9015-7D55-1B81DEB17A42}"/>
              </a:ext>
            </a:extLst>
          </p:cNvPr>
          <p:cNvSpPr>
            <a:spLocks noGrp="1"/>
          </p:cNvSpPr>
          <p:nvPr>
            <p:ph type="dt" sz="half" idx="10"/>
          </p:nvPr>
        </p:nvSpPr>
        <p:spPr/>
        <p:txBody>
          <a:bodyPr/>
          <a:lstStyle/>
          <a:p>
            <a:r>
              <a:rPr lang="en-US"/>
              <a:t>23 February 2024</a:t>
            </a:r>
          </a:p>
        </p:txBody>
      </p:sp>
      <p:sp>
        <p:nvSpPr>
          <p:cNvPr id="7" name="Footer Placeholder 6">
            <a:extLst>
              <a:ext uri="{FF2B5EF4-FFF2-40B4-BE49-F238E27FC236}">
                <a16:creationId xmlns:a16="http://schemas.microsoft.com/office/drawing/2014/main" id="{AC40C358-9572-9EAF-84EA-558862916B58}"/>
              </a:ext>
            </a:extLst>
          </p:cNvPr>
          <p:cNvSpPr>
            <a:spLocks noGrp="1"/>
          </p:cNvSpPr>
          <p:nvPr>
            <p:ph type="ftr" sz="quarter" idx="11"/>
          </p:nvPr>
        </p:nvSpPr>
        <p:spPr/>
        <p:txBody>
          <a:bodyPr/>
          <a:lstStyle/>
          <a:p>
            <a:r>
              <a:rPr lang="en-US"/>
              <a:t>ACROMASS kick-off meeting - L. Bonechi (INFN Firenze)</a:t>
            </a:r>
          </a:p>
        </p:txBody>
      </p:sp>
      <p:sp>
        <p:nvSpPr>
          <p:cNvPr id="8" name="Slide Number Placeholder 7">
            <a:extLst>
              <a:ext uri="{FF2B5EF4-FFF2-40B4-BE49-F238E27FC236}">
                <a16:creationId xmlns:a16="http://schemas.microsoft.com/office/drawing/2014/main" id="{9927B543-91EC-BFE4-1A87-4D17DCFFB96E}"/>
              </a:ext>
            </a:extLst>
          </p:cNvPr>
          <p:cNvSpPr>
            <a:spLocks noGrp="1"/>
          </p:cNvSpPr>
          <p:nvPr>
            <p:ph type="sldNum" sz="quarter" idx="12"/>
          </p:nvPr>
        </p:nvSpPr>
        <p:spPr/>
        <p:txBody>
          <a:bodyPr/>
          <a:lstStyle/>
          <a:p>
            <a:fld id="{53581369-FC2F-4B0C-936F-3A4AD98AE2A2}" type="slidenum">
              <a:rPr lang="en-US" smtClean="0"/>
              <a:t>14</a:t>
            </a:fld>
            <a:endParaRPr lang="en-US"/>
          </a:p>
        </p:txBody>
      </p:sp>
    </p:spTree>
    <p:extLst>
      <p:ext uri="{BB962C8B-B14F-4D97-AF65-F5344CB8AC3E}">
        <p14:creationId xmlns:p14="http://schemas.microsoft.com/office/powerpoint/2010/main" val="1212714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FEF463D-EE6B-46FF-B7C7-74B09A96C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1A27B3A-460C-4100-99B5-817F25979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089" y="1498602"/>
            <a:ext cx="4403345" cy="3940174"/>
            <a:chOff x="827089" y="1498602"/>
            <a:chExt cx="4403345" cy="3940174"/>
          </a:xfrm>
          <a:effectLst>
            <a:outerShdw blurRad="381000" dist="152400" dir="5400000" algn="ctr" rotWithShape="0">
              <a:srgbClr val="000000">
                <a:alpha val="10000"/>
              </a:srgbClr>
            </a:outerShdw>
          </a:effectLst>
        </p:grpSpPr>
        <p:sp>
          <p:nvSpPr>
            <p:cNvPr id="21" name="Freeform: Shape 20">
              <a:extLst>
                <a:ext uri="{FF2B5EF4-FFF2-40B4-BE49-F238E27FC236}">
                  <a16:creationId xmlns:a16="http://schemas.microsoft.com/office/drawing/2014/main" id="{35450488-7F33-43E4-B4DA-CAB50A1CC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sp>
          <p:nvSpPr>
            <p:cNvPr id="22" name="Freeform: Shape 21">
              <a:extLst>
                <a:ext uri="{FF2B5EF4-FFF2-40B4-BE49-F238E27FC236}">
                  <a16:creationId xmlns:a16="http://schemas.microsoft.com/office/drawing/2014/main" id="{EE5154B2-BEF9-4C08-B6B1-9DED9F17C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9" y="1498602"/>
              <a:ext cx="4403345" cy="3940174"/>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alpha val="14000"/>
                  </a:schemeClr>
                </a:solidFill>
              </a:endParaRPr>
            </a:p>
          </p:txBody>
        </p:sp>
      </p:grpSp>
      <p:sp>
        <p:nvSpPr>
          <p:cNvPr id="12" name="Title 1">
            <a:extLst>
              <a:ext uri="{FF2B5EF4-FFF2-40B4-BE49-F238E27FC236}">
                <a16:creationId xmlns:a16="http://schemas.microsoft.com/office/drawing/2014/main" id="{B8329ECB-F437-51A7-8D44-6C7D8F66AB49}"/>
              </a:ext>
            </a:extLst>
          </p:cNvPr>
          <p:cNvSpPr txBox="1">
            <a:spLocks/>
          </p:cNvSpPr>
          <p:nvPr/>
        </p:nvSpPr>
        <p:spPr>
          <a:xfrm>
            <a:off x="1268127" y="2023558"/>
            <a:ext cx="3521265" cy="2491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a:solidFill>
                  <a:schemeClr val="tx1"/>
                </a:solidFill>
                <a:latin typeface="+mj-lt"/>
                <a:ea typeface="+mj-ea"/>
                <a:cs typeface="+mj-cs"/>
              </a:rPr>
              <a:t>Current ADAMO configuration: main issues</a:t>
            </a:r>
          </a:p>
        </p:txBody>
      </p:sp>
      <p:sp>
        <p:nvSpPr>
          <p:cNvPr id="24" name="Freeform: Shape 23">
            <a:extLst>
              <a:ext uri="{FF2B5EF4-FFF2-40B4-BE49-F238E27FC236}">
                <a16:creationId xmlns:a16="http://schemas.microsoft.com/office/drawing/2014/main" id="{30B5ED20-499B-41E7-95BE-8BBD31314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5A51D22-76EA-4C70-B5C9-ED3946924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258080"/>
            <a:ext cx="4403345" cy="1180695"/>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1C0277F-EAEF-C9AD-207C-D9B13834BEE9}"/>
                  </a:ext>
                </a:extLst>
              </p:cNvPr>
              <p:cNvSpPr txBox="1"/>
              <p:nvPr/>
            </p:nvSpPr>
            <p:spPr>
              <a:xfrm>
                <a:off x="5498756" y="630196"/>
                <a:ext cx="6437870" cy="5529648"/>
              </a:xfrm>
              <a:prstGeom prst="rect">
                <a:avLst/>
              </a:prstGeom>
            </p:spPr>
            <p:txBody>
              <a:bodyPr vert="horz" lIns="91440" tIns="45720" rIns="91440" bIns="45720" rtlCol="0">
                <a:normAutofit lnSpcReduction="10000"/>
              </a:bodyPr>
              <a:lstStyle/>
              <a:p>
                <a:pPr marL="342900" indent="-228600">
                  <a:lnSpc>
                    <a:spcPct val="90000"/>
                  </a:lnSpc>
                  <a:spcAft>
                    <a:spcPts val="600"/>
                  </a:spcAft>
                  <a:buFont typeface="Arial" panose="020B0604020202020204" pitchFamily="34" charset="0"/>
                  <a:buChar char="•"/>
                </a:pPr>
                <a:r>
                  <a:rPr lang="en-US" sz="1600" b="1">
                    <a:solidFill>
                      <a:schemeClr val="tx1">
                        <a:alpha val="80000"/>
                      </a:schemeClr>
                    </a:solidFill>
                  </a:rPr>
                  <a:t>Extremely old DAQ system</a:t>
                </a:r>
              </a:p>
              <a:p>
                <a:pPr marL="800100" lvl="1" indent="-228600">
                  <a:lnSpc>
                    <a:spcPct val="90000"/>
                  </a:lnSpc>
                  <a:spcAft>
                    <a:spcPts val="600"/>
                  </a:spcAft>
                  <a:buFont typeface="Arial" panose="020B0604020202020204" pitchFamily="34" charset="0"/>
                  <a:buChar char="•"/>
                </a:pPr>
                <a:r>
                  <a:rPr lang="en-US" sz="1600">
                    <a:solidFill>
                      <a:schemeClr val="tx1">
                        <a:alpha val="80000"/>
                      </a:schemeClr>
                    </a:solidFill>
                  </a:rPr>
                  <a:t>Difficult to repair/refurbish (too old electronic components)</a:t>
                </a:r>
              </a:p>
              <a:p>
                <a:pPr marL="800100" lvl="1" indent="-228600">
                  <a:lnSpc>
                    <a:spcPct val="90000"/>
                  </a:lnSpc>
                  <a:spcAft>
                    <a:spcPts val="600"/>
                  </a:spcAft>
                  <a:buFont typeface="Arial" panose="020B0604020202020204" pitchFamily="34" charset="0"/>
                  <a:buChar char="•"/>
                </a:pPr>
                <a:r>
                  <a:rPr lang="en-US" sz="1600">
                    <a:solidFill>
                      <a:schemeClr val="tx1">
                        <a:alpha val="80000"/>
                      </a:schemeClr>
                    </a:solidFill>
                  </a:rPr>
                  <a:t>More than 50% based on cumbersome NIM and VME systems</a:t>
                </a:r>
              </a:p>
              <a:p>
                <a:pPr marL="800100" lvl="1" indent="-228600">
                  <a:lnSpc>
                    <a:spcPct val="90000"/>
                  </a:lnSpc>
                  <a:spcAft>
                    <a:spcPts val="600"/>
                  </a:spcAft>
                  <a:buFont typeface="Arial" panose="020B0604020202020204" pitchFamily="34" charset="0"/>
                  <a:buChar char="•"/>
                </a:pPr>
                <a:endParaRPr lang="en-US" sz="160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1600" b="1">
                    <a:solidFill>
                      <a:schemeClr val="tx1">
                        <a:alpha val="80000"/>
                      </a:schemeClr>
                    </a:solidFill>
                  </a:rPr>
                  <a:t>Cumbersome and difficult to transport powering/trigger system</a:t>
                </a:r>
              </a:p>
              <a:p>
                <a:pPr marL="800100" lvl="1" indent="-228600">
                  <a:lnSpc>
                    <a:spcPct val="90000"/>
                  </a:lnSpc>
                  <a:spcAft>
                    <a:spcPts val="600"/>
                  </a:spcAft>
                  <a:buFont typeface="Arial" panose="020B0604020202020204" pitchFamily="34" charset="0"/>
                  <a:buChar char="•"/>
                </a:pPr>
                <a:r>
                  <a:rPr lang="en-US" sz="1600">
                    <a:solidFill>
                      <a:schemeClr val="tx1">
                        <a:alpha val="80000"/>
                      </a:schemeClr>
                    </a:solidFill>
                  </a:rPr>
                  <a:t>NIM crate/modules + desktop power supplies)</a:t>
                </a:r>
              </a:p>
              <a:p>
                <a:pPr marL="342900" indent="-228600">
                  <a:lnSpc>
                    <a:spcPct val="90000"/>
                  </a:lnSpc>
                  <a:spcAft>
                    <a:spcPts val="600"/>
                  </a:spcAft>
                  <a:buFont typeface="Arial" panose="020B0604020202020204" pitchFamily="34" charset="0"/>
                  <a:buChar char="•"/>
                </a:pPr>
                <a:endParaRPr lang="en-US" sz="160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1600" b="1">
                    <a:solidFill>
                      <a:schemeClr val="tx1">
                        <a:alpha val="80000"/>
                      </a:schemeClr>
                    </a:solidFill>
                  </a:rPr>
                  <a:t>Need sub-detectors for PID</a:t>
                </a:r>
              </a:p>
              <a:p>
                <a:pPr marL="800100" lvl="1" indent="-228600">
                  <a:lnSpc>
                    <a:spcPct val="90000"/>
                  </a:lnSpc>
                  <a:spcAft>
                    <a:spcPts val="600"/>
                  </a:spcAft>
                  <a:buFont typeface="Arial" panose="020B0604020202020204" pitchFamily="34" charset="0"/>
                  <a:buChar char="•"/>
                </a:pPr>
                <a:r>
                  <a:rPr lang="en-US" sz="1600">
                    <a:solidFill>
                      <a:schemeClr val="tx1">
                        <a:alpha val="80000"/>
                      </a:schemeClr>
                    </a:solidFill>
                  </a:rPr>
                  <a:t>To remove the contamination from </a:t>
                </a:r>
                <a14:m>
                  <m:oMath xmlns:m="http://schemas.openxmlformats.org/officeDocument/2006/math">
                    <m:sSup>
                      <m:sSupPr>
                        <m:ctrlPr>
                          <a:rPr lang="en-US" sz="1600" i="1">
                            <a:solidFill>
                              <a:schemeClr val="tx1">
                                <a:alpha val="80000"/>
                              </a:schemeClr>
                            </a:solidFill>
                            <a:latin typeface="Cambria Math" panose="02040503050406030204" pitchFamily="18" charset="0"/>
                          </a:rPr>
                        </m:ctrlPr>
                      </m:sSupPr>
                      <m:e>
                        <m:r>
                          <a:rPr lang="en-US" sz="1600" b="0" i="1">
                            <a:solidFill>
                              <a:schemeClr val="tx1">
                                <a:alpha val="80000"/>
                              </a:schemeClr>
                            </a:solidFill>
                            <a:latin typeface="Cambria Math" panose="02040503050406030204" pitchFamily="18" charset="0"/>
                          </a:rPr>
                          <m:t>𝑒</m:t>
                        </m:r>
                      </m:e>
                      <m:sup>
                        <m:r>
                          <a:rPr lang="en-US" sz="1600" b="0" i="1">
                            <a:solidFill>
                              <a:schemeClr val="tx1">
                                <a:alpha val="80000"/>
                              </a:schemeClr>
                            </a:solidFill>
                            <a:latin typeface="Cambria Math" panose="02040503050406030204" pitchFamily="18" charset="0"/>
                          </a:rPr>
                          <m:t>+</m:t>
                        </m:r>
                      </m:sup>
                    </m:sSup>
                    <m:r>
                      <a:rPr lang="en-US" sz="1600" b="0" i="1">
                        <a:solidFill>
                          <a:schemeClr val="tx1">
                            <a:alpha val="80000"/>
                          </a:schemeClr>
                        </a:solidFill>
                        <a:latin typeface="Cambria Math" panose="02040503050406030204" pitchFamily="18" charset="0"/>
                      </a:rPr>
                      <m:t>, </m:t>
                    </m:r>
                    <m:sSup>
                      <m:sSupPr>
                        <m:ctrlPr>
                          <a:rPr lang="en-US" sz="1600" b="0" i="1">
                            <a:solidFill>
                              <a:schemeClr val="tx1">
                                <a:alpha val="80000"/>
                              </a:schemeClr>
                            </a:solidFill>
                            <a:latin typeface="Cambria Math" panose="02040503050406030204" pitchFamily="18" charset="0"/>
                          </a:rPr>
                        </m:ctrlPr>
                      </m:sSupPr>
                      <m:e>
                        <m:r>
                          <a:rPr lang="en-US" sz="1600" b="0" i="1">
                            <a:solidFill>
                              <a:schemeClr val="tx1">
                                <a:alpha val="80000"/>
                              </a:schemeClr>
                            </a:solidFill>
                            <a:latin typeface="Cambria Math" panose="02040503050406030204" pitchFamily="18" charset="0"/>
                          </a:rPr>
                          <m:t>𝑒</m:t>
                        </m:r>
                      </m:e>
                      <m:sup>
                        <m:r>
                          <a:rPr lang="en-US" sz="1600" b="0" i="1">
                            <a:solidFill>
                              <a:schemeClr val="tx1">
                                <a:alpha val="80000"/>
                              </a:schemeClr>
                            </a:solidFill>
                            <a:latin typeface="Cambria Math" panose="02040503050406030204" pitchFamily="18" charset="0"/>
                          </a:rPr>
                          <m:t>−</m:t>
                        </m:r>
                      </m:sup>
                    </m:sSup>
                  </m:oMath>
                </a14:m>
                <a:r>
                  <a:rPr lang="en-US" sz="1600">
                    <a:solidFill>
                      <a:schemeClr val="tx1">
                        <a:alpha val="80000"/>
                      </a:schemeClr>
                    </a:solidFill>
                  </a:rPr>
                  <a:t> and p in the muon spectra…</a:t>
                </a:r>
              </a:p>
              <a:p>
                <a:pPr marL="800100" lvl="1" indent="-228600">
                  <a:lnSpc>
                    <a:spcPct val="90000"/>
                  </a:lnSpc>
                  <a:spcAft>
                    <a:spcPts val="600"/>
                  </a:spcAft>
                  <a:buFont typeface="Arial" panose="020B0604020202020204" pitchFamily="34" charset="0"/>
                  <a:buChar char="•"/>
                </a:pPr>
                <a:r>
                  <a:rPr lang="en-US" sz="1600">
                    <a:solidFill>
                      <a:schemeClr val="tx1">
                        <a:alpha val="80000"/>
                      </a:schemeClr>
                    </a:solidFill>
                  </a:rPr>
                  <a:t>… but also to study the spectra of these more rare components</a:t>
                </a:r>
              </a:p>
              <a:p>
                <a:pPr marL="342900" indent="-228600">
                  <a:lnSpc>
                    <a:spcPct val="90000"/>
                  </a:lnSpc>
                  <a:spcAft>
                    <a:spcPts val="600"/>
                  </a:spcAft>
                  <a:buFont typeface="Arial" panose="020B0604020202020204" pitchFamily="34" charset="0"/>
                  <a:buChar char="•"/>
                </a:pPr>
                <a:endParaRPr lang="en-US" sz="1600">
                  <a:solidFill>
                    <a:schemeClr val="tx1">
                      <a:alpha val="80000"/>
                    </a:schemeClr>
                  </a:solidFill>
                </a:endParaRPr>
              </a:p>
              <a:p>
                <a:pPr marL="342900" indent="-228600">
                  <a:lnSpc>
                    <a:spcPct val="90000"/>
                  </a:lnSpc>
                  <a:spcAft>
                    <a:spcPts val="600"/>
                  </a:spcAft>
                  <a:buFont typeface="Arial" panose="020B0604020202020204" pitchFamily="34" charset="0"/>
                  <a:buChar char="•"/>
                </a:pPr>
                <a:r>
                  <a:rPr lang="en-US" sz="1600" b="1">
                    <a:solidFill>
                      <a:schemeClr val="tx1">
                        <a:alpha val="80000"/>
                      </a:schemeClr>
                    </a:solidFill>
                  </a:rPr>
                  <a:t>Old microstrip silicon sensors with several defects and some «bad» VA1 chips</a:t>
                </a:r>
              </a:p>
              <a:p>
                <a:pPr marL="800100" lvl="1" indent="-228600">
                  <a:lnSpc>
                    <a:spcPct val="90000"/>
                  </a:lnSpc>
                  <a:spcAft>
                    <a:spcPts val="600"/>
                  </a:spcAft>
                  <a:buFont typeface="Arial" panose="020B0604020202020204" pitchFamily="34" charset="0"/>
                  <a:buChar char="•"/>
                </a:pPr>
                <a:r>
                  <a:rPr lang="en-US" sz="1600">
                    <a:solidFill>
                      <a:schemeClr val="tx1">
                        <a:alpha val="80000"/>
                      </a:schemeClr>
                    </a:solidFill>
                  </a:rPr>
                  <a:t>First production of the PAMELA experiment with implantation defects</a:t>
                </a:r>
              </a:p>
              <a:p>
                <a:pPr marL="1257300" lvl="2" indent="-228600">
                  <a:lnSpc>
                    <a:spcPct val="90000"/>
                  </a:lnSpc>
                  <a:spcAft>
                    <a:spcPts val="600"/>
                  </a:spcAft>
                  <a:buFont typeface="Arial" panose="020B0604020202020204" pitchFamily="34" charset="0"/>
                  <a:buChar char="•"/>
                </a:pPr>
                <a:r>
                  <a:rPr lang="en-US" sz="1600">
                    <a:solidFill>
                      <a:schemeClr val="tx1">
                        <a:alpha val="80000"/>
                      </a:schemeClr>
                    </a:solidFill>
                  </a:rPr>
                  <a:t>Solved for the successive production</a:t>
                </a:r>
              </a:p>
              <a:p>
                <a:pPr marL="800100" lvl="1" indent="-228600">
                  <a:lnSpc>
                    <a:spcPct val="90000"/>
                  </a:lnSpc>
                  <a:spcAft>
                    <a:spcPts val="600"/>
                  </a:spcAft>
                  <a:buFont typeface="Arial" panose="020B0604020202020204" pitchFamily="34" charset="0"/>
                  <a:buChar char="•"/>
                </a:pPr>
                <a:r>
                  <a:rPr lang="en-US" sz="1600">
                    <a:solidFill>
                      <a:schemeClr val="tx1">
                        <a:alpha val="80000"/>
                      </a:schemeClr>
                    </a:solidFill>
                  </a:rPr>
                  <a:t>System worn over time</a:t>
                </a:r>
              </a:p>
              <a:p>
                <a:pPr marL="1257300" lvl="2" indent="-228600">
                  <a:lnSpc>
                    <a:spcPct val="90000"/>
                  </a:lnSpc>
                  <a:spcAft>
                    <a:spcPts val="600"/>
                  </a:spcAft>
                  <a:buFont typeface="Arial" panose="020B0604020202020204" pitchFamily="34" charset="0"/>
                  <a:buChar char="•"/>
                </a:pPr>
                <a:r>
                  <a:rPr lang="en-US" sz="1600">
                    <a:solidFill>
                      <a:schemeClr val="tx1">
                        <a:alpha val="80000"/>
                      </a:schemeClr>
                    </a:solidFill>
                  </a:rPr>
                  <a:t>Used since 1998 for ADAMO</a:t>
                </a:r>
              </a:p>
              <a:p>
                <a:pPr marL="1257300" lvl="2" indent="-228600">
                  <a:lnSpc>
                    <a:spcPct val="90000"/>
                  </a:lnSpc>
                  <a:spcAft>
                    <a:spcPts val="600"/>
                  </a:spcAft>
                  <a:buFont typeface="Arial" panose="020B0604020202020204" pitchFamily="34" charset="0"/>
                  <a:buChar char="•"/>
                </a:pPr>
                <a:r>
                  <a:rPr lang="en-US" sz="1600">
                    <a:solidFill>
                      <a:schemeClr val="tx1">
                        <a:alpha val="80000"/>
                      </a:schemeClr>
                    </a:solidFill>
                  </a:rPr>
                  <a:t>Used for several beam tests at CERN</a:t>
                </a:r>
              </a:p>
              <a:p>
                <a:pPr marL="1257300" lvl="2" indent="-228600">
                  <a:lnSpc>
                    <a:spcPct val="90000"/>
                  </a:lnSpc>
                  <a:spcAft>
                    <a:spcPts val="600"/>
                  </a:spcAft>
                  <a:buFont typeface="Arial" panose="020B0604020202020204" pitchFamily="34" charset="0"/>
                  <a:buChar char="•"/>
                </a:pPr>
                <a:r>
                  <a:rPr lang="en-US" sz="1600">
                    <a:solidFill>
                      <a:schemeClr val="tx1">
                        <a:alpha val="80000"/>
                      </a:schemeClr>
                    </a:solidFill>
                  </a:rPr>
                  <a:t>Used for many years for didactics (Laboratorio Subnucleare)</a:t>
                </a:r>
              </a:p>
            </p:txBody>
          </p:sp>
        </mc:Choice>
        <mc:Fallback xmlns="">
          <p:sp>
            <p:nvSpPr>
              <p:cNvPr id="13" name="TextBox 12">
                <a:extLst>
                  <a:ext uri="{FF2B5EF4-FFF2-40B4-BE49-F238E27FC236}">
                    <a16:creationId xmlns:a16="http://schemas.microsoft.com/office/drawing/2014/main" id="{81C0277F-EAEF-C9AD-207C-D9B13834BEE9}"/>
                  </a:ext>
                </a:extLst>
              </p:cNvPr>
              <p:cNvSpPr txBox="1">
                <a:spLocks noRot="1" noChangeAspect="1" noMove="1" noResize="1" noEditPoints="1" noAdjustHandles="1" noChangeArrowheads="1" noChangeShapeType="1" noTextEdit="1"/>
              </p:cNvSpPr>
              <p:nvPr/>
            </p:nvSpPr>
            <p:spPr>
              <a:xfrm>
                <a:off x="5498756" y="630196"/>
                <a:ext cx="6437870" cy="5529648"/>
              </a:xfrm>
              <a:prstGeom prst="rect">
                <a:avLst/>
              </a:prstGeom>
              <a:blipFill>
                <a:blip r:embed="rId3"/>
                <a:stretch>
                  <a:fillRect t="-1103" b="-772"/>
                </a:stretch>
              </a:blipFill>
            </p:spPr>
            <p:txBody>
              <a:bodyPr/>
              <a:lstStyle/>
              <a:p>
                <a:r>
                  <a:rPr lang="en-US">
                    <a:noFill/>
                  </a:rPr>
                  <a:t> </a:t>
                </a:r>
              </a:p>
            </p:txBody>
          </p:sp>
        </mc:Fallback>
      </mc:AlternateContent>
      <p:sp>
        <p:nvSpPr>
          <p:cNvPr id="8" name="Date Placeholder 11">
            <a:extLst>
              <a:ext uri="{FF2B5EF4-FFF2-40B4-BE49-F238E27FC236}">
                <a16:creationId xmlns:a16="http://schemas.microsoft.com/office/drawing/2014/main" id="{D112CBC9-4B89-45F6-C522-9B4941428136}"/>
              </a:ext>
            </a:extLst>
          </p:cNvPr>
          <p:cNvSpPr txBox="1">
            <a:spLocks/>
          </p:cNvSpPr>
          <p:nvPr/>
        </p:nvSpPr>
        <p:spPr>
          <a:xfrm>
            <a:off x="121502" y="6616445"/>
            <a:ext cx="2743200" cy="228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23 February 2024</a:t>
            </a:r>
          </a:p>
        </p:txBody>
      </p:sp>
      <p:sp>
        <p:nvSpPr>
          <p:cNvPr id="9" name="Footer Placeholder 12">
            <a:extLst>
              <a:ext uri="{FF2B5EF4-FFF2-40B4-BE49-F238E27FC236}">
                <a16:creationId xmlns:a16="http://schemas.microsoft.com/office/drawing/2014/main" id="{8AC4562B-7F29-B83D-8AA9-B4AEC0A6DEDB}"/>
              </a:ext>
            </a:extLst>
          </p:cNvPr>
          <p:cNvSpPr txBox="1">
            <a:spLocks/>
          </p:cNvSpPr>
          <p:nvPr/>
        </p:nvSpPr>
        <p:spPr>
          <a:xfrm>
            <a:off x="3357601" y="6616445"/>
            <a:ext cx="5476799" cy="228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ACROMASS kick-off meeting - L. Bonechi (INFN Firenze)</a:t>
            </a:r>
          </a:p>
        </p:txBody>
      </p:sp>
      <p:sp>
        <p:nvSpPr>
          <p:cNvPr id="10" name="Slide Number Placeholder 13">
            <a:extLst>
              <a:ext uri="{FF2B5EF4-FFF2-40B4-BE49-F238E27FC236}">
                <a16:creationId xmlns:a16="http://schemas.microsoft.com/office/drawing/2014/main" id="{51F4D293-72E8-B9B1-0855-6B9A26DDE6D4}"/>
              </a:ext>
            </a:extLst>
          </p:cNvPr>
          <p:cNvSpPr txBox="1">
            <a:spLocks/>
          </p:cNvSpPr>
          <p:nvPr/>
        </p:nvSpPr>
        <p:spPr>
          <a:xfrm>
            <a:off x="9339651" y="6616445"/>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581369-FC2F-4B0C-936F-3A4AD98AE2A2}" type="slidenum">
              <a:rPr lang="en-US" smtClean="0"/>
              <a:pPr/>
              <a:t>15</a:t>
            </a:fld>
            <a:endParaRPr lang="en-US"/>
          </a:p>
        </p:txBody>
      </p:sp>
    </p:spTree>
    <p:extLst>
      <p:ext uri="{BB962C8B-B14F-4D97-AF65-F5344CB8AC3E}">
        <p14:creationId xmlns:p14="http://schemas.microsoft.com/office/powerpoint/2010/main" val="340807348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4D93F-257F-9479-4678-77D607E91E05}"/>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6100" b="1">
                <a:solidFill>
                  <a:schemeClr val="bg1"/>
                </a:solidFill>
              </a:rPr>
              <a:t>Current configuration</a:t>
            </a:r>
          </a:p>
        </p:txBody>
      </p:sp>
      <p:pic>
        <p:nvPicPr>
          <p:cNvPr id="5" name="Picture 4" descr="A picture containing indoor, items, messy, cluttered&#10;&#10;Description automatically generated">
            <a:extLst>
              <a:ext uri="{FF2B5EF4-FFF2-40B4-BE49-F238E27FC236}">
                <a16:creationId xmlns:a16="http://schemas.microsoft.com/office/drawing/2014/main" id="{C79355DE-7177-17AE-7B2B-FC869C37F18B}"/>
              </a:ext>
            </a:extLst>
          </p:cNvPr>
          <p:cNvPicPr>
            <a:picLocks noChangeAspect="1"/>
          </p:cNvPicPr>
          <p:nvPr/>
        </p:nvPicPr>
        <p:blipFill rotWithShape="1">
          <a:blip r:embed="rId2">
            <a:extLst>
              <a:ext uri="{28A0092B-C50C-407E-A947-70E740481C1C}">
                <a14:useLocalDpi xmlns:a14="http://schemas.microsoft.com/office/drawing/2010/main" val="0"/>
              </a:ext>
            </a:extLst>
          </a:blip>
          <a:srcRect l="15828" r="15828"/>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6" name="Freeform: Shape 15">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Date Placeholder 11">
            <a:extLst>
              <a:ext uri="{FF2B5EF4-FFF2-40B4-BE49-F238E27FC236}">
                <a16:creationId xmlns:a16="http://schemas.microsoft.com/office/drawing/2014/main" id="{80D39FEC-01FE-4EFC-6B30-689422DA06E5}"/>
              </a:ext>
            </a:extLst>
          </p:cNvPr>
          <p:cNvSpPr txBox="1">
            <a:spLocks/>
          </p:cNvSpPr>
          <p:nvPr/>
        </p:nvSpPr>
        <p:spPr>
          <a:xfrm>
            <a:off x="1208898" y="6616445"/>
            <a:ext cx="2743200" cy="228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23 February 2024</a:t>
            </a:r>
          </a:p>
        </p:txBody>
      </p:sp>
      <p:sp>
        <p:nvSpPr>
          <p:cNvPr id="11" name="Footer Placeholder 12">
            <a:extLst>
              <a:ext uri="{FF2B5EF4-FFF2-40B4-BE49-F238E27FC236}">
                <a16:creationId xmlns:a16="http://schemas.microsoft.com/office/drawing/2014/main" id="{60077F70-6527-F346-E1DF-080EA943262A}"/>
              </a:ext>
            </a:extLst>
          </p:cNvPr>
          <p:cNvSpPr txBox="1">
            <a:spLocks/>
          </p:cNvSpPr>
          <p:nvPr/>
        </p:nvSpPr>
        <p:spPr>
          <a:xfrm>
            <a:off x="5903099" y="6616445"/>
            <a:ext cx="5476799" cy="228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ACROMASS kick-off meeting - L. Bonechi (INFN Firenze)</a:t>
            </a:r>
          </a:p>
        </p:txBody>
      </p:sp>
      <p:sp>
        <p:nvSpPr>
          <p:cNvPr id="12" name="Slide Number Placeholder 13">
            <a:extLst>
              <a:ext uri="{FF2B5EF4-FFF2-40B4-BE49-F238E27FC236}">
                <a16:creationId xmlns:a16="http://schemas.microsoft.com/office/drawing/2014/main" id="{5A662A92-18CB-CC70-089B-283235306B1C}"/>
              </a:ext>
            </a:extLst>
          </p:cNvPr>
          <p:cNvSpPr txBox="1">
            <a:spLocks/>
          </p:cNvSpPr>
          <p:nvPr/>
        </p:nvSpPr>
        <p:spPr>
          <a:xfrm>
            <a:off x="9339651" y="6616445"/>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581369-FC2F-4B0C-936F-3A4AD98AE2A2}" type="slidenum">
              <a:rPr lang="en-US" smtClean="0">
                <a:solidFill>
                  <a:schemeClr val="bg1"/>
                </a:solidFill>
              </a:rPr>
              <a:pPr/>
              <a:t>16</a:t>
            </a:fld>
            <a:endParaRPr lang="en-US">
              <a:solidFill>
                <a:schemeClr val="bg1"/>
              </a:solidFill>
            </a:endParaRPr>
          </a:p>
        </p:txBody>
      </p:sp>
    </p:spTree>
    <p:extLst>
      <p:ext uri="{BB962C8B-B14F-4D97-AF65-F5344CB8AC3E}">
        <p14:creationId xmlns:p14="http://schemas.microsoft.com/office/powerpoint/2010/main" val="2254355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Graphical user interface&#10;&#10;Description automatically generated">
            <a:extLst>
              <a:ext uri="{FF2B5EF4-FFF2-40B4-BE49-F238E27FC236}">
                <a16:creationId xmlns:a16="http://schemas.microsoft.com/office/drawing/2014/main" id="{B410D62C-5CD5-002E-ADD4-4B01137D8FFD}"/>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r="15667" b="-1"/>
          <a:stretch/>
        </p:blipFill>
        <p:spPr>
          <a:xfrm rot="5400000">
            <a:off x="-383559" y="379475"/>
            <a:ext cx="6858000" cy="6099050"/>
          </a:xfrm>
          <a:prstGeom prst="rect">
            <a:avLst/>
          </a:prstGeom>
        </p:spPr>
      </p:pic>
      <p:pic>
        <p:nvPicPr>
          <p:cNvPr id="3" name="Picture 2" descr="A picture containing indoor, toy&#10;&#10;Description automatically generated">
            <a:extLst>
              <a:ext uri="{FF2B5EF4-FFF2-40B4-BE49-F238E27FC236}">
                <a16:creationId xmlns:a16="http://schemas.microsoft.com/office/drawing/2014/main" id="{0ABE6EDC-4B10-CD1E-2CFE-82A60BADA33A}"/>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r="15613" b="-1"/>
          <a:stretch/>
        </p:blipFill>
        <p:spPr>
          <a:xfrm rot="5400000">
            <a:off x="5715422" y="381422"/>
            <a:ext cx="6858000" cy="6095156"/>
          </a:xfrm>
          <a:prstGeom prst="rect">
            <a:avLst/>
          </a:prstGeom>
        </p:spPr>
      </p:pic>
      <p:sp>
        <p:nvSpPr>
          <p:cNvPr id="11" name="Date Placeholder 11">
            <a:extLst>
              <a:ext uri="{FF2B5EF4-FFF2-40B4-BE49-F238E27FC236}">
                <a16:creationId xmlns:a16="http://schemas.microsoft.com/office/drawing/2014/main" id="{C53646FE-8D70-5667-C8F5-A4BBCEBCDCB2}"/>
              </a:ext>
            </a:extLst>
          </p:cNvPr>
          <p:cNvSpPr>
            <a:spLocks noGrp="1"/>
          </p:cNvSpPr>
          <p:nvPr>
            <p:ph type="dt" sz="half" idx="10"/>
          </p:nvPr>
        </p:nvSpPr>
        <p:spPr>
          <a:xfrm>
            <a:off x="121502" y="6616445"/>
            <a:ext cx="2743200" cy="228600"/>
          </a:xfrm>
        </p:spPr>
        <p:txBody>
          <a:bodyPr/>
          <a:lstStyle/>
          <a:p>
            <a:r>
              <a:rPr lang="en-US">
                <a:solidFill>
                  <a:schemeClr val="bg1"/>
                </a:solidFill>
              </a:rPr>
              <a:t>23 February 2024</a:t>
            </a:r>
          </a:p>
        </p:txBody>
      </p:sp>
      <p:sp>
        <p:nvSpPr>
          <p:cNvPr id="12" name="Footer Placeholder 12">
            <a:extLst>
              <a:ext uri="{FF2B5EF4-FFF2-40B4-BE49-F238E27FC236}">
                <a16:creationId xmlns:a16="http://schemas.microsoft.com/office/drawing/2014/main" id="{352129A6-3040-BF1F-CB62-560B41032174}"/>
              </a:ext>
            </a:extLst>
          </p:cNvPr>
          <p:cNvSpPr>
            <a:spLocks noGrp="1"/>
          </p:cNvSpPr>
          <p:nvPr>
            <p:ph type="ftr" sz="quarter" idx="11"/>
          </p:nvPr>
        </p:nvSpPr>
        <p:spPr>
          <a:xfrm>
            <a:off x="3357601" y="6616445"/>
            <a:ext cx="5476799" cy="228600"/>
          </a:xfrm>
        </p:spPr>
        <p:txBody>
          <a:bodyPr/>
          <a:lstStyle/>
          <a:p>
            <a:r>
              <a:rPr lang="en-US">
                <a:solidFill>
                  <a:schemeClr val="bg1"/>
                </a:solidFill>
              </a:rPr>
              <a:t>ACROMASS kick-off meeting - L. Bonechi (INFN Firenze)</a:t>
            </a:r>
          </a:p>
        </p:txBody>
      </p:sp>
      <p:sp>
        <p:nvSpPr>
          <p:cNvPr id="13" name="Slide Number Placeholder 13">
            <a:extLst>
              <a:ext uri="{FF2B5EF4-FFF2-40B4-BE49-F238E27FC236}">
                <a16:creationId xmlns:a16="http://schemas.microsoft.com/office/drawing/2014/main" id="{E0F9EE4A-3C70-3EFF-7C02-4A3FB7FFC467}"/>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17</a:t>
            </a:fld>
            <a:endParaRPr lang="en-US">
              <a:solidFill>
                <a:schemeClr val="bg1"/>
              </a:solidFill>
            </a:endParaRPr>
          </a:p>
        </p:txBody>
      </p:sp>
      <p:sp>
        <p:nvSpPr>
          <p:cNvPr id="14" name="Title 1">
            <a:extLst>
              <a:ext uri="{FF2B5EF4-FFF2-40B4-BE49-F238E27FC236}">
                <a16:creationId xmlns:a16="http://schemas.microsoft.com/office/drawing/2014/main" id="{0E08EF8F-6D10-438B-206C-1AC038CD8613}"/>
              </a:ext>
            </a:extLst>
          </p:cNvPr>
          <p:cNvSpPr txBox="1">
            <a:spLocks/>
          </p:cNvSpPr>
          <p:nvPr/>
        </p:nvSpPr>
        <p:spPr>
          <a:xfrm>
            <a:off x="1124812" y="177482"/>
            <a:ext cx="10515600" cy="50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a:solidFill>
                  <a:schemeClr val="bg1"/>
                </a:solidFill>
              </a:rPr>
              <a:t>Current configuration (2)</a:t>
            </a:r>
            <a:endParaRPr lang="en-US" sz="4000">
              <a:solidFill>
                <a:schemeClr val="bg1"/>
              </a:solidFill>
            </a:endParaRPr>
          </a:p>
        </p:txBody>
      </p:sp>
    </p:spTree>
    <p:extLst>
      <p:ext uri="{BB962C8B-B14F-4D97-AF65-F5344CB8AC3E}">
        <p14:creationId xmlns:p14="http://schemas.microsoft.com/office/powerpoint/2010/main" val="447661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oy&#10;&#10;Description automatically generated">
            <a:extLst>
              <a:ext uri="{FF2B5EF4-FFF2-40B4-BE49-F238E27FC236}">
                <a16:creationId xmlns:a16="http://schemas.microsoft.com/office/drawing/2014/main" id="{0ABE6EDC-4B10-CD1E-2CFE-82A60BADA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94847" y="2810498"/>
            <a:ext cx="4333562" cy="3250172"/>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B410D62C-5CD5-002E-ADD4-4B01137D8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69478" y="2810498"/>
            <a:ext cx="4333562" cy="3250172"/>
          </a:xfrm>
          <a:prstGeom prst="rect">
            <a:avLst/>
          </a:prstGeom>
        </p:spPr>
      </p:pic>
      <p:sp>
        <p:nvSpPr>
          <p:cNvPr id="6" name="Rectangle 5">
            <a:extLst>
              <a:ext uri="{FF2B5EF4-FFF2-40B4-BE49-F238E27FC236}">
                <a16:creationId xmlns:a16="http://schemas.microsoft.com/office/drawing/2014/main" id="{092B4FCF-D298-7297-425F-81E832C535AA}"/>
              </a:ext>
            </a:extLst>
          </p:cNvPr>
          <p:cNvSpPr/>
          <p:nvPr/>
        </p:nvSpPr>
        <p:spPr>
          <a:xfrm rot="21318675">
            <a:off x="2577526" y="2746152"/>
            <a:ext cx="146304" cy="150876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C3FC10D-7A6E-10DC-7549-4793B34E3861}"/>
              </a:ext>
            </a:extLst>
          </p:cNvPr>
          <p:cNvSpPr/>
          <p:nvPr/>
        </p:nvSpPr>
        <p:spPr>
          <a:xfrm rot="21318675">
            <a:off x="2808472" y="2718906"/>
            <a:ext cx="211493" cy="150876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36BAE-6C09-98A6-F2CC-67EEFF384B60}"/>
              </a:ext>
            </a:extLst>
          </p:cNvPr>
          <p:cNvSpPr/>
          <p:nvPr/>
        </p:nvSpPr>
        <p:spPr>
          <a:xfrm rot="21439799">
            <a:off x="3145800" y="2723378"/>
            <a:ext cx="211493" cy="150876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A6BF4FB-9FD4-CB7E-BC07-DD69B97D1F84}"/>
              </a:ext>
            </a:extLst>
          </p:cNvPr>
          <p:cNvCxnSpPr>
            <a:cxnSpLocks/>
          </p:cNvCxnSpPr>
          <p:nvPr/>
        </p:nvCxnSpPr>
        <p:spPr>
          <a:xfrm>
            <a:off x="1764111" y="2413568"/>
            <a:ext cx="751994" cy="299218"/>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CF1D273-193C-B56A-EA85-C116E8246924}"/>
              </a:ext>
            </a:extLst>
          </p:cNvPr>
          <p:cNvCxnSpPr>
            <a:cxnSpLocks/>
          </p:cNvCxnSpPr>
          <p:nvPr/>
        </p:nvCxnSpPr>
        <p:spPr>
          <a:xfrm>
            <a:off x="2140108" y="1769806"/>
            <a:ext cx="676956" cy="918398"/>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22DE3AB-3537-4F95-36E8-A72C7C7E3ACF}"/>
              </a:ext>
            </a:extLst>
          </p:cNvPr>
          <p:cNvCxnSpPr>
            <a:cxnSpLocks/>
          </p:cNvCxnSpPr>
          <p:nvPr/>
        </p:nvCxnSpPr>
        <p:spPr>
          <a:xfrm>
            <a:off x="3238580" y="1624188"/>
            <a:ext cx="12966" cy="1076307"/>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BF4D9BC-C6BA-DADF-1697-45A59D3A2732}"/>
              </a:ext>
            </a:extLst>
          </p:cNvPr>
          <p:cNvSpPr txBox="1"/>
          <p:nvPr/>
        </p:nvSpPr>
        <p:spPr>
          <a:xfrm>
            <a:off x="196645" y="1858295"/>
            <a:ext cx="1760418" cy="584775"/>
          </a:xfrm>
          <a:prstGeom prst="rect">
            <a:avLst/>
          </a:prstGeom>
          <a:noFill/>
        </p:spPr>
        <p:txBody>
          <a:bodyPr wrap="none" rtlCol="0">
            <a:spAutoFit/>
          </a:bodyPr>
          <a:lstStyle/>
          <a:p>
            <a:r>
              <a:rPr lang="it-IT" sz="1600"/>
              <a:t>SBS interface</a:t>
            </a:r>
          </a:p>
          <a:p>
            <a:r>
              <a:rPr lang="it-IT" sz="1600"/>
              <a:t>(VME</a:t>
            </a:r>
            <a:r>
              <a:rPr lang="it-IT" sz="1600">
                <a:sym typeface="Wingdings" panose="05000000000000000000" pitchFamily="2" charset="2"/>
              </a:rPr>
              <a:t>fiberPCI)</a:t>
            </a:r>
            <a:endParaRPr lang="en-US" sz="1600"/>
          </a:p>
        </p:txBody>
      </p:sp>
      <p:sp>
        <p:nvSpPr>
          <p:cNvPr id="18" name="TextBox 17">
            <a:extLst>
              <a:ext uri="{FF2B5EF4-FFF2-40B4-BE49-F238E27FC236}">
                <a16:creationId xmlns:a16="http://schemas.microsoft.com/office/drawing/2014/main" id="{F4A15378-4396-79AC-DEEE-964CBB400C93}"/>
              </a:ext>
            </a:extLst>
          </p:cNvPr>
          <p:cNvSpPr txBox="1"/>
          <p:nvPr/>
        </p:nvSpPr>
        <p:spPr>
          <a:xfrm>
            <a:off x="1305388" y="1293184"/>
            <a:ext cx="1511676" cy="584775"/>
          </a:xfrm>
          <a:prstGeom prst="rect">
            <a:avLst/>
          </a:prstGeom>
          <a:noFill/>
        </p:spPr>
        <p:txBody>
          <a:bodyPr wrap="square" rtlCol="0">
            <a:spAutoFit/>
          </a:bodyPr>
          <a:lstStyle/>
          <a:p>
            <a:r>
              <a:rPr lang="it-IT" sz="1600"/>
              <a:t>Custom DAQ board</a:t>
            </a:r>
            <a:endParaRPr lang="en-US" sz="1600"/>
          </a:p>
        </p:txBody>
      </p:sp>
      <p:sp>
        <p:nvSpPr>
          <p:cNvPr id="19" name="TextBox 18">
            <a:extLst>
              <a:ext uri="{FF2B5EF4-FFF2-40B4-BE49-F238E27FC236}">
                <a16:creationId xmlns:a16="http://schemas.microsoft.com/office/drawing/2014/main" id="{2739758E-7ED2-0A31-BA8E-CF24D7A83757}"/>
              </a:ext>
            </a:extLst>
          </p:cNvPr>
          <p:cNvSpPr txBox="1"/>
          <p:nvPr/>
        </p:nvSpPr>
        <p:spPr>
          <a:xfrm>
            <a:off x="2770785" y="1039413"/>
            <a:ext cx="1511676" cy="584775"/>
          </a:xfrm>
          <a:prstGeom prst="rect">
            <a:avLst/>
          </a:prstGeom>
          <a:noFill/>
        </p:spPr>
        <p:txBody>
          <a:bodyPr wrap="square" rtlCol="0">
            <a:spAutoFit/>
          </a:bodyPr>
          <a:lstStyle/>
          <a:p>
            <a:r>
              <a:rPr lang="it-IT" sz="1600"/>
              <a:t>I/O register CAEN V262</a:t>
            </a:r>
            <a:endParaRPr lang="en-US" sz="1600"/>
          </a:p>
        </p:txBody>
      </p:sp>
      <p:cxnSp>
        <p:nvCxnSpPr>
          <p:cNvPr id="21" name="Straight Arrow Connector 20">
            <a:extLst>
              <a:ext uri="{FF2B5EF4-FFF2-40B4-BE49-F238E27FC236}">
                <a16:creationId xmlns:a16="http://schemas.microsoft.com/office/drawing/2014/main" id="{94323BC5-06A1-F71A-D2C7-357C91EE68D2}"/>
              </a:ext>
            </a:extLst>
          </p:cNvPr>
          <p:cNvCxnSpPr>
            <a:cxnSpLocks/>
          </p:cNvCxnSpPr>
          <p:nvPr/>
        </p:nvCxnSpPr>
        <p:spPr>
          <a:xfrm>
            <a:off x="7462684" y="1877959"/>
            <a:ext cx="255639" cy="864737"/>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F12B044-485D-5BC6-DA39-F7442687B7B6}"/>
              </a:ext>
            </a:extLst>
          </p:cNvPr>
          <p:cNvSpPr/>
          <p:nvPr/>
        </p:nvSpPr>
        <p:spPr>
          <a:xfrm rot="825436">
            <a:off x="7539860" y="2858112"/>
            <a:ext cx="768296" cy="1508760"/>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B7C3C13C-B5FF-A93A-E803-7E9FEB81A863}"/>
              </a:ext>
            </a:extLst>
          </p:cNvPr>
          <p:cNvCxnSpPr>
            <a:cxnSpLocks/>
          </p:cNvCxnSpPr>
          <p:nvPr/>
        </p:nvCxnSpPr>
        <p:spPr>
          <a:xfrm>
            <a:off x="9675895" y="1995948"/>
            <a:ext cx="37351" cy="1094752"/>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A0883ED-C5CA-86AA-F6A0-391DBF1C896D}"/>
              </a:ext>
            </a:extLst>
          </p:cNvPr>
          <p:cNvSpPr/>
          <p:nvPr/>
        </p:nvSpPr>
        <p:spPr>
          <a:xfrm rot="21252204">
            <a:off x="9503040" y="3087688"/>
            <a:ext cx="861122" cy="1277704"/>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CB56775-9842-67AC-496A-7DDD0A7887A6}"/>
              </a:ext>
            </a:extLst>
          </p:cNvPr>
          <p:cNvSpPr txBox="1"/>
          <p:nvPr/>
        </p:nvSpPr>
        <p:spPr>
          <a:xfrm>
            <a:off x="6108636" y="1179151"/>
            <a:ext cx="2255812" cy="584775"/>
          </a:xfrm>
          <a:prstGeom prst="rect">
            <a:avLst/>
          </a:prstGeom>
          <a:noFill/>
        </p:spPr>
        <p:txBody>
          <a:bodyPr wrap="square" rtlCol="0">
            <a:spAutoFit/>
          </a:bodyPr>
          <a:lstStyle/>
          <a:p>
            <a:r>
              <a:rPr lang="it-IT" sz="1600"/>
              <a:t>ADC board Y-side (ohmic side, GND=+80V)</a:t>
            </a:r>
            <a:endParaRPr lang="en-US" sz="1600"/>
          </a:p>
        </p:txBody>
      </p:sp>
      <p:cxnSp>
        <p:nvCxnSpPr>
          <p:cNvPr id="29" name="Straight Arrow Connector 28">
            <a:extLst>
              <a:ext uri="{FF2B5EF4-FFF2-40B4-BE49-F238E27FC236}">
                <a16:creationId xmlns:a16="http://schemas.microsoft.com/office/drawing/2014/main" id="{75CB18B7-749A-1DD5-DFE8-76CB18B0C859}"/>
              </a:ext>
            </a:extLst>
          </p:cNvPr>
          <p:cNvCxnSpPr>
            <a:cxnSpLocks/>
          </p:cNvCxnSpPr>
          <p:nvPr/>
        </p:nvCxnSpPr>
        <p:spPr>
          <a:xfrm>
            <a:off x="1764111" y="5093110"/>
            <a:ext cx="830657" cy="108155"/>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3EF92335-E0C5-D71E-77C2-29B56E89B666}"/>
              </a:ext>
            </a:extLst>
          </p:cNvPr>
          <p:cNvSpPr/>
          <p:nvPr/>
        </p:nvSpPr>
        <p:spPr>
          <a:xfrm>
            <a:off x="2594768" y="4534261"/>
            <a:ext cx="2570848" cy="1363918"/>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249C6BD-1843-117A-C6DE-C3B737E451B3}"/>
              </a:ext>
            </a:extLst>
          </p:cNvPr>
          <p:cNvSpPr txBox="1"/>
          <p:nvPr/>
        </p:nvSpPr>
        <p:spPr>
          <a:xfrm>
            <a:off x="462294" y="4923833"/>
            <a:ext cx="1220078" cy="584775"/>
          </a:xfrm>
          <a:prstGeom prst="rect">
            <a:avLst/>
          </a:prstGeom>
          <a:noFill/>
        </p:spPr>
        <p:txBody>
          <a:bodyPr wrap="none" rtlCol="0">
            <a:spAutoFit/>
          </a:bodyPr>
          <a:lstStyle/>
          <a:p>
            <a:r>
              <a:rPr lang="it-IT" sz="1600"/>
              <a:t>Trigger/Veto</a:t>
            </a:r>
          </a:p>
          <a:p>
            <a:r>
              <a:rPr lang="it-IT" sz="1600"/>
              <a:t>+ HV P.S.</a:t>
            </a:r>
            <a:endParaRPr lang="en-US" sz="1600"/>
          </a:p>
        </p:txBody>
      </p:sp>
      <p:sp>
        <p:nvSpPr>
          <p:cNvPr id="36" name="Rectangle 35">
            <a:extLst>
              <a:ext uri="{FF2B5EF4-FFF2-40B4-BE49-F238E27FC236}">
                <a16:creationId xmlns:a16="http://schemas.microsoft.com/office/drawing/2014/main" id="{90DBB25F-C6FD-AF62-BEC0-84F5D94B8A29}"/>
              </a:ext>
            </a:extLst>
          </p:cNvPr>
          <p:cNvSpPr/>
          <p:nvPr/>
        </p:nvSpPr>
        <p:spPr>
          <a:xfrm>
            <a:off x="8372386" y="3767692"/>
            <a:ext cx="892526" cy="2149449"/>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28A15FAD-4D75-DA96-C40B-26981838C7F3}"/>
              </a:ext>
            </a:extLst>
          </p:cNvPr>
          <p:cNvCxnSpPr>
            <a:cxnSpLocks/>
          </p:cNvCxnSpPr>
          <p:nvPr/>
        </p:nvCxnSpPr>
        <p:spPr>
          <a:xfrm flipH="1" flipV="1">
            <a:off x="9440719" y="4796455"/>
            <a:ext cx="1296107" cy="261020"/>
          </a:xfrm>
          <a:prstGeom prst="straightConnector1">
            <a:avLst/>
          </a:prstGeom>
          <a:ln w="254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805B9A0-691C-19A4-74DB-A9E8F183FB93}"/>
              </a:ext>
            </a:extLst>
          </p:cNvPr>
          <p:cNvSpPr txBox="1"/>
          <p:nvPr/>
        </p:nvSpPr>
        <p:spPr>
          <a:xfrm>
            <a:off x="10868659" y="4800722"/>
            <a:ext cx="1237918" cy="584775"/>
          </a:xfrm>
          <a:prstGeom prst="rect">
            <a:avLst/>
          </a:prstGeom>
          <a:noFill/>
        </p:spPr>
        <p:txBody>
          <a:bodyPr wrap="square" rtlCol="0">
            <a:spAutoFit/>
          </a:bodyPr>
          <a:lstStyle/>
          <a:p>
            <a:r>
              <a:rPr lang="it-IT" sz="1600"/>
              <a:t>Tracker </a:t>
            </a:r>
          </a:p>
          <a:p>
            <a:r>
              <a:rPr lang="it-IT" sz="1600"/>
              <a:t>(Si </a:t>
            </a:r>
            <a:r>
              <a:rPr lang="it-IT" sz="1600">
                <a:sym typeface="Symbol" panose="05050102010706020507" pitchFamily="18" charset="2"/>
              </a:rPr>
              <a:t>-</a:t>
            </a:r>
            <a:r>
              <a:rPr lang="it-IT" sz="1600"/>
              <a:t>strip)</a:t>
            </a:r>
            <a:endParaRPr lang="en-US" sz="1600"/>
          </a:p>
        </p:txBody>
      </p:sp>
      <p:sp>
        <p:nvSpPr>
          <p:cNvPr id="44" name="Title 1">
            <a:extLst>
              <a:ext uri="{FF2B5EF4-FFF2-40B4-BE49-F238E27FC236}">
                <a16:creationId xmlns:a16="http://schemas.microsoft.com/office/drawing/2014/main" id="{5C7CD123-C67C-1575-2172-04725462093C}"/>
              </a:ext>
            </a:extLst>
          </p:cNvPr>
          <p:cNvSpPr txBox="1">
            <a:spLocks/>
          </p:cNvSpPr>
          <p:nvPr/>
        </p:nvSpPr>
        <p:spPr>
          <a:xfrm>
            <a:off x="1124812" y="177482"/>
            <a:ext cx="10515600" cy="50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a:t>Current configuration (3)</a:t>
            </a:r>
            <a:endParaRPr lang="en-US" sz="4000"/>
          </a:p>
        </p:txBody>
      </p:sp>
      <p:sp>
        <p:nvSpPr>
          <p:cNvPr id="17" name="TextBox 16">
            <a:extLst>
              <a:ext uri="{FF2B5EF4-FFF2-40B4-BE49-F238E27FC236}">
                <a16:creationId xmlns:a16="http://schemas.microsoft.com/office/drawing/2014/main" id="{57E0568F-3254-15C0-A767-3AA77DC20170}"/>
              </a:ext>
            </a:extLst>
          </p:cNvPr>
          <p:cNvSpPr txBox="1"/>
          <p:nvPr/>
        </p:nvSpPr>
        <p:spPr>
          <a:xfrm>
            <a:off x="8630800" y="1291191"/>
            <a:ext cx="2255812" cy="584775"/>
          </a:xfrm>
          <a:prstGeom prst="rect">
            <a:avLst/>
          </a:prstGeom>
          <a:noFill/>
        </p:spPr>
        <p:txBody>
          <a:bodyPr wrap="square" rtlCol="0">
            <a:spAutoFit/>
          </a:bodyPr>
          <a:lstStyle/>
          <a:p>
            <a:r>
              <a:rPr lang="it-IT" sz="1600"/>
              <a:t>ADC board X-side (junction side, GND=0V)</a:t>
            </a:r>
            <a:endParaRPr lang="en-US" sz="1600"/>
          </a:p>
        </p:txBody>
      </p:sp>
      <p:sp>
        <p:nvSpPr>
          <p:cNvPr id="13" name="Date Placeholder 12">
            <a:extLst>
              <a:ext uri="{FF2B5EF4-FFF2-40B4-BE49-F238E27FC236}">
                <a16:creationId xmlns:a16="http://schemas.microsoft.com/office/drawing/2014/main" id="{6FF24449-47B9-345F-D11D-BD6A6A21F55B}"/>
              </a:ext>
            </a:extLst>
          </p:cNvPr>
          <p:cNvSpPr>
            <a:spLocks noGrp="1"/>
          </p:cNvSpPr>
          <p:nvPr>
            <p:ph type="dt" sz="half" idx="10"/>
          </p:nvPr>
        </p:nvSpPr>
        <p:spPr/>
        <p:txBody>
          <a:bodyPr/>
          <a:lstStyle/>
          <a:p>
            <a:r>
              <a:rPr lang="en-US"/>
              <a:t>23 February 2024</a:t>
            </a:r>
          </a:p>
        </p:txBody>
      </p:sp>
      <p:sp>
        <p:nvSpPr>
          <p:cNvPr id="14" name="Footer Placeholder 13">
            <a:extLst>
              <a:ext uri="{FF2B5EF4-FFF2-40B4-BE49-F238E27FC236}">
                <a16:creationId xmlns:a16="http://schemas.microsoft.com/office/drawing/2014/main" id="{EF559017-C15E-CDB3-D595-A7C0A90CBC06}"/>
              </a:ext>
            </a:extLst>
          </p:cNvPr>
          <p:cNvSpPr>
            <a:spLocks noGrp="1"/>
          </p:cNvSpPr>
          <p:nvPr>
            <p:ph type="ftr" sz="quarter" idx="11"/>
          </p:nvPr>
        </p:nvSpPr>
        <p:spPr/>
        <p:txBody>
          <a:bodyPr/>
          <a:lstStyle/>
          <a:p>
            <a:r>
              <a:rPr lang="en-US"/>
              <a:t>ACROMASS kick-off meeting - L. Bonechi (INFN Firenze)</a:t>
            </a:r>
          </a:p>
        </p:txBody>
      </p:sp>
      <p:sp>
        <p:nvSpPr>
          <p:cNvPr id="15" name="Slide Number Placeholder 14">
            <a:extLst>
              <a:ext uri="{FF2B5EF4-FFF2-40B4-BE49-F238E27FC236}">
                <a16:creationId xmlns:a16="http://schemas.microsoft.com/office/drawing/2014/main" id="{FA4DDB85-266D-2274-1B50-939843755798}"/>
              </a:ext>
            </a:extLst>
          </p:cNvPr>
          <p:cNvSpPr>
            <a:spLocks noGrp="1"/>
          </p:cNvSpPr>
          <p:nvPr>
            <p:ph type="sldNum" sz="quarter" idx="12"/>
          </p:nvPr>
        </p:nvSpPr>
        <p:spPr/>
        <p:txBody>
          <a:bodyPr/>
          <a:lstStyle/>
          <a:p>
            <a:fld id="{53581369-FC2F-4B0C-936F-3A4AD98AE2A2}" type="slidenum">
              <a:rPr lang="en-US" smtClean="0"/>
              <a:t>18</a:t>
            </a:fld>
            <a:endParaRPr lang="en-US"/>
          </a:p>
        </p:txBody>
      </p:sp>
    </p:spTree>
    <p:extLst>
      <p:ext uri="{BB962C8B-B14F-4D97-AF65-F5344CB8AC3E}">
        <p14:creationId xmlns:p14="http://schemas.microsoft.com/office/powerpoint/2010/main" val="35557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9BFB50F4-FF35-7668-4209-5F138603633B}"/>
              </a:ext>
            </a:extLst>
          </p:cNvPr>
          <p:cNvSpPr/>
          <p:nvPr/>
        </p:nvSpPr>
        <p:spPr>
          <a:xfrm>
            <a:off x="4967798" y="766977"/>
            <a:ext cx="2261715" cy="57288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8161E5D-C995-FA14-6F74-7ADE250E5683}"/>
              </a:ext>
            </a:extLst>
          </p:cNvPr>
          <p:cNvSpPr/>
          <p:nvPr/>
        </p:nvSpPr>
        <p:spPr>
          <a:xfrm>
            <a:off x="7260440" y="766977"/>
            <a:ext cx="4520469" cy="5728870"/>
          </a:xfrm>
          <a:prstGeom prst="rect">
            <a:avLst/>
          </a:prstGeom>
          <a:solidFill>
            <a:srgbClr val="FF0000">
              <a:alpha val="1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E47A99B-4CAE-9A12-FFB4-EB352EF09FB7}"/>
              </a:ext>
            </a:extLst>
          </p:cNvPr>
          <p:cNvSpPr/>
          <p:nvPr/>
        </p:nvSpPr>
        <p:spPr>
          <a:xfrm>
            <a:off x="208259" y="766977"/>
            <a:ext cx="4724450" cy="5728870"/>
          </a:xfrm>
          <a:prstGeom prst="rect">
            <a:avLst/>
          </a:prstGeom>
          <a:solidFill>
            <a:srgbClr val="02BE06">
              <a:alpha val="1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7B204E6-B825-F0EE-ADAA-B2B366D2546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733" b="96071" l="9931" r="89376">
                        <a14:foregroundMark x1="44342" y1="11984" x2="44342" y2="11984"/>
                        <a14:foregroundMark x1="58199" y1="10216" x2="58199" y2="10216"/>
                        <a14:foregroundMark x1="41570" y1="11002" x2="41570" y2="11002"/>
                        <a14:foregroundMark x1="48037" y1="10609" x2="49885" y2="10413"/>
                        <a14:foregroundMark x1="63048" y1="8055" x2="63048" y2="8055"/>
                        <a14:foregroundMark x1="72748" y1="7662" x2="72748" y2="7662"/>
                        <a14:foregroundMark x1="26559" y1="91945" x2="26559" y2="91945"/>
                        <a14:foregroundMark x1="28868" y1="96071" x2="28868" y2="96071"/>
                        <a14:foregroundMark x1="89607" y1="73084" x2="89607" y2="73084"/>
                        <a14:foregroundMark x1="68360" y1="3733" x2="68360" y2="3733"/>
                        <a14:foregroundMark x1="75751" y1="14342" x2="75751" y2="14342"/>
                        <a14:foregroundMark x1="72286" y1="17092" x2="72286" y2="17092"/>
                        <a14:backgroundMark x1="75289" y1="17485" x2="75289" y2="17485"/>
                        <a14:backgroundMark x1="73441" y1="13949" x2="73441" y2="13949"/>
                        <a14:backgroundMark x1="52887" y1="85658" x2="52887" y2="85658"/>
                        <a14:backgroundMark x1="52425" y1="39686" x2="52425" y2="39686"/>
                      </a14:backgroundRemoval>
                    </a14:imgEffect>
                  </a14:imgLayer>
                </a14:imgProps>
              </a:ext>
              <a:ext uri="{28A0092B-C50C-407E-A947-70E740481C1C}">
                <a14:useLocalDpi xmlns:a14="http://schemas.microsoft.com/office/drawing/2010/main" val="0"/>
              </a:ext>
            </a:extLst>
          </a:blip>
          <a:stretch>
            <a:fillRect/>
          </a:stretch>
        </p:blipFill>
        <p:spPr>
          <a:xfrm rot="6213366">
            <a:off x="559189" y="2082714"/>
            <a:ext cx="1855550" cy="2183297"/>
          </a:xfrm>
          <a:prstGeom prst="rect">
            <a:avLst/>
          </a:prstGeom>
        </p:spPr>
      </p:pic>
      <p:sp>
        <p:nvSpPr>
          <p:cNvPr id="6" name="Rectangle 5">
            <a:extLst>
              <a:ext uri="{FF2B5EF4-FFF2-40B4-BE49-F238E27FC236}">
                <a16:creationId xmlns:a16="http://schemas.microsoft.com/office/drawing/2014/main" id="{732CBBE1-1605-3ED4-B59D-6095713ABA89}"/>
              </a:ext>
            </a:extLst>
          </p:cNvPr>
          <p:cNvSpPr/>
          <p:nvPr/>
        </p:nvSpPr>
        <p:spPr>
          <a:xfrm>
            <a:off x="2782528" y="1152144"/>
            <a:ext cx="2094272" cy="119786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u="sng"/>
              <a:t>ADC board – x side</a:t>
            </a:r>
          </a:p>
          <a:p>
            <a:pPr algn="ctr"/>
            <a:r>
              <a:rPr lang="it-IT"/>
              <a:t> </a:t>
            </a:r>
            <a:r>
              <a:rPr lang="it-IT" sz="1400"/>
              <a:t>(JUNCTION SIDE)</a:t>
            </a:r>
          </a:p>
          <a:p>
            <a:pPr algn="ctr"/>
            <a:endParaRPr lang="it-IT" sz="1400"/>
          </a:p>
          <a:p>
            <a:pPr algn="ctr"/>
            <a:r>
              <a:rPr lang="it-IT" sz="1400"/>
              <a:t>GND = 0 V</a:t>
            </a:r>
            <a:endParaRPr lang="en-US" sz="1400"/>
          </a:p>
        </p:txBody>
      </p:sp>
      <p:sp>
        <p:nvSpPr>
          <p:cNvPr id="8" name="Rectangle 7">
            <a:extLst>
              <a:ext uri="{FF2B5EF4-FFF2-40B4-BE49-F238E27FC236}">
                <a16:creationId xmlns:a16="http://schemas.microsoft.com/office/drawing/2014/main" id="{58F86276-3907-A03A-8EA7-3F3EA37EBE0A}"/>
              </a:ext>
            </a:extLst>
          </p:cNvPr>
          <p:cNvSpPr/>
          <p:nvPr/>
        </p:nvSpPr>
        <p:spPr>
          <a:xfrm>
            <a:off x="2762174" y="4293551"/>
            <a:ext cx="2094272" cy="119786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u="sng"/>
              <a:t>ADC board – y side</a:t>
            </a:r>
          </a:p>
          <a:p>
            <a:pPr algn="ctr"/>
            <a:r>
              <a:rPr lang="it-IT"/>
              <a:t> </a:t>
            </a:r>
            <a:r>
              <a:rPr lang="it-IT" sz="1400"/>
              <a:t>(lato ohmico)</a:t>
            </a:r>
          </a:p>
          <a:p>
            <a:pPr algn="ctr"/>
            <a:endParaRPr lang="it-IT" sz="1400"/>
          </a:p>
          <a:p>
            <a:pPr algn="ctr"/>
            <a:r>
              <a:rPr lang="it-IT" sz="1400"/>
              <a:t>GND = +HV</a:t>
            </a:r>
            <a:endParaRPr lang="en-US" sz="1400"/>
          </a:p>
        </p:txBody>
      </p:sp>
      <p:sp>
        <p:nvSpPr>
          <p:cNvPr id="10" name="Rectangle 9">
            <a:extLst>
              <a:ext uri="{FF2B5EF4-FFF2-40B4-BE49-F238E27FC236}">
                <a16:creationId xmlns:a16="http://schemas.microsoft.com/office/drawing/2014/main" id="{DE1AC299-2DA9-FB5C-EB81-55FD05DC2505}"/>
              </a:ext>
            </a:extLst>
          </p:cNvPr>
          <p:cNvSpPr/>
          <p:nvPr/>
        </p:nvSpPr>
        <p:spPr>
          <a:xfrm>
            <a:off x="5114858" y="2964164"/>
            <a:ext cx="1921791" cy="93067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tx1"/>
                </a:solidFill>
              </a:rPr>
              <a:t>Custom DAQ board</a:t>
            </a:r>
          </a:p>
          <a:p>
            <a:pPr algn="ctr"/>
            <a:r>
              <a:rPr lang="it-IT" sz="1600">
                <a:solidFill>
                  <a:schemeClr val="tx1"/>
                </a:solidFill>
              </a:rPr>
              <a:t>(GuidoBoard)</a:t>
            </a:r>
            <a:endParaRPr lang="en-US" sz="1600">
              <a:solidFill>
                <a:schemeClr val="tx1"/>
              </a:solidFill>
            </a:endParaRPr>
          </a:p>
        </p:txBody>
      </p:sp>
      <p:cxnSp>
        <p:nvCxnSpPr>
          <p:cNvPr id="12" name="Straight Arrow Connector 11">
            <a:extLst>
              <a:ext uri="{FF2B5EF4-FFF2-40B4-BE49-F238E27FC236}">
                <a16:creationId xmlns:a16="http://schemas.microsoft.com/office/drawing/2014/main" id="{65464C31-3F62-A1FD-442E-B4F95033C18B}"/>
              </a:ext>
            </a:extLst>
          </p:cNvPr>
          <p:cNvCxnSpPr>
            <a:cxnSpLocks/>
          </p:cNvCxnSpPr>
          <p:nvPr/>
        </p:nvCxnSpPr>
        <p:spPr>
          <a:xfrm flipH="1">
            <a:off x="2493471" y="2369672"/>
            <a:ext cx="335367" cy="337057"/>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7A97F21-4321-B5D3-6821-2BF86177D602}"/>
              </a:ext>
            </a:extLst>
          </p:cNvPr>
          <p:cNvCxnSpPr>
            <a:cxnSpLocks/>
          </p:cNvCxnSpPr>
          <p:nvPr/>
        </p:nvCxnSpPr>
        <p:spPr>
          <a:xfrm>
            <a:off x="2307347" y="4018019"/>
            <a:ext cx="475181" cy="275532"/>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9BE515D-B486-FC27-76F8-D25FC71402AA}"/>
              </a:ext>
            </a:extLst>
          </p:cNvPr>
          <p:cNvCxnSpPr>
            <a:cxnSpLocks/>
            <a:stCxn id="6" idx="2"/>
          </p:cNvCxnSpPr>
          <p:nvPr/>
        </p:nvCxnSpPr>
        <p:spPr>
          <a:xfrm>
            <a:off x="3829664" y="2350008"/>
            <a:ext cx="1354271" cy="653795"/>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6EEC180-D1CC-6AE8-D82C-4D9194B0F04E}"/>
              </a:ext>
            </a:extLst>
          </p:cNvPr>
          <p:cNvCxnSpPr>
            <a:cxnSpLocks/>
            <a:stCxn id="8" idx="0"/>
          </p:cNvCxnSpPr>
          <p:nvPr/>
        </p:nvCxnSpPr>
        <p:spPr>
          <a:xfrm flipV="1">
            <a:off x="3809310" y="3920238"/>
            <a:ext cx="1336475" cy="373313"/>
          </a:xfrm>
          <a:prstGeom prst="straightConnector1">
            <a:avLst/>
          </a:prstGeom>
          <a:ln>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Cube 32">
            <a:extLst>
              <a:ext uri="{FF2B5EF4-FFF2-40B4-BE49-F238E27FC236}">
                <a16:creationId xmlns:a16="http://schemas.microsoft.com/office/drawing/2014/main" id="{2564F5FA-B973-BF09-5BC8-591C0F62CC2B}"/>
              </a:ext>
            </a:extLst>
          </p:cNvPr>
          <p:cNvSpPr/>
          <p:nvPr/>
        </p:nvSpPr>
        <p:spPr>
          <a:xfrm>
            <a:off x="7579908" y="823490"/>
            <a:ext cx="2017776" cy="2677506"/>
          </a:xfrm>
          <a:prstGeom prst="cub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VME</a:t>
            </a:r>
          </a:p>
          <a:p>
            <a:pPr algn="ctr"/>
            <a:r>
              <a:rPr lang="it-IT">
                <a:solidFill>
                  <a:schemeClr val="tx1"/>
                </a:solidFill>
              </a:rPr>
              <a:t>crate</a:t>
            </a:r>
            <a:endParaRPr lang="en-US">
              <a:solidFill>
                <a:schemeClr val="tx1"/>
              </a:solidFill>
            </a:endParaRPr>
          </a:p>
        </p:txBody>
      </p:sp>
      <p:sp>
        <p:nvSpPr>
          <p:cNvPr id="34" name="Cube 33">
            <a:extLst>
              <a:ext uri="{FF2B5EF4-FFF2-40B4-BE49-F238E27FC236}">
                <a16:creationId xmlns:a16="http://schemas.microsoft.com/office/drawing/2014/main" id="{763A9DDE-12EC-B388-2F1D-837C50BB122B}"/>
              </a:ext>
            </a:extLst>
          </p:cNvPr>
          <p:cNvSpPr/>
          <p:nvPr/>
        </p:nvSpPr>
        <p:spPr>
          <a:xfrm>
            <a:off x="10052511" y="2355538"/>
            <a:ext cx="1427055" cy="2610662"/>
          </a:xfrm>
          <a:prstGeom prst="cub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50FBC37C-9265-625B-3138-9F34545A1DCC}"/>
              </a:ext>
            </a:extLst>
          </p:cNvPr>
          <p:cNvSpPr/>
          <p:nvPr/>
        </p:nvSpPr>
        <p:spPr>
          <a:xfrm>
            <a:off x="10145723" y="2706729"/>
            <a:ext cx="235974" cy="217936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a:solidFill>
                  <a:schemeClr val="tx1"/>
                </a:solidFill>
              </a:rPr>
              <a:t>PCI</a:t>
            </a:r>
          </a:p>
          <a:p>
            <a:pPr algn="ctr"/>
            <a:r>
              <a:rPr lang="it-IT" sz="1100">
                <a:solidFill>
                  <a:schemeClr val="tx1"/>
                </a:solidFill>
              </a:rPr>
              <a:t> SBS</a:t>
            </a:r>
          </a:p>
          <a:p>
            <a:pPr algn="ctr"/>
            <a:endParaRPr lang="it-IT" sz="1100">
              <a:solidFill>
                <a:schemeClr val="tx1"/>
              </a:solidFill>
            </a:endParaRPr>
          </a:p>
          <a:p>
            <a:pPr algn="ctr"/>
            <a:r>
              <a:rPr lang="it-IT" sz="1100">
                <a:solidFill>
                  <a:schemeClr val="tx1"/>
                </a:solidFill>
              </a:rPr>
              <a:t>board</a:t>
            </a:r>
            <a:endParaRPr lang="en-US" sz="1100">
              <a:solidFill>
                <a:schemeClr val="tx1"/>
              </a:solidFill>
            </a:endParaRPr>
          </a:p>
        </p:txBody>
      </p:sp>
      <p:sp>
        <p:nvSpPr>
          <p:cNvPr id="36" name="Rectangle 35">
            <a:extLst>
              <a:ext uri="{FF2B5EF4-FFF2-40B4-BE49-F238E27FC236}">
                <a16:creationId xmlns:a16="http://schemas.microsoft.com/office/drawing/2014/main" id="{75BBE790-7C92-DD33-62EA-D69F9FAF496D}"/>
              </a:ext>
            </a:extLst>
          </p:cNvPr>
          <p:cNvSpPr/>
          <p:nvPr/>
        </p:nvSpPr>
        <p:spPr>
          <a:xfrm>
            <a:off x="7657454" y="1416869"/>
            <a:ext cx="252523" cy="19812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a:solidFill>
                  <a:schemeClr val="tx1"/>
                </a:solidFill>
              </a:rPr>
              <a:t>LHCf</a:t>
            </a:r>
          </a:p>
          <a:p>
            <a:pPr algn="ctr"/>
            <a:endParaRPr lang="it-IT" sz="1100">
              <a:solidFill>
                <a:schemeClr val="tx1"/>
              </a:solidFill>
            </a:endParaRPr>
          </a:p>
          <a:p>
            <a:pPr algn="ctr"/>
            <a:r>
              <a:rPr lang="it-IT" sz="1100">
                <a:solidFill>
                  <a:schemeClr val="tx1"/>
                </a:solidFill>
              </a:rPr>
              <a:t>board</a:t>
            </a:r>
            <a:endParaRPr lang="en-US" sz="1100">
              <a:solidFill>
                <a:schemeClr val="tx1"/>
              </a:solidFill>
            </a:endParaRPr>
          </a:p>
        </p:txBody>
      </p:sp>
      <p:sp>
        <p:nvSpPr>
          <p:cNvPr id="37" name="Rectangle 36">
            <a:extLst>
              <a:ext uri="{FF2B5EF4-FFF2-40B4-BE49-F238E27FC236}">
                <a16:creationId xmlns:a16="http://schemas.microsoft.com/office/drawing/2014/main" id="{45222103-A006-E1B5-5561-163F30CE77CB}"/>
              </a:ext>
            </a:extLst>
          </p:cNvPr>
          <p:cNvSpPr/>
          <p:nvPr/>
        </p:nvSpPr>
        <p:spPr>
          <a:xfrm>
            <a:off x="8802635" y="1428274"/>
            <a:ext cx="235974" cy="198124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00">
              <a:solidFill>
                <a:schemeClr val="tx1"/>
              </a:solidFill>
            </a:endParaRPr>
          </a:p>
          <a:p>
            <a:pPr algn="ctr"/>
            <a:r>
              <a:rPr lang="it-IT" sz="1100">
                <a:solidFill>
                  <a:schemeClr val="tx1"/>
                </a:solidFill>
              </a:rPr>
              <a:t>S</a:t>
            </a:r>
          </a:p>
          <a:p>
            <a:pPr algn="ctr"/>
            <a:r>
              <a:rPr lang="it-IT" sz="1100">
                <a:solidFill>
                  <a:schemeClr val="tx1"/>
                </a:solidFill>
              </a:rPr>
              <a:t>BS</a:t>
            </a:r>
          </a:p>
          <a:p>
            <a:pPr algn="ctr"/>
            <a:endParaRPr lang="it-IT" sz="1100">
              <a:solidFill>
                <a:schemeClr val="tx1"/>
              </a:solidFill>
            </a:endParaRPr>
          </a:p>
          <a:p>
            <a:pPr algn="ctr"/>
            <a:r>
              <a:rPr lang="it-IT" sz="1100">
                <a:solidFill>
                  <a:schemeClr val="tx1"/>
                </a:solidFill>
              </a:rPr>
              <a:t>board</a:t>
            </a:r>
            <a:endParaRPr lang="en-US" sz="1100">
              <a:solidFill>
                <a:schemeClr val="tx1"/>
              </a:solidFill>
            </a:endParaRPr>
          </a:p>
        </p:txBody>
      </p:sp>
      <p:cxnSp>
        <p:nvCxnSpPr>
          <p:cNvPr id="39" name="Straight Arrow Connector 38">
            <a:extLst>
              <a:ext uri="{FF2B5EF4-FFF2-40B4-BE49-F238E27FC236}">
                <a16:creationId xmlns:a16="http://schemas.microsoft.com/office/drawing/2014/main" id="{C2BF2821-72F2-C634-4618-6EDA289B5698}"/>
              </a:ext>
            </a:extLst>
          </p:cNvPr>
          <p:cNvCxnSpPr>
            <a:cxnSpLocks/>
          </p:cNvCxnSpPr>
          <p:nvPr/>
        </p:nvCxnSpPr>
        <p:spPr>
          <a:xfrm>
            <a:off x="7042861" y="3270923"/>
            <a:ext cx="506120" cy="0"/>
          </a:xfrm>
          <a:prstGeom prst="straightConnector1">
            <a:avLst/>
          </a:prstGeom>
          <a:ln>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CD136E1-CDB7-EB47-A0BC-0AEC26B22006}"/>
              </a:ext>
            </a:extLst>
          </p:cNvPr>
          <p:cNvCxnSpPr>
            <a:cxnSpLocks/>
          </p:cNvCxnSpPr>
          <p:nvPr/>
        </p:nvCxnSpPr>
        <p:spPr>
          <a:xfrm>
            <a:off x="9597684" y="2664541"/>
            <a:ext cx="454827" cy="303902"/>
          </a:xfrm>
          <a:prstGeom prst="straightConnector1">
            <a:avLst/>
          </a:prstGeom>
          <a:ln>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6BFEB83-7FE3-2127-DD6E-7C6FDA5818BD}"/>
              </a:ext>
            </a:extLst>
          </p:cNvPr>
          <p:cNvSpPr/>
          <p:nvPr/>
        </p:nvSpPr>
        <p:spPr>
          <a:xfrm>
            <a:off x="5387536" y="4876129"/>
            <a:ext cx="1600226" cy="67531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chemeClr val="tx1"/>
                </a:solidFill>
              </a:rPr>
              <a:t>-2.5V (3A), </a:t>
            </a:r>
          </a:p>
          <a:p>
            <a:pPr algn="ctr"/>
            <a:r>
              <a:rPr lang="it-IT" sz="1400">
                <a:solidFill>
                  <a:schemeClr val="tx1"/>
                </a:solidFill>
              </a:rPr>
              <a:t>+2.5V (1A) floating</a:t>
            </a:r>
            <a:endParaRPr lang="en-US" sz="1400">
              <a:solidFill>
                <a:schemeClr val="tx1"/>
              </a:solidFill>
            </a:endParaRPr>
          </a:p>
        </p:txBody>
      </p:sp>
      <p:sp>
        <p:nvSpPr>
          <p:cNvPr id="44" name="Rectangle 43">
            <a:extLst>
              <a:ext uri="{FF2B5EF4-FFF2-40B4-BE49-F238E27FC236}">
                <a16:creationId xmlns:a16="http://schemas.microsoft.com/office/drawing/2014/main" id="{D39F1AD7-BD63-6C92-283B-29F27CF2F4BB}"/>
              </a:ext>
            </a:extLst>
          </p:cNvPr>
          <p:cNvSpPr/>
          <p:nvPr/>
        </p:nvSpPr>
        <p:spPr>
          <a:xfrm>
            <a:off x="5387536" y="4139281"/>
            <a:ext cx="1600226" cy="73684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chemeClr val="tx1"/>
                </a:solidFill>
              </a:rPr>
              <a:t>L.V. P.S.  DESKTOP</a:t>
            </a:r>
          </a:p>
          <a:p>
            <a:pPr algn="ctr"/>
            <a:endParaRPr lang="it-IT" sz="1400">
              <a:solidFill>
                <a:schemeClr val="tx1"/>
              </a:solidFill>
            </a:endParaRPr>
          </a:p>
          <a:p>
            <a:pPr algn="ctr"/>
            <a:r>
              <a:rPr lang="it-IT" sz="1400">
                <a:solidFill>
                  <a:schemeClr val="tx1"/>
                </a:solidFill>
              </a:rPr>
              <a:t>5V (1A)</a:t>
            </a:r>
            <a:endParaRPr lang="en-US" sz="1400">
              <a:solidFill>
                <a:schemeClr val="tx1"/>
              </a:solidFill>
            </a:endParaRPr>
          </a:p>
        </p:txBody>
      </p:sp>
      <p:sp>
        <p:nvSpPr>
          <p:cNvPr id="45" name="Freeform: Shape 44">
            <a:extLst>
              <a:ext uri="{FF2B5EF4-FFF2-40B4-BE49-F238E27FC236}">
                <a16:creationId xmlns:a16="http://schemas.microsoft.com/office/drawing/2014/main" id="{784048B3-726A-0CEB-2C5C-DFC3218D3948}"/>
              </a:ext>
            </a:extLst>
          </p:cNvPr>
          <p:cNvSpPr/>
          <p:nvPr/>
        </p:nvSpPr>
        <p:spPr>
          <a:xfrm>
            <a:off x="5866598" y="3746041"/>
            <a:ext cx="229402" cy="383458"/>
          </a:xfrm>
          <a:custGeom>
            <a:avLst/>
            <a:gdLst>
              <a:gd name="connsiteX0" fmla="*/ 229402 w 229402"/>
              <a:gd name="connsiteY0" fmla="*/ 383458 h 383458"/>
              <a:gd name="connsiteX1" fmla="*/ 180240 w 229402"/>
              <a:gd name="connsiteY1" fmla="*/ 294967 h 383458"/>
              <a:gd name="connsiteX2" fmla="*/ 131079 w 229402"/>
              <a:gd name="connsiteY2" fmla="*/ 265471 h 383458"/>
              <a:gd name="connsiteX3" fmla="*/ 101582 w 229402"/>
              <a:gd name="connsiteY3" fmla="*/ 245806 h 383458"/>
              <a:gd name="connsiteX4" fmla="*/ 62253 w 229402"/>
              <a:gd name="connsiteY4" fmla="*/ 226142 h 383458"/>
              <a:gd name="connsiteX5" fmla="*/ 13092 w 229402"/>
              <a:gd name="connsiteY5" fmla="*/ 186812 h 383458"/>
              <a:gd name="connsiteX6" fmla="*/ 3260 w 229402"/>
              <a:gd name="connsiteY6" fmla="*/ 0 h 38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02" h="383458">
                <a:moveTo>
                  <a:pt x="229402" y="383458"/>
                </a:moveTo>
                <a:cubicBezTo>
                  <a:pt x="213015" y="353961"/>
                  <a:pt x="201842" y="320889"/>
                  <a:pt x="180240" y="294967"/>
                </a:cubicBezTo>
                <a:cubicBezTo>
                  <a:pt x="168006" y="280286"/>
                  <a:pt x="147284" y="275599"/>
                  <a:pt x="131079" y="265471"/>
                </a:cubicBezTo>
                <a:cubicBezTo>
                  <a:pt x="121058" y="259208"/>
                  <a:pt x="111842" y="251669"/>
                  <a:pt x="101582" y="245806"/>
                </a:cubicBezTo>
                <a:cubicBezTo>
                  <a:pt x="88856" y="238534"/>
                  <a:pt x="74448" y="234272"/>
                  <a:pt x="62253" y="226142"/>
                </a:cubicBezTo>
                <a:cubicBezTo>
                  <a:pt x="44792" y="214501"/>
                  <a:pt x="29479" y="199922"/>
                  <a:pt x="13092" y="186812"/>
                </a:cubicBezTo>
                <a:cubicBezTo>
                  <a:pt x="-8663" y="99790"/>
                  <a:pt x="3260" y="160996"/>
                  <a:pt x="326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6FDEBD51-A3EE-7C2B-8442-07945036FEEA}"/>
              </a:ext>
            </a:extLst>
          </p:cNvPr>
          <p:cNvSpPr/>
          <p:nvPr/>
        </p:nvSpPr>
        <p:spPr>
          <a:xfrm flipH="1">
            <a:off x="4858662" y="5165068"/>
            <a:ext cx="528874" cy="98858"/>
          </a:xfrm>
          <a:custGeom>
            <a:avLst/>
            <a:gdLst>
              <a:gd name="connsiteX0" fmla="*/ 737419 w 737419"/>
              <a:gd name="connsiteY0" fmla="*/ 639097 h 659615"/>
              <a:gd name="connsiteX1" fmla="*/ 540774 w 737419"/>
              <a:gd name="connsiteY1" fmla="*/ 658761 h 659615"/>
              <a:gd name="connsiteX2" fmla="*/ 393290 w 737419"/>
              <a:gd name="connsiteY2" fmla="*/ 629264 h 659615"/>
              <a:gd name="connsiteX3" fmla="*/ 265471 w 737419"/>
              <a:gd name="connsiteY3" fmla="*/ 560438 h 659615"/>
              <a:gd name="connsiteX4" fmla="*/ 196645 w 737419"/>
              <a:gd name="connsiteY4" fmla="*/ 511277 h 659615"/>
              <a:gd name="connsiteX5" fmla="*/ 117987 w 737419"/>
              <a:gd name="connsiteY5" fmla="*/ 481780 h 659615"/>
              <a:gd name="connsiteX6" fmla="*/ 29497 w 737419"/>
              <a:gd name="connsiteY6" fmla="*/ 432619 h 659615"/>
              <a:gd name="connsiteX7" fmla="*/ 0 w 737419"/>
              <a:gd name="connsiteY7" fmla="*/ 383458 h 659615"/>
              <a:gd name="connsiteX8" fmla="*/ 29497 w 737419"/>
              <a:gd name="connsiteY8" fmla="*/ 344129 h 659615"/>
              <a:gd name="connsiteX9" fmla="*/ 98322 w 737419"/>
              <a:gd name="connsiteY9" fmla="*/ 294967 h 659615"/>
              <a:gd name="connsiteX10" fmla="*/ 117987 w 737419"/>
              <a:gd name="connsiteY10" fmla="*/ 147484 h 659615"/>
              <a:gd name="connsiteX11" fmla="*/ 117987 w 737419"/>
              <a:gd name="connsiteY11" fmla="*/ 0 h 659615"/>
              <a:gd name="connsiteX0" fmla="*/ 852083 w 852083"/>
              <a:gd name="connsiteY0" fmla="*/ 639097 h 659615"/>
              <a:gd name="connsiteX1" fmla="*/ 655438 w 852083"/>
              <a:gd name="connsiteY1" fmla="*/ 658761 h 659615"/>
              <a:gd name="connsiteX2" fmla="*/ 507954 w 852083"/>
              <a:gd name="connsiteY2" fmla="*/ 629264 h 659615"/>
              <a:gd name="connsiteX3" fmla="*/ 380135 w 852083"/>
              <a:gd name="connsiteY3" fmla="*/ 560438 h 659615"/>
              <a:gd name="connsiteX4" fmla="*/ 311309 w 852083"/>
              <a:gd name="connsiteY4" fmla="*/ 511277 h 659615"/>
              <a:gd name="connsiteX5" fmla="*/ 232651 w 852083"/>
              <a:gd name="connsiteY5" fmla="*/ 481780 h 659615"/>
              <a:gd name="connsiteX6" fmla="*/ 144161 w 852083"/>
              <a:gd name="connsiteY6" fmla="*/ 432619 h 659615"/>
              <a:gd name="connsiteX7" fmla="*/ 114664 w 852083"/>
              <a:gd name="connsiteY7" fmla="*/ 383458 h 659615"/>
              <a:gd name="connsiteX8" fmla="*/ 144161 w 852083"/>
              <a:gd name="connsiteY8" fmla="*/ 344129 h 659615"/>
              <a:gd name="connsiteX9" fmla="*/ 1382 w 852083"/>
              <a:gd name="connsiteY9" fmla="*/ 334909 h 659615"/>
              <a:gd name="connsiteX10" fmla="*/ 232651 w 852083"/>
              <a:gd name="connsiteY10" fmla="*/ 147484 h 659615"/>
              <a:gd name="connsiteX11" fmla="*/ 232651 w 852083"/>
              <a:gd name="connsiteY11" fmla="*/ 0 h 659615"/>
              <a:gd name="connsiteX0" fmla="*/ 853073 w 853073"/>
              <a:gd name="connsiteY0" fmla="*/ 639097 h 659615"/>
              <a:gd name="connsiteX1" fmla="*/ 656428 w 853073"/>
              <a:gd name="connsiteY1" fmla="*/ 658761 h 659615"/>
              <a:gd name="connsiteX2" fmla="*/ 508944 w 853073"/>
              <a:gd name="connsiteY2" fmla="*/ 629264 h 659615"/>
              <a:gd name="connsiteX3" fmla="*/ 381125 w 853073"/>
              <a:gd name="connsiteY3" fmla="*/ 560438 h 659615"/>
              <a:gd name="connsiteX4" fmla="*/ 312299 w 853073"/>
              <a:gd name="connsiteY4" fmla="*/ 511277 h 659615"/>
              <a:gd name="connsiteX5" fmla="*/ 233641 w 853073"/>
              <a:gd name="connsiteY5" fmla="*/ 481780 h 659615"/>
              <a:gd name="connsiteX6" fmla="*/ 145151 w 853073"/>
              <a:gd name="connsiteY6" fmla="*/ 432619 h 659615"/>
              <a:gd name="connsiteX7" fmla="*/ 115654 w 853073"/>
              <a:gd name="connsiteY7" fmla="*/ 383458 h 659615"/>
              <a:gd name="connsiteX8" fmla="*/ 81270 w 853073"/>
              <a:gd name="connsiteY8" fmla="*/ 370760 h 659615"/>
              <a:gd name="connsiteX9" fmla="*/ 2372 w 853073"/>
              <a:gd name="connsiteY9" fmla="*/ 334909 h 659615"/>
              <a:gd name="connsiteX10" fmla="*/ 233641 w 853073"/>
              <a:gd name="connsiteY10" fmla="*/ 147484 h 659615"/>
              <a:gd name="connsiteX11" fmla="*/ 233641 w 853073"/>
              <a:gd name="connsiteY11" fmla="*/ 0 h 659615"/>
              <a:gd name="connsiteX0" fmla="*/ 922934 w 922934"/>
              <a:gd name="connsiteY0" fmla="*/ 639097 h 659615"/>
              <a:gd name="connsiteX1" fmla="*/ 726289 w 922934"/>
              <a:gd name="connsiteY1" fmla="*/ 658761 h 659615"/>
              <a:gd name="connsiteX2" fmla="*/ 578805 w 922934"/>
              <a:gd name="connsiteY2" fmla="*/ 629264 h 659615"/>
              <a:gd name="connsiteX3" fmla="*/ 450986 w 922934"/>
              <a:gd name="connsiteY3" fmla="*/ 560438 h 659615"/>
              <a:gd name="connsiteX4" fmla="*/ 382160 w 922934"/>
              <a:gd name="connsiteY4" fmla="*/ 511277 h 659615"/>
              <a:gd name="connsiteX5" fmla="*/ 303502 w 922934"/>
              <a:gd name="connsiteY5" fmla="*/ 481780 h 659615"/>
              <a:gd name="connsiteX6" fmla="*/ 215012 w 922934"/>
              <a:gd name="connsiteY6" fmla="*/ 432619 h 659615"/>
              <a:gd name="connsiteX7" fmla="*/ 185515 w 922934"/>
              <a:gd name="connsiteY7" fmla="*/ 383458 h 659615"/>
              <a:gd name="connsiteX8" fmla="*/ 151131 w 922934"/>
              <a:gd name="connsiteY8" fmla="*/ 370760 h 659615"/>
              <a:gd name="connsiteX9" fmla="*/ 72233 w 922934"/>
              <a:gd name="connsiteY9" fmla="*/ 334909 h 659615"/>
              <a:gd name="connsiteX10" fmla="*/ 69 w 922934"/>
              <a:gd name="connsiteY10" fmla="*/ 267314 h 659615"/>
              <a:gd name="connsiteX11" fmla="*/ 303502 w 922934"/>
              <a:gd name="connsiteY11" fmla="*/ 0 h 659615"/>
              <a:gd name="connsiteX0" fmla="*/ 1022680 w 1022680"/>
              <a:gd name="connsiteY0" fmla="*/ 412753 h 433271"/>
              <a:gd name="connsiteX1" fmla="*/ 826035 w 1022680"/>
              <a:gd name="connsiteY1" fmla="*/ 432417 h 433271"/>
              <a:gd name="connsiteX2" fmla="*/ 678551 w 1022680"/>
              <a:gd name="connsiteY2" fmla="*/ 402920 h 433271"/>
              <a:gd name="connsiteX3" fmla="*/ 550732 w 1022680"/>
              <a:gd name="connsiteY3" fmla="*/ 334094 h 433271"/>
              <a:gd name="connsiteX4" fmla="*/ 481906 w 1022680"/>
              <a:gd name="connsiteY4" fmla="*/ 284933 h 433271"/>
              <a:gd name="connsiteX5" fmla="*/ 403248 w 1022680"/>
              <a:gd name="connsiteY5" fmla="*/ 255436 h 433271"/>
              <a:gd name="connsiteX6" fmla="*/ 314758 w 1022680"/>
              <a:gd name="connsiteY6" fmla="*/ 206275 h 433271"/>
              <a:gd name="connsiteX7" fmla="*/ 285261 w 1022680"/>
              <a:gd name="connsiteY7" fmla="*/ 157114 h 433271"/>
              <a:gd name="connsiteX8" fmla="*/ 250877 w 1022680"/>
              <a:gd name="connsiteY8" fmla="*/ 144416 h 433271"/>
              <a:gd name="connsiteX9" fmla="*/ 171979 w 1022680"/>
              <a:gd name="connsiteY9" fmla="*/ 108565 h 433271"/>
              <a:gd name="connsiteX10" fmla="*/ 99815 w 1022680"/>
              <a:gd name="connsiteY10" fmla="*/ 40970 h 433271"/>
              <a:gd name="connsiteX11" fmla="*/ 0 w 1022680"/>
              <a:gd name="connsiteY11" fmla="*/ 0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680" h="433271">
                <a:moveTo>
                  <a:pt x="1022680" y="412753"/>
                </a:moveTo>
                <a:cubicBezTo>
                  <a:pt x="958990" y="423368"/>
                  <a:pt x="889708" y="436808"/>
                  <a:pt x="826035" y="432417"/>
                </a:cubicBezTo>
                <a:cubicBezTo>
                  <a:pt x="776019" y="428968"/>
                  <a:pt x="727712" y="412752"/>
                  <a:pt x="678551" y="402920"/>
                </a:cubicBezTo>
                <a:cubicBezTo>
                  <a:pt x="635945" y="379978"/>
                  <a:pt x="592226" y="358991"/>
                  <a:pt x="550732" y="334094"/>
                </a:cubicBezTo>
                <a:cubicBezTo>
                  <a:pt x="526556" y="319589"/>
                  <a:pt x="506783" y="298200"/>
                  <a:pt x="481906" y="284933"/>
                </a:cubicBezTo>
                <a:cubicBezTo>
                  <a:pt x="457198" y="271755"/>
                  <a:pt x="428986" y="266467"/>
                  <a:pt x="403248" y="255436"/>
                </a:cubicBezTo>
                <a:cubicBezTo>
                  <a:pt x="354547" y="234564"/>
                  <a:pt x="351334" y="230660"/>
                  <a:pt x="314758" y="206275"/>
                </a:cubicBezTo>
                <a:cubicBezTo>
                  <a:pt x="304926" y="189888"/>
                  <a:pt x="295908" y="167424"/>
                  <a:pt x="285261" y="157114"/>
                </a:cubicBezTo>
                <a:cubicBezTo>
                  <a:pt x="274614" y="146804"/>
                  <a:pt x="269757" y="152507"/>
                  <a:pt x="250877" y="144416"/>
                </a:cubicBezTo>
                <a:cubicBezTo>
                  <a:pt x="231997" y="136325"/>
                  <a:pt x="155233" y="119730"/>
                  <a:pt x="171979" y="108565"/>
                </a:cubicBezTo>
                <a:cubicBezTo>
                  <a:pt x="183898" y="48975"/>
                  <a:pt x="96941" y="112820"/>
                  <a:pt x="99815" y="40970"/>
                </a:cubicBezTo>
                <a:cubicBezTo>
                  <a:pt x="101780" y="-8152"/>
                  <a:pt x="0" y="49161"/>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C9CE1FE-9138-B6A8-33BB-CEC0403DB79A}"/>
              </a:ext>
            </a:extLst>
          </p:cNvPr>
          <p:cNvSpPr/>
          <p:nvPr/>
        </p:nvSpPr>
        <p:spPr>
          <a:xfrm>
            <a:off x="5562325" y="1952373"/>
            <a:ext cx="1333830" cy="93091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chemeClr val="tx1"/>
                </a:solidFill>
              </a:rPr>
              <a:t>H.V. P.S. (desktop)</a:t>
            </a:r>
          </a:p>
          <a:p>
            <a:pPr algn="ctr"/>
            <a:r>
              <a:rPr lang="it-IT" sz="1400">
                <a:solidFill>
                  <a:schemeClr val="tx1"/>
                </a:solidFill>
              </a:rPr>
              <a:t> 150V</a:t>
            </a:r>
          </a:p>
          <a:p>
            <a:pPr algn="ctr"/>
            <a:r>
              <a:rPr lang="it-IT" sz="1400">
                <a:solidFill>
                  <a:schemeClr val="tx1"/>
                </a:solidFill>
              </a:rPr>
              <a:t>(100 </a:t>
            </a:r>
            <a:r>
              <a:rPr lang="it-IT" sz="1400">
                <a:solidFill>
                  <a:schemeClr val="tx1"/>
                </a:solidFill>
                <a:sym typeface="Symbol" panose="05050102010706020507" pitchFamily="18" charset="2"/>
              </a:rPr>
              <a:t></a:t>
            </a:r>
            <a:r>
              <a:rPr lang="it-IT" sz="1400">
                <a:solidFill>
                  <a:schemeClr val="tx1"/>
                </a:solidFill>
              </a:rPr>
              <a:t>A)</a:t>
            </a:r>
            <a:endParaRPr lang="en-US" sz="1400">
              <a:solidFill>
                <a:schemeClr val="tx1"/>
              </a:solidFill>
            </a:endParaRPr>
          </a:p>
        </p:txBody>
      </p:sp>
      <p:sp>
        <p:nvSpPr>
          <p:cNvPr id="51" name="TextBox 50">
            <a:extLst>
              <a:ext uri="{FF2B5EF4-FFF2-40B4-BE49-F238E27FC236}">
                <a16:creationId xmlns:a16="http://schemas.microsoft.com/office/drawing/2014/main" id="{F993E1FD-4D81-5B96-90D5-B799ADC115DD}"/>
              </a:ext>
            </a:extLst>
          </p:cNvPr>
          <p:cNvSpPr txBox="1"/>
          <p:nvPr/>
        </p:nvSpPr>
        <p:spPr>
          <a:xfrm>
            <a:off x="5480223" y="2589941"/>
            <a:ext cx="300082" cy="369332"/>
          </a:xfrm>
          <a:prstGeom prst="rect">
            <a:avLst/>
          </a:prstGeom>
          <a:noFill/>
        </p:spPr>
        <p:txBody>
          <a:bodyPr wrap="none" rtlCol="0">
            <a:spAutoFit/>
          </a:bodyPr>
          <a:lstStyle/>
          <a:p>
            <a:r>
              <a:rPr lang="it-IT"/>
              <a:t>+</a:t>
            </a:r>
            <a:endParaRPr lang="en-US"/>
          </a:p>
        </p:txBody>
      </p:sp>
      <p:sp>
        <p:nvSpPr>
          <p:cNvPr id="52" name="TextBox 51">
            <a:extLst>
              <a:ext uri="{FF2B5EF4-FFF2-40B4-BE49-F238E27FC236}">
                <a16:creationId xmlns:a16="http://schemas.microsoft.com/office/drawing/2014/main" id="{6430E814-065F-9867-9271-9BB8C9277D50}"/>
              </a:ext>
            </a:extLst>
          </p:cNvPr>
          <p:cNvSpPr txBox="1"/>
          <p:nvPr/>
        </p:nvSpPr>
        <p:spPr>
          <a:xfrm>
            <a:off x="5523264" y="1906061"/>
            <a:ext cx="255198" cy="369332"/>
          </a:xfrm>
          <a:prstGeom prst="rect">
            <a:avLst/>
          </a:prstGeom>
          <a:noFill/>
        </p:spPr>
        <p:txBody>
          <a:bodyPr wrap="none" rtlCol="0">
            <a:spAutoFit/>
          </a:bodyPr>
          <a:lstStyle/>
          <a:p>
            <a:r>
              <a:rPr lang="it-IT"/>
              <a:t>-</a:t>
            </a:r>
            <a:endParaRPr lang="en-US"/>
          </a:p>
        </p:txBody>
      </p:sp>
      <p:sp>
        <p:nvSpPr>
          <p:cNvPr id="58" name="TextBox 57">
            <a:extLst>
              <a:ext uri="{FF2B5EF4-FFF2-40B4-BE49-F238E27FC236}">
                <a16:creationId xmlns:a16="http://schemas.microsoft.com/office/drawing/2014/main" id="{A02091AE-9ABC-54BA-C808-9C39FC9C2033}"/>
              </a:ext>
            </a:extLst>
          </p:cNvPr>
          <p:cNvSpPr txBox="1"/>
          <p:nvPr/>
        </p:nvSpPr>
        <p:spPr>
          <a:xfrm>
            <a:off x="1877884" y="239996"/>
            <a:ext cx="8645319" cy="461665"/>
          </a:xfrm>
          <a:prstGeom prst="rect">
            <a:avLst/>
          </a:prstGeom>
          <a:noFill/>
        </p:spPr>
        <p:txBody>
          <a:bodyPr wrap="square" rtlCol="0">
            <a:spAutoFit/>
          </a:bodyPr>
          <a:lstStyle/>
          <a:p>
            <a:r>
              <a:rPr lang="it-IT" sz="2400">
                <a:highlight>
                  <a:srgbClr val="FFFF00"/>
                </a:highlight>
              </a:rPr>
              <a:t>BLOCK SCHEME OF THE CURRENT CONFIGURATION: ADAMO</a:t>
            </a:r>
            <a:endParaRPr lang="en-US" sz="2400">
              <a:highlight>
                <a:srgbClr val="FFFF00"/>
              </a:highlight>
            </a:endParaRPr>
          </a:p>
        </p:txBody>
      </p:sp>
      <p:sp>
        <p:nvSpPr>
          <p:cNvPr id="59" name="TextBox 58">
            <a:extLst>
              <a:ext uri="{FF2B5EF4-FFF2-40B4-BE49-F238E27FC236}">
                <a16:creationId xmlns:a16="http://schemas.microsoft.com/office/drawing/2014/main" id="{B7A91139-547C-9E47-B48A-5800A90D6267}"/>
              </a:ext>
            </a:extLst>
          </p:cNvPr>
          <p:cNvSpPr txBox="1"/>
          <p:nvPr/>
        </p:nvSpPr>
        <p:spPr>
          <a:xfrm>
            <a:off x="1187196" y="1653533"/>
            <a:ext cx="1553496" cy="646331"/>
          </a:xfrm>
          <a:prstGeom prst="rect">
            <a:avLst/>
          </a:prstGeom>
          <a:noFill/>
        </p:spPr>
        <p:txBody>
          <a:bodyPr wrap="square" rtlCol="0">
            <a:spAutoFit/>
          </a:bodyPr>
          <a:lstStyle/>
          <a:p>
            <a:r>
              <a:rPr lang="it-IT"/>
              <a:t>TRACCIATORE AL SILICIO</a:t>
            </a:r>
            <a:endParaRPr lang="en-US"/>
          </a:p>
        </p:txBody>
      </p:sp>
      <p:sp>
        <p:nvSpPr>
          <p:cNvPr id="2" name="Rectangle 1">
            <a:extLst>
              <a:ext uri="{FF2B5EF4-FFF2-40B4-BE49-F238E27FC236}">
                <a16:creationId xmlns:a16="http://schemas.microsoft.com/office/drawing/2014/main" id="{8A028EDA-EF46-5AFC-21A7-5E61E29C7C94}"/>
              </a:ext>
            </a:extLst>
          </p:cNvPr>
          <p:cNvSpPr/>
          <p:nvPr/>
        </p:nvSpPr>
        <p:spPr>
          <a:xfrm>
            <a:off x="844424" y="4500257"/>
            <a:ext cx="1604809" cy="51151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tx1"/>
                </a:solidFill>
              </a:rPr>
              <a:t>Trigger scintillator 2</a:t>
            </a:r>
            <a:endParaRPr lang="en-US" sz="1600">
              <a:solidFill>
                <a:schemeClr val="tx1"/>
              </a:solidFill>
            </a:endParaRPr>
          </a:p>
        </p:txBody>
      </p:sp>
      <p:sp>
        <p:nvSpPr>
          <p:cNvPr id="3" name="Rectangle 2">
            <a:extLst>
              <a:ext uri="{FF2B5EF4-FFF2-40B4-BE49-F238E27FC236}">
                <a16:creationId xmlns:a16="http://schemas.microsoft.com/office/drawing/2014/main" id="{D4BA4DD2-9FAC-915F-41D1-FC6CF35BDEB5}"/>
              </a:ext>
            </a:extLst>
          </p:cNvPr>
          <p:cNvSpPr/>
          <p:nvPr/>
        </p:nvSpPr>
        <p:spPr>
          <a:xfrm>
            <a:off x="5387536" y="1152144"/>
            <a:ext cx="1600226" cy="67531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chemeClr val="tx1"/>
                </a:solidFill>
              </a:rPr>
              <a:t>L.V. P.S. (desktop)</a:t>
            </a:r>
          </a:p>
          <a:p>
            <a:pPr algn="ctr"/>
            <a:r>
              <a:rPr lang="it-IT" sz="1400">
                <a:solidFill>
                  <a:schemeClr val="tx1"/>
                </a:solidFill>
              </a:rPr>
              <a:t> -2.5V (3A), </a:t>
            </a:r>
          </a:p>
          <a:p>
            <a:pPr algn="ctr"/>
            <a:r>
              <a:rPr lang="it-IT" sz="1400">
                <a:solidFill>
                  <a:schemeClr val="tx1"/>
                </a:solidFill>
              </a:rPr>
              <a:t>+2.5V (1A) floating</a:t>
            </a:r>
            <a:endParaRPr lang="en-US" sz="1400">
              <a:solidFill>
                <a:schemeClr val="tx1"/>
              </a:solidFill>
            </a:endParaRPr>
          </a:p>
        </p:txBody>
      </p:sp>
      <p:sp>
        <p:nvSpPr>
          <p:cNvPr id="5" name="Freeform: Shape 4">
            <a:extLst>
              <a:ext uri="{FF2B5EF4-FFF2-40B4-BE49-F238E27FC236}">
                <a16:creationId xmlns:a16="http://schemas.microsoft.com/office/drawing/2014/main" id="{12E6CB6D-4939-7CD4-CADB-2E5CE84A63C3}"/>
              </a:ext>
            </a:extLst>
          </p:cNvPr>
          <p:cNvSpPr/>
          <p:nvPr/>
        </p:nvSpPr>
        <p:spPr>
          <a:xfrm flipH="1">
            <a:off x="4869586" y="1503800"/>
            <a:ext cx="528874" cy="98858"/>
          </a:xfrm>
          <a:custGeom>
            <a:avLst/>
            <a:gdLst>
              <a:gd name="connsiteX0" fmla="*/ 737419 w 737419"/>
              <a:gd name="connsiteY0" fmla="*/ 639097 h 659615"/>
              <a:gd name="connsiteX1" fmla="*/ 540774 w 737419"/>
              <a:gd name="connsiteY1" fmla="*/ 658761 h 659615"/>
              <a:gd name="connsiteX2" fmla="*/ 393290 w 737419"/>
              <a:gd name="connsiteY2" fmla="*/ 629264 h 659615"/>
              <a:gd name="connsiteX3" fmla="*/ 265471 w 737419"/>
              <a:gd name="connsiteY3" fmla="*/ 560438 h 659615"/>
              <a:gd name="connsiteX4" fmla="*/ 196645 w 737419"/>
              <a:gd name="connsiteY4" fmla="*/ 511277 h 659615"/>
              <a:gd name="connsiteX5" fmla="*/ 117987 w 737419"/>
              <a:gd name="connsiteY5" fmla="*/ 481780 h 659615"/>
              <a:gd name="connsiteX6" fmla="*/ 29497 w 737419"/>
              <a:gd name="connsiteY6" fmla="*/ 432619 h 659615"/>
              <a:gd name="connsiteX7" fmla="*/ 0 w 737419"/>
              <a:gd name="connsiteY7" fmla="*/ 383458 h 659615"/>
              <a:gd name="connsiteX8" fmla="*/ 29497 w 737419"/>
              <a:gd name="connsiteY8" fmla="*/ 344129 h 659615"/>
              <a:gd name="connsiteX9" fmla="*/ 98322 w 737419"/>
              <a:gd name="connsiteY9" fmla="*/ 294967 h 659615"/>
              <a:gd name="connsiteX10" fmla="*/ 117987 w 737419"/>
              <a:gd name="connsiteY10" fmla="*/ 147484 h 659615"/>
              <a:gd name="connsiteX11" fmla="*/ 117987 w 737419"/>
              <a:gd name="connsiteY11" fmla="*/ 0 h 659615"/>
              <a:gd name="connsiteX0" fmla="*/ 852083 w 852083"/>
              <a:gd name="connsiteY0" fmla="*/ 639097 h 659615"/>
              <a:gd name="connsiteX1" fmla="*/ 655438 w 852083"/>
              <a:gd name="connsiteY1" fmla="*/ 658761 h 659615"/>
              <a:gd name="connsiteX2" fmla="*/ 507954 w 852083"/>
              <a:gd name="connsiteY2" fmla="*/ 629264 h 659615"/>
              <a:gd name="connsiteX3" fmla="*/ 380135 w 852083"/>
              <a:gd name="connsiteY3" fmla="*/ 560438 h 659615"/>
              <a:gd name="connsiteX4" fmla="*/ 311309 w 852083"/>
              <a:gd name="connsiteY4" fmla="*/ 511277 h 659615"/>
              <a:gd name="connsiteX5" fmla="*/ 232651 w 852083"/>
              <a:gd name="connsiteY5" fmla="*/ 481780 h 659615"/>
              <a:gd name="connsiteX6" fmla="*/ 144161 w 852083"/>
              <a:gd name="connsiteY6" fmla="*/ 432619 h 659615"/>
              <a:gd name="connsiteX7" fmla="*/ 114664 w 852083"/>
              <a:gd name="connsiteY7" fmla="*/ 383458 h 659615"/>
              <a:gd name="connsiteX8" fmla="*/ 144161 w 852083"/>
              <a:gd name="connsiteY8" fmla="*/ 344129 h 659615"/>
              <a:gd name="connsiteX9" fmla="*/ 1382 w 852083"/>
              <a:gd name="connsiteY9" fmla="*/ 334909 h 659615"/>
              <a:gd name="connsiteX10" fmla="*/ 232651 w 852083"/>
              <a:gd name="connsiteY10" fmla="*/ 147484 h 659615"/>
              <a:gd name="connsiteX11" fmla="*/ 232651 w 852083"/>
              <a:gd name="connsiteY11" fmla="*/ 0 h 659615"/>
              <a:gd name="connsiteX0" fmla="*/ 853073 w 853073"/>
              <a:gd name="connsiteY0" fmla="*/ 639097 h 659615"/>
              <a:gd name="connsiteX1" fmla="*/ 656428 w 853073"/>
              <a:gd name="connsiteY1" fmla="*/ 658761 h 659615"/>
              <a:gd name="connsiteX2" fmla="*/ 508944 w 853073"/>
              <a:gd name="connsiteY2" fmla="*/ 629264 h 659615"/>
              <a:gd name="connsiteX3" fmla="*/ 381125 w 853073"/>
              <a:gd name="connsiteY3" fmla="*/ 560438 h 659615"/>
              <a:gd name="connsiteX4" fmla="*/ 312299 w 853073"/>
              <a:gd name="connsiteY4" fmla="*/ 511277 h 659615"/>
              <a:gd name="connsiteX5" fmla="*/ 233641 w 853073"/>
              <a:gd name="connsiteY5" fmla="*/ 481780 h 659615"/>
              <a:gd name="connsiteX6" fmla="*/ 145151 w 853073"/>
              <a:gd name="connsiteY6" fmla="*/ 432619 h 659615"/>
              <a:gd name="connsiteX7" fmla="*/ 115654 w 853073"/>
              <a:gd name="connsiteY7" fmla="*/ 383458 h 659615"/>
              <a:gd name="connsiteX8" fmla="*/ 81270 w 853073"/>
              <a:gd name="connsiteY8" fmla="*/ 370760 h 659615"/>
              <a:gd name="connsiteX9" fmla="*/ 2372 w 853073"/>
              <a:gd name="connsiteY9" fmla="*/ 334909 h 659615"/>
              <a:gd name="connsiteX10" fmla="*/ 233641 w 853073"/>
              <a:gd name="connsiteY10" fmla="*/ 147484 h 659615"/>
              <a:gd name="connsiteX11" fmla="*/ 233641 w 853073"/>
              <a:gd name="connsiteY11" fmla="*/ 0 h 659615"/>
              <a:gd name="connsiteX0" fmla="*/ 922934 w 922934"/>
              <a:gd name="connsiteY0" fmla="*/ 639097 h 659615"/>
              <a:gd name="connsiteX1" fmla="*/ 726289 w 922934"/>
              <a:gd name="connsiteY1" fmla="*/ 658761 h 659615"/>
              <a:gd name="connsiteX2" fmla="*/ 578805 w 922934"/>
              <a:gd name="connsiteY2" fmla="*/ 629264 h 659615"/>
              <a:gd name="connsiteX3" fmla="*/ 450986 w 922934"/>
              <a:gd name="connsiteY3" fmla="*/ 560438 h 659615"/>
              <a:gd name="connsiteX4" fmla="*/ 382160 w 922934"/>
              <a:gd name="connsiteY4" fmla="*/ 511277 h 659615"/>
              <a:gd name="connsiteX5" fmla="*/ 303502 w 922934"/>
              <a:gd name="connsiteY5" fmla="*/ 481780 h 659615"/>
              <a:gd name="connsiteX6" fmla="*/ 215012 w 922934"/>
              <a:gd name="connsiteY6" fmla="*/ 432619 h 659615"/>
              <a:gd name="connsiteX7" fmla="*/ 185515 w 922934"/>
              <a:gd name="connsiteY7" fmla="*/ 383458 h 659615"/>
              <a:gd name="connsiteX8" fmla="*/ 151131 w 922934"/>
              <a:gd name="connsiteY8" fmla="*/ 370760 h 659615"/>
              <a:gd name="connsiteX9" fmla="*/ 72233 w 922934"/>
              <a:gd name="connsiteY9" fmla="*/ 334909 h 659615"/>
              <a:gd name="connsiteX10" fmla="*/ 69 w 922934"/>
              <a:gd name="connsiteY10" fmla="*/ 267314 h 659615"/>
              <a:gd name="connsiteX11" fmla="*/ 303502 w 922934"/>
              <a:gd name="connsiteY11" fmla="*/ 0 h 659615"/>
              <a:gd name="connsiteX0" fmla="*/ 1022680 w 1022680"/>
              <a:gd name="connsiteY0" fmla="*/ 412753 h 433271"/>
              <a:gd name="connsiteX1" fmla="*/ 826035 w 1022680"/>
              <a:gd name="connsiteY1" fmla="*/ 432417 h 433271"/>
              <a:gd name="connsiteX2" fmla="*/ 678551 w 1022680"/>
              <a:gd name="connsiteY2" fmla="*/ 402920 h 433271"/>
              <a:gd name="connsiteX3" fmla="*/ 550732 w 1022680"/>
              <a:gd name="connsiteY3" fmla="*/ 334094 h 433271"/>
              <a:gd name="connsiteX4" fmla="*/ 481906 w 1022680"/>
              <a:gd name="connsiteY4" fmla="*/ 284933 h 433271"/>
              <a:gd name="connsiteX5" fmla="*/ 403248 w 1022680"/>
              <a:gd name="connsiteY5" fmla="*/ 255436 h 433271"/>
              <a:gd name="connsiteX6" fmla="*/ 314758 w 1022680"/>
              <a:gd name="connsiteY6" fmla="*/ 206275 h 433271"/>
              <a:gd name="connsiteX7" fmla="*/ 285261 w 1022680"/>
              <a:gd name="connsiteY7" fmla="*/ 157114 h 433271"/>
              <a:gd name="connsiteX8" fmla="*/ 250877 w 1022680"/>
              <a:gd name="connsiteY8" fmla="*/ 144416 h 433271"/>
              <a:gd name="connsiteX9" fmla="*/ 171979 w 1022680"/>
              <a:gd name="connsiteY9" fmla="*/ 108565 h 433271"/>
              <a:gd name="connsiteX10" fmla="*/ 99815 w 1022680"/>
              <a:gd name="connsiteY10" fmla="*/ 40970 h 433271"/>
              <a:gd name="connsiteX11" fmla="*/ 0 w 1022680"/>
              <a:gd name="connsiteY11" fmla="*/ 0 h 43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680" h="433271">
                <a:moveTo>
                  <a:pt x="1022680" y="412753"/>
                </a:moveTo>
                <a:cubicBezTo>
                  <a:pt x="958990" y="423368"/>
                  <a:pt x="889708" y="436808"/>
                  <a:pt x="826035" y="432417"/>
                </a:cubicBezTo>
                <a:cubicBezTo>
                  <a:pt x="776019" y="428968"/>
                  <a:pt x="727712" y="412752"/>
                  <a:pt x="678551" y="402920"/>
                </a:cubicBezTo>
                <a:cubicBezTo>
                  <a:pt x="635945" y="379978"/>
                  <a:pt x="592226" y="358991"/>
                  <a:pt x="550732" y="334094"/>
                </a:cubicBezTo>
                <a:cubicBezTo>
                  <a:pt x="526556" y="319589"/>
                  <a:pt x="506783" y="298200"/>
                  <a:pt x="481906" y="284933"/>
                </a:cubicBezTo>
                <a:cubicBezTo>
                  <a:pt x="457198" y="271755"/>
                  <a:pt x="428986" y="266467"/>
                  <a:pt x="403248" y="255436"/>
                </a:cubicBezTo>
                <a:cubicBezTo>
                  <a:pt x="354547" y="234564"/>
                  <a:pt x="351334" y="230660"/>
                  <a:pt x="314758" y="206275"/>
                </a:cubicBezTo>
                <a:cubicBezTo>
                  <a:pt x="304926" y="189888"/>
                  <a:pt x="295908" y="167424"/>
                  <a:pt x="285261" y="157114"/>
                </a:cubicBezTo>
                <a:cubicBezTo>
                  <a:pt x="274614" y="146804"/>
                  <a:pt x="269757" y="152507"/>
                  <a:pt x="250877" y="144416"/>
                </a:cubicBezTo>
                <a:cubicBezTo>
                  <a:pt x="231997" y="136325"/>
                  <a:pt x="155233" y="119730"/>
                  <a:pt x="171979" y="108565"/>
                </a:cubicBezTo>
                <a:cubicBezTo>
                  <a:pt x="183898" y="48975"/>
                  <a:pt x="96941" y="112820"/>
                  <a:pt x="99815" y="40970"/>
                </a:cubicBezTo>
                <a:cubicBezTo>
                  <a:pt x="101780" y="-8152"/>
                  <a:pt x="0" y="49161"/>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a:extLst>
              <a:ext uri="{FF2B5EF4-FFF2-40B4-BE49-F238E27FC236}">
                <a16:creationId xmlns:a16="http://schemas.microsoft.com/office/drawing/2014/main" id="{94B3C97D-CBDA-6D06-8754-A8804B91D94D}"/>
              </a:ext>
            </a:extLst>
          </p:cNvPr>
          <p:cNvSpPr/>
          <p:nvPr/>
        </p:nvSpPr>
        <p:spPr>
          <a:xfrm>
            <a:off x="7579908" y="3874854"/>
            <a:ext cx="2017776" cy="2488876"/>
          </a:xfrm>
          <a:prstGeom prst="cub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NIM</a:t>
            </a:r>
          </a:p>
          <a:p>
            <a:pPr algn="ctr"/>
            <a:r>
              <a:rPr lang="it-IT">
                <a:solidFill>
                  <a:schemeClr val="tx1"/>
                </a:solidFill>
              </a:rPr>
              <a:t>crate</a:t>
            </a:r>
            <a:endParaRPr lang="en-US">
              <a:solidFill>
                <a:schemeClr val="tx1"/>
              </a:solidFill>
            </a:endParaRPr>
          </a:p>
        </p:txBody>
      </p:sp>
      <p:sp>
        <p:nvSpPr>
          <p:cNvPr id="14" name="Rectangle 13">
            <a:extLst>
              <a:ext uri="{FF2B5EF4-FFF2-40B4-BE49-F238E27FC236}">
                <a16:creationId xmlns:a16="http://schemas.microsoft.com/office/drawing/2014/main" id="{420376B9-46D8-4560-4F1E-1BDE95FB2806}"/>
              </a:ext>
            </a:extLst>
          </p:cNvPr>
          <p:cNvSpPr/>
          <p:nvPr/>
        </p:nvSpPr>
        <p:spPr>
          <a:xfrm>
            <a:off x="870584" y="1063824"/>
            <a:ext cx="1604809" cy="51896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tx1"/>
                </a:solidFill>
              </a:rPr>
              <a:t>Trigger scintillator 1</a:t>
            </a:r>
            <a:endParaRPr lang="en-US" sz="1600">
              <a:solidFill>
                <a:schemeClr val="tx1"/>
              </a:solidFill>
            </a:endParaRPr>
          </a:p>
        </p:txBody>
      </p:sp>
      <p:cxnSp>
        <p:nvCxnSpPr>
          <p:cNvPr id="17" name="Connector: Elbow 16">
            <a:extLst>
              <a:ext uri="{FF2B5EF4-FFF2-40B4-BE49-F238E27FC236}">
                <a16:creationId xmlns:a16="http://schemas.microsoft.com/office/drawing/2014/main" id="{DC3809C4-3211-2CA2-7381-D7903A64BF21}"/>
              </a:ext>
            </a:extLst>
          </p:cNvPr>
          <p:cNvCxnSpPr>
            <a:cxnSpLocks/>
            <a:stCxn id="14" idx="1"/>
          </p:cNvCxnSpPr>
          <p:nvPr/>
        </p:nvCxnSpPr>
        <p:spPr>
          <a:xfrm rot="10800000" flipV="1">
            <a:off x="409580" y="1323304"/>
            <a:ext cx="461005" cy="463934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1DA25A12-062B-BBA3-C1D7-81FC89BD3776}"/>
              </a:ext>
            </a:extLst>
          </p:cNvPr>
          <p:cNvCxnSpPr>
            <a:cxnSpLocks/>
            <a:stCxn id="2" idx="1"/>
          </p:cNvCxnSpPr>
          <p:nvPr/>
        </p:nvCxnSpPr>
        <p:spPr>
          <a:xfrm rot="10800000" flipV="1">
            <a:off x="675130" y="4756014"/>
            <a:ext cx="169294" cy="104618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2473D78-FD1B-B549-57B3-75738B50B335}"/>
              </a:ext>
            </a:extLst>
          </p:cNvPr>
          <p:cNvCxnSpPr/>
          <p:nvPr/>
        </p:nvCxnSpPr>
        <p:spPr>
          <a:xfrm>
            <a:off x="409575" y="5962649"/>
            <a:ext cx="7170333" cy="0"/>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D5E0A64-5C18-4814-6778-0C9C75A7AD3E}"/>
              </a:ext>
            </a:extLst>
          </p:cNvPr>
          <p:cNvCxnSpPr/>
          <p:nvPr/>
        </p:nvCxnSpPr>
        <p:spPr>
          <a:xfrm>
            <a:off x="675130" y="5802202"/>
            <a:ext cx="6904778" cy="0"/>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C4A25B6-DD45-F4B4-B84D-EB06B58366AE}"/>
              </a:ext>
            </a:extLst>
          </p:cNvPr>
          <p:cNvCxnSpPr/>
          <p:nvPr/>
        </p:nvCxnSpPr>
        <p:spPr>
          <a:xfrm flipV="1">
            <a:off x="8429625" y="3500996"/>
            <a:ext cx="0" cy="358786"/>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FC6E5CA-2679-9B5F-876C-7332BD2DF2DD}"/>
              </a:ext>
            </a:extLst>
          </p:cNvPr>
          <p:cNvCxnSpPr>
            <a:cxnSpLocks/>
          </p:cNvCxnSpPr>
          <p:nvPr/>
        </p:nvCxnSpPr>
        <p:spPr>
          <a:xfrm flipH="1" flipV="1">
            <a:off x="7036649" y="3673946"/>
            <a:ext cx="1392976" cy="200908"/>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140C75D-A327-6A57-F108-720F8A6B4D21}"/>
              </a:ext>
            </a:extLst>
          </p:cNvPr>
          <p:cNvSpPr txBox="1"/>
          <p:nvPr/>
        </p:nvSpPr>
        <p:spPr>
          <a:xfrm>
            <a:off x="8145772" y="3874854"/>
            <a:ext cx="757259" cy="338554"/>
          </a:xfrm>
          <a:prstGeom prst="rect">
            <a:avLst/>
          </a:prstGeom>
          <a:noFill/>
        </p:spPr>
        <p:txBody>
          <a:bodyPr wrap="none" rtlCol="0">
            <a:spAutoFit/>
          </a:bodyPr>
          <a:lstStyle/>
          <a:p>
            <a:r>
              <a:rPr lang="it-IT" sz="1600"/>
              <a:t>Trigger</a:t>
            </a:r>
            <a:endParaRPr lang="en-US" sz="1600"/>
          </a:p>
        </p:txBody>
      </p:sp>
      <p:cxnSp>
        <p:nvCxnSpPr>
          <p:cNvPr id="32" name="Straight Arrow Connector 31">
            <a:extLst>
              <a:ext uri="{FF2B5EF4-FFF2-40B4-BE49-F238E27FC236}">
                <a16:creationId xmlns:a16="http://schemas.microsoft.com/office/drawing/2014/main" id="{E041E6DC-A19D-A8ED-0F35-B8CD559DDEFD}"/>
              </a:ext>
            </a:extLst>
          </p:cNvPr>
          <p:cNvCxnSpPr>
            <a:cxnSpLocks/>
          </p:cNvCxnSpPr>
          <p:nvPr/>
        </p:nvCxnSpPr>
        <p:spPr>
          <a:xfrm flipH="1">
            <a:off x="9575396" y="4507705"/>
            <a:ext cx="477115" cy="0"/>
          </a:xfrm>
          <a:prstGeom prst="straightConnector1">
            <a:avLst/>
          </a:prstGeom>
          <a:ln>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44AA9E-A8A4-833B-B580-574BACDACC0C}"/>
              </a:ext>
            </a:extLst>
          </p:cNvPr>
          <p:cNvCxnSpPr>
            <a:cxnSpLocks/>
          </p:cNvCxnSpPr>
          <p:nvPr/>
        </p:nvCxnSpPr>
        <p:spPr>
          <a:xfrm flipH="1">
            <a:off x="5395158" y="2096069"/>
            <a:ext cx="17867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3CD152-0E96-4E91-920E-CA06CCCB5AF8}"/>
              </a:ext>
            </a:extLst>
          </p:cNvPr>
          <p:cNvCxnSpPr/>
          <p:nvPr/>
        </p:nvCxnSpPr>
        <p:spPr>
          <a:xfrm>
            <a:off x="5405980" y="2096069"/>
            <a:ext cx="0" cy="13663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C77FCEF6-E14F-E18C-DF4F-7F19C4D61AA0}"/>
              </a:ext>
            </a:extLst>
          </p:cNvPr>
          <p:cNvSpPr/>
          <p:nvPr/>
        </p:nvSpPr>
        <p:spPr>
          <a:xfrm rot="10800000">
            <a:off x="5289441" y="2251266"/>
            <a:ext cx="228473" cy="1620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3AD7B6F-A5B1-F457-E9CE-F7F7513C13F4}"/>
              </a:ext>
            </a:extLst>
          </p:cNvPr>
          <p:cNvSpPr txBox="1"/>
          <p:nvPr/>
        </p:nvSpPr>
        <p:spPr>
          <a:xfrm rot="16200000">
            <a:off x="9960515" y="3597073"/>
            <a:ext cx="1620104" cy="646331"/>
          </a:xfrm>
          <a:prstGeom prst="rect">
            <a:avLst/>
          </a:prstGeom>
          <a:noFill/>
        </p:spPr>
        <p:txBody>
          <a:bodyPr wrap="square" rtlCol="0">
            <a:spAutoFit/>
          </a:bodyPr>
          <a:lstStyle/>
          <a:p>
            <a:pPr algn="ctr"/>
            <a:r>
              <a:rPr lang="it-IT"/>
              <a:t>PC STANDARD</a:t>
            </a:r>
          </a:p>
          <a:p>
            <a:pPr algn="ctr"/>
            <a:r>
              <a:rPr lang="it-IT"/>
              <a:t>DAQ</a:t>
            </a:r>
            <a:endParaRPr lang="en-US"/>
          </a:p>
        </p:txBody>
      </p:sp>
      <p:sp>
        <p:nvSpPr>
          <p:cNvPr id="24" name="Date Placeholder 23">
            <a:extLst>
              <a:ext uri="{FF2B5EF4-FFF2-40B4-BE49-F238E27FC236}">
                <a16:creationId xmlns:a16="http://schemas.microsoft.com/office/drawing/2014/main" id="{EA56BA5F-D0F0-5A86-D820-C91856578AA1}"/>
              </a:ext>
            </a:extLst>
          </p:cNvPr>
          <p:cNvSpPr>
            <a:spLocks noGrp="1"/>
          </p:cNvSpPr>
          <p:nvPr>
            <p:ph type="dt" sz="half" idx="10"/>
          </p:nvPr>
        </p:nvSpPr>
        <p:spPr/>
        <p:txBody>
          <a:bodyPr/>
          <a:lstStyle/>
          <a:p>
            <a:r>
              <a:rPr lang="en-US"/>
              <a:t>23 February 2024</a:t>
            </a:r>
          </a:p>
        </p:txBody>
      </p:sp>
      <p:sp>
        <p:nvSpPr>
          <p:cNvPr id="26" name="Footer Placeholder 25">
            <a:extLst>
              <a:ext uri="{FF2B5EF4-FFF2-40B4-BE49-F238E27FC236}">
                <a16:creationId xmlns:a16="http://schemas.microsoft.com/office/drawing/2014/main" id="{71DE379A-7C73-6F2F-A91B-9A8B591A9291}"/>
              </a:ext>
            </a:extLst>
          </p:cNvPr>
          <p:cNvSpPr>
            <a:spLocks noGrp="1"/>
          </p:cNvSpPr>
          <p:nvPr>
            <p:ph type="ftr" sz="quarter" idx="11"/>
          </p:nvPr>
        </p:nvSpPr>
        <p:spPr/>
        <p:txBody>
          <a:bodyPr/>
          <a:lstStyle/>
          <a:p>
            <a:r>
              <a:rPr lang="en-US"/>
              <a:t>ACROMASS kick-off meeting - L. Bonechi (INFN Firenze)</a:t>
            </a:r>
          </a:p>
        </p:txBody>
      </p:sp>
      <p:sp>
        <p:nvSpPr>
          <p:cNvPr id="28" name="Slide Number Placeholder 27">
            <a:extLst>
              <a:ext uri="{FF2B5EF4-FFF2-40B4-BE49-F238E27FC236}">
                <a16:creationId xmlns:a16="http://schemas.microsoft.com/office/drawing/2014/main" id="{B594646C-B95D-5BE8-9F9A-32DDE53A43D7}"/>
              </a:ext>
            </a:extLst>
          </p:cNvPr>
          <p:cNvSpPr>
            <a:spLocks noGrp="1"/>
          </p:cNvSpPr>
          <p:nvPr>
            <p:ph type="sldNum" sz="quarter" idx="12"/>
          </p:nvPr>
        </p:nvSpPr>
        <p:spPr/>
        <p:txBody>
          <a:bodyPr/>
          <a:lstStyle/>
          <a:p>
            <a:fld id="{53581369-FC2F-4B0C-936F-3A4AD98AE2A2}" type="slidenum">
              <a:rPr lang="en-US" smtClean="0"/>
              <a:t>19</a:t>
            </a:fld>
            <a:endParaRPr lang="en-US"/>
          </a:p>
        </p:txBody>
      </p:sp>
      <p:sp>
        <p:nvSpPr>
          <p:cNvPr id="65" name="Freeform: Shape 64">
            <a:extLst>
              <a:ext uri="{FF2B5EF4-FFF2-40B4-BE49-F238E27FC236}">
                <a16:creationId xmlns:a16="http://schemas.microsoft.com/office/drawing/2014/main" id="{7A7F883D-673B-51D8-F589-FF74D8890FA8}"/>
              </a:ext>
            </a:extLst>
          </p:cNvPr>
          <p:cNvSpPr/>
          <p:nvPr/>
        </p:nvSpPr>
        <p:spPr>
          <a:xfrm>
            <a:off x="4893276" y="1927654"/>
            <a:ext cx="679621" cy="123568"/>
          </a:xfrm>
          <a:custGeom>
            <a:avLst/>
            <a:gdLst>
              <a:gd name="connsiteX0" fmla="*/ 0 w 679621"/>
              <a:gd name="connsiteY0" fmla="*/ 0 h 123568"/>
              <a:gd name="connsiteX1" fmla="*/ 679621 w 679621"/>
              <a:gd name="connsiteY1" fmla="*/ 123568 h 123568"/>
            </a:gdLst>
            <a:ahLst/>
            <a:cxnLst>
              <a:cxn ang="0">
                <a:pos x="connsiteX0" y="connsiteY0"/>
              </a:cxn>
              <a:cxn ang="0">
                <a:pos x="connsiteX1" y="connsiteY1"/>
              </a:cxn>
            </a:cxnLst>
            <a:rect l="l" t="t" r="r" b="b"/>
            <a:pathLst>
              <a:path w="679621" h="123568">
                <a:moveTo>
                  <a:pt x="0" y="0"/>
                </a:moveTo>
                <a:lnTo>
                  <a:pt x="679621" y="123568"/>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D4D6380A-54EE-EB1C-3AF1-74CDAEB72617}"/>
              </a:ext>
            </a:extLst>
          </p:cNvPr>
          <p:cNvSpPr/>
          <p:nvPr/>
        </p:nvSpPr>
        <p:spPr>
          <a:xfrm>
            <a:off x="4822797" y="2603364"/>
            <a:ext cx="805395" cy="1894495"/>
          </a:xfrm>
          <a:custGeom>
            <a:avLst/>
            <a:gdLst>
              <a:gd name="connsiteX0" fmla="*/ 45765 w 805395"/>
              <a:gd name="connsiteY0" fmla="*/ 1894495 h 1894495"/>
              <a:gd name="connsiteX1" fmla="*/ 144619 w 805395"/>
              <a:gd name="connsiteY1" fmla="*/ 1635004 h 1894495"/>
              <a:gd name="connsiteX2" fmla="*/ 8695 w 805395"/>
              <a:gd name="connsiteY2" fmla="*/ 918312 h 1894495"/>
              <a:gd name="connsiteX3" fmla="*/ 45765 w 805395"/>
              <a:gd name="connsiteY3" fmla="*/ 411685 h 1894495"/>
              <a:gd name="connsiteX4" fmla="*/ 305257 w 805395"/>
              <a:gd name="connsiteY4" fmla="*/ 152193 h 1894495"/>
              <a:gd name="connsiteX5" fmla="*/ 750100 w 805395"/>
              <a:gd name="connsiteY5" fmla="*/ 78052 h 189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95" h="1894495">
                <a:moveTo>
                  <a:pt x="45765" y="1894495"/>
                </a:moveTo>
                <a:cubicBezTo>
                  <a:pt x="98281" y="1846098"/>
                  <a:pt x="150797" y="1797701"/>
                  <a:pt x="144619" y="1635004"/>
                </a:cubicBezTo>
                <a:cubicBezTo>
                  <a:pt x="138441" y="1472307"/>
                  <a:pt x="25171" y="1122198"/>
                  <a:pt x="8695" y="918312"/>
                </a:cubicBezTo>
                <a:cubicBezTo>
                  <a:pt x="-7781" y="714426"/>
                  <a:pt x="-3662" y="539371"/>
                  <a:pt x="45765" y="411685"/>
                </a:cubicBezTo>
                <a:cubicBezTo>
                  <a:pt x="95192" y="283998"/>
                  <a:pt x="187868" y="207799"/>
                  <a:pt x="305257" y="152193"/>
                </a:cubicBezTo>
                <a:cubicBezTo>
                  <a:pt x="422646" y="96587"/>
                  <a:pt x="980760" y="-111418"/>
                  <a:pt x="750100" y="7805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71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62AB18-AC51-30B0-CEB4-BB1BB6FBFFDC}"/>
              </a:ext>
            </a:extLst>
          </p:cNvPr>
          <p:cNvSpPr>
            <a:spLocks noGrp="1"/>
          </p:cNvSpPr>
          <p:nvPr>
            <p:ph type="title"/>
          </p:nvPr>
        </p:nvSpPr>
        <p:spPr>
          <a:xfrm>
            <a:off x="312420" y="315964"/>
            <a:ext cx="11567160" cy="814747"/>
          </a:xfrm>
        </p:spPr>
        <p:txBody>
          <a:bodyPr>
            <a:normAutofit fontScale="90000"/>
          </a:bodyPr>
          <a:lstStyle/>
          <a:p>
            <a:r>
              <a:rPr lang="it-IT"/>
              <a:t>International relevance of the ACROMASS proposal</a:t>
            </a:r>
            <a:endParaRPr lang="en-US"/>
          </a:p>
        </p:txBody>
      </p:sp>
      <p:grpSp>
        <p:nvGrpSpPr>
          <p:cNvPr id="8" name="Group 7">
            <a:extLst>
              <a:ext uri="{FF2B5EF4-FFF2-40B4-BE49-F238E27FC236}">
                <a16:creationId xmlns:a16="http://schemas.microsoft.com/office/drawing/2014/main" id="{4B5FCAF3-BF8D-F7A5-AB2B-0DBCFF0B63D3}"/>
              </a:ext>
            </a:extLst>
          </p:cNvPr>
          <p:cNvGrpSpPr/>
          <p:nvPr/>
        </p:nvGrpSpPr>
        <p:grpSpPr>
          <a:xfrm>
            <a:off x="312420" y="1808479"/>
            <a:ext cx="6491503" cy="4621818"/>
            <a:chOff x="786809" y="1457720"/>
            <a:chExt cx="4315781" cy="4106282"/>
          </a:xfrm>
        </p:grpSpPr>
        <p:sp>
          <p:nvSpPr>
            <p:cNvPr id="9" name="Rectangle 8">
              <a:extLst>
                <a:ext uri="{FF2B5EF4-FFF2-40B4-BE49-F238E27FC236}">
                  <a16:creationId xmlns:a16="http://schemas.microsoft.com/office/drawing/2014/main" id="{59121602-97FF-F48F-0244-E44F7B1C5EDE}"/>
                </a:ext>
              </a:extLst>
            </p:cNvPr>
            <p:cNvSpPr/>
            <p:nvPr/>
          </p:nvSpPr>
          <p:spPr>
            <a:xfrm>
              <a:off x="786809" y="1457720"/>
              <a:ext cx="4315781" cy="41062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TextBox 9">
              <a:extLst>
                <a:ext uri="{FF2B5EF4-FFF2-40B4-BE49-F238E27FC236}">
                  <a16:creationId xmlns:a16="http://schemas.microsoft.com/office/drawing/2014/main" id="{E2912B1C-5F41-2D2C-6C93-C8E51A09BE22}"/>
                </a:ext>
              </a:extLst>
            </p:cNvPr>
            <p:cNvSpPr txBox="1"/>
            <p:nvPr/>
          </p:nvSpPr>
          <p:spPr>
            <a:xfrm>
              <a:off x="786809" y="1457720"/>
              <a:ext cx="4188452" cy="41062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just" defTabSz="755650">
                <a:lnSpc>
                  <a:spcPct val="100000"/>
                </a:lnSpc>
                <a:spcBef>
                  <a:spcPct val="0"/>
                </a:spcBef>
                <a:spcAft>
                  <a:spcPct val="35000"/>
                </a:spcAft>
                <a:buNone/>
              </a:pPr>
              <a:r>
                <a:rPr lang="it-IT" sz="1700" kern="1200">
                  <a:highlight>
                    <a:srgbClr val="FFFFAB"/>
                  </a:highlight>
                </a:rPr>
                <a:t>M. Honda et al., </a:t>
              </a:r>
              <a:r>
                <a:rPr lang="en-US" sz="1700" i="1" kern="1200">
                  <a:highlight>
                    <a:srgbClr val="FFFFAB"/>
                  </a:highlight>
                </a:rPr>
                <a:t>Reduction of the Uncertainty in the Atmospheric Neutrino Flux Prediction Below 1 GeV Using Accurately Measured Atmospheric Muon Flux</a:t>
              </a:r>
              <a:r>
                <a:rPr lang="it-IT" sz="1700" kern="1200">
                  <a:highlight>
                    <a:srgbClr val="FFFFAB"/>
                  </a:highlight>
                </a:rPr>
                <a:t>, </a:t>
              </a:r>
              <a:r>
                <a:rPr lang="en-US" sz="1700" b="1" kern="1200">
                  <a:highlight>
                    <a:srgbClr val="FFFFAB"/>
                  </a:highlight>
                </a:rPr>
                <a:t>Phys. Rev. D</a:t>
              </a:r>
              <a:r>
                <a:rPr lang="en-US" sz="1700" kern="1200">
                  <a:highlight>
                    <a:srgbClr val="FFFFAB"/>
                  </a:highlight>
                </a:rPr>
                <a:t> </a:t>
              </a:r>
              <a:r>
                <a:rPr lang="en-US" sz="1700" b="1" kern="1200">
                  <a:highlight>
                    <a:srgbClr val="FFFFAB"/>
                  </a:highlight>
                </a:rPr>
                <a:t>100, 123022 </a:t>
              </a:r>
              <a:r>
                <a:rPr lang="en-US" sz="1700" kern="1200">
                  <a:highlight>
                    <a:srgbClr val="FFFFAB"/>
                  </a:highlight>
                </a:rPr>
                <a:t>– Published 30 December 2019</a:t>
              </a:r>
            </a:p>
            <a:p>
              <a:pPr marL="0" lvl="0" indent="0" algn="just" defTabSz="755650">
                <a:lnSpc>
                  <a:spcPct val="100000"/>
                </a:lnSpc>
                <a:spcBef>
                  <a:spcPct val="0"/>
                </a:spcBef>
                <a:spcAft>
                  <a:spcPct val="35000"/>
                </a:spcAft>
                <a:buNone/>
              </a:pPr>
              <a:r>
                <a:rPr lang="it-IT" sz="1700" kern="1200">
                  <a:highlight>
                    <a:srgbClr val="FFFFAB"/>
                  </a:highlight>
                </a:rPr>
                <a:t>M. Honda et al., </a:t>
              </a:r>
              <a:r>
                <a:rPr lang="en-US" sz="1700" i="1" kern="1200">
                  <a:highlight>
                    <a:srgbClr val="FFFFAB"/>
                  </a:highlight>
                </a:rPr>
                <a:t>Accuracy improvement of the atmospheric neutrino flux prediction using observed muon spectra at mountain altitude</a:t>
              </a:r>
              <a:r>
                <a:rPr lang="en-US" sz="1700" kern="1200">
                  <a:highlight>
                    <a:srgbClr val="FFFFAB"/>
                  </a:highlight>
                </a:rPr>
                <a:t>, </a:t>
              </a:r>
              <a:r>
                <a:rPr lang="en-US" sz="1700" b="1" kern="1200">
                  <a:highlight>
                    <a:srgbClr val="FFFFAB"/>
                  </a:highlight>
                </a:rPr>
                <a:t>Journal of Physics: Conference Series, 1468 (2020) 012190</a:t>
              </a:r>
              <a:endParaRPr lang="en-US" sz="1700" kern="1200">
                <a:highlight>
                  <a:srgbClr val="FFFFAB"/>
                </a:highlight>
              </a:endParaRPr>
            </a:p>
            <a:p>
              <a:pPr marL="0" lvl="0" indent="0" algn="just" defTabSz="755650">
                <a:lnSpc>
                  <a:spcPct val="100000"/>
                </a:lnSpc>
                <a:spcBef>
                  <a:spcPct val="0"/>
                </a:spcBef>
                <a:spcAft>
                  <a:spcPct val="35000"/>
                </a:spcAft>
                <a:buNone/>
              </a:pPr>
              <a:r>
                <a:rPr lang="en-US" sz="1700" kern="1200"/>
                <a:t>Previous invitation in Japan for the </a:t>
              </a:r>
              <a:r>
                <a:rPr lang="en-US" sz="1700" b="1" kern="1200">
                  <a:hlinkClick r:id="rId2"/>
                </a:rPr>
                <a:t>Workshop for Atmospheric Neutrino Production in the MeV to PeV range</a:t>
              </a:r>
              <a:endParaRPr lang="en-US" sz="1700" kern="1200"/>
            </a:p>
            <a:p>
              <a:pPr marL="171450" lvl="1" indent="-171450" algn="just" defTabSz="755650">
                <a:lnSpc>
                  <a:spcPct val="90000"/>
                </a:lnSpc>
                <a:spcBef>
                  <a:spcPct val="0"/>
                </a:spcBef>
                <a:spcAft>
                  <a:spcPct val="15000"/>
                </a:spcAft>
                <a:buChar char="•"/>
              </a:pPr>
              <a:r>
                <a:rPr lang="en-US" sz="1700" kern="1200"/>
                <a:t>This workshop focus on the atmospheric neutrino measurement and its flux calculation which are getting more important for precise oscillation analysis in the low energy region and as background estimation of neutrino astronomy.</a:t>
              </a:r>
            </a:p>
            <a:p>
              <a:pPr marL="171450" lvl="1" indent="-171450" algn="just" defTabSz="755650">
                <a:lnSpc>
                  <a:spcPct val="90000"/>
                </a:lnSpc>
                <a:spcBef>
                  <a:spcPct val="0"/>
                </a:spcBef>
                <a:spcAft>
                  <a:spcPct val="15000"/>
                </a:spcAft>
                <a:buChar char="•"/>
              </a:pPr>
              <a:r>
                <a:rPr lang="en-US" sz="1700" kern="1200">
                  <a:hlinkClick r:id="rId2"/>
                </a:rPr>
                <a:t>https://indico.cern.ch/event/781361/</a:t>
              </a:r>
              <a:r>
                <a:rPr lang="en-US" sz="1700" kern="1200"/>
                <a:t>	(2019)</a:t>
              </a:r>
            </a:p>
            <a:p>
              <a:pPr marL="171450" lvl="1" indent="-171450" algn="just" defTabSz="755650">
                <a:lnSpc>
                  <a:spcPct val="90000"/>
                </a:lnSpc>
                <a:spcBef>
                  <a:spcPct val="0"/>
                </a:spcBef>
                <a:spcAft>
                  <a:spcPct val="15000"/>
                </a:spcAft>
                <a:buChar char="•"/>
              </a:pPr>
              <a:r>
                <a:rPr lang="en-US" sz="1700" kern="1200">
                  <a:hlinkClick r:id="rId3"/>
                </a:rPr>
                <a:t>https://indico.cern.ch/event/873509/</a:t>
              </a:r>
              <a:r>
                <a:rPr lang="en-US" sz="1700" kern="1200"/>
                <a:t>	(2020-2021) </a:t>
              </a:r>
              <a:r>
                <a:rPr lang="en-US" sz="1700" kern="1200">
                  <a:sym typeface="Wingdings" panose="05000000000000000000" pitchFamily="2" charset="2"/>
                </a:rPr>
                <a:t></a:t>
              </a:r>
              <a:r>
                <a:rPr lang="en-US" sz="1700" kern="1200"/>
                <a:t> presentation of ADAMO and data 2004</a:t>
              </a:r>
            </a:p>
            <a:p>
              <a:pPr marL="171450" lvl="1" indent="-171450" algn="just" defTabSz="755650">
                <a:lnSpc>
                  <a:spcPct val="90000"/>
                </a:lnSpc>
                <a:spcBef>
                  <a:spcPct val="0"/>
                </a:spcBef>
                <a:spcAft>
                  <a:spcPct val="15000"/>
                </a:spcAft>
                <a:buChar char="•"/>
              </a:pPr>
              <a:r>
                <a:rPr lang="en-US" sz="1700" kern="1200">
                  <a:hlinkClick r:id="rId4"/>
                </a:rPr>
                <a:t>https://www-kam2.icrr.u-tokyo.ac.jp/event/14/</a:t>
              </a:r>
              <a:r>
                <a:rPr lang="en-US" sz="1700" kern="1200"/>
                <a:t>	(2022)</a:t>
              </a:r>
            </a:p>
          </p:txBody>
        </p:sp>
      </p:grpSp>
      <p:grpSp>
        <p:nvGrpSpPr>
          <p:cNvPr id="11" name="Group 10">
            <a:extLst>
              <a:ext uri="{FF2B5EF4-FFF2-40B4-BE49-F238E27FC236}">
                <a16:creationId xmlns:a16="http://schemas.microsoft.com/office/drawing/2014/main" id="{899250CA-295F-08B8-1E81-42A596924912}"/>
              </a:ext>
            </a:extLst>
          </p:cNvPr>
          <p:cNvGrpSpPr/>
          <p:nvPr/>
        </p:nvGrpSpPr>
        <p:grpSpPr>
          <a:xfrm>
            <a:off x="1130710" y="1298331"/>
            <a:ext cx="4623398" cy="648000"/>
            <a:chOff x="782221" y="2082628"/>
            <a:chExt cx="4320000" cy="648000"/>
          </a:xfrm>
        </p:grpSpPr>
        <p:sp>
          <p:nvSpPr>
            <p:cNvPr id="12" name="Rectangle 11">
              <a:extLst>
                <a:ext uri="{FF2B5EF4-FFF2-40B4-BE49-F238E27FC236}">
                  <a16:creationId xmlns:a16="http://schemas.microsoft.com/office/drawing/2014/main" id="{049DE882-B230-E894-BF7E-FD354E2580B0}"/>
                </a:ext>
              </a:extLst>
            </p:cNvPr>
            <p:cNvSpPr/>
            <p:nvPr/>
          </p:nvSpPr>
          <p:spPr>
            <a:xfrm>
              <a:off x="782221" y="2082628"/>
              <a:ext cx="4320000" cy="648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TextBox 12">
              <a:extLst>
                <a:ext uri="{FF2B5EF4-FFF2-40B4-BE49-F238E27FC236}">
                  <a16:creationId xmlns:a16="http://schemas.microsoft.com/office/drawing/2014/main" id="{799502A6-8743-F8A9-0FE3-469E964DAD87}"/>
                </a:ext>
              </a:extLst>
            </p:cNvPr>
            <p:cNvSpPr txBox="1"/>
            <p:nvPr/>
          </p:nvSpPr>
          <p:spPr>
            <a:xfrm>
              <a:off x="782221" y="2082628"/>
              <a:ext cx="4320000" cy="648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it-IT" sz="2200" b="1" u="sng" kern="1200">
                  <a:solidFill>
                    <a:schemeClr val="bg1"/>
                  </a:solidFill>
                  <a:highlight>
                    <a:srgbClr val="0000FF"/>
                  </a:highlight>
                </a:rPr>
                <a:t> Neutrino observatories</a:t>
              </a:r>
              <a:r>
                <a:rPr lang="it-IT" sz="2200" b="1" kern="1200">
                  <a:solidFill>
                    <a:schemeClr val="bg1"/>
                  </a:solidFill>
                  <a:highlight>
                    <a:srgbClr val="0000FF"/>
                  </a:highlight>
                </a:rPr>
                <a:t> (e.g. HyperK)</a:t>
              </a:r>
              <a:endParaRPr lang="en-US" sz="2200" kern="1200">
                <a:solidFill>
                  <a:schemeClr val="bg1"/>
                </a:solidFill>
                <a:highlight>
                  <a:srgbClr val="0000FF"/>
                </a:highlight>
              </a:endParaRPr>
            </a:p>
          </p:txBody>
        </p:sp>
      </p:grpSp>
      <p:grpSp>
        <p:nvGrpSpPr>
          <p:cNvPr id="14" name="Group 13">
            <a:extLst>
              <a:ext uri="{FF2B5EF4-FFF2-40B4-BE49-F238E27FC236}">
                <a16:creationId xmlns:a16="http://schemas.microsoft.com/office/drawing/2014/main" id="{CA35AD26-A252-3CDC-EF98-69199154E93A}"/>
              </a:ext>
            </a:extLst>
          </p:cNvPr>
          <p:cNvGrpSpPr/>
          <p:nvPr/>
        </p:nvGrpSpPr>
        <p:grpSpPr>
          <a:xfrm>
            <a:off x="7000569" y="1808480"/>
            <a:ext cx="4879011" cy="2245172"/>
            <a:chOff x="3258409" y="2827406"/>
            <a:chExt cx="4381812" cy="2374039"/>
          </a:xfrm>
        </p:grpSpPr>
        <p:sp>
          <p:nvSpPr>
            <p:cNvPr id="15" name="Rectangle 14">
              <a:extLst>
                <a:ext uri="{FF2B5EF4-FFF2-40B4-BE49-F238E27FC236}">
                  <a16:creationId xmlns:a16="http://schemas.microsoft.com/office/drawing/2014/main" id="{5FFE3CB6-F1B8-44A6-1D45-03B08165AB4F}"/>
                </a:ext>
              </a:extLst>
            </p:cNvPr>
            <p:cNvSpPr/>
            <p:nvPr/>
          </p:nvSpPr>
          <p:spPr>
            <a:xfrm>
              <a:off x="3320221" y="2827406"/>
              <a:ext cx="4320000" cy="237403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just"/>
              <a:endParaRPr lang="en-US"/>
            </a:p>
          </p:txBody>
        </p:sp>
        <p:sp>
          <p:nvSpPr>
            <p:cNvPr id="16" name="TextBox 15">
              <a:extLst>
                <a:ext uri="{FF2B5EF4-FFF2-40B4-BE49-F238E27FC236}">
                  <a16:creationId xmlns:a16="http://schemas.microsoft.com/office/drawing/2014/main" id="{5FA15C96-9839-D049-0D7A-533074179A65}"/>
                </a:ext>
              </a:extLst>
            </p:cNvPr>
            <p:cNvSpPr txBox="1"/>
            <p:nvPr/>
          </p:nvSpPr>
          <p:spPr>
            <a:xfrm>
              <a:off x="3258409" y="2827406"/>
              <a:ext cx="4320000" cy="237403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just" defTabSz="755650">
                <a:lnSpc>
                  <a:spcPct val="100000"/>
                </a:lnSpc>
                <a:spcBef>
                  <a:spcPct val="0"/>
                </a:spcBef>
                <a:spcAft>
                  <a:spcPct val="35000"/>
                </a:spcAft>
                <a:buNone/>
              </a:pPr>
              <a:r>
                <a:rPr lang="en-US" sz="1700" kern="1200"/>
                <a:t>Worlwide need of precise measuremets in wide ranges of momentum and angles, in different places and different altitudes, for the implementation of reliable simulations to be compared with angular distributions measured downstream of target volumes</a:t>
              </a:r>
              <a:endParaRPr lang="en-US" sz="1700" i="1"/>
            </a:p>
            <a:p>
              <a:pPr marL="285750" lvl="0" indent="-285750" algn="just" defTabSz="755650">
                <a:lnSpc>
                  <a:spcPct val="100000"/>
                </a:lnSpc>
                <a:spcBef>
                  <a:spcPct val="0"/>
                </a:spcBef>
                <a:spcAft>
                  <a:spcPct val="35000"/>
                </a:spcAft>
                <a:buFont typeface="Wingdings" panose="05000000000000000000" pitchFamily="2" charset="2"/>
                <a:buChar char="à"/>
              </a:pPr>
              <a:r>
                <a:rPr lang="en-US" sz="1700" kern="1200"/>
                <a:t>e.g. the </a:t>
              </a:r>
              <a:r>
                <a:rPr lang="en-US" sz="1700" b="1" u="sng" kern="1200"/>
                <a:t>ECOMUG</a:t>
              </a:r>
              <a:r>
                <a:rPr lang="en-US" sz="1700" kern="1200"/>
                <a:t> muon generator (developed by the Brescia/Padova group and based on the 2004 ADAMO data)</a:t>
              </a:r>
            </a:p>
            <a:p>
              <a:pPr marL="285750" lvl="0" indent="-285750" algn="just" defTabSz="755650">
                <a:lnSpc>
                  <a:spcPct val="100000"/>
                </a:lnSpc>
                <a:spcBef>
                  <a:spcPct val="0"/>
                </a:spcBef>
                <a:spcAft>
                  <a:spcPct val="35000"/>
                </a:spcAft>
                <a:buFont typeface="Wingdings" panose="05000000000000000000" pitchFamily="2" charset="2"/>
                <a:buChar char="à"/>
              </a:pPr>
              <a:r>
                <a:rPr lang="en-US" sz="1700" kern="1200"/>
                <a:t>e.g. the </a:t>
              </a:r>
              <a:r>
                <a:rPr lang="en-US" sz="1700" b="1" u="sng" kern="1200"/>
                <a:t>ADAMO</a:t>
              </a:r>
              <a:r>
                <a:rPr lang="en-US" sz="1700" kern="1200"/>
                <a:t> Ground Muon Generator developed in Florence</a:t>
              </a:r>
            </a:p>
          </p:txBody>
        </p:sp>
      </p:grpSp>
      <p:grpSp>
        <p:nvGrpSpPr>
          <p:cNvPr id="17" name="Group 16">
            <a:extLst>
              <a:ext uri="{FF2B5EF4-FFF2-40B4-BE49-F238E27FC236}">
                <a16:creationId xmlns:a16="http://schemas.microsoft.com/office/drawing/2014/main" id="{B850B8C2-2A7C-20B1-72D2-8ADACAE76E97}"/>
              </a:ext>
            </a:extLst>
          </p:cNvPr>
          <p:cNvGrpSpPr/>
          <p:nvPr/>
        </p:nvGrpSpPr>
        <p:grpSpPr>
          <a:xfrm>
            <a:off x="7069395" y="1130711"/>
            <a:ext cx="4565092" cy="908694"/>
            <a:chOff x="3320221" y="3149764"/>
            <a:chExt cx="4565092" cy="908694"/>
          </a:xfrm>
        </p:grpSpPr>
        <p:sp>
          <p:nvSpPr>
            <p:cNvPr id="18" name="Rectangle 17">
              <a:extLst>
                <a:ext uri="{FF2B5EF4-FFF2-40B4-BE49-F238E27FC236}">
                  <a16:creationId xmlns:a16="http://schemas.microsoft.com/office/drawing/2014/main" id="{1523DA91-CC09-BE81-F5EA-CF785C7C4307}"/>
                </a:ext>
              </a:extLst>
            </p:cNvPr>
            <p:cNvSpPr/>
            <p:nvPr/>
          </p:nvSpPr>
          <p:spPr>
            <a:xfrm>
              <a:off x="3320221" y="3149764"/>
              <a:ext cx="4320000" cy="648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9" name="TextBox 18">
              <a:extLst>
                <a:ext uri="{FF2B5EF4-FFF2-40B4-BE49-F238E27FC236}">
                  <a16:creationId xmlns:a16="http://schemas.microsoft.com/office/drawing/2014/main" id="{560B6622-68EB-865E-3D5A-F4E32D3D3B11}"/>
                </a:ext>
              </a:extLst>
            </p:cNvPr>
            <p:cNvSpPr txBox="1"/>
            <p:nvPr/>
          </p:nvSpPr>
          <p:spPr>
            <a:xfrm>
              <a:off x="3565313" y="3410458"/>
              <a:ext cx="4320000" cy="648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2000" b="1" u="sng" kern="1200">
                  <a:solidFill>
                    <a:schemeClr val="bg1"/>
                  </a:solidFill>
                  <a:highlight>
                    <a:srgbClr val="02BE06"/>
                  </a:highlight>
                </a:rPr>
                <a:t> Muon radiography_</a:t>
              </a:r>
              <a:r>
                <a:rPr lang="en-US" sz="2000" b="1" u="sng" kern="1200">
                  <a:solidFill>
                    <a:schemeClr val="bg1"/>
                  </a:solidFill>
                </a:rPr>
                <a:t> </a:t>
              </a:r>
              <a:endParaRPr lang="en-US" sz="2000" kern="1200">
                <a:solidFill>
                  <a:schemeClr val="bg1"/>
                </a:solidFill>
              </a:endParaRPr>
            </a:p>
          </p:txBody>
        </p:sp>
      </p:grpSp>
      <p:sp>
        <p:nvSpPr>
          <p:cNvPr id="20" name="Rectangle 19">
            <a:extLst>
              <a:ext uri="{FF2B5EF4-FFF2-40B4-BE49-F238E27FC236}">
                <a16:creationId xmlns:a16="http://schemas.microsoft.com/office/drawing/2014/main" id="{E7647C7B-2E99-C658-D92E-87DA0A4301EC}"/>
              </a:ext>
            </a:extLst>
          </p:cNvPr>
          <p:cNvSpPr/>
          <p:nvPr/>
        </p:nvSpPr>
        <p:spPr>
          <a:xfrm>
            <a:off x="243594" y="1778711"/>
            <a:ext cx="6491503" cy="1082476"/>
          </a:xfrm>
          <a:prstGeom prst="rect">
            <a:avLst/>
          </a:prstGeom>
          <a:noFill/>
          <a:ln w="158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97C8723-3BB9-B1A8-9BEC-E670BF51A7B9}"/>
              </a:ext>
            </a:extLst>
          </p:cNvPr>
          <p:cNvSpPr/>
          <p:nvPr/>
        </p:nvSpPr>
        <p:spPr>
          <a:xfrm>
            <a:off x="243594" y="2887762"/>
            <a:ext cx="6491503" cy="887825"/>
          </a:xfrm>
          <a:prstGeom prst="rect">
            <a:avLst/>
          </a:prstGeom>
          <a:noFill/>
          <a:ln w="158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B6FD27-7E2C-5EA4-E991-34383FDC7C4D}"/>
              </a:ext>
            </a:extLst>
          </p:cNvPr>
          <p:cNvSpPr/>
          <p:nvPr/>
        </p:nvSpPr>
        <p:spPr>
          <a:xfrm>
            <a:off x="243593" y="3802162"/>
            <a:ext cx="6491503" cy="2739874"/>
          </a:xfrm>
          <a:prstGeom prst="rect">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23" name="Rectangle 22">
            <a:extLst>
              <a:ext uri="{FF2B5EF4-FFF2-40B4-BE49-F238E27FC236}">
                <a16:creationId xmlns:a16="http://schemas.microsoft.com/office/drawing/2014/main" id="{AC6D2161-A9B7-D412-C25C-E77D3D8612A7}"/>
              </a:ext>
            </a:extLst>
          </p:cNvPr>
          <p:cNvSpPr/>
          <p:nvPr/>
        </p:nvSpPr>
        <p:spPr>
          <a:xfrm>
            <a:off x="6796795" y="1767791"/>
            <a:ext cx="5151612" cy="2912364"/>
          </a:xfrm>
          <a:prstGeom prst="rect">
            <a:avLst/>
          </a:prstGeom>
          <a:noFill/>
          <a:ln w="158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62BBEB26-3E22-FDDD-4F85-1BA4E49497BA}"/>
              </a:ext>
            </a:extLst>
          </p:cNvPr>
          <p:cNvSpPr>
            <a:spLocks noGrp="1"/>
          </p:cNvSpPr>
          <p:nvPr>
            <p:ph type="dt" sz="half" idx="10"/>
          </p:nvPr>
        </p:nvSpPr>
        <p:spPr/>
        <p:txBody>
          <a:bodyPr/>
          <a:lstStyle/>
          <a:p>
            <a:r>
              <a:rPr lang="en-US"/>
              <a:t>23 February 2024</a:t>
            </a:r>
          </a:p>
        </p:txBody>
      </p:sp>
      <p:sp>
        <p:nvSpPr>
          <p:cNvPr id="3" name="Footer Placeholder 2">
            <a:extLst>
              <a:ext uri="{FF2B5EF4-FFF2-40B4-BE49-F238E27FC236}">
                <a16:creationId xmlns:a16="http://schemas.microsoft.com/office/drawing/2014/main" id="{DE979BA9-8B7A-C2C3-D62A-969BEE360C99}"/>
              </a:ext>
            </a:extLst>
          </p:cNvPr>
          <p:cNvSpPr>
            <a:spLocks noGrp="1"/>
          </p:cNvSpPr>
          <p:nvPr>
            <p:ph type="ftr" sz="quarter" idx="11"/>
          </p:nvPr>
        </p:nvSpPr>
        <p:spPr/>
        <p:txBody>
          <a:bodyPr/>
          <a:lstStyle/>
          <a:p>
            <a:r>
              <a:rPr lang="en-US"/>
              <a:t>ACROMASS kick-off meeting - L. Bonechi (INFN Firenze)</a:t>
            </a:r>
          </a:p>
        </p:txBody>
      </p:sp>
      <p:sp>
        <p:nvSpPr>
          <p:cNvPr id="24" name="Slide Number Placeholder 23">
            <a:extLst>
              <a:ext uri="{FF2B5EF4-FFF2-40B4-BE49-F238E27FC236}">
                <a16:creationId xmlns:a16="http://schemas.microsoft.com/office/drawing/2014/main" id="{D3B1560C-0A6E-8307-8313-F5B7FC9C61F2}"/>
              </a:ext>
            </a:extLst>
          </p:cNvPr>
          <p:cNvSpPr>
            <a:spLocks noGrp="1"/>
          </p:cNvSpPr>
          <p:nvPr>
            <p:ph type="sldNum" sz="quarter" idx="12"/>
          </p:nvPr>
        </p:nvSpPr>
        <p:spPr/>
        <p:txBody>
          <a:bodyPr/>
          <a:lstStyle/>
          <a:p>
            <a:fld id="{53581369-FC2F-4B0C-936F-3A4AD98AE2A2}" type="slidenum">
              <a:rPr lang="en-US" smtClean="0"/>
              <a:t>2</a:t>
            </a:fld>
            <a:endParaRPr lang="en-US"/>
          </a:p>
        </p:txBody>
      </p:sp>
    </p:spTree>
    <p:extLst>
      <p:ext uri="{BB962C8B-B14F-4D97-AF65-F5344CB8AC3E}">
        <p14:creationId xmlns:p14="http://schemas.microsoft.com/office/powerpoint/2010/main" val="210085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7E6573-1521-F5C1-54A7-75E5296E7511}"/>
              </a:ext>
            </a:extLst>
          </p:cNvPr>
          <p:cNvPicPr>
            <a:picLocks noChangeAspect="1"/>
          </p:cNvPicPr>
          <p:nvPr/>
        </p:nvPicPr>
        <p:blipFill rotWithShape="1">
          <a:blip r:embed="rId2">
            <a:duotone>
              <a:schemeClr val="bg2">
                <a:shade val="45000"/>
                <a:satMod val="135000"/>
              </a:schemeClr>
              <a:prstClr val="white"/>
            </a:duotone>
          </a:blip>
          <a:srcRect b="12791"/>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8EC3E-17DA-B3CA-01B3-0C2914A58999}"/>
              </a:ext>
            </a:extLst>
          </p:cNvPr>
          <p:cNvSpPr>
            <a:spLocks noGrp="1"/>
          </p:cNvSpPr>
          <p:nvPr>
            <p:ph type="title"/>
          </p:nvPr>
        </p:nvSpPr>
        <p:spPr>
          <a:xfrm>
            <a:off x="838200" y="365125"/>
            <a:ext cx="10515600" cy="1325563"/>
          </a:xfrm>
        </p:spPr>
        <p:txBody>
          <a:bodyPr>
            <a:normAutofit/>
          </a:bodyPr>
          <a:lstStyle/>
          <a:p>
            <a:r>
              <a:rPr lang="it-IT"/>
              <a:t>Goal of the ACROMASS project</a:t>
            </a:r>
            <a:endParaRPr lang="en-US"/>
          </a:p>
        </p:txBody>
      </p:sp>
      <p:sp>
        <p:nvSpPr>
          <p:cNvPr id="3" name="Date Placeholder 2">
            <a:extLst>
              <a:ext uri="{FF2B5EF4-FFF2-40B4-BE49-F238E27FC236}">
                <a16:creationId xmlns:a16="http://schemas.microsoft.com/office/drawing/2014/main" id="{B9872F35-35CE-6184-D463-A6BBA3FF26B6}"/>
              </a:ext>
            </a:extLst>
          </p:cNvPr>
          <p:cNvSpPr>
            <a:spLocks noGrp="1"/>
          </p:cNvSpPr>
          <p:nvPr>
            <p:ph type="dt" sz="half" idx="10"/>
          </p:nvPr>
        </p:nvSpPr>
        <p:spPr>
          <a:xfrm>
            <a:off x="838200" y="6356350"/>
            <a:ext cx="2743200" cy="365125"/>
          </a:xfrm>
        </p:spPr>
        <p:txBody>
          <a:bodyPr>
            <a:normAutofit/>
          </a:bodyPr>
          <a:lstStyle/>
          <a:p>
            <a:pPr>
              <a:spcAft>
                <a:spcPts val="600"/>
              </a:spcAft>
            </a:pPr>
            <a:r>
              <a:rPr lang="en-US"/>
              <a:t>23 February 2024</a:t>
            </a:r>
          </a:p>
        </p:txBody>
      </p:sp>
      <p:sp>
        <p:nvSpPr>
          <p:cNvPr id="8" name="Footer Placeholder 7">
            <a:extLst>
              <a:ext uri="{FF2B5EF4-FFF2-40B4-BE49-F238E27FC236}">
                <a16:creationId xmlns:a16="http://schemas.microsoft.com/office/drawing/2014/main" id="{741E4C09-EFBA-26CB-BB6E-1D3DDD5AC40C}"/>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ACROMASS kick-off meeting - L. Bonechi (INFN Firenze)</a:t>
            </a:r>
          </a:p>
        </p:txBody>
      </p:sp>
      <p:sp>
        <p:nvSpPr>
          <p:cNvPr id="9" name="Slide Number Placeholder 8">
            <a:extLst>
              <a:ext uri="{FF2B5EF4-FFF2-40B4-BE49-F238E27FC236}">
                <a16:creationId xmlns:a16="http://schemas.microsoft.com/office/drawing/2014/main" id="{225F8B47-E1A7-B335-2C62-0D067AC4E82F}"/>
              </a:ext>
            </a:extLst>
          </p:cNvPr>
          <p:cNvSpPr>
            <a:spLocks noGrp="1"/>
          </p:cNvSpPr>
          <p:nvPr>
            <p:ph type="sldNum" sz="quarter" idx="12"/>
          </p:nvPr>
        </p:nvSpPr>
        <p:spPr>
          <a:xfrm>
            <a:off x="8610600" y="6356350"/>
            <a:ext cx="2743200" cy="365125"/>
          </a:xfrm>
        </p:spPr>
        <p:txBody>
          <a:bodyPr>
            <a:normAutofit/>
          </a:bodyPr>
          <a:lstStyle/>
          <a:p>
            <a:pPr>
              <a:spcAft>
                <a:spcPts val="600"/>
              </a:spcAft>
            </a:pPr>
            <a:fld id="{53581369-FC2F-4B0C-936F-3A4AD98AE2A2}" type="slidenum">
              <a:rPr lang="en-US" smtClean="0"/>
              <a:pPr>
                <a:spcAft>
                  <a:spcPts val="600"/>
                </a:spcAft>
              </a:pPr>
              <a:t>20</a:t>
            </a:fld>
            <a:endParaRPr lang="en-US"/>
          </a:p>
        </p:txBody>
      </p:sp>
      <p:graphicFrame>
        <p:nvGraphicFramePr>
          <p:cNvPr id="11" name="Content Placeholder 2">
            <a:extLst>
              <a:ext uri="{FF2B5EF4-FFF2-40B4-BE49-F238E27FC236}">
                <a16:creationId xmlns:a16="http://schemas.microsoft.com/office/drawing/2014/main" id="{0D107669-7E37-6EE2-3F21-2906F58032F0}"/>
              </a:ext>
            </a:extLst>
          </p:cNvPr>
          <p:cNvGraphicFramePr>
            <a:graphicFrameLocks noGrp="1"/>
          </p:cNvGraphicFramePr>
          <p:nvPr>
            <p:ph idx="1"/>
            <p:extLst>
              <p:ext uri="{D42A27DB-BD31-4B8C-83A1-F6EECF244321}">
                <p14:modId xmlns:p14="http://schemas.microsoft.com/office/powerpoint/2010/main" val="4236269820"/>
              </p:ext>
            </p:extLst>
          </p:nvPr>
        </p:nvGraphicFramePr>
        <p:xfrm>
          <a:off x="516919" y="1504345"/>
          <a:ext cx="11098427" cy="4715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1559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8EC3E-17DA-B3CA-01B3-0C2914A58999}"/>
              </a:ext>
            </a:extLst>
          </p:cNvPr>
          <p:cNvSpPr>
            <a:spLocks noGrp="1"/>
          </p:cNvSpPr>
          <p:nvPr>
            <p:ph type="title"/>
          </p:nvPr>
        </p:nvSpPr>
        <p:spPr>
          <a:xfrm>
            <a:off x="4902986" y="180880"/>
            <a:ext cx="6820929" cy="695512"/>
          </a:xfrm>
        </p:spPr>
        <p:txBody>
          <a:bodyPr>
            <a:normAutofit fontScale="90000"/>
          </a:bodyPr>
          <a:lstStyle/>
          <a:p>
            <a:r>
              <a:rPr lang="it-IT" sz="3600" u="sng">
                <a:solidFill>
                  <a:schemeClr val="tx2"/>
                </a:solidFill>
              </a:rPr>
              <a:t>Keypoints of the ACROMASS</a:t>
            </a:r>
            <a:r>
              <a:rPr lang="it-IT" sz="3600">
                <a:solidFill>
                  <a:schemeClr val="tx2"/>
                </a:solidFill>
              </a:rPr>
              <a:t> proposal</a:t>
            </a:r>
            <a:endParaRPr lang="en-US" sz="3600" u="sng">
              <a:solidFill>
                <a:schemeClr val="tx2"/>
              </a:solidFill>
            </a:endParaRPr>
          </a:p>
        </p:txBody>
      </p:sp>
      <p:pic>
        <p:nvPicPr>
          <p:cNvPr id="11" name="Graphic 10" descr="Tools">
            <a:extLst>
              <a:ext uri="{FF2B5EF4-FFF2-40B4-BE49-F238E27FC236}">
                <a16:creationId xmlns:a16="http://schemas.microsoft.com/office/drawing/2014/main" id="{A102A191-90C9-6333-5CB2-D04859EEDB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6951" y="1793846"/>
            <a:ext cx="3620021" cy="3620021"/>
          </a:xfrm>
          <a:prstGeom prst="rect">
            <a:avLst/>
          </a:prstGeom>
        </p:spPr>
      </p:pic>
      <p:sp>
        <p:nvSpPr>
          <p:cNvPr id="4" name="Content Placeholder 2">
            <a:extLst>
              <a:ext uri="{FF2B5EF4-FFF2-40B4-BE49-F238E27FC236}">
                <a16:creationId xmlns:a16="http://schemas.microsoft.com/office/drawing/2014/main" id="{D183B16F-38A4-83DA-3D83-D14E0DDAD38D}"/>
              </a:ext>
            </a:extLst>
          </p:cNvPr>
          <p:cNvSpPr>
            <a:spLocks noGrp="1"/>
          </p:cNvSpPr>
          <p:nvPr>
            <p:ph idx="1"/>
          </p:nvPr>
        </p:nvSpPr>
        <p:spPr>
          <a:xfrm>
            <a:off x="6096000" y="680937"/>
            <a:ext cx="5928607" cy="5922554"/>
          </a:xfrm>
        </p:spPr>
        <p:txBody>
          <a:bodyPr anchor="ctr">
            <a:normAutofit/>
          </a:bodyPr>
          <a:lstStyle/>
          <a:p>
            <a:r>
              <a:rPr lang="it-IT" sz="1600" u="sng">
                <a:solidFill>
                  <a:schemeClr val="tx2"/>
                </a:solidFill>
                <a:latin typeface="+mj-lt"/>
              </a:rPr>
              <a:t>Upgrade of the ADAMO existing magnetic spectrometer</a:t>
            </a:r>
          </a:p>
          <a:p>
            <a:pPr lvl="1"/>
            <a:r>
              <a:rPr lang="it-IT" sz="1600">
                <a:solidFill>
                  <a:schemeClr val="tx2"/>
                </a:solidFill>
                <a:latin typeface="+mj-lt"/>
              </a:rPr>
              <a:t>Re-use the very expensive magnetic system</a:t>
            </a:r>
          </a:p>
          <a:p>
            <a:pPr lvl="1"/>
            <a:r>
              <a:rPr lang="it-IT" sz="1600">
                <a:solidFill>
                  <a:schemeClr val="tx2"/>
                </a:solidFill>
                <a:latin typeface="+mj-lt"/>
              </a:rPr>
              <a:t>Renew the silicon microstrip tracker</a:t>
            </a:r>
          </a:p>
          <a:p>
            <a:pPr lvl="2"/>
            <a:r>
              <a:rPr lang="it-IT" sz="1600">
                <a:solidFill>
                  <a:schemeClr val="tx2"/>
                </a:solidFill>
                <a:latin typeface="+mj-lt"/>
              </a:rPr>
              <a:t>Production of some new modules using PAMELA’s spare devices</a:t>
            </a:r>
            <a:endParaRPr lang="en-US" sz="1600">
              <a:solidFill>
                <a:schemeClr val="tx2"/>
              </a:solidFill>
              <a:latin typeface="+mj-lt"/>
            </a:endParaRPr>
          </a:p>
          <a:p>
            <a:r>
              <a:rPr lang="en-US" sz="1600" u="sng">
                <a:solidFill>
                  <a:schemeClr val="tx2"/>
                </a:solidFill>
                <a:latin typeface="+mj-lt"/>
              </a:rPr>
              <a:t>Production of new subdetectors for PID</a:t>
            </a:r>
          </a:p>
          <a:p>
            <a:pPr lvl="1"/>
            <a:r>
              <a:rPr lang="en-US" sz="1600">
                <a:solidFill>
                  <a:schemeClr val="tx2"/>
                </a:solidFill>
                <a:latin typeface="+mj-lt"/>
              </a:rPr>
              <a:t>Finalization of the new e.m. calorimeter developed for the thesis’ work of dr. S. Scordamaglia, and designed for PID over the full measurable momentum range</a:t>
            </a:r>
          </a:p>
          <a:p>
            <a:pPr lvl="1"/>
            <a:r>
              <a:rPr lang="en-US" sz="1600">
                <a:solidFill>
                  <a:schemeClr val="tx2"/>
                </a:solidFill>
                <a:latin typeface="+mj-lt"/>
              </a:rPr>
              <a:t>Design and construction of a new trigger/TOF system for a better performance at momentum p &lt; 1 GeV/c (thesis of G. Balloni)</a:t>
            </a:r>
          </a:p>
          <a:p>
            <a:r>
              <a:rPr lang="en-US" sz="1600" u="sng">
                <a:solidFill>
                  <a:schemeClr val="tx2"/>
                </a:solidFill>
                <a:latin typeface="+mj-lt"/>
              </a:rPr>
              <a:t>New custom DAQ system</a:t>
            </a:r>
          </a:p>
          <a:p>
            <a:pPr lvl="1"/>
            <a:r>
              <a:rPr lang="en-US" sz="1600">
                <a:solidFill>
                  <a:schemeClr val="tx2"/>
                </a:solidFill>
                <a:latin typeface="+mj-lt"/>
              </a:rPr>
              <a:t>Design and production of new DAQ and Slow Control boards</a:t>
            </a:r>
          </a:p>
          <a:p>
            <a:pPr lvl="2"/>
            <a:r>
              <a:rPr lang="en-US" sz="1200">
                <a:solidFill>
                  <a:schemeClr val="tx2"/>
                </a:solidFill>
                <a:latin typeface="+mj-lt"/>
              </a:rPr>
              <a:t>Based on the Ethernet communication protocol</a:t>
            </a:r>
          </a:p>
          <a:p>
            <a:r>
              <a:rPr lang="en-US" sz="1600" u="sng">
                <a:solidFill>
                  <a:schemeClr val="tx2"/>
                </a:solidFill>
                <a:latin typeface="+mj-lt"/>
              </a:rPr>
              <a:t>Beam tests at the PS/SPS facilities (CERN, Frascati,…?)</a:t>
            </a:r>
          </a:p>
          <a:p>
            <a:pPr lvl="1"/>
            <a:r>
              <a:rPr lang="en-US" sz="1600">
                <a:solidFill>
                  <a:schemeClr val="tx2"/>
                </a:solidFill>
                <a:latin typeface="+mj-lt"/>
              </a:rPr>
              <a:t>Characterization and calibration at low and high energy</a:t>
            </a:r>
          </a:p>
          <a:p>
            <a:r>
              <a:rPr lang="en-US" sz="1600" u="sng">
                <a:solidFill>
                  <a:schemeClr val="tx2"/>
                </a:solidFill>
                <a:latin typeface="+mj-lt"/>
              </a:rPr>
              <a:t>Measurement in the high mountains</a:t>
            </a:r>
          </a:p>
          <a:p>
            <a:pPr lvl="1"/>
            <a:r>
              <a:rPr lang="en-US" sz="1600">
                <a:solidFill>
                  <a:schemeClr val="tx2"/>
                </a:solidFill>
                <a:latin typeface="+mj-lt"/>
                <a:sym typeface="Symbol" panose="05050102010706020507" pitchFamily="18" charset="2"/>
              </a:rPr>
              <a:t>3000-4500 m, as required for atmospheric muon neutrino studies</a:t>
            </a:r>
            <a:endParaRPr lang="en-US" sz="1600">
              <a:solidFill>
                <a:schemeClr val="tx2"/>
              </a:solidFill>
              <a:latin typeface="+mj-lt"/>
            </a:endParaRPr>
          </a:p>
        </p:txBody>
      </p:sp>
      <p:grpSp>
        <p:nvGrpSpPr>
          <p:cNvPr id="18" name="Group 17">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9" name="Freeform: Shape 18">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5E89E367-9C08-2819-0286-8AC83849C052}"/>
              </a:ext>
            </a:extLst>
          </p:cNvPr>
          <p:cNvPicPr>
            <a:picLocks noChangeAspect="1"/>
          </p:cNvPicPr>
          <p:nvPr/>
        </p:nvPicPr>
        <p:blipFill>
          <a:blip r:embed="rId4"/>
          <a:stretch>
            <a:fillRect/>
          </a:stretch>
        </p:blipFill>
        <p:spPr>
          <a:xfrm>
            <a:off x="11585740" y="114058"/>
            <a:ext cx="497111" cy="330103"/>
          </a:xfrm>
          <a:prstGeom prst="rect">
            <a:avLst/>
          </a:prstGeom>
        </p:spPr>
      </p:pic>
      <p:sp>
        <p:nvSpPr>
          <p:cNvPr id="3" name="Date Placeholder 2">
            <a:extLst>
              <a:ext uri="{FF2B5EF4-FFF2-40B4-BE49-F238E27FC236}">
                <a16:creationId xmlns:a16="http://schemas.microsoft.com/office/drawing/2014/main" id="{7E14039B-F5B9-224D-7352-E064A67BC3EA}"/>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3762700D-CB12-32B1-D5EC-5B1D9945F1EF}"/>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E81BC6D7-7B7D-13F8-5D60-FCDC7BF8AFA1}"/>
              </a:ext>
            </a:extLst>
          </p:cNvPr>
          <p:cNvSpPr>
            <a:spLocks noGrp="1"/>
          </p:cNvSpPr>
          <p:nvPr>
            <p:ph type="sldNum" sz="quarter" idx="12"/>
          </p:nvPr>
        </p:nvSpPr>
        <p:spPr/>
        <p:txBody>
          <a:bodyPr/>
          <a:lstStyle/>
          <a:p>
            <a:fld id="{53581369-FC2F-4B0C-936F-3A4AD98AE2A2}" type="slidenum">
              <a:rPr lang="en-US" smtClean="0"/>
              <a:t>21</a:t>
            </a:fld>
            <a:endParaRPr lang="en-US"/>
          </a:p>
        </p:txBody>
      </p:sp>
    </p:spTree>
    <p:extLst>
      <p:ext uri="{BB962C8B-B14F-4D97-AF65-F5344CB8AC3E}">
        <p14:creationId xmlns:p14="http://schemas.microsoft.com/office/powerpoint/2010/main" val="1839433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B204E6-B825-F0EE-ADAA-B2B366D254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213366">
            <a:off x="4622576" y="2021568"/>
            <a:ext cx="2018451" cy="2374971"/>
          </a:xfrm>
          <a:prstGeom prst="rect">
            <a:avLst/>
          </a:prstGeom>
        </p:spPr>
      </p:pic>
      <p:sp>
        <p:nvSpPr>
          <p:cNvPr id="7" name="Cube 6">
            <a:extLst>
              <a:ext uri="{FF2B5EF4-FFF2-40B4-BE49-F238E27FC236}">
                <a16:creationId xmlns:a16="http://schemas.microsoft.com/office/drawing/2014/main" id="{46BC62F3-29BC-C4BC-3818-A0C74DBE60EE}"/>
              </a:ext>
            </a:extLst>
          </p:cNvPr>
          <p:cNvSpPr/>
          <p:nvPr/>
        </p:nvSpPr>
        <p:spPr>
          <a:xfrm>
            <a:off x="4098177" y="4312803"/>
            <a:ext cx="2743271" cy="640701"/>
          </a:xfrm>
          <a:prstGeom prst="cube">
            <a:avLst>
              <a:gd name="adj" fmla="val 60680"/>
            </a:avLst>
          </a:prstGeom>
          <a:solidFill>
            <a:srgbClr val="EF9C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schemeClr val="tx1"/>
              </a:solidFill>
            </a:endParaRPr>
          </a:p>
        </p:txBody>
      </p:sp>
      <p:sp>
        <p:nvSpPr>
          <p:cNvPr id="11" name="TextBox 10">
            <a:extLst>
              <a:ext uri="{FF2B5EF4-FFF2-40B4-BE49-F238E27FC236}">
                <a16:creationId xmlns:a16="http://schemas.microsoft.com/office/drawing/2014/main" id="{D4994224-637B-4444-4373-F17567EEE395}"/>
              </a:ext>
            </a:extLst>
          </p:cNvPr>
          <p:cNvSpPr txBox="1"/>
          <p:nvPr/>
        </p:nvSpPr>
        <p:spPr>
          <a:xfrm>
            <a:off x="452659" y="4203276"/>
            <a:ext cx="3290564" cy="707886"/>
          </a:xfrm>
          <a:prstGeom prst="rect">
            <a:avLst/>
          </a:prstGeom>
          <a:noFill/>
        </p:spPr>
        <p:txBody>
          <a:bodyPr wrap="square">
            <a:spAutoFit/>
          </a:bodyPr>
          <a:lstStyle/>
          <a:p>
            <a:pPr algn="ctr"/>
            <a:r>
              <a:rPr lang="it-IT" sz="2000" b="1">
                <a:solidFill>
                  <a:schemeClr val="tx1"/>
                </a:solidFill>
              </a:rPr>
              <a:t>TOF / TRIGGER</a:t>
            </a:r>
            <a:endParaRPr lang="en-US" sz="2000" b="1">
              <a:solidFill>
                <a:schemeClr val="tx1"/>
              </a:solidFill>
            </a:endParaRPr>
          </a:p>
          <a:p>
            <a:pPr algn="ctr"/>
            <a:r>
              <a:rPr lang="en-US" sz="2000">
                <a:solidFill>
                  <a:schemeClr val="tx1"/>
                </a:solidFill>
              </a:rPr>
              <a:t>(new: scint+fast sensors)</a:t>
            </a:r>
            <a:endParaRPr lang="it-IT" sz="2000">
              <a:solidFill>
                <a:schemeClr val="tx1"/>
              </a:solidFill>
            </a:endParaRPr>
          </a:p>
        </p:txBody>
      </p:sp>
      <p:sp>
        <p:nvSpPr>
          <p:cNvPr id="62" name="TextBox 61">
            <a:extLst>
              <a:ext uri="{FF2B5EF4-FFF2-40B4-BE49-F238E27FC236}">
                <a16:creationId xmlns:a16="http://schemas.microsoft.com/office/drawing/2014/main" id="{B49E1461-7CBF-26D0-745E-160F6BAFF2EA}"/>
              </a:ext>
            </a:extLst>
          </p:cNvPr>
          <p:cNvSpPr txBox="1"/>
          <p:nvPr/>
        </p:nvSpPr>
        <p:spPr>
          <a:xfrm>
            <a:off x="2618935" y="256965"/>
            <a:ext cx="7249809" cy="461665"/>
          </a:xfrm>
          <a:prstGeom prst="rect">
            <a:avLst/>
          </a:prstGeom>
          <a:noFill/>
        </p:spPr>
        <p:txBody>
          <a:bodyPr wrap="square" rtlCol="0">
            <a:spAutoFit/>
          </a:bodyPr>
          <a:lstStyle/>
          <a:p>
            <a:r>
              <a:rPr lang="it-IT" sz="2400">
                <a:highlight>
                  <a:srgbClr val="00FF00"/>
                </a:highlight>
              </a:rPr>
              <a:t>ACROMASS PROJECT: NEW CONFIGURATION</a:t>
            </a:r>
            <a:endParaRPr lang="en-US" sz="2400">
              <a:highlight>
                <a:srgbClr val="00FF00"/>
              </a:highlight>
            </a:endParaRPr>
          </a:p>
        </p:txBody>
      </p:sp>
      <p:sp>
        <p:nvSpPr>
          <p:cNvPr id="67" name="TextBox 66">
            <a:extLst>
              <a:ext uri="{FF2B5EF4-FFF2-40B4-BE49-F238E27FC236}">
                <a16:creationId xmlns:a16="http://schemas.microsoft.com/office/drawing/2014/main" id="{9EF44511-D88A-BB68-BC39-3F3E98D77C5F}"/>
              </a:ext>
            </a:extLst>
          </p:cNvPr>
          <p:cNvSpPr txBox="1"/>
          <p:nvPr/>
        </p:nvSpPr>
        <p:spPr>
          <a:xfrm>
            <a:off x="452659" y="2710835"/>
            <a:ext cx="3290563" cy="707886"/>
          </a:xfrm>
          <a:prstGeom prst="rect">
            <a:avLst/>
          </a:prstGeom>
          <a:noFill/>
        </p:spPr>
        <p:txBody>
          <a:bodyPr wrap="square" rtlCol="0">
            <a:spAutoFit/>
          </a:bodyPr>
          <a:lstStyle/>
          <a:p>
            <a:pPr algn="ctr"/>
            <a:r>
              <a:rPr lang="it-IT" sz="2000" b="1"/>
              <a:t>SILICON TRACKER </a:t>
            </a:r>
          </a:p>
          <a:p>
            <a:pPr algn="ctr"/>
            <a:r>
              <a:rPr lang="it-IT" sz="2000"/>
              <a:t>(replacement of 2-3 ladders)</a:t>
            </a:r>
            <a:endParaRPr lang="en-US" sz="2000"/>
          </a:p>
        </p:txBody>
      </p:sp>
      <p:sp>
        <p:nvSpPr>
          <p:cNvPr id="68" name="Cube 67">
            <a:extLst>
              <a:ext uri="{FF2B5EF4-FFF2-40B4-BE49-F238E27FC236}">
                <a16:creationId xmlns:a16="http://schemas.microsoft.com/office/drawing/2014/main" id="{5D24EC7D-13A9-86F8-5CEE-4DF57469349E}"/>
              </a:ext>
            </a:extLst>
          </p:cNvPr>
          <p:cNvSpPr/>
          <p:nvPr/>
        </p:nvSpPr>
        <p:spPr>
          <a:xfrm>
            <a:off x="4174305" y="5336689"/>
            <a:ext cx="2116241" cy="1109309"/>
          </a:xfrm>
          <a:prstGeom prst="cube">
            <a:avLst>
              <a:gd name="adj" fmla="val 2929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solidFill>
                <a:schemeClr val="tx1"/>
              </a:solidFill>
            </a:endParaRPr>
          </a:p>
        </p:txBody>
      </p:sp>
      <p:sp>
        <p:nvSpPr>
          <p:cNvPr id="27" name="Cube 26">
            <a:extLst>
              <a:ext uri="{FF2B5EF4-FFF2-40B4-BE49-F238E27FC236}">
                <a16:creationId xmlns:a16="http://schemas.microsoft.com/office/drawing/2014/main" id="{6850BD7D-2E7C-ADFA-7227-A36B46247F18}"/>
              </a:ext>
            </a:extLst>
          </p:cNvPr>
          <p:cNvSpPr/>
          <p:nvPr/>
        </p:nvSpPr>
        <p:spPr>
          <a:xfrm>
            <a:off x="4258418" y="1211809"/>
            <a:ext cx="2743271" cy="640701"/>
          </a:xfrm>
          <a:prstGeom prst="cube">
            <a:avLst>
              <a:gd name="adj" fmla="val 60680"/>
            </a:avLst>
          </a:prstGeom>
          <a:solidFill>
            <a:srgbClr val="EF9C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schemeClr val="tx1"/>
              </a:solidFill>
            </a:endParaRPr>
          </a:p>
        </p:txBody>
      </p:sp>
      <p:sp>
        <p:nvSpPr>
          <p:cNvPr id="31" name="TextBox 30">
            <a:extLst>
              <a:ext uri="{FF2B5EF4-FFF2-40B4-BE49-F238E27FC236}">
                <a16:creationId xmlns:a16="http://schemas.microsoft.com/office/drawing/2014/main" id="{1C8C3240-8FAD-AA9B-21DE-E9EA0D51EF61}"/>
              </a:ext>
            </a:extLst>
          </p:cNvPr>
          <p:cNvSpPr txBox="1"/>
          <p:nvPr/>
        </p:nvSpPr>
        <p:spPr>
          <a:xfrm>
            <a:off x="550174" y="1231868"/>
            <a:ext cx="3202851" cy="707886"/>
          </a:xfrm>
          <a:prstGeom prst="rect">
            <a:avLst/>
          </a:prstGeom>
          <a:noFill/>
        </p:spPr>
        <p:txBody>
          <a:bodyPr wrap="square">
            <a:spAutoFit/>
          </a:bodyPr>
          <a:lstStyle/>
          <a:p>
            <a:pPr algn="ctr"/>
            <a:r>
              <a:rPr lang="it-IT" sz="2000" b="1">
                <a:solidFill>
                  <a:schemeClr val="tx1"/>
                </a:solidFill>
              </a:rPr>
              <a:t>TOF / TRIGGER</a:t>
            </a:r>
            <a:endParaRPr lang="en-US" sz="2000" b="1">
              <a:solidFill>
                <a:schemeClr val="tx1"/>
              </a:solidFill>
            </a:endParaRPr>
          </a:p>
          <a:p>
            <a:pPr algn="ctr"/>
            <a:r>
              <a:rPr lang="en-US" sz="2000">
                <a:solidFill>
                  <a:schemeClr val="tx1"/>
                </a:solidFill>
              </a:rPr>
              <a:t>(new: scint+fast sensors)</a:t>
            </a:r>
            <a:endParaRPr lang="it-IT" sz="2000">
              <a:solidFill>
                <a:schemeClr val="tx1"/>
              </a:solidFill>
            </a:endParaRPr>
          </a:p>
        </p:txBody>
      </p:sp>
      <p:cxnSp>
        <p:nvCxnSpPr>
          <p:cNvPr id="15" name="Straight Connector 14">
            <a:extLst>
              <a:ext uri="{FF2B5EF4-FFF2-40B4-BE49-F238E27FC236}">
                <a16:creationId xmlns:a16="http://schemas.microsoft.com/office/drawing/2014/main" id="{54C19790-1E42-20BA-1C74-54B818BEE709}"/>
              </a:ext>
            </a:extLst>
          </p:cNvPr>
          <p:cNvCxnSpPr>
            <a:cxnSpLocks noChangeAspect="1"/>
          </p:cNvCxnSpPr>
          <p:nvPr/>
        </p:nvCxnSpPr>
        <p:spPr>
          <a:xfrm flipH="1">
            <a:off x="5318325" y="916967"/>
            <a:ext cx="24913" cy="42317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3EA3D9-0365-3463-E458-F61BDCF295F6}"/>
              </a:ext>
            </a:extLst>
          </p:cNvPr>
          <p:cNvCxnSpPr>
            <a:cxnSpLocks noChangeAspect="1"/>
          </p:cNvCxnSpPr>
          <p:nvPr/>
        </p:nvCxnSpPr>
        <p:spPr>
          <a:xfrm flipH="1">
            <a:off x="5262835" y="1868906"/>
            <a:ext cx="39152" cy="66503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34AD64C-03FE-4F03-E721-0796A1FAEBC2}"/>
              </a:ext>
            </a:extLst>
          </p:cNvPr>
          <p:cNvCxnSpPr>
            <a:cxnSpLocks noChangeAspect="1"/>
          </p:cNvCxnSpPr>
          <p:nvPr/>
        </p:nvCxnSpPr>
        <p:spPr>
          <a:xfrm flipH="1">
            <a:off x="5210802" y="2764334"/>
            <a:ext cx="21624" cy="36729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6F904C7-1286-17A9-41D8-BF8BC5E05AAC}"/>
              </a:ext>
            </a:extLst>
          </p:cNvPr>
          <p:cNvCxnSpPr>
            <a:cxnSpLocks noChangeAspect="1"/>
          </p:cNvCxnSpPr>
          <p:nvPr/>
        </p:nvCxnSpPr>
        <p:spPr>
          <a:xfrm flipH="1">
            <a:off x="5178406" y="3328308"/>
            <a:ext cx="21809" cy="3704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F5A6DB1-6250-08C0-8616-E303EDEB124C}"/>
              </a:ext>
            </a:extLst>
          </p:cNvPr>
          <p:cNvCxnSpPr>
            <a:cxnSpLocks noChangeAspect="1"/>
          </p:cNvCxnSpPr>
          <p:nvPr/>
        </p:nvCxnSpPr>
        <p:spPr>
          <a:xfrm flipH="1">
            <a:off x="5140688" y="3929618"/>
            <a:ext cx="31931" cy="54236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22E412-73C0-B016-D91E-E93FB0F52297}"/>
              </a:ext>
            </a:extLst>
          </p:cNvPr>
          <p:cNvCxnSpPr>
            <a:cxnSpLocks noChangeAspect="1"/>
          </p:cNvCxnSpPr>
          <p:nvPr/>
        </p:nvCxnSpPr>
        <p:spPr>
          <a:xfrm flipH="1">
            <a:off x="5080410" y="4968943"/>
            <a:ext cx="33426" cy="56778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Cube 20">
            <a:extLst>
              <a:ext uri="{FF2B5EF4-FFF2-40B4-BE49-F238E27FC236}">
                <a16:creationId xmlns:a16="http://schemas.microsoft.com/office/drawing/2014/main" id="{3F1620B8-DF72-2AF7-4EF3-F60021ACD942}"/>
              </a:ext>
            </a:extLst>
          </p:cNvPr>
          <p:cNvSpPr/>
          <p:nvPr/>
        </p:nvSpPr>
        <p:spPr>
          <a:xfrm>
            <a:off x="7165426" y="2783183"/>
            <a:ext cx="2743271" cy="1048343"/>
          </a:xfrm>
          <a:prstGeom prst="cube">
            <a:avLst>
              <a:gd name="adj" fmla="val 611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1806436-A753-3C9C-78A0-3B3BD6C15596}"/>
              </a:ext>
            </a:extLst>
          </p:cNvPr>
          <p:cNvSpPr txBox="1"/>
          <p:nvPr/>
        </p:nvSpPr>
        <p:spPr>
          <a:xfrm>
            <a:off x="8040183" y="3929618"/>
            <a:ext cx="2425461" cy="1200329"/>
          </a:xfrm>
          <a:prstGeom prst="rect">
            <a:avLst/>
          </a:prstGeom>
          <a:noFill/>
        </p:spPr>
        <p:txBody>
          <a:bodyPr wrap="square">
            <a:spAutoFit/>
          </a:bodyPr>
          <a:lstStyle/>
          <a:p>
            <a:pPr algn="ctr"/>
            <a:r>
              <a:rPr lang="it-IT" sz="2400">
                <a:solidFill>
                  <a:srgbClr val="0000FF"/>
                </a:solidFill>
              </a:rPr>
              <a:t>Portable DAQ and </a:t>
            </a:r>
          </a:p>
          <a:p>
            <a:pPr algn="ctr"/>
            <a:r>
              <a:rPr lang="it-IT" sz="2400">
                <a:solidFill>
                  <a:srgbClr val="0000FF"/>
                </a:solidFill>
              </a:rPr>
              <a:t>S.C. System</a:t>
            </a:r>
          </a:p>
          <a:p>
            <a:pPr algn="ctr"/>
            <a:r>
              <a:rPr lang="it-IT" sz="2400">
                <a:solidFill>
                  <a:srgbClr val="0000FF"/>
                </a:solidFill>
              </a:rPr>
              <a:t>(20 W totali)</a:t>
            </a:r>
            <a:endParaRPr lang="en-US" sz="2400">
              <a:solidFill>
                <a:srgbClr val="0000FF"/>
              </a:solidFill>
            </a:endParaRPr>
          </a:p>
        </p:txBody>
      </p:sp>
      <p:pic>
        <p:nvPicPr>
          <p:cNvPr id="40" name="Picture 39" descr="A long black antenna with a black base&#10;&#10;Description automatically generated">
            <a:extLst>
              <a:ext uri="{FF2B5EF4-FFF2-40B4-BE49-F238E27FC236}">
                <a16:creationId xmlns:a16="http://schemas.microsoft.com/office/drawing/2014/main" id="{856E66CD-C80F-EED0-6C8F-9C64187BC644}"/>
              </a:ext>
            </a:extLst>
          </p:cNvPr>
          <p:cNvPicPr>
            <a:picLocks noChangeAspect="1"/>
          </p:cNvPicPr>
          <p:nvPr/>
        </p:nvPicPr>
        <p:blipFill rotWithShape="1">
          <a:blip r:embed="rId3">
            <a:extLst>
              <a:ext uri="{28A0092B-C50C-407E-A947-70E740481C1C}">
                <a14:useLocalDpi xmlns:a14="http://schemas.microsoft.com/office/drawing/2010/main" val="0"/>
              </a:ext>
            </a:extLst>
          </a:blip>
          <a:srcRect b="929"/>
          <a:stretch/>
        </p:blipFill>
        <p:spPr>
          <a:xfrm>
            <a:off x="9060761" y="1726146"/>
            <a:ext cx="1047916" cy="1038188"/>
          </a:xfrm>
          <a:prstGeom prst="rect">
            <a:avLst/>
          </a:prstGeom>
        </p:spPr>
      </p:pic>
      <p:sp>
        <p:nvSpPr>
          <p:cNvPr id="47" name="TextBox 46">
            <a:extLst>
              <a:ext uri="{FF2B5EF4-FFF2-40B4-BE49-F238E27FC236}">
                <a16:creationId xmlns:a16="http://schemas.microsoft.com/office/drawing/2014/main" id="{537238A5-F242-29CF-085D-440D4FBBEC49}"/>
              </a:ext>
            </a:extLst>
          </p:cNvPr>
          <p:cNvSpPr txBox="1"/>
          <p:nvPr/>
        </p:nvSpPr>
        <p:spPr>
          <a:xfrm>
            <a:off x="7655557" y="1795557"/>
            <a:ext cx="2099887" cy="646331"/>
          </a:xfrm>
          <a:prstGeom prst="rect">
            <a:avLst/>
          </a:prstGeom>
          <a:noFill/>
        </p:spPr>
        <p:txBody>
          <a:bodyPr wrap="square" rtlCol="0">
            <a:spAutoFit/>
          </a:bodyPr>
          <a:lstStyle/>
          <a:p>
            <a:pPr algn="ctr"/>
            <a:r>
              <a:rPr lang="it-IT"/>
              <a:t>Antenna for </a:t>
            </a:r>
          </a:p>
          <a:p>
            <a:pPr algn="ctr"/>
            <a:r>
              <a:rPr lang="it-IT"/>
              <a:t>4g connection</a:t>
            </a:r>
            <a:endParaRPr lang="en-US"/>
          </a:p>
        </p:txBody>
      </p:sp>
      <p:cxnSp>
        <p:nvCxnSpPr>
          <p:cNvPr id="53" name="Straight Arrow Connector 52">
            <a:extLst>
              <a:ext uri="{FF2B5EF4-FFF2-40B4-BE49-F238E27FC236}">
                <a16:creationId xmlns:a16="http://schemas.microsoft.com/office/drawing/2014/main" id="{A678416D-DEFC-14D0-8049-8B8BDA5973F3}"/>
              </a:ext>
            </a:extLst>
          </p:cNvPr>
          <p:cNvCxnSpPr>
            <a:cxnSpLocks/>
          </p:cNvCxnSpPr>
          <p:nvPr/>
        </p:nvCxnSpPr>
        <p:spPr>
          <a:xfrm>
            <a:off x="6841448" y="1579976"/>
            <a:ext cx="854752" cy="1271278"/>
          </a:xfrm>
          <a:prstGeom prst="straightConnector1">
            <a:avLst/>
          </a:prstGeom>
          <a:ln w="127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DAC63A92-C3F3-3325-F562-4A38381B6956}"/>
              </a:ext>
            </a:extLst>
          </p:cNvPr>
          <p:cNvCxnSpPr>
            <a:cxnSpLocks/>
          </p:cNvCxnSpPr>
          <p:nvPr/>
        </p:nvCxnSpPr>
        <p:spPr>
          <a:xfrm>
            <a:off x="6544353" y="3131632"/>
            <a:ext cx="885147" cy="0"/>
          </a:xfrm>
          <a:prstGeom prst="straightConnector1">
            <a:avLst/>
          </a:prstGeom>
          <a:ln w="127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1823D89-FE79-BEC2-36F0-90914E11D3D9}"/>
              </a:ext>
            </a:extLst>
          </p:cNvPr>
          <p:cNvCxnSpPr>
            <a:cxnSpLocks/>
          </p:cNvCxnSpPr>
          <p:nvPr/>
        </p:nvCxnSpPr>
        <p:spPr>
          <a:xfrm flipV="1">
            <a:off x="6841448" y="3831526"/>
            <a:ext cx="323978" cy="474321"/>
          </a:xfrm>
          <a:prstGeom prst="straightConnector1">
            <a:avLst/>
          </a:prstGeom>
          <a:ln w="127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E7E32C9-73C7-20F3-207E-A5BA4D418736}"/>
              </a:ext>
            </a:extLst>
          </p:cNvPr>
          <p:cNvCxnSpPr>
            <a:cxnSpLocks/>
            <a:stCxn id="68" idx="5"/>
          </p:cNvCxnSpPr>
          <p:nvPr/>
        </p:nvCxnSpPr>
        <p:spPr>
          <a:xfrm flipV="1">
            <a:off x="6290546" y="3831526"/>
            <a:ext cx="1619024" cy="1897359"/>
          </a:xfrm>
          <a:prstGeom prst="straightConnector1">
            <a:avLst/>
          </a:prstGeom>
          <a:ln w="127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32032922-EB81-0356-96F8-2085EC7E55DE}"/>
              </a:ext>
            </a:extLst>
          </p:cNvPr>
          <p:cNvSpPr txBox="1"/>
          <p:nvPr/>
        </p:nvSpPr>
        <p:spPr>
          <a:xfrm>
            <a:off x="674109" y="5424557"/>
            <a:ext cx="2743272" cy="707886"/>
          </a:xfrm>
          <a:prstGeom prst="rect">
            <a:avLst/>
          </a:prstGeom>
          <a:noFill/>
        </p:spPr>
        <p:txBody>
          <a:bodyPr wrap="square">
            <a:spAutoFit/>
          </a:bodyPr>
          <a:lstStyle/>
          <a:p>
            <a:pPr algn="ctr"/>
            <a:r>
              <a:rPr lang="it-IT" sz="2000" b="1">
                <a:solidFill>
                  <a:schemeClr val="tx1"/>
                </a:solidFill>
              </a:rPr>
              <a:t>E.M. CALORIMETER</a:t>
            </a:r>
            <a:endParaRPr lang="en-US" sz="2000" b="1">
              <a:solidFill>
                <a:schemeClr val="tx1"/>
              </a:solidFill>
            </a:endParaRPr>
          </a:p>
          <a:p>
            <a:pPr algn="ctr"/>
            <a:r>
              <a:rPr lang="en-US" sz="2000">
                <a:solidFill>
                  <a:schemeClr val="tx1"/>
                </a:solidFill>
              </a:rPr>
              <a:t>(scintillator + SiPM)</a:t>
            </a:r>
            <a:endParaRPr lang="en-US" sz="2000"/>
          </a:p>
        </p:txBody>
      </p:sp>
      <p:sp>
        <p:nvSpPr>
          <p:cNvPr id="2" name="Date Placeholder 1">
            <a:extLst>
              <a:ext uri="{FF2B5EF4-FFF2-40B4-BE49-F238E27FC236}">
                <a16:creationId xmlns:a16="http://schemas.microsoft.com/office/drawing/2014/main" id="{5BB52779-41F5-8A54-0736-37ED42CFE042}"/>
              </a:ext>
            </a:extLst>
          </p:cNvPr>
          <p:cNvSpPr>
            <a:spLocks noGrp="1"/>
          </p:cNvSpPr>
          <p:nvPr>
            <p:ph type="dt" sz="half" idx="10"/>
          </p:nvPr>
        </p:nvSpPr>
        <p:spPr/>
        <p:txBody>
          <a:bodyPr/>
          <a:lstStyle/>
          <a:p>
            <a:r>
              <a:rPr lang="en-US"/>
              <a:t>23 February 2024</a:t>
            </a:r>
          </a:p>
        </p:txBody>
      </p:sp>
      <p:sp>
        <p:nvSpPr>
          <p:cNvPr id="3" name="Footer Placeholder 2">
            <a:extLst>
              <a:ext uri="{FF2B5EF4-FFF2-40B4-BE49-F238E27FC236}">
                <a16:creationId xmlns:a16="http://schemas.microsoft.com/office/drawing/2014/main" id="{CFA5D5D4-BA24-3310-5BF6-C4D3A59EAF75}"/>
              </a:ext>
            </a:extLst>
          </p:cNvPr>
          <p:cNvSpPr>
            <a:spLocks noGrp="1"/>
          </p:cNvSpPr>
          <p:nvPr>
            <p:ph type="ftr" sz="quarter" idx="11"/>
          </p:nvPr>
        </p:nvSpPr>
        <p:spPr/>
        <p:txBody>
          <a:bodyPr/>
          <a:lstStyle/>
          <a:p>
            <a:r>
              <a:rPr lang="en-US"/>
              <a:t>ACROMASS kick-off meeting - L. Bonechi (INFN Firenze)</a:t>
            </a:r>
          </a:p>
        </p:txBody>
      </p:sp>
      <p:sp>
        <p:nvSpPr>
          <p:cNvPr id="5" name="Slide Number Placeholder 4">
            <a:extLst>
              <a:ext uri="{FF2B5EF4-FFF2-40B4-BE49-F238E27FC236}">
                <a16:creationId xmlns:a16="http://schemas.microsoft.com/office/drawing/2014/main" id="{F6EDC4B0-7975-52E1-F231-BE42C56D5F91}"/>
              </a:ext>
            </a:extLst>
          </p:cNvPr>
          <p:cNvSpPr>
            <a:spLocks noGrp="1"/>
          </p:cNvSpPr>
          <p:nvPr>
            <p:ph type="sldNum" sz="quarter" idx="12"/>
          </p:nvPr>
        </p:nvSpPr>
        <p:spPr/>
        <p:txBody>
          <a:bodyPr/>
          <a:lstStyle/>
          <a:p>
            <a:fld id="{53581369-FC2F-4B0C-936F-3A4AD98AE2A2}" type="slidenum">
              <a:rPr lang="en-US" smtClean="0"/>
              <a:t>22</a:t>
            </a:fld>
            <a:endParaRPr lang="en-US"/>
          </a:p>
        </p:txBody>
      </p:sp>
    </p:spTree>
    <p:extLst>
      <p:ext uri="{BB962C8B-B14F-4D97-AF65-F5344CB8AC3E}">
        <p14:creationId xmlns:p14="http://schemas.microsoft.com/office/powerpoint/2010/main" val="2388125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a:extLst>
              <a:ext uri="{FF2B5EF4-FFF2-40B4-BE49-F238E27FC236}">
                <a16:creationId xmlns:a16="http://schemas.microsoft.com/office/drawing/2014/main" id="{63313C80-AA41-36DB-38EC-8C1EB923E88F}"/>
              </a:ext>
            </a:extLst>
          </p:cNvPr>
          <p:cNvSpPr/>
          <p:nvPr/>
        </p:nvSpPr>
        <p:spPr>
          <a:xfrm>
            <a:off x="2282201" y="1077399"/>
            <a:ext cx="8120328" cy="4111551"/>
          </a:xfrm>
          <a:prstGeom prst="rect">
            <a:avLst/>
          </a:prstGeom>
          <a:solidFill>
            <a:schemeClr val="accent1">
              <a:lumMod val="75000"/>
              <a:alpha val="92000"/>
            </a:schemeClr>
          </a:solidFill>
          <a:ln>
            <a:solidFill>
              <a:schemeClr val="accent1">
                <a:shade val="15000"/>
                <a:alpha val="3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32CBBE1-1605-3ED4-B59D-6095713ABA89}"/>
              </a:ext>
            </a:extLst>
          </p:cNvPr>
          <p:cNvSpPr/>
          <p:nvPr/>
        </p:nvSpPr>
        <p:spPr>
          <a:xfrm>
            <a:off x="3004166" y="1489063"/>
            <a:ext cx="1466665" cy="90692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u="sng"/>
              <a:t>Tracker</a:t>
            </a:r>
          </a:p>
          <a:p>
            <a:pPr algn="ctr"/>
            <a:r>
              <a:rPr lang="it-IT" u="sng"/>
              <a:t>ADC boards</a:t>
            </a:r>
          </a:p>
        </p:txBody>
      </p:sp>
      <p:sp>
        <p:nvSpPr>
          <p:cNvPr id="34" name="Cube 33">
            <a:extLst>
              <a:ext uri="{FF2B5EF4-FFF2-40B4-BE49-F238E27FC236}">
                <a16:creationId xmlns:a16="http://schemas.microsoft.com/office/drawing/2014/main" id="{763A9DDE-12EC-B388-2F1D-837C50BB122B}"/>
              </a:ext>
            </a:extLst>
          </p:cNvPr>
          <p:cNvSpPr/>
          <p:nvPr/>
        </p:nvSpPr>
        <p:spPr>
          <a:xfrm>
            <a:off x="7326148" y="2863609"/>
            <a:ext cx="1690292" cy="513496"/>
          </a:xfrm>
          <a:prstGeom prst="cube">
            <a:avLst>
              <a:gd name="adj" fmla="val 4283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u="sng">
                <a:solidFill>
                  <a:schemeClr val="tx1"/>
                </a:solidFill>
              </a:rPr>
              <a:t>Small DAQ PC</a:t>
            </a:r>
            <a:endParaRPr lang="it-IT" sz="1600">
              <a:solidFill>
                <a:schemeClr val="tx1"/>
              </a:solidFill>
            </a:endParaRPr>
          </a:p>
        </p:txBody>
      </p:sp>
      <p:sp>
        <p:nvSpPr>
          <p:cNvPr id="61" name="Rectangle 60">
            <a:extLst>
              <a:ext uri="{FF2B5EF4-FFF2-40B4-BE49-F238E27FC236}">
                <a16:creationId xmlns:a16="http://schemas.microsoft.com/office/drawing/2014/main" id="{5F1A768A-E64A-B544-4703-FF45FD39A131}"/>
              </a:ext>
            </a:extLst>
          </p:cNvPr>
          <p:cNvSpPr/>
          <p:nvPr/>
        </p:nvSpPr>
        <p:spPr>
          <a:xfrm>
            <a:off x="5230157" y="2959563"/>
            <a:ext cx="1450092" cy="5168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tx1"/>
                </a:solidFill>
              </a:rPr>
              <a:t>Eth Switch</a:t>
            </a:r>
            <a:endParaRPr lang="en-US" sz="1600">
              <a:solidFill>
                <a:schemeClr val="tx1"/>
              </a:solidFill>
            </a:endParaRPr>
          </a:p>
        </p:txBody>
      </p:sp>
      <p:sp>
        <p:nvSpPr>
          <p:cNvPr id="62" name="TextBox 61">
            <a:extLst>
              <a:ext uri="{FF2B5EF4-FFF2-40B4-BE49-F238E27FC236}">
                <a16:creationId xmlns:a16="http://schemas.microsoft.com/office/drawing/2014/main" id="{B49E1461-7CBF-26D0-745E-160F6BAFF2EA}"/>
              </a:ext>
            </a:extLst>
          </p:cNvPr>
          <p:cNvSpPr txBox="1"/>
          <p:nvPr/>
        </p:nvSpPr>
        <p:spPr>
          <a:xfrm>
            <a:off x="2570296" y="412031"/>
            <a:ext cx="5604556" cy="1077218"/>
          </a:xfrm>
          <a:prstGeom prst="rect">
            <a:avLst/>
          </a:prstGeom>
          <a:noFill/>
        </p:spPr>
        <p:txBody>
          <a:bodyPr wrap="square" rtlCol="0">
            <a:spAutoFit/>
          </a:bodyPr>
          <a:lstStyle/>
          <a:p>
            <a:r>
              <a:rPr lang="en-US" sz="3200">
                <a:solidFill>
                  <a:srgbClr val="002060"/>
                </a:solidFill>
              </a:rPr>
              <a:t>Portable DAQ + S.C. System</a:t>
            </a:r>
          </a:p>
          <a:p>
            <a:endParaRPr lang="en-US" sz="3200">
              <a:solidFill>
                <a:srgbClr val="002060"/>
              </a:solidFill>
            </a:endParaRPr>
          </a:p>
        </p:txBody>
      </p:sp>
      <p:cxnSp>
        <p:nvCxnSpPr>
          <p:cNvPr id="63" name="Straight Arrow Connector 62">
            <a:extLst>
              <a:ext uri="{FF2B5EF4-FFF2-40B4-BE49-F238E27FC236}">
                <a16:creationId xmlns:a16="http://schemas.microsoft.com/office/drawing/2014/main" id="{8D45F1EC-E1E9-CDB8-46B8-1CF9924C18F7}"/>
              </a:ext>
            </a:extLst>
          </p:cNvPr>
          <p:cNvCxnSpPr>
            <a:cxnSpLocks/>
            <a:stCxn id="6" idx="3"/>
          </p:cNvCxnSpPr>
          <p:nvPr/>
        </p:nvCxnSpPr>
        <p:spPr>
          <a:xfrm>
            <a:off x="4470831" y="1942528"/>
            <a:ext cx="769221" cy="972635"/>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FB047C-E628-0CBE-E8B3-04FD055AF267}"/>
              </a:ext>
            </a:extLst>
          </p:cNvPr>
          <p:cNvSpPr txBox="1"/>
          <p:nvPr/>
        </p:nvSpPr>
        <p:spPr>
          <a:xfrm>
            <a:off x="424543" y="5885016"/>
            <a:ext cx="11462657" cy="646331"/>
          </a:xfrm>
          <a:prstGeom prst="rect">
            <a:avLst/>
          </a:prstGeom>
          <a:noFill/>
        </p:spPr>
        <p:txBody>
          <a:bodyPr wrap="square" rtlCol="0">
            <a:spAutoFit/>
          </a:bodyPr>
          <a:lstStyle/>
          <a:p>
            <a:pPr marL="285750" indent="-285750">
              <a:buFont typeface="Arial" panose="020B0604020202020204" pitchFamily="34" charset="0"/>
              <a:buChar char="•"/>
            </a:pPr>
            <a:r>
              <a:rPr lang="it-IT"/>
              <a:t>The complete (low power) system will work with power mains (220V) or with photovoltaic panels</a:t>
            </a:r>
          </a:p>
          <a:p>
            <a:pPr marL="285750" indent="-285750">
              <a:buFont typeface="Arial" panose="020B0604020202020204" pitchFamily="34" charset="0"/>
              <a:buChar char="•"/>
            </a:pPr>
            <a:r>
              <a:rPr lang="it-IT"/>
              <a:t>External ethernet or WIFI or 4G connection for remote control and data transfer (not mandatory)</a:t>
            </a:r>
          </a:p>
        </p:txBody>
      </p:sp>
      <p:sp>
        <p:nvSpPr>
          <p:cNvPr id="17" name="Rectangle 16">
            <a:extLst>
              <a:ext uri="{FF2B5EF4-FFF2-40B4-BE49-F238E27FC236}">
                <a16:creationId xmlns:a16="http://schemas.microsoft.com/office/drawing/2014/main" id="{71D5B139-2990-8816-58E8-E18E5C7B9723}"/>
              </a:ext>
            </a:extLst>
          </p:cNvPr>
          <p:cNvSpPr/>
          <p:nvPr/>
        </p:nvSpPr>
        <p:spPr>
          <a:xfrm>
            <a:off x="5578924" y="1947531"/>
            <a:ext cx="1710927" cy="42872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Sensors (t,p,h)</a:t>
            </a:r>
            <a:endParaRPr lang="en-US">
              <a:solidFill>
                <a:schemeClr val="tx1"/>
              </a:solidFill>
            </a:endParaRPr>
          </a:p>
        </p:txBody>
      </p:sp>
      <p:sp>
        <p:nvSpPr>
          <p:cNvPr id="20" name="Freeform: Shape 19">
            <a:extLst>
              <a:ext uri="{FF2B5EF4-FFF2-40B4-BE49-F238E27FC236}">
                <a16:creationId xmlns:a16="http://schemas.microsoft.com/office/drawing/2014/main" id="{49EEE7D5-C161-BB1D-F8AC-0BA4185FF856}"/>
              </a:ext>
            </a:extLst>
          </p:cNvPr>
          <p:cNvSpPr/>
          <p:nvPr/>
        </p:nvSpPr>
        <p:spPr>
          <a:xfrm rot="676200">
            <a:off x="7241829" y="2250350"/>
            <a:ext cx="925657" cy="523425"/>
          </a:xfrm>
          <a:custGeom>
            <a:avLst/>
            <a:gdLst>
              <a:gd name="connsiteX0" fmla="*/ 924232 w 924232"/>
              <a:gd name="connsiteY0" fmla="*/ 366163 h 366163"/>
              <a:gd name="connsiteX1" fmla="*/ 717754 w 924232"/>
              <a:gd name="connsiteY1" fmla="*/ 218680 h 366163"/>
              <a:gd name="connsiteX2" fmla="*/ 658761 w 924232"/>
              <a:gd name="connsiteY2" fmla="*/ 120357 h 366163"/>
              <a:gd name="connsiteX3" fmla="*/ 550606 w 924232"/>
              <a:gd name="connsiteY3" fmla="*/ 41699 h 366163"/>
              <a:gd name="connsiteX4" fmla="*/ 481780 w 924232"/>
              <a:gd name="connsiteY4" fmla="*/ 31867 h 366163"/>
              <a:gd name="connsiteX5" fmla="*/ 176980 w 924232"/>
              <a:gd name="connsiteY5" fmla="*/ 22034 h 366163"/>
              <a:gd name="connsiteX6" fmla="*/ 0 w 924232"/>
              <a:gd name="connsiteY6" fmla="*/ 2370 h 36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232" h="366163">
                <a:moveTo>
                  <a:pt x="924232" y="366163"/>
                </a:moveTo>
                <a:cubicBezTo>
                  <a:pt x="830701" y="312717"/>
                  <a:pt x="779567" y="299512"/>
                  <a:pt x="717754" y="218680"/>
                </a:cubicBezTo>
                <a:cubicBezTo>
                  <a:pt x="694537" y="188319"/>
                  <a:pt x="680517" y="151782"/>
                  <a:pt x="658761" y="120357"/>
                </a:cubicBezTo>
                <a:cubicBezTo>
                  <a:pt x="638019" y="90397"/>
                  <a:pt x="572973" y="50646"/>
                  <a:pt x="550606" y="41699"/>
                </a:cubicBezTo>
                <a:cubicBezTo>
                  <a:pt x="529089" y="33092"/>
                  <a:pt x="504923" y="33085"/>
                  <a:pt x="481780" y="31867"/>
                </a:cubicBezTo>
                <a:cubicBezTo>
                  <a:pt x="380268" y="26524"/>
                  <a:pt x="278580" y="25312"/>
                  <a:pt x="176980" y="22034"/>
                </a:cubicBezTo>
                <a:cubicBezTo>
                  <a:pt x="80676" y="-10067"/>
                  <a:pt x="138715" y="2370"/>
                  <a:pt x="0" y="237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F123A4B7-2E78-D501-7F6F-DADF1BEE84DC}"/>
              </a:ext>
            </a:extLst>
          </p:cNvPr>
          <p:cNvCxnSpPr>
            <a:cxnSpLocks/>
            <a:stCxn id="61" idx="3"/>
            <a:endCxn id="34" idx="2"/>
          </p:cNvCxnSpPr>
          <p:nvPr/>
        </p:nvCxnSpPr>
        <p:spPr>
          <a:xfrm>
            <a:off x="6680249" y="3217982"/>
            <a:ext cx="645899" cy="12361"/>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73F1191-E2C7-928C-DCAE-19354F2D0EC5}"/>
              </a:ext>
            </a:extLst>
          </p:cNvPr>
          <p:cNvSpPr/>
          <p:nvPr/>
        </p:nvSpPr>
        <p:spPr>
          <a:xfrm>
            <a:off x="3004167" y="4042511"/>
            <a:ext cx="1466664" cy="906929"/>
          </a:xfrm>
          <a:prstGeom prst="rect">
            <a:avLst/>
          </a:prstGeom>
          <a:solidFill>
            <a:srgbClr val="FF9F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u="sng">
                <a:solidFill>
                  <a:schemeClr val="tx1"/>
                </a:solidFill>
              </a:rPr>
              <a:t>Calorimeter QDC board</a:t>
            </a:r>
            <a:endParaRPr lang="en-US" sz="1600" u="sng">
              <a:solidFill>
                <a:schemeClr val="tx1"/>
              </a:solidFill>
            </a:endParaRPr>
          </a:p>
        </p:txBody>
      </p:sp>
      <p:sp>
        <p:nvSpPr>
          <p:cNvPr id="71" name="Cube 70">
            <a:extLst>
              <a:ext uri="{FF2B5EF4-FFF2-40B4-BE49-F238E27FC236}">
                <a16:creationId xmlns:a16="http://schemas.microsoft.com/office/drawing/2014/main" id="{0A395E74-A362-AD4C-5BD9-12AE8F342E2C}"/>
              </a:ext>
            </a:extLst>
          </p:cNvPr>
          <p:cNvSpPr/>
          <p:nvPr/>
        </p:nvSpPr>
        <p:spPr>
          <a:xfrm>
            <a:off x="7443497" y="3866361"/>
            <a:ext cx="1462761" cy="629615"/>
          </a:xfrm>
          <a:prstGeom prst="cube">
            <a:avLst>
              <a:gd name="adj" fmla="val 4199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a:solidFill>
                  <a:schemeClr val="tx1"/>
                </a:solidFill>
              </a:rPr>
              <a:t>MEMORY </a:t>
            </a:r>
            <a:r>
              <a:rPr lang="it-IT" sz="1400">
                <a:solidFill>
                  <a:schemeClr val="tx1"/>
                </a:solidFill>
                <a:sym typeface="Symbol" panose="05050102010706020507" pitchFamily="18" charset="2"/>
              </a:rPr>
              <a:t></a:t>
            </a:r>
            <a:r>
              <a:rPr lang="it-IT" sz="1400">
                <a:solidFill>
                  <a:schemeClr val="tx1"/>
                </a:solidFill>
              </a:rPr>
              <a:t>TB</a:t>
            </a:r>
          </a:p>
        </p:txBody>
      </p:sp>
      <p:cxnSp>
        <p:nvCxnSpPr>
          <p:cNvPr id="50" name="Straight Arrow Connector 49">
            <a:extLst>
              <a:ext uri="{FF2B5EF4-FFF2-40B4-BE49-F238E27FC236}">
                <a16:creationId xmlns:a16="http://schemas.microsoft.com/office/drawing/2014/main" id="{20048182-FD58-EA7F-8E71-509B9FA62E95}"/>
              </a:ext>
            </a:extLst>
          </p:cNvPr>
          <p:cNvCxnSpPr>
            <a:cxnSpLocks/>
            <a:endCxn id="71" idx="0"/>
          </p:cNvCxnSpPr>
          <p:nvPr/>
        </p:nvCxnSpPr>
        <p:spPr>
          <a:xfrm>
            <a:off x="8087750" y="3391366"/>
            <a:ext cx="219331" cy="474995"/>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90117F-3654-F4A8-88B9-A2EC9D8A6BDF}"/>
              </a:ext>
            </a:extLst>
          </p:cNvPr>
          <p:cNvSpPr/>
          <p:nvPr/>
        </p:nvSpPr>
        <p:spPr>
          <a:xfrm>
            <a:off x="3014973" y="2806844"/>
            <a:ext cx="1466664" cy="906929"/>
          </a:xfrm>
          <a:prstGeom prst="rect">
            <a:avLst/>
          </a:prstGeom>
          <a:solidFill>
            <a:srgbClr val="FFFF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u="sng">
                <a:solidFill>
                  <a:schemeClr val="tx1"/>
                </a:solidFill>
              </a:rPr>
              <a:t>TOF/trigger</a:t>
            </a:r>
          </a:p>
          <a:p>
            <a:pPr algn="ctr"/>
            <a:r>
              <a:rPr lang="it-IT" sz="1600" u="sng">
                <a:solidFill>
                  <a:schemeClr val="tx1"/>
                </a:solidFill>
              </a:rPr>
              <a:t>board</a:t>
            </a:r>
          </a:p>
        </p:txBody>
      </p:sp>
      <p:cxnSp>
        <p:nvCxnSpPr>
          <p:cNvPr id="70" name="Straight Arrow Connector 69">
            <a:extLst>
              <a:ext uri="{FF2B5EF4-FFF2-40B4-BE49-F238E27FC236}">
                <a16:creationId xmlns:a16="http://schemas.microsoft.com/office/drawing/2014/main" id="{1AC8F53C-14EC-A402-0444-946587875D54}"/>
              </a:ext>
            </a:extLst>
          </p:cNvPr>
          <p:cNvCxnSpPr>
            <a:cxnSpLocks/>
            <a:stCxn id="66" idx="3"/>
            <a:endCxn id="61" idx="1"/>
          </p:cNvCxnSpPr>
          <p:nvPr/>
        </p:nvCxnSpPr>
        <p:spPr>
          <a:xfrm flipV="1">
            <a:off x="4481637" y="3217982"/>
            <a:ext cx="748520" cy="42327"/>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BB35FFC-D4CE-DCC3-A0F6-0C844EA04F9D}"/>
              </a:ext>
            </a:extLst>
          </p:cNvPr>
          <p:cNvCxnSpPr>
            <a:cxnSpLocks/>
            <a:stCxn id="32" idx="3"/>
          </p:cNvCxnSpPr>
          <p:nvPr/>
        </p:nvCxnSpPr>
        <p:spPr>
          <a:xfrm flipV="1">
            <a:off x="4470831" y="3476400"/>
            <a:ext cx="757172" cy="1019576"/>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9" name="Cube 98">
            <a:extLst>
              <a:ext uri="{FF2B5EF4-FFF2-40B4-BE49-F238E27FC236}">
                <a16:creationId xmlns:a16="http://schemas.microsoft.com/office/drawing/2014/main" id="{07D6FB00-F048-9CFD-3D26-6796463805B9}"/>
              </a:ext>
            </a:extLst>
          </p:cNvPr>
          <p:cNvSpPr/>
          <p:nvPr/>
        </p:nvSpPr>
        <p:spPr>
          <a:xfrm>
            <a:off x="5001669" y="4072073"/>
            <a:ext cx="2025414" cy="629614"/>
          </a:xfrm>
          <a:prstGeom prst="cube">
            <a:avLst>
              <a:gd name="adj" fmla="val 4283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u="sng">
                <a:solidFill>
                  <a:schemeClr val="tx1"/>
                </a:solidFill>
              </a:rPr>
              <a:t>Radio-modem 4G</a:t>
            </a:r>
            <a:endParaRPr lang="it-IT" sz="1600">
              <a:solidFill>
                <a:schemeClr val="tx1"/>
              </a:solidFill>
            </a:endParaRPr>
          </a:p>
        </p:txBody>
      </p:sp>
      <p:cxnSp>
        <p:nvCxnSpPr>
          <p:cNvPr id="101" name="Straight Arrow Connector 100">
            <a:extLst>
              <a:ext uri="{FF2B5EF4-FFF2-40B4-BE49-F238E27FC236}">
                <a16:creationId xmlns:a16="http://schemas.microsoft.com/office/drawing/2014/main" id="{2C7494FD-4383-9519-0679-CFEC3547B0B1}"/>
              </a:ext>
            </a:extLst>
          </p:cNvPr>
          <p:cNvCxnSpPr>
            <a:cxnSpLocks/>
          </p:cNvCxnSpPr>
          <p:nvPr/>
        </p:nvCxnSpPr>
        <p:spPr>
          <a:xfrm flipV="1">
            <a:off x="7027083" y="3377018"/>
            <a:ext cx="299065" cy="695055"/>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7418104-59D6-29FB-2F1B-1544FAA842C5}"/>
              </a:ext>
            </a:extLst>
          </p:cNvPr>
          <p:cNvSpPr/>
          <p:nvPr/>
        </p:nvSpPr>
        <p:spPr>
          <a:xfrm>
            <a:off x="9016440" y="1669049"/>
            <a:ext cx="1084672" cy="428721"/>
          </a:xfrm>
          <a:prstGeom prst="rect">
            <a:avLst/>
          </a:prstGeom>
          <a:solidFill>
            <a:srgbClr val="FF65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LV P.S.</a:t>
            </a:r>
            <a:endParaRPr lang="en-US">
              <a:solidFill>
                <a:schemeClr val="tx1"/>
              </a:solidFill>
            </a:endParaRPr>
          </a:p>
        </p:txBody>
      </p:sp>
      <p:sp>
        <p:nvSpPr>
          <p:cNvPr id="14" name="Cylinder 13">
            <a:extLst>
              <a:ext uri="{FF2B5EF4-FFF2-40B4-BE49-F238E27FC236}">
                <a16:creationId xmlns:a16="http://schemas.microsoft.com/office/drawing/2014/main" id="{87F95809-EE3D-45CD-9239-920E1A6DFC8F}"/>
              </a:ext>
            </a:extLst>
          </p:cNvPr>
          <p:cNvSpPr/>
          <p:nvPr/>
        </p:nvSpPr>
        <p:spPr>
          <a:xfrm rot="16200000">
            <a:off x="10587637" y="1341004"/>
            <a:ext cx="45719" cy="1027995"/>
          </a:xfrm>
          <a:prstGeom prst="can">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756F05-E6C2-0480-3EA0-17100F654DBD}"/>
              </a:ext>
            </a:extLst>
          </p:cNvPr>
          <p:cNvSpPr txBox="1"/>
          <p:nvPr/>
        </p:nvSpPr>
        <p:spPr>
          <a:xfrm>
            <a:off x="10549366" y="1484383"/>
            <a:ext cx="667170" cy="369332"/>
          </a:xfrm>
          <a:prstGeom prst="rect">
            <a:avLst/>
          </a:prstGeom>
          <a:noFill/>
        </p:spPr>
        <p:txBody>
          <a:bodyPr wrap="none" rtlCol="0">
            <a:spAutoFit/>
          </a:bodyPr>
          <a:lstStyle/>
          <a:p>
            <a:r>
              <a:rPr lang="en-US">
                <a:highlight>
                  <a:srgbClr val="FF6565"/>
                </a:highlight>
              </a:rPr>
              <a:t>220V</a:t>
            </a:r>
          </a:p>
        </p:txBody>
      </p:sp>
      <p:sp>
        <p:nvSpPr>
          <p:cNvPr id="16" name="Freeform: Shape 15">
            <a:extLst>
              <a:ext uri="{FF2B5EF4-FFF2-40B4-BE49-F238E27FC236}">
                <a16:creationId xmlns:a16="http://schemas.microsoft.com/office/drawing/2014/main" id="{33415CA1-861E-C769-4968-3DF546F3C7A7}"/>
              </a:ext>
            </a:extLst>
          </p:cNvPr>
          <p:cNvSpPr/>
          <p:nvPr/>
        </p:nvSpPr>
        <p:spPr>
          <a:xfrm>
            <a:off x="2477729" y="1337187"/>
            <a:ext cx="7089058" cy="3441290"/>
          </a:xfrm>
          <a:custGeom>
            <a:avLst/>
            <a:gdLst>
              <a:gd name="connsiteX0" fmla="*/ 7089058 w 7089058"/>
              <a:gd name="connsiteY0" fmla="*/ 432620 h 3549445"/>
              <a:gd name="connsiteX1" fmla="*/ 7079226 w 7089058"/>
              <a:gd name="connsiteY1" fmla="*/ 0 h 3549445"/>
              <a:gd name="connsiteX2" fmla="*/ 0 w 7089058"/>
              <a:gd name="connsiteY2" fmla="*/ 19665 h 3549445"/>
              <a:gd name="connsiteX3" fmla="*/ 29497 w 7089058"/>
              <a:gd name="connsiteY3" fmla="*/ 3549445 h 3549445"/>
              <a:gd name="connsiteX4" fmla="*/ 530942 w 7089058"/>
              <a:gd name="connsiteY4" fmla="*/ 3549445 h 3549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058" h="3549445">
                <a:moveTo>
                  <a:pt x="7089058" y="432620"/>
                </a:moveTo>
                <a:lnTo>
                  <a:pt x="7079226" y="0"/>
                </a:lnTo>
                <a:lnTo>
                  <a:pt x="0" y="19665"/>
                </a:lnTo>
                <a:lnTo>
                  <a:pt x="29497" y="3549445"/>
                </a:lnTo>
                <a:lnTo>
                  <a:pt x="530942" y="3549445"/>
                </a:lnTo>
              </a:path>
            </a:pathLst>
          </a:custGeom>
          <a:noFill/>
          <a:ln w="19050">
            <a:solidFill>
              <a:srgbClr val="FF65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B2BEFA3-C288-FBDF-E5A4-FADD61E16D24}"/>
              </a:ext>
            </a:extLst>
          </p:cNvPr>
          <p:cNvCxnSpPr>
            <a:cxnSpLocks/>
          </p:cNvCxnSpPr>
          <p:nvPr/>
        </p:nvCxnSpPr>
        <p:spPr>
          <a:xfrm>
            <a:off x="2477729" y="2271252"/>
            <a:ext cx="531837" cy="0"/>
          </a:xfrm>
          <a:prstGeom prst="line">
            <a:avLst/>
          </a:prstGeom>
          <a:ln w="19050">
            <a:solidFill>
              <a:srgbClr val="FF6565"/>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D3C206-92B6-E67F-FE7E-FF361396B600}"/>
              </a:ext>
            </a:extLst>
          </p:cNvPr>
          <p:cNvCxnSpPr>
            <a:cxnSpLocks/>
          </p:cNvCxnSpPr>
          <p:nvPr/>
        </p:nvCxnSpPr>
        <p:spPr>
          <a:xfrm>
            <a:off x="2477729" y="3554362"/>
            <a:ext cx="531837" cy="0"/>
          </a:xfrm>
          <a:prstGeom prst="line">
            <a:avLst/>
          </a:prstGeom>
          <a:ln w="19050">
            <a:solidFill>
              <a:srgbClr val="FF6565"/>
            </a:solidFill>
          </a:ln>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621CF216-34C6-3814-D94D-EF8B177E7422}"/>
              </a:ext>
            </a:extLst>
          </p:cNvPr>
          <p:cNvCxnSpPr>
            <a:cxnSpLocks/>
          </p:cNvCxnSpPr>
          <p:nvPr/>
        </p:nvCxnSpPr>
        <p:spPr>
          <a:xfrm rot="10800000" flipH="1" flipV="1">
            <a:off x="2994333" y="1942527"/>
            <a:ext cx="10807" cy="1317781"/>
          </a:xfrm>
          <a:prstGeom prst="bentConnector3">
            <a:avLst>
              <a:gd name="adj1" fmla="val -2115296"/>
            </a:avLst>
          </a:prstGeom>
          <a:ln>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75C8656F-565C-842D-9D32-3CBE7DC4ACBF}"/>
              </a:ext>
            </a:extLst>
          </p:cNvPr>
          <p:cNvCxnSpPr>
            <a:cxnSpLocks/>
          </p:cNvCxnSpPr>
          <p:nvPr/>
        </p:nvCxnSpPr>
        <p:spPr>
          <a:xfrm rot="10800000" flipH="1">
            <a:off x="2998759" y="3260308"/>
            <a:ext cx="10807" cy="1317781"/>
          </a:xfrm>
          <a:prstGeom prst="bentConnector3">
            <a:avLst>
              <a:gd name="adj1" fmla="val -2115296"/>
            </a:avLst>
          </a:prstGeom>
          <a:ln>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4" name="Freeform: Shape 23">
            <a:extLst>
              <a:ext uri="{FF2B5EF4-FFF2-40B4-BE49-F238E27FC236}">
                <a16:creationId xmlns:a16="http://schemas.microsoft.com/office/drawing/2014/main" id="{9844E3DC-E3DF-72EC-2565-513E99CE766D}"/>
              </a:ext>
            </a:extLst>
          </p:cNvPr>
          <p:cNvSpPr/>
          <p:nvPr/>
        </p:nvSpPr>
        <p:spPr>
          <a:xfrm>
            <a:off x="9556955" y="2104103"/>
            <a:ext cx="9832" cy="1524000"/>
          </a:xfrm>
          <a:custGeom>
            <a:avLst/>
            <a:gdLst>
              <a:gd name="connsiteX0" fmla="*/ 9832 w 9832"/>
              <a:gd name="connsiteY0" fmla="*/ 0 h 1524000"/>
              <a:gd name="connsiteX1" fmla="*/ 0 w 9832"/>
              <a:gd name="connsiteY1" fmla="*/ 1524000 h 1524000"/>
            </a:gdLst>
            <a:ahLst/>
            <a:cxnLst>
              <a:cxn ang="0">
                <a:pos x="connsiteX0" y="connsiteY0"/>
              </a:cxn>
              <a:cxn ang="0">
                <a:pos x="connsiteX1" y="connsiteY1"/>
              </a:cxn>
            </a:cxnLst>
            <a:rect l="l" t="t" r="r" b="b"/>
            <a:pathLst>
              <a:path w="9832" h="1524000">
                <a:moveTo>
                  <a:pt x="9832" y="0"/>
                </a:moveTo>
                <a:cubicBezTo>
                  <a:pt x="6555" y="508000"/>
                  <a:pt x="3277" y="1016000"/>
                  <a:pt x="0" y="1524000"/>
                </a:cubicBezTo>
              </a:path>
            </a:pathLst>
          </a:custGeom>
          <a:noFill/>
          <a:ln w="19050">
            <a:solidFill>
              <a:srgbClr val="FF656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DAB442F-CE5C-974F-5076-99EFC2AB5285}"/>
              </a:ext>
            </a:extLst>
          </p:cNvPr>
          <p:cNvCxnSpPr>
            <a:cxnSpLocks/>
          </p:cNvCxnSpPr>
          <p:nvPr/>
        </p:nvCxnSpPr>
        <p:spPr>
          <a:xfrm>
            <a:off x="8906259" y="3110525"/>
            <a:ext cx="643523" cy="0"/>
          </a:xfrm>
          <a:prstGeom prst="line">
            <a:avLst/>
          </a:prstGeom>
          <a:ln w="19050">
            <a:solidFill>
              <a:srgbClr val="FF6565"/>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5F4D366-7BE1-7DB0-BB7A-1C80CABAFEC5}"/>
              </a:ext>
            </a:extLst>
          </p:cNvPr>
          <p:cNvSpPr/>
          <p:nvPr/>
        </p:nvSpPr>
        <p:spPr>
          <a:xfrm>
            <a:off x="9011827" y="3618498"/>
            <a:ext cx="1084672" cy="428721"/>
          </a:xfrm>
          <a:prstGeom prst="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DC-DC</a:t>
            </a:r>
            <a:endParaRPr lang="en-US">
              <a:solidFill>
                <a:schemeClr val="tx1"/>
              </a:solidFill>
            </a:endParaRPr>
          </a:p>
        </p:txBody>
      </p:sp>
      <p:sp>
        <p:nvSpPr>
          <p:cNvPr id="28" name="Freeform: Shape 27">
            <a:extLst>
              <a:ext uri="{FF2B5EF4-FFF2-40B4-BE49-F238E27FC236}">
                <a16:creationId xmlns:a16="http://schemas.microsoft.com/office/drawing/2014/main" id="{71755DC4-F270-9636-0920-801CB4DBBAE4}"/>
              </a:ext>
            </a:extLst>
          </p:cNvPr>
          <p:cNvSpPr/>
          <p:nvPr/>
        </p:nvSpPr>
        <p:spPr>
          <a:xfrm>
            <a:off x="5889523" y="4060723"/>
            <a:ext cx="3667432" cy="796412"/>
          </a:xfrm>
          <a:custGeom>
            <a:avLst/>
            <a:gdLst>
              <a:gd name="connsiteX0" fmla="*/ 3667432 w 3667432"/>
              <a:gd name="connsiteY0" fmla="*/ 0 h 796412"/>
              <a:gd name="connsiteX1" fmla="*/ 3667432 w 3667432"/>
              <a:gd name="connsiteY1" fmla="*/ 796412 h 796412"/>
              <a:gd name="connsiteX2" fmla="*/ 0 w 3667432"/>
              <a:gd name="connsiteY2" fmla="*/ 796412 h 796412"/>
              <a:gd name="connsiteX3" fmla="*/ 19664 w 3667432"/>
              <a:gd name="connsiteY3" fmla="*/ 639096 h 796412"/>
            </a:gdLst>
            <a:ahLst/>
            <a:cxnLst>
              <a:cxn ang="0">
                <a:pos x="connsiteX0" y="connsiteY0"/>
              </a:cxn>
              <a:cxn ang="0">
                <a:pos x="connsiteX1" y="connsiteY1"/>
              </a:cxn>
              <a:cxn ang="0">
                <a:pos x="connsiteX2" y="connsiteY2"/>
              </a:cxn>
              <a:cxn ang="0">
                <a:pos x="connsiteX3" y="connsiteY3"/>
              </a:cxn>
            </a:cxnLst>
            <a:rect l="l" t="t" r="r" b="b"/>
            <a:pathLst>
              <a:path w="3667432" h="796412">
                <a:moveTo>
                  <a:pt x="3667432" y="0"/>
                </a:moveTo>
                <a:lnTo>
                  <a:pt x="3667432" y="796412"/>
                </a:lnTo>
                <a:lnTo>
                  <a:pt x="0" y="796412"/>
                </a:lnTo>
                <a:lnTo>
                  <a:pt x="19664" y="639096"/>
                </a:lnTo>
              </a:path>
            </a:pathLst>
          </a:custGeom>
          <a:noFill/>
          <a:ln w="19050">
            <a:solidFill>
              <a:srgbClr val="66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E6EC5D92-762F-B1F8-92AE-0EB784D1FDDE}"/>
              </a:ext>
            </a:extLst>
          </p:cNvPr>
          <p:cNvSpPr/>
          <p:nvPr/>
        </p:nvSpPr>
        <p:spPr>
          <a:xfrm>
            <a:off x="6508955" y="3480619"/>
            <a:ext cx="727587" cy="1376516"/>
          </a:xfrm>
          <a:custGeom>
            <a:avLst/>
            <a:gdLst>
              <a:gd name="connsiteX0" fmla="*/ 727587 w 727587"/>
              <a:gd name="connsiteY0" fmla="*/ 1376516 h 1376516"/>
              <a:gd name="connsiteX1" fmla="*/ 727587 w 727587"/>
              <a:gd name="connsiteY1" fmla="*/ 255639 h 1376516"/>
              <a:gd name="connsiteX2" fmla="*/ 0 w 727587"/>
              <a:gd name="connsiteY2" fmla="*/ 255639 h 1376516"/>
              <a:gd name="connsiteX3" fmla="*/ 0 w 727587"/>
              <a:gd name="connsiteY3" fmla="*/ 0 h 1376516"/>
            </a:gdLst>
            <a:ahLst/>
            <a:cxnLst>
              <a:cxn ang="0">
                <a:pos x="connsiteX0" y="connsiteY0"/>
              </a:cxn>
              <a:cxn ang="0">
                <a:pos x="connsiteX1" y="connsiteY1"/>
              </a:cxn>
              <a:cxn ang="0">
                <a:pos x="connsiteX2" y="connsiteY2"/>
              </a:cxn>
              <a:cxn ang="0">
                <a:pos x="connsiteX3" y="connsiteY3"/>
              </a:cxn>
            </a:cxnLst>
            <a:rect l="l" t="t" r="r" b="b"/>
            <a:pathLst>
              <a:path w="727587" h="1376516">
                <a:moveTo>
                  <a:pt x="727587" y="1376516"/>
                </a:moveTo>
                <a:lnTo>
                  <a:pt x="727587" y="255639"/>
                </a:lnTo>
                <a:lnTo>
                  <a:pt x="0" y="255639"/>
                </a:lnTo>
                <a:lnTo>
                  <a:pt x="0" y="0"/>
                </a:lnTo>
              </a:path>
            </a:pathLst>
          </a:custGeom>
          <a:noFill/>
          <a:ln w="19050">
            <a:solidFill>
              <a:srgbClr val="66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ylinder 30">
            <a:extLst>
              <a:ext uri="{FF2B5EF4-FFF2-40B4-BE49-F238E27FC236}">
                <a16:creationId xmlns:a16="http://schemas.microsoft.com/office/drawing/2014/main" id="{AD2A79C4-DD47-6F88-92C0-6F8E0B5C38ED}"/>
              </a:ext>
            </a:extLst>
          </p:cNvPr>
          <p:cNvSpPr/>
          <p:nvPr/>
        </p:nvSpPr>
        <p:spPr>
          <a:xfrm rot="16200000">
            <a:off x="9963137" y="2096573"/>
            <a:ext cx="45720" cy="2203611"/>
          </a:xfrm>
          <a:prstGeom prst="can">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F6132DF-3174-6606-D2FF-1B34734E446C}"/>
              </a:ext>
            </a:extLst>
          </p:cNvPr>
          <p:cNvSpPr txBox="1"/>
          <p:nvPr/>
        </p:nvSpPr>
        <p:spPr>
          <a:xfrm>
            <a:off x="10624945" y="2829046"/>
            <a:ext cx="553357" cy="369332"/>
          </a:xfrm>
          <a:prstGeom prst="rect">
            <a:avLst/>
          </a:prstGeom>
          <a:noFill/>
        </p:spPr>
        <p:txBody>
          <a:bodyPr wrap="none" rtlCol="0">
            <a:spAutoFit/>
          </a:bodyPr>
          <a:lstStyle/>
          <a:p>
            <a:r>
              <a:rPr lang="en-US">
                <a:highlight>
                  <a:srgbClr val="FFFFAB"/>
                </a:highlight>
              </a:rPr>
              <a:t>ETH</a:t>
            </a:r>
          </a:p>
        </p:txBody>
      </p:sp>
      <p:sp>
        <p:nvSpPr>
          <p:cNvPr id="35" name="Cylinder 34">
            <a:extLst>
              <a:ext uri="{FF2B5EF4-FFF2-40B4-BE49-F238E27FC236}">
                <a16:creationId xmlns:a16="http://schemas.microsoft.com/office/drawing/2014/main" id="{76BAF2CC-8C8A-922C-C73E-1F3F7E2C42B0}"/>
              </a:ext>
            </a:extLst>
          </p:cNvPr>
          <p:cNvSpPr/>
          <p:nvPr/>
        </p:nvSpPr>
        <p:spPr>
          <a:xfrm>
            <a:off x="5377018" y="4708530"/>
            <a:ext cx="45719" cy="1027995"/>
          </a:xfrm>
          <a:prstGeom prst="can">
            <a:avLst/>
          </a:prstGeom>
          <a:solidFill>
            <a:srgbClr val="02BE0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93D154C-0A01-235F-D8D9-5F9C1D9846A8}"/>
              </a:ext>
            </a:extLst>
          </p:cNvPr>
          <p:cNvSpPr txBox="1"/>
          <p:nvPr/>
        </p:nvSpPr>
        <p:spPr>
          <a:xfrm>
            <a:off x="5411658" y="5411269"/>
            <a:ext cx="1255472" cy="369332"/>
          </a:xfrm>
          <a:prstGeom prst="rect">
            <a:avLst/>
          </a:prstGeom>
          <a:noFill/>
        </p:spPr>
        <p:txBody>
          <a:bodyPr wrap="none" rtlCol="0">
            <a:spAutoFit/>
          </a:bodyPr>
          <a:lstStyle/>
          <a:p>
            <a:r>
              <a:rPr lang="en-US">
                <a:highlight>
                  <a:srgbClr val="02BE06"/>
                </a:highlight>
              </a:rPr>
              <a:t>WIFI / GSM</a:t>
            </a:r>
          </a:p>
        </p:txBody>
      </p:sp>
      <p:sp>
        <p:nvSpPr>
          <p:cNvPr id="2" name="Date Placeholder 1">
            <a:extLst>
              <a:ext uri="{FF2B5EF4-FFF2-40B4-BE49-F238E27FC236}">
                <a16:creationId xmlns:a16="http://schemas.microsoft.com/office/drawing/2014/main" id="{79350257-4873-B721-68A8-B90B7E73C82C}"/>
              </a:ext>
            </a:extLst>
          </p:cNvPr>
          <p:cNvSpPr>
            <a:spLocks noGrp="1"/>
          </p:cNvSpPr>
          <p:nvPr>
            <p:ph type="dt" sz="half" idx="10"/>
          </p:nvPr>
        </p:nvSpPr>
        <p:spPr/>
        <p:txBody>
          <a:bodyPr/>
          <a:lstStyle/>
          <a:p>
            <a:r>
              <a:rPr lang="en-US"/>
              <a:t>23 February 2024</a:t>
            </a:r>
          </a:p>
        </p:txBody>
      </p:sp>
      <p:sp>
        <p:nvSpPr>
          <p:cNvPr id="3" name="Footer Placeholder 2">
            <a:extLst>
              <a:ext uri="{FF2B5EF4-FFF2-40B4-BE49-F238E27FC236}">
                <a16:creationId xmlns:a16="http://schemas.microsoft.com/office/drawing/2014/main" id="{E5400881-E5CC-F742-0053-F60CDC3FC58F}"/>
              </a:ext>
            </a:extLst>
          </p:cNvPr>
          <p:cNvSpPr>
            <a:spLocks noGrp="1"/>
          </p:cNvSpPr>
          <p:nvPr>
            <p:ph type="ftr" sz="quarter" idx="11"/>
          </p:nvPr>
        </p:nvSpPr>
        <p:spPr/>
        <p:txBody>
          <a:bodyPr/>
          <a:lstStyle/>
          <a:p>
            <a:r>
              <a:rPr lang="en-US"/>
              <a:t>ACROMASS kick-off meeting - L. Bonechi (INFN Firenze)</a:t>
            </a:r>
          </a:p>
        </p:txBody>
      </p:sp>
      <p:sp>
        <p:nvSpPr>
          <p:cNvPr id="4" name="Slide Number Placeholder 3">
            <a:extLst>
              <a:ext uri="{FF2B5EF4-FFF2-40B4-BE49-F238E27FC236}">
                <a16:creationId xmlns:a16="http://schemas.microsoft.com/office/drawing/2014/main" id="{0301FB79-573C-489A-69E8-C85F1A1EFF60}"/>
              </a:ext>
            </a:extLst>
          </p:cNvPr>
          <p:cNvSpPr>
            <a:spLocks noGrp="1"/>
          </p:cNvSpPr>
          <p:nvPr>
            <p:ph type="sldNum" sz="quarter" idx="12"/>
          </p:nvPr>
        </p:nvSpPr>
        <p:spPr/>
        <p:txBody>
          <a:bodyPr/>
          <a:lstStyle/>
          <a:p>
            <a:fld id="{53581369-FC2F-4B0C-936F-3A4AD98AE2A2}" type="slidenum">
              <a:rPr lang="en-US" smtClean="0"/>
              <a:t>23</a:t>
            </a:fld>
            <a:endParaRPr lang="en-US"/>
          </a:p>
        </p:txBody>
      </p:sp>
    </p:spTree>
    <p:extLst>
      <p:ext uri="{BB962C8B-B14F-4D97-AF65-F5344CB8AC3E}">
        <p14:creationId xmlns:p14="http://schemas.microsoft.com/office/powerpoint/2010/main" val="3473952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andscape and plane wing">
            <a:extLst>
              <a:ext uri="{FF2B5EF4-FFF2-40B4-BE49-F238E27FC236}">
                <a16:creationId xmlns:a16="http://schemas.microsoft.com/office/drawing/2014/main" id="{6169CCF3-1153-6F51-C2DA-37BC45EDB8B4}"/>
              </a:ext>
            </a:extLst>
          </p:cNvPr>
          <p:cNvPicPr>
            <a:picLocks noChangeAspect="1"/>
          </p:cNvPicPr>
          <p:nvPr/>
        </p:nvPicPr>
        <p:blipFill rotWithShape="1">
          <a:blip r:embed="rId2"/>
          <a:srcRect t="13418" b="1676"/>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53F8B-A4DF-3C09-9633-FFD12D1642F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On-going and To-Do: Time Of Flight</a:t>
            </a:r>
          </a:p>
        </p:txBody>
      </p:sp>
      <p:sp>
        <p:nvSpPr>
          <p:cNvPr id="9" name="Date Placeholder 1">
            <a:extLst>
              <a:ext uri="{FF2B5EF4-FFF2-40B4-BE49-F238E27FC236}">
                <a16:creationId xmlns:a16="http://schemas.microsoft.com/office/drawing/2014/main" id="{6736B60C-D8CE-8429-3C1B-2169B0BD73B0}"/>
              </a:ext>
            </a:extLst>
          </p:cNvPr>
          <p:cNvSpPr>
            <a:spLocks noGrp="1"/>
          </p:cNvSpPr>
          <p:nvPr>
            <p:ph type="dt" sz="half" idx="10"/>
          </p:nvPr>
        </p:nvSpPr>
        <p:spPr>
          <a:xfrm>
            <a:off x="121502" y="6616445"/>
            <a:ext cx="2743200" cy="228600"/>
          </a:xfrm>
        </p:spPr>
        <p:txBody>
          <a:bodyPr/>
          <a:lstStyle/>
          <a:p>
            <a:r>
              <a:rPr lang="en-US">
                <a:solidFill>
                  <a:schemeClr val="bg1"/>
                </a:solidFill>
              </a:rPr>
              <a:t>23 February 2024</a:t>
            </a:r>
          </a:p>
        </p:txBody>
      </p:sp>
      <p:sp>
        <p:nvSpPr>
          <p:cNvPr id="11" name="Footer Placeholder 2">
            <a:extLst>
              <a:ext uri="{FF2B5EF4-FFF2-40B4-BE49-F238E27FC236}">
                <a16:creationId xmlns:a16="http://schemas.microsoft.com/office/drawing/2014/main" id="{FA53CF04-FD6C-A6B1-5C67-658A469CC357}"/>
              </a:ext>
            </a:extLst>
          </p:cNvPr>
          <p:cNvSpPr>
            <a:spLocks noGrp="1"/>
          </p:cNvSpPr>
          <p:nvPr>
            <p:ph type="ftr" sz="quarter" idx="11"/>
          </p:nvPr>
        </p:nvSpPr>
        <p:spPr>
          <a:xfrm>
            <a:off x="3357601" y="6616445"/>
            <a:ext cx="5476799" cy="228600"/>
          </a:xfrm>
        </p:spPr>
        <p:txBody>
          <a:bodyPr/>
          <a:lstStyle/>
          <a:p>
            <a:r>
              <a:rPr lang="en-US">
                <a:solidFill>
                  <a:schemeClr val="bg1"/>
                </a:solidFill>
              </a:rPr>
              <a:t>ACROMASS kick-off meeting - L. Bonechi (INFN Firenze)</a:t>
            </a:r>
          </a:p>
        </p:txBody>
      </p:sp>
      <p:sp>
        <p:nvSpPr>
          <p:cNvPr id="12" name="Slide Number Placeholder 4">
            <a:extLst>
              <a:ext uri="{FF2B5EF4-FFF2-40B4-BE49-F238E27FC236}">
                <a16:creationId xmlns:a16="http://schemas.microsoft.com/office/drawing/2014/main" id="{BA53B9EC-5778-55D5-3C14-06FCCA4DABA6}"/>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24</a:t>
            </a:fld>
            <a:endParaRPr lang="en-US">
              <a:solidFill>
                <a:schemeClr val="bg1"/>
              </a:solidFill>
            </a:endParaRPr>
          </a:p>
        </p:txBody>
      </p:sp>
    </p:spTree>
    <p:extLst>
      <p:ext uri="{BB962C8B-B14F-4D97-AF65-F5344CB8AC3E}">
        <p14:creationId xmlns:p14="http://schemas.microsoft.com/office/powerpoint/2010/main" val="237898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2" name="Rectangle 17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4588358F-83D0-BAB9-AEB8-38986B5F15A7}"/>
              </a:ext>
            </a:extLst>
          </p:cNvPr>
          <p:cNvSpPr txBox="1"/>
          <p:nvPr/>
        </p:nvSpPr>
        <p:spPr>
          <a:xfrm>
            <a:off x="838200" y="1844675"/>
            <a:ext cx="5648325" cy="4449763"/>
          </a:xfrm>
          <a:prstGeom prst="rect">
            <a:avLst/>
          </a:prstGeom>
          <a:noFill/>
        </p:spPr>
        <p:txBody>
          <a:bodyPr wrap="square" rtlCol="0" anchor="t">
            <a:normAutofit/>
          </a:bodyPr>
          <a:lstStyle/>
          <a:p>
            <a:pPr>
              <a:spcAft>
                <a:spcPts val="600"/>
              </a:spcAft>
            </a:pPr>
            <a:r>
              <a:rPr lang="en-US" sz="2800" u="sng"/>
              <a:t>SCOPO</a:t>
            </a:r>
            <a:r>
              <a:rPr lang="en-US" sz="2800"/>
              <a:t>:  sistema di discriminazione muoni/protoni fino a p = 1 GeV/c</a:t>
            </a:r>
          </a:p>
          <a:p>
            <a:pPr>
              <a:spcAft>
                <a:spcPts val="600"/>
              </a:spcAft>
            </a:pPr>
            <a:endParaRPr lang="en-US" sz="2800"/>
          </a:p>
        </p:txBody>
      </p:sp>
      <p:sp>
        <p:nvSpPr>
          <p:cNvPr id="12" name="TextBox 11">
            <a:extLst>
              <a:ext uri="{FF2B5EF4-FFF2-40B4-BE49-F238E27FC236}">
                <a16:creationId xmlns:a16="http://schemas.microsoft.com/office/drawing/2014/main" id="{56FE9515-5454-FE26-82EE-CC77C7B545E3}"/>
              </a:ext>
            </a:extLst>
          </p:cNvPr>
          <p:cNvSpPr txBox="1"/>
          <p:nvPr/>
        </p:nvSpPr>
        <p:spPr>
          <a:xfrm>
            <a:off x="6556375" y="1844675"/>
            <a:ext cx="4792663" cy="4449763"/>
          </a:xfrm>
          <a:prstGeom prst="rect">
            <a:avLst/>
          </a:prstGeom>
          <a:noFill/>
        </p:spPr>
        <p:txBody>
          <a:bodyPr wrap="square" rtlCol="0" anchor="t">
            <a:normAutofit/>
          </a:bodyPr>
          <a:lstStyle/>
          <a:p>
            <a:pPr>
              <a:spcAft>
                <a:spcPts val="600"/>
              </a:spcAft>
            </a:pPr>
            <a:r>
              <a:rPr lang="en-US" sz="2800" u="sng"/>
              <a:t>PRESTAZIONI RICHIESTE</a:t>
            </a:r>
            <a:r>
              <a:rPr lang="en-US" sz="2800"/>
              <a:t>:  risoluzione temporale dt &lt; 100 ps</a:t>
            </a:r>
          </a:p>
          <a:p>
            <a:pPr>
              <a:spcAft>
                <a:spcPts val="600"/>
              </a:spcAft>
            </a:pPr>
            <a:endParaRPr lang="en-US" sz="2800"/>
          </a:p>
        </p:txBody>
      </p:sp>
      <p:sp>
        <p:nvSpPr>
          <p:cNvPr id="2" name="Title 1">
            <a:extLst>
              <a:ext uri="{FF2B5EF4-FFF2-40B4-BE49-F238E27FC236}">
                <a16:creationId xmlns:a16="http://schemas.microsoft.com/office/drawing/2014/main" id="{23684C45-8BD3-B75E-AED2-5D7E614BE803}"/>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Tesi magistrale G. Balloni</a:t>
            </a:r>
          </a:p>
        </p:txBody>
      </p:sp>
      <p:sp>
        <p:nvSpPr>
          <p:cNvPr id="3" name="Date Placeholder 2">
            <a:extLst>
              <a:ext uri="{FF2B5EF4-FFF2-40B4-BE49-F238E27FC236}">
                <a16:creationId xmlns:a16="http://schemas.microsoft.com/office/drawing/2014/main" id="{6F5FBA28-5840-ECEE-8767-0DC468D2CE1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23 February 2024</a:t>
            </a:r>
          </a:p>
        </p:txBody>
      </p:sp>
      <p:sp>
        <p:nvSpPr>
          <p:cNvPr id="8" name="Footer Placeholder 7">
            <a:extLst>
              <a:ext uri="{FF2B5EF4-FFF2-40B4-BE49-F238E27FC236}">
                <a16:creationId xmlns:a16="http://schemas.microsoft.com/office/drawing/2014/main" id="{01F5C58F-E656-D146-0DF8-F27EF0F19F6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ACROMASS kick-off meeting - L. Bonechi (INFN Firenze)</a:t>
            </a:r>
          </a:p>
        </p:txBody>
      </p:sp>
      <p:sp>
        <p:nvSpPr>
          <p:cNvPr id="10" name="Slide Number Placeholder 9">
            <a:extLst>
              <a:ext uri="{FF2B5EF4-FFF2-40B4-BE49-F238E27FC236}">
                <a16:creationId xmlns:a16="http://schemas.microsoft.com/office/drawing/2014/main" id="{2992C5F6-A823-4886-5A24-9A26C66E15E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53581369-FC2F-4B0C-936F-3A4AD98AE2A2}" type="slidenum">
              <a:rPr lang="en-US" smtClean="0"/>
              <a:pPr>
                <a:spcAft>
                  <a:spcPts val="600"/>
                </a:spcAft>
              </a:pPr>
              <a:t>25</a:t>
            </a:fld>
            <a:endParaRPr lang="en-US"/>
          </a:p>
        </p:txBody>
      </p:sp>
    </p:spTree>
    <p:extLst>
      <p:ext uri="{BB962C8B-B14F-4D97-AF65-F5344CB8AC3E}">
        <p14:creationId xmlns:p14="http://schemas.microsoft.com/office/powerpoint/2010/main" val="424515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651D0-1381-D0CE-F6DB-B153A6F9D9A9}"/>
            </a:ext>
          </a:extLst>
        </p:cNvPr>
        <p:cNvGrpSpPr/>
        <p:nvPr/>
      </p:nvGrpSpPr>
      <p:grpSpPr>
        <a:xfrm>
          <a:off x="0" y="0"/>
          <a:ext cx="0" cy="0"/>
          <a:chOff x="0" y="0"/>
          <a:chExt cx="0" cy="0"/>
        </a:xfrm>
      </p:grpSpPr>
      <p:sp>
        <p:nvSpPr>
          <p:cNvPr id="166" name="Cube 165">
            <a:extLst>
              <a:ext uri="{FF2B5EF4-FFF2-40B4-BE49-F238E27FC236}">
                <a16:creationId xmlns:a16="http://schemas.microsoft.com/office/drawing/2014/main" id="{448BEDBB-1435-EEA5-87E0-0D9727766BF8}"/>
              </a:ext>
            </a:extLst>
          </p:cNvPr>
          <p:cNvSpPr/>
          <p:nvPr/>
        </p:nvSpPr>
        <p:spPr>
          <a:xfrm>
            <a:off x="1460904" y="1111066"/>
            <a:ext cx="9134526" cy="1399126"/>
          </a:xfrm>
          <a:prstGeom prst="cube">
            <a:avLst>
              <a:gd name="adj" fmla="val 903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D56DD-AADA-BD46-A59D-2BF4FAE62722}"/>
              </a:ext>
            </a:extLst>
          </p:cNvPr>
          <p:cNvSpPr>
            <a:spLocks noGrp="1"/>
          </p:cNvSpPr>
          <p:nvPr>
            <p:ph type="title"/>
          </p:nvPr>
        </p:nvSpPr>
        <p:spPr>
          <a:xfrm>
            <a:off x="838200" y="102478"/>
            <a:ext cx="10515600" cy="841105"/>
          </a:xfrm>
        </p:spPr>
        <p:txBody>
          <a:bodyPr/>
          <a:lstStyle/>
          <a:p>
            <a:r>
              <a:rPr lang="en-US"/>
              <a:t>Tesi magistrale G. Balloni</a:t>
            </a:r>
          </a:p>
        </p:txBody>
      </p:sp>
      <p:sp>
        <p:nvSpPr>
          <p:cNvPr id="7" name="Cube 6">
            <a:extLst>
              <a:ext uri="{FF2B5EF4-FFF2-40B4-BE49-F238E27FC236}">
                <a16:creationId xmlns:a16="http://schemas.microsoft.com/office/drawing/2014/main" id="{C063A21F-0E65-C551-231F-E20AC1849902}"/>
              </a:ext>
            </a:extLst>
          </p:cNvPr>
          <p:cNvSpPr/>
          <p:nvPr/>
        </p:nvSpPr>
        <p:spPr>
          <a:xfrm>
            <a:off x="2401261" y="941954"/>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E200892B-1834-8CA6-B51A-EDD54EBF5858}"/>
              </a:ext>
            </a:extLst>
          </p:cNvPr>
          <p:cNvSpPr/>
          <p:nvPr/>
        </p:nvSpPr>
        <p:spPr>
          <a:xfrm>
            <a:off x="2880584" y="102970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CF9E847F-DD51-D3FD-70B4-B285326105C7}"/>
              </a:ext>
            </a:extLst>
          </p:cNvPr>
          <p:cNvSpPr/>
          <p:nvPr/>
        </p:nvSpPr>
        <p:spPr>
          <a:xfrm>
            <a:off x="2091545" y="125966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B436D634-DF8A-6A54-7536-EB8FDDD6B7F3}"/>
              </a:ext>
            </a:extLst>
          </p:cNvPr>
          <p:cNvSpPr/>
          <p:nvPr/>
        </p:nvSpPr>
        <p:spPr>
          <a:xfrm>
            <a:off x="2570868" y="1347410"/>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A5F3B7D7-618D-6E47-21D0-702EE9FA8555}"/>
              </a:ext>
            </a:extLst>
          </p:cNvPr>
          <p:cNvSpPr/>
          <p:nvPr/>
        </p:nvSpPr>
        <p:spPr>
          <a:xfrm>
            <a:off x="1771997" y="158074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61707A3C-EE1B-E2C8-F23A-9D04C40A6C7E}"/>
              </a:ext>
            </a:extLst>
          </p:cNvPr>
          <p:cNvSpPr/>
          <p:nvPr/>
        </p:nvSpPr>
        <p:spPr>
          <a:xfrm>
            <a:off x="2251320" y="1658663"/>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1C18C2F9-714B-628F-52E8-8471FD370D26}"/>
              </a:ext>
            </a:extLst>
          </p:cNvPr>
          <p:cNvSpPr/>
          <p:nvPr/>
        </p:nvSpPr>
        <p:spPr>
          <a:xfrm>
            <a:off x="1452449" y="1898451"/>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1296827C-F543-259E-09D5-2421B5FFF408}"/>
              </a:ext>
            </a:extLst>
          </p:cNvPr>
          <p:cNvSpPr/>
          <p:nvPr/>
        </p:nvSpPr>
        <p:spPr>
          <a:xfrm>
            <a:off x="1931772" y="197636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EEEAA5B3-89A2-9C2C-2ADF-7E95E2852893}"/>
              </a:ext>
            </a:extLst>
          </p:cNvPr>
          <p:cNvSpPr/>
          <p:nvPr/>
        </p:nvSpPr>
        <p:spPr>
          <a:xfrm>
            <a:off x="3388003" y="949944"/>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E8B7A9E-8509-6457-3936-1DAACB2B2287}"/>
              </a:ext>
            </a:extLst>
          </p:cNvPr>
          <p:cNvSpPr/>
          <p:nvPr/>
        </p:nvSpPr>
        <p:spPr>
          <a:xfrm>
            <a:off x="3867326" y="1027862"/>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906417A7-75B0-615D-C200-7054B9EB65A0}"/>
              </a:ext>
            </a:extLst>
          </p:cNvPr>
          <p:cNvSpPr/>
          <p:nvPr/>
        </p:nvSpPr>
        <p:spPr>
          <a:xfrm>
            <a:off x="3078287" y="126765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5518605A-CFB5-4565-36F8-0DF3AC97DB06}"/>
              </a:ext>
            </a:extLst>
          </p:cNvPr>
          <p:cNvSpPr/>
          <p:nvPr/>
        </p:nvSpPr>
        <p:spPr>
          <a:xfrm>
            <a:off x="3557610" y="1345568"/>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F53DAFCB-1ADE-C4AE-6526-3CE57F6A8252}"/>
              </a:ext>
            </a:extLst>
          </p:cNvPr>
          <p:cNvSpPr/>
          <p:nvPr/>
        </p:nvSpPr>
        <p:spPr>
          <a:xfrm>
            <a:off x="2758739" y="158873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372872E4-7466-E1E3-598A-1EFCD987196B}"/>
              </a:ext>
            </a:extLst>
          </p:cNvPr>
          <p:cNvSpPr/>
          <p:nvPr/>
        </p:nvSpPr>
        <p:spPr>
          <a:xfrm>
            <a:off x="3238062" y="165682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058AEAD9-B150-60AB-5959-C895796829C8}"/>
              </a:ext>
            </a:extLst>
          </p:cNvPr>
          <p:cNvSpPr/>
          <p:nvPr/>
        </p:nvSpPr>
        <p:spPr>
          <a:xfrm>
            <a:off x="2439191" y="1906441"/>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643B2EA4-8959-6E57-3C76-9C4EE319EEFE}"/>
              </a:ext>
            </a:extLst>
          </p:cNvPr>
          <p:cNvSpPr/>
          <p:nvPr/>
        </p:nvSpPr>
        <p:spPr>
          <a:xfrm>
            <a:off x="2918514" y="1974527"/>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6024E256-372C-85E0-F662-A86BAC66FE15}"/>
              </a:ext>
            </a:extLst>
          </p:cNvPr>
          <p:cNvSpPr/>
          <p:nvPr/>
        </p:nvSpPr>
        <p:spPr>
          <a:xfrm>
            <a:off x="4373689" y="942747"/>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69E80353-5E7D-B6E5-52BD-4497530C4512}"/>
              </a:ext>
            </a:extLst>
          </p:cNvPr>
          <p:cNvSpPr/>
          <p:nvPr/>
        </p:nvSpPr>
        <p:spPr>
          <a:xfrm>
            <a:off x="4853012" y="1030497"/>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A54F23E3-858E-8102-B25A-98FAF061BBC2}"/>
              </a:ext>
            </a:extLst>
          </p:cNvPr>
          <p:cNvSpPr/>
          <p:nvPr/>
        </p:nvSpPr>
        <p:spPr>
          <a:xfrm>
            <a:off x="4063973" y="126045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1F7006CE-99E9-3148-4C25-8BBFF430C7AF}"/>
              </a:ext>
            </a:extLst>
          </p:cNvPr>
          <p:cNvSpPr/>
          <p:nvPr/>
        </p:nvSpPr>
        <p:spPr>
          <a:xfrm>
            <a:off x="4543296" y="1348203"/>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0923E7FA-1E89-E3FA-3B83-EC995E4EEC5C}"/>
              </a:ext>
            </a:extLst>
          </p:cNvPr>
          <p:cNvSpPr/>
          <p:nvPr/>
        </p:nvSpPr>
        <p:spPr>
          <a:xfrm>
            <a:off x="3744425" y="158153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B9A1F91D-E709-BEE8-0636-7795D1B5C6EF}"/>
              </a:ext>
            </a:extLst>
          </p:cNvPr>
          <p:cNvSpPr/>
          <p:nvPr/>
        </p:nvSpPr>
        <p:spPr>
          <a:xfrm>
            <a:off x="4223748" y="165945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36638C69-FF71-83FE-1FBD-C2AE0365AF0D}"/>
              </a:ext>
            </a:extLst>
          </p:cNvPr>
          <p:cNvSpPr/>
          <p:nvPr/>
        </p:nvSpPr>
        <p:spPr>
          <a:xfrm>
            <a:off x="3424877" y="1899244"/>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02509B3E-0CA5-C4E9-588B-F12CB33910AF}"/>
              </a:ext>
            </a:extLst>
          </p:cNvPr>
          <p:cNvSpPr/>
          <p:nvPr/>
        </p:nvSpPr>
        <p:spPr>
          <a:xfrm>
            <a:off x="3904200" y="1977162"/>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8AA8EE7E-E2DB-9C07-CA11-5C4FAB9D55E4}"/>
              </a:ext>
            </a:extLst>
          </p:cNvPr>
          <p:cNvSpPr/>
          <p:nvPr/>
        </p:nvSpPr>
        <p:spPr>
          <a:xfrm>
            <a:off x="5360431" y="950737"/>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6D57EA3C-B9DC-E290-4718-190357BC783A}"/>
              </a:ext>
            </a:extLst>
          </p:cNvPr>
          <p:cNvSpPr/>
          <p:nvPr/>
        </p:nvSpPr>
        <p:spPr>
          <a:xfrm>
            <a:off x="5839754" y="1028655"/>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5FCD6B1E-6E45-5254-B527-2E388B56C32A}"/>
              </a:ext>
            </a:extLst>
          </p:cNvPr>
          <p:cNvSpPr/>
          <p:nvPr/>
        </p:nvSpPr>
        <p:spPr>
          <a:xfrm>
            <a:off x="5040883" y="126844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FB442AC4-EC6B-3C7D-B030-16E0858D763F}"/>
              </a:ext>
            </a:extLst>
          </p:cNvPr>
          <p:cNvSpPr/>
          <p:nvPr/>
        </p:nvSpPr>
        <p:spPr>
          <a:xfrm>
            <a:off x="5530038" y="134636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6315C0E7-5903-233B-8493-476DE6206710}"/>
              </a:ext>
            </a:extLst>
          </p:cNvPr>
          <p:cNvSpPr/>
          <p:nvPr/>
        </p:nvSpPr>
        <p:spPr>
          <a:xfrm>
            <a:off x="4731167" y="158952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62DC13B4-CBF3-ABDF-A923-EC2F66DCF5B2}"/>
              </a:ext>
            </a:extLst>
          </p:cNvPr>
          <p:cNvSpPr/>
          <p:nvPr/>
        </p:nvSpPr>
        <p:spPr>
          <a:xfrm>
            <a:off x="5210490" y="165761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0F9CD55B-CBCB-3AF9-C9D0-7A3BFAD0209F}"/>
              </a:ext>
            </a:extLst>
          </p:cNvPr>
          <p:cNvSpPr/>
          <p:nvPr/>
        </p:nvSpPr>
        <p:spPr>
          <a:xfrm>
            <a:off x="4411619" y="1897402"/>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FEC57E24-CCBD-DEB4-5443-E926C56B2F33}"/>
              </a:ext>
            </a:extLst>
          </p:cNvPr>
          <p:cNvSpPr/>
          <p:nvPr/>
        </p:nvSpPr>
        <p:spPr>
          <a:xfrm>
            <a:off x="4890942" y="1975320"/>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3C3EEFA7-FC92-9FA0-D4B0-0F5CAA6A0251}"/>
              </a:ext>
            </a:extLst>
          </p:cNvPr>
          <p:cNvSpPr/>
          <p:nvPr/>
        </p:nvSpPr>
        <p:spPr>
          <a:xfrm>
            <a:off x="6344719" y="941829"/>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D9925026-49F9-8135-20CA-FDCC504C9F00}"/>
              </a:ext>
            </a:extLst>
          </p:cNvPr>
          <p:cNvSpPr/>
          <p:nvPr/>
        </p:nvSpPr>
        <p:spPr>
          <a:xfrm>
            <a:off x="6824042" y="102957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4BFACFE8-3B48-0564-28C0-250A2734D567}"/>
              </a:ext>
            </a:extLst>
          </p:cNvPr>
          <p:cNvSpPr/>
          <p:nvPr/>
        </p:nvSpPr>
        <p:spPr>
          <a:xfrm>
            <a:off x="6035003" y="125953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1C9D0B1C-7DD2-EED9-9399-D8FFA4464208}"/>
              </a:ext>
            </a:extLst>
          </p:cNvPr>
          <p:cNvSpPr/>
          <p:nvPr/>
        </p:nvSpPr>
        <p:spPr>
          <a:xfrm>
            <a:off x="6514326" y="1347285"/>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72B891F0-C8F7-4BD7-64DA-0D0FDC25F10D}"/>
              </a:ext>
            </a:extLst>
          </p:cNvPr>
          <p:cNvSpPr/>
          <p:nvPr/>
        </p:nvSpPr>
        <p:spPr>
          <a:xfrm>
            <a:off x="5715455" y="158062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DB676948-902C-B528-0DF9-0B4CE6376E3D}"/>
              </a:ext>
            </a:extLst>
          </p:cNvPr>
          <p:cNvSpPr/>
          <p:nvPr/>
        </p:nvSpPr>
        <p:spPr>
          <a:xfrm>
            <a:off x="6194778" y="1658538"/>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FAECDC9A-3E5B-8D11-647E-BD39D7E2F4FE}"/>
              </a:ext>
            </a:extLst>
          </p:cNvPr>
          <p:cNvSpPr/>
          <p:nvPr/>
        </p:nvSpPr>
        <p:spPr>
          <a:xfrm>
            <a:off x="5395907" y="1898326"/>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FAE1ACBD-C75C-DF14-4DB6-F82C829D7D7F}"/>
              </a:ext>
            </a:extLst>
          </p:cNvPr>
          <p:cNvSpPr/>
          <p:nvPr/>
        </p:nvSpPr>
        <p:spPr>
          <a:xfrm>
            <a:off x="5875230" y="197624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55E6EFF1-0715-D98A-0526-FF205E551F28}"/>
              </a:ext>
            </a:extLst>
          </p:cNvPr>
          <p:cNvSpPr/>
          <p:nvPr/>
        </p:nvSpPr>
        <p:spPr>
          <a:xfrm>
            <a:off x="7331461" y="949819"/>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2A27EAE4-167D-D079-FBD7-A9507FB1935F}"/>
              </a:ext>
            </a:extLst>
          </p:cNvPr>
          <p:cNvSpPr/>
          <p:nvPr/>
        </p:nvSpPr>
        <p:spPr>
          <a:xfrm>
            <a:off x="7810784" y="1027737"/>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02115F6C-0A99-DBB3-9383-9914E3C0347D}"/>
              </a:ext>
            </a:extLst>
          </p:cNvPr>
          <p:cNvSpPr/>
          <p:nvPr/>
        </p:nvSpPr>
        <p:spPr>
          <a:xfrm>
            <a:off x="7021745" y="126752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E36CB71E-851A-FC50-F94B-6324F0C23840}"/>
              </a:ext>
            </a:extLst>
          </p:cNvPr>
          <p:cNvSpPr/>
          <p:nvPr/>
        </p:nvSpPr>
        <p:spPr>
          <a:xfrm>
            <a:off x="7501068" y="1345443"/>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3071E2C1-414A-83F2-534D-839BEA3E4E6D}"/>
              </a:ext>
            </a:extLst>
          </p:cNvPr>
          <p:cNvSpPr/>
          <p:nvPr/>
        </p:nvSpPr>
        <p:spPr>
          <a:xfrm>
            <a:off x="6702197" y="158861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94599DBA-1920-8CBE-05AE-9B823A4878B7}"/>
              </a:ext>
            </a:extLst>
          </p:cNvPr>
          <p:cNvSpPr/>
          <p:nvPr/>
        </p:nvSpPr>
        <p:spPr>
          <a:xfrm>
            <a:off x="7181520" y="165669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869FFEB9-8018-1BF9-FC0C-25974896F31A}"/>
              </a:ext>
            </a:extLst>
          </p:cNvPr>
          <p:cNvSpPr/>
          <p:nvPr/>
        </p:nvSpPr>
        <p:spPr>
          <a:xfrm>
            <a:off x="6382649" y="1906316"/>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D1781C8B-441F-63E2-BA53-681A88DF7382}"/>
              </a:ext>
            </a:extLst>
          </p:cNvPr>
          <p:cNvSpPr/>
          <p:nvPr/>
        </p:nvSpPr>
        <p:spPr>
          <a:xfrm>
            <a:off x="6861972" y="1974402"/>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00008D1B-B1E0-BB31-DB26-A8BA78A3596C}"/>
              </a:ext>
            </a:extLst>
          </p:cNvPr>
          <p:cNvSpPr/>
          <p:nvPr/>
        </p:nvSpPr>
        <p:spPr>
          <a:xfrm>
            <a:off x="8317147" y="942622"/>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AD91DD34-F0D3-5637-1A6C-793DE63AD043}"/>
              </a:ext>
            </a:extLst>
          </p:cNvPr>
          <p:cNvSpPr/>
          <p:nvPr/>
        </p:nvSpPr>
        <p:spPr>
          <a:xfrm>
            <a:off x="8796470" y="1030372"/>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2B0C6092-B510-18E7-DFE2-9A167A0A6667}"/>
              </a:ext>
            </a:extLst>
          </p:cNvPr>
          <p:cNvSpPr/>
          <p:nvPr/>
        </p:nvSpPr>
        <p:spPr>
          <a:xfrm>
            <a:off x="8007431" y="127016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87FB96CE-4DA6-95AD-AD6A-FB4FDDA5961A}"/>
              </a:ext>
            </a:extLst>
          </p:cNvPr>
          <p:cNvSpPr/>
          <p:nvPr/>
        </p:nvSpPr>
        <p:spPr>
          <a:xfrm>
            <a:off x="8486754" y="1348078"/>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C3985918-7D95-738F-E45F-BB3F68A23678}"/>
              </a:ext>
            </a:extLst>
          </p:cNvPr>
          <p:cNvSpPr/>
          <p:nvPr/>
        </p:nvSpPr>
        <p:spPr>
          <a:xfrm>
            <a:off x="7687883" y="158141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F1B16BCF-D4EE-18AA-2E4F-AFAAED6233F7}"/>
              </a:ext>
            </a:extLst>
          </p:cNvPr>
          <p:cNvSpPr/>
          <p:nvPr/>
        </p:nvSpPr>
        <p:spPr>
          <a:xfrm>
            <a:off x="8167206" y="165933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0D8AF8FA-55AF-800C-166A-8779B8508664}"/>
              </a:ext>
            </a:extLst>
          </p:cNvPr>
          <p:cNvSpPr/>
          <p:nvPr/>
        </p:nvSpPr>
        <p:spPr>
          <a:xfrm>
            <a:off x="7368335" y="1899119"/>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38BC0858-4CE1-E1BF-42A4-75FAADA0B847}"/>
              </a:ext>
            </a:extLst>
          </p:cNvPr>
          <p:cNvSpPr/>
          <p:nvPr/>
        </p:nvSpPr>
        <p:spPr>
          <a:xfrm>
            <a:off x="7847658" y="1977037"/>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A490C190-7D07-1F10-2D03-64D2E766F0F2}"/>
              </a:ext>
            </a:extLst>
          </p:cNvPr>
          <p:cNvSpPr/>
          <p:nvPr/>
        </p:nvSpPr>
        <p:spPr>
          <a:xfrm>
            <a:off x="9303889" y="950612"/>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6F678CC6-0997-6C6C-F398-587CEE418C7D}"/>
              </a:ext>
            </a:extLst>
          </p:cNvPr>
          <p:cNvSpPr/>
          <p:nvPr/>
        </p:nvSpPr>
        <p:spPr>
          <a:xfrm>
            <a:off x="9783212" y="1028530"/>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3CE3F176-1FB8-3250-997D-34B7F331667D}"/>
              </a:ext>
            </a:extLst>
          </p:cNvPr>
          <p:cNvSpPr/>
          <p:nvPr/>
        </p:nvSpPr>
        <p:spPr>
          <a:xfrm>
            <a:off x="8994173" y="126831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52B258A1-B0EE-301B-8CF9-9FE453116536}"/>
              </a:ext>
            </a:extLst>
          </p:cNvPr>
          <p:cNvSpPr/>
          <p:nvPr/>
        </p:nvSpPr>
        <p:spPr>
          <a:xfrm>
            <a:off x="9473496" y="134623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4B9C0A31-BECA-D1D8-9045-6E8DA9D0F30C}"/>
              </a:ext>
            </a:extLst>
          </p:cNvPr>
          <p:cNvSpPr/>
          <p:nvPr/>
        </p:nvSpPr>
        <p:spPr>
          <a:xfrm>
            <a:off x="8674625" y="158940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716B024D-B796-4244-C779-9E5A65C92736}"/>
              </a:ext>
            </a:extLst>
          </p:cNvPr>
          <p:cNvSpPr/>
          <p:nvPr/>
        </p:nvSpPr>
        <p:spPr>
          <a:xfrm>
            <a:off x="9153948" y="165748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84248394-F7BD-1539-49E2-DE60FC2C1803}"/>
              </a:ext>
            </a:extLst>
          </p:cNvPr>
          <p:cNvSpPr/>
          <p:nvPr/>
        </p:nvSpPr>
        <p:spPr>
          <a:xfrm>
            <a:off x="8355077" y="1897277"/>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5A1846F8-67F0-BECF-93B9-7EC7A7452D6C}"/>
              </a:ext>
            </a:extLst>
          </p:cNvPr>
          <p:cNvSpPr/>
          <p:nvPr/>
        </p:nvSpPr>
        <p:spPr>
          <a:xfrm>
            <a:off x="8834400" y="1975195"/>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a:extLst>
              <a:ext uri="{FF2B5EF4-FFF2-40B4-BE49-F238E27FC236}">
                <a16:creationId xmlns:a16="http://schemas.microsoft.com/office/drawing/2014/main" id="{BAFB2FE4-C020-1459-810D-EA8A80D20A60}"/>
              </a:ext>
            </a:extLst>
          </p:cNvPr>
          <p:cNvSpPr txBox="1"/>
          <p:nvPr/>
        </p:nvSpPr>
        <p:spPr>
          <a:xfrm>
            <a:off x="387365" y="2600295"/>
            <a:ext cx="5940472" cy="3970318"/>
          </a:xfrm>
          <a:prstGeom prst="rect">
            <a:avLst/>
          </a:prstGeom>
          <a:noFill/>
        </p:spPr>
        <p:txBody>
          <a:bodyPr wrap="none" rtlCol="0">
            <a:spAutoFit/>
          </a:bodyPr>
          <a:lstStyle/>
          <a:p>
            <a:r>
              <a:rPr lang="en-US" u="sng"/>
              <a:t>DESCRIZIONE</a:t>
            </a:r>
            <a:r>
              <a:rPr lang="en-US"/>
              <a:t>:</a:t>
            </a:r>
          </a:p>
          <a:p>
            <a:endParaRPr lang="en-US"/>
          </a:p>
          <a:p>
            <a:r>
              <a:rPr lang="en-US"/>
              <a:t>Scintillatore plastico veloce + SiPM veloci</a:t>
            </a:r>
          </a:p>
          <a:p>
            <a:r>
              <a:rPr lang="en-US"/>
              <a:t>Tessere: (3 x 3 x 0.5) cm</a:t>
            </a:r>
            <a:r>
              <a:rPr lang="en-US" baseline="30000"/>
              <a:t>3</a:t>
            </a:r>
          </a:p>
          <a:p>
            <a:r>
              <a:rPr lang="en-US"/>
              <a:t>Superficie tot: (24 x 12) cm</a:t>
            </a:r>
            <a:r>
              <a:rPr lang="en-US" baseline="30000"/>
              <a:t>2</a:t>
            </a:r>
          </a:p>
          <a:p>
            <a:r>
              <a:rPr lang="en-US"/>
              <a:t>Canali di lettura: 4x8=32, SiPM veloci da (1-3) mm</a:t>
            </a:r>
            <a:r>
              <a:rPr lang="en-US" baseline="30000"/>
              <a:t>2</a:t>
            </a:r>
          </a:p>
          <a:p>
            <a:r>
              <a:rPr lang="en-US"/>
              <a:t>Piano aggiuntivo di scintillatore plastico per trigger</a:t>
            </a:r>
          </a:p>
          <a:p>
            <a:endParaRPr lang="en-US"/>
          </a:p>
          <a:p>
            <a:r>
              <a:rPr lang="en-US"/>
              <a:t>Test in corso:</a:t>
            </a:r>
          </a:p>
          <a:p>
            <a:pPr marL="285750" indent="-285750">
              <a:buFont typeface="Arial" panose="020B0604020202020204" pitchFamily="34" charset="0"/>
              <a:buChar char="•"/>
            </a:pPr>
            <a:r>
              <a:rPr lang="en-US"/>
              <a:t>SiPM Hamamatsu BLEMAB + scintillatore plastico standard</a:t>
            </a:r>
          </a:p>
          <a:p>
            <a:pPr marL="742950" lvl="1" indent="-285750">
              <a:buFont typeface="Arial" panose="020B0604020202020204" pitchFamily="34" charset="0"/>
              <a:buChar char="•"/>
            </a:pPr>
            <a:r>
              <a:rPr lang="en-US"/>
              <a:t>Risoluzione finale TOF: 700 ps (obiettivo </a:t>
            </a:r>
            <a:r>
              <a:rPr lang="en-US">
                <a:sym typeface="Wingdings" panose="05000000000000000000" pitchFamily="2" charset="2"/>
              </a:rPr>
              <a:t> 100 ps…)</a:t>
            </a:r>
            <a:endParaRPr lang="en-US"/>
          </a:p>
          <a:p>
            <a:endParaRPr lang="en-US"/>
          </a:p>
          <a:p>
            <a:r>
              <a:rPr lang="en-US"/>
              <a:t>Test successivo</a:t>
            </a:r>
          </a:p>
          <a:p>
            <a:pPr marL="285750" indent="-285750">
              <a:buFont typeface="Arial" panose="020B0604020202020204" pitchFamily="34" charset="0"/>
              <a:buChar char="•"/>
            </a:pPr>
            <a:r>
              <a:rPr lang="en-US"/>
              <a:t>SiPM con uscita fast +  stesso scintillatore</a:t>
            </a:r>
          </a:p>
        </p:txBody>
      </p:sp>
      <p:sp>
        <p:nvSpPr>
          <p:cNvPr id="168" name="TextBox 167">
            <a:extLst>
              <a:ext uri="{FF2B5EF4-FFF2-40B4-BE49-F238E27FC236}">
                <a16:creationId xmlns:a16="http://schemas.microsoft.com/office/drawing/2014/main" id="{1CF3B8BC-78A2-7AAC-5B89-4FC6657BA3A6}"/>
              </a:ext>
            </a:extLst>
          </p:cNvPr>
          <p:cNvSpPr txBox="1"/>
          <p:nvPr/>
        </p:nvSpPr>
        <p:spPr>
          <a:xfrm>
            <a:off x="6861972" y="2882398"/>
            <a:ext cx="5195974" cy="3416320"/>
          </a:xfrm>
          <a:prstGeom prst="rect">
            <a:avLst/>
          </a:prstGeom>
          <a:noFill/>
        </p:spPr>
        <p:txBody>
          <a:bodyPr wrap="none" rtlCol="0">
            <a:spAutoFit/>
          </a:bodyPr>
          <a:lstStyle/>
          <a:p>
            <a:r>
              <a:rPr lang="en-US" u="sng"/>
              <a:t>DA FARE</a:t>
            </a:r>
            <a:r>
              <a:rPr lang="en-US"/>
              <a:t>:</a:t>
            </a:r>
          </a:p>
          <a:p>
            <a:endParaRPr lang="en-US"/>
          </a:p>
          <a:p>
            <a:r>
              <a:rPr lang="en-US"/>
              <a:t>SiPM: già acquistati 70 pezzi</a:t>
            </a:r>
          </a:p>
          <a:p>
            <a:endParaRPr lang="en-US"/>
          </a:p>
          <a:p>
            <a:r>
              <a:rPr lang="en-US"/>
              <a:t>Acquisto degli scintillatori (?)</a:t>
            </a:r>
          </a:p>
          <a:p>
            <a:endParaRPr lang="en-US"/>
          </a:p>
          <a:p>
            <a:r>
              <a:rPr lang="en-US"/>
              <a:t>Preparazione di tutte le tessere</a:t>
            </a:r>
          </a:p>
          <a:p>
            <a:endParaRPr lang="en-US"/>
          </a:p>
          <a:p>
            <a:r>
              <a:rPr lang="en-US"/>
              <a:t>Progettazione/produzione della meccanica</a:t>
            </a:r>
          </a:p>
          <a:p>
            <a:pPr marL="285750" indent="-285750">
              <a:buFont typeface="Arial" panose="020B0604020202020204" pitchFamily="34" charset="0"/>
              <a:buChar char="•"/>
            </a:pPr>
            <a:r>
              <a:rPr lang="en-US"/>
              <a:t>Contenitore</a:t>
            </a:r>
          </a:p>
          <a:p>
            <a:pPr marL="285750" indent="-285750">
              <a:buFont typeface="Arial" panose="020B0604020202020204" pitchFamily="34" charset="0"/>
              <a:buChar char="•"/>
            </a:pPr>
            <a:r>
              <a:rPr lang="en-US"/>
              <a:t>Sistema di fissaggio al magnete</a:t>
            </a:r>
          </a:p>
          <a:p>
            <a:pPr marL="285750" indent="-285750">
              <a:buFont typeface="Arial" panose="020B0604020202020204" pitchFamily="34" charset="0"/>
              <a:buChar char="•"/>
            </a:pPr>
            <a:r>
              <a:rPr lang="en-US"/>
              <a:t>Alloggiamento della scheda di TOF sul magnete (?)</a:t>
            </a:r>
          </a:p>
        </p:txBody>
      </p:sp>
      <p:sp>
        <p:nvSpPr>
          <p:cNvPr id="3" name="Date Placeholder 2">
            <a:extLst>
              <a:ext uri="{FF2B5EF4-FFF2-40B4-BE49-F238E27FC236}">
                <a16:creationId xmlns:a16="http://schemas.microsoft.com/office/drawing/2014/main" id="{706DA6F4-A797-562F-792C-4A6CC57EB0EF}"/>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65FE02E8-4CED-1B5C-5D42-90FA82907CFE}"/>
              </a:ext>
            </a:extLst>
          </p:cNvPr>
          <p:cNvSpPr>
            <a:spLocks noGrp="1"/>
          </p:cNvSpPr>
          <p:nvPr>
            <p:ph type="ftr" sz="quarter" idx="11"/>
          </p:nvPr>
        </p:nvSpPr>
        <p:spPr/>
        <p:txBody>
          <a:bodyPr/>
          <a:lstStyle/>
          <a:p>
            <a:r>
              <a:rPr lang="en-US"/>
              <a:t>ACROMASS kick-off meeting - L. Bonechi (INFN Firenze)</a:t>
            </a:r>
          </a:p>
        </p:txBody>
      </p:sp>
      <p:sp>
        <p:nvSpPr>
          <p:cNvPr id="10" name="Slide Number Placeholder 9">
            <a:extLst>
              <a:ext uri="{FF2B5EF4-FFF2-40B4-BE49-F238E27FC236}">
                <a16:creationId xmlns:a16="http://schemas.microsoft.com/office/drawing/2014/main" id="{3B25964A-8F44-946F-AA80-47A41C81519F}"/>
              </a:ext>
            </a:extLst>
          </p:cNvPr>
          <p:cNvSpPr>
            <a:spLocks noGrp="1"/>
          </p:cNvSpPr>
          <p:nvPr>
            <p:ph type="sldNum" sz="quarter" idx="12"/>
          </p:nvPr>
        </p:nvSpPr>
        <p:spPr/>
        <p:txBody>
          <a:bodyPr/>
          <a:lstStyle/>
          <a:p>
            <a:fld id="{53581369-FC2F-4B0C-936F-3A4AD98AE2A2}" type="slidenum">
              <a:rPr lang="en-US" smtClean="0"/>
              <a:t>26</a:t>
            </a:fld>
            <a:endParaRPr lang="en-US"/>
          </a:p>
        </p:txBody>
      </p:sp>
    </p:spTree>
    <p:extLst>
      <p:ext uri="{BB962C8B-B14F-4D97-AF65-F5344CB8AC3E}">
        <p14:creationId xmlns:p14="http://schemas.microsoft.com/office/powerpoint/2010/main" val="2387039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be 10">
            <a:extLst>
              <a:ext uri="{FF2B5EF4-FFF2-40B4-BE49-F238E27FC236}">
                <a16:creationId xmlns:a16="http://schemas.microsoft.com/office/drawing/2014/main" id="{EFCDD157-3B6A-AE72-B699-1E64F404DFDB}"/>
              </a:ext>
            </a:extLst>
          </p:cNvPr>
          <p:cNvSpPr/>
          <p:nvPr/>
        </p:nvSpPr>
        <p:spPr>
          <a:xfrm rot="21323192">
            <a:off x="375175" y="2256776"/>
            <a:ext cx="2365121" cy="2720470"/>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a:extLst>
              <a:ext uri="{FF2B5EF4-FFF2-40B4-BE49-F238E27FC236}">
                <a16:creationId xmlns:a16="http://schemas.microsoft.com/office/drawing/2014/main" id="{EAF46E5D-5F17-37C3-1BAD-E205C0A185BF}"/>
              </a:ext>
            </a:extLst>
          </p:cNvPr>
          <p:cNvSpPr/>
          <p:nvPr/>
        </p:nvSpPr>
        <p:spPr>
          <a:xfrm>
            <a:off x="2968067" y="1899308"/>
            <a:ext cx="8448306" cy="449826"/>
          </a:xfrm>
          <a:prstGeom prst="cube">
            <a:avLst>
              <a:gd name="adj" fmla="val 914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84C45-8BD3-B75E-AED2-5D7E614BE803}"/>
              </a:ext>
            </a:extLst>
          </p:cNvPr>
          <p:cNvSpPr>
            <a:spLocks noGrp="1"/>
          </p:cNvSpPr>
          <p:nvPr>
            <p:ph type="title"/>
          </p:nvPr>
        </p:nvSpPr>
        <p:spPr>
          <a:xfrm>
            <a:off x="838200" y="102478"/>
            <a:ext cx="10515600" cy="841105"/>
          </a:xfrm>
        </p:spPr>
        <p:txBody>
          <a:bodyPr/>
          <a:lstStyle/>
          <a:p>
            <a:r>
              <a:rPr lang="en-US"/>
              <a:t>Tesi magistrale G. Balloni</a:t>
            </a:r>
          </a:p>
        </p:txBody>
      </p:sp>
      <p:sp>
        <p:nvSpPr>
          <p:cNvPr id="7" name="Cube 6">
            <a:extLst>
              <a:ext uri="{FF2B5EF4-FFF2-40B4-BE49-F238E27FC236}">
                <a16:creationId xmlns:a16="http://schemas.microsoft.com/office/drawing/2014/main" id="{2B2700AD-B485-207D-3764-6497D276EA1B}"/>
              </a:ext>
            </a:extLst>
          </p:cNvPr>
          <p:cNvSpPr/>
          <p:nvPr/>
        </p:nvSpPr>
        <p:spPr>
          <a:xfrm>
            <a:off x="2430226" y="2294096"/>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a:extLst>
              <a:ext uri="{FF2B5EF4-FFF2-40B4-BE49-F238E27FC236}">
                <a16:creationId xmlns:a16="http://schemas.microsoft.com/office/drawing/2014/main" id="{50D98B1D-B1A7-FAEF-6BB9-24B9A15C24C3}"/>
              </a:ext>
            </a:extLst>
          </p:cNvPr>
          <p:cNvSpPr/>
          <p:nvPr/>
        </p:nvSpPr>
        <p:spPr>
          <a:xfrm>
            <a:off x="2909549" y="238184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be 39">
            <a:extLst>
              <a:ext uri="{FF2B5EF4-FFF2-40B4-BE49-F238E27FC236}">
                <a16:creationId xmlns:a16="http://schemas.microsoft.com/office/drawing/2014/main" id="{4376E868-9E91-B928-06A7-3182A9CE9EDE}"/>
              </a:ext>
            </a:extLst>
          </p:cNvPr>
          <p:cNvSpPr/>
          <p:nvPr/>
        </p:nvSpPr>
        <p:spPr>
          <a:xfrm>
            <a:off x="1877317" y="297172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8ECA1179-1976-0675-E543-0931DFF121F9}"/>
              </a:ext>
            </a:extLst>
          </p:cNvPr>
          <p:cNvSpPr/>
          <p:nvPr/>
        </p:nvSpPr>
        <p:spPr>
          <a:xfrm>
            <a:off x="2356640" y="3059478"/>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a:extLst>
              <a:ext uri="{FF2B5EF4-FFF2-40B4-BE49-F238E27FC236}">
                <a16:creationId xmlns:a16="http://schemas.microsoft.com/office/drawing/2014/main" id="{1E3AC77E-4FB5-BFFE-333A-81B246A87653}"/>
              </a:ext>
            </a:extLst>
          </p:cNvPr>
          <p:cNvSpPr/>
          <p:nvPr/>
        </p:nvSpPr>
        <p:spPr>
          <a:xfrm>
            <a:off x="1256211" y="372083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870F36FA-C5E5-7F5C-1C9B-1DED188328CD}"/>
              </a:ext>
            </a:extLst>
          </p:cNvPr>
          <p:cNvSpPr/>
          <p:nvPr/>
        </p:nvSpPr>
        <p:spPr>
          <a:xfrm>
            <a:off x="1735534" y="3798748"/>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a:extLst>
              <a:ext uri="{FF2B5EF4-FFF2-40B4-BE49-F238E27FC236}">
                <a16:creationId xmlns:a16="http://schemas.microsoft.com/office/drawing/2014/main" id="{D585381B-967E-8A44-8E2F-7E4F99563235}"/>
              </a:ext>
            </a:extLst>
          </p:cNvPr>
          <p:cNvSpPr/>
          <p:nvPr/>
        </p:nvSpPr>
        <p:spPr>
          <a:xfrm>
            <a:off x="712925" y="444710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89F936C9-4345-BB4C-A900-E90C47BB3EBB}"/>
              </a:ext>
            </a:extLst>
          </p:cNvPr>
          <p:cNvSpPr/>
          <p:nvPr/>
        </p:nvSpPr>
        <p:spPr>
          <a:xfrm>
            <a:off x="1192248" y="4525018"/>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ube 45">
            <a:extLst>
              <a:ext uri="{FF2B5EF4-FFF2-40B4-BE49-F238E27FC236}">
                <a16:creationId xmlns:a16="http://schemas.microsoft.com/office/drawing/2014/main" id="{0A37F864-AB26-79D0-FD38-AC11DF6BC4A4}"/>
              </a:ext>
            </a:extLst>
          </p:cNvPr>
          <p:cNvSpPr/>
          <p:nvPr/>
        </p:nvSpPr>
        <p:spPr>
          <a:xfrm>
            <a:off x="3416968" y="2302086"/>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36D22099-E714-E8B0-F583-4BF6EDC45072}"/>
              </a:ext>
            </a:extLst>
          </p:cNvPr>
          <p:cNvSpPr/>
          <p:nvPr/>
        </p:nvSpPr>
        <p:spPr>
          <a:xfrm>
            <a:off x="3896291" y="238000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ube 47">
            <a:extLst>
              <a:ext uri="{FF2B5EF4-FFF2-40B4-BE49-F238E27FC236}">
                <a16:creationId xmlns:a16="http://schemas.microsoft.com/office/drawing/2014/main" id="{A0E5A369-81E7-976E-2A40-AFE8D27B30C5}"/>
              </a:ext>
            </a:extLst>
          </p:cNvPr>
          <p:cNvSpPr/>
          <p:nvPr/>
        </p:nvSpPr>
        <p:spPr>
          <a:xfrm>
            <a:off x="2864059" y="297971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DD927730-069E-3160-C8B2-CCA0BBAE4D4B}"/>
              </a:ext>
            </a:extLst>
          </p:cNvPr>
          <p:cNvSpPr/>
          <p:nvPr/>
        </p:nvSpPr>
        <p:spPr>
          <a:xfrm>
            <a:off x="3343382" y="305763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a:extLst>
              <a:ext uri="{FF2B5EF4-FFF2-40B4-BE49-F238E27FC236}">
                <a16:creationId xmlns:a16="http://schemas.microsoft.com/office/drawing/2014/main" id="{AE5BF237-8345-2AB1-9F17-B322B5E2841F}"/>
              </a:ext>
            </a:extLst>
          </p:cNvPr>
          <p:cNvSpPr/>
          <p:nvPr/>
        </p:nvSpPr>
        <p:spPr>
          <a:xfrm>
            <a:off x="2242953" y="372882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7671C0D1-98CA-499C-1A77-920F00CBB973}"/>
              </a:ext>
            </a:extLst>
          </p:cNvPr>
          <p:cNvSpPr/>
          <p:nvPr/>
        </p:nvSpPr>
        <p:spPr>
          <a:xfrm>
            <a:off x="2722276" y="379690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ube 51">
            <a:extLst>
              <a:ext uri="{FF2B5EF4-FFF2-40B4-BE49-F238E27FC236}">
                <a16:creationId xmlns:a16="http://schemas.microsoft.com/office/drawing/2014/main" id="{A73B3F32-EC8C-6DAE-3BE3-8F247AD16AC1}"/>
              </a:ext>
            </a:extLst>
          </p:cNvPr>
          <p:cNvSpPr/>
          <p:nvPr/>
        </p:nvSpPr>
        <p:spPr>
          <a:xfrm>
            <a:off x="1699667" y="4455090"/>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5606C7A3-2E8D-3609-E577-E251E4F35AAD}"/>
              </a:ext>
            </a:extLst>
          </p:cNvPr>
          <p:cNvSpPr/>
          <p:nvPr/>
        </p:nvSpPr>
        <p:spPr>
          <a:xfrm>
            <a:off x="2178990" y="452317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a:extLst>
              <a:ext uri="{FF2B5EF4-FFF2-40B4-BE49-F238E27FC236}">
                <a16:creationId xmlns:a16="http://schemas.microsoft.com/office/drawing/2014/main" id="{9A3718C3-552A-5D9A-C1B9-7C33EFCADA9D}"/>
              </a:ext>
            </a:extLst>
          </p:cNvPr>
          <p:cNvSpPr/>
          <p:nvPr/>
        </p:nvSpPr>
        <p:spPr>
          <a:xfrm>
            <a:off x="4402654" y="2294889"/>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EE3EBFC8-EC79-965E-9290-071271370F50}"/>
              </a:ext>
            </a:extLst>
          </p:cNvPr>
          <p:cNvSpPr/>
          <p:nvPr/>
        </p:nvSpPr>
        <p:spPr>
          <a:xfrm>
            <a:off x="4881977" y="238263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a:extLst>
              <a:ext uri="{FF2B5EF4-FFF2-40B4-BE49-F238E27FC236}">
                <a16:creationId xmlns:a16="http://schemas.microsoft.com/office/drawing/2014/main" id="{F7156765-0E41-5C8A-AE1B-84A2BF223973}"/>
              </a:ext>
            </a:extLst>
          </p:cNvPr>
          <p:cNvSpPr/>
          <p:nvPr/>
        </p:nvSpPr>
        <p:spPr>
          <a:xfrm>
            <a:off x="3849745" y="2972521"/>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C438FEF8-FBF7-ABEA-7310-D6B38E607684}"/>
              </a:ext>
            </a:extLst>
          </p:cNvPr>
          <p:cNvSpPr/>
          <p:nvPr/>
        </p:nvSpPr>
        <p:spPr>
          <a:xfrm>
            <a:off x="4329068" y="306027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ube 57">
            <a:extLst>
              <a:ext uri="{FF2B5EF4-FFF2-40B4-BE49-F238E27FC236}">
                <a16:creationId xmlns:a16="http://schemas.microsoft.com/office/drawing/2014/main" id="{0E754287-1C31-F91C-2AA6-7D8A2D75EA74}"/>
              </a:ext>
            </a:extLst>
          </p:cNvPr>
          <p:cNvSpPr/>
          <p:nvPr/>
        </p:nvSpPr>
        <p:spPr>
          <a:xfrm>
            <a:off x="3228639" y="372162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ube 58">
            <a:extLst>
              <a:ext uri="{FF2B5EF4-FFF2-40B4-BE49-F238E27FC236}">
                <a16:creationId xmlns:a16="http://schemas.microsoft.com/office/drawing/2014/main" id="{5E1EA5A2-017A-2E40-8AF1-87EE68B5DACB}"/>
              </a:ext>
            </a:extLst>
          </p:cNvPr>
          <p:cNvSpPr/>
          <p:nvPr/>
        </p:nvSpPr>
        <p:spPr>
          <a:xfrm>
            <a:off x="3707962" y="379954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ube 59">
            <a:extLst>
              <a:ext uri="{FF2B5EF4-FFF2-40B4-BE49-F238E27FC236}">
                <a16:creationId xmlns:a16="http://schemas.microsoft.com/office/drawing/2014/main" id="{897B54C3-47DE-E36F-E536-E0951E3D82D3}"/>
              </a:ext>
            </a:extLst>
          </p:cNvPr>
          <p:cNvSpPr/>
          <p:nvPr/>
        </p:nvSpPr>
        <p:spPr>
          <a:xfrm>
            <a:off x="2685353" y="444789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ube 60">
            <a:extLst>
              <a:ext uri="{FF2B5EF4-FFF2-40B4-BE49-F238E27FC236}">
                <a16:creationId xmlns:a16="http://schemas.microsoft.com/office/drawing/2014/main" id="{0477BADE-2AC3-74A2-C4C8-9CE8AE0B38CC}"/>
              </a:ext>
            </a:extLst>
          </p:cNvPr>
          <p:cNvSpPr/>
          <p:nvPr/>
        </p:nvSpPr>
        <p:spPr>
          <a:xfrm>
            <a:off x="3164676" y="452581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ube 61">
            <a:extLst>
              <a:ext uri="{FF2B5EF4-FFF2-40B4-BE49-F238E27FC236}">
                <a16:creationId xmlns:a16="http://schemas.microsoft.com/office/drawing/2014/main" id="{0CF6C577-DFE0-2BCD-B231-2C8FAC39C6A3}"/>
              </a:ext>
            </a:extLst>
          </p:cNvPr>
          <p:cNvSpPr/>
          <p:nvPr/>
        </p:nvSpPr>
        <p:spPr>
          <a:xfrm>
            <a:off x="5389396" y="2302879"/>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ube 62">
            <a:extLst>
              <a:ext uri="{FF2B5EF4-FFF2-40B4-BE49-F238E27FC236}">
                <a16:creationId xmlns:a16="http://schemas.microsoft.com/office/drawing/2014/main" id="{2AF2C3E2-28C5-5512-766B-F80DD5147890}"/>
              </a:ext>
            </a:extLst>
          </p:cNvPr>
          <p:cNvSpPr/>
          <p:nvPr/>
        </p:nvSpPr>
        <p:spPr>
          <a:xfrm>
            <a:off x="5868719" y="2380797"/>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be 63">
            <a:extLst>
              <a:ext uri="{FF2B5EF4-FFF2-40B4-BE49-F238E27FC236}">
                <a16:creationId xmlns:a16="http://schemas.microsoft.com/office/drawing/2014/main" id="{70FC811A-432D-1AF3-85D5-A2640CBFAA0A}"/>
              </a:ext>
            </a:extLst>
          </p:cNvPr>
          <p:cNvSpPr/>
          <p:nvPr/>
        </p:nvSpPr>
        <p:spPr>
          <a:xfrm>
            <a:off x="4826655" y="2980511"/>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ube 64">
            <a:extLst>
              <a:ext uri="{FF2B5EF4-FFF2-40B4-BE49-F238E27FC236}">
                <a16:creationId xmlns:a16="http://schemas.microsoft.com/office/drawing/2014/main" id="{E0ED5865-E98F-37F9-D264-EE750FFB5E4F}"/>
              </a:ext>
            </a:extLst>
          </p:cNvPr>
          <p:cNvSpPr/>
          <p:nvPr/>
        </p:nvSpPr>
        <p:spPr>
          <a:xfrm>
            <a:off x="5315810" y="305842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ube 65">
            <a:extLst>
              <a:ext uri="{FF2B5EF4-FFF2-40B4-BE49-F238E27FC236}">
                <a16:creationId xmlns:a16="http://schemas.microsoft.com/office/drawing/2014/main" id="{7C6B7BE7-826F-0061-5753-FE8A9DCFA70F}"/>
              </a:ext>
            </a:extLst>
          </p:cNvPr>
          <p:cNvSpPr/>
          <p:nvPr/>
        </p:nvSpPr>
        <p:spPr>
          <a:xfrm>
            <a:off x="4215381" y="372961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ube 66">
            <a:extLst>
              <a:ext uri="{FF2B5EF4-FFF2-40B4-BE49-F238E27FC236}">
                <a16:creationId xmlns:a16="http://schemas.microsoft.com/office/drawing/2014/main" id="{6DE9B8D2-57AD-2C06-D191-21CF80572615}"/>
              </a:ext>
            </a:extLst>
          </p:cNvPr>
          <p:cNvSpPr/>
          <p:nvPr/>
        </p:nvSpPr>
        <p:spPr>
          <a:xfrm>
            <a:off x="4694704" y="379769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ube 67">
            <a:extLst>
              <a:ext uri="{FF2B5EF4-FFF2-40B4-BE49-F238E27FC236}">
                <a16:creationId xmlns:a16="http://schemas.microsoft.com/office/drawing/2014/main" id="{608A68E5-F8E4-FC77-1EDB-9447F17546C7}"/>
              </a:ext>
            </a:extLst>
          </p:cNvPr>
          <p:cNvSpPr/>
          <p:nvPr/>
        </p:nvSpPr>
        <p:spPr>
          <a:xfrm>
            <a:off x="3672095" y="4446051"/>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ube 68">
            <a:extLst>
              <a:ext uri="{FF2B5EF4-FFF2-40B4-BE49-F238E27FC236}">
                <a16:creationId xmlns:a16="http://schemas.microsoft.com/office/drawing/2014/main" id="{831726F2-2577-C2F0-AFF9-7650B1E2CBB1}"/>
              </a:ext>
            </a:extLst>
          </p:cNvPr>
          <p:cNvSpPr/>
          <p:nvPr/>
        </p:nvSpPr>
        <p:spPr>
          <a:xfrm>
            <a:off x="4151418" y="452396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ube 69">
            <a:extLst>
              <a:ext uri="{FF2B5EF4-FFF2-40B4-BE49-F238E27FC236}">
                <a16:creationId xmlns:a16="http://schemas.microsoft.com/office/drawing/2014/main" id="{C1322F9C-7372-FFDD-0FBB-CFE7892D7AF4}"/>
              </a:ext>
            </a:extLst>
          </p:cNvPr>
          <p:cNvSpPr/>
          <p:nvPr/>
        </p:nvSpPr>
        <p:spPr>
          <a:xfrm>
            <a:off x="6373684" y="2293971"/>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ube 70">
            <a:extLst>
              <a:ext uri="{FF2B5EF4-FFF2-40B4-BE49-F238E27FC236}">
                <a16:creationId xmlns:a16="http://schemas.microsoft.com/office/drawing/2014/main" id="{CCAB6332-4468-F1FC-5746-237F26684351}"/>
              </a:ext>
            </a:extLst>
          </p:cNvPr>
          <p:cNvSpPr/>
          <p:nvPr/>
        </p:nvSpPr>
        <p:spPr>
          <a:xfrm>
            <a:off x="6853007" y="238172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ube 71">
            <a:extLst>
              <a:ext uri="{FF2B5EF4-FFF2-40B4-BE49-F238E27FC236}">
                <a16:creationId xmlns:a16="http://schemas.microsoft.com/office/drawing/2014/main" id="{CD1300DA-3B27-AE82-5F66-6A63EDFAF2A8}"/>
              </a:ext>
            </a:extLst>
          </p:cNvPr>
          <p:cNvSpPr/>
          <p:nvPr/>
        </p:nvSpPr>
        <p:spPr>
          <a:xfrm>
            <a:off x="5820775" y="297160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be 72">
            <a:extLst>
              <a:ext uri="{FF2B5EF4-FFF2-40B4-BE49-F238E27FC236}">
                <a16:creationId xmlns:a16="http://schemas.microsoft.com/office/drawing/2014/main" id="{FFF770E0-A5AA-87A3-A632-3ADF0B6CC23F}"/>
              </a:ext>
            </a:extLst>
          </p:cNvPr>
          <p:cNvSpPr/>
          <p:nvPr/>
        </p:nvSpPr>
        <p:spPr>
          <a:xfrm>
            <a:off x="6300098" y="3059353"/>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Cube 73">
            <a:extLst>
              <a:ext uri="{FF2B5EF4-FFF2-40B4-BE49-F238E27FC236}">
                <a16:creationId xmlns:a16="http://schemas.microsoft.com/office/drawing/2014/main" id="{A86FB32F-F307-7E92-42BD-51ECEE68CD5F}"/>
              </a:ext>
            </a:extLst>
          </p:cNvPr>
          <p:cNvSpPr/>
          <p:nvPr/>
        </p:nvSpPr>
        <p:spPr>
          <a:xfrm>
            <a:off x="5199669" y="372070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ube 74">
            <a:extLst>
              <a:ext uri="{FF2B5EF4-FFF2-40B4-BE49-F238E27FC236}">
                <a16:creationId xmlns:a16="http://schemas.microsoft.com/office/drawing/2014/main" id="{E3C4D312-DCAB-E3B7-EEF2-A6B6B8759077}"/>
              </a:ext>
            </a:extLst>
          </p:cNvPr>
          <p:cNvSpPr/>
          <p:nvPr/>
        </p:nvSpPr>
        <p:spPr>
          <a:xfrm>
            <a:off x="5678992" y="3798623"/>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ube 75">
            <a:extLst>
              <a:ext uri="{FF2B5EF4-FFF2-40B4-BE49-F238E27FC236}">
                <a16:creationId xmlns:a16="http://schemas.microsoft.com/office/drawing/2014/main" id="{6583730F-7773-AE9C-FAAC-F8F970E823AC}"/>
              </a:ext>
            </a:extLst>
          </p:cNvPr>
          <p:cNvSpPr/>
          <p:nvPr/>
        </p:nvSpPr>
        <p:spPr>
          <a:xfrm>
            <a:off x="4656383" y="444697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ube 76">
            <a:extLst>
              <a:ext uri="{FF2B5EF4-FFF2-40B4-BE49-F238E27FC236}">
                <a16:creationId xmlns:a16="http://schemas.microsoft.com/office/drawing/2014/main" id="{FCE0DCA4-2ECB-1AFF-4D00-D3CBED4BA077}"/>
              </a:ext>
            </a:extLst>
          </p:cNvPr>
          <p:cNvSpPr/>
          <p:nvPr/>
        </p:nvSpPr>
        <p:spPr>
          <a:xfrm>
            <a:off x="5135706" y="4524893"/>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a:extLst>
              <a:ext uri="{FF2B5EF4-FFF2-40B4-BE49-F238E27FC236}">
                <a16:creationId xmlns:a16="http://schemas.microsoft.com/office/drawing/2014/main" id="{BF951FE5-FDAB-02B9-0D71-6BBE80D2CF0B}"/>
              </a:ext>
            </a:extLst>
          </p:cNvPr>
          <p:cNvSpPr/>
          <p:nvPr/>
        </p:nvSpPr>
        <p:spPr>
          <a:xfrm>
            <a:off x="7360426" y="2301961"/>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ube 78">
            <a:extLst>
              <a:ext uri="{FF2B5EF4-FFF2-40B4-BE49-F238E27FC236}">
                <a16:creationId xmlns:a16="http://schemas.microsoft.com/office/drawing/2014/main" id="{8CE3D112-7D33-99A5-78BD-F5B5D93A4266}"/>
              </a:ext>
            </a:extLst>
          </p:cNvPr>
          <p:cNvSpPr/>
          <p:nvPr/>
        </p:nvSpPr>
        <p:spPr>
          <a:xfrm>
            <a:off x="7839749" y="2379879"/>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be 79">
            <a:extLst>
              <a:ext uri="{FF2B5EF4-FFF2-40B4-BE49-F238E27FC236}">
                <a16:creationId xmlns:a16="http://schemas.microsoft.com/office/drawing/2014/main" id="{B42D8533-89DB-5389-749B-59338A0E38A7}"/>
              </a:ext>
            </a:extLst>
          </p:cNvPr>
          <p:cNvSpPr/>
          <p:nvPr/>
        </p:nvSpPr>
        <p:spPr>
          <a:xfrm>
            <a:off x="6807517" y="2979593"/>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ube 80">
            <a:extLst>
              <a:ext uri="{FF2B5EF4-FFF2-40B4-BE49-F238E27FC236}">
                <a16:creationId xmlns:a16="http://schemas.microsoft.com/office/drawing/2014/main" id="{8054C564-F4D2-5ADF-C131-E26EA7CD8C9F}"/>
              </a:ext>
            </a:extLst>
          </p:cNvPr>
          <p:cNvSpPr/>
          <p:nvPr/>
        </p:nvSpPr>
        <p:spPr>
          <a:xfrm>
            <a:off x="7286840" y="305751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ube 81">
            <a:extLst>
              <a:ext uri="{FF2B5EF4-FFF2-40B4-BE49-F238E27FC236}">
                <a16:creationId xmlns:a16="http://schemas.microsoft.com/office/drawing/2014/main" id="{628DC562-D03E-A52A-D6BD-A2B98F153273}"/>
              </a:ext>
            </a:extLst>
          </p:cNvPr>
          <p:cNvSpPr/>
          <p:nvPr/>
        </p:nvSpPr>
        <p:spPr>
          <a:xfrm>
            <a:off x="6186411" y="372869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ube 82">
            <a:extLst>
              <a:ext uri="{FF2B5EF4-FFF2-40B4-BE49-F238E27FC236}">
                <a16:creationId xmlns:a16="http://schemas.microsoft.com/office/drawing/2014/main" id="{12D33EF2-10C4-8629-D03D-5B9E6D6DAA24}"/>
              </a:ext>
            </a:extLst>
          </p:cNvPr>
          <p:cNvSpPr/>
          <p:nvPr/>
        </p:nvSpPr>
        <p:spPr>
          <a:xfrm>
            <a:off x="6665734" y="379678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ube 83">
            <a:extLst>
              <a:ext uri="{FF2B5EF4-FFF2-40B4-BE49-F238E27FC236}">
                <a16:creationId xmlns:a16="http://schemas.microsoft.com/office/drawing/2014/main" id="{D9619F0A-73E4-FC64-4FC8-5A2412B68494}"/>
              </a:ext>
            </a:extLst>
          </p:cNvPr>
          <p:cNvSpPr/>
          <p:nvPr/>
        </p:nvSpPr>
        <p:spPr>
          <a:xfrm>
            <a:off x="5643125" y="4454965"/>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ube 84">
            <a:extLst>
              <a:ext uri="{FF2B5EF4-FFF2-40B4-BE49-F238E27FC236}">
                <a16:creationId xmlns:a16="http://schemas.microsoft.com/office/drawing/2014/main" id="{AA9204A5-D173-D4E5-64AD-F13F5B101F8C}"/>
              </a:ext>
            </a:extLst>
          </p:cNvPr>
          <p:cNvSpPr/>
          <p:nvPr/>
        </p:nvSpPr>
        <p:spPr>
          <a:xfrm>
            <a:off x="6122448" y="4523051"/>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ube 85">
            <a:extLst>
              <a:ext uri="{FF2B5EF4-FFF2-40B4-BE49-F238E27FC236}">
                <a16:creationId xmlns:a16="http://schemas.microsoft.com/office/drawing/2014/main" id="{D4AA7248-D0FF-F69E-E372-C20EE4CAE195}"/>
              </a:ext>
            </a:extLst>
          </p:cNvPr>
          <p:cNvSpPr/>
          <p:nvPr/>
        </p:nvSpPr>
        <p:spPr>
          <a:xfrm>
            <a:off x="8706039" y="2294764"/>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ube 86">
            <a:extLst>
              <a:ext uri="{FF2B5EF4-FFF2-40B4-BE49-F238E27FC236}">
                <a16:creationId xmlns:a16="http://schemas.microsoft.com/office/drawing/2014/main" id="{9BA5AF84-D184-355D-DB59-A02B216B1438}"/>
              </a:ext>
            </a:extLst>
          </p:cNvPr>
          <p:cNvSpPr/>
          <p:nvPr/>
        </p:nvSpPr>
        <p:spPr>
          <a:xfrm>
            <a:off x="9185362" y="238251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ube 87">
            <a:extLst>
              <a:ext uri="{FF2B5EF4-FFF2-40B4-BE49-F238E27FC236}">
                <a16:creationId xmlns:a16="http://schemas.microsoft.com/office/drawing/2014/main" id="{E703B28C-FD10-0991-187A-D3340A055A92}"/>
              </a:ext>
            </a:extLst>
          </p:cNvPr>
          <p:cNvSpPr/>
          <p:nvPr/>
        </p:nvSpPr>
        <p:spPr>
          <a:xfrm>
            <a:off x="8153130" y="298222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Cube 88">
            <a:extLst>
              <a:ext uri="{FF2B5EF4-FFF2-40B4-BE49-F238E27FC236}">
                <a16:creationId xmlns:a16="http://schemas.microsoft.com/office/drawing/2014/main" id="{6D06CE65-30D5-05E8-97E1-EEE0019D7441}"/>
              </a:ext>
            </a:extLst>
          </p:cNvPr>
          <p:cNvSpPr/>
          <p:nvPr/>
        </p:nvSpPr>
        <p:spPr>
          <a:xfrm>
            <a:off x="8632453" y="306014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ube 89">
            <a:extLst>
              <a:ext uri="{FF2B5EF4-FFF2-40B4-BE49-F238E27FC236}">
                <a16:creationId xmlns:a16="http://schemas.microsoft.com/office/drawing/2014/main" id="{FA0943D0-8927-0ADC-2BC0-B28B681042E7}"/>
              </a:ext>
            </a:extLst>
          </p:cNvPr>
          <p:cNvSpPr/>
          <p:nvPr/>
        </p:nvSpPr>
        <p:spPr>
          <a:xfrm>
            <a:off x="7532024" y="372149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ube 90">
            <a:extLst>
              <a:ext uri="{FF2B5EF4-FFF2-40B4-BE49-F238E27FC236}">
                <a16:creationId xmlns:a16="http://schemas.microsoft.com/office/drawing/2014/main" id="{1A3B3289-152B-66F5-3C05-F8FE4EC6BD36}"/>
              </a:ext>
            </a:extLst>
          </p:cNvPr>
          <p:cNvSpPr/>
          <p:nvPr/>
        </p:nvSpPr>
        <p:spPr>
          <a:xfrm>
            <a:off x="8011347" y="379941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ube 91">
            <a:extLst>
              <a:ext uri="{FF2B5EF4-FFF2-40B4-BE49-F238E27FC236}">
                <a16:creationId xmlns:a16="http://schemas.microsoft.com/office/drawing/2014/main" id="{FBB79F4C-F237-B13C-DEEC-77DB734D3526}"/>
              </a:ext>
            </a:extLst>
          </p:cNvPr>
          <p:cNvSpPr/>
          <p:nvPr/>
        </p:nvSpPr>
        <p:spPr>
          <a:xfrm>
            <a:off x="6988738" y="444776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Cube 92">
            <a:extLst>
              <a:ext uri="{FF2B5EF4-FFF2-40B4-BE49-F238E27FC236}">
                <a16:creationId xmlns:a16="http://schemas.microsoft.com/office/drawing/2014/main" id="{001979BA-33A0-4BF7-F93C-27429077FD15}"/>
              </a:ext>
            </a:extLst>
          </p:cNvPr>
          <p:cNvSpPr/>
          <p:nvPr/>
        </p:nvSpPr>
        <p:spPr>
          <a:xfrm>
            <a:off x="7468061" y="4525686"/>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Cube 93">
            <a:extLst>
              <a:ext uri="{FF2B5EF4-FFF2-40B4-BE49-F238E27FC236}">
                <a16:creationId xmlns:a16="http://schemas.microsoft.com/office/drawing/2014/main" id="{A38F3FC5-295D-B47A-6933-1F8B4AD247FA}"/>
              </a:ext>
            </a:extLst>
          </p:cNvPr>
          <p:cNvSpPr/>
          <p:nvPr/>
        </p:nvSpPr>
        <p:spPr>
          <a:xfrm>
            <a:off x="10023524" y="2302754"/>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ube 94">
            <a:extLst>
              <a:ext uri="{FF2B5EF4-FFF2-40B4-BE49-F238E27FC236}">
                <a16:creationId xmlns:a16="http://schemas.microsoft.com/office/drawing/2014/main" id="{12D7EF2A-013B-3B17-9494-7C0860F0E392}"/>
              </a:ext>
            </a:extLst>
          </p:cNvPr>
          <p:cNvSpPr/>
          <p:nvPr/>
        </p:nvSpPr>
        <p:spPr>
          <a:xfrm>
            <a:off x="10502847" y="2380672"/>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Cube 95">
            <a:extLst>
              <a:ext uri="{FF2B5EF4-FFF2-40B4-BE49-F238E27FC236}">
                <a16:creationId xmlns:a16="http://schemas.microsoft.com/office/drawing/2014/main" id="{BF26AC23-E3B8-DC44-9255-C964778D8F81}"/>
              </a:ext>
            </a:extLst>
          </p:cNvPr>
          <p:cNvSpPr/>
          <p:nvPr/>
        </p:nvSpPr>
        <p:spPr>
          <a:xfrm>
            <a:off x="9470615" y="2980386"/>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ube 96">
            <a:extLst>
              <a:ext uri="{FF2B5EF4-FFF2-40B4-BE49-F238E27FC236}">
                <a16:creationId xmlns:a16="http://schemas.microsoft.com/office/drawing/2014/main" id="{CD5E6D90-7A3C-3449-1F4C-EC8501BC568D}"/>
              </a:ext>
            </a:extLst>
          </p:cNvPr>
          <p:cNvSpPr/>
          <p:nvPr/>
        </p:nvSpPr>
        <p:spPr>
          <a:xfrm>
            <a:off x="9949938" y="305830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ube 97">
            <a:extLst>
              <a:ext uri="{FF2B5EF4-FFF2-40B4-BE49-F238E27FC236}">
                <a16:creationId xmlns:a16="http://schemas.microsoft.com/office/drawing/2014/main" id="{739907B0-2334-2C96-A464-8A80D890E5DF}"/>
              </a:ext>
            </a:extLst>
          </p:cNvPr>
          <p:cNvSpPr/>
          <p:nvPr/>
        </p:nvSpPr>
        <p:spPr>
          <a:xfrm>
            <a:off x="8849509" y="3729488"/>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ube 98">
            <a:extLst>
              <a:ext uri="{FF2B5EF4-FFF2-40B4-BE49-F238E27FC236}">
                <a16:creationId xmlns:a16="http://schemas.microsoft.com/office/drawing/2014/main" id="{7741EE36-F938-FE30-58B1-D1ECE3EB6D5D}"/>
              </a:ext>
            </a:extLst>
          </p:cNvPr>
          <p:cNvSpPr/>
          <p:nvPr/>
        </p:nvSpPr>
        <p:spPr>
          <a:xfrm>
            <a:off x="9328832" y="379757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ube 99">
            <a:extLst>
              <a:ext uri="{FF2B5EF4-FFF2-40B4-BE49-F238E27FC236}">
                <a16:creationId xmlns:a16="http://schemas.microsoft.com/office/drawing/2014/main" id="{73258404-5744-364E-51AD-F746D52155BE}"/>
              </a:ext>
            </a:extLst>
          </p:cNvPr>
          <p:cNvSpPr/>
          <p:nvPr/>
        </p:nvSpPr>
        <p:spPr>
          <a:xfrm>
            <a:off x="8306223" y="4445926"/>
            <a:ext cx="1291541" cy="449826"/>
          </a:xfrm>
          <a:prstGeom prst="cube">
            <a:avLst>
              <a:gd name="adj" fmla="val 6969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ube 100">
            <a:extLst>
              <a:ext uri="{FF2B5EF4-FFF2-40B4-BE49-F238E27FC236}">
                <a16:creationId xmlns:a16="http://schemas.microsoft.com/office/drawing/2014/main" id="{9FD4E9B8-2E43-2CE7-0080-1FEDC7B0C469}"/>
              </a:ext>
            </a:extLst>
          </p:cNvPr>
          <p:cNvSpPr/>
          <p:nvPr/>
        </p:nvSpPr>
        <p:spPr>
          <a:xfrm>
            <a:off x="8785546" y="4523844"/>
            <a:ext cx="339213" cy="146995"/>
          </a:xfrm>
          <a:prstGeom prst="cube">
            <a:avLst>
              <a:gd name="adj" fmla="val 69693"/>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05474555-F3ED-9B32-B4FE-1180D6B82174}"/>
              </a:ext>
            </a:extLst>
          </p:cNvPr>
          <p:cNvSpPr/>
          <p:nvPr/>
        </p:nvSpPr>
        <p:spPr>
          <a:xfrm rot="21306376">
            <a:off x="9381971" y="2411279"/>
            <a:ext cx="2221544" cy="2618852"/>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B4861284-5EA3-AA05-6331-D6D9951D2F73}"/>
              </a:ext>
            </a:extLst>
          </p:cNvPr>
          <p:cNvSpPr/>
          <p:nvPr/>
        </p:nvSpPr>
        <p:spPr>
          <a:xfrm>
            <a:off x="9842838" y="2116153"/>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a:extLst>
              <a:ext uri="{FF2B5EF4-FFF2-40B4-BE49-F238E27FC236}">
                <a16:creationId xmlns:a16="http://schemas.microsoft.com/office/drawing/2014/main" id="{D3AE5DDB-0A7F-93C1-F790-1C81930C1630}"/>
              </a:ext>
            </a:extLst>
          </p:cNvPr>
          <p:cNvSpPr/>
          <p:nvPr/>
        </p:nvSpPr>
        <p:spPr>
          <a:xfrm>
            <a:off x="8539261" y="2107599"/>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12425B47-4519-59FA-67FD-21F3D2004F26}"/>
              </a:ext>
            </a:extLst>
          </p:cNvPr>
          <p:cNvSpPr/>
          <p:nvPr/>
        </p:nvSpPr>
        <p:spPr>
          <a:xfrm>
            <a:off x="2360699" y="2492970"/>
            <a:ext cx="8448306" cy="449826"/>
          </a:xfrm>
          <a:prstGeom prst="cube">
            <a:avLst>
              <a:gd name="adj" fmla="val 914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3A01A56E-8B9E-FE6B-0106-7462ABACB1F2}"/>
              </a:ext>
            </a:extLst>
          </p:cNvPr>
          <p:cNvSpPr/>
          <p:nvPr/>
        </p:nvSpPr>
        <p:spPr>
          <a:xfrm>
            <a:off x="7948330" y="2859289"/>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B17E4E4F-B50C-A1CA-B326-14623FF5CC1D}"/>
              </a:ext>
            </a:extLst>
          </p:cNvPr>
          <p:cNvSpPr/>
          <p:nvPr/>
        </p:nvSpPr>
        <p:spPr>
          <a:xfrm>
            <a:off x="9251907" y="2867843"/>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20A22CA2-BFED-CD29-52A6-4F4B0B9DACAB}"/>
              </a:ext>
            </a:extLst>
          </p:cNvPr>
          <p:cNvSpPr/>
          <p:nvPr/>
        </p:nvSpPr>
        <p:spPr>
          <a:xfrm>
            <a:off x="1735534" y="3234803"/>
            <a:ext cx="8448306" cy="449826"/>
          </a:xfrm>
          <a:prstGeom prst="cube">
            <a:avLst>
              <a:gd name="adj" fmla="val 914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47C23829-0E11-265D-CC58-B027A23C2695}"/>
              </a:ext>
            </a:extLst>
          </p:cNvPr>
          <p:cNvSpPr/>
          <p:nvPr/>
        </p:nvSpPr>
        <p:spPr>
          <a:xfrm>
            <a:off x="8632453" y="3611146"/>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a:extLst>
              <a:ext uri="{FF2B5EF4-FFF2-40B4-BE49-F238E27FC236}">
                <a16:creationId xmlns:a16="http://schemas.microsoft.com/office/drawing/2014/main" id="{45669014-EAB2-2BFF-1E3F-95945846C20E}"/>
              </a:ext>
            </a:extLst>
          </p:cNvPr>
          <p:cNvSpPr/>
          <p:nvPr/>
        </p:nvSpPr>
        <p:spPr>
          <a:xfrm>
            <a:off x="7328876" y="3602592"/>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a:extLst>
              <a:ext uri="{FF2B5EF4-FFF2-40B4-BE49-F238E27FC236}">
                <a16:creationId xmlns:a16="http://schemas.microsoft.com/office/drawing/2014/main" id="{99F7F8CE-347B-1843-737B-C473E916A149}"/>
              </a:ext>
            </a:extLst>
          </p:cNvPr>
          <p:cNvSpPr/>
          <p:nvPr/>
        </p:nvSpPr>
        <p:spPr>
          <a:xfrm>
            <a:off x="1135901" y="3957207"/>
            <a:ext cx="8448306" cy="449826"/>
          </a:xfrm>
          <a:prstGeom prst="cube">
            <a:avLst>
              <a:gd name="adj" fmla="val 914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a:extLst>
              <a:ext uri="{FF2B5EF4-FFF2-40B4-BE49-F238E27FC236}">
                <a16:creationId xmlns:a16="http://schemas.microsoft.com/office/drawing/2014/main" id="{B8B84D63-B192-0C37-0937-A70D99BE92C7}"/>
              </a:ext>
            </a:extLst>
          </p:cNvPr>
          <p:cNvSpPr/>
          <p:nvPr/>
        </p:nvSpPr>
        <p:spPr>
          <a:xfrm>
            <a:off x="8094182" y="4327297"/>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ube 18">
            <a:extLst>
              <a:ext uri="{FF2B5EF4-FFF2-40B4-BE49-F238E27FC236}">
                <a16:creationId xmlns:a16="http://schemas.microsoft.com/office/drawing/2014/main" id="{18749391-C8D1-34A0-4368-F4B075E0849B}"/>
              </a:ext>
            </a:extLst>
          </p:cNvPr>
          <p:cNvSpPr/>
          <p:nvPr/>
        </p:nvSpPr>
        <p:spPr>
          <a:xfrm>
            <a:off x="6790605" y="4318743"/>
            <a:ext cx="361973" cy="617634"/>
          </a:xfrm>
          <a:prstGeom prst="cube">
            <a:avLst>
              <a:gd name="adj" fmla="val 97345"/>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6D8BD8BB-632F-7D70-0D34-8EED69BB6608}"/>
              </a:ext>
            </a:extLst>
          </p:cNvPr>
          <p:cNvSpPr/>
          <p:nvPr/>
        </p:nvSpPr>
        <p:spPr>
          <a:xfrm>
            <a:off x="677659" y="4709024"/>
            <a:ext cx="8448306" cy="449826"/>
          </a:xfrm>
          <a:prstGeom prst="cube">
            <a:avLst>
              <a:gd name="adj" fmla="val 9142"/>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4B61EE5-EA43-58EA-8F8C-C12F5C211955}"/>
              </a:ext>
            </a:extLst>
          </p:cNvPr>
          <p:cNvSpPr txBox="1"/>
          <p:nvPr/>
        </p:nvSpPr>
        <p:spPr>
          <a:xfrm>
            <a:off x="911436" y="1171177"/>
            <a:ext cx="4470647" cy="369332"/>
          </a:xfrm>
          <a:prstGeom prst="rect">
            <a:avLst/>
          </a:prstGeom>
          <a:noFill/>
        </p:spPr>
        <p:txBody>
          <a:bodyPr wrap="none" rtlCol="0">
            <a:spAutoFit/>
          </a:bodyPr>
          <a:lstStyle/>
          <a:p>
            <a:r>
              <a:rPr lang="en-US"/>
              <a:t>Isolamento ottico tra le tessere di scintillatore</a:t>
            </a:r>
          </a:p>
        </p:txBody>
      </p:sp>
      <p:sp>
        <p:nvSpPr>
          <p:cNvPr id="8" name="Date Placeholder 7">
            <a:extLst>
              <a:ext uri="{FF2B5EF4-FFF2-40B4-BE49-F238E27FC236}">
                <a16:creationId xmlns:a16="http://schemas.microsoft.com/office/drawing/2014/main" id="{1FD07A20-D809-BCCB-D5DC-7252EF43332F}"/>
              </a:ext>
            </a:extLst>
          </p:cNvPr>
          <p:cNvSpPr>
            <a:spLocks noGrp="1"/>
          </p:cNvSpPr>
          <p:nvPr>
            <p:ph type="dt" sz="half" idx="10"/>
          </p:nvPr>
        </p:nvSpPr>
        <p:spPr/>
        <p:txBody>
          <a:bodyPr/>
          <a:lstStyle/>
          <a:p>
            <a:r>
              <a:rPr lang="en-US"/>
              <a:t>23 February 2024</a:t>
            </a:r>
          </a:p>
        </p:txBody>
      </p:sp>
      <p:sp>
        <p:nvSpPr>
          <p:cNvPr id="24" name="Footer Placeholder 23">
            <a:extLst>
              <a:ext uri="{FF2B5EF4-FFF2-40B4-BE49-F238E27FC236}">
                <a16:creationId xmlns:a16="http://schemas.microsoft.com/office/drawing/2014/main" id="{CBD3FD29-84B5-DED5-BBE2-E7C2D879E5C4}"/>
              </a:ext>
            </a:extLst>
          </p:cNvPr>
          <p:cNvSpPr>
            <a:spLocks noGrp="1"/>
          </p:cNvSpPr>
          <p:nvPr>
            <p:ph type="ftr" sz="quarter" idx="11"/>
          </p:nvPr>
        </p:nvSpPr>
        <p:spPr/>
        <p:txBody>
          <a:bodyPr/>
          <a:lstStyle/>
          <a:p>
            <a:r>
              <a:rPr lang="en-US"/>
              <a:t>ACROMASS kick-off meeting - L. Bonechi (INFN Firenze)</a:t>
            </a:r>
          </a:p>
        </p:txBody>
      </p:sp>
      <p:sp>
        <p:nvSpPr>
          <p:cNvPr id="26" name="Slide Number Placeholder 25">
            <a:extLst>
              <a:ext uri="{FF2B5EF4-FFF2-40B4-BE49-F238E27FC236}">
                <a16:creationId xmlns:a16="http://schemas.microsoft.com/office/drawing/2014/main" id="{713A484A-0D0E-16AA-6708-9F3E233E64B8}"/>
              </a:ext>
            </a:extLst>
          </p:cNvPr>
          <p:cNvSpPr>
            <a:spLocks noGrp="1"/>
          </p:cNvSpPr>
          <p:nvPr>
            <p:ph type="sldNum" sz="quarter" idx="12"/>
          </p:nvPr>
        </p:nvSpPr>
        <p:spPr/>
        <p:txBody>
          <a:bodyPr/>
          <a:lstStyle/>
          <a:p>
            <a:fld id="{53581369-FC2F-4B0C-936F-3A4AD98AE2A2}" type="slidenum">
              <a:rPr lang="en-US" smtClean="0"/>
              <a:t>27</a:t>
            </a:fld>
            <a:endParaRPr lang="en-US"/>
          </a:p>
        </p:txBody>
      </p:sp>
    </p:spTree>
    <p:extLst>
      <p:ext uri="{BB962C8B-B14F-4D97-AF65-F5344CB8AC3E}">
        <p14:creationId xmlns:p14="http://schemas.microsoft.com/office/powerpoint/2010/main" val="1718356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53F8B-A4DF-3C09-9633-FFD12D1642F8}"/>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11500" kern="1200">
                <a:solidFill>
                  <a:schemeClr val="tx1"/>
                </a:solidFill>
                <a:latin typeface="+mj-lt"/>
                <a:ea typeface="+mj-ea"/>
                <a:cs typeface="+mj-cs"/>
              </a:rPr>
              <a:t>To-Do: tracciatore</a:t>
            </a:r>
          </a:p>
        </p:txBody>
      </p:sp>
      <p:sp>
        <p:nvSpPr>
          <p:cNvPr id="7" name="Footer Placeholder 6">
            <a:extLst>
              <a:ext uri="{FF2B5EF4-FFF2-40B4-BE49-F238E27FC236}">
                <a16:creationId xmlns:a16="http://schemas.microsoft.com/office/drawing/2014/main" id="{FE6F1787-C80C-F319-4489-A55116AE5785}"/>
              </a:ext>
            </a:extLst>
          </p:cNvPr>
          <p:cNvSpPr>
            <a:spLocks noGrp="1"/>
          </p:cNvSpPr>
          <p:nvPr>
            <p:ph type="ftr" sz="quarter" idx="11"/>
          </p:nvPr>
        </p:nvSpPr>
        <p:spPr>
          <a:xfrm rot="5400000">
            <a:off x="-2377440" y="3246120"/>
            <a:ext cx="5605272" cy="365760"/>
          </a:xfrm>
        </p:spPr>
        <p:txBody>
          <a:bodyPr vert="horz" lIns="91440" tIns="45720" rIns="91440" bIns="45720" rtlCol="0" anchor="t">
            <a:normAutofit/>
          </a:bodyPr>
          <a:lstStyle/>
          <a:p>
            <a:pPr algn="l">
              <a:spcAft>
                <a:spcPts val="600"/>
              </a:spcAft>
            </a:pPr>
            <a:r>
              <a:rPr lang="en-US" sz="1150" kern="1200">
                <a:solidFill>
                  <a:schemeClr val="tx1">
                    <a:lumMod val="75000"/>
                    <a:lumOff val="25000"/>
                  </a:schemeClr>
                </a:solidFill>
                <a:latin typeface="+mn-lt"/>
                <a:ea typeface="+mn-ea"/>
                <a:cs typeface="+mn-cs"/>
              </a:rPr>
              <a:t>ACROMASS kick-off meeting - L. Bonechi (INFN Firenze)</a:t>
            </a:r>
          </a:p>
        </p:txBody>
      </p:sp>
      <p:sp>
        <p:nvSpPr>
          <p:cNvPr id="3" name="Date Placeholder 2">
            <a:extLst>
              <a:ext uri="{FF2B5EF4-FFF2-40B4-BE49-F238E27FC236}">
                <a16:creationId xmlns:a16="http://schemas.microsoft.com/office/drawing/2014/main" id="{514397D9-F859-9FFF-367E-2BB6815A6D4F}"/>
              </a:ext>
            </a:extLst>
          </p:cNvPr>
          <p:cNvSpPr>
            <a:spLocks noGrp="1"/>
          </p:cNvSpPr>
          <p:nvPr>
            <p:ph type="dt" sz="half" idx="10"/>
          </p:nvPr>
        </p:nvSpPr>
        <p:spPr>
          <a:xfrm>
            <a:off x="8958728" y="5769149"/>
            <a:ext cx="2395073" cy="365760"/>
          </a:xfrm>
        </p:spPr>
        <p:txBody>
          <a:bodyPr vert="horz" lIns="91440" tIns="45720" rIns="91440" bIns="45720" rtlCol="0" anchor="b">
            <a:normAutofit/>
          </a:bodyPr>
          <a:lstStyle/>
          <a:p>
            <a:pPr algn="r">
              <a:spcAft>
                <a:spcPts val="600"/>
              </a:spcAft>
            </a:pPr>
            <a:r>
              <a:rPr lang="en-US" sz="1150">
                <a:solidFill>
                  <a:srgbClr val="FFFFFF"/>
                </a:solidFill>
              </a:rPr>
              <a:t>23 February 2024</a:t>
            </a:r>
          </a:p>
        </p:txBody>
      </p:sp>
      <p:sp>
        <p:nvSpPr>
          <p:cNvPr id="8" name="Slide Number Placeholder 7">
            <a:extLst>
              <a:ext uri="{FF2B5EF4-FFF2-40B4-BE49-F238E27FC236}">
                <a16:creationId xmlns:a16="http://schemas.microsoft.com/office/drawing/2014/main" id="{ED08F110-769A-67C7-617C-F1900299DF49}"/>
              </a:ext>
            </a:extLst>
          </p:cNvPr>
          <p:cNvSpPr>
            <a:spLocks noGrp="1"/>
          </p:cNvSpPr>
          <p:nvPr>
            <p:ph type="sldNum" sz="quarter" idx="12"/>
          </p:nvPr>
        </p:nvSpPr>
        <p:spPr>
          <a:xfrm>
            <a:off x="9684689" y="4887261"/>
            <a:ext cx="1669112" cy="1008213"/>
          </a:xfrm>
        </p:spPr>
        <p:txBody>
          <a:bodyPr vert="horz" lIns="91440" tIns="45720" rIns="91440" bIns="45720" rtlCol="0" anchor="ctr">
            <a:normAutofit/>
          </a:bodyPr>
          <a:lstStyle/>
          <a:p>
            <a:pPr>
              <a:lnSpc>
                <a:spcPct val="90000"/>
              </a:lnSpc>
              <a:spcAft>
                <a:spcPts val="600"/>
              </a:spcAft>
            </a:pPr>
            <a:fld id="{53581369-FC2F-4B0C-936F-3A4AD98AE2A2}" type="slidenum">
              <a:rPr lang="en-US" sz="6600">
                <a:solidFill>
                  <a:srgbClr val="FFFFFF"/>
                </a:solidFill>
              </a:rPr>
              <a:pPr>
                <a:lnSpc>
                  <a:spcPct val="90000"/>
                </a:lnSpc>
                <a:spcAft>
                  <a:spcPts val="600"/>
                </a:spcAft>
              </a:pPr>
              <a:t>28</a:t>
            </a:fld>
            <a:endParaRPr lang="en-US" sz="6600">
              <a:solidFill>
                <a:srgbClr val="FFFFFF"/>
              </a:solidFill>
            </a:endParaRPr>
          </a:p>
        </p:txBody>
      </p:sp>
    </p:spTree>
    <p:extLst>
      <p:ext uri="{BB962C8B-B14F-4D97-AF65-F5344CB8AC3E}">
        <p14:creationId xmlns:p14="http://schemas.microsoft.com/office/powerpoint/2010/main" val="303617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156E8A-8AF7-0FD5-29CD-4BCD512CD668}"/>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Scheda DAQ silicio – versione 1 (Monica)</a:t>
            </a:r>
          </a:p>
        </p:txBody>
      </p:sp>
      <p:sp>
        <p:nvSpPr>
          <p:cNvPr id="7" name="Rectangle 6">
            <a:extLst>
              <a:ext uri="{FF2B5EF4-FFF2-40B4-BE49-F238E27FC236}">
                <a16:creationId xmlns:a16="http://schemas.microsoft.com/office/drawing/2014/main" id="{0ABA4A05-58BC-AD0E-DE86-50B295E1D8FD}"/>
              </a:ext>
            </a:extLst>
          </p:cNvPr>
          <p:cNvSpPr/>
          <p:nvPr/>
        </p:nvSpPr>
        <p:spPr>
          <a:xfrm>
            <a:off x="3867222" y="2128780"/>
            <a:ext cx="7177535" cy="17260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61DE21-3910-25C0-B173-A9E9081489E6}"/>
              </a:ext>
            </a:extLst>
          </p:cNvPr>
          <p:cNvSpPr/>
          <p:nvPr/>
        </p:nvSpPr>
        <p:spPr>
          <a:xfrm>
            <a:off x="3867222" y="3854845"/>
            <a:ext cx="7177535" cy="17260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436750E-1263-5210-8361-34D50B66887F}"/>
              </a:ext>
            </a:extLst>
          </p:cNvPr>
          <p:cNvSpPr txBox="1"/>
          <p:nvPr/>
        </p:nvSpPr>
        <p:spPr>
          <a:xfrm>
            <a:off x="8986339" y="2112579"/>
            <a:ext cx="327106" cy="568745"/>
          </a:xfrm>
          <a:prstGeom prst="rect">
            <a:avLst/>
          </a:prstGeom>
          <a:noFill/>
        </p:spPr>
        <p:txBody>
          <a:bodyPr wrap="square" rtlCol="0">
            <a:spAutoFit/>
          </a:bodyPr>
          <a:lstStyle/>
          <a:p>
            <a:pPr defTabSz="786384">
              <a:spcAft>
                <a:spcPts val="600"/>
              </a:spcAft>
            </a:pPr>
            <a:r>
              <a:rPr lang="en-US" sz="1548" kern="1200">
                <a:solidFill>
                  <a:schemeClr val="tx1"/>
                </a:solidFill>
                <a:latin typeface="+mn-lt"/>
                <a:ea typeface="+mn-ea"/>
                <a:cs typeface="+mn-cs"/>
              </a:rPr>
              <a:t>HV</a:t>
            </a:r>
            <a:endParaRPr lang="en-US"/>
          </a:p>
        </p:txBody>
      </p:sp>
      <p:sp>
        <p:nvSpPr>
          <p:cNvPr id="10" name="TextBox 9">
            <a:extLst>
              <a:ext uri="{FF2B5EF4-FFF2-40B4-BE49-F238E27FC236}">
                <a16:creationId xmlns:a16="http://schemas.microsoft.com/office/drawing/2014/main" id="{909BE724-4814-BE15-52A5-07E9F19B7AA9}"/>
              </a:ext>
            </a:extLst>
          </p:cNvPr>
          <p:cNvSpPr txBox="1"/>
          <p:nvPr/>
        </p:nvSpPr>
        <p:spPr>
          <a:xfrm>
            <a:off x="8986339" y="3834578"/>
            <a:ext cx="282323" cy="568745"/>
          </a:xfrm>
          <a:prstGeom prst="rect">
            <a:avLst/>
          </a:prstGeom>
          <a:noFill/>
        </p:spPr>
        <p:txBody>
          <a:bodyPr wrap="square" rtlCol="0">
            <a:spAutoFit/>
          </a:bodyPr>
          <a:lstStyle/>
          <a:p>
            <a:pPr defTabSz="786384">
              <a:spcAft>
                <a:spcPts val="600"/>
              </a:spcAft>
            </a:pPr>
            <a:r>
              <a:rPr lang="en-US" sz="1548" kern="1200">
                <a:solidFill>
                  <a:schemeClr val="tx1"/>
                </a:solidFill>
                <a:latin typeface="+mn-lt"/>
                <a:ea typeface="+mn-ea"/>
                <a:cs typeface="+mn-cs"/>
              </a:rPr>
              <a:t>LV</a:t>
            </a:r>
            <a:endParaRPr lang="en-US"/>
          </a:p>
        </p:txBody>
      </p:sp>
      <p:sp>
        <p:nvSpPr>
          <p:cNvPr id="11" name="Rectangle 10">
            <a:extLst>
              <a:ext uri="{FF2B5EF4-FFF2-40B4-BE49-F238E27FC236}">
                <a16:creationId xmlns:a16="http://schemas.microsoft.com/office/drawing/2014/main" id="{4EEBBA42-5014-4FCF-EAAD-6AFE0C31A09B}"/>
              </a:ext>
            </a:extLst>
          </p:cNvPr>
          <p:cNvSpPr/>
          <p:nvPr/>
        </p:nvSpPr>
        <p:spPr>
          <a:xfrm>
            <a:off x="4876158" y="2721212"/>
            <a:ext cx="1075253" cy="2769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FPGA</a:t>
            </a:r>
            <a:endParaRPr lang="en-US"/>
          </a:p>
        </p:txBody>
      </p:sp>
      <p:sp>
        <p:nvSpPr>
          <p:cNvPr id="12" name="Rectangle 11">
            <a:extLst>
              <a:ext uri="{FF2B5EF4-FFF2-40B4-BE49-F238E27FC236}">
                <a16:creationId xmlns:a16="http://schemas.microsoft.com/office/drawing/2014/main" id="{2E773107-1F17-D61E-B290-36614990FA9E}"/>
              </a:ext>
            </a:extLst>
          </p:cNvPr>
          <p:cNvSpPr/>
          <p:nvPr/>
        </p:nvSpPr>
        <p:spPr>
          <a:xfrm>
            <a:off x="4876158" y="4536155"/>
            <a:ext cx="1075253"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FPGA</a:t>
            </a:r>
            <a:endParaRPr lang="en-US"/>
          </a:p>
        </p:txBody>
      </p:sp>
      <p:sp>
        <p:nvSpPr>
          <p:cNvPr id="3" name="Rectangle 2">
            <a:extLst>
              <a:ext uri="{FF2B5EF4-FFF2-40B4-BE49-F238E27FC236}">
                <a16:creationId xmlns:a16="http://schemas.microsoft.com/office/drawing/2014/main" id="{71906008-A8B7-0520-4440-E4A668A7F740}"/>
              </a:ext>
            </a:extLst>
          </p:cNvPr>
          <p:cNvSpPr/>
          <p:nvPr/>
        </p:nvSpPr>
        <p:spPr>
          <a:xfrm>
            <a:off x="2386394" y="2128780"/>
            <a:ext cx="1480830" cy="34521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D0E743-D95D-9DA4-500A-4ADF1037C679}"/>
              </a:ext>
            </a:extLst>
          </p:cNvPr>
          <p:cNvSpPr/>
          <p:nvPr/>
        </p:nvSpPr>
        <p:spPr>
          <a:xfrm>
            <a:off x="2456370" y="3464625"/>
            <a:ext cx="1150249" cy="7599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FPGA</a:t>
            </a:r>
            <a:endParaRPr lang="en-US"/>
          </a:p>
        </p:txBody>
      </p:sp>
      <p:sp>
        <p:nvSpPr>
          <p:cNvPr id="16" name="Rectangle 15">
            <a:extLst>
              <a:ext uri="{FF2B5EF4-FFF2-40B4-BE49-F238E27FC236}">
                <a16:creationId xmlns:a16="http://schemas.microsoft.com/office/drawing/2014/main" id="{57697167-CE9A-A395-6D14-C71DE6F171B2}"/>
              </a:ext>
            </a:extLst>
          </p:cNvPr>
          <p:cNvSpPr/>
          <p:nvPr/>
        </p:nvSpPr>
        <p:spPr>
          <a:xfrm>
            <a:off x="7046161" y="2246808"/>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17" name="Rectangle 16">
            <a:extLst>
              <a:ext uri="{FF2B5EF4-FFF2-40B4-BE49-F238E27FC236}">
                <a16:creationId xmlns:a16="http://schemas.microsoft.com/office/drawing/2014/main" id="{41ECC05B-933A-2C22-84D2-85E740797195}"/>
              </a:ext>
            </a:extLst>
          </p:cNvPr>
          <p:cNvSpPr/>
          <p:nvPr/>
        </p:nvSpPr>
        <p:spPr>
          <a:xfrm>
            <a:off x="7046160" y="2510008"/>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18" name="Rectangle 17">
            <a:extLst>
              <a:ext uri="{FF2B5EF4-FFF2-40B4-BE49-F238E27FC236}">
                <a16:creationId xmlns:a16="http://schemas.microsoft.com/office/drawing/2014/main" id="{C426AE90-854D-8EB0-6179-75AAEB27AE56}"/>
              </a:ext>
            </a:extLst>
          </p:cNvPr>
          <p:cNvSpPr/>
          <p:nvPr/>
        </p:nvSpPr>
        <p:spPr>
          <a:xfrm>
            <a:off x="7055339" y="2791872"/>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19" name="Rectangle 18">
            <a:extLst>
              <a:ext uri="{FF2B5EF4-FFF2-40B4-BE49-F238E27FC236}">
                <a16:creationId xmlns:a16="http://schemas.microsoft.com/office/drawing/2014/main" id="{9EE87747-6DDE-DF29-8FC4-98A01B8D34AD}"/>
              </a:ext>
            </a:extLst>
          </p:cNvPr>
          <p:cNvSpPr/>
          <p:nvPr/>
        </p:nvSpPr>
        <p:spPr>
          <a:xfrm>
            <a:off x="7055339" y="3091056"/>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20" name="Rectangle 19">
            <a:extLst>
              <a:ext uri="{FF2B5EF4-FFF2-40B4-BE49-F238E27FC236}">
                <a16:creationId xmlns:a16="http://schemas.microsoft.com/office/drawing/2014/main" id="{19F53D60-5530-2825-2373-52678BD6C78A}"/>
              </a:ext>
            </a:extLst>
          </p:cNvPr>
          <p:cNvSpPr/>
          <p:nvPr/>
        </p:nvSpPr>
        <p:spPr>
          <a:xfrm>
            <a:off x="7046159" y="3399264"/>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cxnSp>
        <p:nvCxnSpPr>
          <p:cNvPr id="27" name="Straight Arrow Connector 26">
            <a:extLst>
              <a:ext uri="{FF2B5EF4-FFF2-40B4-BE49-F238E27FC236}">
                <a16:creationId xmlns:a16="http://schemas.microsoft.com/office/drawing/2014/main" id="{E3E51364-0E9C-892D-18C1-EC7DFF43DB73}"/>
              </a:ext>
            </a:extLst>
          </p:cNvPr>
          <p:cNvCxnSpPr/>
          <p:nvPr/>
        </p:nvCxnSpPr>
        <p:spPr>
          <a:xfrm flipH="1">
            <a:off x="3545202" y="2402310"/>
            <a:ext cx="529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D788A72-8F66-1EA1-967C-BE9AEBD626C2}"/>
              </a:ext>
            </a:extLst>
          </p:cNvPr>
          <p:cNvCxnSpPr/>
          <p:nvPr/>
        </p:nvCxnSpPr>
        <p:spPr>
          <a:xfrm flipH="1">
            <a:off x="3568225" y="2562316"/>
            <a:ext cx="529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4B05396-F493-47AC-4764-852949EA941C}"/>
              </a:ext>
            </a:extLst>
          </p:cNvPr>
          <p:cNvSpPr/>
          <p:nvPr/>
        </p:nvSpPr>
        <p:spPr>
          <a:xfrm>
            <a:off x="7069296" y="4009320"/>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30" name="Rectangle 29">
            <a:extLst>
              <a:ext uri="{FF2B5EF4-FFF2-40B4-BE49-F238E27FC236}">
                <a16:creationId xmlns:a16="http://schemas.microsoft.com/office/drawing/2014/main" id="{AAF503C1-18EB-58E5-57BA-5A59E70B727E}"/>
              </a:ext>
            </a:extLst>
          </p:cNvPr>
          <p:cNvSpPr/>
          <p:nvPr/>
        </p:nvSpPr>
        <p:spPr>
          <a:xfrm>
            <a:off x="7069295" y="4272521"/>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31" name="Rectangle 30">
            <a:extLst>
              <a:ext uri="{FF2B5EF4-FFF2-40B4-BE49-F238E27FC236}">
                <a16:creationId xmlns:a16="http://schemas.microsoft.com/office/drawing/2014/main" id="{A9B990E4-D858-5599-ABB4-DAB53870E912}"/>
              </a:ext>
            </a:extLst>
          </p:cNvPr>
          <p:cNvSpPr/>
          <p:nvPr/>
        </p:nvSpPr>
        <p:spPr>
          <a:xfrm>
            <a:off x="7078473" y="4554385"/>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32" name="Rectangle 31">
            <a:extLst>
              <a:ext uri="{FF2B5EF4-FFF2-40B4-BE49-F238E27FC236}">
                <a16:creationId xmlns:a16="http://schemas.microsoft.com/office/drawing/2014/main" id="{190BCB02-BA4D-BD9E-8C4C-2082AC29AF17}"/>
              </a:ext>
            </a:extLst>
          </p:cNvPr>
          <p:cNvSpPr/>
          <p:nvPr/>
        </p:nvSpPr>
        <p:spPr>
          <a:xfrm>
            <a:off x="7078473" y="4853569"/>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sp>
        <p:nvSpPr>
          <p:cNvPr id="33" name="Rectangle 32">
            <a:extLst>
              <a:ext uri="{FF2B5EF4-FFF2-40B4-BE49-F238E27FC236}">
                <a16:creationId xmlns:a16="http://schemas.microsoft.com/office/drawing/2014/main" id="{D390FA76-1407-D5AF-F1B3-DFF1A7C28C69}"/>
              </a:ext>
            </a:extLst>
          </p:cNvPr>
          <p:cNvSpPr/>
          <p:nvPr/>
        </p:nvSpPr>
        <p:spPr>
          <a:xfrm>
            <a:off x="7069294" y="5161777"/>
            <a:ext cx="622901" cy="21120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ADC</a:t>
            </a:r>
            <a:endParaRPr lang="en-US"/>
          </a:p>
        </p:txBody>
      </p:sp>
      <p:cxnSp>
        <p:nvCxnSpPr>
          <p:cNvPr id="34" name="Straight Arrow Connector 33">
            <a:extLst>
              <a:ext uri="{FF2B5EF4-FFF2-40B4-BE49-F238E27FC236}">
                <a16:creationId xmlns:a16="http://schemas.microsoft.com/office/drawing/2014/main" id="{86192462-03B6-F10B-F673-2D3A72984708}"/>
              </a:ext>
            </a:extLst>
          </p:cNvPr>
          <p:cNvCxnSpPr/>
          <p:nvPr/>
        </p:nvCxnSpPr>
        <p:spPr>
          <a:xfrm flipH="1">
            <a:off x="3579435" y="2802324"/>
            <a:ext cx="529526"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72FF28C-3A88-91DD-B8BC-A07E6E635790}"/>
              </a:ext>
            </a:extLst>
          </p:cNvPr>
          <p:cNvCxnSpPr/>
          <p:nvPr/>
        </p:nvCxnSpPr>
        <p:spPr>
          <a:xfrm flipH="1">
            <a:off x="3602458" y="2962330"/>
            <a:ext cx="529526"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E24A291-554C-FE0E-9577-7A5C2115B63E}"/>
              </a:ext>
            </a:extLst>
          </p:cNvPr>
          <p:cNvCxnSpPr/>
          <p:nvPr/>
        </p:nvCxnSpPr>
        <p:spPr>
          <a:xfrm flipH="1">
            <a:off x="3549362" y="4545233"/>
            <a:ext cx="529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AD34347-D50D-92B4-CDD7-058A1231BEBB}"/>
              </a:ext>
            </a:extLst>
          </p:cNvPr>
          <p:cNvCxnSpPr/>
          <p:nvPr/>
        </p:nvCxnSpPr>
        <p:spPr>
          <a:xfrm flipH="1">
            <a:off x="3572385" y="4705239"/>
            <a:ext cx="529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0FF2625-61C9-229A-3A3C-EB4EDC8FE884}"/>
              </a:ext>
            </a:extLst>
          </p:cNvPr>
          <p:cNvCxnSpPr/>
          <p:nvPr/>
        </p:nvCxnSpPr>
        <p:spPr>
          <a:xfrm flipH="1">
            <a:off x="3583595" y="4945248"/>
            <a:ext cx="529526"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6AE39C1-48CC-5734-9A12-D762DCBCFF1E}"/>
              </a:ext>
            </a:extLst>
          </p:cNvPr>
          <p:cNvCxnSpPr/>
          <p:nvPr/>
        </p:nvCxnSpPr>
        <p:spPr>
          <a:xfrm flipH="1">
            <a:off x="3606618" y="5105254"/>
            <a:ext cx="529526" cy="0"/>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B4E183C5-DC8A-188C-5B43-890AD2D2E70D}"/>
              </a:ext>
            </a:extLst>
          </p:cNvPr>
          <p:cNvSpPr/>
          <p:nvPr/>
        </p:nvSpPr>
        <p:spPr>
          <a:xfrm>
            <a:off x="10007486" y="2128780"/>
            <a:ext cx="1037272" cy="4749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chemeClr val="tx1"/>
                </a:solidFill>
                <a:latin typeface="+mn-lt"/>
                <a:ea typeface="+mn-ea"/>
                <a:cs typeface="+mn-cs"/>
              </a:rPr>
              <a:t>DC-DC</a:t>
            </a:r>
            <a:endParaRPr lang="en-US">
              <a:solidFill>
                <a:schemeClr val="tx1"/>
              </a:solidFill>
            </a:endParaRPr>
          </a:p>
        </p:txBody>
      </p:sp>
      <p:sp>
        <p:nvSpPr>
          <p:cNvPr id="41" name="Rectangle 40">
            <a:extLst>
              <a:ext uri="{FF2B5EF4-FFF2-40B4-BE49-F238E27FC236}">
                <a16:creationId xmlns:a16="http://schemas.microsoft.com/office/drawing/2014/main" id="{D2F83932-8F75-7E46-6708-1A5B90A63889}"/>
              </a:ext>
            </a:extLst>
          </p:cNvPr>
          <p:cNvSpPr/>
          <p:nvPr/>
        </p:nvSpPr>
        <p:spPr>
          <a:xfrm>
            <a:off x="10007486" y="3854845"/>
            <a:ext cx="1037272" cy="47492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chemeClr val="tx1"/>
                </a:solidFill>
                <a:latin typeface="+mn-lt"/>
                <a:ea typeface="+mn-ea"/>
                <a:cs typeface="+mn-cs"/>
              </a:rPr>
              <a:t>DC-DC</a:t>
            </a:r>
            <a:endParaRPr lang="en-US">
              <a:solidFill>
                <a:schemeClr val="tx1"/>
              </a:solidFill>
            </a:endParaRPr>
          </a:p>
        </p:txBody>
      </p:sp>
      <p:sp>
        <p:nvSpPr>
          <p:cNvPr id="42" name="Rectangle 41">
            <a:extLst>
              <a:ext uri="{FF2B5EF4-FFF2-40B4-BE49-F238E27FC236}">
                <a16:creationId xmlns:a16="http://schemas.microsoft.com/office/drawing/2014/main" id="{8BEED5B5-23B3-36F2-DFF8-240EBE2BBB79}"/>
              </a:ext>
            </a:extLst>
          </p:cNvPr>
          <p:cNvSpPr/>
          <p:nvPr/>
        </p:nvSpPr>
        <p:spPr>
          <a:xfrm>
            <a:off x="2542163" y="4996727"/>
            <a:ext cx="818556" cy="47492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chemeClr val="tx1"/>
                </a:solidFill>
                <a:latin typeface="+mn-lt"/>
                <a:ea typeface="+mn-ea"/>
                <a:cs typeface="+mn-cs"/>
              </a:rPr>
              <a:t>BIAS</a:t>
            </a:r>
            <a:endParaRPr lang="en-US">
              <a:solidFill>
                <a:schemeClr val="tx1"/>
              </a:solidFill>
            </a:endParaRPr>
          </a:p>
        </p:txBody>
      </p:sp>
      <p:sp>
        <p:nvSpPr>
          <p:cNvPr id="43" name="Freeform: Shape 42">
            <a:extLst>
              <a:ext uri="{FF2B5EF4-FFF2-40B4-BE49-F238E27FC236}">
                <a16:creationId xmlns:a16="http://schemas.microsoft.com/office/drawing/2014/main" id="{7C13169A-0234-9960-22F7-115E82EF05C4}"/>
              </a:ext>
            </a:extLst>
          </p:cNvPr>
          <p:cNvSpPr/>
          <p:nvPr/>
        </p:nvSpPr>
        <p:spPr>
          <a:xfrm>
            <a:off x="3037204" y="2609814"/>
            <a:ext cx="7215516" cy="2376876"/>
          </a:xfrm>
          <a:custGeom>
            <a:avLst/>
            <a:gdLst>
              <a:gd name="connsiteX0" fmla="*/ 0 w 8327571"/>
              <a:gd name="connsiteY0" fmla="*/ 2743200 h 2743200"/>
              <a:gd name="connsiteX1" fmla="*/ 0 w 8327571"/>
              <a:gd name="connsiteY1" fmla="*/ 2743200 h 2743200"/>
              <a:gd name="connsiteX2" fmla="*/ 32657 w 8327571"/>
              <a:gd name="connsiteY2" fmla="*/ 2634343 h 2743200"/>
              <a:gd name="connsiteX3" fmla="*/ 43542 w 8327571"/>
              <a:gd name="connsiteY3" fmla="*/ 2590800 h 2743200"/>
              <a:gd name="connsiteX4" fmla="*/ 54428 w 8327571"/>
              <a:gd name="connsiteY4" fmla="*/ 2558143 h 2743200"/>
              <a:gd name="connsiteX5" fmla="*/ 65314 w 8327571"/>
              <a:gd name="connsiteY5" fmla="*/ 2492829 h 2743200"/>
              <a:gd name="connsiteX6" fmla="*/ 76200 w 8327571"/>
              <a:gd name="connsiteY6" fmla="*/ 2460172 h 2743200"/>
              <a:gd name="connsiteX7" fmla="*/ 87085 w 8327571"/>
              <a:gd name="connsiteY7" fmla="*/ 2405743 h 2743200"/>
              <a:gd name="connsiteX8" fmla="*/ 108857 w 8327571"/>
              <a:gd name="connsiteY8" fmla="*/ 2362200 h 2743200"/>
              <a:gd name="connsiteX9" fmla="*/ 130628 w 8327571"/>
              <a:gd name="connsiteY9" fmla="*/ 2275115 h 2743200"/>
              <a:gd name="connsiteX10" fmla="*/ 130628 w 8327571"/>
              <a:gd name="connsiteY10" fmla="*/ 2253343 h 2743200"/>
              <a:gd name="connsiteX11" fmla="*/ 337457 w 8327571"/>
              <a:gd name="connsiteY11" fmla="*/ 2122715 h 2743200"/>
              <a:gd name="connsiteX12" fmla="*/ 805542 w 8327571"/>
              <a:gd name="connsiteY12" fmla="*/ 1981200 h 2743200"/>
              <a:gd name="connsiteX13" fmla="*/ 881742 w 8327571"/>
              <a:gd name="connsiteY13" fmla="*/ 1709057 h 2743200"/>
              <a:gd name="connsiteX14" fmla="*/ 914400 w 8327571"/>
              <a:gd name="connsiteY14" fmla="*/ 1338943 h 2743200"/>
              <a:gd name="connsiteX15" fmla="*/ 1121228 w 8327571"/>
              <a:gd name="connsiteY15" fmla="*/ 1219200 h 2743200"/>
              <a:gd name="connsiteX16" fmla="*/ 1981200 w 8327571"/>
              <a:gd name="connsiteY16" fmla="*/ 1186543 h 2743200"/>
              <a:gd name="connsiteX17" fmla="*/ 1981200 w 8327571"/>
              <a:gd name="connsiteY17" fmla="*/ 1186543 h 2743200"/>
              <a:gd name="connsiteX18" fmla="*/ 2383971 w 8327571"/>
              <a:gd name="connsiteY18" fmla="*/ 1197429 h 2743200"/>
              <a:gd name="connsiteX19" fmla="*/ 3243942 w 8327571"/>
              <a:gd name="connsiteY19" fmla="*/ 1219200 h 2743200"/>
              <a:gd name="connsiteX20" fmla="*/ 4615542 w 8327571"/>
              <a:gd name="connsiteY20" fmla="*/ 1251857 h 2743200"/>
              <a:gd name="connsiteX21" fmla="*/ 5693228 w 8327571"/>
              <a:gd name="connsiteY21" fmla="*/ 1208315 h 2743200"/>
              <a:gd name="connsiteX22" fmla="*/ 6477000 w 8327571"/>
              <a:gd name="connsiteY22" fmla="*/ 914400 h 2743200"/>
              <a:gd name="connsiteX23" fmla="*/ 7609114 w 8327571"/>
              <a:gd name="connsiteY23" fmla="*/ 620486 h 2743200"/>
              <a:gd name="connsiteX24" fmla="*/ 7979228 w 8327571"/>
              <a:gd name="connsiteY24" fmla="*/ 293915 h 2743200"/>
              <a:gd name="connsiteX25" fmla="*/ 8327571 w 8327571"/>
              <a:gd name="connsiteY25" fmla="*/ 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27571" h="2743200">
                <a:moveTo>
                  <a:pt x="0" y="2743200"/>
                </a:moveTo>
                <a:lnTo>
                  <a:pt x="0" y="2743200"/>
                </a:lnTo>
                <a:cubicBezTo>
                  <a:pt x="10886" y="2706914"/>
                  <a:pt x="22250" y="2670769"/>
                  <a:pt x="32657" y="2634343"/>
                </a:cubicBezTo>
                <a:cubicBezTo>
                  <a:pt x="36767" y="2619958"/>
                  <a:pt x="39432" y="2605185"/>
                  <a:pt x="43542" y="2590800"/>
                </a:cubicBezTo>
                <a:cubicBezTo>
                  <a:pt x="46694" y="2579767"/>
                  <a:pt x="51939" y="2569344"/>
                  <a:pt x="54428" y="2558143"/>
                </a:cubicBezTo>
                <a:cubicBezTo>
                  <a:pt x="59216" y="2536597"/>
                  <a:pt x="60526" y="2514375"/>
                  <a:pt x="65314" y="2492829"/>
                </a:cubicBezTo>
                <a:cubicBezTo>
                  <a:pt x="67803" y="2481628"/>
                  <a:pt x="73417" y="2471304"/>
                  <a:pt x="76200" y="2460172"/>
                </a:cubicBezTo>
                <a:cubicBezTo>
                  <a:pt x="80687" y="2442222"/>
                  <a:pt x="81234" y="2423296"/>
                  <a:pt x="87085" y="2405743"/>
                </a:cubicBezTo>
                <a:cubicBezTo>
                  <a:pt x="92217" y="2390348"/>
                  <a:pt x="102465" y="2377116"/>
                  <a:pt x="108857" y="2362200"/>
                </a:cubicBezTo>
                <a:cubicBezTo>
                  <a:pt x="119709" y="2336878"/>
                  <a:pt x="126978" y="2300665"/>
                  <a:pt x="130628" y="2275115"/>
                </a:cubicBezTo>
                <a:cubicBezTo>
                  <a:pt x="131654" y="2267931"/>
                  <a:pt x="130628" y="2260600"/>
                  <a:pt x="130628" y="2253343"/>
                </a:cubicBezTo>
                <a:lnTo>
                  <a:pt x="337457" y="2122715"/>
                </a:lnTo>
                <a:lnTo>
                  <a:pt x="805542" y="1981200"/>
                </a:lnTo>
                <a:lnTo>
                  <a:pt x="881742" y="1709057"/>
                </a:lnTo>
                <a:lnTo>
                  <a:pt x="914400" y="1338943"/>
                </a:lnTo>
                <a:lnTo>
                  <a:pt x="1121228" y="1219200"/>
                </a:lnTo>
                <a:lnTo>
                  <a:pt x="1981200" y="1186543"/>
                </a:lnTo>
                <a:lnTo>
                  <a:pt x="1981200" y="1186543"/>
                </a:lnTo>
                <a:cubicBezTo>
                  <a:pt x="2333157" y="1198275"/>
                  <a:pt x="2198854" y="1197429"/>
                  <a:pt x="2383971" y="1197429"/>
                </a:cubicBezTo>
                <a:lnTo>
                  <a:pt x="3243942" y="1219200"/>
                </a:lnTo>
                <a:lnTo>
                  <a:pt x="4615542" y="1251857"/>
                </a:lnTo>
                <a:lnTo>
                  <a:pt x="5693228" y="1208315"/>
                </a:lnTo>
                <a:lnTo>
                  <a:pt x="6477000" y="914400"/>
                </a:lnTo>
                <a:lnTo>
                  <a:pt x="7609114" y="620486"/>
                </a:lnTo>
                <a:lnTo>
                  <a:pt x="7979228" y="293915"/>
                </a:lnTo>
                <a:lnTo>
                  <a:pt x="8327571" y="0"/>
                </a:ln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18209955-CC25-0090-A9B3-C59C9DFAA975}"/>
              </a:ext>
            </a:extLst>
          </p:cNvPr>
          <p:cNvSpPr/>
          <p:nvPr/>
        </p:nvSpPr>
        <p:spPr>
          <a:xfrm>
            <a:off x="3348461" y="4326447"/>
            <a:ext cx="6828802" cy="1179007"/>
          </a:xfrm>
          <a:custGeom>
            <a:avLst/>
            <a:gdLst>
              <a:gd name="connsiteX0" fmla="*/ 0 w 7881257"/>
              <a:gd name="connsiteY0" fmla="*/ 1273629 h 1360715"/>
              <a:gd name="connsiteX1" fmla="*/ 1654629 w 7881257"/>
              <a:gd name="connsiteY1" fmla="*/ 1306286 h 1360715"/>
              <a:gd name="connsiteX2" fmla="*/ 4474029 w 7881257"/>
              <a:gd name="connsiteY2" fmla="*/ 1360715 h 1360715"/>
              <a:gd name="connsiteX3" fmla="*/ 5584372 w 7881257"/>
              <a:gd name="connsiteY3" fmla="*/ 1306286 h 1360715"/>
              <a:gd name="connsiteX4" fmla="*/ 6662057 w 7881257"/>
              <a:gd name="connsiteY4" fmla="*/ 957943 h 1360715"/>
              <a:gd name="connsiteX5" fmla="*/ 6770914 w 7881257"/>
              <a:gd name="connsiteY5" fmla="*/ 947057 h 1360715"/>
              <a:gd name="connsiteX6" fmla="*/ 6858000 w 7881257"/>
              <a:gd name="connsiteY6" fmla="*/ 936172 h 1360715"/>
              <a:gd name="connsiteX7" fmla="*/ 7130143 w 7881257"/>
              <a:gd name="connsiteY7" fmla="*/ 762000 h 1360715"/>
              <a:gd name="connsiteX8" fmla="*/ 7249886 w 7881257"/>
              <a:gd name="connsiteY8" fmla="*/ 707572 h 1360715"/>
              <a:gd name="connsiteX9" fmla="*/ 7511143 w 7881257"/>
              <a:gd name="connsiteY9" fmla="*/ 435429 h 1360715"/>
              <a:gd name="connsiteX10" fmla="*/ 7652657 w 7881257"/>
              <a:gd name="connsiteY10" fmla="*/ 304800 h 1360715"/>
              <a:gd name="connsiteX11" fmla="*/ 7783286 w 7881257"/>
              <a:gd name="connsiteY11" fmla="*/ 130629 h 1360715"/>
              <a:gd name="connsiteX12" fmla="*/ 7881257 w 7881257"/>
              <a:gd name="connsiteY12" fmla="*/ 0 h 136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1257" h="1360715">
                <a:moveTo>
                  <a:pt x="0" y="1273629"/>
                </a:moveTo>
                <a:lnTo>
                  <a:pt x="1654629" y="1306286"/>
                </a:lnTo>
                <a:lnTo>
                  <a:pt x="4474029" y="1360715"/>
                </a:lnTo>
                <a:lnTo>
                  <a:pt x="5584372" y="1306286"/>
                </a:lnTo>
                <a:lnTo>
                  <a:pt x="6662057" y="957943"/>
                </a:lnTo>
                <a:lnTo>
                  <a:pt x="6770914" y="947057"/>
                </a:lnTo>
                <a:cubicBezTo>
                  <a:pt x="6799990" y="943826"/>
                  <a:pt x="6858000" y="936172"/>
                  <a:pt x="6858000" y="936172"/>
                </a:cubicBezTo>
                <a:lnTo>
                  <a:pt x="7130143" y="762000"/>
                </a:lnTo>
                <a:lnTo>
                  <a:pt x="7249886" y="707572"/>
                </a:lnTo>
                <a:lnTo>
                  <a:pt x="7511143" y="435429"/>
                </a:lnTo>
                <a:lnTo>
                  <a:pt x="7652657" y="304800"/>
                </a:lnTo>
                <a:lnTo>
                  <a:pt x="7783286" y="130629"/>
                </a:lnTo>
                <a:lnTo>
                  <a:pt x="7881257" y="0"/>
                </a:lnTo>
              </a:path>
            </a:pathLst>
          </a:custGeom>
          <a:no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AC0CC23-B9BD-DA8A-EED7-489CDFAC6920}"/>
              </a:ext>
            </a:extLst>
          </p:cNvPr>
          <p:cNvSpPr txBox="1"/>
          <p:nvPr/>
        </p:nvSpPr>
        <p:spPr>
          <a:xfrm>
            <a:off x="1086459" y="2137446"/>
            <a:ext cx="991233" cy="1906291"/>
          </a:xfrm>
          <a:prstGeom prst="rect">
            <a:avLst/>
          </a:prstGeom>
          <a:noFill/>
        </p:spPr>
        <p:txBody>
          <a:bodyPr wrap="none" rtlCol="0">
            <a:spAutoFit/>
          </a:bodyPr>
          <a:lstStyle/>
          <a:p>
            <a:pPr defTabSz="786384">
              <a:spcAft>
                <a:spcPts val="600"/>
              </a:spcAft>
            </a:pPr>
            <a:r>
              <a:rPr lang="it-IT" sz="1548" u="sng" kern="1200">
                <a:solidFill>
                  <a:schemeClr val="tx1"/>
                </a:solidFill>
                <a:latin typeface="+mn-lt"/>
                <a:ea typeface="+mn-ea"/>
                <a:cs typeface="+mn-cs"/>
              </a:rPr>
              <a:t>IN/OUT</a:t>
            </a:r>
          </a:p>
          <a:p>
            <a:pPr defTabSz="786384">
              <a:spcAft>
                <a:spcPts val="600"/>
              </a:spcAft>
            </a:pPr>
            <a:r>
              <a:rPr lang="it-IT" sz="1548" kern="1200">
                <a:solidFill>
                  <a:schemeClr val="tx1"/>
                </a:solidFill>
                <a:latin typeface="+mn-lt"/>
                <a:ea typeface="+mn-ea"/>
                <a:cs typeface="+mn-cs"/>
              </a:rPr>
              <a:t>- alim</a:t>
            </a:r>
          </a:p>
          <a:p>
            <a:pPr defTabSz="786384">
              <a:spcAft>
                <a:spcPts val="600"/>
              </a:spcAft>
            </a:pPr>
            <a:r>
              <a:rPr lang="it-IT" sz="1548" kern="1200">
                <a:solidFill>
                  <a:schemeClr val="tx1"/>
                </a:solidFill>
                <a:latin typeface="+mn-lt"/>
                <a:ea typeface="+mn-ea"/>
                <a:cs typeface="+mn-cs"/>
              </a:rPr>
              <a:t>- eth</a:t>
            </a:r>
          </a:p>
          <a:p>
            <a:pPr defTabSz="786384">
              <a:spcAft>
                <a:spcPts val="600"/>
              </a:spcAft>
            </a:pPr>
            <a:r>
              <a:rPr lang="it-IT" sz="1548" kern="1200">
                <a:solidFill>
                  <a:schemeClr val="tx1"/>
                </a:solidFill>
                <a:latin typeface="+mn-lt"/>
                <a:ea typeface="+mn-ea"/>
                <a:cs typeface="+mn-cs"/>
              </a:rPr>
              <a:t>- trig in</a:t>
            </a:r>
          </a:p>
          <a:p>
            <a:pPr defTabSz="786384">
              <a:spcAft>
                <a:spcPts val="600"/>
              </a:spcAft>
            </a:pPr>
            <a:r>
              <a:rPr lang="it-IT" sz="1548" kern="1200">
                <a:solidFill>
                  <a:schemeClr val="tx1"/>
                </a:solidFill>
                <a:latin typeface="+mn-lt"/>
                <a:ea typeface="+mn-ea"/>
                <a:cs typeface="+mn-cs"/>
              </a:rPr>
              <a:t>- trig out</a:t>
            </a:r>
          </a:p>
          <a:p>
            <a:pPr defTabSz="786384">
              <a:spcAft>
                <a:spcPts val="600"/>
              </a:spcAft>
            </a:pPr>
            <a:r>
              <a:rPr lang="it-IT" sz="1548" kern="1200">
                <a:solidFill>
                  <a:schemeClr val="tx1"/>
                </a:solidFill>
                <a:latin typeface="+mn-lt"/>
                <a:ea typeface="+mn-ea"/>
                <a:cs typeface="+mn-cs"/>
              </a:rPr>
              <a:t>- ext reset</a:t>
            </a:r>
            <a:endParaRPr lang="en-US"/>
          </a:p>
        </p:txBody>
      </p:sp>
      <p:sp>
        <p:nvSpPr>
          <p:cNvPr id="13" name="Rectangle: Rounded Corners 12">
            <a:extLst>
              <a:ext uri="{FF2B5EF4-FFF2-40B4-BE49-F238E27FC236}">
                <a16:creationId xmlns:a16="http://schemas.microsoft.com/office/drawing/2014/main" id="{8049D473-D1F4-B80C-4DB8-C947DCE0A8BF}"/>
              </a:ext>
            </a:extLst>
          </p:cNvPr>
          <p:cNvSpPr/>
          <p:nvPr/>
        </p:nvSpPr>
        <p:spPr>
          <a:xfrm>
            <a:off x="2294273" y="3060425"/>
            <a:ext cx="531265" cy="4062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86384">
              <a:spcAft>
                <a:spcPts val="600"/>
              </a:spcAft>
            </a:pPr>
            <a:r>
              <a:rPr lang="en-US" sz="1548" kern="1200">
                <a:solidFill>
                  <a:srgbClr val="555555"/>
                </a:solidFill>
                <a:latin typeface="+mn-lt"/>
                <a:ea typeface="+mn-ea"/>
                <a:cs typeface="+mn-cs"/>
              </a:rPr>
              <a:t>ETH</a:t>
            </a:r>
            <a:endParaRPr lang="en-US"/>
          </a:p>
        </p:txBody>
      </p:sp>
      <p:sp>
        <p:nvSpPr>
          <p:cNvPr id="14" name="TextBox 13">
            <a:extLst>
              <a:ext uri="{FF2B5EF4-FFF2-40B4-BE49-F238E27FC236}">
                <a16:creationId xmlns:a16="http://schemas.microsoft.com/office/drawing/2014/main" id="{52D34ED6-A0E6-EDDD-AB5C-A8D0C9784A96}"/>
              </a:ext>
            </a:extLst>
          </p:cNvPr>
          <p:cNvSpPr txBox="1"/>
          <p:nvPr/>
        </p:nvSpPr>
        <p:spPr>
          <a:xfrm>
            <a:off x="1372642" y="1007947"/>
            <a:ext cx="3317703" cy="461665"/>
          </a:xfrm>
          <a:prstGeom prst="rect">
            <a:avLst/>
          </a:prstGeom>
          <a:noFill/>
        </p:spPr>
        <p:txBody>
          <a:bodyPr wrap="none" rtlCol="0">
            <a:spAutoFit/>
          </a:bodyPr>
          <a:lstStyle/>
          <a:p>
            <a:r>
              <a:rPr lang="en-US" sz="2400">
                <a:solidFill>
                  <a:schemeClr val="bg1"/>
                </a:solidFill>
              </a:rPr>
              <a:t>Sketch molto preliminare</a:t>
            </a:r>
          </a:p>
        </p:txBody>
      </p:sp>
      <p:sp>
        <p:nvSpPr>
          <p:cNvPr id="21" name="Date Placeholder 7">
            <a:extLst>
              <a:ext uri="{FF2B5EF4-FFF2-40B4-BE49-F238E27FC236}">
                <a16:creationId xmlns:a16="http://schemas.microsoft.com/office/drawing/2014/main" id="{37175DAD-9B0F-C6E5-C7E1-C3331AD1BD6C}"/>
              </a:ext>
            </a:extLst>
          </p:cNvPr>
          <p:cNvSpPr>
            <a:spLocks noGrp="1"/>
          </p:cNvSpPr>
          <p:nvPr>
            <p:ph type="dt" sz="half" idx="10"/>
          </p:nvPr>
        </p:nvSpPr>
        <p:spPr>
          <a:xfrm>
            <a:off x="121502" y="6616445"/>
            <a:ext cx="2743200" cy="228600"/>
          </a:xfrm>
        </p:spPr>
        <p:txBody>
          <a:bodyPr/>
          <a:lstStyle/>
          <a:p>
            <a:r>
              <a:rPr lang="en-US"/>
              <a:t>23 February 2024</a:t>
            </a:r>
          </a:p>
        </p:txBody>
      </p:sp>
      <p:sp>
        <p:nvSpPr>
          <p:cNvPr id="22" name="Footer Placeholder 8">
            <a:extLst>
              <a:ext uri="{FF2B5EF4-FFF2-40B4-BE49-F238E27FC236}">
                <a16:creationId xmlns:a16="http://schemas.microsoft.com/office/drawing/2014/main" id="{7861CF1F-889A-804E-8CD4-6D80EAC11F8D}"/>
              </a:ext>
            </a:extLst>
          </p:cNvPr>
          <p:cNvSpPr>
            <a:spLocks noGrp="1"/>
          </p:cNvSpPr>
          <p:nvPr>
            <p:ph type="ftr" sz="quarter" idx="11"/>
          </p:nvPr>
        </p:nvSpPr>
        <p:spPr>
          <a:xfrm>
            <a:off x="3357601" y="6616445"/>
            <a:ext cx="5476799" cy="228600"/>
          </a:xfrm>
        </p:spPr>
        <p:txBody>
          <a:bodyPr/>
          <a:lstStyle/>
          <a:p>
            <a:r>
              <a:rPr lang="en-US"/>
              <a:t>ACROMASS kick-off meeting - L. Bonechi (INFN Firenze)</a:t>
            </a:r>
          </a:p>
        </p:txBody>
      </p:sp>
      <p:sp>
        <p:nvSpPr>
          <p:cNvPr id="26" name="Slide Number Placeholder 9">
            <a:extLst>
              <a:ext uri="{FF2B5EF4-FFF2-40B4-BE49-F238E27FC236}">
                <a16:creationId xmlns:a16="http://schemas.microsoft.com/office/drawing/2014/main" id="{7994B440-C888-A827-E4E9-4A7E545F9497}"/>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t>29</a:t>
            </a:fld>
            <a:endParaRPr lang="en-US"/>
          </a:p>
        </p:txBody>
      </p:sp>
    </p:spTree>
    <p:extLst>
      <p:ext uri="{BB962C8B-B14F-4D97-AF65-F5344CB8AC3E}">
        <p14:creationId xmlns:p14="http://schemas.microsoft.com/office/powerpoint/2010/main" val="101745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11D591-3583-6BEE-04B6-F62777081015}"/>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Why ADAMO and </a:t>
            </a:r>
            <a:br>
              <a:rPr lang="en-US" sz="5400">
                <a:solidFill>
                  <a:schemeClr val="bg1">
                    <a:lumMod val="95000"/>
                    <a:lumOff val="5000"/>
                  </a:schemeClr>
                </a:solidFill>
              </a:rPr>
            </a:br>
            <a:r>
              <a:rPr lang="en-US" sz="5400">
                <a:solidFill>
                  <a:schemeClr val="bg1">
                    <a:lumMod val="95000"/>
                    <a:lumOff val="5000"/>
                  </a:schemeClr>
                </a:solidFill>
              </a:rPr>
              <a:t>		why upgrading</a:t>
            </a:r>
            <a:br>
              <a:rPr lang="en-US" sz="5400">
                <a:solidFill>
                  <a:schemeClr val="bg1">
                    <a:lumMod val="95000"/>
                    <a:lumOff val="5000"/>
                  </a:schemeClr>
                </a:solidFill>
              </a:rPr>
            </a:br>
            <a:r>
              <a:rPr lang="en-US" sz="5400">
                <a:solidFill>
                  <a:schemeClr val="bg1">
                    <a:lumMod val="95000"/>
                    <a:lumOff val="5000"/>
                  </a:schemeClr>
                </a:solidFill>
              </a:rPr>
              <a:t>to ACROMASS</a:t>
            </a:r>
          </a:p>
        </p:txBody>
      </p:sp>
      <p:sp>
        <p:nvSpPr>
          <p:cNvPr id="6" name="Date Placeholder 5">
            <a:extLst>
              <a:ext uri="{FF2B5EF4-FFF2-40B4-BE49-F238E27FC236}">
                <a16:creationId xmlns:a16="http://schemas.microsoft.com/office/drawing/2014/main" id="{390E920E-2DAF-BAF1-2E06-504BC342163D}"/>
              </a:ext>
            </a:extLst>
          </p:cNvPr>
          <p:cNvSpPr>
            <a:spLocks noGrp="1"/>
          </p:cNvSpPr>
          <p:nvPr>
            <p:ph type="dt" sz="half" idx="10"/>
          </p:nvPr>
        </p:nvSpPr>
        <p:spPr>
          <a:xfrm>
            <a:off x="838200" y="6199632"/>
            <a:ext cx="2196402" cy="365125"/>
          </a:xfrm>
        </p:spPr>
        <p:txBody>
          <a:bodyPr vert="horz" lIns="91440" tIns="45720" rIns="91440" bIns="45720" rtlCol="0" anchor="ctr">
            <a:normAutofit/>
          </a:bodyPr>
          <a:lstStyle/>
          <a:p>
            <a:pPr defTabSz="457200">
              <a:spcAft>
                <a:spcPts val="600"/>
              </a:spcAft>
            </a:pPr>
            <a:r>
              <a:rPr lang="en-US" sz="1100"/>
              <a:t>23 February 2024</a:t>
            </a:r>
          </a:p>
        </p:txBody>
      </p:sp>
      <p:sp>
        <p:nvSpPr>
          <p:cNvPr id="7" name="Footer Placeholder 6">
            <a:extLst>
              <a:ext uri="{FF2B5EF4-FFF2-40B4-BE49-F238E27FC236}">
                <a16:creationId xmlns:a16="http://schemas.microsoft.com/office/drawing/2014/main" id="{C73FFD78-CE1D-4F94-7EE1-25DD6236320E}"/>
              </a:ext>
            </a:extLst>
          </p:cNvPr>
          <p:cNvSpPr>
            <a:spLocks noGrp="1"/>
          </p:cNvSpPr>
          <p:nvPr>
            <p:ph type="ftr" sz="quarter" idx="11"/>
          </p:nvPr>
        </p:nvSpPr>
        <p:spPr>
          <a:xfrm>
            <a:off x="3892062" y="6199632"/>
            <a:ext cx="4407876" cy="365125"/>
          </a:xfrm>
        </p:spPr>
        <p:txBody>
          <a:bodyPr vert="horz" lIns="91440" tIns="45720" rIns="91440" bIns="45720" rtlCol="0" anchor="ctr">
            <a:normAutofit/>
          </a:bodyPr>
          <a:lstStyle/>
          <a:p>
            <a:pPr defTabSz="457200">
              <a:spcAft>
                <a:spcPts val="600"/>
              </a:spcAft>
            </a:pPr>
            <a:r>
              <a:rPr lang="en-US" sz="1100" kern="1200">
                <a:solidFill>
                  <a:schemeClr val="bg1">
                    <a:alpha val="80000"/>
                  </a:schemeClr>
                </a:solidFill>
                <a:latin typeface="+mn-lt"/>
                <a:ea typeface="+mn-ea"/>
                <a:cs typeface="+mn-cs"/>
              </a:rPr>
              <a:t>ACROMASS kick-off meeting - L. Bonechi (INFN Firenze)</a:t>
            </a:r>
          </a:p>
        </p:txBody>
      </p:sp>
      <p:sp>
        <p:nvSpPr>
          <p:cNvPr id="8" name="Slide Number Placeholder 7">
            <a:extLst>
              <a:ext uri="{FF2B5EF4-FFF2-40B4-BE49-F238E27FC236}">
                <a16:creationId xmlns:a16="http://schemas.microsoft.com/office/drawing/2014/main" id="{3F276FDF-16CE-6845-F1B5-7289CAD0F922}"/>
              </a:ext>
            </a:extLst>
          </p:cNvPr>
          <p:cNvSpPr>
            <a:spLocks noGrp="1"/>
          </p:cNvSpPr>
          <p:nvPr>
            <p:ph type="sldNum" sz="quarter" idx="12"/>
          </p:nvPr>
        </p:nvSpPr>
        <p:spPr>
          <a:xfrm>
            <a:off x="11000232" y="6108192"/>
            <a:ext cx="548640" cy="548640"/>
          </a:xfrm>
          <a:prstGeom prst="ellipse">
            <a:avLst/>
          </a:prstGeom>
          <a:solidFill>
            <a:srgbClr val="7F7F7F"/>
          </a:solidFill>
        </p:spPr>
        <p:txBody>
          <a:bodyPr vert="horz" lIns="91440" tIns="45720" rIns="91440" bIns="45720" rtlCol="0" anchor="ctr">
            <a:normAutofit/>
          </a:bodyPr>
          <a:lstStyle/>
          <a:p>
            <a:pPr algn="ctr" defTabSz="457200">
              <a:spcAft>
                <a:spcPts val="600"/>
              </a:spcAft>
            </a:pPr>
            <a:fld id="{53581369-FC2F-4B0C-936F-3A4AD98AE2A2}" type="slidenum">
              <a:rPr lang="en-US" sz="1500">
                <a:solidFill>
                  <a:srgbClr val="FFFFFF"/>
                </a:solidFill>
              </a:rPr>
              <a:pPr algn="ctr" defTabSz="457200">
                <a:spcAft>
                  <a:spcPts val="600"/>
                </a:spcAft>
              </a:pPr>
              <a:t>3</a:t>
            </a:fld>
            <a:endParaRPr lang="en-US" sz="1500">
              <a:solidFill>
                <a:srgbClr val="FFFFFF"/>
              </a:solidFill>
            </a:endParaRPr>
          </a:p>
        </p:txBody>
      </p:sp>
    </p:spTree>
    <p:extLst>
      <p:ext uri="{BB962C8B-B14F-4D97-AF65-F5344CB8AC3E}">
        <p14:creationId xmlns:p14="http://schemas.microsoft.com/office/powerpoint/2010/main" val="266774097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53D8-76E7-6467-BE8B-ABF261FA9992}"/>
              </a:ext>
            </a:extLst>
          </p:cNvPr>
          <p:cNvSpPr>
            <a:spLocks noGrp="1"/>
          </p:cNvSpPr>
          <p:nvPr>
            <p:ph type="title"/>
          </p:nvPr>
        </p:nvSpPr>
        <p:spPr>
          <a:xfrm>
            <a:off x="838200" y="72858"/>
            <a:ext cx="10515600" cy="925156"/>
          </a:xfrm>
        </p:spPr>
        <p:txBody>
          <a:bodyPr>
            <a:normAutofit/>
          </a:bodyPr>
          <a:lstStyle/>
          <a:p>
            <a:r>
              <a:rPr lang="en-US"/>
              <a:t>Piani di silicio</a:t>
            </a:r>
          </a:p>
        </p:txBody>
      </p:sp>
      <p:sp>
        <p:nvSpPr>
          <p:cNvPr id="3" name="Content Placeholder 2">
            <a:extLst>
              <a:ext uri="{FF2B5EF4-FFF2-40B4-BE49-F238E27FC236}">
                <a16:creationId xmlns:a16="http://schemas.microsoft.com/office/drawing/2014/main" id="{6E8F0351-023B-8181-3DF4-4E562DC3D732}"/>
              </a:ext>
            </a:extLst>
          </p:cNvPr>
          <p:cNvSpPr>
            <a:spLocks noGrp="1"/>
          </p:cNvSpPr>
          <p:nvPr>
            <p:ph idx="1"/>
          </p:nvPr>
        </p:nvSpPr>
        <p:spPr>
          <a:xfrm>
            <a:off x="838200" y="987933"/>
            <a:ext cx="10515600" cy="5628512"/>
          </a:xfrm>
        </p:spPr>
        <p:txBody>
          <a:bodyPr>
            <a:normAutofit/>
          </a:bodyPr>
          <a:lstStyle/>
          <a:p>
            <a:pPr marL="0" indent="0">
              <a:buNone/>
            </a:pPr>
            <a:r>
              <a:rPr lang="en-US" sz="2000" u="sng"/>
              <a:t>ORIGINALI DI ADAMO</a:t>
            </a:r>
            <a:r>
              <a:rPr lang="en-US" sz="2000"/>
              <a:t>: 5</a:t>
            </a:r>
          </a:p>
          <a:p>
            <a:r>
              <a:rPr lang="en-US" sz="2000"/>
              <a:t>Da provare a riparare (Mirko)</a:t>
            </a:r>
          </a:p>
          <a:p>
            <a:pPr marL="0" indent="0">
              <a:buNone/>
            </a:pPr>
            <a:endParaRPr lang="en-US" sz="2000"/>
          </a:p>
          <a:p>
            <a:pPr marL="0" indent="0">
              <a:buNone/>
            </a:pPr>
            <a:r>
              <a:rPr lang="en-US" sz="2000" u="sng"/>
              <a:t>NUOVI DA PRODURRE</a:t>
            </a:r>
            <a:r>
              <a:rPr lang="en-US" sz="2000"/>
              <a:t>:</a:t>
            </a:r>
          </a:p>
          <a:p>
            <a:r>
              <a:rPr lang="en-US" sz="2000"/>
              <a:t>Nuovi frame in alluminio già prodotti: 4</a:t>
            </a:r>
          </a:p>
          <a:p>
            <a:pPr lvl="1"/>
            <a:r>
              <a:rPr lang="en-US" sz="1800"/>
              <a:t>Da predisporre Mylar Al.</a:t>
            </a:r>
          </a:p>
          <a:p>
            <a:r>
              <a:rPr lang="en-US" sz="2000"/>
              <a:t>Moduli PAMELA già pronti (da testare): 1</a:t>
            </a:r>
          </a:p>
          <a:p>
            <a:r>
              <a:rPr lang="en-US" sz="2000">
                <a:solidFill>
                  <a:srgbClr val="EAB200"/>
                </a:solidFill>
              </a:rPr>
              <a:t>Coppie di sensori pronte: 1 </a:t>
            </a:r>
          </a:p>
          <a:p>
            <a:r>
              <a:rPr lang="en-US" sz="2000">
                <a:solidFill>
                  <a:srgbClr val="0000FF"/>
                </a:solidFill>
              </a:rPr>
              <a:t>Ibridi a disposizione: 7 </a:t>
            </a:r>
          </a:p>
          <a:p>
            <a:r>
              <a:rPr lang="en-US" sz="2000"/>
              <a:t>Sensori silicio ancora disponibili: 10-20 </a:t>
            </a:r>
          </a:p>
          <a:p>
            <a:r>
              <a:rPr lang="en-US" sz="2000"/>
              <a:t>Jig e linee di vuoto per assemblaggio</a:t>
            </a:r>
          </a:p>
          <a:p>
            <a:pPr lvl="1"/>
            <a:r>
              <a:rPr lang="en-US" sz="1800"/>
              <a:t>Attualmente conservati nel lab 31 (muografia)</a:t>
            </a:r>
          </a:p>
          <a:p>
            <a:pPr lvl="1"/>
            <a:r>
              <a:rPr lang="en-US" sz="1800"/>
              <a:t>da preparare nella clean room </a:t>
            </a:r>
            <a:r>
              <a:rPr lang="en-US" sz="1800">
                <a:sym typeface="Wingdings" panose="05000000000000000000" pitchFamily="2" charset="2"/>
              </a:rPr>
              <a:t> accordarsi con Mirko</a:t>
            </a:r>
          </a:p>
          <a:p>
            <a:r>
              <a:rPr lang="en-US" sz="2000">
                <a:solidFill>
                  <a:schemeClr val="accent2">
                    <a:lumMod val="75000"/>
                  </a:schemeClr>
                </a:solidFill>
                <a:sym typeface="Wingdings" panose="05000000000000000000" pitchFamily="2" charset="2"/>
              </a:rPr>
              <a:t>Cavetti in kapton: modelli PAMELA o ADAMO</a:t>
            </a:r>
          </a:p>
          <a:p>
            <a:pPr lvl="1"/>
            <a:r>
              <a:rPr lang="en-US" sz="1600">
                <a:solidFill>
                  <a:schemeClr val="accent2">
                    <a:lumMod val="75000"/>
                  </a:schemeClr>
                </a:solidFill>
                <a:sym typeface="Wingdings" panose="05000000000000000000" pitchFamily="2" charset="2"/>
              </a:rPr>
              <a:t>Ci sono (in qualche lab…)</a:t>
            </a:r>
            <a:endParaRPr lang="en-US" sz="1600">
              <a:solidFill>
                <a:schemeClr val="accent2">
                  <a:lumMod val="75000"/>
                </a:schemeClr>
              </a:solidFill>
            </a:endParaRPr>
          </a:p>
        </p:txBody>
      </p:sp>
      <p:pic>
        <p:nvPicPr>
          <p:cNvPr id="7" name="Picture 4">
            <a:extLst>
              <a:ext uri="{FF2B5EF4-FFF2-40B4-BE49-F238E27FC236}">
                <a16:creationId xmlns:a16="http://schemas.microsoft.com/office/drawing/2014/main" id="{5954558D-2237-6EC6-779A-930F4BD87EA5}"/>
              </a:ext>
            </a:extLst>
          </p:cNvPr>
          <p:cNvPicPr>
            <a:picLocks noChangeAspect="1"/>
          </p:cNvPicPr>
          <p:nvPr/>
        </p:nvPicPr>
        <p:blipFill rotWithShape="1">
          <a:blip r:embed="rId2"/>
          <a:srcRect l="1327" r="1"/>
          <a:stretch/>
        </p:blipFill>
        <p:spPr>
          <a:xfrm rot="16200000">
            <a:off x="6755246" y="1659557"/>
            <a:ext cx="5168814" cy="3252205"/>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057ADAEB-52F5-C1BE-61B9-B28BF4B95350}"/>
              </a:ext>
            </a:extLst>
          </p:cNvPr>
          <p:cNvSpPr/>
          <p:nvPr/>
        </p:nvSpPr>
        <p:spPr>
          <a:xfrm>
            <a:off x="8072284" y="1282214"/>
            <a:ext cx="884903" cy="2139413"/>
          </a:xfrm>
          <a:prstGeom prst="rect">
            <a:avLst/>
          </a:prstGeom>
          <a:noFill/>
          <a:ln w="412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23834CF-0C16-33D8-DA4F-724AEC8969C5}"/>
              </a:ext>
            </a:extLst>
          </p:cNvPr>
          <p:cNvSpPr/>
          <p:nvPr/>
        </p:nvSpPr>
        <p:spPr>
          <a:xfrm>
            <a:off x="8072283" y="3427460"/>
            <a:ext cx="884903" cy="899651"/>
          </a:xfrm>
          <a:prstGeom prst="rect">
            <a:avLst/>
          </a:prstGeom>
          <a:noFill/>
          <a:ln w="412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48BE4AE-FEE8-30FB-4E4C-882B4259C68D}"/>
              </a:ext>
            </a:extLst>
          </p:cNvPr>
          <p:cNvCxnSpPr>
            <a:cxnSpLocks/>
          </p:cNvCxnSpPr>
          <p:nvPr/>
        </p:nvCxnSpPr>
        <p:spPr>
          <a:xfrm flipV="1">
            <a:off x="3962400" y="3224981"/>
            <a:ext cx="4109883" cy="658761"/>
          </a:xfrm>
          <a:prstGeom prst="straightConnector1">
            <a:avLst/>
          </a:prstGeom>
          <a:ln w="15875">
            <a:solidFill>
              <a:srgbClr val="FFC000"/>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F839C0E-833B-845D-9B96-1E51567C264A}"/>
              </a:ext>
            </a:extLst>
          </p:cNvPr>
          <p:cNvCxnSpPr>
            <a:cxnSpLocks/>
          </p:cNvCxnSpPr>
          <p:nvPr/>
        </p:nvCxnSpPr>
        <p:spPr>
          <a:xfrm flipV="1">
            <a:off x="3962400" y="2299825"/>
            <a:ext cx="5869858" cy="807169"/>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F431D50-7B37-0AC8-A77A-11965BCC9130}"/>
              </a:ext>
            </a:extLst>
          </p:cNvPr>
          <p:cNvCxnSpPr>
            <a:cxnSpLocks/>
          </p:cNvCxnSpPr>
          <p:nvPr/>
        </p:nvCxnSpPr>
        <p:spPr>
          <a:xfrm flipV="1">
            <a:off x="3535052" y="3883742"/>
            <a:ext cx="4448742" cy="367747"/>
          </a:xfrm>
          <a:prstGeom prst="straightConnector1">
            <a:avLst/>
          </a:prstGeom>
          <a:ln w="15875">
            <a:solidFill>
              <a:srgbClr val="0000FF"/>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78198B5-FA18-D093-D661-382A494D5C34}"/>
              </a:ext>
            </a:extLst>
          </p:cNvPr>
          <p:cNvCxnSpPr>
            <a:cxnSpLocks/>
          </p:cNvCxnSpPr>
          <p:nvPr/>
        </p:nvCxnSpPr>
        <p:spPr>
          <a:xfrm flipV="1">
            <a:off x="5943600" y="5413785"/>
            <a:ext cx="2298357" cy="658761"/>
          </a:xfrm>
          <a:prstGeom prst="straightConnector1">
            <a:avLst/>
          </a:prstGeom>
          <a:ln w="19050">
            <a:solidFill>
              <a:schemeClr val="accent2">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AD3235D6-E9BD-DC6F-CFB1-E75196DC0D73}"/>
              </a:ext>
            </a:extLst>
          </p:cNvPr>
          <p:cNvSpPr>
            <a:spLocks noGrp="1"/>
          </p:cNvSpPr>
          <p:nvPr>
            <p:ph type="dt" sz="half" idx="10"/>
          </p:nvPr>
        </p:nvSpPr>
        <p:spPr/>
        <p:txBody>
          <a:bodyPr/>
          <a:lstStyle/>
          <a:p>
            <a:r>
              <a:rPr lang="en-US"/>
              <a:t>23 February 2024</a:t>
            </a:r>
          </a:p>
        </p:txBody>
      </p:sp>
      <p:sp>
        <p:nvSpPr>
          <p:cNvPr id="9" name="Footer Placeholder 8">
            <a:extLst>
              <a:ext uri="{FF2B5EF4-FFF2-40B4-BE49-F238E27FC236}">
                <a16:creationId xmlns:a16="http://schemas.microsoft.com/office/drawing/2014/main" id="{E3E3DD94-6FA3-3D3D-45DD-B27CD2E56AE9}"/>
              </a:ext>
            </a:extLst>
          </p:cNvPr>
          <p:cNvSpPr>
            <a:spLocks noGrp="1"/>
          </p:cNvSpPr>
          <p:nvPr>
            <p:ph type="ftr" sz="quarter" idx="11"/>
          </p:nvPr>
        </p:nvSpPr>
        <p:spPr/>
        <p:txBody>
          <a:bodyPr/>
          <a:lstStyle/>
          <a:p>
            <a:r>
              <a:rPr lang="en-US"/>
              <a:t>ACROMASS kick-off meeting - L. Bonechi (INFN Firenze)</a:t>
            </a:r>
          </a:p>
        </p:txBody>
      </p:sp>
      <p:sp>
        <p:nvSpPr>
          <p:cNvPr id="10" name="Slide Number Placeholder 9">
            <a:extLst>
              <a:ext uri="{FF2B5EF4-FFF2-40B4-BE49-F238E27FC236}">
                <a16:creationId xmlns:a16="http://schemas.microsoft.com/office/drawing/2014/main" id="{FBE4853C-EC50-E08B-78B6-B2AE3F0C3D1D}"/>
              </a:ext>
            </a:extLst>
          </p:cNvPr>
          <p:cNvSpPr>
            <a:spLocks noGrp="1"/>
          </p:cNvSpPr>
          <p:nvPr>
            <p:ph type="sldNum" sz="quarter" idx="12"/>
          </p:nvPr>
        </p:nvSpPr>
        <p:spPr/>
        <p:txBody>
          <a:bodyPr/>
          <a:lstStyle/>
          <a:p>
            <a:fld id="{53581369-FC2F-4B0C-936F-3A4AD98AE2A2}" type="slidenum">
              <a:rPr lang="en-US" smtClean="0"/>
              <a:t>30</a:t>
            </a:fld>
            <a:endParaRPr lang="en-US"/>
          </a:p>
        </p:txBody>
      </p:sp>
    </p:spTree>
    <p:extLst>
      <p:ext uri="{BB962C8B-B14F-4D97-AF65-F5344CB8AC3E}">
        <p14:creationId xmlns:p14="http://schemas.microsoft.com/office/powerpoint/2010/main" val="2533758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9DC9AFD-E786-B293-8B41-BAC8B2776972}"/>
              </a:ext>
            </a:extLst>
          </p:cNvPr>
          <p:cNvPicPr>
            <a:picLocks noChangeAspect="1"/>
          </p:cNvPicPr>
          <p:nvPr/>
        </p:nvPicPr>
        <p:blipFill>
          <a:blip r:embed="rId2"/>
          <a:stretch>
            <a:fillRect/>
          </a:stretch>
        </p:blipFill>
        <p:spPr>
          <a:xfrm rot="16200000">
            <a:off x="6743578" y="695396"/>
            <a:ext cx="4332760" cy="5467207"/>
          </a:xfrm>
          <a:prstGeom prst="rect">
            <a:avLst/>
          </a:prstGeom>
          <a:ln>
            <a:noFill/>
          </a:ln>
          <a:effectLst>
            <a:outerShdw blurRad="292100" dist="139700" dir="2700000" algn="tl" rotWithShape="0">
              <a:srgbClr val="333333">
                <a:alpha val="65000"/>
              </a:srgbClr>
            </a:outerShdw>
          </a:effectLst>
        </p:spPr>
      </p:pic>
      <p:sp>
        <p:nvSpPr>
          <p:cNvPr id="27" name="Rectangle 26">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7">
            <a:extLst>
              <a:ext uri="{FF2B5EF4-FFF2-40B4-BE49-F238E27FC236}">
                <a16:creationId xmlns:a16="http://schemas.microsoft.com/office/drawing/2014/main" id="{B82B4D71-4033-F88D-91D7-62EAE931AEC0}"/>
              </a:ext>
            </a:extLst>
          </p:cNvPr>
          <p:cNvSpPr>
            <a:spLocks noGrp="1"/>
          </p:cNvSpPr>
          <p:nvPr>
            <p:ph type="dt" sz="half" idx="10"/>
          </p:nvPr>
        </p:nvSpPr>
        <p:spPr>
          <a:xfrm>
            <a:off x="121502" y="6616445"/>
            <a:ext cx="2743200" cy="228600"/>
          </a:xfrm>
        </p:spPr>
        <p:txBody>
          <a:bodyPr/>
          <a:lstStyle/>
          <a:p>
            <a:r>
              <a:rPr lang="en-US">
                <a:solidFill>
                  <a:schemeClr val="bg1"/>
                </a:solidFill>
              </a:rPr>
              <a:t>23 February 2024</a:t>
            </a:r>
          </a:p>
        </p:txBody>
      </p:sp>
      <p:sp>
        <p:nvSpPr>
          <p:cNvPr id="17" name="Footer Placeholder 8">
            <a:extLst>
              <a:ext uri="{FF2B5EF4-FFF2-40B4-BE49-F238E27FC236}">
                <a16:creationId xmlns:a16="http://schemas.microsoft.com/office/drawing/2014/main" id="{6F19594C-ADD1-A189-7F63-46F52A5A8F1F}"/>
              </a:ext>
            </a:extLst>
          </p:cNvPr>
          <p:cNvSpPr>
            <a:spLocks noGrp="1"/>
          </p:cNvSpPr>
          <p:nvPr>
            <p:ph type="ftr" sz="quarter" idx="11"/>
          </p:nvPr>
        </p:nvSpPr>
        <p:spPr>
          <a:xfrm>
            <a:off x="3357601" y="6616445"/>
            <a:ext cx="5476799" cy="228600"/>
          </a:xfrm>
        </p:spPr>
        <p:txBody>
          <a:bodyPr/>
          <a:lstStyle/>
          <a:p>
            <a:r>
              <a:rPr lang="en-US">
                <a:solidFill>
                  <a:schemeClr val="bg1"/>
                </a:solidFill>
              </a:rPr>
              <a:t>ACROMASS kick-off meeting - L. Bonechi (INFN Firenze)</a:t>
            </a:r>
          </a:p>
        </p:txBody>
      </p:sp>
      <p:sp>
        <p:nvSpPr>
          <p:cNvPr id="18" name="Slide Number Placeholder 9">
            <a:extLst>
              <a:ext uri="{FF2B5EF4-FFF2-40B4-BE49-F238E27FC236}">
                <a16:creationId xmlns:a16="http://schemas.microsoft.com/office/drawing/2014/main" id="{A0C29909-3C2B-C0D7-1268-26F9E651AE45}"/>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31</a:t>
            </a:fld>
            <a:endParaRPr lang="en-US">
              <a:solidFill>
                <a:schemeClr val="bg1"/>
              </a:solidFill>
            </a:endParaRPr>
          </a:p>
        </p:txBody>
      </p:sp>
      <p:pic>
        <p:nvPicPr>
          <p:cNvPr id="21" name="Picture 20">
            <a:extLst>
              <a:ext uri="{FF2B5EF4-FFF2-40B4-BE49-F238E27FC236}">
                <a16:creationId xmlns:a16="http://schemas.microsoft.com/office/drawing/2014/main" id="{06B1AE0B-2B47-C210-4D26-9BC3A74205C5}"/>
              </a:ext>
            </a:extLst>
          </p:cNvPr>
          <p:cNvPicPr>
            <a:picLocks noChangeAspect="1"/>
          </p:cNvPicPr>
          <p:nvPr/>
        </p:nvPicPr>
        <p:blipFill rotWithShape="1">
          <a:blip r:embed="rId3"/>
          <a:srcRect l="8184" r="12319"/>
          <a:stretch/>
        </p:blipFill>
        <p:spPr>
          <a:xfrm rot="10800000">
            <a:off x="577764" y="689056"/>
            <a:ext cx="5497838" cy="547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1629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A53F8B-A4DF-3C09-9633-FFD12D1642F8}"/>
              </a:ext>
            </a:extLst>
          </p:cNvPr>
          <p:cNvSpPr>
            <a:spLocks noGrp="1"/>
          </p:cNvSpPr>
          <p:nvPr>
            <p:ph type="title"/>
          </p:nvPr>
        </p:nvSpPr>
        <p:spPr>
          <a:xfrm>
            <a:off x="4162567" y="818984"/>
            <a:ext cx="6714699" cy="3178689"/>
          </a:xfrm>
        </p:spPr>
        <p:txBody>
          <a:bodyPr vert="horz" lIns="91440" tIns="45720" rIns="91440" bIns="45720" rtlCol="0" anchor="b">
            <a:normAutofit/>
          </a:bodyPr>
          <a:lstStyle/>
          <a:p>
            <a:r>
              <a:rPr lang="en-US" sz="4800" kern="1200">
                <a:solidFill>
                  <a:srgbClr val="FFFFFF"/>
                </a:solidFill>
                <a:latin typeface="+mj-lt"/>
                <a:ea typeface="+mj-ea"/>
                <a:cs typeface="+mj-cs"/>
              </a:rPr>
              <a:t>To-Do: calorimetro e.m.</a:t>
            </a:r>
          </a:p>
        </p:txBody>
      </p:sp>
      <p:sp>
        <p:nvSpPr>
          <p:cNvPr id="27" name="Rectangle 2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1">
            <a:extLst>
              <a:ext uri="{FF2B5EF4-FFF2-40B4-BE49-F238E27FC236}">
                <a16:creationId xmlns:a16="http://schemas.microsoft.com/office/drawing/2014/main" id="{E8800C6F-0877-9677-DC5D-7EE2ABD22AD2}"/>
              </a:ext>
            </a:extLst>
          </p:cNvPr>
          <p:cNvSpPr txBox="1">
            <a:spLocks/>
          </p:cNvSpPr>
          <p:nvPr/>
        </p:nvSpPr>
        <p:spPr>
          <a:xfrm>
            <a:off x="121502" y="6616445"/>
            <a:ext cx="2743200" cy="228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23 February 2024</a:t>
            </a:r>
          </a:p>
        </p:txBody>
      </p:sp>
      <p:sp>
        <p:nvSpPr>
          <p:cNvPr id="10" name="Footer Placeholder 2">
            <a:extLst>
              <a:ext uri="{FF2B5EF4-FFF2-40B4-BE49-F238E27FC236}">
                <a16:creationId xmlns:a16="http://schemas.microsoft.com/office/drawing/2014/main" id="{676E1674-7983-62F4-D83F-6F41FE0D9F61}"/>
              </a:ext>
            </a:extLst>
          </p:cNvPr>
          <p:cNvSpPr txBox="1">
            <a:spLocks/>
          </p:cNvSpPr>
          <p:nvPr/>
        </p:nvSpPr>
        <p:spPr>
          <a:xfrm>
            <a:off x="3357601" y="6616445"/>
            <a:ext cx="5476799" cy="228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ACROMASS kick-off meeting - L. Bonechi (INFN Firenze)</a:t>
            </a:r>
          </a:p>
        </p:txBody>
      </p:sp>
      <p:sp>
        <p:nvSpPr>
          <p:cNvPr id="11" name="Slide Number Placeholder 4">
            <a:extLst>
              <a:ext uri="{FF2B5EF4-FFF2-40B4-BE49-F238E27FC236}">
                <a16:creationId xmlns:a16="http://schemas.microsoft.com/office/drawing/2014/main" id="{3BD6F00C-2303-ED70-62B7-E5F80F7926C1}"/>
              </a:ext>
            </a:extLst>
          </p:cNvPr>
          <p:cNvSpPr txBox="1">
            <a:spLocks/>
          </p:cNvSpPr>
          <p:nvPr/>
        </p:nvSpPr>
        <p:spPr>
          <a:xfrm>
            <a:off x="9339651" y="6616445"/>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581369-FC2F-4B0C-936F-3A4AD98AE2A2}" type="slidenum">
              <a:rPr lang="en-US" smtClean="0">
                <a:solidFill>
                  <a:schemeClr val="bg1"/>
                </a:solidFill>
              </a:rPr>
              <a:pPr/>
              <a:t>32</a:t>
            </a:fld>
            <a:endParaRPr lang="en-US">
              <a:solidFill>
                <a:schemeClr val="bg1"/>
              </a:solidFill>
            </a:endParaRPr>
          </a:p>
        </p:txBody>
      </p:sp>
    </p:spTree>
    <p:extLst>
      <p:ext uri="{BB962C8B-B14F-4D97-AF65-F5344CB8AC3E}">
        <p14:creationId xmlns:p14="http://schemas.microsoft.com/office/powerpoint/2010/main" val="133736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EA72C2-A2DA-D7A5-2D99-20D28553DC47}"/>
            </a:ext>
          </a:extLst>
        </p:cNvPr>
        <p:cNvGrpSpPr/>
        <p:nvPr/>
      </p:nvGrpSpPr>
      <p:grpSpPr>
        <a:xfrm>
          <a:off x="0" y="0"/>
          <a:ext cx="0" cy="0"/>
          <a:chOff x="0" y="0"/>
          <a:chExt cx="0" cy="0"/>
        </a:xfrm>
      </p:grpSpPr>
      <p:sp>
        <p:nvSpPr>
          <p:cNvPr id="1033" name="Rectangle 1032">
            <a:extLst>
              <a:ext uri="{FF2B5EF4-FFF2-40B4-BE49-F238E27FC236}">
                <a16:creationId xmlns:a16="http://schemas.microsoft.com/office/drawing/2014/main" id="{90BB9581-2E1D-405D-AC21-AD669748D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6891187" cy="5546414"/>
          </a:xfrm>
          <a:prstGeom prst="rect">
            <a:avLst/>
          </a:prstGeom>
          <a:solidFill>
            <a:srgbClr val="FFFFFF"/>
          </a:solidFill>
          <a:ln w="6350" cap="sq" cmpd="sng" algn="ctr">
            <a:solidFill>
              <a:schemeClr val="tx1">
                <a:lumMod val="75000"/>
                <a:lumOff val="25000"/>
              </a:schemeClr>
            </a:solidFill>
            <a:prstDash val="solid"/>
            <a:miter lim="800000"/>
          </a:ln>
          <a:effectLst/>
        </p:spPr>
        <p:txBody>
          <a:bodyPr/>
          <a:lstStyle/>
          <a:p>
            <a:endParaRPr lang="en-US"/>
          </a:p>
        </p:txBody>
      </p:sp>
      <p:pic>
        <p:nvPicPr>
          <p:cNvPr id="6" name="Picture 5" descr="A picture containing floor, indoor, old&#10;&#10;Description automatically generated">
            <a:extLst>
              <a:ext uri="{FF2B5EF4-FFF2-40B4-BE49-F238E27FC236}">
                <a16:creationId xmlns:a16="http://schemas.microsoft.com/office/drawing/2014/main" id="{959B5C90-DF3D-6FC5-9357-5E980C0A8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288" y="960438"/>
            <a:ext cx="3025775" cy="2254250"/>
          </a:xfrm>
          <a:prstGeom prst="rect">
            <a:avLst/>
          </a:prstGeom>
        </p:spPr>
      </p:pic>
      <p:pic>
        <p:nvPicPr>
          <p:cNvPr id="8" name="Picture 7">
            <a:extLst>
              <a:ext uri="{FF2B5EF4-FFF2-40B4-BE49-F238E27FC236}">
                <a16:creationId xmlns:a16="http://schemas.microsoft.com/office/drawing/2014/main" id="{03327E50-C30D-5E62-84B0-504856176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6388" y="960438"/>
            <a:ext cx="3027363" cy="2254250"/>
          </a:xfrm>
          <a:prstGeom prst="rect">
            <a:avLst/>
          </a:prstGeom>
        </p:spPr>
      </p:pic>
      <p:pic>
        <p:nvPicPr>
          <p:cNvPr id="1028" name="Picture 4">
            <a:extLst>
              <a:ext uri="{FF2B5EF4-FFF2-40B4-BE49-F238E27FC236}">
                <a16:creationId xmlns:a16="http://schemas.microsoft.com/office/drawing/2014/main" id="{6F304CA8-D2A8-7CB3-F47B-EA50F3C1D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88" y="3275013"/>
            <a:ext cx="2455863" cy="2595563"/>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A94C439-9770-844D-EF77-8511178A4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6475" y="3275013"/>
            <a:ext cx="3595688" cy="259556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C4C750-B641-9724-083D-52E5B3DE9E59}"/>
              </a:ext>
            </a:extLst>
          </p:cNvPr>
          <p:cNvSpPr>
            <a:spLocks noGrp="1"/>
          </p:cNvSpPr>
          <p:nvPr>
            <p:ph type="title"/>
          </p:nvPr>
        </p:nvSpPr>
        <p:spPr>
          <a:xfrm>
            <a:off x="8019286" y="740056"/>
            <a:ext cx="3447450" cy="5129785"/>
          </a:xfrm>
        </p:spPr>
        <p:txBody>
          <a:bodyPr vert="horz" lIns="91440" tIns="45720" rIns="91440" bIns="45720" rtlCol="0" anchor="ctr">
            <a:normAutofit/>
          </a:bodyPr>
          <a:lstStyle/>
          <a:p>
            <a:r>
              <a:rPr lang="en-US" kern="1200">
                <a:solidFill>
                  <a:schemeClr val="tx1"/>
                </a:solidFill>
                <a:latin typeface="+mj-lt"/>
                <a:ea typeface="+mj-ea"/>
                <a:cs typeface="+mj-cs"/>
              </a:rPr>
              <a:t>E.M. CALORIMETER</a:t>
            </a:r>
          </a:p>
        </p:txBody>
      </p:sp>
      <p:sp>
        <p:nvSpPr>
          <p:cNvPr id="32" name="Date Placeholder 3">
            <a:extLst>
              <a:ext uri="{FF2B5EF4-FFF2-40B4-BE49-F238E27FC236}">
                <a16:creationId xmlns:a16="http://schemas.microsoft.com/office/drawing/2014/main" id="{CE4CD52C-501C-FD5E-2803-FEA6FD3D0845}"/>
              </a:ext>
            </a:extLst>
          </p:cNvPr>
          <p:cNvSpPr>
            <a:spLocks noGrp="1"/>
          </p:cNvSpPr>
          <p:nvPr>
            <p:ph type="dt" sz="half" idx="10"/>
          </p:nvPr>
        </p:nvSpPr>
        <p:spPr>
          <a:xfrm>
            <a:off x="121502" y="6616445"/>
            <a:ext cx="2743200" cy="228600"/>
          </a:xfrm>
        </p:spPr>
        <p:txBody>
          <a:bodyPr/>
          <a:lstStyle/>
          <a:p>
            <a:r>
              <a:rPr lang="en-US"/>
              <a:t>23 February 2024</a:t>
            </a:r>
          </a:p>
        </p:txBody>
      </p:sp>
      <p:sp>
        <p:nvSpPr>
          <p:cNvPr id="33" name="Footer Placeholder 4">
            <a:extLst>
              <a:ext uri="{FF2B5EF4-FFF2-40B4-BE49-F238E27FC236}">
                <a16:creationId xmlns:a16="http://schemas.microsoft.com/office/drawing/2014/main" id="{0304C744-5EAC-E0B1-9528-66AE32523F84}"/>
              </a:ext>
            </a:extLst>
          </p:cNvPr>
          <p:cNvSpPr>
            <a:spLocks noGrp="1"/>
          </p:cNvSpPr>
          <p:nvPr>
            <p:ph type="ftr" sz="quarter" idx="11"/>
          </p:nvPr>
        </p:nvSpPr>
        <p:spPr>
          <a:xfrm>
            <a:off x="3357601" y="6616445"/>
            <a:ext cx="5476799" cy="228600"/>
          </a:xfrm>
        </p:spPr>
        <p:txBody>
          <a:bodyPr/>
          <a:lstStyle/>
          <a:p>
            <a:r>
              <a:rPr lang="en-US"/>
              <a:t>ACROMASS kick-off meeting - L. Bonechi (INFN Firenze)</a:t>
            </a:r>
          </a:p>
        </p:txBody>
      </p:sp>
      <p:sp>
        <p:nvSpPr>
          <p:cNvPr id="34" name="Slide Number Placeholder 5">
            <a:extLst>
              <a:ext uri="{FF2B5EF4-FFF2-40B4-BE49-F238E27FC236}">
                <a16:creationId xmlns:a16="http://schemas.microsoft.com/office/drawing/2014/main" id="{3A7E780B-E575-B2C2-4824-D9C1AD6D3A19}"/>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t>33</a:t>
            </a:fld>
            <a:endParaRPr lang="en-US"/>
          </a:p>
        </p:txBody>
      </p:sp>
    </p:spTree>
    <p:extLst>
      <p:ext uri="{BB962C8B-B14F-4D97-AF65-F5344CB8AC3E}">
        <p14:creationId xmlns:p14="http://schemas.microsoft.com/office/powerpoint/2010/main" val="2644228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4D93F-257F-9479-4678-77D607E91E05}"/>
              </a:ext>
            </a:extLst>
          </p:cNvPr>
          <p:cNvSpPr>
            <a:spLocks noGrp="1"/>
          </p:cNvSpPr>
          <p:nvPr>
            <p:ph type="title"/>
          </p:nvPr>
        </p:nvSpPr>
        <p:spPr>
          <a:xfrm>
            <a:off x="1371597" y="348865"/>
            <a:ext cx="10044023" cy="877729"/>
          </a:xfrm>
        </p:spPr>
        <p:txBody>
          <a:bodyPr anchor="ctr">
            <a:normAutofit/>
          </a:bodyPr>
          <a:lstStyle/>
          <a:p>
            <a:r>
              <a:rPr lang="it-IT" sz="4000">
                <a:solidFill>
                  <a:srgbClr val="FFFFFF"/>
                </a:solidFill>
              </a:rPr>
              <a:t>E.M. CALORIMETER</a:t>
            </a:r>
            <a:endParaRPr lang="en-US" sz="4000">
              <a:solidFill>
                <a:srgbClr val="FFFFFF"/>
              </a:solidFill>
            </a:endParaRPr>
          </a:p>
        </p:txBody>
      </p:sp>
      <p:sp>
        <p:nvSpPr>
          <p:cNvPr id="3" name="Rectangle 2">
            <a:extLst>
              <a:ext uri="{FF2B5EF4-FFF2-40B4-BE49-F238E27FC236}">
                <a16:creationId xmlns:a16="http://schemas.microsoft.com/office/drawing/2014/main" id="{BC0902BC-DBEE-D222-0F15-8A858ECF0712}"/>
              </a:ext>
            </a:extLst>
          </p:cNvPr>
          <p:cNvSpPr/>
          <p:nvPr/>
        </p:nvSpPr>
        <p:spPr>
          <a:xfrm>
            <a:off x="7570260" y="3767269"/>
            <a:ext cx="185345" cy="10727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FADBA80-7EEC-9638-50A7-D0B3797B5E33}"/>
              </a:ext>
            </a:extLst>
          </p:cNvPr>
          <p:cNvSpPr/>
          <p:nvPr/>
        </p:nvSpPr>
        <p:spPr>
          <a:xfrm>
            <a:off x="6350366" y="3767269"/>
            <a:ext cx="185345" cy="10727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0BD013-D16B-BE2D-2FA0-1D8B098DD1D0}"/>
              </a:ext>
            </a:extLst>
          </p:cNvPr>
          <p:cNvSpPr/>
          <p:nvPr/>
        </p:nvSpPr>
        <p:spPr>
          <a:xfrm>
            <a:off x="3676409" y="5161121"/>
            <a:ext cx="1917235" cy="3198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9410CA-DBBD-9EA4-C737-D20BA9E7977D}"/>
              </a:ext>
            </a:extLst>
          </p:cNvPr>
          <p:cNvSpPr/>
          <p:nvPr/>
        </p:nvSpPr>
        <p:spPr>
          <a:xfrm>
            <a:off x="4201947" y="3374166"/>
            <a:ext cx="866160" cy="419754"/>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79CD30-4BAD-A4BC-7FA9-D034BF85782F}"/>
              </a:ext>
            </a:extLst>
          </p:cNvPr>
          <p:cNvSpPr/>
          <p:nvPr/>
        </p:nvSpPr>
        <p:spPr>
          <a:xfrm>
            <a:off x="4201947" y="3834563"/>
            <a:ext cx="866160" cy="419754"/>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EF280F-0F76-CE5F-A100-29913C51DFDB}"/>
              </a:ext>
            </a:extLst>
          </p:cNvPr>
          <p:cNvSpPr/>
          <p:nvPr/>
        </p:nvSpPr>
        <p:spPr>
          <a:xfrm>
            <a:off x="4125325" y="3620688"/>
            <a:ext cx="76621" cy="38777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5BC87A0-09E6-97AA-97DA-CBB119F02E31}"/>
              </a:ext>
            </a:extLst>
          </p:cNvPr>
          <p:cNvSpPr/>
          <p:nvPr/>
        </p:nvSpPr>
        <p:spPr>
          <a:xfrm>
            <a:off x="5068106" y="3640676"/>
            <a:ext cx="76621" cy="38777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EB7F32-A265-EE9B-305F-9BFC0CDCA0C2}"/>
              </a:ext>
            </a:extLst>
          </p:cNvPr>
          <p:cNvSpPr/>
          <p:nvPr/>
        </p:nvSpPr>
        <p:spPr>
          <a:xfrm>
            <a:off x="3942705" y="3767269"/>
            <a:ext cx="185345" cy="10727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1C3B69-5B4D-6BC8-6ABE-837F15937272}"/>
              </a:ext>
            </a:extLst>
          </p:cNvPr>
          <p:cNvSpPr/>
          <p:nvPr/>
        </p:nvSpPr>
        <p:spPr>
          <a:xfrm>
            <a:off x="5142003" y="3767269"/>
            <a:ext cx="185345" cy="10727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852743-8DAF-E121-E9C4-DEFD4506732B}"/>
              </a:ext>
            </a:extLst>
          </p:cNvPr>
          <p:cNvSpPr/>
          <p:nvPr/>
        </p:nvSpPr>
        <p:spPr>
          <a:xfrm>
            <a:off x="4481783" y="3310870"/>
            <a:ext cx="306487" cy="10293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30936">
              <a:spcAft>
                <a:spcPts val="600"/>
              </a:spcAft>
            </a:pPr>
            <a:r>
              <a:rPr lang="it-IT" sz="1242" kern="1200">
                <a:solidFill>
                  <a:srgbClr val="555555"/>
                </a:solidFill>
                <a:latin typeface="+mn-lt"/>
                <a:ea typeface="+mn-ea"/>
                <a:cs typeface="+mn-cs"/>
              </a:rPr>
              <a:t>T</a:t>
            </a:r>
          </a:p>
          <a:p>
            <a:pPr algn="ctr" defTabSz="630936">
              <a:spcAft>
                <a:spcPts val="600"/>
              </a:spcAft>
            </a:pPr>
            <a:r>
              <a:rPr lang="it-IT" sz="1242" kern="1200">
                <a:solidFill>
                  <a:srgbClr val="555555"/>
                </a:solidFill>
                <a:latin typeface="+mn-lt"/>
                <a:ea typeface="+mn-ea"/>
                <a:cs typeface="+mn-cs"/>
              </a:rPr>
              <a:t>R</a:t>
            </a:r>
          </a:p>
          <a:p>
            <a:pPr algn="ctr" defTabSz="630936">
              <a:spcAft>
                <a:spcPts val="600"/>
              </a:spcAft>
            </a:pPr>
            <a:r>
              <a:rPr lang="it-IT" sz="1242" kern="1200">
                <a:solidFill>
                  <a:srgbClr val="555555"/>
                </a:solidFill>
                <a:latin typeface="+mn-lt"/>
                <a:ea typeface="+mn-ea"/>
                <a:cs typeface="+mn-cs"/>
              </a:rPr>
              <a:t>K</a:t>
            </a:r>
            <a:endParaRPr lang="en-US"/>
          </a:p>
        </p:txBody>
      </p:sp>
      <p:sp>
        <p:nvSpPr>
          <p:cNvPr id="15" name="Rectangle 14">
            <a:extLst>
              <a:ext uri="{FF2B5EF4-FFF2-40B4-BE49-F238E27FC236}">
                <a16:creationId xmlns:a16="http://schemas.microsoft.com/office/drawing/2014/main" id="{CB6B7A5A-88A0-027D-2978-036B82CD858F}"/>
              </a:ext>
            </a:extLst>
          </p:cNvPr>
          <p:cNvSpPr/>
          <p:nvPr/>
        </p:nvSpPr>
        <p:spPr>
          <a:xfrm>
            <a:off x="3942705" y="3687316"/>
            <a:ext cx="76621" cy="1473805"/>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D88812-71CC-4CB6-E25D-D0E569634D47}"/>
              </a:ext>
            </a:extLst>
          </p:cNvPr>
          <p:cNvSpPr/>
          <p:nvPr/>
        </p:nvSpPr>
        <p:spPr>
          <a:xfrm>
            <a:off x="5250726" y="3687316"/>
            <a:ext cx="76621" cy="1473805"/>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3D92657-7D2F-EC43-74B9-6EA93ADEAF54}"/>
              </a:ext>
            </a:extLst>
          </p:cNvPr>
          <p:cNvSpPr/>
          <p:nvPr/>
        </p:nvSpPr>
        <p:spPr>
          <a:xfrm>
            <a:off x="6093458" y="5161121"/>
            <a:ext cx="1917235" cy="31981"/>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3FF9A2C-2E75-9EFA-D006-B6D0BD33A312}"/>
              </a:ext>
            </a:extLst>
          </p:cNvPr>
          <p:cNvSpPr/>
          <p:nvPr/>
        </p:nvSpPr>
        <p:spPr>
          <a:xfrm>
            <a:off x="6618996" y="2834482"/>
            <a:ext cx="866160" cy="419754"/>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965141-B1D4-60EB-86DF-EBC10F790CCD}"/>
              </a:ext>
            </a:extLst>
          </p:cNvPr>
          <p:cNvSpPr/>
          <p:nvPr/>
        </p:nvSpPr>
        <p:spPr>
          <a:xfrm>
            <a:off x="6618996" y="3294879"/>
            <a:ext cx="866160" cy="419754"/>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36277C-0996-E73D-FADB-0CC4702A0D11}"/>
              </a:ext>
            </a:extLst>
          </p:cNvPr>
          <p:cNvSpPr/>
          <p:nvPr/>
        </p:nvSpPr>
        <p:spPr>
          <a:xfrm>
            <a:off x="6542374" y="3081004"/>
            <a:ext cx="76621" cy="38777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182608-B08C-6E83-7950-6582DD0E3CEE}"/>
              </a:ext>
            </a:extLst>
          </p:cNvPr>
          <p:cNvSpPr/>
          <p:nvPr/>
        </p:nvSpPr>
        <p:spPr>
          <a:xfrm>
            <a:off x="7485155" y="3100992"/>
            <a:ext cx="76621" cy="387774"/>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1E1CEC-6F00-A3DF-1889-90B701D25A12}"/>
              </a:ext>
            </a:extLst>
          </p:cNvPr>
          <p:cNvSpPr/>
          <p:nvPr/>
        </p:nvSpPr>
        <p:spPr>
          <a:xfrm>
            <a:off x="6898832" y="2771186"/>
            <a:ext cx="306487" cy="10293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30936">
              <a:spcAft>
                <a:spcPts val="600"/>
              </a:spcAft>
            </a:pPr>
            <a:r>
              <a:rPr lang="it-IT" sz="1242" kern="1200">
                <a:solidFill>
                  <a:srgbClr val="555555"/>
                </a:solidFill>
                <a:latin typeface="+mn-lt"/>
                <a:ea typeface="+mn-ea"/>
                <a:cs typeface="+mn-cs"/>
              </a:rPr>
              <a:t>T</a:t>
            </a:r>
          </a:p>
          <a:p>
            <a:pPr algn="ctr" defTabSz="630936">
              <a:spcAft>
                <a:spcPts val="600"/>
              </a:spcAft>
            </a:pPr>
            <a:r>
              <a:rPr lang="it-IT" sz="1242" kern="1200">
                <a:solidFill>
                  <a:srgbClr val="555555"/>
                </a:solidFill>
                <a:latin typeface="+mn-lt"/>
                <a:ea typeface="+mn-ea"/>
                <a:cs typeface="+mn-cs"/>
              </a:rPr>
              <a:t>R</a:t>
            </a:r>
          </a:p>
          <a:p>
            <a:pPr algn="ctr" defTabSz="630936">
              <a:spcAft>
                <a:spcPts val="600"/>
              </a:spcAft>
            </a:pPr>
            <a:r>
              <a:rPr lang="it-IT" sz="1242" kern="1200">
                <a:solidFill>
                  <a:srgbClr val="555555"/>
                </a:solidFill>
                <a:latin typeface="+mn-lt"/>
                <a:ea typeface="+mn-ea"/>
                <a:cs typeface="+mn-cs"/>
              </a:rPr>
              <a:t>K</a:t>
            </a:r>
            <a:endParaRPr lang="en-US"/>
          </a:p>
        </p:txBody>
      </p:sp>
      <p:sp>
        <p:nvSpPr>
          <p:cNvPr id="23" name="Rectangle 22">
            <a:extLst>
              <a:ext uri="{FF2B5EF4-FFF2-40B4-BE49-F238E27FC236}">
                <a16:creationId xmlns:a16="http://schemas.microsoft.com/office/drawing/2014/main" id="{B9124B92-6F9B-5E53-9A7B-92024960536C}"/>
              </a:ext>
            </a:extLst>
          </p:cNvPr>
          <p:cNvSpPr/>
          <p:nvPr/>
        </p:nvSpPr>
        <p:spPr>
          <a:xfrm>
            <a:off x="6359754" y="3687316"/>
            <a:ext cx="76621" cy="1473805"/>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29A824D-F4B4-9D21-B3E2-810D07F739F9}"/>
              </a:ext>
            </a:extLst>
          </p:cNvPr>
          <p:cNvSpPr/>
          <p:nvPr/>
        </p:nvSpPr>
        <p:spPr>
          <a:xfrm>
            <a:off x="7667775" y="3687316"/>
            <a:ext cx="76621" cy="1473805"/>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2D662ED-8772-1078-F589-42C70A4B6352}"/>
              </a:ext>
            </a:extLst>
          </p:cNvPr>
          <p:cNvSpPr/>
          <p:nvPr/>
        </p:nvSpPr>
        <p:spPr>
          <a:xfrm>
            <a:off x="6618996" y="4000693"/>
            <a:ext cx="866160" cy="80885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30936">
              <a:spcAft>
                <a:spcPts val="600"/>
              </a:spcAft>
            </a:pPr>
            <a:r>
              <a:rPr lang="it-IT" sz="1242" kern="1200">
                <a:solidFill>
                  <a:srgbClr val="555555"/>
                </a:solidFill>
                <a:latin typeface="+mn-lt"/>
                <a:ea typeface="+mn-ea"/>
                <a:cs typeface="+mn-cs"/>
              </a:rPr>
              <a:t>CALO</a:t>
            </a:r>
            <a:endParaRPr lang="en-US"/>
          </a:p>
        </p:txBody>
      </p:sp>
      <p:sp>
        <p:nvSpPr>
          <p:cNvPr id="26" name="Rectangle 25">
            <a:extLst>
              <a:ext uri="{FF2B5EF4-FFF2-40B4-BE49-F238E27FC236}">
                <a16:creationId xmlns:a16="http://schemas.microsoft.com/office/drawing/2014/main" id="{4F57A34C-2216-4DAF-01B0-5821E9736DB5}"/>
              </a:ext>
            </a:extLst>
          </p:cNvPr>
          <p:cNvSpPr/>
          <p:nvPr/>
        </p:nvSpPr>
        <p:spPr>
          <a:xfrm>
            <a:off x="6537983" y="3511841"/>
            <a:ext cx="76621" cy="13387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BA8B69-3A64-9E71-A1C8-30BB2BC808D4}"/>
              </a:ext>
            </a:extLst>
          </p:cNvPr>
          <p:cNvSpPr/>
          <p:nvPr/>
        </p:nvSpPr>
        <p:spPr>
          <a:xfrm flipH="1">
            <a:off x="6623992" y="3723275"/>
            <a:ext cx="199883" cy="7414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B1A3D57-BBBC-B8CC-3200-4AE31C71EA69}"/>
              </a:ext>
            </a:extLst>
          </p:cNvPr>
          <p:cNvSpPr/>
          <p:nvPr/>
        </p:nvSpPr>
        <p:spPr>
          <a:xfrm flipH="1">
            <a:off x="7287998" y="3723275"/>
            <a:ext cx="199883" cy="7414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3E15A99-900F-F16D-4EA5-ED1DF907FCEB}"/>
              </a:ext>
            </a:extLst>
          </p:cNvPr>
          <p:cNvSpPr/>
          <p:nvPr/>
        </p:nvSpPr>
        <p:spPr>
          <a:xfrm>
            <a:off x="7483491" y="3537358"/>
            <a:ext cx="76621" cy="13387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8CCB1C0-BC25-740C-7D5B-4CF94A153C8A}"/>
              </a:ext>
            </a:extLst>
          </p:cNvPr>
          <p:cNvSpPr/>
          <p:nvPr/>
        </p:nvSpPr>
        <p:spPr>
          <a:xfrm>
            <a:off x="6537983" y="4818979"/>
            <a:ext cx="1022129" cy="61300"/>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CB6235F0-1A4C-E0A3-0C44-94D6B7CFD056}"/>
              </a:ext>
            </a:extLst>
          </p:cNvPr>
          <p:cNvSpPr/>
          <p:nvPr/>
        </p:nvSpPr>
        <p:spPr>
          <a:xfrm>
            <a:off x="5682160" y="3730746"/>
            <a:ext cx="330012" cy="3051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ate Placeholder 3">
            <a:extLst>
              <a:ext uri="{FF2B5EF4-FFF2-40B4-BE49-F238E27FC236}">
                <a16:creationId xmlns:a16="http://schemas.microsoft.com/office/drawing/2014/main" id="{527D211E-A81A-205F-5BF6-3DB516E56209}"/>
              </a:ext>
            </a:extLst>
          </p:cNvPr>
          <p:cNvSpPr>
            <a:spLocks noGrp="1"/>
          </p:cNvSpPr>
          <p:nvPr>
            <p:ph type="dt" sz="half" idx="10"/>
          </p:nvPr>
        </p:nvSpPr>
        <p:spPr>
          <a:xfrm>
            <a:off x="121502" y="6616445"/>
            <a:ext cx="2743200" cy="228600"/>
          </a:xfrm>
        </p:spPr>
        <p:txBody>
          <a:bodyPr/>
          <a:lstStyle/>
          <a:p>
            <a:r>
              <a:rPr lang="en-US"/>
              <a:t>23 February 2024</a:t>
            </a:r>
          </a:p>
        </p:txBody>
      </p:sp>
      <p:sp>
        <p:nvSpPr>
          <p:cNvPr id="43" name="Footer Placeholder 4">
            <a:extLst>
              <a:ext uri="{FF2B5EF4-FFF2-40B4-BE49-F238E27FC236}">
                <a16:creationId xmlns:a16="http://schemas.microsoft.com/office/drawing/2014/main" id="{5852B0BF-947B-E496-42FF-DB948871D384}"/>
              </a:ext>
            </a:extLst>
          </p:cNvPr>
          <p:cNvSpPr>
            <a:spLocks noGrp="1"/>
          </p:cNvSpPr>
          <p:nvPr>
            <p:ph type="ftr" sz="quarter" idx="11"/>
          </p:nvPr>
        </p:nvSpPr>
        <p:spPr>
          <a:xfrm>
            <a:off x="3357601" y="6616445"/>
            <a:ext cx="5476799" cy="228600"/>
          </a:xfrm>
        </p:spPr>
        <p:txBody>
          <a:bodyPr/>
          <a:lstStyle/>
          <a:p>
            <a:r>
              <a:rPr lang="en-US"/>
              <a:t>ACROMASS kick-off meeting - L. Bonechi (INFN Firenze)</a:t>
            </a:r>
          </a:p>
        </p:txBody>
      </p:sp>
      <p:sp>
        <p:nvSpPr>
          <p:cNvPr id="45" name="Slide Number Placeholder 5">
            <a:extLst>
              <a:ext uri="{FF2B5EF4-FFF2-40B4-BE49-F238E27FC236}">
                <a16:creationId xmlns:a16="http://schemas.microsoft.com/office/drawing/2014/main" id="{77B07A04-515C-A07E-234C-A5AF6556C432}"/>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t>34</a:t>
            </a:fld>
            <a:endParaRPr lang="en-US"/>
          </a:p>
        </p:txBody>
      </p:sp>
      <p:sp>
        <p:nvSpPr>
          <p:cNvPr id="47" name="Rectangle 46">
            <a:extLst>
              <a:ext uri="{FF2B5EF4-FFF2-40B4-BE49-F238E27FC236}">
                <a16:creationId xmlns:a16="http://schemas.microsoft.com/office/drawing/2014/main" id="{9E360A3F-DCF1-E38D-4FBD-F9A2902C6607}"/>
              </a:ext>
            </a:extLst>
          </p:cNvPr>
          <p:cNvSpPr/>
          <p:nvPr/>
        </p:nvSpPr>
        <p:spPr>
          <a:xfrm>
            <a:off x="6823875" y="2603338"/>
            <a:ext cx="464123" cy="132101"/>
          </a:xfrm>
          <a:prstGeom prst="rect">
            <a:avLst/>
          </a:prstGeom>
          <a:solidFill>
            <a:srgbClr val="66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TOF</a:t>
            </a:r>
          </a:p>
        </p:txBody>
      </p:sp>
      <p:sp>
        <p:nvSpPr>
          <p:cNvPr id="49" name="Rectangle 48">
            <a:extLst>
              <a:ext uri="{FF2B5EF4-FFF2-40B4-BE49-F238E27FC236}">
                <a16:creationId xmlns:a16="http://schemas.microsoft.com/office/drawing/2014/main" id="{B8F4F44C-C90A-F272-96A0-2AC20F664474}"/>
              </a:ext>
            </a:extLst>
          </p:cNvPr>
          <p:cNvSpPr/>
          <p:nvPr/>
        </p:nvSpPr>
        <p:spPr>
          <a:xfrm>
            <a:off x="6835003" y="3850195"/>
            <a:ext cx="464123" cy="132101"/>
          </a:xfrm>
          <a:prstGeom prst="rect">
            <a:avLst/>
          </a:prstGeom>
          <a:solidFill>
            <a:srgbClr val="66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TOF</a:t>
            </a:r>
          </a:p>
        </p:txBody>
      </p:sp>
      <p:pic>
        <p:nvPicPr>
          <p:cNvPr id="53" name="Picture 52">
            <a:extLst>
              <a:ext uri="{FF2B5EF4-FFF2-40B4-BE49-F238E27FC236}">
                <a16:creationId xmlns:a16="http://schemas.microsoft.com/office/drawing/2014/main" id="{150686DD-3451-90DF-6340-07A425337809}"/>
              </a:ext>
            </a:extLst>
          </p:cNvPr>
          <p:cNvPicPr>
            <a:picLocks noChangeAspect="1"/>
          </p:cNvPicPr>
          <p:nvPr/>
        </p:nvPicPr>
        <p:blipFill>
          <a:blip r:embed="rId2"/>
          <a:stretch>
            <a:fillRect/>
          </a:stretch>
        </p:blipFill>
        <p:spPr>
          <a:xfrm>
            <a:off x="2346955" y="1766341"/>
            <a:ext cx="7493005" cy="4780273"/>
          </a:xfrm>
          <a:prstGeom prst="rect">
            <a:avLst/>
          </a:prstGeom>
        </p:spPr>
      </p:pic>
    </p:spTree>
    <p:extLst>
      <p:ext uri="{BB962C8B-B14F-4D97-AF65-F5344CB8AC3E}">
        <p14:creationId xmlns:p14="http://schemas.microsoft.com/office/powerpoint/2010/main" val="905340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C408-315A-9E34-2484-91DAE3D230C4}"/>
              </a:ext>
            </a:extLst>
          </p:cNvPr>
          <p:cNvSpPr>
            <a:spLocks noGrp="1"/>
          </p:cNvSpPr>
          <p:nvPr>
            <p:ph type="title"/>
          </p:nvPr>
        </p:nvSpPr>
        <p:spPr>
          <a:xfrm>
            <a:off x="417195" y="396557"/>
            <a:ext cx="10515600" cy="503555"/>
          </a:xfrm>
        </p:spPr>
        <p:txBody>
          <a:bodyPr>
            <a:noAutofit/>
          </a:bodyPr>
          <a:lstStyle/>
          <a:p>
            <a:r>
              <a:rPr lang="it-IT" sz="3200"/>
              <a:t>E.M. CALORIMETER – simulation and first tests</a:t>
            </a:r>
            <a:endParaRPr lang="en-US" sz="3200"/>
          </a:p>
        </p:txBody>
      </p:sp>
      <p:pic>
        <p:nvPicPr>
          <p:cNvPr id="12" name="Picture 11">
            <a:extLst>
              <a:ext uri="{FF2B5EF4-FFF2-40B4-BE49-F238E27FC236}">
                <a16:creationId xmlns:a16="http://schemas.microsoft.com/office/drawing/2014/main" id="{99CD5E3B-AA6D-B90D-6370-E57DDA4F7483}"/>
              </a:ext>
            </a:extLst>
          </p:cNvPr>
          <p:cNvPicPr>
            <a:picLocks noChangeAspect="1"/>
          </p:cNvPicPr>
          <p:nvPr/>
        </p:nvPicPr>
        <p:blipFill>
          <a:blip r:embed="rId2"/>
          <a:stretch>
            <a:fillRect/>
          </a:stretch>
        </p:blipFill>
        <p:spPr>
          <a:xfrm>
            <a:off x="202514" y="2010606"/>
            <a:ext cx="5940062" cy="4509542"/>
          </a:xfrm>
          <a:prstGeom prst="rect">
            <a:avLst/>
          </a:prstGeom>
        </p:spPr>
      </p:pic>
      <p:pic>
        <p:nvPicPr>
          <p:cNvPr id="14" name="Picture 13">
            <a:extLst>
              <a:ext uri="{FF2B5EF4-FFF2-40B4-BE49-F238E27FC236}">
                <a16:creationId xmlns:a16="http://schemas.microsoft.com/office/drawing/2014/main" id="{A40FB166-1A88-54D8-A1F0-6F943DFBA2A1}"/>
              </a:ext>
            </a:extLst>
          </p:cNvPr>
          <p:cNvPicPr>
            <a:picLocks noChangeAspect="1"/>
          </p:cNvPicPr>
          <p:nvPr/>
        </p:nvPicPr>
        <p:blipFill>
          <a:blip r:embed="rId3"/>
          <a:stretch>
            <a:fillRect/>
          </a:stretch>
        </p:blipFill>
        <p:spPr>
          <a:xfrm>
            <a:off x="6357257" y="4376119"/>
            <a:ext cx="2873537" cy="2124697"/>
          </a:xfrm>
          <a:prstGeom prst="rect">
            <a:avLst/>
          </a:prstGeom>
        </p:spPr>
      </p:pic>
      <p:sp>
        <p:nvSpPr>
          <p:cNvPr id="15" name="TextBox 14">
            <a:extLst>
              <a:ext uri="{FF2B5EF4-FFF2-40B4-BE49-F238E27FC236}">
                <a16:creationId xmlns:a16="http://schemas.microsoft.com/office/drawing/2014/main" id="{56F772E9-302C-875B-63AB-23EEE1142261}"/>
              </a:ext>
            </a:extLst>
          </p:cNvPr>
          <p:cNvSpPr txBox="1"/>
          <p:nvPr/>
        </p:nvSpPr>
        <p:spPr>
          <a:xfrm>
            <a:off x="2074167" y="1398794"/>
            <a:ext cx="2196755" cy="369332"/>
          </a:xfrm>
          <a:prstGeom prst="rect">
            <a:avLst/>
          </a:prstGeom>
          <a:noFill/>
        </p:spPr>
        <p:txBody>
          <a:bodyPr wrap="none" rtlCol="0">
            <a:spAutoFit/>
          </a:bodyPr>
          <a:lstStyle/>
          <a:p>
            <a:r>
              <a:rPr lang="it-IT"/>
              <a:t>GEANT4 SIMULATION</a:t>
            </a:r>
            <a:endParaRPr lang="en-US"/>
          </a:p>
        </p:txBody>
      </p:sp>
      <p:pic>
        <p:nvPicPr>
          <p:cNvPr id="17" name="Picture 16">
            <a:extLst>
              <a:ext uri="{FF2B5EF4-FFF2-40B4-BE49-F238E27FC236}">
                <a16:creationId xmlns:a16="http://schemas.microsoft.com/office/drawing/2014/main" id="{7C187DED-0DDB-B2F7-A457-53C9805BE6D5}"/>
              </a:ext>
            </a:extLst>
          </p:cNvPr>
          <p:cNvPicPr>
            <a:picLocks noChangeAspect="1"/>
          </p:cNvPicPr>
          <p:nvPr/>
        </p:nvPicPr>
        <p:blipFill>
          <a:blip r:embed="rId4"/>
          <a:stretch>
            <a:fillRect/>
          </a:stretch>
        </p:blipFill>
        <p:spPr>
          <a:xfrm>
            <a:off x="9165625" y="4278007"/>
            <a:ext cx="2873537" cy="2183436"/>
          </a:xfrm>
          <a:prstGeom prst="rect">
            <a:avLst/>
          </a:prstGeom>
        </p:spPr>
      </p:pic>
      <p:sp>
        <p:nvSpPr>
          <p:cNvPr id="19" name="TextBox 18">
            <a:extLst>
              <a:ext uri="{FF2B5EF4-FFF2-40B4-BE49-F238E27FC236}">
                <a16:creationId xmlns:a16="http://schemas.microsoft.com/office/drawing/2014/main" id="{5A39B22B-9E9A-F180-4D86-BF88ED7829C8}"/>
              </a:ext>
            </a:extLst>
          </p:cNvPr>
          <p:cNvSpPr txBox="1"/>
          <p:nvPr/>
        </p:nvSpPr>
        <p:spPr>
          <a:xfrm>
            <a:off x="6001569" y="916494"/>
            <a:ext cx="5940062" cy="830997"/>
          </a:xfrm>
          <a:prstGeom prst="rect">
            <a:avLst/>
          </a:prstGeom>
          <a:noFill/>
        </p:spPr>
        <p:txBody>
          <a:bodyPr wrap="square">
            <a:spAutoFit/>
          </a:bodyPr>
          <a:lstStyle/>
          <a:p>
            <a:pPr algn="just"/>
            <a:r>
              <a:rPr lang="it-IT" sz="1600" b="0" i="0" u="none" strike="noStrike" baseline="0">
                <a:latin typeface="LMRoman17-Regular"/>
              </a:rPr>
              <a:t>S. Scordamaglia, </a:t>
            </a:r>
            <a:r>
              <a:rPr lang="it-IT" sz="1600" b="0" i="1" u="none" strike="noStrike" baseline="0">
                <a:latin typeface="LMRoman17-Regular"/>
              </a:rPr>
              <a:t>Sviluppo e costruzione di un calorimetro a campionamento per misure di raggi cosmici con l’esperimento </a:t>
            </a:r>
            <a:r>
              <a:rPr lang="en-US" sz="1600" b="0" i="1" u="none" strike="noStrike" baseline="0">
                <a:latin typeface="LMRoman17-Regular"/>
              </a:rPr>
              <a:t>ADAMO, tesi di Laurea in Fisica, Università di Firenze, A.A. 2020/2021</a:t>
            </a:r>
            <a:endParaRPr lang="en-US" sz="1600" i="1"/>
          </a:p>
        </p:txBody>
      </p:sp>
      <p:pic>
        <p:nvPicPr>
          <p:cNvPr id="21" name="Picture 20">
            <a:extLst>
              <a:ext uri="{FF2B5EF4-FFF2-40B4-BE49-F238E27FC236}">
                <a16:creationId xmlns:a16="http://schemas.microsoft.com/office/drawing/2014/main" id="{1FC3A9CB-90F7-5593-E08E-50D03A1F32F3}"/>
              </a:ext>
            </a:extLst>
          </p:cNvPr>
          <p:cNvPicPr>
            <a:picLocks noChangeAspect="1"/>
          </p:cNvPicPr>
          <p:nvPr/>
        </p:nvPicPr>
        <p:blipFill>
          <a:blip r:embed="rId5"/>
          <a:stretch>
            <a:fillRect/>
          </a:stretch>
        </p:blipFill>
        <p:spPr>
          <a:xfrm>
            <a:off x="6524268" y="1794796"/>
            <a:ext cx="5417363" cy="2482958"/>
          </a:xfrm>
          <a:prstGeom prst="rect">
            <a:avLst/>
          </a:prstGeom>
        </p:spPr>
      </p:pic>
      <p:sp>
        <p:nvSpPr>
          <p:cNvPr id="22" name="TextBox 21">
            <a:extLst>
              <a:ext uri="{FF2B5EF4-FFF2-40B4-BE49-F238E27FC236}">
                <a16:creationId xmlns:a16="http://schemas.microsoft.com/office/drawing/2014/main" id="{DCBF8E44-09AE-0F42-0058-D81CE7C5447E}"/>
              </a:ext>
            </a:extLst>
          </p:cNvPr>
          <p:cNvSpPr txBox="1"/>
          <p:nvPr/>
        </p:nvSpPr>
        <p:spPr>
          <a:xfrm>
            <a:off x="7616821" y="5108115"/>
            <a:ext cx="1613973" cy="738664"/>
          </a:xfrm>
          <a:prstGeom prst="rect">
            <a:avLst/>
          </a:prstGeom>
          <a:noFill/>
        </p:spPr>
        <p:txBody>
          <a:bodyPr wrap="square" rtlCol="0">
            <a:spAutoFit/>
          </a:bodyPr>
          <a:lstStyle/>
          <a:p>
            <a:r>
              <a:rPr lang="it-IT" sz="1400"/>
              <a:t>Distribution of the energy deposit in layer 4+5</a:t>
            </a:r>
            <a:endParaRPr lang="en-US" sz="1400"/>
          </a:p>
        </p:txBody>
      </p:sp>
      <p:sp>
        <p:nvSpPr>
          <p:cNvPr id="4" name="Date Placeholder 3">
            <a:extLst>
              <a:ext uri="{FF2B5EF4-FFF2-40B4-BE49-F238E27FC236}">
                <a16:creationId xmlns:a16="http://schemas.microsoft.com/office/drawing/2014/main" id="{5C115907-F57A-11EF-4237-B83109C9CDF5}"/>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E7C47D9F-0B85-0B4E-7368-A1586E80FDC8}"/>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C97C6DD7-542C-CC11-0934-3FBDAB84E049}"/>
              </a:ext>
            </a:extLst>
          </p:cNvPr>
          <p:cNvSpPr>
            <a:spLocks noGrp="1"/>
          </p:cNvSpPr>
          <p:nvPr>
            <p:ph type="sldNum" sz="quarter" idx="12"/>
          </p:nvPr>
        </p:nvSpPr>
        <p:spPr/>
        <p:txBody>
          <a:bodyPr/>
          <a:lstStyle/>
          <a:p>
            <a:fld id="{53581369-FC2F-4B0C-936F-3A4AD98AE2A2}" type="slidenum">
              <a:rPr lang="en-US" smtClean="0"/>
              <a:t>35</a:t>
            </a:fld>
            <a:endParaRPr lang="en-US"/>
          </a:p>
        </p:txBody>
      </p:sp>
    </p:spTree>
    <p:extLst>
      <p:ext uri="{BB962C8B-B14F-4D97-AF65-F5344CB8AC3E}">
        <p14:creationId xmlns:p14="http://schemas.microsoft.com/office/powerpoint/2010/main" val="512251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53D8-76E7-6467-BE8B-ABF261FA9992}"/>
              </a:ext>
            </a:extLst>
          </p:cNvPr>
          <p:cNvSpPr>
            <a:spLocks noGrp="1"/>
          </p:cNvSpPr>
          <p:nvPr>
            <p:ph type="title"/>
          </p:nvPr>
        </p:nvSpPr>
        <p:spPr>
          <a:xfrm>
            <a:off x="838200" y="72858"/>
            <a:ext cx="10515600" cy="925156"/>
          </a:xfrm>
        </p:spPr>
        <p:txBody>
          <a:bodyPr>
            <a:normAutofit/>
          </a:bodyPr>
          <a:lstStyle/>
          <a:p>
            <a:r>
              <a:rPr lang="en-US"/>
              <a:t>CALO: meccanica e DAQ</a:t>
            </a:r>
          </a:p>
        </p:txBody>
      </p:sp>
      <p:sp>
        <p:nvSpPr>
          <p:cNvPr id="3" name="Content Placeholder 2">
            <a:extLst>
              <a:ext uri="{FF2B5EF4-FFF2-40B4-BE49-F238E27FC236}">
                <a16:creationId xmlns:a16="http://schemas.microsoft.com/office/drawing/2014/main" id="{6E8F0351-023B-8181-3DF4-4E562DC3D732}"/>
              </a:ext>
            </a:extLst>
          </p:cNvPr>
          <p:cNvSpPr>
            <a:spLocks noGrp="1"/>
          </p:cNvSpPr>
          <p:nvPr>
            <p:ph idx="1"/>
          </p:nvPr>
        </p:nvSpPr>
        <p:spPr>
          <a:xfrm>
            <a:off x="838200" y="1111045"/>
            <a:ext cx="10515600" cy="5115223"/>
          </a:xfrm>
        </p:spPr>
        <p:txBody>
          <a:bodyPr>
            <a:normAutofit/>
          </a:bodyPr>
          <a:lstStyle/>
          <a:p>
            <a:pPr marL="0" indent="0">
              <a:buNone/>
            </a:pPr>
            <a:r>
              <a:rPr lang="en-US" sz="2000" u="sng"/>
              <a:t>SIMULAZIONI</a:t>
            </a:r>
          </a:p>
          <a:p>
            <a:r>
              <a:rPr lang="en-US" sz="2000"/>
              <a:t>Determinazione della configurazione per ottimizzare la discriminazione a bassa energia</a:t>
            </a:r>
          </a:p>
          <a:p>
            <a:endParaRPr lang="en-US" sz="2000"/>
          </a:p>
          <a:p>
            <a:pPr marL="0" indent="0">
              <a:buNone/>
            </a:pPr>
            <a:r>
              <a:rPr lang="en-US" sz="2000" u="sng"/>
              <a:t>MECCANICA:</a:t>
            </a:r>
            <a:endParaRPr lang="en-US" sz="2000"/>
          </a:p>
          <a:p>
            <a:r>
              <a:rPr lang="en-US" sz="2000"/>
              <a:t>Progettazione box contenimento</a:t>
            </a:r>
          </a:p>
          <a:p>
            <a:pPr lvl="1"/>
            <a:r>
              <a:rPr lang="en-US" sz="1800"/>
              <a:t>Deve poter alloggiare i 15-20 piani di scintillatore esistenti e gli spessori in Pb, Cu e W preparati nel corso della tesi magistrale di S. Scordamaglia</a:t>
            </a:r>
          </a:p>
          <a:p>
            <a:r>
              <a:rPr lang="en-US" sz="2000"/>
              <a:t>Modifica asse rotazione dell’intero rivelatore</a:t>
            </a:r>
          </a:p>
          <a:p>
            <a:pPr lvl="1"/>
            <a:r>
              <a:rPr lang="en-US" sz="1800"/>
              <a:t>Per posizionare meglio il baricentro complessivo TRK+CALO</a:t>
            </a:r>
          </a:p>
          <a:p>
            <a:endParaRPr lang="en-US" sz="2000"/>
          </a:p>
          <a:p>
            <a:pPr marL="0" indent="0">
              <a:buNone/>
            </a:pPr>
            <a:r>
              <a:rPr lang="en-US" sz="2000" u="sng"/>
              <a:t>DAQ</a:t>
            </a:r>
          </a:p>
          <a:p>
            <a:r>
              <a:rPr lang="en-US" sz="2000"/>
              <a:t>Progettazione: scheda QDC 32ch (?)</a:t>
            </a:r>
          </a:p>
          <a:p>
            <a:pPr lvl="1"/>
            <a:r>
              <a:rPr lang="en-US" sz="1800"/>
              <a:t>Front-end?</a:t>
            </a:r>
          </a:p>
          <a:p>
            <a:pPr lvl="1"/>
            <a:r>
              <a:rPr lang="en-US" sz="1800"/>
              <a:t>Back-end: protocollo comunicazione ethernet </a:t>
            </a:r>
            <a:r>
              <a:rPr lang="en-US" sz="1800">
                <a:sym typeface="Wingdings" panose="05000000000000000000" pitchFamily="2" charset="2"/>
              </a:rPr>
              <a:t> erditato da DAQ tracciatore</a:t>
            </a:r>
            <a:endParaRPr lang="en-US" sz="1800"/>
          </a:p>
        </p:txBody>
      </p:sp>
      <p:sp>
        <p:nvSpPr>
          <p:cNvPr id="7" name="Date Placeholder 6">
            <a:extLst>
              <a:ext uri="{FF2B5EF4-FFF2-40B4-BE49-F238E27FC236}">
                <a16:creationId xmlns:a16="http://schemas.microsoft.com/office/drawing/2014/main" id="{2E624211-8E39-695C-54D6-F8367FD29F59}"/>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4789F64A-A18B-88BE-B0F0-F8CB1C906B60}"/>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600375A7-9DE7-FFF4-747A-D69025B1E60A}"/>
              </a:ext>
            </a:extLst>
          </p:cNvPr>
          <p:cNvSpPr>
            <a:spLocks noGrp="1"/>
          </p:cNvSpPr>
          <p:nvPr>
            <p:ph type="sldNum" sz="quarter" idx="12"/>
          </p:nvPr>
        </p:nvSpPr>
        <p:spPr/>
        <p:txBody>
          <a:bodyPr/>
          <a:lstStyle/>
          <a:p>
            <a:fld id="{53581369-FC2F-4B0C-936F-3A4AD98AE2A2}" type="slidenum">
              <a:rPr lang="en-US" smtClean="0"/>
              <a:t>36</a:t>
            </a:fld>
            <a:endParaRPr lang="en-US"/>
          </a:p>
        </p:txBody>
      </p:sp>
    </p:spTree>
    <p:extLst>
      <p:ext uri="{BB962C8B-B14F-4D97-AF65-F5344CB8AC3E}">
        <p14:creationId xmlns:p14="http://schemas.microsoft.com/office/powerpoint/2010/main" val="4277808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lue digital binary data on a screen">
            <a:extLst>
              <a:ext uri="{FF2B5EF4-FFF2-40B4-BE49-F238E27FC236}">
                <a16:creationId xmlns:a16="http://schemas.microsoft.com/office/drawing/2014/main" id="{B0B1EA99-0116-10E4-BBC2-1E55B430B59C}"/>
              </a:ext>
            </a:extLst>
          </p:cNvPr>
          <p:cNvPicPr>
            <a:picLocks noChangeAspect="1"/>
          </p:cNvPicPr>
          <p:nvPr/>
        </p:nvPicPr>
        <p:blipFill rotWithShape="1">
          <a:blip r:embed="rId2"/>
          <a:srcRect/>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53F8B-A4DF-3C09-9633-FFD12D1642F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To-Do: software</a:t>
            </a:r>
          </a:p>
        </p:txBody>
      </p:sp>
      <p:sp>
        <p:nvSpPr>
          <p:cNvPr id="9" name="Date Placeholder 3">
            <a:extLst>
              <a:ext uri="{FF2B5EF4-FFF2-40B4-BE49-F238E27FC236}">
                <a16:creationId xmlns:a16="http://schemas.microsoft.com/office/drawing/2014/main" id="{FA60EA0E-9BE7-E99D-11BD-E64120B7D661}"/>
              </a:ext>
            </a:extLst>
          </p:cNvPr>
          <p:cNvSpPr>
            <a:spLocks noGrp="1"/>
          </p:cNvSpPr>
          <p:nvPr>
            <p:ph type="dt" sz="half" idx="10"/>
          </p:nvPr>
        </p:nvSpPr>
        <p:spPr>
          <a:xfrm>
            <a:off x="121502" y="6616445"/>
            <a:ext cx="2743200" cy="228600"/>
          </a:xfrm>
        </p:spPr>
        <p:txBody>
          <a:bodyPr/>
          <a:lstStyle/>
          <a:p>
            <a:r>
              <a:rPr lang="en-US">
                <a:solidFill>
                  <a:schemeClr val="bg1"/>
                </a:solidFill>
              </a:rPr>
              <a:t>23 February 2024</a:t>
            </a:r>
          </a:p>
        </p:txBody>
      </p:sp>
      <p:sp>
        <p:nvSpPr>
          <p:cNvPr id="11" name="Footer Placeholder 4">
            <a:extLst>
              <a:ext uri="{FF2B5EF4-FFF2-40B4-BE49-F238E27FC236}">
                <a16:creationId xmlns:a16="http://schemas.microsoft.com/office/drawing/2014/main" id="{941DEC82-E956-E0B8-DC73-89BFBA95D9A8}"/>
              </a:ext>
            </a:extLst>
          </p:cNvPr>
          <p:cNvSpPr>
            <a:spLocks noGrp="1"/>
          </p:cNvSpPr>
          <p:nvPr>
            <p:ph type="ftr" sz="quarter" idx="11"/>
          </p:nvPr>
        </p:nvSpPr>
        <p:spPr>
          <a:xfrm>
            <a:off x="3357601" y="6616445"/>
            <a:ext cx="5476799" cy="228600"/>
          </a:xfrm>
        </p:spPr>
        <p:txBody>
          <a:bodyPr/>
          <a:lstStyle/>
          <a:p>
            <a:r>
              <a:rPr lang="en-US">
                <a:solidFill>
                  <a:schemeClr val="bg1"/>
                </a:solidFill>
              </a:rPr>
              <a:t>ACROMASS kick-off meeting - L. Bonechi (INFN Firenze)</a:t>
            </a:r>
          </a:p>
        </p:txBody>
      </p:sp>
      <p:sp>
        <p:nvSpPr>
          <p:cNvPr id="12" name="Slide Number Placeholder 5">
            <a:extLst>
              <a:ext uri="{FF2B5EF4-FFF2-40B4-BE49-F238E27FC236}">
                <a16:creationId xmlns:a16="http://schemas.microsoft.com/office/drawing/2014/main" id="{3DBF9D6C-0CB6-6A50-68CA-6EEC1652CF77}"/>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37</a:t>
            </a:fld>
            <a:endParaRPr lang="en-US">
              <a:solidFill>
                <a:schemeClr val="bg1"/>
              </a:solidFill>
            </a:endParaRPr>
          </a:p>
        </p:txBody>
      </p:sp>
    </p:spTree>
    <p:extLst>
      <p:ext uri="{BB962C8B-B14F-4D97-AF65-F5344CB8AC3E}">
        <p14:creationId xmlns:p14="http://schemas.microsoft.com/office/powerpoint/2010/main" val="160730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E49E1-5BEA-A03D-0210-8F5557730B57}"/>
              </a:ext>
            </a:extLst>
          </p:cNvPr>
          <p:cNvSpPr>
            <a:spLocks noGrp="1"/>
          </p:cNvSpPr>
          <p:nvPr>
            <p:ph type="title"/>
          </p:nvPr>
        </p:nvSpPr>
        <p:spPr>
          <a:xfrm>
            <a:off x="761803" y="350196"/>
            <a:ext cx="4646904" cy="1624520"/>
          </a:xfrm>
        </p:spPr>
        <p:txBody>
          <a:bodyPr anchor="ctr">
            <a:normAutofit/>
          </a:bodyPr>
          <a:lstStyle/>
          <a:p>
            <a:r>
              <a:rPr lang="en-US" sz="4000"/>
              <a:t>Sviluppi software</a:t>
            </a:r>
          </a:p>
        </p:txBody>
      </p:sp>
      <p:sp>
        <p:nvSpPr>
          <p:cNvPr id="3" name="Content Placeholder 2">
            <a:extLst>
              <a:ext uri="{FF2B5EF4-FFF2-40B4-BE49-F238E27FC236}">
                <a16:creationId xmlns:a16="http://schemas.microsoft.com/office/drawing/2014/main" id="{28A31CE1-1715-9CDC-4694-215A65796AC8}"/>
              </a:ext>
            </a:extLst>
          </p:cNvPr>
          <p:cNvSpPr>
            <a:spLocks noGrp="1"/>
          </p:cNvSpPr>
          <p:nvPr>
            <p:ph idx="1"/>
          </p:nvPr>
        </p:nvSpPr>
        <p:spPr>
          <a:xfrm>
            <a:off x="761802" y="2286000"/>
            <a:ext cx="4646905" cy="4330444"/>
          </a:xfrm>
        </p:spPr>
        <p:txBody>
          <a:bodyPr anchor="ctr">
            <a:normAutofit/>
          </a:bodyPr>
          <a:lstStyle/>
          <a:p>
            <a:r>
              <a:rPr lang="en-US" sz="1400" b="1"/>
              <a:t>SIMULAZIONI</a:t>
            </a:r>
          </a:p>
          <a:p>
            <a:pPr lvl="1"/>
            <a:r>
              <a:rPr lang="en-US" sz="1400"/>
              <a:t>Spettrometro con campo magnetico</a:t>
            </a:r>
          </a:p>
          <a:p>
            <a:pPr lvl="1"/>
            <a:r>
              <a:rPr lang="en-US" sz="1400"/>
              <a:t>Calorimetro</a:t>
            </a:r>
          </a:p>
          <a:p>
            <a:r>
              <a:rPr lang="en-US" sz="1400" b="1"/>
              <a:t>DAQ</a:t>
            </a:r>
          </a:p>
          <a:p>
            <a:pPr lvl="1"/>
            <a:r>
              <a:rPr lang="en-US" sz="1400"/>
              <a:t>Tracciatore</a:t>
            </a:r>
          </a:p>
          <a:p>
            <a:pPr lvl="1"/>
            <a:r>
              <a:rPr lang="en-US" sz="1400"/>
              <a:t>ToF</a:t>
            </a:r>
          </a:p>
          <a:p>
            <a:pPr lvl="1"/>
            <a:r>
              <a:rPr lang="en-US" sz="1400"/>
              <a:t>Calorimetro</a:t>
            </a:r>
          </a:p>
          <a:p>
            <a:r>
              <a:rPr lang="en-US" sz="1400" b="1"/>
              <a:t>SLOW CONTROL</a:t>
            </a:r>
          </a:p>
          <a:p>
            <a:pPr lvl="1"/>
            <a:r>
              <a:rPr lang="en-US" sz="1400"/>
              <a:t>Gestione e monitoraggio</a:t>
            </a:r>
          </a:p>
          <a:p>
            <a:pPr lvl="1"/>
            <a:r>
              <a:rPr lang="en-US" sz="1400"/>
              <a:t>Analisi online dati raw</a:t>
            </a:r>
          </a:p>
          <a:p>
            <a:r>
              <a:rPr lang="en-US" sz="1400" b="1"/>
              <a:t>ANALISI</a:t>
            </a:r>
          </a:p>
          <a:p>
            <a:pPr lvl="1"/>
            <a:r>
              <a:rPr lang="en-US" sz="1400"/>
              <a:t>Allineamento tracciatore</a:t>
            </a:r>
          </a:p>
          <a:p>
            <a:pPr lvl="1"/>
            <a:r>
              <a:rPr lang="en-US" sz="1400"/>
              <a:t>Ricostruzione dell’impulso</a:t>
            </a:r>
          </a:p>
          <a:p>
            <a:pPr lvl="1"/>
            <a:r>
              <a:rPr lang="en-US" sz="1400"/>
              <a:t>Discriminazione del tipo di particella</a:t>
            </a:r>
          </a:p>
          <a:p>
            <a:pPr lvl="2"/>
            <a:r>
              <a:rPr lang="en-US" sz="1400"/>
              <a:t>Calorimetro</a:t>
            </a:r>
          </a:p>
          <a:p>
            <a:pPr lvl="2"/>
            <a:r>
              <a:rPr lang="en-US" sz="1400"/>
              <a:t>TOF</a:t>
            </a:r>
          </a:p>
        </p:txBody>
      </p:sp>
      <p:pic>
        <p:nvPicPr>
          <p:cNvPr id="11" name="Picture 10" descr="Lente di ingrandimento che mostra prestazioni in calo">
            <a:extLst>
              <a:ext uri="{FF2B5EF4-FFF2-40B4-BE49-F238E27FC236}">
                <a16:creationId xmlns:a16="http://schemas.microsoft.com/office/drawing/2014/main" id="{4CAE4642-5775-6213-BCD8-94B7C6A08B27}"/>
              </a:ext>
            </a:extLst>
          </p:cNvPr>
          <p:cNvPicPr>
            <a:picLocks noChangeAspect="1"/>
          </p:cNvPicPr>
          <p:nvPr/>
        </p:nvPicPr>
        <p:blipFill rotWithShape="1">
          <a:blip r:embed="rId2"/>
          <a:srcRect l="5018" r="35581" b="-2"/>
          <a:stretch/>
        </p:blipFill>
        <p:spPr>
          <a:xfrm>
            <a:off x="6096000" y="1"/>
            <a:ext cx="6102825" cy="6858000"/>
          </a:xfrm>
          <a:prstGeom prst="rect">
            <a:avLst/>
          </a:prstGeom>
        </p:spPr>
      </p:pic>
      <p:sp>
        <p:nvSpPr>
          <p:cNvPr id="10" name="Date Placeholder 3">
            <a:extLst>
              <a:ext uri="{FF2B5EF4-FFF2-40B4-BE49-F238E27FC236}">
                <a16:creationId xmlns:a16="http://schemas.microsoft.com/office/drawing/2014/main" id="{675B9BA2-D3CF-C402-6784-6F18284286BF}"/>
              </a:ext>
            </a:extLst>
          </p:cNvPr>
          <p:cNvSpPr>
            <a:spLocks noGrp="1"/>
          </p:cNvSpPr>
          <p:nvPr>
            <p:ph type="dt" sz="half" idx="10"/>
          </p:nvPr>
        </p:nvSpPr>
        <p:spPr>
          <a:xfrm>
            <a:off x="121502" y="6616445"/>
            <a:ext cx="2743200" cy="228600"/>
          </a:xfrm>
        </p:spPr>
        <p:txBody>
          <a:bodyPr/>
          <a:lstStyle/>
          <a:p>
            <a:r>
              <a:rPr lang="en-US">
                <a:solidFill>
                  <a:schemeClr val="tx1"/>
                </a:solidFill>
              </a:rPr>
              <a:t>23 February 2024</a:t>
            </a:r>
          </a:p>
        </p:txBody>
      </p:sp>
      <p:sp>
        <p:nvSpPr>
          <p:cNvPr id="12" name="Footer Placeholder 4">
            <a:extLst>
              <a:ext uri="{FF2B5EF4-FFF2-40B4-BE49-F238E27FC236}">
                <a16:creationId xmlns:a16="http://schemas.microsoft.com/office/drawing/2014/main" id="{162AD59D-FBD9-B305-C8B9-3ACC59191423}"/>
              </a:ext>
            </a:extLst>
          </p:cNvPr>
          <p:cNvSpPr>
            <a:spLocks noGrp="1"/>
          </p:cNvSpPr>
          <p:nvPr>
            <p:ph type="ftr" sz="quarter" idx="11"/>
          </p:nvPr>
        </p:nvSpPr>
        <p:spPr>
          <a:xfrm>
            <a:off x="5507680" y="6616445"/>
            <a:ext cx="5476799" cy="228600"/>
          </a:xfrm>
        </p:spPr>
        <p:txBody>
          <a:bodyPr/>
          <a:lstStyle/>
          <a:p>
            <a:r>
              <a:rPr lang="en-US">
                <a:solidFill>
                  <a:schemeClr val="bg1"/>
                </a:solidFill>
              </a:rPr>
              <a:t>ACROMASS kick-off meeting - L. Bonechi (INFN Firenze)</a:t>
            </a:r>
          </a:p>
        </p:txBody>
      </p:sp>
      <p:sp>
        <p:nvSpPr>
          <p:cNvPr id="13" name="Slide Number Placeholder 5">
            <a:extLst>
              <a:ext uri="{FF2B5EF4-FFF2-40B4-BE49-F238E27FC236}">
                <a16:creationId xmlns:a16="http://schemas.microsoft.com/office/drawing/2014/main" id="{7548B371-53AA-46D2-9BD3-38DBA3EE0290}"/>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38</a:t>
            </a:fld>
            <a:endParaRPr lang="en-US">
              <a:solidFill>
                <a:schemeClr val="bg1"/>
              </a:solidFill>
            </a:endParaRPr>
          </a:p>
        </p:txBody>
      </p:sp>
    </p:spTree>
    <p:extLst>
      <p:ext uri="{BB962C8B-B14F-4D97-AF65-F5344CB8AC3E}">
        <p14:creationId xmlns:p14="http://schemas.microsoft.com/office/powerpoint/2010/main" val="3289172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A53F8B-A4DF-3C09-9633-FFD12D1642F8}"/>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Organizzazione del progetto</a:t>
            </a:r>
          </a:p>
        </p:txBody>
      </p:sp>
      <p:pic>
        <p:nvPicPr>
          <p:cNvPr id="12" name="Graphic 11" descr="Meeting">
            <a:extLst>
              <a:ext uri="{FF2B5EF4-FFF2-40B4-BE49-F238E27FC236}">
                <a16:creationId xmlns:a16="http://schemas.microsoft.com/office/drawing/2014/main" id="{C88A315E-0542-CC76-A140-5069956E7F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9" name="Group 18">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20" name="Freeform: Shape 19">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3">
            <a:extLst>
              <a:ext uri="{FF2B5EF4-FFF2-40B4-BE49-F238E27FC236}">
                <a16:creationId xmlns:a16="http://schemas.microsoft.com/office/drawing/2014/main" id="{3F58D9A8-5653-FD5E-A85F-9B52E2711B95}"/>
              </a:ext>
            </a:extLst>
          </p:cNvPr>
          <p:cNvSpPr>
            <a:spLocks noGrp="1"/>
          </p:cNvSpPr>
          <p:nvPr>
            <p:ph type="dt" sz="half" idx="10"/>
          </p:nvPr>
        </p:nvSpPr>
        <p:spPr>
          <a:xfrm>
            <a:off x="121502" y="6616445"/>
            <a:ext cx="2743200" cy="228600"/>
          </a:xfrm>
        </p:spPr>
        <p:txBody>
          <a:bodyPr/>
          <a:lstStyle/>
          <a:p>
            <a:r>
              <a:rPr lang="en-US"/>
              <a:t>23 February 2024</a:t>
            </a:r>
          </a:p>
        </p:txBody>
      </p:sp>
      <p:sp>
        <p:nvSpPr>
          <p:cNvPr id="10" name="Footer Placeholder 4">
            <a:extLst>
              <a:ext uri="{FF2B5EF4-FFF2-40B4-BE49-F238E27FC236}">
                <a16:creationId xmlns:a16="http://schemas.microsoft.com/office/drawing/2014/main" id="{389B6EBF-3C32-A32D-7AE4-7A47B84A7BA3}"/>
              </a:ext>
            </a:extLst>
          </p:cNvPr>
          <p:cNvSpPr>
            <a:spLocks noGrp="1"/>
          </p:cNvSpPr>
          <p:nvPr>
            <p:ph type="ftr" sz="quarter" idx="11"/>
          </p:nvPr>
        </p:nvSpPr>
        <p:spPr>
          <a:xfrm>
            <a:off x="4605636" y="6616445"/>
            <a:ext cx="5476799" cy="228600"/>
          </a:xfrm>
        </p:spPr>
        <p:txBody>
          <a:bodyPr/>
          <a:lstStyle/>
          <a:p>
            <a:r>
              <a:rPr lang="en-US"/>
              <a:t>ACROMASS kick-off meeting - L. Bonechi (INFN Firenze)</a:t>
            </a:r>
          </a:p>
        </p:txBody>
      </p:sp>
      <p:sp>
        <p:nvSpPr>
          <p:cNvPr id="11" name="Slide Number Placeholder 5">
            <a:extLst>
              <a:ext uri="{FF2B5EF4-FFF2-40B4-BE49-F238E27FC236}">
                <a16:creationId xmlns:a16="http://schemas.microsoft.com/office/drawing/2014/main" id="{0B90DEA1-7F96-9C37-3A60-3BC910C41A80}"/>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t>39</a:t>
            </a:fld>
            <a:endParaRPr lang="en-US"/>
          </a:p>
        </p:txBody>
      </p:sp>
    </p:spTree>
    <p:extLst>
      <p:ext uri="{BB962C8B-B14F-4D97-AF65-F5344CB8AC3E}">
        <p14:creationId xmlns:p14="http://schemas.microsoft.com/office/powerpoint/2010/main" val="960781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196594" y="921049"/>
            <a:ext cx="10080000" cy="4040447"/>
          </a:xfrm>
          <a:prstGeom prst="rect">
            <a:avLst/>
          </a:prstGeom>
        </p:spPr>
      </p:pic>
      <p:cxnSp>
        <p:nvCxnSpPr>
          <p:cNvPr id="7" name="Connettore 2 6"/>
          <p:cNvCxnSpPr>
            <a:stCxn id="39" idx="0"/>
          </p:cNvCxnSpPr>
          <p:nvPr/>
        </p:nvCxnSpPr>
        <p:spPr>
          <a:xfrm flipV="1">
            <a:off x="2774018" y="4252589"/>
            <a:ext cx="360620" cy="1166144"/>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4883099" y="5406048"/>
            <a:ext cx="2632954" cy="584775"/>
          </a:xfrm>
          <a:prstGeom prst="rect">
            <a:avLst/>
          </a:prstGeom>
          <a:noFill/>
        </p:spPr>
        <p:txBody>
          <a:bodyPr wrap="square" rtlCol="0">
            <a:spAutoFit/>
          </a:bodyPr>
          <a:lstStyle/>
          <a:p>
            <a:pPr algn="ctr"/>
            <a:r>
              <a:rPr lang="it-IT" sz="1600" dirty="0"/>
              <a:t>National </a:t>
            </a:r>
            <a:r>
              <a:rPr lang="it-IT" sz="1600" dirty="0" err="1"/>
              <a:t>Institute</a:t>
            </a:r>
            <a:r>
              <a:rPr lang="it-IT" sz="1600" dirty="0"/>
              <a:t> of </a:t>
            </a:r>
            <a:r>
              <a:rPr lang="it-IT" sz="1600" dirty="0" err="1"/>
              <a:t>Optics</a:t>
            </a:r>
            <a:r>
              <a:rPr lang="it-IT" sz="1600" dirty="0"/>
              <a:t> (INO-CNR)</a:t>
            </a:r>
          </a:p>
        </p:txBody>
      </p:sp>
      <p:cxnSp>
        <p:nvCxnSpPr>
          <p:cNvPr id="17" name="Connettore 2 16"/>
          <p:cNvCxnSpPr>
            <a:stCxn id="40" idx="0"/>
          </p:cNvCxnSpPr>
          <p:nvPr/>
        </p:nvCxnSpPr>
        <p:spPr>
          <a:xfrm flipV="1">
            <a:off x="6169259" y="3945670"/>
            <a:ext cx="622289" cy="1460378"/>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1076154" y="5446420"/>
            <a:ext cx="3395728" cy="830997"/>
          </a:xfrm>
          <a:prstGeom prst="rect">
            <a:avLst/>
          </a:prstGeom>
          <a:noFill/>
        </p:spPr>
        <p:txBody>
          <a:bodyPr wrap="square" rtlCol="0">
            <a:spAutoFit/>
          </a:bodyPr>
          <a:lstStyle/>
          <a:p>
            <a:pPr algn="ctr"/>
            <a:r>
              <a:rPr lang="it-IT" sz="1600" dirty="0" err="1"/>
              <a:t>Old</a:t>
            </a:r>
            <a:r>
              <a:rPr lang="it-IT" sz="1600" dirty="0"/>
              <a:t> </a:t>
            </a:r>
            <a:r>
              <a:rPr lang="it-IT" sz="1600" dirty="0" err="1"/>
              <a:t>headquarters</a:t>
            </a:r>
            <a:r>
              <a:rPr lang="it-IT" sz="1600" dirty="0"/>
              <a:t> of the </a:t>
            </a:r>
            <a:r>
              <a:rPr lang="it-IT" sz="1600" dirty="0" err="1"/>
              <a:t>Department</a:t>
            </a:r>
            <a:r>
              <a:rPr lang="it-IT" sz="1600" dirty="0"/>
              <a:t> of </a:t>
            </a:r>
            <a:r>
              <a:rPr lang="it-IT" sz="1600" dirty="0" err="1"/>
              <a:t>Physics</a:t>
            </a:r>
            <a:r>
              <a:rPr lang="it-IT" sz="1600" dirty="0"/>
              <a:t> of the Florence </a:t>
            </a:r>
            <a:r>
              <a:rPr lang="it-IT" sz="1600" dirty="0" err="1"/>
              <a:t>University</a:t>
            </a:r>
            <a:r>
              <a:rPr lang="it-IT" sz="1600" dirty="0"/>
              <a:t> and INFN Unit</a:t>
            </a:r>
          </a:p>
        </p:txBody>
      </p:sp>
      <p:cxnSp>
        <p:nvCxnSpPr>
          <p:cNvPr id="25" name="Connettore 2 24"/>
          <p:cNvCxnSpPr/>
          <p:nvPr/>
        </p:nvCxnSpPr>
        <p:spPr>
          <a:xfrm flipH="1" flipV="1">
            <a:off x="7900920" y="4403164"/>
            <a:ext cx="584989" cy="1002884"/>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CasellaDiTesto 34"/>
              <p:cNvSpPr txBox="1"/>
              <p:nvPr/>
            </p:nvSpPr>
            <p:spPr>
              <a:xfrm>
                <a:off x="8113280" y="5707316"/>
                <a:ext cx="2058128" cy="276999"/>
              </a:xfrm>
              <a:prstGeom prst="rect">
                <a:avLst/>
              </a:prstGeom>
              <a:noFill/>
            </p:spPr>
            <p:txBody>
              <a:bodyPr wrap="none" lIns="0" tIns="0" rIns="0" bIns="0" rtlCol="0">
                <a:spAutoFit/>
              </a:bodyPr>
              <a:lstStyle/>
              <a:p>
                <a14:m>
                  <m:oMath xmlns:m="http://schemas.openxmlformats.org/officeDocument/2006/math">
                    <m:r>
                      <m:rPr>
                        <m:sty m:val="p"/>
                      </m:rPr>
                      <a:rPr lang="it-IT" b="0" i="0" smtClean="0">
                        <a:latin typeface="Cambria Math" panose="02040503050406030204" pitchFamily="18" charset="0"/>
                      </a:rPr>
                      <m:t>Lat</m:t>
                    </m:r>
                    <m:r>
                      <a:rPr lang="it-IT" b="0" i="0" smtClean="0">
                        <a:latin typeface="Cambria Math" panose="02040503050406030204" pitchFamily="18" charset="0"/>
                      </a:rPr>
                      <m:t>:</m:t>
                    </m:r>
                    <m:r>
                      <a:rPr lang="it-IT" b="0" i="1" smtClean="0">
                        <a:latin typeface="Cambria Math" panose="02040503050406030204" pitchFamily="18" charset="0"/>
                      </a:rPr>
                      <m:t> 43</m:t>
                    </m:r>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44</m:t>
                        </m:r>
                      </m:e>
                      <m:sup>
                        <m:r>
                          <a:rPr lang="it-IT" b="0" i="1" smtClean="0">
                            <a:latin typeface="Cambria Math" panose="02040503050406030204" pitchFamily="18" charset="0"/>
                            <a:ea typeface="Cambria Math" panose="02040503050406030204" pitchFamily="18" charset="0"/>
                          </a:rPr>
                          <m:t>′</m:t>
                        </m:r>
                      </m:sup>
                    </m:sSup>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56.9</m:t>
                        </m:r>
                      </m:e>
                      <m:sup>
                        <m:r>
                          <a:rPr lang="it-IT" b="0" i="1" smtClean="0">
                            <a:latin typeface="Cambria Math" panose="02040503050406030204" pitchFamily="18" charset="0"/>
                            <a:ea typeface="Cambria Math" panose="02040503050406030204" pitchFamily="18" charset="0"/>
                          </a:rPr>
                          <m:t>′′</m:t>
                        </m:r>
                      </m:sup>
                    </m:sSup>
                    <m:r>
                      <a:rPr lang="it-IT" b="0" i="1" smtClean="0">
                        <a:latin typeface="Cambria Math" panose="02040503050406030204" pitchFamily="18" charset="0"/>
                        <a:ea typeface="Cambria Math" panose="02040503050406030204" pitchFamily="18" charset="0"/>
                      </a:rPr>
                      <m:t> </m:t>
                    </m:r>
                    <m:r>
                      <m:rPr>
                        <m:nor/>
                      </m:rPr>
                      <a:rPr lang="it-IT" b="0" i="0" smtClean="0">
                        <a:latin typeface="Cambria Math" panose="02040503050406030204" pitchFamily="18" charset="0"/>
                        <a:ea typeface="Cambria Math" panose="02040503050406030204" pitchFamily="18" charset="0"/>
                      </a:rPr>
                      <m:t>N</m:t>
                    </m:r>
                  </m:oMath>
                </a14:m>
                <a:r>
                  <a:rPr lang="it-IT" dirty="0"/>
                  <a:t> </a:t>
                </a:r>
              </a:p>
            </p:txBody>
          </p:sp>
        </mc:Choice>
        <mc:Fallback xmlns="">
          <p:sp>
            <p:nvSpPr>
              <p:cNvPr id="35" name="CasellaDiTesto 34"/>
              <p:cNvSpPr txBox="1">
                <a:spLocks noRot="1" noChangeAspect="1" noMove="1" noResize="1" noEditPoints="1" noAdjustHandles="1" noChangeArrowheads="1" noChangeShapeType="1" noTextEdit="1"/>
              </p:cNvSpPr>
              <p:nvPr/>
            </p:nvSpPr>
            <p:spPr>
              <a:xfrm>
                <a:off x="8113280" y="5707316"/>
                <a:ext cx="2058128" cy="276999"/>
              </a:xfrm>
              <a:prstGeom prst="rect">
                <a:avLst/>
              </a:prstGeom>
              <a:blipFill>
                <a:blip r:embed="rId3"/>
                <a:stretch>
                  <a:fillRect l="-4142" r="-592"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CasellaDiTesto 35"/>
              <p:cNvSpPr txBox="1"/>
              <p:nvPr/>
            </p:nvSpPr>
            <p:spPr>
              <a:xfrm>
                <a:off x="8126249" y="5981508"/>
                <a:ext cx="2263312" cy="276999"/>
              </a:xfrm>
              <a:prstGeom prst="rect">
                <a:avLst/>
              </a:prstGeom>
              <a:noFill/>
            </p:spPr>
            <p:txBody>
              <a:bodyPr wrap="none" lIns="0" tIns="0" rIns="0" bIns="0" rtlCol="0">
                <a:spAutoFit/>
              </a:bodyPr>
              <a:lstStyle/>
              <a:p>
                <a:r>
                  <a:rPr lang="it-IT" dirty="0"/>
                  <a:t>Long: </a:t>
                </a:r>
                <a14:m>
                  <m:oMath xmlns:m="http://schemas.openxmlformats.org/officeDocument/2006/math">
                    <m:r>
                      <a:rPr lang="it-IT" i="1" smtClean="0">
                        <a:latin typeface="Cambria Math" panose="02040503050406030204" pitchFamily="18" charset="0"/>
                      </a:rPr>
                      <m:t>1</m:t>
                    </m:r>
                    <m:r>
                      <a:rPr lang="it-IT" b="0" i="1" smtClean="0">
                        <a:latin typeface="Cambria Math" panose="02040503050406030204" pitchFamily="18" charset="0"/>
                      </a:rPr>
                      <m:t>1</m:t>
                    </m:r>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15</m:t>
                        </m:r>
                      </m:e>
                      <m:sup>
                        <m:r>
                          <a:rPr lang="it-IT" b="0" i="1" smtClean="0">
                            <a:latin typeface="Cambria Math" panose="02040503050406030204" pitchFamily="18" charset="0"/>
                            <a:ea typeface="Cambria Math" panose="02040503050406030204" pitchFamily="18" charset="0"/>
                          </a:rPr>
                          <m:t>′</m:t>
                        </m:r>
                      </m:sup>
                    </m:sSup>
                    <m:r>
                      <a:rPr lang="it-IT" b="0" i="1" smtClean="0">
                        <a:latin typeface="Cambria Math" panose="02040503050406030204" pitchFamily="18" charset="0"/>
                        <a:ea typeface="Cambria Math" panose="02040503050406030204" pitchFamily="18" charset="0"/>
                      </a:rPr>
                      <m:t> </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06.73</m:t>
                        </m:r>
                      </m:e>
                      <m:sup>
                        <m:r>
                          <a:rPr lang="it-IT" b="0" i="1" smtClean="0">
                            <a:latin typeface="Cambria Math" panose="02040503050406030204" pitchFamily="18" charset="0"/>
                            <a:ea typeface="Cambria Math" panose="02040503050406030204" pitchFamily="18" charset="0"/>
                          </a:rPr>
                          <m:t>′′</m:t>
                        </m:r>
                      </m:sup>
                    </m:sSup>
                    <m:r>
                      <a:rPr lang="it-IT" b="0" i="1" smtClean="0">
                        <a:latin typeface="Cambria Math" panose="02040503050406030204" pitchFamily="18" charset="0"/>
                        <a:ea typeface="Cambria Math" panose="02040503050406030204" pitchFamily="18" charset="0"/>
                      </a:rPr>
                      <m:t> </m:t>
                    </m:r>
                    <m:r>
                      <m:rPr>
                        <m:nor/>
                      </m:rPr>
                      <a:rPr lang="it-IT" b="0" i="0" smtClean="0">
                        <a:latin typeface="Cambria Math" panose="02040503050406030204" pitchFamily="18" charset="0"/>
                        <a:ea typeface="Cambria Math" panose="02040503050406030204" pitchFamily="18" charset="0"/>
                      </a:rPr>
                      <m:t>E</m:t>
                    </m:r>
                  </m:oMath>
                </a14:m>
                <a:r>
                  <a:rPr lang="it-IT" dirty="0"/>
                  <a:t> </a:t>
                </a:r>
              </a:p>
            </p:txBody>
          </p:sp>
        </mc:Choice>
        <mc:Fallback xmlns="">
          <p:sp>
            <p:nvSpPr>
              <p:cNvPr id="36" name="CasellaDiTesto 35"/>
              <p:cNvSpPr txBox="1">
                <a:spLocks noRot="1" noChangeAspect="1" noMove="1" noResize="1" noEditPoints="1" noAdjustHandles="1" noChangeArrowheads="1" noChangeShapeType="1" noTextEdit="1"/>
              </p:cNvSpPr>
              <p:nvPr/>
            </p:nvSpPr>
            <p:spPr>
              <a:xfrm>
                <a:off x="8126249" y="5981508"/>
                <a:ext cx="2263312" cy="276999"/>
              </a:xfrm>
              <a:prstGeom prst="rect">
                <a:avLst/>
              </a:prstGeom>
              <a:blipFill>
                <a:blip r:embed="rId4"/>
                <a:stretch>
                  <a:fillRect l="-6199" t="-28261" r="-809" b="-50000"/>
                </a:stretch>
              </a:blipFill>
            </p:spPr>
            <p:txBody>
              <a:bodyPr/>
              <a:lstStyle/>
              <a:p>
                <a:r>
                  <a:rPr lang="en-US">
                    <a:noFill/>
                  </a:rPr>
                  <a:t> </a:t>
                </a:r>
              </a:p>
            </p:txBody>
          </p:sp>
        </mc:Fallback>
      </mc:AlternateContent>
      <p:sp>
        <p:nvSpPr>
          <p:cNvPr id="38" name="CasellaDiTesto 37"/>
          <p:cNvSpPr txBox="1"/>
          <p:nvPr/>
        </p:nvSpPr>
        <p:spPr>
          <a:xfrm>
            <a:off x="8044871" y="6227629"/>
            <a:ext cx="1363643" cy="369332"/>
          </a:xfrm>
          <a:prstGeom prst="rect">
            <a:avLst/>
          </a:prstGeom>
          <a:noFill/>
        </p:spPr>
        <p:txBody>
          <a:bodyPr wrap="none" rtlCol="0">
            <a:spAutoFit/>
          </a:bodyPr>
          <a:lstStyle/>
          <a:p>
            <a:r>
              <a:rPr lang="it-IT" dirty="0" err="1"/>
              <a:t>Elev</a:t>
            </a:r>
            <a:r>
              <a:rPr lang="it-IT" dirty="0"/>
              <a:t>.:  148 m</a:t>
            </a:r>
          </a:p>
        </p:txBody>
      </p:sp>
      <p:sp>
        <p:nvSpPr>
          <p:cNvPr id="39" name="Rettangolo 38"/>
          <p:cNvSpPr/>
          <p:nvPr/>
        </p:nvSpPr>
        <p:spPr>
          <a:xfrm>
            <a:off x="1110574" y="5418733"/>
            <a:ext cx="3326888" cy="9256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p:cNvSpPr/>
          <p:nvPr/>
        </p:nvSpPr>
        <p:spPr>
          <a:xfrm>
            <a:off x="4822465" y="5406048"/>
            <a:ext cx="2693588" cy="6587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3" name="Connettore 2 42"/>
          <p:cNvCxnSpPr/>
          <p:nvPr/>
        </p:nvCxnSpPr>
        <p:spPr>
          <a:xfrm flipH="1" flipV="1">
            <a:off x="5207437" y="2486416"/>
            <a:ext cx="1036718" cy="623104"/>
          </a:xfrm>
          <a:prstGeom prst="straightConnector1">
            <a:avLst/>
          </a:prstGeom>
          <a:ln w="31750" cmpd="sng">
            <a:solidFill>
              <a:schemeClr val="bg1"/>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CasellaDiTesto 47"/>
          <p:cNvSpPr txBox="1"/>
          <p:nvPr/>
        </p:nvSpPr>
        <p:spPr>
          <a:xfrm>
            <a:off x="5075913" y="2096088"/>
            <a:ext cx="386644" cy="461665"/>
          </a:xfrm>
          <a:prstGeom prst="rect">
            <a:avLst/>
          </a:prstGeom>
          <a:noFill/>
        </p:spPr>
        <p:txBody>
          <a:bodyPr wrap="none" rtlCol="0">
            <a:spAutoFit/>
          </a:bodyPr>
          <a:lstStyle/>
          <a:p>
            <a:r>
              <a:rPr lang="it-IT"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t>
            </a:r>
          </a:p>
        </p:txBody>
      </p:sp>
      <p:sp>
        <p:nvSpPr>
          <p:cNvPr id="21" name="Ovale 20"/>
          <p:cNvSpPr/>
          <p:nvPr/>
        </p:nvSpPr>
        <p:spPr>
          <a:xfrm>
            <a:off x="7495582" y="4030576"/>
            <a:ext cx="528817" cy="425885"/>
          </a:xfrm>
          <a:prstGeom prst="ellipse">
            <a:avLst/>
          </a:prstGeom>
          <a:noFill/>
          <a:ln w="22225">
            <a:solidFill>
              <a:srgbClr val="FFFF0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Rettangolo 40"/>
          <p:cNvSpPr/>
          <p:nvPr/>
        </p:nvSpPr>
        <p:spPr>
          <a:xfrm>
            <a:off x="7911110" y="5406048"/>
            <a:ext cx="3365483" cy="11909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CasellaDiTesto 41"/>
          <p:cNvSpPr txBox="1"/>
          <p:nvPr/>
        </p:nvSpPr>
        <p:spPr>
          <a:xfrm>
            <a:off x="7978005" y="5416382"/>
            <a:ext cx="2632954" cy="338554"/>
          </a:xfrm>
          <a:prstGeom prst="rect">
            <a:avLst/>
          </a:prstGeom>
          <a:noFill/>
        </p:spPr>
        <p:txBody>
          <a:bodyPr wrap="square" rtlCol="0">
            <a:spAutoFit/>
          </a:bodyPr>
          <a:lstStyle/>
          <a:p>
            <a:pPr algn="ctr"/>
            <a:r>
              <a:rPr lang="it-IT" sz="1600" u="sng" dirty="0" err="1"/>
              <a:t>WiZard</a:t>
            </a:r>
            <a:r>
              <a:rPr lang="it-IT" sz="1600" u="sng" dirty="0"/>
              <a:t> PAMELA/ADAMO lab</a:t>
            </a:r>
          </a:p>
        </p:txBody>
      </p:sp>
      <p:sp>
        <p:nvSpPr>
          <p:cNvPr id="37" name="CasellaDiTesto 36"/>
          <p:cNvSpPr txBox="1"/>
          <p:nvPr/>
        </p:nvSpPr>
        <p:spPr>
          <a:xfrm>
            <a:off x="5224265" y="1767335"/>
            <a:ext cx="2396875" cy="707886"/>
          </a:xfrm>
          <a:prstGeom prst="rect">
            <a:avLst/>
          </a:prstGeom>
          <a:noFill/>
        </p:spPr>
        <p:txBody>
          <a:bodyPr wrap="none" rtlCol="0">
            <a:spAutoFit/>
          </a:bodyPr>
          <a:lstStyle/>
          <a:p>
            <a:r>
              <a:rPr lang="it-IT" sz="2000" b="1" dirty="0">
                <a:solidFill>
                  <a:schemeClr val="bg1"/>
                </a:solidFill>
              </a:rPr>
              <a:t>Arcetri </a:t>
            </a:r>
            <a:r>
              <a:rPr lang="it-IT" sz="2000" b="1" dirty="0" err="1">
                <a:solidFill>
                  <a:schemeClr val="bg1"/>
                </a:solidFill>
              </a:rPr>
              <a:t>astronomycal</a:t>
            </a:r>
            <a:endParaRPr lang="it-IT" sz="2000" b="1" dirty="0">
              <a:solidFill>
                <a:schemeClr val="bg1"/>
              </a:solidFill>
            </a:endParaRPr>
          </a:p>
          <a:p>
            <a:pPr algn="ctr"/>
            <a:r>
              <a:rPr lang="it-IT" sz="2000" b="1" dirty="0" err="1">
                <a:solidFill>
                  <a:schemeClr val="bg1"/>
                </a:solidFill>
              </a:rPr>
              <a:t>observatory</a:t>
            </a:r>
            <a:endParaRPr lang="it-IT" sz="2000" b="1" dirty="0">
              <a:solidFill>
                <a:schemeClr val="bg1"/>
              </a:solidFill>
            </a:endParaRPr>
          </a:p>
        </p:txBody>
      </p:sp>
      <p:sp>
        <p:nvSpPr>
          <p:cNvPr id="47" name="CasellaDiTesto 46"/>
          <p:cNvSpPr txBox="1"/>
          <p:nvPr/>
        </p:nvSpPr>
        <p:spPr>
          <a:xfrm>
            <a:off x="2545783" y="3023436"/>
            <a:ext cx="2367956" cy="400110"/>
          </a:xfrm>
          <a:prstGeom prst="rect">
            <a:avLst/>
          </a:prstGeom>
          <a:noFill/>
        </p:spPr>
        <p:txBody>
          <a:bodyPr wrap="none" rtlCol="0">
            <a:spAutoFit/>
          </a:bodyPr>
          <a:lstStyle/>
          <a:p>
            <a:r>
              <a:rPr lang="it-IT" sz="2000" b="1" dirty="0">
                <a:solidFill>
                  <a:schemeClr val="bg1"/>
                </a:solidFill>
              </a:rPr>
              <a:t>«</a:t>
            </a:r>
            <a:r>
              <a:rPr lang="it-IT" sz="2000" b="1" dirty="0" err="1">
                <a:solidFill>
                  <a:schemeClr val="bg1"/>
                </a:solidFill>
              </a:rPr>
              <a:t>Garbasso</a:t>
            </a:r>
            <a:r>
              <a:rPr lang="it-IT" sz="2000" b="1" dirty="0">
                <a:solidFill>
                  <a:schemeClr val="bg1"/>
                </a:solidFill>
              </a:rPr>
              <a:t>» building</a:t>
            </a:r>
          </a:p>
        </p:txBody>
      </p:sp>
      <p:sp>
        <p:nvSpPr>
          <p:cNvPr id="49" name="CasellaDiTesto 48"/>
          <p:cNvSpPr txBox="1"/>
          <p:nvPr/>
        </p:nvSpPr>
        <p:spPr>
          <a:xfrm>
            <a:off x="2103926" y="1288333"/>
            <a:ext cx="948080" cy="400110"/>
          </a:xfrm>
          <a:prstGeom prst="rect">
            <a:avLst/>
          </a:prstGeom>
          <a:noFill/>
        </p:spPr>
        <p:txBody>
          <a:bodyPr wrap="none" rtlCol="0">
            <a:spAutoFit/>
          </a:bodyPr>
          <a:lstStyle/>
          <a:p>
            <a:r>
              <a:rPr lang="it-IT" sz="2000" b="1" dirty="0">
                <a:solidFill>
                  <a:schemeClr val="bg1"/>
                </a:solidFill>
              </a:rPr>
              <a:t>Firenze</a:t>
            </a:r>
          </a:p>
        </p:txBody>
      </p:sp>
      <p:cxnSp>
        <p:nvCxnSpPr>
          <p:cNvPr id="50" name="Connettore 2 49"/>
          <p:cNvCxnSpPr>
            <a:stCxn id="49" idx="1"/>
          </p:cNvCxnSpPr>
          <p:nvPr/>
        </p:nvCxnSpPr>
        <p:spPr>
          <a:xfrm flipH="1">
            <a:off x="1556359" y="1488388"/>
            <a:ext cx="547567" cy="139996"/>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Per 50"/>
          <p:cNvSpPr/>
          <p:nvPr/>
        </p:nvSpPr>
        <p:spPr>
          <a:xfrm>
            <a:off x="7621140" y="4079146"/>
            <a:ext cx="279779" cy="324017"/>
          </a:xfrm>
          <a:prstGeom prst="mathMultiply">
            <a:avLst>
              <a:gd name="adj1" fmla="val 18215"/>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le 1">
            <a:extLst>
              <a:ext uri="{FF2B5EF4-FFF2-40B4-BE49-F238E27FC236}">
                <a16:creationId xmlns:a16="http://schemas.microsoft.com/office/drawing/2014/main" id="{EBAE7A29-A36E-7064-4158-93D46ECD5A97}"/>
              </a:ext>
            </a:extLst>
          </p:cNvPr>
          <p:cNvSpPr>
            <a:spLocks noGrp="1"/>
          </p:cNvSpPr>
          <p:nvPr>
            <p:ph type="title"/>
          </p:nvPr>
        </p:nvSpPr>
        <p:spPr>
          <a:xfrm>
            <a:off x="667661" y="147120"/>
            <a:ext cx="8812067" cy="900501"/>
          </a:xfrm>
        </p:spPr>
        <p:txBody>
          <a:bodyPr>
            <a:normAutofit fontScale="90000"/>
          </a:bodyPr>
          <a:lstStyle/>
          <a:p>
            <a:r>
              <a:rPr lang="it-IT" dirty="0"/>
              <a:t>The </a:t>
            </a:r>
            <a:r>
              <a:rPr lang="it-IT"/>
              <a:t>ADAMO detector phase-1: 1998-2001</a:t>
            </a:r>
            <a:endParaRPr lang="en-US" dirty="0"/>
          </a:p>
        </p:txBody>
      </p:sp>
      <p:sp>
        <p:nvSpPr>
          <p:cNvPr id="2" name="Date Placeholder 1">
            <a:extLst>
              <a:ext uri="{FF2B5EF4-FFF2-40B4-BE49-F238E27FC236}">
                <a16:creationId xmlns:a16="http://schemas.microsoft.com/office/drawing/2014/main" id="{42410540-44F6-E5BD-82BD-B879FA8F6A85}"/>
              </a:ext>
            </a:extLst>
          </p:cNvPr>
          <p:cNvSpPr>
            <a:spLocks noGrp="1"/>
          </p:cNvSpPr>
          <p:nvPr>
            <p:ph type="dt" sz="half" idx="10"/>
          </p:nvPr>
        </p:nvSpPr>
        <p:spPr/>
        <p:txBody>
          <a:bodyPr/>
          <a:lstStyle/>
          <a:p>
            <a:r>
              <a:rPr lang="en-US"/>
              <a:t>23 February 2024</a:t>
            </a:r>
          </a:p>
        </p:txBody>
      </p:sp>
      <p:sp>
        <p:nvSpPr>
          <p:cNvPr id="3" name="Footer Placeholder 2">
            <a:extLst>
              <a:ext uri="{FF2B5EF4-FFF2-40B4-BE49-F238E27FC236}">
                <a16:creationId xmlns:a16="http://schemas.microsoft.com/office/drawing/2014/main" id="{F40AF25B-ADB6-98DA-B302-A86AFA747560}"/>
              </a:ext>
            </a:extLst>
          </p:cNvPr>
          <p:cNvSpPr>
            <a:spLocks noGrp="1"/>
          </p:cNvSpPr>
          <p:nvPr>
            <p:ph type="ftr" sz="quarter" idx="11"/>
          </p:nvPr>
        </p:nvSpPr>
        <p:spPr/>
        <p:txBody>
          <a:bodyPr/>
          <a:lstStyle/>
          <a:p>
            <a:r>
              <a:rPr lang="en-US"/>
              <a:t>ACROMASS kick-off meeting - L. Bonechi (INFN Firenze)</a:t>
            </a:r>
          </a:p>
        </p:txBody>
      </p:sp>
      <p:sp>
        <p:nvSpPr>
          <p:cNvPr id="4" name="Slide Number Placeholder 3">
            <a:extLst>
              <a:ext uri="{FF2B5EF4-FFF2-40B4-BE49-F238E27FC236}">
                <a16:creationId xmlns:a16="http://schemas.microsoft.com/office/drawing/2014/main" id="{FFCFF392-C82C-FAFB-F77C-559913E0C963}"/>
              </a:ext>
            </a:extLst>
          </p:cNvPr>
          <p:cNvSpPr>
            <a:spLocks noGrp="1"/>
          </p:cNvSpPr>
          <p:nvPr>
            <p:ph type="sldNum" sz="quarter" idx="12"/>
          </p:nvPr>
        </p:nvSpPr>
        <p:spPr/>
        <p:txBody>
          <a:bodyPr/>
          <a:lstStyle/>
          <a:p>
            <a:fld id="{53581369-FC2F-4B0C-936F-3A4AD98AE2A2}" type="slidenum">
              <a:rPr lang="en-US" smtClean="0"/>
              <a:t>4</a:t>
            </a:fld>
            <a:endParaRPr lang="en-US"/>
          </a:p>
        </p:txBody>
      </p:sp>
      <p:sp>
        <p:nvSpPr>
          <p:cNvPr id="8" name="CasellaDiTesto 48">
            <a:extLst>
              <a:ext uri="{FF2B5EF4-FFF2-40B4-BE49-F238E27FC236}">
                <a16:creationId xmlns:a16="http://schemas.microsoft.com/office/drawing/2014/main" id="{5E89025A-9CA6-FC54-1AA0-6648C75C393A}"/>
              </a:ext>
            </a:extLst>
          </p:cNvPr>
          <p:cNvSpPr txBox="1"/>
          <p:nvPr/>
        </p:nvSpPr>
        <p:spPr>
          <a:xfrm>
            <a:off x="7719374" y="2525337"/>
            <a:ext cx="595035" cy="400110"/>
          </a:xfrm>
          <a:prstGeom prst="rect">
            <a:avLst/>
          </a:prstGeom>
          <a:noFill/>
        </p:spPr>
        <p:txBody>
          <a:bodyPr wrap="none" rtlCol="0">
            <a:spAutoFit/>
          </a:bodyPr>
          <a:lstStyle/>
          <a:p>
            <a:r>
              <a:rPr lang="it-IT" sz="2000" b="1">
                <a:solidFill>
                  <a:schemeClr val="bg1"/>
                </a:solidFill>
              </a:rPr>
              <a:t>INO</a:t>
            </a:r>
            <a:endParaRPr lang="it-IT" sz="2000" b="1" dirty="0">
              <a:solidFill>
                <a:schemeClr val="bg1"/>
              </a:solidFill>
            </a:endParaRPr>
          </a:p>
        </p:txBody>
      </p:sp>
    </p:spTree>
    <p:extLst>
      <p:ext uri="{BB962C8B-B14F-4D97-AF65-F5344CB8AC3E}">
        <p14:creationId xmlns:p14="http://schemas.microsoft.com/office/powerpoint/2010/main" val="332666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FFD9A58-94C4-9570-6111-DB86CFEADA3B}"/>
              </a:ext>
            </a:extLst>
          </p:cNvPr>
          <p:cNvGraphicFramePr>
            <a:graphicFrameLocks noGrp="1"/>
          </p:cNvGraphicFramePr>
          <p:nvPr>
            <p:extLst>
              <p:ext uri="{D42A27DB-BD31-4B8C-83A1-F6EECF244321}">
                <p14:modId xmlns:p14="http://schemas.microsoft.com/office/powerpoint/2010/main" val="990293367"/>
              </p:ext>
            </p:extLst>
          </p:nvPr>
        </p:nvGraphicFramePr>
        <p:xfrm>
          <a:off x="8476882" y="2323388"/>
          <a:ext cx="3302000" cy="1722120"/>
        </p:xfrm>
        <a:graphic>
          <a:graphicData uri="http://schemas.openxmlformats.org/drawingml/2006/table">
            <a:tbl>
              <a:tblPr/>
              <a:tblGrid>
                <a:gridCol w="850900">
                  <a:extLst>
                    <a:ext uri="{9D8B030D-6E8A-4147-A177-3AD203B41FA5}">
                      <a16:colId xmlns:a16="http://schemas.microsoft.com/office/drawing/2014/main" val="1407677913"/>
                    </a:ext>
                  </a:extLst>
                </a:gridCol>
                <a:gridCol w="609600">
                  <a:extLst>
                    <a:ext uri="{9D8B030D-6E8A-4147-A177-3AD203B41FA5}">
                      <a16:colId xmlns:a16="http://schemas.microsoft.com/office/drawing/2014/main" val="1650628861"/>
                    </a:ext>
                  </a:extLst>
                </a:gridCol>
                <a:gridCol w="676189">
                  <a:extLst>
                    <a:ext uri="{9D8B030D-6E8A-4147-A177-3AD203B41FA5}">
                      <a16:colId xmlns:a16="http://schemas.microsoft.com/office/drawing/2014/main" val="3694296449"/>
                    </a:ext>
                  </a:extLst>
                </a:gridCol>
                <a:gridCol w="435428">
                  <a:extLst>
                    <a:ext uri="{9D8B030D-6E8A-4147-A177-3AD203B41FA5}">
                      <a16:colId xmlns:a16="http://schemas.microsoft.com/office/drawing/2014/main" val="1017182177"/>
                    </a:ext>
                  </a:extLst>
                </a:gridCol>
                <a:gridCol w="425083">
                  <a:extLst>
                    <a:ext uri="{9D8B030D-6E8A-4147-A177-3AD203B41FA5}">
                      <a16:colId xmlns:a16="http://schemas.microsoft.com/office/drawing/2014/main" val="1120545705"/>
                    </a:ext>
                  </a:extLst>
                </a:gridCol>
                <a:gridCol w="304800">
                  <a:extLst>
                    <a:ext uri="{9D8B030D-6E8A-4147-A177-3AD203B41FA5}">
                      <a16:colId xmlns:a16="http://schemas.microsoft.com/office/drawing/2014/main" val="1590559295"/>
                    </a:ext>
                  </a:extLst>
                </a:gridCol>
              </a:tblGrid>
              <a:tr h="205740">
                <a:tc>
                  <a:txBody>
                    <a:bodyPr/>
                    <a:lstStyle/>
                    <a:p>
                      <a:pPr algn="ctr" fontAlgn="b"/>
                      <a:r>
                        <a:rPr lang="en-US" sz="1100" b="1" i="0" u="none" strike="noStrike">
                          <a:solidFill>
                            <a:srgbClr val="000000"/>
                          </a:solidFill>
                          <a:effectLst/>
                          <a:latin typeface="Calibri" panose="020F0502020204030204" pitchFamily="34" charset="0"/>
                        </a:rPr>
                        <a:t>Surname</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Name</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Contr.</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Profile</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Aff.</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0703108"/>
                  </a:ext>
                </a:extLst>
              </a:tr>
              <a:tr h="182880">
                <a:tc>
                  <a:txBody>
                    <a:bodyPr/>
                    <a:lstStyle/>
                    <a:p>
                      <a:pPr algn="l" fontAlgn="b"/>
                      <a:r>
                        <a:rPr lang="en-US" sz="1100" b="0" i="0" u="none" strike="noStrike">
                          <a:solidFill>
                            <a:srgbClr val="000000"/>
                          </a:solidFill>
                          <a:effectLst/>
                          <a:latin typeface="Calibri" panose="020F0502020204030204" pitchFamily="34" charset="0"/>
                        </a:rPr>
                        <a:t>Bonechi</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Lorenzo</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Dip.</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PR</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CSN1</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30</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1603848"/>
                  </a:ext>
                </a:extLst>
              </a:tr>
              <a:tr h="190500">
                <a:tc>
                  <a:txBody>
                    <a:bodyPr/>
                    <a:lstStyle/>
                    <a:p>
                      <a:pPr algn="l" fontAlgn="b"/>
                      <a:r>
                        <a:rPr lang="en-US" sz="1100" b="0" i="0" u="none" strike="noStrike">
                          <a:solidFill>
                            <a:srgbClr val="000000"/>
                          </a:solidFill>
                          <a:effectLst/>
                          <a:latin typeface="Calibri" panose="020F0502020204030204" pitchFamily="34" charset="0"/>
                        </a:rPr>
                        <a:t>Bongi</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Massimo</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Assoc. U</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P</a:t>
                      </a:r>
                      <a:r>
                        <a:rPr lang="en-US" sz="1100" b="0" i="0" u="none" strike="noStrike">
                          <a:solidFill>
                            <a:srgbClr val="000000"/>
                          </a:solidFill>
                          <a:effectLst/>
                          <a:latin typeface="Calibri" panose="020F0502020204030204" pitchFamily="34" charset="0"/>
                        </a:rPr>
                        <a:t>A</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CSN2</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50</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14664"/>
                  </a:ext>
                </a:extLst>
              </a:tr>
              <a:tr h="190500">
                <a:tc>
                  <a:txBody>
                    <a:bodyPr/>
                    <a:lstStyle/>
                    <a:p>
                      <a:pPr algn="l" fontAlgn="b"/>
                      <a:r>
                        <a:rPr lang="it-IT" sz="1100" b="0" i="0" u="none" strike="noStrike">
                          <a:solidFill>
                            <a:srgbClr val="000000"/>
                          </a:solidFill>
                          <a:effectLst/>
                          <a:latin typeface="Calibri" panose="020F0502020204030204" pitchFamily="34" charset="0"/>
                        </a:rPr>
                        <a:t>Cialdai</a:t>
                      </a:r>
                      <a:endParaRPr lang="en-US" sz="1100" b="0" i="0" u="none" strike="noStrike">
                        <a:solidFill>
                          <a:srgbClr val="000000"/>
                        </a:solidFill>
                        <a:effectLst/>
                        <a:latin typeface="Calibri" panose="020F0502020204030204" pitchFamily="34" charset="0"/>
                      </a:endParaRP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solidFill>
                            <a:srgbClr val="000000"/>
                          </a:solidFill>
                          <a:effectLst/>
                          <a:latin typeface="Calibri" panose="020F0502020204030204" pitchFamily="34" charset="0"/>
                        </a:rPr>
                        <a:t>Carlo</a:t>
                      </a:r>
                      <a:endParaRPr lang="en-US"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solidFill>
                            <a:srgbClr val="000000"/>
                          </a:solidFill>
                          <a:effectLst/>
                          <a:latin typeface="Calibri" panose="020F0502020204030204" pitchFamily="34" charset="0"/>
                        </a:rPr>
                        <a:t>Dip.</a:t>
                      </a:r>
                      <a:endParaRPr lang="en-US"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PT</a:t>
                      </a:r>
                      <a:endParaRPr lang="en-US"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10</a:t>
                      </a:r>
                      <a:endParaRPr lang="en-US"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214902"/>
                  </a:ext>
                </a:extLst>
              </a:tr>
              <a:tr h="190500">
                <a:tc>
                  <a:txBody>
                    <a:bodyPr/>
                    <a:lstStyle/>
                    <a:p>
                      <a:pPr algn="l" fontAlgn="b"/>
                      <a:r>
                        <a:rPr lang="en-US" sz="1100" b="0" i="0" u="none" strike="noStrike">
                          <a:solidFill>
                            <a:srgbClr val="000000"/>
                          </a:solidFill>
                          <a:effectLst/>
                          <a:latin typeface="Calibri" panose="020F0502020204030204" pitchFamily="34" charset="0"/>
                        </a:rPr>
                        <a:t>D'Alessandro</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Raffaello</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Assoc. U</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P</a:t>
                      </a:r>
                      <a:r>
                        <a:rPr lang="en-US" sz="1100" b="0" i="0" u="none" strike="noStrike">
                          <a:solidFill>
                            <a:srgbClr val="000000"/>
                          </a:solidFill>
                          <a:effectLst/>
                          <a:latin typeface="Calibri" panose="020F0502020204030204" pitchFamily="34" charset="0"/>
                        </a:rPr>
                        <a:t>O</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CSN1</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949292"/>
                  </a:ext>
                </a:extLst>
              </a:tr>
              <a:tr h="190500">
                <a:tc>
                  <a:txBody>
                    <a:bodyPr/>
                    <a:lstStyle/>
                    <a:p>
                      <a:pPr algn="l" fontAlgn="b"/>
                      <a:r>
                        <a:rPr lang="en-US" sz="1100" b="0" i="0" u="none" strike="noStrike">
                          <a:solidFill>
                            <a:srgbClr val="000000"/>
                          </a:solidFill>
                          <a:effectLst/>
                          <a:latin typeface="Calibri" panose="020F0502020204030204" pitchFamily="34" charset="0"/>
                        </a:rPr>
                        <a:t>Frosin</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Catalin</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Assoc. U</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R</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CSN5</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20</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936360"/>
                  </a:ext>
                </a:extLst>
              </a:tr>
              <a:tr h="190500">
                <a:tc>
                  <a:txBody>
                    <a:bodyPr/>
                    <a:lstStyle/>
                    <a:p>
                      <a:pPr algn="l" fontAlgn="b"/>
                      <a:r>
                        <a:rPr lang="en-US" sz="1100" b="0" i="0" u="none" strike="noStrike">
                          <a:solidFill>
                            <a:srgbClr val="000000"/>
                          </a:solidFill>
                          <a:effectLst/>
                          <a:latin typeface="Calibri" panose="020F0502020204030204" pitchFamily="34" charset="0"/>
                        </a:rPr>
                        <a:t>Papini</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Paolo</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Dip.</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R</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CSN2</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332854"/>
                  </a:ext>
                </a:extLst>
              </a:tr>
              <a:tr h="190500">
                <a:tc>
                  <a:txBody>
                    <a:bodyPr/>
                    <a:lstStyle/>
                    <a:p>
                      <a:pPr algn="l" fontAlgn="b"/>
                      <a:r>
                        <a:rPr lang="en-US" sz="1100" b="0" i="0" u="none" strike="noStrike">
                          <a:solidFill>
                            <a:srgbClr val="000000"/>
                          </a:solidFill>
                          <a:effectLst/>
                          <a:latin typeface="Calibri" panose="020F0502020204030204" pitchFamily="34" charset="0"/>
                        </a:rPr>
                        <a:t>Ricciarini</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Sergio</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Assoc. CNR</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R</a:t>
                      </a:r>
                      <a:endParaRPr lang="en-US"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0" i="0" u="none" strike="noStrike">
                          <a:solidFill>
                            <a:srgbClr val="000000"/>
                          </a:solidFill>
                          <a:effectLst/>
                          <a:latin typeface="Calibri" panose="020F0502020204030204" pitchFamily="34" charset="0"/>
                        </a:rPr>
                        <a:t>C</a:t>
                      </a:r>
                      <a:r>
                        <a:rPr lang="en-US" sz="1100" b="0" i="0" u="none" strike="noStrike">
                          <a:solidFill>
                            <a:srgbClr val="000000"/>
                          </a:solidFill>
                          <a:effectLst/>
                          <a:latin typeface="Calibri" panose="020F0502020204030204" pitchFamily="34" charset="0"/>
                        </a:rPr>
                        <a:t>SN1</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7519131"/>
                  </a:ext>
                </a:extLst>
              </a:tr>
              <a:tr h="190500">
                <a:tc>
                  <a:txBody>
                    <a:bodyPr/>
                    <a:lstStyle/>
                    <a:p>
                      <a:pPr algn="l" fontAlgn="b"/>
                      <a:r>
                        <a:rPr lang="en-US" sz="1100" b="0" i="0" u="none" strike="noStrike">
                          <a:solidFill>
                            <a:srgbClr val="000000"/>
                          </a:solidFill>
                          <a:effectLst/>
                          <a:latin typeface="Calibri" panose="020F0502020204030204" pitchFamily="34" charset="0"/>
                        </a:rPr>
                        <a:t>Scaringella</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Monica</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Dip.</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T</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0032927"/>
                  </a:ext>
                </a:extLst>
              </a:tr>
            </a:tbl>
          </a:graphicData>
        </a:graphic>
      </p:graphicFrame>
      <p:sp>
        <p:nvSpPr>
          <p:cNvPr id="13" name="Title 1">
            <a:extLst>
              <a:ext uri="{FF2B5EF4-FFF2-40B4-BE49-F238E27FC236}">
                <a16:creationId xmlns:a16="http://schemas.microsoft.com/office/drawing/2014/main" id="{BA51637B-5FAE-349F-532D-B06797F3C1A5}"/>
              </a:ext>
            </a:extLst>
          </p:cNvPr>
          <p:cNvSpPr>
            <a:spLocks noGrp="1"/>
          </p:cNvSpPr>
          <p:nvPr>
            <p:ph type="title"/>
          </p:nvPr>
        </p:nvSpPr>
        <p:spPr>
          <a:xfrm>
            <a:off x="714375" y="212726"/>
            <a:ext cx="10515600" cy="654050"/>
          </a:xfrm>
        </p:spPr>
        <p:txBody>
          <a:bodyPr>
            <a:normAutofit fontScale="90000"/>
          </a:bodyPr>
          <a:lstStyle/>
          <a:p>
            <a:pPr algn="ctr"/>
            <a:r>
              <a:rPr lang="it-IT"/>
              <a:t>ACROMASS: activities and participants</a:t>
            </a:r>
            <a:endParaRPr lang="en-US"/>
          </a:p>
        </p:txBody>
      </p:sp>
      <p:pic>
        <p:nvPicPr>
          <p:cNvPr id="11" name="Picture 10">
            <a:extLst>
              <a:ext uri="{FF2B5EF4-FFF2-40B4-BE49-F238E27FC236}">
                <a16:creationId xmlns:a16="http://schemas.microsoft.com/office/drawing/2014/main" id="{07F38732-EE14-0887-4A46-BFF0B4DD3B45}"/>
              </a:ext>
            </a:extLst>
          </p:cNvPr>
          <p:cNvPicPr>
            <a:picLocks noChangeAspect="1"/>
          </p:cNvPicPr>
          <p:nvPr/>
        </p:nvPicPr>
        <p:blipFill>
          <a:blip r:embed="rId2"/>
          <a:stretch>
            <a:fillRect/>
          </a:stretch>
        </p:blipFill>
        <p:spPr>
          <a:xfrm>
            <a:off x="267511" y="1033592"/>
            <a:ext cx="7790067" cy="5416037"/>
          </a:xfrm>
          <a:prstGeom prst="rect">
            <a:avLst/>
          </a:prstGeom>
        </p:spPr>
      </p:pic>
      <p:sp>
        <p:nvSpPr>
          <p:cNvPr id="2" name="Date Placeholder 1">
            <a:extLst>
              <a:ext uri="{FF2B5EF4-FFF2-40B4-BE49-F238E27FC236}">
                <a16:creationId xmlns:a16="http://schemas.microsoft.com/office/drawing/2014/main" id="{9050214D-DBEE-4F53-8CD5-FCA0EF3C5B68}"/>
              </a:ext>
            </a:extLst>
          </p:cNvPr>
          <p:cNvSpPr>
            <a:spLocks noGrp="1"/>
          </p:cNvSpPr>
          <p:nvPr>
            <p:ph type="dt" sz="half" idx="10"/>
          </p:nvPr>
        </p:nvSpPr>
        <p:spPr/>
        <p:txBody>
          <a:bodyPr/>
          <a:lstStyle/>
          <a:p>
            <a:r>
              <a:rPr lang="en-US"/>
              <a:t>23 February 2024</a:t>
            </a:r>
          </a:p>
        </p:txBody>
      </p:sp>
      <p:sp>
        <p:nvSpPr>
          <p:cNvPr id="3" name="Footer Placeholder 2">
            <a:extLst>
              <a:ext uri="{FF2B5EF4-FFF2-40B4-BE49-F238E27FC236}">
                <a16:creationId xmlns:a16="http://schemas.microsoft.com/office/drawing/2014/main" id="{DB9832BF-CFBC-4447-1494-2C078B189DE4}"/>
              </a:ext>
            </a:extLst>
          </p:cNvPr>
          <p:cNvSpPr>
            <a:spLocks noGrp="1"/>
          </p:cNvSpPr>
          <p:nvPr>
            <p:ph type="ftr" sz="quarter" idx="11"/>
          </p:nvPr>
        </p:nvSpPr>
        <p:spPr/>
        <p:txBody>
          <a:bodyPr/>
          <a:lstStyle/>
          <a:p>
            <a:r>
              <a:rPr lang="en-US"/>
              <a:t>ACROMASS kick-off meeting - L. Bonechi (INFN Firenze)</a:t>
            </a:r>
          </a:p>
        </p:txBody>
      </p:sp>
      <p:sp>
        <p:nvSpPr>
          <p:cNvPr id="4" name="Slide Number Placeholder 3">
            <a:extLst>
              <a:ext uri="{FF2B5EF4-FFF2-40B4-BE49-F238E27FC236}">
                <a16:creationId xmlns:a16="http://schemas.microsoft.com/office/drawing/2014/main" id="{A78B1DEC-207B-FA52-FC9C-1304EF0ED094}"/>
              </a:ext>
            </a:extLst>
          </p:cNvPr>
          <p:cNvSpPr>
            <a:spLocks noGrp="1"/>
          </p:cNvSpPr>
          <p:nvPr>
            <p:ph type="sldNum" sz="quarter" idx="12"/>
          </p:nvPr>
        </p:nvSpPr>
        <p:spPr/>
        <p:txBody>
          <a:bodyPr/>
          <a:lstStyle/>
          <a:p>
            <a:fld id="{53581369-FC2F-4B0C-936F-3A4AD98AE2A2}" type="slidenum">
              <a:rPr lang="en-US" smtClean="0"/>
              <a:t>40</a:t>
            </a:fld>
            <a:endParaRPr lang="en-US"/>
          </a:p>
        </p:txBody>
      </p:sp>
    </p:spTree>
    <p:extLst>
      <p:ext uri="{BB962C8B-B14F-4D97-AF65-F5344CB8AC3E}">
        <p14:creationId xmlns:p14="http://schemas.microsoft.com/office/powerpoint/2010/main" val="3661559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CEF0-C05E-9E83-C2E5-542EB5BE1E9F}"/>
              </a:ext>
            </a:extLst>
          </p:cNvPr>
          <p:cNvSpPr>
            <a:spLocks noGrp="1"/>
          </p:cNvSpPr>
          <p:nvPr>
            <p:ph type="title"/>
          </p:nvPr>
        </p:nvSpPr>
        <p:spPr>
          <a:xfrm>
            <a:off x="714375" y="212726"/>
            <a:ext cx="10515600" cy="654050"/>
          </a:xfrm>
        </p:spPr>
        <p:txBody>
          <a:bodyPr>
            <a:normAutofit fontScale="90000"/>
          </a:bodyPr>
          <a:lstStyle/>
          <a:p>
            <a:pPr algn="ctr"/>
            <a:r>
              <a:rPr lang="it-IT"/>
              <a:t>Program of activities - ACROMASS</a:t>
            </a:r>
            <a:endParaRPr lang="en-US"/>
          </a:p>
        </p:txBody>
      </p:sp>
      <p:sp>
        <p:nvSpPr>
          <p:cNvPr id="3" name="Content Placeholder 2">
            <a:extLst>
              <a:ext uri="{FF2B5EF4-FFF2-40B4-BE49-F238E27FC236}">
                <a16:creationId xmlns:a16="http://schemas.microsoft.com/office/drawing/2014/main" id="{45B256D5-DEA9-55F3-65FE-A677789AD19D}"/>
              </a:ext>
            </a:extLst>
          </p:cNvPr>
          <p:cNvSpPr>
            <a:spLocks noGrp="1"/>
          </p:cNvSpPr>
          <p:nvPr>
            <p:ph idx="1"/>
          </p:nvPr>
        </p:nvSpPr>
        <p:spPr>
          <a:xfrm>
            <a:off x="514350" y="1120775"/>
            <a:ext cx="5086350" cy="3342368"/>
          </a:xfrm>
        </p:spPr>
        <p:txBody>
          <a:bodyPr>
            <a:normAutofit/>
          </a:bodyPr>
          <a:lstStyle/>
          <a:p>
            <a:r>
              <a:rPr lang="it-IT" sz="1800" b="1">
                <a:solidFill>
                  <a:srgbClr val="0000FF"/>
                </a:solidFill>
              </a:rPr>
              <a:t>YEAR 1 (2024)</a:t>
            </a:r>
          </a:p>
          <a:p>
            <a:pPr lvl="1"/>
            <a:r>
              <a:rPr lang="it-IT" sz="1600"/>
              <a:t>Assembling and test of new silicon tracking modules </a:t>
            </a:r>
          </a:p>
          <a:p>
            <a:pPr lvl="2"/>
            <a:r>
              <a:rPr lang="it-IT" sz="1200" i="1"/>
              <a:t>spare</a:t>
            </a:r>
            <a:r>
              <a:rPr lang="it-IT" sz="1200"/>
              <a:t> material from the PAMELA experiment</a:t>
            </a:r>
          </a:p>
          <a:p>
            <a:pPr lvl="1"/>
            <a:r>
              <a:rPr lang="it-IT" sz="1600"/>
              <a:t>Design, prototyping and test of the DAQ and SC boards</a:t>
            </a:r>
          </a:p>
          <a:p>
            <a:pPr lvl="2"/>
            <a:r>
              <a:rPr lang="it-IT" sz="1200"/>
              <a:t>Based on the development of the new DAQ system of LHCf</a:t>
            </a:r>
          </a:p>
          <a:p>
            <a:pPr lvl="1"/>
            <a:r>
              <a:rPr lang="it-IT" sz="1600"/>
              <a:t>Design and development of the </a:t>
            </a:r>
            <a:r>
              <a:rPr lang="it-IT" sz="1600" i="1"/>
              <a:t>trigger</a:t>
            </a:r>
            <a:r>
              <a:rPr lang="it-IT" sz="1600"/>
              <a:t>/TOF system</a:t>
            </a:r>
          </a:p>
          <a:p>
            <a:pPr lvl="1"/>
            <a:r>
              <a:rPr lang="it-IT" sz="1600"/>
              <a:t>Production of the e.m. calorimeter’s mechanics </a:t>
            </a:r>
          </a:p>
          <a:p>
            <a:pPr lvl="1"/>
            <a:r>
              <a:rPr lang="it-IT" sz="1600"/>
              <a:t>Modification of the global mechanics</a:t>
            </a:r>
          </a:p>
          <a:p>
            <a:pPr lvl="1"/>
            <a:r>
              <a:rPr lang="it-IT" sz="1600"/>
              <a:t>Preparation of beam tests</a:t>
            </a:r>
            <a:endParaRPr lang="en-US" sz="1600"/>
          </a:p>
        </p:txBody>
      </p:sp>
      <p:sp>
        <p:nvSpPr>
          <p:cNvPr id="4" name="Content Placeholder 2">
            <a:extLst>
              <a:ext uri="{FF2B5EF4-FFF2-40B4-BE49-F238E27FC236}">
                <a16:creationId xmlns:a16="http://schemas.microsoft.com/office/drawing/2014/main" id="{27005FBC-ED1D-6ADE-084B-676E6745A8C9}"/>
              </a:ext>
            </a:extLst>
          </p:cNvPr>
          <p:cNvSpPr txBox="1">
            <a:spLocks/>
          </p:cNvSpPr>
          <p:nvPr/>
        </p:nvSpPr>
        <p:spPr>
          <a:xfrm>
            <a:off x="5715000" y="1120777"/>
            <a:ext cx="5323114" cy="3342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a:solidFill>
                  <a:srgbClr val="0000FF"/>
                </a:solidFill>
              </a:rPr>
              <a:t>YEAR 2 (2025)</a:t>
            </a:r>
          </a:p>
          <a:p>
            <a:pPr lvl="1"/>
            <a:r>
              <a:rPr lang="it-IT" sz="1600"/>
              <a:t>Production of the final version of the DAQ and SC boards</a:t>
            </a:r>
          </a:p>
          <a:p>
            <a:pPr lvl="1"/>
            <a:r>
              <a:rPr lang="it-IT" sz="1600"/>
              <a:t>Production of the protective box of the detector</a:t>
            </a:r>
          </a:p>
          <a:p>
            <a:pPr lvl="1"/>
            <a:r>
              <a:rPr lang="it-IT" sz="1600"/>
              <a:t>Test/monitoring measurements  in lab</a:t>
            </a:r>
          </a:p>
          <a:p>
            <a:pPr lvl="2"/>
            <a:r>
              <a:rPr lang="it-IT" sz="1200"/>
              <a:t> test of the complete ACROMASS detector</a:t>
            </a:r>
          </a:p>
          <a:p>
            <a:pPr lvl="1"/>
            <a:r>
              <a:rPr lang="it-IT" sz="1600"/>
              <a:t>Beam tests</a:t>
            </a:r>
          </a:p>
          <a:p>
            <a:pPr lvl="2"/>
            <a:r>
              <a:rPr lang="it-IT" sz="1200"/>
              <a:t>Low energy (PS@CERN or BTF@LNF)</a:t>
            </a:r>
          </a:p>
          <a:p>
            <a:pPr lvl="2"/>
            <a:r>
              <a:rPr lang="it-IT" sz="1200"/>
              <a:t>High energy (SPS@CERN)</a:t>
            </a:r>
          </a:p>
          <a:p>
            <a:pPr lvl="2"/>
            <a:r>
              <a:rPr lang="it-IT" sz="1200"/>
              <a:t>Electrons</a:t>
            </a:r>
          </a:p>
          <a:p>
            <a:pPr lvl="2"/>
            <a:r>
              <a:rPr lang="it-IT" sz="1200"/>
              <a:t>Muons</a:t>
            </a:r>
          </a:p>
          <a:p>
            <a:pPr lvl="2"/>
            <a:r>
              <a:rPr lang="it-IT" sz="1200"/>
              <a:t>Protons</a:t>
            </a:r>
          </a:p>
        </p:txBody>
      </p:sp>
      <p:sp>
        <p:nvSpPr>
          <p:cNvPr id="5" name="Content Placeholder 2">
            <a:extLst>
              <a:ext uri="{FF2B5EF4-FFF2-40B4-BE49-F238E27FC236}">
                <a16:creationId xmlns:a16="http://schemas.microsoft.com/office/drawing/2014/main" id="{B58563B9-E05A-96C5-02D8-D436C201A309}"/>
              </a:ext>
            </a:extLst>
          </p:cNvPr>
          <p:cNvSpPr txBox="1">
            <a:spLocks/>
          </p:cNvSpPr>
          <p:nvPr/>
        </p:nvSpPr>
        <p:spPr>
          <a:xfrm>
            <a:off x="714375" y="4731077"/>
            <a:ext cx="4886325" cy="1189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b="1">
                <a:solidFill>
                  <a:srgbClr val="0000FF"/>
                </a:solidFill>
              </a:rPr>
              <a:t>YEAR 3 (2026)</a:t>
            </a:r>
          </a:p>
          <a:p>
            <a:pPr lvl="1"/>
            <a:r>
              <a:rPr lang="it-IT" sz="1600"/>
              <a:t>Test/monitoring measurements in lab</a:t>
            </a:r>
          </a:p>
          <a:p>
            <a:pPr lvl="1"/>
            <a:r>
              <a:rPr lang="it-IT" sz="1600"/>
              <a:t>First measurement in the high mountains</a:t>
            </a:r>
          </a:p>
        </p:txBody>
      </p:sp>
      <p:sp>
        <p:nvSpPr>
          <p:cNvPr id="9" name="Date Placeholder 8">
            <a:extLst>
              <a:ext uri="{FF2B5EF4-FFF2-40B4-BE49-F238E27FC236}">
                <a16:creationId xmlns:a16="http://schemas.microsoft.com/office/drawing/2014/main" id="{57D536A0-0991-5CB9-CB39-1CCFF5862F03}"/>
              </a:ext>
            </a:extLst>
          </p:cNvPr>
          <p:cNvSpPr>
            <a:spLocks noGrp="1"/>
          </p:cNvSpPr>
          <p:nvPr>
            <p:ph type="dt" sz="half" idx="10"/>
          </p:nvPr>
        </p:nvSpPr>
        <p:spPr/>
        <p:txBody>
          <a:bodyPr/>
          <a:lstStyle/>
          <a:p>
            <a:r>
              <a:rPr lang="en-US"/>
              <a:t>23 February 2024</a:t>
            </a:r>
          </a:p>
        </p:txBody>
      </p:sp>
      <p:sp>
        <p:nvSpPr>
          <p:cNvPr id="10" name="Footer Placeholder 9">
            <a:extLst>
              <a:ext uri="{FF2B5EF4-FFF2-40B4-BE49-F238E27FC236}">
                <a16:creationId xmlns:a16="http://schemas.microsoft.com/office/drawing/2014/main" id="{5F9151DE-85D1-3A37-7DD1-7C320759B0C0}"/>
              </a:ext>
            </a:extLst>
          </p:cNvPr>
          <p:cNvSpPr>
            <a:spLocks noGrp="1"/>
          </p:cNvSpPr>
          <p:nvPr>
            <p:ph type="ftr" sz="quarter" idx="11"/>
          </p:nvPr>
        </p:nvSpPr>
        <p:spPr/>
        <p:txBody>
          <a:bodyPr/>
          <a:lstStyle/>
          <a:p>
            <a:r>
              <a:rPr lang="en-US"/>
              <a:t>ACROMASS kick-off meeting - L. Bonechi (INFN Firenze)</a:t>
            </a:r>
          </a:p>
        </p:txBody>
      </p:sp>
      <p:sp>
        <p:nvSpPr>
          <p:cNvPr id="11" name="Slide Number Placeholder 10">
            <a:extLst>
              <a:ext uri="{FF2B5EF4-FFF2-40B4-BE49-F238E27FC236}">
                <a16:creationId xmlns:a16="http://schemas.microsoft.com/office/drawing/2014/main" id="{A42821E6-21DC-1779-4987-A7CC431CC33F}"/>
              </a:ext>
            </a:extLst>
          </p:cNvPr>
          <p:cNvSpPr>
            <a:spLocks noGrp="1"/>
          </p:cNvSpPr>
          <p:nvPr>
            <p:ph type="sldNum" sz="quarter" idx="12"/>
          </p:nvPr>
        </p:nvSpPr>
        <p:spPr/>
        <p:txBody>
          <a:bodyPr/>
          <a:lstStyle/>
          <a:p>
            <a:fld id="{53581369-FC2F-4B0C-936F-3A4AD98AE2A2}" type="slidenum">
              <a:rPr lang="en-US" smtClean="0"/>
              <a:t>41</a:t>
            </a:fld>
            <a:endParaRPr lang="en-US"/>
          </a:p>
        </p:txBody>
      </p:sp>
    </p:spTree>
    <p:extLst>
      <p:ext uri="{BB962C8B-B14F-4D97-AF65-F5344CB8AC3E}">
        <p14:creationId xmlns:p14="http://schemas.microsoft.com/office/powerpoint/2010/main" val="2898513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08B524-B697-43EE-D2E3-DC1058314261}"/>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6" name="Group 15">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0" name="Freeform: Shape 19">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Group 16">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8" name="Freeform: Shape 17">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50B62016-EF37-2B59-41F2-BEE76100B3C2}"/>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6100" kern="1200">
                <a:solidFill>
                  <a:schemeClr val="bg1"/>
                </a:solidFill>
                <a:latin typeface="+mj-lt"/>
                <a:ea typeface="+mj-ea"/>
                <a:cs typeface="+mj-cs"/>
              </a:rPr>
              <a:t>Fase successiva ai 3 anni di progetto CSN5</a:t>
            </a:r>
          </a:p>
        </p:txBody>
      </p:sp>
      <p:sp>
        <p:nvSpPr>
          <p:cNvPr id="4" name="Date Placeholder 2">
            <a:extLst>
              <a:ext uri="{FF2B5EF4-FFF2-40B4-BE49-F238E27FC236}">
                <a16:creationId xmlns:a16="http://schemas.microsoft.com/office/drawing/2014/main" id="{78BAC865-9E5E-F34E-A90A-1B260B32FFA9}"/>
              </a:ext>
            </a:extLst>
          </p:cNvPr>
          <p:cNvSpPr txBox="1">
            <a:spLocks/>
          </p:cNvSpPr>
          <p:nvPr/>
        </p:nvSpPr>
        <p:spPr>
          <a:xfrm>
            <a:off x="121502" y="6616445"/>
            <a:ext cx="2743200" cy="228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23 February 2024</a:t>
            </a:r>
          </a:p>
        </p:txBody>
      </p:sp>
      <p:sp>
        <p:nvSpPr>
          <p:cNvPr id="5" name="Footer Placeholder 6">
            <a:extLst>
              <a:ext uri="{FF2B5EF4-FFF2-40B4-BE49-F238E27FC236}">
                <a16:creationId xmlns:a16="http://schemas.microsoft.com/office/drawing/2014/main" id="{D2B6B634-E8D6-5991-1D83-337B52FFAC9D}"/>
              </a:ext>
            </a:extLst>
          </p:cNvPr>
          <p:cNvSpPr txBox="1">
            <a:spLocks/>
          </p:cNvSpPr>
          <p:nvPr/>
        </p:nvSpPr>
        <p:spPr>
          <a:xfrm>
            <a:off x="3357601" y="6616445"/>
            <a:ext cx="5476799" cy="228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ACROMASS kick-off meeting - L. Bonechi (INFN Firenze)</a:t>
            </a:r>
          </a:p>
        </p:txBody>
      </p:sp>
      <p:sp>
        <p:nvSpPr>
          <p:cNvPr id="6" name="Slide Number Placeholder 7">
            <a:extLst>
              <a:ext uri="{FF2B5EF4-FFF2-40B4-BE49-F238E27FC236}">
                <a16:creationId xmlns:a16="http://schemas.microsoft.com/office/drawing/2014/main" id="{327DCF3C-4C83-E071-FFAD-6B0753E8C3BD}"/>
              </a:ext>
            </a:extLst>
          </p:cNvPr>
          <p:cNvSpPr txBox="1">
            <a:spLocks/>
          </p:cNvSpPr>
          <p:nvPr/>
        </p:nvSpPr>
        <p:spPr>
          <a:xfrm>
            <a:off x="9339651" y="6616445"/>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581369-FC2F-4B0C-936F-3A4AD98AE2A2}" type="slidenum">
              <a:rPr lang="en-US" smtClean="0">
                <a:solidFill>
                  <a:schemeClr val="bg1"/>
                </a:solidFill>
              </a:rPr>
              <a:pPr/>
              <a:t>42</a:t>
            </a:fld>
            <a:endParaRPr lang="en-US">
              <a:solidFill>
                <a:schemeClr val="bg1"/>
              </a:solidFill>
            </a:endParaRPr>
          </a:p>
        </p:txBody>
      </p:sp>
    </p:spTree>
    <p:extLst>
      <p:ext uri="{BB962C8B-B14F-4D97-AF65-F5344CB8AC3E}">
        <p14:creationId xmlns:p14="http://schemas.microsoft.com/office/powerpoint/2010/main" val="146922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49C262F-97EE-08CC-AEC0-B4BD7C00CCA4}"/>
              </a:ext>
            </a:extLst>
          </p:cNvPr>
          <p:cNvSpPr>
            <a:spLocks noGrp="1"/>
          </p:cNvSpPr>
          <p:nvPr>
            <p:ph type="title"/>
          </p:nvPr>
        </p:nvSpPr>
        <p:spPr>
          <a:xfrm>
            <a:off x="838200" y="4669978"/>
            <a:ext cx="4391024" cy="1173700"/>
          </a:xfrm>
        </p:spPr>
        <p:txBody>
          <a:bodyPr anchor="t">
            <a:normAutofit/>
          </a:bodyPr>
          <a:lstStyle/>
          <a:p>
            <a:r>
              <a:rPr lang="it-IT" sz="4000">
                <a:solidFill>
                  <a:schemeClr val="bg1"/>
                </a:solidFill>
              </a:rPr>
              <a:t>Obiettivo principale</a:t>
            </a:r>
            <a:endParaRPr lang="en-US" sz="4000">
              <a:solidFill>
                <a:schemeClr val="bg1"/>
              </a:solidFill>
            </a:endParaRPr>
          </a:p>
        </p:txBody>
      </p:sp>
      <p:pic>
        <p:nvPicPr>
          <p:cNvPr id="13" name="Picture 12" descr="A white paper with blue text and pink text&#10;&#10;Description automatically generated">
            <a:extLst>
              <a:ext uri="{FF2B5EF4-FFF2-40B4-BE49-F238E27FC236}">
                <a16:creationId xmlns:a16="http://schemas.microsoft.com/office/drawing/2014/main" id="{729DE799-0208-712D-5D27-D35C9DBD77D2}"/>
              </a:ext>
            </a:extLst>
          </p:cNvPr>
          <p:cNvPicPr>
            <a:picLocks noChangeAspect="1"/>
          </p:cNvPicPr>
          <p:nvPr/>
        </p:nvPicPr>
        <p:blipFill rotWithShape="1">
          <a:blip r:embed="rId2"/>
          <a:srcRect r="1" b="15614"/>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9" name="Picture 8" descr="A building on a cliff&#10;&#10;Description automatically generated">
            <a:extLst>
              <a:ext uri="{FF2B5EF4-FFF2-40B4-BE49-F238E27FC236}">
                <a16:creationId xmlns:a16="http://schemas.microsoft.com/office/drawing/2014/main" id="{D54AD968-9A6A-A08D-C73C-054D37B13325}"/>
              </a:ext>
            </a:extLst>
          </p:cNvPr>
          <p:cNvPicPr>
            <a:picLocks noChangeAspect="1"/>
          </p:cNvPicPr>
          <p:nvPr/>
        </p:nvPicPr>
        <p:blipFill rotWithShape="1">
          <a:blip r:embed="rId3"/>
          <a:srcRect l="19253" r="2125" b="-2"/>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0" name="Group 19">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1" name="Freeform: Shape 20">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9A5B38AB-FF21-F6DA-1DD8-FF35269EE49C}"/>
              </a:ext>
            </a:extLst>
          </p:cNvPr>
          <p:cNvSpPr>
            <a:spLocks noGrp="1"/>
          </p:cNvSpPr>
          <p:nvPr>
            <p:ph idx="1"/>
          </p:nvPr>
        </p:nvSpPr>
        <p:spPr>
          <a:xfrm>
            <a:off x="5664201" y="4766267"/>
            <a:ext cx="5692774" cy="1077411"/>
          </a:xfrm>
        </p:spPr>
        <p:txBody>
          <a:bodyPr>
            <a:normAutofit/>
          </a:bodyPr>
          <a:lstStyle/>
          <a:p>
            <a:r>
              <a:rPr lang="en-US" sz="2000">
                <a:solidFill>
                  <a:schemeClr val="bg1">
                    <a:alpha val="80000"/>
                  </a:schemeClr>
                </a:solidFill>
              </a:rPr>
              <a:t>Misure in alta quota: Capanna Margherita</a:t>
            </a:r>
            <a:endParaRPr lang="en-US" sz="1600">
              <a:solidFill>
                <a:srgbClr val="0000FF">
                  <a:alpha val="80000"/>
                </a:srgbClr>
              </a:solidFill>
              <a:highlight>
                <a:srgbClr val="FFFFAB"/>
              </a:highlight>
            </a:endParaRPr>
          </a:p>
          <a:p>
            <a:pPr lvl="1"/>
            <a:r>
              <a:rPr lang="en-US" sz="2000">
                <a:solidFill>
                  <a:srgbClr val="0000FF">
                    <a:alpha val="80000"/>
                  </a:srgbClr>
                </a:solidFill>
                <a:highlight>
                  <a:srgbClr val="FFFFAB"/>
                </a:highlight>
              </a:rPr>
              <a:t>http://www.rifugimonterosa.it/it/web/capanna-margherita-7</a:t>
            </a:r>
          </a:p>
        </p:txBody>
      </p:sp>
      <p:sp>
        <p:nvSpPr>
          <p:cNvPr id="14" name="Date Placeholder 2">
            <a:extLst>
              <a:ext uri="{FF2B5EF4-FFF2-40B4-BE49-F238E27FC236}">
                <a16:creationId xmlns:a16="http://schemas.microsoft.com/office/drawing/2014/main" id="{BF9CAD58-D81F-5AA3-540F-6DBCBC64BC58}"/>
              </a:ext>
            </a:extLst>
          </p:cNvPr>
          <p:cNvSpPr>
            <a:spLocks noGrp="1"/>
          </p:cNvSpPr>
          <p:nvPr>
            <p:ph type="dt" sz="half" idx="10"/>
          </p:nvPr>
        </p:nvSpPr>
        <p:spPr>
          <a:xfrm>
            <a:off x="121502" y="6616445"/>
            <a:ext cx="2743200" cy="228600"/>
          </a:xfrm>
        </p:spPr>
        <p:txBody>
          <a:bodyPr/>
          <a:lstStyle/>
          <a:p>
            <a:r>
              <a:rPr lang="en-US">
                <a:solidFill>
                  <a:schemeClr val="bg1"/>
                </a:solidFill>
              </a:rPr>
              <a:t>23 February 2024</a:t>
            </a:r>
          </a:p>
        </p:txBody>
      </p:sp>
      <p:sp>
        <p:nvSpPr>
          <p:cNvPr id="15" name="Footer Placeholder 6">
            <a:extLst>
              <a:ext uri="{FF2B5EF4-FFF2-40B4-BE49-F238E27FC236}">
                <a16:creationId xmlns:a16="http://schemas.microsoft.com/office/drawing/2014/main" id="{C16F9E81-6165-2BFE-9616-9E3107143839}"/>
              </a:ext>
            </a:extLst>
          </p:cNvPr>
          <p:cNvSpPr>
            <a:spLocks noGrp="1"/>
          </p:cNvSpPr>
          <p:nvPr>
            <p:ph type="ftr" sz="quarter" idx="11"/>
          </p:nvPr>
        </p:nvSpPr>
        <p:spPr>
          <a:xfrm>
            <a:off x="3357601" y="6616445"/>
            <a:ext cx="5476799" cy="228600"/>
          </a:xfrm>
        </p:spPr>
        <p:txBody>
          <a:bodyPr/>
          <a:lstStyle/>
          <a:p>
            <a:r>
              <a:rPr lang="en-US">
                <a:solidFill>
                  <a:schemeClr val="bg1"/>
                </a:solidFill>
              </a:rPr>
              <a:t>ACROMASS kick-off meeting - L. Bonechi (INFN Firenze)</a:t>
            </a:r>
          </a:p>
        </p:txBody>
      </p:sp>
      <p:sp>
        <p:nvSpPr>
          <p:cNvPr id="16" name="Slide Number Placeholder 7">
            <a:extLst>
              <a:ext uri="{FF2B5EF4-FFF2-40B4-BE49-F238E27FC236}">
                <a16:creationId xmlns:a16="http://schemas.microsoft.com/office/drawing/2014/main" id="{C1930B8E-13C9-EEF7-4D89-1E8BFA7F02F5}"/>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43</a:t>
            </a:fld>
            <a:endParaRPr lang="en-US">
              <a:solidFill>
                <a:schemeClr val="bg1"/>
              </a:solidFill>
            </a:endParaRPr>
          </a:p>
        </p:txBody>
      </p:sp>
    </p:spTree>
    <p:extLst>
      <p:ext uri="{BB962C8B-B14F-4D97-AF65-F5344CB8AC3E}">
        <p14:creationId xmlns:p14="http://schemas.microsoft.com/office/powerpoint/2010/main" val="2081616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2879E8-9B48-427A-7909-230F12D4BC97}"/>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700CD00-DF3E-4660-A6EC-A18C3B7F9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71A5691-898D-C31D-0311-F2F1CE3191B7}"/>
              </a:ext>
            </a:extLst>
          </p:cNvPr>
          <p:cNvSpPr>
            <a:spLocks noGrp="1"/>
          </p:cNvSpPr>
          <p:nvPr>
            <p:ph type="title"/>
          </p:nvPr>
        </p:nvSpPr>
        <p:spPr>
          <a:xfrm>
            <a:off x="838200" y="4100804"/>
            <a:ext cx="4391024" cy="1173700"/>
          </a:xfrm>
        </p:spPr>
        <p:txBody>
          <a:bodyPr anchor="t">
            <a:normAutofit/>
          </a:bodyPr>
          <a:lstStyle/>
          <a:p>
            <a:r>
              <a:rPr lang="it-IT" sz="3700">
                <a:solidFill>
                  <a:schemeClr val="bg1"/>
                </a:solidFill>
              </a:rPr>
              <a:t>Manifestazioni d’interesse</a:t>
            </a:r>
            <a:endParaRPr lang="en-US" sz="3700">
              <a:solidFill>
                <a:schemeClr val="bg1"/>
              </a:solidFill>
            </a:endParaRPr>
          </a:p>
        </p:txBody>
      </p:sp>
      <p:pic>
        <p:nvPicPr>
          <p:cNvPr id="16" name="Picture 15" descr="A building on top of a mountain&#10;&#10;Description automatically generated">
            <a:extLst>
              <a:ext uri="{FF2B5EF4-FFF2-40B4-BE49-F238E27FC236}">
                <a16:creationId xmlns:a16="http://schemas.microsoft.com/office/drawing/2014/main" id="{C4D2F6A3-F4D5-B3BB-DDB3-F947D8031D97}"/>
              </a:ext>
            </a:extLst>
          </p:cNvPr>
          <p:cNvPicPr>
            <a:picLocks noChangeAspect="1"/>
          </p:cNvPicPr>
          <p:nvPr/>
        </p:nvPicPr>
        <p:blipFill rotWithShape="1">
          <a:blip r:embed="rId2">
            <a:extLst>
              <a:ext uri="{28A0092B-C50C-407E-A947-70E740481C1C}">
                <a14:useLocalDpi xmlns:a14="http://schemas.microsoft.com/office/drawing/2010/main" val="0"/>
              </a:ext>
            </a:extLst>
          </a:blip>
          <a:srcRect r="1" b="16549"/>
          <a:stretch/>
        </p:blipFill>
        <p:spPr>
          <a:xfrm>
            <a:off x="6" y="2"/>
            <a:ext cx="6000749" cy="3342653"/>
          </a:xfrm>
          <a:custGeom>
            <a:avLst/>
            <a:gdLst/>
            <a:ahLst/>
            <a:cxnLst/>
            <a:rect l="l" t="t" r="r" b="b"/>
            <a:pathLst>
              <a:path w="6000749" h="3342653">
                <a:moveTo>
                  <a:pt x="0" y="0"/>
                </a:moveTo>
                <a:lnTo>
                  <a:pt x="6000749" y="0"/>
                </a:lnTo>
                <a:lnTo>
                  <a:pt x="6000749" y="3198652"/>
                </a:lnTo>
                <a:lnTo>
                  <a:pt x="5572124" y="3171203"/>
                </a:lnTo>
                <a:lnTo>
                  <a:pt x="0" y="3342653"/>
                </a:lnTo>
                <a:close/>
              </a:path>
            </a:pathLst>
          </a:custGeom>
        </p:spPr>
      </p:pic>
      <p:pic>
        <p:nvPicPr>
          <p:cNvPr id="8" name="Picture 7">
            <a:extLst>
              <a:ext uri="{FF2B5EF4-FFF2-40B4-BE49-F238E27FC236}">
                <a16:creationId xmlns:a16="http://schemas.microsoft.com/office/drawing/2014/main" id="{F9532B30-57A7-507F-6479-D68BBE1CA296}"/>
              </a:ext>
            </a:extLst>
          </p:cNvPr>
          <p:cNvPicPr>
            <a:picLocks noChangeAspect="1"/>
          </p:cNvPicPr>
          <p:nvPr/>
        </p:nvPicPr>
        <p:blipFill rotWithShape="1">
          <a:blip r:embed="rId3"/>
          <a:srcRect t="18513" r="1" b="3708"/>
          <a:stretch/>
        </p:blipFill>
        <p:spPr>
          <a:xfrm>
            <a:off x="6191245" y="2"/>
            <a:ext cx="6000750" cy="3418853"/>
          </a:xfrm>
          <a:custGeom>
            <a:avLst/>
            <a:gdLst/>
            <a:ahLst/>
            <a:cxnLst/>
            <a:rect l="l" t="t" r="r" b="b"/>
            <a:pathLst>
              <a:path w="6000750" h="3418853">
                <a:moveTo>
                  <a:pt x="0" y="0"/>
                </a:moveTo>
                <a:lnTo>
                  <a:pt x="6000750" y="0"/>
                </a:lnTo>
                <a:lnTo>
                  <a:pt x="6000750" y="227978"/>
                </a:lnTo>
                <a:lnTo>
                  <a:pt x="6000750" y="2065168"/>
                </a:lnTo>
                <a:lnTo>
                  <a:pt x="6000750" y="3342653"/>
                </a:lnTo>
                <a:lnTo>
                  <a:pt x="3248025" y="3418853"/>
                </a:lnTo>
                <a:lnTo>
                  <a:pt x="0" y="3210852"/>
                </a:lnTo>
                <a:close/>
              </a:path>
            </a:pathLst>
          </a:custGeom>
        </p:spPr>
      </p:pic>
      <p:grpSp>
        <p:nvGrpSpPr>
          <p:cNvPr id="23" name="Group 22">
            <a:extLst>
              <a:ext uri="{FF2B5EF4-FFF2-40B4-BE49-F238E27FC236}">
                <a16:creationId xmlns:a16="http://schemas.microsoft.com/office/drawing/2014/main" id="{F9AB5DBD-0A57-4DBC-B49F-205E268F1F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24" name="Freeform: Shape 23">
              <a:extLst>
                <a:ext uri="{FF2B5EF4-FFF2-40B4-BE49-F238E27FC236}">
                  <a16:creationId xmlns:a16="http://schemas.microsoft.com/office/drawing/2014/main" id="{21DE7FF6-DA62-40A9-8F5D-F82D3020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D38D133-BB29-4B7D-AFB2-7D132F45A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E753A788-838F-05D3-03C3-69A56375A88E}"/>
              </a:ext>
            </a:extLst>
          </p:cNvPr>
          <p:cNvSpPr>
            <a:spLocks noGrp="1"/>
          </p:cNvSpPr>
          <p:nvPr>
            <p:ph idx="1"/>
          </p:nvPr>
        </p:nvSpPr>
        <p:spPr>
          <a:xfrm>
            <a:off x="5664201" y="4197093"/>
            <a:ext cx="5692774" cy="1648849"/>
          </a:xfrm>
        </p:spPr>
        <p:txBody>
          <a:bodyPr>
            <a:normAutofit/>
          </a:bodyPr>
          <a:lstStyle/>
          <a:p>
            <a:r>
              <a:rPr lang="en-US" sz="2400">
                <a:solidFill>
                  <a:schemeClr val="bg1">
                    <a:alpha val="80000"/>
                  </a:schemeClr>
                </a:solidFill>
              </a:rPr>
              <a:t>Giappone: Norikura Solar Observatory</a:t>
            </a:r>
          </a:p>
          <a:p>
            <a:r>
              <a:rPr lang="en-US" sz="2400">
                <a:solidFill>
                  <a:schemeClr val="bg1">
                    <a:alpha val="80000"/>
                  </a:schemeClr>
                </a:solidFill>
              </a:rPr>
              <a:t>2770 m a.s.l.</a:t>
            </a:r>
          </a:p>
          <a:p>
            <a:endParaRPr lang="en-US" sz="2400">
              <a:solidFill>
                <a:schemeClr val="bg1">
                  <a:alpha val="80000"/>
                </a:schemeClr>
              </a:solidFill>
            </a:endParaRPr>
          </a:p>
        </p:txBody>
      </p:sp>
      <p:sp>
        <p:nvSpPr>
          <p:cNvPr id="17" name="Date Placeholder 3">
            <a:extLst>
              <a:ext uri="{FF2B5EF4-FFF2-40B4-BE49-F238E27FC236}">
                <a16:creationId xmlns:a16="http://schemas.microsoft.com/office/drawing/2014/main" id="{C72CF139-86F7-2349-10BE-9602265AFDF3}"/>
              </a:ext>
            </a:extLst>
          </p:cNvPr>
          <p:cNvSpPr txBox="1">
            <a:spLocks/>
          </p:cNvSpPr>
          <p:nvPr/>
        </p:nvSpPr>
        <p:spPr>
          <a:xfrm>
            <a:off x="121502" y="6616445"/>
            <a:ext cx="2743200" cy="228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23 February 2024</a:t>
            </a:r>
          </a:p>
        </p:txBody>
      </p:sp>
      <p:sp>
        <p:nvSpPr>
          <p:cNvPr id="18" name="Footer Placeholder 4">
            <a:extLst>
              <a:ext uri="{FF2B5EF4-FFF2-40B4-BE49-F238E27FC236}">
                <a16:creationId xmlns:a16="http://schemas.microsoft.com/office/drawing/2014/main" id="{65250B9A-2AF3-85F3-F408-6CD616EFE343}"/>
              </a:ext>
            </a:extLst>
          </p:cNvPr>
          <p:cNvSpPr txBox="1">
            <a:spLocks/>
          </p:cNvSpPr>
          <p:nvPr/>
        </p:nvSpPr>
        <p:spPr>
          <a:xfrm>
            <a:off x="3357601" y="6616445"/>
            <a:ext cx="5476799" cy="2286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ACROMASS kick-off meeting - L. Bonechi (INFN Firenze)</a:t>
            </a:r>
          </a:p>
        </p:txBody>
      </p:sp>
      <p:sp>
        <p:nvSpPr>
          <p:cNvPr id="19" name="Slide Number Placeholder 5">
            <a:extLst>
              <a:ext uri="{FF2B5EF4-FFF2-40B4-BE49-F238E27FC236}">
                <a16:creationId xmlns:a16="http://schemas.microsoft.com/office/drawing/2014/main" id="{7220D3DA-E946-82F4-542C-481FA4AC0FEC}"/>
              </a:ext>
            </a:extLst>
          </p:cNvPr>
          <p:cNvSpPr txBox="1">
            <a:spLocks/>
          </p:cNvSpPr>
          <p:nvPr/>
        </p:nvSpPr>
        <p:spPr>
          <a:xfrm>
            <a:off x="9339651" y="6616445"/>
            <a:ext cx="2743200" cy="2286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581369-FC2F-4B0C-936F-3A4AD98AE2A2}" type="slidenum">
              <a:rPr lang="en-US" smtClean="0">
                <a:solidFill>
                  <a:schemeClr val="bg1"/>
                </a:solidFill>
              </a:rPr>
              <a:pPr/>
              <a:t>44</a:t>
            </a:fld>
            <a:endParaRPr lang="en-US">
              <a:solidFill>
                <a:schemeClr val="bg1"/>
              </a:solidFill>
            </a:endParaRPr>
          </a:p>
        </p:txBody>
      </p:sp>
    </p:spTree>
    <p:extLst>
      <p:ext uri="{BB962C8B-B14F-4D97-AF65-F5344CB8AC3E}">
        <p14:creationId xmlns:p14="http://schemas.microsoft.com/office/powerpoint/2010/main" val="34632742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7610D1-F780-D779-0D3E-684BC63D5C0B}"/>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3ECE5B0-13FC-EDDB-4EA7-C604F2DD91BD}"/>
              </a:ext>
            </a:extLst>
          </p:cNvPr>
          <p:cNvSpPr>
            <a:spLocks noGrp="1"/>
          </p:cNvSpPr>
          <p:nvPr>
            <p:ph type="title"/>
          </p:nvPr>
        </p:nvSpPr>
        <p:spPr>
          <a:xfrm>
            <a:off x="838200" y="4669978"/>
            <a:ext cx="4391024" cy="1173700"/>
          </a:xfrm>
        </p:spPr>
        <p:txBody>
          <a:bodyPr anchor="t">
            <a:normAutofit/>
          </a:bodyPr>
          <a:lstStyle/>
          <a:p>
            <a:r>
              <a:rPr lang="it-IT" sz="3700">
                <a:solidFill>
                  <a:schemeClr val="bg1"/>
                </a:solidFill>
              </a:rPr>
              <a:t>Manifestazioni d’interesse</a:t>
            </a:r>
            <a:endParaRPr lang="en-US" sz="3700">
              <a:solidFill>
                <a:schemeClr val="bg1"/>
              </a:solidFill>
            </a:endParaRPr>
          </a:p>
        </p:txBody>
      </p:sp>
      <p:pic>
        <p:nvPicPr>
          <p:cNvPr id="12" name="Picture 11">
            <a:extLst>
              <a:ext uri="{FF2B5EF4-FFF2-40B4-BE49-F238E27FC236}">
                <a16:creationId xmlns:a16="http://schemas.microsoft.com/office/drawing/2014/main" id="{6607E0B3-677B-ACBC-7D8C-8ACE6DE7950B}"/>
              </a:ext>
            </a:extLst>
          </p:cNvPr>
          <p:cNvPicPr>
            <a:picLocks noChangeAspect="1"/>
          </p:cNvPicPr>
          <p:nvPr/>
        </p:nvPicPr>
        <p:blipFill rotWithShape="1">
          <a:blip r:embed="rId2"/>
          <a:srcRect l="21366" r="17932" b="-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10" name="Picture 9">
            <a:extLst>
              <a:ext uri="{FF2B5EF4-FFF2-40B4-BE49-F238E27FC236}">
                <a16:creationId xmlns:a16="http://schemas.microsoft.com/office/drawing/2014/main" id="{0FA4CF7F-B220-92D7-3267-9FB13656D431}"/>
              </a:ext>
            </a:extLst>
          </p:cNvPr>
          <p:cNvPicPr>
            <a:picLocks noChangeAspect="1"/>
          </p:cNvPicPr>
          <p:nvPr/>
        </p:nvPicPr>
        <p:blipFill rotWithShape="1">
          <a:blip r:embed="rId3"/>
          <a:srcRect l="3540" r="18895" b="4"/>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2" name="Picture 1">
            <a:extLst>
              <a:ext uri="{FF2B5EF4-FFF2-40B4-BE49-F238E27FC236}">
                <a16:creationId xmlns:a16="http://schemas.microsoft.com/office/drawing/2014/main" id="{BAAB913E-82D4-562D-C84F-F8E6E6CF9CC9}"/>
              </a:ext>
            </a:extLst>
          </p:cNvPr>
          <p:cNvPicPr>
            <a:picLocks noChangeAspect="1"/>
          </p:cNvPicPr>
          <p:nvPr/>
        </p:nvPicPr>
        <p:blipFill rotWithShape="1">
          <a:blip r:embed="rId4"/>
          <a:srcRect l="28587" r="18519" b="2"/>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24" name="Group 2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5" name="Freeform: Shape 2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C805CFE4-5EAF-28CF-4BE6-FD6CAE05A5E3}"/>
              </a:ext>
            </a:extLst>
          </p:cNvPr>
          <p:cNvSpPr>
            <a:spLocks noGrp="1"/>
          </p:cNvSpPr>
          <p:nvPr>
            <p:ph idx="1"/>
          </p:nvPr>
        </p:nvSpPr>
        <p:spPr>
          <a:xfrm>
            <a:off x="5664201" y="4766267"/>
            <a:ext cx="5692774" cy="1077411"/>
          </a:xfrm>
        </p:spPr>
        <p:txBody>
          <a:bodyPr>
            <a:normAutofit/>
          </a:bodyPr>
          <a:lstStyle/>
          <a:p>
            <a:r>
              <a:rPr lang="en-US" sz="2400">
                <a:solidFill>
                  <a:schemeClr val="bg1">
                    <a:alpha val="80000"/>
                  </a:schemeClr>
                </a:solidFill>
              </a:rPr>
              <a:t>Bolivia: Chakaltaya Observatory</a:t>
            </a:r>
          </a:p>
          <a:p>
            <a:r>
              <a:rPr lang="en-US" sz="2400">
                <a:solidFill>
                  <a:schemeClr val="bg1">
                    <a:alpha val="80000"/>
                  </a:schemeClr>
                </a:solidFill>
              </a:rPr>
              <a:t>5240 m a.s.l.</a:t>
            </a:r>
          </a:p>
          <a:p>
            <a:endParaRPr lang="en-US" sz="2400">
              <a:solidFill>
                <a:schemeClr val="bg1">
                  <a:alpha val="80000"/>
                </a:schemeClr>
              </a:solidFill>
            </a:endParaRPr>
          </a:p>
        </p:txBody>
      </p:sp>
      <p:sp>
        <p:nvSpPr>
          <p:cNvPr id="13" name="Date Placeholder 3">
            <a:extLst>
              <a:ext uri="{FF2B5EF4-FFF2-40B4-BE49-F238E27FC236}">
                <a16:creationId xmlns:a16="http://schemas.microsoft.com/office/drawing/2014/main" id="{FF516D64-BAA4-7889-1081-0547AC5ADC8B}"/>
              </a:ext>
            </a:extLst>
          </p:cNvPr>
          <p:cNvSpPr txBox="1">
            <a:spLocks/>
          </p:cNvSpPr>
          <p:nvPr/>
        </p:nvSpPr>
        <p:spPr>
          <a:xfrm>
            <a:off x="121502" y="6616445"/>
            <a:ext cx="2743200" cy="22860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23 February 2024</a:t>
            </a:r>
          </a:p>
        </p:txBody>
      </p:sp>
      <p:sp>
        <p:nvSpPr>
          <p:cNvPr id="14" name="Footer Placeholder 4">
            <a:extLst>
              <a:ext uri="{FF2B5EF4-FFF2-40B4-BE49-F238E27FC236}">
                <a16:creationId xmlns:a16="http://schemas.microsoft.com/office/drawing/2014/main" id="{4B73A80A-10FC-1EDF-1F7D-27D457CCB43E}"/>
              </a:ext>
            </a:extLst>
          </p:cNvPr>
          <p:cNvSpPr>
            <a:spLocks noGrp="1"/>
          </p:cNvSpPr>
          <p:nvPr>
            <p:ph type="ftr" sz="quarter" idx="11"/>
          </p:nvPr>
        </p:nvSpPr>
        <p:spPr>
          <a:xfrm>
            <a:off x="3357601" y="6616445"/>
            <a:ext cx="5476799" cy="228600"/>
          </a:xfrm>
        </p:spPr>
        <p:txBody>
          <a:bodyPr/>
          <a:lstStyle/>
          <a:p>
            <a:r>
              <a:rPr lang="en-US">
                <a:solidFill>
                  <a:schemeClr val="bg1"/>
                </a:solidFill>
              </a:rPr>
              <a:t>ACROMASS kick-off meeting - L. Bonechi (INFN Firenze)</a:t>
            </a:r>
          </a:p>
        </p:txBody>
      </p:sp>
      <p:sp>
        <p:nvSpPr>
          <p:cNvPr id="15" name="Slide Number Placeholder 5">
            <a:extLst>
              <a:ext uri="{FF2B5EF4-FFF2-40B4-BE49-F238E27FC236}">
                <a16:creationId xmlns:a16="http://schemas.microsoft.com/office/drawing/2014/main" id="{90F4E410-7AEF-E66C-3361-5A945C082EA7}"/>
              </a:ext>
            </a:extLst>
          </p:cNvPr>
          <p:cNvSpPr>
            <a:spLocks noGrp="1"/>
          </p:cNvSpPr>
          <p:nvPr>
            <p:ph type="sldNum" sz="quarter" idx="12"/>
          </p:nvPr>
        </p:nvSpPr>
        <p:spPr>
          <a:xfrm>
            <a:off x="9339651" y="6616445"/>
            <a:ext cx="2743200" cy="228600"/>
          </a:xfrm>
        </p:spPr>
        <p:txBody>
          <a:bodyPr/>
          <a:lstStyle/>
          <a:p>
            <a:fld id="{53581369-FC2F-4B0C-936F-3A4AD98AE2A2}" type="slidenum">
              <a:rPr lang="en-US" smtClean="0">
                <a:solidFill>
                  <a:schemeClr val="bg1"/>
                </a:solidFill>
              </a:rPr>
              <a:t>45</a:t>
            </a:fld>
            <a:endParaRPr lang="en-US">
              <a:solidFill>
                <a:schemeClr val="bg1"/>
              </a:solidFill>
            </a:endParaRPr>
          </a:p>
        </p:txBody>
      </p:sp>
    </p:spTree>
    <p:extLst>
      <p:ext uri="{BB962C8B-B14F-4D97-AF65-F5344CB8AC3E}">
        <p14:creationId xmlns:p14="http://schemas.microsoft.com/office/powerpoint/2010/main" val="1018148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F1EC-C111-E2B4-0D1B-EA53BEF15559}"/>
              </a:ext>
            </a:extLst>
          </p:cNvPr>
          <p:cNvSpPr>
            <a:spLocks noGrp="1"/>
          </p:cNvSpPr>
          <p:nvPr>
            <p:ph type="title"/>
          </p:nvPr>
        </p:nvSpPr>
        <p:spPr>
          <a:xfrm>
            <a:off x="1764957" y="2552271"/>
            <a:ext cx="7292546" cy="1325563"/>
          </a:xfrm>
        </p:spPr>
        <p:txBody>
          <a:bodyPr/>
          <a:lstStyle/>
          <a:p>
            <a:r>
              <a:rPr lang="en-US"/>
              <a:t>Conclusioni – summary (?)</a:t>
            </a:r>
          </a:p>
        </p:txBody>
      </p:sp>
      <p:sp>
        <p:nvSpPr>
          <p:cNvPr id="4" name="Date Placeholder 3">
            <a:extLst>
              <a:ext uri="{FF2B5EF4-FFF2-40B4-BE49-F238E27FC236}">
                <a16:creationId xmlns:a16="http://schemas.microsoft.com/office/drawing/2014/main" id="{183026F9-8AF2-A580-372B-8262196D51B2}"/>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B637A5E4-2D94-F870-9122-52CE0E680074}"/>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4FF4F2EA-482E-6CB6-5FCA-B258AF79405C}"/>
              </a:ext>
            </a:extLst>
          </p:cNvPr>
          <p:cNvSpPr>
            <a:spLocks noGrp="1"/>
          </p:cNvSpPr>
          <p:nvPr>
            <p:ph type="sldNum" sz="quarter" idx="12"/>
          </p:nvPr>
        </p:nvSpPr>
        <p:spPr/>
        <p:txBody>
          <a:bodyPr/>
          <a:lstStyle/>
          <a:p>
            <a:fld id="{53581369-FC2F-4B0C-936F-3A4AD98AE2A2}" type="slidenum">
              <a:rPr lang="en-US" smtClean="0"/>
              <a:t>46</a:t>
            </a:fld>
            <a:endParaRPr lang="en-US"/>
          </a:p>
        </p:txBody>
      </p:sp>
    </p:spTree>
    <p:extLst>
      <p:ext uri="{BB962C8B-B14F-4D97-AF65-F5344CB8AC3E}">
        <p14:creationId xmlns:p14="http://schemas.microsoft.com/office/powerpoint/2010/main" val="33414927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E8D10-9DF0-C5EC-E050-53B07EB57FCB}"/>
              </a:ext>
            </a:extLst>
          </p:cNvPr>
          <p:cNvSpPr>
            <a:spLocks noGrp="1"/>
          </p:cNvSpPr>
          <p:nvPr>
            <p:ph type="title"/>
          </p:nvPr>
        </p:nvSpPr>
        <p:spPr>
          <a:xfrm>
            <a:off x="2762655" y="2651125"/>
            <a:ext cx="5137826" cy="1325563"/>
          </a:xfrm>
        </p:spPr>
        <p:txBody>
          <a:bodyPr>
            <a:normAutofit/>
          </a:bodyPr>
          <a:lstStyle/>
          <a:p>
            <a:r>
              <a:rPr lang="en-US" sz="6600"/>
              <a:t>BACKUP</a:t>
            </a:r>
          </a:p>
        </p:txBody>
      </p:sp>
      <p:sp>
        <p:nvSpPr>
          <p:cNvPr id="3" name="Date Placeholder 2">
            <a:extLst>
              <a:ext uri="{FF2B5EF4-FFF2-40B4-BE49-F238E27FC236}">
                <a16:creationId xmlns:a16="http://schemas.microsoft.com/office/drawing/2014/main" id="{70271979-5CA1-5AD1-49B7-5D5A02E5F23D}"/>
              </a:ext>
            </a:extLst>
          </p:cNvPr>
          <p:cNvSpPr>
            <a:spLocks noGrp="1"/>
          </p:cNvSpPr>
          <p:nvPr>
            <p:ph type="dt" sz="half" idx="10"/>
          </p:nvPr>
        </p:nvSpPr>
        <p:spPr/>
        <p:txBody>
          <a:bodyPr/>
          <a:lstStyle/>
          <a:p>
            <a:r>
              <a:rPr lang="en-US"/>
              <a:t>23 February 2024</a:t>
            </a:r>
          </a:p>
        </p:txBody>
      </p:sp>
      <p:sp>
        <p:nvSpPr>
          <p:cNvPr id="4" name="Footer Placeholder 3">
            <a:extLst>
              <a:ext uri="{FF2B5EF4-FFF2-40B4-BE49-F238E27FC236}">
                <a16:creationId xmlns:a16="http://schemas.microsoft.com/office/drawing/2014/main" id="{43FAFF72-8B17-F122-57E0-CABCC7F9AAF0}"/>
              </a:ext>
            </a:extLst>
          </p:cNvPr>
          <p:cNvSpPr>
            <a:spLocks noGrp="1"/>
          </p:cNvSpPr>
          <p:nvPr>
            <p:ph type="ftr" sz="quarter" idx="11"/>
          </p:nvPr>
        </p:nvSpPr>
        <p:spPr/>
        <p:txBody>
          <a:bodyPr/>
          <a:lstStyle/>
          <a:p>
            <a:r>
              <a:rPr lang="en-US"/>
              <a:t>ACROMASS kick-off meeting - L. Bonechi (INFN Firenze)</a:t>
            </a:r>
          </a:p>
        </p:txBody>
      </p:sp>
      <p:sp>
        <p:nvSpPr>
          <p:cNvPr id="5" name="Slide Number Placeholder 4">
            <a:extLst>
              <a:ext uri="{FF2B5EF4-FFF2-40B4-BE49-F238E27FC236}">
                <a16:creationId xmlns:a16="http://schemas.microsoft.com/office/drawing/2014/main" id="{B0E3394A-A3E4-2A88-96A0-128EE218018A}"/>
              </a:ext>
            </a:extLst>
          </p:cNvPr>
          <p:cNvSpPr>
            <a:spLocks noGrp="1"/>
          </p:cNvSpPr>
          <p:nvPr>
            <p:ph type="sldNum" sz="quarter" idx="12"/>
          </p:nvPr>
        </p:nvSpPr>
        <p:spPr/>
        <p:txBody>
          <a:bodyPr/>
          <a:lstStyle/>
          <a:p>
            <a:fld id="{53581369-FC2F-4B0C-936F-3A4AD98AE2A2}" type="slidenum">
              <a:rPr lang="en-US" smtClean="0"/>
              <a:t>47</a:t>
            </a:fld>
            <a:endParaRPr lang="en-US"/>
          </a:p>
        </p:txBody>
      </p:sp>
    </p:spTree>
    <p:extLst>
      <p:ext uri="{BB962C8B-B14F-4D97-AF65-F5344CB8AC3E}">
        <p14:creationId xmlns:p14="http://schemas.microsoft.com/office/powerpoint/2010/main" val="3783670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638A-50AF-CFF0-253E-466E8FDE35D7}"/>
              </a:ext>
            </a:extLst>
          </p:cNvPr>
          <p:cNvSpPr>
            <a:spLocks noGrp="1"/>
          </p:cNvSpPr>
          <p:nvPr>
            <p:ph type="title"/>
          </p:nvPr>
        </p:nvSpPr>
        <p:spPr>
          <a:xfrm>
            <a:off x="639097" y="280321"/>
            <a:ext cx="11248103" cy="1325563"/>
          </a:xfrm>
        </p:spPr>
        <p:txBody>
          <a:bodyPr>
            <a:normAutofit/>
          </a:bodyPr>
          <a:lstStyle/>
          <a:p>
            <a:r>
              <a:rPr lang="it-IT" sz="3600"/>
              <a:t>Interest for a precise study of </a:t>
            </a:r>
            <a:r>
              <a:rPr lang="it-IT" sz="3600">
                <a:sym typeface="Symbol" panose="05050102010706020507" pitchFamily="18" charset="2"/>
              </a:rPr>
              <a:t> spectra and angular distributions for neutrino physics research</a:t>
            </a:r>
            <a:endParaRPr lang="en-US" sz="36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110D8-7256-D96D-B483-905BDE3E5204}"/>
                  </a:ext>
                </a:extLst>
              </p:cNvPr>
              <p:cNvSpPr>
                <a:spLocks noGrp="1"/>
              </p:cNvSpPr>
              <p:nvPr>
                <p:ph idx="1"/>
              </p:nvPr>
            </p:nvSpPr>
            <p:spPr>
              <a:xfrm>
                <a:off x="1034143" y="1752600"/>
                <a:ext cx="10105103" cy="4463143"/>
              </a:xfrm>
            </p:spPr>
            <p:txBody>
              <a:bodyPr>
                <a:normAutofit/>
              </a:bodyPr>
              <a:lstStyle/>
              <a:p>
                <a:pPr marL="0" indent="0" algn="just">
                  <a:buNone/>
                </a:pPr>
                <a:r>
                  <a:rPr lang="it-IT" b="1" u="sng">
                    <a:latin typeface="+mj-lt"/>
                  </a:rPr>
                  <a:t>Main points from the paper by Honda et al. (2019)</a:t>
                </a:r>
                <a:endParaRPr lang="en-US" sz="2000">
                  <a:latin typeface="+mj-lt"/>
                </a:endParaRPr>
              </a:p>
              <a:p>
                <a:pPr algn="just"/>
                <a:r>
                  <a:rPr lang="en-US" sz="2000">
                    <a:latin typeface="+mj-lt"/>
                  </a:rPr>
                  <a:t>Knowledge of the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𝜈</m:t>
                        </m:r>
                      </m:e>
                      <m:sub>
                        <m:r>
                          <a:rPr lang="en-US" sz="2000" i="1" smtClean="0">
                            <a:latin typeface="Cambria Math" panose="02040503050406030204" pitchFamily="18" charset="0"/>
                            <a:ea typeface="Cambria Math" panose="02040503050406030204" pitchFamily="18" charset="0"/>
                          </a:rPr>
                          <m:t>𝜇</m:t>
                        </m:r>
                      </m:sub>
                    </m:sSub>
                  </m:oMath>
                </a14:m>
                <a:r>
                  <a:rPr lang="en-US" sz="2000">
                    <a:latin typeface="+mj-lt"/>
                  </a:rPr>
                  <a:t> flux,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𝜙</m:t>
                        </m:r>
                      </m:e>
                      <m:sub>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smtClean="0">
                                <a:latin typeface="Cambria Math" panose="02040503050406030204" pitchFamily="18" charset="0"/>
                                <a:ea typeface="Cambria Math" panose="02040503050406030204" pitchFamily="18" charset="0"/>
                              </a:rPr>
                              <m:t>𝜇</m:t>
                            </m:r>
                          </m:sub>
                        </m:sSub>
                      </m:sub>
                    </m:sSub>
                  </m:oMath>
                </a14:m>
                <a:r>
                  <a:rPr lang="en-US" sz="2000">
                    <a:latin typeface="+mj-lt"/>
                  </a:rPr>
                  <a:t>, for </a:t>
                </a:r>
                <a14:m>
                  <m:oMath xmlns:m="http://schemas.openxmlformats.org/officeDocument/2006/math">
                    <m:sSub>
                      <m:sSubPr>
                        <m:ctrlPr>
                          <a:rPr lang="en-US" sz="2000" i="1" smtClean="0">
                            <a:latin typeface="Cambria Math" panose="02040503050406030204" pitchFamily="18" charset="0"/>
                          </a:rPr>
                        </m:ctrlPr>
                      </m:sSubPr>
                      <m:e>
                        <m:r>
                          <a:rPr lang="it-IT" sz="2000" b="0" i="1" smtClean="0">
                            <a:latin typeface="Cambria Math" panose="02040503050406030204" pitchFamily="18" charset="0"/>
                          </a:rPr>
                          <m:t>𝐸</m:t>
                        </m:r>
                      </m:e>
                      <m:sub>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i="1" smtClean="0">
                                <a:latin typeface="Cambria Math" panose="02040503050406030204" pitchFamily="18" charset="0"/>
                                <a:ea typeface="Cambria Math" panose="02040503050406030204" pitchFamily="18" charset="0"/>
                              </a:rPr>
                              <m:t>𝜇</m:t>
                            </m:r>
                          </m:sub>
                        </m:sSub>
                      </m:sub>
                    </m:sSub>
                    <m:r>
                      <a:rPr lang="it-IT" sz="2000" b="0" i="1" smtClean="0">
                        <a:latin typeface="Cambria Math" panose="02040503050406030204" pitchFamily="18" charset="0"/>
                      </a:rPr>
                      <m:t>&lt;1 </m:t>
                    </m:r>
                    <m:r>
                      <m:rPr>
                        <m:nor/>
                      </m:rPr>
                      <a:rPr lang="it-IT" sz="2000" b="0" i="0" smtClean="0">
                        <a:latin typeface="Cambria Math" panose="02040503050406030204" pitchFamily="18" charset="0"/>
                      </a:rPr>
                      <m:t>GeV</m:t>
                    </m:r>
                  </m:oMath>
                </a14:m>
                <a:r>
                  <a:rPr lang="en-US" sz="2000">
                    <a:latin typeface="+mj-lt"/>
                  </a:rPr>
                  <a:t> is important for a precision study of the </a:t>
                </a:r>
                <a:r>
                  <a:rPr lang="en-US" sz="2000" b="1">
                    <a:solidFill>
                      <a:srgbClr val="FF0000"/>
                    </a:solidFill>
                    <a:latin typeface="+mj-lt"/>
                  </a:rPr>
                  <a:t>neutrino oscillation parameters</a:t>
                </a:r>
                <a:r>
                  <a:rPr lang="en-US" sz="2000">
                    <a:latin typeface="+mj-lt"/>
                  </a:rPr>
                  <a:t> </a:t>
                </a:r>
              </a:p>
              <a:p>
                <a:pPr algn="just"/>
                <a:r>
                  <a:rPr lang="en-US" sz="2000">
                    <a:latin typeface="+mj-lt"/>
                  </a:rPr>
                  <a:t>The Honda SK and HK group uses a custom simulation based on </a:t>
                </a:r>
                <a:r>
                  <a:rPr lang="en-US" sz="2000" b="1">
                    <a:solidFill>
                      <a:srgbClr val="FF0000"/>
                    </a:solidFill>
                    <a:latin typeface="+mj-lt"/>
                  </a:rPr>
                  <a:t>Monte Carlo techniques to evaluate the </a:t>
                </a:r>
                <a14:m>
                  <m:oMath xmlns:m="http://schemas.openxmlformats.org/officeDocument/2006/math">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𝝂</m:t>
                        </m:r>
                      </m:e>
                      <m:sub>
                        <m:r>
                          <a:rPr lang="en-US" sz="2000" b="1" i="1" smtClean="0">
                            <a:solidFill>
                              <a:srgbClr val="FF0000"/>
                            </a:solidFill>
                            <a:latin typeface="Cambria Math" panose="02040503050406030204" pitchFamily="18" charset="0"/>
                            <a:ea typeface="Cambria Math" panose="02040503050406030204" pitchFamily="18" charset="0"/>
                          </a:rPr>
                          <m:t>𝝁</m:t>
                        </m:r>
                      </m:sub>
                    </m:sSub>
                  </m:oMath>
                </a14:m>
                <a:r>
                  <a:rPr lang="en-US" sz="2000" b="1">
                    <a:solidFill>
                      <a:srgbClr val="FF0000"/>
                    </a:solidFill>
                    <a:latin typeface="+mj-lt"/>
                  </a:rPr>
                  <a:t> flux</a:t>
                </a:r>
                <a:r>
                  <a:rPr lang="en-US" sz="2000">
                    <a:solidFill>
                      <a:srgbClr val="FF0000"/>
                    </a:solidFill>
                    <a:latin typeface="+mj-lt"/>
                  </a:rPr>
                  <a:t> </a:t>
                </a:r>
                <a:r>
                  <a:rPr lang="en-US" sz="2000">
                    <a:latin typeface="+mj-lt"/>
                  </a:rPr>
                  <a:t>at the altitude of interest</a:t>
                </a:r>
              </a:p>
              <a:p>
                <a:pPr algn="just"/>
                <a:r>
                  <a:rPr lang="en-US" sz="2000">
                    <a:latin typeface="+mj-lt"/>
                  </a:rPr>
                  <a:t>The hadronic interaction model(s) used in the simulation is(are) </a:t>
                </a:r>
                <a:r>
                  <a:rPr lang="en-US" sz="2000" b="1">
                    <a:solidFill>
                      <a:srgbClr val="FF0000"/>
                    </a:solidFill>
                    <a:latin typeface="+mj-lt"/>
                  </a:rPr>
                  <a:t>calibrated using existing data of the atmospheric muon spectra</a:t>
                </a:r>
              </a:p>
              <a:p>
                <a:pPr lvl="1" algn="just"/>
                <a:r>
                  <a:rPr lang="en-US" sz="1600">
                    <a:latin typeface="+mj-lt"/>
                  </a:rPr>
                  <a:t>the best performance is obtained with </a:t>
                </a:r>
                <a:r>
                  <a:rPr lang="en-US" sz="1600" b="1">
                    <a:solidFill>
                      <a:srgbClr val="FF0000"/>
                    </a:solidFill>
                    <a:latin typeface="+mj-lt"/>
                  </a:rPr>
                  <a:t>measurements down to low momentum in the high mountains</a:t>
                </a:r>
              </a:p>
              <a:p>
                <a:pPr algn="just"/>
                <a:r>
                  <a:rPr lang="en-US" sz="2000">
                    <a:latin typeface="+mj-lt"/>
                  </a:rPr>
                  <a:t>Not many measurements are reported in the literature of the absolute atmospheric muon spectra, many of which date back to the 1960s and 1970s; in particular </a:t>
                </a:r>
                <a:r>
                  <a:rPr lang="en-US" sz="2000" b="1">
                    <a:solidFill>
                      <a:srgbClr val="FF0000"/>
                    </a:solidFill>
                    <a:latin typeface="+mj-lt"/>
                  </a:rPr>
                  <a:t>no systematic study of atmospheric muon spectra can be found</a:t>
                </a:r>
                <a:r>
                  <a:rPr lang="en-US" sz="2000">
                    <a:latin typeface="+mj-lt"/>
                  </a:rPr>
                  <a:t>, but usually the measurements are single measurements done at different locations/altitudes, in different momentum and angular ranges, with different detectors and in different phases of the solar modulation</a:t>
                </a:r>
              </a:p>
            </p:txBody>
          </p:sp>
        </mc:Choice>
        <mc:Fallback xmlns="">
          <p:sp>
            <p:nvSpPr>
              <p:cNvPr id="3" name="Content Placeholder 2">
                <a:extLst>
                  <a:ext uri="{FF2B5EF4-FFF2-40B4-BE49-F238E27FC236}">
                    <a16:creationId xmlns:a16="http://schemas.microsoft.com/office/drawing/2014/main" id="{7D9110D8-7256-D96D-B483-905BDE3E5204}"/>
                  </a:ext>
                </a:extLst>
              </p:cNvPr>
              <p:cNvSpPr>
                <a:spLocks noGrp="1" noRot="1" noChangeAspect="1" noMove="1" noResize="1" noEditPoints="1" noAdjustHandles="1" noChangeArrowheads="1" noChangeShapeType="1" noTextEdit="1"/>
              </p:cNvSpPr>
              <p:nvPr>
                <p:ph idx="1"/>
              </p:nvPr>
            </p:nvSpPr>
            <p:spPr>
              <a:xfrm>
                <a:off x="1034143" y="1752600"/>
                <a:ext cx="10105103" cy="4463143"/>
              </a:xfrm>
              <a:blipFill>
                <a:blip r:embed="rId2"/>
                <a:stretch>
                  <a:fillRect l="-1267" t="-2322" r="-664"/>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EF33E065-FEEE-23F5-4EF5-21DD4B930D2E}"/>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3BE1F293-E309-12E3-6038-469666520EF3}"/>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FC09C299-F650-A601-6A2A-E5F42375F704}"/>
              </a:ext>
            </a:extLst>
          </p:cNvPr>
          <p:cNvSpPr>
            <a:spLocks noGrp="1"/>
          </p:cNvSpPr>
          <p:nvPr>
            <p:ph type="sldNum" sz="quarter" idx="12"/>
          </p:nvPr>
        </p:nvSpPr>
        <p:spPr/>
        <p:txBody>
          <a:bodyPr/>
          <a:lstStyle/>
          <a:p>
            <a:fld id="{53581369-FC2F-4B0C-936F-3A4AD98AE2A2}" type="slidenum">
              <a:rPr lang="en-US" smtClean="0"/>
              <a:t>48</a:t>
            </a:fld>
            <a:endParaRPr lang="en-US"/>
          </a:p>
        </p:txBody>
      </p:sp>
    </p:spTree>
    <p:extLst>
      <p:ext uri="{BB962C8B-B14F-4D97-AF65-F5344CB8AC3E}">
        <p14:creationId xmlns:p14="http://schemas.microsoft.com/office/powerpoint/2010/main" val="1170351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638A-50AF-CFF0-253E-466E8FDE35D7}"/>
              </a:ext>
            </a:extLst>
          </p:cNvPr>
          <p:cNvSpPr>
            <a:spLocks noGrp="1"/>
          </p:cNvSpPr>
          <p:nvPr>
            <p:ph type="title"/>
          </p:nvPr>
        </p:nvSpPr>
        <p:spPr>
          <a:xfrm>
            <a:off x="639097" y="280321"/>
            <a:ext cx="11248103" cy="1325563"/>
          </a:xfrm>
        </p:spPr>
        <p:txBody>
          <a:bodyPr>
            <a:normAutofit/>
          </a:bodyPr>
          <a:lstStyle/>
          <a:p>
            <a:r>
              <a:rPr lang="it-IT" sz="3600"/>
              <a:t>Interest for a precise study of </a:t>
            </a:r>
            <a:r>
              <a:rPr lang="it-IT" sz="3600">
                <a:sym typeface="Symbol" panose="05050102010706020507" pitchFamily="18" charset="2"/>
              </a:rPr>
              <a:t> spectra and angular distributions for neutrino physics research</a:t>
            </a:r>
            <a:endParaRPr lang="en-US" sz="36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110D8-7256-D96D-B483-905BDE3E5204}"/>
                  </a:ext>
                </a:extLst>
              </p:cNvPr>
              <p:cNvSpPr>
                <a:spLocks noGrp="1"/>
              </p:cNvSpPr>
              <p:nvPr>
                <p:ph idx="1"/>
              </p:nvPr>
            </p:nvSpPr>
            <p:spPr>
              <a:xfrm>
                <a:off x="838200" y="1825625"/>
                <a:ext cx="10105103" cy="4351338"/>
              </a:xfrm>
            </p:spPr>
            <p:txBody>
              <a:bodyPr>
                <a:normAutofit/>
              </a:bodyPr>
              <a:lstStyle/>
              <a:p>
                <a:pPr marL="0" indent="0" algn="just">
                  <a:buNone/>
                </a:pPr>
                <a:r>
                  <a:rPr lang="it-IT" b="1" u="sng">
                    <a:latin typeface="+mj-lt"/>
                  </a:rPr>
                  <a:t>Main goals of ACROMASS (based on the paper by Honda et al., 2019)</a:t>
                </a:r>
                <a:endParaRPr lang="en-US" sz="2000">
                  <a:latin typeface="+mj-lt"/>
                </a:endParaRPr>
              </a:p>
              <a:p>
                <a:pPr algn="just">
                  <a:lnSpc>
                    <a:spcPct val="150000"/>
                  </a:lnSpc>
                </a:pPr>
                <a:r>
                  <a:rPr lang="en-US" sz="2000" b="1" u="sng">
                    <a:latin typeface="+mj-lt"/>
                    <a:sym typeface="Wingdings" panose="05000000000000000000" pitchFamily="2" charset="2"/>
                  </a:rPr>
                  <a:t>GOAL 1</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measurement of the muon spectra with a precision </a:t>
                </a:r>
                <a14:m>
                  <m:oMath xmlns:m="http://schemas.openxmlformats.org/officeDocument/2006/math">
                    <m:d>
                      <m:dPr>
                        <m:begChr m:val="|"/>
                        <m:endChr m:val="|"/>
                        <m:ctrlPr>
                          <a:rPr lang="en-US" sz="2000" b="1" i="1" smtClean="0">
                            <a:solidFill>
                              <a:srgbClr val="FF0000"/>
                            </a:solidFill>
                            <a:latin typeface="Cambria Math" panose="02040503050406030204" pitchFamily="18" charset="0"/>
                          </a:rPr>
                        </m:ctrlPr>
                      </m:dPr>
                      <m:e>
                        <m:f>
                          <m:fPr>
                            <m:ctrlPr>
                              <a:rPr lang="en-US"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ea typeface="Cambria Math" panose="02040503050406030204" pitchFamily="18" charset="0"/>
                              </a:rPr>
                              <m:t>∆</m:t>
                            </m:r>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smtClean="0">
                                    <a:solidFill>
                                      <a:srgbClr val="FF0000"/>
                                    </a:solidFill>
                                    <a:latin typeface="Cambria Math" panose="02040503050406030204" pitchFamily="18" charset="0"/>
                                    <a:ea typeface="Cambria Math" panose="02040503050406030204" pitchFamily="18" charset="0"/>
                                  </a:rPr>
                                  <m:t>𝝓</m:t>
                                </m:r>
                              </m:e>
                              <m:sub>
                                <m:r>
                                  <a:rPr lang="en-US" sz="2000" b="1" i="1" smtClean="0">
                                    <a:solidFill>
                                      <a:srgbClr val="FF0000"/>
                                    </a:solidFill>
                                    <a:latin typeface="Cambria Math" panose="02040503050406030204" pitchFamily="18" charset="0"/>
                                    <a:ea typeface="Cambria Math" panose="02040503050406030204" pitchFamily="18" charset="0"/>
                                  </a:rPr>
                                  <m:t>𝝁</m:t>
                                </m:r>
                              </m:sub>
                            </m:sSub>
                          </m:num>
                          <m:den>
                            <m:sSub>
                              <m:sSubPr>
                                <m:ctrlPr>
                                  <a:rPr lang="en-US" sz="2000" b="1" i="1">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𝝓</m:t>
                                </m:r>
                              </m:e>
                              <m:sub>
                                <m:r>
                                  <a:rPr lang="en-US" sz="2000" b="1" i="1">
                                    <a:solidFill>
                                      <a:srgbClr val="FF0000"/>
                                    </a:solidFill>
                                    <a:latin typeface="Cambria Math" panose="02040503050406030204" pitchFamily="18" charset="0"/>
                                    <a:ea typeface="Cambria Math" panose="02040503050406030204" pitchFamily="18" charset="0"/>
                                  </a:rPr>
                                  <m:t>𝝁</m:t>
                                </m:r>
                              </m:sub>
                            </m:sSub>
                          </m:den>
                        </m:f>
                      </m:e>
                    </m:d>
                    <m:r>
                      <a:rPr lang="it-IT" sz="2000" b="1" i="1">
                        <a:solidFill>
                          <a:srgbClr val="FF0000"/>
                        </a:solidFill>
                        <a:latin typeface="Cambria Math" panose="02040503050406030204" pitchFamily="18" charset="0"/>
                        <a:ea typeface="Cambria Math" panose="02040503050406030204" pitchFamily="18" charset="0"/>
                      </a:rPr>
                      <m:t>≤</m:t>
                    </m:r>
                    <m:r>
                      <a:rPr lang="it-IT" sz="2000" b="1" i="1" smtClean="0">
                        <a:solidFill>
                          <a:srgbClr val="FF0000"/>
                        </a:solidFill>
                        <a:latin typeface="Cambria Math" panose="02040503050406030204" pitchFamily="18" charset="0"/>
                        <a:ea typeface="Cambria Math" panose="02040503050406030204" pitchFamily="18" charset="0"/>
                      </a:rPr>
                      <m:t>𝟎</m:t>
                    </m:r>
                    <m:r>
                      <a:rPr lang="it-IT" sz="2000" b="1" i="1" smtClean="0">
                        <a:solidFill>
                          <a:srgbClr val="FF0000"/>
                        </a:solidFill>
                        <a:latin typeface="Cambria Math" panose="02040503050406030204" pitchFamily="18" charset="0"/>
                        <a:ea typeface="Cambria Math" panose="02040503050406030204" pitchFamily="18" charset="0"/>
                      </a:rPr>
                      <m:t>.</m:t>
                    </m:r>
                    <m:r>
                      <a:rPr lang="it-IT" sz="2000" b="1" i="1" smtClean="0">
                        <a:solidFill>
                          <a:srgbClr val="FF0000"/>
                        </a:solidFill>
                        <a:latin typeface="Cambria Math" panose="02040503050406030204" pitchFamily="18" charset="0"/>
                        <a:ea typeface="Cambria Math" panose="02040503050406030204" pitchFamily="18" charset="0"/>
                      </a:rPr>
                      <m:t>𝟎𝟓</m:t>
                    </m:r>
                  </m:oMath>
                </a14:m>
                <a:endParaRPr lang="it-IT" sz="2000" b="1">
                  <a:latin typeface="+mj-lt"/>
                  <a:ea typeface="Cambria Math" panose="02040503050406030204" pitchFamily="18" charset="0"/>
                </a:endParaRPr>
              </a:p>
              <a:p>
                <a:pPr algn="just">
                  <a:lnSpc>
                    <a:spcPct val="150000"/>
                  </a:lnSpc>
                </a:pPr>
                <a:r>
                  <a:rPr lang="en-US" sz="2000" b="1" u="sng">
                    <a:latin typeface="+mj-lt"/>
                    <a:sym typeface="Wingdings" panose="05000000000000000000" pitchFamily="2" charset="2"/>
                  </a:rPr>
                  <a:t>GOAL 2</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measurement of the muon spectra </a:t>
                </a:r>
                <a:r>
                  <a:rPr lang="it-IT" sz="2000" b="1">
                    <a:solidFill>
                      <a:srgbClr val="FF0000"/>
                    </a:solidFill>
                    <a:latin typeface="+mj-lt"/>
                    <a:sym typeface="Wingdings" panose="05000000000000000000" pitchFamily="2" charset="2"/>
                  </a:rPr>
                  <a:t>down to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it-IT" sz="2000" b="1" i="1">
                            <a:solidFill>
                              <a:srgbClr val="FF0000"/>
                            </a:solidFill>
                            <a:latin typeface="Cambria Math" panose="02040503050406030204" pitchFamily="18" charset="0"/>
                          </a:rPr>
                          <m:t>𝒑</m:t>
                        </m:r>
                      </m:e>
                      <m:sub>
                        <m:r>
                          <a:rPr lang="it-IT" sz="2000" b="1" i="1" smtClean="0">
                            <a:solidFill>
                              <a:srgbClr val="FF0000"/>
                            </a:solidFill>
                            <a:latin typeface="Cambria Math" panose="02040503050406030204" pitchFamily="18" charset="0"/>
                          </a:rPr>
                          <m:t>𝒎𝒊𝒏</m:t>
                        </m:r>
                      </m:sub>
                    </m:sSub>
                    <m:r>
                      <a:rPr lang="it-IT" sz="2000" b="1" i="1">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𝟎</m:t>
                    </m:r>
                    <m:r>
                      <a:rPr lang="it-IT" sz="2000" b="1" i="1" smtClean="0">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𝟏</m:t>
                    </m:r>
                    <m:r>
                      <a:rPr lang="it-IT" sz="2000" b="1" i="1" smtClean="0">
                        <a:solidFill>
                          <a:srgbClr val="FF0000"/>
                        </a:solidFill>
                        <a:latin typeface="Cambria Math" panose="02040503050406030204" pitchFamily="18" charset="0"/>
                      </a:rPr>
                      <m:t> </m:t>
                    </m:r>
                    <m:r>
                      <m:rPr>
                        <m:nor/>
                      </m:rPr>
                      <a:rPr lang="it-IT" sz="2000" b="1" i="0" smtClean="0">
                        <a:solidFill>
                          <a:srgbClr val="FF0000"/>
                        </a:solidFill>
                        <a:latin typeface="+mj-lt"/>
                      </a:rPr>
                      <m:t>GeV</m:t>
                    </m:r>
                    <m:r>
                      <a:rPr lang="it-IT" sz="2000" b="1" i="1" smtClean="0">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𝒄</m:t>
                    </m:r>
                    <m:r>
                      <a:rPr lang="it-IT" sz="2000" b="1" i="1">
                        <a:solidFill>
                          <a:srgbClr val="FF0000"/>
                        </a:solidFill>
                        <a:latin typeface="Cambria Math" panose="02040503050406030204" pitchFamily="18" charset="0"/>
                      </a:rPr>
                      <m:t> </m:t>
                    </m:r>
                  </m:oMath>
                </a14:m>
                <a:endParaRPr lang="it-IT" sz="2000" b="1">
                  <a:latin typeface="+mj-lt"/>
                  <a:ea typeface="Cambria Math" panose="02040503050406030204" pitchFamily="18" charset="0"/>
                </a:endParaRPr>
              </a:p>
              <a:p>
                <a:pPr algn="just">
                  <a:lnSpc>
                    <a:spcPct val="150000"/>
                  </a:lnSpc>
                </a:pPr>
                <a:r>
                  <a:rPr lang="en-US" sz="2000" b="1" u="sng">
                    <a:latin typeface="+mj-lt"/>
                    <a:sym typeface="Wingdings" panose="05000000000000000000" pitchFamily="2" charset="2"/>
                  </a:rPr>
                  <a:t>GOAL 3</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measurements to be carried out in the high mountains (3 - 4.5 km a.s.l.)</a:t>
                </a:r>
              </a:p>
              <a:p>
                <a:pPr algn="just">
                  <a:lnSpc>
                    <a:spcPct val="150000"/>
                  </a:lnSpc>
                </a:pPr>
                <a:r>
                  <a:rPr lang="en-US" sz="2000" b="1" u="sng">
                    <a:latin typeface="+mj-lt"/>
                    <a:sym typeface="Wingdings" panose="05000000000000000000" pitchFamily="2" charset="2"/>
                  </a:rPr>
                  <a:t>GOAL 4</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study of the dependence </a:t>
                </a:r>
                <a14:m>
                  <m:oMath xmlns:m="http://schemas.openxmlformats.org/officeDocument/2006/math">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𝝓</m:t>
                        </m:r>
                      </m:e>
                      <m:sub>
                        <m:r>
                          <a:rPr lang="en-US" sz="2000" b="1" i="1">
                            <a:solidFill>
                              <a:srgbClr val="FF0000"/>
                            </a:solidFill>
                            <a:latin typeface="Cambria Math" panose="02040503050406030204" pitchFamily="18" charset="0"/>
                            <a:ea typeface="Cambria Math" panose="02040503050406030204" pitchFamily="18" charset="0"/>
                          </a:rPr>
                          <m:t>𝝁</m:t>
                        </m:r>
                      </m:sub>
                    </m:sSub>
                    <m:d>
                      <m:dPr>
                        <m:ctrlPr>
                          <a:rPr lang="en-US" sz="2000" b="1" i="1" smtClean="0">
                            <a:solidFill>
                              <a:srgbClr val="FF0000"/>
                            </a:solidFill>
                            <a:latin typeface="Cambria Math" panose="02040503050406030204" pitchFamily="18" charset="0"/>
                            <a:ea typeface="Cambria Math" panose="02040503050406030204" pitchFamily="18" charset="0"/>
                          </a:rPr>
                        </m:ctrlPr>
                      </m:dPr>
                      <m:e>
                        <m:r>
                          <a:rPr lang="en-US" sz="2000" b="1" i="1" smtClean="0">
                            <a:solidFill>
                              <a:srgbClr val="FF0000"/>
                            </a:solidFill>
                            <a:latin typeface="Cambria Math" panose="02040503050406030204" pitchFamily="18" charset="0"/>
                            <a:ea typeface="Cambria Math" panose="02040503050406030204" pitchFamily="18" charset="0"/>
                          </a:rPr>
                          <m:t>𝜽</m:t>
                        </m:r>
                      </m:e>
                    </m:d>
                  </m:oMath>
                </a14:m>
                <a:r>
                  <a:rPr lang="en-US" sz="2000" b="1">
                    <a:solidFill>
                      <a:srgbClr val="FF0000"/>
                    </a:solidFill>
                    <a:latin typeface="+mj-lt"/>
                    <a:sym typeface="Wingdings" panose="05000000000000000000" pitchFamily="2" charset="2"/>
                  </a:rPr>
                  <a:t> in the high mountains (3 - 4.5 km a.s.l.)</a:t>
                </a:r>
                <a:endParaRPr lang="en-US" sz="2000" b="1">
                  <a:latin typeface="+mj-lt"/>
                </a:endParaRPr>
              </a:p>
              <a:p>
                <a:pPr algn="just"/>
                <a:endParaRPr lang="en-US" sz="2400">
                  <a:latin typeface="+mj-lt"/>
                </a:endParaRPr>
              </a:p>
              <a:p>
                <a:pPr algn="just"/>
                <a:endParaRPr lang="it-IT" sz="2400" b="1">
                  <a:latin typeface="+mj-lt"/>
                  <a:ea typeface="Cambria Math" panose="02040503050406030204" pitchFamily="18" charset="0"/>
                </a:endParaRPr>
              </a:p>
              <a:p>
                <a:pPr algn="just"/>
                <a:endParaRPr lang="it-IT" sz="2400" b="1">
                  <a:latin typeface="+mj-lt"/>
                  <a:ea typeface="Cambria Math" panose="02040503050406030204" pitchFamily="18" charset="0"/>
                </a:endParaRPr>
              </a:p>
              <a:p>
                <a:pPr algn="just"/>
                <a:endParaRPr lang="en-US">
                  <a:latin typeface="+mj-lt"/>
                </a:endParaRPr>
              </a:p>
            </p:txBody>
          </p:sp>
        </mc:Choice>
        <mc:Fallback xmlns="">
          <p:sp>
            <p:nvSpPr>
              <p:cNvPr id="3" name="Content Placeholder 2">
                <a:extLst>
                  <a:ext uri="{FF2B5EF4-FFF2-40B4-BE49-F238E27FC236}">
                    <a16:creationId xmlns:a16="http://schemas.microsoft.com/office/drawing/2014/main" id="{7D9110D8-7256-D96D-B483-905BDE3E5204}"/>
                  </a:ext>
                </a:extLst>
              </p:cNvPr>
              <p:cNvSpPr>
                <a:spLocks noGrp="1" noRot="1" noChangeAspect="1" noMove="1" noResize="1" noEditPoints="1" noAdjustHandles="1" noChangeArrowheads="1" noChangeShapeType="1" noTextEdit="1"/>
              </p:cNvSpPr>
              <p:nvPr>
                <p:ph idx="1"/>
              </p:nvPr>
            </p:nvSpPr>
            <p:spPr>
              <a:xfrm>
                <a:off x="838200" y="1825625"/>
                <a:ext cx="10105103" cy="4351338"/>
              </a:xfrm>
              <a:blipFill>
                <a:blip r:embed="rId2"/>
                <a:stretch>
                  <a:fillRect l="-1267" t="-2241"/>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032E9B38-6C6B-5062-451B-17FD13225441}"/>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33B8D17D-6189-7069-30DF-3ED04CA1B366}"/>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C198ED41-6CE8-DF3F-AFDD-ACEEC8C874D6}"/>
              </a:ext>
            </a:extLst>
          </p:cNvPr>
          <p:cNvSpPr>
            <a:spLocks noGrp="1"/>
          </p:cNvSpPr>
          <p:nvPr>
            <p:ph type="sldNum" sz="quarter" idx="12"/>
          </p:nvPr>
        </p:nvSpPr>
        <p:spPr/>
        <p:txBody>
          <a:bodyPr/>
          <a:lstStyle/>
          <a:p>
            <a:fld id="{53581369-FC2F-4B0C-936F-3A4AD98AE2A2}" type="slidenum">
              <a:rPr lang="en-US" smtClean="0"/>
              <a:t>49</a:t>
            </a:fld>
            <a:endParaRPr lang="en-US"/>
          </a:p>
        </p:txBody>
      </p:sp>
    </p:spTree>
    <p:extLst>
      <p:ext uri="{BB962C8B-B14F-4D97-AF65-F5344CB8AC3E}">
        <p14:creationId xmlns:p14="http://schemas.microsoft.com/office/powerpoint/2010/main" val="307954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93FFDA-B5F1-35D8-3906-601E4EB304E3}"/>
              </a:ext>
            </a:extLst>
          </p:cNvPr>
          <p:cNvSpPr>
            <a:spLocks noGrp="1"/>
          </p:cNvSpPr>
          <p:nvPr>
            <p:ph type="title"/>
          </p:nvPr>
        </p:nvSpPr>
        <p:spPr>
          <a:xfrm>
            <a:off x="667661" y="147120"/>
            <a:ext cx="8812067" cy="900501"/>
          </a:xfrm>
        </p:spPr>
        <p:txBody>
          <a:bodyPr>
            <a:normAutofit fontScale="90000"/>
          </a:bodyPr>
          <a:lstStyle/>
          <a:p>
            <a:r>
              <a:rPr lang="it-IT" dirty="0"/>
              <a:t>The </a:t>
            </a:r>
            <a:r>
              <a:rPr lang="it-IT"/>
              <a:t>ADAMO detector phase-1: 1998-2001</a:t>
            </a:r>
            <a:endParaRPr lang="en-US" dirty="0"/>
          </a:p>
        </p:txBody>
      </p:sp>
      <p:pic>
        <p:nvPicPr>
          <p:cNvPr id="13" name="Picture 22">
            <a:extLst>
              <a:ext uri="{FF2B5EF4-FFF2-40B4-BE49-F238E27FC236}">
                <a16:creationId xmlns:a16="http://schemas.microsoft.com/office/drawing/2014/main" id="{5D4739E2-E665-7013-5FB0-E2CE97F80441}"/>
              </a:ext>
            </a:extLst>
          </p:cNvPr>
          <p:cNvPicPr>
            <a:picLocks noChangeAspect="1"/>
          </p:cNvPicPr>
          <p:nvPr/>
        </p:nvPicPr>
        <p:blipFill>
          <a:blip r:embed="rId2"/>
          <a:stretch>
            <a:fillRect/>
          </a:stretch>
        </p:blipFill>
        <p:spPr>
          <a:xfrm>
            <a:off x="304397" y="3992222"/>
            <a:ext cx="2571573" cy="2525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A59C78C5-2E81-2978-8C4E-73FDE50A4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1409" y="3101861"/>
            <a:ext cx="3514038" cy="3744064"/>
          </a:xfrm>
          <a:prstGeom prst="rect">
            <a:avLst/>
          </a:prstGeom>
        </p:spPr>
      </p:pic>
      <p:sp>
        <p:nvSpPr>
          <p:cNvPr id="15" name="TextBox 18">
            <a:extLst>
              <a:ext uri="{FF2B5EF4-FFF2-40B4-BE49-F238E27FC236}">
                <a16:creationId xmlns:a16="http://schemas.microsoft.com/office/drawing/2014/main" id="{35BA7F96-B5BF-1976-0660-34821B1A7128}"/>
              </a:ext>
            </a:extLst>
          </p:cNvPr>
          <p:cNvSpPr txBox="1"/>
          <p:nvPr/>
        </p:nvSpPr>
        <p:spPr>
          <a:xfrm>
            <a:off x="3405091" y="4317334"/>
            <a:ext cx="1848583" cy="584775"/>
          </a:xfrm>
          <a:prstGeom prst="rect">
            <a:avLst/>
          </a:prstGeom>
          <a:noFill/>
        </p:spPr>
        <p:txBody>
          <a:bodyPr wrap="square" rtlCol="0">
            <a:spAutoFit/>
          </a:bodyPr>
          <a:lstStyle/>
          <a:p>
            <a:r>
              <a:rPr lang="it-IT" sz="1600" dirty="0" err="1"/>
              <a:t>Magnetic</a:t>
            </a:r>
            <a:r>
              <a:rPr lang="it-IT" sz="1600" dirty="0"/>
              <a:t> </a:t>
            </a:r>
            <a:r>
              <a:rPr lang="it-IT" sz="1600" dirty="0" err="1"/>
              <a:t>cavity</a:t>
            </a:r>
            <a:r>
              <a:rPr lang="it-IT" sz="1600" dirty="0"/>
              <a:t>:</a:t>
            </a:r>
          </a:p>
          <a:p>
            <a:r>
              <a:rPr lang="it-IT" sz="1600" dirty="0"/>
              <a:t>6 x 6 cm</a:t>
            </a:r>
            <a:r>
              <a:rPr lang="it-IT" sz="1600" baseline="30000" dirty="0"/>
              <a:t>2</a:t>
            </a:r>
            <a:r>
              <a:rPr lang="it-IT" sz="1600" dirty="0"/>
              <a:t>; h = 21 cm</a:t>
            </a:r>
            <a:endParaRPr lang="en-US" sz="1600" baseline="30000" dirty="0"/>
          </a:p>
        </p:txBody>
      </p:sp>
      <p:cxnSp>
        <p:nvCxnSpPr>
          <p:cNvPr id="16" name="Connettore 2 24">
            <a:extLst>
              <a:ext uri="{FF2B5EF4-FFF2-40B4-BE49-F238E27FC236}">
                <a16:creationId xmlns:a16="http://schemas.microsoft.com/office/drawing/2014/main" id="{257E97E0-3D5D-7A33-952F-474CEDDEB4AA}"/>
              </a:ext>
            </a:extLst>
          </p:cNvPr>
          <p:cNvCxnSpPr>
            <a:cxnSpLocks/>
            <a:stCxn id="15" idx="1"/>
          </p:cNvCxnSpPr>
          <p:nvPr/>
        </p:nvCxnSpPr>
        <p:spPr>
          <a:xfrm flipH="1" flipV="1">
            <a:off x="1425740" y="4544551"/>
            <a:ext cx="1979351" cy="65171"/>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Rettangolo 15">
            <a:extLst>
              <a:ext uri="{FF2B5EF4-FFF2-40B4-BE49-F238E27FC236}">
                <a16:creationId xmlns:a16="http://schemas.microsoft.com/office/drawing/2014/main" id="{BA06A9E5-CC93-9DC4-C508-A9F4233C0F98}"/>
              </a:ext>
            </a:extLst>
          </p:cNvPr>
          <p:cNvSpPr/>
          <p:nvPr/>
        </p:nvSpPr>
        <p:spPr>
          <a:xfrm>
            <a:off x="3313445" y="5129326"/>
            <a:ext cx="1940228" cy="584775"/>
          </a:xfrm>
          <a:prstGeom prst="rect">
            <a:avLst/>
          </a:prstGeom>
        </p:spPr>
        <p:txBody>
          <a:bodyPr wrap="square">
            <a:spAutoFit/>
          </a:bodyPr>
          <a:lstStyle/>
          <a:p>
            <a:pPr algn="ctr"/>
            <a:r>
              <a:rPr lang="it-IT" sz="1600" dirty="0"/>
              <a:t>Manual</a:t>
            </a:r>
          </a:p>
          <a:p>
            <a:pPr algn="ctr"/>
            <a:r>
              <a:rPr lang="it-IT" sz="1600" dirty="0" err="1"/>
              <a:t>altazimuth</a:t>
            </a:r>
            <a:r>
              <a:rPr lang="it-IT" sz="1600" dirty="0"/>
              <a:t> </a:t>
            </a:r>
            <a:r>
              <a:rPr lang="it-IT" sz="1600" dirty="0" err="1"/>
              <a:t>mount</a:t>
            </a:r>
            <a:endParaRPr lang="it-IT" sz="1600" dirty="0"/>
          </a:p>
        </p:txBody>
      </p:sp>
      <p:cxnSp>
        <p:nvCxnSpPr>
          <p:cNvPr id="18" name="Connettore 2 25">
            <a:extLst>
              <a:ext uri="{FF2B5EF4-FFF2-40B4-BE49-F238E27FC236}">
                <a16:creationId xmlns:a16="http://schemas.microsoft.com/office/drawing/2014/main" id="{D699A798-5D8C-5909-6C07-45EB9D23A5F7}"/>
              </a:ext>
            </a:extLst>
          </p:cNvPr>
          <p:cNvCxnSpPr>
            <a:cxnSpLocks/>
          </p:cNvCxnSpPr>
          <p:nvPr/>
        </p:nvCxnSpPr>
        <p:spPr>
          <a:xfrm flipH="1" flipV="1">
            <a:off x="2843367" y="5134075"/>
            <a:ext cx="561724" cy="256572"/>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Connettore 2 26">
            <a:extLst>
              <a:ext uri="{FF2B5EF4-FFF2-40B4-BE49-F238E27FC236}">
                <a16:creationId xmlns:a16="http://schemas.microsoft.com/office/drawing/2014/main" id="{DA571739-45A9-EC82-9CBC-82A18E902F7A}"/>
              </a:ext>
            </a:extLst>
          </p:cNvPr>
          <p:cNvCxnSpPr>
            <a:cxnSpLocks/>
          </p:cNvCxnSpPr>
          <p:nvPr/>
        </p:nvCxnSpPr>
        <p:spPr>
          <a:xfrm flipH="1">
            <a:off x="1518936" y="5534285"/>
            <a:ext cx="1886155" cy="597341"/>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1" name="Immagine 10">
            <a:extLst>
              <a:ext uri="{FF2B5EF4-FFF2-40B4-BE49-F238E27FC236}">
                <a16:creationId xmlns:a16="http://schemas.microsoft.com/office/drawing/2014/main" id="{16A91CF2-B55A-5E47-D6F0-BC3B030DADC8}"/>
              </a:ext>
            </a:extLst>
          </p:cNvPr>
          <p:cNvPicPr>
            <a:picLocks noChangeAspect="1"/>
          </p:cNvPicPr>
          <p:nvPr/>
        </p:nvPicPr>
        <p:blipFill>
          <a:blip r:embed="rId4"/>
          <a:stretch>
            <a:fillRect/>
          </a:stretch>
        </p:blipFill>
        <p:spPr>
          <a:xfrm>
            <a:off x="4329382" y="947303"/>
            <a:ext cx="3821053" cy="3025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 name="CasellaDiTesto 5">
            <a:extLst>
              <a:ext uri="{FF2B5EF4-FFF2-40B4-BE49-F238E27FC236}">
                <a16:creationId xmlns:a16="http://schemas.microsoft.com/office/drawing/2014/main" id="{DDEDD8BC-413F-B54D-662F-9D9FB175E860}"/>
              </a:ext>
            </a:extLst>
          </p:cNvPr>
          <p:cNvSpPr txBox="1"/>
          <p:nvPr/>
        </p:nvSpPr>
        <p:spPr>
          <a:xfrm>
            <a:off x="304397" y="1739357"/>
            <a:ext cx="4336640" cy="2185214"/>
          </a:xfrm>
          <a:prstGeom prst="rect">
            <a:avLst/>
          </a:prstGeom>
          <a:noFill/>
        </p:spPr>
        <p:txBody>
          <a:bodyPr wrap="square" rtlCol="0">
            <a:spAutoFit/>
          </a:bodyPr>
          <a:lstStyle/>
          <a:p>
            <a:r>
              <a:rPr lang="it-IT" sz="2400" dirty="0">
                <a:cs typeface="Arial" panose="020B0604020202020204" pitchFamily="34" charset="0"/>
              </a:rPr>
              <a:t>The </a:t>
            </a:r>
            <a:r>
              <a:rPr lang="it-IT" sz="2400" dirty="0" err="1">
                <a:cs typeface="Arial" panose="020B0604020202020204" pitchFamily="34" charset="0"/>
              </a:rPr>
              <a:t>apparatus</a:t>
            </a:r>
            <a:endParaRPr lang="it-IT" sz="2400" dirty="0">
              <a:cs typeface="Arial" panose="020B0604020202020204" pitchFamily="34" charset="0"/>
            </a:endParaRPr>
          </a:p>
          <a:p>
            <a:pPr marL="357188" indent="-357188">
              <a:buFont typeface="Arial" panose="020B0604020202020204" pitchFamily="34" charset="0"/>
              <a:buChar char="•"/>
            </a:pPr>
            <a:r>
              <a:rPr lang="it-IT" sz="1600" b="1" u="sng" dirty="0" err="1">
                <a:cs typeface="Arial" panose="020B0604020202020204" pitchFamily="34" charset="0"/>
              </a:rPr>
              <a:t>Tracker</a:t>
            </a:r>
            <a:r>
              <a:rPr lang="it-IT" sz="1600" b="1" dirty="0">
                <a:cs typeface="Arial" panose="020B0604020202020204" pitchFamily="34" charset="0"/>
              </a:rPr>
              <a:t>:</a:t>
            </a:r>
            <a:r>
              <a:rPr lang="it-IT" sz="1600" dirty="0">
                <a:cs typeface="Arial" panose="020B0604020202020204" pitchFamily="34" charset="0"/>
              </a:rPr>
              <a:t> </a:t>
            </a:r>
            <a:r>
              <a:rPr lang="it-IT" sz="1600" dirty="0">
                <a:highlight>
                  <a:srgbClr val="FFFF00"/>
                </a:highlight>
                <a:cs typeface="Arial" panose="020B0604020202020204" pitchFamily="34" charset="0"/>
              </a:rPr>
              <a:t>3 double </a:t>
            </a:r>
            <a:r>
              <a:rPr lang="it-IT" sz="1600" dirty="0" err="1">
                <a:highlight>
                  <a:srgbClr val="FFFF00"/>
                </a:highlight>
                <a:cs typeface="Arial" panose="020B0604020202020204" pitchFamily="34" charset="0"/>
              </a:rPr>
              <a:t>sided</a:t>
            </a:r>
            <a:r>
              <a:rPr lang="it-IT" sz="1600" dirty="0">
                <a:highlight>
                  <a:srgbClr val="FFFF00"/>
                </a:highlight>
                <a:cs typeface="Arial" panose="020B0604020202020204" pitchFamily="34" charset="0"/>
              </a:rPr>
              <a:t> </a:t>
            </a:r>
            <a:r>
              <a:rPr lang="it-IT" sz="1600" dirty="0" err="1">
                <a:highlight>
                  <a:srgbClr val="FFFF00"/>
                </a:highlight>
                <a:cs typeface="Arial" panose="020B0604020202020204" pitchFamily="34" charset="0"/>
              </a:rPr>
              <a:t>microstrip</a:t>
            </a:r>
            <a:r>
              <a:rPr lang="it-IT" sz="1600" dirty="0">
                <a:highlight>
                  <a:srgbClr val="FFFF00"/>
                </a:highlight>
                <a:cs typeface="Arial" panose="020B0604020202020204" pitchFamily="34" charset="0"/>
              </a:rPr>
              <a:t> </a:t>
            </a:r>
            <a:r>
              <a:rPr lang="it-IT" sz="1600" dirty="0" err="1">
                <a:highlight>
                  <a:srgbClr val="FFFF00"/>
                </a:highlight>
                <a:cs typeface="Arial" panose="020B0604020202020204" pitchFamily="34" charset="0"/>
              </a:rPr>
              <a:t>silicon</a:t>
            </a:r>
            <a:r>
              <a:rPr lang="it-IT" sz="1600" dirty="0">
                <a:highlight>
                  <a:srgbClr val="FFFF00"/>
                </a:highlight>
                <a:cs typeface="Arial" panose="020B0604020202020204" pitchFamily="34" charset="0"/>
              </a:rPr>
              <a:t> </a:t>
            </a:r>
            <a:r>
              <a:rPr lang="it-IT" sz="1600" dirty="0" err="1">
                <a:highlight>
                  <a:srgbClr val="FFFF00"/>
                </a:highlight>
                <a:cs typeface="Arial" panose="020B0604020202020204" pitchFamily="34" charset="0"/>
              </a:rPr>
              <a:t>planes</a:t>
            </a:r>
            <a:endParaRPr lang="it-IT" sz="1600" dirty="0">
              <a:highlight>
                <a:srgbClr val="FFFF00"/>
              </a:highlight>
              <a:cs typeface="Arial" panose="020B0604020202020204" pitchFamily="34" charset="0"/>
            </a:endParaRPr>
          </a:p>
          <a:p>
            <a:pPr marL="357188" indent="-357188">
              <a:buFont typeface="Arial" panose="020B0604020202020204" pitchFamily="34" charset="0"/>
              <a:buChar char="•"/>
            </a:pPr>
            <a:r>
              <a:rPr lang="it-IT" sz="1600" b="1" u="sng" dirty="0">
                <a:cs typeface="Arial" panose="020B0604020202020204" pitchFamily="34" charset="0"/>
              </a:rPr>
              <a:t>Trigger </a:t>
            </a:r>
            <a:r>
              <a:rPr lang="it-IT" sz="1600" b="1" u="sng" dirty="0" err="1">
                <a:cs typeface="Arial" panose="020B0604020202020204" pitchFamily="34" charset="0"/>
              </a:rPr>
              <a:t>system</a:t>
            </a:r>
            <a:r>
              <a:rPr lang="it-IT" sz="1600" dirty="0">
                <a:cs typeface="Arial" panose="020B0604020202020204" pitchFamily="34" charset="0"/>
              </a:rPr>
              <a:t>: 4 </a:t>
            </a:r>
            <a:r>
              <a:rPr lang="it-IT" sz="1600" dirty="0" err="1">
                <a:cs typeface="Arial" panose="020B0604020202020204" pitchFamily="34" charset="0"/>
              </a:rPr>
              <a:t>scintillator</a:t>
            </a:r>
            <a:r>
              <a:rPr lang="it-IT" sz="1600" dirty="0">
                <a:cs typeface="Arial" panose="020B0604020202020204" pitchFamily="34" charset="0"/>
              </a:rPr>
              <a:t> </a:t>
            </a:r>
            <a:r>
              <a:rPr lang="it-IT" sz="1600" dirty="0" err="1">
                <a:cs typeface="Arial" panose="020B0604020202020204" pitchFamily="34" charset="0"/>
              </a:rPr>
              <a:t>layers</a:t>
            </a:r>
            <a:endParaRPr lang="it-IT" sz="1600" dirty="0">
              <a:cs typeface="Arial" panose="020B0604020202020204" pitchFamily="34" charset="0"/>
            </a:endParaRPr>
          </a:p>
          <a:p>
            <a:pPr marL="357188" indent="-357188">
              <a:buFont typeface="Arial" panose="020B0604020202020204" pitchFamily="34" charset="0"/>
              <a:buChar char="•"/>
            </a:pPr>
            <a:r>
              <a:rPr lang="it-IT" sz="1600" b="1" u="sng" dirty="0" err="1">
                <a:cs typeface="Arial" panose="020B0604020202020204" pitchFamily="34" charset="0"/>
              </a:rPr>
              <a:t>Magnet</a:t>
            </a:r>
            <a:r>
              <a:rPr lang="it-IT" sz="1600" dirty="0">
                <a:cs typeface="Arial" panose="020B0604020202020204" pitchFamily="34" charset="0"/>
              </a:rPr>
              <a:t>: </a:t>
            </a:r>
            <a:r>
              <a:rPr lang="it-IT" sz="1600" dirty="0" err="1">
                <a:cs typeface="Arial" panose="020B0604020202020204" pitchFamily="34" charset="0"/>
              </a:rPr>
              <a:t>NdFeB</a:t>
            </a:r>
            <a:r>
              <a:rPr lang="it-IT" sz="1600" dirty="0">
                <a:cs typeface="Arial" panose="020B0604020202020204" pitchFamily="34" charset="0"/>
              </a:rPr>
              <a:t> </a:t>
            </a:r>
            <a:r>
              <a:rPr lang="it-IT" sz="1600" dirty="0" err="1">
                <a:cs typeface="Arial" panose="020B0604020202020204" pitchFamily="34" charset="0"/>
              </a:rPr>
              <a:t>alloy</a:t>
            </a:r>
            <a:r>
              <a:rPr lang="it-IT" sz="1600" dirty="0">
                <a:cs typeface="Arial" panose="020B0604020202020204" pitchFamily="34" charset="0"/>
              </a:rPr>
              <a:t>, 1.3T </a:t>
            </a:r>
            <a:r>
              <a:rPr lang="it-IT" sz="1600" err="1">
                <a:cs typeface="Arial" panose="020B0604020202020204" pitchFamily="34" charset="0"/>
              </a:rPr>
              <a:t>residual</a:t>
            </a:r>
            <a:r>
              <a:rPr lang="it-IT" sz="1600">
                <a:cs typeface="Arial" panose="020B0604020202020204" pitchFamily="34" charset="0"/>
              </a:rPr>
              <a:t> magnetization</a:t>
            </a:r>
          </a:p>
          <a:p>
            <a:pPr marL="357188" indent="-357188">
              <a:buFont typeface="Arial" panose="020B0604020202020204" pitchFamily="34" charset="0"/>
              <a:buChar char="•"/>
            </a:pPr>
            <a:r>
              <a:rPr lang="it-IT" sz="1600">
                <a:cs typeface="Arial" panose="020B0604020202020204" pitchFamily="34" charset="0"/>
              </a:rPr>
              <a:t>Geometrical factor </a:t>
            </a:r>
            <a:r>
              <a:rPr lang="it-IT" sz="1600">
                <a:highlight>
                  <a:srgbClr val="FFFF00"/>
                </a:highlight>
              </a:rPr>
              <a:t>G</a:t>
            </a:r>
            <a:r>
              <a:rPr lang="it-IT" sz="1600" baseline="-25000">
                <a:highlight>
                  <a:srgbClr val="FFFF00"/>
                </a:highlight>
              </a:rPr>
              <a:t>F</a:t>
            </a:r>
            <a:r>
              <a:rPr lang="it-IT" sz="1600">
                <a:highlight>
                  <a:srgbClr val="FFFF00"/>
                </a:highlight>
              </a:rPr>
              <a:t> = 1 cm</a:t>
            </a:r>
            <a:r>
              <a:rPr lang="it-IT" sz="1600" baseline="30000">
                <a:highlight>
                  <a:srgbClr val="FFFF00"/>
                </a:highlight>
              </a:rPr>
              <a:t>2 </a:t>
            </a:r>
            <a:r>
              <a:rPr lang="it-IT" sz="1600">
                <a:highlight>
                  <a:srgbClr val="FFFF00"/>
                </a:highlight>
              </a:rPr>
              <a:t>sr</a:t>
            </a:r>
            <a:endParaRPr lang="it-IT" sz="1600" dirty="0">
              <a:highlight>
                <a:srgbClr val="FFFF00"/>
              </a:highlight>
              <a:cs typeface="Arial" panose="020B0604020202020204" pitchFamily="34" charset="0"/>
            </a:endParaRPr>
          </a:p>
          <a:p>
            <a:pPr marL="357188" indent="-357188">
              <a:buFont typeface="Arial" panose="020B0604020202020204" pitchFamily="34" charset="0"/>
              <a:buChar char="•"/>
            </a:pPr>
            <a:r>
              <a:rPr lang="it-IT" sz="1600" u="sng" dirty="0">
                <a:highlight>
                  <a:srgbClr val="00FF00"/>
                </a:highlight>
                <a:cs typeface="Arial" panose="020B0604020202020204" pitchFamily="34" charset="0"/>
              </a:rPr>
              <a:t>MDR</a:t>
            </a:r>
            <a:r>
              <a:rPr lang="it-IT" sz="1600" dirty="0">
                <a:highlight>
                  <a:srgbClr val="00FF00"/>
                </a:highlight>
                <a:cs typeface="Arial" panose="020B0604020202020204" pitchFamily="34" charset="0"/>
              </a:rPr>
              <a:t> </a:t>
            </a:r>
            <a:r>
              <a:rPr lang="it-IT" sz="1600" dirty="0">
                <a:highlight>
                  <a:srgbClr val="00FF00"/>
                </a:highlight>
                <a:cs typeface="Arial" panose="020B0604020202020204" pitchFamily="34" charset="0"/>
                <a:sym typeface="Symbol" panose="05050102010706020507" pitchFamily="18" charset="2"/>
              </a:rPr>
              <a:t> 650 GV/</a:t>
            </a:r>
            <a:r>
              <a:rPr lang="it-IT" sz="1600" i="1" dirty="0">
                <a:highlight>
                  <a:srgbClr val="00FF00"/>
                </a:highlight>
                <a:cs typeface="Arial" panose="020B0604020202020204" pitchFamily="34" charset="0"/>
                <a:sym typeface="Symbol" panose="05050102010706020507" pitchFamily="18" charset="2"/>
              </a:rPr>
              <a:t>c</a:t>
            </a:r>
            <a:endParaRPr lang="it-IT" sz="1600" i="1" dirty="0">
              <a:highlight>
                <a:srgbClr val="00FF00"/>
              </a:highlight>
              <a:cs typeface="Arial" panose="020B0604020202020204" pitchFamily="34" charset="0"/>
            </a:endParaRPr>
          </a:p>
        </p:txBody>
      </p:sp>
      <p:pic>
        <p:nvPicPr>
          <p:cNvPr id="29" name="Picture 4">
            <a:extLst>
              <a:ext uri="{FF2B5EF4-FFF2-40B4-BE49-F238E27FC236}">
                <a16:creationId xmlns:a16="http://schemas.microsoft.com/office/drawing/2014/main" id="{78989B26-81DA-9C59-DC05-C09DC6A21FB4}"/>
              </a:ext>
            </a:extLst>
          </p:cNvPr>
          <p:cNvPicPr>
            <a:picLocks noChangeAspect="1"/>
          </p:cNvPicPr>
          <p:nvPr/>
        </p:nvPicPr>
        <p:blipFill>
          <a:blip r:embed="rId5"/>
          <a:stretch>
            <a:fillRect/>
          </a:stretch>
        </p:blipFill>
        <p:spPr>
          <a:xfrm>
            <a:off x="9970005" y="1602966"/>
            <a:ext cx="1804447" cy="1120286"/>
          </a:xfrm>
          <a:prstGeom prst="rect">
            <a:avLst/>
          </a:prstGeom>
          <a:ln>
            <a:noFill/>
          </a:ln>
          <a:effectLst>
            <a:outerShdw blurRad="292100" dist="139700" dir="2700000" algn="tl" rotWithShape="0">
              <a:srgbClr val="333333">
                <a:alpha val="65000"/>
              </a:srgbClr>
            </a:outerShdw>
          </a:effectLst>
        </p:spPr>
      </p:pic>
      <p:sp>
        <p:nvSpPr>
          <p:cNvPr id="30" name="CasellaDiTesto 39">
            <a:extLst>
              <a:ext uri="{FF2B5EF4-FFF2-40B4-BE49-F238E27FC236}">
                <a16:creationId xmlns:a16="http://schemas.microsoft.com/office/drawing/2014/main" id="{2AC770D9-6141-8710-9DC6-200DE750A264}"/>
              </a:ext>
            </a:extLst>
          </p:cNvPr>
          <p:cNvSpPr txBox="1"/>
          <p:nvPr/>
        </p:nvSpPr>
        <p:spPr>
          <a:xfrm>
            <a:off x="8814523" y="1256342"/>
            <a:ext cx="3073790" cy="307777"/>
          </a:xfrm>
          <a:prstGeom prst="rect">
            <a:avLst/>
          </a:prstGeom>
          <a:noFill/>
        </p:spPr>
        <p:txBody>
          <a:bodyPr wrap="none" rtlCol="0">
            <a:spAutoFit/>
          </a:bodyPr>
          <a:lstStyle/>
          <a:p>
            <a:r>
              <a:rPr lang="it-IT" sz="1400" u="sng" dirty="0"/>
              <a:t>PAMELA </a:t>
            </a:r>
            <a:r>
              <a:rPr lang="it-IT" sz="1400" u="sng" dirty="0">
                <a:sym typeface="Symbol" panose="05050102010706020507" pitchFamily="18" charset="2"/>
              </a:rPr>
              <a:t></a:t>
            </a:r>
            <a:r>
              <a:rPr lang="it-IT" sz="1400" u="sng" dirty="0"/>
              <a:t>–strip </a:t>
            </a:r>
            <a:r>
              <a:rPr lang="it-IT" sz="1400" u="sng" dirty="0" err="1"/>
              <a:t>silicon</a:t>
            </a:r>
            <a:r>
              <a:rPr lang="it-IT" sz="1400" u="sng" dirty="0"/>
              <a:t> </a:t>
            </a:r>
            <a:r>
              <a:rPr lang="it-IT" sz="1400" u="sng" dirty="0" err="1"/>
              <a:t>tracking</a:t>
            </a:r>
            <a:r>
              <a:rPr lang="it-IT" sz="1400" u="sng" dirty="0"/>
              <a:t> </a:t>
            </a:r>
            <a:r>
              <a:rPr lang="it-IT" sz="1400" u="sng" dirty="0" err="1"/>
              <a:t>module</a:t>
            </a:r>
            <a:endParaRPr lang="it-IT" sz="1400" u="sng" dirty="0"/>
          </a:p>
        </p:txBody>
      </p:sp>
      <p:sp>
        <p:nvSpPr>
          <p:cNvPr id="31" name="TextBox 9">
            <a:extLst>
              <a:ext uri="{FF2B5EF4-FFF2-40B4-BE49-F238E27FC236}">
                <a16:creationId xmlns:a16="http://schemas.microsoft.com/office/drawing/2014/main" id="{1696D990-979C-25E5-EC29-6E173A333DBD}"/>
              </a:ext>
            </a:extLst>
          </p:cNvPr>
          <p:cNvSpPr txBox="1"/>
          <p:nvPr/>
        </p:nvSpPr>
        <p:spPr>
          <a:xfrm>
            <a:off x="8814523" y="1658745"/>
            <a:ext cx="1141659" cy="954107"/>
          </a:xfrm>
          <a:prstGeom prst="rect">
            <a:avLst/>
          </a:prstGeom>
          <a:noFill/>
        </p:spPr>
        <p:txBody>
          <a:bodyPr wrap="none" rtlCol="0">
            <a:spAutoFit/>
          </a:bodyPr>
          <a:lstStyle/>
          <a:p>
            <a:r>
              <a:rPr lang="it-IT" sz="1400" dirty="0"/>
              <a:t>Double </a:t>
            </a:r>
            <a:r>
              <a:rPr lang="it-IT" sz="1400" dirty="0" err="1"/>
              <a:t>sided</a:t>
            </a:r>
            <a:endParaRPr lang="it-IT" sz="1400" dirty="0"/>
          </a:p>
          <a:p>
            <a:r>
              <a:rPr lang="it-IT" sz="1400" dirty="0"/>
              <a:t>300 </a:t>
            </a:r>
            <a:r>
              <a:rPr lang="it-IT" sz="1400" dirty="0">
                <a:sym typeface="Symbol" panose="05050102010706020507" pitchFamily="18" charset="2"/>
              </a:rPr>
              <a:t></a:t>
            </a:r>
            <a:r>
              <a:rPr lang="it-IT" sz="1400" dirty="0"/>
              <a:t>m </a:t>
            </a:r>
            <a:r>
              <a:rPr lang="it-IT" sz="1400" dirty="0" err="1"/>
              <a:t>thick</a:t>
            </a:r>
            <a:endParaRPr lang="it-IT" sz="1400" dirty="0"/>
          </a:p>
          <a:p>
            <a:r>
              <a:rPr lang="it-IT" sz="1400" dirty="0"/>
              <a:t>5.33 x 7 cm</a:t>
            </a:r>
            <a:r>
              <a:rPr lang="it-IT" sz="1400" baseline="30000" dirty="0"/>
              <a:t>2</a:t>
            </a:r>
          </a:p>
          <a:p>
            <a:r>
              <a:rPr lang="it-IT" sz="1400" dirty="0">
                <a:sym typeface="Symbol" panose="05050102010706020507" pitchFamily="18" charset="2"/>
              </a:rPr>
              <a:t></a:t>
            </a:r>
            <a:r>
              <a:rPr lang="it-IT" sz="1400" baseline="-25000" dirty="0">
                <a:sym typeface="Symbol" panose="05050102010706020507" pitchFamily="18" charset="2"/>
              </a:rPr>
              <a:t>x</a:t>
            </a:r>
            <a:r>
              <a:rPr lang="it-IT" sz="1400" dirty="0">
                <a:sym typeface="Symbol" panose="05050102010706020507" pitchFamily="18" charset="2"/>
              </a:rPr>
              <a:t>  5 m</a:t>
            </a:r>
            <a:endParaRPr lang="en-US" sz="1400" dirty="0"/>
          </a:p>
        </p:txBody>
      </p:sp>
      <p:sp>
        <p:nvSpPr>
          <p:cNvPr id="32" name="Rectangle 31">
            <a:extLst>
              <a:ext uri="{FF2B5EF4-FFF2-40B4-BE49-F238E27FC236}">
                <a16:creationId xmlns:a16="http://schemas.microsoft.com/office/drawing/2014/main" id="{C5768EE8-7212-BCD3-78BF-C12BED4FEACD}"/>
              </a:ext>
            </a:extLst>
          </p:cNvPr>
          <p:cNvSpPr/>
          <p:nvPr/>
        </p:nvSpPr>
        <p:spPr>
          <a:xfrm>
            <a:off x="8814523" y="1256342"/>
            <a:ext cx="3073790" cy="156789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23AA6B9-DA9B-B8A0-C872-B1136C88FDB4}"/>
              </a:ext>
            </a:extLst>
          </p:cNvPr>
          <p:cNvSpPr txBox="1"/>
          <p:nvPr/>
        </p:nvSpPr>
        <p:spPr>
          <a:xfrm>
            <a:off x="304397" y="1025375"/>
            <a:ext cx="4045989" cy="646331"/>
          </a:xfrm>
          <a:prstGeom prst="rect">
            <a:avLst/>
          </a:prstGeom>
          <a:noFill/>
        </p:spPr>
        <p:txBody>
          <a:bodyPr wrap="square">
            <a:spAutoFit/>
          </a:bodyPr>
          <a:lstStyle/>
          <a:p>
            <a:r>
              <a:rPr lang="it-IT" sz="1800" b="1">
                <a:solidFill>
                  <a:srgbClr val="0000FF"/>
                </a:solidFill>
                <a:cs typeface="Arial" panose="020B0604020202020204" pitchFamily="34" charset="0"/>
              </a:rPr>
              <a:t>Test system </a:t>
            </a:r>
            <a:r>
              <a:rPr lang="it-IT" sz="1800">
                <a:cs typeface="Arial" panose="020B0604020202020204" pitchFamily="34" charset="0"/>
              </a:rPr>
              <a:t>of the spectrometer degined for the</a:t>
            </a:r>
            <a:r>
              <a:rPr lang="it-IT" sz="1800" b="1">
                <a:solidFill>
                  <a:srgbClr val="0000FF"/>
                </a:solidFill>
                <a:cs typeface="Arial" panose="020B0604020202020204" pitchFamily="34" charset="0"/>
              </a:rPr>
              <a:t> PAMELA satellite experiment</a:t>
            </a:r>
            <a:endParaRPr lang="it-IT" sz="1800" b="1" dirty="0">
              <a:solidFill>
                <a:srgbClr val="0000FF"/>
              </a:solidFill>
              <a:cs typeface="Arial" panose="020B0604020202020204" pitchFamily="34" charset="0"/>
            </a:endParaRPr>
          </a:p>
        </p:txBody>
      </p:sp>
      <p:pic>
        <p:nvPicPr>
          <p:cNvPr id="36" name="Picture 35">
            <a:extLst>
              <a:ext uri="{FF2B5EF4-FFF2-40B4-BE49-F238E27FC236}">
                <a16:creationId xmlns:a16="http://schemas.microsoft.com/office/drawing/2014/main" id="{23A7DB9E-A28D-8635-FE84-18C5D0E17E72}"/>
              </a:ext>
            </a:extLst>
          </p:cNvPr>
          <p:cNvPicPr>
            <a:picLocks noChangeAspect="1"/>
          </p:cNvPicPr>
          <p:nvPr/>
        </p:nvPicPr>
        <p:blipFill>
          <a:blip r:embed="rId6"/>
          <a:stretch>
            <a:fillRect/>
          </a:stretch>
        </p:blipFill>
        <p:spPr>
          <a:xfrm>
            <a:off x="5501613" y="4162597"/>
            <a:ext cx="2370025" cy="2377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ate Placeholder 1">
            <a:extLst>
              <a:ext uri="{FF2B5EF4-FFF2-40B4-BE49-F238E27FC236}">
                <a16:creationId xmlns:a16="http://schemas.microsoft.com/office/drawing/2014/main" id="{12721EB0-476D-B5A7-F23B-7E7EAD6AC047}"/>
              </a:ext>
            </a:extLst>
          </p:cNvPr>
          <p:cNvSpPr>
            <a:spLocks noGrp="1"/>
          </p:cNvSpPr>
          <p:nvPr>
            <p:ph type="dt" sz="half" idx="10"/>
          </p:nvPr>
        </p:nvSpPr>
        <p:spPr/>
        <p:txBody>
          <a:bodyPr/>
          <a:lstStyle/>
          <a:p>
            <a:r>
              <a:rPr lang="en-US"/>
              <a:t>23 February 2024</a:t>
            </a:r>
          </a:p>
        </p:txBody>
      </p:sp>
      <p:sp>
        <p:nvSpPr>
          <p:cNvPr id="3" name="Footer Placeholder 2">
            <a:extLst>
              <a:ext uri="{FF2B5EF4-FFF2-40B4-BE49-F238E27FC236}">
                <a16:creationId xmlns:a16="http://schemas.microsoft.com/office/drawing/2014/main" id="{FEC7C8C8-262E-DC63-C87E-FBB3B347B3FB}"/>
              </a:ext>
            </a:extLst>
          </p:cNvPr>
          <p:cNvSpPr>
            <a:spLocks noGrp="1"/>
          </p:cNvSpPr>
          <p:nvPr>
            <p:ph type="ftr" sz="quarter" idx="11"/>
          </p:nvPr>
        </p:nvSpPr>
        <p:spPr/>
        <p:txBody>
          <a:bodyPr/>
          <a:lstStyle/>
          <a:p>
            <a:r>
              <a:rPr lang="en-US"/>
              <a:t>ACROMASS kick-off meeting - L. Bonechi (INFN Firenze)</a:t>
            </a:r>
          </a:p>
        </p:txBody>
      </p:sp>
      <p:sp>
        <p:nvSpPr>
          <p:cNvPr id="4" name="Slide Number Placeholder 3">
            <a:extLst>
              <a:ext uri="{FF2B5EF4-FFF2-40B4-BE49-F238E27FC236}">
                <a16:creationId xmlns:a16="http://schemas.microsoft.com/office/drawing/2014/main" id="{05BEAF3C-B875-6563-D926-005614D4DD30}"/>
              </a:ext>
            </a:extLst>
          </p:cNvPr>
          <p:cNvSpPr>
            <a:spLocks noGrp="1"/>
          </p:cNvSpPr>
          <p:nvPr>
            <p:ph type="sldNum" sz="quarter" idx="12"/>
          </p:nvPr>
        </p:nvSpPr>
        <p:spPr/>
        <p:txBody>
          <a:bodyPr/>
          <a:lstStyle/>
          <a:p>
            <a:fld id="{53581369-FC2F-4B0C-936F-3A4AD98AE2A2}" type="slidenum">
              <a:rPr lang="en-US" smtClean="0"/>
              <a:t>5</a:t>
            </a:fld>
            <a:endParaRPr lang="en-US"/>
          </a:p>
        </p:txBody>
      </p:sp>
    </p:spTree>
    <p:extLst>
      <p:ext uri="{BB962C8B-B14F-4D97-AF65-F5344CB8AC3E}">
        <p14:creationId xmlns:p14="http://schemas.microsoft.com/office/powerpoint/2010/main" val="2390982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638A-50AF-CFF0-253E-466E8FDE35D7}"/>
              </a:ext>
            </a:extLst>
          </p:cNvPr>
          <p:cNvSpPr>
            <a:spLocks noGrp="1"/>
          </p:cNvSpPr>
          <p:nvPr>
            <p:ph type="title"/>
          </p:nvPr>
        </p:nvSpPr>
        <p:spPr>
          <a:xfrm>
            <a:off x="639097" y="280321"/>
            <a:ext cx="11248103" cy="1325563"/>
          </a:xfrm>
        </p:spPr>
        <p:txBody>
          <a:bodyPr>
            <a:normAutofit/>
          </a:bodyPr>
          <a:lstStyle/>
          <a:p>
            <a:r>
              <a:rPr lang="it-IT" sz="3600"/>
              <a:t>Results reported on the Honda et al. (2019) paper</a:t>
            </a:r>
            <a:endParaRPr lang="en-US" sz="36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110D8-7256-D96D-B483-905BDE3E5204}"/>
                  </a:ext>
                </a:extLst>
              </p:cNvPr>
              <p:cNvSpPr>
                <a:spLocks noGrp="1"/>
              </p:cNvSpPr>
              <p:nvPr>
                <p:ph idx="1"/>
              </p:nvPr>
            </p:nvSpPr>
            <p:spPr>
              <a:xfrm>
                <a:off x="838200" y="1317727"/>
                <a:ext cx="10572345" cy="4351338"/>
              </a:xfrm>
            </p:spPr>
            <p:txBody>
              <a:bodyPr>
                <a:normAutofit/>
              </a:bodyPr>
              <a:lstStyle/>
              <a:p>
                <a:pPr marL="514350" indent="-514350" algn="just">
                  <a:buFont typeface="+mj-lt"/>
                  <a:buAutoNum type="romanLcPeriod"/>
                </a:pPr>
                <a:r>
                  <a:rPr lang="en-US" sz="2000">
                    <a:latin typeface="+mj-lt"/>
                  </a:rPr>
                  <a:t>The lepton fluxes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𝜙</m:t>
                        </m:r>
                      </m:e>
                      <m:sub>
                        <m:r>
                          <a:rPr lang="it-IT" sz="2000" b="0" i="1" smtClean="0">
                            <a:latin typeface="Cambria Math" panose="02040503050406030204" pitchFamily="18" charset="0"/>
                            <a:ea typeface="Cambria Math" panose="02040503050406030204" pitchFamily="18" charset="0"/>
                          </a:rPr>
                          <m:t>𝐿</m:t>
                        </m:r>
                      </m:sub>
                    </m:sSub>
                  </m:oMath>
                </a14:m>
                <a:r>
                  <a:rPr lang="en-US" sz="2000">
                    <a:latin typeface="+mj-lt"/>
                  </a:rPr>
                  <a:t> in atmosphere are evaluated using an integral expression including the </a:t>
                </a:r>
                <a:r>
                  <a:rPr lang="en-US" sz="2000" b="1">
                    <a:solidFill>
                      <a:srgbClr val="FF0000"/>
                    </a:solidFill>
                    <a:latin typeface="+mj-lt"/>
                  </a:rPr>
                  <a:t>hadronic interaction model H</a:t>
                </a:r>
                <a:r>
                  <a:rPr lang="en-US" sz="2000">
                    <a:latin typeface="+mj-lt"/>
                  </a:rPr>
                  <a:t>, which describes the probability that a projectile particle interacts with an atmospheric nucleus producing a lepton L; the simulation is calibrate using the muon flux measured by BESS for </a:t>
                </a:r>
                <a14:m>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𝑝</m:t>
                        </m:r>
                      </m:e>
                      <m:sub>
                        <m:r>
                          <a:rPr lang="it-IT" sz="2000" i="1">
                            <a:latin typeface="Cambria Math" panose="02040503050406030204" pitchFamily="18" charset="0"/>
                            <a:ea typeface="Cambria Math" panose="02040503050406030204" pitchFamily="18" charset="0"/>
                          </a:rPr>
                          <m:t>𝜇</m:t>
                        </m:r>
                      </m:sub>
                    </m:sSub>
                    <m:r>
                      <a:rPr lang="it-IT" sz="2000" i="1" smtClean="0">
                        <a:latin typeface="Cambria Math" panose="02040503050406030204" pitchFamily="18" charset="0"/>
                      </a:rPr>
                      <m:t>≳</m:t>
                    </m:r>
                    <m:r>
                      <a:rPr lang="it-IT" sz="2000" b="0" i="1" smtClean="0">
                        <a:latin typeface="Cambria Math" panose="02040503050406030204" pitchFamily="18" charset="0"/>
                      </a:rPr>
                      <m:t>0.</m:t>
                    </m:r>
                    <m:r>
                      <a:rPr lang="it-IT" sz="2000" i="1">
                        <a:latin typeface="Cambria Math" panose="02040503050406030204" pitchFamily="18" charset="0"/>
                      </a:rPr>
                      <m:t>1 </m:t>
                    </m:r>
                    <m:r>
                      <m:rPr>
                        <m:nor/>
                      </m:rPr>
                      <a:rPr lang="it-IT" sz="2000">
                        <a:latin typeface="Cambria Math" panose="02040503050406030204" pitchFamily="18" charset="0"/>
                      </a:rPr>
                      <m:t>GeV</m:t>
                    </m:r>
                  </m:oMath>
                </a14:m>
                <a:r>
                  <a:rPr lang="en-US" sz="2000"/>
                  <a:t>/c </a:t>
                </a:r>
                <a:endParaRPr lang="en-US" sz="2000">
                  <a:latin typeface="+mj-lt"/>
                </a:endParaRPr>
              </a:p>
              <a:p>
                <a:pPr marL="514350" indent="-514350" algn="just">
                  <a:buFont typeface="+mj-lt"/>
                  <a:buAutoNum type="romanLcPeriod"/>
                </a:pPr>
                <a:r>
                  <a:rPr lang="en-US" sz="2000">
                    <a:latin typeface="+mj-lt"/>
                  </a:rPr>
                  <a:t>Assuming the validity of H, random variations of H around the unmodified version are introduced to evaluate the effects on the estimation of the lepton fluxes</a:t>
                </a:r>
              </a:p>
              <a:p>
                <a:pPr lvl="1" algn="just"/>
                <a:r>
                  <a:rPr lang="en-US" sz="1600">
                    <a:latin typeface="+mj-lt"/>
                  </a:rPr>
                  <a:t>A </a:t>
                </a:r>
                <a:r>
                  <a:rPr lang="en-US" sz="1600" b="1">
                    <a:solidFill>
                      <a:srgbClr val="FF0000"/>
                    </a:solidFill>
                    <a:latin typeface="+mj-lt"/>
                  </a:rPr>
                  <a:t>correlation between the variations of </a:t>
                </a:r>
                <a14:m>
                  <m:oMath xmlns:m="http://schemas.openxmlformats.org/officeDocument/2006/math">
                    <m:sSub>
                      <m:sSubPr>
                        <m:ctrlPr>
                          <a:rPr lang="en-US" sz="1600" b="1" i="1">
                            <a:solidFill>
                              <a:srgbClr val="FF0000"/>
                            </a:solidFill>
                            <a:latin typeface="Cambria Math" panose="02040503050406030204" pitchFamily="18" charset="0"/>
                          </a:rPr>
                        </m:ctrlPr>
                      </m:sSubPr>
                      <m:e>
                        <m:r>
                          <a:rPr lang="en-US" sz="1600" b="1" i="1">
                            <a:solidFill>
                              <a:srgbClr val="FF0000"/>
                            </a:solidFill>
                            <a:latin typeface="Cambria Math" panose="02040503050406030204" pitchFamily="18" charset="0"/>
                            <a:ea typeface="Cambria Math" panose="02040503050406030204" pitchFamily="18" charset="0"/>
                          </a:rPr>
                          <m:t>𝝓</m:t>
                        </m:r>
                      </m:e>
                      <m:sub>
                        <m:r>
                          <a:rPr lang="en-US" sz="1600" b="1" i="1" smtClean="0">
                            <a:solidFill>
                              <a:srgbClr val="FF0000"/>
                            </a:solidFill>
                            <a:latin typeface="Cambria Math" panose="02040503050406030204" pitchFamily="18" charset="0"/>
                            <a:ea typeface="Cambria Math" panose="02040503050406030204" pitchFamily="18" charset="0"/>
                          </a:rPr>
                          <m:t>𝝂</m:t>
                        </m:r>
                      </m:sub>
                    </m:sSub>
                  </m:oMath>
                </a14:m>
                <a:r>
                  <a:rPr lang="en-US" sz="1600" b="1">
                    <a:solidFill>
                      <a:srgbClr val="FF0000"/>
                    </a:solidFill>
                    <a:latin typeface="+mj-lt"/>
                  </a:rPr>
                  <a:t> and </a:t>
                </a:r>
                <a14:m>
                  <m:oMath xmlns:m="http://schemas.openxmlformats.org/officeDocument/2006/math">
                    <m:sSub>
                      <m:sSubPr>
                        <m:ctrlPr>
                          <a:rPr lang="en-US" sz="1600" b="1" i="1" smtClean="0">
                            <a:solidFill>
                              <a:srgbClr val="FF0000"/>
                            </a:solidFill>
                            <a:latin typeface="Cambria Math" panose="02040503050406030204" pitchFamily="18" charset="0"/>
                          </a:rPr>
                        </m:ctrlPr>
                      </m:sSubPr>
                      <m:e>
                        <m:r>
                          <a:rPr lang="en-US" sz="1600" b="1" i="1" smtClean="0">
                            <a:solidFill>
                              <a:srgbClr val="FF0000"/>
                            </a:solidFill>
                            <a:latin typeface="Cambria Math" panose="02040503050406030204" pitchFamily="18" charset="0"/>
                            <a:ea typeface="Cambria Math" panose="02040503050406030204" pitchFamily="18" charset="0"/>
                          </a:rPr>
                          <m:t>𝝓</m:t>
                        </m:r>
                      </m:e>
                      <m:sub>
                        <m:r>
                          <a:rPr lang="en-US" sz="1600" b="1" i="1" smtClean="0">
                            <a:solidFill>
                              <a:srgbClr val="FF0000"/>
                            </a:solidFill>
                            <a:latin typeface="Cambria Math" panose="02040503050406030204" pitchFamily="18" charset="0"/>
                            <a:ea typeface="Cambria Math" panose="02040503050406030204" pitchFamily="18" charset="0"/>
                          </a:rPr>
                          <m:t>𝝁</m:t>
                        </m:r>
                      </m:sub>
                    </m:sSub>
                  </m:oMath>
                </a14:m>
                <a:r>
                  <a:rPr lang="en-US" sz="1600">
                    <a:latin typeface="+mj-lt"/>
                  </a:rPr>
                  <a:t> is found</a:t>
                </a:r>
              </a:p>
              <a:p>
                <a:pPr lvl="1" algn="just"/>
                <a:r>
                  <a:rPr lang="en-US" sz="1600">
                    <a:latin typeface="+mj-lt"/>
                  </a:rPr>
                  <a:t>If the energy </a:t>
                </a:r>
                <a14:m>
                  <m:oMath xmlns:m="http://schemas.openxmlformats.org/officeDocument/2006/math">
                    <m:sSub>
                      <m:sSubPr>
                        <m:ctrlPr>
                          <a:rPr lang="en-US" sz="1600" i="1" smtClean="0">
                            <a:latin typeface="Cambria Math" panose="02040503050406030204" pitchFamily="18" charset="0"/>
                          </a:rPr>
                        </m:ctrlPr>
                      </m:sSubPr>
                      <m:e>
                        <m:r>
                          <a:rPr lang="it-IT" sz="1600" b="0" i="1" smtClean="0">
                            <a:latin typeface="Cambria Math" panose="02040503050406030204" pitchFamily="18" charset="0"/>
                          </a:rPr>
                          <m:t>𝐸</m:t>
                        </m:r>
                      </m:e>
                      <m:sub>
                        <m:r>
                          <a:rPr lang="it-IT" sz="1600" b="0" i="1" smtClean="0">
                            <a:latin typeface="Cambria Math" panose="02040503050406030204" pitchFamily="18" charset="0"/>
                            <a:ea typeface="Cambria Math" panose="02040503050406030204" pitchFamily="18" charset="0"/>
                          </a:rPr>
                          <m:t>𝜈</m:t>
                        </m:r>
                      </m:sub>
                    </m:sSub>
                    <m:r>
                      <a:rPr lang="it-IT" sz="1600" b="0" i="1" smtClean="0">
                        <a:latin typeface="Cambria Math" panose="02040503050406030204" pitchFamily="18" charset="0"/>
                      </a:rPr>
                      <m:t>=1 </m:t>
                    </m:r>
                    <m:r>
                      <m:rPr>
                        <m:nor/>
                      </m:rPr>
                      <a:rPr lang="it-IT" sz="1600" b="0" i="0" smtClean="0">
                        <a:latin typeface="Cambria Math" panose="02040503050406030204" pitchFamily="18" charset="0"/>
                      </a:rPr>
                      <m:t>GeV</m:t>
                    </m:r>
                  </m:oMath>
                </a14:m>
                <a:r>
                  <a:rPr lang="en-US" sz="1600">
                    <a:latin typeface="+mj-lt"/>
                  </a:rPr>
                  <a:t> is selected the correlation is large for </a:t>
                </a:r>
                <a14:m>
                  <m:oMath xmlns:m="http://schemas.openxmlformats.org/officeDocument/2006/math">
                    <m:sSub>
                      <m:sSubPr>
                        <m:ctrlPr>
                          <a:rPr lang="en-US" sz="1600" i="1">
                            <a:latin typeface="Cambria Math" panose="02040503050406030204" pitchFamily="18" charset="0"/>
                          </a:rPr>
                        </m:ctrlPr>
                      </m:sSubPr>
                      <m:e>
                        <m:r>
                          <a:rPr lang="it-IT" sz="1600" b="0" i="1" smtClean="0">
                            <a:latin typeface="Cambria Math" panose="02040503050406030204" pitchFamily="18" charset="0"/>
                          </a:rPr>
                          <m:t>𝑝</m:t>
                        </m:r>
                      </m:e>
                      <m:sub>
                        <m:r>
                          <a:rPr lang="it-IT" sz="1600" i="1" smtClean="0">
                            <a:latin typeface="Cambria Math" panose="02040503050406030204" pitchFamily="18" charset="0"/>
                            <a:ea typeface="Cambria Math" panose="02040503050406030204" pitchFamily="18" charset="0"/>
                          </a:rPr>
                          <m:t>𝜇</m:t>
                        </m:r>
                      </m:sub>
                    </m:sSub>
                    <m:r>
                      <a:rPr lang="it-IT" sz="1600" i="1" smtClean="0">
                        <a:latin typeface="Cambria Math" panose="02040503050406030204" pitchFamily="18" charset="0"/>
                      </a:rPr>
                      <m:t>≲</m:t>
                    </m:r>
                    <m:r>
                      <a:rPr lang="it-IT" sz="1600" i="1">
                        <a:latin typeface="Cambria Math" panose="02040503050406030204" pitchFamily="18" charset="0"/>
                      </a:rPr>
                      <m:t>1 </m:t>
                    </m:r>
                    <m:r>
                      <m:rPr>
                        <m:nor/>
                      </m:rPr>
                      <a:rPr lang="it-IT" sz="1600">
                        <a:latin typeface="Cambria Math" panose="02040503050406030204" pitchFamily="18" charset="0"/>
                      </a:rPr>
                      <m:t>GeV</m:t>
                    </m:r>
                  </m:oMath>
                </a14:m>
                <a:r>
                  <a:rPr lang="en-US" sz="1600"/>
                  <a:t>/c  </a:t>
                </a:r>
                <a:r>
                  <a:rPr lang="en-US" sz="1600">
                    <a:latin typeface="+mj-lt"/>
                  </a:rPr>
                  <a:t>and not negligible for </a:t>
                </a:r>
                <a14:m>
                  <m:oMath xmlns:m="http://schemas.openxmlformats.org/officeDocument/2006/math">
                    <m:sSub>
                      <m:sSubPr>
                        <m:ctrlPr>
                          <a:rPr lang="en-US" sz="1600" i="1">
                            <a:latin typeface="Cambria Math" panose="02040503050406030204" pitchFamily="18" charset="0"/>
                          </a:rPr>
                        </m:ctrlPr>
                      </m:sSubPr>
                      <m:e>
                        <m:r>
                          <a:rPr lang="it-IT" sz="1600" i="1">
                            <a:latin typeface="Cambria Math" panose="02040503050406030204" pitchFamily="18" charset="0"/>
                          </a:rPr>
                          <m:t>𝑝</m:t>
                        </m:r>
                      </m:e>
                      <m:sub>
                        <m:r>
                          <a:rPr lang="it-IT" sz="1600" i="1">
                            <a:latin typeface="Cambria Math" panose="02040503050406030204" pitchFamily="18" charset="0"/>
                            <a:ea typeface="Cambria Math" panose="02040503050406030204" pitchFamily="18" charset="0"/>
                          </a:rPr>
                          <m:t>𝜇</m:t>
                        </m:r>
                      </m:sub>
                    </m:sSub>
                    <m:r>
                      <a:rPr lang="it-IT" sz="1600" i="1">
                        <a:latin typeface="Cambria Math" panose="02040503050406030204" pitchFamily="18" charset="0"/>
                      </a:rPr>
                      <m:t>≲1</m:t>
                    </m:r>
                    <m:r>
                      <a:rPr lang="it-IT" sz="1600" b="0" i="1" smtClean="0">
                        <a:latin typeface="Cambria Math" panose="02040503050406030204" pitchFamily="18" charset="0"/>
                      </a:rPr>
                      <m:t>0</m:t>
                    </m:r>
                    <m:r>
                      <a:rPr lang="it-IT" sz="1600" i="1">
                        <a:latin typeface="Cambria Math" panose="02040503050406030204" pitchFamily="18" charset="0"/>
                      </a:rPr>
                      <m:t> </m:t>
                    </m:r>
                    <m:r>
                      <m:rPr>
                        <m:nor/>
                      </m:rPr>
                      <a:rPr lang="it-IT" sz="1600">
                        <a:latin typeface="Cambria Math" panose="02040503050406030204" pitchFamily="18" charset="0"/>
                      </a:rPr>
                      <m:t>GeV</m:t>
                    </m:r>
                  </m:oMath>
                </a14:m>
                <a:r>
                  <a:rPr lang="en-US" sz="1600"/>
                  <a:t>/c </a:t>
                </a:r>
                <a:endParaRPr lang="en-US" sz="1600">
                  <a:latin typeface="+mj-lt"/>
                </a:endParaRPr>
              </a:p>
              <a:p>
                <a:pPr algn="just"/>
                <a:endParaRPr lang="en-US">
                  <a:latin typeface="+mj-lt"/>
                </a:endParaRPr>
              </a:p>
            </p:txBody>
          </p:sp>
        </mc:Choice>
        <mc:Fallback xmlns="">
          <p:sp>
            <p:nvSpPr>
              <p:cNvPr id="3" name="Content Placeholder 2">
                <a:extLst>
                  <a:ext uri="{FF2B5EF4-FFF2-40B4-BE49-F238E27FC236}">
                    <a16:creationId xmlns:a16="http://schemas.microsoft.com/office/drawing/2014/main" id="{7D9110D8-7256-D96D-B483-905BDE3E5204}"/>
                  </a:ext>
                </a:extLst>
              </p:cNvPr>
              <p:cNvSpPr>
                <a:spLocks noGrp="1" noRot="1" noChangeAspect="1" noMove="1" noResize="1" noEditPoints="1" noAdjustHandles="1" noChangeArrowheads="1" noChangeShapeType="1" noTextEdit="1"/>
              </p:cNvSpPr>
              <p:nvPr>
                <p:ph idx="1"/>
              </p:nvPr>
            </p:nvSpPr>
            <p:spPr>
              <a:xfrm>
                <a:off x="838200" y="1317727"/>
                <a:ext cx="10572345" cy="4351338"/>
              </a:xfrm>
              <a:blipFill>
                <a:blip r:embed="rId2"/>
                <a:stretch>
                  <a:fillRect l="-634" t="-1681" r="-577"/>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DA7A69A-EDF8-0FEB-EAF5-0419B70C7BFC}"/>
              </a:ext>
            </a:extLst>
          </p:cNvPr>
          <p:cNvPicPr>
            <a:picLocks noChangeAspect="1"/>
          </p:cNvPicPr>
          <p:nvPr/>
        </p:nvPicPr>
        <p:blipFill>
          <a:blip r:embed="rId3"/>
          <a:stretch>
            <a:fillRect/>
          </a:stretch>
        </p:blipFill>
        <p:spPr>
          <a:xfrm>
            <a:off x="1204506" y="3886063"/>
            <a:ext cx="6449962" cy="2434926"/>
          </a:xfrm>
          <a:prstGeom prst="rect">
            <a:avLst/>
          </a:prstGeom>
        </p:spPr>
      </p:pic>
      <p:pic>
        <p:nvPicPr>
          <p:cNvPr id="12" name="Picture 11">
            <a:extLst>
              <a:ext uri="{FF2B5EF4-FFF2-40B4-BE49-F238E27FC236}">
                <a16:creationId xmlns:a16="http://schemas.microsoft.com/office/drawing/2014/main" id="{1B6EB060-D6D8-A764-FAED-161C4F198DAE}"/>
              </a:ext>
            </a:extLst>
          </p:cNvPr>
          <p:cNvPicPr>
            <a:picLocks noChangeAspect="1"/>
          </p:cNvPicPr>
          <p:nvPr/>
        </p:nvPicPr>
        <p:blipFill>
          <a:blip r:embed="rId4"/>
          <a:stretch>
            <a:fillRect/>
          </a:stretch>
        </p:blipFill>
        <p:spPr>
          <a:xfrm>
            <a:off x="6979377" y="4529139"/>
            <a:ext cx="4720547" cy="642629"/>
          </a:xfrm>
          <a:prstGeom prst="rect">
            <a:avLst/>
          </a:prstGeom>
        </p:spPr>
      </p:pic>
      <p:sp>
        <p:nvSpPr>
          <p:cNvPr id="7" name="Date Placeholder 6">
            <a:extLst>
              <a:ext uri="{FF2B5EF4-FFF2-40B4-BE49-F238E27FC236}">
                <a16:creationId xmlns:a16="http://schemas.microsoft.com/office/drawing/2014/main" id="{8960EF29-DE28-62E9-760D-79DEEDDB917B}"/>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7A04B2C8-DAEF-4364-18A0-DF059C46C91E}"/>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8DF28E35-B18F-FF26-DB9D-4684E82DEC19}"/>
              </a:ext>
            </a:extLst>
          </p:cNvPr>
          <p:cNvSpPr>
            <a:spLocks noGrp="1"/>
          </p:cNvSpPr>
          <p:nvPr>
            <p:ph type="sldNum" sz="quarter" idx="12"/>
          </p:nvPr>
        </p:nvSpPr>
        <p:spPr/>
        <p:txBody>
          <a:bodyPr/>
          <a:lstStyle/>
          <a:p>
            <a:fld id="{53581369-FC2F-4B0C-936F-3A4AD98AE2A2}" type="slidenum">
              <a:rPr lang="en-US" smtClean="0"/>
              <a:t>50</a:t>
            </a:fld>
            <a:endParaRPr lang="en-US"/>
          </a:p>
        </p:txBody>
      </p:sp>
    </p:spTree>
    <p:extLst>
      <p:ext uri="{BB962C8B-B14F-4D97-AF65-F5344CB8AC3E}">
        <p14:creationId xmlns:p14="http://schemas.microsoft.com/office/powerpoint/2010/main" val="30209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638A-50AF-CFF0-253E-466E8FDE35D7}"/>
              </a:ext>
            </a:extLst>
          </p:cNvPr>
          <p:cNvSpPr>
            <a:spLocks noGrp="1"/>
          </p:cNvSpPr>
          <p:nvPr>
            <p:ph type="title"/>
          </p:nvPr>
        </p:nvSpPr>
        <p:spPr>
          <a:xfrm>
            <a:off x="639097" y="280321"/>
            <a:ext cx="11248103" cy="1325563"/>
          </a:xfrm>
        </p:spPr>
        <p:txBody>
          <a:bodyPr>
            <a:normAutofit/>
          </a:bodyPr>
          <a:lstStyle/>
          <a:p>
            <a:r>
              <a:rPr lang="it-IT" sz="3600"/>
              <a:t>Results reported on the Honda et al. (2019) paper</a:t>
            </a:r>
            <a:endParaRPr lang="en-US" sz="36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110D8-7256-D96D-B483-905BDE3E5204}"/>
                  </a:ext>
                </a:extLst>
              </p:cNvPr>
              <p:cNvSpPr>
                <a:spLocks noGrp="1"/>
              </p:cNvSpPr>
              <p:nvPr>
                <p:ph idx="1"/>
              </p:nvPr>
            </p:nvSpPr>
            <p:spPr>
              <a:xfrm>
                <a:off x="838200" y="1355826"/>
                <a:ext cx="10572345" cy="4987823"/>
              </a:xfrm>
            </p:spPr>
            <p:txBody>
              <a:bodyPr>
                <a:normAutofit/>
              </a:bodyPr>
              <a:lstStyle/>
              <a:p>
                <a:pPr marL="514350" indent="-514350" algn="just">
                  <a:buFont typeface="+mj-lt"/>
                  <a:buAutoNum type="romanLcPeriod" startAt="3"/>
                </a:pPr>
                <a14:m>
                  <m:oMath xmlns:m="http://schemas.openxmlformats.org/officeDocument/2006/math">
                    <m:d>
                      <m:dPr>
                        <m:begChr m:val="|"/>
                        <m:endChr m:val="|"/>
                        <m:ctrlPr>
                          <a:rPr lang="en-US" sz="2000" i="1" smtClean="0">
                            <a:latin typeface="Cambria Math" panose="02040503050406030204" pitchFamily="18" charset="0"/>
                          </a:rPr>
                        </m:ctrlPr>
                      </m:dPr>
                      <m:e>
                        <m:f>
                          <m:fPr>
                            <m:ctrlPr>
                              <a:rPr lang="en-US" sz="2000" i="1" smtClean="0">
                                <a:latin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𝜙</m:t>
                                </m:r>
                              </m:e>
                              <m:sub>
                                <m:r>
                                  <a:rPr lang="en-US" sz="2000" i="1" smtClean="0">
                                    <a:latin typeface="Cambria Math" panose="02040503050406030204" pitchFamily="18" charset="0"/>
                                    <a:ea typeface="Cambria Math" panose="02040503050406030204" pitchFamily="18" charset="0"/>
                                  </a:rPr>
                                  <m:t>𝜇</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𝜇</m:t>
                                </m:r>
                              </m:sub>
                            </m:sSub>
                          </m:den>
                        </m:f>
                      </m:e>
                    </m:d>
                  </m:oMath>
                </a14:m>
                <a:r>
                  <a:rPr lang="en-US" sz="2000">
                    <a:latin typeface="+mj-lt"/>
                  </a:rPr>
                  <a:t> and </a:t>
                </a:r>
                <a14:m>
                  <m:oMath xmlns:m="http://schemas.openxmlformats.org/officeDocument/2006/math">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smtClean="0">
                                    <a:latin typeface="Cambria Math" panose="02040503050406030204" pitchFamily="18" charset="0"/>
                                    <a:ea typeface="Cambria Math" panose="02040503050406030204" pitchFamily="18" charset="0"/>
                                  </a:rPr>
                                  <m:t>𝜈</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smtClean="0">
                                    <a:latin typeface="Cambria Math" panose="02040503050406030204" pitchFamily="18" charset="0"/>
                                    <a:ea typeface="Cambria Math" panose="02040503050406030204" pitchFamily="18" charset="0"/>
                                  </a:rPr>
                                  <m:t>𝜈</m:t>
                                </m:r>
                              </m:sub>
                            </m:sSub>
                          </m:den>
                        </m:f>
                      </m:e>
                    </m:d>
                  </m:oMath>
                </a14:m>
                <a:r>
                  <a:rPr lang="en-US" sz="2000">
                    <a:latin typeface="+mj-lt"/>
                  </a:rPr>
                  <a:t> follow a Gaussian distribution with some width</a:t>
                </a:r>
              </a:p>
              <a:p>
                <a:pPr marL="514350" indent="-514350" algn="just">
                  <a:buFont typeface="+mj-lt"/>
                  <a:buAutoNum type="romanLcPeriod" startAt="3"/>
                </a:pPr>
                <a:r>
                  <a:rPr lang="en-US" sz="2000">
                    <a:latin typeface="+mj-lt"/>
                  </a:rPr>
                  <a:t>If we set a limit to the variation of the muon flux, </a:t>
                </a:r>
                <a14:m>
                  <m:oMath xmlns:m="http://schemas.openxmlformats.org/officeDocument/2006/math">
                    <m:d>
                      <m:dPr>
                        <m:begChr m:val="|"/>
                        <m:endChr m:val="|"/>
                        <m:ctrlPr>
                          <a:rPr lang="en-US" sz="2000" i="1" smtClean="0">
                            <a:latin typeface="Cambria Math" panose="02040503050406030204" pitchFamily="18" charset="0"/>
                          </a:rPr>
                        </m:ctrlPr>
                      </m:dPr>
                      <m:e>
                        <m:f>
                          <m:fPr>
                            <m:ctrlPr>
                              <a:rPr lang="en-US" sz="2000" i="1" smtClean="0">
                                <a:latin typeface="Cambria Math" panose="02040503050406030204" pitchFamily="18" charset="0"/>
                              </a:rPr>
                            </m:ctrlPr>
                          </m:fPr>
                          <m:num>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𝜙</m:t>
                                </m:r>
                              </m:e>
                              <m:sub>
                                <m:r>
                                  <a:rPr lang="en-US" sz="2000" i="1" smtClean="0">
                                    <a:latin typeface="Cambria Math" panose="02040503050406030204" pitchFamily="18" charset="0"/>
                                    <a:ea typeface="Cambria Math" panose="02040503050406030204" pitchFamily="18" charset="0"/>
                                  </a:rPr>
                                  <m:t>𝜇</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𝜇</m:t>
                                </m:r>
                              </m:sub>
                            </m:sSub>
                          </m:den>
                        </m:f>
                      </m:e>
                    </m:d>
                    <m:r>
                      <a:rPr lang="it-IT" sz="2000" b="0" i="1" smtClean="0">
                        <a:latin typeface="Cambria Math" panose="02040503050406030204" pitchFamily="18" charset="0"/>
                        <a:ea typeface="Cambria Math" panose="02040503050406030204" pitchFamily="18" charset="0"/>
                      </a:rPr>
                      <m:t>&lt;</m:t>
                    </m:r>
                    <m:r>
                      <a:rPr lang="it-IT" sz="2000" b="0" i="1" smtClean="0">
                        <a:latin typeface="Cambria Math" panose="02040503050406030204" pitchFamily="18" charset="0"/>
                        <a:ea typeface="Cambria Math" panose="02040503050406030204" pitchFamily="18" charset="0"/>
                      </a:rPr>
                      <m:t>𝜀</m:t>
                    </m:r>
                  </m:oMath>
                </a14:m>
                <a:r>
                  <a:rPr lang="en-US" sz="2000">
                    <a:latin typeface="+mj-lt"/>
                  </a:rPr>
                  <a:t>, the width of the distribution of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𝜈</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𝜈</m:t>
                            </m:r>
                          </m:sub>
                        </m:sSub>
                      </m:den>
                    </m:f>
                    <m:d>
                      <m:dPr>
                        <m:ctrlPr>
                          <a:rPr lang="en-US" sz="2000" i="1" smtClean="0">
                            <a:latin typeface="Cambria Math" panose="02040503050406030204" pitchFamily="18" charset="0"/>
                            <a:ea typeface="Cambria Math" panose="02040503050406030204" pitchFamily="18" charset="0"/>
                          </a:rPr>
                        </m:ctrlPr>
                      </m:dPr>
                      <m:e>
                        <m:r>
                          <a:rPr lang="en-US" sz="2000" i="1" smtClean="0">
                            <a:latin typeface="Cambria Math" panose="02040503050406030204" pitchFamily="18" charset="0"/>
                            <a:ea typeface="Cambria Math" panose="02040503050406030204" pitchFamily="18" charset="0"/>
                          </a:rPr>
                          <m:t>𝜀</m:t>
                        </m:r>
                      </m:e>
                    </m:d>
                  </m:oMath>
                </a14:m>
                <a:r>
                  <a:rPr lang="en-US" sz="2000">
                    <a:latin typeface="+mj-lt"/>
                  </a:rPr>
                  <a:t> becomes smaller</a:t>
                </a:r>
              </a:p>
              <a:p>
                <a:pPr marL="514350" indent="-514350" algn="just">
                  <a:buFont typeface="+mj-lt"/>
                  <a:buAutoNum type="romanLcPeriod" startAt="3"/>
                </a:pPr>
                <a:r>
                  <a:rPr lang="en-US" sz="2000">
                    <a:latin typeface="+mj-lt"/>
                  </a:rPr>
                  <a:t>If we normalize the distribution of </a:t>
                </a:r>
                <a14:m>
                  <m:oMath xmlns:m="http://schemas.openxmlformats.org/officeDocument/2006/math">
                    <m:f>
                      <m:fPr>
                        <m:ctrlPr>
                          <a:rPr lang="en-US" sz="2000" i="1" smtClean="0">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𝜈</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𝜈</m:t>
                            </m:r>
                          </m:sub>
                        </m:sSub>
                      </m:den>
                    </m:f>
                    <m:d>
                      <m:dPr>
                        <m:ctrlPr>
                          <a:rPr lang="en-US" sz="2000" i="1" smtClean="0">
                            <a:latin typeface="Cambria Math" panose="02040503050406030204" pitchFamily="18" charset="0"/>
                            <a:ea typeface="Cambria Math" panose="02040503050406030204" pitchFamily="18" charset="0"/>
                          </a:rPr>
                        </m:ctrlPr>
                      </m:dPr>
                      <m:e>
                        <m:r>
                          <a:rPr lang="en-US" sz="2000" i="1" smtClean="0">
                            <a:latin typeface="Cambria Math" panose="02040503050406030204" pitchFamily="18" charset="0"/>
                            <a:ea typeface="Cambria Math" panose="02040503050406030204" pitchFamily="18" charset="0"/>
                          </a:rPr>
                          <m:t>𝜀</m:t>
                        </m:r>
                      </m:e>
                    </m:d>
                  </m:oMath>
                </a14:m>
                <a:r>
                  <a:rPr lang="en-US" sz="2000">
                    <a:latin typeface="+mj-lt"/>
                  </a:rPr>
                  <a:t> to te case with unmodified interaction model,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𝜈</m:t>
                            </m:r>
                          </m:sub>
                        </m:sSub>
                      </m:num>
                      <m:den>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𝜈</m:t>
                            </m:r>
                          </m:sub>
                        </m:sSub>
                      </m:den>
                    </m:f>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𝜀</m:t>
                        </m:r>
                        <m:r>
                          <a:rPr lang="en-US" sz="2000" i="1" smtClean="0">
                            <a:latin typeface="Cambria Math" panose="02040503050406030204" pitchFamily="18" charset="0"/>
                            <a:ea typeface="Cambria Math" panose="02040503050406030204" pitchFamily="18" charset="0"/>
                          </a:rPr>
                          <m:t>→∞</m:t>
                        </m:r>
                      </m:e>
                    </m:d>
                  </m:oMath>
                </a14:m>
                <a:r>
                  <a:rPr lang="en-US" sz="2000">
                    <a:latin typeface="+mj-lt"/>
                  </a:rPr>
                  <a:t> we find a Gaussian with width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it-IT" sz="2000" b="0" i="0" smtClean="0">
                            <a:latin typeface="Cambria Math" panose="02040503050406030204" pitchFamily="18" charset="0"/>
                          </a:rPr>
                          <m:t>shrink</m:t>
                        </m:r>
                      </m:sub>
                    </m:sSub>
                  </m:oMath>
                </a14:m>
                <a:endParaRPr lang="en-US" sz="2000">
                  <a:latin typeface="+mj-lt"/>
                </a:endParaRPr>
              </a:p>
              <a:p>
                <a:pPr marL="514350" indent="-514350" algn="just">
                  <a:buFont typeface="+mj-lt"/>
                  <a:buAutoNum type="romanLcPeriod" startAt="3"/>
                </a:pPr>
                <a:r>
                  <a:rPr lang="en-US" sz="2000">
                    <a:latin typeface="+mj-lt"/>
                  </a:rPr>
                  <a:t>The dependence of </a:t>
                </a:r>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m:rPr>
                            <m:sty m:val="p"/>
                          </m:rPr>
                          <a:rPr lang="it-IT" sz="2000" b="0" i="0" smtClean="0">
                            <a:latin typeface="Cambria Math" panose="02040503050406030204" pitchFamily="18" charset="0"/>
                          </a:rPr>
                          <m:t>shrink</m:t>
                        </m:r>
                      </m:sub>
                    </m:sSub>
                  </m:oMath>
                </a14:m>
                <a:r>
                  <a:rPr lang="en-US" sz="2000">
                    <a:latin typeface="+mj-lt"/>
                  </a:rPr>
                  <a:t> on </a:t>
                </a:r>
                <a:r>
                  <a:rPr lang="en-US" sz="2000">
                    <a:latin typeface="+mj-lt"/>
                    <a:sym typeface="Symbol" panose="05050102010706020507" pitchFamily="18" charset="2"/>
                  </a:rPr>
                  <a:t> can be fitted well with a function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𝝈</m:t>
                        </m:r>
                      </m:e>
                      <m:sub>
                        <m:r>
                          <a:rPr lang="it-IT" sz="2000" b="1" i="1">
                            <a:solidFill>
                              <a:srgbClr val="FF0000"/>
                            </a:solidFill>
                            <a:latin typeface="Cambria Math" panose="02040503050406030204" pitchFamily="18" charset="0"/>
                          </a:rPr>
                          <m:t>𝒔𝒉𝒓𝒊𝒏𝒌</m:t>
                        </m:r>
                      </m:sub>
                    </m:sSub>
                    <m:r>
                      <a:rPr lang="it-IT" sz="2000" b="1" i="1" smtClean="0">
                        <a:solidFill>
                          <a:srgbClr val="FF0000"/>
                        </a:solidFill>
                        <a:latin typeface="Cambria Math" panose="02040503050406030204" pitchFamily="18" charset="0"/>
                      </a:rPr>
                      <m:t>= </m:t>
                    </m:r>
                    <m:rad>
                      <m:radPr>
                        <m:degHide m:val="on"/>
                        <m:ctrlPr>
                          <a:rPr lang="it-IT" sz="2000" b="1" i="1" smtClean="0">
                            <a:solidFill>
                              <a:srgbClr val="FF0000"/>
                            </a:solidFill>
                            <a:latin typeface="Cambria Math" panose="02040503050406030204" pitchFamily="18" charset="0"/>
                          </a:rPr>
                        </m:ctrlPr>
                      </m:radPr>
                      <m:deg/>
                      <m:e>
                        <m:sSubSup>
                          <m:sSubSupPr>
                            <m:ctrlPr>
                              <a:rPr lang="it-IT" sz="2000" b="1" i="1" smtClean="0">
                                <a:solidFill>
                                  <a:srgbClr val="FF0000"/>
                                </a:solidFill>
                                <a:latin typeface="Cambria Math" panose="02040503050406030204" pitchFamily="18" charset="0"/>
                              </a:rPr>
                            </m:ctrlPr>
                          </m:sSubSupPr>
                          <m:e>
                            <m:r>
                              <a:rPr lang="it-IT" sz="2000" b="1" i="1" smtClean="0">
                                <a:solidFill>
                                  <a:srgbClr val="FF0000"/>
                                </a:solidFill>
                                <a:latin typeface="Cambria Math" panose="02040503050406030204" pitchFamily="18" charset="0"/>
                                <a:ea typeface="Cambria Math" panose="02040503050406030204" pitchFamily="18" charset="0"/>
                              </a:rPr>
                              <m:t>𝜻</m:t>
                            </m:r>
                          </m:e>
                          <m:sub>
                            <m:r>
                              <a:rPr lang="it-IT" sz="2000" b="1" i="1" smtClean="0">
                                <a:solidFill>
                                  <a:srgbClr val="FF0000"/>
                                </a:solidFill>
                                <a:latin typeface="Cambria Math" panose="02040503050406030204" pitchFamily="18" charset="0"/>
                              </a:rPr>
                              <m:t>𝟎</m:t>
                            </m:r>
                          </m:sub>
                          <m:sup>
                            <m:r>
                              <a:rPr lang="it-IT" sz="2000" b="1" i="1" smtClean="0">
                                <a:solidFill>
                                  <a:srgbClr val="FF0000"/>
                                </a:solidFill>
                                <a:latin typeface="Cambria Math" panose="02040503050406030204" pitchFamily="18" charset="0"/>
                              </a:rPr>
                              <m:t>𝟐</m:t>
                            </m:r>
                          </m:sup>
                        </m:sSubSup>
                        <m:r>
                          <a:rPr lang="it-IT" sz="2000" b="1" i="1" smtClean="0">
                            <a:solidFill>
                              <a:srgbClr val="FF0000"/>
                            </a:solidFill>
                            <a:latin typeface="Cambria Math" panose="02040503050406030204" pitchFamily="18" charset="0"/>
                          </a:rPr>
                          <m:t>+</m:t>
                        </m:r>
                        <m:sSup>
                          <m:sSupPr>
                            <m:ctrlPr>
                              <a:rPr lang="it-IT" sz="2000" b="1" i="1">
                                <a:solidFill>
                                  <a:srgbClr val="FF0000"/>
                                </a:solidFill>
                                <a:latin typeface="Cambria Math" panose="02040503050406030204" pitchFamily="18" charset="0"/>
                              </a:rPr>
                            </m:ctrlPr>
                          </m:sSupPr>
                          <m:e>
                            <m:d>
                              <m:dPr>
                                <m:ctrlPr>
                                  <a:rPr lang="it-IT" sz="2000" b="1" i="1">
                                    <a:solidFill>
                                      <a:srgbClr val="FF0000"/>
                                    </a:solidFill>
                                    <a:latin typeface="Cambria Math" panose="02040503050406030204" pitchFamily="18" charset="0"/>
                                  </a:rPr>
                                </m:ctrlPr>
                              </m:dPr>
                              <m:e>
                                <m:sSub>
                                  <m:sSubPr>
                                    <m:ctrlPr>
                                      <a:rPr lang="it-IT" sz="2000" b="1" i="1">
                                        <a:solidFill>
                                          <a:srgbClr val="FF0000"/>
                                        </a:solidFill>
                                        <a:latin typeface="Cambria Math" panose="02040503050406030204" pitchFamily="18" charset="0"/>
                                      </a:rPr>
                                    </m:ctrlPr>
                                  </m:sSubPr>
                                  <m:e>
                                    <m:r>
                                      <a:rPr lang="it-IT" sz="2000" b="1" i="1">
                                        <a:solidFill>
                                          <a:srgbClr val="FF0000"/>
                                        </a:solidFill>
                                        <a:latin typeface="Cambria Math" panose="02040503050406030204" pitchFamily="18" charset="0"/>
                                        <a:ea typeface="Cambria Math" panose="02040503050406030204" pitchFamily="18" charset="0"/>
                                      </a:rPr>
                                      <m:t>𝜻</m:t>
                                    </m:r>
                                  </m:e>
                                  <m:sub>
                                    <m:r>
                                      <a:rPr lang="it-IT" sz="2000" b="1" i="1" smtClean="0">
                                        <a:solidFill>
                                          <a:srgbClr val="FF0000"/>
                                        </a:solidFill>
                                        <a:latin typeface="Cambria Math" panose="02040503050406030204" pitchFamily="18" charset="0"/>
                                      </a:rPr>
                                      <m:t>𝟏</m:t>
                                    </m:r>
                                  </m:sub>
                                </m:sSub>
                                <m:r>
                                  <a:rPr lang="it-IT" sz="2000" b="1" i="1" smtClean="0">
                                    <a:solidFill>
                                      <a:srgbClr val="FF0000"/>
                                    </a:solidFill>
                                    <a:latin typeface="Cambria Math" panose="02040503050406030204" pitchFamily="18" charset="0"/>
                                    <a:ea typeface="Cambria Math" panose="02040503050406030204" pitchFamily="18" charset="0"/>
                                  </a:rPr>
                                  <m:t>∙</m:t>
                                </m:r>
                                <m:r>
                                  <a:rPr lang="it-IT" sz="2000" b="1" i="1">
                                    <a:solidFill>
                                      <a:srgbClr val="FF0000"/>
                                    </a:solidFill>
                                    <a:latin typeface="Cambria Math" panose="02040503050406030204" pitchFamily="18" charset="0"/>
                                    <a:ea typeface="Cambria Math" panose="02040503050406030204" pitchFamily="18" charset="0"/>
                                  </a:rPr>
                                  <m:t>𝜺</m:t>
                                </m:r>
                              </m:e>
                            </m:d>
                          </m:e>
                          <m:sup>
                            <m:r>
                              <a:rPr lang="it-IT" sz="2000" b="1" i="1">
                                <a:solidFill>
                                  <a:srgbClr val="FF0000"/>
                                </a:solidFill>
                                <a:latin typeface="Cambria Math" panose="02040503050406030204" pitchFamily="18" charset="0"/>
                              </a:rPr>
                              <m:t>𝟐</m:t>
                            </m:r>
                          </m:sup>
                        </m:sSup>
                      </m:e>
                    </m:rad>
                  </m:oMath>
                </a14:m>
                <a:r>
                  <a:rPr lang="en-US" sz="2000">
                    <a:latin typeface="+mj-lt"/>
                  </a:rPr>
                  <a:t> and we see that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m:rPr>
                            <m:sty m:val="p"/>
                          </m:rPr>
                          <a:rPr lang="it-IT" sz="2000">
                            <a:latin typeface="Cambria Math" panose="02040503050406030204" pitchFamily="18" charset="0"/>
                          </a:rPr>
                          <m:t>shrink</m:t>
                        </m:r>
                      </m:sub>
                    </m:sSub>
                  </m:oMath>
                </a14:m>
                <a:r>
                  <a:rPr lang="en-US" sz="2000">
                    <a:latin typeface="+mj-lt"/>
                  </a:rPr>
                  <a:t> decreases for small values of </a:t>
                </a:r>
                <a:r>
                  <a:rPr lang="en-US" sz="2000">
                    <a:latin typeface="+mj-lt"/>
                    <a:sym typeface="Symbol" panose="05050102010706020507" pitchFamily="18" charset="2"/>
                  </a:rPr>
                  <a:t></a:t>
                </a:r>
              </a:p>
              <a:p>
                <a:pPr marL="457200" lvl="1" indent="0" algn="just">
                  <a:buNone/>
                </a:pPr>
                <a:r>
                  <a:rPr lang="en-US" sz="1600">
                    <a:latin typeface="+mj-lt"/>
                    <a:sym typeface="Wingdings" panose="05000000000000000000" pitchFamily="2" charset="2"/>
                  </a:rPr>
                  <a:t></a:t>
                </a:r>
                <a:r>
                  <a:rPr lang="en-US" sz="1600">
                    <a:latin typeface="+mj-lt"/>
                    <a:sym typeface="Symbol" panose="05050102010706020507" pitchFamily="18" charset="2"/>
                  </a:rPr>
                  <a:t> </a:t>
                </a:r>
                <a:r>
                  <a:rPr lang="en-US" sz="1600">
                    <a:latin typeface="+mj-lt"/>
                    <a:sym typeface="Wingdings" panose="05000000000000000000" pitchFamily="2" charset="2"/>
                  </a:rPr>
                  <a:t>If the model describes the muon flux with precision, then the model describes also the neutrino flux with precision</a:t>
                </a:r>
                <a:endParaRPr lang="en-US" sz="1600">
                  <a:latin typeface="+mj-lt"/>
                  <a:sym typeface="Symbol" panose="05050102010706020507" pitchFamily="18" charset="2"/>
                </a:endParaRPr>
              </a:p>
              <a:p>
                <a:pPr marL="514350" indent="-514350" algn="just">
                  <a:buFont typeface="+mj-lt"/>
                  <a:buAutoNum type="romanLcPeriod" startAt="3"/>
                </a:pPr>
                <a:r>
                  <a:rPr lang="en-US" sz="2000">
                    <a:latin typeface="+mj-lt"/>
                  </a:rPr>
                  <a:t>This means that </a:t>
                </a:r>
                <a:r>
                  <a:rPr lang="en-US" sz="2000" b="1">
                    <a:solidFill>
                      <a:srgbClr val="FF0000"/>
                    </a:solidFill>
                    <a:latin typeface="+mj-lt"/>
                  </a:rPr>
                  <a:t>if the simulation is calibrated in such a way to reproduce accurately the muon flux measured by a precision experiment, then the same simulation can describe accurately the neutrino flux as well</a:t>
                </a:r>
              </a:p>
            </p:txBody>
          </p:sp>
        </mc:Choice>
        <mc:Fallback xmlns="">
          <p:sp>
            <p:nvSpPr>
              <p:cNvPr id="3" name="Content Placeholder 2">
                <a:extLst>
                  <a:ext uri="{FF2B5EF4-FFF2-40B4-BE49-F238E27FC236}">
                    <a16:creationId xmlns:a16="http://schemas.microsoft.com/office/drawing/2014/main" id="{7D9110D8-7256-D96D-B483-905BDE3E5204}"/>
                  </a:ext>
                </a:extLst>
              </p:cNvPr>
              <p:cNvSpPr>
                <a:spLocks noGrp="1" noRot="1" noChangeAspect="1" noMove="1" noResize="1" noEditPoints="1" noAdjustHandles="1" noChangeArrowheads="1" noChangeShapeType="1" noTextEdit="1"/>
              </p:cNvSpPr>
              <p:nvPr>
                <p:ph idx="1"/>
              </p:nvPr>
            </p:nvSpPr>
            <p:spPr>
              <a:xfrm>
                <a:off x="838200" y="1355826"/>
                <a:ext cx="10572345" cy="4987823"/>
              </a:xfrm>
              <a:blipFill>
                <a:blip r:embed="rId2"/>
                <a:stretch>
                  <a:fillRect l="-634" r="-577"/>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62BF36A0-0098-EBEA-251B-2E5334E86168}"/>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0EBC4264-8565-F669-778F-58A5D81E6384}"/>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6E4FEA75-93B6-8540-ABC1-4B8DFB179DBD}"/>
              </a:ext>
            </a:extLst>
          </p:cNvPr>
          <p:cNvSpPr>
            <a:spLocks noGrp="1"/>
          </p:cNvSpPr>
          <p:nvPr>
            <p:ph type="sldNum" sz="quarter" idx="12"/>
          </p:nvPr>
        </p:nvSpPr>
        <p:spPr/>
        <p:txBody>
          <a:bodyPr/>
          <a:lstStyle/>
          <a:p>
            <a:fld id="{53581369-FC2F-4B0C-936F-3A4AD98AE2A2}" type="slidenum">
              <a:rPr lang="en-US" smtClean="0"/>
              <a:t>51</a:t>
            </a:fld>
            <a:endParaRPr lang="en-US"/>
          </a:p>
        </p:txBody>
      </p:sp>
    </p:spTree>
    <p:extLst>
      <p:ext uri="{BB962C8B-B14F-4D97-AF65-F5344CB8AC3E}">
        <p14:creationId xmlns:p14="http://schemas.microsoft.com/office/powerpoint/2010/main" val="563232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638A-50AF-CFF0-253E-466E8FDE35D7}"/>
              </a:ext>
            </a:extLst>
          </p:cNvPr>
          <p:cNvSpPr>
            <a:spLocks noGrp="1"/>
          </p:cNvSpPr>
          <p:nvPr>
            <p:ph type="title"/>
          </p:nvPr>
        </p:nvSpPr>
        <p:spPr>
          <a:xfrm>
            <a:off x="639097" y="280321"/>
            <a:ext cx="11248103" cy="1325563"/>
          </a:xfrm>
        </p:spPr>
        <p:txBody>
          <a:bodyPr>
            <a:normAutofit/>
          </a:bodyPr>
          <a:lstStyle/>
          <a:p>
            <a:r>
              <a:rPr lang="it-IT" sz="3600"/>
              <a:t>Results reported on the Honda et al. (2019) paper</a:t>
            </a:r>
            <a:endParaRPr lang="en-US" sz="36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110D8-7256-D96D-B483-905BDE3E5204}"/>
                  </a:ext>
                </a:extLst>
              </p:cNvPr>
              <p:cNvSpPr>
                <a:spLocks noGrp="1"/>
              </p:cNvSpPr>
              <p:nvPr>
                <p:ph idx="1"/>
              </p:nvPr>
            </p:nvSpPr>
            <p:spPr>
              <a:xfrm>
                <a:off x="838200" y="1432026"/>
                <a:ext cx="10572345" cy="4987823"/>
              </a:xfrm>
            </p:spPr>
            <p:txBody>
              <a:bodyPr>
                <a:normAutofit/>
              </a:bodyPr>
              <a:lstStyle/>
              <a:p>
                <a:pPr marL="514350" indent="-514350" algn="just">
                  <a:buFont typeface="+mj-lt"/>
                  <a:buAutoNum type="romanLcPeriod" startAt="8"/>
                </a:pPr>
                <a:r>
                  <a:rPr lang="en-US" sz="2000">
                    <a:latin typeface="+mj-lt"/>
                  </a:rPr>
                  <a:t>Let’s consider the term </a:t>
                </a:r>
                <a14:m>
                  <m:oMath xmlns:m="http://schemas.openxmlformats.org/officeDocument/2006/math">
                    <m:sSub>
                      <m:sSubPr>
                        <m:ctrlPr>
                          <a:rPr lang="it-IT" sz="2000" i="1" smtClean="0">
                            <a:latin typeface="Cambria Math" panose="02040503050406030204" pitchFamily="18" charset="0"/>
                          </a:rPr>
                        </m:ctrlPr>
                      </m:sSubPr>
                      <m:e>
                        <m:r>
                          <a:rPr lang="it-IT" sz="2000" i="1">
                            <a:latin typeface="Cambria Math" panose="02040503050406030204" pitchFamily="18" charset="0"/>
                            <a:ea typeface="Cambria Math" panose="02040503050406030204" pitchFamily="18" charset="0"/>
                          </a:rPr>
                          <m:t>𝜁</m:t>
                        </m:r>
                      </m:e>
                      <m:sub>
                        <m:r>
                          <a:rPr lang="it-IT" sz="2000" b="0" i="1" smtClean="0">
                            <a:latin typeface="Cambria Math" panose="02040503050406030204" pitchFamily="18" charset="0"/>
                            <a:ea typeface="Cambria Math" panose="02040503050406030204" pitchFamily="18" charset="0"/>
                          </a:rPr>
                          <m:t>0</m:t>
                        </m:r>
                      </m:sub>
                    </m:sSub>
                  </m:oMath>
                </a14:m>
                <a:r>
                  <a:rPr lang="en-US" sz="2000">
                    <a:latin typeface="+mj-lt"/>
                  </a:rPr>
                  <a:t> in the expression of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m:rPr>
                            <m:sty m:val="p"/>
                          </m:rPr>
                          <a:rPr lang="it-IT" sz="2000">
                            <a:latin typeface="Cambria Math" panose="02040503050406030204" pitchFamily="18" charset="0"/>
                          </a:rPr>
                          <m:t>shrink</m:t>
                        </m:r>
                      </m:sub>
                    </m:sSub>
                  </m:oMath>
                </a14:m>
                <a:r>
                  <a:rPr lang="en-US" sz="2000">
                    <a:latin typeface="+mj-lt"/>
                  </a:rPr>
                  <a:t>, which is a term that does not depend on how precisely the muon flux is known</a:t>
                </a:r>
              </a:p>
              <a:p>
                <a:pPr marL="514350" indent="-514350" algn="just">
                  <a:buFont typeface="+mj-lt"/>
                  <a:buAutoNum type="romanLcPeriod" startAt="8"/>
                </a:pPr>
                <a:r>
                  <a:rPr lang="en-US" sz="2000">
                    <a:latin typeface="+mj-lt"/>
                  </a:rPr>
                  <a:t>If </a:t>
                </a:r>
                <a14:m>
                  <m:oMath xmlns:m="http://schemas.openxmlformats.org/officeDocument/2006/math">
                    <m:r>
                      <a:rPr lang="en-US" sz="2000" i="1" smtClean="0">
                        <a:latin typeface="Cambria Math" panose="02040503050406030204" pitchFamily="18" charset="0"/>
                        <a:ea typeface="Cambria Math" panose="02040503050406030204" pitchFamily="18" charset="0"/>
                      </a:rPr>
                      <m:t>𝜀</m:t>
                    </m:r>
                    <m:r>
                      <a:rPr lang="it-IT" sz="2000" i="1">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0.05</m:t>
                    </m:r>
                  </m:oMath>
                </a14:m>
                <a:r>
                  <a:rPr lang="en-US" sz="2000">
                    <a:latin typeface="+mj-lt"/>
                  </a:rPr>
                  <a:t> (the muon flux used for calibrating the simulation is know with 5% precision or less) then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m:rPr>
                            <m:sty m:val="p"/>
                          </m:rPr>
                          <a:rPr lang="it-IT" sz="2000">
                            <a:latin typeface="Cambria Math" panose="02040503050406030204" pitchFamily="18" charset="0"/>
                          </a:rPr>
                          <m:t>shrink</m:t>
                        </m:r>
                      </m:sub>
                    </m:sSub>
                    <m:r>
                      <a:rPr lang="it-IT" sz="2000" i="1" smtClean="0">
                        <a:latin typeface="Cambria Math" panose="02040503050406030204" pitchFamily="18" charset="0"/>
                        <a:ea typeface="Cambria Math" panose="02040503050406030204" pitchFamily="18" charset="0"/>
                      </a:rPr>
                      <m:t>≈</m:t>
                    </m:r>
                    <m:sSub>
                      <m:sSubPr>
                        <m:ctrlPr>
                          <a:rPr lang="it-IT" sz="2000" i="1" smtClean="0">
                            <a:latin typeface="Cambria Math" panose="02040503050406030204" pitchFamily="18" charset="0"/>
                            <a:ea typeface="Cambria Math" panose="02040503050406030204" pitchFamily="18" charset="0"/>
                          </a:rPr>
                        </m:ctrlPr>
                      </m:sSubPr>
                      <m:e>
                        <m:r>
                          <a:rPr lang="it-IT" sz="2000" i="1" smtClean="0">
                            <a:latin typeface="Cambria Math" panose="02040503050406030204" pitchFamily="18" charset="0"/>
                            <a:ea typeface="Cambria Math" panose="02040503050406030204" pitchFamily="18" charset="0"/>
                          </a:rPr>
                          <m:t>𝜁</m:t>
                        </m:r>
                      </m:e>
                      <m:sub>
                        <m:r>
                          <a:rPr lang="it-IT" sz="2000" b="0" i="1" smtClean="0">
                            <a:latin typeface="Cambria Math" panose="02040503050406030204" pitchFamily="18" charset="0"/>
                            <a:ea typeface="Cambria Math" panose="02040503050406030204" pitchFamily="18" charset="0"/>
                          </a:rPr>
                          <m:t>0</m:t>
                        </m:r>
                      </m:sub>
                    </m:sSub>
                  </m:oMath>
                </a14:m>
                <a:endParaRPr lang="en-US" sz="2000">
                  <a:latin typeface="+mj-lt"/>
                </a:endParaRPr>
              </a:p>
              <a:p>
                <a:pPr marL="514350" indent="-514350" algn="just">
                  <a:buFont typeface="+mj-lt"/>
                  <a:buAutoNum type="romanLcPeriod" startAt="8"/>
                </a:pPr>
                <a:endParaRPr lang="en-US" sz="2000">
                  <a:latin typeface="+mj-lt"/>
                </a:endParaRPr>
              </a:p>
              <a:p>
                <a:pPr marL="514350" indent="-514350" algn="just">
                  <a:buFont typeface="+mj-lt"/>
                  <a:buAutoNum type="romanLcPeriod" startAt="8"/>
                </a:pPr>
                <a:endParaRPr lang="en-US" sz="2000">
                  <a:latin typeface="+mj-lt"/>
                </a:endParaRPr>
              </a:p>
              <a:p>
                <a:pPr marL="514350" indent="-514350" algn="just">
                  <a:buFont typeface="+mj-lt"/>
                  <a:buAutoNum type="romanLcPeriod" startAt="8"/>
                </a:pPr>
                <a:endParaRPr lang="en-US" sz="2000">
                  <a:latin typeface="+mj-lt"/>
                </a:endParaRPr>
              </a:p>
              <a:p>
                <a:pPr marL="514350" indent="-514350" algn="just">
                  <a:buFont typeface="+mj-lt"/>
                  <a:buAutoNum type="romanLcPeriod" startAt="8"/>
                </a:pPr>
                <a:endParaRPr lang="en-US" sz="2000">
                  <a:latin typeface="+mj-lt"/>
                </a:endParaRPr>
              </a:p>
              <a:p>
                <a:pPr marL="514350" indent="-514350" algn="just">
                  <a:buFont typeface="+mj-lt"/>
                  <a:buAutoNum type="romanLcPeriod" startAt="8"/>
                </a:pPr>
                <a:endParaRPr lang="en-US" sz="2000">
                  <a:latin typeface="+mj-lt"/>
                </a:endParaRPr>
              </a:p>
              <a:p>
                <a:pPr marL="514350" indent="-514350" algn="just">
                  <a:buFont typeface="+mj-lt"/>
                  <a:buAutoNum type="romanLcPeriod" startAt="8"/>
                </a:pPr>
                <a:endParaRPr lang="en-US" sz="2000">
                  <a:latin typeface="+mj-lt"/>
                </a:endParaRPr>
              </a:p>
              <a:p>
                <a:pPr marL="514350" indent="-514350" algn="just">
                  <a:buFont typeface="+mj-lt"/>
                  <a:buAutoNum type="romanLcPeriod" startAt="8"/>
                </a:pPr>
                <a:endParaRPr lang="en-US" sz="2000">
                  <a:latin typeface="+mj-lt"/>
                </a:endParaRPr>
              </a:p>
              <a:p>
                <a:pPr marL="514350" indent="-514350" algn="just">
                  <a:buFont typeface="+mj-lt"/>
                  <a:buAutoNum type="romanLcPeriod" startAt="8"/>
                </a:pPr>
                <a:r>
                  <a:rPr lang="en-US" sz="2000" b="1" u="sng">
                    <a:latin typeface="+mj-lt"/>
                    <a:sym typeface="Wingdings" panose="05000000000000000000" pitchFamily="2" charset="2"/>
                  </a:rPr>
                  <a:t>GOAL 1</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measurement of the muon spectra with a precision </a:t>
                </a:r>
                <a14:m>
                  <m:oMath xmlns:m="http://schemas.openxmlformats.org/officeDocument/2006/math">
                    <m:d>
                      <m:dPr>
                        <m:begChr m:val="|"/>
                        <m:endChr m:val="|"/>
                        <m:ctrlPr>
                          <a:rPr lang="en-US" sz="2000" b="1" i="1" smtClean="0">
                            <a:solidFill>
                              <a:srgbClr val="FF0000"/>
                            </a:solidFill>
                            <a:latin typeface="Cambria Math" panose="02040503050406030204" pitchFamily="18" charset="0"/>
                          </a:rPr>
                        </m:ctrlPr>
                      </m:dPr>
                      <m:e>
                        <m:f>
                          <m:fPr>
                            <m:ctrlPr>
                              <a:rPr lang="en-US" sz="2000" b="1" i="1" smtClean="0">
                                <a:solidFill>
                                  <a:srgbClr val="FF0000"/>
                                </a:solidFill>
                                <a:latin typeface="Cambria Math" panose="02040503050406030204" pitchFamily="18" charset="0"/>
                              </a:rPr>
                            </m:ctrlPr>
                          </m:fPr>
                          <m:num>
                            <m:r>
                              <a:rPr lang="en-US" sz="2000" b="1" i="1" smtClean="0">
                                <a:solidFill>
                                  <a:srgbClr val="FF0000"/>
                                </a:solidFill>
                                <a:latin typeface="Cambria Math" panose="02040503050406030204" pitchFamily="18" charset="0"/>
                                <a:ea typeface="Cambria Math" panose="02040503050406030204" pitchFamily="18" charset="0"/>
                              </a:rPr>
                              <m:t>∆</m:t>
                            </m:r>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smtClean="0">
                                    <a:solidFill>
                                      <a:srgbClr val="FF0000"/>
                                    </a:solidFill>
                                    <a:latin typeface="Cambria Math" panose="02040503050406030204" pitchFamily="18" charset="0"/>
                                    <a:ea typeface="Cambria Math" panose="02040503050406030204" pitchFamily="18" charset="0"/>
                                  </a:rPr>
                                  <m:t>𝝓</m:t>
                                </m:r>
                              </m:e>
                              <m:sub>
                                <m:r>
                                  <a:rPr lang="en-US" sz="2000" b="1" i="1" smtClean="0">
                                    <a:solidFill>
                                      <a:srgbClr val="FF0000"/>
                                    </a:solidFill>
                                    <a:latin typeface="Cambria Math" panose="02040503050406030204" pitchFamily="18" charset="0"/>
                                    <a:ea typeface="Cambria Math" panose="02040503050406030204" pitchFamily="18" charset="0"/>
                                  </a:rPr>
                                  <m:t>𝝁</m:t>
                                </m:r>
                              </m:sub>
                            </m:sSub>
                          </m:num>
                          <m:den>
                            <m:sSub>
                              <m:sSubPr>
                                <m:ctrlPr>
                                  <a:rPr lang="en-US" sz="2000" b="1" i="1">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𝝓</m:t>
                                </m:r>
                              </m:e>
                              <m:sub>
                                <m:r>
                                  <a:rPr lang="en-US" sz="2000" b="1" i="1">
                                    <a:solidFill>
                                      <a:srgbClr val="FF0000"/>
                                    </a:solidFill>
                                    <a:latin typeface="Cambria Math" panose="02040503050406030204" pitchFamily="18" charset="0"/>
                                    <a:ea typeface="Cambria Math" panose="02040503050406030204" pitchFamily="18" charset="0"/>
                                  </a:rPr>
                                  <m:t>𝝁</m:t>
                                </m:r>
                              </m:sub>
                            </m:sSub>
                          </m:den>
                        </m:f>
                      </m:e>
                    </m:d>
                    <m:r>
                      <a:rPr lang="it-IT" sz="2000" b="1" i="1">
                        <a:solidFill>
                          <a:srgbClr val="FF0000"/>
                        </a:solidFill>
                        <a:latin typeface="Cambria Math" panose="02040503050406030204" pitchFamily="18" charset="0"/>
                        <a:ea typeface="Cambria Math" panose="02040503050406030204" pitchFamily="18" charset="0"/>
                      </a:rPr>
                      <m:t>≤</m:t>
                    </m:r>
                    <m:r>
                      <a:rPr lang="it-IT" sz="2000" b="1" i="1" smtClean="0">
                        <a:solidFill>
                          <a:srgbClr val="FF0000"/>
                        </a:solidFill>
                        <a:latin typeface="Cambria Math" panose="02040503050406030204" pitchFamily="18" charset="0"/>
                        <a:ea typeface="Cambria Math" panose="02040503050406030204" pitchFamily="18" charset="0"/>
                      </a:rPr>
                      <m:t>𝟎</m:t>
                    </m:r>
                    <m:r>
                      <a:rPr lang="it-IT" sz="2000" b="1" i="1" smtClean="0">
                        <a:solidFill>
                          <a:srgbClr val="FF0000"/>
                        </a:solidFill>
                        <a:latin typeface="Cambria Math" panose="02040503050406030204" pitchFamily="18" charset="0"/>
                        <a:ea typeface="Cambria Math" panose="02040503050406030204" pitchFamily="18" charset="0"/>
                      </a:rPr>
                      <m:t>.</m:t>
                    </m:r>
                    <m:r>
                      <a:rPr lang="it-IT" sz="2000" b="1" i="1" smtClean="0">
                        <a:solidFill>
                          <a:srgbClr val="FF0000"/>
                        </a:solidFill>
                        <a:latin typeface="Cambria Math" panose="02040503050406030204" pitchFamily="18" charset="0"/>
                        <a:ea typeface="Cambria Math" panose="02040503050406030204" pitchFamily="18" charset="0"/>
                      </a:rPr>
                      <m:t>𝟎𝟓</m:t>
                    </m:r>
                  </m:oMath>
                </a14:m>
                <a:endParaRPr lang="it-IT" sz="2000" b="1">
                  <a:latin typeface="+mj-lt"/>
                  <a:ea typeface="Cambria Math" panose="02040503050406030204" pitchFamily="18" charset="0"/>
                </a:endParaRPr>
              </a:p>
            </p:txBody>
          </p:sp>
        </mc:Choice>
        <mc:Fallback xmlns="">
          <p:sp>
            <p:nvSpPr>
              <p:cNvPr id="3" name="Content Placeholder 2">
                <a:extLst>
                  <a:ext uri="{FF2B5EF4-FFF2-40B4-BE49-F238E27FC236}">
                    <a16:creationId xmlns:a16="http://schemas.microsoft.com/office/drawing/2014/main" id="{7D9110D8-7256-D96D-B483-905BDE3E5204}"/>
                  </a:ext>
                </a:extLst>
              </p:cNvPr>
              <p:cNvSpPr>
                <a:spLocks noGrp="1" noRot="1" noChangeAspect="1" noMove="1" noResize="1" noEditPoints="1" noAdjustHandles="1" noChangeArrowheads="1" noChangeShapeType="1" noTextEdit="1"/>
              </p:cNvSpPr>
              <p:nvPr>
                <p:ph idx="1"/>
              </p:nvPr>
            </p:nvSpPr>
            <p:spPr>
              <a:xfrm>
                <a:off x="838200" y="1432026"/>
                <a:ext cx="10572345" cy="4987823"/>
              </a:xfrm>
              <a:blipFill>
                <a:blip r:embed="rId2"/>
                <a:stretch>
                  <a:fillRect l="-634" t="-1467" r="-57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84A62BC1-3FCD-3395-72A1-5D2D08769F97}"/>
              </a:ext>
            </a:extLst>
          </p:cNvPr>
          <p:cNvSpPr/>
          <p:nvPr/>
        </p:nvSpPr>
        <p:spPr>
          <a:xfrm>
            <a:off x="1300125" y="5528758"/>
            <a:ext cx="7853400" cy="73155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AB662AE-A838-E2D5-74E6-C94C8281E708}"/>
              </a:ext>
            </a:extLst>
          </p:cNvPr>
          <p:cNvPicPr>
            <a:picLocks noChangeAspect="1"/>
          </p:cNvPicPr>
          <p:nvPr/>
        </p:nvPicPr>
        <p:blipFill>
          <a:blip r:embed="rId3"/>
          <a:stretch>
            <a:fillRect/>
          </a:stretch>
        </p:blipFill>
        <p:spPr>
          <a:xfrm>
            <a:off x="3434102" y="2437997"/>
            <a:ext cx="6778440" cy="2997502"/>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73235F-9774-CC37-F81A-318158841949}"/>
                  </a:ext>
                </a:extLst>
              </p:cNvPr>
              <p:cNvSpPr txBox="1"/>
              <p:nvPr/>
            </p:nvSpPr>
            <p:spPr>
              <a:xfrm>
                <a:off x="9339651" y="3077221"/>
                <a:ext cx="1905000" cy="652807"/>
              </a:xfrm>
              <a:prstGeom prst="rect">
                <a:avLst/>
              </a:prstGeom>
              <a:noFill/>
            </p:spPr>
            <p:txBody>
              <a:bodyPr wrap="square">
                <a:spAutoFit/>
              </a:bodyPr>
              <a:lstStyle/>
              <a:p>
                <a:r>
                  <a:rPr lang="en-US" sz="1200">
                    <a:solidFill>
                      <a:schemeClr val="tx1"/>
                    </a:solidFill>
                  </a:rPr>
                  <a:t>Fit function:</a:t>
                </a:r>
              </a:p>
              <a:p>
                <a:pPr/>
                <a14:m>
                  <m:oMathPara xmlns:m="http://schemas.openxmlformats.org/officeDocument/2006/math">
                    <m:oMathParaPr>
                      <m:jc m:val="centerGroup"/>
                    </m:oMathParaPr>
                    <m:oMath xmlns:m="http://schemas.openxmlformats.org/officeDocument/2006/math">
                      <m:sSub>
                        <m:sSubPr>
                          <m:ctrlPr>
                            <a:rPr lang="en-US" sz="1200" b="1" i="1" smtClean="0">
                              <a:solidFill>
                                <a:schemeClr val="tx1"/>
                              </a:solidFill>
                              <a:latin typeface="Cambria Math" panose="02040503050406030204" pitchFamily="18" charset="0"/>
                            </a:rPr>
                          </m:ctrlPr>
                        </m:sSubPr>
                        <m:e>
                          <m:r>
                            <a:rPr lang="en-US" sz="1200" b="1" i="1">
                              <a:solidFill>
                                <a:schemeClr val="tx1"/>
                              </a:solidFill>
                              <a:latin typeface="Cambria Math" panose="02040503050406030204" pitchFamily="18" charset="0"/>
                              <a:ea typeface="Cambria Math" panose="02040503050406030204" pitchFamily="18" charset="0"/>
                            </a:rPr>
                            <m:t>𝝈</m:t>
                          </m:r>
                        </m:e>
                        <m:sub>
                          <m:r>
                            <a:rPr lang="it-IT" sz="1200" b="1" i="1">
                              <a:solidFill>
                                <a:schemeClr val="tx1"/>
                              </a:solidFill>
                              <a:latin typeface="Cambria Math" panose="02040503050406030204" pitchFamily="18" charset="0"/>
                            </a:rPr>
                            <m:t>𝒔𝒉𝒓𝒊𝒏𝒌</m:t>
                          </m:r>
                        </m:sub>
                      </m:sSub>
                      <m:r>
                        <a:rPr lang="it-IT" sz="1200" b="1" i="1" smtClean="0">
                          <a:solidFill>
                            <a:schemeClr val="tx1"/>
                          </a:solidFill>
                          <a:latin typeface="Cambria Math" panose="02040503050406030204" pitchFamily="18" charset="0"/>
                        </a:rPr>
                        <m:t>= </m:t>
                      </m:r>
                      <m:rad>
                        <m:radPr>
                          <m:degHide m:val="on"/>
                          <m:ctrlPr>
                            <a:rPr lang="it-IT" sz="1200" b="1" i="1" smtClean="0">
                              <a:solidFill>
                                <a:schemeClr val="tx1"/>
                              </a:solidFill>
                              <a:latin typeface="Cambria Math" panose="02040503050406030204" pitchFamily="18" charset="0"/>
                            </a:rPr>
                          </m:ctrlPr>
                        </m:radPr>
                        <m:deg/>
                        <m:e>
                          <m:sSubSup>
                            <m:sSubSupPr>
                              <m:ctrlPr>
                                <a:rPr lang="it-IT" sz="1200" b="1" i="1" smtClean="0">
                                  <a:solidFill>
                                    <a:schemeClr val="tx1"/>
                                  </a:solidFill>
                                  <a:latin typeface="Cambria Math" panose="02040503050406030204" pitchFamily="18" charset="0"/>
                                </a:rPr>
                              </m:ctrlPr>
                            </m:sSubSupPr>
                            <m:e>
                              <m:r>
                                <a:rPr lang="it-IT" sz="1200" b="1" i="1" smtClean="0">
                                  <a:solidFill>
                                    <a:schemeClr val="tx1"/>
                                  </a:solidFill>
                                  <a:latin typeface="Cambria Math" panose="02040503050406030204" pitchFamily="18" charset="0"/>
                                  <a:ea typeface="Cambria Math" panose="02040503050406030204" pitchFamily="18" charset="0"/>
                                </a:rPr>
                                <m:t>𝜻</m:t>
                              </m:r>
                            </m:e>
                            <m:sub>
                              <m:r>
                                <a:rPr lang="it-IT" sz="1200" b="1" i="1" smtClean="0">
                                  <a:solidFill>
                                    <a:schemeClr val="tx1"/>
                                  </a:solidFill>
                                  <a:latin typeface="Cambria Math" panose="02040503050406030204" pitchFamily="18" charset="0"/>
                                </a:rPr>
                                <m:t>𝟎</m:t>
                              </m:r>
                            </m:sub>
                            <m:sup>
                              <m:r>
                                <a:rPr lang="it-IT" sz="1200" b="1" i="1" smtClean="0">
                                  <a:solidFill>
                                    <a:schemeClr val="tx1"/>
                                  </a:solidFill>
                                  <a:latin typeface="Cambria Math" panose="02040503050406030204" pitchFamily="18" charset="0"/>
                                </a:rPr>
                                <m:t>𝟐</m:t>
                              </m:r>
                            </m:sup>
                          </m:sSubSup>
                          <m:r>
                            <a:rPr lang="it-IT" sz="1200" b="1" i="1" smtClean="0">
                              <a:solidFill>
                                <a:schemeClr val="tx1"/>
                              </a:solidFill>
                              <a:latin typeface="Cambria Math" panose="02040503050406030204" pitchFamily="18" charset="0"/>
                            </a:rPr>
                            <m:t>+</m:t>
                          </m:r>
                          <m:sSup>
                            <m:sSupPr>
                              <m:ctrlPr>
                                <a:rPr lang="it-IT" sz="1200" b="1" i="1">
                                  <a:solidFill>
                                    <a:schemeClr val="tx1"/>
                                  </a:solidFill>
                                  <a:latin typeface="Cambria Math" panose="02040503050406030204" pitchFamily="18" charset="0"/>
                                </a:rPr>
                              </m:ctrlPr>
                            </m:sSupPr>
                            <m:e>
                              <m:d>
                                <m:dPr>
                                  <m:ctrlPr>
                                    <a:rPr lang="it-IT" sz="1200" b="1" i="1">
                                      <a:solidFill>
                                        <a:schemeClr val="tx1"/>
                                      </a:solidFill>
                                      <a:latin typeface="Cambria Math" panose="02040503050406030204" pitchFamily="18" charset="0"/>
                                    </a:rPr>
                                  </m:ctrlPr>
                                </m:dPr>
                                <m:e>
                                  <m:sSub>
                                    <m:sSubPr>
                                      <m:ctrlPr>
                                        <a:rPr lang="it-IT" sz="1200" b="1" i="1">
                                          <a:solidFill>
                                            <a:schemeClr val="tx1"/>
                                          </a:solidFill>
                                          <a:latin typeface="Cambria Math" panose="02040503050406030204" pitchFamily="18" charset="0"/>
                                        </a:rPr>
                                      </m:ctrlPr>
                                    </m:sSubPr>
                                    <m:e>
                                      <m:r>
                                        <a:rPr lang="it-IT" sz="1200" b="1" i="1">
                                          <a:solidFill>
                                            <a:schemeClr val="tx1"/>
                                          </a:solidFill>
                                          <a:latin typeface="Cambria Math" panose="02040503050406030204" pitchFamily="18" charset="0"/>
                                          <a:ea typeface="Cambria Math" panose="02040503050406030204" pitchFamily="18" charset="0"/>
                                        </a:rPr>
                                        <m:t>𝜻</m:t>
                                      </m:r>
                                    </m:e>
                                    <m:sub>
                                      <m:r>
                                        <a:rPr lang="it-IT" sz="1200" b="1" i="1" smtClean="0">
                                          <a:solidFill>
                                            <a:schemeClr val="tx1"/>
                                          </a:solidFill>
                                          <a:latin typeface="Cambria Math" panose="02040503050406030204" pitchFamily="18" charset="0"/>
                                        </a:rPr>
                                        <m:t>𝟏</m:t>
                                      </m:r>
                                    </m:sub>
                                  </m:sSub>
                                  <m:r>
                                    <a:rPr lang="it-IT" sz="1200" b="1" i="1" smtClean="0">
                                      <a:solidFill>
                                        <a:schemeClr val="tx1"/>
                                      </a:solidFill>
                                      <a:latin typeface="Cambria Math" panose="02040503050406030204" pitchFamily="18" charset="0"/>
                                      <a:ea typeface="Cambria Math" panose="02040503050406030204" pitchFamily="18" charset="0"/>
                                    </a:rPr>
                                    <m:t>∙</m:t>
                                  </m:r>
                                  <m:r>
                                    <a:rPr lang="it-IT" sz="1200" b="1" i="1">
                                      <a:solidFill>
                                        <a:schemeClr val="tx1"/>
                                      </a:solidFill>
                                      <a:latin typeface="Cambria Math" panose="02040503050406030204" pitchFamily="18" charset="0"/>
                                      <a:ea typeface="Cambria Math" panose="02040503050406030204" pitchFamily="18" charset="0"/>
                                    </a:rPr>
                                    <m:t>𝜺</m:t>
                                  </m:r>
                                </m:e>
                              </m:d>
                            </m:e>
                            <m:sup>
                              <m:r>
                                <a:rPr lang="it-IT" sz="1200" b="1" i="1">
                                  <a:solidFill>
                                    <a:schemeClr val="tx1"/>
                                  </a:solidFill>
                                  <a:latin typeface="Cambria Math" panose="02040503050406030204" pitchFamily="18" charset="0"/>
                                </a:rPr>
                                <m:t>𝟐</m:t>
                              </m:r>
                            </m:sup>
                          </m:sSup>
                        </m:e>
                      </m:rad>
                    </m:oMath>
                  </m:oMathPara>
                </a14:m>
                <a:endParaRPr lang="en-US" sz="1400">
                  <a:solidFill>
                    <a:schemeClr val="tx1"/>
                  </a:solidFill>
                </a:endParaRPr>
              </a:p>
            </p:txBody>
          </p:sp>
        </mc:Choice>
        <mc:Fallback xmlns="">
          <p:sp>
            <p:nvSpPr>
              <p:cNvPr id="12" name="TextBox 11">
                <a:extLst>
                  <a:ext uri="{FF2B5EF4-FFF2-40B4-BE49-F238E27FC236}">
                    <a16:creationId xmlns:a16="http://schemas.microsoft.com/office/drawing/2014/main" id="{8273235F-9774-CC37-F81A-318158841949}"/>
                  </a:ext>
                </a:extLst>
              </p:cNvPr>
              <p:cNvSpPr txBox="1">
                <a:spLocks noRot="1" noChangeAspect="1" noMove="1" noResize="1" noEditPoints="1" noAdjustHandles="1" noChangeArrowheads="1" noChangeShapeType="1" noTextEdit="1"/>
              </p:cNvSpPr>
              <p:nvPr/>
            </p:nvSpPr>
            <p:spPr>
              <a:xfrm>
                <a:off x="9339651" y="3077221"/>
                <a:ext cx="1905000" cy="652807"/>
              </a:xfrm>
              <a:prstGeom prst="rect">
                <a:avLst/>
              </a:prstGeom>
              <a:blipFill>
                <a:blip r:embed="rId4"/>
                <a:stretch>
                  <a:fillRect t="-935"/>
                </a:stretch>
              </a:blipFill>
            </p:spPr>
            <p:txBody>
              <a:bodyPr/>
              <a:lstStyle/>
              <a:p>
                <a:r>
                  <a:rPr lang="en-US">
                    <a:noFill/>
                  </a:rPr>
                  <a:t> </a:t>
                </a:r>
              </a:p>
            </p:txBody>
          </p:sp>
        </mc:Fallback>
      </mc:AlternateContent>
      <p:sp>
        <p:nvSpPr>
          <p:cNvPr id="8" name="Date Placeholder 7">
            <a:extLst>
              <a:ext uri="{FF2B5EF4-FFF2-40B4-BE49-F238E27FC236}">
                <a16:creationId xmlns:a16="http://schemas.microsoft.com/office/drawing/2014/main" id="{0E873455-745E-CCDB-2F2A-0944C794DA60}"/>
              </a:ext>
            </a:extLst>
          </p:cNvPr>
          <p:cNvSpPr>
            <a:spLocks noGrp="1"/>
          </p:cNvSpPr>
          <p:nvPr>
            <p:ph type="dt" sz="half" idx="10"/>
          </p:nvPr>
        </p:nvSpPr>
        <p:spPr/>
        <p:txBody>
          <a:bodyPr/>
          <a:lstStyle/>
          <a:p>
            <a:r>
              <a:rPr lang="en-US"/>
              <a:t>23 February 2024</a:t>
            </a:r>
          </a:p>
        </p:txBody>
      </p:sp>
      <p:sp>
        <p:nvSpPr>
          <p:cNvPr id="9" name="Footer Placeholder 8">
            <a:extLst>
              <a:ext uri="{FF2B5EF4-FFF2-40B4-BE49-F238E27FC236}">
                <a16:creationId xmlns:a16="http://schemas.microsoft.com/office/drawing/2014/main" id="{C8F07E4B-5ACD-1867-D10E-5956E24C7AF3}"/>
              </a:ext>
            </a:extLst>
          </p:cNvPr>
          <p:cNvSpPr>
            <a:spLocks noGrp="1"/>
          </p:cNvSpPr>
          <p:nvPr>
            <p:ph type="ftr" sz="quarter" idx="11"/>
          </p:nvPr>
        </p:nvSpPr>
        <p:spPr/>
        <p:txBody>
          <a:bodyPr/>
          <a:lstStyle/>
          <a:p>
            <a:r>
              <a:rPr lang="en-US"/>
              <a:t>ACROMASS kick-off meeting - L. Bonechi (INFN Firenze)</a:t>
            </a:r>
          </a:p>
        </p:txBody>
      </p:sp>
      <p:sp>
        <p:nvSpPr>
          <p:cNvPr id="11" name="Slide Number Placeholder 10">
            <a:extLst>
              <a:ext uri="{FF2B5EF4-FFF2-40B4-BE49-F238E27FC236}">
                <a16:creationId xmlns:a16="http://schemas.microsoft.com/office/drawing/2014/main" id="{CDBB2F5A-658E-B48A-80B6-F465BFF31DE9}"/>
              </a:ext>
            </a:extLst>
          </p:cNvPr>
          <p:cNvSpPr>
            <a:spLocks noGrp="1"/>
          </p:cNvSpPr>
          <p:nvPr>
            <p:ph type="sldNum" sz="quarter" idx="12"/>
          </p:nvPr>
        </p:nvSpPr>
        <p:spPr/>
        <p:txBody>
          <a:bodyPr/>
          <a:lstStyle/>
          <a:p>
            <a:fld id="{53581369-FC2F-4B0C-936F-3A4AD98AE2A2}" type="slidenum">
              <a:rPr lang="en-US" smtClean="0"/>
              <a:t>52</a:t>
            </a:fld>
            <a:endParaRPr lang="en-US"/>
          </a:p>
        </p:txBody>
      </p:sp>
    </p:spTree>
    <p:extLst>
      <p:ext uri="{BB962C8B-B14F-4D97-AF65-F5344CB8AC3E}">
        <p14:creationId xmlns:p14="http://schemas.microsoft.com/office/powerpoint/2010/main" val="1806722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638A-50AF-CFF0-253E-466E8FDE35D7}"/>
              </a:ext>
            </a:extLst>
          </p:cNvPr>
          <p:cNvSpPr>
            <a:spLocks noGrp="1"/>
          </p:cNvSpPr>
          <p:nvPr>
            <p:ph type="title"/>
          </p:nvPr>
        </p:nvSpPr>
        <p:spPr>
          <a:xfrm>
            <a:off x="639097" y="280321"/>
            <a:ext cx="11248103" cy="1325563"/>
          </a:xfrm>
        </p:spPr>
        <p:txBody>
          <a:bodyPr>
            <a:normAutofit/>
          </a:bodyPr>
          <a:lstStyle/>
          <a:p>
            <a:r>
              <a:rPr lang="it-IT" sz="3600"/>
              <a:t>Results reported on the Honda et al. (2019) paper</a:t>
            </a:r>
            <a:endParaRPr lang="en-US" sz="36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110D8-7256-D96D-B483-905BDE3E5204}"/>
                  </a:ext>
                </a:extLst>
              </p:cNvPr>
              <p:cNvSpPr>
                <a:spLocks noGrp="1"/>
              </p:cNvSpPr>
              <p:nvPr>
                <p:ph idx="1"/>
              </p:nvPr>
            </p:nvSpPr>
            <p:spPr>
              <a:xfrm>
                <a:off x="838200" y="1432026"/>
                <a:ext cx="10572345" cy="4987823"/>
              </a:xfrm>
            </p:spPr>
            <p:txBody>
              <a:bodyPr>
                <a:normAutofit/>
              </a:bodyPr>
              <a:lstStyle/>
              <a:p>
                <a:pPr marL="514350" indent="-514350" algn="just">
                  <a:buFont typeface="+mj-lt"/>
                  <a:buAutoNum type="romanLcPeriod" startAt="11"/>
                </a:pPr>
                <a:r>
                  <a:rPr lang="en-US" sz="2000">
                    <a:latin typeface="+mj-lt"/>
                  </a:rPr>
                  <a:t>If we set the constrain on the muon flux variation only for </a:t>
                </a:r>
                <a14:m>
                  <m:oMath xmlns:m="http://schemas.openxmlformats.org/officeDocument/2006/math">
                    <m:sSub>
                      <m:sSubPr>
                        <m:ctrlPr>
                          <a:rPr lang="en-US" sz="2000" i="1" smtClean="0">
                            <a:latin typeface="Cambria Math" panose="02040503050406030204" pitchFamily="18" charset="0"/>
                          </a:rPr>
                        </m:ctrlPr>
                      </m:sSubPr>
                      <m:e>
                        <m:r>
                          <a:rPr lang="it-IT" sz="2000" i="1">
                            <a:latin typeface="Cambria Math" panose="02040503050406030204" pitchFamily="18" charset="0"/>
                          </a:rPr>
                          <m:t>𝑝</m:t>
                        </m:r>
                      </m:e>
                      <m:sub>
                        <m:r>
                          <a:rPr lang="it-IT" sz="2000" i="1">
                            <a:latin typeface="Cambria Math" panose="02040503050406030204" pitchFamily="18" charset="0"/>
                            <a:ea typeface="Cambria Math" panose="02040503050406030204" pitchFamily="18" charset="0"/>
                          </a:rPr>
                          <m:t>𝜇</m:t>
                        </m:r>
                      </m:sub>
                    </m:sSub>
                    <m:r>
                      <a:rPr lang="it-IT" sz="2000" i="1" smtClean="0">
                        <a:latin typeface="Cambria Math" panose="02040503050406030204" pitchFamily="18" charset="0"/>
                      </a:rPr>
                      <m:t>≳</m:t>
                    </m:r>
                    <m:r>
                      <a:rPr lang="it-IT" sz="2000" i="1">
                        <a:latin typeface="Cambria Math" panose="02040503050406030204" pitchFamily="18" charset="0"/>
                      </a:rPr>
                      <m:t>1 </m:t>
                    </m:r>
                    <m:r>
                      <m:rPr>
                        <m:nor/>
                      </m:rPr>
                      <a:rPr lang="it-IT" sz="2000">
                        <a:latin typeface="+mj-lt"/>
                      </a:rPr>
                      <m:t>GeV</m:t>
                    </m:r>
                  </m:oMath>
                </a14:m>
                <a:r>
                  <a:rPr lang="en-US" sz="2000">
                    <a:latin typeface="+mj-lt"/>
                  </a:rPr>
                  <a:t>/c instead of </a:t>
                </a:r>
                <a14:m>
                  <m:oMath xmlns:m="http://schemas.openxmlformats.org/officeDocument/2006/math">
                    <m:r>
                      <a:rPr lang="it-IT" sz="2000" b="0" i="0" smtClean="0">
                        <a:latin typeface="Cambria Math" panose="02040503050406030204" pitchFamily="18" charset="0"/>
                      </a:rPr>
                      <m:t>0.</m:t>
                    </m:r>
                    <m:r>
                      <a:rPr lang="it-IT" sz="2000" i="1">
                        <a:latin typeface="Cambria Math" panose="02040503050406030204" pitchFamily="18" charset="0"/>
                      </a:rPr>
                      <m:t>1 </m:t>
                    </m:r>
                    <m:r>
                      <m:rPr>
                        <m:nor/>
                      </m:rPr>
                      <a:rPr lang="it-IT" sz="2000">
                        <a:latin typeface="+mj-lt"/>
                      </a:rPr>
                      <m:t>GeV</m:t>
                    </m:r>
                  </m:oMath>
                </a14:m>
                <a:r>
                  <a:rPr lang="en-US" sz="2000">
                    <a:latin typeface="+mj-lt"/>
                  </a:rPr>
                  <a:t>/c, then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ea typeface="Cambria Math" panose="02040503050406030204" pitchFamily="18" charset="0"/>
                          </a:rPr>
                          <m:t>𝜁</m:t>
                        </m:r>
                      </m:e>
                      <m:sub>
                        <m:r>
                          <a:rPr lang="it-IT" sz="2000" i="1">
                            <a:latin typeface="Cambria Math" panose="02040503050406030204" pitchFamily="18" charset="0"/>
                            <a:ea typeface="Cambria Math" panose="02040503050406030204" pitchFamily="18" charset="0"/>
                          </a:rPr>
                          <m:t>0</m:t>
                        </m:r>
                      </m:sub>
                    </m:sSub>
                  </m:oMath>
                </a14:m>
                <a:r>
                  <a:rPr lang="en-US" sz="2000">
                    <a:latin typeface="+mj-lt"/>
                  </a:rPr>
                  <a:t> increases and we have a worsening in the energy range of interest </a:t>
                </a:r>
                <a14:m>
                  <m:oMath xmlns:m="http://schemas.openxmlformats.org/officeDocument/2006/math">
                    <m:sSub>
                      <m:sSubPr>
                        <m:ctrlPr>
                          <a:rPr lang="en-US" sz="2000" i="1">
                            <a:latin typeface="Cambria Math" panose="02040503050406030204" pitchFamily="18" charset="0"/>
                          </a:rPr>
                        </m:ctrlPr>
                      </m:sSubPr>
                      <m:e>
                        <m:r>
                          <a:rPr lang="it-IT" sz="2000" i="1">
                            <a:latin typeface="Cambria Math" panose="02040503050406030204" pitchFamily="18" charset="0"/>
                          </a:rPr>
                          <m:t>𝐸</m:t>
                        </m:r>
                      </m:e>
                      <m: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𝜇</m:t>
                            </m:r>
                          </m:sub>
                        </m:sSub>
                      </m:sub>
                    </m:sSub>
                    <m:r>
                      <a:rPr lang="it-IT" sz="2000" i="1">
                        <a:latin typeface="Cambria Math" panose="02040503050406030204" pitchFamily="18" charset="0"/>
                      </a:rPr>
                      <m:t>&lt;1 </m:t>
                    </m:r>
                    <m:r>
                      <m:rPr>
                        <m:nor/>
                      </m:rPr>
                      <a:rPr lang="it-IT" sz="2000">
                        <a:latin typeface="+mj-lt"/>
                      </a:rPr>
                      <m:t>GeV</m:t>
                    </m:r>
                  </m:oMath>
                </a14:m>
                <a:endParaRPr lang="it-IT" sz="2000">
                  <a:latin typeface="+mj-lt"/>
                </a:endParaRPr>
              </a:p>
              <a:p>
                <a:pPr marL="0" indent="0" algn="just">
                  <a:buNone/>
                </a:pPr>
                <a:endParaRPr lang="en-US" sz="2000">
                  <a:latin typeface="+mj-lt"/>
                </a:endParaRPr>
              </a:p>
              <a:p>
                <a:pPr marL="514350" indent="-514350" algn="just">
                  <a:buFont typeface="+mj-lt"/>
                  <a:buAutoNum type="romanLcPeriod" startAt="12"/>
                </a:pPr>
                <a:r>
                  <a:rPr lang="en-US" sz="2000" b="1" u="sng">
                    <a:latin typeface="+mj-lt"/>
                    <a:sym typeface="Wingdings" panose="05000000000000000000" pitchFamily="2" charset="2"/>
                  </a:rPr>
                  <a:t>GOAL 2</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measurement of the muon spectra </a:t>
                </a:r>
                <a:r>
                  <a:rPr lang="it-IT" sz="2000" b="1">
                    <a:solidFill>
                      <a:srgbClr val="FF0000"/>
                    </a:solidFill>
                    <a:latin typeface="+mj-lt"/>
                    <a:sym typeface="Wingdings" panose="05000000000000000000" pitchFamily="2" charset="2"/>
                  </a:rPr>
                  <a:t>down to </a:t>
                </a: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it-IT" sz="2000" b="1" i="1">
                            <a:solidFill>
                              <a:srgbClr val="FF0000"/>
                            </a:solidFill>
                            <a:latin typeface="Cambria Math" panose="02040503050406030204" pitchFamily="18" charset="0"/>
                          </a:rPr>
                          <m:t>𝒑</m:t>
                        </m:r>
                      </m:e>
                      <m:sub>
                        <m:r>
                          <a:rPr lang="it-IT" sz="2000" b="1" i="1" smtClean="0">
                            <a:solidFill>
                              <a:srgbClr val="FF0000"/>
                            </a:solidFill>
                            <a:latin typeface="Cambria Math" panose="02040503050406030204" pitchFamily="18" charset="0"/>
                          </a:rPr>
                          <m:t>𝒎𝒊𝒏</m:t>
                        </m:r>
                      </m:sub>
                    </m:sSub>
                    <m:r>
                      <a:rPr lang="it-IT" sz="2000" b="1" i="1">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𝟎</m:t>
                    </m:r>
                    <m:r>
                      <a:rPr lang="it-IT" sz="2000" b="1" i="1" smtClean="0">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𝟏</m:t>
                    </m:r>
                    <m:r>
                      <a:rPr lang="it-IT" sz="2000" b="1" i="1" smtClean="0">
                        <a:solidFill>
                          <a:srgbClr val="FF0000"/>
                        </a:solidFill>
                        <a:latin typeface="Cambria Math" panose="02040503050406030204" pitchFamily="18" charset="0"/>
                      </a:rPr>
                      <m:t> </m:t>
                    </m:r>
                    <m:r>
                      <m:rPr>
                        <m:nor/>
                      </m:rPr>
                      <a:rPr lang="it-IT" sz="2000" b="1" i="0" smtClean="0">
                        <a:solidFill>
                          <a:srgbClr val="FF0000"/>
                        </a:solidFill>
                        <a:latin typeface="+mj-lt"/>
                      </a:rPr>
                      <m:t>GeV</m:t>
                    </m:r>
                    <m:r>
                      <a:rPr lang="it-IT" sz="2000" b="1" i="1" smtClean="0">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𝒄</m:t>
                    </m:r>
                    <m:r>
                      <a:rPr lang="it-IT" sz="2000" b="1" i="1">
                        <a:solidFill>
                          <a:srgbClr val="FF0000"/>
                        </a:solidFill>
                        <a:latin typeface="Cambria Math" panose="02040503050406030204" pitchFamily="18" charset="0"/>
                      </a:rPr>
                      <m:t> </m:t>
                    </m:r>
                  </m:oMath>
                </a14:m>
                <a:endParaRPr lang="it-IT" sz="2000" b="1">
                  <a:latin typeface="+mj-lt"/>
                  <a:ea typeface="Cambria Math" panose="02040503050406030204" pitchFamily="18" charset="0"/>
                </a:endParaRPr>
              </a:p>
              <a:p>
                <a:pPr marL="514350" indent="-514350" algn="just">
                  <a:buFont typeface="+mj-lt"/>
                  <a:buAutoNum type="romanLcPeriod" startAt="12"/>
                </a:pPr>
                <a:endParaRPr lang="it-IT" sz="2000" b="1">
                  <a:latin typeface="+mj-lt"/>
                  <a:ea typeface="Cambria Math" panose="02040503050406030204" pitchFamily="18" charset="0"/>
                </a:endParaRPr>
              </a:p>
              <a:p>
                <a:pPr marL="514350" indent="-514350" algn="just">
                  <a:buFont typeface="+mj-lt"/>
                  <a:buAutoNum type="romanLcPeriod" startAt="12"/>
                </a:pPr>
                <a:r>
                  <a:rPr lang="en-US" sz="2000">
                    <a:latin typeface="+mj-lt"/>
                  </a:rPr>
                  <a:t>All previous considerations were obtained using the measurement by BESS at sea level in Tsukuba. Replacing this measurement with other measurements at different altitudes we have the following results:</a:t>
                </a:r>
              </a:p>
              <a:p>
                <a:pPr lvl="1" algn="just">
                  <a:tabLst>
                    <a:tab pos="4572000" algn="l"/>
                  </a:tabLst>
                </a:pPr>
                <a:r>
                  <a:rPr lang="en-US" sz="1600" b="1">
                    <a:latin typeface="+mj-lt"/>
                  </a:rPr>
                  <a:t>BESS, mount Norikura, 2770 m a.s.l.</a:t>
                </a:r>
                <a:r>
                  <a:rPr lang="en-US" sz="1600">
                    <a:latin typeface="+mj-lt"/>
                  </a:rPr>
                  <a:t>	</a:t>
                </a:r>
                <a:r>
                  <a:rPr lang="en-US" sz="1600">
                    <a:latin typeface="+mj-lt"/>
                    <a:sym typeface="Wingdings" panose="05000000000000000000" pitchFamily="2" charset="2"/>
                  </a:rPr>
                  <a:t> reduction of the </a:t>
                </a:r>
                <a14:m>
                  <m:oMath xmlns:m="http://schemas.openxmlformats.org/officeDocument/2006/math">
                    <m:sSub>
                      <m:sSubPr>
                        <m:ctrlPr>
                          <a:rPr lang="it-IT" sz="1600" i="1" smtClean="0">
                            <a:latin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𝜁</m:t>
                        </m:r>
                      </m:e>
                      <m:sub>
                        <m:r>
                          <a:rPr lang="it-IT" sz="1600" i="1">
                            <a:latin typeface="Cambria Math" panose="02040503050406030204" pitchFamily="18" charset="0"/>
                            <a:ea typeface="Cambria Math" panose="02040503050406030204" pitchFamily="18" charset="0"/>
                          </a:rPr>
                          <m:t>0</m:t>
                        </m:r>
                      </m:sub>
                    </m:sSub>
                  </m:oMath>
                </a14:m>
                <a:r>
                  <a:rPr lang="en-US" sz="1600">
                    <a:latin typeface="+mj-lt"/>
                    <a:sym typeface="Wingdings" panose="05000000000000000000" pitchFamily="2" charset="2"/>
                  </a:rPr>
                  <a:t> value ( better performance)</a:t>
                </a:r>
              </a:p>
              <a:p>
                <a:pPr lvl="1" algn="just">
                  <a:tabLst>
                    <a:tab pos="4572000" algn="l"/>
                  </a:tabLst>
                </a:pPr>
                <a:r>
                  <a:rPr lang="en-US" sz="1600" b="1">
                    <a:latin typeface="+mj-lt"/>
                  </a:rPr>
                  <a:t>Hanle, India, 4500 m a.s.l.</a:t>
                </a:r>
                <a:r>
                  <a:rPr lang="en-US" sz="1600">
                    <a:latin typeface="+mj-lt"/>
                  </a:rPr>
                  <a:t>	</a:t>
                </a:r>
                <a:r>
                  <a:rPr lang="en-US" sz="1600">
                    <a:latin typeface="+mj-lt"/>
                    <a:sym typeface="Wingdings" panose="05000000000000000000" pitchFamily="2" charset="2"/>
                  </a:rPr>
                  <a:t> further reduction of the </a:t>
                </a:r>
                <a14:m>
                  <m:oMath xmlns:m="http://schemas.openxmlformats.org/officeDocument/2006/math">
                    <m:sSub>
                      <m:sSubPr>
                        <m:ctrlPr>
                          <a:rPr lang="it-IT" sz="1600" i="1" smtClean="0">
                            <a:latin typeface="Cambria Math" panose="02040503050406030204" pitchFamily="18" charset="0"/>
                          </a:rPr>
                        </m:ctrlPr>
                      </m:sSubPr>
                      <m:e>
                        <m:r>
                          <a:rPr lang="it-IT" sz="1600" i="1">
                            <a:latin typeface="Cambria Math" panose="02040503050406030204" pitchFamily="18" charset="0"/>
                            <a:ea typeface="Cambria Math" panose="02040503050406030204" pitchFamily="18" charset="0"/>
                          </a:rPr>
                          <m:t>𝜁</m:t>
                        </m:r>
                      </m:e>
                      <m:sub>
                        <m:r>
                          <a:rPr lang="it-IT" sz="1600" i="1">
                            <a:latin typeface="Cambria Math" panose="02040503050406030204" pitchFamily="18" charset="0"/>
                            <a:ea typeface="Cambria Math" panose="02040503050406030204" pitchFamily="18" charset="0"/>
                          </a:rPr>
                          <m:t>0</m:t>
                        </m:r>
                      </m:sub>
                    </m:sSub>
                  </m:oMath>
                </a14:m>
                <a:r>
                  <a:rPr lang="en-US" sz="1600">
                    <a:latin typeface="+mj-lt"/>
                    <a:sym typeface="Wingdings" panose="05000000000000000000" pitchFamily="2" charset="2"/>
                  </a:rPr>
                  <a:t> value ( best performance)</a:t>
                </a:r>
              </a:p>
              <a:p>
                <a:pPr lvl="1" algn="just">
                  <a:tabLst>
                    <a:tab pos="4572000" algn="l"/>
                  </a:tabLst>
                </a:pPr>
                <a:r>
                  <a:rPr lang="en-US" sz="1600">
                    <a:latin typeface="+mj-lt"/>
                    <a:sym typeface="Wingdings" panose="05000000000000000000" pitchFamily="2" charset="2"/>
                  </a:rPr>
                  <a:t>BESS (balloon), near South Pole, </a:t>
                </a:r>
                <a:r>
                  <a:rPr lang="en-US" sz="1600">
                    <a:latin typeface="+mj-lt"/>
                    <a:sym typeface="Symbol" panose="05050102010706020507" pitchFamily="18" charset="2"/>
                  </a:rPr>
                  <a:t></a:t>
                </a:r>
                <a:r>
                  <a:rPr lang="en-US" sz="1600">
                    <a:latin typeface="+mj-lt"/>
                    <a:sym typeface="Wingdings" panose="05000000000000000000" pitchFamily="2" charset="2"/>
                  </a:rPr>
                  <a:t>32 km a.s.l	 increase of uncertainty (also poor statistics)</a:t>
                </a:r>
              </a:p>
              <a:p>
                <a:pPr lvl="1" algn="just"/>
                <a:endParaRPr lang="en-US" sz="1600">
                  <a:latin typeface="+mj-lt"/>
                </a:endParaRPr>
              </a:p>
              <a:p>
                <a:pPr marL="514350" indent="-514350" algn="just">
                  <a:buFont typeface="+mj-lt"/>
                  <a:buAutoNum type="romanLcPeriod" startAt="12"/>
                </a:pPr>
                <a:r>
                  <a:rPr lang="en-US" sz="2000" b="1" u="sng">
                    <a:latin typeface="+mj-lt"/>
                    <a:sym typeface="Wingdings" panose="05000000000000000000" pitchFamily="2" charset="2"/>
                  </a:rPr>
                  <a:t>GOAL 3</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the measurements must be carried out in the high mountains (3 - 4.5 km a.s.l.)</a:t>
                </a:r>
                <a:endParaRPr lang="en-US" sz="2000">
                  <a:latin typeface="+mj-lt"/>
                </a:endParaRPr>
              </a:p>
              <a:p>
                <a:pPr marL="514350" indent="-514350" algn="just">
                  <a:buFont typeface="+mj-lt"/>
                  <a:buAutoNum type="romanLcPeriod" startAt="12"/>
                </a:pPr>
                <a:endParaRPr lang="en-US" sz="2000">
                  <a:latin typeface="+mj-lt"/>
                </a:endParaRPr>
              </a:p>
            </p:txBody>
          </p:sp>
        </mc:Choice>
        <mc:Fallback xmlns="">
          <p:sp>
            <p:nvSpPr>
              <p:cNvPr id="3" name="Content Placeholder 2">
                <a:extLst>
                  <a:ext uri="{FF2B5EF4-FFF2-40B4-BE49-F238E27FC236}">
                    <a16:creationId xmlns:a16="http://schemas.microsoft.com/office/drawing/2014/main" id="{7D9110D8-7256-D96D-B483-905BDE3E5204}"/>
                  </a:ext>
                </a:extLst>
              </p:cNvPr>
              <p:cNvSpPr>
                <a:spLocks noGrp="1" noRot="1" noChangeAspect="1" noMove="1" noResize="1" noEditPoints="1" noAdjustHandles="1" noChangeArrowheads="1" noChangeShapeType="1" noTextEdit="1"/>
              </p:cNvSpPr>
              <p:nvPr>
                <p:ph idx="1"/>
              </p:nvPr>
            </p:nvSpPr>
            <p:spPr>
              <a:xfrm>
                <a:off x="838200" y="1432026"/>
                <a:ext cx="10572345" cy="4987823"/>
              </a:xfrm>
              <a:blipFill>
                <a:blip r:embed="rId2"/>
                <a:stretch>
                  <a:fillRect l="-634" t="-1222" r="-57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84A62BC1-3FCD-3395-72A1-5D2D08769F97}"/>
              </a:ext>
            </a:extLst>
          </p:cNvPr>
          <p:cNvSpPr/>
          <p:nvPr/>
        </p:nvSpPr>
        <p:spPr>
          <a:xfrm>
            <a:off x="1376325" y="2391811"/>
            <a:ext cx="7586700" cy="73155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E9385EF-84D5-0E1D-95C9-3D06D110A867}"/>
              </a:ext>
            </a:extLst>
          </p:cNvPr>
          <p:cNvSpPr/>
          <p:nvPr/>
        </p:nvSpPr>
        <p:spPr>
          <a:xfrm>
            <a:off x="1376324" y="5268361"/>
            <a:ext cx="9491701" cy="73155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8">
            <a:extLst>
              <a:ext uri="{FF2B5EF4-FFF2-40B4-BE49-F238E27FC236}">
                <a16:creationId xmlns:a16="http://schemas.microsoft.com/office/drawing/2014/main" id="{47543B0C-EDA3-EB8D-D921-42CEB4A79977}"/>
              </a:ext>
            </a:extLst>
          </p:cNvPr>
          <p:cNvSpPr>
            <a:spLocks noGrp="1"/>
          </p:cNvSpPr>
          <p:nvPr>
            <p:ph type="dt" sz="half" idx="10"/>
          </p:nvPr>
        </p:nvSpPr>
        <p:spPr/>
        <p:txBody>
          <a:bodyPr/>
          <a:lstStyle/>
          <a:p>
            <a:r>
              <a:rPr lang="en-US"/>
              <a:t>23 February 2024</a:t>
            </a:r>
          </a:p>
        </p:txBody>
      </p:sp>
      <p:sp>
        <p:nvSpPr>
          <p:cNvPr id="10" name="Footer Placeholder 9">
            <a:extLst>
              <a:ext uri="{FF2B5EF4-FFF2-40B4-BE49-F238E27FC236}">
                <a16:creationId xmlns:a16="http://schemas.microsoft.com/office/drawing/2014/main" id="{27A1B394-4748-CB7A-DCCB-2B01D9E1BD9C}"/>
              </a:ext>
            </a:extLst>
          </p:cNvPr>
          <p:cNvSpPr>
            <a:spLocks noGrp="1"/>
          </p:cNvSpPr>
          <p:nvPr>
            <p:ph type="ftr" sz="quarter" idx="11"/>
          </p:nvPr>
        </p:nvSpPr>
        <p:spPr/>
        <p:txBody>
          <a:bodyPr/>
          <a:lstStyle/>
          <a:p>
            <a:r>
              <a:rPr lang="en-US"/>
              <a:t>ACROMASS kick-off meeting - L. Bonechi (INFN Firenze)</a:t>
            </a:r>
          </a:p>
        </p:txBody>
      </p:sp>
      <p:sp>
        <p:nvSpPr>
          <p:cNvPr id="11" name="Slide Number Placeholder 10">
            <a:extLst>
              <a:ext uri="{FF2B5EF4-FFF2-40B4-BE49-F238E27FC236}">
                <a16:creationId xmlns:a16="http://schemas.microsoft.com/office/drawing/2014/main" id="{D22949F5-D184-6CD7-B784-F4D94330B14E}"/>
              </a:ext>
            </a:extLst>
          </p:cNvPr>
          <p:cNvSpPr>
            <a:spLocks noGrp="1"/>
          </p:cNvSpPr>
          <p:nvPr>
            <p:ph type="sldNum" sz="quarter" idx="12"/>
          </p:nvPr>
        </p:nvSpPr>
        <p:spPr/>
        <p:txBody>
          <a:bodyPr/>
          <a:lstStyle/>
          <a:p>
            <a:fld id="{53581369-FC2F-4B0C-936F-3A4AD98AE2A2}" type="slidenum">
              <a:rPr lang="en-US" smtClean="0"/>
              <a:t>53</a:t>
            </a:fld>
            <a:endParaRPr lang="en-US"/>
          </a:p>
        </p:txBody>
      </p:sp>
    </p:spTree>
    <p:extLst>
      <p:ext uri="{BB962C8B-B14F-4D97-AF65-F5344CB8AC3E}">
        <p14:creationId xmlns:p14="http://schemas.microsoft.com/office/powerpoint/2010/main" val="203251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638A-50AF-CFF0-253E-466E8FDE35D7}"/>
              </a:ext>
            </a:extLst>
          </p:cNvPr>
          <p:cNvSpPr>
            <a:spLocks noGrp="1"/>
          </p:cNvSpPr>
          <p:nvPr>
            <p:ph type="title"/>
          </p:nvPr>
        </p:nvSpPr>
        <p:spPr>
          <a:xfrm>
            <a:off x="639097" y="280321"/>
            <a:ext cx="11248103" cy="1325563"/>
          </a:xfrm>
        </p:spPr>
        <p:txBody>
          <a:bodyPr>
            <a:normAutofit/>
          </a:bodyPr>
          <a:lstStyle/>
          <a:p>
            <a:r>
              <a:rPr lang="it-IT" sz="3600"/>
              <a:t>Results reported on the Honda et al. (2019) paper</a:t>
            </a:r>
            <a:endParaRPr lang="en-US" sz="36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D9110D8-7256-D96D-B483-905BDE3E5204}"/>
                  </a:ext>
                </a:extLst>
              </p:cNvPr>
              <p:cNvSpPr>
                <a:spLocks noGrp="1"/>
              </p:cNvSpPr>
              <p:nvPr>
                <p:ph idx="1"/>
              </p:nvPr>
            </p:nvSpPr>
            <p:spPr>
              <a:xfrm>
                <a:off x="838200" y="1246969"/>
                <a:ext cx="10572345" cy="5369476"/>
              </a:xfrm>
            </p:spPr>
            <p:txBody>
              <a:bodyPr>
                <a:normAutofit/>
              </a:bodyPr>
              <a:lstStyle/>
              <a:p>
                <a:pPr marL="514350" indent="-514350" algn="just">
                  <a:buFont typeface="+mj-lt"/>
                  <a:buAutoNum type="romanLcPeriod" startAt="15"/>
                </a:pPr>
                <a:r>
                  <a:rPr lang="it-IT" sz="2000">
                    <a:latin typeface="+mj-lt"/>
                  </a:rPr>
                  <a:t>Lepton production in atmosphere results mainly from collisions of secondary protons and neutrons with air nuclei and to a much lesser extent to the collision of mesons; introducing </a:t>
                </a:r>
                <a:r>
                  <a:rPr lang="it-IT" sz="2000">
                    <a:latin typeface="+mj-lt"/>
                    <a:sym typeface="Symbol" panose="05050102010706020507" pitchFamily="18" charset="2"/>
                  </a:rPr>
                  <a:t></a:t>
                </a:r>
                <a:r>
                  <a:rPr lang="it-IT" sz="2000">
                    <a:latin typeface="+mj-lt"/>
                  </a:rPr>
                  <a:t>10% variations of the ratio between the numbers of the protons and neutrons responsible of the production of a) the sole muon component or b) the sole neutrino component, a variation &lt; 3% is found for the fluxes </a:t>
                </a:r>
                <a:r>
                  <a:rPr lang="it-IT" sz="2000">
                    <a:latin typeface="+mj-lt"/>
                    <a:sym typeface="Wingdings" panose="05000000000000000000" pitchFamily="2" charset="2"/>
                  </a:rPr>
                  <a:t> </a:t>
                </a:r>
                <a:r>
                  <a:rPr lang="it-IT" sz="2000" b="1">
                    <a:solidFill>
                      <a:srgbClr val="FF0000"/>
                    </a:solidFill>
                    <a:latin typeface="+mj-lt"/>
                    <a:sym typeface="Wingdings" panose="05000000000000000000" pitchFamily="2" charset="2"/>
                  </a:rPr>
                  <a:t>the effect on the lepton fluxes due to the uncertainty on the flux of projectiles producing leptons is small</a:t>
                </a:r>
                <a:r>
                  <a:rPr lang="it-IT" sz="2000" b="1">
                    <a:solidFill>
                      <a:srgbClr val="FF0000"/>
                    </a:solidFill>
                    <a:latin typeface="+mj-lt"/>
                  </a:rPr>
                  <a:t> </a:t>
                </a:r>
              </a:p>
              <a:p>
                <a:pPr marL="514350" indent="-514350" algn="just">
                  <a:buFont typeface="+mj-lt"/>
                  <a:buAutoNum type="romanLcPeriod" startAt="15"/>
                </a:pPr>
                <a:r>
                  <a:rPr lang="it-IT" sz="2000">
                    <a:latin typeface="+mj-lt"/>
                  </a:rPr>
                  <a:t>An important contribution to the lepton fluxes uncertainties is due to the uncertainty of the hadronic interaction model on the scattering angle distribution of secondary particles </a:t>
                </a:r>
              </a:p>
              <a:p>
                <a:pPr lvl="1" algn="just"/>
                <a:r>
                  <a:rPr lang="it-IT" sz="1600">
                    <a:latin typeface="+mj-lt"/>
                  </a:rPr>
                  <a:t>An error of </a:t>
                </a:r>
                <a:r>
                  <a:rPr lang="it-IT" sz="1600">
                    <a:latin typeface="+mj-lt"/>
                    <a:sym typeface="Symbol" panose="05050102010706020507" pitchFamily="18" charset="2"/>
                  </a:rPr>
                  <a:t></a:t>
                </a:r>
                <a:r>
                  <a:rPr lang="it-IT" sz="1600">
                    <a:latin typeface="+mj-lt"/>
                  </a:rPr>
                  <a:t>20% on the angle distribution determines a </a:t>
                </a:r>
                <a:r>
                  <a:rPr lang="it-IT" sz="1600">
                    <a:latin typeface="+mj-lt"/>
                    <a:sym typeface="Symbol" panose="05050102010706020507" pitchFamily="18" charset="2"/>
                  </a:rPr>
                  <a:t></a:t>
                </a:r>
                <a:r>
                  <a:rPr lang="it-IT" sz="1600">
                    <a:latin typeface="+mj-lt"/>
                  </a:rPr>
                  <a:t>10% contribution on the neutrino fluxes</a:t>
                </a:r>
              </a:p>
              <a:p>
                <a:pPr lvl="1" algn="just"/>
                <a:r>
                  <a:rPr lang="it-IT" sz="1600">
                    <a:latin typeface="+mj-lt"/>
                  </a:rPr>
                  <a:t>To limit the uncertainty to 5%, </a:t>
                </a:r>
                <a14:m>
                  <m:oMath xmlns:m="http://schemas.openxmlformats.org/officeDocument/2006/math">
                    <m:d>
                      <m:dPr>
                        <m:begChr m:val="|"/>
                        <m:endChr m:val="|"/>
                        <m:ctrlPr>
                          <a:rPr lang="en-US" sz="1600" i="1" smtClean="0">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smtClean="0">
                                    <a:latin typeface="Cambria Math" panose="02040503050406030204" pitchFamily="18" charset="0"/>
                                    <a:ea typeface="Cambria Math" panose="02040503050406030204" pitchFamily="18" charset="0"/>
                                  </a:rPr>
                                  <m:t>𝜈</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𝜙</m:t>
                                </m:r>
                              </m:e>
                              <m:sub>
                                <m:r>
                                  <a:rPr lang="en-US" sz="1600" i="1" smtClean="0">
                                    <a:latin typeface="Cambria Math" panose="02040503050406030204" pitchFamily="18" charset="0"/>
                                    <a:ea typeface="Cambria Math" panose="02040503050406030204" pitchFamily="18" charset="0"/>
                                  </a:rPr>
                                  <m:t>𝜈</m:t>
                                </m:r>
                              </m:sub>
                            </m:sSub>
                          </m:den>
                        </m:f>
                      </m:e>
                    </m:d>
                    <m:r>
                      <a:rPr lang="it-IT" sz="1600" b="0" i="1" smtClean="0">
                        <a:latin typeface="Cambria Math" panose="02040503050406030204" pitchFamily="18" charset="0"/>
                        <a:ea typeface="Cambria Math" panose="02040503050406030204" pitchFamily="18" charset="0"/>
                      </a:rPr>
                      <m:t>&lt;0.05</m:t>
                    </m:r>
                  </m:oMath>
                </a14:m>
                <a:r>
                  <a:rPr lang="en-US" sz="1600">
                    <a:latin typeface="+mj-lt"/>
                  </a:rPr>
                  <a:t>, it is necessary to know the scattering angle with a precision of 10%</a:t>
                </a:r>
              </a:p>
              <a:p>
                <a:pPr marL="514350" indent="-514350" algn="just">
                  <a:buFont typeface="+mj-lt"/>
                  <a:buAutoNum type="romanLcPeriod" startAt="17"/>
                </a:pPr>
                <a:r>
                  <a:rPr lang="it-IT" sz="2000">
                    <a:latin typeface="+mj-lt"/>
                  </a:rPr>
                  <a:t>A variation of the scattering angle distribution determines also a variation of the dependence of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𝜇</m:t>
                        </m:r>
                      </m:sub>
                    </m:sSub>
                  </m:oMath>
                </a14:m>
                <a:r>
                  <a:rPr lang="it-IT" sz="2000">
                    <a:latin typeface="+mj-lt"/>
                  </a:rPr>
                  <a:t> on the zenith angle </a:t>
                </a:r>
                <a:r>
                  <a:rPr lang="it-IT" sz="2000">
                    <a:latin typeface="+mj-lt"/>
                    <a:sym typeface="Symbol" panose="05050102010706020507" pitchFamily="18" charset="2"/>
                  </a:rPr>
                  <a:t>. This happens at high altitude (4500 m), while this effect is negligible at sea level. A precise measurement of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a:latin typeface="Cambria Math" panose="02040503050406030204" pitchFamily="18" charset="0"/>
                            <a:ea typeface="Cambria Math" panose="02040503050406030204" pitchFamily="18" charset="0"/>
                          </a:rPr>
                          <m:t>𝜇</m:t>
                        </m:r>
                      </m:sub>
                    </m:sSub>
                    <m:d>
                      <m:dPr>
                        <m:ctrlPr>
                          <a:rPr lang="en-US" sz="2000" i="1" smtClean="0">
                            <a:latin typeface="Cambria Math" panose="02040503050406030204" pitchFamily="18" charset="0"/>
                            <a:ea typeface="Cambria Math" panose="02040503050406030204" pitchFamily="18" charset="0"/>
                          </a:rPr>
                        </m:ctrlPr>
                      </m:dPr>
                      <m:e>
                        <m:r>
                          <a:rPr lang="en-US" sz="2000" i="1" smtClean="0">
                            <a:latin typeface="Cambria Math" panose="02040503050406030204" pitchFamily="18" charset="0"/>
                            <a:ea typeface="Cambria Math" panose="02040503050406030204" pitchFamily="18" charset="0"/>
                          </a:rPr>
                          <m:t>𝜃</m:t>
                        </m:r>
                      </m:e>
                    </m:d>
                  </m:oMath>
                </a14:m>
                <a:r>
                  <a:rPr lang="it-IT" sz="2000">
                    <a:latin typeface="+mj-lt"/>
                  </a:rPr>
                  <a:t> at 4500 m would allow to reduce the uncertainty on the angular distributions of secondary particles and therefore also on </a:t>
                </a:r>
                <a14:m>
                  <m:oMath xmlns:m="http://schemas.openxmlformats.org/officeDocument/2006/math">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𝜙</m:t>
                        </m:r>
                      </m:e>
                      <m:sub>
                        <m:r>
                          <a:rPr lang="en-US" sz="2000" i="1" smtClean="0">
                            <a:latin typeface="Cambria Math" panose="02040503050406030204" pitchFamily="18" charset="0"/>
                            <a:ea typeface="Cambria Math" panose="02040503050406030204" pitchFamily="18" charset="0"/>
                          </a:rPr>
                          <m:t>𝜈</m:t>
                        </m:r>
                      </m:sub>
                    </m:sSub>
                  </m:oMath>
                </a14:m>
                <a:r>
                  <a:rPr lang="it-IT" sz="2000">
                    <a:latin typeface="+mj-lt"/>
                  </a:rPr>
                  <a:t>.</a:t>
                </a:r>
              </a:p>
              <a:p>
                <a:pPr marL="514350" indent="-514350" algn="just">
                  <a:buFont typeface="+mj-lt"/>
                  <a:buAutoNum type="romanLcPeriod" startAt="17"/>
                </a:pPr>
                <a:endParaRPr lang="it-IT" sz="2000">
                  <a:latin typeface="+mj-lt"/>
                </a:endParaRPr>
              </a:p>
              <a:p>
                <a:pPr marL="514350" indent="-514350" algn="just">
                  <a:buFont typeface="+mj-lt"/>
                  <a:buAutoNum type="romanLcPeriod" startAt="17"/>
                </a:pPr>
                <a:r>
                  <a:rPr lang="en-US" sz="2000" b="1" u="sng">
                    <a:latin typeface="+mj-lt"/>
                    <a:sym typeface="Wingdings" panose="05000000000000000000" pitchFamily="2" charset="2"/>
                  </a:rPr>
                  <a:t>GOAL 4</a:t>
                </a:r>
                <a:r>
                  <a:rPr lang="en-US" sz="2000">
                    <a:latin typeface="+mj-lt"/>
                    <a:sym typeface="Wingdings" panose="05000000000000000000" pitchFamily="2" charset="2"/>
                  </a:rPr>
                  <a:t>: </a:t>
                </a:r>
                <a:r>
                  <a:rPr lang="en-US" sz="2000" b="1">
                    <a:solidFill>
                      <a:srgbClr val="FF0000"/>
                    </a:solidFill>
                    <a:latin typeface="+mj-lt"/>
                    <a:sym typeface="Wingdings" panose="05000000000000000000" pitchFamily="2" charset="2"/>
                  </a:rPr>
                  <a:t>measurement of the dependence </a:t>
                </a:r>
                <a14:m>
                  <m:oMath xmlns:m="http://schemas.openxmlformats.org/officeDocument/2006/math">
                    <m:sSub>
                      <m:sSubPr>
                        <m:ctrlPr>
                          <a:rPr lang="en-US" sz="2000" b="1" i="1" smtClean="0">
                            <a:solidFill>
                              <a:srgbClr val="FF0000"/>
                            </a:solidFill>
                            <a:latin typeface="Cambria Math" panose="02040503050406030204" pitchFamily="18" charset="0"/>
                            <a:ea typeface="Cambria Math" panose="02040503050406030204" pitchFamily="18" charset="0"/>
                          </a:rPr>
                        </m:ctrlPr>
                      </m:sSubPr>
                      <m:e>
                        <m:r>
                          <a:rPr lang="en-US" sz="2000" b="1" i="1">
                            <a:solidFill>
                              <a:srgbClr val="FF0000"/>
                            </a:solidFill>
                            <a:latin typeface="Cambria Math" panose="02040503050406030204" pitchFamily="18" charset="0"/>
                            <a:ea typeface="Cambria Math" panose="02040503050406030204" pitchFamily="18" charset="0"/>
                          </a:rPr>
                          <m:t>𝝓</m:t>
                        </m:r>
                      </m:e>
                      <m:sub>
                        <m:r>
                          <a:rPr lang="en-US" sz="2000" b="1" i="1">
                            <a:solidFill>
                              <a:srgbClr val="FF0000"/>
                            </a:solidFill>
                            <a:latin typeface="Cambria Math" panose="02040503050406030204" pitchFamily="18" charset="0"/>
                            <a:ea typeface="Cambria Math" panose="02040503050406030204" pitchFamily="18" charset="0"/>
                          </a:rPr>
                          <m:t>𝝁</m:t>
                        </m:r>
                      </m:sub>
                    </m:sSub>
                    <m:d>
                      <m:dPr>
                        <m:ctrlPr>
                          <a:rPr lang="en-US" sz="2000" b="1" i="1" smtClean="0">
                            <a:solidFill>
                              <a:srgbClr val="FF0000"/>
                            </a:solidFill>
                            <a:latin typeface="Cambria Math" panose="02040503050406030204" pitchFamily="18" charset="0"/>
                            <a:ea typeface="Cambria Math" panose="02040503050406030204" pitchFamily="18" charset="0"/>
                          </a:rPr>
                        </m:ctrlPr>
                      </m:dPr>
                      <m:e>
                        <m:r>
                          <a:rPr lang="en-US" sz="2000" b="1" i="1" smtClean="0">
                            <a:solidFill>
                              <a:srgbClr val="FF0000"/>
                            </a:solidFill>
                            <a:latin typeface="Cambria Math" panose="02040503050406030204" pitchFamily="18" charset="0"/>
                            <a:ea typeface="Cambria Math" panose="02040503050406030204" pitchFamily="18" charset="0"/>
                          </a:rPr>
                          <m:t>𝜽</m:t>
                        </m:r>
                      </m:e>
                    </m:d>
                  </m:oMath>
                </a14:m>
                <a:r>
                  <a:rPr lang="en-US" sz="2000" b="1">
                    <a:solidFill>
                      <a:srgbClr val="FF0000"/>
                    </a:solidFill>
                    <a:latin typeface="+mj-lt"/>
                    <a:sym typeface="Wingdings" panose="05000000000000000000" pitchFamily="2" charset="2"/>
                  </a:rPr>
                  <a:t> in the high mountains (3 - 4.5 km a.s.l.)</a:t>
                </a:r>
                <a:endParaRPr lang="en-US" sz="2000" b="1">
                  <a:latin typeface="+mj-lt"/>
                </a:endParaRPr>
              </a:p>
              <a:p>
                <a:pPr marL="514350" indent="-514350" algn="just">
                  <a:buFont typeface="+mj-lt"/>
                  <a:buAutoNum type="romanLcPeriod" startAt="12"/>
                </a:pPr>
                <a:endParaRPr lang="en-US" sz="2000">
                  <a:latin typeface="+mj-lt"/>
                </a:endParaRPr>
              </a:p>
            </p:txBody>
          </p:sp>
        </mc:Choice>
        <mc:Fallback xmlns="">
          <p:sp>
            <p:nvSpPr>
              <p:cNvPr id="3" name="Content Placeholder 2">
                <a:extLst>
                  <a:ext uri="{FF2B5EF4-FFF2-40B4-BE49-F238E27FC236}">
                    <a16:creationId xmlns:a16="http://schemas.microsoft.com/office/drawing/2014/main" id="{7D9110D8-7256-D96D-B483-905BDE3E5204}"/>
                  </a:ext>
                </a:extLst>
              </p:cNvPr>
              <p:cNvSpPr>
                <a:spLocks noGrp="1" noRot="1" noChangeAspect="1" noMove="1" noResize="1" noEditPoints="1" noAdjustHandles="1" noChangeArrowheads="1" noChangeShapeType="1" noTextEdit="1"/>
              </p:cNvSpPr>
              <p:nvPr>
                <p:ph idx="1"/>
              </p:nvPr>
            </p:nvSpPr>
            <p:spPr>
              <a:xfrm>
                <a:off x="838200" y="1246969"/>
                <a:ext cx="10572345" cy="5369476"/>
              </a:xfrm>
              <a:blipFill>
                <a:blip r:embed="rId2"/>
                <a:stretch>
                  <a:fillRect l="-634" t="-1364" r="-57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7E9385EF-84D5-0E1D-95C9-3D06D110A867}"/>
              </a:ext>
            </a:extLst>
          </p:cNvPr>
          <p:cNvSpPr/>
          <p:nvPr/>
        </p:nvSpPr>
        <p:spPr>
          <a:xfrm>
            <a:off x="1393692" y="5921829"/>
            <a:ext cx="9165451" cy="655850"/>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88783737-834C-5004-745A-B2AD1621D8B6}"/>
              </a:ext>
            </a:extLst>
          </p:cNvPr>
          <p:cNvSpPr>
            <a:spLocks noGrp="1"/>
          </p:cNvSpPr>
          <p:nvPr>
            <p:ph type="dt" sz="half" idx="10"/>
          </p:nvPr>
        </p:nvSpPr>
        <p:spPr/>
        <p:txBody>
          <a:bodyPr/>
          <a:lstStyle/>
          <a:p>
            <a:r>
              <a:rPr lang="en-US"/>
              <a:t>23 February 2024</a:t>
            </a:r>
          </a:p>
        </p:txBody>
      </p:sp>
      <p:sp>
        <p:nvSpPr>
          <p:cNvPr id="9" name="Footer Placeholder 8">
            <a:extLst>
              <a:ext uri="{FF2B5EF4-FFF2-40B4-BE49-F238E27FC236}">
                <a16:creationId xmlns:a16="http://schemas.microsoft.com/office/drawing/2014/main" id="{9987572A-8E85-7461-32AF-C8BE13B501F9}"/>
              </a:ext>
            </a:extLst>
          </p:cNvPr>
          <p:cNvSpPr>
            <a:spLocks noGrp="1"/>
          </p:cNvSpPr>
          <p:nvPr>
            <p:ph type="ftr" sz="quarter" idx="11"/>
          </p:nvPr>
        </p:nvSpPr>
        <p:spPr/>
        <p:txBody>
          <a:bodyPr/>
          <a:lstStyle/>
          <a:p>
            <a:r>
              <a:rPr lang="en-US"/>
              <a:t>ACROMASS kick-off meeting - L. Bonechi (INFN Firenze)</a:t>
            </a:r>
          </a:p>
        </p:txBody>
      </p:sp>
      <p:sp>
        <p:nvSpPr>
          <p:cNvPr id="10" name="Slide Number Placeholder 9">
            <a:extLst>
              <a:ext uri="{FF2B5EF4-FFF2-40B4-BE49-F238E27FC236}">
                <a16:creationId xmlns:a16="http://schemas.microsoft.com/office/drawing/2014/main" id="{514071E1-E1F4-8271-9B75-3CD7DE8B3005}"/>
              </a:ext>
            </a:extLst>
          </p:cNvPr>
          <p:cNvSpPr>
            <a:spLocks noGrp="1"/>
          </p:cNvSpPr>
          <p:nvPr>
            <p:ph type="sldNum" sz="quarter" idx="12"/>
          </p:nvPr>
        </p:nvSpPr>
        <p:spPr/>
        <p:txBody>
          <a:bodyPr/>
          <a:lstStyle/>
          <a:p>
            <a:fld id="{53581369-FC2F-4B0C-936F-3A4AD98AE2A2}" type="slidenum">
              <a:rPr lang="en-US" smtClean="0"/>
              <a:t>54</a:t>
            </a:fld>
            <a:endParaRPr lang="en-US"/>
          </a:p>
        </p:txBody>
      </p:sp>
    </p:spTree>
    <p:extLst>
      <p:ext uri="{BB962C8B-B14F-4D97-AF65-F5344CB8AC3E}">
        <p14:creationId xmlns:p14="http://schemas.microsoft.com/office/powerpoint/2010/main" val="1311457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AF9F-79B9-F145-02B0-B44038A128FF}"/>
              </a:ext>
            </a:extLst>
          </p:cNvPr>
          <p:cNvSpPr>
            <a:spLocks noGrp="1"/>
          </p:cNvSpPr>
          <p:nvPr>
            <p:ph type="title"/>
          </p:nvPr>
        </p:nvSpPr>
        <p:spPr>
          <a:xfrm>
            <a:off x="838199" y="149873"/>
            <a:ext cx="10515600" cy="777875"/>
          </a:xfrm>
        </p:spPr>
        <p:txBody>
          <a:bodyPr>
            <a:normAutofit fontScale="90000"/>
          </a:bodyPr>
          <a:lstStyle/>
          <a:p>
            <a:pPr algn="ctr"/>
            <a:r>
              <a:rPr lang="it-IT" sz="4000"/>
              <a:t>Principali problemi attuali e upgrade/attività previsti</a:t>
            </a:r>
            <a:endParaRPr lang="en-US" sz="4000"/>
          </a:p>
        </p:txBody>
      </p:sp>
      <p:sp>
        <p:nvSpPr>
          <p:cNvPr id="5" name="TextBox 4">
            <a:extLst>
              <a:ext uri="{FF2B5EF4-FFF2-40B4-BE49-F238E27FC236}">
                <a16:creationId xmlns:a16="http://schemas.microsoft.com/office/drawing/2014/main" id="{98FF1E26-97F1-E45F-59C4-04574853788A}"/>
              </a:ext>
            </a:extLst>
          </p:cNvPr>
          <p:cNvSpPr txBox="1"/>
          <p:nvPr/>
        </p:nvSpPr>
        <p:spPr>
          <a:xfrm>
            <a:off x="400050" y="1688664"/>
            <a:ext cx="11534775" cy="1292662"/>
          </a:xfrm>
          <a:prstGeom prst="rect">
            <a:avLst/>
          </a:prstGeom>
          <a:noFill/>
        </p:spPr>
        <p:txBody>
          <a:bodyPr wrap="square">
            <a:spAutoFit/>
          </a:bodyPr>
          <a:lstStyle/>
          <a:p>
            <a:r>
              <a:rPr lang="it-IT" sz="1600"/>
              <a:t>1) elettronica di DAQ estremamente datata (difficile da riparare) e per il 50% basata su ingombranti sistemi NIM e VME</a:t>
            </a:r>
          </a:p>
          <a:p>
            <a:r>
              <a:rPr lang="it-IT" sz="1600"/>
              <a:t>2) sistema di alimentazione ingombrante, in parte da banco e in parte NIM</a:t>
            </a:r>
          </a:p>
          <a:p>
            <a:r>
              <a:rPr lang="it-IT" sz="1600"/>
              <a:t>3) mancanza di un sistema di identificazione del tipo di particelle</a:t>
            </a:r>
          </a:p>
          <a:p>
            <a:r>
              <a:rPr lang="it-IT" sz="1600"/>
              <a:t>4) silici a microstrisce con molti difetti</a:t>
            </a:r>
          </a:p>
          <a:p>
            <a:r>
              <a:rPr lang="it-IT" sz="1400"/>
              <a:t>	in parte danneggiati dal lungo utilizzo come sistema ausiliario di tracciamento per test su fascio</a:t>
            </a:r>
          </a:p>
        </p:txBody>
      </p:sp>
      <p:sp>
        <p:nvSpPr>
          <p:cNvPr id="7" name="TextBox 6">
            <a:extLst>
              <a:ext uri="{FF2B5EF4-FFF2-40B4-BE49-F238E27FC236}">
                <a16:creationId xmlns:a16="http://schemas.microsoft.com/office/drawing/2014/main" id="{CE01ADFA-3E07-39AE-C282-BC08703269C6}"/>
              </a:ext>
            </a:extLst>
          </p:cNvPr>
          <p:cNvSpPr txBox="1"/>
          <p:nvPr/>
        </p:nvSpPr>
        <p:spPr>
          <a:xfrm>
            <a:off x="328612" y="3333899"/>
            <a:ext cx="11534775" cy="3108543"/>
          </a:xfrm>
          <a:prstGeom prst="rect">
            <a:avLst/>
          </a:prstGeom>
          <a:noFill/>
        </p:spPr>
        <p:txBody>
          <a:bodyPr wrap="square">
            <a:spAutoFit/>
          </a:bodyPr>
          <a:lstStyle/>
          <a:p>
            <a:pPr marL="285750" indent="-285750">
              <a:buFontTx/>
              <a:buChar char="-"/>
            </a:pPr>
            <a:r>
              <a:rPr lang="it-IT" sz="1400"/>
              <a:t>realizzazione di un </a:t>
            </a:r>
            <a:r>
              <a:rPr lang="it-IT" sz="1400" b="1"/>
              <a:t>nuovo sistema di DAQ</a:t>
            </a:r>
            <a:r>
              <a:rPr lang="it-IT" sz="1400"/>
              <a:t>, basato sul protocollo GbE e su dispositivi commerciali facilmente reperibili</a:t>
            </a:r>
          </a:p>
          <a:p>
            <a:pPr marL="285750" indent="-285750">
              <a:buFontTx/>
              <a:buChar char="-"/>
            </a:pPr>
            <a:r>
              <a:rPr lang="it-IT" sz="1400"/>
              <a:t>realizzazione di un </a:t>
            </a:r>
            <a:r>
              <a:rPr lang="it-IT" sz="1400" b="1"/>
              <a:t>nuovo sistema di alimentazione</a:t>
            </a:r>
            <a:r>
              <a:rPr lang="it-IT" sz="1400"/>
              <a:t> che permetta di operare ADAMO in un qualsiasi sito con la sola linea di alimentazione (220V/110V)</a:t>
            </a:r>
          </a:p>
          <a:p>
            <a:pPr marL="285750" indent="-285750">
              <a:buFontTx/>
              <a:buChar char="-"/>
            </a:pPr>
            <a:r>
              <a:rPr lang="it-IT" sz="1400"/>
              <a:t>(entrambi i sistemi precedenti verrebbero gestiti da remoto mediante la connessione ad una rete wifi o ethernet e permetterebbero di ridurre notevolmente l'ingombro meccanico e il peso dell’apparato, operazione necessaria per poter operare lo strumento in maniera relativamente semplice e sicura in luoghi di alta montagna difficilmente accessibili)</a:t>
            </a:r>
          </a:p>
          <a:p>
            <a:pPr marL="285750" indent="-285750">
              <a:buFontTx/>
              <a:buChar char="-"/>
            </a:pPr>
            <a:r>
              <a:rPr lang="it-IT" sz="1400"/>
              <a:t>realizzazione di alcuni </a:t>
            </a:r>
            <a:r>
              <a:rPr lang="it-IT" sz="1400" b="1"/>
              <a:t>nuovi piani traccianti</a:t>
            </a:r>
            <a:r>
              <a:rPr lang="it-IT" sz="1400"/>
              <a:t>, costituiti da parti spare di PAMELA, per migliorare le prestazioni dello spettrometro</a:t>
            </a:r>
          </a:p>
          <a:p>
            <a:pPr marL="285750" indent="-285750">
              <a:buFontTx/>
              <a:buChar char="-"/>
            </a:pPr>
            <a:r>
              <a:rPr lang="it-IT" sz="1400" b="1"/>
              <a:t>completamento del calorimetro e.m.</a:t>
            </a:r>
            <a:r>
              <a:rPr lang="it-IT" sz="1400"/>
              <a:t> e finalizzazione dell'elettronica di readout</a:t>
            </a:r>
          </a:p>
          <a:p>
            <a:pPr marL="285750" indent="-285750">
              <a:buFontTx/>
              <a:buChar char="-"/>
            </a:pPr>
            <a:r>
              <a:rPr lang="it-IT" sz="1400" b="1"/>
              <a:t>realizzazione di un sistema di TOF a scintillatore plastico</a:t>
            </a:r>
            <a:r>
              <a:rPr lang="it-IT" sz="1400"/>
              <a:t> per l'identificazione del tipo di particelle a bassi impulsi</a:t>
            </a:r>
          </a:p>
          <a:p>
            <a:pPr marL="285750" indent="-285750">
              <a:buFontTx/>
              <a:buChar char="-"/>
            </a:pPr>
            <a:r>
              <a:rPr lang="it-IT" sz="1400" b="1"/>
              <a:t>realizzazione di una box protettiva </a:t>
            </a:r>
            <a:r>
              <a:rPr lang="it-IT" sz="1400"/>
              <a:t>per l’instlalazione all’aperto</a:t>
            </a:r>
          </a:p>
          <a:p>
            <a:pPr marL="285750" indent="-285750">
              <a:buFontTx/>
              <a:buChar char="-"/>
            </a:pPr>
            <a:r>
              <a:rPr lang="it-IT" sz="1400" b="1"/>
              <a:t>test presso il PS del CERN</a:t>
            </a:r>
            <a:r>
              <a:rPr lang="it-IT" sz="1400"/>
              <a:t> per la caratterizzazione e la calibrazione dello strumento a basse energie</a:t>
            </a:r>
          </a:p>
          <a:p>
            <a:pPr marL="285750" indent="-285750">
              <a:buFontTx/>
              <a:buChar char="-"/>
            </a:pPr>
            <a:r>
              <a:rPr lang="it-IT" sz="1400" b="1"/>
              <a:t>test presso SPS del CERN</a:t>
            </a:r>
            <a:r>
              <a:rPr lang="it-IT" sz="1400"/>
              <a:t> per la caratterizzazione e la calibrazione dello strumento ad alte energie</a:t>
            </a:r>
          </a:p>
          <a:p>
            <a:pPr marL="285750" indent="-285750">
              <a:buFontTx/>
              <a:buChar char="-"/>
            </a:pPr>
            <a:r>
              <a:rPr lang="it-IT" sz="1400" b="1"/>
              <a:t>implementazione di misure in alta montagna</a:t>
            </a:r>
            <a:r>
              <a:rPr lang="it-IT" sz="1400"/>
              <a:t> (da definire sulla base di valutazioni in collaborazione con gli esperimenti interessati alla fisica dei neutrini atmosferici)</a:t>
            </a:r>
          </a:p>
          <a:p>
            <a:pPr marL="285750" indent="-285750">
              <a:buFontTx/>
              <a:buChar char="-"/>
            </a:pPr>
            <a:r>
              <a:rPr lang="it-IT" sz="1400" b="1"/>
              <a:t>implementazione di misure a diverse latitudini/altitudini</a:t>
            </a:r>
            <a:endParaRPr lang="it-IT" sz="1400"/>
          </a:p>
        </p:txBody>
      </p:sp>
      <p:sp>
        <p:nvSpPr>
          <p:cNvPr id="8" name="TextBox 7">
            <a:extLst>
              <a:ext uri="{FF2B5EF4-FFF2-40B4-BE49-F238E27FC236}">
                <a16:creationId xmlns:a16="http://schemas.microsoft.com/office/drawing/2014/main" id="{6DD4E9F0-7EAA-0CCF-61FC-34FEACFD5301}"/>
              </a:ext>
            </a:extLst>
          </p:cNvPr>
          <p:cNvSpPr txBox="1"/>
          <p:nvPr/>
        </p:nvSpPr>
        <p:spPr>
          <a:xfrm>
            <a:off x="400050" y="988426"/>
            <a:ext cx="5092676" cy="369332"/>
          </a:xfrm>
          <a:prstGeom prst="rect">
            <a:avLst/>
          </a:prstGeom>
          <a:noFill/>
        </p:spPr>
        <p:txBody>
          <a:bodyPr wrap="none" rtlCol="0">
            <a:spAutoFit/>
          </a:bodyPr>
          <a:lstStyle/>
          <a:p>
            <a:r>
              <a:rPr lang="it-IT" u="sng"/>
              <a:t>Estratto email proposta inviata al Presidente di CSN5</a:t>
            </a:r>
            <a:endParaRPr lang="en-US" u="sng"/>
          </a:p>
        </p:txBody>
      </p:sp>
      <p:sp>
        <p:nvSpPr>
          <p:cNvPr id="9" name="Date Placeholder 8">
            <a:extLst>
              <a:ext uri="{FF2B5EF4-FFF2-40B4-BE49-F238E27FC236}">
                <a16:creationId xmlns:a16="http://schemas.microsoft.com/office/drawing/2014/main" id="{029B572F-7D67-C815-655E-3D679BAC0FE2}"/>
              </a:ext>
            </a:extLst>
          </p:cNvPr>
          <p:cNvSpPr>
            <a:spLocks noGrp="1"/>
          </p:cNvSpPr>
          <p:nvPr>
            <p:ph type="dt" sz="half" idx="10"/>
          </p:nvPr>
        </p:nvSpPr>
        <p:spPr/>
        <p:txBody>
          <a:bodyPr/>
          <a:lstStyle/>
          <a:p>
            <a:r>
              <a:rPr lang="en-US"/>
              <a:t>23 February 2024</a:t>
            </a:r>
          </a:p>
        </p:txBody>
      </p:sp>
      <p:sp>
        <p:nvSpPr>
          <p:cNvPr id="10" name="Footer Placeholder 9">
            <a:extLst>
              <a:ext uri="{FF2B5EF4-FFF2-40B4-BE49-F238E27FC236}">
                <a16:creationId xmlns:a16="http://schemas.microsoft.com/office/drawing/2014/main" id="{4AB6201A-2613-6E56-1B15-6BF1E5AFEA57}"/>
              </a:ext>
            </a:extLst>
          </p:cNvPr>
          <p:cNvSpPr>
            <a:spLocks noGrp="1"/>
          </p:cNvSpPr>
          <p:nvPr>
            <p:ph type="ftr" sz="quarter" idx="11"/>
          </p:nvPr>
        </p:nvSpPr>
        <p:spPr/>
        <p:txBody>
          <a:bodyPr/>
          <a:lstStyle/>
          <a:p>
            <a:r>
              <a:rPr lang="en-US"/>
              <a:t>ACROMASS kick-off meeting - L. Bonechi (INFN Firenze)</a:t>
            </a:r>
          </a:p>
        </p:txBody>
      </p:sp>
      <p:sp>
        <p:nvSpPr>
          <p:cNvPr id="11" name="Slide Number Placeholder 10">
            <a:extLst>
              <a:ext uri="{FF2B5EF4-FFF2-40B4-BE49-F238E27FC236}">
                <a16:creationId xmlns:a16="http://schemas.microsoft.com/office/drawing/2014/main" id="{436D472B-5E8A-CA20-38FE-F2017E700D86}"/>
              </a:ext>
            </a:extLst>
          </p:cNvPr>
          <p:cNvSpPr>
            <a:spLocks noGrp="1"/>
          </p:cNvSpPr>
          <p:nvPr>
            <p:ph type="sldNum" sz="quarter" idx="12"/>
          </p:nvPr>
        </p:nvSpPr>
        <p:spPr/>
        <p:txBody>
          <a:bodyPr/>
          <a:lstStyle/>
          <a:p>
            <a:fld id="{53581369-FC2F-4B0C-936F-3A4AD98AE2A2}" type="slidenum">
              <a:rPr lang="en-US" smtClean="0"/>
              <a:t>55</a:t>
            </a:fld>
            <a:endParaRPr lang="en-US"/>
          </a:p>
        </p:txBody>
      </p:sp>
    </p:spTree>
    <p:extLst>
      <p:ext uri="{BB962C8B-B14F-4D97-AF65-F5344CB8AC3E}">
        <p14:creationId xmlns:p14="http://schemas.microsoft.com/office/powerpoint/2010/main" val="2179676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01DEEA-B9B6-12E9-9137-75A73B59B13C}"/>
              </a:ext>
            </a:extLst>
          </p:cNvPr>
          <p:cNvPicPr>
            <a:picLocks noChangeAspect="1"/>
          </p:cNvPicPr>
          <p:nvPr/>
        </p:nvPicPr>
        <p:blipFill>
          <a:blip r:embed="rId2"/>
          <a:stretch>
            <a:fillRect/>
          </a:stretch>
        </p:blipFill>
        <p:spPr>
          <a:xfrm>
            <a:off x="6151195" y="920809"/>
            <a:ext cx="5366409" cy="5695636"/>
          </a:xfrm>
          <a:prstGeom prst="rect">
            <a:avLst/>
          </a:prstGeom>
        </p:spPr>
      </p:pic>
      <p:pic>
        <p:nvPicPr>
          <p:cNvPr id="10" name="Picture 9">
            <a:extLst>
              <a:ext uri="{FF2B5EF4-FFF2-40B4-BE49-F238E27FC236}">
                <a16:creationId xmlns:a16="http://schemas.microsoft.com/office/drawing/2014/main" id="{CBC9D8A7-25B0-B0DB-E32D-060FB9A5F17C}"/>
              </a:ext>
            </a:extLst>
          </p:cNvPr>
          <p:cNvPicPr>
            <a:picLocks noChangeAspect="1"/>
          </p:cNvPicPr>
          <p:nvPr/>
        </p:nvPicPr>
        <p:blipFill>
          <a:blip r:embed="rId3"/>
          <a:stretch>
            <a:fillRect/>
          </a:stretch>
        </p:blipFill>
        <p:spPr>
          <a:xfrm>
            <a:off x="710247" y="977477"/>
            <a:ext cx="4604825" cy="5582301"/>
          </a:xfrm>
          <a:prstGeom prst="rect">
            <a:avLst/>
          </a:prstGeom>
        </p:spPr>
      </p:pic>
      <p:sp>
        <p:nvSpPr>
          <p:cNvPr id="11" name="TextBox 10">
            <a:extLst>
              <a:ext uri="{FF2B5EF4-FFF2-40B4-BE49-F238E27FC236}">
                <a16:creationId xmlns:a16="http://schemas.microsoft.com/office/drawing/2014/main" id="{1885A109-E4F0-6517-B7E4-6B1CAFE1FA4F}"/>
              </a:ext>
            </a:extLst>
          </p:cNvPr>
          <p:cNvSpPr txBox="1"/>
          <p:nvPr/>
        </p:nvSpPr>
        <p:spPr>
          <a:xfrm>
            <a:off x="576941" y="395146"/>
            <a:ext cx="5366409" cy="400110"/>
          </a:xfrm>
          <a:prstGeom prst="rect">
            <a:avLst/>
          </a:prstGeom>
          <a:noFill/>
        </p:spPr>
        <p:txBody>
          <a:bodyPr wrap="square" rtlCol="0">
            <a:spAutoFit/>
          </a:bodyPr>
          <a:lstStyle/>
          <a:p>
            <a:r>
              <a:rPr lang="it-IT" sz="2000" b="1"/>
              <a:t>Compilation of vertical measurements of muons</a:t>
            </a:r>
            <a:endParaRPr lang="en-US" sz="2000" b="1"/>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39646B4-9BAC-DD9C-FFA3-FA8F1C83E241}"/>
                  </a:ext>
                </a:extLst>
              </p:cNvPr>
              <p:cNvSpPr txBox="1"/>
              <p:nvPr/>
            </p:nvSpPr>
            <p:spPr>
              <a:xfrm>
                <a:off x="6510559" y="395146"/>
                <a:ext cx="5341334" cy="400110"/>
              </a:xfrm>
              <a:prstGeom prst="rect">
                <a:avLst/>
              </a:prstGeom>
              <a:noFill/>
            </p:spPr>
            <p:txBody>
              <a:bodyPr wrap="none" rtlCol="0">
                <a:spAutoFit/>
              </a:bodyPr>
              <a:lstStyle/>
              <a:p>
                <a14:m>
                  <m:oMath xmlns:m="http://schemas.openxmlformats.org/officeDocument/2006/math">
                    <m:sSup>
                      <m:sSupPr>
                        <m:ctrlPr>
                          <a:rPr lang="en-US" sz="2000" b="1" i="1" smtClean="0">
                            <a:latin typeface="Cambria Math" panose="02040503050406030204" pitchFamily="18" charset="0"/>
                          </a:rPr>
                        </m:ctrlPr>
                      </m:sSupPr>
                      <m:e>
                        <m:r>
                          <a:rPr lang="it-IT" sz="2000" b="1" i="1" smtClean="0">
                            <a:latin typeface="Cambria Math" panose="02040503050406030204" pitchFamily="18" charset="0"/>
                          </a:rPr>
                          <m:t>𝒆</m:t>
                        </m:r>
                      </m:e>
                      <m:sup>
                        <m:r>
                          <a:rPr lang="it-IT" sz="2000" b="1" i="1" smtClean="0">
                            <a:latin typeface="Cambria Math" panose="02040503050406030204" pitchFamily="18" charset="0"/>
                          </a:rPr>
                          <m:t>+</m:t>
                        </m:r>
                      </m:sup>
                    </m:sSup>
                    <m:r>
                      <a:rPr lang="it-IT" sz="2000" b="1" i="1" smtClean="0">
                        <a:latin typeface="Cambria Math" panose="02040503050406030204" pitchFamily="18" charset="0"/>
                      </a:rPr>
                      <m:t>+</m:t>
                    </m:r>
                    <m:sSup>
                      <m:sSupPr>
                        <m:ctrlPr>
                          <a:rPr lang="it-IT" sz="2000" b="1" i="1" smtClean="0">
                            <a:latin typeface="Cambria Math" panose="02040503050406030204" pitchFamily="18" charset="0"/>
                          </a:rPr>
                        </m:ctrlPr>
                      </m:sSupPr>
                      <m:e>
                        <m:r>
                          <a:rPr lang="it-IT" sz="2000" b="1" i="1" smtClean="0">
                            <a:latin typeface="Cambria Math" panose="02040503050406030204" pitchFamily="18" charset="0"/>
                          </a:rPr>
                          <m:t>𝒆</m:t>
                        </m:r>
                      </m:e>
                      <m:sup>
                        <m:r>
                          <a:rPr lang="it-IT" sz="2000" b="1" i="1" smtClean="0">
                            <a:latin typeface="Cambria Math" panose="02040503050406030204" pitchFamily="18" charset="0"/>
                          </a:rPr>
                          <m:t>−</m:t>
                        </m:r>
                      </m:sup>
                    </m:sSup>
                  </m:oMath>
                </a14:m>
                <a:r>
                  <a:rPr lang="en-US" sz="2000" b="1"/>
                  <a:t> and proton contribution at ground level</a:t>
                </a:r>
              </a:p>
            </p:txBody>
          </p:sp>
        </mc:Choice>
        <mc:Fallback xmlns="">
          <p:sp>
            <p:nvSpPr>
              <p:cNvPr id="12" name="TextBox 11">
                <a:extLst>
                  <a:ext uri="{FF2B5EF4-FFF2-40B4-BE49-F238E27FC236}">
                    <a16:creationId xmlns:a16="http://schemas.microsoft.com/office/drawing/2014/main" id="{C39646B4-9BAC-DD9C-FFA3-FA8F1C83E241}"/>
                  </a:ext>
                </a:extLst>
              </p:cNvPr>
              <p:cNvSpPr txBox="1">
                <a:spLocks noRot="1" noChangeAspect="1" noMove="1" noResize="1" noEditPoints="1" noAdjustHandles="1" noChangeArrowheads="1" noChangeShapeType="1" noTextEdit="1"/>
              </p:cNvSpPr>
              <p:nvPr/>
            </p:nvSpPr>
            <p:spPr>
              <a:xfrm>
                <a:off x="6510559" y="395146"/>
                <a:ext cx="5341334" cy="400110"/>
              </a:xfrm>
              <a:prstGeom prst="rect">
                <a:avLst/>
              </a:prstGeom>
              <a:blipFill>
                <a:blip r:embed="rId4"/>
                <a:stretch>
                  <a:fillRect t="-9231" r="-342" b="-27692"/>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644B000-6E79-30D8-75F0-69435E7A607C}"/>
              </a:ext>
            </a:extLst>
          </p:cNvPr>
          <p:cNvSpPr>
            <a:spLocks noGrp="1"/>
          </p:cNvSpPr>
          <p:nvPr>
            <p:ph type="dt" sz="half" idx="10"/>
          </p:nvPr>
        </p:nvSpPr>
        <p:spPr/>
        <p:txBody>
          <a:bodyPr/>
          <a:lstStyle/>
          <a:p>
            <a:r>
              <a:rPr lang="en-US"/>
              <a:t>23 February 2024</a:t>
            </a:r>
          </a:p>
        </p:txBody>
      </p:sp>
      <p:sp>
        <p:nvSpPr>
          <p:cNvPr id="5" name="Footer Placeholder 4">
            <a:extLst>
              <a:ext uri="{FF2B5EF4-FFF2-40B4-BE49-F238E27FC236}">
                <a16:creationId xmlns:a16="http://schemas.microsoft.com/office/drawing/2014/main" id="{70524F3B-5054-8095-CC73-C9B376241689}"/>
              </a:ext>
            </a:extLst>
          </p:cNvPr>
          <p:cNvSpPr>
            <a:spLocks noGrp="1"/>
          </p:cNvSpPr>
          <p:nvPr>
            <p:ph type="ftr" sz="quarter" idx="11"/>
          </p:nvPr>
        </p:nvSpPr>
        <p:spPr/>
        <p:txBody>
          <a:bodyPr/>
          <a:lstStyle/>
          <a:p>
            <a:r>
              <a:rPr lang="en-US"/>
              <a:t>ACROMASS kick-off meeting - L. Bonechi (INFN Firenze)</a:t>
            </a:r>
          </a:p>
        </p:txBody>
      </p:sp>
      <p:sp>
        <p:nvSpPr>
          <p:cNvPr id="6" name="Slide Number Placeholder 5">
            <a:extLst>
              <a:ext uri="{FF2B5EF4-FFF2-40B4-BE49-F238E27FC236}">
                <a16:creationId xmlns:a16="http://schemas.microsoft.com/office/drawing/2014/main" id="{24B2E990-730E-458B-F2E6-2BCAC6591AC4}"/>
              </a:ext>
            </a:extLst>
          </p:cNvPr>
          <p:cNvSpPr>
            <a:spLocks noGrp="1"/>
          </p:cNvSpPr>
          <p:nvPr>
            <p:ph type="sldNum" sz="quarter" idx="12"/>
          </p:nvPr>
        </p:nvSpPr>
        <p:spPr/>
        <p:txBody>
          <a:bodyPr/>
          <a:lstStyle/>
          <a:p>
            <a:fld id="{53581369-FC2F-4B0C-936F-3A4AD98AE2A2}" type="slidenum">
              <a:rPr lang="en-US" smtClean="0"/>
              <a:t>56</a:t>
            </a:fld>
            <a:endParaRPr lang="en-US"/>
          </a:p>
        </p:txBody>
      </p:sp>
    </p:spTree>
    <p:extLst>
      <p:ext uri="{BB962C8B-B14F-4D97-AF65-F5344CB8AC3E}">
        <p14:creationId xmlns:p14="http://schemas.microsoft.com/office/powerpoint/2010/main" val="2078834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CEF0-C05E-9E83-C2E5-542EB5BE1E9F}"/>
              </a:ext>
            </a:extLst>
          </p:cNvPr>
          <p:cNvSpPr>
            <a:spLocks noGrp="1"/>
          </p:cNvSpPr>
          <p:nvPr>
            <p:ph type="title"/>
          </p:nvPr>
        </p:nvSpPr>
        <p:spPr>
          <a:xfrm>
            <a:off x="714375" y="212726"/>
            <a:ext cx="10515600" cy="654050"/>
          </a:xfrm>
        </p:spPr>
        <p:txBody>
          <a:bodyPr>
            <a:normAutofit fontScale="90000"/>
          </a:bodyPr>
          <a:lstStyle/>
          <a:p>
            <a:pPr algn="ctr"/>
            <a:r>
              <a:rPr lang="it-IT"/>
              <a:t>Richieste finanziarie ACROMASS</a:t>
            </a:r>
            <a:endParaRPr lang="en-US"/>
          </a:p>
        </p:txBody>
      </p:sp>
      <p:pic>
        <p:nvPicPr>
          <p:cNvPr id="11" name="Picture 10">
            <a:extLst>
              <a:ext uri="{FF2B5EF4-FFF2-40B4-BE49-F238E27FC236}">
                <a16:creationId xmlns:a16="http://schemas.microsoft.com/office/drawing/2014/main" id="{69225902-73F1-6539-C499-AAE72A546DF7}"/>
              </a:ext>
            </a:extLst>
          </p:cNvPr>
          <p:cNvPicPr>
            <a:picLocks noChangeAspect="1"/>
          </p:cNvPicPr>
          <p:nvPr/>
        </p:nvPicPr>
        <p:blipFill>
          <a:blip r:embed="rId2"/>
          <a:stretch>
            <a:fillRect/>
          </a:stretch>
        </p:blipFill>
        <p:spPr>
          <a:xfrm>
            <a:off x="214901" y="1704905"/>
            <a:ext cx="5730584" cy="4079562"/>
          </a:xfrm>
          <a:prstGeom prst="rect">
            <a:avLst/>
          </a:prstGeom>
        </p:spPr>
      </p:pic>
      <p:pic>
        <p:nvPicPr>
          <p:cNvPr id="13" name="Picture 12">
            <a:extLst>
              <a:ext uri="{FF2B5EF4-FFF2-40B4-BE49-F238E27FC236}">
                <a16:creationId xmlns:a16="http://schemas.microsoft.com/office/drawing/2014/main" id="{85177151-3C2D-AEE7-810A-6757496027C3}"/>
              </a:ext>
            </a:extLst>
          </p:cNvPr>
          <p:cNvPicPr>
            <a:picLocks noChangeAspect="1"/>
          </p:cNvPicPr>
          <p:nvPr/>
        </p:nvPicPr>
        <p:blipFill>
          <a:blip r:embed="rId3"/>
          <a:stretch>
            <a:fillRect/>
          </a:stretch>
        </p:blipFill>
        <p:spPr>
          <a:xfrm>
            <a:off x="6095830" y="1134163"/>
            <a:ext cx="5881269" cy="3416066"/>
          </a:xfrm>
          <a:prstGeom prst="rect">
            <a:avLst/>
          </a:prstGeom>
        </p:spPr>
      </p:pic>
      <p:sp>
        <p:nvSpPr>
          <p:cNvPr id="6" name="Date Placeholder 5">
            <a:extLst>
              <a:ext uri="{FF2B5EF4-FFF2-40B4-BE49-F238E27FC236}">
                <a16:creationId xmlns:a16="http://schemas.microsoft.com/office/drawing/2014/main" id="{8D62F1A1-8990-5A65-DA1A-30B57D385AF2}"/>
              </a:ext>
            </a:extLst>
          </p:cNvPr>
          <p:cNvSpPr>
            <a:spLocks noGrp="1"/>
          </p:cNvSpPr>
          <p:nvPr>
            <p:ph type="dt" sz="half" idx="10"/>
          </p:nvPr>
        </p:nvSpPr>
        <p:spPr/>
        <p:txBody>
          <a:bodyPr/>
          <a:lstStyle/>
          <a:p>
            <a:r>
              <a:rPr lang="en-US"/>
              <a:t>23 February 2024</a:t>
            </a:r>
          </a:p>
        </p:txBody>
      </p:sp>
      <p:sp>
        <p:nvSpPr>
          <p:cNvPr id="7" name="Footer Placeholder 6">
            <a:extLst>
              <a:ext uri="{FF2B5EF4-FFF2-40B4-BE49-F238E27FC236}">
                <a16:creationId xmlns:a16="http://schemas.microsoft.com/office/drawing/2014/main" id="{A2CB09E0-1234-BA92-799E-59FC19AA49C4}"/>
              </a:ext>
            </a:extLst>
          </p:cNvPr>
          <p:cNvSpPr>
            <a:spLocks noGrp="1"/>
          </p:cNvSpPr>
          <p:nvPr>
            <p:ph type="ftr" sz="quarter" idx="11"/>
          </p:nvPr>
        </p:nvSpPr>
        <p:spPr/>
        <p:txBody>
          <a:bodyPr/>
          <a:lstStyle/>
          <a:p>
            <a:r>
              <a:rPr lang="en-US"/>
              <a:t>ACROMASS kick-off meeting - L. Bonechi (INFN Firenze)</a:t>
            </a:r>
          </a:p>
        </p:txBody>
      </p:sp>
      <p:sp>
        <p:nvSpPr>
          <p:cNvPr id="8" name="Slide Number Placeholder 7">
            <a:extLst>
              <a:ext uri="{FF2B5EF4-FFF2-40B4-BE49-F238E27FC236}">
                <a16:creationId xmlns:a16="http://schemas.microsoft.com/office/drawing/2014/main" id="{77474768-9D42-A2D3-A48A-FEE4A71B8128}"/>
              </a:ext>
            </a:extLst>
          </p:cNvPr>
          <p:cNvSpPr>
            <a:spLocks noGrp="1"/>
          </p:cNvSpPr>
          <p:nvPr>
            <p:ph type="sldNum" sz="quarter" idx="12"/>
          </p:nvPr>
        </p:nvSpPr>
        <p:spPr/>
        <p:txBody>
          <a:bodyPr/>
          <a:lstStyle/>
          <a:p>
            <a:fld id="{53581369-FC2F-4B0C-936F-3A4AD98AE2A2}" type="slidenum">
              <a:rPr lang="en-US" smtClean="0"/>
              <a:t>57</a:t>
            </a:fld>
            <a:endParaRPr lang="en-US"/>
          </a:p>
        </p:txBody>
      </p:sp>
    </p:spTree>
    <p:extLst>
      <p:ext uri="{BB962C8B-B14F-4D97-AF65-F5344CB8AC3E}">
        <p14:creationId xmlns:p14="http://schemas.microsoft.com/office/powerpoint/2010/main" val="2100717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Immagine 7">
            <a:extLst>
              <a:ext uri="{FF2B5EF4-FFF2-40B4-BE49-F238E27FC236}">
                <a16:creationId xmlns:a16="http://schemas.microsoft.com/office/drawing/2014/main" id="{6E834D26-4B5C-1F03-9664-11F71FF4457B}"/>
              </a:ext>
            </a:extLst>
          </p:cNvPr>
          <p:cNvPicPr>
            <a:picLocks noChangeAspect="1"/>
          </p:cNvPicPr>
          <p:nvPr/>
        </p:nvPicPr>
        <p:blipFill>
          <a:blip r:embed="rId2"/>
          <a:stretch>
            <a:fillRect/>
          </a:stretch>
        </p:blipFill>
        <p:spPr>
          <a:xfrm>
            <a:off x="4679735" y="2297587"/>
            <a:ext cx="4154119" cy="4001358"/>
          </a:xfrm>
          <a:prstGeom prst="rect">
            <a:avLst/>
          </a:prstGeom>
          <a:ln>
            <a:noFill/>
          </a:ln>
          <a:effectLst>
            <a:outerShdw blurRad="292100" dist="139700" dir="2700000" algn="tl" rotWithShape="0">
              <a:srgbClr val="333333">
                <a:alpha val="65000"/>
              </a:srgbClr>
            </a:outerShdw>
          </a:effectLst>
        </p:spPr>
      </p:pic>
      <p:pic>
        <p:nvPicPr>
          <p:cNvPr id="3" name="Immagine 10">
            <a:extLst>
              <a:ext uri="{FF2B5EF4-FFF2-40B4-BE49-F238E27FC236}">
                <a16:creationId xmlns:a16="http://schemas.microsoft.com/office/drawing/2014/main" id="{C1352A0E-2D8F-B8B6-978D-74A32F90D5C8}"/>
              </a:ext>
            </a:extLst>
          </p:cNvPr>
          <p:cNvPicPr>
            <a:picLocks noChangeAspect="1"/>
          </p:cNvPicPr>
          <p:nvPr/>
        </p:nvPicPr>
        <p:blipFill>
          <a:blip r:embed="rId3"/>
          <a:stretch>
            <a:fillRect/>
          </a:stretch>
        </p:blipFill>
        <p:spPr>
          <a:xfrm>
            <a:off x="9041806" y="3069233"/>
            <a:ext cx="3015446" cy="2154265"/>
          </a:xfrm>
          <a:prstGeom prst="rect">
            <a:avLst/>
          </a:prstGeom>
          <a:ln>
            <a:noFill/>
          </a:ln>
          <a:effectLst>
            <a:outerShdw blurRad="292100" dist="139700" dir="2700000" algn="tl" rotWithShape="0">
              <a:srgbClr val="333333">
                <a:alpha val="65000"/>
              </a:srgbClr>
            </a:outerShdw>
          </a:effectLst>
        </p:spPr>
      </p:pic>
      <p:sp>
        <p:nvSpPr>
          <p:cNvPr id="4" name="Rettangolo 11">
            <a:extLst>
              <a:ext uri="{FF2B5EF4-FFF2-40B4-BE49-F238E27FC236}">
                <a16:creationId xmlns:a16="http://schemas.microsoft.com/office/drawing/2014/main" id="{5E51297D-13E8-BA0D-8EC5-E09627EF697C}"/>
              </a:ext>
            </a:extLst>
          </p:cNvPr>
          <p:cNvSpPr/>
          <p:nvPr/>
        </p:nvSpPr>
        <p:spPr>
          <a:xfrm>
            <a:off x="9291495" y="2619342"/>
            <a:ext cx="2532315" cy="369332"/>
          </a:xfrm>
          <a:prstGeom prst="rect">
            <a:avLst/>
          </a:prstGeom>
        </p:spPr>
        <p:txBody>
          <a:bodyPr wrap="square">
            <a:spAutoFit/>
          </a:bodyPr>
          <a:lstStyle/>
          <a:p>
            <a:pPr marL="297037" lvl="1" defTabSz="740664">
              <a:spcAft>
                <a:spcPts val="600"/>
              </a:spcAft>
            </a:pPr>
            <a:r>
              <a:rPr lang="it-IT" kern="1200" err="1">
                <a:solidFill>
                  <a:schemeClr val="tx1"/>
                </a:solidFill>
                <a:latin typeface="+mj-lt"/>
                <a:ea typeface="+mn-ea"/>
                <a:cs typeface="Arial" panose="020B0604020202020204" pitchFamily="34" charset="0"/>
              </a:rPr>
              <a:t>Muon</a:t>
            </a:r>
            <a:r>
              <a:rPr lang="it-IT" kern="1200">
                <a:solidFill>
                  <a:schemeClr val="tx1"/>
                </a:solidFill>
                <a:latin typeface="+mj-lt"/>
                <a:ea typeface="+mn-ea"/>
                <a:cs typeface="Arial" panose="020B0604020202020204" pitchFamily="34" charset="0"/>
              </a:rPr>
              <a:t> </a:t>
            </a:r>
            <a:r>
              <a:rPr lang="it-IT" kern="1200" err="1">
                <a:solidFill>
                  <a:schemeClr val="tx1"/>
                </a:solidFill>
                <a:latin typeface="+mj-lt"/>
                <a:ea typeface="+mn-ea"/>
                <a:cs typeface="Arial" panose="020B0604020202020204" pitchFamily="34" charset="0"/>
              </a:rPr>
              <a:t>charge</a:t>
            </a:r>
            <a:r>
              <a:rPr lang="it-IT" kern="1200">
                <a:solidFill>
                  <a:schemeClr val="tx1"/>
                </a:solidFill>
                <a:latin typeface="+mj-lt"/>
                <a:ea typeface="+mn-ea"/>
                <a:cs typeface="Arial" panose="020B0604020202020204" pitchFamily="34" charset="0"/>
              </a:rPr>
              <a:t> ratio</a:t>
            </a:r>
            <a:endParaRPr lang="it-IT" sz="2400">
              <a:latin typeface="+mj-lt"/>
              <a:cs typeface="Arial" panose="020B0604020202020204" pitchFamily="34" charset="0"/>
            </a:endParaRPr>
          </a:p>
        </p:txBody>
      </p:sp>
      <p:sp>
        <p:nvSpPr>
          <p:cNvPr id="5" name="Rettangolo 16">
            <a:extLst>
              <a:ext uri="{FF2B5EF4-FFF2-40B4-BE49-F238E27FC236}">
                <a16:creationId xmlns:a16="http://schemas.microsoft.com/office/drawing/2014/main" id="{AAA6B200-6EB6-8487-E867-D6901C13F085}"/>
              </a:ext>
            </a:extLst>
          </p:cNvPr>
          <p:cNvSpPr/>
          <p:nvPr/>
        </p:nvSpPr>
        <p:spPr>
          <a:xfrm>
            <a:off x="4767738" y="1910937"/>
            <a:ext cx="3689835" cy="369332"/>
          </a:xfrm>
          <a:prstGeom prst="rect">
            <a:avLst/>
          </a:prstGeom>
        </p:spPr>
        <p:txBody>
          <a:bodyPr wrap="square">
            <a:spAutoFit/>
          </a:bodyPr>
          <a:lstStyle/>
          <a:p>
            <a:pPr marL="297037" lvl="1" defTabSz="740664">
              <a:spcAft>
                <a:spcPts val="600"/>
              </a:spcAft>
            </a:pPr>
            <a:r>
              <a:rPr lang="it-IT" kern="1200">
                <a:solidFill>
                  <a:schemeClr val="tx1"/>
                </a:solidFill>
                <a:latin typeface="+mj-lt"/>
                <a:ea typeface="+mn-ea"/>
                <a:cs typeface="Arial" panose="020B0604020202020204" pitchFamily="34" charset="0"/>
              </a:rPr>
              <a:t>CR vertical momentum </a:t>
            </a:r>
            <a:r>
              <a:rPr lang="it-IT" kern="1200" err="1">
                <a:solidFill>
                  <a:schemeClr val="tx1"/>
                </a:solidFill>
                <a:latin typeface="+mj-lt"/>
                <a:ea typeface="+mn-ea"/>
                <a:cs typeface="Arial" panose="020B0604020202020204" pitchFamily="34" charset="0"/>
              </a:rPr>
              <a:t>spectrum</a:t>
            </a:r>
            <a:endParaRPr lang="it-IT" sz="2400">
              <a:latin typeface="+mj-lt"/>
              <a:cs typeface="Arial" panose="020B0604020202020204" pitchFamily="34" charset="0"/>
            </a:endParaRPr>
          </a:p>
        </p:txBody>
      </p:sp>
      <p:pic>
        <p:nvPicPr>
          <p:cNvPr id="6" name="Immagine 20">
            <a:extLst>
              <a:ext uri="{FF2B5EF4-FFF2-40B4-BE49-F238E27FC236}">
                <a16:creationId xmlns:a16="http://schemas.microsoft.com/office/drawing/2014/main" id="{2E4AA7D2-7979-E223-7E06-0DFB18C79D7C}"/>
              </a:ext>
            </a:extLst>
          </p:cNvPr>
          <p:cNvPicPr>
            <a:picLocks noChangeAspect="1"/>
          </p:cNvPicPr>
          <p:nvPr/>
        </p:nvPicPr>
        <p:blipFill>
          <a:blip r:embed="rId4"/>
          <a:stretch>
            <a:fillRect/>
          </a:stretch>
        </p:blipFill>
        <p:spPr>
          <a:xfrm>
            <a:off x="204876" y="2284482"/>
            <a:ext cx="4264605" cy="4125049"/>
          </a:xfrm>
          <a:prstGeom prst="rect">
            <a:avLst/>
          </a:prstGeom>
          <a:ln>
            <a:noFill/>
          </a:ln>
          <a:effectLst>
            <a:outerShdw blurRad="292100" dist="139700" dir="2700000" algn="tl" rotWithShape="0">
              <a:srgbClr val="333333">
                <a:alpha val="65000"/>
              </a:srgbClr>
            </a:outerShdw>
          </a:effectLst>
        </p:spPr>
      </p:pic>
      <p:sp>
        <p:nvSpPr>
          <p:cNvPr id="7" name="Rettangolo 29">
            <a:extLst>
              <a:ext uri="{FF2B5EF4-FFF2-40B4-BE49-F238E27FC236}">
                <a16:creationId xmlns:a16="http://schemas.microsoft.com/office/drawing/2014/main" id="{A70915B2-ECD3-F79D-9551-2DFB2A6A2E4B}"/>
              </a:ext>
            </a:extLst>
          </p:cNvPr>
          <p:cNvSpPr/>
          <p:nvPr/>
        </p:nvSpPr>
        <p:spPr>
          <a:xfrm>
            <a:off x="403927" y="1863831"/>
            <a:ext cx="3689835" cy="369332"/>
          </a:xfrm>
          <a:prstGeom prst="rect">
            <a:avLst/>
          </a:prstGeom>
        </p:spPr>
        <p:txBody>
          <a:bodyPr wrap="square">
            <a:spAutoFit/>
          </a:bodyPr>
          <a:lstStyle/>
          <a:p>
            <a:pPr marL="297037" lvl="1" defTabSz="740664">
              <a:spcAft>
                <a:spcPts val="600"/>
              </a:spcAft>
            </a:pPr>
            <a:r>
              <a:rPr lang="it-IT" kern="1200" err="1">
                <a:solidFill>
                  <a:schemeClr val="tx1"/>
                </a:solidFill>
                <a:latin typeface="+mj-lt"/>
                <a:ea typeface="+mn-ea"/>
                <a:cs typeface="Arial" panose="020B0604020202020204" pitchFamily="34" charset="0"/>
              </a:rPr>
              <a:t>Beam</a:t>
            </a:r>
            <a:r>
              <a:rPr lang="it-IT" kern="1200">
                <a:solidFill>
                  <a:schemeClr val="tx1"/>
                </a:solidFill>
                <a:latin typeface="+mj-lt"/>
                <a:ea typeface="+mn-ea"/>
                <a:cs typeface="Arial" panose="020B0604020202020204" pitchFamily="34" charset="0"/>
              </a:rPr>
              <a:t> test: </a:t>
            </a:r>
            <a:r>
              <a:rPr lang="it-IT" kern="1200" err="1">
                <a:solidFill>
                  <a:schemeClr val="tx1"/>
                </a:solidFill>
                <a:latin typeface="+mj-lt"/>
                <a:ea typeface="+mn-ea"/>
                <a:cs typeface="Arial" panose="020B0604020202020204" pitchFamily="34" charset="0"/>
              </a:rPr>
              <a:t>momentum</a:t>
            </a:r>
            <a:r>
              <a:rPr lang="it-IT" kern="1200">
                <a:solidFill>
                  <a:schemeClr val="tx1"/>
                </a:solidFill>
                <a:latin typeface="+mj-lt"/>
                <a:ea typeface="+mn-ea"/>
                <a:cs typeface="Arial" panose="020B0604020202020204" pitchFamily="34" charset="0"/>
              </a:rPr>
              <a:t> </a:t>
            </a:r>
            <a:r>
              <a:rPr lang="it-IT" kern="1200" err="1">
                <a:solidFill>
                  <a:schemeClr val="tx1"/>
                </a:solidFill>
                <a:latin typeface="+mj-lt"/>
                <a:ea typeface="+mn-ea"/>
                <a:cs typeface="Arial" panose="020B0604020202020204" pitchFamily="34" charset="0"/>
              </a:rPr>
              <a:t>resolution</a:t>
            </a:r>
            <a:endParaRPr lang="it-IT" sz="2400">
              <a:latin typeface="+mj-lt"/>
              <a:cs typeface="Arial" panose="020B0604020202020204" pitchFamily="34" charset="0"/>
            </a:endParaRPr>
          </a:p>
        </p:txBody>
      </p:sp>
      <p:sp>
        <p:nvSpPr>
          <p:cNvPr id="8" name="TextBox 7">
            <a:extLst>
              <a:ext uri="{FF2B5EF4-FFF2-40B4-BE49-F238E27FC236}">
                <a16:creationId xmlns:a16="http://schemas.microsoft.com/office/drawing/2014/main" id="{BCB2470B-C934-6B9A-20D4-AA35A24300E3}"/>
              </a:ext>
            </a:extLst>
          </p:cNvPr>
          <p:cNvSpPr txBox="1"/>
          <p:nvPr/>
        </p:nvSpPr>
        <p:spPr>
          <a:xfrm>
            <a:off x="1440965" y="2811010"/>
            <a:ext cx="907621" cy="617990"/>
          </a:xfrm>
          <a:prstGeom prst="rect">
            <a:avLst/>
          </a:prstGeom>
          <a:noFill/>
        </p:spPr>
        <p:txBody>
          <a:bodyPr wrap="none" rtlCol="0">
            <a:spAutoFit/>
          </a:bodyPr>
          <a:lstStyle/>
          <a:p>
            <a:pPr defTabSz="740664">
              <a:spcAft>
                <a:spcPts val="600"/>
              </a:spcAft>
            </a:pPr>
            <a:r>
              <a:rPr lang="it-IT" sz="1458" kern="1200">
                <a:solidFill>
                  <a:schemeClr val="tx1"/>
                </a:solidFill>
                <a:latin typeface="+mn-lt"/>
                <a:ea typeface="+mn-ea"/>
                <a:cs typeface="+mn-cs"/>
              </a:rPr>
              <a:t>CERN SPS</a:t>
            </a:r>
          </a:p>
          <a:p>
            <a:pPr defTabSz="740664">
              <a:spcAft>
                <a:spcPts val="600"/>
              </a:spcAft>
            </a:pPr>
            <a:r>
              <a:rPr lang="it-IT" sz="1458" kern="1200">
                <a:solidFill>
                  <a:schemeClr val="tx1"/>
                </a:solidFill>
                <a:latin typeface="+mn-lt"/>
                <a:ea typeface="+mn-ea"/>
                <a:cs typeface="+mn-cs"/>
              </a:rPr>
              <a:t>protons</a:t>
            </a:r>
            <a:endParaRPr lang="en-US"/>
          </a:p>
        </p:txBody>
      </p:sp>
      <p:sp>
        <p:nvSpPr>
          <p:cNvPr id="13" name="TextBox 12">
            <a:extLst>
              <a:ext uri="{FF2B5EF4-FFF2-40B4-BE49-F238E27FC236}">
                <a16:creationId xmlns:a16="http://schemas.microsoft.com/office/drawing/2014/main" id="{F6C8FBAD-6168-940D-9B1F-29C735F7474B}"/>
              </a:ext>
            </a:extLst>
          </p:cNvPr>
          <p:cNvSpPr txBox="1"/>
          <p:nvPr/>
        </p:nvSpPr>
        <p:spPr>
          <a:xfrm>
            <a:off x="5560882" y="5295876"/>
            <a:ext cx="2786019" cy="600164"/>
          </a:xfrm>
          <a:prstGeom prst="rect">
            <a:avLst/>
          </a:prstGeom>
          <a:noFill/>
        </p:spPr>
        <p:txBody>
          <a:bodyPr wrap="none" rtlCol="0">
            <a:spAutoFit/>
          </a:bodyPr>
          <a:lstStyle/>
          <a:p>
            <a:pPr defTabSz="740664">
              <a:spcAft>
                <a:spcPts val="600"/>
              </a:spcAft>
            </a:pPr>
            <a:r>
              <a:rPr lang="en-US" sz="1400" kern="1200">
                <a:solidFill>
                  <a:schemeClr val="tx1"/>
                </a:solidFill>
                <a:latin typeface="+mn-lt"/>
                <a:ea typeface="+mn-ea"/>
                <a:cs typeface="+mn-cs"/>
              </a:rPr>
              <a:t>Data taking period: 4-21 April 2000</a:t>
            </a:r>
          </a:p>
          <a:p>
            <a:pPr defTabSz="740664">
              <a:spcAft>
                <a:spcPts val="600"/>
              </a:spcAft>
            </a:pPr>
            <a:r>
              <a:rPr lang="en-US" sz="1400" kern="1200">
                <a:solidFill>
                  <a:schemeClr val="tx1"/>
                </a:solidFill>
                <a:latin typeface="+mn-lt"/>
                <a:ea typeface="+mn-ea"/>
                <a:cs typeface="+mn-cs"/>
                <a:sym typeface="Symbol" panose="05050102010706020507" pitchFamily="18" charset="2"/>
              </a:rPr>
              <a:t>t</a:t>
            </a:r>
            <a:r>
              <a:rPr lang="en-US" sz="1400" kern="1200">
                <a:solidFill>
                  <a:schemeClr val="tx1"/>
                </a:solidFill>
                <a:latin typeface="+mn-lt"/>
                <a:ea typeface="+mn-ea"/>
                <a:cs typeface="+mn-cs"/>
              </a:rPr>
              <a:t>=5d 17h</a:t>
            </a:r>
            <a:endParaRPr lang="en-US"/>
          </a:p>
        </p:txBody>
      </p:sp>
      <p:sp>
        <p:nvSpPr>
          <p:cNvPr id="28" name="Title 1">
            <a:extLst>
              <a:ext uri="{FF2B5EF4-FFF2-40B4-BE49-F238E27FC236}">
                <a16:creationId xmlns:a16="http://schemas.microsoft.com/office/drawing/2014/main" id="{D3EC4734-8533-3F62-FAF8-D3C5E8FFB44E}"/>
              </a:ext>
            </a:extLst>
          </p:cNvPr>
          <p:cNvSpPr>
            <a:spLocks noGrp="1"/>
          </p:cNvSpPr>
          <p:nvPr>
            <p:ph type="title"/>
          </p:nvPr>
        </p:nvSpPr>
        <p:spPr>
          <a:xfrm>
            <a:off x="667661" y="147120"/>
            <a:ext cx="8812067" cy="900501"/>
          </a:xfrm>
        </p:spPr>
        <p:txBody>
          <a:bodyPr>
            <a:normAutofit fontScale="90000"/>
          </a:bodyPr>
          <a:lstStyle/>
          <a:p>
            <a:r>
              <a:rPr lang="it-IT" dirty="0"/>
              <a:t>The </a:t>
            </a:r>
            <a:r>
              <a:rPr lang="it-IT"/>
              <a:t>ADAMO detector phase-1: 1998-2001</a:t>
            </a:r>
            <a:endParaRPr lang="en-US" dirty="0"/>
          </a:p>
        </p:txBody>
      </p:sp>
      <p:sp>
        <p:nvSpPr>
          <p:cNvPr id="9" name="Date Placeholder 8">
            <a:extLst>
              <a:ext uri="{FF2B5EF4-FFF2-40B4-BE49-F238E27FC236}">
                <a16:creationId xmlns:a16="http://schemas.microsoft.com/office/drawing/2014/main" id="{E355440D-6565-25BE-5426-14BE463C7C60}"/>
              </a:ext>
            </a:extLst>
          </p:cNvPr>
          <p:cNvSpPr>
            <a:spLocks noGrp="1"/>
          </p:cNvSpPr>
          <p:nvPr>
            <p:ph type="dt" sz="half" idx="10"/>
          </p:nvPr>
        </p:nvSpPr>
        <p:spPr/>
        <p:txBody>
          <a:bodyPr/>
          <a:lstStyle/>
          <a:p>
            <a:r>
              <a:rPr lang="en-US"/>
              <a:t>23 February 2024</a:t>
            </a:r>
          </a:p>
        </p:txBody>
      </p:sp>
      <p:sp>
        <p:nvSpPr>
          <p:cNvPr id="10" name="Footer Placeholder 9">
            <a:extLst>
              <a:ext uri="{FF2B5EF4-FFF2-40B4-BE49-F238E27FC236}">
                <a16:creationId xmlns:a16="http://schemas.microsoft.com/office/drawing/2014/main" id="{68E6B79C-2455-1365-0B5A-A8F656BC6282}"/>
              </a:ext>
            </a:extLst>
          </p:cNvPr>
          <p:cNvSpPr>
            <a:spLocks noGrp="1"/>
          </p:cNvSpPr>
          <p:nvPr>
            <p:ph type="ftr" sz="quarter" idx="11"/>
          </p:nvPr>
        </p:nvSpPr>
        <p:spPr/>
        <p:txBody>
          <a:bodyPr/>
          <a:lstStyle/>
          <a:p>
            <a:r>
              <a:rPr lang="en-US"/>
              <a:t>ACROMASS kick-off meeting - L. Bonechi (INFN Firenze)</a:t>
            </a:r>
          </a:p>
        </p:txBody>
      </p:sp>
      <p:sp>
        <p:nvSpPr>
          <p:cNvPr id="11" name="Slide Number Placeholder 10">
            <a:extLst>
              <a:ext uri="{FF2B5EF4-FFF2-40B4-BE49-F238E27FC236}">
                <a16:creationId xmlns:a16="http://schemas.microsoft.com/office/drawing/2014/main" id="{E7BC30AE-4044-A3B2-97D7-810DFBDF94EF}"/>
              </a:ext>
            </a:extLst>
          </p:cNvPr>
          <p:cNvSpPr>
            <a:spLocks noGrp="1"/>
          </p:cNvSpPr>
          <p:nvPr>
            <p:ph type="sldNum" sz="quarter" idx="12"/>
          </p:nvPr>
        </p:nvSpPr>
        <p:spPr/>
        <p:txBody>
          <a:bodyPr/>
          <a:lstStyle/>
          <a:p>
            <a:fld id="{53581369-FC2F-4B0C-936F-3A4AD98AE2A2}" type="slidenum">
              <a:rPr lang="en-US" smtClean="0"/>
              <a:t>6</a:t>
            </a:fld>
            <a:endParaRPr lang="en-US"/>
          </a:p>
        </p:txBody>
      </p:sp>
    </p:spTree>
    <p:extLst>
      <p:ext uri="{BB962C8B-B14F-4D97-AF65-F5344CB8AC3E}">
        <p14:creationId xmlns:p14="http://schemas.microsoft.com/office/powerpoint/2010/main" val="2256377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93620" y="1266033"/>
            <a:ext cx="10117256" cy="3919970"/>
          </a:xfrm>
          <a:prstGeom prst="rect">
            <a:avLst/>
          </a:prstGeom>
        </p:spPr>
      </p:pic>
      <p:cxnSp>
        <p:nvCxnSpPr>
          <p:cNvPr id="7" name="Connettore 2 6"/>
          <p:cNvCxnSpPr/>
          <p:nvPr/>
        </p:nvCxnSpPr>
        <p:spPr>
          <a:xfrm flipV="1">
            <a:off x="2714156" y="4680166"/>
            <a:ext cx="752273" cy="717853"/>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flipV="1">
            <a:off x="1702480" y="4770958"/>
            <a:ext cx="713362" cy="627061"/>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4782899" y="5269321"/>
            <a:ext cx="2632954" cy="584775"/>
          </a:xfrm>
          <a:prstGeom prst="rect">
            <a:avLst/>
          </a:prstGeom>
          <a:noFill/>
        </p:spPr>
        <p:txBody>
          <a:bodyPr wrap="square" rtlCol="0">
            <a:spAutoFit/>
          </a:bodyPr>
          <a:lstStyle/>
          <a:p>
            <a:pPr algn="ctr"/>
            <a:r>
              <a:rPr lang="it-IT" sz="1600" dirty="0"/>
              <a:t>INFN Florence Unit</a:t>
            </a:r>
          </a:p>
          <a:p>
            <a:pPr algn="ctr"/>
            <a:r>
              <a:rPr lang="it-IT" sz="1600" dirty="0" err="1"/>
              <a:t>Experimental</a:t>
            </a:r>
            <a:r>
              <a:rPr lang="it-IT" sz="1600" dirty="0"/>
              <a:t> </a:t>
            </a:r>
            <a:r>
              <a:rPr lang="it-IT" sz="1600" dirty="0" err="1"/>
              <a:t>Physics</a:t>
            </a:r>
            <a:r>
              <a:rPr lang="it-IT" sz="1600" dirty="0"/>
              <a:t> Building</a:t>
            </a:r>
          </a:p>
        </p:txBody>
      </p:sp>
      <p:cxnSp>
        <p:nvCxnSpPr>
          <p:cNvPr id="17" name="Connettore 2 16"/>
          <p:cNvCxnSpPr>
            <a:stCxn id="40" idx="0"/>
          </p:cNvCxnSpPr>
          <p:nvPr/>
        </p:nvCxnSpPr>
        <p:spPr>
          <a:xfrm flipV="1">
            <a:off x="6069059" y="4680166"/>
            <a:ext cx="473216" cy="589155"/>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1074519" y="5500621"/>
            <a:ext cx="2972946" cy="584775"/>
          </a:xfrm>
          <a:prstGeom prst="rect">
            <a:avLst/>
          </a:prstGeom>
          <a:noFill/>
        </p:spPr>
        <p:txBody>
          <a:bodyPr wrap="square" rtlCol="0">
            <a:spAutoFit/>
          </a:bodyPr>
          <a:lstStyle/>
          <a:p>
            <a:pPr algn="ctr"/>
            <a:r>
              <a:rPr lang="it-IT" sz="1600" b="1" dirty="0" err="1"/>
              <a:t>Dept</a:t>
            </a:r>
            <a:r>
              <a:rPr lang="it-IT" sz="1600" b="1" dirty="0"/>
              <a:t>. of </a:t>
            </a:r>
            <a:r>
              <a:rPr lang="it-IT" sz="1600" b="1" dirty="0" err="1"/>
              <a:t>Physics</a:t>
            </a:r>
            <a:r>
              <a:rPr lang="it-IT" sz="1600" b="1" dirty="0"/>
              <a:t> and </a:t>
            </a:r>
            <a:r>
              <a:rPr lang="it-IT" sz="1600" b="1" dirty="0" err="1"/>
              <a:t>Astronomy</a:t>
            </a:r>
            <a:r>
              <a:rPr lang="it-IT" sz="1600" b="1" dirty="0"/>
              <a:t> </a:t>
            </a:r>
          </a:p>
          <a:p>
            <a:pPr algn="ctr"/>
            <a:r>
              <a:rPr lang="it-IT" sz="1600" b="1" dirty="0"/>
              <a:t>of the Florence </a:t>
            </a:r>
            <a:r>
              <a:rPr lang="it-IT" sz="1600" b="1" dirty="0" err="1"/>
              <a:t>University</a:t>
            </a:r>
            <a:endParaRPr lang="it-IT" sz="1600" b="1" dirty="0"/>
          </a:p>
        </p:txBody>
      </p:sp>
      <p:pic>
        <p:nvPicPr>
          <p:cNvPr id="23" name="Immagine 22"/>
          <p:cNvPicPr>
            <a:picLocks noChangeAspect="1"/>
          </p:cNvPicPr>
          <p:nvPr/>
        </p:nvPicPr>
        <p:blipFill rotWithShape="1">
          <a:blip r:embed="rId3"/>
          <a:srcRect b="6678"/>
          <a:stretch/>
        </p:blipFill>
        <p:spPr>
          <a:xfrm>
            <a:off x="7679436" y="4838310"/>
            <a:ext cx="3527583" cy="1767208"/>
          </a:xfrm>
          <a:prstGeom prst="rect">
            <a:avLst/>
          </a:prstGeom>
          <a:ln w="53975">
            <a:solidFill>
              <a:schemeClr val="bg1"/>
            </a:solidFill>
          </a:ln>
        </p:spPr>
      </p:pic>
      <p:cxnSp>
        <p:nvCxnSpPr>
          <p:cNvPr id="25" name="Connettore 2 24"/>
          <p:cNvCxnSpPr/>
          <p:nvPr/>
        </p:nvCxnSpPr>
        <p:spPr>
          <a:xfrm flipH="1" flipV="1">
            <a:off x="7013782" y="4770959"/>
            <a:ext cx="3099881" cy="1062055"/>
          </a:xfrm>
          <a:prstGeom prst="straightConnector1">
            <a:avLst/>
          </a:prstGeom>
          <a:ln w="31750" cmpd="sng">
            <a:solidFill>
              <a:srgbClr val="FFFF00"/>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3427515" y="1301170"/>
            <a:ext cx="5836599" cy="338554"/>
          </a:xfrm>
          <a:prstGeom prst="rect">
            <a:avLst/>
          </a:prstGeom>
          <a:noFill/>
        </p:spPr>
        <p:txBody>
          <a:bodyPr wrap="square" rtlCol="0">
            <a:spAutoFit/>
          </a:bodyPr>
          <a:lstStyle/>
          <a:p>
            <a:pPr algn="ctr"/>
            <a:r>
              <a:rPr lang="it-IT" sz="1600" b="1" dirty="0"/>
              <a:t>Monte Morello (</a:t>
            </a:r>
            <a:r>
              <a:rPr lang="it-IT" sz="1600" b="1" dirty="0" err="1"/>
              <a:t>max</a:t>
            </a:r>
            <a:r>
              <a:rPr lang="it-IT" sz="1600" b="1" dirty="0"/>
              <a:t> </a:t>
            </a:r>
            <a:r>
              <a:rPr lang="it-IT" sz="1600" b="1" dirty="0" err="1"/>
              <a:t>hieght</a:t>
            </a:r>
            <a:r>
              <a:rPr lang="it-IT" sz="1600" b="1" dirty="0"/>
              <a:t> </a:t>
            </a:r>
            <a:r>
              <a:rPr lang="it-IT" sz="1600" b="1" dirty="0">
                <a:sym typeface="Symbol" panose="05050102010706020507" pitchFamily="18" charset="2"/>
              </a:rPr>
              <a:t> </a:t>
            </a:r>
            <a:r>
              <a:rPr lang="it-IT" sz="1600" b="1" dirty="0"/>
              <a:t>930 m </a:t>
            </a:r>
            <a:r>
              <a:rPr lang="it-IT" sz="1600" b="1" dirty="0">
                <a:sym typeface="Wingdings" panose="05000000000000000000" pitchFamily="2" charset="2"/>
              </a:rPr>
              <a:t> 7</a:t>
            </a:r>
            <a:r>
              <a:rPr lang="it-IT" sz="1600" b="1" dirty="0">
                <a:sym typeface="Symbol" panose="05050102010706020507" pitchFamily="18" charset="2"/>
              </a:rPr>
              <a:t> </a:t>
            </a:r>
            <a:r>
              <a:rPr lang="it-IT" sz="1600" b="1" dirty="0" err="1">
                <a:sym typeface="Symbol" panose="05050102010706020507" pitchFamily="18" charset="2"/>
              </a:rPr>
              <a:t>elev</a:t>
            </a:r>
            <a:r>
              <a:rPr lang="it-IT" sz="1600" b="1" dirty="0">
                <a:sym typeface="Symbol" panose="05050102010706020507" pitchFamily="18" charset="2"/>
              </a:rPr>
              <a:t>. from INFN</a:t>
            </a:r>
            <a:r>
              <a:rPr lang="it-IT" sz="1600" b="1" dirty="0"/>
              <a:t>)</a:t>
            </a:r>
          </a:p>
        </p:txBody>
      </p:sp>
      <p:sp>
        <p:nvSpPr>
          <p:cNvPr id="31" name="CasellaDiTesto 30"/>
          <p:cNvSpPr txBox="1"/>
          <p:nvPr/>
        </p:nvSpPr>
        <p:spPr>
          <a:xfrm>
            <a:off x="2560992" y="2158866"/>
            <a:ext cx="3398196" cy="338554"/>
          </a:xfrm>
          <a:prstGeom prst="rect">
            <a:avLst/>
          </a:prstGeom>
          <a:noFill/>
        </p:spPr>
        <p:txBody>
          <a:bodyPr wrap="square" rtlCol="0">
            <a:spAutoFit/>
          </a:bodyPr>
          <a:lstStyle/>
          <a:p>
            <a:r>
              <a:rPr lang="it-IT" sz="1600" b="1">
                <a:solidFill>
                  <a:schemeClr val="bg1"/>
                </a:solidFill>
              </a:rPr>
              <a:t>Sesto Fiorentino</a:t>
            </a:r>
            <a:endParaRPr lang="it-IT" sz="1600" b="1" dirty="0">
              <a:solidFill>
                <a:schemeClr val="bg1"/>
              </a:solidFill>
            </a:endParaRPr>
          </a:p>
        </p:txBody>
      </p:sp>
      <mc:AlternateContent xmlns:mc="http://schemas.openxmlformats.org/markup-compatibility/2006" xmlns:a14="http://schemas.microsoft.com/office/drawing/2010/main">
        <mc:Choice Requires="a14">
          <p:sp>
            <p:nvSpPr>
              <p:cNvPr id="35" name="CasellaDiTesto 34"/>
              <p:cNvSpPr txBox="1"/>
              <p:nvPr/>
            </p:nvSpPr>
            <p:spPr>
              <a:xfrm>
                <a:off x="4903193" y="5833014"/>
                <a:ext cx="1939570" cy="246221"/>
              </a:xfrm>
              <a:prstGeom prst="rect">
                <a:avLst/>
              </a:prstGeom>
              <a:noFill/>
            </p:spPr>
            <p:txBody>
              <a:bodyPr wrap="none" lIns="0" tIns="0" rIns="0" bIns="0" rtlCol="0">
                <a:spAutoFit/>
              </a:bodyPr>
              <a:lstStyle/>
              <a:p>
                <a14:m>
                  <m:oMath xmlns:m="http://schemas.openxmlformats.org/officeDocument/2006/math">
                    <m:r>
                      <m:rPr>
                        <m:sty m:val="p"/>
                      </m:rPr>
                      <a:rPr lang="it-IT" sz="1600" b="0" i="0" smtClean="0">
                        <a:latin typeface="Cambria Math" panose="02040503050406030204" pitchFamily="18" charset="0"/>
                      </a:rPr>
                      <m:t>Lat</m:t>
                    </m:r>
                    <m:r>
                      <a:rPr lang="it-IT" sz="1600" b="0" i="0" smtClean="0">
                        <a:latin typeface="Cambria Math" panose="02040503050406030204" pitchFamily="18" charset="0"/>
                      </a:rPr>
                      <m:t>:</m:t>
                    </m:r>
                    <m:r>
                      <a:rPr lang="it-IT" sz="1600" b="0" i="1" smtClean="0">
                        <a:latin typeface="Cambria Math" panose="02040503050406030204" pitchFamily="18" charset="0"/>
                      </a:rPr>
                      <m:t> 43</m:t>
                    </m:r>
                    <m:r>
                      <a:rPr lang="it-IT" sz="1600" b="0" i="1" smtClean="0">
                        <a:latin typeface="Cambria Math" panose="02040503050406030204" pitchFamily="18" charset="0"/>
                        <a:ea typeface="Cambria Math" panose="02040503050406030204" pitchFamily="18" charset="0"/>
                      </a:rPr>
                      <m:t>° </m:t>
                    </m:r>
                    <m:sSup>
                      <m:sSupPr>
                        <m:ctrlPr>
                          <a:rPr lang="it-IT" sz="1600" b="0" i="1" smtClean="0">
                            <a:latin typeface="Cambria Math" panose="02040503050406030204" pitchFamily="18" charset="0"/>
                            <a:ea typeface="Cambria Math" panose="02040503050406030204" pitchFamily="18" charset="0"/>
                          </a:rPr>
                        </m:ctrlPr>
                      </m:sSupPr>
                      <m:e>
                        <m:r>
                          <a:rPr lang="it-IT" sz="1600" b="0" i="1" smtClean="0">
                            <a:latin typeface="Cambria Math" panose="02040503050406030204" pitchFamily="18" charset="0"/>
                            <a:ea typeface="Cambria Math" panose="02040503050406030204" pitchFamily="18" charset="0"/>
                          </a:rPr>
                          <m:t>47</m:t>
                        </m:r>
                      </m:e>
                      <m:sup>
                        <m:r>
                          <a:rPr lang="it-IT" sz="1600" b="0" i="1" smtClean="0">
                            <a:latin typeface="Cambria Math" panose="02040503050406030204" pitchFamily="18" charset="0"/>
                            <a:ea typeface="Cambria Math" panose="02040503050406030204" pitchFamily="18" charset="0"/>
                          </a:rPr>
                          <m:t>′</m:t>
                        </m:r>
                      </m:sup>
                    </m:sSup>
                    <m:r>
                      <a:rPr lang="it-IT" sz="1600" b="0" i="1" smtClean="0">
                        <a:latin typeface="Cambria Math" panose="02040503050406030204" pitchFamily="18" charset="0"/>
                        <a:ea typeface="Cambria Math" panose="02040503050406030204" pitchFamily="18" charset="0"/>
                      </a:rPr>
                      <m:t> </m:t>
                    </m:r>
                    <m:sSup>
                      <m:sSupPr>
                        <m:ctrlPr>
                          <a:rPr lang="it-IT" sz="1600" b="0" i="1" smtClean="0">
                            <a:latin typeface="Cambria Math" panose="02040503050406030204" pitchFamily="18" charset="0"/>
                            <a:ea typeface="Cambria Math" panose="02040503050406030204" pitchFamily="18" charset="0"/>
                          </a:rPr>
                        </m:ctrlPr>
                      </m:sSupPr>
                      <m:e>
                        <m:r>
                          <a:rPr lang="it-IT" sz="1600" b="0" i="1" smtClean="0">
                            <a:latin typeface="Cambria Math" panose="02040503050406030204" pitchFamily="18" charset="0"/>
                            <a:ea typeface="Cambria Math" panose="02040503050406030204" pitchFamily="18" charset="0"/>
                          </a:rPr>
                          <m:t>07.15</m:t>
                        </m:r>
                      </m:e>
                      <m:sup>
                        <m:r>
                          <a:rPr lang="it-IT" sz="1600" b="0" i="1" smtClean="0">
                            <a:latin typeface="Cambria Math" panose="02040503050406030204" pitchFamily="18" charset="0"/>
                            <a:ea typeface="Cambria Math" panose="02040503050406030204" pitchFamily="18" charset="0"/>
                          </a:rPr>
                          <m:t>′′</m:t>
                        </m:r>
                      </m:sup>
                    </m:sSup>
                    <m:r>
                      <a:rPr lang="it-IT" sz="1600" b="0" i="1" smtClean="0">
                        <a:latin typeface="Cambria Math" panose="02040503050406030204" pitchFamily="18" charset="0"/>
                        <a:ea typeface="Cambria Math" panose="02040503050406030204" pitchFamily="18" charset="0"/>
                      </a:rPr>
                      <m:t> </m:t>
                    </m:r>
                    <m:r>
                      <m:rPr>
                        <m:nor/>
                      </m:rPr>
                      <a:rPr lang="it-IT" sz="1600" b="0" i="0" smtClean="0">
                        <a:latin typeface="Cambria Math" panose="02040503050406030204" pitchFamily="18" charset="0"/>
                        <a:ea typeface="Cambria Math" panose="02040503050406030204" pitchFamily="18" charset="0"/>
                      </a:rPr>
                      <m:t>N</m:t>
                    </m:r>
                  </m:oMath>
                </a14:m>
                <a:r>
                  <a:rPr lang="it-IT" sz="1600" dirty="0"/>
                  <a:t> </a:t>
                </a:r>
              </a:p>
            </p:txBody>
          </p:sp>
        </mc:Choice>
        <mc:Fallback xmlns="">
          <p:sp>
            <p:nvSpPr>
              <p:cNvPr id="35" name="CasellaDiTesto 34"/>
              <p:cNvSpPr txBox="1">
                <a:spLocks noRot="1" noChangeAspect="1" noMove="1" noResize="1" noEditPoints="1" noAdjustHandles="1" noChangeArrowheads="1" noChangeShapeType="1" noTextEdit="1"/>
              </p:cNvSpPr>
              <p:nvPr/>
            </p:nvSpPr>
            <p:spPr>
              <a:xfrm>
                <a:off x="4903193" y="5833014"/>
                <a:ext cx="1939570" cy="246221"/>
              </a:xfrm>
              <a:prstGeom prst="rect">
                <a:avLst/>
              </a:prstGeom>
              <a:blipFill>
                <a:blip r:embed="rId4"/>
                <a:stretch>
                  <a:fillRect l="-3448"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CasellaDiTesto 35"/>
              <p:cNvSpPr txBox="1"/>
              <p:nvPr/>
            </p:nvSpPr>
            <p:spPr>
              <a:xfrm>
                <a:off x="4916162" y="6066262"/>
                <a:ext cx="2004780" cy="246221"/>
              </a:xfrm>
              <a:prstGeom prst="rect">
                <a:avLst/>
              </a:prstGeom>
              <a:noFill/>
            </p:spPr>
            <p:txBody>
              <a:bodyPr wrap="none" lIns="0" tIns="0" rIns="0" bIns="0" rtlCol="0">
                <a:spAutoFit/>
              </a:bodyPr>
              <a:lstStyle/>
              <a:p>
                <a:r>
                  <a:rPr lang="it-IT" sz="1600" dirty="0"/>
                  <a:t>Long: </a:t>
                </a:r>
                <a14:m>
                  <m:oMath xmlns:m="http://schemas.openxmlformats.org/officeDocument/2006/math">
                    <m:r>
                      <a:rPr lang="it-IT" sz="1600" i="1" smtClean="0">
                        <a:latin typeface="Cambria Math" panose="02040503050406030204" pitchFamily="18" charset="0"/>
                      </a:rPr>
                      <m:t>1</m:t>
                    </m:r>
                    <m:r>
                      <a:rPr lang="it-IT" sz="1600" b="0" i="1" smtClean="0">
                        <a:latin typeface="Cambria Math" panose="02040503050406030204" pitchFamily="18" charset="0"/>
                      </a:rPr>
                      <m:t>1</m:t>
                    </m:r>
                    <m:r>
                      <a:rPr lang="it-IT" sz="1600" b="0" i="1" smtClean="0">
                        <a:latin typeface="Cambria Math" panose="02040503050406030204" pitchFamily="18" charset="0"/>
                        <a:ea typeface="Cambria Math" panose="02040503050406030204" pitchFamily="18" charset="0"/>
                      </a:rPr>
                      <m:t>° </m:t>
                    </m:r>
                    <m:sSup>
                      <m:sSupPr>
                        <m:ctrlPr>
                          <a:rPr lang="it-IT" sz="1600" b="0" i="1" smtClean="0">
                            <a:latin typeface="Cambria Math" panose="02040503050406030204" pitchFamily="18" charset="0"/>
                            <a:ea typeface="Cambria Math" panose="02040503050406030204" pitchFamily="18" charset="0"/>
                          </a:rPr>
                        </m:ctrlPr>
                      </m:sSupPr>
                      <m:e>
                        <m:r>
                          <a:rPr lang="it-IT" sz="1600" b="0" i="1" smtClean="0">
                            <a:latin typeface="Cambria Math" panose="02040503050406030204" pitchFamily="18" charset="0"/>
                            <a:ea typeface="Cambria Math" panose="02040503050406030204" pitchFamily="18" charset="0"/>
                          </a:rPr>
                          <m:t>11</m:t>
                        </m:r>
                      </m:e>
                      <m:sup>
                        <m:r>
                          <a:rPr lang="it-IT" sz="1600" b="0" i="1" smtClean="0">
                            <a:latin typeface="Cambria Math" panose="02040503050406030204" pitchFamily="18" charset="0"/>
                            <a:ea typeface="Cambria Math" panose="02040503050406030204" pitchFamily="18" charset="0"/>
                          </a:rPr>
                          <m:t>′</m:t>
                        </m:r>
                      </m:sup>
                    </m:sSup>
                    <m:r>
                      <a:rPr lang="it-IT" sz="1600" b="0" i="1" smtClean="0">
                        <a:latin typeface="Cambria Math" panose="02040503050406030204" pitchFamily="18" charset="0"/>
                        <a:ea typeface="Cambria Math" panose="02040503050406030204" pitchFamily="18" charset="0"/>
                      </a:rPr>
                      <m:t> </m:t>
                    </m:r>
                    <m:sSup>
                      <m:sSupPr>
                        <m:ctrlPr>
                          <a:rPr lang="it-IT" sz="1600" b="0" i="1" smtClean="0">
                            <a:latin typeface="Cambria Math" panose="02040503050406030204" pitchFamily="18" charset="0"/>
                            <a:ea typeface="Cambria Math" panose="02040503050406030204" pitchFamily="18" charset="0"/>
                          </a:rPr>
                        </m:ctrlPr>
                      </m:sSupPr>
                      <m:e>
                        <m:r>
                          <a:rPr lang="it-IT" sz="1600" b="0" i="1" smtClean="0">
                            <a:latin typeface="Cambria Math" panose="02040503050406030204" pitchFamily="18" charset="0"/>
                            <a:ea typeface="Cambria Math" panose="02040503050406030204" pitchFamily="18" charset="0"/>
                          </a:rPr>
                          <m:t>41.80</m:t>
                        </m:r>
                      </m:e>
                      <m:sup>
                        <m:r>
                          <a:rPr lang="it-IT" sz="1600" b="0" i="1" smtClean="0">
                            <a:latin typeface="Cambria Math" panose="02040503050406030204" pitchFamily="18" charset="0"/>
                            <a:ea typeface="Cambria Math" panose="02040503050406030204" pitchFamily="18" charset="0"/>
                          </a:rPr>
                          <m:t>′′</m:t>
                        </m:r>
                      </m:sup>
                    </m:sSup>
                    <m:r>
                      <a:rPr lang="it-IT" sz="1600" b="0" i="1" smtClean="0">
                        <a:latin typeface="Cambria Math" panose="02040503050406030204" pitchFamily="18" charset="0"/>
                        <a:ea typeface="Cambria Math" panose="02040503050406030204" pitchFamily="18" charset="0"/>
                      </a:rPr>
                      <m:t> </m:t>
                    </m:r>
                    <m:r>
                      <m:rPr>
                        <m:nor/>
                      </m:rPr>
                      <a:rPr lang="it-IT" sz="1600" b="0" i="0" smtClean="0">
                        <a:latin typeface="Cambria Math" panose="02040503050406030204" pitchFamily="18" charset="0"/>
                        <a:ea typeface="Cambria Math" panose="02040503050406030204" pitchFamily="18" charset="0"/>
                      </a:rPr>
                      <m:t>E</m:t>
                    </m:r>
                  </m:oMath>
                </a14:m>
                <a:r>
                  <a:rPr lang="it-IT" sz="1600" dirty="0"/>
                  <a:t> </a:t>
                </a:r>
              </a:p>
            </p:txBody>
          </p:sp>
        </mc:Choice>
        <mc:Fallback xmlns="">
          <p:sp>
            <p:nvSpPr>
              <p:cNvPr id="36" name="CasellaDiTesto 35"/>
              <p:cNvSpPr txBox="1">
                <a:spLocks noRot="1" noChangeAspect="1" noMove="1" noResize="1" noEditPoints="1" noAdjustHandles="1" noChangeArrowheads="1" noChangeShapeType="1" noTextEdit="1"/>
              </p:cNvSpPr>
              <p:nvPr/>
            </p:nvSpPr>
            <p:spPr>
              <a:xfrm>
                <a:off x="4916162" y="6066262"/>
                <a:ext cx="2004780" cy="246221"/>
              </a:xfrm>
              <a:prstGeom prst="rect">
                <a:avLst/>
              </a:prstGeom>
              <a:blipFill>
                <a:blip r:embed="rId5"/>
                <a:stretch>
                  <a:fillRect l="-6079" t="-24390" r="-304" b="-48780"/>
                </a:stretch>
              </a:blipFill>
            </p:spPr>
            <p:txBody>
              <a:bodyPr/>
              <a:lstStyle/>
              <a:p>
                <a:r>
                  <a:rPr lang="en-US">
                    <a:noFill/>
                  </a:rPr>
                  <a:t> </a:t>
                </a:r>
              </a:p>
            </p:txBody>
          </p:sp>
        </mc:Fallback>
      </mc:AlternateContent>
      <p:sp>
        <p:nvSpPr>
          <p:cNvPr id="38" name="CasellaDiTesto 37"/>
          <p:cNvSpPr txBox="1"/>
          <p:nvPr/>
        </p:nvSpPr>
        <p:spPr>
          <a:xfrm>
            <a:off x="4834784" y="6244143"/>
            <a:ext cx="1126975" cy="338554"/>
          </a:xfrm>
          <a:prstGeom prst="rect">
            <a:avLst/>
          </a:prstGeom>
          <a:noFill/>
        </p:spPr>
        <p:txBody>
          <a:bodyPr wrap="none" rtlCol="0">
            <a:spAutoFit/>
          </a:bodyPr>
          <a:lstStyle/>
          <a:p>
            <a:r>
              <a:rPr lang="it-IT" sz="1600" dirty="0" err="1"/>
              <a:t>Elev</a:t>
            </a:r>
            <a:r>
              <a:rPr lang="it-IT" sz="1600" dirty="0"/>
              <a:t>.:  45 m</a:t>
            </a:r>
          </a:p>
        </p:txBody>
      </p:sp>
      <p:sp>
        <p:nvSpPr>
          <p:cNvPr id="39" name="Rettangolo 38"/>
          <p:cNvSpPr/>
          <p:nvPr/>
        </p:nvSpPr>
        <p:spPr>
          <a:xfrm>
            <a:off x="1143359" y="5500621"/>
            <a:ext cx="2904106" cy="5997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ttangolo 39"/>
          <p:cNvSpPr/>
          <p:nvPr/>
        </p:nvSpPr>
        <p:spPr>
          <a:xfrm>
            <a:off x="4722265" y="5269321"/>
            <a:ext cx="2693588" cy="12869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3" name="Connettore 2 42"/>
          <p:cNvCxnSpPr/>
          <p:nvPr/>
        </p:nvCxnSpPr>
        <p:spPr>
          <a:xfrm flipH="1" flipV="1">
            <a:off x="5458095" y="4011014"/>
            <a:ext cx="903837" cy="253913"/>
          </a:xfrm>
          <a:prstGeom prst="straightConnector1">
            <a:avLst/>
          </a:prstGeom>
          <a:ln w="31750" cmpd="sng">
            <a:solidFill>
              <a:schemeClr val="bg1"/>
            </a:solidFill>
            <a:headEnd type="none"/>
            <a:tailEnd type="triangle" w="lg" len="lg"/>
          </a:ln>
          <a:effectLst>
            <a:glow rad="1016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CasellaDiTesto 47"/>
          <p:cNvSpPr txBox="1"/>
          <p:nvPr/>
        </p:nvSpPr>
        <p:spPr>
          <a:xfrm>
            <a:off x="5137862" y="3875991"/>
            <a:ext cx="386644" cy="461665"/>
          </a:xfrm>
          <a:prstGeom prst="rect">
            <a:avLst/>
          </a:prstGeom>
          <a:noFill/>
        </p:spPr>
        <p:txBody>
          <a:bodyPr wrap="none" rtlCol="0">
            <a:spAutoFit/>
          </a:bodyPr>
          <a:lstStyle/>
          <a:p>
            <a:r>
              <a:rPr lang="it-IT"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a:t>
            </a:r>
          </a:p>
        </p:txBody>
      </p:sp>
      <p:sp>
        <p:nvSpPr>
          <p:cNvPr id="4" name="Per 3"/>
          <p:cNvSpPr/>
          <p:nvPr/>
        </p:nvSpPr>
        <p:spPr>
          <a:xfrm>
            <a:off x="6542275" y="4207485"/>
            <a:ext cx="279779" cy="324017"/>
          </a:xfrm>
          <a:prstGeom prst="mathMultiply">
            <a:avLst>
              <a:gd name="adj1" fmla="val 1821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6417755" y="4170964"/>
            <a:ext cx="528817" cy="425885"/>
          </a:xfrm>
          <a:prstGeom prst="ellipse">
            <a:avLst/>
          </a:prstGeom>
          <a:noFill/>
          <a:ln w="22225">
            <a:solidFill>
              <a:srgbClr val="FFFF00"/>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549377" y="3527689"/>
            <a:ext cx="3395728" cy="338554"/>
          </a:xfrm>
          <a:prstGeom prst="rect">
            <a:avLst/>
          </a:prstGeom>
          <a:noFill/>
        </p:spPr>
        <p:txBody>
          <a:bodyPr wrap="square" rtlCol="0">
            <a:spAutoFit/>
          </a:bodyPr>
          <a:lstStyle/>
          <a:p>
            <a:pPr algn="ctr"/>
            <a:r>
              <a:rPr lang="it-IT" sz="1600" b="1" dirty="0" err="1">
                <a:solidFill>
                  <a:schemeClr val="bg1"/>
                </a:solidFill>
              </a:rPr>
              <a:t>Dept</a:t>
            </a:r>
            <a:r>
              <a:rPr lang="it-IT" sz="1600" b="1" dirty="0">
                <a:solidFill>
                  <a:schemeClr val="bg1"/>
                </a:solidFill>
              </a:rPr>
              <a:t>. of </a:t>
            </a:r>
            <a:r>
              <a:rPr lang="it-IT" sz="1600" b="1" dirty="0" err="1">
                <a:solidFill>
                  <a:schemeClr val="bg1"/>
                </a:solidFill>
              </a:rPr>
              <a:t>Chemistry</a:t>
            </a:r>
            <a:endParaRPr lang="it-IT" sz="1600" b="1" dirty="0">
              <a:solidFill>
                <a:schemeClr val="bg1"/>
              </a:solidFill>
            </a:endParaRPr>
          </a:p>
        </p:txBody>
      </p:sp>
      <p:sp>
        <p:nvSpPr>
          <p:cNvPr id="28" name="CasellaDiTesto 27"/>
          <p:cNvSpPr txBox="1"/>
          <p:nvPr/>
        </p:nvSpPr>
        <p:spPr>
          <a:xfrm>
            <a:off x="11213477" y="3466713"/>
            <a:ext cx="1061830" cy="338554"/>
          </a:xfrm>
          <a:prstGeom prst="rect">
            <a:avLst/>
          </a:prstGeom>
          <a:noFill/>
        </p:spPr>
        <p:txBody>
          <a:bodyPr wrap="square" rtlCol="0">
            <a:spAutoFit/>
          </a:bodyPr>
          <a:lstStyle/>
          <a:p>
            <a:pPr algn="ctr"/>
            <a:r>
              <a:rPr lang="it-IT" sz="1600" b="1" dirty="0">
                <a:solidFill>
                  <a:schemeClr val="bg1"/>
                </a:solidFill>
              </a:rPr>
              <a:t>CNR</a:t>
            </a:r>
          </a:p>
        </p:txBody>
      </p:sp>
      <p:sp>
        <p:nvSpPr>
          <p:cNvPr id="29" name="CasellaDiTesto 28"/>
          <p:cNvSpPr txBox="1"/>
          <p:nvPr/>
        </p:nvSpPr>
        <p:spPr>
          <a:xfrm>
            <a:off x="6421566" y="3517792"/>
            <a:ext cx="1562094" cy="338554"/>
          </a:xfrm>
          <a:prstGeom prst="rect">
            <a:avLst/>
          </a:prstGeom>
          <a:noFill/>
        </p:spPr>
        <p:txBody>
          <a:bodyPr wrap="square" rtlCol="0">
            <a:spAutoFit/>
          </a:bodyPr>
          <a:lstStyle/>
          <a:p>
            <a:pPr algn="ctr"/>
            <a:r>
              <a:rPr lang="it-IT" sz="1600" b="1">
                <a:solidFill>
                  <a:schemeClr val="bg1"/>
                </a:solidFill>
              </a:rPr>
              <a:t>CUS</a:t>
            </a:r>
            <a:endParaRPr lang="it-IT" sz="1600" b="1" dirty="0">
              <a:solidFill>
                <a:schemeClr val="bg1"/>
              </a:solidFill>
            </a:endParaRPr>
          </a:p>
        </p:txBody>
      </p:sp>
      <p:cxnSp>
        <p:nvCxnSpPr>
          <p:cNvPr id="37" name="Connettore 2 36"/>
          <p:cNvCxnSpPr/>
          <p:nvPr/>
        </p:nvCxnSpPr>
        <p:spPr>
          <a:xfrm flipH="1">
            <a:off x="2786219" y="2502883"/>
            <a:ext cx="238836" cy="233708"/>
          </a:xfrm>
          <a:prstGeom prst="straightConnector1">
            <a:avLst/>
          </a:prstGeom>
          <a:ln w="31750" cmpd="sng">
            <a:solidFill>
              <a:schemeClr val="bg1"/>
            </a:solidFill>
            <a:headEnd type="none"/>
            <a:tailEnd type="triangle" w="lg" len="lg"/>
          </a:ln>
          <a:effectLst/>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9819979" y="1641184"/>
            <a:ext cx="794128" cy="338554"/>
          </a:xfrm>
          <a:prstGeom prst="rect">
            <a:avLst/>
          </a:prstGeom>
        </p:spPr>
        <p:txBody>
          <a:bodyPr wrap="none">
            <a:spAutoFit/>
          </a:bodyPr>
          <a:lstStyle/>
          <a:p>
            <a:r>
              <a:rPr lang="it-IT" sz="1600" b="1" dirty="0"/>
              <a:t>Firenze</a:t>
            </a:r>
            <a:endParaRPr lang="it-IT" sz="1600" dirty="0"/>
          </a:p>
        </p:txBody>
      </p:sp>
      <p:cxnSp>
        <p:nvCxnSpPr>
          <p:cNvPr id="41" name="Connettore 2 40"/>
          <p:cNvCxnSpPr/>
          <p:nvPr/>
        </p:nvCxnSpPr>
        <p:spPr>
          <a:xfrm>
            <a:off x="10603858" y="1850399"/>
            <a:ext cx="523800" cy="70355"/>
          </a:xfrm>
          <a:prstGeom prst="straightConnector1">
            <a:avLst/>
          </a:prstGeom>
          <a:ln w="31750" cmpd="sng">
            <a:solidFill>
              <a:schemeClr val="tx1"/>
            </a:solidFill>
            <a:headEnd type="none"/>
            <a:tailEnd type="triangle" w="lg" len="lg"/>
          </a:ln>
          <a:effectLst/>
        </p:spPr>
        <p:style>
          <a:lnRef idx="1">
            <a:schemeClr val="accent1"/>
          </a:lnRef>
          <a:fillRef idx="0">
            <a:schemeClr val="accent1"/>
          </a:fillRef>
          <a:effectRef idx="0">
            <a:schemeClr val="accent1"/>
          </a:effectRef>
          <a:fontRef idx="minor">
            <a:schemeClr val="tx1"/>
          </a:fontRef>
        </p:style>
      </p:cxnSp>
      <p:sp>
        <p:nvSpPr>
          <p:cNvPr id="42" name="CasellaDiTesto 41"/>
          <p:cNvSpPr txBox="1"/>
          <p:nvPr/>
        </p:nvSpPr>
        <p:spPr>
          <a:xfrm>
            <a:off x="1980323" y="804525"/>
            <a:ext cx="6292296" cy="461665"/>
          </a:xfrm>
          <a:prstGeom prst="rect">
            <a:avLst/>
          </a:prstGeom>
          <a:noFill/>
        </p:spPr>
        <p:txBody>
          <a:bodyPr wrap="square" rtlCol="0">
            <a:spAutoFit/>
          </a:bodyPr>
          <a:lstStyle/>
          <a:p>
            <a:r>
              <a:rPr lang="it-IT" sz="2400" b="1" dirty="0" err="1"/>
              <a:t>Scientific</a:t>
            </a:r>
            <a:r>
              <a:rPr lang="it-IT" sz="2400" b="1" dirty="0"/>
              <a:t> Campus of Sesto Fiorentino (Firenze)</a:t>
            </a:r>
          </a:p>
        </p:txBody>
      </p:sp>
      <p:sp>
        <p:nvSpPr>
          <p:cNvPr id="9" name="Title 1">
            <a:extLst>
              <a:ext uri="{FF2B5EF4-FFF2-40B4-BE49-F238E27FC236}">
                <a16:creationId xmlns:a16="http://schemas.microsoft.com/office/drawing/2014/main" id="{2137A925-3E25-01E2-993F-FCE045B604D8}"/>
              </a:ext>
            </a:extLst>
          </p:cNvPr>
          <p:cNvSpPr>
            <a:spLocks noGrp="1"/>
          </p:cNvSpPr>
          <p:nvPr>
            <p:ph type="title"/>
          </p:nvPr>
        </p:nvSpPr>
        <p:spPr>
          <a:xfrm>
            <a:off x="667661" y="147120"/>
            <a:ext cx="8812067" cy="900501"/>
          </a:xfrm>
        </p:spPr>
        <p:txBody>
          <a:bodyPr>
            <a:normAutofit fontScale="90000"/>
          </a:bodyPr>
          <a:lstStyle/>
          <a:p>
            <a:r>
              <a:rPr lang="it-IT" dirty="0"/>
              <a:t>The </a:t>
            </a:r>
            <a:r>
              <a:rPr lang="it-IT"/>
              <a:t>ADAMO detector phase-2: 2002-2004</a:t>
            </a:r>
            <a:endParaRPr lang="en-US" dirty="0"/>
          </a:p>
        </p:txBody>
      </p:sp>
      <p:sp>
        <p:nvSpPr>
          <p:cNvPr id="2" name="CasellaDiTesto 47">
            <a:extLst>
              <a:ext uri="{FF2B5EF4-FFF2-40B4-BE49-F238E27FC236}">
                <a16:creationId xmlns:a16="http://schemas.microsoft.com/office/drawing/2014/main" id="{63E60939-613B-CE86-6C71-71534C57D7C0}"/>
              </a:ext>
            </a:extLst>
          </p:cNvPr>
          <p:cNvSpPr txBox="1"/>
          <p:nvPr/>
        </p:nvSpPr>
        <p:spPr>
          <a:xfrm>
            <a:off x="9558260" y="4770958"/>
            <a:ext cx="920445" cy="523220"/>
          </a:xfrm>
          <a:prstGeom prst="rect">
            <a:avLst/>
          </a:prstGeom>
          <a:noFill/>
        </p:spPr>
        <p:txBody>
          <a:bodyPr wrap="none" rtlCol="0">
            <a:spAutoFit/>
          </a:bodyPr>
          <a:lstStyle/>
          <a:p>
            <a:r>
              <a:rPr lang="it-IT" sz="2800" b="1">
                <a:ln w="10160">
                  <a:solidFill>
                    <a:schemeClr val="accent5"/>
                  </a:solidFill>
                  <a:prstDash val="solid"/>
                </a:ln>
                <a:solidFill>
                  <a:srgbClr val="FFFFFF"/>
                </a:solidFill>
                <a:effectLst>
                  <a:outerShdw blurRad="38100" dist="22860" dir="5400000" algn="tl" rotWithShape="0">
                    <a:srgbClr val="000000">
                      <a:alpha val="30000"/>
                    </a:srgbClr>
                  </a:outerShdw>
                </a:effectLst>
              </a:rPr>
              <a:t>INFN</a:t>
            </a:r>
            <a:endParaRPr lang="it-IT"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Date Placeholder 2">
            <a:extLst>
              <a:ext uri="{FF2B5EF4-FFF2-40B4-BE49-F238E27FC236}">
                <a16:creationId xmlns:a16="http://schemas.microsoft.com/office/drawing/2014/main" id="{3F773831-1408-69C8-466B-22D20027B2C9}"/>
              </a:ext>
            </a:extLst>
          </p:cNvPr>
          <p:cNvSpPr>
            <a:spLocks noGrp="1"/>
          </p:cNvSpPr>
          <p:nvPr>
            <p:ph type="dt" sz="half" idx="10"/>
          </p:nvPr>
        </p:nvSpPr>
        <p:spPr/>
        <p:txBody>
          <a:bodyPr/>
          <a:lstStyle/>
          <a:p>
            <a:r>
              <a:rPr lang="en-US"/>
              <a:t>23 February 2024</a:t>
            </a:r>
          </a:p>
        </p:txBody>
      </p:sp>
      <p:sp>
        <p:nvSpPr>
          <p:cNvPr id="6" name="Footer Placeholder 5">
            <a:extLst>
              <a:ext uri="{FF2B5EF4-FFF2-40B4-BE49-F238E27FC236}">
                <a16:creationId xmlns:a16="http://schemas.microsoft.com/office/drawing/2014/main" id="{94E78BFC-3FB4-93A7-880E-0C9661A60D88}"/>
              </a:ext>
            </a:extLst>
          </p:cNvPr>
          <p:cNvSpPr>
            <a:spLocks noGrp="1"/>
          </p:cNvSpPr>
          <p:nvPr>
            <p:ph type="ftr" sz="quarter" idx="11"/>
          </p:nvPr>
        </p:nvSpPr>
        <p:spPr/>
        <p:txBody>
          <a:bodyPr/>
          <a:lstStyle/>
          <a:p>
            <a:r>
              <a:rPr lang="en-US"/>
              <a:t>ACROMASS kick-off meeting - L. Bonechi (INFN Firenze)</a:t>
            </a:r>
          </a:p>
        </p:txBody>
      </p:sp>
      <p:sp>
        <p:nvSpPr>
          <p:cNvPr id="15" name="Slide Number Placeholder 14">
            <a:extLst>
              <a:ext uri="{FF2B5EF4-FFF2-40B4-BE49-F238E27FC236}">
                <a16:creationId xmlns:a16="http://schemas.microsoft.com/office/drawing/2014/main" id="{A7ACC29B-F125-25ED-C2D1-A3D5E6F3E632}"/>
              </a:ext>
            </a:extLst>
          </p:cNvPr>
          <p:cNvSpPr>
            <a:spLocks noGrp="1"/>
          </p:cNvSpPr>
          <p:nvPr>
            <p:ph type="sldNum" sz="quarter" idx="12"/>
          </p:nvPr>
        </p:nvSpPr>
        <p:spPr/>
        <p:txBody>
          <a:bodyPr/>
          <a:lstStyle/>
          <a:p>
            <a:fld id="{53581369-FC2F-4B0C-936F-3A4AD98AE2A2}" type="slidenum">
              <a:rPr lang="en-US" smtClean="0"/>
              <a:t>7</a:t>
            </a:fld>
            <a:endParaRPr lang="en-US"/>
          </a:p>
        </p:txBody>
      </p:sp>
    </p:spTree>
    <p:extLst>
      <p:ext uri="{BB962C8B-B14F-4D97-AF65-F5344CB8AC3E}">
        <p14:creationId xmlns:p14="http://schemas.microsoft.com/office/powerpoint/2010/main" val="2326506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1">
            <a:extLst>
              <a:ext uri="{FF2B5EF4-FFF2-40B4-BE49-F238E27FC236}">
                <a16:creationId xmlns:a16="http://schemas.microsoft.com/office/drawing/2014/main" id="{08AC3B5B-305F-86D7-4D0D-3E24E29482DE}"/>
              </a:ext>
            </a:extLst>
          </p:cNvPr>
          <p:cNvPicPr>
            <a:picLocks noChangeAspect="1"/>
          </p:cNvPicPr>
          <p:nvPr/>
        </p:nvPicPr>
        <p:blipFill>
          <a:blip r:embed="rId2"/>
          <a:stretch>
            <a:fillRect/>
          </a:stretch>
        </p:blipFill>
        <p:spPr>
          <a:xfrm>
            <a:off x="217715" y="1754819"/>
            <a:ext cx="6139542" cy="476407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8D75A1E-5EBD-A2B2-3BC2-024A2C689E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21" r="3598" b="7822"/>
          <a:stretch/>
        </p:blipFill>
        <p:spPr>
          <a:xfrm>
            <a:off x="8695407" y="942415"/>
            <a:ext cx="3011458" cy="338033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701FDF6-06E2-2B6D-548C-1F44F5151B94}"/>
              </a:ext>
            </a:extLst>
          </p:cNvPr>
          <p:cNvSpPr txBox="1"/>
          <p:nvPr/>
        </p:nvSpPr>
        <p:spPr>
          <a:xfrm>
            <a:off x="119338" y="1025375"/>
            <a:ext cx="4263820" cy="646331"/>
          </a:xfrm>
          <a:prstGeom prst="rect">
            <a:avLst/>
          </a:prstGeom>
          <a:noFill/>
        </p:spPr>
        <p:txBody>
          <a:bodyPr wrap="square">
            <a:spAutoFit/>
          </a:bodyPr>
          <a:lstStyle/>
          <a:p>
            <a:r>
              <a:rPr lang="it-IT" sz="1800" b="1">
                <a:solidFill>
                  <a:srgbClr val="0000FF"/>
                </a:solidFill>
                <a:cs typeface="Arial" panose="020B0604020202020204" pitchFamily="34" charset="0"/>
              </a:rPr>
              <a:t>First upgrade:</a:t>
            </a:r>
            <a:r>
              <a:rPr lang="it-IT" sz="1800">
                <a:cs typeface="Arial" panose="020B0604020202020204" pitchFamily="34" charset="0"/>
              </a:rPr>
              <a:t> increase of the acceptance for </a:t>
            </a:r>
            <a:r>
              <a:rPr lang="it-IT" sz="1800" b="1">
                <a:solidFill>
                  <a:srgbClr val="0000FF"/>
                </a:solidFill>
                <a:cs typeface="Arial" panose="020B0604020202020204" pitchFamily="34" charset="0"/>
              </a:rPr>
              <a:t>cosmic-ray measurements</a:t>
            </a:r>
            <a:endParaRPr lang="it-IT" sz="1800" b="1" dirty="0">
              <a:solidFill>
                <a:srgbClr val="0000FF"/>
              </a:solidFill>
              <a:cs typeface="Arial" panose="020B0604020202020204" pitchFamily="34" charset="0"/>
            </a:endParaRPr>
          </a:p>
        </p:txBody>
      </p:sp>
      <p:pic>
        <p:nvPicPr>
          <p:cNvPr id="11" name="Picture 10">
            <a:extLst>
              <a:ext uri="{FF2B5EF4-FFF2-40B4-BE49-F238E27FC236}">
                <a16:creationId xmlns:a16="http://schemas.microsoft.com/office/drawing/2014/main" id="{6B42D226-12FA-491B-995C-1C574E97FF86}"/>
              </a:ext>
            </a:extLst>
          </p:cNvPr>
          <p:cNvPicPr>
            <a:picLocks noChangeAspect="1"/>
          </p:cNvPicPr>
          <p:nvPr/>
        </p:nvPicPr>
        <p:blipFill>
          <a:blip r:embed="rId4"/>
          <a:stretch>
            <a:fillRect/>
          </a:stretch>
        </p:blipFill>
        <p:spPr>
          <a:xfrm>
            <a:off x="6848038" y="4602270"/>
            <a:ext cx="4983226" cy="1916626"/>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C938AAFF-EB93-B176-2A0C-07EFFFE2AE31}"/>
              </a:ext>
            </a:extLst>
          </p:cNvPr>
          <p:cNvSpPr>
            <a:spLocks noGrp="1"/>
          </p:cNvSpPr>
          <p:nvPr>
            <p:ph type="title"/>
          </p:nvPr>
        </p:nvSpPr>
        <p:spPr>
          <a:xfrm>
            <a:off x="667661" y="147120"/>
            <a:ext cx="8812067" cy="900501"/>
          </a:xfrm>
        </p:spPr>
        <p:txBody>
          <a:bodyPr>
            <a:normAutofit fontScale="90000"/>
          </a:bodyPr>
          <a:lstStyle/>
          <a:p>
            <a:r>
              <a:rPr lang="it-IT" dirty="0"/>
              <a:t>The </a:t>
            </a:r>
            <a:r>
              <a:rPr lang="it-IT"/>
              <a:t>ADAMO detector phase-2: 2002-2004</a:t>
            </a:r>
            <a:endParaRPr lang="en-US" dirty="0"/>
          </a:p>
        </p:txBody>
      </p:sp>
      <p:sp>
        <p:nvSpPr>
          <p:cNvPr id="7" name="Content Placeholder 2">
            <a:extLst>
              <a:ext uri="{FF2B5EF4-FFF2-40B4-BE49-F238E27FC236}">
                <a16:creationId xmlns:a16="http://schemas.microsoft.com/office/drawing/2014/main" id="{D7243517-395D-0867-AD65-34602F1E05E3}"/>
              </a:ext>
            </a:extLst>
          </p:cNvPr>
          <p:cNvSpPr>
            <a:spLocks noGrp="1"/>
          </p:cNvSpPr>
          <p:nvPr>
            <p:ph idx="1"/>
          </p:nvPr>
        </p:nvSpPr>
        <p:spPr>
          <a:xfrm>
            <a:off x="4747796" y="1081003"/>
            <a:ext cx="3709703" cy="1596071"/>
          </a:xfrm>
          <a:solidFill>
            <a:schemeClr val="bg1"/>
          </a:solidFill>
          <a:ln>
            <a:solidFill>
              <a:schemeClr val="accent1">
                <a:shade val="15000"/>
              </a:schemeClr>
            </a:solidFill>
          </a:ln>
        </p:spPr>
        <p:txBody>
          <a:bodyPr>
            <a:normAutofit/>
          </a:bodyPr>
          <a:lstStyle/>
          <a:p>
            <a:pPr>
              <a:spcBef>
                <a:spcPts val="300"/>
              </a:spcBef>
            </a:pPr>
            <a:r>
              <a:rPr lang="it-IT" sz="1800" dirty="0"/>
              <a:t>Re-</a:t>
            </a:r>
            <a:r>
              <a:rPr lang="it-IT" sz="1800" dirty="0" err="1"/>
              <a:t>assebling</a:t>
            </a:r>
            <a:r>
              <a:rPr lang="it-IT" sz="1800" dirty="0"/>
              <a:t> of </a:t>
            </a:r>
            <a:r>
              <a:rPr lang="it-IT" sz="1800"/>
              <a:t>the magnet</a:t>
            </a:r>
          </a:p>
          <a:p>
            <a:pPr lvl="1">
              <a:spcBef>
                <a:spcPts val="300"/>
              </a:spcBef>
            </a:pPr>
            <a:r>
              <a:rPr lang="it-IT" sz="1400">
                <a:sym typeface="Wingdings" panose="05000000000000000000" pitchFamily="2" charset="2"/>
              </a:rPr>
              <a:t> </a:t>
            </a:r>
            <a:r>
              <a:rPr lang="it-IT" sz="1400">
                <a:highlight>
                  <a:srgbClr val="00FF00"/>
                </a:highlight>
              </a:rPr>
              <a:t>G</a:t>
            </a:r>
            <a:r>
              <a:rPr lang="it-IT" sz="1400" baseline="-25000">
                <a:highlight>
                  <a:srgbClr val="00FF00"/>
                </a:highlight>
              </a:rPr>
              <a:t>F</a:t>
            </a:r>
            <a:r>
              <a:rPr lang="it-IT" sz="1400">
                <a:highlight>
                  <a:srgbClr val="00FF00"/>
                </a:highlight>
              </a:rPr>
              <a:t> </a:t>
            </a:r>
            <a:r>
              <a:rPr lang="it-IT" sz="1400" dirty="0">
                <a:highlight>
                  <a:srgbClr val="00FF00"/>
                </a:highlight>
              </a:rPr>
              <a:t>= 6.7 cm</a:t>
            </a:r>
            <a:r>
              <a:rPr lang="it-IT" sz="1400" baseline="30000" dirty="0">
                <a:highlight>
                  <a:srgbClr val="00FF00"/>
                </a:highlight>
              </a:rPr>
              <a:t>2</a:t>
            </a:r>
            <a:r>
              <a:rPr lang="it-IT" sz="1400" dirty="0">
                <a:highlight>
                  <a:srgbClr val="00FF00"/>
                </a:highlight>
              </a:rPr>
              <a:t>sr </a:t>
            </a:r>
            <a:r>
              <a:rPr lang="it-IT" sz="1400" dirty="0"/>
              <a:t>(</a:t>
            </a:r>
            <a:r>
              <a:rPr lang="it-IT" sz="1400" dirty="0" err="1"/>
              <a:t>old</a:t>
            </a:r>
            <a:r>
              <a:rPr lang="it-IT" sz="1400" dirty="0"/>
              <a:t> </a:t>
            </a:r>
            <a:r>
              <a:rPr lang="it-IT" sz="1400" dirty="0" err="1"/>
              <a:t>was</a:t>
            </a:r>
            <a:r>
              <a:rPr lang="it-IT" sz="1400" dirty="0"/>
              <a:t> 1 cm</a:t>
            </a:r>
            <a:r>
              <a:rPr lang="it-IT" sz="1400" baseline="30000" dirty="0"/>
              <a:t>2</a:t>
            </a:r>
            <a:r>
              <a:rPr lang="it-IT" sz="1400" dirty="0"/>
              <a:t>sr)</a:t>
            </a:r>
          </a:p>
          <a:p>
            <a:pPr>
              <a:spcBef>
                <a:spcPts val="300"/>
              </a:spcBef>
            </a:pPr>
            <a:r>
              <a:rPr lang="it-IT" sz="1800"/>
              <a:t>MDR decrease: 650 </a:t>
            </a:r>
            <a:r>
              <a:rPr lang="it-IT" sz="1800">
                <a:sym typeface="Wingdings" panose="05000000000000000000" pitchFamily="2" charset="2"/>
              </a:rPr>
              <a:t> </a:t>
            </a:r>
            <a:r>
              <a:rPr lang="it-IT" sz="1800">
                <a:highlight>
                  <a:srgbClr val="FFFF00"/>
                </a:highlight>
              </a:rPr>
              <a:t>250 GV/</a:t>
            </a:r>
            <a:r>
              <a:rPr lang="it-IT" sz="1800" i="1">
                <a:highlight>
                  <a:srgbClr val="FFFF00"/>
                </a:highlight>
              </a:rPr>
              <a:t>c</a:t>
            </a:r>
            <a:endParaRPr lang="it-IT" sz="1800">
              <a:highlight>
                <a:srgbClr val="FFFF00"/>
              </a:highlight>
            </a:endParaRPr>
          </a:p>
          <a:p>
            <a:pPr>
              <a:spcBef>
                <a:spcPts val="300"/>
              </a:spcBef>
            </a:pPr>
            <a:r>
              <a:rPr lang="it-IT" sz="1800"/>
              <a:t>3 </a:t>
            </a:r>
            <a:r>
              <a:rPr lang="it-IT" sz="1800">
                <a:sym typeface="Wingdings" panose="05000000000000000000" pitchFamily="2" charset="2"/>
              </a:rPr>
              <a:t> </a:t>
            </a:r>
            <a:r>
              <a:rPr lang="it-IT" sz="1800">
                <a:highlight>
                  <a:srgbClr val="00FF00"/>
                </a:highlight>
              </a:rPr>
              <a:t>5 </a:t>
            </a:r>
            <a:r>
              <a:rPr lang="it-IT" sz="1800" dirty="0" err="1">
                <a:highlight>
                  <a:srgbClr val="00FF00"/>
                </a:highlight>
              </a:rPr>
              <a:t>tracking</a:t>
            </a:r>
            <a:r>
              <a:rPr lang="it-IT" sz="1800" dirty="0">
                <a:highlight>
                  <a:srgbClr val="00FF00"/>
                </a:highlight>
              </a:rPr>
              <a:t> </a:t>
            </a:r>
            <a:r>
              <a:rPr lang="it-IT" sz="1800" dirty="0" err="1">
                <a:highlight>
                  <a:srgbClr val="00FF00"/>
                </a:highlight>
              </a:rPr>
              <a:t>planes</a:t>
            </a:r>
            <a:endParaRPr lang="it-IT" sz="1800" dirty="0">
              <a:highlight>
                <a:srgbClr val="00FF00"/>
              </a:highlight>
            </a:endParaRPr>
          </a:p>
          <a:p>
            <a:pPr>
              <a:spcBef>
                <a:spcPts val="300"/>
              </a:spcBef>
            </a:pPr>
            <a:r>
              <a:rPr lang="it-IT" sz="1800"/>
              <a:t>Mass</a:t>
            </a:r>
            <a:r>
              <a:rPr lang="it-IT" sz="1800" dirty="0"/>
              <a:t>: </a:t>
            </a:r>
            <a:r>
              <a:rPr lang="it-IT" sz="1800" dirty="0" err="1"/>
              <a:t>approximately</a:t>
            </a:r>
            <a:r>
              <a:rPr lang="it-IT" sz="1800" dirty="0"/>
              <a:t> 100 kg</a:t>
            </a:r>
          </a:p>
          <a:p>
            <a:pPr>
              <a:spcBef>
                <a:spcPts val="500"/>
              </a:spcBef>
            </a:pPr>
            <a:endParaRPr lang="en-US" sz="1800" dirty="0"/>
          </a:p>
        </p:txBody>
      </p:sp>
      <p:sp>
        <p:nvSpPr>
          <p:cNvPr id="9" name="Date Placeholder 8">
            <a:extLst>
              <a:ext uri="{FF2B5EF4-FFF2-40B4-BE49-F238E27FC236}">
                <a16:creationId xmlns:a16="http://schemas.microsoft.com/office/drawing/2014/main" id="{514E7EDC-94AB-0E04-C5CC-0C2878231F46}"/>
              </a:ext>
            </a:extLst>
          </p:cNvPr>
          <p:cNvSpPr>
            <a:spLocks noGrp="1"/>
          </p:cNvSpPr>
          <p:nvPr>
            <p:ph type="dt" sz="half" idx="10"/>
          </p:nvPr>
        </p:nvSpPr>
        <p:spPr/>
        <p:txBody>
          <a:bodyPr/>
          <a:lstStyle/>
          <a:p>
            <a:r>
              <a:rPr lang="en-US"/>
              <a:t>23 February 2024</a:t>
            </a:r>
          </a:p>
        </p:txBody>
      </p:sp>
      <p:sp>
        <p:nvSpPr>
          <p:cNvPr id="12" name="Footer Placeholder 11">
            <a:extLst>
              <a:ext uri="{FF2B5EF4-FFF2-40B4-BE49-F238E27FC236}">
                <a16:creationId xmlns:a16="http://schemas.microsoft.com/office/drawing/2014/main" id="{7903F807-4B8F-D55A-37FC-868FA270E992}"/>
              </a:ext>
            </a:extLst>
          </p:cNvPr>
          <p:cNvSpPr>
            <a:spLocks noGrp="1"/>
          </p:cNvSpPr>
          <p:nvPr>
            <p:ph type="ftr" sz="quarter" idx="11"/>
          </p:nvPr>
        </p:nvSpPr>
        <p:spPr/>
        <p:txBody>
          <a:bodyPr/>
          <a:lstStyle/>
          <a:p>
            <a:r>
              <a:rPr lang="en-US"/>
              <a:t>ACROMASS kick-off meeting - L. Bonechi (INFN Firenze)</a:t>
            </a:r>
          </a:p>
        </p:txBody>
      </p:sp>
      <p:sp>
        <p:nvSpPr>
          <p:cNvPr id="13" name="Slide Number Placeholder 12">
            <a:extLst>
              <a:ext uri="{FF2B5EF4-FFF2-40B4-BE49-F238E27FC236}">
                <a16:creationId xmlns:a16="http://schemas.microsoft.com/office/drawing/2014/main" id="{56DDA18B-4AA6-9BCE-9E89-A855AE7E66E7}"/>
              </a:ext>
            </a:extLst>
          </p:cNvPr>
          <p:cNvSpPr>
            <a:spLocks noGrp="1"/>
          </p:cNvSpPr>
          <p:nvPr>
            <p:ph type="sldNum" sz="quarter" idx="12"/>
          </p:nvPr>
        </p:nvSpPr>
        <p:spPr/>
        <p:txBody>
          <a:bodyPr/>
          <a:lstStyle/>
          <a:p>
            <a:fld id="{53581369-FC2F-4B0C-936F-3A4AD98AE2A2}" type="slidenum">
              <a:rPr lang="en-US" smtClean="0"/>
              <a:t>8</a:t>
            </a:fld>
            <a:endParaRPr lang="en-US"/>
          </a:p>
        </p:txBody>
      </p:sp>
    </p:spTree>
    <p:extLst>
      <p:ext uri="{BB962C8B-B14F-4D97-AF65-F5344CB8AC3E}">
        <p14:creationId xmlns:p14="http://schemas.microsoft.com/office/powerpoint/2010/main" val="3281453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22">
            <a:extLst>
              <a:ext uri="{FF2B5EF4-FFF2-40B4-BE49-F238E27FC236}">
                <a16:creationId xmlns:a16="http://schemas.microsoft.com/office/drawing/2014/main" id="{72DC4C75-FBCC-B59F-48E1-6E2FB295ADD1}"/>
              </a:ext>
            </a:extLst>
          </p:cNvPr>
          <p:cNvPicPr>
            <a:picLocks noChangeAspect="1"/>
          </p:cNvPicPr>
          <p:nvPr/>
        </p:nvPicPr>
        <p:blipFill>
          <a:blip r:embed="rId2"/>
          <a:stretch>
            <a:fillRect/>
          </a:stretch>
        </p:blipFill>
        <p:spPr>
          <a:xfrm>
            <a:off x="4226285" y="2016592"/>
            <a:ext cx="3289237" cy="3328413"/>
          </a:xfrm>
          <a:prstGeom prst="rect">
            <a:avLst/>
          </a:prstGeom>
        </p:spPr>
      </p:pic>
      <p:pic>
        <p:nvPicPr>
          <p:cNvPr id="10" name="Immagine 1">
            <a:extLst>
              <a:ext uri="{FF2B5EF4-FFF2-40B4-BE49-F238E27FC236}">
                <a16:creationId xmlns:a16="http://schemas.microsoft.com/office/drawing/2014/main" id="{FF8573E4-B0D6-40D1-9875-6F8E9FEF45DD}"/>
              </a:ext>
            </a:extLst>
          </p:cNvPr>
          <p:cNvPicPr>
            <a:picLocks noChangeAspect="1"/>
          </p:cNvPicPr>
          <p:nvPr/>
        </p:nvPicPr>
        <p:blipFill>
          <a:blip r:embed="rId3"/>
          <a:stretch>
            <a:fillRect/>
          </a:stretch>
        </p:blipFill>
        <p:spPr>
          <a:xfrm>
            <a:off x="532203" y="2064879"/>
            <a:ext cx="3525838" cy="3076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magine 2">
            <a:extLst>
              <a:ext uri="{FF2B5EF4-FFF2-40B4-BE49-F238E27FC236}">
                <a16:creationId xmlns:a16="http://schemas.microsoft.com/office/drawing/2014/main" id="{4602A6AE-E027-4FE1-5EE6-77E885AAE3CD}"/>
              </a:ext>
            </a:extLst>
          </p:cNvPr>
          <p:cNvPicPr>
            <a:picLocks noChangeAspect="1"/>
          </p:cNvPicPr>
          <p:nvPr/>
        </p:nvPicPr>
        <p:blipFill>
          <a:blip r:embed="rId4"/>
          <a:stretch>
            <a:fillRect/>
          </a:stretch>
        </p:blipFill>
        <p:spPr>
          <a:xfrm>
            <a:off x="1067741" y="5253331"/>
            <a:ext cx="2254662" cy="369213"/>
          </a:xfrm>
          <a:prstGeom prst="rect">
            <a:avLst/>
          </a:prstGeom>
        </p:spPr>
      </p:pic>
      <p:pic>
        <p:nvPicPr>
          <p:cNvPr id="3" name="Immagine 3">
            <a:extLst>
              <a:ext uri="{FF2B5EF4-FFF2-40B4-BE49-F238E27FC236}">
                <a16:creationId xmlns:a16="http://schemas.microsoft.com/office/drawing/2014/main" id="{19DDD1CD-A795-67AD-6C5F-725567290E46}"/>
              </a:ext>
            </a:extLst>
          </p:cNvPr>
          <p:cNvPicPr>
            <a:picLocks noChangeAspect="1"/>
          </p:cNvPicPr>
          <p:nvPr/>
        </p:nvPicPr>
        <p:blipFill>
          <a:blip r:embed="rId5"/>
          <a:stretch>
            <a:fillRect/>
          </a:stretch>
        </p:blipFill>
        <p:spPr>
          <a:xfrm>
            <a:off x="848675" y="5622543"/>
            <a:ext cx="2641972" cy="924457"/>
          </a:xfrm>
          <a:prstGeom prst="rect">
            <a:avLst/>
          </a:prstGeom>
        </p:spPr>
      </p:pic>
      <p:sp>
        <p:nvSpPr>
          <p:cNvPr id="4" name="CasellaDiTesto 6">
            <a:extLst>
              <a:ext uri="{FF2B5EF4-FFF2-40B4-BE49-F238E27FC236}">
                <a16:creationId xmlns:a16="http://schemas.microsoft.com/office/drawing/2014/main" id="{A6026684-0C9C-77B9-3C7F-3525717B0FAC}"/>
              </a:ext>
            </a:extLst>
          </p:cNvPr>
          <p:cNvSpPr txBox="1"/>
          <p:nvPr/>
        </p:nvSpPr>
        <p:spPr>
          <a:xfrm>
            <a:off x="4058041" y="1630768"/>
            <a:ext cx="4131468" cy="338554"/>
          </a:xfrm>
          <a:prstGeom prst="rect">
            <a:avLst/>
          </a:prstGeom>
          <a:noFill/>
        </p:spPr>
        <p:txBody>
          <a:bodyPr wrap="square" rtlCol="0">
            <a:spAutoFit/>
          </a:bodyPr>
          <a:lstStyle/>
          <a:p>
            <a:pPr algn="ctr" defTabSz="722376">
              <a:spcAft>
                <a:spcPts val="600"/>
              </a:spcAft>
            </a:pPr>
            <a:r>
              <a:rPr lang="it-IT" sz="1600" kern="1200">
                <a:solidFill>
                  <a:schemeClr val="tx1"/>
                </a:solidFill>
                <a:latin typeface="+mn-lt"/>
                <a:ea typeface="+mn-ea"/>
                <a:cs typeface="Arial" panose="020B0604020202020204" pitchFamily="34" charset="0"/>
              </a:rPr>
              <a:t>Spectra of </a:t>
            </a:r>
            <a:r>
              <a:rPr lang="it-IT" sz="1600" b="1" kern="1200">
                <a:ln w="10160">
                  <a:solidFill>
                    <a:schemeClr val="tx1"/>
                  </a:solidFill>
                  <a:prstDash val="solid"/>
                </a:ln>
                <a:solidFill>
                  <a:srgbClr val="555555"/>
                </a:solidFill>
                <a:effectLst>
                  <a:outerShdw blurRad="38100" dist="22860" dir="5400000" algn="tl" rotWithShape="0">
                    <a:srgbClr val="000000">
                      <a:alpha val="30000"/>
                    </a:srgbClr>
                  </a:outerShdw>
                </a:effectLst>
                <a:latin typeface="+mn-lt"/>
                <a:ea typeface="+mn-ea"/>
                <a:cs typeface="Arial" panose="020B0604020202020204" pitchFamily="34" charset="0"/>
              </a:rPr>
              <a:t>negative</a:t>
            </a:r>
            <a:r>
              <a:rPr lang="it-IT" sz="1600" b="1" kern="1200">
                <a:solidFill>
                  <a:schemeClr val="tx1"/>
                </a:solidFill>
                <a:latin typeface="+mn-lt"/>
                <a:ea typeface="+mn-ea"/>
                <a:cs typeface="Arial" panose="020B0604020202020204" pitchFamily="34" charset="0"/>
              </a:rPr>
              <a:t> </a:t>
            </a:r>
            <a:r>
              <a:rPr lang="it-IT" sz="1600" kern="1200">
                <a:solidFill>
                  <a:schemeClr val="tx1"/>
                </a:solidFill>
                <a:latin typeface="+mn-lt"/>
                <a:ea typeface="+mn-ea"/>
                <a:cs typeface="Arial" panose="020B0604020202020204" pitchFamily="34" charset="0"/>
              </a:rPr>
              <a:t>and</a:t>
            </a:r>
            <a:r>
              <a:rPr lang="it-IT" sz="1600" b="1" kern="1200">
                <a:solidFill>
                  <a:schemeClr val="tx1"/>
                </a:solidFill>
                <a:latin typeface="+mn-lt"/>
                <a:ea typeface="+mn-ea"/>
                <a:cs typeface="Arial" panose="020B0604020202020204" pitchFamily="34" charset="0"/>
              </a:rPr>
              <a:t> positive </a:t>
            </a:r>
            <a:r>
              <a:rPr lang="it-IT" sz="1600" kern="1200">
                <a:solidFill>
                  <a:schemeClr val="tx1"/>
                </a:solidFill>
                <a:latin typeface="+mn-lt"/>
                <a:ea typeface="+mn-ea"/>
                <a:cs typeface="Arial" panose="020B0604020202020204" pitchFamily="34" charset="0"/>
              </a:rPr>
              <a:t>cosmic rays</a:t>
            </a:r>
            <a:endParaRPr lang="it-IT" sz="2400">
              <a:cs typeface="Arial" panose="020B0604020202020204" pitchFamily="34" charset="0"/>
            </a:endParaRPr>
          </a:p>
        </p:txBody>
      </p:sp>
      <p:pic>
        <p:nvPicPr>
          <p:cNvPr id="5" name="Immagine 9">
            <a:extLst>
              <a:ext uri="{FF2B5EF4-FFF2-40B4-BE49-F238E27FC236}">
                <a16:creationId xmlns:a16="http://schemas.microsoft.com/office/drawing/2014/main" id="{2E957D77-4C0B-B58B-F7CC-72ADC2F3ABBC}"/>
              </a:ext>
            </a:extLst>
          </p:cNvPr>
          <p:cNvPicPr>
            <a:picLocks noChangeAspect="1"/>
          </p:cNvPicPr>
          <p:nvPr/>
        </p:nvPicPr>
        <p:blipFill>
          <a:blip r:embed="rId6"/>
          <a:stretch>
            <a:fillRect/>
          </a:stretch>
        </p:blipFill>
        <p:spPr>
          <a:xfrm>
            <a:off x="7375086" y="5298454"/>
            <a:ext cx="4251115" cy="1184328"/>
          </a:xfrm>
          <a:prstGeom prst="rect">
            <a:avLst/>
          </a:prstGeom>
          <a:ln w="19050">
            <a:solidFill>
              <a:schemeClr val="tx1"/>
            </a:solidFill>
          </a:ln>
        </p:spPr>
      </p:pic>
      <p:pic>
        <p:nvPicPr>
          <p:cNvPr id="13" name="Immagine 23">
            <a:extLst>
              <a:ext uri="{FF2B5EF4-FFF2-40B4-BE49-F238E27FC236}">
                <a16:creationId xmlns:a16="http://schemas.microsoft.com/office/drawing/2014/main" id="{9F989D01-D485-564C-B009-9342E3DE09C4}"/>
              </a:ext>
            </a:extLst>
          </p:cNvPr>
          <p:cNvPicPr>
            <a:picLocks noChangeAspect="1"/>
          </p:cNvPicPr>
          <p:nvPr/>
        </p:nvPicPr>
        <p:blipFill>
          <a:blip r:embed="rId7"/>
          <a:stretch>
            <a:fillRect/>
          </a:stretch>
        </p:blipFill>
        <p:spPr>
          <a:xfrm>
            <a:off x="8173503" y="2145381"/>
            <a:ext cx="3557433" cy="2961958"/>
          </a:xfrm>
          <a:prstGeom prst="rect">
            <a:avLst/>
          </a:prstGeom>
        </p:spPr>
      </p:pic>
      <p:sp>
        <p:nvSpPr>
          <p:cNvPr id="14" name="Rettangolo 24">
            <a:extLst>
              <a:ext uri="{FF2B5EF4-FFF2-40B4-BE49-F238E27FC236}">
                <a16:creationId xmlns:a16="http://schemas.microsoft.com/office/drawing/2014/main" id="{236C39E8-28AC-613B-DFA1-BDB0F87697C0}"/>
              </a:ext>
            </a:extLst>
          </p:cNvPr>
          <p:cNvSpPr/>
          <p:nvPr/>
        </p:nvSpPr>
        <p:spPr>
          <a:xfrm>
            <a:off x="8992854" y="1741590"/>
            <a:ext cx="2478395" cy="338554"/>
          </a:xfrm>
          <a:prstGeom prst="rect">
            <a:avLst/>
          </a:prstGeom>
        </p:spPr>
        <p:txBody>
          <a:bodyPr wrap="square">
            <a:spAutoFit/>
          </a:bodyPr>
          <a:lstStyle/>
          <a:p>
            <a:pPr marL="289702" lvl="1" defTabSz="722376">
              <a:spcAft>
                <a:spcPts val="600"/>
              </a:spcAft>
            </a:pPr>
            <a:r>
              <a:rPr lang="it-IT" sz="1600" b="1" kern="1200">
                <a:solidFill>
                  <a:schemeClr val="tx1"/>
                </a:solidFill>
                <a:latin typeface="+mn-lt"/>
                <a:ea typeface="+mn-ea"/>
                <a:cs typeface="Arial" panose="020B0604020202020204" pitchFamily="34" charset="0"/>
              </a:rPr>
              <a:t>Vertical </a:t>
            </a:r>
            <a:r>
              <a:rPr lang="it-IT" sz="1600" b="1" kern="1200" err="1">
                <a:solidFill>
                  <a:schemeClr val="tx1"/>
                </a:solidFill>
                <a:latin typeface="+mn-lt"/>
                <a:ea typeface="+mn-ea"/>
                <a:cs typeface="Arial" panose="020B0604020202020204" pitchFamily="34" charset="0"/>
              </a:rPr>
              <a:t>charge</a:t>
            </a:r>
            <a:r>
              <a:rPr lang="it-IT" sz="1600" b="1" kern="1200">
                <a:solidFill>
                  <a:schemeClr val="tx1"/>
                </a:solidFill>
                <a:latin typeface="+mn-lt"/>
                <a:ea typeface="+mn-ea"/>
                <a:cs typeface="Arial" panose="020B0604020202020204" pitchFamily="34" charset="0"/>
              </a:rPr>
              <a:t> ratio</a:t>
            </a:r>
            <a:endParaRPr lang="it-IT" sz="2000" b="1">
              <a:cs typeface="Arial" panose="020B0604020202020204" pitchFamily="34" charset="0"/>
            </a:endParaRPr>
          </a:p>
        </p:txBody>
      </p:sp>
      <p:sp>
        <p:nvSpPr>
          <p:cNvPr id="15" name="CasellaDiTesto 25">
            <a:extLst>
              <a:ext uri="{FF2B5EF4-FFF2-40B4-BE49-F238E27FC236}">
                <a16:creationId xmlns:a16="http://schemas.microsoft.com/office/drawing/2014/main" id="{B5F80C15-6103-A869-A1C6-8CD2C632C3C9}"/>
              </a:ext>
            </a:extLst>
          </p:cNvPr>
          <p:cNvSpPr txBox="1"/>
          <p:nvPr/>
        </p:nvSpPr>
        <p:spPr>
          <a:xfrm>
            <a:off x="1122742" y="1618172"/>
            <a:ext cx="2768454" cy="338554"/>
          </a:xfrm>
          <a:prstGeom prst="rect">
            <a:avLst/>
          </a:prstGeom>
          <a:noFill/>
        </p:spPr>
        <p:txBody>
          <a:bodyPr wrap="square" rtlCol="0">
            <a:spAutoFit/>
          </a:bodyPr>
          <a:lstStyle/>
          <a:p>
            <a:pPr defTabSz="722376">
              <a:spcAft>
                <a:spcPts val="600"/>
              </a:spcAft>
            </a:pPr>
            <a:r>
              <a:rPr lang="it-IT" sz="1600" b="1" kern="1200">
                <a:solidFill>
                  <a:schemeClr val="tx1"/>
                </a:solidFill>
                <a:latin typeface="+mn-lt"/>
                <a:ea typeface="+mn-ea"/>
                <a:cs typeface="Arial" panose="020B0604020202020204" pitchFamily="34" charset="0"/>
              </a:rPr>
              <a:t>Cosmic ray vertical </a:t>
            </a:r>
            <a:r>
              <a:rPr lang="it-IT" sz="1600" b="1" kern="1200" err="1">
                <a:solidFill>
                  <a:schemeClr val="tx1"/>
                </a:solidFill>
                <a:latin typeface="+mn-lt"/>
                <a:ea typeface="+mn-ea"/>
                <a:cs typeface="Arial" panose="020B0604020202020204" pitchFamily="34" charset="0"/>
              </a:rPr>
              <a:t>spectrum</a:t>
            </a:r>
            <a:endParaRPr lang="it-IT" sz="2000" b="1">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B5B0A64-9385-0B96-0C1F-D6BB3BFE883D}"/>
                  </a:ext>
                </a:extLst>
              </p:cNvPr>
              <p:cNvSpPr txBox="1"/>
              <p:nvPr/>
            </p:nvSpPr>
            <p:spPr>
              <a:xfrm>
                <a:off x="4816915" y="5487636"/>
                <a:ext cx="2147126" cy="414216"/>
              </a:xfrm>
              <a:prstGeom prst="rect">
                <a:avLst/>
              </a:prstGeom>
              <a:noFill/>
            </p:spPr>
            <p:txBody>
              <a:bodyPr wrap="none" rtlCol="0">
                <a:spAutoFit/>
              </a:bodyPr>
              <a:lstStyle/>
              <a:p>
                <a:pPr defTabSz="722376">
                  <a:spcAft>
                    <a:spcPts val="600"/>
                  </a:spcAft>
                </a:pPr>
                <a14:m>
                  <m:oMathPara xmlns:m="http://schemas.openxmlformats.org/officeDocument/2006/math">
                    <m:oMathParaPr>
                      <m:jc m:val="centerGroup"/>
                    </m:oMathParaPr>
                    <m:oMath xmlns:m="http://schemas.openxmlformats.org/officeDocument/2006/math">
                      <m:sSub>
                        <m:sSubPr>
                          <m:ctrlPr>
                            <a:rPr lang="en-US" sz="1400" i="1" kern="1200">
                              <a:solidFill>
                                <a:schemeClr val="tx1"/>
                              </a:solidFill>
                              <a:latin typeface="Cambria Math" panose="02040503050406030204" pitchFamily="18" charset="0"/>
                              <a:cs typeface="+mn-cs"/>
                            </a:rPr>
                          </m:ctrlPr>
                        </m:sSubPr>
                        <m:e>
                          <m:r>
                            <m:rPr>
                              <m:sty m:val="p"/>
                            </m:rPr>
                            <a:rPr lang="el-GR" sz="1400" i="1" kern="1200">
                              <a:solidFill>
                                <a:schemeClr val="tx1"/>
                              </a:solidFill>
                              <a:latin typeface="Cambria Math" panose="02040503050406030204" pitchFamily="18" charset="0"/>
                              <a:ea typeface="Cambria Math" panose="02040503050406030204" pitchFamily="18" charset="0"/>
                              <a:cs typeface="+mn-cs"/>
                            </a:rPr>
                            <m:t>Δ</m:t>
                          </m:r>
                          <m:r>
                            <a:rPr lang="it-IT" sz="1400" i="1" kern="1200">
                              <a:solidFill>
                                <a:schemeClr val="tx1"/>
                              </a:solidFill>
                              <a:latin typeface="Cambria Math" panose="02040503050406030204" pitchFamily="18" charset="0"/>
                              <a:ea typeface="Cambria Math" panose="02040503050406030204" pitchFamily="18" charset="0"/>
                              <a:cs typeface="+mn-cs"/>
                            </a:rPr>
                            <m:t>𝑡</m:t>
                          </m:r>
                        </m:e>
                        <m:sub>
                          <m:r>
                            <m:rPr>
                              <m:nor/>
                            </m:rPr>
                            <a:rPr lang="it-IT" sz="1400" kern="1200">
                              <a:solidFill>
                                <a:schemeClr val="tx1"/>
                              </a:solidFill>
                              <a:latin typeface="Cambria Math" panose="02040503050406030204" pitchFamily="18" charset="0"/>
                              <a:cs typeface="+mn-cs"/>
                            </a:rPr>
                            <m:t>acq</m:t>
                          </m:r>
                        </m:sub>
                      </m:sSub>
                      <m:r>
                        <a:rPr lang="it-IT" sz="1400" i="1" kern="1200">
                          <a:solidFill>
                            <a:schemeClr val="tx1"/>
                          </a:solidFill>
                          <a:latin typeface="Cambria Math" panose="02040503050406030204" pitchFamily="18" charset="0"/>
                          <a:cs typeface="+mn-cs"/>
                        </a:rPr>
                        <m:t>=2</m:t>
                      </m:r>
                      <m:r>
                        <m:rPr>
                          <m:sty m:val="p"/>
                        </m:rPr>
                        <a:rPr lang="it-IT" sz="1400" kern="1200">
                          <a:solidFill>
                            <a:schemeClr val="tx1"/>
                          </a:solidFill>
                          <a:latin typeface="Cambria Math" panose="02040503050406030204" pitchFamily="18" charset="0"/>
                          <a:cs typeface="+mn-cs"/>
                        </a:rPr>
                        <m:t>d</m:t>
                      </m:r>
                      <m:r>
                        <a:rPr lang="it-IT" sz="1400" i="1" kern="1200">
                          <a:solidFill>
                            <a:schemeClr val="tx1"/>
                          </a:solidFill>
                          <a:latin typeface="Cambria Math" panose="02040503050406030204" pitchFamily="18" charset="0"/>
                          <a:cs typeface="+mn-cs"/>
                        </a:rPr>
                        <m:t> 13</m:t>
                      </m:r>
                      <m:r>
                        <m:rPr>
                          <m:sty m:val="p"/>
                        </m:rPr>
                        <a:rPr lang="it-IT" sz="1400" kern="1200">
                          <a:solidFill>
                            <a:schemeClr val="tx1"/>
                          </a:solidFill>
                          <a:latin typeface="Cambria Math" panose="02040503050406030204" pitchFamily="18" charset="0"/>
                          <a:cs typeface="+mn-cs"/>
                        </a:rPr>
                        <m:t>h</m:t>
                      </m:r>
                      <m:r>
                        <a:rPr lang="it-IT" sz="1400" i="1" kern="1200">
                          <a:solidFill>
                            <a:schemeClr val="tx1"/>
                          </a:solidFill>
                          <a:latin typeface="Cambria Math" panose="02040503050406030204" pitchFamily="18" charset="0"/>
                          <a:cs typeface="+mn-cs"/>
                        </a:rPr>
                        <m:t> 4</m:t>
                      </m:r>
                      <m:r>
                        <a:rPr lang="it-IT" sz="1400" kern="1200">
                          <a:solidFill>
                            <a:schemeClr val="tx1"/>
                          </a:solidFill>
                          <a:latin typeface="Cambria Math" panose="02040503050406030204" pitchFamily="18" charset="0"/>
                          <a:cs typeface="+mn-cs"/>
                        </a:rPr>
                        <m:t>7</m:t>
                      </m:r>
                      <m:r>
                        <m:rPr>
                          <m:sty m:val="p"/>
                        </m:rPr>
                        <a:rPr lang="it-IT" sz="1400" kern="1200">
                          <a:solidFill>
                            <a:schemeClr val="tx1"/>
                          </a:solidFill>
                          <a:latin typeface="Cambria Math" panose="02040503050406030204" pitchFamily="18" charset="0"/>
                          <a:cs typeface="+mn-cs"/>
                        </a:rPr>
                        <m:t>m</m:t>
                      </m:r>
                      <m:r>
                        <a:rPr lang="it-IT" sz="1400" kern="1200">
                          <a:solidFill>
                            <a:schemeClr val="tx1"/>
                          </a:solidFill>
                          <a:latin typeface="Cambria Math" panose="02040503050406030204" pitchFamily="18" charset="0"/>
                          <a:cs typeface="+mn-cs"/>
                        </a:rPr>
                        <m:t> 25</m:t>
                      </m:r>
                      <m:r>
                        <m:rPr>
                          <m:sty m:val="p"/>
                        </m:rPr>
                        <a:rPr lang="it-IT" sz="1400" kern="1200">
                          <a:solidFill>
                            <a:schemeClr val="tx1"/>
                          </a:solidFill>
                          <a:latin typeface="Cambria Math" panose="02040503050406030204" pitchFamily="18" charset="0"/>
                          <a:cs typeface="+mn-cs"/>
                        </a:rPr>
                        <m:t>s</m:t>
                      </m:r>
                    </m:oMath>
                  </m:oMathPara>
                </a14:m>
                <a:endParaRPr lang="en-US"/>
              </a:p>
            </p:txBody>
          </p:sp>
        </mc:Choice>
        <mc:Fallback xmlns="">
          <p:sp>
            <p:nvSpPr>
              <p:cNvPr id="16" name="TextBox 15">
                <a:extLst>
                  <a:ext uri="{FF2B5EF4-FFF2-40B4-BE49-F238E27FC236}">
                    <a16:creationId xmlns:a16="http://schemas.microsoft.com/office/drawing/2014/main" id="{AB5B0A64-9385-0B96-0C1F-D6BB3BFE883D}"/>
                  </a:ext>
                </a:extLst>
              </p:cNvPr>
              <p:cNvSpPr txBox="1">
                <a:spLocks noRot="1" noChangeAspect="1" noMove="1" noResize="1" noEditPoints="1" noAdjustHandles="1" noChangeArrowheads="1" noChangeShapeType="1" noTextEdit="1"/>
              </p:cNvSpPr>
              <p:nvPr/>
            </p:nvSpPr>
            <p:spPr>
              <a:xfrm>
                <a:off x="4816915" y="5487636"/>
                <a:ext cx="2147126" cy="414216"/>
              </a:xfrm>
              <a:prstGeom prst="rect">
                <a:avLst/>
              </a:prstGeom>
              <a:blipFill>
                <a:blip r:embed="rId8"/>
                <a:stretch>
                  <a:fillRect/>
                </a:stretch>
              </a:blipFill>
            </p:spPr>
            <p:txBody>
              <a:bodyPr/>
              <a:lstStyle/>
              <a:p>
                <a:r>
                  <a:rPr lang="en-US">
                    <a:noFill/>
                  </a:rPr>
                  <a:t> </a:t>
                </a:r>
              </a:p>
            </p:txBody>
          </p:sp>
        </mc:Fallback>
      </mc:AlternateContent>
      <p:sp>
        <p:nvSpPr>
          <p:cNvPr id="22" name="Title 1">
            <a:extLst>
              <a:ext uri="{FF2B5EF4-FFF2-40B4-BE49-F238E27FC236}">
                <a16:creationId xmlns:a16="http://schemas.microsoft.com/office/drawing/2014/main" id="{14D05958-0CF1-BDE2-E848-28A3CC966971}"/>
              </a:ext>
            </a:extLst>
          </p:cNvPr>
          <p:cNvSpPr txBox="1">
            <a:spLocks/>
          </p:cNvSpPr>
          <p:nvPr/>
        </p:nvSpPr>
        <p:spPr>
          <a:xfrm>
            <a:off x="667661" y="147120"/>
            <a:ext cx="10185396" cy="90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t>Measurements with ADAMO in phase-2</a:t>
            </a:r>
            <a:endParaRPr lang="en-US" dirty="0"/>
          </a:p>
        </p:txBody>
      </p:sp>
      <p:pic>
        <p:nvPicPr>
          <p:cNvPr id="24" name="Picture 23">
            <a:extLst>
              <a:ext uri="{FF2B5EF4-FFF2-40B4-BE49-F238E27FC236}">
                <a16:creationId xmlns:a16="http://schemas.microsoft.com/office/drawing/2014/main" id="{7374FBB1-FFFA-C0AB-A38B-008AB2C9B957}"/>
              </a:ext>
            </a:extLst>
          </p:cNvPr>
          <p:cNvPicPr>
            <a:picLocks noChangeAspect="1"/>
          </p:cNvPicPr>
          <p:nvPr/>
        </p:nvPicPr>
        <p:blipFill>
          <a:blip r:embed="rId9"/>
          <a:stretch>
            <a:fillRect/>
          </a:stretch>
        </p:blipFill>
        <p:spPr>
          <a:xfrm>
            <a:off x="11585740" y="114058"/>
            <a:ext cx="497111" cy="330103"/>
          </a:xfrm>
          <a:prstGeom prst="rect">
            <a:avLst/>
          </a:prstGeom>
        </p:spPr>
      </p:pic>
      <p:sp>
        <p:nvSpPr>
          <p:cNvPr id="7" name="Date Placeholder 6">
            <a:extLst>
              <a:ext uri="{FF2B5EF4-FFF2-40B4-BE49-F238E27FC236}">
                <a16:creationId xmlns:a16="http://schemas.microsoft.com/office/drawing/2014/main" id="{A2F40964-6054-C57C-AC3D-C2FEF36647F6}"/>
              </a:ext>
            </a:extLst>
          </p:cNvPr>
          <p:cNvSpPr>
            <a:spLocks noGrp="1"/>
          </p:cNvSpPr>
          <p:nvPr>
            <p:ph type="dt" sz="half" idx="10"/>
          </p:nvPr>
        </p:nvSpPr>
        <p:spPr/>
        <p:txBody>
          <a:bodyPr/>
          <a:lstStyle/>
          <a:p>
            <a:r>
              <a:rPr lang="en-US"/>
              <a:t>23 February 2024</a:t>
            </a:r>
          </a:p>
        </p:txBody>
      </p:sp>
      <p:sp>
        <p:nvSpPr>
          <p:cNvPr id="8" name="Footer Placeholder 7">
            <a:extLst>
              <a:ext uri="{FF2B5EF4-FFF2-40B4-BE49-F238E27FC236}">
                <a16:creationId xmlns:a16="http://schemas.microsoft.com/office/drawing/2014/main" id="{88DE9E3D-348E-C684-9180-4E7F510FEE6F}"/>
              </a:ext>
            </a:extLst>
          </p:cNvPr>
          <p:cNvSpPr>
            <a:spLocks noGrp="1"/>
          </p:cNvSpPr>
          <p:nvPr>
            <p:ph type="ftr" sz="quarter" idx="11"/>
          </p:nvPr>
        </p:nvSpPr>
        <p:spPr/>
        <p:txBody>
          <a:bodyPr/>
          <a:lstStyle/>
          <a:p>
            <a:r>
              <a:rPr lang="en-US"/>
              <a:t>ACROMASS kick-off meeting - L. Bonechi (INFN Firenze)</a:t>
            </a:r>
          </a:p>
        </p:txBody>
      </p:sp>
      <p:sp>
        <p:nvSpPr>
          <p:cNvPr id="9" name="Slide Number Placeholder 8">
            <a:extLst>
              <a:ext uri="{FF2B5EF4-FFF2-40B4-BE49-F238E27FC236}">
                <a16:creationId xmlns:a16="http://schemas.microsoft.com/office/drawing/2014/main" id="{4E568A63-E3DA-E2A3-3877-83512FCE8194}"/>
              </a:ext>
            </a:extLst>
          </p:cNvPr>
          <p:cNvSpPr>
            <a:spLocks noGrp="1"/>
          </p:cNvSpPr>
          <p:nvPr>
            <p:ph type="sldNum" sz="quarter" idx="12"/>
          </p:nvPr>
        </p:nvSpPr>
        <p:spPr/>
        <p:txBody>
          <a:bodyPr/>
          <a:lstStyle/>
          <a:p>
            <a:fld id="{53581369-FC2F-4B0C-936F-3A4AD98AE2A2}" type="slidenum">
              <a:rPr lang="en-US" smtClean="0"/>
              <a:t>9</a:t>
            </a:fld>
            <a:endParaRPr lang="en-US"/>
          </a:p>
        </p:txBody>
      </p:sp>
    </p:spTree>
    <p:extLst>
      <p:ext uri="{BB962C8B-B14F-4D97-AF65-F5344CB8AC3E}">
        <p14:creationId xmlns:p14="http://schemas.microsoft.com/office/powerpoint/2010/main" val="3628838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39634</TotalTime>
  <Words>4856</Words>
  <Application>Microsoft Office PowerPoint</Application>
  <PresentationFormat>Widescreen</PresentationFormat>
  <Paragraphs>741</Paragraphs>
  <Slides>57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Calibri</vt:lpstr>
      <vt:lpstr>Calibri Light</vt:lpstr>
      <vt:lpstr>Cambria Math</vt:lpstr>
      <vt:lpstr>LMRoman17-Regular</vt:lpstr>
      <vt:lpstr>Symbol</vt:lpstr>
      <vt:lpstr>Wingdings</vt:lpstr>
      <vt:lpstr>Office Theme</vt:lpstr>
      <vt:lpstr>From ADAMO                       to ACROMASS</vt:lpstr>
      <vt:lpstr>International relevance of the ACROMASS proposal</vt:lpstr>
      <vt:lpstr>Why ADAMO and    why upgrading to ACROMASS</vt:lpstr>
      <vt:lpstr>The ADAMO detector phase-1: 1998-2001</vt:lpstr>
      <vt:lpstr>The ADAMO detector phase-1: 1998-2001</vt:lpstr>
      <vt:lpstr>The ADAMO detector phase-1: 1998-2001</vt:lpstr>
      <vt:lpstr>The ADAMO detector phase-2: 2002-2004</vt:lpstr>
      <vt:lpstr>The ADAMO detector phase-2: 2002-2004</vt:lpstr>
      <vt:lpstr>PowerPoint Presentation</vt:lpstr>
      <vt:lpstr>PowerPoint Presentation</vt:lpstr>
      <vt:lpstr>PowerPoint Presentation</vt:lpstr>
      <vt:lpstr>PowerPoint Presentation</vt:lpstr>
      <vt:lpstr>The ACROMASS project</vt:lpstr>
      <vt:lpstr>PowerPoint Presentation</vt:lpstr>
      <vt:lpstr>PowerPoint Presentation</vt:lpstr>
      <vt:lpstr>Current configuration</vt:lpstr>
      <vt:lpstr>PowerPoint Presentation</vt:lpstr>
      <vt:lpstr>PowerPoint Presentation</vt:lpstr>
      <vt:lpstr>PowerPoint Presentation</vt:lpstr>
      <vt:lpstr>Goal of the ACROMASS project</vt:lpstr>
      <vt:lpstr>Keypoints of the ACROMASS proposal</vt:lpstr>
      <vt:lpstr>PowerPoint Presentation</vt:lpstr>
      <vt:lpstr>PowerPoint Presentation</vt:lpstr>
      <vt:lpstr>On-going and To-Do: Time Of Flight</vt:lpstr>
      <vt:lpstr>Tesi magistrale G. Balloni</vt:lpstr>
      <vt:lpstr>Tesi magistrale G. Balloni</vt:lpstr>
      <vt:lpstr>Tesi magistrale G. Balloni</vt:lpstr>
      <vt:lpstr>To-Do: tracciatore</vt:lpstr>
      <vt:lpstr>Scheda DAQ silicio – versione 1 (Monica)</vt:lpstr>
      <vt:lpstr>Piani di silicio</vt:lpstr>
      <vt:lpstr>PowerPoint Presentation</vt:lpstr>
      <vt:lpstr>To-Do: calorimetro e.m.</vt:lpstr>
      <vt:lpstr>E.M. CALORIMETER</vt:lpstr>
      <vt:lpstr>E.M. CALORIMETER</vt:lpstr>
      <vt:lpstr>E.M. CALORIMETER – simulation and first tests</vt:lpstr>
      <vt:lpstr>CALO: meccanica e DAQ</vt:lpstr>
      <vt:lpstr>To-Do: software</vt:lpstr>
      <vt:lpstr>Sviluppi software</vt:lpstr>
      <vt:lpstr>Organizzazione del progetto</vt:lpstr>
      <vt:lpstr>ACROMASS: activities and participants</vt:lpstr>
      <vt:lpstr>Program of activities - ACROMASS</vt:lpstr>
      <vt:lpstr>Fase successiva ai 3 anni di progetto CSN5</vt:lpstr>
      <vt:lpstr>Obiettivo principale</vt:lpstr>
      <vt:lpstr>Manifestazioni d’interesse</vt:lpstr>
      <vt:lpstr>Manifestazioni d’interesse</vt:lpstr>
      <vt:lpstr>Conclusioni – summary (?)</vt:lpstr>
      <vt:lpstr>BACKUP</vt:lpstr>
      <vt:lpstr>Interest for a precise study of  spectra and angular distributions for neutrino physics research</vt:lpstr>
      <vt:lpstr>Interest for a precise study of  spectra and angular distributions for neutrino physics research</vt:lpstr>
      <vt:lpstr>Results reported on the Honda et al. (2019) paper</vt:lpstr>
      <vt:lpstr>Results reported on the Honda et al. (2019) paper</vt:lpstr>
      <vt:lpstr>Results reported on the Honda et al. (2019) paper</vt:lpstr>
      <vt:lpstr>Results reported on the Honda et al. (2019) paper</vt:lpstr>
      <vt:lpstr>Results reported on the Honda et al. (2019) paper</vt:lpstr>
      <vt:lpstr>Principali problemi attuali e upgrade/attività previsti</vt:lpstr>
      <vt:lpstr>PowerPoint Presentation</vt:lpstr>
      <vt:lpstr>Richieste finanziarie ACROMASS</vt:lpstr>
    </vt:vector>
  </TitlesOfParts>
  <Company>INFN Firenze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Idea preliminare: possibile schema a blocchi del nuovo DAQ di ADAMO</dc:title>
  <dc:creator>Lorenzo Bonechi</dc:creator>
  <cp:lastModifiedBy>Lorenzo Bonechi</cp:lastModifiedBy>
  <cp:revision>122</cp:revision>
  <dcterms:created xsi:type="dcterms:W3CDTF">2022-12-03T09:42:21Z</dcterms:created>
  <dcterms:modified xsi:type="dcterms:W3CDTF">2024-03-17T17:03:40Z</dcterms:modified>
</cp:coreProperties>
</file>