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626" r:id="rId2"/>
    <p:sldId id="479" r:id="rId3"/>
    <p:sldId id="797" r:id="rId4"/>
    <p:sldId id="744" r:id="rId5"/>
    <p:sldId id="745" r:id="rId6"/>
    <p:sldId id="788" r:id="rId7"/>
    <p:sldId id="790" r:id="rId8"/>
    <p:sldId id="776" r:id="rId9"/>
    <p:sldId id="800" r:id="rId10"/>
    <p:sldId id="793" r:id="rId11"/>
    <p:sldId id="789" r:id="rId12"/>
    <p:sldId id="798" r:id="rId13"/>
    <p:sldId id="774" r:id="rId14"/>
    <p:sldId id="796" r:id="rId15"/>
    <p:sldId id="795" r:id="rId16"/>
    <p:sldId id="668" r:id="rId17"/>
  </p:sldIdLst>
  <p:sldSz cx="9906000" cy="6858000" type="A4"/>
  <p:notesSz cx="6858000" cy="9144000"/>
  <p:defaultTextStyle>
    <a:defPPr>
      <a:defRPr lang="it-IT"/>
    </a:defPPr>
    <a:lvl1pPr marL="0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42"/>
    <p:restoredTop sz="85977"/>
  </p:normalViewPr>
  <p:slideViewPr>
    <p:cSldViewPr snapToGrid="0" snapToObjects="1">
      <p:cViewPr varScale="1">
        <p:scale>
          <a:sx n="100" d="100"/>
          <a:sy n="100" d="100"/>
        </p:scale>
        <p:origin x="1280" y="168"/>
      </p:cViewPr>
      <p:guideLst/>
    </p:cSldViewPr>
  </p:slideViewPr>
  <p:outlineViewPr>
    <p:cViewPr>
      <p:scale>
        <a:sx n="33" d="100"/>
        <a:sy n="33" d="100"/>
      </p:scale>
      <p:origin x="0" y="-6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40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7771D1-F224-4536-84EC-224402640C6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A62CF3-AAC8-FD49-94A0-594891352EF5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Conclusioni: Next Step</a:t>
          </a:r>
        </a:p>
      </dgm:t>
    </dgm:pt>
    <dgm:pt modelId="{F174ACD0-7556-8146-87FF-0871CDFF983D}" type="parTrans" cxnId="{8F93A738-E441-EB48-857B-52BDAD074B38}">
      <dgm:prSet/>
      <dgm:spPr/>
      <dgm:t>
        <a:bodyPr/>
        <a:lstStyle/>
        <a:p>
          <a:endParaRPr lang="it-IT"/>
        </a:p>
      </dgm:t>
    </dgm:pt>
    <dgm:pt modelId="{6D9DD776-C911-5C44-ABE2-CC7317A8A80F}" type="sibTrans" cxnId="{8F93A738-E441-EB48-857B-52BDAD074B38}">
      <dgm:prSet/>
      <dgm:spPr/>
      <dgm:t>
        <a:bodyPr/>
        <a:lstStyle/>
        <a:p>
          <a:endParaRPr lang="it-IT"/>
        </a:p>
      </dgm:t>
    </dgm:pt>
    <dgm:pt modelId="{43DD98C3-AD3F-6043-B1DB-ABB000B21F16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Questionari e Social</a:t>
          </a:r>
        </a:p>
      </dgm:t>
    </dgm:pt>
    <dgm:pt modelId="{99A4D7F7-6148-7845-9F49-DB300A9329BD}" type="parTrans" cxnId="{73CA6B9C-0C94-0E4E-8679-FA4DC3C1516A}">
      <dgm:prSet/>
      <dgm:spPr/>
      <dgm:t>
        <a:bodyPr/>
        <a:lstStyle/>
        <a:p>
          <a:endParaRPr lang="it-IT"/>
        </a:p>
      </dgm:t>
    </dgm:pt>
    <dgm:pt modelId="{0216B533-BDD3-3D4A-892E-1561703F9E77}" type="sibTrans" cxnId="{73CA6B9C-0C94-0E4E-8679-FA4DC3C1516A}">
      <dgm:prSet/>
      <dgm:spPr/>
      <dgm:t>
        <a:bodyPr/>
        <a:lstStyle/>
        <a:p>
          <a:endParaRPr lang="it-IT"/>
        </a:p>
      </dgm:t>
    </dgm:pt>
    <dgm:pt modelId="{20F25389-EDC7-EB4F-8085-D1503E09D9A1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Numeri &amp; Eventi Passati e Futuri </a:t>
          </a:r>
          <a:r>
            <a:rPr lang="en-US" dirty="0">
              <a:solidFill>
                <a:schemeClr val="tx1"/>
              </a:solidFill>
            </a:rPr>
            <a:t> </a:t>
          </a:r>
        </a:p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</a:rPr>
            <a:t>(</a:t>
          </a:r>
          <a:r>
            <a:rPr lang="en-US" dirty="0" err="1">
              <a:solidFill>
                <a:schemeClr val="tx1"/>
              </a:solidFill>
            </a:rPr>
            <a:t>registrazione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scuole</a:t>
          </a:r>
          <a:r>
            <a:rPr lang="en-US" dirty="0">
              <a:solidFill>
                <a:schemeClr val="tx1"/>
              </a:solidFill>
            </a:rPr>
            <a:t>/</a:t>
          </a:r>
          <a:r>
            <a:rPr lang="en-US" dirty="0" err="1">
              <a:solidFill>
                <a:schemeClr val="tx1"/>
              </a:solidFill>
            </a:rPr>
            <a:t>docenti</a:t>
          </a:r>
          <a:r>
            <a:rPr lang="en-US" dirty="0">
              <a:solidFill>
                <a:schemeClr val="tx1"/>
              </a:solidFill>
            </a:rPr>
            <a:t>/</a:t>
          </a:r>
          <a:r>
            <a:rPr lang="en-US" dirty="0" err="1">
              <a:solidFill>
                <a:schemeClr val="tx1"/>
              </a:solidFill>
            </a:rPr>
            <a:t>studenti</a:t>
          </a:r>
          <a:r>
            <a:rPr lang="en-US" dirty="0">
              <a:solidFill>
                <a:schemeClr val="tx1"/>
              </a:solidFill>
            </a:rPr>
            <a:t> 2025)</a:t>
          </a:r>
          <a:endParaRPr lang="it-IT" dirty="0">
            <a:solidFill>
              <a:schemeClr val="tx1"/>
            </a:solidFill>
          </a:endParaRPr>
        </a:p>
      </dgm:t>
    </dgm:pt>
    <dgm:pt modelId="{1CD22C13-C9DC-FC42-8AB1-D54E1AD3F5A1}" type="parTrans" cxnId="{0C268DFC-C4B6-854E-8C41-B01EE21F6B8E}">
      <dgm:prSet/>
      <dgm:spPr/>
      <dgm:t>
        <a:bodyPr/>
        <a:lstStyle/>
        <a:p>
          <a:endParaRPr lang="it-IT"/>
        </a:p>
      </dgm:t>
    </dgm:pt>
    <dgm:pt modelId="{4329E241-185D-7446-BBF0-4936F4FE7B36}" type="sibTrans" cxnId="{0C268DFC-C4B6-854E-8C41-B01EE21F6B8E}">
      <dgm:prSet/>
      <dgm:spPr/>
      <dgm:t>
        <a:bodyPr/>
        <a:lstStyle/>
        <a:p>
          <a:endParaRPr lang="it-IT"/>
        </a:p>
      </dgm:t>
    </dgm:pt>
    <dgm:pt modelId="{6F51D77A-4ADC-094E-98D8-FC527D3EB402}">
      <dgm:prSet/>
      <dgm:spPr/>
      <dgm:t>
        <a:bodyPr/>
        <a:lstStyle/>
        <a:p>
          <a:pPr>
            <a:lnSpc>
              <a:spcPct val="100000"/>
            </a:lnSpc>
          </a:pPr>
          <a:endParaRPr lang="it-IT" dirty="0"/>
        </a:p>
      </dgm:t>
    </dgm:pt>
    <dgm:pt modelId="{2DD54B2E-11EC-5649-9543-F3D62D118219}" type="parTrans" cxnId="{10FFB06B-85CB-5E44-8073-4D85C5F8D263}">
      <dgm:prSet/>
      <dgm:spPr/>
      <dgm:t>
        <a:bodyPr/>
        <a:lstStyle/>
        <a:p>
          <a:endParaRPr lang="it-IT"/>
        </a:p>
      </dgm:t>
    </dgm:pt>
    <dgm:pt modelId="{169F3067-BC9F-2444-B02D-BC0965628953}" type="sibTrans" cxnId="{10FFB06B-85CB-5E44-8073-4D85C5F8D263}">
      <dgm:prSet/>
      <dgm:spPr/>
      <dgm:t>
        <a:bodyPr/>
        <a:lstStyle/>
        <a:p>
          <a:endParaRPr lang="it-IT"/>
        </a:p>
      </dgm:t>
    </dgm:pt>
    <dgm:pt modelId="{59FB5FC4-FBEC-4835-951A-365EE30DD4F2}">
      <dgm:prSet/>
      <dgm:spPr/>
      <dgm:t>
        <a:bodyPr/>
        <a:lstStyle/>
        <a:p>
          <a:pPr>
            <a:lnSpc>
              <a:spcPct val="100000"/>
            </a:lnSpc>
          </a:pPr>
          <a:endParaRPr lang="it-IT" dirty="0"/>
        </a:p>
      </dgm:t>
    </dgm:pt>
    <dgm:pt modelId="{0A264123-1899-45B8-BFB5-D6FC238EBF08}" type="parTrans" cxnId="{5F0FE5C9-1CC6-40A8-A064-784A42405115}">
      <dgm:prSet/>
      <dgm:spPr/>
      <dgm:t>
        <a:bodyPr/>
        <a:lstStyle/>
        <a:p>
          <a:endParaRPr lang="it-IT"/>
        </a:p>
      </dgm:t>
    </dgm:pt>
    <dgm:pt modelId="{1BFA0F95-19D2-4C36-AEDC-D7AA3AA32719}" type="sibTrans" cxnId="{5F0FE5C9-1CC6-40A8-A064-784A42405115}">
      <dgm:prSet/>
      <dgm:spPr/>
      <dgm:t>
        <a:bodyPr/>
        <a:lstStyle/>
        <a:p>
          <a:endParaRPr lang="it-IT"/>
        </a:p>
      </dgm:t>
    </dgm:pt>
    <dgm:pt modelId="{4B23A09B-2FEC-4DF0-910C-3218BD1D4F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000" noProof="0" dirty="0"/>
            <a:t>Stato Budget 2024:</a:t>
          </a:r>
        </a:p>
        <a:p>
          <a:pPr>
            <a:lnSpc>
              <a:spcPct val="100000"/>
            </a:lnSpc>
          </a:pPr>
          <a:r>
            <a:rPr lang="en-US" sz="2000" dirty="0">
              <a:solidFill>
                <a:schemeClr val="tx1"/>
              </a:solidFill>
            </a:rPr>
            <a:t>(CC3M + Univ. + </a:t>
          </a:r>
          <a:r>
            <a:rPr lang="en-US" sz="2000" dirty="0" err="1">
              <a:solidFill>
                <a:schemeClr val="tx1"/>
              </a:solidFill>
            </a:rPr>
            <a:t>fondi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esterni</a:t>
          </a:r>
          <a:r>
            <a:rPr lang="en-US" sz="2000" dirty="0">
              <a:solidFill>
                <a:schemeClr val="tx1"/>
              </a:solidFill>
            </a:rPr>
            <a:t> ad </a:t>
          </a:r>
          <a:r>
            <a:rPr lang="en-US" sz="2000" dirty="0" err="1">
              <a:solidFill>
                <a:schemeClr val="tx1"/>
              </a:solidFill>
            </a:rPr>
            <a:t>oggi</a:t>
          </a:r>
          <a:r>
            <a:rPr lang="en-US" sz="2000" dirty="0">
              <a:solidFill>
                <a:schemeClr val="tx1"/>
              </a:solidFill>
            </a:rPr>
            <a:t>)</a:t>
          </a:r>
          <a:endParaRPr lang="it-IT" sz="2000" noProof="0" dirty="0">
            <a:solidFill>
              <a:schemeClr val="tx1"/>
            </a:solidFill>
          </a:endParaRPr>
        </a:p>
      </dgm:t>
    </dgm:pt>
    <dgm:pt modelId="{272BCC51-C082-4CCE-9A8E-AD384D7F3CC0}" type="sibTrans" cxnId="{3DCEF7D5-BDB4-4A78-A515-47DAE63DE2F4}">
      <dgm:prSet/>
      <dgm:spPr/>
      <dgm:t>
        <a:bodyPr/>
        <a:lstStyle/>
        <a:p>
          <a:endParaRPr lang="en-US"/>
        </a:p>
      </dgm:t>
    </dgm:pt>
    <dgm:pt modelId="{7F897924-F451-4933-923E-7064E71BEEFD}" type="parTrans" cxnId="{3DCEF7D5-BDB4-4A78-A515-47DAE63DE2F4}">
      <dgm:prSet/>
      <dgm:spPr/>
      <dgm:t>
        <a:bodyPr/>
        <a:lstStyle/>
        <a:p>
          <a:endParaRPr lang="en-US"/>
        </a:p>
      </dgm:t>
    </dgm:pt>
    <dgm:pt modelId="{2902AE7C-2DE0-499B-9DE4-ECFDC7AC5386}" type="pres">
      <dgm:prSet presAssocID="{207771D1-F224-4536-84EC-224402640C6C}" presName="root" presStyleCnt="0">
        <dgm:presLayoutVars>
          <dgm:dir/>
          <dgm:resizeHandles val="exact"/>
        </dgm:presLayoutVars>
      </dgm:prSet>
      <dgm:spPr/>
    </dgm:pt>
    <dgm:pt modelId="{01C682A0-5D1B-4AFD-8101-6DE0A4321584}" type="pres">
      <dgm:prSet presAssocID="{20F25389-EDC7-EB4F-8085-D1503E09D9A1}" presName="compNode" presStyleCnt="0"/>
      <dgm:spPr/>
    </dgm:pt>
    <dgm:pt modelId="{087BDA1A-63F6-465E-964B-ED607529EF54}" type="pres">
      <dgm:prSet presAssocID="{20F25389-EDC7-EB4F-8085-D1503E09D9A1}" presName="bgRect" presStyleLbl="bgShp" presStyleIdx="0" presStyleCnt="4"/>
      <dgm:spPr/>
    </dgm:pt>
    <dgm:pt modelId="{EBC0B4D5-CC52-4CB2-A3C7-06A9F2405B66}" type="pres">
      <dgm:prSet presAssocID="{20F25389-EDC7-EB4F-8085-D1503E09D9A1}" presName="iconRect" presStyleLbl="node1" presStyleIdx="0" presStyleCnt="4" custScaleX="105742" custScaleY="105742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ED221876-E74E-4A81-A8E0-4490E95C186B}" type="pres">
      <dgm:prSet presAssocID="{20F25389-EDC7-EB4F-8085-D1503E09D9A1}" presName="spaceRect" presStyleCnt="0"/>
      <dgm:spPr/>
    </dgm:pt>
    <dgm:pt modelId="{CBC27793-DD85-4E7A-A94C-5F928BF84BAF}" type="pres">
      <dgm:prSet presAssocID="{20F25389-EDC7-EB4F-8085-D1503E09D9A1}" presName="parTx" presStyleLbl="revTx" presStyleIdx="0" presStyleCnt="6" custScaleX="176427" custLinFactNeighborX="22553" custLinFactNeighborY="2308">
        <dgm:presLayoutVars>
          <dgm:chMax val="0"/>
          <dgm:chPref val="0"/>
        </dgm:presLayoutVars>
      </dgm:prSet>
      <dgm:spPr/>
    </dgm:pt>
    <dgm:pt modelId="{A9AE158A-7E58-4AD0-A22F-274EF6A0DFD5}" type="pres">
      <dgm:prSet presAssocID="{20F25389-EDC7-EB4F-8085-D1503E09D9A1}" presName="desTx" presStyleLbl="revTx" presStyleIdx="1" presStyleCnt="6">
        <dgm:presLayoutVars/>
      </dgm:prSet>
      <dgm:spPr/>
    </dgm:pt>
    <dgm:pt modelId="{236A1D72-BAF0-4EC2-BE91-66154F10A83B}" type="pres">
      <dgm:prSet presAssocID="{4329E241-185D-7446-BBF0-4936F4FE7B36}" presName="sibTrans" presStyleCnt="0"/>
      <dgm:spPr/>
    </dgm:pt>
    <dgm:pt modelId="{132A18CB-1232-1544-AC4B-8319F2102817}" type="pres">
      <dgm:prSet presAssocID="{43DD98C3-AD3F-6043-B1DB-ABB000B21F16}" presName="compNode" presStyleCnt="0"/>
      <dgm:spPr/>
    </dgm:pt>
    <dgm:pt modelId="{CF4259AA-DF19-B245-8E1D-4197A563B525}" type="pres">
      <dgm:prSet presAssocID="{43DD98C3-AD3F-6043-B1DB-ABB000B21F16}" presName="bgRect" presStyleLbl="bgShp" presStyleIdx="1" presStyleCnt="4"/>
      <dgm:spPr/>
    </dgm:pt>
    <dgm:pt modelId="{57DE5612-D3E0-A84F-8FFE-B18837E3E182}" type="pres">
      <dgm:prSet presAssocID="{43DD98C3-AD3F-6043-B1DB-ABB000B21F16}" presName="iconRect" presStyleLbl="node1" presStyleIdx="1" presStyleCnt="4" custScaleX="105742" custScaleY="105742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2A6417D-FC00-FA4E-BD03-7B57593EC84C}" type="pres">
      <dgm:prSet presAssocID="{43DD98C3-AD3F-6043-B1DB-ABB000B21F16}" presName="spaceRect" presStyleCnt="0"/>
      <dgm:spPr/>
    </dgm:pt>
    <dgm:pt modelId="{86E77BD8-CF04-AA45-8965-D4B5B4F7A446}" type="pres">
      <dgm:prSet presAssocID="{43DD98C3-AD3F-6043-B1DB-ABB000B21F16}" presName="parTx" presStyleLbl="revTx" presStyleIdx="2" presStyleCnt="6">
        <dgm:presLayoutVars>
          <dgm:chMax val="0"/>
          <dgm:chPref val="0"/>
        </dgm:presLayoutVars>
      </dgm:prSet>
      <dgm:spPr/>
    </dgm:pt>
    <dgm:pt modelId="{84924201-703D-DE43-91B9-B599FC706C4F}" type="pres">
      <dgm:prSet presAssocID="{43DD98C3-AD3F-6043-B1DB-ABB000B21F16}" presName="desTx" presStyleLbl="revTx" presStyleIdx="3" presStyleCnt="6">
        <dgm:presLayoutVars/>
      </dgm:prSet>
      <dgm:spPr/>
    </dgm:pt>
    <dgm:pt modelId="{82C14E5C-A813-7F49-97B1-56EE1ED42AE9}" type="pres">
      <dgm:prSet presAssocID="{0216B533-BDD3-3D4A-892E-1561703F9E77}" presName="sibTrans" presStyleCnt="0"/>
      <dgm:spPr/>
    </dgm:pt>
    <dgm:pt modelId="{88177B6D-CEAE-48EE-88F1-3A074BDC237E}" type="pres">
      <dgm:prSet presAssocID="{4B23A09B-2FEC-4DF0-910C-3218BD1D4F2B}" presName="compNode" presStyleCnt="0"/>
      <dgm:spPr/>
    </dgm:pt>
    <dgm:pt modelId="{E2731D6D-3E53-4251-8078-557E7D173271}" type="pres">
      <dgm:prSet presAssocID="{4B23A09B-2FEC-4DF0-910C-3218BD1D4F2B}" presName="bgRect" presStyleLbl="bgShp" presStyleIdx="2" presStyleCnt="4"/>
      <dgm:spPr/>
    </dgm:pt>
    <dgm:pt modelId="{BAF483EC-B430-4CA3-8B0F-1BF69912CB63}" type="pres">
      <dgm:prSet presAssocID="{4B23A09B-2FEC-4DF0-910C-3218BD1D4F2B}" presName="iconRect" presStyleLbl="node1" presStyleIdx="2" presStyleCnt="4" custScaleX="105742" custScaleY="105742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A78A47-8DC4-467B-B281-35856E884604}" type="pres">
      <dgm:prSet presAssocID="{4B23A09B-2FEC-4DF0-910C-3218BD1D4F2B}" presName="spaceRect" presStyleCnt="0"/>
      <dgm:spPr/>
    </dgm:pt>
    <dgm:pt modelId="{B88193F8-4929-4F9F-BDE3-8FD4ECA108F5}" type="pres">
      <dgm:prSet presAssocID="{4B23A09B-2FEC-4DF0-910C-3218BD1D4F2B}" presName="parTx" presStyleLbl="revTx" presStyleIdx="4" presStyleCnt="6">
        <dgm:presLayoutVars>
          <dgm:chMax val="0"/>
          <dgm:chPref val="0"/>
        </dgm:presLayoutVars>
      </dgm:prSet>
      <dgm:spPr/>
    </dgm:pt>
    <dgm:pt modelId="{F0AF7357-0516-9943-A9D0-17D1019D3283}" type="pres">
      <dgm:prSet presAssocID="{272BCC51-C082-4CCE-9A8E-AD384D7F3CC0}" presName="sibTrans" presStyleCnt="0"/>
      <dgm:spPr/>
    </dgm:pt>
    <dgm:pt modelId="{F198C028-7593-084A-8C1B-D675DA7BF9D6}" type="pres">
      <dgm:prSet presAssocID="{2FA62CF3-AAC8-FD49-94A0-594891352EF5}" presName="compNode" presStyleCnt="0"/>
      <dgm:spPr/>
    </dgm:pt>
    <dgm:pt modelId="{7C511823-E76C-464A-B8E9-C98A613CE67F}" type="pres">
      <dgm:prSet presAssocID="{2FA62CF3-AAC8-FD49-94A0-594891352EF5}" presName="bgRect" presStyleLbl="bgShp" presStyleIdx="3" presStyleCnt="4"/>
      <dgm:spPr/>
    </dgm:pt>
    <dgm:pt modelId="{833329A7-8D7C-7143-921E-51603AED24B6}" type="pres">
      <dgm:prSet presAssocID="{2FA62CF3-AAC8-FD49-94A0-594891352EF5}" presName="iconRect" presStyleLbl="node1" presStyleIdx="3" presStyleCnt="4" custScaleX="105742" custScaleY="105742" custLinFactNeighborX="6266" custLinFactNeighborY="-8226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A4C03229-0501-E747-938B-3687DC423CEA}" type="pres">
      <dgm:prSet presAssocID="{2FA62CF3-AAC8-FD49-94A0-594891352EF5}" presName="spaceRect" presStyleCnt="0"/>
      <dgm:spPr/>
    </dgm:pt>
    <dgm:pt modelId="{0E2DA271-0FAD-CC45-B9BE-30A2381467F3}" type="pres">
      <dgm:prSet presAssocID="{2FA62CF3-AAC8-FD49-94A0-594891352EF5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BEBC109-88FD-6848-B803-B8E1794518B4}" type="presOf" srcId="{43DD98C3-AD3F-6043-B1DB-ABB000B21F16}" destId="{86E77BD8-CF04-AA45-8965-D4B5B4F7A446}" srcOrd="0" destOrd="0" presId="urn:microsoft.com/office/officeart/2018/2/layout/IconVerticalSolidList"/>
    <dgm:cxn modelId="{0F58F012-F4DE-AE41-A41D-D356E763A82E}" type="presOf" srcId="{20F25389-EDC7-EB4F-8085-D1503E09D9A1}" destId="{CBC27793-DD85-4E7A-A94C-5F928BF84BAF}" srcOrd="0" destOrd="0" presId="urn:microsoft.com/office/officeart/2018/2/layout/IconVerticalSolidList"/>
    <dgm:cxn modelId="{8F93A738-E441-EB48-857B-52BDAD074B38}" srcId="{207771D1-F224-4536-84EC-224402640C6C}" destId="{2FA62CF3-AAC8-FD49-94A0-594891352EF5}" srcOrd="3" destOrd="0" parTransId="{F174ACD0-7556-8146-87FF-0871CDFF983D}" sibTransId="{6D9DD776-C911-5C44-ABE2-CC7317A8A80F}"/>
    <dgm:cxn modelId="{10FFB06B-85CB-5E44-8073-4D85C5F8D263}" srcId="{43DD98C3-AD3F-6043-B1DB-ABB000B21F16}" destId="{6F51D77A-4ADC-094E-98D8-FC527D3EB402}" srcOrd="0" destOrd="0" parTransId="{2DD54B2E-11EC-5649-9543-F3D62D118219}" sibTransId="{169F3067-BC9F-2444-B02D-BC0965628953}"/>
    <dgm:cxn modelId="{73CA6B9C-0C94-0E4E-8679-FA4DC3C1516A}" srcId="{207771D1-F224-4536-84EC-224402640C6C}" destId="{43DD98C3-AD3F-6043-B1DB-ABB000B21F16}" srcOrd="1" destOrd="0" parTransId="{99A4D7F7-6148-7845-9F49-DB300A9329BD}" sibTransId="{0216B533-BDD3-3D4A-892E-1561703F9E77}"/>
    <dgm:cxn modelId="{B8536DBA-AAB7-6A4C-8167-17461ED0E9F6}" type="presOf" srcId="{4B23A09B-2FEC-4DF0-910C-3218BD1D4F2B}" destId="{B88193F8-4929-4F9F-BDE3-8FD4ECA108F5}" srcOrd="0" destOrd="0" presId="urn:microsoft.com/office/officeart/2018/2/layout/IconVerticalSolidList"/>
    <dgm:cxn modelId="{ADE70DC8-B512-476A-BEEE-302D7A9D58A0}" type="presOf" srcId="{207771D1-F224-4536-84EC-224402640C6C}" destId="{2902AE7C-2DE0-499B-9DE4-ECFDC7AC5386}" srcOrd="0" destOrd="0" presId="urn:microsoft.com/office/officeart/2018/2/layout/IconVerticalSolidList"/>
    <dgm:cxn modelId="{5F0FE5C9-1CC6-40A8-A064-784A42405115}" srcId="{20F25389-EDC7-EB4F-8085-D1503E09D9A1}" destId="{59FB5FC4-FBEC-4835-951A-365EE30DD4F2}" srcOrd="0" destOrd="0" parTransId="{0A264123-1899-45B8-BFB5-D6FC238EBF08}" sibTransId="{1BFA0F95-19D2-4C36-AEDC-D7AA3AA32719}"/>
    <dgm:cxn modelId="{3DCEF7D5-BDB4-4A78-A515-47DAE63DE2F4}" srcId="{207771D1-F224-4536-84EC-224402640C6C}" destId="{4B23A09B-2FEC-4DF0-910C-3218BD1D4F2B}" srcOrd="2" destOrd="0" parTransId="{7F897924-F451-4933-923E-7064E71BEEFD}" sibTransId="{272BCC51-C082-4CCE-9A8E-AD384D7F3CC0}"/>
    <dgm:cxn modelId="{F0ACDCD8-370C-4C41-938C-9CE5B96D46FC}" type="presOf" srcId="{6F51D77A-4ADC-094E-98D8-FC527D3EB402}" destId="{84924201-703D-DE43-91B9-B599FC706C4F}" srcOrd="0" destOrd="0" presId="urn:microsoft.com/office/officeart/2018/2/layout/IconVerticalSolidList"/>
    <dgm:cxn modelId="{74B063F2-7892-BD47-8918-89AA607D8502}" type="presOf" srcId="{59FB5FC4-FBEC-4835-951A-365EE30DD4F2}" destId="{A9AE158A-7E58-4AD0-A22F-274EF6A0DFD5}" srcOrd="0" destOrd="0" presId="urn:microsoft.com/office/officeart/2018/2/layout/IconVerticalSolidList"/>
    <dgm:cxn modelId="{A3250BF6-2973-A748-95E0-FBF8AE2021DC}" type="presOf" srcId="{2FA62CF3-AAC8-FD49-94A0-594891352EF5}" destId="{0E2DA271-0FAD-CC45-B9BE-30A2381467F3}" srcOrd="0" destOrd="0" presId="urn:microsoft.com/office/officeart/2018/2/layout/IconVerticalSolidList"/>
    <dgm:cxn modelId="{0C268DFC-C4B6-854E-8C41-B01EE21F6B8E}" srcId="{207771D1-F224-4536-84EC-224402640C6C}" destId="{20F25389-EDC7-EB4F-8085-D1503E09D9A1}" srcOrd="0" destOrd="0" parTransId="{1CD22C13-C9DC-FC42-8AB1-D54E1AD3F5A1}" sibTransId="{4329E241-185D-7446-BBF0-4936F4FE7B36}"/>
    <dgm:cxn modelId="{2232FE87-04B8-FD42-8188-65DCCE1E642B}" type="presParOf" srcId="{2902AE7C-2DE0-499B-9DE4-ECFDC7AC5386}" destId="{01C682A0-5D1B-4AFD-8101-6DE0A4321584}" srcOrd="0" destOrd="0" presId="urn:microsoft.com/office/officeart/2018/2/layout/IconVerticalSolidList"/>
    <dgm:cxn modelId="{A8B876E2-5E11-A342-A1BB-B2BEEF731190}" type="presParOf" srcId="{01C682A0-5D1B-4AFD-8101-6DE0A4321584}" destId="{087BDA1A-63F6-465E-964B-ED607529EF54}" srcOrd="0" destOrd="0" presId="urn:microsoft.com/office/officeart/2018/2/layout/IconVerticalSolidList"/>
    <dgm:cxn modelId="{16A95E28-852D-B348-92A1-C3A2E30BD1D9}" type="presParOf" srcId="{01C682A0-5D1B-4AFD-8101-6DE0A4321584}" destId="{EBC0B4D5-CC52-4CB2-A3C7-06A9F2405B66}" srcOrd="1" destOrd="0" presId="urn:microsoft.com/office/officeart/2018/2/layout/IconVerticalSolidList"/>
    <dgm:cxn modelId="{1BAA52D3-A972-F844-85C0-0A94270BCD3B}" type="presParOf" srcId="{01C682A0-5D1B-4AFD-8101-6DE0A4321584}" destId="{ED221876-E74E-4A81-A8E0-4490E95C186B}" srcOrd="2" destOrd="0" presId="urn:microsoft.com/office/officeart/2018/2/layout/IconVerticalSolidList"/>
    <dgm:cxn modelId="{646CEFC8-0E00-E246-BD0B-FD7495F8D4ED}" type="presParOf" srcId="{01C682A0-5D1B-4AFD-8101-6DE0A4321584}" destId="{CBC27793-DD85-4E7A-A94C-5F928BF84BAF}" srcOrd="3" destOrd="0" presId="urn:microsoft.com/office/officeart/2018/2/layout/IconVerticalSolidList"/>
    <dgm:cxn modelId="{A0C64126-0DF9-0849-AE4F-BDA812405C99}" type="presParOf" srcId="{01C682A0-5D1B-4AFD-8101-6DE0A4321584}" destId="{A9AE158A-7E58-4AD0-A22F-274EF6A0DFD5}" srcOrd="4" destOrd="0" presId="urn:microsoft.com/office/officeart/2018/2/layout/IconVerticalSolidList"/>
    <dgm:cxn modelId="{40373F83-C1E7-764B-89CE-E22B7BAFF19D}" type="presParOf" srcId="{2902AE7C-2DE0-499B-9DE4-ECFDC7AC5386}" destId="{236A1D72-BAF0-4EC2-BE91-66154F10A83B}" srcOrd="1" destOrd="0" presId="urn:microsoft.com/office/officeart/2018/2/layout/IconVerticalSolidList"/>
    <dgm:cxn modelId="{06CA0083-B739-D043-81EF-65029ECD4376}" type="presParOf" srcId="{2902AE7C-2DE0-499B-9DE4-ECFDC7AC5386}" destId="{132A18CB-1232-1544-AC4B-8319F2102817}" srcOrd="2" destOrd="0" presId="urn:microsoft.com/office/officeart/2018/2/layout/IconVerticalSolidList"/>
    <dgm:cxn modelId="{E4785847-8DB6-D64F-8EC8-91E396090403}" type="presParOf" srcId="{132A18CB-1232-1544-AC4B-8319F2102817}" destId="{CF4259AA-DF19-B245-8E1D-4197A563B525}" srcOrd="0" destOrd="0" presId="urn:microsoft.com/office/officeart/2018/2/layout/IconVerticalSolidList"/>
    <dgm:cxn modelId="{73F801AB-B1CA-ED48-B258-ADA4CACE9AD5}" type="presParOf" srcId="{132A18CB-1232-1544-AC4B-8319F2102817}" destId="{57DE5612-D3E0-A84F-8FFE-B18837E3E182}" srcOrd="1" destOrd="0" presId="urn:microsoft.com/office/officeart/2018/2/layout/IconVerticalSolidList"/>
    <dgm:cxn modelId="{30244097-B405-6C40-9EF3-23716C315F11}" type="presParOf" srcId="{132A18CB-1232-1544-AC4B-8319F2102817}" destId="{E2A6417D-FC00-FA4E-BD03-7B57593EC84C}" srcOrd="2" destOrd="0" presId="urn:microsoft.com/office/officeart/2018/2/layout/IconVerticalSolidList"/>
    <dgm:cxn modelId="{DECE2D78-087B-A24C-94A6-B213EC7EF728}" type="presParOf" srcId="{132A18CB-1232-1544-AC4B-8319F2102817}" destId="{86E77BD8-CF04-AA45-8965-D4B5B4F7A446}" srcOrd="3" destOrd="0" presId="urn:microsoft.com/office/officeart/2018/2/layout/IconVerticalSolidList"/>
    <dgm:cxn modelId="{FC5A2CE6-5AC2-7C4A-962C-2597BDF04C8B}" type="presParOf" srcId="{132A18CB-1232-1544-AC4B-8319F2102817}" destId="{84924201-703D-DE43-91B9-B599FC706C4F}" srcOrd="4" destOrd="0" presId="urn:microsoft.com/office/officeart/2018/2/layout/IconVerticalSolidList"/>
    <dgm:cxn modelId="{E0F9CCE4-4110-BE4F-B896-56671AE293C2}" type="presParOf" srcId="{2902AE7C-2DE0-499B-9DE4-ECFDC7AC5386}" destId="{82C14E5C-A813-7F49-97B1-56EE1ED42AE9}" srcOrd="3" destOrd="0" presId="urn:microsoft.com/office/officeart/2018/2/layout/IconVerticalSolidList"/>
    <dgm:cxn modelId="{DF41CA6B-C961-0447-AE9F-9502F4440DBC}" type="presParOf" srcId="{2902AE7C-2DE0-499B-9DE4-ECFDC7AC5386}" destId="{88177B6D-CEAE-48EE-88F1-3A074BDC237E}" srcOrd="4" destOrd="0" presId="urn:microsoft.com/office/officeart/2018/2/layout/IconVerticalSolidList"/>
    <dgm:cxn modelId="{F9B6F397-17A7-FE44-8F4A-2426CFB5B4E1}" type="presParOf" srcId="{88177B6D-CEAE-48EE-88F1-3A074BDC237E}" destId="{E2731D6D-3E53-4251-8078-557E7D173271}" srcOrd="0" destOrd="0" presId="urn:microsoft.com/office/officeart/2018/2/layout/IconVerticalSolidList"/>
    <dgm:cxn modelId="{4D53EEC1-B202-A144-8134-D62A96A4C226}" type="presParOf" srcId="{88177B6D-CEAE-48EE-88F1-3A074BDC237E}" destId="{BAF483EC-B430-4CA3-8B0F-1BF69912CB63}" srcOrd="1" destOrd="0" presId="urn:microsoft.com/office/officeart/2018/2/layout/IconVerticalSolidList"/>
    <dgm:cxn modelId="{F3AD6B0F-9B48-5645-BCCB-A891BAE526CD}" type="presParOf" srcId="{88177B6D-CEAE-48EE-88F1-3A074BDC237E}" destId="{2DA78A47-8DC4-467B-B281-35856E884604}" srcOrd="2" destOrd="0" presId="urn:microsoft.com/office/officeart/2018/2/layout/IconVerticalSolidList"/>
    <dgm:cxn modelId="{89CD67DD-55BF-9A4F-8D18-B6FDDC13F3CA}" type="presParOf" srcId="{88177B6D-CEAE-48EE-88F1-3A074BDC237E}" destId="{B88193F8-4929-4F9F-BDE3-8FD4ECA108F5}" srcOrd="3" destOrd="0" presId="urn:microsoft.com/office/officeart/2018/2/layout/IconVerticalSolidList"/>
    <dgm:cxn modelId="{6412BA30-26A9-1B47-A302-8D8EFABD5173}" type="presParOf" srcId="{2902AE7C-2DE0-499B-9DE4-ECFDC7AC5386}" destId="{F0AF7357-0516-9943-A9D0-17D1019D3283}" srcOrd="5" destOrd="0" presId="urn:microsoft.com/office/officeart/2018/2/layout/IconVerticalSolidList"/>
    <dgm:cxn modelId="{847380A4-A68B-814C-B44A-A55ABCF59837}" type="presParOf" srcId="{2902AE7C-2DE0-499B-9DE4-ECFDC7AC5386}" destId="{F198C028-7593-084A-8C1B-D675DA7BF9D6}" srcOrd="6" destOrd="0" presId="urn:microsoft.com/office/officeart/2018/2/layout/IconVerticalSolidList"/>
    <dgm:cxn modelId="{4F39D14F-847E-594E-A2D8-E5A9A8EC6AA2}" type="presParOf" srcId="{F198C028-7593-084A-8C1B-D675DA7BF9D6}" destId="{7C511823-E76C-464A-B8E9-C98A613CE67F}" srcOrd="0" destOrd="0" presId="urn:microsoft.com/office/officeart/2018/2/layout/IconVerticalSolidList"/>
    <dgm:cxn modelId="{6AB4CB84-3B0A-2D4C-AF30-083C7933068B}" type="presParOf" srcId="{F198C028-7593-084A-8C1B-D675DA7BF9D6}" destId="{833329A7-8D7C-7143-921E-51603AED24B6}" srcOrd="1" destOrd="0" presId="urn:microsoft.com/office/officeart/2018/2/layout/IconVerticalSolidList"/>
    <dgm:cxn modelId="{FC13DB6A-5B9E-F348-A804-7BAA6DBBD69F}" type="presParOf" srcId="{F198C028-7593-084A-8C1B-D675DA7BF9D6}" destId="{A4C03229-0501-E747-938B-3687DC423CEA}" srcOrd="2" destOrd="0" presId="urn:microsoft.com/office/officeart/2018/2/layout/IconVerticalSolidList"/>
    <dgm:cxn modelId="{58A6570F-4E9A-014D-AFE2-A4206B582DC3}" type="presParOf" srcId="{F198C028-7593-084A-8C1B-D675DA7BF9D6}" destId="{0E2DA271-0FAD-CC45-B9BE-30A2381467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771D1-F224-4536-84EC-224402640C6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A62CF3-AAC8-FD49-94A0-594891352EF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dirty="0"/>
            <a:t>Preparazione</a:t>
          </a:r>
          <a:r>
            <a:rPr lang="it-IT" sz="1800" baseline="0" dirty="0"/>
            <a:t> V Edizione: </a:t>
          </a:r>
          <a:r>
            <a:rPr lang="it-IT" sz="1800" dirty="0">
              <a:solidFill>
                <a:schemeClr val="tx1"/>
              </a:solidFill>
            </a:rPr>
            <a:t>nuove idee e possibili sinergie </a:t>
          </a:r>
          <a:endParaRPr lang="it-IT" sz="1800" dirty="0"/>
        </a:p>
      </dgm:t>
    </dgm:pt>
    <dgm:pt modelId="{F174ACD0-7556-8146-87FF-0871CDFF983D}" type="parTrans" cxnId="{8F93A738-E441-EB48-857B-52BDAD074B38}">
      <dgm:prSet/>
      <dgm:spPr/>
      <dgm:t>
        <a:bodyPr/>
        <a:lstStyle/>
        <a:p>
          <a:endParaRPr lang="it-IT"/>
        </a:p>
      </dgm:t>
    </dgm:pt>
    <dgm:pt modelId="{6D9DD776-C911-5C44-ABE2-CC7317A8A80F}" type="sibTrans" cxnId="{8F93A738-E441-EB48-857B-52BDAD074B38}">
      <dgm:prSet/>
      <dgm:spPr/>
      <dgm:t>
        <a:bodyPr/>
        <a:lstStyle/>
        <a:p>
          <a:endParaRPr lang="it-IT"/>
        </a:p>
      </dgm:t>
    </dgm:pt>
    <dgm:pt modelId="{43DD98C3-AD3F-6043-B1DB-ABB000B21F1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dirty="0"/>
            <a:t>Analisi dei Questionari in corso con 3.500 risposte.</a:t>
          </a:r>
        </a:p>
      </dgm:t>
    </dgm:pt>
    <dgm:pt modelId="{99A4D7F7-6148-7845-9F49-DB300A9329BD}" type="parTrans" cxnId="{73CA6B9C-0C94-0E4E-8679-FA4DC3C1516A}">
      <dgm:prSet/>
      <dgm:spPr/>
      <dgm:t>
        <a:bodyPr/>
        <a:lstStyle/>
        <a:p>
          <a:endParaRPr lang="it-IT"/>
        </a:p>
      </dgm:t>
    </dgm:pt>
    <dgm:pt modelId="{0216B533-BDD3-3D4A-892E-1561703F9E77}" type="sibTrans" cxnId="{73CA6B9C-0C94-0E4E-8679-FA4DC3C1516A}">
      <dgm:prSet/>
      <dgm:spPr/>
      <dgm:t>
        <a:bodyPr/>
        <a:lstStyle/>
        <a:p>
          <a:endParaRPr lang="it-IT"/>
        </a:p>
      </dgm:t>
    </dgm:pt>
    <dgm:pt modelId="{20F25389-EDC7-EB4F-8085-D1503E09D9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dirty="0"/>
            <a:t>24 studenti - Master LNGS 23-26 giugno </a:t>
          </a:r>
        </a:p>
        <a:p>
          <a:pPr>
            <a:lnSpc>
              <a:spcPct val="100000"/>
            </a:lnSpc>
          </a:pPr>
          <a:r>
            <a:rPr lang="it-IT" sz="1800" dirty="0"/>
            <a:t>30 studenti - Master CERN 1-5 settembre</a:t>
          </a:r>
          <a:endParaRPr lang="it-IT" sz="1800" dirty="0">
            <a:solidFill>
              <a:schemeClr val="tx1"/>
            </a:solidFill>
          </a:endParaRPr>
        </a:p>
      </dgm:t>
    </dgm:pt>
    <dgm:pt modelId="{1CD22C13-C9DC-FC42-8AB1-D54E1AD3F5A1}" type="parTrans" cxnId="{0C268DFC-C4B6-854E-8C41-B01EE21F6B8E}">
      <dgm:prSet/>
      <dgm:spPr/>
      <dgm:t>
        <a:bodyPr/>
        <a:lstStyle/>
        <a:p>
          <a:endParaRPr lang="it-IT"/>
        </a:p>
      </dgm:t>
    </dgm:pt>
    <dgm:pt modelId="{4329E241-185D-7446-BBF0-4936F4FE7B36}" type="sibTrans" cxnId="{0C268DFC-C4B6-854E-8C41-B01EE21F6B8E}">
      <dgm:prSet/>
      <dgm:spPr/>
      <dgm:t>
        <a:bodyPr/>
        <a:lstStyle/>
        <a:p>
          <a:endParaRPr lang="it-IT"/>
        </a:p>
      </dgm:t>
    </dgm:pt>
    <dgm:pt modelId="{6F51D77A-4ADC-094E-98D8-FC527D3EB402}">
      <dgm:prSet/>
      <dgm:spPr/>
      <dgm:t>
        <a:bodyPr/>
        <a:lstStyle/>
        <a:p>
          <a:pPr>
            <a:lnSpc>
              <a:spcPct val="100000"/>
            </a:lnSpc>
          </a:pPr>
          <a:endParaRPr lang="it-IT" dirty="0"/>
        </a:p>
      </dgm:t>
    </dgm:pt>
    <dgm:pt modelId="{2DD54B2E-11EC-5649-9543-F3D62D118219}" type="parTrans" cxnId="{10FFB06B-85CB-5E44-8073-4D85C5F8D263}">
      <dgm:prSet/>
      <dgm:spPr/>
      <dgm:t>
        <a:bodyPr/>
        <a:lstStyle/>
        <a:p>
          <a:endParaRPr lang="it-IT"/>
        </a:p>
      </dgm:t>
    </dgm:pt>
    <dgm:pt modelId="{169F3067-BC9F-2444-B02D-BC0965628953}" type="sibTrans" cxnId="{10FFB06B-85CB-5E44-8073-4D85C5F8D263}">
      <dgm:prSet/>
      <dgm:spPr/>
      <dgm:t>
        <a:bodyPr/>
        <a:lstStyle/>
        <a:p>
          <a:endParaRPr lang="it-IT"/>
        </a:p>
      </dgm:t>
    </dgm:pt>
    <dgm:pt modelId="{59FB5FC4-FBEC-4835-951A-365EE30DD4F2}">
      <dgm:prSet/>
      <dgm:spPr/>
      <dgm:t>
        <a:bodyPr/>
        <a:lstStyle/>
        <a:p>
          <a:pPr>
            <a:lnSpc>
              <a:spcPct val="100000"/>
            </a:lnSpc>
          </a:pPr>
          <a:endParaRPr lang="it-IT" dirty="0"/>
        </a:p>
      </dgm:t>
    </dgm:pt>
    <dgm:pt modelId="{0A264123-1899-45B8-BFB5-D6FC238EBF08}" type="parTrans" cxnId="{5F0FE5C9-1CC6-40A8-A064-784A42405115}">
      <dgm:prSet/>
      <dgm:spPr/>
      <dgm:t>
        <a:bodyPr/>
        <a:lstStyle/>
        <a:p>
          <a:endParaRPr lang="it-IT"/>
        </a:p>
      </dgm:t>
    </dgm:pt>
    <dgm:pt modelId="{1BFA0F95-19D2-4C36-AEDC-D7AA3AA32719}" type="sibTrans" cxnId="{5F0FE5C9-1CC6-40A8-A064-784A42405115}">
      <dgm:prSet/>
      <dgm:spPr/>
      <dgm:t>
        <a:bodyPr/>
        <a:lstStyle/>
        <a:p>
          <a:endParaRPr lang="it-IT"/>
        </a:p>
      </dgm:t>
    </dgm:pt>
    <dgm:pt modelId="{4B23A09B-2FEC-4DF0-910C-3218BD1D4F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000" noProof="0" dirty="0"/>
            <a:t>Budget 2024</a:t>
          </a:r>
          <a:endParaRPr lang="it-IT" sz="2000" noProof="0" dirty="0">
            <a:solidFill>
              <a:schemeClr val="tx1"/>
            </a:solidFill>
          </a:endParaRPr>
        </a:p>
      </dgm:t>
    </dgm:pt>
    <dgm:pt modelId="{272BCC51-C082-4CCE-9A8E-AD384D7F3CC0}" type="sibTrans" cxnId="{3DCEF7D5-BDB4-4A78-A515-47DAE63DE2F4}">
      <dgm:prSet/>
      <dgm:spPr/>
      <dgm:t>
        <a:bodyPr/>
        <a:lstStyle/>
        <a:p>
          <a:endParaRPr lang="en-US"/>
        </a:p>
      </dgm:t>
    </dgm:pt>
    <dgm:pt modelId="{7F897924-F451-4933-923E-7064E71BEEFD}" type="parTrans" cxnId="{3DCEF7D5-BDB4-4A78-A515-47DAE63DE2F4}">
      <dgm:prSet/>
      <dgm:spPr/>
      <dgm:t>
        <a:bodyPr/>
        <a:lstStyle/>
        <a:p>
          <a:endParaRPr lang="en-US"/>
        </a:p>
      </dgm:t>
    </dgm:pt>
    <dgm:pt modelId="{8291DEC7-6A50-A145-9BEC-9E86CD6E94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CC3M: 75 k€</a:t>
          </a:r>
        </a:p>
      </dgm:t>
    </dgm:pt>
    <dgm:pt modelId="{35ACC79A-DE74-9D4E-B8D5-33389C983BB5}" type="parTrans" cxnId="{E07240A1-41F4-9841-A18C-FC495EF1AADB}">
      <dgm:prSet/>
      <dgm:spPr/>
      <dgm:t>
        <a:bodyPr/>
        <a:lstStyle/>
        <a:p>
          <a:endParaRPr lang="it-IT"/>
        </a:p>
      </dgm:t>
    </dgm:pt>
    <dgm:pt modelId="{814A1D56-6D3A-D34D-9A74-EF3FE5946B64}" type="sibTrans" cxnId="{E07240A1-41F4-9841-A18C-FC495EF1AADB}">
      <dgm:prSet/>
      <dgm:spPr/>
      <dgm:t>
        <a:bodyPr/>
        <a:lstStyle/>
        <a:p>
          <a:endParaRPr lang="it-IT"/>
        </a:p>
      </dgm:t>
    </dgm:pt>
    <dgm:pt modelId="{0D04D078-80F2-F14C-AF63-291A406CB01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FE: 35 k€ (FE/CC3M=47%)</a:t>
          </a:r>
        </a:p>
      </dgm:t>
    </dgm:pt>
    <dgm:pt modelId="{FAA34854-4C73-6946-8A53-CD4EB27A933B}" type="parTrans" cxnId="{FD787E46-02B3-A74D-B2D8-EAEB605A0AC8}">
      <dgm:prSet/>
      <dgm:spPr/>
      <dgm:t>
        <a:bodyPr/>
        <a:lstStyle/>
        <a:p>
          <a:endParaRPr lang="it-IT"/>
        </a:p>
      </dgm:t>
    </dgm:pt>
    <dgm:pt modelId="{7D24321A-65EF-5347-9473-EAA58BCEA2A5}" type="sibTrans" cxnId="{FD787E46-02B3-A74D-B2D8-EAEB605A0AC8}">
      <dgm:prSet/>
      <dgm:spPr/>
      <dgm:t>
        <a:bodyPr/>
        <a:lstStyle/>
        <a:p>
          <a:endParaRPr lang="it-IT"/>
        </a:p>
      </dgm:t>
    </dgm:pt>
    <dgm:pt modelId="{FEC613DC-E86C-2547-9C77-87BDC156931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Richiesta di 7 k€</a:t>
          </a:r>
        </a:p>
      </dgm:t>
    </dgm:pt>
    <dgm:pt modelId="{5D598340-8333-704D-9027-9ACCD3E7DBD7}" type="parTrans" cxnId="{308914DF-B34F-2F43-897B-B95F0D891E41}">
      <dgm:prSet/>
      <dgm:spPr/>
      <dgm:t>
        <a:bodyPr/>
        <a:lstStyle/>
        <a:p>
          <a:endParaRPr lang="it-IT"/>
        </a:p>
      </dgm:t>
    </dgm:pt>
    <dgm:pt modelId="{E4403F31-D51A-3D4D-B726-BA3516D6976A}" type="sibTrans" cxnId="{308914DF-B34F-2F43-897B-B95F0D891E41}">
      <dgm:prSet/>
      <dgm:spPr/>
      <dgm:t>
        <a:bodyPr/>
        <a:lstStyle/>
        <a:p>
          <a:endParaRPr lang="it-IT"/>
        </a:p>
      </dgm:t>
    </dgm:pt>
    <dgm:pt modelId="{CA1BA52B-A170-E34B-B468-7C6F086117BD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Ringraziamo i 130 ricercatori INFN/associati che contribuiscono al successo del progetto</a:t>
          </a:r>
        </a:p>
      </dgm:t>
    </dgm:pt>
    <dgm:pt modelId="{78777082-1D1F-1E4F-96ED-CC322D9EA6AC}" type="parTrans" cxnId="{1386C439-75C0-1A4B-897B-973E236B8FAF}">
      <dgm:prSet/>
      <dgm:spPr/>
      <dgm:t>
        <a:bodyPr/>
        <a:lstStyle/>
        <a:p>
          <a:endParaRPr lang="it-IT"/>
        </a:p>
      </dgm:t>
    </dgm:pt>
    <dgm:pt modelId="{26BAAEA2-7361-F045-BDBB-21A1E64D22A1}" type="sibTrans" cxnId="{1386C439-75C0-1A4B-897B-973E236B8FAF}">
      <dgm:prSet/>
      <dgm:spPr/>
      <dgm:t>
        <a:bodyPr/>
        <a:lstStyle/>
        <a:p>
          <a:endParaRPr lang="it-IT"/>
        </a:p>
      </dgm:t>
    </dgm:pt>
    <dgm:pt modelId="{2902AE7C-2DE0-499B-9DE4-ECFDC7AC5386}" type="pres">
      <dgm:prSet presAssocID="{207771D1-F224-4536-84EC-224402640C6C}" presName="root" presStyleCnt="0">
        <dgm:presLayoutVars>
          <dgm:dir/>
          <dgm:resizeHandles val="exact"/>
        </dgm:presLayoutVars>
      </dgm:prSet>
      <dgm:spPr/>
    </dgm:pt>
    <dgm:pt modelId="{F207DE36-674F-3348-A2F4-AD25D143AD71}" type="pres">
      <dgm:prSet presAssocID="{CA1BA52B-A170-E34B-B468-7C6F086117BD}" presName="compNode" presStyleCnt="0"/>
      <dgm:spPr/>
    </dgm:pt>
    <dgm:pt modelId="{4514573C-9332-6043-856A-692501A61DB4}" type="pres">
      <dgm:prSet presAssocID="{CA1BA52B-A170-E34B-B468-7C6F086117BD}" presName="bgRect" presStyleLbl="bgShp" presStyleIdx="0" presStyleCnt="5"/>
      <dgm:spPr/>
    </dgm:pt>
    <dgm:pt modelId="{9B04C3DF-16DD-BE42-8CB7-5BA8D8516EE2}" type="pres">
      <dgm:prSet presAssocID="{CA1BA52B-A170-E34B-B468-7C6F086117B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uppo di persone contorno"/>
        </a:ext>
      </dgm:extLst>
    </dgm:pt>
    <dgm:pt modelId="{4FB1ECE8-970D-D248-9F63-0ECFFC59A289}" type="pres">
      <dgm:prSet presAssocID="{CA1BA52B-A170-E34B-B468-7C6F086117BD}" presName="spaceRect" presStyleCnt="0"/>
      <dgm:spPr/>
    </dgm:pt>
    <dgm:pt modelId="{C29E846A-AA98-1443-B07C-6319286B11AF}" type="pres">
      <dgm:prSet presAssocID="{CA1BA52B-A170-E34B-B468-7C6F086117BD}" presName="parTx" presStyleLbl="revTx" presStyleIdx="0" presStyleCnt="8">
        <dgm:presLayoutVars>
          <dgm:chMax val="0"/>
          <dgm:chPref val="0"/>
        </dgm:presLayoutVars>
      </dgm:prSet>
      <dgm:spPr/>
    </dgm:pt>
    <dgm:pt modelId="{48C1940B-B653-A84E-A941-C72757839DA0}" type="pres">
      <dgm:prSet presAssocID="{26BAAEA2-7361-F045-BDBB-21A1E64D22A1}" presName="sibTrans" presStyleCnt="0"/>
      <dgm:spPr/>
    </dgm:pt>
    <dgm:pt modelId="{88177B6D-CEAE-48EE-88F1-3A074BDC237E}" type="pres">
      <dgm:prSet presAssocID="{4B23A09B-2FEC-4DF0-910C-3218BD1D4F2B}" presName="compNode" presStyleCnt="0"/>
      <dgm:spPr/>
    </dgm:pt>
    <dgm:pt modelId="{E2731D6D-3E53-4251-8078-557E7D173271}" type="pres">
      <dgm:prSet presAssocID="{4B23A09B-2FEC-4DF0-910C-3218BD1D4F2B}" presName="bgRect" presStyleLbl="bgShp" presStyleIdx="1" presStyleCnt="5"/>
      <dgm:spPr/>
    </dgm:pt>
    <dgm:pt modelId="{BAF483EC-B430-4CA3-8B0F-1BF69912CB63}" type="pres">
      <dgm:prSet presAssocID="{4B23A09B-2FEC-4DF0-910C-3218BD1D4F2B}" presName="iconRect" presStyleLbl="node1" presStyleIdx="1" presStyleCnt="5" custScaleX="105742" custScaleY="105742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A78A47-8DC4-467B-B281-35856E884604}" type="pres">
      <dgm:prSet presAssocID="{4B23A09B-2FEC-4DF0-910C-3218BD1D4F2B}" presName="spaceRect" presStyleCnt="0"/>
      <dgm:spPr/>
    </dgm:pt>
    <dgm:pt modelId="{B88193F8-4929-4F9F-BDE3-8FD4ECA108F5}" type="pres">
      <dgm:prSet presAssocID="{4B23A09B-2FEC-4DF0-910C-3218BD1D4F2B}" presName="parTx" presStyleLbl="revTx" presStyleIdx="1" presStyleCnt="8">
        <dgm:presLayoutVars>
          <dgm:chMax val="0"/>
          <dgm:chPref val="0"/>
        </dgm:presLayoutVars>
      </dgm:prSet>
      <dgm:spPr/>
    </dgm:pt>
    <dgm:pt modelId="{6B0BD8DB-8C53-5542-89C0-DF070A08F720}" type="pres">
      <dgm:prSet presAssocID="{4B23A09B-2FEC-4DF0-910C-3218BD1D4F2B}" presName="desTx" presStyleLbl="revTx" presStyleIdx="2" presStyleCnt="8" custScaleX="117993" custLinFactNeighborX="-12776" custLinFactNeighborY="-1440">
        <dgm:presLayoutVars/>
      </dgm:prSet>
      <dgm:spPr/>
    </dgm:pt>
    <dgm:pt modelId="{F0AF7357-0516-9943-A9D0-17D1019D3283}" type="pres">
      <dgm:prSet presAssocID="{272BCC51-C082-4CCE-9A8E-AD384D7F3CC0}" presName="sibTrans" presStyleCnt="0"/>
      <dgm:spPr/>
    </dgm:pt>
    <dgm:pt modelId="{01C682A0-5D1B-4AFD-8101-6DE0A4321584}" type="pres">
      <dgm:prSet presAssocID="{20F25389-EDC7-EB4F-8085-D1503E09D9A1}" presName="compNode" presStyleCnt="0"/>
      <dgm:spPr/>
    </dgm:pt>
    <dgm:pt modelId="{087BDA1A-63F6-465E-964B-ED607529EF54}" type="pres">
      <dgm:prSet presAssocID="{20F25389-EDC7-EB4F-8085-D1503E09D9A1}" presName="bgRect" presStyleLbl="bgShp" presStyleIdx="2" presStyleCnt="5"/>
      <dgm:spPr/>
    </dgm:pt>
    <dgm:pt modelId="{EBC0B4D5-CC52-4CB2-A3C7-06A9F2405B66}" type="pres">
      <dgm:prSet presAssocID="{20F25389-EDC7-EB4F-8085-D1503E09D9A1}" presName="iconRect" presStyleLbl="node1" presStyleIdx="2" presStyleCnt="5" custScaleX="105742" custScaleY="105742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ED221876-E74E-4A81-A8E0-4490E95C186B}" type="pres">
      <dgm:prSet presAssocID="{20F25389-EDC7-EB4F-8085-D1503E09D9A1}" presName="spaceRect" presStyleCnt="0"/>
      <dgm:spPr/>
    </dgm:pt>
    <dgm:pt modelId="{CBC27793-DD85-4E7A-A94C-5F928BF84BAF}" type="pres">
      <dgm:prSet presAssocID="{20F25389-EDC7-EB4F-8085-D1503E09D9A1}" presName="parTx" presStyleLbl="revTx" presStyleIdx="3" presStyleCnt="8" custScaleX="165285" custLinFactNeighborX="22553" custLinFactNeighborY="2308">
        <dgm:presLayoutVars>
          <dgm:chMax val="0"/>
          <dgm:chPref val="0"/>
        </dgm:presLayoutVars>
      </dgm:prSet>
      <dgm:spPr/>
    </dgm:pt>
    <dgm:pt modelId="{A9AE158A-7E58-4AD0-A22F-274EF6A0DFD5}" type="pres">
      <dgm:prSet presAssocID="{20F25389-EDC7-EB4F-8085-D1503E09D9A1}" presName="desTx" presStyleLbl="revTx" presStyleIdx="4" presStyleCnt="8">
        <dgm:presLayoutVars/>
      </dgm:prSet>
      <dgm:spPr/>
    </dgm:pt>
    <dgm:pt modelId="{236A1D72-BAF0-4EC2-BE91-66154F10A83B}" type="pres">
      <dgm:prSet presAssocID="{4329E241-185D-7446-BBF0-4936F4FE7B36}" presName="sibTrans" presStyleCnt="0"/>
      <dgm:spPr/>
    </dgm:pt>
    <dgm:pt modelId="{132A18CB-1232-1544-AC4B-8319F2102817}" type="pres">
      <dgm:prSet presAssocID="{43DD98C3-AD3F-6043-B1DB-ABB000B21F16}" presName="compNode" presStyleCnt="0"/>
      <dgm:spPr/>
    </dgm:pt>
    <dgm:pt modelId="{CF4259AA-DF19-B245-8E1D-4197A563B525}" type="pres">
      <dgm:prSet presAssocID="{43DD98C3-AD3F-6043-B1DB-ABB000B21F16}" presName="bgRect" presStyleLbl="bgShp" presStyleIdx="3" presStyleCnt="5"/>
      <dgm:spPr/>
    </dgm:pt>
    <dgm:pt modelId="{57DE5612-D3E0-A84F-8FFE-B18837E3E182}" type="pres">
      <dgm:prSet presAssocID="{43DD98C3-AD3F-6043-B1DB-ABB000B21F16}" presName="iconRect" presStyleLbl="node1" presStyleIdx="3" presStyleCnt="5" custScaleX="105742" custScaleY="105742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2A6417D-FC00-FA4E-BD03-7B57593EC84C}" type="pres">
      <dgm:prSet presAssocID="{43DD98C3-AD3F-6043-B1DB-ABB000B21F16}" presName="spaceRect" presStyleCnt="0"/>
      <dgm:spPr/>
    </dgm:pt>
    <dgm:pt modelId="{86E77BD8-CF04-AA45-8965-D4B5B4F7A446}" type="pres">
      <dgm:prSet presAssocID="{43DD98C3-AD3F-6043-B1DB-ABB000B21F16}" presName="parTx" presStyleLbl="revTx" presStyleIdx="5" presStyleCnt="8" custScaleX="144987" custLinFactNeighborX="12142">
        <dgm:presLayoutVars>
          <dgm:chMax val="0"/>
          <dgm:chPref val="0"/>
        </dgm:presLayoutVars>
      </dgm:prSet>
      <dgm:spPr/>
    </dgm:pt>
    <dgm:pt modelId="{84924201-703D-DE43-91B9-B599FC706C4F}" type="pres">
      <dgm:prSet presAssocID="{43DD98C3-AD3F-6043-B1DB-ABB000B21F16}" presName="desTx" presStyleLbl="revTx" presStyleIdx="6" presStyleCnt="8">
        <dgm:presLayoutVars/>
      </dgm:prSet>
      <dgm:spPr/>
    </dgm:pt>
    <dgm:pt modelId="{82C14E5C-A813-7F49-97B1-56EE1ED42AE9}" type="pres">
      <dgm:prSet presAssocID="{0216B533-BDD3-3D4A-892E-1561703F9E77}" presName="sibTrans" presStyleCnt="0"/>
      <dgm:spPr/>
    </dgm:pt>
    <dgm:pt modelId="{F198C028-7593-084A-8C1B-D675DA7BF9D6}" type="pres">
      <dgm:prSet presAssocID="{2FA62CF3-AAC8-FD49-94A0-594891352EF5}" presName="compNode" presStyleCnt="0"/>
      <dgm:spPr/>
    </dgm:pt>
    <dgm:pt modelId="{7C511823-E76C-464A-B8E9-C98A613CE67F}" type="pres">
      <dgm:prSet presAssocID="{2FA62CF3-AAC8-FD49-94A0-594891352EF5}" presName="bgRect" presStyleLbl="bgShp" presStyleIdx="4" presStyleCnt="5"/>
      <dgm:spPr/>
    </dgm:pt>
    <dgm:pt modelId="{833329A7-8D7C-7143-921E-51603AED24B6}" type="pres">
      <dgm:prSet presAssocID="{2FA62CF3-AAC8-FD49-94A0-594891352EF5}" presName="iconRect" presStyleLbl="node1" presStyleIdx="4" presStyleCnt="5" custScaleX="105742" custScaleY="105742" custLinFactNeighborX="6266" custLinFactNeighborY="-8226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A4C03229-0501-E747-938B-3687DC423CEA}" type="pres">
      <dgm:prSet presAssocID="{2FA62CF3-AAC8-FD49-94A0-594891352EF5}" presName="spaceRect" presStyleCnt="0"/>
      <dgm:spPr/>
    </dgm:pt>
    <dgm:pt modelId="{0E2DA271-0FAD-CC45-B9BE-30A2381467F3}" type="pres">
      <dgm:prSet presAssocID="{2FA62CF3-AAC8-FD49-94A0-594891352EF5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9FA59B08-B5C3-8244-BA2E-5A501A839AD0}" type="presOf" srcId="{FEC613DC-E86C-2547-9C77-87BDC1569311}" destId="{6B0BD8DB-8C53-5542-89C0-DF070A08F720}" srcOrd="0" destOrd="2" presId="urn:microsoft.com/office/officeart/2018/2/layout/IconVerticalSolidList"/>
    <dgm:cxn modelId="{D0C2B51F-976A-2C42-ACC8-E2E48CEF3A94}" type="presOf" srcId="{59FB5FC4-FBEC-4835-951A-365EE30DD4F2}" destId="{A9AE158A-7E58-4AD0-A22F-274EF6A0DFD5}" srcOrd="0" destOrd="0" presId="urn:microsoft.com/office/officeart/2018/2/layout/IconVerticalSolidList"/>
    <dgm:cxn modelId="{D26BBB33-A204-9B44-ABA9-878CC92BB2EA}" type="presOf" srcId="{2FA62CF3-AAC8-FD49-94A0-594891352EF5}" destId="{0E2DA271-0FAD-CC45-B9BE-30A2381467F3}" srcOrd="0" destOrd="0" presId="urn:microsoft.com/office/officeart/2018/2/layout/IconVerticalSolidList"/>
    <dgm:cxn modelId="{FB95C635-1FE2-AD4F-9A5A-223FACFB3A90}" type="presOf" srcId="{43DD98C3-AD3F-6043-B1DB-ABB000B21F16}" destId="{86E77BD8-CF04-AA45-8965-D4B5B4F7A446}" srcOrd="0" destOrd="0" presId="urn:microsoft.com/office/officeart/2018/2/layout/IconVerticalSolidList"/>
    <dgm:cxn modelId="{8F93A738-E441-EB48-857B-52BDAD074B38}" srcId="{207771D1-F224-4536-84EC-224402640C6C}" destId="{2FA62CF3-AAC8-FD49-94A0-594891352EF5}" srcOrd="4" destOrd="0" parTransId="{F174ACD0-7556-8146-87FF-0871CDFF983D}" sibTransId="{6D9DD776-C911-5C44-ABE2-CC7317A8A80F}"/>
    <dgm:cxn modelId="{1386C439-75C0-1A4B-897B-973E236B8FAF}" srcId="{207771D1-F224-4536-84EC-224402640C6C}" destId="{CA1BA52B-A170-E34B-B468-7C6F086117BD}" srcOrd="0" destOrd="0" parTransId="{78777082-1D1F-1E4F-96ED-CC322D9EA6AC}" sibTransId="{26BAAEA2-7361-F045-BDBB-21A1E64D22A1}"/>
    <dgm:cxn modelId="{FD787E46-02B3-A74D-B2D8-EAEB605A0AC8}" srcId="{4B23A09B-2FEC-4DF0-910C-3218BD1D4F2B}" destId="{0D04D078-80F2-F14C-AF63-291A406CB010}" srcOrd="1" destOrd="0" parTransId="{FAA34854-4C73-6946-8A53-CD4EB27A933B}" sibTransId="{7D24321A-65EF-5347-9473-EAA58BCEA2A5}"/>
    <dgm:cxn modelId="{ED51DE55-25B0-DA41-BB63-EB90E7EE8213}" type="presOf" srcId="{CA1BA52B-A170-E34B-B468-7C6F086117BD}" destId="{C29E846A-AA98-1443-B07C-6319286B11AF}" srcOrd="0" destOrd="0" presId="urn:microsoft.com/office/officeart/2018/2/layout/IconVerticalSolidList"/>
    <dgm:cxn modelId="{CAB9D35A-0C86-D247-9621-1D9979D2A808}" type="presOf" srcId="{8291DEC7-6A50-A145-9BEC-9E86CD6E9447}" destId="{6B0BD8DB-8C53-5542-89C0-DF070A08F720}" srcOrd="0" destOrd="0" presId="urn:microsoft.com/office/officeart/2018/2/layout/IconVerticalSolidList"/>
    <dgm:cxn modelId="{10FFB06B-85CB-5E44-8073-4D85C5F8D263}" srcId="{43DD98C3-AD3F-6043-B1DB-ABB000B21F16}" destId="{6F51D77A-4ADC-094E-98D8-FC527D3EB402}" srcOrd="0" destOrd="0" parTransId="{2DD54B2E-11EC-5649-9543-F3D62D118219}" sibTransId="{169F3067-BC9F-2444-B02D-BC0965628953}"/>
    <dgm:cxn modelId="{73CA6B9C-0C94-0E4E-8679-FA4DC3C1516A}" srcId="{207771D1-F224-4536-84EC-224402640C6C}" destId="{43DD98C3-AD3F-6043-B1DB-ABB000B21F16}" srcOrd="3" destOrd="0" parTransId="{99A4D7F7-6148-7845-9F49-DB300A9329BD}" sibTransId="{0216B533-BDD3-3D4A-892E-1561703F9E77}"/>
    <dgm:cxn modelId="{E07240A1-41F4-9841-A18C-FC495EF1AADB}" srcId="{4B23A09B-2FEC-4DF0-910C-3218BD1D4F2B}" destId="{8291DEC7-6A50-A145-9BEC-9E86CD6E9447}" srcOrd="0" destOrd="0" parTransId="{35ACC79A-DE74-9D4E-B8D5-33389C983BB5}" sibTransId="{814A1D56-6D3A-D34D-9A74-EF3FE5946B64}"/>
    <dgm:cxn modelId="{B6C5E5B2-52A1-2744-B7C4-50043A4DB4AB}" type="presOf" srcId="{0D04D078-80F2-F14C-AF63-291A406CB010}" destId="{6B0BD8DB-8C53-5542-89C0-DF070A08F720}" srcOrd="0" destOrd="1" presId="urn:microsoft.com/office/officeart/2018/2/layout/IconVerticalSolidList"/>
    <dgm:cxn modelId="{ADE70DC8-B512-476A-BEEE-302D7A9D58A0}" type="presOf" srcId="{207771D1-F224-4536-84EC-224402640C6C}" destId="{2902AE7C-2DE0-499B-9DE4-ECFDC7AC5386}" srcOrd="0" destOrd="0" presId="urn:microsoft.com/office/officeart/2018/2/layout/IconVerticalSolidList"/>
    <dgm:cxn modelId="{5F0FE5C9-1CC6-40A8-A064-784A42405115}" srcId="{20F25389-EDC7-EB4F-8085-D1503E09D9A1}" destId="{59FB5FC4-FBEC-4835-951A-365EE30DD4F2}" srcOrd="0" destOrd="0" parTransId="{0A264123-1899-45B8-BFB5-D6FC238EBF08}" sibTransId="{1BFA0F95-19D2-4C36-AEDC-D7AA3AA32719}"/>
    <dgm:cxn modelId="{3DCEF7D5-BDB4-4A78-A515-47DAE63DE2F4}" srcId="{207771D1-F224-4536-84EC-224402640C6C}" destId="{4B23A09B-2FEC-4DF0-910C-3218BD1D4F2B}" srcOrd="1" destOrd="0" parTransId="{7F897924-F451-4933-923E-7064E71BEEFD}" sibTransId="{272BCC51-C082-4CCE-9A8E-AD384D7F3CC0}"/>
    <dgm:cxn modelId="{02BC31D6-70AD-0C43-B84E-75322DC057DE}" type="presOf" srcId="{4B23A09B-2FEC-4DF0-910C-3218BD1D4F2B}" destId="{B88193F8-4929-4F9F-BDE3-8FD4ECA108F5}" srcOrd="0" destOrd="0" presId="urn:microsoft.com/office/officeart/2018/2/layout/IconVerticalSolidList"/>
    <dgm:cxn modelId="{308914DF-B34F-2F43-897B-B95F0D891E41}" srcId="{4B23A09B-2FEC-4DF0-910C-3218BD1D4F2B}" destId="{FEC613DC-E86C-2547-9C77-87BDC1569311}" srcOrd="2" destOrd="0" parTransId="{5D598340-8333-704D-9027-9ACCD3E7DBD7}" sibTransId="{E4403F31-D51A-3D4D-B726-BA3516D6976A}"/>
    <dgm:cxn modelId="{43B68AE7-5B61-1344-B6ED-7B4B669BDE03}" type="presOf" srcId="{20F25389-EDC7-EB4F-8085-D1503E09D9A1}" destId="{CBC27793-DD85-4E7A-A94C-5F928BF84BAF}" srcOrd="0" destOrd="0" presId="urn:microsoft.com/office/officeart/2018/2/layout/IconVerticalSolidList"/>
    <dgm:cxn modelId="{565A29EC-DAA5-9F44-A956-834500C3D9D2}" type="presOf" srcId="{6F51D77A-4ADC-094E-98D8-FC527D3EB402}" destId="{84924201-703D-DE43-91B9-B599FC706C4F}" srcOrd="0" destOrd="0" presId="urn:microsoft.com/office/officeart/2018/2/layout/IconVerticalSolidList"/>
    <dgm:cxn modelId="{0C268DFC-C4B6-854E-8C41-B01EE21F6B8E}" srcId="{207771D1-F224-4536-84EC-224402640C6C}" destId="{20F25389-EDC7-EB4F-8085-D1503E09D9A1}" srcOrd="2" destOrd="0" parTransId="{1CD22C13-C9DC-FC42-8AB1-D54E1AD3F5A1}" sibTransId="{4329E241-185D-7446-BBF0-4936F4FE7B36}"/>
    <dgm:cxn modelId="{1AD924E6-B3A4-9C40-B892-53CC3A22356B}" type="presParOf" srcId="{2902AE7C-2DE0-499B-9DE4-ECFDC7AC5386}" destId="{F207DE36-674F-3348-A2F4-AD25D143AD71}" srcOrd="0" destOrd="0" presId="urn:microsoft.com/office/officeart/2018/2/layout/IconVerticalSolidList"/>
    <dgm:cxn modelId="{25D3F898-4FCD-B44E-A186-176E174A70DA}" type="presParOf" srcId="{F207DE36-674F-3348-A2F4-AD25D143AD71}" destId="{4514573C-9332-6043-856A-692501A61DB4}" srcOrd="0" destOrd="0" presId="urn:microsoft.com/office/officeart/2018/2/layout/IconVerticalSolidList"/>
    <dgm:cxn modelId="{C213DB31-F308-D343-AD8E-06F9B635252E}" type="presParOf" srcId="{F207DE36-674F-3348-A2F4-AD25D143AD71}" destId="{9B04C3DF-16DD-BE42-8CB7-5BA8D8516EE2}" srcOrd="1" destOrd="0" presId="urn:microsoft.com/office/officeart/2018/2/layout/IconVerticalSolidList"/>
    <dgm:cxn modelId="{87F145F1-A5C7-9440-AA45-78F6B20D6F92}" type="presParOf" srcId="{F207DE36-674F-3348-A2F4-AD25D143AD71}" destId="{4FB1ECE8-970D-D248-9F63-0ECFFC59A289}" srcOrd="2" destOrd="0" presId="urn:microsoft.com/office/officeart/2018/2/layout/IconVerticalSolidList"/>
    <dgm:cxn modelId="{26FC3E5D-0E95-8B45-8AAF-7FB5CD58278D}" type="presParOf" srcId="{F207DE36-674F-3348-A2F4-AD25D143AD71}" destId="{C29E846A-AA98-1443-B07C-6319286B11AF}" srcOrd="3" destOrd="0" presId="urn:microsoft.com/office/officeart/2018/2/layout/IconVerticalSolidList"/>
    <dgm:cxn modelId="{F7D161FC-C1F4-F14A-A853-917AA0E201F7}" type="presParOf" srcId="{2902AE7C-2DE0-499B-9DE4-ECFDC7AC5386}" destId="{48C1940B-B653-A84E-A941-C72757839DA0}" srcOrd="1" destOrd="0" presId="urn:microsoft.com/office/officeart/2018/2/layout/IconVerticalSolidList"/>
    <dgm:cxn modelId="{18E55457-88AB-EB41-A677-2BCC9BB37924}" type="presParOf" srcId="{2902AE7C-2DE0-499B-9DE4-ECFDC7AC5386}" destId="{88177B6D-CEAE-48EE-88F1-3A074BDC237E}" srcOrd="2" destOrd="0" presId="urn:microsoft.com/office/officeart/2018/2/layout/IconVerticalSolidList"/>
    <dgm:cxn modelId="{02964F19-853B-7C49-877D-7FA1A3519177}" type="presParOf" srcId="{88177B6D-CEAE-48EE-88F1-3A074BDC237E}" destId="{E2731D6D-3E53-4251-8078-557E7D173271}" srcOrd="0" destOrd="0" presId="urn:microsoft.com/office/officeart/2018/2/layout/IconVerticalSolidList"/>
    <dgm:cxn modelId="{2220E745-38C0-F141-9658-3E60F82C4F63}" type="presParOf" srcId="{88177B6D-CEAE-48EE-88F1-3A074BDC237E}" destId="{BAF483EC-B430-4CA3-8B0F-1BF69912CB63}" srcOrd="1" destOrd="0" presId="urn:microsoft.com/office/officeart/2018/2/layout/IconVerticalSolidList"/>
    <dgm:cxn modelId="{81B2AAE5-127C-5F44-ADBB-2B3CE6E41E7F}" type="presParOf" srcId="{88177B6D-CEAE-48EE-88F1-3A074BDC237E}" destId="{2DA78A47-8DC4-467B-B281-35856E884604}" srcOrd="2" destOrd="0" presId="urn:microsoft.com/office/officeart/2018/2/layout/IconVerticalSolidList"/>
    <dgm:cxn modelId="{92F76ED8-78E0-EE44-99A6-A7785BF8DB03}" type="presParOf" srcId="{88177B6D-CEAE-48EE-88F1-3A074BDC237E}" destId="{B88193F8-4929-4F9F-BDE3-8FD4ECA108F5}" srcOrd="3" destOrd="0" presId="urn:microsoft.com/office/officeart/2018/2/layout/IconVerticalSolidList"/>
    <dgm:cxn modelId="{47ECC552-B61E-6C45-BAD0-23145866B476}" type="presParOf" srcId="{88177B6D-CEAE-48EE-88F1-3A074BDC237E}" destId="{6B0BD8DB-8C53-5542-89C0-DF070A08F720}" srcOrd="4" destOrd="0" presId="urn:microsoft.com/office/officeart/2018/2/layout/IconVerticalSolidList"/>
    <dgm:cxn modelId="{76F338D3-EBBC-FE48-97B9-C6E813560229}" type="presParOf" srcId="{2902AE7C-2DE0-499B-9DE4-ECFDC7AC5386}" destId="{F0AF7357-0516-9943-A9D0-17D1019D3283}" srcOrd="3" destOrd="0" presId="urn:microsoft.com/office/officeart/2018/2/layout/IconVerticalSolidList"/>
    <dgm:cxn modelId="{2A63C345-4EAB-4C45-9B28-3A7A7745ABD8}" type="presParOf" srcId="{2902AE7C-2DE0-499B-9DE4-ECFDC7AC5386}" destId="{01C682A0-5D1B-4AFD-8101-6DE0A4321584}" srcOrd="4" destOrd="0" presId="urn:microsoft.com/office/officeart/2018/2/layout/IconVerticalSolidList"/>
    <dgm:cxn modelId="{02AFABC5-4820-5B4F-8C28-C36B2957E9F9}" type="presParOf" srcId="{01C682A0-5D1B-4AFD-8101-6DE0A4321584}" destId="{087BDA1A-63F6-465E-964B-ED607529EF54}" srcOrd="0" destOrd="0" presId="urn:microsoft.com/office/officeart/2018/2/layout/IconVerticalSolidList"/>
    <dgm:cxn modelId="{7CF9DCEE-B0E4-EE47-BD3B-0D41372E27C2}" type="presParOf" srcId="{01C682A0-5D1B-4AFD-8101-6DE0A4321584}" destId="{EBC0B4D5-CC52-4CB2-A3C7-06A9F2405B66}" srcOrd="1" destOrd="0" presId="urn:microsoft.com/office/officeart/2018/2/layout/IconVerticalSolidList"/>
    <dgm:cxn modelId="{53E28DE3-CDD4-474B-82E6-472CA06330E6}" type="presParOf" srcId="{01C682A0-5D1B-4AFD-8101-6DE0A4321584}" destId="{ED221876-E74E-4A81-A8E0-4490E95C186B}" srcOrd="2" destOrd="0" presId="urn:microsoft.com/office/officeart/2018/2/layout/IconVerticalSolidList"/>
    <dgm:cxn modelId="{8BE5F674-33BB-CD45-AA42-67EC39769710}" type="presParOf" srcId="{01C682A0-5D1B-4AFD-8101-6DE0A4321584}" destId="{CBC27793-DD85-4E7A-A94C-5F928BF84BAF}" srcOrd="3" destOrd="0" presId="urn:microsoft.com/office/officeart/2018/2/layout/IconVerticalSolidList"/>
    <dgm:cxn modelId="{45529311-8531-4245-B6A5-5F73FFC17070}" type="presParOf" srcId="{01C682A0-5D1B-4AFD-8101-6DE0A4321584}" destId="{A9AE158A-7E58-4AD0-A22F-274EF6A0DFD5}" srcOrd="4" destOrd="0" presId="urn:microsoft.com/office/officeart/2018/2/layout/IconVerticalSolidList"/>
    <dgm:cxn modelId="{3F9EA92B-C248-C840-84C7-3A09F1BF1B89}" type="presParOf" srcId="{2902AE7C-2DE0-499B-9DE4-ECFDC7AC5386}" destId="{236A1D72-BAF0-4EC2-BE91-66154F10A83B}" srcOrd="5" destOrd="0" presId="urn:microsoft.com/office/officeart/2018/2/layout/IconVerticalSolidList"/>
    <dgm:cxn modelId="{641E0082-27C5-504D-B19E-145E64D2D0CE}" type="presParOf" srcId="{2902AE7C-2DE0-499B-9DE4-ECFDC7AC5386}" destId="{132A18CB-1232-1544-AC4B-8319F2102817}" srcOrd="6" destOrd="0" presId="urn:microsoft.com/office/officeart/2018/2/layout/IconVerticalSolidList"/>
    <dgm:cxn modelId="{97730365-AB25-D245-BDAF-2DCEFAB11AEB}" type="presParOf" srcId="{132A18CB-1232-1544-AC4B-8319F2102817}" destId="{CF4259AA-DF19-B245-8E1D-4197A563B525}" srcOrd="0" destOrd="0" presId="urn:microsoft.com/office/officeart/2018/2/layout/IconVerticalSolidList"/>
    <dgm:cxn modelId="{724A4B2C-16F8-4B43-B8E3-225C6A3C711B}" type="presParOf" srcId="{132A18CB-1232-1544-AC4B-8319F2102817}" destId="{57DE5612-D3E0-A84F-8FFE-B18837E3E182}" srcOrd="1" destOrd="0" presId="urn:microsoft.com/office/officeart/2018/2/layout/IconVerticalSolidList"/>
    <dgm:cxn modelId="{2FF4745B-BFED-5749-BA36-23C75A3AB7EB}" type="presParOf" srcId="{132A18CB-1232-1544-AC4B-8319F2102817}" destId="{E2A6417D-FC00-FA4E-BD03-7B57593EC84C}" srcOrd="2" destOrd="0" presId="urn:microsoft.com/office/officeart/2018/2/layout/IconVerticalSolidList"/>
    <dgm:cxn modelId="{76CE7BC3-E865-A447-ACC2-01FFCEB796BC}" type="presParOf" srcId="{132A18CB-1232-1544-AC4B-8319F2102817}" destId="{86E77BD8-CF04-AA45-8965-D4B5B4F7A446}" srcOrd="3" destOrd="0" presId="urn:microsoft.com/office/officeart/2018/2/layout/IconVerticalSolidList"/>
    <dgm:cxn modelId="{221466B1-7F58-5740-868F-DF476D10D442}" type="presParOf" srcId="{132A18CB-1232-1544-AC4B-8319F2102817}" destId="{84924201-703D-DE43-91B9-B599FC706C4F}" srcOrd="4" destOrd="0" presId="urn:microsoft.com/office/officeart/2018/2/layout/IconVerticalSolidList"/>
    <dgm:cxn modelId="{CA1D8BBA-86F1-F747-9F36-771DD5498B61}" type="presParOf" srcId="{2902AE7C-2DE0-499B-9DE4-ECFDC7AC5386}" destId="{82C14E5C-A813-7F49-97B1-56EE1ED42AE9}" srcOrd="7" destOrd="0" presId="urn:microsoft.com/office/officeart/2018/2/layout/IconVerticalSolidList"/>
    <dgm:cxn modelId="{AC8D73DB-03CD-B44A-ADAC-839FDD2EA817}" type="presParOf" srcId="{2902AE7C-2DE0-499B-9DE4-ECFDC7AC5386}" destId="{F198C028-7593-084A-8C1B-D675DA7BF9D6}" srcOrd="8" destOrd="0" presId="urn:microsoft.com/office/officeart/2018/2/layout/IconVerticalSolidList"/>
    <dgm:cxn modelId="{7E4E1278-A149-8449-84C8-ADB1D8B2CFC3}" type="presParOf" srcId="{F198C028-7593-084A-8C1B-D675DA7BF9D6}" destId="{7C511823-E76C-464A-B8E9-C98A613CE67F}" srcOrd="0" destOrd="0" presId="urn:microsoft.com/office/officeart/2018/2/layout/IconVerticalSolidList"/>
    <dgm:cxn modelId="{4EE736FE-25D2-E047-8C97-540118065F5A}" type="presParOf" srcId="{F198C028-7593-084A-8C1B-D675DA7BF9D6}" destId="{833329A7-8D7C-7143-921E-51603AED24B6}" srcOrd="1" destOrd="0" presId="urn:microsoft.com/office/officeart/2018/2/layout/IconVerticalSolidList"/>
    <dgm:cxn modelId="{F6CBF527-2D1A-0846-8050-AB96E372347B}" type="presParOf" srcId="{F198C028-7593-084A-8C1B-D675DA7BF9D6}" destId="{A4C03229-0501-E747-938B-3687DC423CEA}" srcOrd="2" destOrd="0" presId="urn:microsoft.com/office/officeart/2018/2/layout/IconVerticalSolidList"/>
    <dgm:cxn modelId="{A735F242-30B9-2642-BFEB-4E01ACEE6B64}" type="presParOf" srcId="{F198C028-7593-084A-8C1B-D675DA7BF9D6}" destId="{0E2DA271-0FAD-CC45-B9BE-30A2381467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ABBF4E-3538-46C5-B574-74185FE61A7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546318-7D50-426C-9E14-88F8F32157D9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Ringraziamo la CC3M e l’Ufficio Comunicazione per l’enorme supporto </a:t>
          </a:r>
          <a:endParaRPr lang="en-US" dirty="0"/>
        </a:p>
      </dgm:t>
    </dgm:pt>
    <dgm:pt modelId="{6BBA7F7D-92AF-45F9-84B4-1D31379ED9E8}" type="parTrans" cxnId="{90E30703-61E5-402D-9767-3196D5F2D82E}">
      <dgm:prSet/>
      <dgm:spPr/>
      <dgm:t>
        <a:bodyPr/>
        <a:lstStyle/>
        <a:p>
          <a:endParaRPr lang="en-US"/>
        </a:p>
      </dgm:t>
    </dgm:pt>
    <dgm:pt modelId="{D3B9574C-7891-4D66-8405-F87D6CBD516D}" type="sibTrans" cxnId="{90E30703-61E5-402D-9767-3196D5F2D82E}">
      <dgm:prSet/>
      <dgm:spPr/>
      <dgm:t>
        <a:bodyPr/>
        <a:lstStyle/>
        <a:p>
          <a:endParaRPr lang="en-US"/>
        </a:p>
      </dgm:t>
    </dgm:pt>
    <dgm:pt modelId="{311866C6-05BB-4727-97E9-C5906FF38DB3}" type="pres">
      <dgm:prSet presAssocID="{8FABBF4E-3538-46C5-B574-74185FE61A7B}" presName="root" presStyleCnt="0">
        <dgm:presLayoutVars>
          <dgm:dir/>
          <dgm:resizeHandles val="exact"/>
        </dgm:presLayoutVars>
      </dgm:prSet>
      <dgm:spPr/>
    </dgm:pt>
    <dgm:pt modelId="{4DA20D82-F04D-40AB-B7B3-3256513A0242}" type="pres">
      <dgm:prSet presAssocID="{0E546318-7D50-426C-9E14-88F8F32157D9}" presName="compNode" presStyleCnt="0"/>
      <dgm:spPr/>
    </dgm:pt>
    <dgm:pt modelId="{344EB328-C749-4FB6-BD48-1AE005052F57}" type="pres">
      <dgm:prSet presAssocID="{0E546318-7D50-426C-9E14-88F8F32157D9}" presName="bgRect" presStyleLbl="bgShp" presStyleIdx="0" presStyleCnt="1" custLinFactNeighborX="1565"/>
      <dgm:spPr/>
    </dgm:pt>
    <dgm:pt modelId="{D2BD8192-D15D-4BDC-B2EF-9F22315579CE}" type="pres">
      <dgm:prSet presAssocID="{0E546318-7D50-426C-9E14-88F8F32157D9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C89FCE18-4126-4360-BAA2-93266923A472}" type="pres">
      <dgm:prSet presAssocID="{0E546318-7D50-426C-9E14-88F8F32157D9}" presName="spaceRect" presStyleCnt="0"/>
      <dgm:spPr/>
    </dgm:pt>
    <dgm:pt modelId="{08871A10-242A-4B78-9952-D2AFA44E0AB9}" type="pres">
      <dgm:prSet presAssocID="{0E546318-7D50-426C-9E14-88F8F32157D9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90E30703-61E5-402D-9767-3196D5F2D82E}" srcId="{8FABBF4E-3538-46C5-B574-74185FE61A7B}" destId="{0E546318-7D50-426C-9E14-88F8F32157D9}" srcOrd="0" destOrd="0" parTransId="{6BBA7F7D-92AF-45F9-84B4-1D31379ED9E8}" sibTransId="{D3B9574C-7891-4D66-8405-F87D6CBD516D}"/>
    <dgm:cxn modelId="{054E05BE-EA87-4B17-BDF6-6849F826B8C9}" type="presOf" srcId="{8FABBF4E-3538-46C5-B574-74185FE61A7B}" destId="{311866C6-05BB-4727-97E9-C5906FF38DB3}" srcOrd="0" destOrd="0" presId="urn:microsoft.com/office/officeart/2018/2/layout/IconVerticalSolidList"/>
    <dgm:cxn modelId="{B541D8C5-9902-004B-AA0B-B3BFA4F5080D}" type="presOf" srcId="{0E546318-7D50-426C-9E14-88F8F32157D9}" destId="{08871A10-242A-4B78-9952-D2AFA44E0AB9}" srcOrd="0" destOrd="0" presId="urn:microsoft.com/office/officeart/2018/2/layout/IconVerticalSolidList"/>
    <dgm:cxn modelId="{225BC794-BC99-D644-AD24-29D68AACE575}" type="presParOf" srcId="{311866C6-05BB-4727-97E9-C5906FF38DB3}" destId="{4DA20D82-F04D-40AB-B7B3-3256513A0242}" srcOrd="0" destOrd="0" presId="urn:microsoft.com/office/officeart/2018/2/layout/IconVerticalSolidList"/>
    <dgm:cxn modelId="{E640AE95-8D8F-914A-B95C-C1DB1FD5B1AD}" type="presParOf" srcId="{4DA20D82-F04D-40AB-B7B3-3256513A0242}" destId="{344EB328-C749-4FB6-BD48-1AE005052F57}" srcOrd="0" destOrd="0" presId="urn:microsoft.com/office/officeart/2018/2/layout/IconVerticalSolidList"/>
    <dgm:cxn modelId="{0384DF1C-0C14-5446-A9F5-640E3A2DA9FF}" type="presParOf" srcId="{4DA20D82-F04D-40AB-B7B3-3256513A0242}" destId="{D2BD8192-D15D-4BDC-B2EF-9F22315579CE}" srcOrd="1" destOrd="0" presId="urn:microsoft.com/office/officeart/2018/2/layout/IconVerticalSolidList"/>
    <dgm:cxn modelId="{4C0CFA0F-1F49-4546-8EDD-900665BC459D}" type="presParOf" srcId="{4DA20D82-F04D-40AB-B7B3-3256513A0242}" destId="{C89FCE18-4126-4360-BAA2-93266923A472}" srcOrd="2" destOrd="0" presId="urn:microsoft.com/office/officeart/2018/2/layout/IconVerticalSolidList"/>
    <dgm:cxn modelId="{251EAEF2-3096-7D47-A555-FD48FA145EFE}" type="presParOf" srcId="{4DA20D82-F04D-40AB-B7B3-3256513A0242}" destId="{08871A10-242A-4B78-9952-D2AFA44E0A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BDA1A-63F6-465E-964B-ED607529EF54}">
      <dsp:nvSpPr>
        <dsp:cNvPr id="0" name=""/>
        <dsp:cNvSpPr/>
      </dsp:nvSpPr>
      <dsp:spPr>
        <a:xfrm>
          <a:off x="0" y="2442"/>
          <a:ext cx="5574551" cy="1238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0B4D5-CC52-4CB2-A3C7-06A9F2405B66}">
      <dsp:nvSpPr>
        <dsp:cNvPr id="0" name=""/>
        <dsp:cNvSpPr/>
      </dsp:nvSpPr>
      <dsp:spPr>
        <a:xfrm>
          <a:off x="354948" y="261445"/>
          <a:ext cx="720002" cy="720002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27793-DD85-4E7A-A94C-5F928BF84BAF}">
      <dsp:nvSpPr>
        <dsp:cNvPr id="0" name=""/>
        <dsp:cNvSpPr/>
      </dsp:nvSpPr>
      <dsp:spPr>
        <a:xfrm>
          <a:off x="1037048" y="31015"/>
          <a:ext cx="4425755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Numeri &amp; Eventi Passati e Futuri </a:t>
          </a:r>
          <a:r>
            <a:rPr lang="en-US" sz="1700" kern="1200" dirty="0">
              <a:solidFill>
                <a:schemeClr val="tx1"/>
              </a:solidFill>
            </a:rPr>
            <a:t> 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(</a:t>
          </a:r>
          <a:r>
            <a:rPr lang="en-US" sz="1700" kern="1200" dirty="0" err="1">
              <a:solidFill>
                <a:schemeClr val="tx1"/>
              </a:solidFill>
            </a:rPr>
            <a:t>registrazione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scuole</a:t>
          </a:r>
          <a:r>
            <a:rPr lang="en-US" sz="1700" kern="1200" dirty="0">
              <a:solidFill>
                <a:schemeClr val="tx1"/>
              </a:solidFill>
            </a:rPr>
            <a:t>/</a:t>
          </a:r>
          <a:r>
            <a:rPr lang="en-US" sz="1700" kern="1200" dirty="0" err="1">
              <a:solidFill>
                <a:schemeClr val="tx1"/>
              </a:solidFill>
            </a:rPr>
            <a:t>docenti</a:t>
          </a:r>
          <a:r>
            <a:rPr lang="en-US" sz="1700" kern="1200" dirty="0">
              <a:solidFill>
                <a:schemeClr val="tx1"/>
              </a:solidFill>
            </a:rPr>
            <a:t>/</a:t>
          </a:r>
          <a:r>
            <a:rPr lang="en-US" sz="1700" kern="1200" dirty="0" err="1">
              <a:solidFill>
                <a:schemeClr val="tx1"/>
              </a:solidFill>
            </a:rPr>
            <a:t>studenti</a:t>
          </a:r>
          <a:r>
            <a:rPr lang="en-US" sz="1700" kern="1200" dirty="0">
              <a:solidFill>
                <a:schemeClr val="tx1"/>
              </a:solidFill>
            </a:rPr>
            <a:t> 2025)</a:t>
          </a:r>
          <a:endParaRPr lang="it-IT" sz="1700" kern="1200" dirty="0">
            <a:solidFill>
              <a:schemeClr val="tx1"/>
            </a:solidFill>
          </a:endParaRPr>
        </a:p>
      </dsp:txBody>
      <dsp:txXfrm>
        <a:off x="1037048" y="31015"/>
        <a:ext cx="4425755" cy="1238008"/>
      </dsp:txXfrm>
    </dsp:sp>
    <dsp:sp modelId="{A9AE158A-7E58-4AD0-A22F-274EF6A0DFD5}">
      <dsp:nvSpPr>
        <dsp:cNvPr id="0" name=""/>
        <dsp:cNvSpPr/>
      </dsp:nvSpPr>
      <dsp:spPr>
        <a:xfrm>
          <a:off x="3938447" y="2442"/>
          <a:ext cx="1636103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 dirty="0"/>
        </a:p>
      </dsp:txBody>
      <dsp:txXfrm>
        <a:off x="3938447" y="2442"/>
        <a:ext cx="1636103" cy="1238008"/>
      </dsp:txXfrm>
    </dsp:sp>
    <dsp:sp modelId="{CF4259AA-DF19-B245-8E1D-4197A563B525}">
      <dsp:nvSpPr>
        <dsp:cNvPr id="0" name=""/>
        <dsp:cNvSpPr/>
      </dsp:nvSpPr>
      <dsp:spPr>
        <a:xfrm>
          <a:off x="0" y="1549953"/>
          <a:ext cx="5574551" cy="1238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E5612-D3E0-A84F-8FFE-B18837E3E182}">
      <dsp:nvSpPr>
        <dsp:cNvPr id="0" name=""/>
        <dsp:cNvSpPr/>
      </dsp:nvSpPr>
      <dsp:spPr>
        <a:xfrm>
          <a:off x="354948" y="1808956"/>
          <a:ext cx="720002" cy="720002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77BD8-CF04-AA45-8965-D4B5B4F7A446}">
      <dsp:nvSpPr>
        <dsp:cNvPr id="0" name=""/>
        <dsp:cNvSpPr/>
      </dsp:nvSpPr>
      <dsp:spPr>
        <a:xfrm>
          <a:off x="1429899" y="1549953"/>
          <a:ext cx="2508547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Questionari e Social</a:t>
          </a:r>
        </a:p>
      </dsp:txBody>
      <dsp:txXfrm>
        <a:off x="1429899" y="1549953"/>
        <a:ext cx="2508547" cy="1238008"/>
      </dsp:txXfrm>
    </dsp:sp>
    <dsp:sp modelId="{84924201-703D-DE43-91B9-B599FC706C4F}">
      <dsp:nvSpPr>
        <dsp:cNvPr id="0" name=""/>
        <dsp:cNvSpPr/>
      </dsp:nvSpPr>
      <dsp:spPr>
        <a:xfrm>
          <a:off x="3938447" y="1549953"/>
          <a:ext cx="1636103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 dirty="0"/>
        </a:p>
      </dsp:txBody>
      <dsp:txXfrm>
        <a:off x="3938447" y="1549953"/>
        <a:ext cx="1636103" cy="1238008"/>
      </dsp:txXfrm>
    </dsp:sp>
    <dsp:sp modelId="{E2731D6D-3E53-4251-8078-557E7D173271}">
      <dsp:nvSpPr>
        <dsp:cNvPr id="0" name=""/>
        <dsp:cNvSpPr/>
      </dsp:nvSpPr>
      <dsp:spPr>
        <a:xfrm>
          <a:off x="0" y="3097464"/>
          <a:ext cx="5574551" cy="1238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483EC-B430-4CA3-8B0F-1BF69912CB63}">
      <dsp:nvSpPr>
        <dsp:cNvPr id="0" name=""/>
        <dsp:cNvSpPr/>
      </dsp:nvSpPr>
      <dsp:spPr>
        <a:xfrm>
          <a:off x="354948" y="3356467"/>
          <a:ext cx="720002" cy="720002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193F8-4929-4F9F-BDE3-8FD4ECA108F5}">
      <dsp:nvSpPr>
        <dsp:cNvPr id="0" name=""/>
        <dsp:cNvSpPr/>
      </dsp:nvSpPr>
      <dsp:spPr>
        <a:xfrm>
          <a:off x="1429899" y="3097464"/>
          <a:ext cx="4144651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noProof="0" dirty="0"/>
            <a:t>Stato Budget 2024: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(CC3M + Univ. + </a:t>
          </a:r>
          <a:r>
            <a:rPr lang="en-US" sz="2000" kern="1200" dirty="0" err="1">
              <a:solidFill>
                <a:schemeClr val="tx1"/>
              </a:solidFill>
            </a:rPr>
            <a:t>fondi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esterni</a:t>
          </a:r>
          <a:r>
            <a:rPr lang="en-US" sz="2000" kern="1200" dirty="0">
              <a:solidFill>
                <a:schemeClr val="tx1"/>
              </a:solidFill>
            </a:rPr>
            <a:t> ad </a:t>
          </a:r>
          <a:r>
            <a:rPr lang="en-US" sz="2000" kern="1200" dirty="0" err="1">
              <a:solidFill>
                <a:schemeClr val="tx1"/>
              </a:solidFill>
            </a:rPr>
            <a:t>oggi</a:t>
          </a:r>
          <a:r>
            <a:rPr lang="en-US" sz="2000" kern="1200" dirty="0">
              <a:solidFill>
                <a:schemeClr val="tx1"/>
              </a:solidFill>
            </a:rPr>
            <a:t>)</a:t>
          </a:r>
          <a:endParaRPr lang="it-IT" sz="2000" kern="1200" noProof="0" dirty="0">
            <a:solidFill>
              <a:schemeClr val="tx1"/>
            </a:solidFill>
          </a:endParaRPr>
        </a:p>
      </dsp:txBody>
      <dsp:txXfrm>
        <a:off x="1429899" y="3097464"/>
        <a:ext cx="4144651" cy="1238008"/>
      </dsp:txXfrm>
    </dsp:sp>
    <dsp:sp modelId="{7C511823-E76C-464A-B8E9-C98A613CE67F}">
      <dsp:nvSpPr>
        <dsp:cNvPr id="0" name=""/>
        <dsp:cNvSpPr/>
      </dsp:nvSpPr>
      <dsp:spPr>
        <a:xfrm>
          <a:off x="0" y="4644974"/>
          <a:ext cx="5574551" cy="1238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329A7-8D7C-7143-921E-51603AED24B6}">
      <dsp:nvSpPr>
        <dsp:cNvPr id="0" name=""/>
        <dsp:cNvSpPr/>
      </dsp:nvSpPr>
      <dsp:spPr>
        <a:xfrm>
          <a:off x="397614" y="4847966"/>
          <a:ext cx="720002" cy="720002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DA271-0FAD-CC45-B9BE-30A2381467F3}">
      <dsp:nvSpPr>
        <dsp:cNvPr id="0" name=""/>
        <dsp:cNvSpPr/>
      </dsp:nvSpPr>
      <dsp:spPr>
        <a:xfrm>
          <a:off x="1429899" y="4644974"/>
          <a:ext cx="4144651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Conclusioni: Next Step</a:t>
          </a:r>
        </a:p>
      </dsp:txBody>
      <dsp:txXfrm>
        <a:off x="1429899" y="4644974"/>
        <a:ext cx="4144651" cy="12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4573C-9332-6043-856A-692501A61DB4}">
      <dsp:nvSpPr>
        <dsp:cNvPr id="0" name=""/>
        <dsp:cNvSpPr/>
      </dsp:nvSpPr>
      <dsp:spPr>
        <a:xfrm>
          <a:off x="-71782" y="13197"/>
          <a:ext cx="5574551" cy="9182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4C3DF-16DD-BE42-8CB7-5BA8D8516EE2}">
      <dsp:nvSpPr>
        <dsp:cNvPr id="0" name=""/>
        <dsp:cNvSpPr/>
      </dsp:nvSpPr>
      <dsp:spPr>
        <a:xfrm>
          <a:off x="205978" y="219796"/>
          <a:ext cx="506008" cy="5050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E846A-AA98-1443-B07C-6319286B11AF}">
      <dsp:nvSpPr>
        <dsp:cNvPr id="0" name=""/>
        <dsp:cNvSpPr/>
      </dsp:nvSpPr>
      <dsp:spPr>
        <a:xfrm>
          <a:off x="989749" y="13197"/>
          <a:ext cx="4479287" cy="976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47" tIns="103347" rIns="103347" bIns="1033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Ringraziamo i 130 ricercatori INFN/associati che contribuiscono al successo del progetto</a:t>
          </a:r>
        </a:p>
      </dsp:txBody>
      <dsp:txXfrm>
        <a:off x="989749" y="13197"/>
        <a:ext cx="4479287" cy="976505"/>
      </dsp:txXfrm>
    </dsp:sp>
    <dsp:sp modelId="{E2731D6D-3E53-4251-8078-557E7D173271}">
      <dsp:nvSpPr>
        <dsp:cNvPr id="0" name=""/>
        <dsp:cNvSpPr/>
      </dsp:nvSpPr>
      <dsp:spPr>
        <a:xfrm>
          <a:off x="-71782" y="1233828"/>
          <a:ext cx="5574551" cy="9182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483EC-B430-4CA3-8B0F-1BF69912CB63}">
      <dsp:nvSpPr>
        <dsp:cNvPr id="0" name=""/>
        <dsp:cNvSpPr/>
      </dsp:nvSpPr>
      <dsp:spPr>
        <a:xfrm>
          <a:off x="191451" y="1425929"/>
          <a:ext cx="535063" cy="534019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193F8-4929-4F9F-BDE3-8FD4ECA108F5}">
      <dsp:nvSpPr>
        <dsp:cNvPr id="0" name=""/>
        <dsp:cNvSpPr/>
      </dsp:nvSpPr>
      <dsp:spPr>
        <a:xfrm>
          <a:off x="989749" y="1233828"/>
          <a:ext cx="2508547" cy="976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47" tIns="103347" rIns="103347" bIns="10334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noProof="0" dirty="0"/>
            <a:t>Budget 2024</a:t>
          </a:r>
          <a:endParaRPr lang="it-IT" sz="2000" kern="1200" noProof="0" dirty="0">
            <a:solidFill>
              <a:schemeClr val="tx1"/>
            </a:solidFill>
          </a:endParaRPr>
        </a:p>
      </dsp:txBody>
      <dsp:txXfrm>
        <a:off x="989749" y="1233828"/>
        <a:ext cx="2508547" cy="976505"/>
      </dsp:txXfrm>
    </dsp:sp>
    <dsp:sp modelId="{6B0BD8DB-8C53-5542-89C0-DF070A08F720}">
      <dsp:nvSpPr>
        <dsp:cNvPr id="0" name=""/>
        <dsp:cNvSpPr/>
      </dsp:nvSpPr>
      <dsp:spPr>
        <a:xfrm>
          <a:off x="3069217" y="1220580"/>
          <a:ext cx="2325334" cy="920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368" tIns="97368" rIns="97368" bIns="9736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CC3M: 75 k€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FE: 35 k€ (FE/CC3M=47%)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Richiesta di 7 k€</a:t>
          </a:r>
        </a:p>
      </dsp:txBody>
      <dsp:txXfrm>
        <a:off x="3069217" y="1220580"/>
        <a:ext cx="2325334" cy="920015"/>
      </dsp:txXfrm>
    </dsp:sp>
    <dsp:sp modelId="{087BDA1A-63F6-465E-964B-ED607529EF54}">
      <dsp:nvSpPr>
        <dsp:cNvPr id="0" name=""/>
        <dsp:cNvSpPr/>
      </dsp:nvSpPr>
      <dsp:spPr>
        <a:xfrm>
          <a:off x="-71782" y="2454460"/>
          <a:ext cx="5574551" cy="9182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0B4D5-CC52-4CB2-A3C7-06A9F2405B66}">
      <dsp:nvSpPr>
        <dsp:cNvPr id="0" name=""/>
        <dsp:cNvSpPr/>
      </dsp:nvSpPr>
      <dsp:spPr>
        <a:xfrm>
          <a:off x="191451" y="2646560"/>
          <a:ext cx="535063" cy="534019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27793-DD85-4E7A-A94C-5F928BF84BAF}">
      <dsp:nvSpPr>
        <dsp:cNvPr id="0" name=""/>
        <dsp:cNvSpPr/>
      </dsp:nvSpPr>
      <dsp:spPr>
        <a:xfrm>
          <a:off x="736649" y="2476998"/>
          <a:ext cx="4146253" cy="976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47" tIns="103347" rIns="103347" bIns="1033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24 studenti - Master LNGS 23-26 giugno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30 studenti - Master CERN 1-5 settembre</a:t>
          </a:r>
          <a:endParaRPr lang="it-IT" sz="1800" kern="1200" dirty="0">
            <a:solidFill>
              <a:schemeClr val="tx1"/>
            </a:solidFill>
          </a:endParaRPr>
        </a:p>
      </dsp:txBody>
      <dsp:txXfrm>
        <a:off x="736649" y="2476998"/>
        <a:ext cx="4146253" cy="976505"/>
      </dsp:txXfrm>
    </dsp:sp>
    <dsp:sp modelId="{A9AE158A-7E58-4AD0-A22F-274EF6A0DFD5}">
      <dsp:nvSpPr>
        <dsp:cNvPr id="0" name=""/>
        <dsp:cNvSpPr/>
      </dsp:nvSpPr>
      <dsp:spPr>
        <a:xfrm>
          <a:off x="3498297" y="2454460"/>
          <a:ext cx="1970739" cy="920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368" tIns="97368" rIns="97368" bIns="973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 dirty="0"/>
        </a:p>
      </dsp:txBody>
      <dsp:txXfrm>
        <a:off x="3498297" y="2454460"/>
        <a:ext cx="1970739" cy="920015"/>
      </dsp:txXfrm>
    </dsp:sp>
    <dsp:sp modelId="{CF4259AA-DF19-B245-8E1D-4197A563B525}">
      <dsp:nvSpPr>
        <dsp:cNvPr id="0" name=""/>
        <dsp:cNvSpPr/>
      </dsp:nvSpPr>
      <dsp:spPr>
        <a:xfrm>
          <a:off x="-71782" y="3675091"/>
          <a:ext cx="5574551" cy="9182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E5612-D3E0-A84F-8FFE-B18837E3E182}">
      <dsp:nvSpPr>
        <dsp:cNvPr id="0" name=""/>
        <dsp:cNvSpPr/>
      </dsp:nvSpPr>
      <dsp:spPr>
        <a:xfrm>
          <a:off x="191451" y="3867192"/>
          <a:ext cx="535063" cy="534019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77BD8-CF04-AA45-8965-D4B5B4F7A446}">
      <dsp:nvSpPr>
        <dsp:cNvPr id="0" name=""/>
        <dsp:cNvSpPr/>
      </dsp:nvSpPr>
      <dsp:spPr>
        <a:xfrm>
          <a:off x="730076" y="3675091"/>
          <a:ext cx="3637068" cy="976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47" tIns="103347" rIns="103347" bIns="1033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Analisi dei Questionari in corso con 3.500 risposte.</a:t>
          </a:r>
        </a:p>
      </dsp:txBody>
      <dsp:txXfrm>
        <a:off x="730076" y="3675091"/>
        <a:ext cx="3637068" cy="976505"/>
      </dsp:txXfrm>
    </dsp:sp>
    <dsp:sp modelId="{84924201-703D-DE43-91B9-B599FC706C4F}">
      <dsp:nvSpPr>
        <dsp:cNvPr id="0" name=""/>
        <dsp:cNvSpPr/>
      </dsp:nvSpPr>
      <dsp:spPr>
        <a:xfrm>
          <a:off x="3498297" y="3675091"/>
          <a:ext cx="1970739" cy="920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368" tIns="97368" rIns="97368" bIns="973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 dirty="0"/>
        </a:p>
      </dsp:txBody>
      <dsp:txXfrm>
        <a:off x="3498297" y="3675091"/>
        <a:ext cx="1970739" cy="920015"/>
      </dsp:txXfrm>
    </dsp:sp>
    <dsp:sp modelId="{7C511823-E76C-464A-B8E9-C98A613CE67F}">
      <dsp:nvSpPr>
        <dsp:cNvPr id="0" name=""/>
        <dsp:cNvSpPr/>
      </dsp:nvSpPr>
      <dsp:spPr>
        <a:xfrm>
          <a:off x="-71782" y="4895723"/>
          <a:ext cx="5574551" cy="9182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329A7-8D7C-7143-921E-51603AED24B6}">
      <dsp:nvSpPr>
        <dsp:cNvPr id="0" name=""/>
        <dsp:cNvSpPr/>
      </dsp:nvSpPr>
      <dsp:spPr>
        <a:xfrm>
          <a:off x="223157" y="5046280"/>
          <a:ext cx="535063" cy="534019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DA271-0FAD-CC45-B9BE-30A2381467F3}">
      <dsp:nvSpPr>
        <dsp:cNvPr id="0" name=""/>
        <dsp:cNvSpPr/>
      </dsp:nvSpPr>
      <dsp:spPr>
        <a:xfrm>
          <a:off x="989749" y="4895723"/>
          <a:ext cx="4479287" cy="976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47" tIns="103347" rIns="103347" bIns="1033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Preparazione</a:t>
          </a:r>
          <a:r>
            <a:rPr lang="it-IT" sz="1800" kern="1200" baseline="0" dirty="0"/>
            <a:t> V Edizione: </a:t>
          </a:r>
          <a:r>
            <a:rPr lang="it-IT" sz="1800" kern="1200" dirty="0">
              <a:solidFill>
                <a:schemeClr val="tx1"/>
              </a:solidFill>
            </a:rPr>
            <a:t>nuove idee e possibili sinergie </a:t>
          </a:r>
          <a:endParaRPr lang="it-IT" sz="1800" kern="1200" dirty="0"/>
        </a:p>
      </dsp:txBody>
      <dsp:txXfrm>
        <a:off x="989749" y="4895723"/>
        <a:ext cx="4479287" cy="9765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EB328-C749-4FB6-BD48-1AE005052F57}">
      <dsp:nvSpPr>
        <dsp:cNvPr id="0" name=""/>
        <dsp:cNvSpPr/>
      </dsp:nvSpPr>
      <dsp:spPr>
        <a:xfrm>
          <a:off x="0" y="816046"/>
          <a:ext cx="8174830" cy="6994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D8192-D15D-4BDC-B2EF-9F22315579CE}">
      <dsp:nvSpPr>
        <dsp:cNvPr id="0" name=""/>
        <dsp:cNvSpPr/>
      </dsp:nvSpPr>
      <dsp:spPr>
        <a:xfrm>
          <a:off x="211589" y="973426"/>
          <a:ext cx="384707" cy="3847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71A10-242A-4B78-9952-D2AFA44E0AB9}">
      <dsp:nvSpPr>
        <dsp:cNvPr id="0" name=""/>
        <dsp:cNvSpPr/>
      </dsp:nvSpPr>
      <dsp:spPr>
        <a:xfrm>
          <a:off x="807885" y="816046"/>
          <a:ext cx="7366944" cy="699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027" tIns="74027" rIns="74027" bIns="7402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Ringraziamo la CC3M e l’Ufficio Comunicazione per l’enorme supporto </a:t>
          </a:r>
          <a:endParaRPr lang="en-US" sz="1900" kern="1200" dirty="0"/>
        </a:p>
      </dsp:txBody>
      <dsp:txXfrm>
        <a:off x="807885" y="816046"/>
        <a:ext cx="7366944" cy="699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1D5208C-CEF4-CA46-8F53-00A6F7DB0B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25922A3-96E8-1949-8BCE-DC1414BB29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82465-7021-3B47-94C8-736966DCCBAC}" type="datetimeFigureOut">
              <a:rPr lang="it-IT" smtClean="0"/>
              <a:t>05/06/24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029F8F-F6C4-7240-AFFC-3FF46A86B7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E29CB9-30EA-A045-B4E9-C6803C3721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F9F6C-2A50-9746-A819-406B25CC6D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18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9CCA6-08BD-5348-8F21-E6588A9164D9}" type="datetimeFigureOut">
              <a:rPr lang="it-IT" smtClean="0"/>
              <a:t>05/06/24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350E7-393E-404F-A9E1-1597229AD8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10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423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046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201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Queste le domande poste dal presidente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553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12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43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 discipline </a:t>
            </a:r>
            <a:r>
              <a:rPr lang="en-US" dirty="0" err="1"/>
              <a:t>scientifiche</a:t>
            </a:r>
            <a:r>
              <a:rPr lang="en-US" dirty="0"/>
              <a:t> e le </a:t>
            </a:r>
            <a:r>
              <a:rPr lang="en-US" dirty="0" err="1"/>
              <a:t>materie</a:t>
            </a:r>
            <a:r>
              <a:rPr lang="en-US" dirty="0"/>
              <a:t> di studio e </a:t>
            </a:r>
            <a:r>
              <a:rPr lang="en-US" dirty="0" err="1"/>
              <a:t>ricerca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, per </a:t>
            </a:r>
            <a:r>
              <a:rPr lang="en-US" dirty="0" err="1"/>
              <a:t>stereotipo</a:t>
            </a:r>
            <a:r>
              <a:rPr lang="en-US" dirty="0"/>
              <a:t>, </a:t>
            </a:r>
            <a:r>
              <a:rPr lang="en-US" dirty="0" err="1"/>
              <a:t>culturalmente</a:t>
            </a:r>
            <a:r>
              <a:rPr lang="en-US" dirty="0"/>
              <a:t> associate al </a:t>
            </a:r>
            <a:r>
              <a:rPr lang="en-US" dirty="0" err="1"/>
              <a:t>genere</a:t>
            </a:r>
            <a:r>
              <a:rPr lang="en-US" dirty="0"/>
              <a:t> </a:t>
            </a:r>
            <a:r>
              <a:rPr lang="en-US" dirty="0" err="1"/>
              <a:t>maschile</a:t>
            </a:r>
            <a:r>
              <a:rPr lang="en-US" dirty="0"/>
              <a:t> </a:t>
            </a:r>
            <a:r>
              <a:rPr lang="en-US" dirty="0" err="1"/>
              <a:t>nell’errata</a:t>
            </a:r>
            <a:r>
              <a:rPr lang="en-US" dirty="0"/>
              <a:t> e </a:t>
            </a:r>
            <a:r>
              <a:rPr lang="en-US" dirty="0" err="1"/>
              <a:t>discriminatoria</a:t>
            </a:r>
            <a:r>
              <a:rPr lang="en-US" dirty="0"/>
              <a:t> </a:t>
            </a:r>
            <a:r>
              <a:rPr lang="en-US" dirty="0" err="1"/>
              <a:t>convinzione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le STEM (Science, Technology, Engineering, Mathematics) </a:t>
            </a:r>
            <a:r>
              <a:rPr lang="en-US" dirty="0" err="1"/>
              <a:t>siano</a:t>
            </a:r>
            <a:r>
              <a:rPr lang="en-US" dirty="0"/>
              <a:t> </a:t>
            </a:r>
            <a:r>
              <a:rPr lang="en-US" dirty="0" err="1"/>
              <a:t>prerogativa</a:t>
            </a:r>
            <a:r>
              <a:rPr lang="en-US" dirty="0"/>
              <a:t> </a:t>
            </a:r>
            <a:r>
              <a:rPr lang="en-US" dirty="0" err="1"/>
              <a:t>esclusiva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maschi</a:t>
            </a:r>
            <a:r>
              <a:rPr lang="en-US" dirty="0"/>
              <a:t>. Questa </a:t>
            </a:r>
            <a:r>
              <a:rPr lang="en-US" dirty="0" err="1"/>
              <a:t>presupposizione</a:t>
            </a:r>
            <a:r>
              <a:rPr lang="en-US" dirty="0"/>
              <a:t> </a:t>
            </a:r>
            <a:r>
              <a:rPr lang="en-US" dirty="0" err="1"/>
              <a:t>contribuisce</a:t>
            </a:r>
            <a:r>
              <a:rPr lang="en-US" dirty="0"/>
              <a:t> a </a:t>
            </a:r>
            <a:r>
              <a:rPr lang="en-US" dirty="0" err="1"/>
              <a:t>rinforzare</a:t>
            </a:r>
            <a:r>
              <a:rPr lang="en-US" dirty="0"/>
              <a:t> </a:t>
            </a:r>
            <a:r>
              <a:rPr lang="en-US" dirty="0" err="1"/>
              <a:t>stereotipi</a:t>
            </a:r>
            <a:r>
              <a:rPr lang="en-US" dirty="0"/>
              <a:t> di </a:t>
            </a:r>
            <a:r>
              <a:rPr lang="en-US" dirty="0" err="1"/>
              <a:t>genere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ostacolano</a:t>
            </a:r>
            <a:r>
              <a:rPr lang="en-US" dirty="0"/>
              <a:t> il </a:t>
            </a:r>
            <a:r>
              <a:rPr lang="en-US" dirty="0" err="1"/>
              <a:t>pieno</a:t>
            </a:r>
            <a:r>
              <a:rPr lang="en-US" dirty="0"/>
              <a:t> </a:t>
            </a:r>
            <a:r>
              <a:rPr lang="en-US" dirty="0" err="1"/>
              <a:t>sviluppo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adulti</a:t>
            </a:r>
            <a:r>
              <a:rPr lang="en-US" dirty="0"/>
              <a:t> del </a:t>
            </a:r>
            <a:r>
              <a:rPr lang="en-US" dirty="0" err="1"/>
              <a:t>futuro</a:t>
            </a:r>
            <a:r>
              <a:rPr lang="en-US" dirty="0"/>
              <a:t>, </a:t>
            </a:r>
            <a:r>
              <a:rPr lang="en-US" dirty="0" err="1"/>
              <a:t>creano</a:t>
            </a:r>
            <a:r>
              <a:rPr lang="en-US" dirty="0"/>
              <a:t> un </a:t>
            </a:r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iniquo</a:t>
            </a:r>
            <a:r>
              <a:rPr lang="en-US" dirty="0"/>
              <a:t>, </a:t>
            </a:r>
            <a:r>
              <a:rPr lang="en-US" dirty="0" err="1"/>
              <a:t>privando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individui</a:t>
            </a:r>
            <a:r>
              <a:rPr lang="en-US" dirty="0"/>
              <a:t> di </a:t>
            </a:r>
            <a:r>
              <a:rPr lang="en-US" dirty="0" err="1"/>
              <a:t>pari</a:t>
            </a:r>
            <a:r>
              <a:rPr lang="en-US" dirty="0"/>
              <a:t> </a:t>
            </a:r>
            <a:r>
              <a:rPr lang="en-US" dirty="0" err="1"/>
              <a:t>opportunità</a:t>
            </a:r>
            <a:r>
              <a:rPr lang="en-US" dirty="0"/>
              <a:t>, </a:t>
            </a:r>
            <a:r>
              <a:rPr lang="en-US" dirty="0" err="1"/>
              <a:t>violando</a:t>
            </a:r>
            <a:r>
              <a:rPr lang="en-US" dirty="0"/>
              <a:t> il principio di </a:t>
            </a:r>
            <a:r>
              <a:rPr lang="en-US" dirty="0" err="1"/>
              <a:t>uguaglianza</a:t>
            </a:r>
            <a:r>
              <a:rPr lang="en-US" dirty="0"/>
              <a:t> </a:t>
            </a:r>
            <a:r>
              <a:rPr lang="en-US" dirty="0" err="1"/>
              <a:t>garantito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Costituzione</a:t>
            </a:r>
            <a:r>
              <a:rPr lang="en-US" dirty="0"/>
              <a:t> </a:t>
            </a:r>
            <a:r>
              <a:rPr lang="en-US" dirty="0" err="1"/>
              <a:t>italiana</a:t>
            </a:r>
            <a:r>
              <a:rPr lang="en-US" dirty="0"/>
              <a:t>.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possibile</a:t>
            </a:r>
            <a:r>
              <a:rPr lang="en-US" dirty="0"/>
              <a:t> </a:t>
            </a:r>
            <a:r>
              <a:rPr lang="en-US" dirty="0" err="1"/>
              <a:t>rompere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schemi</a:t>
            </a:r>
            <a:r>
              <a:rPr lang="en-US" dirty="0"/>
              <a:t> di </a:t>
            </a:r>
            <a:r>
              <a:rPr lang="en-US" dirty="0" err="1"/>
              <a:t>pensiero</a:t>
            </a:r>
            <a:r>
              <a:rPr lang="en-US" dirty="0"/>
              <a:t> </a:t>
            </a:r>
            <a:r>
              <a:rPr lang="en-US" dirty="0" err="1"/>
              <a:t>consolidati</a:t>
            </a:r>
            <a:r>
              <a:rPr lang="en-US" dirty="0"/>
              <a:t>, </a:t>
            </a:r>
            <a:r>
              <a:rPr lang="en-US" dirty="0" err="1"/>
              <a:t>trasmettendo</a:t>
            </a:r>
            <a:r>
              <a:rPr lang="en-US" dirty="0"/>
              <a:t> </a:t>
            </a:r>
            <a:r>
              <a:rPr lang="en-US" dirty="0" err="1"/>
              <a:t>modelli</a:t>
            </a:r>
            <a:r>
              <a:rPr lang="en-US" dirty="0"/>
              <a:t> virtuosi e </a:t>
            </a:r>
            <a:r>
              <a:rPr lang="en-US" dirty="0" err="1"/>
              <a:t>coinvolgendo</a:t>
            </a:r>
            <a:r>
              <a:rPr lang="en-US" dirty="0"/>
              <a:t> I </a:t>
            </a:r>
            <a:r>
              <a:rPr lang="en-US" dirty="0" err="1"/>
              <a:t>ragazi</a:t>
            </a:r>
            <a:r>
              <a:rPr lang="en-US" dirty="0"/>
              <a:t> e le </a:t>
            </a:r>
            <a:r>
              <a:rPr lang="en-US" dirty="0" err="1"/>
              <a:t>ragazze</a:t>
            </a:r>
            <a:r>
              <a:rPr lang="en-US" dirty="0"/>
              <a:t> in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nuova</a:t>
            </a:r>
            <a:r>
              <a:rPr lang="en-US" dirty="0"/>
              <a:t> </a:t>
            </a:r>
            <a:r>
              <a:rPr lang="en-US" dirty="0" err="1"/>
              <a:t>visione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scienze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690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Paper: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1. STEAM: Education and communication with Art at ATLAS and CMS-2016, Proceedings of Science Volume 276 - Fourth Annual Large Hadron Collider Physics (LHCP2016)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2. The </a:t>
            </a:r>
            <a:r>
              <a:rPr lang="en-US" dirty="0" err="1"/>
              <a:t>colours</a:t>
            </a:r>
            <a:r>
              <a:rPr lang="en-US" dirty="0"/>
              <a:t> of the Higgs boson: a study in creativity and science motivation among high-school students in Italy, 2021 - Smart Learning Environments, SPRINGER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3. Tuveri2022: </a:t>
            </a:r>
            <a:r>
              <a:rPr lang="en-US" dirty="0" err="1"/>
              <a:t>Tuveri</a:t>
            </a:r>
            <a:r>
              <a:rPr lang="en-US" dirty="0"/>
              <a:t>, Matteo and </a:t>
            </a:r>
            <a:r>
              <a:rPr lang="en-US" dirty="0" err="1"/>
              <a:t>Paolucci</a:t>
            </a:r>
            <a:r>
              <a:rPr lang="en-US" dirty="0"/>
              <a:t>, </a:t>
            </a:r>
            <a:r>
              <a:rPr lang="en-US" dirty="0" err="1"/>
              <a:t>Pierluigi</a:t>
            </a:r>
            <a:r>
              <a:rPr lang="en-US" dirty="0"/>
              <a:t>, {Creativity at its best: making science by making art}, 2022,Proceedings of Science, 402, Conference paper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4. Simone2022: Simone, Federica Maria and </a:t>
            </a:r>
            <a:r>
              <a:rPr lang="en-US" dirty="0" err="1"/>
              <a:t>Bagliesi</a:t>
            </a:r>
            <a:r>
              <a:rPr lang="en-US" dirty="0"/>
              <a:t>, Giuseppe and </a:t>
            </a:r>
            <a:r>
              <a:rPr lang="en-US" dirty="0" err="1"/>
              <a:t>Paolucci</a:t>
            </a:r>
            <a:r>
              <a:rPr lang="en-US" dirty="0"/>
              <a:t>, </a:t>
            </a:r>
            <a:r>
              <a:rPr lang="en-US" dirty="0" err="1"/>
              <a:t>Pierluigi</a:t>
            </a:r>
            <a:r>
              <a:rPr lang="en-US" dirty="0"/>
              <a:t> and </a:t>
            </a:r>
            <a:r>
              <a:rPr lang="en-US" dirty="0" err="1"/>
              <a:t>Scianitti</a:t>
            </a:r>
            <a:r>
              <a:rPr lang="en-US" dirty="0"/>
              <a:t>, Francesca, {Incorporating creativity and interdisciplinarity in science teaching: the case of "Art &amp; Science across Italy", 2022, Proceedings of Science, 414, Conference paper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5. Paoletti2019: </a:t>
            </a:r>
            <a:r>
              <a:rPr lang="en-US" dirty="0" err="1"/>
              <a:t>Paoletti</a:t>
            </a:r>
            <a:r>
              <a:rPr lang="en-US" dirty="0"/>
              <a:t>, S. and </a:t>
            </a:r>
            <a:r>
              <a:rPr lang="en-US" dirty="0" err="1"/>
              <a:t>Paolucci</a:t>
            </a:r>
            <a:r>
              <a:rPr lang="en-US" dirty="0"/>
              <a:t>, P., Art as a language to represent Science: A project for Lyceum, 2019, Proceedings of Science, 364, Conference paper,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6. Paolucci2021: </a:t>
            </a:r>
            <a:r>
              <a:rPr lang="en-US" dirty="0" err="1"/>
              <a:t>Paolucci</a:t>
            </a:r>
            <a:r>
              <a:rPr lang="en-US" dirty="0"/>
              <a:t>, </a:t>
            </a:r>
            <a:r>
              <a:rPr lang="en-US" dirty="0" err="1"/>
              <a:t>Pierluigi</a:t>
            </a:r>
            <a:r>
              <a:rPr lang="en-US" dirty="0"/>
              <a:t> and </a:t>
            </a:r>
            <a:r>
              <a:rPr lang="en-US" dirty="0" err="1"/>
              <a:t>Scianitti</a:t>
            </a:r>
            <a:r>
              <a:rPr lang="en-US" dirty="0"/>
              <a:t>, Francesca and Galati, Giuliana, {Arts and science in Italy: from high schools to CERN}, 2021, Proceedings of Science, 397 Conference paper</a:t>
            </a:r>
            <a:endParaRPr lang="en-IT" dirty="0"/>
          </a:p>
          <a:p>
            <a:endParaRPr lang="en-US" dirty="0">
              <a:effectLst/>
            </a:endParaRPr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386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Comitato Scientifico A&amp;S -&gt;Fondi vinti con Bando Europeo + FedII entrato come partner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59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434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046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06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22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" y="224378"/>
            <a:ext cx="9873167" cy="788783"/>
          </a:xfrm>
        </p:spPr>
        <p:txBody>
          <a:bodyPr>
            <a:noAutofit/>
          </a:bodyPr>
          <a:lstStyle>
            <a:lvl1pPr algn="ctr">
              <a:defRPr sz="320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999" y="1542553"/>
            <a:ext cx="8475151" cy="442544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52FEFC3-EFE4-8E4B-AB41-E686203C21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489" y="6275211"/>
            <a:ext cx="923662" cy="512633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FCE6AE5-FDB2-8C40-80E9-1FD80089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7182" y="6326496"/>
            <a:ext cx="4748562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it-IT"/>
              <a:t>Camilla Di Donato (Università Parthenope &amp; INFN Napoli)</a:t>
            </a:r>
            <a:endParaRPr lang="it-IT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144609C-8ABE-D346-850B-B46ABAAD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42632" y="6326496"/>
            <a:ext cx="792702" cy="365125"/>
          </a:xfrm>
        </p:spPr>
        <p:txBody>
          <a:bodyPr/>
          <a:lstStyle>
            <a:lvl1pPr>
              <a:defRPr sz="1000"/>
            </a:lvl1pPr>
          </a:lstStyle>
          <a:p>
            <a:fld id="{E7878EF9-3B7C-0445-9592-9BFA65D93F34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DD1DA4-FC99-8077-8B51-B287D4BC8A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728" y="6275211"/>
            <a:ext cx="512633" cy="51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2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81" y="6727600"/>
            <a:ext cx="9906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9044" tIns="99044" rIns="99044" bIns="9904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16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latin typeface="Euphemia UCAS" panose="020B0503040102020104" pitchFamily="34" charset="-79"/>
                <a:cs typeface="Euphemia UCAS" panose="020B0503040102020104" pitchFamily="34" charset="-79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37675" y="1688433"/>
            <a:ext cx="923065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95285" lvl="0" indent="-371464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Euphemia UCAS" panose="020B0503040102020104" pitchFamily="34" charset="-79"/>
                <a:cs typeface="Euphemia UCAS" panose="020B0503040102020104" pitchFamily="34" charset="-79"/>
              </a:defRPr>
            </a:lvl1pPr>
            <a:lvl2pPr marL="990570" lvl="1" indent="-34394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485854" lvl="2" indent="-34394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981139" lvl="3" indent="-34394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476424" lvl="4" indent="-34394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971709" lvl="5" indent="-34394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466993" lvl="6" indent="-34394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962278" lvl="7" indent="-34394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457563" lvl="8" indent="-34394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0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4395" y="365127"/>
            <a:ext cx="9466729" cy="102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58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7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/>
          <p:cNvSpPr txBox="1"/>
          <p:nvPr/>
        </p:nvSpPr>
        <p:spPr>
          <a:xfrm>
            <a:off x="520065" y="325369"/>
            <a:ext cx="3549489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>
                <a:ea typeface="+mj-ea"/>
                <a:cs typeface="+mj-cs"/>
              </a:rPr>
              <a:t>Un </a:t>
            </a:r>
            <a:r>
              <a:rPr lang="en-US" sz="3100" dirty="0" err="1">
                <a:ea typeface="+mj-ea"/>
                <a:cs typeface="+mj-cs"/>
              </a:rPr>
              <a:t>progetto</a:t>
            </a:r>
            <a:r>
              <a:rPr lang="en-US" sz="3100" dirty="0">
                <a:ea typeface="+mj-ea"/>
                <a:cs typeface="+mj-cs"/>
              </a:rPr>
              <a:t> STEAM di </a:t>
            </a:r>
            <a:r>
              <a:rPr lang="en-US" sz="3100" dirty="0" err="1">
                <a:ea typeface="+mj-ea"/>
                <a:cs typeface="+mj-cs"/>
              </a:rPr>
              <a:t>divulgazione</a:t>
            </a:r>
            <a:r>
              <a:rPr lang="en-US" sz="3100" dirty="0">
                <a:ea typeface="+mj-ea"/>
                <a:cs typeface="+mj-cs"/>
              </a:rPr>
              <a:t> </a:t>
            </a:r>
            <a:r>
              <a:rPr lang="en-US" sz="3100" dirty="0" err="1">
                <a:ea typeface="+mj-ea"/>
                <a:cs typeface="+mj-cs"/>
              </a:rPr>
              <a:t>scientifica</a:t>
            </a:r>
            <a:r>
              <a:rPr lang="en-US" sz="3100" dirty="0">
                <a:ea typeface="+mj-ea"/>
                <a:cs typeface="+mj-cs"/>
              </a:rPr>
              <a:t> </a:t>
            </a:r>
            <a:r>
              <a:rPr lang="en-US" sz="3100" dirty="0" err="1">
                <a:ea typeface="+mj-ea"/>
                <a:cs typeface="+mj-cs"/>
              </a:rPr>
              <a:t>attraverso</a:t>
            </a:r>
            <a:r>
              <a:rPr lang="en-US" sz="3100" dirty="0">
                <a:ea typeface="+mj-ea"/>
                <a:cs typeface="+mj-cs"/>
              </a:rPr>
              <a:t> il </a:t>
            </a:r>
            <a:r>
              <a:rPr lang="en-US" sz="3100" dirty="0" err="1">
                <a:ea typeface="+mj-ea"/>
                <a:cs typeface="+mj-cs"/>
              </a:rPr>
              <a:t>linguaggio</a:t>
            </a:r>
            <a:r>
              <a:rPr lang="en-US" sz="3100" dirty="0">
                <a:ea typeface="+mj-ea"/>
                <a:cs typeface="+mj-cs"/>
              </a:rPr>
              <a:t> dell'arte</a:t>
            </a:r>
          </a:p>
        </p:txBody>
      </p:sp>
      <p:sp>
        <p:nvSpPr>
          <p:cNvPr id="7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0065" y="2586994"/>
            <a:ext cx="2823210" cy="18288"/>
          </a:xfrm>
          <a:custGeom>
            <a:avLst/>
            <a:gdLst>
              <a:gd name="connsiteX0" fmla="*/ 0 w 2823210"/>
              <a:gd name="connsiteY0" fmla="*/ 0 h 18288"/>
              <a:gd name="connsiteX1" fmla="*/ 564642 w 2823210"/>
              <a:gd name="connsiteY1" fmla="*/ 0 h 18288"/>
              <a:gd name="connsiteX2" fmla="*/ 1101052 w 2823210"/>
              <a:gd name="connsiteY2" fmla="*/ 0 h 18288"/>
              <a:gd name="connsiteX3" fmla="*/ 1637462 w 2823210"/>
              <a:gd name="connsiteY3" fmla="*/ 0 h 18288"/>
              <a:gd name="connsiteX4" fmla="*/ 2258568 w 2823210"/>
              <a:gd name="connsiteY4" fmla="*/ 0 h 18288"/>
              <a:gd name="connsiteX5" fmla="*/ 2823210 w 2823210"/>
              <a:gd name="connsiteY5" fmla="*/ 0 h 18288"/>
              <a:gd name="connsiteX6" fmla="*/ 2823210 w 2823210"/>
              <a:gd name="connsiteY6" fmla="*/ 18288 h 18288"/>
              <a:gd name="connsiteX7" fmla="*/ 2258568 w 2823210"/>
              <a:gd name="connsiteY7" fmla="*/ 18288 h 18288"/>
              <a:gd name="connsiteX8" fmla="*/ 1778622 w 2823210"/>
              <a:gd name="connsiteY8" fmla="*/ 18288 h 18288"/>
              <a:gd name="connsiteX9" fmla="*/ 1242212 w 2823210"/>
              <a:gd name="connsiteY9" fmla="*/ 18288 h 18288"/>
              <a:gd name="connsiteX10" fmla="*/ 705803 w 2823210"/>
              <a:gd name="connsiteY10" fmla="*/ 18288 h 18288"/>
              <a:gd name="connsiteX11" fmla="*/ 0 w 2823210"/>
              <a:gd name="connsiteY11" fmla="*/ 18288 h 18288"/>
              <a:gd name="connsiteX12" fmla="*/ 0 w 2823210"/>
              <a:gd name="connsiteY12" fmla="*/ 0 h 18288"/>
              <a:gd name="connsiteX0" fmla="*/ 0 w 2823210"/>
              <a:gd name="connsiteY0" fmla="*/ 0 h 18288"/>
              <a:gd name="connsiteX1" fmla="*/ 508178 w 2823210"/>
              <a:gd name="connsiteY1" fmla="*/ 0 h 18288"/>
              <a:gd name="connsiteX2" fmla="*/ 1129284 w 2823210"/>
              <a:gd name="connsiteY2" fmla="*/ 0 h 18288"/>
              <a:gd name="connsiteX3" fmla="*/ 1609230 w 2823210"/>
              <a:gd name="connsiteY3" fmla="*/ 0 h 18288"/>
              <a:gd name="connsiteX4" fmla="*/ 2089175 w 2823210"/>
              <a:gd name="connsiteY4" fmla="*/ 0 h 18288"/>
              <a:gd name="connsiteX5" fmla="*/ 2823210 w 2823210"/>
              <a:gd name="connsiteY5" fmla="*/ 0 h 18288"/>
              <a:gd name="connsiteX6" fmla="*/ 2823210 w 2823210"/>
              <a:gd name="connsiteY6" fmla="*/ 18288 h 18288"/>
              <a:gd name="connsiteX7" fmla="*/ 2286800 w 2823210"/>
              <a:gd name="connsiteY7" fmla="*/ 18288 h 18288"/>
              <a:gd name="connsiteX8" fmla="*/ 1750390 w 2823210"/>
              <a:gd name="connsiteY8" fmla="*/ 18288 h 18288"/>
              <a:gd name="connsiteX9" fmla="*/ 1213980 w 2823210"/>
              <a:gd name="connsiteY9" fmla="*/ 18288 h 18288"/>
              <a:gd name="connsiteX10" fmla="*/ 592874 w 2823210"/>
              <a:gd name="connsiteY10" fmla="*/ 18288 h 18288"/>
              <a:gd name="connsiteX11" fmla="*/ 0 w 2823210"/>
              <a:gd name="connsiteY11" fmla="*/ 18288 h 18288"/>
              <a:gd name="connsiteX12" fmla="*/ 0 w 282321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23210" h="18288" fill="none" extrusionOk="0">
                <a:moveTo>
                  <a:pt x="0" y="0"/>
                </a:moveTo>
                <a:cubicBezTo>
                  <a:pt x="274710" y="-10145"/>
                  <a:pt x="422983" y="-45052"/>
                  <a:pt x="564642" y="0"/>
                </a:cubicBezTo>
                <a:cubicBezTo>
                  <a:pt x="682642" y="17143"/>
                  <a:pt x="990741" y="-41754"/>
                  <a:pt x="1101052" y="0"/>
                </a:cubicBezTo>
                <a:cubicBezTo>
                  <a:pt x="1195052" y="23752"/>
                  <a:pt x="1509546" y="-18429"/>
                  <a:pt x="1637462" y="0"/>
                </a:cubicBezTo>
                <a:cubicBezTo>
                  <a:pt x="1780095" y="44209"/>
                  <a:pt x="2035070" y="3007"/>
                  <a:pt x="2258568" y="0"/>
                </a:cubicBezTo>
                <a:cubicBezTo>
                  <a:pt x="2500768" y="23239"/>
                  <a:pt x="2678285" y="-18672"/>
                  <a:pt x="2823210" y="0"/>
                </a:cubicBezTo>
                <a:cubicBezTo>
                  <a:pt x="2822768" y="7184"/>
                  <a:pt x="2822637" y="9771"/>
                  <a:pt x="2823210" y="18288"/>
                </a:cubicBezTo>
                <a:cubicBezTo>
                  <a:pt x="2564301" y="-11289"/>
                  <a:pt x="2419570" y="39165"/>
                  <a:pt x="2258568" y="18288"/>
                </a:cubicBezTo>
                <a:cubicBezTo>
                  <a:pt x="2094798" y="26178"/>
                  <a:pt x="1895246" y="30675"/>
                  <a:pt x="1778622" y="18288"/>
                </a:cubicBezTo>
                <a:cubicBezTo>
                  <a:pt x="1680271" y="18035"/>
                  <a:pt x="1456278" y="41272"/>
                  <a:pt x="1242212" y="18288"/>
                </a:cubicBezTo>
                <a:cubicBezTo>
                  <a:pt x="997808" y="-22851"/>
                  <a:pt x="853563" y="57792"/>
                  <a:pt x="705803" y="18288"/>
                </a:cubicBezTo>
                <a:cubicBezTo>
                  <a:pt x="526847" y="28406"/>
                  <a:pt x="392046" y="47129"/>
                  <a:pt x="0" y="18288"/>
                </a:cubicBezTo>
                <a:cubicBezTo>
                  <a:pt x="-449" y="11682"/>
                  <a:pt x="228" y="3653"/>
                  <a:pt x="0" y="0"/>
                </a:cubicBezTo>
                <a:close/>
              </a:path>
              <a:path w="2823210" h="18288" stroke="0" extrusionOk="0">
                <a:moveTo>
                  <a:pt x="0" y="0"/>
                </a:moveTo>
                <a:cubicBezTo>
                  <a:pt x="187535" y="-125"/>
                  <a:pt x="397461" y="-20026"/>
                  <a:pt x="508178" y="0"/>
                </a:cubicBezTo>
                <a:cubicBezTo>
                  <a:pt x="625222" y="24634"/>
                  <a:pt x="925466" y="2277"/>
                  <a:pt x="1129284" y="0"/>
                </a:cubicBezTo>
                <a:cubicBezTo>
                  <a:pt x="1294547" y="-6687"/>
                  <a:pt x="1380985" y="-11996"/>
                  <a:pt x="1609230" y="0"/>
                </a:cubicBezTo>
                <a:cubicBezTo>
                  <a:pt x="1858390" y="27543"/>
                  <a:pt x="1979015" y="-13564"/>
                  <a:pt x="2089175" y="0"/>
                </a:cubicBezTo>
                <a:cubicBezTo>
                  <a:pt x="2199759" y="4216"/>
                  <a:pt x="2585588" y="-46991"/>
                  <a:pt x="2823210" y="0"/>
                </a:cubicBezTo>
                <a:cubicBezTo>
                  <a:pt x="2823183" y="3601"/>
                  <a:pt x="2823851" y="10012"/>
                  <a:pt x="2823210" y="18288"/>
                </a:cubicBezTo>
                <a:cubicBezTo>
                  <a:pt x="2690252" y="55752"/>
                  <a:pt x="2524055" y="7720"/>
                  <a:pt x="2286800" y="18288"/>
                </a:cubicBezTo>
                <a:cubicBezTo>
                  <a:pt x="2055131" y="18907"/>
                  <a:pt x="1999823" y="197"/>
                  <a:pt x="1750390" y="18288"/>
                </a:cubicBezTo>
                <a:cubicBezTo>
                  <a:pt x="1493528" y="33069"/>
                  <a:pt x="1479819" y="-1864"/>
                  <a:pt x="1213980" y="18288"/>
                </a:cubicBezTo>
                <a:cubicBezTo>
                  <a:pt x="966539" y="9125"/>
                  <a:pt x="748358" y="35094"/>
                  <a:pt x="592874" y="18288"/>
                </a:cubicBezTo>
                <a:cubicBezTo>
                  <a:pt x="426637" y="-12410"/>
                  <a:pt x="129225" y="27426"/>
                  <a:pt x="0" y="18288"/>
                </a:cubicBezTo>
                <a:cubicBezTo>
                  <a:pt x="-58" y="15072"/>
                  <a:pt x="-1055" y="3930"/>
                  <a:pt x="0" y="0"/>
                </a:cubicBezTo>
                <a:close/>
              </a:path>
              <a:path w="2823210" h="18288" fill="none" stroke="0" extrusionOk="0">
                <a:moveTo>
                  <a:pt x="0" y="0"/>
                </a:moveTo>
                <a:cubicBezTo>
                  <a:pt x="275106" y="-43619"/>
                  <a:pt x="432924" y="-1372"/>
                  <a:pt x="564642" y="0"/>
                </a:cubicBezTo>
                <a:cubicBezTo>
                  <a:pt x="703556" y="8620"/>
                  <a:pt x="974627" y="-15077"/>
                  <a:pt x="1101052" y="0"/>
                </a:cubicBezTo>
                <a:cubicBezTo>
                  <a:pt x="1213990" y="6725"/>
                  <a:pt x="1499882" y="-11598"/>
                  <a:pt x="1637462" y="0"/>
                </a:cubicBezTo>
                <a:cubicBezTo>
                  <a:pt x="1774479" y="52189"/>
                  <a:pt x="2008457" y="12894"/>
                  <a:pt x="2258568" y="0"/>
                </a:cubicBezTo>
                <a:cubicBezTo>
                  <a:pt x="2490161" y="-10117"/>
                  <a:pt x="2666191" y="764"/>
                  <a:pt x="2823210" y="0"/>
                </a:cubicBezTo>
                <a:cubicBezTo>
                  <a:pt x="2823184" y="7514"/>
                  <a:pt x="2822679" y="9795"/>
                  <a:pt x="2823210" y="18288"/>
                </a:cubicBezTo>
                <a:cubicBezTo>
                  <a:pt x="2590472" y="15319"/>
                  <a:pt x="2398790" y="46662"/>
                  <a:pt x="2258568" y="18288"/>
                </a:cubicBezTo>
                <a:cubicBezTo>
                  <a:pt x="2106872" y="13061"/>
                  <a:pt x="1897225" y="28930"/>
                  <a:pt x="1778622" y="18288"/>
                </a:cubicBezTo>
                <a:cubicBezTo>
                  <a:pt x="1693228" y="-7877"/>
                  <a:pt x="1457561" y="42149"/>
                  <a:pt x="1242212" y="18288"/>
                </a:cubicBezTo>
                <a:cubicBezTo>
                  <a:pt x="995630" y="5644"/>
                  <a:pt x="836984" y="56988"/>
                  <a:pt x="705803" y="18288"/>
                </a:cubicBezTo>
                <a:cubicBezTo>
                  <a:pt x="565128" y="-42637"/>
                  <a:pt x="297169" y="57438"/>
                  <a:pt x="0" y="18288"/>
                </a:cubicBezTo>
                <a:cubicBezTo>
                  <a:pt x="-35" y="11391"/>
                  <a:pt x="-28" y="369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23210"/>
                      <a:gd name="connsiteY0" fmla="*/ 0 h 18288"/>
                      <a:gd name="connsiteX1" fmla="*/ 564642 w 2823210"/>
                      <a:gd name="connsiteY1" fmla="*/ 0 h 18288"/>
                      <a:gd name="connsiteX2" fmla="*/ 1101052 w 2823210"/>
                      <a:gd name="connsiteY2" fmla="*/ 0 h 18288"/>
                      <a:gd name="connsiteX3" fmla="*/ 1637462 w 2823210"/>
                      <a:gd name="connsiteY3" fmla="*/ 0 h 18288"/>
                      <a:gd name="connsiteX4" fmla="*/ 2258568 w 2823210"/>
                      <a:gd name="connsiteY4" fmla="*/ 0 h 18288"/>
                      <a:gd name="connsiteX5" fmla="*/ 2823210 w 2823210"/>
                      <a:gd name="connsiteY5" fmla="*/ 0 h 18288"/>
                      <a:gd name="connsiteX6" fmla="*/ 2823210 w 2823210"/>
                      <a:gd name="connsiteY6" fmla="*/ 18288 h 18288"/>
                      <a:gd name="connsiteX7" fmla="*/ 2258568 w 2823210"/>
                      <a:gd name="connsiteY7" fmla="*/ 18288 h 18288"/>
                      <a:gd name="connsiteX8" fmla="*/ 1778622 w 2823210"/>
                      <a:gd name="connsiteY8" fmla="*/ 18288 h 18288"/>
                      <a:gd name="connsiteX9" fmla="*/ 1242212 w 2823210"/>
                      <a:gd name="connsiteY9" fmla="*/ 18288 h 18288"/>
                      <a:gd name="connsiteX10" fmla="*/ 705803 w 2823210"/>
                      <a:gd name="connsiteY10" fmla="*/ 18288 h 18288"/>
                      <a:gd name="connsiteX11" fmla="*/ 0 w 2823210"/>
                      <a:gd name="connsiteY11" fmla="*/ 18288 h 18288"/>
                      <a:gd name="connsiteX12" fmla="*/ 0 w 2823210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23210" h="18288" fill="none" extrusionOk="0">
                        <a:moveTo>
                          <a:pt x="0" y="0"/>
                        </a:moveTo>
                        <a:cubicBezTo>
                          <a:pt x="262836" y="-25403"/>
                          <a:pt x="438731" y="-27752"/>
                          <a:pt x="564642" y="0"/>
                        </a:cubicBezTo>
                        <a:cubicBezTo>
                          <a:pt x="690553" y="27752"/>
                          <a:pt x="986722" y="-14214"/>
                          <a:pt x="1101052" y="0"/>
                        </a:cubicBezTo>
                        <a:cubicBezTo>
                          <a:pt x="1215382" y="14214"/>
                          <a:pt x="1502491" y="-16582"/>
                          <a:pt x="1637462" y="0"/>
                        </a:cubicBezTo>
                        <a:cubicBezTo>
                          <a:pt x="1772433" y="16582"/>
                          <a:pt x="2020237" y="11909"/>
                          <a:pt x="2258568" y="0"/>
                        </a:cubicBezTo>
                        <a:cubicBezTo>
                          <a:pt x="2496899" y="-11909"/>
                          <a:pt x="2673661" y="-13399"/>
                          <a:pt x="2823210" y="0"/>
                        </a:cubicBezTo>
                        <a:cubicBezTo>
                          <a:pt x="2822776" y="7551"/>
                          <a:pt x="2822743" y="9822"/>
                          <a:pt x="2823210" y="18288"/>
                        </a:cubicBezTo>
                        <a:cubicBezTo>
                          <a:pt x="2599902" y="5957"/>
                          <a:pt x="2424627" y="31663"/>
                          <a:pt x="2258568" y="18288"/>
                        </a:cubicBezTo>
                        <a:cubicBezTo>
                          <a:pt x="2092509" y="4913"/>
                          <a:pt x="1888532" y="29383"/>
                          <a:pt x="1778622" y="18288"/>
                        </a:cubicBezTo>
                        <a:cubicBezTo>
                          <a:pt x="1668712" y="7193"/>
                          <a:pt x="1496030" y="42193"/>
                          <a:pt x="1242212" y="18288"/>
                        </a:cubicBezTo>
                        <a:cubicBezTo>
                          <a:pt x="988394" y="-5617"/>
                          <a:pt x="852067" y="27314"/>
                          <a:pt x="705803" y="18288"/>
                        </a:cubicBezTo>
                        <a:cubicBezTo>
                          <a:pt x="559539" y="9262"/>
                          <a:pt x="335854" y="42379"/>
                          <a:pt x="0" y="18288"/>
                        </a:cubicBezTo>
                        <a:cubicBezTo>
                          <a:pt x="60" y="11696"/>
                          <a:pt x="66" y="3758"/>
                          <a:pt x="0" y="0"/>
                        </a:cubicBezTo>
                        <a:close/>
                      </a:path>
                      <a:path w="2823210" h="18288" stroke="0" extrusionOk="0">
                        <a:moveTo>
                          <a:pt x="0" y="0"/>
                        </a:moveTo>
                        <a:cubicBezTo>
                          <a:pt x="190448" y="15002"/>
                          <a:pt x="391184" y="-17134"/>
                          <a:pt x="508178" y="0"/>
                        </a:cubicBezTo>
                        <a:cubicBezTo>
                          <a:pt x="625172" y="17134"/>
                          <a:pt x="964152" y="1954"/>
                          <a:pt x="1129284" y="0"/>
                        </a:cubicBezTo>
                        <a:cubicBezTo>
                          <a:pt x="1294416" y="-1954"/>
                          <a:pt x="1379034" y="-11009"/>
                          <a:pt x="1609230" y="0"/>
                        </a:cubicBezTo>
                        <a:cubicBezTo>
                          <a:pt x="1839426" y="11009"/>
                          <a:pt x="1972738" y="11016"/>
                          <a:pt x="2089175" y="0"/>
                        </a:cubicBezTo>
                        <a:cubicBezTo>
                          <a:pt x="2205613" y="-11016"/>
                          <a:pt x="2575844" y="-22298"/>
                          <a:pt x="2823210" y="0"/>
                        </a:cubicBezTo>
                        <a:cubicBezTo>
                          <a:pt x="2823128" y="4406"/>
                          <a:pt x="2823121" y="9982"/>
                          <a:pt x="2823210" y="18288"/>
                        </a:cubicBezTo>
                        <a:cubicBezTo>
                          <a:pt x="2688711" y="23580"/>
                          <a:pt x="2513828" y="10073"/>
                          <a:pt x="2286800" y="18288"/>
                        </a:cubicBezTo>
                        <a:cubicBezTo>
                          <a:pt x="2059772" y="26504"/>
                          <a:pt x="2006180" y="-4545"/>
                          <a:pt x="1750390" y="18288"/>
                        </a:cubicBezTo>
                        <a:cubicBezTo>
                          <a:pt x="1494600" y="41121"/>
                          <a:pt x="1469398" y="-5182"/>
                          <a:pt x="1213980" y="18288"/>
                        </a:cubicBezTo>
                        <a:cubicBezTo>
                          <a:pt x="958562" y="41758"/>
                          <a:pt x="754009" y="34657"/>
                          <a:pt x="592874" y="18288"/>
                        </a:cubicBezTo>
                        <a:cubicBezTo>
                          <a:pt x="431739" y="1919"/>
                          <a:pt x="141794" y="26926"/>
                          <a:pt x="0" y="18288"/>
                        </a:cubicBezTo>
                        <a:cubicBezTo>
                          <a:pt x="189" y="14288"/>
                          <a:pt x="-703" y="37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F8396ED-D50C-5940-A03B-555803EE6375}"/>
              </a:ext>
            </a:extLst>
          </p:cNvPr>
          <p:cNvSpPr txBox="1"/>
          <p:nvPr/>
        </p:nvSpPr>
        <p:spPr>
          <a:xfrm>
            <a:off x="381001" y="4268672"/>
            <a:ext cx="4169483" cy="855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solidFill>
                  <a:srgbClr val="FF0000"/>
                </a:solidFill>
              </a:rPr>
              <a:t>Gabriella </a:t>
            </a:r>
            <a:r>
              <a:rPr lang="en-US" sz="2000" i="1" dirty="0" err="1">
                <a:solidFill>
                  <a:srgbClr val="FF0000"/>
                </a:solidFill>
              </a:rPr>
              <a:t>Cataldi</a:t>
            </a:r>
            <a:r>
              <a:rPr lang="en-US" sz="2000" i="1" dirty="0">
                <a:solidFill>
                  <a:srgbClr val="FF0000"/>
                </a:solidFill>
              </a:rPr>
              <a:t> e Camilla Di Donato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900" i="1" dirty="0"/>
              <a:t>a </a:t>
            </a:r>
            <a:r>
              <a:rPr lang="en-US" sz="1900" i="1" dirty="0" err="1"/>
              <a:t>nome</a:t>
            </a:r>
            <a:r>
              <a:rPr lang="en-US" sz="1900" i="1" dirty="0"/>
              <a:t> </a:t>
            </a:r>
            <a:r>
              <a:rPr lang="en-US" sz="1900" i="1" dirty="0" err="1"/>
              <a:t>della</a:t>
            </a:r>
            <a:r>
              <a:rPr lang="en-US" sz="1900" i="1" dirty="0"/>
              <a:t> </a:t>
            </a:r>
            <a:r>
              <a:rPr lang="en-US" sz="1900" i="1" dirty="0" err="1"/>
              <a:t>collaborazione</a:t>
            </a:r>
            <a:r>
              <a:rPr lang="en-US" sz="1900" i="1" dirty="0"/>
              <a:t> del Progetto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900" i="1" dirty="0"/>
          </a:p>
        </p:txBody>
      </p:sp>
      <p:sp>
        <p:nvSpPr>
          <p:cNvPr id="3" name="AutoShape 2" descr="isultati immagini per Logo EAV campania"/>
          <p:cNvSpPr>
            <a:spLocks noChangeAspect="1" noChangeArrowheads="1"/>
          </p:cNvSpPr>
          <p:nvPr/>
        </p:nvSpPr>
        <p:spPr bwMode="auto">
          <a:xfrm>
            <a:off x="381001" y="3177381"/>
            <a:ext cx="667016" cy="946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462EF45-01DB-31F1-61AE-96CA56BE0275}"/>
              </a:ext>
            </a:extLst>
          </p:cNvPr>
          <p:cNvSpPr txBox="1"/>
          <p:nvPr/>
        </p:nvSpPr>
        <p:spPr>
          <a:xfrm>
            <a:off x="520065" y="2637026"/>
            <a:ext cx="4030420" cy="103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IV </a:t>
            </a:r>
            <a:r>
              <a:rPr lang="en-US" sz="31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edizione</a:t>
            </a:r>
            <a:r>
              <a:rPr lang="en-US" sz="3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(2022-2024)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884"/>
          <a:stretch/>
        </p:blipFill>
        <p:spPr>
          <a:xfrm>
            <a:off x="4550483" y="11253"/>
            <a:ext cx="5411369" cy="6763620"/>
          </a:xfrm>
          <a:prstGeom prst="rect">
            <a:avLst/>
          </a:prstGeom>
        </p:spPr>
      </p:pic>
      <p:pic>
        <p:nvPicPr>
          <p:cNvPr id="5" name="Picture 4" descr="A close-up of a poster&#10;&#10;Description automatically generated">
            <a:extLst>
              <a:ext uri="{FF2B5EF4-FFF2-40B4-BE49-F238E27FC236}">
                <a16:creationId xmlns:a16="http://schemas.microsoft.com/office/drawing/2014/main" id="{26598417-E34B-AEC0-2E37-32F32B385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680"/>
          <a:stretch/>
        </p:blipFill>
        <p:spPr>
          <a:xfrm>
            <a:off x="4663044" y="66260"/>
            <a:ext cx="5242516" cy="676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objects on a table&#10;&#10;Description automatically generated">
            <a:extLst>
              <a:ext uri="{FF2B5EF4-FFF2-40B4-BE49-F238E27FC236}">
                <a16:creationId xmlns:a16="http://schemas.microsoft.com/office/drawing/2014/main" id="{96BACD97-F996-8D76-D04E-5997A038F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1" y="57469"/>
            <a:ext cx="6937599" cy="390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D3764C-E844-337D-6080-D4472C0AC7A7}"/>
              </a:ext>
            </a:extLst>
          </p:cNvPr>
          <p:cNvSpPr txBox="1"/>
          <p:nvPr/>
        </p:nvSpPr>
        <p:spPr>
          <a:xfrm>
            <a:off x="7061200" y="58684"/>
            <a:ext cx="2811403" cy="3903418"/>
          </a:xfrm>
          <a:prstGeom prst="rect">
            <a:avLst/>
          </a:prstGeom>
          <a:solidFill>
            <a:srgbClr val="C5093C"/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Nella danza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frenetica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delle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fluttuazioni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del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vuoto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quantistico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una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particella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ribelle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sfugge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al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suo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destino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infrangendo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la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simmetria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CP e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innescando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quel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processo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che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porterà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la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materia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a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prevalere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sull’antimateria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e a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dominare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sull’intero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universo</a:t>
            </a:r>
            <a:r>
              <a:rPr lang="en-US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n-IT" sz="19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Picture 11" descr="A machine on a table&#10;&#10;Description automatically generated">
            <a:extLst>
              <a:ext uri="{FF2B5EF4-FFF2-40B4-BE49-F238E27FC236}">
                <a16:creationId xmlns:a16="http://schemas.microsoft.com/office/drawing/2014/main" id="{6003C30E-2BC9-EFAF-DE0D-0193AEAA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1" y="4043364"/>
            <a:ext cx="4813200" cy="2707425"/>
          </a:xfrm>
          <a:prstGeom prst="rect">
            <a:avLst/>
          </a:prstGeom>
        </p:spPr>
      </p:pic>
      <p:pic>
        <p:nvPicPr>
          <p:cNvPr id="15" name="Picture 14" descr="A blue sign with text overlay&#10;&#10;Description automatically generated">
            <a:extLst>
              <a:ext uri="{FF2B5EF4-FFF2-40B4-BE49-F238E27FC236}">
                <a16:creationId xmlns:a16="http://schemas.microsoft.com/office/drawing/2014/main" id="{3840CD32-173C-D055-E28D-5611BD363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939" y="4043364"/>
            <a:ext cx="4812800" cy="27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9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F0E4-8863-7FF7-C8C4-539DB346B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Social</a:t>
            </a:r>
            <a:r>
              <a:rPr lang="it-IT" dirty="0"/>
              <a:t> (Grazie a Giuliana Galati)</a:t>
            </a:r>
            <a:endParaRPr lang="en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7A170-F560-50F2-C33A-76D28AB7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0EA9E4-F52A-0CB2-CE05-B77E3EA25A1C}"/>
              </a:ext>
            </a:extLst>
          </p:cNvPr>
          <p:cNvSpPr/>
          <p:nvPr/>
        </p:nvSpPr>
        <p:spPr>
          <a:xfrm>
            <a:off x="8822099" y="197854"/>
            <a:ext cx="720002" cy="720002"/>
          </a:xfrm>
          <a:prstGeom prst="rect">
            <a:avLst/>
          </a:prstGeom>
          <a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T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136B650-8756-AD07-A43B-8E1AB09DD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7587" y="1013161"/>
            <a:ext cx="7990826" cy="5101287"/>
          </a:xfr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8D230AA0-6077-0E79-04D7-3872C1BE7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099" y="1013161"/>
            <a:ext cx="720002" cy="720002"/>
          </a:xfrm>
          <a:prstGeom prst="rect">
            <a:avLst/>
          </a:prstGeom>
        </p:spPr>
      </p:pic>
      <p:pic>
        <p:nvPicPr>
          <p:cNvPr id="22" name="Picture 21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9C3EA07D-4C45-4AE8-3364-FFE7D00613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00" t="-1" r="20092" b="-5993"/>
          <a:stretch/>
        </p:blipFill>
        <p:spPr>
          <a:xfrm>
            <a:off x="2606278" y="2345032"/>
            <a:ext cx="547625" cy="609601"/>
          </a:xfrm>
          <a:prstGeom prst="rect">
            <a:avLst/>
          </a:prstGeom>
        </p:spPr>
      </p:pic>
      <p:pic>
        <p:nvPicPr>
          <p:cNvPr id="24" name="Picture 23" descr="A logo of a camera&#10;&#10;Description automatically generated">
            <a:extLst>
              <a:ext uri="{FF2B5EF4-FFF2-40B4-BE49-F238E27FC236}">
                <a16:creationId xmlns:a16="http://schemas.microsoft.com/office/drawing/2014/main" id="{5DA7CC58-2919-13FC-8EC2-610E5A5D3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5744" y="2217029"/>
            <a:ext cx="897082" cy="865605"/>
          </a:xfrm>
          <a:prstGeom prst="rect">
            <a:avLst/>
          </a:prstGeom>
        </p:spPr>
      </p:pic>
      <p:pic>
        <p:nvPicPr>
          <p:cNvPr id="26" name="Picture 25" descr="A screenshot of a graph&#10;&#10;Description automatically generated">
            <a:extLst>
              <a:ext uri="{FF2B5EF4-FFF2-40B4-BE49-F238E27FC236}">
                <a16:creationId xmlns:a16="http://schemas.microsoft.com/office/drawing/2014/main" id="{756ECF6B-4E06-C6ED-972F-9DA33AC34B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7714"/>
          <a:stretch/>
        </p:blipFill>
        <p:spPr>
          <a:xfrm>
            <a:off x="1066800" y="3128534"/>
            <a:ext cx="7772400" cy="328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4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a 5">
            <a:extLst>
              <a:ext uri="{FF2B5EF4-FFF2-40B4-BE49-F238E27FC236}">
                <a16:creationId xmlns:a16="http://schemas.microsoft.com/office/drawing/2014/main" id="{D4E092B3-013F-90CE-B541-B31998061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867403"/>
              </p:ext>
            </p:extLst>
          </p:nvPr>
        </p:nvGraphicFramePr>
        <p:xfrm>
          <a:off x="236900" y="3923515"/>
          <a:ext cx="9242042" cy="20468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2866">
                  <a:extLst>
                    <a:ext uri="{9D8B030D-6E8A-4147-A177-3AD203B41FA5}">
                      <a16:colId xmlns:a16="http://schemas.microsoft.com/office/drawing/2014/main" val="3937157535"/>
                    </a:ext>
                  </a:extLst>
                </a:gridCol>
                <a:gridCol w="1571946">
                  <a:extLst>
                    <a:ext uri="{9D8B030D-6E8A-4147-A177-3AD203B41FA5}">
                      <a16:colId xmlns:a16="http://schemas.microsoft.com/office/drawing/2014/main" val="1808267572"/>
                    </a:ext>
                  </a:extLst>
                </a:gridCol>
                <a:gridCol w="1489753">
                  <a:extLst>
                    <a:ext uri="{9D8B030D-6E8A-4147-A177-3AD203B41FA5}">
                      <a16:colId xmlns:a16="http://schemas.microsoft.com/office/drawing/2014/main" val="1858147242"/>
                    </a:ext>
                  </a:extLst>
                </a:gridCol>
                <a:gridCol w="1500027">
                  <a:extLst>
                    <a:ext uri="{9D8B030D-6E8A-4147-A177-3AD203B41FA5}">
                      <a16:colId xmlns:a16="http://schemas.microsoft.com/office/drawing/2014/main" val="3380169101"/>
                    </a:ext>
                  </a:extLst>
                </a:gridCol>
                <a:gridCol w="1602768">
                  <a:extLst>
                    <a:ext uri="{9D8B030D-6E8A-4147-A177-3AD203B41FA5}">
                      <a16:colId xmlns:a16="http://schemas.microsoft.com/office/drawing/2014/main" val="300745988"/>
                    </a:ext>
                  </a:extLst>
                </a:gridCol>
                <a:gridCol w="1464682">
                  <a:extLst>
                    <a:ext uri="{9D8B030D-6E8A-4147-A177-3AD203B41FA5}">
                      <a16:colId xmlns:a16="http://schemas.microsoft.com/office/drawing/2014/main" val="398519816"/>
                    </a:ext>
                  </a:extLst>
                </a:gridCol>
              </a:tblGrid>
              <a:tr h="24893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Consumo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Missioni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Trasporti</a:t>
                      </a:r>
                      <a:endParaRPr lang="en-IT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/>
                        <a:t>Convegni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TOTALE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733314"/>
                  </a:ext>
                </a:extLst>
              </a:tr>
              <a:tr h="429984">
                <a:tc>
                  <a:txBody>
                    <a:bodyPr/>
                    <a:lstStyle/>
                    <a:p>
                      <a:r>
                        <a:rPr lang="it-IT" sz="1800" dirty="0"/>
                        <a:t>CC3M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800" dirty="0">
                          <a:effectLst/>
                        </a:rPr>
                        <a:t>€20.000,00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800" dirty="0">
                          <a:effectLst/>
                        </a:rPr>
                        <a:t>€17.000,00</a:t>
                      </a:r>
                    </a:p>
                    <a:p>
                      <a:pPr algn="r"/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800">
                          <a:effectLst/>
                        </a:rPr>
                        <a:t>€18.000,00</a:t>
                      </a:r>
                      <a:endParaRPr lang="en-IT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800">
                          <a:effectLst/>
                        </a:rPr>
                        <a:t>€20.000,00</a:t>
                      </a:r>
                      <a:endParaRPr lang="en-IT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800" b="1" dirty="0">
                          <a:effectLst/>
                        </a:rPr>
                        <a:t>€75.000,00</a:t>
                      </a:r>
                    </a:p>
                    <a:p>
                      <a:pPr algn="r"/>
                      <a:endParaRPr lang="it-I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194440"/>
                  </a:ext>
                </a:extLst>
              </a:tr>
              <a:tr h="611030">
                <a:tc>
                  <a:txBody>
                    <a:bodyPr/>
                    <a:lstStyle/>
                    <a:p>
                      <a:r>
                        <a:rPr lang="it-IT" sz="1800" dirty="0"/>
                        <a:t>Spese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800" dirty="0">
                          <a:solidFill>
                            <a:srgbClr val="FF0000"/>
                          </a:solidFill>
                          <a:effectLst/>
                        </a:rPr>
                        <a:t>€27.958,00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800" dirty="0">
                          <a:solidFill>
                            <a:srgbClr val="FF0000"/>
                          </a:solidFill>
                          <a:effectLst/>
                        </a:rPr>
                        <a:t>€38.684,00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 dirty="0">
                          <a:solidFill>
                            <a:srgbClr val="FF0000"/>
                          </a:solidFill>
                          <a:effectLst/>
                        </a:rPr>
                        <a:t>€10.000,00</a:t>
                      </a:r>
                      <a:endParaRPr lang="en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800" dirty="0">
                          <a:solidFill>
                            <a:srgbClr val="FF0000"/>
                          </a:solidFill>
                          <a:effectLst/>
                        </a:rPr>
                        <a:t>€43.388,00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800" b="1" dirty="0">
                          <a:solidFill>
                            <a:srgbClr val="FF0000"/>
                          </a:solidFill>
                          <a:effectLst/>
                        </a:rPr>
                        <a:t>€120.030,00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634386"/>
                  </a:ext>
                </a:extLst>
              </a:tr>
              <a:tr h="429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8761D"/>
                          </a:solidFill>
                          <a:effectLst/>
                        </a:rPr>
                        <a:t>Budget </a:t>
                      </a:r>
                      <a:r>
                        <a:rPr lang="en-US" sz="1800" dirty="0" err="1">
                          <a:solidFill>
                            <a:srgbClr val="38761D"/>
                          </a:solidFill>
                          <a:effectLst/>
                        </a:rPr>
                        <a:t>Totale</a:t>
                      </a:r>
                      <a:endParaRPr lang="en-US" sz="1800" dirty="0">
                        <a:solidFill>
                          <a:srgbClr val="38761D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800" dirty="0">
                          <a:solidFill>
                            <a:srgbClr val="38761D"/>
                          </a:solidFill>
                          <a:effectLst/>
                        </a:rPr>
                        <a:t>-€7.958,00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800" dirty="0">
                          <a:solidFill>
                            <a:srgbClr val="38761D"/>
                          </a:solidFill>
                          <a:effectLst/>
                        </a:rPr>
                        <a:t>-€21.684,00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 dirty="0">
                          <a:solidFill>
                            <a:srgbClr val="38761D"/>
                          </a:solidFill>
                          <a:effectLst/>
                        </a:rPr>
                        <a:t>€8.000,00</a:t>
                      </a:r>
                      <a:endParaRPr lang="en-IT" sz="18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800" dirty="0">
                          <a:solidFill>
                            <a:srgbClr val="38761D"/>
                          </a:solidFill>
                          <a:effectLst/>
                        </a:rPr>
                        <a:t>-€23.388,00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T" sz="1800" b="1" dirty="0">
                          <a:solidFill>
                            <a:srgbClr val="38761D"/>
                          </a:solidFill>
                          <a:effectLst/>
                        </a:rPr>
                        <a:t>-€45.030,00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17725469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C195CD-050B-38B0-6199-0384DD10FC82}"/>
              </a:ext>
            </a:extLst>
          </p:cNvPr>
          <p:cNvGraphicFramePr>
            <a:graphicFrameLocks noGrp="1"/>
          </p:cNvGraphicFramePr>
          <p:nvPr/>
        </p:nvGraphicFramePr>
        <p:xfrm>
          <a:off x="6351107" y="-876434"/>
          <a:ext cx="5747710" cy="753922"/>
        </p:xfrm>
        <a:graphic>
          <a:graphicData uri="http://schemas.openxmlformats.org/drawingml/2006/table">
            <a:tbl>
              <a:tblPr/>
              <a:tblGrid>
                <a:gridCol w="736567">
                  <a:extLst>
                    <a:ext uri="{9D8B030D-6E8A-4147-A177-3AD203B41FA5}">
                      <a16:colId xmlns:a16="http://schemas.microsoft.com/office/drawing/2014/main" val="2733416042"/>
                    </a:ext>
                  </a:extLst>
                </a:gridCol>
                <a:gridCol w="840685">
                  <a:extLst>
                    <a:ext uri="{9D8B030D-6E8A-4147-A177-3AD203B41FA5}">
                      <a16:colId xmlns:a16="http://schemas.microsoft.com/office/drawing/2014/main" val="2293853238"/>
                    </a:ext>
                  </a:extLst>
                </a:gridCol>
                <a:gridCol w="824201">
                  <a:extLst>
                    <a:ext uri="{9D8B030D-6E8A-4147-A177-3AD203B41FA5}">
                      <a16:colId xmlns:a16="http://schemas.microsoft.com/office/drawing/2014/main" val="321303969"/>
                    </a:ext>
                  </a:extLst>
                </a:gridCol>
                <a:gridCol w="791234">
                  <a:extLst>
                    <a:ext uri="{9D8B030D-6E8A-4147-A177-3AD203B41FA5}">
                      <a16:colId xmlns:a16="http://schemas.microsoft.com/office/drawing/2014/main" val="1827694210"/>
                    </a:ext>
                  </a:extLst>
                </a:gridCol>
                <a:gridCol w="828812">
                  <a:extLst>
                    <a:ext uri="{9D8B030D-6E8A-4147-A177-3AD203B41FA5}">
                      <a16:colId xmlns:a16="http://schemas.microsoft.com/office/drawing/2014/main" val="4124977916"/>
                    </a:ext>
                  </a:extLst>
                </a:gridCol>
                <a:gridCol w="852558">
                  <a:extLst>
                    <a:ext uri="{9D8B030D-6E8A-4147-A177-3AD203B41FA5}">
                      <a16:colId xmlns:a16="http://schemas.microsoft.com/office/drawing/2014/main" val="1536093573"/>
                    </a:ext>
                  </a:extLst>
                </a:gridCol>
                <a:gridCol w="873653">
                  <a:extLst>
                    <a:ext uri="{9D8B030D-6E8A-4147-A177-3AD203B41FA5}">
                      <a16:colId xmlns:a16="http://schemas.microsoft.com/office/drawing/2014/main" val="231532058"/>
                    </a:ext>
                  </a:extLst>
                </a:gridCol>
              </a:tblGrid>
              <a:tr h="3817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Progetto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assegnazioni CC3M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Fondi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Struttura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Fondi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Univ.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Fondi EU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sponsor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altro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95254"/>
                  </a:ext>
                </a:extLst>
              </a:tr>
              <a:tr h="338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A&amp;S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€ 65.00 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€5,50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T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€ 25.00 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€ 6.00 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€ 3.00 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€ 5.00 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325712"/>
                  </a:ext>
                </a:extLst>
              </a:tr>
            </a:tbl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53C5F7-F25E-D9E4-9402-2A87D85C318C}"/>
              </a:ext>
            </a:extLst>
          </p:cNvPr>
          <p:cNvSpPr/>
          <p:nvPr/>
        </p:nvSpPr>
        <p:spPr>
          <a:xfrm>
            <a:off x="236900" y="152513"/>
            <a:ext cx="5574551" cy="123800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EFF066-436D-929A-CD71-967BB04F9A4A}"/>
              </a:ext>
            </a:extLst>
          </p:cNvPr>
          <p:cNvSpPr/>
          <p:nvPr/>
        </p:nvSpPr>
        <p:spPr>
          <a:xfrm>
            <a:off x="591848" y="411516"/>
            <a:ext cx="720002" cy="720002"/>
          </a:xfrm>
          <a:prstGeom prst="rect">
            <a:avLst/>
          </a:prstGeom>
          <a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91FA89-4408-4BAA-59D3-265A4B3726F0}"/>
              </a:ext>
            </a:extLst>
          </p:cNvPr>
          <p:cNvGrpSpPr/>
          <p:nvPr/>
        </p:nvGrpSpPr>
        <p:grpSpPr>
          <a:xfrm>
            <a:off x="1666799" y="152513"/>
            <a:ext cx="4144651" cy="1238008"/>
            <a:chOff x="1429899" y="2442"/>
            <a:chExt cx="4144651" cy="12380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4C0A56-E5FA-12A8-FB88-8236C074D22D}"/>
                </a:ext>
              </a:extLst>
            </p:cNvPr>
            <p:cNvSpPr/>
            <p:nvPr/>
          </p:nvSpPr>
          <p:spPr>
            <a:xfrm>
              <a:off x="1429899" y="2442"/>
              <a:ext cx="4144651" cy="12380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T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B25F9A-B87F-CCB4-EF68-88AC67972B8C}"/>
                </a:ext>
              </a:extLst>
            </p:cNvPr>
            <p:cNvSpPr txBox="1"/>
            <p:nvPr/>
          </p:nvSpPr>
          <p:spPr>
            <a:xfrm>
              <a:off x="1429899" y="2442"/>
              <a:ext cx="4144651" cy="123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023" tIns="131023" rIns="131023" bIns="131023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000" kern="1200" noProof="0" dirty="0"/>
                <a:t>Costo del progetto biennale</a:t>
              </a:r>
              <a:endParaRPr lang="it-IT" sz="2000" kern="1200" noProof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D1AB6903-EC1B-6907-FAFC-586DFE9C8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06" y="1649524"/>
            <a:ext cx="8475151" cy="4166440"/>
          </a:xfrm>
        </p:spPr>
        <p:txBody>
          <a:bodyPr>
            <a:normAutofit/>
          </a:bodyPr>
          <a:lstStyle/>
          <a:p>
            <a:r>
              <a:rPr lang="it-IT" sz="2400" dirty="0"/>
              <a:t>Il progetto costa circa 200 k€</a:t>
            </a:r>
          </a:p>
          <a:p>
            <a:r>
              <a:rPr lang="it-IT" sz="2400" dirty="0">
                <a:solidFill>
                  <a:srgbClr val="FF0000"/>
                </a:solidFill>
              </a:rPr>
              <a:t>I fondi esterni all’INFN sono circa il 50%</a:t>
            </a:r>
          </a:p>
          <a:p>
            <a:r>
              <a:rPr lang="it-IT" sz="2400" dirty="0"/>
              <a:t>Le strutture contribuiscono alle tappe locali</a:t>
            </a:r>
          </a:p>
          <a:p>
            <a:r>
              <a:rPr lang="it-IT" sz="2400" u="sng" dirty="0"/>
              <a:t>La logistica è complessa ed è fatta in casa!</a:t>
            </a:r>
          </a:p>
        </p:txBody>
      </p:sp>
    </p:spTree>
    <p:extLst>
      <p:ext uri="{BB962C8B-B14F-4D97-AF65-F5344CB8AC3E}">
        <p14:creationId xmlns:p14="http://schemas.microsoft.com/office/powerpoint/2010/main" val="2985543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C195CD-050B-38B0-6199-0384DD10F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674256"/>
              </p:ext>
            </p:extLst>
          </p:nvPr>
        </p:nvGraphicFramePr>
        <p:xfrm>
          <a:off x="6351107" y="-876434"/>
          <a:ext cx="5747710" cy="753922"/>
        </p:xfrm>
        <a:graphic>
          <a:graphicData uri="http://schemas.openxmlformats.org/drawingml/2006/table">
            <a:tbl>
              <a:tblPr/>
              <a:tblGrid>
                <a:gridCol w="736567">
                  <a:extLst>
                    <a:ext uri="{9D8B030D-6E8A-4147-A177-3AD203B41FA5}">
                      <a16:colId xmlns:a16="http://schemas.microsoft.com/office/drawing/2014/main" val="2733416042"/>
                    </a:ext>
                  </a:extLst>
                </a:gridCol>
                <a:gridCol w="840685">
                  <a:extLst>
                    <a:ext uri="{9D8B030D-6E8A-4147-A177-3AD203B41FA5}">
                      <a16:colId xmlns:a16="http://schemas.microsoft.com/office/drawing/2014/main" val="2293853238"/>
                    </a:ext>
                  </a:extLst>
                </a:gridCol>
                <a:gridCol w="824201">
                  <a:extLst>
                    <a:ext uri="{9D8B030D-6E8A-4147-A177-3AD203B41FA5}">
                      <a16:colId xmlns:a16="http://schemas.microsoft.com/office/drawing/2014/main" val="321303969"/>
                    </a:ext>
                  </a:extLst>
                </a:gridCol>
                <a:gridCol w="791234">
                  <a:extLst>
                    <a:ext uri="{9D8B030D-6E8A-4147-A177-3AD203B41FA5}">
                      <a16:colId xmlns:a16="http://schemas.microsoft.com/office/drawing/2014/main" val="1827694210"/>
                    </a:ext>
                  </a:extLst>
                </a:gridCol>
                <a:gridCol w="828812">
                  <a:extLst>
                    <a:ext uri="{9D8B030D-6E8A-4147-A177-3AD203B41FA5}">
                      <a16:colId xmlns:a16="http://schemas.microsoft.com/office/drawing/2014/main" val="4124977916"/>
                    </a:ext>
                  </a:extLst>
                </a:gridCol>
                <a:gridCol w="852558">
                  <a:extLst>
                    <a:ext uri="{9D8B030D-6E8A-4147-A177-3AD203B41FA5}">
                      <a16:colId xmlns:a16="http://schemas.microsoft.com/office/drawing/2014/main" val="1536093573"/>
                    </a:ext>
                  </a:extLst>
                </a:gridCol>
                <a:gridCol w="873653">
                  <a:extLst>
                    <a:ext uri="{9D8B030D-6E8A-4147-A177-3AD203B41FA5}">
                      <a16:colId xmlns:a16="http://schemas.microsoft.com/office/drawing/2014/main" val="231532058"/>
                    </a:ext>
                  </a:extLst>
                </a:gridCol>
              </a:tblGrid>
              <a:tr h="3817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Progetto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assegnazioni CC3M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Fondi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Struttura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Fondi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Univ.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Fondi EU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sponsor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altro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95254"/>
                  </a:ext>
                </a:extLst>
              </a:tr>
              <a:tr h="338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A&amp;S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€ 65.00 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€5,50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T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€ 25.00 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€ 6.00 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€ 3.00 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€ 5.00 </a:t>
                      </a:r>
                    </a:p>
                  </a:txBody>
                  <a:tcPr marL="8601" marR="8601" marT="8601" marB="4128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3257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3A936F0-9CE1-96EE-03ED-A455422DF5DF}"/>
              </a:ext>
            </a:extLst>
          </p:cNvPr>
          <p:cNvSpPr txBox="1"/>
          <p:nvPr/>
        </p:nvSpPr>
        <p:spPr>
          <a:xfrm>
            <a:off x="236900" y="1843088"/>
            <a:ext cx="9432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 sz="18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Contributo nuove sedi: </a:t>
            </a:r>
            <a:r>
              <a:rPr lang="en-IT" sz="1800" u="sng" dirty="0">
                <a:latin typeface="Euphemia UCAS" panose="020B0503040102020104" pitchFamily="34" charset="-79"/>
                <a:cs typeface="Euphemia UCAS" panose="020B0503040102020104" pitchFamily="34" charset="-79"/>
              </a:rPr>
              <a:t>da 4 sono diventate 6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 sz="18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Inflazione negli ultimi 4 anni aumento costi del 10%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 sz="18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Master a LNGS più costoso </a:t>
            </a:r>
            <a:r>
              <a:rPr lang="en-IT" sz="1800">
                <a:latin typeface="Euphemia UCAS" panose="020B0503040102020104" pitchFamily="34" charset="-79"/>
                <a:cs typeface="Euphemia UCAS" panose="020B0503040102020104" pitchFamily="34" charset="-79"/>
              </a:rPr>
              <a:t>del previsto: </a:t>
            </a:r>
            <a:r>
              <a:rPr lang="it-IT" sz="18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Trasporti locali hanno un costo rilevante </a:t>
            </a:r>
            <a:r>
              <a:rPr lang="en-IT" sz="1800">
                <a:latin typeface="Euphemia UCAS" panose="020B0503040102020104" pitchFamily="34" charset="-79"/>
                <a:cs typeface="Euphemia UCAS" panose="020B0503040102020104" pitchFamily="34" charset="-79"/>
              </a:rPr>
              <a:t>€</a:t>
            </a:r>
            <a:r>
              <a:rPr lang="en-IT" sz="18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4.000,00 </a:t>
            </a:r>
            <a:r>
              <a:rPr lang="en-IT" sz="1800">
                <a:latin typeface="Euphemia UCAS" panose="020B0503040102020104" pitchFamily="34" charset="-79"/>
                <a:cs typeface="Euphemia UCAS" panose="020B0503040102020104" pitchFamily="34" charset="-79"/>
              </a:rPr>
              <a:t>+ IVA</a:t>
            </a:r>
            <a:endParaRPr lang="en-IT" sz="1800" dirty="0"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53C5F7-F25E-D9E4-9402-2A87D85C318C}"/>
              </a:ext>
            </a:extLst>
          </p:cNvPr>
          <p:cNvSpPr/>
          <p:nvPr/>
        </p:nvSpPr>
        <p:spPr>
          <a:xfrm>
            <a:off x="236900" y="152513"/>
            <a:ext cx="5574551" cy="123800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EFF066-436D-929A-CD71-967BB04F9A4A}"/>
              </a:ext>
            </a:extLst>
          </p:cNvPr>
          <p:cNvSpPr/>
          <p:nvPr/>
        </p:nvSpPr>
        <p:spPr>
          <a:xfrm>
            <a:off x="591848" y="411516"/>
            <a:ext cx="720002" cy="720002"/>
          </a:xfrm>
          <a:prstGeom prst="rect">
            <a:avLst/>
          </a:prstGeom>
          <a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91FA89-4408-4BAA-59D3-265A4B3726F0}"/>
              </a:ext>
            </a:extLst>
          </p:cNvPr>
          <p:cNvGrpSpPr/>
          <p:nvPr/>
        </p:nvGrpSpPr>
        <p:grpSpPr>
          <a:xfrm>
            <a:off x="1666799" y="152513"/>
            <a:ext cx="4144651" cy="1238008"/>
            <a:chOff x="1429899" y="2442"/>
            <a:chExt cx="4144651" cy="12380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4C0A56-E5FA-12A8-FB88-8236C074D22D}"/>
                </a:ext>
              </a:extLst>
            </p:cNvPr>
            <p:cNvSpPr/>
            <p:nvPr/>
          </p:nvSpPr>
          <p:spPr>
            <a:xfrm>
              <a:off x="1429899" y="2442"/>
              <a:ext cx="4144651" cy="12380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T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B25F9A-B87F-CCB4-EF68-88AC67972B8C}"/>
                </a:ext>
              </a:extLst>
            </p:cNvPr>
            <p:cNvSpPr txBox="1"/>
            <p:nvPr/>
          </p:nvSpPr>
          <p:spPr>
            <a:xfrm>
              <a:off x="1429899" y="2442"/>
              <a:ext cx="4144651" cy="123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023" tIns="131023" rIns="131023" bIns="131023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000" kern="1200" noProof="0" dirty="0"/>
                <a:t>Stato Budget 2024:</a:t>
              </a:r>
            </a:p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tx1"/>
                  </a:solidFill>
                </a:rPr>
                <a:t>(CC3M + Univ. +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fondi</a:t>
              </a:r>
              <a:r>
                <a:rPr lang="en-US" sz="2000" kern="1200" dirty="0">
                  <a:solidFill>
                    <a:schemeClr val="tx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esterni</a:t>
              </a:r>
              <a:r>
                <a:rPr lang="en-US" sz="2000" kern="1200" dirty="0">
                  <a:solidFill>
                    <a:schemeClr val="tx1"/>
                  </a:solidFill>
                </a:rPr>
                <a:t> ad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oggi</a:t>
              </a:r>
              <a:r>
                <a:rPr lang="en-US" sz="2000" kern="1200" dirty="0">
                  <a:solidFill>
                    <a:schemeClr val="tx1"/>
                  </a:solidFill>
                </a:rPr>
                <a:t>)</a:t>
              </a:r>
              <a:endParaRPr lang="it-IT" sz="2000" kern="1200" noProof="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4440E7D-F678-48DD-A47D-6BA6CEBFF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624070"/>
              </p:ext>
            </p:extLst>
          </p:nvPr>
        </p:nvGraphicFramePr>
        <p:xfrm>
          <a:off x="591847" y="4628852"/>
          <a:ext cx="8880765" cy="10091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8378">
                  <a:extLst>
                    <a:ext uri="{9D8B030D-6E8A-4147-A177-3AD203B41FA5}">
                      <a16:colId xmlns:a16="http://schemas.microsoft.com/office/drawing/2014/main" val="2257542050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3642978743"/>
                    </a:ext>
                  </a:extLst>
                </a:gridCol>
                <a:gridCol w="1328737">
                  <a:extLst>
                    <a:ext uri="{9D8B030D-6E8A-4147-A177-3AD203B41FA5}">
                      <a16:colId xmlns:a16="http://schemas.microsoft.com/office/drawing/2014/main" val="1103420305"/>
                    </a:ext>
                  </a:extLst>
                </a:gridCol>
                <a:gridCol w="1300163">
                  <a:extLst>
                    <a:ext uri="{9D8B030D-6E8A-4147-A177-3AD203B41FA5}">
                      <a16:colId xmlns:a16="http://schemas.microsoft.com/office/drawing/2014/main" val="3658522492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3534822324"/>
                    </a:ext>
                  </a:extLst>
                </a:gridCol>
                <a:gridCol w="1300162">
                  <a:extLst>
                    <a:ext uri="{9D8B030D-6E8A-4147-A177-3AD203B41FA5}">
                      <a16:colId xmlns:a16="http://schemas.microsoft.com/office/drawing/2014/main" val="3859610465"/>
                    </a:ext>
                  </a:extLst>
                </a:gridCol>
                <a:gridCol w="1328737">
                  <a:extLst>
                    <a:ext uri="{9D8B030D-6E8A-4147-A177-3AD203B41FA5}">
                      <a16:colId xmlns:a16="http://schemas.microsoft.com/office/drawing/2014/main" val="112965538"/>
                    </a:ext>
                  </a:extLst>
                </a:gridCol>
              </a:tblGrid>
              <a:tr h="42998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Fondi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esterni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600" b="0" dirty="0">
                          <a:solidFill>
                            <a:schemeClr val="bg1"/>
                          </a:solidFill>
                          <a:effectLst/>
                        </a:rPr>
                        <a:t>Fondi Struttura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600" b="0" dirty="0">
                          <a:solidFill>
                            <a:schemeClr val="bg1"/>
                          </a:solidFill>
                          <a:effectLst/>
                        </a:rPr>
                        <a:t>Fondi Università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600" b="1" dirty="0">
                          <a:solidFill>
                            <a:schemeClr val="bg1"/>
                          </a:solidFill>
                          <a:effectLst/>
                        </a:rPr>
                        <a:t>Rotary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600" b="1" dirty="0">
                          <a:solidFill>
                            <a:schemeClr val="bg1"/>
                          </a:solidFill>
                          <a:effectLst/>
                        </a:rPr>
                        <a:t>Sponsor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600" b="1" dirty="0">
                          <a:solidFill>
                            <a:schemeClr val="bg1"/>
                          </a:solidFill>
                          <a:effectLst/>
                        </a:rPr>
                        <a:t>Altro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600" b="1" dirty="0">
                          <a:solidFill>
                            <a:schemeClr val="bg1"/>
                          </a:solidFill>
                          <a:effectLst/>
                        </a:rPr>
                        <a:t>Totale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4616155"/>
                  </a:ext>
                </a:extLst>
              </a:tr>
              <a:tr h="42998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€5.500,00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€ 25.000,00 </a:t>
                      </a:r>
                      <a:endParaRPr lang="en-IT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€ 3.000,00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€ 3.000,00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€ 5.000,00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rgbClr val="FF0000"/>
                          </a:solidFill>
                        </a:rPr>
                        <a:t>€41.500,00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59840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E23F7AC-6FB5-01A7-22D5-041A56105948}"/>
              </a:ext>
            </a:extLst>
          </p:cNvPr>
          <p:cNvSpPr txBox="1"/>
          <p:nvPr/>
        </p:nvSpPr>
        <p:spPr>
          <a:xfrm>
            <a:off x="1755795" y="3198167"/>
            <a:ext cx="5755798" cy="461665"/>
          </a:xfrm>
          <a:prstGeom prst="rect">
            <a:avLst/>
          </a:prstGeom>
          <a:ln w="38100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264165"/>
                      <a:gd name="connsiteY0" fmla="*/ 0 h 830997"/>
                      <a:gd name="connsiteX1" fmla="*/ 8264165 w 8264165"/>
                      <a:gd name="connsiteY1" fmla="*/ 0 h 830997"/>
                      <a:gd name="connsiteX2" fmla="*/ 8264165 w 8264165"/>
                      <a:gd name="connsiteY2" fmla="*/ 830997 h 830997"/>
                      <a:gd name="connsiteX3" fmla="*/ 0 w 8264165"/>
                      <a:gd name="connsiteY3" fmla="*/ 830997 h 830997"/>
                      <a:gd name="connsiteX4" fmla="*/ 0 w 8264165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64165" h="830997" fill="none" extrusionOk="0">
                        <a:moveTo>
                          <a:pt x="0" y="0"/>
                        </a:moveTo>
                        <a:cubicBezTo>
                          <a:pt x="3204143" y="-49533"/>
                          <a:pt x="5999504" y="-14809"/>
                          <a:pt x="8264165" y="0"/>
                        </a:cubicBezTo>
                        <a:cubicBezTo>
                          <a:pt x="8228777" y="192764"/>
                          <a:pt x="8261872" y="611841"/>
                          <a:pt x="8264165" y="830997"/>
                        </a:cubicBezTo>
                        <a:cubicBezTo>
                          <a:pt x="6018799" y="782766"/>
                          <a:pt x="929023" y="915452"/>
                          <a:pt x="0" y="830997"/>
                        </a:cubicBezTo>
                        <a:cubicBezTo>
                          <a:pt x="63154" y="451589"/>
                          <a:pt x="-14350" y="374090"/>
                          <a:pt x="0" y="0"/>
                        </a:cubicBezTo>
                        <a:close/>
                      </a:path>
                      <a:path w="8264165" h="830997" stroke="0" extrusionOk="0">
                        <a:moveTo>
                          <a:pt x="0" y="0"/>
                        </a:moveTo>
                        <a:cubicBezTo>
                          <a:pt x="2349690" y="118645"/>
                          <a:pt x="5368121" y="116012"/>
                          <a:pt x="8264165" y="0"/>
                        </a:cubicBezTo>
                        <a:cubicBezTo>
                          <a:pt x="8266291" y="113011"/>
                          <a:pt x="8303655" y="601367"/>
                          <a:pt x="8264165" y="830997"/>
                        </a:cubicBezTo>
                        <a:cubicBezTo>
                          <a:pt x="6431880" y="965597"/>
                          <a:pt x="4091671" y="673801"/>
                          <a:pt x="0" y="830997"/>
                        </a:cubicBezTo>
                        <a:cubicBezTo>
                          <a:pt x="-5118" y="699632"/>
                          <a:pt x="-25823" y="3903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sz="2400" b="1"/>
              <a:t>Richiesta </a:t>
            </a:r>
            <a:r>
              <a:rPr lang="it-IT" sz="2400" b="1" dirty="0"/>
              <a:t>extra 2024 di</a:t>
            </a:r>
            <a:r>
              <a:rPr lang="en-IT" sz="2400" b="1"/>
              <a:t> finanziamento </a:t>
            </a:r>
            <a:r>
              <a:rPr lang="en-IT" sz="2400" b="1" dirty="0"/>
              <a:t>di </a:t>
            </a:r>
            <a:r>
              <a:rPr lang="en-IT" sz="2400" b="1"/>
              <a:t>7k€</a:t>
            </a:r>
            <a:endParaRPr lang="en-IT" sz="24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99CEE0-07BC-4DE6-AAE2-C5D1DFA37C18}"/>
              </a:ext>
            </a:extLst>
          </p:cNvPr>
          <p:cNvSpPr txBox="1"/>
          <p:nvPr/>
        </p:nvSpPr>
        <p:spPr>
          <a:xfrm>
            <a:off x="6351107" y="5743090"/>
            <a:ext cx="2820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(FE/CC3M 48%)</a:t>
            </a:r>
          </a:p>
        </p:txBody>
      </p:sp>
    </p:spTree>
    <p:extLst>
      <p:ext uri="{BB962C8B-B14F-4D97-AF65-F5344CB8AC3E}">
        <p14:creationId xmlns:p14="http://schemas.microsoft.com/office/powerpoint/2010/main" val="2298933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88631" y="1788629"/>
            <a:ext cx="6858000" cy="3280742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88631" y="1798766"/>
            <a:ext cx="6857999" cy="328074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9377" y="3966633"/>
            <a:ext cx="2501979" cy="3280746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407661" y="969718"/>
            <a:ext cx="3169039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88638" y="1778490"/>
            <a:ext cx="6858003" cy="328074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DEF289-E834-A370-AE85-15221B8B8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11" y="586855"/>
            <a:ext cx="260111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Cosa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dobbiamo</a:t>
            </a:r>
            <a:br>
              <a:rPr lang="en-US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migliorare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4DC458-342D-1196-2001-61C4393FB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7127" y="482885"/>
            <a:ext cx="6220326" cy="598983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2">
                    <a:lumMod val="50000"/>
                  </a:schemeClr>
                </a:solidFill>
              </a:rPr>
              <a:t>Abbiamo semplificato la logistica non restituendo le opere nazionali. Restano di nostra proprietà.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Possiamo ragionare sulla dimensione minima che deve avere una mostra.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Se troppo piccola aggreghiamo mostre vicine oppure le facciamo presso le nostre strutture in modo completamente gratuito.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2">
                    <a:lumMod val="50000"/>
                  </a:schemeClr>
                </a:solidFill>
              </a:rPr>
              <a:t>Diminuire le richieste economiche alle strutture.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2">
                    <a:lumMod val="10000"/>
                  </a:schemeClr>
                </a:solidFill>
              </a:rPr>
              <a:t>Usare solo gadget INFN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2">
                    <a:lumMod val="50000"/>
                  </a:schemeClr>
                </a:solidFill>
              </a:rPr>
              <a:t>Migliorare la somministrazione dei questionari (tempi e modalità)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Il nuovo portale dovrebbe semplificare la registrazione e la rendicontazione dei nostri numeri.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bg2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bg2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668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7691"/>
            <a:ext cx="4370132" cy="6402614"/>
            <a:chOff x="-19221" y="197691"/>
            <a:chExt cx="5378624" cy="64026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19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0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878B7B02-0DF6-9F47-8799-D605E3A0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96" y="3121701"/>
            <a:ext cx="2824646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8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Conclusioni</a:t>
            </a:r>
            <a:b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5EBFC-E92D-ED7F-1A5F-332EBD74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2" y="6356350"/>
            <a:ext cx="33432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Camilla Di Donato (Università Parthenope &amp; INFN Napoli)</a:t>
            </a: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352B2BB9-0E39-4F9E-A2DF-61FDBCC32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8644535"/>
              </p:ext>
            </p:extLst>
          </p:nvPr>
        </p:nvGraphicFramePr>
        <p:xfrm>
          <a:off x="3938121" y="470924"/>
          <a:ext cx="5574551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3893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EBC6E5B-A20C-C3CC-0D7B-32219464B9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  <p:graphicFrame>
        <p:nvGraphicFramePr>
          <p:cNvPr id="29" name="Segnaposto contenuto 4">
            <a:extLst>
              <a:ext uri="{FF2B5EF4-FFF2-40B4-BE49-F238E27FC236}">
                <a16:creationId xmlns:a16="http://schemas.microsoft.com/office/drawing/2014/main" id="{33978D40-B0BD-012B-27CA-A5DC801CA8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53607"/>
              </p:ext>
            </p:extLst>
          </p:nvPr>
        </p:nvGraphicFramePr>
        <p:xfrm>
          <a:off x="885825" y="5029203"/>
          <a:ext cx="8174830" cy="233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000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31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78B7B02-0DF6-9F47-8799-D605E3A0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73" y="640080"/>
            <a:ext cx="3433048" cy="55788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it-IT" sz="3600" dirty="0">
                <a:solidFill>
                  <a:schemeClr val="bg1"/>
                </a:solidFill>
                <a:latin typeface="+mj-lt"/>
                <a:cs typeface="+mj-cs"/>
              </a:rPr>
              <a:t>Punti da discutere oggi</a:t>
            </a:r>
            <a:br>
              <a:rPr lang="en-IT" sz="3600" dirty="0">
                <a:solidFill>
                  <a:schemeClr val="bg1"/>
                </a:solidFill>
              </a:rPr>
            </a:br>
            <a:br>
              <a:rPr lang="it-IT" sz="3600" dirty="0">
                <a:solidFill>
                  <a:schemeClr val="bg1"/>
                </a:solidFill>
                <a:latin typeface="+mj-lt"/>
                <a:cs typeface="+mj-cs"/>
              </a:rPr>
            </a:br>
            <a:endParaRPr lang="it-IT" sz="3600" dirty="0">
              <a:solidFill>
                <a:schemeClr val="bg1"/>
              </a:solidFill>
              <a:latin typeface="+mj-lt"/>
              <a:cs typeface="+mj-cs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352B2BB9-0E39-4F9E-A2DF-61FDBCC32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890661"/>
              </p:ext>
            </p:extLst>
          </p:nvPr>
        </p:nvGraphicFramePr>
        <p:xfrm>
          <a:off x="3938121" y="470924"/>
          <a:ext cx="5574551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5EBFC-E92D-ED7F-1A5F-332EBD74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574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22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572" y="480060"/>
            <a:ext cx="9130855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testo, schermata, sfera, bolla&#10;&#10;Descrizione generata automaticamente">
            <a:extLst>
              <a:ext uri="{FF2B5EF4-FFF2-40B4-BE49-F238E27FC236}">
                <a16:creationId xmlns:a16="http://schemas.microsoft.com/office/drawing/2014/main" id="{9264A952-D30B-3EC1-F86F-833FFD07E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571" y="1629677"/>
            <a:ext cx="9130855" cy="4816525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344AD5-40B8-659D-BE69-27301CDE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2" y="6356350"/>
            <a:ext cx="33432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Camilla Di Donato (Università Parthenope &amp; INFN Napoli)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388D6-B4AB-90A9-50DE-6A08A57BA493}"/>
              </a:ext>
            </a:extLst>
          </p:cNvPr>
          <p:cNvSpPr txBox="1"/>
          <p:nvPr/>
        </p:nvSpPr>
        <p:spPr>
          <a:xfrm>
            <a:off x="387572" y="480059"/>
            <a:ext cx="9130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800" dirty="0">
                <a:solidFill>
                  <a:schemeClr val="bg2">
                    <a:lumMod val="25000"/>
                  </a:schemeClr>
                </a:solidFill>
              </a:rPr>
              <a:t>Portale in rifacimento, Registrazioni e DB nuovi, upgrade fondamentale per il nostro portale WEB – 20.000 entries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19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green bars and white text&#10;&#10;Description automatically generated">
            <a:extLst>
              <a:ext uri="{FF2B5EF4-FFF2-40B4-BE49-F238E27FC236}">
                <a16:creationId xmlns:a16="http://schemas.microsoft.com/office/drawing/2014/main" id="{27385A1A-0006-73AB-21D5-0E2CEF5A6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8"/>
          <a:stretch/>
        </p:blipFill>
        <p:spPr>
          <a:xfrm>
            <a:off x="4878445" y="1486234"/>
            <a:ext cx="4929870" cy="271028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5083619-83D8-DE03-C31E-CE097FF5D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132450"/>
              </p:ext>
            </p:extLst>
          </p:nvPr>
        </p:nvGraphicFramePr>
        <p:xfrm>
          <a:off x="900545" y="125043"/>
          <a:ext cx="8459211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330">
                  <a:extLst>
                    <a:ext uri="{9D8B030D-6E8A-4147-A177-3AD203B41FA5}">
                      <a16:colId xmlns:a16="http://schemas.microsoft.com/office/drawing/2014/main" val="670343237"/>
                    </a:ext>
                  </a:extLst>
                </a:gridCol>
                <a:gridCol w="1124960">
                  <a:extLst>
                    <a:ext uri="{9D8B030D-6E8A-4147-A177-3AD203B41FA5}">
                      <a16:colId xmlns:a16="http://schemas.microsoft.com/office/drawing/2014/main" val="1864809497"/>
                    </a:ext>
                  </a:extLst>
                </a:gridCol>
                <a:gridCol w="1556195">
                  <a:extLst>
                    <a:ext uri="{9D8B030D-6E8A-4147-A177-3AD203B41FA5}">
                      <a16:colId xmlns:a16="http://schemas.microsoft.com/office/drawing/2014/main" val="922165413"/>
                    </a:ext>
                  </a:extLst>
                </a:gridCol>
                <a:gridCol w="1340578">
                  <a:extLst>
                    <a:ext uri="{9D8B030D-6E8A-4147-A177-3AD203B41FA5}">
                      <a16:colId xmlns:a16="http://schemas.microsoft.com/office/drawing/2014/main" val="3251377713"/>
                    </a:ext>
                  </a:extLst>
                </a:gridCol>
                <a:gridCol w="1340574">
                  <a:extLst>
                    <a:ext uri="{9D8B030D-6E8A-4147-A177-3AD203B41FA5}">
                      <a16:colId xmlns:a16="http://schemas.microsoft.com/office/drawing/2014/main" val="3014035800"/>
                    </a:ext>
                  </a:extLst>
                </a:gridCol>
                <a:gridCol w="1340574">
                  <a:extLst>
                    <a:ext uri="{9D8B030D-6E8A-4147-A177-3AD203B41FA5}">
                      <a16:colId xmlns:a16="http://schemas.microsoft.com/office/drawing/2014/main" val="519705647"/>
                    </a:ext>
                  </a:extLst>
                </a:gridCol>
              </a:tblGrid>
              <a:tr h="292176">
                <a:tc>
                  <a:txBody>
                    <a:bodyPr/>
                    <a:lstStyle/>
                    <a:p>
                      <a:r>
                        <a:rPr lang="en-IT" dirty="0"/>
                        <a:t>Scuole/Indirizzo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 Classico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Scientifico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Artistico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Altro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TOTALE</a:t>
                      </a:r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757980"/>
                  </a:ext>
                </a:extLst>
              </a:tr>
              <a:tr h="292176">
                <a:tc>
                  <a:txBody>
                    <a:bodyPr/>
                    <a:lstStyle/>
                    <a:p>
                      <a:r>
                        <a:rPr lang="en-IT" dirty="0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# scuole A&amp;S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19</a:t>
                      </a:r>
                      <a:r>
                        <a:rPr lang="it-IT" dirty="0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(3%)</a:t>
                      </a:r>
                      <a:endParaRPr lang="en-IT" dirty="0">
                        <a:solidFill>
                          <a:srgbClr val="FF0000"/>
                        </a:solidFill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128</a:t>
                      </a:r>
                      <a:r>
                        <a:rPr lang="it-IT" dirty="0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(7%) </a:t>
                      </a:r>
                      <a:endParaRPr lang="en-IT" dirty="0">
                        <a:solidFill>
                          <a:srgbClr val="FF0000"/>
                        </a:solidFill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26</a:t>
                      </a:r>
                      <a:r>
                        <a:rPr lang="it-IT" dirty="0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(5%)</a:t>
                      </a:r>
                      <a:endParaRPr lang="en-IT" dirty="0">
                        <a:solidFill>
                          <a:srgbClr val="FF0000"/>
                        </a:solidFill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17</a:t>
                      </a:r>
                      <a:r>
                        <a:rPr lang="it-IT" dirty="0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(0,65%)</a:t>
                      </a:r>
                      <a:endParaRPr lang="en-IT" dirty="0">
                        <a:solidFill>
                          <a:srgbClr val="FF0000"/>
                        </a:solidFill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190 </a:t>
                      </a:r>
                      <a:r>
                        <a:rPr lang="it-IT" sz="1400" dirty="0">
                          <a:solidFill>
                            <a:srgbClr val="FF0000"/>
                          </a:solidFill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(3%)</a:t>
                      </a:r>
                      <a:endParaRPr lang="en-IT" dirty="0">
                        <a:solidFill>
                          <a:srgbClr val="FF0000"/>
                        </a:solidFill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217986"/>
                  </a:ext>
                </a:extLst>
              </a:tr>
              <a:tr h="292176">
                <a:tc>
                  <a:txBody>
                    <a:bodyPr/>
                    <a:lstStyle/>
                    <a:p>
                      <a:r>
                        <a:rPr lang="en-IT" dirty="0"/>
                        <a:t># scuole in 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1715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477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2907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5802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363534"/>
                  </a:ext>
                </a:extLst>
              </a:tr>
            </a:tbl>
          </a:graphicData>
        </a:graphic>
      </p:graphicFrame>
      <p:pic>
        <p:nvPicPr>
          <p:cNvPr id="6" name="Content Placeholder 11" descr="A graph of blue bars with white text&#10;&#10;Description automatically generated">
            <a:extLst>
              <a:ext uri="{FF2B5EF4-FFF2-40B4-BE49-F238E27FC236}">
                <a16:creationId xmlns:a16="http://schemas.microsoft.com/office/drawing/2014/main" id="{881FCC3D-8A79-F8BA-DCE0-63373F0D7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8"/>
          <a:stretch/>
        </p:blipFill>
        <p:spPr>
          <a:xfrm>
            <a:off x="270728" y="4075427"/>
            <a:ext cx="4888356" cy="2687465"/>
          </a:xfrm>
        </p:spPr>
      </p:pic>
      <p:pic>
        <p:nvPicPr>
          <p:cNvPr id="3" name="Picture 2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4558E40F-5F18-A248-9C93-6ED5707234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352"/>
          <a:stretch/>
        </p:blipFill>
        <p:spPr>
          <a:xfrm>
            <a:off x="128719" y="1486234"/>
            <a:ext cx="4766102" cy="2517275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B293C4AC-80DF-EA2B-2BE7-EF7C6C3DEC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807"/>
          <a:stretch/>
        </p:blipFill>
        <p:spPr>
          <a:xfrm>
            <a:off x="5102725" y="4181583"/>
            <a:ext cx="4792825" cy="260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81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171C-E972-9C95-4860-71C4F685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" y="15824"/>
            <a:ext cx="4723299" cy="629539"/>
          </a:xfr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+mj-lt"/>
                <a:cs typeface="+mj-cs"/>
              </a:rPr>
              <a:t>Genere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+mj-cs"/>
              </a:rPr>
              <a:t> e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+mj-cs"/>
              </a:rPr>
              <a:t>Percorsi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cs typeface="+mj-cs"/>
              </a:rPr>
              <a:t>Scolastici</a:t>
            </a:r>
            <a:endParaRPr lang="en-US" sz="2400" b="1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A2005-D3F4-72CC-A1F0-F5C259405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2" y="6356350"/>
            <a:ext cx="3343275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defTabSz="914400">
              <a:spcAft>
                <a:spcPts val="600"/>
              </a:spcAft>
            </a:pPr>
            <a:r>
              <a:rPr lang="en-US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Camilla Di Donato (Università Parthenope &amp; INFN Napoli)</a:t>
            </a:r>
          </a:p>
        </p:txBody>
      </p:sp>
      <p:pic>
        <p:nvPicPr>
          <p:cNvPr id="3" name="Picture 2" descr="A blue and red circle with text&#10;&#10;Description automatically generated">
            <a:extLst>
              <a:ext uri="{FF2B5EF4-FFF2-40B4-BE49-F238E27FC236}">
                <a16:creationId xmlns:a16="http://schemas.microsoft.com/office/drawing/2014/main" id="{96305D2F-2442-45CE-754C-AAE600BF8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62" y="4188273"/>
            <a:ext cx="3604818" cy="2222971"/>
          </a:xfrm>
          <a:prstGeom prst="rect">
            <a:avLst/>
          </a:prstGeom>
        </p:spPr>
      </p:pic>
      <p:pic>
        <p:nvPicPr>
          <p:cNvPr id="5" name="Picture 4" descr="A red and blue circle with black text&#10;&#10;Description automatically generated">
            <a:extLst>
              <a:ext uri="{FF2B5EF4-FFF2-40B4-BE49-F238E27FC236}">
                <a16:creationId xmlns:a16="http://schemas.microsoft.com/office/drawing/2014/main" id="{3849704C-5D06-DC28-7D3D-182D5F60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821" y="4115796"/>
            <a:ext cx="3604818" cy="2222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BE67DA-6C29-6413-C6E0-B004DC8AA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9" y="783355"/>
            <a:ext cx="4953002" cy="3054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20874A-EA64-FD6C-193E-CC699CB73367}"/>
              </a:ext>
            </a:extLst>
          </p:cNvPr>
          <p:cNvSpPr txBox="1"/>
          <p:nvPr/>
        </p:nvSpPr>
        <p:spPr>
          <a:xfrm>
            <a:off x="4803082" y="57060"/>
            <a:ext cx="483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800" dirty="0"/>
              <a:t>le STEM e il genere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AC916-8BFC-4B43-A7B4-35C1FA6C68C5}"/>
              </a:ext>
            </a:extLst>
          </p:cNvPr>
          <p:cNvSpPr txBox="1"/>
          <p:nvPr/>
        </p:nvSpPr>
        <p:spPr>
          <a:xfrm>
            <a:off x="331447" y="3645339"/>
            <a:ext cx="937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Le Opere sono valutate sia per il valore artistico sia per il valore scientifico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672DB8-79BF-DEE8-3909-BBEE12EA0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286" y="417072"/>
            <a:ext cx="4836297" cy="29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46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3D631-33AC-4899-FE07-02B74863B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97" y="1526559"/>
            <a:ext cx="3849793" cy="3183753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30200" indent="-285750"/>
            <a:r>
              <a:rPr lang="en-US" sz="1900" dirty="0">
                <a:latin typeface="+mn-lt"/>
                <a:cs typeface="+mn-cs"/>
              </a:rPr>
              <a:t>400 DOCENTI </a:t>
            </a:r>
            <a:r>
              <a:rPr lang="en-US" sz="1900" dirty="0" err="1">
                <a:latin typeface="+mn-lt"/>
                <a:cs typeface="+mn-cs"/>
              </a:rPr>
              <a:t>Scuola</a:t>
            </a:r>
            <a:endParaRPr lang="en-US" sz="1900" dirty="0">
              <a:latin typeface="+mn-lt"/>
              <a:cs typeface="+mn-cs"/>
            </a:endParaRPr>
          </a:p>
          <a:p>
            <a:pPr marL="330200" indent="-285750"/>
            <a:r>
              <a:rPr lang="en-US" sz="1900" dirty="0">
                <a:latin typeface="+mn-lt"/>
                <a:cs typeface="+mn-cs"/>
              </a:rPr>
              <a:t>130 RICERCATORI</a:t>
            </a:r>
          </a:p>
          <a:p>
            <a:pPr marL="330200" indent="-285750"/>
            <a:r>
              <a:rPr lang="en-US" sz="1900" dirty="0">
                <a:latin typeface="+mn-lt"/>
                <a:cs typeface="+mn-cs"/>
              </a:rPr>
              <a:t>280 SEMINARI</a:t>
            </a:r>
          </a:p>
          <a:p>
            <a:pPr marL="330200" indent="-285750"/>
            <a:r>
              <a:rPr lang="en-US" sz="1900" dirty="0">
                <a:latin typeface="+mn-lt"/>
                <a:cs typeface="+mn-cs"/>
              </a:rPr>
              <a:t>6 SEMINARI NAZIONALI</a:t>
            </a:r>
          </a:p>
          <a:p>
            <a:pPr marL="330200" indent="-285750"/>
            <a:r>
              <a:rPr lang="en-US" sz="1900" dirty="0">
                <a:latin typeface="+mn-lt"/>
                <a:cs typeface="+mn-cs"/>
              </a:rPr>
              <a:t>3198 </a:t>
            </a:r>
            <a:r>
              <a:rPr lang="en-US" sz="1900" dirty="0" err="1">
                <a:latin typeface="+mn-lt"/>
                <a:cs typeface="+mn-cs"/>
              </a:rPr>
              <a:t>Studenti</a:t>
            </a:r>
            <a:r>
              <a:rPr lang="en-US" sz="1900" dirty="0">
                <a:latin typeface="+mn-lt"/>
                <a:cs typeface="+mn-cs"/>
              </a:rPr>
              <a:t> al </a:t>
            </a:r>
            <a:r>
              <a:rPr lang="en-US" sz="1900" dirty="0" err="1">
                <a:latin typeface="+mn-lt"/>
                <a:cs typeface="+mn-cs"/>
              </a:rPr>
              <a:t>Campionato</a:t>
            </a:r>
            <a:r>
              <a:rPr lang="en-US" sz="1900" dirty="0">
                <a:latin typeface="+mn-lt"/>
                <a:cs typeface="+mn-cs"/>
              </a:rPr>
              <a:t> di </a:t>
            </a:r>
            <a:r>
              <a:rPr lang="en-US" sz="1900" dirty="0" err="1">
                <a:latin typeface="+mn-lt"/>
                <a:cs typeface="+mn-cs"/>
              </a:rPr>
              <a:t>Creatività</a:t>
            </a:r>
            <a:endParaRPr lang="en-US" sz="1900" dirty="0">
              <a:latin typeface="+mn-lt"/>
              <a:cs typeface="+mn-cs"/>
            </a:endParaRPr>
          </a:p>
          <a:p>
            <a:pPr marL="330200" indent="-285750"/>
            <a:r>
              <a:rPr lang="en-US" sz="1900" dirty="0">
                <a:latin typeface="+mn-lt"/>
                <a:cs typeface="+mn-cs"/>
              </a:rPr>
              <a:t>6 Paper </a:t>
            </a:r>
          </a:p>
          <a:p>
            <a:pPr marL="330200" indent="-285750"/>
            <a:r>
              <a:rPr lang="en-US" sz="1900" dirty="0">
                <a:latin typeface="+mn-lt"/>
                <a:cs typeface="+mn-cs"/>
              </a:rPr>
              <a:t>5 </a:t>
            </a:r>
            <a:r>
              <a:rPr lang="en-US" sz="1900" dirty="0" err="1">
                <a:latin typeface="+mn-lt"/>
                <a:cs typeface="+mn-cs"/>
              </a:rPr>
              <a:t>Conferenze</a:t>
            </a:r>
            <a:r>
              <a:rPr lang="en-US" sz="1900" dirty="0">
                <a:latin typeface="+mn-lt"/>
                <a:cs typeface="+mn-cs"/>
              </a:rPr>
              <a:t> ad </a:t>
            </a:r>
            <a:r>
              <a:rPr lang="en-US" sz="1900" dirty="0" err="1">
                <a:latin typeface="+mn-lt"/>
                <a:cs typeface="+mn-cs"/>
              </a:rPr>
              <a:t>oggi</a:t>
            </a:r>
            <a:endParaRPr lang="en-US" sz="1900" dirty="0">
              <a:latin typeface="+mn-lt"/>
              <a:cs typeface="+mn-cs"/>
            </a:endParaRPr>
          </a:p>
          <a:p>
            <a:pPr marL="330200" indent="-285750"/>
            <a:r>
              <a:rPr lang="en-US" sz="1900" dirty="0">
                <a:latin typeface="+mn-lt"/>
                <a:cs typeface="+mn-cs"/>
              </a:rPr>
              <a:t>49 </a:t>
            </a:r>
            <a:r>
              <a:rPr lang="en-US" sz="1900" dirty="0" err="1">
                <a:latin typeface="+mn-lt"/>
                <a:cs typeface="+mn-cs"/>
              </a:rPr>
              <a:t>Incontri</a:t>
            </a:r>
            <a:r>
              <a:rPr lang="en-US" sz="1900" dirty="0">
                <a:latin typeface="+mn-lt"/>
                <a:cs typeface="+mn-cs"/>
              </a:rPr>
              <a:t> </a:t>
            </a:r>
            <a:r>
              <a:rPr lang="en-US" sz="1900" dirty="0" err="1">
                <a:latin typeface="+mn-lt"/>
                <a:cs typeface="+mn-cs"/>
              </a:rPr>
              <a:t>presso</a:t>
            </a:r>
            <a:r>
              <a:rPr lang="en-US" sz="1900" dirty="0">
                <a:latin typeface="+mn-lt"/>
                <a:cs typeface="+mn-cs"/>
              </a:rPr>
              <a:t> </a:t>
            </a:r>
            <a:r>
              <a:rPr lang="en-US" sz="1900" dirty="0" err="1">
                <a:latin typeface="+mn-lt"/>
                <a:cs typeface="+mn-cs"/>
              </a:rPr>
              <a:t>Università</a:t>
            </a:r>
            <a:r>
              <a:rPr lang="en-US" sz="1900" dirty="0">
                <a:latin typeface="+mn-lt"/>
                <a:cs typeface="+mn-cs"/>
              </a:rPr>
              <a:t> e </a:t>
            </a:r>
            <a:r>
              <a:rPr lang="en-US" sz="1900" dirty="0" err="1">
                <a:latin typeface="+mn-lt"/>
                <a:cs typeface="+mn-cs"/>
              </a:rPr>
              <a:t>Sezioni</a:t>
            </a:r>
            <a:r>
              <a:rPr lang="en-US" sz="1900" dirty="0">
                <a:latin typeface="+mn-lt"/>
                <a:cs typeface="+mn-cs"/>
              </a:rPr>
              <a:t> INFN</a:t>
            </a:r>
          </a:p>
          <a:p>
            <a:pPr marL="330200" indent="-285750"/>
            <a:endParaRPr lang="en-US" sz="1900" dirty="0">
              <a:latin typeface="+mn-lt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893B3B-91AE-4FDB-48A8-4DD0C0DA77FD}"/>
              </a:ext>
            </a:extLst>
          </p:cNvPr>
          <p:cNvSpPr/>
          <p:nvPr/>
        </p:nvSpPr>
        <p:spPr>
          <a:xfrm>
            <a:off x="193492" y="192304"/>
            <a:ext cx="5574551" cy="123800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BC954F-DBAE-F40D-D490-5A43D28C62BC}"/>
              </a:ext>
            </a:extLst>
          </p:cNvPr>
          <p:cNvSpPr/>
          <p:nvPr/>
        </p:nvSpPr>
        <p:spPr>
          <a:xfrm>
            <a:off x="548440" y="451307"/>
            <a:ext cx="720002" cy="720002"/>
          </a:xfrm>
          <a:prstGeom prst="rect">
            <a:avLst/>
          </a:prstGeom>
          <a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9FA4C2-323E-BCA8-F4D7-2EB06AD4FC36}"/>
              </a:ext>
            </a:extLst>
          </p:cNvPr>
          <p:cNvGrpSpPr/>
          <p:nvPr/>
        </p:nvGrpSpPr>
        <p:grpSpPr>
          <a:xfrm>
            <a:off x="1623391" y="192304"/>
            <a:ext cx="2508547" cy="1238008"/>
            <a:chOff x="1429899" y="1549953"/>
            <a:chExt cx="2508547" cy="123800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7AF826-F628-A028-41ED-31AC95EB0F54}"/>
                </a:ext>
              </a:extLst>
            </p:cNvPr>
            <p:cNvSpPr/>
            <p:nvPr/>
          </p:nvSpPr>
          <p:spPr>
            <a:xfrm>
              <a:off x="1429899" y="1549953"/>
              <a:ext cx="2508547" cy="12380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T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FB832A-FAD3-3201-41C1-22D71D2BBEC7}"/>
                </a:ext>
              </a:extLst>
            </p:cNvPr>
            <p:cNvSpPr txBox="1"/>
            <p:nvPr/>
          </p:nvSpPr>
          <p:spPr>
            <a:xfrm>
              <a:off x="1429899" y="1549953"/>
              <a:ext cx="2508547" cy="123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023" tIns="131023" rIns="131023" bIns="13102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200" kern="1200" dirty="0"/>
                <a:t>NUMERI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0A24D7A1-3FFC-F8F5-66E3-12003A403B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76255" y="1526560"/>
                <a:ext cx="5858703" cy="3183753"/>
              </a:xfrm>
              <a:prstGeom prst="rect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spcFirstLastPara="1" vert="horz" wrap="square" lIns="91440" tIns="45720" rIns="91440" bIns="45720" rtlCol="0" anchor="t" anchorCtr="0">
                <a:noAutofit/>
              </a:bodyPr>
              <a:lstStyle>
                <a:lvl1pPr marL="495285" lvl="0" indent="-371464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Arial" panose="020B0604020202020204" pitchFamily="34" charset="0"/>
                  <a:buChar char="●"/>
                  <a:defRPr sz="2800" kern="1200">
                    <a:solidFill>
                      <a:schemeClr val="tx1"/>
                    </a:solidFill>
                    <a:latin typeface="Euphemia UCAS" panose="020B0503040102020104" pitchFamily="34" charset="-79"/>
                    <a:ea typeface="+mn-ea"/>
                    <a:cs typeface="Euphemia UCAS" panose="020B0503040102020104" pitchFamily="34" charset="-79"/>
                  </a:defRPr>
                </a:lvl1pPr>
                <a:lvl2pPr marL="990570" lvl="1" indent="-343948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○"/>
                  <a:defRPr sz="2400" kern="1200">
                    <a:solidFill>
                      <a:schemeClr val="tx1"/>
                    </a:solidFill>
                    <a:latin typeface="Euphemia UCAS" panose="020B0503040102020104" pitchFamily="34" charset="-79"/>
                    <a:ea typeface="+mn-ea"/>
                    <a:cs typeface="Euphemia UCAS" panose="020B0503040102020104" pitchFamily="34" charset="-79"/>
                  </a:defRPr>
                </a:lvl2pPr>
                <a:lvl3pPr marL="1485854" lvl="2" indent="-343948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■"/>
                  <a:defRPr sz="2000" kern="1200">
                    <a:solidFill>
                      <a:schemeClr val="tx1"/>
                    </a:solidFill>
                    <a:latin typeface="Euphemia UCAS" panose="020B0503040102020104" pitchFamily="34" charset="-79"/>
                    <a:ea typeface="+mn-ea"/>
                    <a:cs typeface="Euphemia UCAS" panose="020B0503040102020104" pitchFamily="34" charset="-79"/>
                  </a:defRPr>
                </a:lvl3pPr>
                <a:lvl4pPr marL="1981139" lvl="3" indent="-343948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Euphemia UCAS" panose="020B0503040102020104" pitchFamily="34" charset="-79"/>
                    <a:ea typeface="+mn-ea"/>
                    <a:cs typeface="Euphemia UCAS" panose="020B0503040102020104" pitchFamily="34" charset="-79"/>
                  </a:defRPr>
                </a:lvl4pPr>
                <a:lvl5pPr marL="2476424" lvl="4" indent="-343948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○"/>
                  <a:defRPr sz="1800" kern="1200">
                    <a:solidFill>
                      <a:schemeClr val="tx1"/>
                    </a:solidFill>
                    <a:latin typeface="Euphemia UCAS" panose="020B0503040102020104" pitchFamily="34" charset="-79"/>
                    <a:ea typeface="+mn-ea"/>
                    <a:cs typeface="Euphemia UCAS" panose="020B0503040102020104" pitchFamily="34" charset="-79"/>
                  </a:defRPr>
                </a:lvl5pPr>
                <a:lvl6pPr marL="2971709" lvl="5" indent="-343948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466993" lvl="6" indent="-343948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962278" lvl="7" indent="-343948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○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457563" lvl="8" indent="-343948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4450" indent="0">
                  <a:buNone/>
                </a:pPr>
                <a:r>
                  <a:rPr lang="en-US" sz="2200" dirty="0" err="1">
                    <a:latin typeface="+mn-lt"/>
                    <a:cs typeface="+mn-cs"/>
                  </a:rPr>
                  <a:t>Eventi</a:t>
                </a:r>
                <a:r>
                  <a:rPr lang="en-US" sz="2200" dirty="0">
                    <a:latin typeface="+mn-lt"/>
                    <a:cs typeface="+mn-cs"/>
                  </a:rPr>
                  <a:t>:</a:t>
                </a:r>
              </a:p>
              <a:p>
                <a:pPr marL="330200" indent="-285750"/>
                <a:r>
                  <a:rPr lang="en-US" sz="2200" b="1" dirty="0">
                    <a:latin typeface="+mn-lt"/>
                  </a:rPr>
                  <a:t>Idee e </a:t>
                </a:r>
                <a:r>
                  <a:rPr lang="en-US" sz="2200" b="1" dirty="0" err="1">
                    <a:latin typeface="+mn-lt"/>
                  </a:rPr>
                  <a:t>immagini</a:t>
                </a:r>
                <a:r>
                  <a:rPr lang="en-US" sz="2200" b="1" dirty="0">
                    <a:latin typeface="+mn-lt"/>
                  </a:rPr>
                  <a:t> di </a:t>
                </a:r>
                <a:r>
                  <a:rPr lang="en-US" sz="2200" b="1" dirty="0" err="1">
                    <a:latin typeface="+mn-lt"/>
                  </a:rPr>
                  <a:t>arte</a:t>
                </a:r>
                <a:r>
                  <a:rPr lang="en-US" sz="2200" b="1" dirty="0">
                    <a:latin typeface="+mn-lt"/>
                  </a:rPr>
                  <a:t> e di </a:t>
                </a:r>
                <a:r>
                  <a:rPr lang="en-US" sz="2200" b="1" dirty="0" err="1">
                    <a:latin typeface="+mn-lt"/>
                  </a:rPr>
                  <a:t>scienza</a:t>
                </a:r>
                <a:r>
                  <a:rPr lang="en-US" sz="2200" b="1" dirty="0">
                    <a:latin typeface="+mn-lt"/>
                  </a:rPr>
                  <a:t>: Massimiliano Fuksas e Giorgio </a:t>
                </a:r>
                <a:r>
                  <a:rPr lang="en-US" sz="2200" b="1" dirty="0" err="1">
                    <a:latin typeface="+mn-lt"/>
                  </a:rPr>
                  <a:t>Parisi</a:t>
                </a:r>
                <a:endParaRPr lang="en-US" sz="2200" b="1" dirty="0">
                  <a:latin typeface="+mn-lt"/>
                </a:endParaRPr>
              </a:p>
              <a:p>
                <a:pPr marL="44450" indent="0">
                  <a:buNone/>
                </a:pPr>
                <a:r>
                  <a:rPr lang="en-US" sz="2200" b="1" dirty="0">
                    <a:latin typeface="+mn-lt"/>
                  </a:rPr>
                  <a:t>	Festival </a:t>
                </a:r>
                <a:r>
                  <a:rPr lang="en-US" sz="2200" b="1" dirty="0" err="1">
                    <a:latin typeface="+mn-lt"/>
                  </a:rPr>
                  <a:t>delle</a:t>
                </a:r>
                <a:r>
                  <a:rPr lang="en-US" sz="2200" b="1" dirty="0">
                    <a:latin typeface="+mn-lt"/>
                  </a:rPr>
                  <a:t> </a:t>
                </a:r>
                <a:r>
                  <a:rPr lang="en-US" sz="2200" b="1" dirty="0" err="1">
                    <a:latin typeface="+mn-lt"/>
                  </a:rPr>
                  <a:t>Scienze</a:t>
                </a:r>
                <a:r>
                  <a:rPr lang="en-US" sz="2200" b="1" dirty="0">
                    <a:latin typeface="+mn-lt"/>
                  </a:rPr>
                  <a:t> di Roma 2023 </a:t>
                </a:r>
              </a:p>
              <a:p>
                <a:pPr marL="44450" indent="0">
                  <a:buNone/>
                </a:pPr>
                <a:r>
                  <a:rPr lang="en-US" sz="2200" b="1" dirty="0">
                    <a:latin typeface="+mn-lt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200" b="1" dirty="0">
                    <a:latin typeface="+mn-lt"/>
                  </a:rPr>
                  <a:t>1000 </a:t>
                </a:r>
                <a:r>
                  <a:rPr lang="en-US" sz="2200" b="1" dirty="0" err="1">
                    <a:latin typeface="+mn-lt"/>
                  </a:rPr>
                  <a:t>Spettatori</a:t>
                </a:r>
                <a:endParaRPr lang="en-US" sz="2200" b="1" dirty="0">
                  <a:latin typeface="+mn-lt"/>
                </a:endParaRPr>
              </a:p>
              <a:p>
                <a:pPr marL="330200" indent="-285750"/>
                <a:r>
                  <a:rPr lang="en-US" sz="2200" b="1" dirty="0" err="1">
                    <a:latin typeface="+mn-lt"/>
                  </a:rPr>
                  <a:t>Premiazione</a:t>
                </a:r>
                <a:r>
                  <a:rPr lang="en-US" sz="2200" b="1" dirty="0">
                    <a:latin typeface="+mn-lt"/>
                  </a:rPr>
                  <a:t> Nazionale 3 Maggio 2024 </a:t>
                </a:r>
                <a:r>
                  <a:rPr lang="en-US" sz="2200" b="1" dirty="0" err="1">
                    <a:latin typeface="+mn-lt"/>
                  </a:rPr>
                  <a:t>L’universo</a:t>
                </a:r>
                <a:r>
                  <a:rPr lang="en-US" sz="2200" b="1" dirty="0">
                    <a:latin typeface="+mn-lt"/>
                  </a:rPr>
                  <a:t> in un </a:t>
                </a:r>
                <a:r>
                  <a:rPr lang="en-US" sz="2200" b="1" dirty="0" err="1">
                    <a:latin typeface="+mn-lt"/>
                  </a:rPr>
                  <a:t>battito</a:t>
                </a:r>
                <a:r>
                  <a:rPr lang="en-US" sz="2200" b="1" dirty="0">
                    <a:latin typeface="+mn-lt"/>
                  </a:rPr>
                  <a:t> </a:t>
                </a:r>
                <a:r>
                  <a:rPr lang="en-US" sz="2200" b="1" dirty="0" err="1">
                    <a:latin typeface="+mn-lt"/>
                  </a:rPr>
                  <a:t>d’ali</a:t>
                </a:r>
                <a:r>
                  <a:rPr lang="en-US" sz="2200" b="1" dirty="0">
                    <a:latin typeface="+mn-lt"/>
                  </a:rPr>
                  <a:t> – </a:t>
                </a:r>
                <a:r>
                  <a:rPr lang="en-US" sz="2200" b="1" dirty="0" err="1">
                    <a:latin typeface="+mn-lt"/>
                  </a:rPr>
                  <a:t>Art&amp;Science</a:t>
                </a:r>
                <a:r>
                  <a:rPr lang="en-US" sz="2200" b="1" dirty="0">
                    <a:latin typeface="+mn-lt"/>
                  </a:rPr>
                  <a:t> Across Italy</a:t>
                </a:r>
                <a14:m>
                  <m:oMath xmlns:m="http://schemas.openxmlformats.org/officeDocument/2006/math">
                    <m:r>
                      <a:rPr lang="it-IT" sz="22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200" b="1" dirty="0">
                    <a:latin typeface="+mn-lt"/>
                  </a:rPr>
                  <a:t> 850 </a:t>
                </a:r>
                <a:r>
                  <a:rPr lang="en-US" sz="2200" b="1" dirty="0" err="1">
                    <a:latin typeface="+mn-lt"/>
                  </a:rPr>
                  <a:t>Biglietti</a:t>
                </a:r>
                <a:r>
                  <a:rPr lang="en-US" sz="2200" b="1" dirty="0">
                    <a:latin typeface="+mn-lt"/>
                  </a:rPr>
                  <a:t> </a:t>
                </a:r>
                <a:r>
                  <a:rPr lang="en-US" sz="2200" b="1" dirty="0" err="1">
                    <a:latin typeface="+mn-lt"/>
                  </a:rPr>
                  <a:t>Premiazione</a:t>
                </a:r>
                <a:r>
                  <a:rPr lang="en-US" sz="2200" b="1" dirty="0">
                    <a:latin typeface="+mn-lt"/>
                  </a:rPr>
                  <a:t>; 300 </a:t>
                </a:r>
                <a:r>
                  <a:rPr lang="en-US" sz="2200" b="1" dirty="0" err="1">
                    <a:latin typeface="+mn-lt"/>
                  </a:rPr>
                  <a:t>Spettatori</a:t>
                </a:r>
                <a:r>
                  <a:rPr lang="en-US" sz="2200" b="1" dirty="0">
                    <a:latin typeface="+mn-lt"/>
                  </a:rPr>
                  <a:t> </a:t>
                </a:r>
                <a:r>
                  <a:rPr lang="en-US" sz="2200" b="1" dirty="0" err="1">
                    <a:latin typeface="+mn-lt"/>
                  </a:rPr>
                  <a:t>spettacolo</a:t>
                </a:r>
                <a:endParaRPr lang="en-US" sz="2200" b="1" dirty="0">
                  <a:latin typeface="+mn-lt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0A24D7A1-3FFC-F8F5-66E3-12003A403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255" y="1526560"/>
                <a:ext cx="5858703" cy="3183753"/>
              </a:xfrm>
              <a:prstGeom prst="rect">
                <a:avLst/>
              </a:prstGeom>
              <a:blipFill>
                <a:blip r:embed="rId4"/>
                <a:stretch>
                  <a:fillRect l="-432" t="-791" r="-432" b="-1186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blue and black background with yellow lines and a planet&#10;&#10;Description automatically generated">
            <a:extLst>
              <a:ext uri="{FF2B5EF4-FFF2-40B4-BE49-F238E27FC236}">
                <a16:creationId xmlns:a16="http://schemas.microsoft.com/office/drawing/2014/main" id="{783646BC-90F1-F723-0003-BE4D0FEE5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15" y="4806561"/>
            <a:ext cx="3147034" cy="1695600"/>
          </a:xfrm>
          <a:prstGeom prst="rect">
            <a:avLst/>
          </a:prstGeom>
        </p:spPr>
      </p:pic>
      <p:pic>
        <p:nvPicPr>
          <p:cNvPr id="19" name="Picture 18" descr="A group of birds flying in the sky&#10;&#10;Description automatically generated">
            <a:extLst>
              <a:ext uri="{FF2B5EF4-FFF2-40B4-BE49-F238E27FC236}">
                <a16:creationId xmlns:a16="http://schemas.microsoft.com/office/drawing/2014/main" id="{A7B92084-EB1D-8D36-F984-46291DCE4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861" y="4807699"/>
            <a:ext cx="3012376" cy="16944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B0C88-7FDB-CC5D-4FD3-D67F1B06D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435" y="4806561"/>
            <a:ext cx="2825332" cy="169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1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A2005-D3F4-72CC-A1F0-F5C259405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2" y="6356350"/>
            <a:ext cx="3343275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defTabSz="914400">
              <a:spcAft>
                <a:spcPts val="600"/>
              </a:spcAft>
            </a:pPr>
            <a:r>
              <a:rPr lang="en-US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Camilla Di Donato (Università Parthenope &amp; INFN Napoli)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7D636A-9541-6869-C05D-13F7EEB5F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99" y="1008050"/>
            <a:ext cx="4779381" cy="2947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023881-BF4D-2AF9-CAFB-5B58D7047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16" y="3640959"/>
            <a:ext cx="4406919" cy="2717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71E13A97-4396-9B19-7FD1-33701C7164B0}"/>
              </a:ext>
            </a:extLst>
          </p:cNvPr>
          <p:cNvSpPr/>
          <p:nvPr/>
        </p:nvSpPr>
        <p:spPr>
          <a:xfrm>
            <a:off x="920799" y="136525"/>
            <a:ext cx="806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1800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2022-2024: Bari, </a:t>
            </a:r>
            <a:r>
              <a:rPr lang="it-IT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Biella, Bologna/Ferrara</a:t>
            </a:r>
            <a:r>
              <a:rPr lang="it-IT" sz="1800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, Cagliari,</a:t>
            </a:r>
            <a:r>
              <a:rPr lang="it-IT" sz="18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it-IT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Catania</a:t>
            </a:r>
            <a:r>
              <a:rPr lang="it-IT" sz="1800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,</a:t>
            </a:r>
            <a:r>
              <a:rPr lang="it-IT" sz="18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 Firenze</a:t>
            </a:r>
            <a:r>
              <a:rPr lang="it-IT" sz="1800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, Frascati, Genova, </a:t>
            </a:r>
            <a:r>
              <a:rPr lang="it-IT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L’Aquila</a:t>
            </a:r>
            <a:r>
              <a:rPr lang="it-IT" sz="1800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, Lecce, Milano, Napoli, Padova, </a:t>
            </a:r>
            <a:r>
              <a:rPr lang="it-IT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Perugia</a:t>
            </a:r>
            <a:r>
              <a:rPr lang="it-IT" sz="1800" dirty="0"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, Potenza, Pisa, Roma, Torino e </a:t>
            </a:r>
            <a:r>
              <a:rPr lang="it-IT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Trieste.</a:t>
            </a:r>
            <a:endParaRPr lang="it-IT" sz="1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81F073DF-DF4A-9515-1CC8-9630ECDC1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040" y="948274"/>
            <a:ext cx="2867647" cy="2989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853D88-81A9-4CDD-4A2B-72177AFA7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035" y="4040304"/>
            <a:ext cx="4569237" cy="2817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1171C-E972-9C95-4860-71C4F685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947513" y="2921008"/>
            <a:ext cx="6762818" cy="9207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  <a:cs typeface="+mj-cs"/>
              </a:rPr>
              <a:t>A&amp;S </a:t>
            </a:r>
            <a:r>
              <a:rPr lang="en-US" sz="4800" dirty="0" err="1">
                <a:solidFill>
                  <a:schemeClr val="tx1"/>
                </a:solidFill>
                <a:latin typeface="+mj-lt"/>
                <a:cs typeface="+mj-cs"/>
              </a:rPr>
              <a:t>negli</a:t>
            </a:r>
            <a:r>
              <a:rPr lang="en-US" sz="4800" dirty="0">
                <a:solidFill>
                  <a:schemeClr val="tx1"/>
                </a:solidFill>
                <a:latin typeface="+mj-lt"/>
                <a:cs typeface="+mj-cs"/>
              </a:rPr>
              <a:t> anni</a:t>
            </a:r>
          </a:p>
        </p:txBody>
      </p:sp>
    </p:spTree>
    <p:extLst>
      <p:ext uri="{BB962C8B-B14F-4D97-AF65-F5344CB8AC3E}">
        <p14:creationId xmlns:p14="http://schemas.microsoft.com/office/powerpoint/2010/main" val="3818194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1984D22-37AE-7040-3BD4-C38258CB60D5}"/>
              </a:ext>
            </a:extLst>
          </p:cNvPr>
          <p:cNvSpPr/>
          <p:nvPr/>
        </p:nvSpPr>
        <p:spPr>
          <a:xfrm>
            <a:off x="193492" y="192304"/>
            <a:ext cx="5574551" cy="123800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6B2B1-DC14-C7D8-89FA-AEC678DB66EA}"/>
              </a:ext>
            </a:extLst>
          </p:cNvPr>
          <p:cNvSpPr/>
          <p:nvPr/>
        </p:nvSpPr>
        <p:spPr>
          <a:xfrm>
            <a:off x="548440" y="451307"/>
            <a:ext cx="720002" cy="720002"/>
          </a:xfrm>
          <a:prstGeom prst="rect">
            <a:avLst/>
          </a:prstGeom>
          <a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E64106-0CE4-0C03-4213-FD7044875C9A}"/>
              </a:ext>
            </a:extLst>
          </p:cNvPr>
          <p:cNvGrpSpPr/>
          <p:nvPr/>
        </p:nvGrpSpPr>
        <p:grpSpPr>
          <a:xfrm>
            <a:off x="1623391" y="192304"/>
            <a:ext cx="2508547" cy="1238008"/>
            <a:chOff x="1429899" y="1549953"/>
            <a:chExt cx="2508547" cy="12380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CBC176-688B-6ABE-084D-FDE8BD390061}"/>
                </a:ext>
              </a:extLst>
            </p:cNvPr>
            <p:cNvSpPr/>
            <p:nvPr/>
          </p:nvSpPr>
          <p:spPr>
            <a:xfrm>
              <a:off x="1429899" y="1549953"/>
              <a:ext cx="2508547" cy="12380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T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C67179-F392-0469-9FEB-CB6F6B7105F4}"/>
                </a:ext>
              </a:extLst>
            </p:cNvPr>
            <p:cNvSpPr txBox="1"/>
            <p:nvPr/>
          </p:nvSpPr>
          <p:spPr>
            <a:xfrm>
              <a:off x="1429899" y="1549953"/>
              <a:ext cx="2508547" cy="123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023" tIns="131023" rIns="131023" bIns="13102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200" kern="1200" dirty="0"/>
                <a:t>Eventi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3D631-33AC-4899-FE07-02B74863B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6436" y="124498"/>
            <a:ext cx="6809720" cy="1891670"/>
          </a:xfr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Aft>
                <a:spcPts val="600"/>
              </a:spcAft>
            </a:pPr>
            <a:r>
              <a:rPr lang="en-US" sz="2000" dirty="0" err="1">
                <a:latin typeface="+mn-lt"/>
                <a:cs typeface="+mn-cs"/>
              </a:rPr>
              <a:t>Dicembre</a:t>
            </a:r>
            <a:r>
              <a:rPr lang="en-US" sz="2000" dirty="0">
                <a:latin typeface="+mn-lt"/>
                <a:cs typeface="+mn-cs"/>
              </a:rPr>
              <a:t> 2023- Maggio 2024: 19 </a:t>
            </a:r>
            <a:r>
              <a:rPr lang="en-US" sz="2000" dirty="0" err="1">
                <a:latin typeface="+mn-lt"/>
                <a:cs typeface="+mn-cs"/>
              </a:rPr>
              <a:t>Mostre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locali</a:t>
            </a:r>
            <a:r>
              <a:rPr lang="en-US" sz="2000" dirty="0">
                <a:latin typeface="+mn-lt"/>
                <a:cs typeface="+mn-cs"/>
              </a:rPr>
              <a:t> e 1 </a:t>
            </a:r>
            <a:r>
              <a:rPr lang="en-US" sz="2000" dirty="0" err="1">
                <a:latin typeface="+mn-lt"/>
                <a:cs typeface="+mn-cs"/>
              </a:rPr>
              <a:t>Mostra</a:t>
            </a:r>
            <a:r>
              <a:rPr lang="en-US" sz="2000" dirty="0">
                <a:latin typeface="+mn-lt"/>
                <a:cs typeface="+mn-cs"/>
              </a:rPr>
              <a:t> Nazionale al MANN</a:t>
            </a:r>
          </a:p>
          <a:p>
            <a:pPr marL="838185" lvl="1" indent="-342900">
              <a:spcAft>
                <a:spcPts val="600"/>
              </a:spcAft>
            </a:pPr>
            <a:r>
              <a:rPr lang="en-US" sz="1600" b="1" dirty="0">
                <a:latin typeface="+mn-lt"/>
                <a:cs typeface="+mn-cs"/>
              </a:rPr>
              <a:t>7.000 </a:t>
            </a:r>
            <a:r>
              <a:rPr lang="en-US" sz="1600" b="1" dirty="0" err="1">
                <a:latin typeface="+mn-lt"/>
                <a:cs typeface="+mn-cs"/>
              </a:rPr>
              <a:t>visitatori</a:t>
            </a:r>
            <a:r>
              <a:rPr lang="en-US" sz="1600" b="1" dirty="0">
                <a:latin typeface="+mn-lt"/>
                <a:cs typeface="+mn-cs"/>
              </a:rPr>
              <a:t> – 850 </a:t>
            </a:r>
            <a:r>
              <a:rPr lang="en-US" sz="1600" b="1" dirty="0" err="1">
                <a:latin typeface="+mn-lt"/>
                <a:cs typeface="+mn-cs"/>
              </a:rPr>
              <a:t>biglietti</a:t>
            </a:r>
            <a:r>
              <a:rPr lang="en-US" sz="1600" b="1" dirty="0">
                <a:latin typeface="+mn-lt"/>
                <a:cs typeface="+mn-cs"/>
              </a:rPr>
              <a:t> al Teatro</a:t>
            </a:r>
          </a:p>
          <a:p>
            <a:pPr marL="342900" indent="-342900">
              <a:spcAft>
                <a:spcPts val="600"/>
              </a:spcAft>
            </a:pPr>
            <a:r>
              <a:rPr lang="en-US" sz="2000" dirty="0">
                <a:latin typeface="+mn-lt"/>
                <a:cs typeface="+mn-cs"/>
              </a:rPr>
              <a:t>54 </a:t>
            </a:r>
            <a:r>
              <a:rPr lang="en-US" sz="2000" dirty="0" err="1">
                <a:latin typeface="+mn-lt"/>
                <a:cs typeface="+mn-cs"/>
              </a:rPr>
              <a:t>borse</a:t>
            </a:r>
            <a:r>
              <a:rPr lang="en-US" sz="2000" dirty="0">
                <a:latin typeface="+mn-lt"/>
                <a:cs typeface="+mn-cs"/>
              </a:rPr>
              <a:t> di studio per CERN e LNGS</a:t>
            </a:r>
          </a:p>
          <a:p>
            <a:pPr marL="838185" lvl="1" indent="-342900">
              <a:spcAft>
                <a:spcPts val="600"/>
              </a:spcAft>
            </a:pPr>
            <a:r>
              <a:rPr lang="en-US" sz="1600" b="1" dirty="0" err="1">
                <a:latin typeface="+mn-lt"/>
                <a:cs typeface="+mn-cs"/>
              </a:rPr>
              <a:t>Novità</a:t>
            </a:r>
            <a:r>
              <a:rPr lang="en-US" sz="1600" b="1" dirty="0">
                <a:latin typeface="+mn-lt"/>
                <a:cs typeface="+mn-cs"/>
              </a:rPr>
              <a:t> Master LNGS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FB0131-D122-C9ED-9129-1ED46BFFBA20}"/>
              </a:ext>
            </a:extLst>
          </p:cNvPr>
          <p:cNvGrpSpPr/>
          <p:nvPr/>
        </p:nvGrpSpPr>
        <p:grpSpPr>
          <a:xfrm>
            <a:off x="548440" y="1913485"/>
            <a:ext cx="8385296" cy="4525031"/>
            <a:chOff x="1430860" y="2208472"/>
            <a:chExt cx="8385296" cy="4525031"/>
          </a:xfrm>
        </p:grpSpPr>
        <p:pic>
          <p:nvPicPr>
            <p:cNvPr id="4" name="Picture 3" descr="A group of people in a room&#10;&#10;Description automatically generated">
              <a:extLst>
                <a:ext uri="{FF2B5EF4-FFF2-40B4-BE49-F238E27FC236}">
                  <a16:creationId xmlns:a16="http://schemas.microsoft.com/office/drawing/2014/main" id="{F45C61C7-F66A-D271-C1A6-B57F32925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0860" y="2208472"/>
              <a:ext cx="8385296" cy="452503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AE78B43-23A0-5B10-CB41-29DA921BCE17}"/>
                </a:ext>
              </a:extLst>
            </p:cNvPr>
            <p:cNvGrpSpPr/>
            <p:nvPr/>
          </p:nvGrpSpPr>
          <p:grpSpPr>
            <a:xfrm>
              <a:off x="1513773" y="2408062"/>
              <a:ext cx="1202900" cy="557212"/>
              <a:chOff x="264925" y="2449625"/>
              <a:chExt cx="1202900" cy="557212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BEA002B8-E093-0A2D-BED4-F9BA6838A05C}"/>
                  </a:ext>
                </a:extLst>
              </p:cNvPr>
              <p:cNvSpPr/>
              <p:nvPr/>
            </p:nvSpPr>
            <p:spPr>
              <a:xfrm>
                <a:off x="264925" y="2449625"/>
                <a:ext cx="1202900" cy="5572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B198330D-53A5-E415-C596-FCFF928C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2589" y="2545180"/>
                <a:ext cx="1008502" cy="367807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639CF9-EA6A-C6CC-74E3-C9C775626284}"/>
              </a:ext>
            </a:extLst>
          </p:cNvPr>
          <p:cNvGrpSpPr/>
          <p:nvPr/>
        </p:nvGrpSpPr>
        <p:grpSpPr>
          <a:xfrm>
            <a:off x="2235897" y="1171309"/>
            <a:ext cx="6780752" cy="4525200"/>
            <a:chOff x="2152984" y="2019809"/>
            <a:chExt cx="6780752" cy="4525200"/>
          </a:xfrm>
        </p:grpSpPr>
        <p:pic>
          <p:nvPicPr>
            <p:cNvPr id="7" name="Picture 6" descr="A group of people walking in a hallway&#10;&#10;Description automatically generated">
              <a:extLst>
                <a:ext uri="{FF2B5EF4-FFF2-40B4-BE49-F238E27FC236}">
                  <a16:creationId xmlns:a16="http://schemas.microsoft.com/office/drawing/2014/main" id="{E759854D-9B6E-EA75-A60E-44D9C970C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2984" y="2019809"/>
              <a:ext cx="6780752" cy="452520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7A1ECE9-D15A-23FA-C503-DA7666D3340F}"/>
                </a:ext>
              </a:extLst>
            </p:cNvPr>
            <p:cNvGrpSpPr/>
            <p:nvPr/>
          </p:nvGrpSpPr>
          <p:grpSpPr>
            <a:xfrm>
              <a:off x="2717603" y="2220735"/>
              <a:ext cx="1202900" cy="557212"/>
              <a:chOff x="3106540" y="246609"/>
              <a:chExt cx="1202900" cy="557212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945FDBEF-33A9-6744-A9C3-F321116FCF97}"/>
                  </a:ext>
                </a:extLst>
              </p:cNvPr>
              <p:cNvSpPr/>
              <p:nvPr/>
            </p:nvSpPr>
            <p:spPr>
              <a:xfrm>
                <a:off x="3106540" y="246609"/>
                <a:ext cx="1202900" cy="5572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7CEC04C9-D15A-8DE5-E311-11F1E1E86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237897" y="341311"/>
                <a:ext cx="1008502" cy="36780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0657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1984D22-37AE-7040-3BD4-C38258CB60D5}"/>
              </a:ext>
            </a:extLst>
          </p:cNvPr>
          <p:cNvSpPr/>
          <p:nvPr/>
        </p:nvSpPr>
        <p:spPr>
          <a:xfrm>
            <a:off x="193492" y="192304"/>
            <a:ext cx="5574551" cy="123800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6B2B1-DC14-C7D8-89FA-AEC678DB66EA}"/>
              </a:ext>
            </a:extLst>
          </p:cNvPr>
          <p:cNvSpPr/>
          <p:nvPr/>
        </p:nvSpPr>
        <p:spPr>
          <a:xfrm>
            <a:off x="548440" y="451307"/>
            <a:ext cx="720002" cy="720002"/>
          </a:xfrm>
          <a:prstGeom prst="rect">
            <a:avLst/>
          </a:prstGeom>
          <a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E64106-0CE4-0C03-4213-FD7044875C9A}"/>
              </a:ext>
            </a:extLst>
          </p:cNvPr>
          <p:cNvGrpSpPr/>
          <p:nvPr/>
        </p:nvGrpSpPr>
        <p:grpSpPr>
          <a:xfrm>
            <a:off x="1623391" y="192304"/>
            <a:ext cx="2508547" cy="1238008"/>
            <a:chOff x="1429899" y="1549953"/>
            <a:chExt cx="2508547" cy="12380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CBC176-688B-6ABE-084D-FDE8BD390061}"/>
                </a:ext>
              </a:extLst>
            </p:cNvPr>
            <p:cNvSpPr/>
            <p:nvPr/>
          </p:nvSpPr>
          <p:spPr>
            <a:xfrm>
              <a:off x="1429899" y="1549953"/>
              <a:ext cx="2508547" cy="12380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T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C67179-F392-0469-9FEB-CB6F6B7105F4}"/>
                </a:ext>
              </a:extLst>
            </p:cNvPr>
            <p:cNvSpPr txBox="1"/>
            <p:nvPr/>
          </p:nvSpPr>
          <p:spPr>
            <a:xfrm>
              <a:off x="1429899" y="1549953"/>
              <a:ext cx="2508547" cy="123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023" tIns="131023" rIns="131023" bIns="13102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200" kern="1200" dirty="0"/>
                <a:t>Eventi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3D631-33AC-4899-FE07-02B74863B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6436" y="124498"/>
            <a:ext cx="6809720" cy="1891670"/>
          </a:xfr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Aft>
                <a:spcPts val="600"/>
              </a:spcAft>
            </a:pPr>
            <a:r>
              <a:rPr lang="en-US" sz="2000" dirty="0" err="1">
                <a:latin typeface="+mn-lt"/>
                <a:cs typeface="+mn-cs"/>
              </a:rPr>
              <a:t>Dicembre</a:t>
            </a:r>
            <a:r>
              <a:rPr lang="en-US" sz="2000" dirty="0">
                <a:latin typeface="+mn-lt"/>
                <a:cs typeface="+mn-cs"/>
              </a:rPr>
              <a:t> 2023- Maggio 2024: 18 </a:t>
            </a:r>
            <a:r>
              <a:rPr lang="en-US" sz="2000" dirty="0" err="1">
                <a:latin typeface="+mn-lt"/>
                <a:cs typeface="+mn-cs"/>
              </a:rPr>
              <a:t>Mostre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dirty="0" err="1">
                <a:latin typeface="+mn-lt"/>
                <a:cs typeface="+mn-cs"/>
              </a:rPr>
              <a:t>locali</a:t>
            </a:r>
            <a:r>
              <a:rPr lang="en-US" sz="2000" dirty="0">
                <a:latin typeface="+mn-lt"/>
                <a:cs typeface="+mn-cs"/>
              </a:rPr>
              <a:t> e 1 </a:t>
            </a:r>
            <a:r>
              <a:rPr lang="en-US" sz="2000" dirty="0" err="1">
                <a:latin typeface="+mn-lt"/>
                <a:cs typeface="+mn-cs"/>
              </a:rPr>
              <a:t>Mostra</a:t>
            </a:r>
            <a:r>
              <a:rPr lang="en-US" sz="2000" dirty="0">
                <a:latin typeface="+mn-lt"/>
                <a:cs typeface="+mn-cs"/>
              </a:rPr>
              <a:t> Nazionale al MANN</a:t>
            </a:r>
          </a:p>
          <a:p>
            <a:pPr marL="838185" lvl="1" indent="-342900">
              <a:spcAft>
                <a:spcPts val="600"/>
              </a:spcAft>
            </a:pPr>
            <a:r>
              <a:rPr lang="en-US" sz="1600" b="1" dirty="0">
                <a:latin typeface="+mn-lt"/>
                <a:cs typeface="+mn-cs"/>
              </a:rPr>
              <a:t>7.000 </a:t>
            </a:r>
            <a:r>
              <a:rPr lang="en-US" sz="1600" b="1" dirty="0" err="1">
                <a:latin typeface="+mn-lt"/>
                <a:cs typeface="+mn-cs"/>
              </a:rPr>
              <a:t>visitatori</a:t>
            </a:r>
            <a:r>
              <a:rPr lang="en-US" sz="1600" b="1" dirty="0">
                <a:latin typeface="+mn-lt"/>
                <a:cs typeface="+mn-cs"/>
              </a:rPr>
              <a:t> – 850 </a:t>
            </a:r>
            <a:r>
              <a:rPr lang="en-US" sz="1600" b="1" dirty="0" err="1">
                <a:latin typeface="+mn-lt"/>
                <a:cs typeface="+mn-cs"/>
              </a:rPr>
              <a:t>biglietti</a:t>
            </a:r>
            <a:r>
              <a:rPr lang="en-US" sz="1600" b="1" dirty="0">
                <a:latin typeface="+mn-lt"/>
                <a:cs typeface="+mn-cs"/>
              </a:rPr>
              <a:t> al Teatro</a:t>
            </a:r>
          </a:p>
          <a:p>
            <a:pPr marL="342900" indent="-342900">
              <a:spcAft>
                <a:spcPts val="600"/>
              </a:spcAft>
            </a:pPr>
            <a:r>
              <a:rPr lang="en-US" sz="2000" dirty="0">
                <a:latin typeface="+mn-lt"/>
                <a:cs typeface="+mn-cs"/>
              </a:rPr>
              <a:t>54 </a:t>
            </a:r>
            <a:r>
              <a:rPr lang="en-US" sz="2000" dirty="0" err="1">
                <a:latin typeface="+mn-lt"/>
                <a:cs typeface="+mn-cs"/>
              </a:rPr>
              <a:t>borse</a:t>
            </a:r>
            <a:r>
              <a:rPr lang="en-US" sz="2000" dirty="0">
                <a:latin typeface="+mn-lt"/>
                <a:cs typeface="+mn-cs"/>
              </a:rPr>
              <a:t> di studio per CERN e LNGS</a:t>
            </a:r>
          </a:p>
          <a:p>
            <a:pPr marL="838185" lvl="1" indent="-342900">
              <a:spcAft>
                <a:spcPts val="600"/>
              </a:spcAft>
            </a:pPr>
            <a:r>
              <a:rPr lang="en-US" sz="1600" b="1" dirty="0" err="1">
                <a:latin typeface="+mn-lt"/>
                <a:cs typeface="+mn-cs"/>
              </a:rPr>
              <a:t>Novità</a:t>
            </a:r>
            <a:r>
              <a:rPr lang="en-US" sz="1600" b="1" dirty="0">
                <a:latin typeface="+mn-lt"/>
                <a:cs typeface="+mn-cs"/>
              </a:rPr>
              <a:t> Master LNGS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4C4152-51A1-213B-B4A7-1422F9F47B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905" y="1213519"/>
            <a:ext cx="9371603" cy="5338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C5A5F8-9792-7F6C-9BDD-42B746E9B1DB}"/>
              </a:ext>
            </a:extLst>
          </p:cNvPr>
          <p:cNvSpPr txBox="1"/>
          <p:nvPr/>
        </p:nvSpPr>
        <p:spPr>
          <a:xfrm>
            <a:off x="386637" y="1223358"/>
            <a:ext cx="3974934" cy="3361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dirty="0"/>
              <a:t>3 Maggio 2024 Premiazione Nazionale, Napoli</a:t>
            </a:r>
          </a:p>
        </p:txBody>
      </p:sp>
      <p:pic>
        <p:nvPicPr>
          <p:cNvPr id="14" name="Picture 13" descr="A large group of people in a auditorium&#10;&#10;Description automatically generated">
            <a:extLst>
              <a:ext uri="{FF2B5EF4-FFF2-40B4-BE49-F238E27FC236}">
                <a16:creationId xmlns:a16="http://schemas.microsoft.com/office/drawing/2014/main" id="{9A739374-1375-CD48-790A-B278D46D7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05" y="1171310"/>
            <a:ext cx="7999200" cy="5338343"/>
          </a:xfrm>
          <a:prstGeom prst="rect">
            <a:avLst/>
          </a:prstGeom>
        </p:spPr>
      </p:pic>
      <p:pic>
        <p:nvPicPr>
          <p:cNvPr id="5" name="Picture 4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22FEB865-7A7E-8E8C-1F54-8546F3759E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925782" y="130798"/>
            <a:ext cx="7890374" cy="66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37024</TotalTime>
  <Words>1216</Words>
  <Application>Microsoft Macintosh PowerPoint</Application>
  <PresentationFormat>A4 Paper (210x297 mm)</PresentationFormat>
  <Paragraphs>186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Cambria Math</vt:lpstr>
      <vt:lpstr>Euphemia UCAS</vt:lpstr>
      <vt:lpstr>Helvetica Neue</vt:lpstr>
      <vt:lpstr>Times New Roman</vt:lpstr>
      <vt:lpstr>Tema di Office</vt:lpstr>
      <vt:lpstr>PowerPoint Presentation</vt:lpstr>
      <vt:lpstr>Punti da discutere oggi  </vt:lpstr>
      <vt:lpstr>PowerPoint Presentation</vt:lpstr>
      <vt:lpstr>PowerPoint Presentation</vt:lpstr>
      <vt:lpstr>Genere e Percorsi Scolastici</vt:lpstr>
      <vt:lpstr>PowerPoint Presentation</vt:lpstr>
      <vt:lpstr>A&amp;S negli anni</vt:lpstr>
      <vt:lpstr>PowerPoint Presentation</vt:lpstr>
      <vt:lpstr>PowerPoint Presentation</vt:lpstr>
      <vt:lpstr>PowerPoint Presentation</vt:lpstr>
      <vt:lpstr>Social (Grazie a Giuliana Galati)</vt:lpstr>
      <vt:lpstr>PowerPoint Presentation</vt:lpstr>
      <vt:lpstr>PowerPoint Presentation</vt:lpstr>
      <vt:lpstr>Cosa dobbiamo migliorare</vt:lpstr>
      <vt:lpstr>Conclusioni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ppierluigi2000@gmail.com</dc:creator>
  <cp:lastModifiedBy>Camilla Di Donato</cp:lastModifiedBy>
  <cp:revision>462</cp:revision>
  <dcterms:created xsi:type="dcterms:W3CDTF">2020-10-01T08:57:39Z</dcterms:created>
  <dcterms:modified xsi:type="dcterms:W3CDTF">2024-06-05T09:47:14Z</dcterms:modified>
</cp:coreProperties>
</file>