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673" r:id="rId3"/>
    <p:sldId id="674" r:id="rId4"/>
    <p:sldId id="675" r:id="rId5"/>
    <p:sldId id="319" r:id="rId6"/>
    <p:sldId id="671" r:id="rId7"/>
    <p:sldId id="676" r:id="rId8"/>
    <p:sldId id="672" r:id="rId9"/>
    <p:sldId id="677" r:id="rId10"/>
    <p:sldId id="678" r:id="rId11"/>
    <p:sldId id="262" r:id="rId12"/>
    <p:sldId id="264" r:id="rId13"/>
    <p:sldId id="679" r:id="rId14"/>
    <p:sldId id="680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FC"/>
    <a:srgbClr val="00FB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4"/>
    <p:restoredTop sz="94565"/>
  </p:normalViewPr>
  <p:slideViewPr>
    <p:cSldViewPr snapToGrid="0" snapToObjects="1">
      <p:cViewPr varScale="1">
        <p:scale>
          <a:sx n="97" d="100"/>
          <a:sy n="97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rassa/Documents/Divulgazione/CC3M/Excel_SondaggioModifica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Numero</a:t>
            </a:r>
            <a:r>
              <a:rPr lang="en-US" sz="18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di </a:t>
            </a:r>
            <a:r>
              <a:rPr lang="en-US" sz="18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sezioni</a:t>
            </a:r>
            <a:r>
              <a:rPr lang="en-US" sz="18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per </a:t>
            </a:r>
            <a:r>
              <a:rPr lang="en-US" sz="18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esperimento</a:t>
            </a:r>
            <a:endParaRPr lang="en-US" sz="1800" b="0" i="0" u="none" strike="noStrike" kern="1200" spc="0" baseline="0" noProof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layout>
        <c:manualLayout>
          <c:xMode val="edge"/>
          <c:yMode val="edge"/>
          <c:x val="3.9074372497368337E-2"/>
          <c:y val="1.4044796264747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0541496479767285E-2"/>
          <c:y val="9.230085280666453E-2"/>
          <c:w val="0.94256085426708891"/>
          <c:h val="0.66376951272851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Analisi!$B$1</c:f>
              <c:strCache>
                <c:ptCount val="1"/>
                <c:pt idx="0">
                  <c:v># Sez. 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Analisi!$A$2:$A$10</c:f>
              <c:strCache>
                <c:ptCount val="9"/>
                <c:pt idx="0">
                  <c:v>ATLAS</c:v>
                </c:pt>
                <c:pt idx="1">
                  <c:v>LHCb</c:v>
                </c:pt>
                <c:pt idx="2">
                  <c:v>CMS</c:v>
                </c:pt>
                <c:pt idx="3">
                  <c:v>ALICE</c:v>
                </c:pt>
                <c:pt idx="4">
                  <c:v>Particle Therapy</c:v>
                </c:pt>
                <c:pt idx="5">
                  <c:v>Fermi</c:v>
                </c:pt>
                <c:pt idx="6">
                  <c:v>BELLE II</c:v>
                </c:pt>
                <c:pt idx="7">
                  <c:v>Darkside/Aria</c:v>
                </c:pt>
                <c:pt idx="8">
                  <c:v>Pierre Auger</c:v>
                </c:pt>
              </c:strCache>
            </c:strRef>
          </c:cat>
          <c:val>
            <c:numRef>
              <c:f>Analisi!$B$2:$B$10</c:f>
              <c:numCache>
                <c:formatCode>General</c:formatCode>
                <c:ptCount val="9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8-0A46-965D-51C3029F2292}"/>
            </c:ext>
          </c:extLst>
        </c:ser>
        <c:ser>
          <c:idx val="1"/>
          <c:order val="1"/>
          <c:tx>
            <c:strRef>
              <c:f>Analisi!$C$1</c:f>
              <c:strCache>
                <c:ptCount val="1"/>
                <c:pt idx="0">
                  <c:v># Sez.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Analisi!$A$2:$A$10</c:f>
              <c:strCache>
                <c:ptCount val="9"/>
                <c:pt idx="0">
                  <c:v>ATLAS</c:v>
                </c:pt>
                <c:pt idx="1">
                  <c:v>LHCb</c:v>
                </c:pt>
                <c:pt idx="2">
                  <c:v>CMS</c:v>
                </c:pt>
                <c:pt idx="3">
                  <c:v>ALICE</c:v>
                </c:pt>
                <c:pt idx="4">
                  <c:v>Particle Therapy</c:v>
                </c:pt>
                <c:pt idx="5">
                  <c:v>Fermi</c:v>
                </c:pt>
                <c:pt idx="6">
                  <c:v>BELLE II</c:v>
                </c:pt>
                <c:pt idx="7">
                  <c:v>Darkside/Aria</c:v>
                </c:pt>
                <c:pt idx="8">
                  <c:v>Pierre Auger</c:v>
                </c:pt>
              </c:strCache>
            </c:strRef>
          </c:cat>
          <c:val>
            <c:numRef>
              <c:f>Analisi!$C$2:$C$10</c:f>
              <c:numCache>
                <c:formatCode>General</c:formatCode>
                <c:ptCount val="9"/>
                <c:pt idx="0">
                  <c:v>13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8-0A46-965D-51C3029F2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656800"/>
        <c:axId val="1007393552"/>
      </c:barChart>
      <c:catAx>
        <c:axId val="12176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7393552"/>
        <c:crosses val="autoZero"/>
        <c:auto val="1"/>
        <c:lblAlgn val="ctr"/>
        <c:lblOffset val="100"/>
        <c:noMultiLvlLbl val="0"/>
      </c:catAx>
      <c:valAx>
        <c:axId val="100739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76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72043493484758747"/>
          <c:y val="5.5960218943997206E-2"/>
          <c:w val="0.23221971467809202"/>
          <c:h val="6.272881544308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Foglio1!$B$4:$G$4</cx:f>
        <cx:lvl ptCount="6">
          <cx:pt idx="0">CC3M IPPOG</cx:pt>
          <cx:pt idx="1">CC3M Dark</cx:pt>
          <cx:pt idx="2">Sezione</cx:pt>
          <cx:pt idx="3">Università</cx:pt>
          <cx:pt idx="4">PLS</cx:pt>
          <cx:pt idx="5">CSN1</cx:pt>
        </cx:lvl>
      </cx:strDim>
      <cx:numDim type="size">
        <cx:f dir="row">Foglio1!$B$5:$G$5</cx:f>
        <cx:lvl ptCount="6" formatCode="Standard">
          <cx:pt idx="0">10000</cx:pt>
          <cx:pt idx="1">0</cx:pt>
          <cx:pt idx="2">24940</cx:pt>
          <cx:pt idx="3">5150</cx:pt>
          <cx:pt idx="4">1000</cx:pt>
          <cx:pt idx="5">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it-IT" sz="17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ptos Narrow" panose="02110004020202020204"/>
              </a:rPr>
              <a:t>finanziamenti Masterclass 2023</a:t>
            </a:r>
          </a:p>
        </cx:rich>
      </cx:tx>
    </cx:title>
    <cx:plotArea>
      <cx:plotAreaRegion>
        <cx:series layoutId="sunburst" uniqueId="{42A0EFCB-394B-534C-9FF3-0CFABEB5AE1A}">
          <cx:dataPt idx="0">
            <cx:spPr>
              <a:solidFill>
                <a:srgbClr val="0E2841">
                  <a:lumMod val="75000"/>
                  <a:lumOff val="25000"/>
                </a:srgbClr>
              </a:solidFill>
            </cx:spPr>
          </cx:dataPt>
          <cx:dataPt idx="2">
            <cx:spPr>
              <a:solidFill>
                <a:srgbClr val="4EA72E">
                  <a:lumMod val="50000"/>
                </a:srgbClr>
              </a:solidFill>
            </cx:spPr>
          </cx:dataPt>
          <cx:dataPt idx="3">
            <cx:spPr>
              <a:solidFill>
                <a:srgbClr val="156082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it-IT" sz="1200" b="0" i="0" u="none" strike="noStrike" baseline="0">
                  <a:solidFill>
                    <a:sysClr val="window" lastClr="FFFFFF"/>
                  </a:solidFill>
                  <a:latin typeface="Aptos Narrow" panose="02110004020202020204"/>
                </a:endParaRPr>
              </a:p>
            </cx:txPr>
            <cx:visibility seriesName="0" categoryName="1" value="1"/>
            <cx:separator>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it-IT" sz="1200" b="0" i="0" u="none" strike="noStrike" baseline="0">
                      <a:solidFill>
                        <a:sysClr val="window" lastClr="FFFFFF"/>
                      </a:solidFill>
                      <a:latin typeface="Aptos Narrow" panose="02110004020202020204"/>
                    </a:rPr>
                    <a:t>CC3M IPPOG
10000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it-IT" sz="1200" b="0" i="0" u="none" strike="noStrike" baseline="0">
                      <a:solidFill>
                        <a:sysClr val="window" lastClr="FFFFFF"/>
                      </a:solidFill>
                      <a:latin typeface="Aptos Narrow" panose="02110004020202020204"/>
                    </a:rPr>
                    <a:t>Sezione
24940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it-IT" sz="1200" b="0" i="0" u="none" strike="noStrike" baseline="0">
                      <a:solidFill>
                        <a:sysClr val="window" lastClr="FFFFFF"/>
                      </a:solidFill>
                      <a:latin typeface="Aptos Narrow" panose="02110004020202020204"/>
                    </a:rPr>
                    <a:t>Università
5150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7FA4-338C-3049-ADFE-6D7A7F04BE28}" type="datetimeFigureOut">
              <a:rPr lang="it-IT" smtClean="0"/>
              <a:t>05/06/24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3A93C-8425-6B40-AF67-A30BB481F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23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BABE-9C22-4CDE-91BB-D881727A20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7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BABE-9C22-4CDE-91BB-D881727A20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63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BABE-9C22-4CDE-91BB-D881727A20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BABE-9C22-4CDE-91BB-D881727A20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78DE0-5BDB-45B8-9304-604142A166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3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B9BD-A099-3541-A743-49318701A3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 neutr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15" y="-7521"/>
            <a:ext cx="9722030" cy="687304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7514" y="1449603"/>
            <a:ext cx="8802978" cy="4420543"/>
          </a:xfr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  <a:lvl2pPr>
              <a:defRPr>
                <a:solidFill>
                  <a:srgbClr val="003478"/>
                </a:solidFill>
              </a:defRPr>
            </a:lvl2pPr>
            <a:lvl3pPr>
              <a:defRPr>
                <a:solidFill>
                  <a:srgbClr val="003478"/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514" y="304802"/>
            <a:ext cx="8802978" cy="1144800"/>
          </a:xfrm>
        </p:spPr>
        <p:txBody>
          <a:bodyPr anchor="ctr"/>
          <a:lstStyle>
            <a:lvl1pPr algn="l">
              <a:spcAft>
                <a:spcPts val="0"/>
              </a:spcAft>
              <a:defRPr sz="3000" b="1" cap="all" baseline="0">
                <a:solidFill>
                  <a:srgbClr val="10253F"/>
                </a:solidFill>
              </a:defRPr>
            </a:lvl1pPr>
          </a:lstStyle>
          <a:p>
            <a:r>
              <a:rPr kumimoji="0" lang="de-DE" sz="33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Titel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7110282" y="5934789"/>
            <a:ext cx="1998222" cy="923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50002D90-8D55-2BBE-9B06-311CC311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282" y="6428373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08CA2E19-17B3-244F-95B9-091716C9CCC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38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601E-1835-F943-802F-609815EE7F43}" type="datetimeFigureOut">
              <a:rPr lang="it-IT" smtClean="0"/>
              <a:t>05/06/24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2E19-17B3-244F-95B9-091716C9C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12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601E-1835-F943-802F-609815EE7F43}" type="datetimeFigureOut">
              <a:rPr lang="it-IT" smtClean="0"/>
              <a:t>05/06/24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2E19-17B3-244F-95B9-091716C9C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61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601E-1835-F943-802F-609815EE7F43}" type="datetimeFigureOut">
              <a:rPr lang="it-IT" smtClean="0"/>
              <a:t>05/06/24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2E19-17B3-244F-95B9-091716C9C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20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March 13, 2023</a:t>
            </a:r>
          </a:p>
          <a:p>
            <a:pPr>
              <a:defRPr/>
            </a:pPr>
            <a:r>
              <a:rPr lang="it-IT" dirty="0"/>
              <a:t>
</a:t>
            </a:r>
            <a:endParaRPr lang="en-GB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419475" y="6308725"/>
            <a:ext cx="2266950" cy="4381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fld id="{6549F0B1-FA19-4DE1-A308-8CDFBC761EA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"/>
          <p:cNvSpPr/>
          <p:nvPr userDrawn="1"/>
        </p:nvSpPr>
        <p:spPr>
          <a:xfrm>
            <a:off x="899592" y="6481142"/>
            <a:ext cx="8244408" cy="365632"/>
          </a:xfrm>
          <a:prstGeom prst="rect">
            <a:avLst/>
          </a:prstGeom>
          <a:gradFill flip="none" rotWithShape="1">
            <a:gsLst>
              <a:gs pos="0">
                <a:srgbClr val="3366FF">
                  <a:alpha val="45000"/>
                </a:srgbClr>
              </a:gs>
              <a:gs pos="100000">
                <a:srgbClr val="FFFFFF"/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egnaposto piè di pagina 14"/>
          <p:cNvSpPr txBox="1">
            <a:spLocks/>
          </p:cNvSpPr>
          <p:nvPr userDrawn="1"/>
        </p:nvSpPr>
        <p:spPr>
          <a:xfrm>
            <a:off x="611560" y="6481142"/>
            <a:ext cx="853244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23-25/1/2024                           </a:t>
            </a:r>
            <a:r>
              <a:rPr lang="it-IT" b="1" dirty="0"/>
              <a:t>Riunione Nazionale CC3M</a:t>
            </a:r>
            <a:r>
              <a:rPr lang="en-US" dirty="0">
                <a:solidFill>
                  <a:schemeClr val="tx1"/>
                </a:solidFill>
              </a:rPr>
              <a:t>                                        Napoli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Segnaposto numero diapositiva 13">
            <a:extLst>
              <a:ext uri="{FF2B5EF4-FFF2-40B4-BE49-F238E27FC236}">
                <a16:creationId xmlns:a16="http://schemas.microsoft.com/office/drawing/2014/main" id="{68CFDC4B-2908-794C-822F-6452891E77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180528" y="6481142"/>
            <a:ext cx="611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410DA428-D3F1-BB4D-B265-850FF3131DC2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25F5FEAD-FC33-9D12-BD44-B6D3288EF31E}"/>
              </a:ext>
            </a:extLst>
          </p:cNvPr>
          <p:cNvSpPr/>
          <p:nvPr userDrawn="1"/>
        </p:nvSpPr>
        <p:spPr>
          <a:xfrm>
            <a:off x="0" y="3708"/>
            <a:ext cx="9144000" cy="760996"/>
          </a:xfrm>
          <a:prstGeom prst="rect">
            <a:avLst/>
          </a:prstGeom>
          <a:solidFill>
            <a:srgbClr val="3366FF">
              <a:alpha val="45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8F445FC-4E81-2009-206A-91D8F308E7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9" y="8712"/>
            <a:ext cx="1724661" cy="7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601E-1835-F943-802F-609815EE7F43}" type="datetimeFigureOut">
              <a:rPr lang="it-IT" smtClean="0"/>
              <a:t>05/06/24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2E19-17B3-244F-95B9-091716C9C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16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5" r:id="rId4"/>
    <p:sldLayoutId id="2147483661" r:id="rId5"/>
    <p:sldLayoutId id="214748366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PPO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aKFLVP2ghgKzoAdNqvbT9A" TargetMode="External"/><Relationship Id="rId5" Type="http://schemas.openxmlformats.org/officeDocument/2006/relationships/hyperlink" Target="https://twitter.com/ippogorg" TargetMode="External"/><Relationship Id="rId4" Type="http://schemas.openxmlformats.org/officeDocument/2006/relationships/hyperlink" Target="https://www.instagram.com/ippog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tnazfisnucl.sharepoint.com/:x:/s/CC3M20232/EbB76ND9A9tCkEZpVZVu-YgBqKRffUNElWHCwexA01Nddg?e=802jI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988" y="3688356"/>
            <a:ext cx="8802978" cy="1144800"/>
          </a:xfrm>
        </p:spPr>
        <p:txBody>
          <a:bodyPr/>
          <a:lstStyle/>
          <a:p>
            <a:r>
              <a:rPr lang="de-DE" cap="none" dirty="0">
                <a:solidFill>
                  <a:srgbClr val="003478"/>
                </a:solidFill>
              </a:rPr>
              <a:t>Catia </a:t>
            </a:r>
            <a:r>
              <a:rPr lang="de-DE" cap="none" dirty="0" err="1">
                <a:solidFill>
                  <a:srgbClr val="003478"/>
                </a:solidFill>
              </a:rPr>
              <a:t>Peduto</a:t>
            </a:r>
            <a:r>
              <a:rPr lang="de-DE" cap="none" dirty="0">
                <a:solidFill>
                  <a:srgbClr val="003478"/>
                </a:solidFill>
              </a:rPr>
              <a:t> (Uff. </a:t>
            </a:r>
            <a:r>
              <a:rPr lang="de-DE" cap="none" dirty="0" err="1">
                <a:solidFill>
                  <a:srgbClr val="003478"/>
                </a:solidFill>
              </a:rPr>
              <a:t>Comunicazione</a:t>
            </a:r>
            <a:r>
              <a:rPr lang="de-DE" cap="none" dirty="0">
                <a:solidFill>
                  <a:srgbClr val="003478"/>
                </a:solidFill>
              </a:rPr>
              <a:t>), Ezio </a:t>
            </a:r>
            <a:r>
              <a:rPr lang="de-DE" cap="none" dirty="0" err="1">
                <a:solidFill>
                  <a:srgbClr val="003478"/>
                </a:solidFill>
              </a:rPr>
              <a:t>Torassa</a:t>
            </a:r>
            <a:r>
              <a:rPr lang="de-DE" cap="none" dirty="0">
                <a:solidFill>
                  <a:srgbClr val="003478"/>
                </a:solidFill>
              </a:rPr>
              <a:t> (PD)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34176" y="4833156"/>
            <a:ext cx="1545836" cy="594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2C877-6F1D-E201-ABCF-BC1E80B87BD4}"/>
              </a:ext>
            </a:extLst>
          </p:cNvPr>
          <p:cNvSpPr txBox="1"/>
          <p:nvPr/>
        </p:nvSpPr>
        <p:spPr>
          <a:xfrm>
            <a:off x="1372683" y="1739469"/>
            <a:ext cx="6398634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MASTERCLASS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70DE501-B47B-2374-D73C-672DE89EF859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E32F5F-C68D-A71A-73C3-27D7F241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" y="126519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F40C424D-E88E-DA29-393E-C5BF342CEFEC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66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974746" y="196401"/>
            <a:ext cx="53863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Programma</a:t>
            </a:r>
            <a:r>
              <a:rPr lang="en-US" sz="3200" b="1" dirty="0"/>
              <a:t> </a:t>
            </a:r>
            <a:r>
              <a:rPr lang="en-US" sz="3200" b="1" dirty="0" err="1"/>
              <a:t>registrazioni</a:t>
            </a:r>
            <a:r>
              <a:rPr lang="en-US" sz="3200" b="1" dirty="0"/>
              <a:t> 2025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30E06A-DA5D-A577-C046-9961D00244EA}"/>
              </a:ext>
            </a:extLst>
          </p:cNvPr>
          <p:cNvSpPr txBox="1"/>
          <p:nvPr/>
        </p:nvSpPr>
        <p:spPr>
          <a:xfrm>
            <a:off x="69085" y="5034293"/>
            <a:ext cx="7459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MC Fermi + MC Dark dovrebbero essere in grado di definire le date entro </a:t>
            </a:r>
          </a:p>
          <a:p>
            <a:r>
              <a:rPr lang="it-IT" b="1" dirty="0">
                <a:solidFill>
                  <a:schemeClr val="tx2"/>
                </a:solidFill>
              </a:rPr>
              <a:t>     dicembre, così che si manda una mail UNICA di invito per sezione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021514-023B-00F5-11E7-3D3FB8DDFED6}"/>
              </a:ext>
            </a:extLst>
          </p:cNvPr>
          <p:cNvSpPr txBox="1"/>
          <p:nvPr/>
        </p:nvSpPr>
        <p:spPr>
          <a:xfrm>
            <a:off x="1974746" y="5758089"/>
            <a:ext cx="502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Quindi il sito dovrà essere pronto entro novembre!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AF629C-C55A-65EA-0589-7BB694408760}"/>
              </a:ext>
            </a:extLst>
          </p:cNvPr>
          <p:cNvSpPr txBox="1"/>
          <p:nvPr/>
        </p:nvSpPr>
        <p:spPr>
          <a:xfrm>
            <a:off x="0" y="1020561"/>
            <a:ext cx="919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Pagina registrazione: </a:t>
            </a:r>
            <a:r>
              <a:rPr lang="it-IT" dirty="0">
                <a:cs typeface="Times New Roman" panose="02020603050405020304" pitchFamily="18" charset="0"/>
              </a:rPr>
              <a:t>database in MySQL, linguaggio di programmazione PHP, </a:t>
            </a:r>
          </a:p>
          <a:p>
            <a:r>
              <a:rPr lang="it-IT" dirty="0">
                <a:cs typeface="Times New Roman" panose="02020603050405020304" pitchFamily="18" charset="0"/>
              </a:rPr>
              <a:t>                                            </a:t>
            </a:r>
            <a:r>
              <a:rPr lang="it-IT" dirty="0" err="1">
                <a:cs typeface="Times New Roman" panose="02020603050405020304" pitchFamily="18" charset="0"/>
              </a:rPr>
              <a:t>form</a:t>
            </a:r>
            <a:r>
              <a:rPr lang="it-IT" dirty="0">
                <a:cs typeface="Times New Roman" panose="02020603050405020304" pitchFamily="18" charset="0"/>
              </a:rPr>
              <a:t>: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ACF (versione base o pro) e Ninja Form, customizzati per scrivere </a:t>
            </a:r>
          </a:p>
          <a:p>
            <a:r>
              <a:rPr lang="it-IT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su tabelle non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Wordpress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BC221E-B592-9CEF-22FC-6E88A6CAD6BC}"/>
              </a:ext>
            </a:extLst>
          </p:cNvPr>
          <p:cNvSpPr txBox="1"/>
          <p:nvPr/>
        </p:nvSpPr>
        <p:spPr>
          <a:xfrm>
            <a:off x="141459" y="1947695"/>
            <a:ext cx="8300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it-IT" u="sng" dirty="0"/>
              <a:t>S</a:t>
            </a:r>
            <a:r>
              <a:rPr lang="it-IT" u="sng" strike="noStrike" dirty="0">
                <a:effectLst/>
              </a:rPr>
              <a:t>tep di registrazione previsti:</a:t>
            </a: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1. il professore si registra e inserisce le sue informazioni, accetta la privacy</a:t>
            </a:r>
          </a:p>
          <a:p>
            <a:pPr algn="l"/>
            <a:r>
              <a:rPr lang="it-IT" dirty="0">
                <a:solidFill>
                  <a:srgbClr val="000000"/>
                </a:solidFill>
              </a:rPr>
              <a:t>2.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sistema gli manda una mail, che lui deve approvare</a:t>
            </a:r>
          </a:p>
          <a:p>
            <a:pPr algn="l"/>
            <a:r>
              <a:rPr lang="it-IT" dirty="0">
                <a:solidFill>
                  <a:srgbClr val="000000"/>
                </a:solidFill>
              </a:rPr>
              <a:t>3.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database scriverà tutti gli utenti, inclusi i bot/spam, ma dal DB si potranno flaggare </a:t>
            </a: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solo i confermati tramite la mail</a:t>
            </a:r>
          </a:p>
          <a:p>
            <a:pPr algn="l"/>
            <a:r>
              <a:rPr lang="it-IT" dirty="0">
                <a:solidFill>
                  <a:srgbClr val="000000"/>
                </a:solidFill>
              </a:rPr>
              <a:t>4.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database professori inserirà la scuola (con codice meccanografico) sul DB studenti</a:t>
            </a: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5. lo studente si iscrive, con menu a imbuto seleziona regione, città e scuola</a:t>
            </a:r>
          </a:p>
          <a:p>
            <a:pPr algn="l"/>
            <a:r>
              <a:rPr lang="it-IT" dirty="0">
                <a:solidFill>
                  <a:srgbClr val="000000"/>
                </a:solidFill>
              </a:rPr>
              <a:t>6. lo studente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riceve la mail a cui deve dare conferma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9BAF9D-4E97-DCB6-77F6-F8483A28D2E2}"/>
              </a:ext>
            </a:extLst>
          </p:cNvPr>
          <p:cNvSpPr txBox="1"/>
          <p:nvPr/>
        </p:nvSpPr>
        <p:spPr>
          <a:xfrm>
            <a:off x="47998" y="4326407"/>
            <a:ext cx="8762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IPPOG inizia ad organizzare gli slot ad ottobre e a dicembre c’è un programma </a:t>
            </a:r>
          </a:p>
          <a:p>
            <a:r>
              <a:rPr lang="it-IT" sz="2000" b="1" dirty="0">
                <a:solidFill>
                  <a:schemeClr val="tx2"/>
                </a:solidFill>
              </a:rPr>
              <a:t>     definitivo</a:t>
            </a:r>
          </a:p>
        </p:txBody>
      </p:sp>
    </p:spTree>
    <p:extLst>
      <p:ext uri="{BB962C8B-B14F-4D97-AF65-F5344CB8AC3E}">
        <p14:creationId xmlns:p14="http://schemas.microsoft.com/office/powerpoint/2010/main" val="373845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542BD774-4A7F-0BAE-B205-1E8AC086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53" y="1672539"/>
            <a:ext cx="1621563" cy="17520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E93CF6-09A3-3113-93BA-E4FA88FB3F75}"/>
              </a:ext>
            </a:extLst>
          </p:cNvPr>
          <p:cNvSpPr txBox="1"/>
          <p:nvPr/>
        </p:nvSpPr>
        <p:spPr>
          <a:xfrm>
            <a:off x="6314038" y="4020310"/>
            <a:ext cx="272738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# </a:t>
            </a:r>
            <a:r>
              <a:rPr lang="en-GB" sz="1700" dirty="0" err="1">
                <a:solidFill>
                  <a:prstClr val="black"/>
                </a:solidFill>
                <a:latin typeface="Calibri" panose="020F0502020204030204"/>
              </a:rPr>
              <a:t>studenti</a:t>
            </a:r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marL="0" indent="0">
              <a:buNone/>
            </a:pPr>
            <a:endParaRPr lang="en-GB" sz="17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2018-2022: ca. 1400 /anno</a:t>
            </a:r>
          </a:p>
          <a:p>
            <a:endParaRPr lang="en-GB" sz="17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2023: ca. 2000 </a:t>
            </a:r>
          </a:p>
          <a:p>
            <a:endParaRPr lang="en-GB" sz="17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2024: ca. 3700 (2900 IPPOG)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903709-15B6-0733-6ED2-5CCCD8DCBBB3}"/>
              </a:ext>
            </a:extLst>
          </p:cNvPr>
          <p:cNvSpPr txBox="1"/>
          <p:nvPr/>
        </p:nvSpPr>
        <p:spPr>
          <a:xfrm>
            <a:off x="1322948" y="1222035"/>
            <a:ext cx="17966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2018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  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(213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risposte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2582EE-0E70-08F6-3667-9EF47B284D3D}"/>
              </a:ext>
            </a:extLst>
          </p:cNvPr>
          <p:cNvSpPr txBox="1"/>
          <p:nvPr/>
        </p:nvSpPr>
        <p:spPr>
          <a:xfrm>
            <a:off x="3065014" y="1260671"/>
            <a:ext cx="1796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2021   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(400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risposte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DBFDEC8-6023-FF83-3C71-4CB699873EA4}"/>
              </a:ext>
            </a:extLst>
          </p:cNvPr>
          <p:cNvSpPr txBox="1"/>
          <p:nvPr/>
        </p:nvSpPr>
        <p:spPr>
          <a:xfrm>
            <a:off x="4670415" y="1245763"/>
            <a:ext cx="1796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2022   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(349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risposte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D666564-9295-5E7B-2268-15DD57F171CF}"/>
              </a:ext>
            </a:extLst>
          </p:cNvPr>
          <p:cNvSpPr txBox="1"/>
          <p:nvPr/>
        </p:nvSpPr>
        <p:spPr>
          <a:xfrm>
            <a:off x="7874037" y="1738646"/>
            <a:ext cx="453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3.1%</a:t>
            </a:r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1CE3761A-EF78-A79C-3BA8-36475E6CF975}"/>
              </a:ext>
            </a:extLst>
          </p:cNvPr>
          <p:cNvGrpSpPr/>
          <p:nvPr/>
        </p:nvGrpSpPr>
        <p:grpSpPr>
          <a:xfrm>
            <a:off x="1361584" y="1774383"/>
            <a:ext cx="1705803" cy="1592833"/>
            <a:chOff x="1361584" y="1774383"/>
            <a:chExt cx="1705803" cy="1592833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8A0FD035-73E1-7724-B207-9B42164E9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1584" y="1774383"/>
              <a:ext cx="1649051" cy="1592833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2CC995F-3EE3-CC65-823E-65879CC96522}"/>
                </a:ext>
              </a:extLst>
            </p:cNvPr>
            <p:cNvSpPr txBox="1"/>
            <p:nvPr/>
          </p:nvSpPr>
          <p:spPr>
            <a:xfrm>
              <a:off x="2577989" y="2258019"/>
              <a:ext cx="4893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6.2%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7B6DAF6-C6F2-F370-26BA-8810C91A107B}"/>
                </a:ext>
              </a:extLst>
            </p:cNvPr>
            <p:cNvSpPr txBox="1"/>
            <p:nvPr/>
          </p:nvSpPr>
          <p:spPr>
            <a:xfrm>
              <a:off x="1493948" y="2627303"/>
              <a:ext cx="485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6.7%</a:t>
              </a:r>
            </a:p>
          </p:txBody>
        </p: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08E9F9C0-B22B-1EB9-743F-C1FFE3CAE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9" y="1899087"/>
            <a:ext cx="759023" cy="12961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7FCA94-09A6-7DFC-FEF4-B11BFECDE989}"/>
              </a:ext>
            </a:extLst>
          </p:cNvPr>
          <p:cNvSpPr txBox="1"/>
          <p:nvPr/>
        </p:nvSpPr>
        <p:spPr>
          <a:xfrm>
            <a:off x="7436211" y="1297992"/>
            <a:ext cx="1796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2023   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(825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risposte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400" dirty="0"/>
          </a:p>
        </p:txBody>
      </p:sp>
      <p:pic>
        <p:nvPicPr>
          <p:cNvPr id="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CA18734-FA72-C186-D14B-E08C81589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843" y="1822866"/>
            <a:ext cx="1050315" cy="1592691"/>
          </a:xfrm>
          <a:prstGeom prst="rect">
            <a:avLst/>
          </a:prstGeom>
        </p:spPr>
      </p:pic>
      <p:pic>
        <p:nvPicPr>
          <p:cNvPr id="8" name="Immagine 7" descr="Immagine che contiene grafico, grafico a torta&#10;&#10;Descrizione generata automaticamente">
            <a:extLst>
              <a:ext uri="{FF2B5EF4-FFF2-40B4-BE49-F238E27FC236}">
                <a16:creationId xmlns:a16="http://schemas.microsoft.com/office/drawing/2014/main" id="{165C509F-5DC3-6453-2B8F-DF5FF9967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039" y="1803436"/>
            <a:ext cx="1726708" cy="1692000"/>
          </a:xfrm>
          <a:prstGeom prst="rect">
            <a:avLst/>
          </a:prstGeom>
        </p:spPr>
      </p:pic>
      <p:grpSp>
        <p:nvGrpSpPr>
          <p:cNvPr id="64" name="Gruppo 63">
            <a:extLst>
              <a:ext uri="{FF2B5EF4-FFF2-40B4-BE49-F238E27FC236}">
                <a16:creationId xmlns:a16="http://schemas.microsoft.com/office/drawing/2014/main" id="{D5AEE564-FF7E-007F-9963-BA5DF1407860}"/>
              </a:ext>
            </a:extLst>
          </p:cNvPr>
          <p:cNvGrpSpPr/>
          <p:nvPr/>
        </p:nvGrpSpPr>
        <p:grpSpPr>
          <a:xfrm>
            <a:off x="4622408" y="1786072"/>
            <a:ext cx="1735288" cy="1677122"/>
            <a:chOff x="4622408" y="1786072"/>
            <a:chExt cx="1735288" cy="1677122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6F30B45-F63B-DF2C-5271-A9531F3C5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2408" y="1786072"/>
              <a:ext cx="1735288" cy="1677122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4D058AB-DEE9-716E-67EF-785B613F509E}"/>
                </a:ext>
              </a:extLst>
            </p:cNvPr>
            <p:cNvSpPr txBox="1"/>
            <p:nvPr/>
          </p:nvSpPr>
          <p:spPr>
            <a:xfrm>
              <a:off x="5466973" y="1790981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3.1%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BD3E49-B7B7-CD8B-D510-0FA32483D628}"/>
              </a:ext>
            </a:extLst>
          </p:cNvPr>
          <p:cNvSpPr txBox="1"/>
          <p:nvPr/>
        </p:nvSpPr>
        <p:spPr>
          <a:xfrm>
            <a:off x="1630351" y="164935"/>
            <a:ext cx="57652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Questionari</a:t>
            </a:r>
            <a:endParaRPr lang="en-US" sz="32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FA5996-4705-FC00-28F4-F09012118185}"/>
              </a:ext>
            </a:extLst>
          </p:cNvPr>
          <p:cNvSpPr txBox="1"/>
          <p:nvPr/>
        </p:nvSpPr>
        <p:spPr>
          <a:xfrm>
            <a:off x="3648123" y="3778058"/>
            <a:ext cx="1796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2024   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(1408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risposte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400" dirty="0"/>
          </a:p>
        </p:txBody>
      </p:sp>
      <p:pic>
        <p:nvPicPr>
          <p:cNvPr id="24" name="Immagine 2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D8E64D97-6FE8-2EBC-2CA8-7C704C3EF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871" y="4214477"/>
            <a:ext cx="1083367" cy="1360709"/>
          </a:xfrm>
          <a:prstGeom prst="rect">
            <a:avLst/>
          </a:prstGeom>
        </p:spPr>
      </p:pic>
      <p:pic>
        <p:nvPicPr>
          <p:cNvPr id="31" name="Immagine 3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595E19C-E6F6-BC2E-AADF-3CAE2CA94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736" y="5537401"/>
            <a:ext cx="1042484" cy="706769"/>
          </a:xfrm>
          <a:prstGeom prst="rect">
            <a:avLst/>
          </a:prstGeom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551BD333-BFB8-0D64-3F53-C902BB13610A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–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B0B131F3-D44B-6C85-DF88-BD92E05543CC}"/>
              </a:ext>
            </a:extLst>
          </p:cNvPr>
          <p:cNvSpPr/>
          <p:nvPr/>
        </p:nvSpPr>
        <p:spPr>
          <a:xfrm>
            <a:off x="8685889" y="64332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6D14BF-5DB5-14A3-ECA9-0AFE6E00F8D5}"/>
              </a:ext>
            </a:extLst>
          </p:cNvPr>
          <p:cNvSpPr txBox="1"/>
          <p:nvPr/>
        </p:nvSpPr>
        <p:spPr>
          <a:xfrm>
            <a:off x="4961554" y="6179052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sezioni</a:t>
            </a:r>
            <a:endParaRPr lang="en-US" sz="14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67D8483-FB32-54B6-5848-DE46C12E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" y="22171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uppo 65">
            <a:extLst>
              <a:ext uri="{FF2B5EF4-FFF2-40B4-BE49-F238E27FC236}">
                <a16:creationId xmlns:a16="http://schemas.microsoft.com/office/drawing/2014/main" id="{21AF30F2-76B1-04E6-74D6-31AA6E7AF6D6}"/>
              </a:ext>
            </a:extLst>
          </p:cNvPr>
          <p:cNvGrpSpPr/>
          <p:nvPr/>
        </p:nvGrpSpPr>
        <p:grpSpPr>
          <a:xfrm>
            <a:off x="4308911" y="4319972"/>
            <a:ext cx="2169936" cy="2220600"/>
            <a:chOff x="4507691" y="4319972"/>
            <a:chExt cx="2169936" cy="222060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D3276FE-13CC-8D52-E0A3-7B36B72EA747}"/>
                </a:ext>
              </a:extLst>
            </p:cNvPr>
            <p:cNvGrpSpPr/>
            <p:nvPr/>
          </p:nvGrpSpPr>
          <p:grpSpPr>
            <a:xfrm>
              <a:off x="4507691" y="4319972"/>
              <a:ext cx="2169936" cy="2220600"/>
              <a:chOff x="6910498" y="4448762"/>
              <a:chExt cx="2169936" cy="2220600"/>
            </a:xfrm>
          </p:grpSpPr>
          <p:pic>
            <p:nvPicPr>
              <p:cNvPr id="35" name="Immagine 34" descr="Immagine che contiene cerchio, Policromia, testo, Elementi grafici&#10;&#10;Descrizione generata automaticamente">
                <a:extLst>
                  <a:ext uri="{FF2B5EF4-FFF2-40B4-BE49-F238E27FC236}">
                    <a16:creationId xmlns:a16="http://schemas.microsoft.com/office/drawing/2014/main" id="{2DD95E3E-44BC-DB4D-4EBD-F1B95A198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498" y="4560082"/>
                <a:ext cx="1994671" cy="1823699"/>
              </a:xfrm>
              <a:prstGeom prst="rect">
                <a:avLst/>
              </a:prstGeom>
            </p:spPr>
          </p:pic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B4A02DFD-FBF1-07DA-DD70-EBB1BD214723}"/>
                  </a:ext>
                </a:extLst>
              </p:cNvPr>
              <p:cNvSpPr txBox="1"/>
              <p:nvPr/>
            </p:nvSpPr>
            <p:spPr>
              <a:xfrm>
                <a:off x="7107929" y="4877061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Padova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BC60D0A6-BE9A-7BC2-C2AF-766486914BEB}"/>
                  </a:ext>
                </a:extLst>
              </p:cNvPr>
              <p:cNvSpPr txBox="1"/>
              <p:nvPr/>
            </p:nvSpPr>
            <p:spPr>
              <a:xfrm>
                <a:off x="7188846" y="5479120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Napoli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87212E1B-E548-647B-7AD8-5F2A83300820}"/>
                  </a:ext>
                </a:extLst>
              </p:cNvPr>
              <p:cNvSpPr txBox="1"/>
              <p:nvPr/>
            </p:nvSpPr>
            <p:spPr>
              <a:xfrm rot="1367680">
                <a:off x="8076614" y="5564478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Cagliari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9ABDB8F-7A78-46E4-F7C5-BD856BDBE4F9}"/>
                  </a:ext>
                </a:extLst>
              </p:cNvPr>
              <p:cNvSpPr txBox="1"/>
              <p:nvPr/>
            </p:nvSpPr>
            <p:spPr>
              <a:xfrm rot="733627">
                <a:off x="8229014" y="5420661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Bari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7DD329FD-FAC4-3860-E256-03624A0BF0A3}"/>
                  </a:ext>
                </a:extLst>
              </p:cNvPr>
              <p:cNvSpPr txBox="1"/>
              <p:nvPr/>
            </p:nvSpPr>
            <p:spPr>
              <a:xfrm rot="19420815">
                <a:off x="8041284" y="4877060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Torino</a:t>
                </a: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4AF4E52B-6ACD-7EEC-DD4B-338A325F3A8E}"/>
                  </a:ext>
                </a:extLst>
              </p:cNvPr>
              <p:cNvSpPr txBox="1"/>
              <p:nvPr/>
            </p:nvSpPr>
            <p:spPr>
              <a:xfrm rot="16921930">
                <a:off x="7637310" y="4720583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Roma 1</a:t>
                </a:r>
              </a:p>
            </p:txBody>
          </p:sp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3FFA72E-6B54-E361-66BE-E3C6BF2E9516}"/>
                  </a:ext>
                </a:extLst>
              </p:cNvPr>
              <p:cNvSpPr txBox="1"/>
              <p:nvPr/>
            </p:nvSpPr>
            <p:spPr>
              <a:xfrm rot="4005134">
                <a:off x="7767189" y="5893481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Firenze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5BC7FFF-6165-6B03-BD24-E07D6ACFE4E5}"/>
                  </a:ext>
                </a:extLst>
              </p:cNvPr>
              <p:cNvSpPr txBox="1"/>
              <p:nvPr/>
            </p:nvSpPr>
            <p:spPr>
              <a:xfrm rot="5918630">
                <a:off x="7377523" y="6089763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MIB</a:t>
                </a: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4BE0F29E-AD98-F1EA-FD24-82AE288ABD35}"/>
                  </a:ext>
                </a:extLst>
              </p:cNvPr>
              <p:cNvSpPr txBox="1"/>
              <p:nvPr/>
            </p:nvSpPr>
            <p:spPr>
              <a:xfrm rot="15276930">
                <a:off x="7377524" y="4736821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Perugia</a:t>
                </a: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4789047B-3A31-E3EB-C4EA-2CFAC383F5B2}"/>
                  </a:ext>
                </a:extLst>
              </p:cNvPr>
              <p:cNvSpPr txBox="1"/>
              <p:nvPr/>
            </p:nvSpPr>
            <p:spPr>
              <a:xfrm rot="2493320">
                <a:off x="7952659" y="5737271"/>
                <a:ext cx="85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Catania</a:t>
                </a:r>
              </a:p>
            </p:txBody>
          </p:sp>
        </p:grp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B32258A-4205-FDCD-F210-7EA7B4794ED0}"/>
                </a:ext>
              </a:extLst>
            </p:cNvPr>
            <p:cNvSpPr txBox="1"/>
            <p:nvPr/>
          </p:nvSpPr>
          <p:spPr>
            <a:xfrm rot="20452355">
              <a:off x="5737875" y="4946825"/>
              <a:ext cx="851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Trieste</a:t>
              </a: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968808CE-28EC-0831-7FCA-46DFE5697015}"/>
              </a:ext>
            </a:extLst>
          </p:cNvPr>
          <p:cNvGrpSpPr/>
          <p:nvPr/>
        </p:nvGrpSpPr>
        <p:grpSpPr>
          <a:xfrm>
            <a:off x="2338021" y="4333833"/>
            <a:ext cx="1973092" cy="1930915"/>
            <a:chOff x="2576557" y="4373589"/>
            <a:chExt cx="1973092" cy="1930915"/>
          </a:xfrm>
        </p:grpSpPr>
        <p:pic>
          <p:nvPicPr>
            <p:cNvPr id="17" name="Immagine 16" descr="Immagine che contiene testo, cerchio, Policromia, Carattere&#10;&#10;Descrizione generata automaticamente">
              <a:extLst>
                <a:ext uri="{FF2B5EF4-FFF2-40B4-BE49-F238E27FC236}">
                  <a16:creationId xmlns:a16="http://schemas.microsoft.com/office/drawing/2014/main" id="{2D060702-DB92-5298-6D24-09FC6125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76557" y="4373589"/>
              <a:ext cx="1940818" cy="1930915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B44D4E86-9549-1597-8314-E1D3BDC6BC06}"/>
                </a:ext>
              </a:extLst>
            </p:cNvPr>
            <p:cNvSpPr txBox="1"/>
            <p:nvPr/>
          </p:nvSpPr>
          <p:spPr>
            <a:xfrm>
              <a:off x="3870327" y="5831237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Aria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B642C214-B36A-CDD0-04F7-6A9FFEBEBE05}"/>
                </a:ext>
              </a:extLst>
            </p:cNvPr>
            <p:cNvSpPr txBox="1"/>
            <p:nvPr/>
          </p:nvSpPr>
          <p:spPr>
            <a:xfrm>
              <a:off x="2716458" y="4817412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Dark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EB2A95A-D307-7E3A-4F52-3362BF224502}"/>
                </a:ext>
              </a:extLst>
            </p:cNvPr>
            <p:cNvSpPr txBox="1"/>
            <p:nvPr/>
          </p:nvSpPr>
          <p:spPr>
            <a:xfrm>
              <a:off x="3783793" y="5722280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3.8%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D90E6EE-1D5B-6EDC-BF2F-AB1D71C5B773}"/>
                </a:ext>
              </a:extLst>
            </p:cNvPr>
            <p:cNvSpPr txBox="1"/>
            <p:nvPr/>
          </p:nvSpPr>
          <p:spPr>
            <a:xfrm>
              <a:off x="3060617" y="4469986"/>
              <a:ext cx="534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Fermi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03D8FCD-DF19-714A-758C-187C86422AD9}"/>
                </a:ext>
              </a:extLst>
            </p:cNvPr>
            <p:cNvSpPr txBox="1"/>
            <p:nvPr/>
          </p:nvSpPr>
          <p:spPr>
            <a:xfrm>
              <a:off x="2751605" y="5261235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CMS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3B212432-48A2-59F1-514D-331985550F05}"/>
                </a:ext>
              </a:extLst>
            </p:cNvPr>
            <p:cNvSpPr txBox="1"/>
            <p:nvPr/>
          </p:nvSpPr>
          <p:spPr>
            <a:xfrm>
              <a:off x="3602977" y="4464621"/>
              <a:ext cx="8967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</a:rPr>
                <a:t>LHCb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65700E6C-CE70-8C39-DC60-34686FD71E8B}"/>
                </a:ext>
              </a:extLst>
            </p:cNvPr>
            <p:cNvSpPr txBox="1"/>
            <p:nvPr/>
          </p:nvSpPr>
          <p:spPr>
            <a:xfrm>
              <a:off x="3403213" y="6009769"/>
              <a:ext cx="554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ATLAS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375F5FE0-2448-36DD-C60E-5DD0D19EFFBD}"/>
                </a:ext>
              </a:extLst>
            </p:cNvPr>
            <p:cNvSpPr txBox="1"/>
            <p:nvPr/>
          </p:nvSpPr>
          <p:spPr>
            <a:xfrm>
              <a:off x="3882576" y="5309062"/>
              <a:ext cx="5242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AC5C86D-FB43-27B3-4DD5-600BB1616416}"/>
                </a:ext>
              </a:extLst>
            </p:cNvPr>
            <p:cNvSpPr txBox="1"/>
            <p:nvPr/>
          </p:nvSpPr>
          <p:spPr>
            <a:xfrm rot="19915271">
              <a:off x="3630478" y="5009850"/>
              <a:ext cx="8633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Pierre Auger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80B26F65-4045-5B41-9BD9-4A2FD61FEC4C}"/>
                </a:ext>
              </a:extLst>
            </p:cNvPr>
            <p:cNvSpPr txBox="1"/>
            <p:nvPr/>
          </p:nvSpPr>
          <p:spPr>
            <a:xfrm rot="20228357">
              <a:off x="4087888" y="5047025"/>
              <a:ext cx="461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6.5%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8E186768-0FE0-5C87-69F4-CD61917D0030}"/>
                </a:ext>
              </a:extLst>
            </p:cNvPr>
            <p:cNvSpPr txBox="1"/>
            <p:nvPr/>
          </p:nvSpPr>
          <p:spPr>
            <a:xfrm rot="18485603">
              <a:off x="2951500" y="5739075"/>
              <a:ext cx="554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Belle II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C9BC98D5-F17D-D0F8-B1C4-C721B437149A}"/>
                </a:ext>
              </a:extLst>
            </p:cNvPr>
            <p:cNvSpPr txBox="1"/>
            <p:nvPr/>
          </p:nvSpPr>
          <p:spPr>
            <a:xfrm rot="18072921">
              <a:off x="3050652" y="5820942"/>
              <a:ext cx="554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7.2%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FEF2558B-E41E-A7EB-4787-85069C9E7956}"/>
                </a:ext>
              </a:extLst>
            </p:cNvPr>
            <p:cNvSpPr txBox="1"/>
            <p:nvPr/>
          </p:nvSpPr>
          <p:spPr>
            <a:xfrm rot="19408766">
              <a:off x="3758325" y="4800829"/>
              <a:ext cx="774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Therapy</a:t>
              </a:r>
            </a:p>
          </p:txBody>
        </p:sp>
      </p:grp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4B92333-85DB-CA76-26EF-19E4B858D5FC}"/>
              </a:ext>
            </a:extLst>
          </p:cNvPr>
          <p:cNvSpPr txBox="1"/>
          <p:nvPr/>
        </p:nvSpPr>
        <p:spPr>
          <a:xfrm>
            <a:off x="1661133" y="3313884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esperimenti</a:t>
            </a:r>
            <a:endParaRPr lang="en-US" sz="1400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6B8D317-3336-403A-192C-43A742FA74DC}"/>
              </a:ext>
            </a:extLst>
          </p:cNvPr>
          <p:cNvSpPr txBox="1"/>
          <p:nvPr/>
        </p:nvSpPr>
        <p:spPr>
          <a:xfrm>
            <a:off x="3276415" y="3299766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esperimenti</a:t>
            </a:r>
            <a:endParaRPr lang="en-US" sz="1400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67D8997-045F-CB15-B859-8C98C8C78F2E}"/>
              </a:ext>
            </a:extLst>
          </p:cNvPr>
          <p:cNvSpPr txBox="1"/>
          <p:nvPr/>
        </p:nvSpPr>
        <p:spPr>
          <a:xfrm>
            <a:off x="4940137" y="3324133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esperimenti</a:t>
            </a:r>
            <a:endParaRPr lang="en-US" sz="1400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4B2D7BB-05BC-3ECD-CB21-D50F43DFE6AB}"/>
              </a:ext>
            </a:extLst>
          </p:cNvPr>
          <p:cNvSpPr txBox="1"/>
          <p:nvPr/>
        </p:nvSpPr>
        <p:spPr>
          <a:xfrm>
            <a:off x="7783884" y="3338408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esperimenti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669DE9-3207-BC2B-6C55-578CDBEB35C8}"/>
              </a:ext>
            </a:extLst>
          </p:cNvPr>
          <p:cNvSpPr txBox="1"/>
          <p:nvPr/>
        </p:nvSpPr>
        <p:spPr>
          <a:xfrm>
            <a:off x="2810213" y="6181394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esperimenti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84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. Number of responses: .">
            <a:extLst>
              <a:ext uri="{FF2B5EF4-FFF2-40B4-BE49-F238E27FC236}">
                <a16:creationId xmlns:a16="http://schemas.microsoft.com/office/drawing/2014/main" id="{E1F8D00E-C734-1773-FDCD-C5683E20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6" y="2922015"/>
            <a:ext cx="9178153" cy="30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D71452-B01A-11F5-E388-7CC88FD4E008}"/>
              </a:ext>
            </a:extLst>
          </p:cNvPr>
          <p:cNvSpPr txBox="1"/>
          <p:nvPr/>
        </p:nvSpPr>
        <p:spPr>
          <a:xfrm>
            <a:off x="1849294" y="164935"/>
            <a:ext cx="57652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Questionari</a:t>
            </a:r>
            <a:r>
              <a:rPr lang="en-US" sz="3200" b="1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E0F0FBA-F6B9-302A-1A1A-CFA2ED751B30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–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E650169-4607-2200-EF51-8145AA8C9FD5}"/>
              </a:ext>
            </a:extLst>
          </p:cNvPr>
          <p:cNvSpPr/>
          <p:nvPr/>
        </p:nvSpPr>
        <p:spPr>
          <a:xfrm>
            <a:off x="8660131" y="64332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4C6DC2-5FB2-3069-3527-CEE9733703F2}"/>
              </a:ext>
            </a:extLst>
          </p:cNvPr>
          <p:cNvSpPr txBox="1"/>
          <p:nvPr/>
        </p:nvSpPr>
        <p:spPr>
          <a:xfrm>
            <a:off x="1716149" y="2923333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classe</a:t>
            </a:r>
            <a:endParaRPr lang="en-US" sz="1400" dirty="0"/>
          </a:p>
        </p:txBody>
      </p:sp>
      <p:pic>
        <p:nvPicPr>
          <p:cNvPr id="12" name="Immagine 11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AFAC0D3-C54D-9BE1-3195-1EFB9F01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35" y="1664993"/>
            <a:ext cx="1290650" cy="752879"/>
          </a:xfrm>
          <a:prstGeom prst="rect">
            <a:avLst/>
          </a:prstGeom>
        </p:spPr>
      </p:pic>
      <p:pic>
        <p:nvPicPr>
          <p:cNvPr id="14" name="Immagine 13" descr="Immagine che contiene testo, logo, cerchio, Carattere&#10;&#10;Descrizione generata automaticamente">
            <a:extLst>
              <a:ext uri="{FF2B5EF4-FFF2-40B4-BE49-F238E27FC236}">
                <a16:creationId xmlns:a16="http://schemas.microsoft.com/office/drawing/2014/main" id="{F3D34B02-5253-93C2-4CAA-44966A14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43" y="1234048"/>
            <a:ext cx="1716385" cy="1689285"/>
          </a:xfrm>
          <a:prstGeom prst="rect">
            <a:avLst/>
          </a:prstGeom>
        </p:spPr>
      </p:pic>
      <p:pic>
        <p:nvPicPr>
          <p:cNvPr id="16" name="Immagine 15" descr="Immagine che contiene cerchio, Blu elettrico, logo, Elementi grafici&#10;&#10;Descrizione generata automaticamente">
            <a:extLst>
              <a:ext uri="{FF2B5EF4-FFF2-40B4-BE49-F238E27FC236}">
                <a16:creationId xmlns:a16="http://schemas.microsoft.com/office/drawing/2014/main" id="{9B868A82-0BDA-92A0-63C3-1335B5C4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745" y="1257558"/>
            <a:ext cx="1821009" cy="1737816"/>
          </a:xfrm>
          <a:prstGeom prst="rect">
            <a:avLst/>
          </a:prstGeom>
        </p:spPr>
      </p:pic>
      <p:pic>
        <p:nvPicPr>
          <p:cNvPr id="18" name="Immagine 17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80931011-43EE-2F94-241F-FDB72134C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971" y="1234048"/>
            <a:ext cx="1553608" cy="178336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5CFD84-9216-F402-AA33-B551C1E81FA6}"/>
              </a:ext>
            </a:extLst>
          </p:cNvPr>
          <p:cNvSpPr txBox="1"/>
          <p:nvPr/>
        </p:nvSpPr>
        <p:spPr>
          <a:xfrm>
            <a:off x="5039527" y="2956010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scuola</a:t>
            </a:r>
            <a:endParaRPr lang="en-US" sz="1400" dirty="0"/>
          </a:p>
        </p:txBody>
      </p:sp>
      <p:pic>
        <p:nvPicPr>
          <p:cNvPr id="21" name="Immagine 20" descr="Immagine che contiene testo, logo, cerchio, Carattere&#10;&#10;Descrizione generata automaticamente">
            <a:extLst>
              <a:ext uri="{FF2B5EF4-FFF2-40B4-BE49-F238E27FC236}">
                <a16:creationId xmlns:a16="http://schemas.microsoft.com/office/drawing/2014/main" id="{49B8D876-FA85-5887-6AFB-5CF4827E8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717" y="1295040"/>
            <a:ext cx="1759415" cy="1722375"/>
          </a:xfrm>
          <a:prstGeom prst="rect">
            <a:avLst/>
          </a:prstGeom>
        </p:spPr>
      </p:pic>
      <p:pic>
        <p:nvPicPr>
          <p:cNvPr id="23" name="Immagine 22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FC4018D8-D61B-B1C4-8454-2D00BB58F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064" y="1743477"/>
            <a:ext cx="1022542" cy="68169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BCB3754-AB39-94EF-C5AC-40398173305C}"/>
              </a:ext>
            </a:extLst>
          </p:cNvPr>
          <p:cNvSpPr txBox="1"/>
          <p:nvPr/>
        </p:nvSpPr>
        <p:spPr>
          <a:xfrm>
            <a:off x="7873668" y="2961017"/>
            <a:ext cx="112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genere</a:t>
            </a:r>
            <a:endParaRPr lang="en-US" sz="140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7AF9607-5C83-0925-29B6-4AD21F759262}"/>
              </a:ext>
            </a:extLst>
          </p:cNvPr>
          <p:cNvSpPr/>
          <p:nvPr/>
        </p:nvSpPr>
        <p:spPr>
          <a:xfrm>
            <a:off x="412124" y="5409127"/>
            <a:ext cx="8951772" cy="443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898A7F9-61F9-59F4-3D50-7E7DD66C44ED}"/>
              </a:ext>
            </a:extLst>
          </p:cNvPr>
          <p:cNvSpPr txBox="1"/>
          <p:nvPr/>
        </p:nvSpPr>
        <p:spPr>
          <a:xfrm rot="20649519">
            <a:off x="-51977" y="5446651"/>
            <a:ext cx="2106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Gli argomenti dell’attività </a:t>
            </a:r>
          </a:p>
          <a:p>
            <a:r>
              <a:rPr lang="it-IT" sz="1400" dirty="0"/>
              <a:t>sono stati interessanti?</a:t>
            </a:r>
            <a:endParaRPr lang="en-US" sz="14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FA223D-8BE9-91BD-4555-DD4115CEAAED}"/>
              </a:ext>
            </a:extLst>
          </p:cNvPr>
          <p:cNvSpPr txBox="1"/>
          <p:nvPr/>
        </p:nvSpPr>
        <p:spPr>
          <a:xfrm rot="20440792">
            <a:off x="1578226" y="5412884"/>
            <a:ext cx="1811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L’attività è stata </a:t>
            </a:r>
          </a:p>
          <a:p>
            <a:r>
              <a:rPr lang="it-IT" sz="1400" dirty="0"/>
              <a:t>impegnativa?</a:t>
            </a:r>
            <a:endParaRPr lang="en-US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60C55DE-3CAA-4754-2DF7-AE199DF7A5CC}"/>
              </a:ext>
            </a:extLst>
          </p:cNvPr>
          <p:cNvSpPr txBox="1"/>
          <p:nvPr/>
        </p:nvSpPr>
        <p:spPr>
          <a:xfrm rot="20508346">
            <a:off x="2757770" y="5463462"/>
            <a:ext cx="16789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La tua preparazione </a:t>
            </a:r>
          </a:p>
          <a:p>
            <a:r>
              <a:rPr lang="it-IT" sz="1400" dirty="0"/>
              <a:t>scolastica </a:t>
            </a:r>
          </a:p>
          <a:p>
            <a:r>
              <a:rPr lang="it-IT" sz="1400" dirty="0"/>
              <a:t>era sufficiente?</a:t>
            </a:r>
            <a:endParaRPr lang="en-US" sz="14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CA45515-68FF-00EB-9E5C-EE4C78C33848}"/>
              </a:ext>
            </a:extLst>
          </p:cNvPr>
          <p:cNvSpPr txBox="1"/>
          <p:nvPr/>
        </p:nvSpPr>
        <p:spPr>
          <a:xfrm rot="20412786">
            <a:off x="4119393" y="5384993"/>
            <a:ext cx="1533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I docenti </a:t>
            </a:r>
          </a:p>
          <a:p>
            <a:r>
              <a:rPr lang="it-IT" sz="1400" dirty="0"/>
              <a:t>sono stati chiari?</a:t>
            </a:r>
            <a:endParaRPr lang="en-US" sz="14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AD61DB5-8DE6-698D-82A7-FF60EF132577}"/>
              </a:ext>
            </a:extLst>
          </p:cNvPr>
          <p:cNvSpPr txBox="1"/>
          <p:nvPr/>
        </p:nvSpPr>
        <p:spPr>
          <a:xfrm rot="20400187">
            <a:off x="5259631" y="5523999"/>
            <a:ext cx="1561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</a:rPr>
              <a:t>Le attività </a:t>
            </a:r>
          </a:p>
          <a:p>
            <a:r>
              <a:rPr lang="it-IT" sz="1400" dirty="0">
                <a:effectLst/>
              </a:rPr>
              <a:t>sono  state utili </a:t>
            </a:r>
          </a:p>
          <a:p>
            <a:r>
              <a:rPr lang="it-IT" sz="1400" dirty="0">
                <a:effectLst/>
              </a:rPr>
              <a:t>per capire meglio </a:t>
            </a:r>
          </a:p>
          <a:p>
            <a:r>
              <a:rPr lang="it-IT" sz="1400" dirty="0">
                <a:effectLst/>
              </a:rPr>
              <a:t>cos’è la Fisica?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1D6068C-BD6B-4D00-AA98-FD7A5BA3AE42}"/>
              </a:ext>
            </a:extLst>
          </p:cNvPr>
          <p:cNvSpPr txBox="1"/>
          <p:nvPr/>
        </p:nvSpPr>
        <p:spPr>
          <a:xfrm rot="20242914">
            <a:off x="7954550" y="5463461"/>
            <a:ext cx="13005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</a:rPr>
              <a:t>Valeva la pena </a:t>
            </a:r>
            <a:endParaRPr lang="it-IT" sz="1400" dirty="0"/>
          </a:p>
          <a:p>
            <a:r>
              <a:rPr lang="it-IT" sz="1400" dirty="0">
                <a:effectLst/>
              </a:rPr>
              <a:t>partecipare </a:t>
            </a:r>
          </a:p>
          <a:p>
            <a:r>
              <a:rPr lang="it-IT" sz="1400" dirty="0">
                <a:effectLst/>
              </a:rPr>
              <a:t>all’attività?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0EC2E52-5B5F-5FFE-E83E-E831982F4979}"/>
              </a:ext>
            </a:extLst>
          </p:cNvPr>
          <p:cNvSpPr txBox="1"/>
          <p:nvPr/>
        </p:nvSpPr>
        <p:spPr>
          <a:xfrm rot="20228358">
            <a:off x="6708721" y="5431774"/>
            <a:ext cx="13739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</a:rPr>
              <a:t>Le attività svolte </a:t>
            </a:r>
          </a:p>
          <a:p>
            <a:r>
              <a:rPr lang="it-IT" sz="1400" dirty="0">
                <a:effectLst/>
              </a:rPr>
              <a:t>ti saranno utili </a:t>
            </a:r>
          </a:p>
          <a:p>
            <a:r>
              <a:rPr lang="it-IT" sz="1400" dirty="0">
                <a:effectLst/>
              </a:rPr>
              <a:t>nella scelta</a:t>
            </a:r>
          </a:p>
          <a:p>
            <a:r>
              <a:rPr lang="it-IT" sz="1400" dirty="0">
                <a:effectLst/>
              </a:rPr>
              <a:t> dei tuoi studi</a:t>
            </a:r>
          </a:p>
          <a:p>
            <a:r>
              <a:rPr lang="it-IT" sz="1400" dirty="0">
                <a:effectLst/>
              </a:rPr>
              <a:t> futuri?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1C54F9-8514-4AAD-4224-BE34C9B1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5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974746" y="196401"/>
            <a:ext cx="53863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Social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EAED3E-B01C-1A05-21D1-841B045B46CC}"/>
              </a:ext>
            </a:extLst>
          </p:cNvPr>
          <p:cNvSpPr txBox="1"/>
          <p:nvPr/>
        </p:nvSpPr>
        <p:spPr>
          <a:xfrm>
            <a:off x="69085" y="3226158"/>
            <a:ext cx="853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IPPOG ha </a:t>
            </a:r>
            <a:r>
              <a:rPr lang="it-IT" sz="2400" b="1" dirty="0">
                <a:solidFill>
                  <a:schemeClr val="tx2"/>
                </a:solidFill>
                <a:hlinkClick r:id="rId3"/>
              </a:rPr>
              <a:t>Facebook</a:t>
            </a:r>
            <a:r>
              <a:rPr lang="it-IT" sz="2400" b="1" dirty="0">
                <a:solidFill>
                  <a:schemeClr val="tx2"/>
                </a:solidFill>
              </a:rPr>
              <a:t>, </a:t>
            </a:r>
            <a:r>
              <a:rPr lang="it-IT" sz="2400" b="1" dirty="0">
                <a:solidFill>
                  <a:schemeClr val="tx2"/>
                </a:solidFill>
                <a:hlinkClick r:id="rId4"/>
              </a:rPr>
              <a:t>Instagram</a:t>
            </a:r>
            <a:r>
              <a:rPr lang="it-IT" sz="2400" b="1" dirty="0">
                <a:solidFill>
                  <a:schemeClr val="tx2"/>
                </a:solidFill>
              </a:rPr>
              <a:t>, </a:t>
            </a:r>
            <a:r>
              <a:rPr lang="it-IT" sz="2400" b="1" dirty="0">
                <a:solidFill>
                  <a:schemeClr val="tx2"/>
                </a:solidFill>
                <a:hlinkClick r:id="rId5"/>
              </a:rPr>
              <a:t>Twitter (X)</a:t>
            </a:r>
            <a:r>
              <a:rPr lang="it-IT" sz="2400" b="1" dirty="0">
                <a:solidFill>
                  <a:schemeClr val="tx2"/>
                </a:solidFill>
              </a:rPr>
              <a:t> e di recente </a:t>
            </a:r>
            <a:r>
              <a:rPr lang="it-IT" sz="2400" b="1" dirty="0">
                <a:solidFill>
                  <a:schemeClr val="tx2"/>
                </a:solidFill>
                <a:hlinkClick r:id="rId6"/>
              </a:rPr>
              <a:t>YouTube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30E06A-DA5D-A577-C046-9961D00244EA}"/>
              </a:ext>
            </a:extLst>
          </p:cNvPr>
          <p:cNvSpPr txBox="1"/>
          <p:nvPr/>
        </p:nvSpPr>
        <p:spPr>
          <a:xfrm>
            <a:off x="3114053" y="4602419"/>
            <a:ext cx="2442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Va bene così...!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AF629C-C55A-65EA-0589-7BB694408760}"/>
              </a:ext>
            </a:extLst>
          </p:cNvPr>
          <p:cNvSpPr txBox="1"/>
          <p:nvPr/>
        </p:nvSpPr>
        <p:spPr>
          <a:xfrm>
            <a:off x="69085" y="2078671"/>
            <a:ext cx="504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Masterclass Italia NON hanno social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0199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974746" y="196401"/>
            <a:ext cx="53863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Scheda</a:t>
            </a:r>
            <a:r>
              <a:rPr lang="en-US" sz="3200" b="1" dirty="0"/>
              <a:t> </a:t>
            </a:r>
            <a:r>
              <a:rPr lang="en-US" sz="3200" b="1" dirty="0" err="1"/>
              <a:t>completa</a:t>
            </a:r>
            <a:endParaRPr lang="en-US" sz="32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12" name="Immagine 11" descr="Immagine che contiene testo, poster, giallo, Carattere&#10;&#10;Descrizione generata automaticamente">
            <a:extLst>
              <a:ext uri="{FF2B5EF4-FFF2-40B4-BE49-F238E27FC236}">
                <a16:creationId xmlns:a16="http://schemas.microsoft.com/office/drawing/2014/main" id="{92C7BA7A-4EB8-FA2F-EB15-0305CDC5F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1784350"/>
            <a:ext cx="43942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134176" y="4833156"/>
            <a:ext cx="1545836" cy="594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31600" y="5703404"/>
            <a:ext cx="4667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003478"/>
                </a:solidFill>
                <a:hlinkClick r:id="rId3"/>
              </a:rPr>
              <a:t>https://istnazfisnucl.sharepoint.com/:x:/s/CC3M20232/EbB76ND9A9tCkEZpVZVu-YgBqKRffUNElWHCwexA01Nddg?e=802jII</a:t>
            </a:r>
            <a:r>
              <a:rPr lang="de-DE" sz="1350" b="1" dirty="0">
                <a:solidFill>
                  <a:srgbClr val="003478"/>
                </a:solidFill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2C877-6F1D-E201-ABCF-BC1E80B87BD4}"/>
              </a:ext>
            </a:extLst>
          </p:cNvPr>
          <p:cNvSpPr txBox="1"/>
          <p:nvPr/>
        </p:nvSpPr>
        <p:spPr>
          <a:xfrm>
            <a:off x="1618929" y="222802"/>
            <a:ext cx="57652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Masterclass: </a:t>
            </a:r>
            <a:r>
              <a:rPr lang="en-US" sz="3200" b="1" dirty="0" err="1"/>
              <a:t>responsabili</a:t>
            </a:r>
            <a:r>
              <a:rPr lang="en-US" sz="3200" b="1" dirty="0"/>
              <a:t> </a:t>
            </a:r>
            <a:r>
              <a:rPr lang="en-US" sz="3200" b="1" dirty="0" err="1"/>
              <a:t>locali</a:t>
            </a:r>
            <a:endParaRPr lang="en-US" sz="3200" b="1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E73A431-A3F9-E41C-51E9-7DFBE144232E}"/>
              </a:ext>
            </a:extLst>
          </p:cNvPr>
          <p:cNvSpPr/>
          <p:nvPr/>
        </p:nvSpPr>
        <p:spPr>
          <a:xfrm>
            <a:off x="8724526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9B92FE4-375B-ADC7-F6CF-9359213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29600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0CB11405-8427-357B-BF87-7C058A14BB5D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133AF0E-DC4F-DDDE-6755-A0416546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93" y="1060452"/>
            <a:ext cx="3406638" cy="4542184"/>
          </a:xfrm>
          <a:prstGeom prst="rect">
            <a:avLst/>
          </a:prstGeom>
        </p:spPr>
      </p:pic>
      <p:pic>
        <p:nvPicPr>
          <p:cNvPr id="28" name="Immagine 27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6FA266C-3B19-22C2-7F47-263546186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25" y="1777426"/>
            <a:ext cx="3756101" cy="3649796"/>
          </a:xfrm>
          <a:prstGeom prst="rect">
            <a:avLst/>
          </a:prstGeom>
        </p:spPr>
      </p:pic>
      <p:cxnSp>
        <p:nvCxnSpPr>
          <p:cNvPr id="29" name="Gerader Verbinder 9">
            <a:extLst>
              <a:ext uri="{FF2B5EF4-FFF2-40B4-BE49-F238E27FC236}">
                <a16:creationId xmlns:a16="http://schemas.microsoft.com/office/drawing/2014/main" id="{B9F83215-D592-6238-D705-652ED92C2481}"/>
              </a:ext>
            </a:extLst>
          </p:cNvPr>
          <p:cNvCxnSpPr>
            <a:cxnSpLocks/>
          </p:cNvCxnSpPr>
          <p:nvPr/>
        </p:nvCxnSpPr>
        <p:spPr>
          <a:xfrm>
            <a:off x="4680012" y="1338470"/>
            <a:ext cx="0" cy="4264166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B6DD639C-5AC7-9571-BE37-B23F2C94D1E7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D102B9-2759-FBAA-567F-FD1FC3689B19}"/>
              </a:ext>
            </a:extLst>
          </p:cNvPr>
          <p:cNvSpPr txBox="1"/>
          <p:nvPr/>
        </p:nvSpPr>
        <p:spPr>
          <a:xfrm>
            <a:off x="7286605" y="1745342"/>
            <a:ext cx="216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(Alessandro </a:t>
            </a:r>
            <a:r>
              <a:rPr lang="en-US" sz="1600" dirty="0" err="1"/>
              <a:t>Bertolin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26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459" y="1837311"/>
            <a:ext cx="8802978" cy="1144800"/>
          </a:xfrm>
        </p:spPr>
        <p:txBody>
          <a:bodyPr/>
          <a:lstStyle/>
          <a:p>
            <a:r>
              <a:rPr lang="de-DE" sz="2400" cap="none" dirty="0" err="1">
                <a:solidFill>
                  <a:srgbClr val="003478"/>
                </a:solidFill>
              </a:rPr>
              <a:t>Statistics</a:t>
            </a:r>
            <a:r>
              <a:rPr lang="de-DE" sz="2400" cap="none" dirty="0">
                <a:solidFill>
                  <a:srgbClr val="003478"/>
                </a:solidFill>
              </a:rPr>
              <a:t> for IMC24 </a:t>
            </a:r>
            <a:r>
              <a:rPr lang="de-DE" sz="1500" b="0" cap="none" dirty="0">
                <a:solidFill>
                  <a:srgbClr val="003478"/>
                </a:solidFill>
              </a:rPr>
              <a:t>(</a:t>
            </a:r>
            <a:r>
              <a:rPr lang="de-DE" sz="1500" b="0" cap="none" dirty="0" err="1">
                <a:solidFill>
                  <a:srgbClr val="003478"/>
                </a:solidFill>
              </a:rPr>
              <a:t>numbers</a:t>
            </a:r>
            <a:r>
              <a:rPr lang="de-DE" sz="1500" b="0" cap="none" dirty="0">
                <a:solidFill>
                  <a:srgbClr val="003478"/>
                </a:solidFill>
              </a:rPr>
              <a:t> </a:t>
            </a:r>
            <a:r>
              <a:rPr lang="de-DE" sz="1500" b="0" cap="none" dirty="0" err="1">
                <a:solidFill>
                  <a:srgbClr val="003478"/>
                </a:solidFill>
              </a:rPr>
              <a:t>from</a:t>
            </a:r>
            <a:r>
              <a:rPr lang="de-DE" sz="1500" b="0" cap="none" dirty="0">
                <a:solidFill>
                  <a:srgbClr val="003478"/>
                </a:solidFill>
              </a:rPr>
              <a:t> 2023 in </a:t>
            </a:r>
            <a:r>
              <a:rPr lang="de-DE" sz="1500" b="0" cap="none" dirty="0" err="1">
                <a:solidFill>
                  <a:srgbClr val="003478"/>
                </a:solidFill>
              </a:rPr>
              <a:t>brackets</a:t>
            </a:r>
            <a:r>
              <a:rPr lang="de-DE" sz="1500" b="0" cap="none" dirty="0">
                <a:solidFill>
                  <a:srgbClr val="003478"/>
                </a:solidFill>
              </a:rPr>
              <a:t>)</a:t>
            </a:r>
            <a:endParaRPr lang="de-DE" cap="none" dirty="0">
              <a:solidFill>
                <a:srgbClr val="0034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7563" y="2813340"/>
            <a:ext cx="1619567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600" u="sng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 MCs </a:t>
            </a:r>
            <a:r>
              <a:rPr lang="de-DE" sz="1350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CERN VC (211)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ATLAS (99)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CMS (56)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de-DE" sz="1200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(26)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ALICE (30)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10.570 participants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83046" y="2778715"/>
            <a:ext cx="154583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 err="1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endParaRPr lang="de-DE" sz="1350" b="1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600" b="1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MCs </a:t>
            </a:r>
            <a:r>
              <a:rPr lang="de-DE" sz="1350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50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 (40)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CMS (29)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ATLAS (11)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b="1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 err="1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MINERvA</a:t>
            </a:r>
            <a:r>
              <a:rPr lang="de-DE" sz="1350" b="1" dirty="0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MCs (8)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 err="1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r>
              <a:rPr lang="de-DE" sz="1350" b="1" dirty="0">
                <a:solidFill>
                  <a:srgbClr val="0CC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MCs (2)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1.440 participants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76395" y="2654301"/>
            <a:ext cx="1400062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Malargue</a:t>
            </a:r>
            <a:endParaRPr lang="de-DE" sz="1350" b="1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de-DE" sz="1350" b="1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de-DE" sz="1350" b="1" dirty="0" err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Auger</a:t>
            </a:r>
            <a:r>
              <a:rPr lang="de-DE" sz="1350" b="1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13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de-DE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MCs (12)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VCs (3)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 participants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b="1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13128" y="2686895"/>
            <a:ext cx="14921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</a:t>
            </a:r>
            <a:r>
              <a:rPr lang="de-DE" sz="135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5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de-DE" sz="135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600" u="sng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MCs (30)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13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VCs (9)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1.500 participants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3536215" y="2577651"/>
            <a:ext cx="0" cy="3593144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3134176" y="4833156"/>
            <a:ext cx="1545836" cy="594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1867130" y="2613433"/>
            <a:ext cx="0" cy="3593144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40816" y="2712703"/>
            <a:ext cx="140006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85C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85C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II Masterclasses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600" u="sng" dirty="0">
              <a:solidFill>
                <a:srgbClr val="0CC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13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de-DE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MCs (16)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13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7+2</a:t>
            </a: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VCs (5)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participants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H="1">
            <a:off x="7070695" y="2701292"/>
            <a:ext cx="1" cy="1768262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205300" y="2813340"/>
            <a:ext cx="0" cy="1768262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133960" y="5080304"/>
            <a:ext cx="3322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3478"/>
                </a:solidFill>
              </a:rPr>
              <a:t>In total: 14.670 participants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2C877-6F1D-E201-ABCF-BC1E80B87BD4}"/>
              </a:ext>
            </a:extLst>
          </p:cNvPr>
          <p:cNvSpPr txBox="1"/>
          <p:nvPr/>
        </p:nvSpPr>
        <p:spPr>
          <a:xfrm>
            <a:off x="1565921" y="222802"/>
            <a:ext cx="57652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IPPOG Masterclass 2024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F12D3B-03DB-04DA-924C-6C9C7CCAB405}"/>
              </a:ext>
            </a:extLst>
          </p:cNvPr>
          <p:cNvSpPr txBox="1"/>
          <p:nvPr/>
        </p:nvSpPr>
        <p:spPr>
          <a:xfrm>
            <a:off x="-52314" y="1423561"/>
            <a:ext cx="924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Report del 27° IPPOG meeting  22-25 </a:t>
            </a:r>
            <a:r>
              <a:rPr lang="en-US" sz="2000" b="1" dirty="0" err="1"/>
              <a:t>aprile</a:t>
            </a:r>
            <a:r>
              <a:rPr lang="en-US" sz="2000" b="1" dirty="0"/>
              <a:t> 2024 Madrid (Uta </a:t>
            </a:r>
            <a:r>
              <a:rPr lang="en-US" sz="2000" b="1" dirty="0" err="1"/>
              <a:t>Bilow</a:t>
            </a:r>
            <a:r>
              <a:rPr lang="en-US" sz="2000" b="1" dirty="0"/>
              <a:t> &amp; Kenneth </a:t>
            </a:r>
            <a:r>
              <a:rPr lang="en-US" sz="2000" b="1" dirty="0" err="1"/>
              <a:t>Cecire</a:t>
            </a:r>
            <a:r>
              <a:rPr lang="en-US" sz="2000" b="1" dirty="0"/>
              <a:t>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9B92FE4-375B-ADC7-F6CF-9359213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0" y="293449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e are hiring! | IPPOG">
            <a:extLst>
              <a:ext uri="{FF2B5EF4-FFF2-40B4-BE49-F238E27FC236}">
                <a16:creationId xmlns:a16="http://schemas.microsoft.com/office/drawing/2014/main" id="{DAEC3FC9-C3B3-AEB1-D1C1-636420E7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26" y="138906"/>
            <a:ext cx="865984" cy="8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4FF215D-A1AB-19F0-0E47-673CFC232A85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401CB06-FE4B-A221-28D9-4BD6ED1E43BD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32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134176" y="4833156"/>
            <a:ext cx="1545836" cy="594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44294" y="5477989"/>
            <a:ext cx="439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478"/>
                </a:solidFill>
              </a:rPr>
              <a:t>Totale: 3809 </a:t>
            </a:r>
            <a:r>
              <a:rPr lang="de-DE" sz="2400" b="1" dirty="0" err="1">
                <a:solidFill>
                  <a:srgbClr val="003478"/>
                </a:solidFill>
              </a:rPr>
              <a:t>studenti</a:t>
            </a:r>
            <a:endParaRPr lang="de-DE" sz="2400" b="1" dirty="0">
              <a:solidFill>
                <a:srgbClr val="003478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2C877-6F1D-E201-ABCF-BC1E80B87BD4}"/>
              </a:ext>
            </a:extLst>
          </p:cNvPr>
          <p:cNvSpPr txBox="1"/>
          <p:nvPr/>
        </p:nvSpPr>
        <p:spPr>
          <a:xfrm>
            <a:off x="1751453" y="222802"/>
            <a:ext cx="57652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Masterclass 2024 in Italia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9B92FE4-375B-ADC7-F6CF-9359213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" y="219748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e are hiring! | IPPOG">
            <a:extLst>
              <a:ext uri="{FF2B5EF4-FFF2-40B4-BE49-F238E27FC236}">
                <a16:creationId xmlns:a16="http://schemas.microsoft.com/office/drawing/2014/main" id="{DAEC3FC9-C3B3-AEB1-D1C1-636420E7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4" y="1670569"/>
            <a:ext cx="865984" cy="8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4FF215D-A1AB-19F0-0E47-673CFC232A85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09D555-9832-0B3A-94D7-F927051BF24F}"/>
              </a:ext>
            </a:extLst>
          </p:cNvPr>
          <p:cNvSpPr txBox="1"/>
          <p:nvPr/>
        </p:nvSpPr>
        <p:spPr>
          <a:xfrm>
            <a:off x="1867130" y="191129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2959 studenti </a:t>
            </a:r>
          </a:p>
        </p:txBody>
      </p:sp>
      <p:pic>
        <p:nvPicPr>
          <p:cNvPr id="23" name="Immagine 22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0E3A892F-7C01-AA70-F2CC-CD321D2F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338" y="2956787"/>
            <a:ext cx="1373855" cy="120926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BD191D-7590-2001-2176-BF8488EBAA47}"/>
              </a:ext>
            </a:extLst>
          </p:cNvPr>
          <p:cNvSpPr txBox="1"/>
          <p:nvPr/>
        </p:nvSpPr>
        <p:spPr>
          <a:xfrm>
            <a:off x="3315529" y="345510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472 studenti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217DC81-54B8-1981-520F-3545CBB3774A}"/>
              </a:ext>
            </a:extLst>
          </p:cNvPr>
          <p:cNvSpPr txBox="1"/>
          <p:nvPr/>
        </p:nvSpPr>
        <p:spPr>
          <a:xfrm>
            <a:off x="2741469" y="4607266"/>
            <a:ext cx="898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DARK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0388132-1266-B4E5-6007-35782D3FA725}"/>
              </a:ext>
            </a:extLst>
          </p:cNvPr>
          <p:cNvSpPr txBox="1"/>
          <p:nvPr/>
        </p:nvSpPr>
        <p:spPr>
          <a:xfrm>
            <a:off x="4316032" y="47300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 studenti 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4DB3B8C-A3E0-C74A-6D47-42365547ED79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2543AD-4B67-09B3-E618-F9FC811E13D4}"/>
              </a:ext>
            </a:extLst>
          </p:cNvPr>
          <p:cNvSpPr txBox="1"/>
          <p:nvPr/>
        </p:nvSpPr>
        <p:spPr>
          <a:xfrm>
            <a:off x="5068802" y="34551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(5 aprile)</a:t>
            </a:r>
            <a:r>
              <a:rPr lang="it-IT" dirty="0"/>
              <a:t>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C5C61CE-2224-61C4-44F8-1BAC85068681}"/>
              </a:ext>
            </a:extLst>
          </p:cNvPr>
          <p:cNvSpPr txBox="1"/>
          <p:nvPr/>
        </p:nvSpPr>
        <p:spPr>
          <a:xfrm>
            <a:off x="3831920" y="1991915"/>
            <a:ext cx="244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(15 febbraio- 27 marzo)</a:t>
            </a:r>
            <a:r>
              <a:rPr lang="it-IT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BA7C12-1D72-5D0C-D79C-AB4D7E063CBF}"/>
              </a:ext>
            </a:extLst>
          </p:cNvPr>
          <p:cNvSpPr txBox="1"/>
          <p:nvPr/>
        </p:nvSpPr>
        <p:spPr>
          <a:xfrm>
            <a:off x="5861799" y="4706441"/>
            <a:ext cx="175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(26-27 febbraio)</a:t>
            </a:r>
            <a:r>
              <a:rPr lang="it-IT" dirty="0"/>
              <a:t>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A62F3A9-625F-3F54-649A-34E6635CEC09}"/>
              </a:ext>
            </a:extLst>
          </p:cNvPr>
          <p:cNvSpPr txBox="1"/>
          <p:nvPr/>
        </p:nvSpPr>
        <p:spPr>
          <a:xfrm>
            <a:off x="3831920" y="1613205"/>
            <a:ext cx="5421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(12 febbraio: International Day of Women and Girls in Science)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2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190D5126-9638-9908-5814-6164CEA9B93B}"/>
              </a:ext>
            </a:extLst>
          </p:cNvPr>
          <p:cNvSpPr/>
          <p:nvPr/>
        </p:nvSpPr>
        <p:spPr bwMode="auto">
          <a:xfrm>
            <a:off x="7182433" y="4213767"/>
            <a:ext cx="755856" cy="21219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0886CA2-E988-A165-36E0-B5F520633F0B}"/>
              </a:ext>
            </a:extLst>
          </p:cNvPr>
          <p:cNvSpPr/>
          <p:nvPr/>
        </p:nvSpPr>
        <p:spPr bwMode="auto">
          <a:xfrm>
            <a:off x="5313086" y="4213767"/>
            <a:ext cx="709936" cy="21219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5A343C7-FEA5-1AF5-3D2C-9F5D5B6C9AC2}"/>
              </a:ext>
            </a:extLst>
          </p:cNvPr>
          <p:cNvSpPr/>
          <p:nvPr/>
        </p:nvSpPr>
        <p:spPr bwMode="auto">
          <a:xfrm>
            <a:off x="3426356" y="4213767"/>
            <a:ext cx="677364" cy="21219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F1F7BA1-2E7B-1A0D-194C-4EF4D0792013}"/>
              </a:ext>
            </a:extLst>
          </p:cNvPr>
          <p:cNvSpPr/>
          <p:nvPr/>
        </p:nvSpPr>
        <p:spPr bwMode="auto">
          <a:xfrm>
            <a:off x="1331640" y="4239522"/>
            <a:ext cx="1212072" cy="22671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2EEAFE1-98A0-F382-220C-D25123B03EE6}"/>
              </a:ext>
            </a:extLst>
          </p:cNvPr>
          <p:cNvSpPr/>
          <p:nvPr/>
        </p:nvSpPr>
        <p:spPr bwMode="auto">
          <a:xfrm>
            <a:off x="-3141" y="4213766"/>
            <a:ext cx="129614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21ADDBB-5333-7F5E-4C39-A0FA1251E270}"/>
              </a:ext>
            </a:extLst>
          </p:cNvPr>
          <p:cNvSpPr/>
          <p:nvPr/>
        </p:nvSpPr>
        <p:spPr bwMode="auto">
          <a:xfrm>
            <a:off x="2571516" y="4215454"/>
            <a:ext cx="755856" cy="22912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13F5333-74EF-A605-BFBB-6198C111895C}"/>
              </a:ext>
            </a:extLst>
          </p:cNvPr>
          <p:cNvSpPr/>
          <p:nvPr/>
        </p:nvSpPr>
        <p:spPr bwMode="auto">
          <a:xfrm>
            <a:off x="4276355" y="4212077"/>
            <a:ext cx="966158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1446BB6-23D0-4BE7-5EFE-4EC6E23EA8AF}"/>
              </a:ext>
            </a:extLst>
          </p:cNvPr>
          <p:cNvSpPr/>
          <p:nvPr/>
        </p:nvSpPr>
        <p:spPr bwMode="auto">
          <a:xfrm>
            <a:off x="6203270" y="4213767"/>
            <a:ext cx="739161" cy="21219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F061CCAA-E6B2-DC29-898D-EC46C01E994B}"/>
              </a:ext>
            </a:extLst>
          </p:cNvPr>
          <p:cNvSpPr/>
          <p:nvPr/>
        </p:nvSpPr>
        <p:spPr bwMode="auto">
          <a:xfrm>
            <a:off x="8195811" y="4213767"/>
            <a:ext cx="755856" cy="21219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B7D486-F5A7-E480-89B4-D7EF8AA42811}"/>
              </a:ext>
            </a:extLst>
          </p:cNvPr>
          <p:cNvSpPr txBox="1"/>
          <p:nvPr/>
        </p:nvSpPr>
        <p:spPr>
          <a:xfrm>
            <a:off x="8140971" y="4210284"/>
            <a:ext cx="7954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rgbClr val="633FFD"/>
                </a:solidFill>
              </a:rPr>
              <a:t>Catania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L’Aquila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Lecce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Milano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Napoli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835A7D-9018-18EC-51AB-F81679BF35AB}"/>
              </a:ext>
            </a:extLst>
          </p:cNvPr>
          <p:cNvSpPr txBox="1"/>
          <p:nvPr/>
        </p:nvSpPr>
        <p:spPr>
          <a:xfrm>
            <a:off x="7175785" y="4210284"/>
            <a:ext cx="795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Cagliari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Napoli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1282EC-BCF5-69A5-F3D3-E8C86AC3EC20}"/>
              </a:ext>
            </a:extLst>
          </p:cNvPr>
          <p:cNvSpPr txBox="1"/>
          <p:nvPr/>
        </p:nvSpPr>
        <p:spPr>
          <a:xfrm>
            <a:off x="6231340" y="4210284"/>
            <a:ext cx="8749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Pisa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Padova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Roma 3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Torino</a:t>
            </a:r>
          </a:p>
          <a:p>
            <a:r>
              <a:rPr lang="en-US" sz="1300" dirty="0">
                <a:solidFill>
                  <a:srgbClr val="00B050"/>
                </a:solidFill>
              </a:rPr>
              <a:t>Napoli</a:t>
            </a:r>
            <a:endParaRPr lang="en-US" sz="1300" b="0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91BD43-A323-D28B-1F79-C7612900F7B1}"/>
              </a:ext>
            </a:extLst>
          </p:cNvPr>
          <p:cNvSpPr txBox="1"/>
          <p:nvPr/>
        </p:nvSpPr>
        <p:spPr>
          <a:xfrm>
            <a:off x="4265256" y="4212077"/>
            <a:ext cx="1127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Bologna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Cosenza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Milano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Pavia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Piemonte O.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Torino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796E38-EEE7-90A1-8499-3140CF390C28}"/>
              </a:ext>
            </a:extLst>
          </p:cNvPr>
          <p:cNvSpPr txBox="1"/>
          <p:nvPr/>
        </p:nvSpPr>
        <p:spPr>
          <a:xfrm>
            <a:off x="5312005" y="4201030"/>
            <a:ext cx="10081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Perugia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Roma 2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Torino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Trieste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8ED206-C747-E77B-7CBD-159690E636EA}"/>
              </a:ext>
            </a:extLst>
          </p:cNvPr>
          <p:cNvSpPr txBox="1"/>
          <p:nvPr/>
        </p:nvSpPr>
        <p:spPr>
          <a:xfrm>
            <a:off x="3399380" y="4213767"/>
            <a:ext cx="10081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Bologna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Cagliari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Padova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Pavia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Salerno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Torino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Trieste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8C5E9C-3C35-D983-4553-99FA0B5D0CE1}"/>
              </a:ext>
            </a:extLst>
          </p:cNvPr>
          <p:cNvSpPr txBox="1"/>
          <p:nvPr/>
        </p:nvSpPr>
        <p:spPr>
          <a:xfrm>
            <a:off x="2599679" y="4213767"/>
            <a:ext cx="100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Firenze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Genova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Padova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Perugia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Pisa.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Roma 1</a:t>
            </a:r>
          </a:p>
          <a:p>
            <a:r>
              <a:rPr lang="en-US" sz="1300" b="0" dirty="0">
                <a:solidFill>
                  <a:srgbClr val="633FFD"/>
                </a:solidFill>
              </a:rPr>
              <a:t>Torino</a:t>
            </a:r>
          </a:p>
          <a:p>
            <a:r>
              <a:rPr lang="en-US" sz="1300" b="0" dirty="0">
                <a:solidFill>
                  <a:srgbClr val="633FFD"/>
                </a:solidFill>
              </a:rPr>
              <a:t>Trieste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Catania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Milano B</a:t>
            </a:r>
            <a:r>
              <a:rPr lang="en-US" sz="1400" b="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98C178-30CB-81C8-119A-AA0C4E623797}"/>
              </a:ext>
            </a:extLst>
          </p:cNvPr>
          <p:cNvSpPr txBox="1"/>
          <p:nvPr/>
        </p:nvSpPr>
        <p:spPr>
          <a:xfrm>
            <a:off x="1278542" y="4213767"/>
            <a:ext cx="8065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Bologna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Cagliari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Firenze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Genova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LNF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Milano B.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Padova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Perugia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Pisa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06792-4372-D94A-9C41-83DAD692473B}"/>
              </a:ext>
            </a:extLst>
          </p:cNvPr>
          <p:cNvSpPr txBox="1"/>
          <p:nvPr/>
        </p:nvSpPr>
        <p:spPr>
          <a:xfrm>
            <a:off x="-16020" y="4213767"/>
            <a:ext cx="7920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Bologna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Cosenza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Genova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Lecce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Milano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Parma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Pavia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Pisa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Napoli</a:t>
            </a:r>
          </a:p>
          <a:p>
            <a:r>
              <a:rPr lang="en-US" sz="1300" b="0" dirty="0">
                <a:solidFill>
                  <a:srgbClr val="00B050"/>
                </a:solidFill>
              </a:rPr>
              <a:t>Roma 1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Roma 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28F493-C16B-F01A-8A7E-CF3AE8132F1E}"/>
              </a:ext>
            </a:extLst>
          </p:cNvPr>
          <p:cNvSpPr txBox="1"/>
          <p:nvPr/>
        </p:nvSpPr>
        <p:spPr>
          <a:xfrm>
            <a:off x="630850" y="4212940"/>
            <a:ext cx="7920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dirty="0">
                <a:solidFill>
                  <a:schemeClr val="tx1"/>
                </a:solidFill>
              </a:rPr>
              <a:t>Roma 3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Trento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Udine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44E17ED-3F25-D15C-E044-6FF48AA8DF53}"/>
              </a:ext>
            </a:extLst>
          </p:cNvPr>
          <p:cNvSpPr txBox="1"/>
          <p:nvPr/>
        </p:nvSpPr>
        <p:spPr>
          <a:xfrm>
            <a:off x="1851742" y="4213767"/>
            <a:ext cx="8663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dirty="0">
                <a:solidFill>
                  <a:srgbClr val="633FFD"/>
                </a:solidFill>
              </a:rPr>
              <a:t>Modena</a:t>
            </a:r>
          </a:p>
          <a:p>
            <a:r>
              <a:rPr lang="en-US" sz="1300" b="0" dirty="0">
                <a:solidFill>
                  <a:schemeClr val="tx1"/>
                </a:solidFill>
              </a:rPr>
              <a:t>Ferrara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45BCA46-AF2D-1242-9B2B-4EE2ADB1E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738309"/>
              </p:ext>
            </p:extLst>
          </p:nvPr>
        </p:nvGraphicFramePr>
        <p:xfrm>
          <a:off x="89498" y="881795"/>
          <a:ext cx="9019006" cy="361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9A6E8B9-CA20-D7FB-EBFB-C70119A4C5DC}"/>
              </a:ext>
            </a:extLst>
          </p:cNvPr>
          <p:cNvSpPr txBox="1"/>
          <p:nvPr/>
        </p:nvSpPr>
        <p:spPr>
          <a:xfrm>
            <a:off x="5355954" y="5583372"/>
            <a:ext cx="36396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n</a:t>
            </a:r>
            <a:r>
              <a:rPr lang="en-US" b="0" dirty="0" err="1">
                <a:solidFill>
                  <a:srgbClr val="00B050"/>
                </a:solidFill>
              </a:rPr>
              <a:t>uove</a:t>
            </a:r>
            <a:r>
              <a:rPr lang="en-US" b="0" dirty="0">
                <a:solidFill>
                  <a:srgbClr val="00B050"/>
                </a:solidFill>
              </a:rPr>
              <a:t> </a:t>
            </a:r>
            <a:r>
              <a:rPr lang="en-US" b="0" dirty="0" err="1">
                <a:solidFill>
                  <a:srgbClr val="00B050"/>
                </a:solidFill>
              </a:rPr>
              <a:t>sezioni</a:t>
            </a:r>
            <a:r>
              <a:rPr lang="en-US" b="0" dirty="0">
                <a:solidFill>
                  <a:srgbClr val="00B050"/>
                </a:solidFill>
              </a:rPr>
              <a:t> in 2024 vs 2023</a:t>
            </a:r>
            <a:endParaRPr lang="en-US" b="0" dirty="0">
              <a:solidFill>
                <a:srgbClr val="633FFD"/>
              </a:solidFill>
            </a:endParaRPr>
          </a:p>
          <a:p>
            <a:r>
              <a:rPr lang="en-US" dirty="0" err="1">
                <a:solidFill>
                  <a:srgbClr val="633FFD"/>
                </a:solidFill>
              </a:rPr>
              <a:t>sezioni</a:t>
            </a:r>
            <a:r>
              <a:rPr lang="en-US" dirty="0">
                <a:solidFill>
                  <a:srgbClr val="633FFD"/>
                </a:solidFill>
              </a:rPr>
              <a:t> perse</a:t>
            </a:r>
            <a:r>
              <a:rPr lang="en-US" b="0" dirty="0">
                <a:solidFill>
                  <a:srgbClr val="633FFD"/>
                </a:solidFill>
              </a:rPr>
              <a:t> in 2024 </a:t>
            </a:r>
            <a:r>
              <a:rPr lang="en-US" dirty="0">
                <a:solidFill>
                  <a:srgbClr val="633FFD"/>
                </a:solidFill>
              </a:rPr>
              <a:t>vs</a:t>
            </a:r>
            <a:r>
              <a:rPr lang="en-US" b="0" dirty="0">
                <a:solidFill>
                  <a:srgbClr val="633FFD"/>
                </a:solidFill>
              </a:rPr>
              <a:t> 2023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71353A-DB3D-AD85-E799-348746975A34}"/>
              </a:ext>
            </a:extLst>
          </p:cNvPr>
          <p:cNvSpPr txBox="1"/>
          <p:nvPr/>
        </p:nvSpPr>
        <p:spPr>
          <a:xfrm>
            <a:off x="1527321" y="100540"/>
            <a:ext cx="740906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Masterclass 2023-24 in Italia a </a:t>
            </a:r>
            <a:r>
              <a:rPr lang="en-US" sz="3200" b="1" dirty="0" err="1"/>
              <a:t>confronto</a:t>
            </a:r>
            <a:endParaRPr lang="en-US" sz="32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5250859-CC40-3EDC-0CE7-528C5C10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" y="86951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49BCC3A-2705-7D85-AAC1-5B2D51C1106A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CFA387C-63C9-3000-D167-7C0A655136E3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898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F98132-C0EE-3C7F-A2A6-F55211C1131E}"/>
              </a:ext>
            </a:extLst>
          </p:cNvPr>
          <p:cNvSpPr txBox="1"/>
          <p:nvPr/>
        </p:nvSpPr>
        <p:spPr>
          <a:xfrm>
            <a:off x="1444668" y="194404"/>
            <a:ext cx="5765262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Masterclass 2024: IPPOG photo contest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C695B80-6426-ECC6-CBF9-006D52E59A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" y="948149"/>
            <a:ext cx="3296093" cy="219739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99C151A-A6AC-1301-2679-8AE22D1A88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605"/>
            <a:ext cx="3191915" cy="212794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3C31953-14F5-1A69-0CA8-E1486E1A72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41" y="948149"/>
            <a:ext cx="3520558" cy="234703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DEB75BD-534F-DAE0-35EE-E7BD98F92D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30" y="4494695"/>
            <a:ext cx="3440780" cy="2293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48" y="2547272"/>
            <a:ext cx="3574760" cy="23831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929E34-18C6-4BB2-BF66-31381DB63429}"/>
              </a:ext>
            </a:extLst>
          </p:cNvPr>
          <p:cNvSpPr txBox="1"/>
          <p:nvPr/>
        </p:nvSpPr>
        <p:spPr>
          <a:xfrm>
            <a:off x="3388037" y="1418106"/>
            <a:ext cx="213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1° </a:t>
            </a:r>
            <a:r>
              <a:rPr lang="en-US" b="1" dirty="0" err="1">
                <a:solidFill>
                  <a:schemeClr val="tx2"/>
                </a:solidFill>
              </a:rPr>
              <a:t>premio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Stefano </a:t>
            </a:r>
            <a:r>
              <a:rPr lang="en-US" b="1" dirty="0" err="1">
                <a:solidFill>
                  <a:schemeClr val="tx2"/>
                </a:solidFill>
              </a:rPr>
              <a:t>Marcellini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INFN Bologna!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B6347B8-A733-CD36-5FD8-42B8CF9AC737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CC3M - LNGS 5-6 </a:t>
            </a:r>
            <a:r>
              <a:rPr lang="en-US" dirty="0" err="1">
                <a:solidFill>
                  <a:schemeClr val="bg1"/>
                </a:solidFill>
              </a:rPr>
              <a:t>giugno</a:t>
            </a:r>
            <a:r>
              <a:rPr lang="en-US" dirty="0">
                <a:solidFill>
                  <a:schemeClr val="bg1"/>
                </a:solidFill>
              </a:rPr>
              <a:t> 2024</a:t>
            </a:r>
            <a:endParaRPr lang="en-US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56EC5C0-9E70-4BC9-4A4A-ADF40E02672A}"/>
              </a:ext>
            </a:extLst>
          </p:cNvPr>
          <p:cNvSpPr/>
          <p:nvPr/>
        </p:nvSpPr>
        <p:spPr>
          <a:xfrm>
            <a:off x="8724526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D28B9A-89F8-4AB5-585E-579BA5D9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6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 are hiring! | IPPOG">
            <a:extLst>
              <a:ext uri="{FF2B5EF4-FFF2-40B4-BE49-F238E27FC236}">
                <a16:creationId xmlns:a16="http://schemas.microsoft.com/office/drawing/2014/main" id="{CFE70526-91C7-8DA8-6B2D-F64AA9C9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42" y="82165"/>
            <a:ext cx="865984" cy="8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849294" y="164935"/>
            <a:ext cx="53863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Finanziamento</a:t>
            </a:r>
            <a:r>
              <a:rPr lang="en-US" sz="3200" b="1" dirty="0"/>
              <a:t> 2024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EAED3E-B01C-1A05-21D1-841B045B46CC}"/>
              </a:ext>
            </a:extLst>
          </p:cNvPr>
          <p:cNvSpPr txBox="1"/>
          <p:nvPr/>
        </p:nvSpPr>
        <p:spPr>
          <a:xfrm>
            <a:off x="69085" y="1768993"/>
            <a:ext cx="40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finanziamento ricevuto da CC3M: 7500€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30E06A-DA5D-A577-C046-9961D00244EA}"/>
              </a:ext>
            </a:extLst>
          </p:cNvPr>
          <p:cNvSpPr txBox="1"/>
          <p:nvPr/>
        </p:nvSpPr>
        <p:spPr>
          <a:xfrm>
            <a:off x="69085" y="2491092"/>
            <a:ext cx="375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fondi ricevuti dalle strutture: 18.890€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021514-023B-00F5-11E7-3D3FB8DDFED6}"/>
              </a:ext>
            </a:extLst>
          </p:cNvPr>
          <p:cNvSpPr txBox="1"/>
          <p:nvPr/>
        </p:nvSpPr>
        <p:spPr>
          <a:xfrm>
            <a:off x="75817" y="3213191"/>
            <a:ext cx="366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fondi ricevuti dalle università: 2840€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4A9951-5A32-33C1-7D58-73B6A371F5B1}"/>
              </a:ext>
            </a:extLst>
          </p:cNvPr>
          <p:cNvSpPr txBox="1"/>
          <p:nvPr/>
        </p:nvSpPr>
        <p:spPr>
          <a:xfrm>
            <a:off x="84957" y="3842584"/>
            <a:ext cx="23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altro (PLS, ecc.): 1979€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14AEE8-42F4-BDD8-A9CD-18E09A3F3016}"/>
              </a:ext>
            </a:extLst>
          </p:cNvPr>
          <p:cNvSpPr txBox="1"/>
          <p:nvPr/>
        </p:nvSpPr>
        <p:spPr>
          <a:xfrm>
            <a:off x="69085" y="4627878"/>
            <a:ext cx="194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TOTALE: 31.209€</a:t>
            </a:r>
          </a:p>
        </p:txBody>
      </p:sp>
      <p:cxnSp>
        <p:nvCxnSpPr>
          <p:cNvPr id="15" name="Gerader Verbinder 12">
            <a:extLst>
              <a:ext uri="{FF2B5EF4-FFF2-40B4-BE49-F238E27FC236}">
                <a16:creationId xmlns:a16="http://schemas.microsoft.com/office/drawing/2014/main" id="{2D5E5019-4711-DFAA-7971-A5DD359609AA}"/>
              </a:ext>
            </a:extLst>
          </p:cNvPr>
          <p:cNvCxnSpPr/>
          <p:nvPr/>
        </p:nvCxnSpPr>
        <p:spPr>
          <a:xfrm>
            <a:off x="4610329" y="1666411"/>
            <a:ext cx="0" cy="3593144"/>
          </a:xfrm>
          <a:prstGeom prst="line">
            <a:avLst/>
          </a:prstGeom>
          <a:ln w="12700">
            <a:solidFill>
              <a:srgbClr val="003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64D141-BCF0-3956-5663-1D25679497B6}"/>
              </a:ext>
            </a:extLst>
          </p:cNvPr>
          <p:cNvSpPr txBox="1"/>
          <p:nvPr/>
        </p:nvSpPr>
        <p:spPr>
          <a:xfrm>
            <a:off x="1152939" y="1020417"/>
            <a:ext cx="21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MC IPPOG + Fermi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42E9FC-405B-1710-11B4-B087332CB2A2}"/>
              </a:ext>
            </a:extLst>
          </p:cNvPr>
          <p:cNvSpPr txBox="1"/>
          <p:nvPr/>
        </p:nvSpPr>
        <p:spPr>
          <a:xfrm>
            <a:off x="6135757" y="1020417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MC Dark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6EE4336-58B8-4BBE-22FE-E491A00855BE}"/>
              </a:ext>
            </a:extLst>
          </p:cNvPr>
          <p:cNvSpPr txBox="1"/>
          <p:nvPr/>
        </p:nvSpPr>
        <p:spPr>
          <a:xfrm>
            <a:off x="4681010" y="1745834"/>
            <a:ext cx="40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finanziamento ricevuto da CC3M: 3000€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67977AE-68B0-6CFA-FFED-5910BCBDF453}"/>
              </a:ext>
            </a:extLst>
          </p:cNvPr>
          <p:cNvSpPr txBox="1"/>
          <p:nvPr/>
        </p:nvSpPr>
        <p:spPr>
          <a:xfrm>
            <a:off x="4766041" y="4697297"/>
            <a:ext cx="1745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TOTALE: 3000€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0756975-D8AE-48DC-A0EC-FBE8D3D31723}"/>
              </a:ext>
            </a:extLst>
          </p:cNvPr>
          <p:cNvSpPr txBox="1"/>
          <p:nvPr/>
        </p:nvSpPr>
        <p:spPr>
          <a:xfrm>
            <a:off x="2517913" y="5685184"/>
            <a:ext cx="4216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chemeClr val="tx2"/>
                </a:solidFill>
              </a:rPr>
              <a:t>TOTALE Masterclass Italia: 34.209€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D847C9-2CAA-9710-CAE6-D2CF235EF723}"/>
              </a:ext>
            </a:extLst>
          </p:cNvPr>
          <p:cNvSpPr txBox="1"/>
          <p:nvPr/>
        </p:nvSpPr>
        <p:spPr>
          <a:xfrm>
            <a:off x="4800600" y="2423160"/>
            <a:ext cx="26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spesi al 17 maggio: 1695€</a:t>
            </a:r>
          </a:p>
        </p:txBody>
      </p:sp>
    </p:spTree>
    <p:extLst>
      <p:ext uri="{BB962C8B-B14F-4D97-AF65-F5344CB8AC3E}">
        <p14:creationId xmlns:p14="http://schemas.microsoft.com/office/powerpoint/2010/main" val="15417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849294" y="164935"/>
            <a:ext cx="624445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Finanziamento</a:t>
            </a:r>
            <a:r>
              <a:rPr lang="en-US" sz="3200" b="1" dirty="0"/>
              <a:t> 2023-24 a </a:t>
            </a:r>
            <a:r>
              <a:rPr lang="en-US" sz="3200" b="1" dirty="0" err="1"/>
              <a:t>confronto</a:t>
            </a:r>
            <a:endParaRPr lang="en-US" sz="32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FC064D-5157-8D78-5B71-5A49FC8E5A49}"/>
              </a:ext>
            </a:extLst>
          </p:cNvPr>
          <p:cNvSpPr txBox="1"/>
          <p:nvPr/>
        </p:nvSpPr>
        <p:spPr>
          <a:xfrm rot="5400000">
            <a:off x="1909122" y="1745200"/>
            <a:ext cx="1068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PLS, 600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50A424-8FDD-0251-AD46-AFD592E2B4B8}"/>
              </a:ext>
            </a:extLst>
          </p:cNvPr>
          <p:cNvSpPr txBox="1"/>
          <p:nvPr/>
        </p:nvSpPr>
        <p:spPr>
          <a:xfrm>
            <a:off x="973570" y="4699715"/>
            <a:ext cx="341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CC3M IPPOG ad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speso</a:t>
            </a:r>
            <a:r>
              <a:rPr lang="en-US" dirty="0"/>
              <a:t> 60,8%</a:t>
            </a:r>
          </a:p>
          <a:p>
            <a:r>
              <a:rPr lang="en-US" dirty="0"/>
              <a:t>CC3M Dark ad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speso</a:t>
            </a:r>
            <a:r>
              <a:rPr lang="en-US" dirty="0"/>
              <a:t>    56,5%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9" name="Grafico 18">
                <a:extLst>
                  <a:ext uri="{FF2B5EF4-FFF2-40B4-BE49-F238E27FC236}">
                    <a16:creationId xmlns:a16="http://schemas.microsoft.com/office/drawing/2014/main" id="{E00D708C-8818-E0B5-DB10-554427DA5E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0280659"/>
                  </p:ext>
                </p:extLst>
              </p:nvPr>
            </p:nvGraphicFramePr>
            <p:xfrm>
              <a:off x="3823855" y="943179"/>
              <a:ext cx="5255863" cy="37278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9" name="Grafico 18">
                <a:extLst>
                  <a:ext uri="{FF2B5EF4-FFF2-40B4-BE49-F238E27FC236}">
                    <a16:creationId xmlns:a16="http://schemas.microsoft.com/office/drawing/2014/main" id="{E00D708C-8818-E0B5-DB10-554427DA5E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3855" y="943179"/>
                <a:ext cx="5255863" cy="372781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1340885-CA9D-D21F-1C15-2CC30635714E}"/>
              </a:ext>
            </a:extLst>
          </p:cNvPr>
          <p:cNvSpPr txBox="1"/>
          <p:nvPr/>
        </p:nvSpPr>
        <p:spPr>
          <a:xfrm>
            <a:off x="6063980" y="2547377"/>
            <a:ext cx="87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</a:t>
            </a:r>
          </a:p>
          <a:p>
            <a:pPr algn="ctr"/>
            <a:r>
              <a:rPr lang="en-US" dirty="0"/>
              <a:t>41.090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142A224-8371-D6D0-04DA-186D31376876}"/>
              </a:ext>
            </a:extLst>
          </p:cNvPr>
          <p:cNvSpPr txBox="1"/>
          <p:nvPr/>
        </p:nvSpPr>
        <p:spPr>
          <a:xfrm>
            <a:off x="4971520" y="4687828"/>
            <a:ext cx="3688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comprende</a:t>
            </a:r>
            <a:r>
              <a:rPr lang="en-US" dirty="0"/>
              <a:t> 10.000€ gadget</a:t>
            </a:r>
          </a:p>
          <a:p>
            <a:r>
              <a:rPr lang="en-US" dirty="0"/>
              <a:t>non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2024 </a:t>
            </a:r>
          </a:p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17" name="Immagine 16" descr="Immagine che contiene testo, compact disk, cerchio, Dispositivo di archiviazione dati&#10;&#10;Descrizione generata automaticamente">
            <a:extLst>
              <a:ext uri="{FF2B5EF4-FFF2-40B4-BE49-F238E27FC236}">
                <a16:creationId xmlns:a16="http://schemas.microsoft.com/office/drawing/2014/main" id="{5A100F4C-47F8-DB26-F153-7912BB828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4" y="945090"/>
            <a:ext cx="3706613" cy="367842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6EF1D0D-9730-7C06-D8C8-EC52BF4A9254}"/>
              </a:ext>
            </a:extLst>
          </p:cNvPr>
          <p:cNvSpPr txBox="1"/>
          <p:nvPr/>
        </p:nvSpPr>
        <p:spPr>
          <a:xfrm>
            <a:off x="2202195" y="2661740"/>
            <a:ext cx="87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</a:t>
            </a:r>
          </a:p>
          <a:p>
            <a:pPr algn="ctr"/>
            <a:r>
              <a:rPr lang="en-US" dirty="0"/>
              <a:t>34.290</a:t>
            </a:r>
          </a:p>
        </p:txBody>
      </p:sp>
    </p:spTree>
    <p:extLst>
      <p:ext uri="{BB962C8B-B14F-4D97-AF65-F5344CB8AC3E}">
        <p14:creationId xmlns:p14="http://schemas.microsoft.com/office/powerpoint/2010/main" val="408661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3FBF-211B-1681-1518-1244DB65B7A0}"/>
              </a:ext>
            </a:extLst>
          </p:cNvPr>
          <p:cNvSpPr txBox="1"/>
          <p:nvPr/>
        </p:nvSpPr>
        <p:spPr>
          <a:xfrm>
            <a:off x="1849294" y="164935"/>
            <a:ext cx="53863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Budget: </a:t>
            </a:r>
            <a:r>
              <a:rPr lang="en-US" sz="3200" b="1" dirty="0" err="1"/>
              <a:t>necessità</a:t>
            </a:r>
            <a:r>
              <a:rPr lang="en-US" sz="3200" b="1" dirty="0"/>
              <a:t> future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58CDE5-D2F2-F21E-E28E-29E5CBD4C61B}"/>
              </a:ext>
            </a:extLst>
          </p:cNvPr>
          <p:cNvSpPr/>
          <p:nvPr/>
        </p:nvSpPr>
        <p:spPr>
          <a:xfrm>
            <a:off x="8660131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2EFDA0-0E57-3981-AA45-8FAE487271C9}"/>
              </a:ext>
            </a:extLst>
          </p:cNvPr>
          <p:cNvSpPr txBox="1"/>
          <p:nvPr/>
        </p:nvSpPr>
        <p:spPr>
          <a:xfrm rot="5400000">
            <a:off x="5878143" y="1654396"/>
            <a:ext cx="99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PLS  1000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6E78C-B80B-999E-9ACF-9F4CD72E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" y="159573"/>
            <a:ext cx="1302396" cy="6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649B57-5BDE-7098-AD66-AE7F592D6168}"/>
              </a:ext>
            </a:extLst>
          </p:cNvPr>
          <p:cNvSpPr/>
          <p:nvPr/>
        </p:nvSpPr>
        <p:spPr>
          <a:xfrm>
            <a:off x="69085" y="6452087"/>
            <a:ext cx="9010633" cy="36933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n-US" dirty="0"/>
              <a:t>CC3M - LNGS 5-6 </a:t>
            </a:r>
            <a:r>
              <a:rPr lang="en-US" dirty="0" err="1"/>
              <a:t>giugno</a:t>
            </a:r>
            <a:r>
              <a:rPr lang="en-US" dirty="0"/>
              <a:t>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E313AD-D186-7BAE-3C73-D9A4A11DEDE3}"/>
              </a:ext>
            </a:extLst>
          </p:cNvPr>
          <p:cNvSpPr/>
          <p:nvPr/>
        </p:nvSpPr>
        <p:spPr>
          <a:xfrm>
            <a:off x="8685889" y="64332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EAED3E-B01C-1A05-21D1-841B045B46CC}"/>
              </a:ext>
            </a:extLst>
          </p:cNvPr>
          <p:cNvSpPr txBox="1"/>
          <p:nvPr/>
        </p:nvSpPr>
        <p:spPr>
          <a:xfrm>
            <a:off x="426893" y="1851405"/>
            <a:ext cx="389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Avanzo in sigla Masterclass: 1272€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30E06A-DA5D-A577-C046-9961D00244EA}"/>
              </a:ext>
            </a:extLst>
          </p:cNvPr>
          <p:cNvSpPr txBox="1"/>
          <p:nvPr/>
        </p:nvSpPr>
        <p:spPr>
          <a:xfrm>
            <a:off x="426893" y="2474684"/>
            <a:ext cx="7604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Preventivo sito</a:t>
            </a:r>
            <a:r>
              <a:rPr lang="it-IT" sz="2000" b="1" dirty="0">
                <a:solidFill>
                  <a:schemeClr val="tx2"/>
                </a:solidFill>
                <a:sym typeface="Wingdings" pitchFamily="2" charset="2"/>
              </a:rPr>
              <a:t>: 1450€ + 1850€ per programmatore pag. registrazione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021514-023B-00F5-11E7-3D3FB8DDFED6}"/>
              </a:ext>
            </a:extLst>
          </p:cNvPr>
          <p:cNvSpPr txBox="1"/>
          <p:nvPr/>
        </p:nvSpPr>
        <p:spPr>
          <a:xfrm>
            <a:off x="128519" y="4103936"/>
            <a:ext cx="874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Quindi servirà fare storni dalle altre strutture a PD e un eventuale finanziamento.</a:t>
            </a:r>
          </a:p>
        </p:txBody>
      </p:sp>
    </p:spTree>
    <p:extLst>
      <p:ext uri="{BB962C8B-B14F-4D97-AF65-F5344CB8AC3E}">
        <p14:creationId xmlns:p14="http://schemas.microsoft.com/office/powerpoint/2010/main" val="744314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994</Words>
  <Application>Microsoft Macintosh PowerPoint</Application>
  <PresentationFormat>Presentazione su schermo (4:3)</PresentationFormat>
  <Paragraphs>318</Paragraphs>
  <Slides>14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 Narrow</vt:lpstr>
      <vt:lpstr>Arial</vt:lpstr>
      <vt:lpstr>Calibri</vt:lpstr>
      <vt:lpstr>Times New Roman</vt:lpstr>
      <vt:lpstr>Wingdings</vt:lpstr>
      <vt:lpstr>Tema di Office</vt:lpstr>
      <vt:lpstr>Catia Peduto (Uff. Comunicazione), Ezio Torassa (PD)</vt:lpstr>
      <vt:lpstr>Presentazione standard di PowerPoint</vt:lpstr>
      <vt:lpstr>Statistics for IMC24 (numbers from 2023 in brackets)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Ezio Torassa</dc:creator>
  <cp:lastModifiedBy>Catia Peduto</cp:lastModifiedBy>
  <cp:revision>216</cp:revision>
  <cp:lastPrinted>2024-05-03T10:35:40Z</cp:lastPrinted>
  <dcterms:created xsi:type="dcterms:W3CDTF">2020-09-17T16:13:55Z</dcterms:created>
  <dcterms:modified xsi:type="dcterms:W3CDTF">2024-06-05T12:17:47Z</dcterms:modified>
</cp:coreProperties>
</file>