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57" r:id="rId3"/>
    <p:sldId id="360" r:id="rId4"/>
    <p:sldId id="269" r:id="rId5"/>
    <p:sldId id="271" r:id="rId6"/>
    <p:sldId id="277" r:id="rId7"/>
    <p:sldId id="358" r:id="rId8"/>
    <p:sldId id="257" r:id="rId9"/>
    <p:sldId id="258" r:id="rId10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Stile chiaro 2 - Colore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Nessuno stile, nessuna grigli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94654"/>
  </p:normalViewPr>
  <p:slideViewPr>
    <p:cSldViewPr>
      <p:cViewPr varScale="1">
        <p:scale>
          <a:sx n="145" d="100"/>
          <a:sy n="145" d="100"/>
        </p:scale>
        <p:origin x="63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09769D3-03B8-0D04-286F-583B0246FCA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55FF49F-1B7E-F25C-6D04-802C804B5109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39970C4-82E2-2044-B3A9-DB3BA659CA06}" type="datetimeFigureOut">
              <a:rPr lang="en-US"/>
              <a:pPr>
                <a:defRPr/>
              </a:pPr>
              <a:t>6/4/24</a:t>
            </a:fld>
            <a:endParaRPr lang="en-US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3E623638-60E9-40E4-DCF8-CAC5AF8A38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4CFC9815-42B9-C32E-F250-B6A99B3B8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en-US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2192425-0223-1F12-6118-4A02C159C7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78EC2A8-14E4-2BEA-68A0-FDDD44C002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1B4CCF-5813-E046-A97E-314D91AAF50C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1D61C4E-A42F-1613-C4BE-6F237B21A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31F7400-DE68-AA03-0091-04FD7C792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A07405-4F7C-F012-CF5C-EB927A3BC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37A22-C479-7649-A252-87D1B45A4EC3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59397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986BCEC-BC78-5B68-84D3-F8012EEF4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E0BBDA-0ACA-6B47-930C-4C24EC937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10619A8-87C3-2388-BEB5-64D4801BD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FDF0B-D78D-EB47-BDE3-B76297AA0062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750505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C252455-6B5E-1230-8637-E13477171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9FE4953-125C-2B68-9DA6-AA9AF378E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1732B6-E61D-703C-916F-E0FFC115C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8EDAF-5928-C849-8959-060009754CE4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2790167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C5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46485" y="1265783"/>
            <a:ext cx="8251031" cy="3562945"/>
          </a:xfrm>
          <a:prstGeom prst="rect">
            <a:avLst/>
          </a:prstGeom>
        </p:spPr>
        <p:txBody>
          <a:bodyPr/>
          <a:lstStyle>
            <a:lvl1pPr marL="0" indent="0" defTabSz="220991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1582" spc="-15">
                <a:solidFill>
                  <a:srgbClr val="000000"/>
                </a:solidFill>
              </a:defRPr>
            </a:lvl1pPr>
            <a:lvl2pPr marL="0" indent="241082" defTabSz="220991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1582" spc="-15">
                <a:solidFill>
                  <a:srgbClr val="000000"/>
                </a:solidFill>
              </a:defRPr>
            </a:lvl2pPr>
            <a:lvl3pPr marL="0" indent="482163" defTabSz="220991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1582" spc="-15">
                <a:solidFill>
                  <a:srgbClr val="000000"/>
                </a:solidFill>
              </a:defRPr>
            </a:lvl3pPr>
            <a:lvl4pPr marL="0" indent="723245" defTabSz="220991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1582" spc="-15">
                <a:solidFill>
                  <a:srgbClr val="000000"/>
                </a:solidFill>
              </a:defRPr>
            </a:lvl4pPr>
            <a:lvl5pPr marL="0" indent="964326" defTabSz="220991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1582" spc="-15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9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165046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446484" y="1513582"/>
            <a:ext cx="3152180" cy="1000237"/>
          </a:xfrm>
          <a:prstGeom prst="rect">
            <a:avLst/>
          </a:prstGeom>
        </p:spPr>
        <p:txBody>
          <a:bodyPr/>
          <a:lstStyle>
            <a:lvl1pPr>
              <a:defRPr sz="3375" spc="-34"/>
            </a:lvl1pPr>
          </a:lstStyle>
          <a:p>
            <a:r>
              <a:t>Slide Title</a:t>
            </a:r>
          </a:p>
        </p:txBody>
      </p:sp>
      <p:sp>
        <p:nvSpPr>
          <p:cNvPr id="6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46484" y="1218902"/>
            <a:ext cx="3152180" cy="25315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1055" b="0" cap="all">
                <a:solidFill>
                  <a:srgbClr val="00BFF3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446484" y="2518172"/>
            <a:ext cx="3152180" cy="2223492"/>
          </a:xfrm>
          <a:prstGeom prst="rect">
            <a:avLst/>
          </a:prstGeom>
        </p:spPr>
        <p:txBody>
          <a:bodyPr/>
          <a:lstStyle/>
          <a:p>
            <a:r>
              <a:t>Slide bullet text 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3" name="Rectangle"/>
          <p:cNvSpPr/>
          <p:nvPr/>
        </p:nvSpPr>
        <p:spPr>
          <a:xfrm>
            <a:off x="4045149" y="0"/>
            <a:ext cx="5107781" cy="51435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26789" tIns="26789" rIns="26789" bIns="26789" anchor="ctr"/>
          <a:lstStyle/>
          <a:p>
            <a:pPr defTabSz="435286">
              <a:lnSpc>
                <a:spcPct val="120000"/>
              </a:lnSpc>
              <a:defRPr sz="2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 sz="1055"/>
          </a:p>
        </p:txBody>
      </p:sp>
      <p:sp>
        <p:nvSpPr>
          <p:cNvPr id="64" name="Partial view of a building exterior painted yellow with blue window shutters and a curtained doorway"/>
          <p:cNvSpPr>
            <a:spLocks noGrp="1"/>
          </p:cNvSpPr>
          <p:nvPr>
            <p:ph type="pic" idx="22"/>
          </p:nvPr>
        </p:nvSpPr>
        <p:spPr>
          <a:xfrm>
            <a:off x="3643312" y="0"/>
            <a:ext cx="9920883" cy="495191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83794" y="4955977"/>
            <a:ext cx="184631" cy="14734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70203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C5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410766" y="1322583"/>
            <a:ext cx="8313539" cy="2398930"/>
          </a:xfrm>
          <a:prstGeom prst="rect">
            <a:avLst/>
          </a:prstGeom>
        </p:spPr>
        <p:txBody>
          <a:bodyPr anchor="b"/>
          <a:lstStyle>
            <a:lvl1pPr marL="0" indent="0" algn="ctr" defTabSz="220991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16874" b="0" cap="all" spc="-168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1pPr>
            <a:lvl2pPr marL="0" indent="241082" algn="ctr" defTabSz="220991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16874" b="0" cap="all" spc="-168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2pPr>
            <a:lvl3pPr marL="0" indent="482163" algn="ctr" defTabSz="220991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16874" b="0" cap="all" spc="-168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3pPr>
            <a:lvl4pPr marL="0" indent="723245" algn="ctr" defTabSz="220991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16874" b="0" cap="all" spc="-168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4pPr>
            <a:lvl5pPr marL="0" indent="964326" algn="ctr" defTabSz="220991">
              <a:lnSpc>
                <a:spcPct val="60000"/>
              </a:lnSpc>
              <a:spcBef>
                <a:spcPts val="0"/>
              </a:spcBef>
              <a:buClrTx/>
              <a:buSzTx/>
              <a:buNone/>
              <a:defRPr sz="16874" b="0" cap="all" spc="-168">
                <a:solidFill>
                  <a:srgbClr val="FFFFFF"/>
                </a:solidFill>
                <a:latin typeface="+mn-lt"/>
                <a:ea typeface="+mn-ea"/>
                <a:cs typeface="+mn-cs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6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10766" y="3616523"/>
            <a:ext cx="8313539" cy="247799"/>
          </a:xfrm>
          <a:prstGeom prst="rect">
            <a:avLst/>
          </a:prstGeom>
        </p:spPr>
        <p:txBody>
          <a:bodyPr/>
          <a:lstStyle>
            <a:lvl1pPr marL="0" indent="0" algn="ctr" defTabSz="219057">
              <a:lnSpc>
                <a:spcPct val="150000"/>
              </a:lnSpc>
              <a:spcBef>
                <a:spcPts val="0"/>
              </a:spcBef>
              <a:buClrTx/>
              <a:buSzTx/>
              <a:buNone/>
              <a:defRPr sz="1266" b="0" cap="all" spc="-13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211474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EEEF3B-2CEF-01DA-AC80-C7C5A82C3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3DA49D6-E8C2-95F9-10D3-EF99FD2D6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D39813-426C-E6A8-66C8-7D73702E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BAAD03-CBE9-BF40-BF3A-54B34CD84C4D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812321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5274BE-9FA3-A6E1-406E-1F61AC3D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4287385-FFE0-DA89-FFA7-EDAF1E487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7AB5284-73ED-9DEC-611A-617ACA6CC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04C61F-68B1-AD41-A889-A00DF7DD8807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112586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DA74CCBE-9D96-E642-6A56-30B177911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049116BC-DBEF-5ED2-5CA8-A86525C1F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ED2534E4-41E9-2573-DEFB-F5150CA03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239E36-C257-0A4C-B99C-E6141E16EFC8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1286449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3">
            <a:extLst>
              <a:ext uri="{FF2B5EF4-FFF2-40B4-BE49-F238E27FC236}">
                <a16:creationId xmlns:a16="http://schemas.microsoft.com/office/drawing/2014/main" id="{A2F95CBB-21A5-E2A8-94D0-A8BD8D4683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id="{6532F5A9-0094-7232-CA49-9252DB34F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9" name="Segnaposto numero diapositiva 5">
            <a:extLst>
              <a:ext uri="{FF2B5EF4-FFF2-40B4-BE49-F238E27FC236}">
                <a16:creationId xmlns:a16="http://schemas.microsoft.com/office/drawing/2014/main" id="{1E452C8D-E3FF-B7EF-78EF-7FB3CC809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DD284C-045B-9844-B071-5DDB53B80532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653706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4914DD69-2DE6-CF05-CE3C-E9B80E0DC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C09FD74C-54CE-FF64-2C18-D52B00D4C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5" name="Segnaposto numero diapositiva 5">
            <a:extLst>
              <a:ext uri="{FF2B5EF4-FFF2-40B4-BE49-F238E27FC236}">
                <a16:creationId xmlns:a16="http://schemas.microsoft.com/office/drawing/2014/main" id="{A979D956-2B99-57FD-7B91-DBCA5FFBC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E1B7E-F1B4-854A-AEC4-BD3B88EEE897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918287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BC3EE152-2739-B677-5777-1CEDA882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02B32647-5D98-F72B-2EF5-1834E16B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9929FC4E-836E-47C8-0032-B0479F2E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20338E-4F04-3246-AAFF-B3BB52C3ECE6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07164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2B8D8998-503E-7081-CC3E-FCC9E3D68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B9003D0C-58E9-C347-1280-D91F3A4C2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E407CBB4-63EB-D11A-D1E4-D7D0ABF58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F14392-1D1D-FC45-AD28-CF5D951EEC0C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3754087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  <a:endParaRPr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3">
            <a:extLst>
              <a:ext uri="{FF2B5EF4-FFF2-40B4-BE49-F238E27FC236}">
                <a16:creationId xmlns:a16="http://schemas.microsoft.com/office/drawing/2014/main" id="{617D8714-BD1F-DB73-7B94-80BC42F1B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id="{60B5FAE1-65E0-FC7B-EB67-4DA8D939D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42CC12F3-4F17-B52A-C3AD-88A9FDE5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161F5D-EDD2-FD4F-B7B7-878B9408D096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  <p:extLst>
      <p:ext uri="{BB962C8B-B14F-4D97-AF65-F5344CB8AC3E}">
        <p14:creationId xmlns:p14="http://schemas.microsoft.com/office/powerpoint/2010/main" val="4050894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>
            <a:extLst>
              <a:ext uri="{FF2B5EF4-FFF2-40B4-BE49-F238E27FC236}">
                <a16:creationId xmlns:a16="http://schemas.microsoft.com/office/drawing/2014/main" id="{254696F2-C1EC-2724-C930-DBACDB6BC6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lo stile del titolo</a:t>
            </a:r>
            <a:endParaRPr lang="en-US" altLang="en-US"/>
          </a:p>
        </p:txBody>
      </p:sp>
      <p:sp>
        <p:nvSpPr>
          <p:cNvPr id="1027" name="Segnaposto testo 2">
            <a:extLst>
              <a:ext uri="{FF2B5EF4-FFF2-40B4-BE49-F238E27FC236}">
                <a16:creationId xmlns:a16="http://schemas.microsoft.com/office/drawing/2014/main" id="{1B54D6AB-072C-ED7D-72FE-AF5F1FB9DB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en-US"/>
              <a:t>Fare clic per modificare stili del testo dello schema</a:t>
            </a:r>
          </a:p>
          <a:p>
            <a:pPr lvl="1"/>
            <a:r>
              <a:rPr lang="it-IT" altLang="en-US"/>
              <a:t>Secondo livello</a:t>
            </a:r>
          </a:p>
          <a:p>
            <a:pPr lvl="2"/>
            <a:r>
              <a:rPr lang="it-IT" altLang="en-US"/>
              <a:t>Terzo livello</a:t>
            </a:r>
          </a:p>
          <a:p>
            <a:pPr lvl="3"/>
            <a:r>
              <a:rPr lang="it-IT" altLang="en-US"/>
              <a:t>Quarto livello</a:t>
            </a:r>
          </a:p>
          <a:p>
            <a:pPr lvl="4"/>
            <a:r>
              <a:rPr lang="it-IT" altLang="en-US"/>
              <a:t>Quinto livello</a:t>
            </a:r>
            <a:endParaRPr lang="en-US" alt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967BFBE-EC2B-5EAA-6D63-07A33C7A6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it-IT"/>
              <a:t>23-24-25 gennaio 2024</a:t>
            </a:r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C5802F-41F8-062D-28FB-4C2859EB1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Riunione CC3M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BC73DDA-8BBC-53F9-B7EE-53CA1057C7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FB4186E5-83C0-9C45-8354-80E0F38C2FEC}" type="slidenum">
              <a:rPr lang="en-US" altLang="it-IT"/>
              <a:pPr>
                <a:defRPr/>
              </a:pPr>
              <a:t>‹#›</a:t>
            </a:fld>
            <a:endParaRPr lang="en-US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1.wdp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scienzamigrante.unito.it/" TargetMode="External"/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www.facebook.com/scienzamigrante" TargetMode="External"/><Relationship Id="rId4" Type="http://schemas.openxmlformats.org/officeDocument/2006/relationships/hyperlink" Target="https://www.instagram.com/scienzamigrant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7" Type="http://schemas.openxmlformats.org/officeDocument/2006/relationships/image" Target="../media/image21.tif"/><Relationship Id="rId2" Type="http://schemas.openxmlformats.org/officeDocument/2006/relationships/image" Target="../media/image16.t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tif"/><Relationship Id="rId5" Type="http://schemas.openxmlformats.org/officeDocument/2006/relationships/image" Target="../media/image19.tif"/><Relationship Id="rId4" Type="http://schemas.openxmlformats.org/officeDocument/2006/relationships/image" Target="../media/image18.t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"/><Relationship Id="rId3" Type="http://schemas.openxmlformats.org/officeDocument/2006/relationships/hyperlink" Target="https://www.raiplaysound.it/audio/2023/01/Caterpillar-del-20012023-428ac3e8-e2f0-4361-a659-677671662776.html" TargetMode="External"/><Relationship Id="rId7" Type="http://schemas.openxmlformats.org/officeDocument/2006/relationships/image" Target="../media/image24.tif"/><Relationship Id="rId2" Type="http://schemas.openxmlformats.org/officeDocument/2006/relationships/hyperlink" Target="https://youtu.be/_cdkdeV9KDs" TargetMode="Externa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tif"/><Relationship Id="rId5" Type="http://schemas.openxmlformats.org/officeDocument/2006/relationships/image" Target="../media/image22.tif"/><Relationship Id="rId4" Type="http://schemas.openxmlformats.org/officeDocument/2006/relationships/hyperlink" Target="https://frida.unito.it/wn_pages/podcast.php/May2023/1_prof-fantastici-e-dove-trovarli/" TargetMode="External"/><Relationship Id="rId9" Type="http://schemas.openxmlformats.org/officeDocument/2006/relationships/image" Target="../media/image26.t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CasellaDiTesto 7">
            <a:extLst>
              <a:ext uri="{FF2B5EF4-FFF2-40B4-BE49-F238E27FC236}">
                <a16:creationId xmlns:a16="http://schemas.microsoft.com/office/drawing/2014/main" id="{74A7BB7B-93A3-E54D-C1CF-DF01DD93B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3" y="3998913"/>
            <a:ext cx="9144000" cy="7080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it-IT" altLang="en-US" sz="2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Attività locali  di 3M a Torino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altLang="en-US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Piergiorgio</a:t>
            </a:r>
            <a:r>
              <a:rPr lang="en-US" altLang="en-US" sz="16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en-US" sz="1600" b="1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Cerello</a:t>
            </a:r>
            <a:endParaRPr lang="en-US" altLang="en-US" sz="16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26626" name="Segnaposto numero diapositiva 7">
            <a:extLst>
              <a:ext uri="{FF2B5EF4-FFF2-40B4-BE49-F238E27FC236}">
                <a16:creationId xmlns:a16="http://schemas.microsoft.com/office/drawing/2014/main" id="{A656D2B6-AFB1-B46B-9645-AE7725B1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6FEC95-4E4C-3C44-AA58-DA24251B7780}" type="slidenum">
              <a:rPr lang="en-US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it-IT" sz="1200">
              <a:solidFill>
                <a:srgbClr val="898989"/>
              </a:solidFill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13F132B-80F5-FC79-FFB1-6F9D4EB523C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5-6 giugno 2024</a:t>
            </a: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390774-1B61-2BFF-D40A-4CB19737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Riunione</a:t>
            </a:r>
            <a:r>
              <a:rPr lang="en-US" dirty="0"/>
              <a:t> CC3M</a:t>
            </a:r>
          </a:p>
        </p:txBody>
      </p:sp>
      <p:pic>
        <p:nvPicPr>
          <p:cNvPr id="26629" name="Picture 4">
            <a:extLst>
              <a:ext uri="{FF2B5EF4-FFF2-40B4-BE49-F238E27FC236}">
                <a16:creationId xmlns:a16="http://schemas.microsoft.com/office/drawing/2014/main" id="{0233681B-93B4-4CFC-715F-0CE58BF1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5">
            <a:extLst>
              <a:ext uri="{FF2B5EF4-FFF2-40B4-BE49-F238E27FC236}">
                <a16:creationId xmlns:a16="http://schemas.microsoft.com/office/drawing/2014/main" id="{640F8294-5A58-026B-2762-3315768C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1076987"/>
            <a:ext cx="498085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IT" altLang="en-IT" sz="2000" dirty="0">
                <a:latin typeface="Frutiger 55 Roman" panose="020B0500000000000000" pitchFamily="34" charset="0"/>
              </a:rPr>
              <a:t>Salone del libro (&amp; premiazione Asimov)</a:t>
            </a:r>
          </a:p>
          <a:p>
            <a:r>
              <a:rPr lang="en-IT" altLang="en-IT" sz="2000" dirty="0">
                <a:latin typeface="Frutiger 55 Roman" panose="020B0500000000000000" pitchFamily="34" charset="0"/>
              </a:rPr>
              <a:t>Mostra Art&amp;Science</a:t>
            </a:r>
          </a:p>
          <a:p>
            <a:r>
              <a:rPr lang="en-IT" altLang="en-IT" sz="2000" dirty="0">
                <a:latin typeface="Frutiger 55 Roman" panose="020B0500000000000000" pitchFamily="34" charset="0"/>
              </a:rPr>
              <a:t>Pint of Science</a:t>
            </a:r>
          </a:p>
          <a:p>
            <a:r>
              <a:rPr lang="en-IT" altLang="en-IT" sz="2000" dirty="0">
                <a:latin typeface="Frutiger 55 Roman" panose="020B0500000000000000" pitchFamily="34" charset="0"/>
              </a:rPr>
              <a:t>Premio GiovediScienza</a:t>
            </a:r>
          </a:p>
          <a:p>
            <a:endParaRPr lang="en-IT" altLang="en-IT" sz="2000" dirty="0">
              <a:latin typeface="Frutiger 55 Roman" panose="020B0500000000000000" pitchFamily="34" charset="0"/>
            </a:endParaRPr>
          </a:p>
          <a:p>
            <a:r>
              <a:rPr lang="en-IT" altLang="en-IT" sz="2000" dirty="0">
                <a:latin typeface="Frutiger 55 Roman" panose="020B0500000000000000" pitchFamily="34" charset="0"/>
              </a:rPr>
              <a:t>La Forza nascosta</a:t>
            </a:r>
          </a:p>
          <a:p>
            <a:endParaRPr lang="en-GB" altLang="en-IT" sz="2000" dirty="0">
              <a:latin typeface="Frutiger 55 Roman" panose="020B0500000000000000" pitchFamily="34" charset="0"/>
            </a:endParaRPr>
          </a:p>
          <a:p>
            <a:r>
              <a:rPr lang="en-GB" altLang="en-IT" sz="2000" dirty="0">
                <a:latin typeface="Frutiger 55 Roman" panose="020B0500000000000000" pitchFamily="34" charset="0"/>
              </a:rPr>
              <a:t>P</a:t>
            </a:r>
            <a:r>
              <a:rPr lang="en-IT" altLang="en-IT" sz="2000" dirty="0">
                <a:latin typeface="Frutiger 55 Roman" panose="020B0500000000000000" pitchFamily="34" charset="0"/>
              </a:rPr>
              <a:t>rogetto maSTEM</a:t>
            </a:r>
          </a:p>
          <a:p>
            <a:r>
              <a:rPr lang="en-IT" altLang="en-IT" sz="2000" dirty="0">
                <a:latin typeface="Frutiger 55 Roman" panose="020B0500000000000000" pitchFamily="34" charset="0"/>
              </a:rPr>
              <a:t>Progetto “Scienza migrante”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numero diapositiva 7">
            <a:extLst>
              <a:ext uri="{FF2B5EF4-FFF2-40B4-BE49-F238E27FC236}">
                <a16:creationId xmlns:a16="http://schemas.microsoft.com/office/drawing/2014/main" id="{A656D2B6-AFB1-B46B-9645-AE7725B1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6FEC95-4E4C-3C44-AA58-DA24251B7780}" type="slidenum">
              <a:rPr lang="en-US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en-US" altLang="it-IT" sz="1200">
              <a:solidFill>
                <a:srgbClr val="898989"/>
              </a:solidFill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13F132B-80F5-FC79-FFB1-6F9D4EB523C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5-6 giugno 2024</a:t>
            </a: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390774-1B61-2BFF-D40A-4CB19737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Riunione</a:t>
            </a:r>
            <a:r>
              <a:rPr lang="en-US" dirty="0"/>
              <a:t> CC3M</a:t>
            </a:r>
          </a:p>
        </p:txBody>
      </p:sp>
      <p:pic>
        <p:nvPicPr>
          <p:cNvPr id="26629" name="Picture 4">
            <a:extLst>
              <a:ext uri="{FF2B5EF4-FFF2-40B4-BE49-F238E27FC236}">
                <a16:creationId xmlns:a16="http://schemas.microsoft.com/office/drawing/2014/main" id="{0233681B-93B4-4CFC-715F-0CE58BF1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87BC9F23-4867-E612-E2D7-1A1A474D82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02" y="1565276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T"/>
          </a:p>
        </p:txBody>
      </p:sp>
      <p:pic>
        <p:nvPicPr>
          <p:cNvPr id="57345" name="Picture 1" descr="A blue and pink advertisement with text&#10;&#10;Description automatically generated">
            <a:extLst>
              <a:ext uri="{FF2B5EF4-FFF2-40B4-BE49-F238E27FC236}">
                <a16:creationId xmlns:a16="http://schemas.microsoft.com/office/drawing/2014/main" id="{106B8D3D-9CEC-FAC2-696F-5BEE55FA3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263650"/>
            <a:ext cx="3771900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906651F-9872-7A9B-BD83-1F068D35C2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682420"/>
            <a:ext cx="7754495" cy="200054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IT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Struttura proponente: Sezione INFN di TORINO</a:t>
            </a:r>
            <a:endParaRPr kumimoji="0" lang="en-US" altLang="en-IT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IT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Proponenti: Anna Ceresole, Nora De Marco, Simonetta Marcello e Nadia Pastrone</a:t>
            </a:r>
            <a:endParaRPr kumimoji="0" lang="en-US" altLang="en-IT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IT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Altre sedi coinvolte: Bari, Lecce</a:t>
            </a:r>
            <a:endParaRPr kumimoji="0" lang="en-US" altLang="en-IT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en-IT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Attivit</a:t>
            </a:r>
            <a:r>
              <a:rPr kumimoji="0" lang="it-IT" altLang="en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</a:t>
            </a:r>
            <a:r>
              <a:rPr kumimoji="0" lang="it-IT" altLang="en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previste:</a:t>
            </a:r>
            <a:endParaRPr kumimoji="0" lang="en-US" altLang="en-IT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1) Tour pugliese con 3 eventi Bari-Lecce-Taranto, 3-12 Febbraio 2025, </a:t>
            </a:r>
            <a:endParaRPr kumimoji="0" lang="en-US" altLang="en-IT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Budget: 15000--17500 euro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IT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en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2) Giornata di brainstorming  e raccolta di interesse su Scienza e Teatro a Torino, Primavera 2025,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en-IT" sz="1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 </a:t>
            </a:r>
            <a:r>
              <a:rPr kumimoji="0" lang="it-IT" altLang="en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con membri CC3M e 2 ospiti internazionali :</a:t>
            </a:r>
            <a:endParaRPr kumimoji="0" lang="it-IT" altLang="en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237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egnaposto numero diapositiva 7">
            <a:extLst>
              <a:ext uri="{FF2B5EF4-FFF2-40B4-BE49-F238E27FC236}">
                <a16:creationId xmlns:a16="http://schemas.microsoft.com/office/drawing/2014/main" id="{A656D2B6-AFB1-B46B-9645-AE7725B1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56FEC95-4E4C-3C44-AA58-DA24251B7780}" type="slidenum">
              <a:rPr lang="en-US" altLang="it-IT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en-US" altLang="it-IT" sz="1200">
              <a:solidFill>
                <a:srgbClr val="898989"/>
              </a:solidFill>
            </a:endParaRP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13F132B-80F5-FC79-FFB1-6F9D4EB523C0}"/>
              </a:ext>
            </a:extLst>
          </p:cNvPr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it-IT" dirty="0"/>
              <a:t>5-6 giugno 2024</a:t>
            </a:r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8390774-1B61-2BFF-D40A-4CB197373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err="1"/>
              <a:t>Riunione</a:t>
            </a:r>
            <a:r>
              <a:rPr lang="en-US" dirty="0"/>
              <a:t> CC3M</a:t>
            </a:r>
          </a:p>
        </p:txBody>
      </p:sp>
      <p:pic>
        <p:nvPicPr>
          <p:cNvPr id="26629" name="Picture 4">
            <a:extLst>
              <a:ext uri="{FF2B5EF4-FFF2-40B4-BE49-F238E27FC236}">
                <a16:creationId xmlns:a16="http://schemas.microsoft.com/office/drawing/2014/main" id="{0233681B-93B4-4CFC-715F-0CE58BF1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9800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5">
            <a:extLst>
              <a:ext uri="{FF2B5EF4-FFF2-40B4-BE49-F238E27FC236}">
                <a16:creationId xmlns:a16="http://schemas.microsoft.com/office/drawing/2014/main" id="{640F8294-5A58-026B-2762-3315768C3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9284" y="2218116"/>
            <a:ext cx="74254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en-IT" altLang="en-IT" sz="2400" dirty="0">
                <a:latin typeface="Frutiger 55 Roman" panose="020B0500000000000000" pitchFamily="34" charset="0"/>
              </a:rPr>
              <a:t>Progetti di Ateneo, collaborazione INFN</a:t>
            </a:r>
          </a:p>
          <a:p>
            <a:endParaRPr lang="en-GB" altLang="en-IT" sz="2400" dirty="0">
              <a:latin typeface="Frutiger 55 Roman" panose="020B0500000000000000" pitchFamily="34" charset="0"/>
            </a:endParaRPr>
          </a:p>
          <a:p>
            <a:r>
              <a:rPr lang="en-GB" altLang="en-IT" sz="2400" dirty="0">
                <a:latin typeface="Frutiger 55 Roman" panose="020B0500000000000000" pitchFamily="34" charset="0"/>
              </a:rPr>
              <a:t>-</a:t>
            </a:r>
            <a:r>
              <a:rPr lang="en-IT" altLang="en-IT" sz="2400" dirty="0">
                <a:latin typeface="Frutiger 55 Roman" panose="020B0500000000000000" pitchFamily="34" charset="0"/>
              </a:rPr>
              <a:t> maSTEM game (A. Vignati)</a:t>
            </a:r>
          </a:p>
          <a:p>
            <a:r>
              <a:rPr lang="en-IT" altLang="en-IT" sz="2400" dirty="0">
                <a:latin typeface="Frutiger 55 Roman" panose="020B0500000000000000" pitchFamily="34" charset="0"/>
              </a:rPr>
              <a:t>- Scienza migrante 2.0 (M. Chiosso, C. Oppedisano)</a:t>
            </a:r>
          </a:p>
        </p:txBody>
      </p:sp>
    </p:spTree>
    <p:extLst>
      <p:ext uri="{BB962C8B-B14F-4D97-AF65-F5344CB8AC3E}">
        <p14:creationId xmlns:p14="http://schemas.microsoft.com/office/powerpoint/2010/main" val="971000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E72D5514-AF55-65A8-CAAB-5A86392D22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6" t="43173" r="2930" b="6587"/>
          <a:stretch/>
        </p:blipFill>
        <p:spPr bwMode="auto">
          <a:xfrm rot="16200000">
            <a:off x="4032396" y="385212"/>
            <a:ext cx="2174062" cy="2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B8CB204D-A2CF-28DF-41F9-0E888BDE7F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09" r="46188" b="6257"/>
          <a:stretch/>
        </p:blipFill>
        <p:spPr bwMode="auto">
          <a:xfrm>
            <a:off x="2116780" y="2577944"/>
            <a:ext cx="3002927" cy="23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BD08356E-D6B6-89FC-5D03-A615EB7B8D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53334" b="47215"/>
          <a:stretch/>
        </p:blipFill>
        <p:spPr bwMode="auto">
          <a:xfrm rot="10800000">
            <a:off x="4084971" y="2034776"/>
            <a:ext cx="2646011" cy="29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o 13">
            <a:extLst>
              <a:ext uri="{FF2B5EF4-FFF2-40B4-BE49-F238E27FC236}">
                <a16:creationId xmlns:a16="http://schemas.microsoft.com/office/drawing/2014/main" id="{42D091E3-9D01-0971-B632-9747A7773179}"/>
              </a:ext>
            </a:extLst>
          </p:cNvPr>
          <p:cNvGrpSpPr/>
          <p:nvPr/>
        </p:nvGrpSpPr>
        <p:grpSpPr>
          <a:xfrm>
            <a:off x="1944369" y="433691"/>
            <a:ext cx="2646011" cy="2941130"/>
            <a:chOff x="2510141" y="598810"/>
            <a:chExt cx="3528015" cy="3921506"/>
          </a:xfrm>
        </p:grpSpPr>
        <p:pic>
          <p:nvPicPr>
            <p:cNvPr id="11" name="Picture 2" descr="Racial Justice Resources - Puzzle Pieces That Fit Together Clipart  (#1960458) - PinClipart">
              <a:extLst>
                <a:ext uri="{FF2B5EF4-FFF2-40B4-BE49-F238E27FC236}">
                  <a16:creationId xmlns:a16="http://schemas.microsoft.com/office/drawing/2014/main" id="{96F00FFC-FC56-FF0A-2189-6371E68BD4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957" b="90652" l="4773" r="94432">
                          <a14:foregroundMark x1="16818" y1="24348" x2="19318" y2="14783"/>
                          <a14:foregroundMark x1="8068" y1="7391" x2="30227" y2="13478"/>
                          <a14:foregroundMark x1="30227" y1="13478" x2="14091" y2="29348"/>
                          <a14:foregroundMark x1="14091" y1="29348" x2="30341" y2="35761"/>
                          <a14:foregroundMark x1="30341" y1="35761" x2="35455" y2="36087"/>
                          <a14:foregroundMark x1="5795" y1="7065" x2="12273" y2="35109"/>
                          <a14:foregroundMark x1="12273" y1="35109" x2="29432" y2="35326"/>
                          <a14:foregroundMark x1="29432" y1="35326" x2="38068" y2="30761"/>
                          <a14:foregroundMark x1="19659" y1="7717" x2="37727" y2="10543"/>
                          <a14:foregroundMark x1="37727" y1="10543" x2="30682" y2="15978"/>
                          <a14:foregroundMark x1="23523" y1="42174" x2="23295" y2="45870"/>
                          <a14:foregroundMark x1="12273" y1="60109" x2="13864" y2="82174"/>
                          <a14:foregroundMark x1="13864" y1="82174" x2="31932" y2="71630"/>
                          <a14:foregroundMark x1="31932" y1="71630" x2="33295" y2="58913"/>
                          <a14:foregroundMark x1="49659" y1="73696" x2="4886" y2="74565"/>
                          <a14:foregroundMark x1="8068" y1="86630" x2="32841" y2="84891"/>
                          <a14:foregroundMark x1="32841" y1="84891" x2="36818" y2="77717"/>
                          <a14:foregroundMark x1="61932" y1="87609" x2="85909" y2="87174"/>
                          <a14:foregroundMark x1="85909" y1="87174" x2="91250" y2="67826"/>
                          <a14:foregroundMark x1="91250" y1="67826" x2="66023" y2="59239"/>
                          <a14:foregroundMark x1="66023" y1="59239" x2="73523" y2="75652"/>
                          <a14:foregroundMark x1="73523" y1="75652" x2="62955" y2="88587"/>
                          <a14:foregroundMark x1="62955" y1="88587" x2="62955" y2="88804"/>
                          <a14:foregroundMark x1="94545" y1="80217" x2="94545" y2="80217"/>
                          <a14:foregroundMark x1="24205" y1="90652" x2="24205" y2="90652"/>
                          <a14:foregroundMark x1="24205" y1="90652" x2="24205" y2="90652"/>
                          <a14:foregroundMark x1="63523" y1="36304" x2="68182" y2="10761"/>
                          <a14:foregroundMark x1="68182" y1="10761" x2="86477" y2="9674"/>
                          <a14:foregroundMark x1="86477" y1="9674" x2="94091" y2="31630"/>
                          <a14:foregroundMark x1="94091" y1="31630" x2="81250" y2="19783"/>
                          <a14:foregroundMark x1="81250" y1="19783" x2="68750" y2="33043"/>
                          <a14:foregroundMark x1="68750" y1="33043" x2="55000" y2="21304"/>
                          <a14:foregroundMark x1="55000" y1="21304" x2="51023" y2="20326"/>
                          <a14:backgroundMark x1="50341" y1="36304" x2="52614" y2="5858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2" r="53334" b="47215"/>
            <a:stretch/>
          </p:blipFill>
          <p:spPr bwMode="auto">
            <a:xfrm rot="20740884">
              <a:off x="2510141" y="598810"/>
              <a:ext cx="3528015" cy="3921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307370F3-BE3A-25A0-83AF-A7590D452A87}"/>
                </a:ext>
              </a:extLst>
            </p:cNvPr>
            <p:cNvSpPr txBox="1"/>
            <p:nvPr/>
          </p:nvSpPr>
          <p:spPr>
            <a:xfrm rot="20666490">
              <a:off x="3021916" y="1446105"/>
              <a:ext cx="1914382" cy="17851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350" b="1" dirty="0">
                  <a:solidFill>
                    <a:srgbClr val="C00000"/>
                  </a:solidFill>
                  <a:latin typeface="Calibri" panose="020F0502020204030204"/>
                  <a:cs typeface="+mn-cs"/>
                </a:rPr>
                <a:t>Potenziare le competenze STEM e multilinguistiche (PNRR, M4C1 − Investimento 3.1)</a:t>
              </a:r>
            </a:p>
          </p:txBody>
        </p:sp>
        <p:pic>
          <p:nvPicPr>
            <p:cNvPr id="1026" name="Picture 2" descr="Immagini di Simboli Attenzione - Download gratuiti su Freepik">
              <a:extLst>
                <a:ext uri="{FF2B5EF4-FFF2-40B4-BE49-F238E27FC236}">
                  <a16:creationId xmlns:a16="http://schemas.microsoft.com/office/drawing/2014/main" id="{0D495602-6E59-AC07-D1DF-794A64E218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672616">
              <a:off x="4149460" y="782688"/>
              <a:ext cx="1021484" cy="10214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77B9AA4-D06C-9A92-810E-E3FF533B444B}"/>
              </a:ext>
            </a:extLst>
          </p:cNvPr>
          <p:cNvSpPr txBox="1"/>
          <p:nvPr/>
        </p:nvSpPr>
        <p:spPr>
          <a:xfrm>
            <a:off x="4540706" y="916923"/>
            <a:ext cx="1878056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dirty="0">
                <a:solidFill>
                  <a:srgbClr val="002060"/>
                </a:solidFill>
                <a:latin typeface="Calibri" panose="020F0502020204030204"/>
                <a:cs typeface="+mn-cs"/>
              </a:rPr>
              <a:t>STEM e comunicazione della ricerca scientifica, integrati con lingua straniera e contenuto disciplinare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DD1AB56D-CC75-28F5-4269-2A1F4591A44C}"/>
              </a:ext>
            </a:extLst>
          </p:cNvPr>
          <p:cNvSpPr txBox="1"/>
          <p:nvPr/>
        </p:nvSpPr>
        <p:spPr>
          <a:xfrm>
            <a:off x="2402827" y="3394065"/>
            <a:ext cx="1928306" cy="113107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dirty="0">
                <a:solidFill>
                  <a:srgbClr val="002060"/>
                </a:solidFill>
                <a:latin typeface="Calibri" panose="020F0502020204030204"/>
                <a:cs typeface="+mn-cs"/>
              </a:rPr>
              <a:t>apprendimento attivo e per scoperta, “cooperative learning”, esperienza pratica e coinvolgente.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DD454CF-57E4-AC9A-DACF-A7ABCF01D0C5}"/>
              </a:ext>
            </a:extLst>
          </p:cNvPr>
          <p:cNvSpPr txBox="1"/>
          <p:nvPr/>
        </p:nvSpPr>
        <p:spPr>
          <a:xfrm>
            <a:off x="5045681" y="3213896"/>
            <a:ext cx="1487672" cy="11310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dirty="0">
                <a:solidFill>
                  <a:srgbClr val="002060"/>
                </a:solidFill>
                <a:latin typeface="Calibri" panose="020F0502020204030204"/>
                <a:cs typeface="+mn-cs"/>
              </a:rPr>
              <a:t>apprendimento multidisciplinare che contrasti la riproduzione delle disuguaglianze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AA49BC7-8C92-1B04-9FE6-D7739B2BD0B0}"/>
              </a:ext>
            </a:extLst>
          </p:cNvPr>
          <p:cNvSpPr txBox="1"/>
          <p:nvPr/>
        </p:nvSpPr>
        <p:spPr>
          <a:xfrm>
            <a:off x="512572" y="1545776"/>
            <a:ext cx="1758323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75" b="1" i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A quale necessità vuole rispondere?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89E2E7BE-4495-A048-6853-BFCBBC8C7F7A}"/>
              </a:ext>
            </a:extLst>
          </p:cNvPr>
          <p:cNvSpPr txBox="1"/>
          <p:nvPr/>
        </p:nvSpPr>
        <p:spPr>
          <a:xfrm>
            <a:off x="6524800" y="2477263"/>
            <a:ext cx="1758323" cy="957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75" b="1" i="1" dirty="0">
                <a:solidFill>
                  <a:srgbClr val="002060"/>
                </a:solidFill>
                <a:latin typeface="Calibri" panose="020F0502020204030204"/>
                <a:cs typeface="+mn-cs"/>
              </a:rPr>
              <a:t>Cosa propone </a:t>
            </a:r>
            <a:r>
              <a:rPr lang="it-IT" sz="1875" b="1" i="1" dirty="0" err="1">
                <a:solidFill>
                  <a:srgbClr val="002060"/>
                </a:solidFill>
                <a:latin typeface="Calibri" panose="020F0502020204030204"/>
                <a:cs typeface="+mn-cs"/>
              </a:rPr>
              <a:t>maSTEM</a:t>
            </a:r>
            <a:r>
              <a:rPr lang="it-IT" sz="1875" b="1" i="1" dirty="0">
                <a:solidFill>
                  <a:srgbClr val="002060"/>
                </a:solidFill>
                <a:latin typeface="Calibri" panose="020F0502020204030204"/>
                <a:cs typeface="+mn-cs"/>
              </a:rPr>
              <a:t> game?</a:t>
            </a:r>
          </a:p>
        </p:txBody>
      </p:sp>
      <p:sp>
        <p:nvSpPr>
          <p:cNvPr id="10" name="Freccia circolare a destra 9">
            <a:extLst>
              <a:ext uri="{FF2B5EF4-FFF2-40B4-BE49-F238E27FC236}">
                <a16:creationId xmlns:a16="http://schemas.microsoft.com/office/drawing/2014/main" id="{23727BC3-94B5-B8DE-BF50-59344D397E97}"/>
              </a:ext>
            </a:extLst>
          </p:cNvPr>
          <p:cNvSpPr/>
          <p:nvPr/>
        </p:nvSpPr>
        <p:spPr>
          <a:xfrm rot="18471434">
            <a:off x="480354" y="1008674"/>
            <a:ext cx="1087695" cy="2539339"/>
          </a:xfrm>
          <a:custGeom>
            <a:avLst/>
            <a:gdLst>
              <a:gd name="connsiteX0" fmla="*/ 0 w 1087695"/>
              <a:gd name="connsiteY0" fmla="*/ 1081770 h 2539339"/>
              <a:gd name="connsiteX1" fmla="*/ 815771 w 1087695"/>
              <a:gd name="connsiteY1" fmla="*/ 2129189 h 2539339"/>
              <a:gd name="connsiteX2" fmla="*/ 815771 w 1087695"/>
              <a:gd name="connsiteY2" fmla="*/ 2025315 h 2539339"/>
              <a:gd name="connsiteX3" fmla="*/ 1087695 w 1087695"/>
              <a:gd name="connsiteY3" fmla="*/ 2299502 h 2539339"/>
              <a:gd name="connsiteX4" fmla="*/ 815771 w 1087695"/>
              <a:gd name="connsiteY4" fmla="*/ 2504988 h 2539339"/>
              <a:gd name="connsiteX5" fmla="*/ 815771 w 1087695"/>
              <a:gd name="connsiteY5" fmla="*/ 2401113 h 2539339"/>
              <a:gd name="connsiteX6" fmla="*/ 0 w 1087695"/>
              <a:gd name="connsiteY6" fmla="*/ 1353694 h 2539339"/>
              <a:gd name="connsiteX7" fmla="*/ 0 w 1087695"/>
              <a:gd name="connsiteY7" fmla="*/ 1081770 h 2539339"/>
              <a:gd name="connsiteX0" fmla="*/ 1087695 w 1087695"/>
              <a:gd name="connsiteY0" fmla="*/ 271924 h 2539339"/>
              <a:gd name="connsiteX1" fmla="*/ 8625 w 1087695"/>
              <a:gd name="connsiteY1" fmla="*/ 1217732 h 2539339"/>
              <a:gd name="connsiteX2" fmla="*/ 273873 w 1087695"/>
              <a:gd name="connsiteY2" fmla="*/ 364054 h 2539339"/>
              <a:gd name="connsiteX3" fmla="*/ 1087695 w 1087695"/>
              <a:gd name="connsiteY3" fmla="*/ 0 h 2539339"/>
              <a:gd name="connsiteX4" fmla="*/ 1087695 w 1087695"/>
              <a:gd name="connsiteY4" fmla="*/ 271924 h 2539339"/>
              <a:gd name="connsiteX0" fmla="*/ 0 w 1087695"/>
              <a:gd name="connsiteY0" fmla="*/ 1081770 h 2539339"/>
              <a:gd name="connsiteX1" fmla="*/ 815771 w 1087695"/>
              <a:gd name="connsiteY1" fmla="*/ 2129189 h 2539339"/>
              <a:gd name="connsiteX2" fmla="*/ 815771 w 1087695"/>
              <a:gd name="connsiteY2" fmla="*/ 2025315 h 2539339"/>
              <a:gd name="connsiteX3" fmla="*/ 1087695 w 1087695"/>
              <a:gd name="connsiteY3" fmla="*/ 2299502 h 2539339"/>
              <a:gd name="connsiteX4" fmla="*/ 815771 w 1087695"/>
              <a:gd name="connsiteY4" fmla="*/ 2504988 h 2539339"/>
              <a:gd name="connsiteX5" fmla="*/ 815771 w 1087695"/>
              <a:gd name="connsiteY5" fmla="*/ 2401113 h 2539339"/>
              <a:gd name="connsiteX6" fmla="*/ 0 w 1087695"/>
              <a:gd name="connsiteY6" fmla="*/ 1353694 h 2539339"/>
              <a:gd name="connsiteX7" fmla="*/ 0 w 1087695"/>
              <a:gd name="connsiteY7" fmla="*/ 1081770 h 2539339"/>
              <a:gd name="connsiteX8" fmla="*/ 1087695 w 1087695"/>
              <a:gd name="connsiteY8" fmla="*/ 0 h 2539339"/>
              <a:gd name="connsiteX9" fmla="*/ 1087695 w 1087695"/>
              <a:gd name="connsiteY9" fmla="*/ 271924 h 2539339"/>
              <a:gd name="connsiteX10" fmla="*/ 8625 w 1087695"/>
              <a:gd name="connsiteY10" fmla="*/ 1217732 h 253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87695" h="2539339" stroke="0" extrusionOk="0">
                <a:moveTo>
                  <a:pt x="0" y="1081770"/>
                </a:moveTo>
                <a:cubicBezTo>
                  <a:pt x="-12106" y="1498814"/>
                  <a:pt x="360796" y="2065123"/>
                  <a:pt x="815771" y="2129189"/>
                </a:cubicBezTo>
                <a:cubicBezTo>
                  <a:pt x="812524" y="2085675"/>
                  <a:pt x="812060" y="2067842"/>
                  <a:pt x="815771" y="2025315"/>
                </a:cubicBezTo>
                <a:cubicBezTo>
                  <a:pt x="894508" y="2081943"/>
                  <a:pt x="1007552" y="2234835"/>
                  <a:pt x="1087695" y="2299502"/>
                </a:cubicBezTo>
                <a:cubicBezTo>
                  <a:pt x="1003453" y="2350020"/>
                  <a:pt x="926305" y="2405395"/>
                  <a:pt x="815771" y="2504988"/>
                </a:cubicBezTo>
                <a:cubicBezTo>
                  <a:pt x="818452" y="2476719"/>
                  <a:pt x="818311" y="2424052"/>
                  <a:pt x="815771" y="2401113"/>
                </a:cubicBezTo>
                <a:cubicBezTo>
                  <a:pt x="289614" y="2243341"/>
                  <a:pt x="81382" y="1850261"/>
                  <a:pt x="0" y="1353694"/>
                </a:cubicBezTo>
                <a:cubicBezTo>
                  <a:pt x="-4245" y="1287174"/>
                  <a:pt x="-7701" y="1176795"/>
                  <a:pt x="0" y="1081770"/>
                </a:cubicBezTo>
                <a:close/>
              </a:path>
              <a:path w="1087695" h="2539339" fill="darkenLess" stroke="0" extrusionOk="0">
                <a:moveTo>
                  <a:pt x="1087695" y="271924"/>
                </a:moveTo>
                <a:cubicBezTo>
                  <a:pt x="516575" y="229103"/>
                  <a:pt x="81955" y="691750"/>
                  <a:pt x="8625" y="1217732"/>
                </a:cubicBezTo>
                <a:cubicBezTo>
                  <a:pt x="-28426" y="901113"/>
                  <a:pt x="38705" y="569787"/>
                  <a:pt x="273873" y="364054"/>
                </a:cubicBezTo>
                <a:cubicBezTo>
                  <a:pt x="485465" y="97091"/>
                  <a:pt x="763068" y="45432"/>
                  <a:pt x="1087695" y="0"/>
                </a:cubicBezTo>
                <a:cubicBezTo>
                  <a:pt x="1096684" y="132855"/>
                  <a:pt x="1082324" y="164792"/>
                  <a:pt x="1087695" y="271924"/>
                </a:cubicBezTo>
                <a:close/>
              </a:path>
              <a:path w="1087695" h="2539339" fill="none" extrusionOk="0">
                <a:moveTo>
                  <a:pt x="0" y="1081770"/>
                </a:moveTo>
                <a:cubicBezTo>
                  <a:pt x="3767" y="1562858"/>
                  <a:pt x="264251" y="2003418"/>
                  <a:pt x="815771" y="2129189"/>
                </a:cubicBezTo>
                <a:cubicBezTo>
                  <a:pt x="811668" y="2078669"/>
                  <a:pt x="816418" y="2054051"/>
                  <a:pt x="815771" y="2025315"/>
                </a:cubicBezTo>
                <a:cubicBezTo>
                  <a:pt x="875380" y="2087349"/>
                  <a:pt x="1019978" y="2226074"/>
                  <a:pt x="1087695" y="2299502"/>
                </a:cubicBezTo>
                <a:cubicBezTo>
                  <a:pt x="1022866" y="2338006"/>
                  <a:pt x="909900" y="2440603"/>
                  <a:pt x="815771" y="2504988"/>
                </a:cubicBezTo>
                <a:cubicBezTo>
                  <a:pt x="814536" y="2470154"/>
                  <a:pt x="820871" y="2452225"/>
                  <a:pt x="815771" y="2401113"/>
                </a:cubicBezTo>
                <a:cubicBezTo>
                  <a:pt x="341541" y="2234654"/>
                  <a:pt x="21869" y="1930640"/>
                  <a:pt x="0" y="1353694"/>
                </a:cubicBezTo>
                <a:cubicBezTo>
                  <a:pt x="-9026" y="1293798"/>
                  <a:pt x="-12394" y="1213371"/>
                  <a:pt x="0" y="1081770"/>
                </a:cubicBezTo>
                <a:cubicBezTo>
                  <a:pt x="-33220" y="437597"/>
                  <a:pt x="462458" y="14134"/>
                  <a:pt x="1087695" y="0"/>
                </a:cubicBezTo>
                <a:cubicBezTo>
                  <a:pt x="1098803" y="86579"/>
                  <a:pt x="1086541" y="210434"/>
                  <a:pt x="1087695" y="271924"/>
                </a:cubicBezTo>
                <a:cubicBezTo>
                  <a:pt x="435898" y="315435"/>
                  <a:pt x="84343" y="651281"/>
                  <a:pt x="8625" y="1217732"/>
                </a:cubicBezTo>
              </a:path>
              <a:path w="1087695" h="2539339" fill="none" stroke="0" extrusionOk="0">
                <a:moveTo>
                  <a:pt x="0" y="1081770"/>
                </a:moveTo>
                <a:cubicBezTo>
                  <a:pt x="54146" y="1658842"/>
                  <a:pt x="308080" y="1968822"/>
                  <a:pt x="815771" y="2129189"/>
                </a:cubicBezTo>
                <a:cubicBezTo>
                  <a:pt x="816652" y="2094467"/>
                  <a:pt x="819692" y="2076363"/>
                  <a:pt x="815771" y="2025315"/>
                </a:cubicBezTo>
                <a:cubicBezTo>
                  <a:pt x="938343" y="2157543"/>
                  <a:pt x="959651" y="2186423"/>
                  <a:pt x="1087695" y="2299502"/>
                </a:cubicBezTo>
                <a:cubicBezTo>
                  <a:pt x="1031780" y="2359915"/>
                  <a:pt x="909037" y="2420577"/>
                  <a:pt x="815771" y="2504988"/>
                </a:cubicBezTo>
                <a:cubicBezTo>
                  <a:pt x="813849" y="2463774"/>
                  <a:pt x="811800" y="2424299"/>
                  <a:pt x="815771" y="2401113"/>
                </a:cubicBezTo>
                <a:cubicBezTo>
                  <a:pt x="345215" y="2286003"/>
                  <a:pt x="14945" y="1841454"/>
                  <a:pt x="0" y="1353694"/>
                </a:cubicBezTo>
                <a:cubicBezTo>
                  <a:pt x="7941" y="1221953"/>
                  <a:pt x="8224" y="1180423"/>
                  <a:pt x="0" y="1081770"/>
                </a:cubicBezTo>
                <a:cubicBezTo>
                  <a:pt x="24796" y="533947"/>
                  <a:pt x="441243" y="77936"/>
                  <a:pt x="1087695" y="0"/>
                </a:cubicBezTo>
                <a:cubicBezTo>
                  <a:pt x="1074505" y="87440"/>
                  <a:pt x="1088153" y="155657"/>
                  <a:pt x="1087695" y="271924"/>
                </a:cubicBezTo>
                <a:cubicBezTo>
                  <a:pt x="606085" y="349589"/>
                  <a:pt x="80195" y="665206"/>
                  <a:pt x="8625" y="1217732"/>
                </a:cubicBezTo>
              </a:path>
            </a:pathLst>
          </a:custGeom>
          <a:solidFill>
            <a:srgbClr val="FF0000">
              <a:alpha val="56000"/>
            </a:srgbClr>
          </a:solidFill>
          <a:ln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1820508428">
                  <a:prstGeom prst="curvedRightArrow">
                    <a:avLst>
                      <a:gd name="adj1" fmla="val 25000"/>
                      <a:gd name="adj2" fmla="val 44100"/>
                      <a:gd name="adj3" fmla="val 25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Freccia circolare a destra 11">
            <a:extLst>
              <a:ext uri="{FF2B5EF4-FFF2-40B4-BE49-F238E27FC236}">
                <a16:creationId xmlns:a16="http://schemas.microsoft.com/office/drawing/2014/main" id="{C9A5DED5-7E96-334D-BA8D-B303DC591C73}"/>
              </a:ext>
            </a:extLst>
          </p:cNvPr>
          <p:cNvSpPr/>
          <p:nvPr/>
        </p:nvSpPr>
        <p:spPr>
          <a:xfrm rot="8215119">
            <a:off x="7105214" y="571678"/>
            <a:ext cx="1093512" cy="2835044"/>
          </a:xfrm>
          <a:custGeom>
            <a:avLst/>
            <a:gdLst>
              <a:gd name="connsiteX0" fmla="*/ 0 w 1093512"/>
              <a:gd name="connsiteY0" fmla="*/ 1228618 h 2835044"/>
              <a:gd name="connsiteX1" fmla="*/ 820134 w 1093512"/>
              <a:gd name="connsiteY1" fmla="*/ 2418222 h 2835044"/>
              <a:gd name="connsiteX2" fmla="*/ 820134 w 1093512"/>
              <a:gd name="connsiteY2" fmla="*/ 2313791 h 2835044"/>
              <a:gd name="connsiteX3" fmla="*/ 1093512 w 1093512"/>
              <a:gd name="connsiteY3" fmla="*/ 2593925 h 2835044"/>
              <a:gd name="connsiteX4" fmla="*/ 820134 w 1093512"/>
              <a:gd name="connsiteY4" fmla="*/ 2796030 h 2835044"/>
              <a:gd name="connsiteX5" fmla="*/ 820134 w 1093512"/>
              <a:gd name="connsiteY5" fmla="*/ 2691600 h 2835044"/>
              <a:gd name="connsiteX6" fmla="*/ 0 w 1093512"/>
              <a:gd name="connsiteY6" fmla="*/ 1501996 h 2835044"/>
              <a:gd name="connsiteX7" fmla="*/ 0 w 1093512"/>
              <a:gd name="connsiteY7" fmla="*/ 1228618 h 2835044"/>
              <a:gd name="connsiteX0" fmla="*/ 1093512 w 1093512"/>
              <a:gd name="connsiteY0" fmla="*/ 273378 h 2835044"/>
              <a:gd name="connsiteX1" fmla="*/ 6789 w 1093512"/>
              <a:gd name="connsiteY1" fmla="*/ 1365307 h 2835044"/>
              <a:gd name="connsiteX2" fmla="*/ 233406 w 1093512"/>
              <a:gd name="connsiteY2" fmla="*/ 469920 h 2835044"/>
              <a:gd name="connsiteX3" fmla="*/ 1093512 w 1093512"/>
              <a:gd name="connsiteY3" fmla="*/ 0 h 2835044"/>
              <a:gd name="connsiteX4" fmla="*/ 1093512 w 1093512"/>
              <a:gd name="connsiteY4" fmla="*/ 273378 h 2835044"/>
              <a:gd name="connsiteX0" fmla="*/ 0 w 1093512"/>
              <a:gd name="connsiteY0" fmla="*/ 1228618 h 2835044"/>
              <a:gd name="connsiteX1" fmla="*/ 820134 w 1093512"/>
              <a:gd name="connsiteY1" fmla="*/ 2418222 h 2835044"/>
              <a:gd name="connsiteX2" fmla="*/ 820134 w 1093512"/>
              <a:gd name="connsiteY2" fmla="*/ 2313791 h 2835044"/>
              <a:gd name="connsiteX3" fmla="*/ 1093512 w 1093512"/>
              <a:gd name="connsiteY3" fmla="*/ 2593925 h 2835044"/>
              <a:gd name="connsiteX4" fmla="*/ 820134 w 1093512"/>
              <a:gd name="connsiteY4" fmla="*/ 2796030 h 2835044"/>
              <a:gd name="connsiteX5" fmla="*/ 820134 w 1093512"/>
              <a:gd name="connsiteY5" fmla="*/ 2691600 h 2835044"/>
              <a:gd name="connsiteX6" fmla="*/ 0 w 1093512"/>
              <a:gd name="connsiteY6" fmla="*/ 1501996 h 2835044"/>
              <a:gd name="connsiteX7" fmla="*/ 0 w 1093512"/>
              <a:gd name="connsiteY7" fmla="*/ 1228618 h 2835044"/>
              <a:gd name="connsiteX8" fmla="*/ 1093512 w 1093512"/>
              <a:gd name="connsiteY8" fmla="*/ 0 h 2835044"/>
              <a:gd name="connsiteX9" fmla="*/ 1093512 w 1093512"/>
              <a:gd name="connsiteY9" fmla="*/ 273378 h 2835044"/>
              <a:gd name="connsiteX10" fmla="*/ 6789 w 1093512"/>
              <a:gd name="connsiteY10" fmla="*/ 1365307 h 283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93512" h="2835044" stroke="0" extrusionOk="0">
                <a:moveTo>
                  <a:pt x="0" y="1228618"/>
                </a:moveTo>
                <a:cubicBezTo>
                  <a:pt x="-18239" y="1673999"/>
                  <a:pt x="342289" y="2289796"/>
                  <a:pt x="820134" y="2418222"/>
                </a:cubicBezTo>
                <a:cubicBezTo>
                  <a:pt x="817731" y="2370416"/>
                  <a:pt x="815490" y="2356695"/>
                  <a:pt x="820134" y="2313791"/>
                </a:cubicBezTo>
                <a:cubicBezTo>
                  <a:pt x="966549" y="2440545"/>
                  <a:pt x="999603" y="2469890"/>
                  <a:pt x="1093512" y="2593925"/>
                </a:cubicBezTo>
                <a:cubicBezTo>
                  <a:pt x="1019783" y="2652641"/>
                  <a:pt x="938474" y="2723071"/>
                  <a:pt x="820134" y="2796030"/>
                </a:cubicBezTo>
                <a:cubicBezTo>
                  <a:pt x="820355" y="2771931"/>
                  <a:pt x="822407" y="2722742"/>
                  <a:pt x="820134" y="2691600"/>
                </a:cubicBezTo>
                <a:cubicBezTo>
                  <a:pt x="288280" y="2514740"/>
                  <a:pt x="73489" y="2065207"/>
                  <a:pt x="0" y="1501996"/>
                </a:cubicBezTo>
                <a:cubicBezTo>
                  <a:pt x="8240" y="1394899"/>
                  <a:pt x="-2579" y="1355602"/>
                  <a:pt x="0" y="1228618"/>
                </a:cubicBezTo>
                <a:close/>
              </a:path>
              <a:path w="1093512" h="2835044" fill="darkenLess" stroke="0" extrusionOk="0">
                <a:moveTo>
                  <a:pt x="1093512" y="273378"/>
                </a:moveTo>
                <a:cubicBezTo>
                  <a:pt x="474557" y="159045"/>
                  <a:pt x="101556" y="850490"/>
                  <a:pt x="6789" y="1365307"/>
                </a:cubicBezTo>
                <a:cubicBezTo>
                  <a:pt x="-10178" y="998219"/>
                  <a:pt x="39536" y="706507"/>
                  <a:pt x="233406" y="469920"/>
                </a:cubicBezTo>
                <a:cubicBezTo>
                  <a:pt x="443751" y="152367"/>
                  <a:pt x="749553" y="27820"/>
                  <a:pt x="1093512" y="0"/>
                </a:cubicBezTo>
                <a:cubicBezTo>
                  <a:pt x="1097267" y="132707"/>
                  <a:pt x="1089207" y="213948"/>
                  <a:pt x="1093512" y="273378"/>
                </a:cubicBezTo>
                <a:close/>
              </a:path>
              <a:path w="1093512" h="2835044" fill="none" extrusionOk="0">
                <a:moveTo>
                  <a:pt x="0" y="1228618"/>
                </a:moveTo>
                <a:cubicBezTo>
                  <a:pt x="33755" y="1679575"/>
                  <a:pt x="319547" y="2277549"/>
                  <a:pt x="820134" y="2418222"/>
                </a:cubicBezTo>
                <a:cubicBezTo>
                  <a:pt x="815671" y="2391512"/>
                  <a:pt x="825026" y="2354654"/>
                  <a:pt x="820134" y="2313791"/>
                </a:cubicBezTo>
                <a:cubicBezTo>
                  <a:pt x="890098" y="2399438"/>
                  <a:pt x="997900" y="2495550"/>
                  <a:pt x="1093512" y="2593925"/>
                </a:cubicBezTo>
                <a:cubicBezTo>
                  <a:pt x="997759" y="2657165"/>
                  <a:pt x="906754" y="2752955"/>
                  <a:pt x="820134" y="2796030"/>
                </a:cubicBezTo>
                <a:cubicBezTo>
                  <a:pt x="815897" y="2750603"/>
                  <a:pt x="822061" y="2734968"/>
                  <a:pt x="820134" y="2691600"/>
                </a:cubicBezTo>
                <a:cubicBezTo>
                  <a:pt x="349112" y="2466908"/>
                  <a:pt x="23469" y="2152021"/>
                  <a:pt x="0" y="1501996"/>
                </a:cubicBezTo>
                <a:cubicBezTo>
                  <a:pt x="-8368" y="1441425"/>
                  <a:pt x="10192" y="1310639"/>
                  <a:pt x="0" y="1228618"/>
                </a:cubicBezTo>
                <a:cubicBezTo>
                  <a:pt x="-15210" y="528676"/>
                  <a:pt x="393889" y="55159"/>
                  <a:pt x="1093512" y="0"/>
                </a:cubicBezTo>
                <a:cubicBezTo>
                  <a:pt x="1091681" y="71587"/>
                  <a:pt x="1103537" y="198762"/>
                  <a:pt x="1093512" y="273378"/>
                </a:cubicBezTo>
                <a:cubicBezTo>
                  <a:pt x="412101" y="325523"/>
                  <a:pt x="102508" y="616070"/>
                  <a:pt x="6789" y="1365307"/>
                </a:cubicBezTo>
              </a:path>
              <a:path w="1093512" h="2835044" fill="none" stroke="0" extrusionOk="0">
                <a:moveTo>
                  <a:pt x="0" y="1228618"/>
                </a:moveTo>
                <a:cubicBezTo>
                  <a:pt x="45010" y="1858515"/>
                  <a:pt x="329860" y="2268083"/>
                  <a:pt x="820134" y="2418222"/>
                </a:cubicBezTo>
                <a:cubicBezTo>
                  <a:pt x="825212" y="2396088"/>
                  <a:pt x="819320" y="2348875"/>
                  <a:pt x="820134" y="2313791"/>
                </a:cubicBezTo>
                <a:cubicBezTo>
                  <a:pt x="889188" y="2369326"/>
                  <a:pt x="985861" y="2478055"/>
                  <a:pt x="1093512" y="2593925"/>
                </a:cubicBezTo>
                <a:cubicBezTo>
                  <a:pt x="979453" y="2676014"/>
                  <a:pt x="900706" y="2741081"/>
                  <a:pt x="820134" y="2796030"/>
                </a:cubicBezTo>
                <a:cubicBezTo>
                  <a:pt x="818957" y="2753207"/>
                  <a:pt x="819397" y="2723431"/>
                  <a:pt x="820134" y="2691600"/>
                </a:cubicBezTo>
                <a:cubicBezTo>
                  <a:pt x="379945" y="2587684"/>
                  <a:pt x="46178" y="2045172"/>
                  <a:pt x="0" y="1501996"/>
                </a:cubicBezTo>
                <a:cubicBezTo>
                  <a:pt x="-6846" y="1406734"/>
                  <a:pt x="9481" y="1284873"/>
                  <a:pt x="0" y="1228618"/>
                </a:cubicBezTo>
                <a:cubicBezTo>
                  <a:pt x="20561" y="591217"/>
                  <a:pt x="428394" y="104269"/>
                  <a:pt x="1093512" y="0"/>
                </a:cubicBezTo>
                <a:cubicBezTo>
                  <a:pt x="1100521" y="96694"/>
                  <a:pt x="1103662" y="187365"/>
                  <a:pt x="1093512" y="273378"/>
                </a:cubicBezTo>
                <a:cubicBezTo>
                  <a:pt x="575791" y="319251"/>
                  <a:pt x="86428" y="665474"/>
                  <a:pt x="6789" y="1365307"/>
                </a:cubicBezTo>
              </a:path>
            </a:pathLst>
          </a:custGeom>
          <a:solidFill>
            <a:schemeClr val="accent1">
              <a:lumMod val="50000"/>
              <a:alpha val="68000"/>
            </a:schemeClr>
          </a:solidFill>
          <a:ln>
            <a:solidFill>
              <a:schemeClr val="accent1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820508428">
                  <a:prstGeom prst="curvedRightArrow">
                    <a:avLst>
                      <a:gd name="adj1" fmla="val 25000"/>
                      <a:gd name="adj2" fmla="val 44100"/>
                      <a:gd name="adj3" fmla="val 25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" name="Freccia circolare a destra 16">
            <a:extLst>
              <a:ext uri="{FF2B5EF4-FFF2-40B4-BE49-F238E27FC236}">
                <a16:creationId xmlns:a16="http://schemas.microsoft.com/office/drawing/2014/main" id="{31AEDFA8-900F-BD0C-6D07-6EA297C47D71}"/>
              </a:ext>
            </a:extLst>
          </p:cNvPr>
          <p:cNvSpPr/>
          <p:nvPr/>
        </p:nvSpPr>
        <p:spPr>
          <a:xfrm rot="15379679" flipV="1">
            <a:off x="6922152" y="2591074"/>
            <a:ext cx="963618" cy="2268533"/>
          </a:xfrm>
          <a:custGeom>
            <a:avLst/>
            <a:gdLst>
              <a:gd name="connsiteX0" fmla="*/ 0 w 963618"/>
              <a:gd name="connsiteY0" fmla="*/ 979425 h 2268533"/>
              <a:gd name="connsiteX1" fmla="*/ 722714 w 963618"/>
              <a:gd name="connsiteY1" fmla="*/ 1927749 h 2268533"/>
              <a:gd name="connsiteX2" fmla="*/ 722714 w 963618"/>
              <a:gd name="connsiteY2" fmla="*/ 1812477 h 2268533"/>
              <a:gd name="connsiteX3" fmla="*/ 963618 w 963618"/>
              <a:gd name="connsiteY3" fmla="*/ 2056055 h 2268533"/>
              <a:gd name="connsiteX4" fmla="*/ 722714 w 963618"/>
              <a:gd name="connsiteY4" fmla="*/ 2237432 h 2268533"/>
              <a:gd name="connsiteX5" fmla="*/ 722714 w 963618"/>
              <a:gd name="connsiteY5" fmla="*/ 2122159 h 2268533"/>
              <a:gd name="connsiteX6" fmla="*/ 0 w 963618"/>
              <a:gd name="connsiteY6" fmla="*/ 1173835 h 2268533"/>
              <a:gd name="connsiteX7" fmla="*/ 0 w 963618"/>
              <a:gd name="connsiteY7" fmla="*/ 979425 h 2268533"/>
              <a:gd name="connsiteX0" fmla="*/ 963618 w 963618"/>
              <a:gd name="connsiteY0" fmla="*/ 194410 h 2268533"/>
              <a:gd name="connsiteX1" fmla="*/ 4758 w 963618"/>
              <a:gd name="connsiteY1" fmla="*/ 1076630 h 2268533"/>
              <a:gd name="connsiteX2" fmla="*/ 243500 w 963618"/>
              <a:gd name="connsiteY2" fmla="*/ 328618 h 2268533"/>
              <a:gd name="connsiteX3" fmla="*/ 963619 w 963618"/>
              <a:gd name="connsiteY3" fmla="*/ 0 h 2268533"/>
              <a:gd name="connsiteX4" fmla="*/ 963618 w 963618"/>
              <a:gd name="connsiteY4" fmla="*/ 194410 h 2268533"/>
              <a:gd name="connsiteX0" fmla="*/ 0 w 963618"/>
              <a:gd name="connsiteY0" fmla="*/ 979425 h 2268533"/>
              <a:gd name="connsiteX1" fmla="*/ 722714 w 963618"/>
              <a:gd name="connsiteY1" fmla="*/ 1927749 h 2268533"/>
              <a:gd name="connsiteX2" fmla="*/ 722714 w 963618"/>
              <a:gd name="connsiteY2" fmla="*/ 1812477 h 2268533"/>
              <a:gd name="connsiteX3" fmla="*/ 963618 w 963618"/>
              <a:gd name="connsiteY3" fmla="*/ 2056055 h 2268533"/>
              <a:gd name="connsiteX4" fmla="*/ 722714 w 963618"/>
              <a:gd name="connsiteY4" fmla="*/ 2237432 h 2268533"/>
              <a:gd name="connsiteX5" fmla="*/ 722714 w 963618"/>
              <a:gd name="connsiteY5" fmla="*/ 2122159 h 2268533"/>
              <a:gd name="connsiteX6" fmla="*/ 0 w 963618"/>
              <a:gd name="connsiteY6" fmla="*/ 1173835 h 2268533"/>
              <a:gd name="connsiteX7" fmla="*/ 0 w 963618"/>
              <a:gd name="connsiteY7" fmla="*/ 979425 h 2268533"/>
              <a:gd name="connsiteX8" fmla="*/ 963618 w 963618"/>
              <a:gd name="connsiteY8" fmla="*/ 0 h 2268533"/>
              <a:gd name="connsiteX9" fmla="*/ 963618 w 963618"/>
              <a:gd name="connsiteY9" fmla="*/ 194410 h 2268533"/>
              <a:gd name="connsiteX10" fmla="*/ 4758 w 963618"/>
              <a:gd name="connsiteY10" fmla="*/ 1076630 h 2268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3618" h="2268533" stroke="0" extrusionOk="0">
                <a:moveTo>
                  <a:pt x="0" y="979425"/>
                </a:moveTo>
                <a:cubicBezTo>
                  <a:pt x="-15247" y="1330015"/>
                  <a:pt x="317274" y="1863045"/>
                  <a:pt x="722714" y="1927749"/>
                </a:cubicBezTo>
                <a:cubicBezTo>
                  <a:pt x="722961" y="1904391"/>
                  <a:pt x="717054" y="1857507"/>
                  <a:pt x="722714" y="1812477"/>
                </a:cubicBezTo>
                <a:cubicBezTo>
                  <a:pt x="820765" y="1922639"/>
                  <a:pt x="894410" y="1970120"/>
                  <a:pt x="963618" y="2056055"/>
                </a:cubicBezTo>
                <a:cubicBezTo>
                  <a:pt x="861897" y="2115779"/>
                  <a:pt x="831688" y="2139578"/>
                  <a:pt x="722714" y="2237432"/>
                </a:cubicBezTo>
                <a:cubicBezTo>
                  <a:pt x="726300" y="2203095"/>
                  <a:pt x="722432" y="2164908"/>
                  <a:pt x="722714" y="2122159"/>
                </a:cubicBezTo>
                <a:cubicBezTo>
                  <a:pt x="210502" y="1945415"/>
                  <a:pt x="19827" y="1621251"/>
                  <a:pt x="0" y="1173835"/>
                </a:cubicBezTo>
                <a:cubicBezTo>
                  <a:pt x="5418" y="1086854"/>
                  <a:pt x="-4256" y="1071720"/>
                  <a:pt x="0" y="979425"/>
                </a:cubicBezTo>
                <a:close/>
              </a:path>
              <a:path w="963618" h="2268533" fill="darkenLess" stroke="0" extrusionOk="0">
                <a:moveTo>
                  <a:pt x="963618" y="194410"/>
                </a:moveTo>
                <a:cubicBezTo>
                  <a:pt x="441471" y="144717"/>
                  <a:pt x="79605" y="659614"/>
                  <a:pt x="4758" y="1076630"/>
                </a:cubicBezTo>
                <a:cubicBezTo>
                  <a:pt x="-14739" y="781736"/>
                  <a:pt x="45206" y="513479"/>
                  <a:pt x="243500" y="328618"/>
                </a:cubicBezTo>
                <a:cubicBezTo>
                  <a:pt x="434539" y="63436"/>
                  <a:pt x="670602" y="60050"/>
                  <a:pt x="963619" y="0"/>
                </a:cubicBezTo>
                <a:cubicBezTo>
                  <a:pt x="971249" y="72101"/>
                  <a:pt x="977325" y="126094"/>
                  <a:pt x="963618" y="194410"/>
                </a:cubicBezTo>
                <a:close/>
              </a:path>
              <a:path w="963618" h="2268533" fill="none" extrusionOk="0">
                <a:moveTo>
                  <a:pt x="0" y="979425"/>
                </a:moveTo>
                <a:cubicBezTo>
                  <a:pt x="-20877" y="1409809"/>
                  <a:pt x="314370" y="1846052"/>
                  <a:pt x="722714" y="1927749"/>
                </a:cubicBezTo>
                <a:cubicBezTo>
                  <a:pt x="717726" y="1876784"/>
                  <a:pt x="725379" y="1859550"/>
                  <a:pt x="722714" y="1812477"/>
                </a:cubicBezTo>
                <a:cubicBezTo>
                  <a:pt x="853928" y="1921437"/>
                  <a:pt x="841225" y="1945499"/>
                  <a:pt x="963618" y="2056055"/>
                </a:cubicBezTo>
                <a:cubicBezTo>
                  <a:pt x="899758" y="2100804"/>
                  <a:pt x="801061" y="2169619"/>
                  <a:pt x="722714" y="2237432"/>
                </a:cubicBezTo>
                <a:cubicBezTo>
                  <a:pt x="716965" y="2203670"/>
                  <a:pt x="717436" y="2157860"/>
                  <a:pt x="722714" y="2122159"/>
                </a:cubicBezTo>
                <a:cubicBezTo>
                  <a:pt x="301636" y="1963244"/>
                  <a:pt x="3511" y="1583650"/>
                  <a:pt x="0" y="1173835"/>
                </a:cubicBezTo>
                <a:cubicBezTo>
                  <a:pt x="-7917" y="1077526"/>
                  <a:pt x="-6290" y="1068336"/>
                  <a:pt x="0" y="979425"/>
                </a:cubicBezTo>
                <a:cubicBezTo>
                  <a:pt x="-63184" y="443729"/>
                  <a:pt x="476484" y="-11355"/>
                  <a:pt x="963618" y="0"/>
                </a:cubicBezTo>
                <a:cubicBezTo>
                  <a:pt x="972058" y="43082"/>
                  <a:pt x="959738" y="101156"/>
                  <a:pt x="963618" y="194410"/>
                </a:cubicBezTo>
                <a:cubicBezTo>
                  <a:pt x="383538" y="219671"/>
                  <a:pt x="-11784" y="574873"/>
                  <a:pt x="4758" y="1076630"/>
                </a:cubicBezTo>
              </a:path>
              <a:path w="963618" h="2268533" fill="none" stroke="0" extrusionOk="0">
                <a:moveTo>
                  <a:pt x="0" y="979425"/>
                </a:moveTo>
                <a:cubicBezTo>
                  <a:pt x="25821" y="1370289"/>
                  <a:pt x="275852" y="1762600"/>
                  <a:pt x="722714" y="1927749"/>
                </a:cubicBezTo>
                <a:cubicBezTo>
                  <a:pt x="725016" y="1877692"/>
                  <a:pt x="718551" y="1845136"/>
                  <a:pt x="722714" y="1812477"/>
                </a:cubicBezTo>
                <a:cubicBezTo>
                  <a:pt x="828154" y="1906271"/>
                  <a:pt x="873362" y="1949570"/>
                  <a:pt x="963618" y="2056055"/>
                </a:cubicBezTo>
                <a:cubicBezTo>
                  <a:pt x="894023" y="2090999"/>
                  <a:pt x="797102" y="2174051"/>
                  <a:pt x="722714" y="2237432"/>
                </a:cubicBezTo>
                <a:cubicBezTo>
                  <a:pt x="717306" y="2210483"/>
                  <a:pt x="722979" y="2157497"/>
                  <a:pt x="722714" y="2122159"/>
                </a:cubicBezTo>
                <a:cubicBezTo>
                  <a:pt x="290369" y="2056723"/>
                  <a:pt x="109784" y="1609927"/>
                  <a:pt x="0" y="1173835"/>
                </a:cubicBezTo>
                <a:cubicBezTo>
                  <a:pt x="1115" y="1125776"/>
                  <a:pt x="3289" y="1036817"/>
                  <a:pt x="0" y="979425"/>
                </a:cubicBezTo>
                <a:cubicBezTo>
                  <a:pt x="12394" y="402058"/>
                  <a:pt x="542804" y="1002"/>
                  <a:pt x="963618" y="0"/>
                </a:cubicBezTo>
                <a:cubicBezTo>
                  <a:pt x="954538" y="74316"/>
                  <a:pt x="966890" y="146712"/>
                  <a:pt x="963618" y="194410"/>
                </a:cubicBezTo>
                <a:cubicBezTo>
                  <a:pt x="347227" y="219425"/>
                  <a:pt x="11305" y="645335"/>
                  <a:pt x="4758" y="1076630"/>
                </a:cubicBezTo>
              </a:path>
            </a:pathLst>
          </a:custGeom>
          <a:solidFill>
            <a:srgbClr val="002060">
              <a:alpha val="65000"/>
            </a:srgbClr>
          </a:solidFill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820508428">
                  <a:prstGeom prst="curvedRightArrow">
                    <a:avLst>
                      <a:gd name="adj1" fmla="val 20175"/>
                      <a:gd name="adj2" fmla="val 44100"/>
                      <a:gd name="adj3" fmla="val 25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8" name="Freccia circolare a destra 17">
            <a:extLst>
              <a:ext uri="{FF2B5EF4-FFF2-40B4-BE49-F238E27FC236}">
                <a16:creationId xmlns:a16="http://schemas.microsoft.com/office/drawing/2014/main" id="{C9910F05-199E-2F5B-8488-DF7D3C1BA687}"/>
              </a:ext>
            </a:extLst>
          </p:cNvPr>
          <p:cNvSpPr/>
          <p:nvPr/>
        </p:nvSpPr>
        <p:spPr>
          <a:xfrm rot="15021429" flipV="1">
            <a:off x="5861399" y="2016157"/>
            <a:ext cx="1233309" cy="4543418"/>
          </a:xfrm>
          <a:custGeom>
            <a:avLst/>
            <a:gdLst>
              <a:gd name="connsiteX0" fmla="*/ 0 w 1233309"/>
              <a:gd name="connsiteY0" fmla="*/ 2058655 h 4543418"/>
              <a:gd name="connsiteX1" fmla="*/ 924982 w 1233309"/>
              <a:gd name="connsiteY1" fmla="*/ 4051939 h 4543418"/>
              <a:gd name="connsiteX2" fmla="*/ 924982 w 1233309"/>
              <a:gd name="connsiteY2" fmla="*/ 3934158 h 4543418"/>
              <a:gd name="connsiteX3" fmla="*/ 1233309 w 1233309"/>
              <a:gd name="connsiteY3" fmla="*/ 4271473 h 4543418"/>
              <a:gd name="connsiteX4" fmla="*/ 924982 w 1233309"/>
              <a:gd name="connsiteY4" fmla="*/ 4478047 h 4543418"/>
              <a:gd name="connsiteX5" fmla="*/ 924982 w 1233309"/>
              <a:gd name="connsiteY5" fmla="*/ 4360266 h 4543418"/>
              <a:gd name="connsiteX6" fmla="*/ 0 w 1233309"/>
              <a:gd name="connsiteY6" fmla="*/ 2366982 h 4543418"/>
              <a:gd name="connsiteX7" fmla="*/ 0 w 1233309"/>
              <a:gd name="connsiteY7" fmla="*/ 2058655 h 4543418"/>
              <a:gd name="connsiteX0" fmla="*/ 1233309 w 1233309"/>
              <a:gd name="connsiteY0" fmla="*/ 308327 h 4543418"/>
              <a:gd name="connsiteX1" fmla="*/ 3463 w 1233309"/>
              <a:gd name="connsiteY1" fmla="*/ 2212818 h 4543418"/>
              <a:gd name="connsiteX2" fmla="*/ 142994 w 1233309"/>
              <a:gd name="connsiteY2" fmla="*/ 1096480 h 4543418"/>
              <a:gd name="connsiteX3" fmla="*/ 1233309 w 1233309"/>
              <a:gd name="connsiteY3" fmla="*/ -1 h 4543418"/>
              <a:gd name="connsiteX4" fmla="*/ 1233309 w 1233309"/>
              <a:gd name="connsiteY4" fmla="*/ 308327 h 4543418"/>
              <a:gd name="connsiteX0" fmla="*/ 0 w 1233309"/>
              <a:gd name="connsiteY0" fmla="*/ 2058655 h 4543418"/>
              <a:gd name="connsiteX1" fmla="*/ 924982 w 1233309"/>
              <a:gd name="connsiteY1" fmla="*/ 4051939 h 4543418"/>
              <a:gd name="connsiteX2" fmla="*/ 924982 w 1233309"/>
              <a:gd name="connsiteY2" fmla="*/ 3934158 h 4543418"/>
              <a:gd name="connsiteX3" fmla="*/ 1233309 w 1233309"/>
              <a:gd name="connsiteY3" fmla="*/ 4271473 h 4543418"/>
              <a:gd name="connsiteX4" fmla="*/ 924982 w 1233309"/>
              <a:gd name="connsiteY4" fmla="*/ 4478047 h 4543418"/>
              <a:gd name="connsiteX5" fmla="*/ 924982 w 1233309"/>
              <a:gd name="connsiteY5" fmla="*/ 4360266 h 4543418"/>
              <a:gd name="connsiteX6" fmla="*/ 0 w 1233309"/>
              <a:gd name="connsiteY6" fmla="*/ 2366982 h 4543418"/>
              <a:gd name="connsiteX7" fmla="*/ 0 w 1233309"/>
              <a:gd name="connsiteY7" fmla="*/ 2058655 h 4543418"/>
              <a:gd name="connsiteX8" fmla="*/ 1233309 w 1233309"/>
              <a:gd name="connsiteY8" fmla="*/ 0 h 4543418"/>
              <a:gd name="connsiteX9" fmla="*/ 1233309 w 1233309"/>
              <a:gd name="connsiteY9" fmla="*/ 308327 h 4543418"/>
              <a:gd name="connsiteX10" fmla="*/ 3463 w 1233309"/>
              <a:gd name="connsiteY10" fmla="*/ 2212818 h 4543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33309" h="4543418" stroke="0" extrusionOk="0">
                <a:moveTo>
                  <a:pt x="0" y="2058655"/>
                </a:moveTo>
                <a:cubicBezTo>
                  <a:pt x="-20786" y="2866491"/>
                  <a:pt x="431698" y="3937453"/>
                  <a:pt x="924982" y="4051939"/>
                </a:cubicBezTo>
                <a:cubicBezTo>
                  <a:pt x="926832" y="4022975"/>
                  <a:pt x="929073" y="3971192"/>
                  <a:pt x="924982" y="3934158"/>
                </a:cubicBezTo>
                <a:cubicBezTo>
                  <a:pt x="1000885" y="4001414"/>
                  <a:pt x="1100040" y="4103780"/>
                  <a:pt x="1233309" y="4271473"/>
                </a:cubicBezTo>
                <a:cubicBezTo>
                  <a:pt x="1156451" y="4311812"/>
                  <a:pt x="996525" y="4444390"/>
                  <a:pt x="924982" y="4478047"/>
                </a:cubicBezTo>
                <a:cubicBezTo>
                  <a:pt x="922870" y="4444251"/>
                  <a:pt x="925202" y="4418349"/>
                  <a:pt x="924982" y="4360266"/>
                </a:cubicBezTo>
                <a:cubicBezTo>
                  <a:pt x="248173" y="4026336"/>
                  <a:pt x="218240" y="3314526"/>
                  <a:pt x="0" y="2366982"/>
                </a:cubicBezTo>
                <a:cubicBezTo>
                  <a:pt x="5989" y="2292355"/>
                  <a:pt x="-6953" y="2179788"/>
                  <a:pt x="0" y="2058655"/>
                </a:cubicBezTo>
                <a:close/>
              </a:path>
              <a:path w="1233309" h="4543418" fill="darkenLess" stroke="0" extrusionOk="0">
                <a:moveTo>
                  <a:pt x="1233309" y="308327"/>
                </a:moveTo>
                <a:cubicBezTo>
                  <a:pt x="574574" y="283610"/>
                  <a:pt x="75965" y="1217485"/>
                  <a:pt x="3463" y="2212818"/>
                </a:cubicBezTo>
                <a:cubicBezTo>
                  <a:pt x="-6787" y="1803840"/>
                  <a:pt x="15469" y="1420045"/>
                  <a:pt x="142994" y="1096480"/>
                </a:cubicBezTo>
                <a:cubicBezTo>
                  <a:pt x="371501" y="319834"/>
                  <a:pt x="758366" y="60172"/>
                  <a:pt x="1233309" y="-1"/>
                </a:cubicBezTo>
                <a:cubicBezTo>
                  <a:pt x="1230565" y="89643"/>
                  <a:pt x="1218781" y="205152"/>
                  <a:pt x="1233309" y="308327"/>
                </a:cubicBezTo>
                <a:close/>
              </a:path>
              <a:path w="1233309" h="4543418" fill="none" extrusionOk="0">
                <a:moveTo>
                  <a:pt x="0" y="2058655"/>
                </a:moveTo>
                <a:cubicBezTo>
                  <a:pt x="23881" y="2920077"/>
                  <a:pt x="349747" y="3816198"/>
                  <a:pt x="924982" y="4051939"/>
                </a:cubicBezTo>
                <a:cubicBezTo>
                  <a:pt x="929374" y="3998493"/>
                  <a:pt x="924819" y="3984580"/>
                  <a:pt x="924982" y="3934158"/>
                </a:cubicBezTo>
                <a:cubicBezTo>
                  <a:pt x="1083306" y="4075240"/>
                  <a:pt x="1154269" y="4175151"/>
                  <a:pt x="1233309" y="4271473"/>
                </a:cubicBezTo>
                <a:cubicBezTo>
                  <a:pt x="1101127" y="4365873"/>
                  <a:pt x="1021163" y="4426155"/>
                  <a:pt x="924982" y="4478047"/>
                </a:cubicBezTo>
                <a:cubicBezTo>
                  <a:pt x="925735" y="4419286"/>
                  <a:pt x="927940" y="4406489"/>
                  <a:pt x="924982" y="4360266"/>
                </a:cubicBezTo>
                <a:cubicBezTo>
                  <a:pt x="391246" y="4048070"/>
                  <a:pt x="5605" y="3327166"/>
                  <a:pt x="0" y="2366982"/>
                </a:cubicBezTo>
                <a:cubicBezTo>
                  <a:pt x="-13392" y="2295590"/>
                  <a:pt x="15019" y="2129919"/>
                  <a:pt x="0" y="2058655"/>
                </a:cubicBezTo>
                <a:cubicBezTo>
                  <a:pt x="-29808" y="879762"/>
                  <a:pt x="442637" y="63137"/>
                  <a:pt x="1233309" y="0"/>
                </a:cubicBezTo>
                <a:cubicBezTo>
                  <a:pt x="1243625" y="94822"/>
                  <a:pt x="1237910" y="242870"/>
                  <a:pt x="1233309" y="308327"/>
                </a:cubicBezTo>
                <a:cubicBezTo>
                  <a:pt x="475576" y="355391"/>
                  <a:pt x="89209" y="997419"/>
                  <a:pt x="3463" y="2212818"/>
                </a:cubicBezTo>
              </a:path>
              <a:path w="1233309" h="4543418" fill="none" stroke="0" extrusionOk="0">
                <a:moveTo>
                  <a:pt x="0" y="2058655"/>
                </a:moveTo>
                <a:cubicBezTo>
                  <a:pt x="24512" y="3035328"/>
                  <a:pt x="359453" y="3788915"/>
                  <a:pt x="924982" y="4051939"/>
                </a:cubicBezTo>
                <a:cubicBezTo>
                  <a:pt x="929361" y="4004067"/>
                  <a:pt x="920322" y="3959469"/>
                  <a:pt x="924982" y="3934158"/>
                </a:cubicBezTo>
                <a:cubicBezTo>
                  <a:pt x="1039637" y="4091729"/>
                  <a:pt x="1104229" y="4098980"/>
                  <a:pt x="1233309" y="4271473"/>
                </a:cubicBezTo>
                <a:cubicBezTo>
                  <a:pt x="1157572" y="4332961"/>
                  <a:pt x="1073801" y="4377221"/>
                  <a:pt x="924982" y="4478047"/>
                </a:cubicBezTo>
                <a:cubicBezTo>
                  <a:pt x="928712" y="4429292"/>
                  <a:pt x="923779" y="4384652"/>
                  <a:pt x="924982" y="4360266"/>
                </a:cubicBezTo>
                <a:cubicBezTo>
                  <a:pt x="473659" y="4204634"/>
                  <a:pt x="192651" y="3234506"/>
                  <a:pt x="0" y="2366982"/>
                </a:cubicBezTo>
                <a:cubicBezTo>
                  <a:pt x="-4795" y="2280077"/>
                  <a:pt x="10689" y="2131776"/>
                  <a:pt x="0" y="2058655"/>
                </a:cubicBezTo>
                <a:cubicBezTo>
                  <a:pt x="59097" y="1039954"/>
                  <a:pt x="520025" y="54779"/>
                  <a:pt x="1233309" y="0"/>
                </a:cubicBezTo>
                <a:cubicBezTo>
                  <a:pt x="1227303" y="77512"/>
                  <a:pt x="1220032" y="229109"/>
                  <a:pt x="1233309" y="308327"/>
                </a:cubicBezTo>
                <a:cubicBezTo>
                  <a:pt x="692958" y="431369"/>
                  <a:pt x="101110" y="920993"/>
                  <a:pt x="3463" y="2212818"/>
                </a:cubicBezTo>
              </a:path>
            </a:pathLst>
          </a:custGeom>
          <a:solidFill>
            <a:srgbClr val="002060">
              <a:alpha val="69000"/>
            </a:srgbClr>
          </a:solidFill>
          <a:ln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820508428">
                  <a:prstGeom prst="curvedRightArrow">
                    <a:avLst>
                      <a:gd name="adj1" fmla="val 25000"/>
                      <a:gd name="adj2" fmla="val 44100"/>
                      <a:gd name="adj3" fmla="val 25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0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C325052D-17E5-899C-5832-3060FCE0E1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53334" b="47215"/>
          <a:stretch/>
        </p:blipFill>
        <p:spPr bwMode="auto">
          <a:xfrm rot="20740884">
            <a:off x="190574" y="4275079"/>
            <a:ext cx="337996" cy="37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7C632684-A95C-4C29-E428-CC141AA1E5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53334" b="47215"/>
          <a:stretch/>
        </p:blipFill>
        <p:spPr bwMode="auto">
          <a:xfrm rot="12234681">
            <a:off x="625857" y="4210329"/>
            <a:ext cx="297668" cy="33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CF5922DC-EBB2-7AD0-3A54-02CF62CE6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6" t="43173" r="2930" b="6587"/>
          <a:stretch/>
        </p:blipFill>
        <p:spPr bwMode="auto">
          <a:xfrm rot="16200000" flipV="1">
            <a:off x="522219" y="4560148"/>
            <a:ext cx="228487" cy="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EC6D8F2F-4037-8ACF-6F5F-0B8D5C1A1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09" r="46188" b="6257"/>
          <a:stretch/>
        </p:blipFill>
        <p:spPr bwMode="auto">
          <a:xfrm rot="655330">
            <a:off x="74058" y="4734943"/>
            <a:ext cx="268330" cy="20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4">
            <a:extLst>
              <a:ext uri="{FF2B5EF4-FFF2-40B4-BE49-F238E27FC236}">
                <a16:creationId xmlns:a16="http://schemas.microsoft.com/office/drawing/2014/main" id="{9B4A5130-7A83-89EC-B43F-B6D8E8E068F2}"/>
              </a:ext>
            </a:extLst>
          </p:cNvPr>
          <p:cNvSpPr txBox="1"/>
          <p:nvPr/>
        </p:nvSpPr>
        <p:spPr>
          <a:xfrm>
            <a:off x="0" y="60183"/>
            <a:ext cx="9144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maSTEM</a:t>
            </a:r>
            <a:r>
              <a:rPr lang="en-US" sz="200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game - </a:t>
            </a:r>
            <a:r>
              <a:rPr lang="en-US" sz="1875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 Multilingual Approach to STEM disciplines in GAME-based learning</a:t>
            </a:r>
          </a:p>
        </p:txBody>
      </p:sp>
    </p:spTree>
    <p:extLst>
      <p:ext uri="{BB962C8B-B14F-4D97-AF65-F5344CB8AC3E}">
        <p14:creationId xmlns:p14="http://schemas.microsoft.com/office/powerpoint/2010/main" val="24999208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ADBF82F-858D-21D3-0411-C2F86F96A25E}"/>
              </a:ext>
            </a:extLst>
          </p:cNvPr>
          <p:cNvSpPr txBox="1"/>
          <p:nvPr/>
        </p:nvSpPr>
        <p:spPr>
          <a:xfrm>
            <a:off x="195955" y="89543"/>
            <a:ext cx="163284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Chi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siamo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?</a:t>
            </a:r>
            <a:endParaRPr lang="en-US" sz="1875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D0E7169-964F-3DF6-ACBD-14DF1B736488}"/>
              </a:ext>
            </a:extLst>
          </p:cNvPr>
          <p:cNvSpPr txBox="1"/>
          <p:nvPr/>
        </p:nvSpPr>
        <p:spPr>
          <a:xfrm>
            <a:off x="269157" y="714865"/>
            <a:ext cx="2862887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Dip. Fisica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Dip. di Lingue e Letterature straniere e Culture moderne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Dip. Culture, Politica e Società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Dip. di Scienze Veterinarie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Dip. di Scienze Cliniche e Biologiche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Dip. Giurisprudenza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Dip. Scienze della Vita e Biologia </a:t>
            </a:r>
            <a:r>
              <a:rPr lang="it-IT" dirty="0">
                <a:solidFill>
                  <a:prstClr val="black"/>
                </a:solidFill>
                <a:latin typeface="Calibri" panose="020F0502020204030204"/>
                <a:cs typeface="+mn-cs"/>
              </a:rPr>
              <a:t>dei Sistemi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Dip. Chimica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defRPr/>
            </a:pPr>
            <a:endParaRPr lang="it-IT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Centro Interdipartimentale per la Ricerca Didattica e l'Aggiornamento (CIRDA)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Sistema Museale di Ateneo  (SMA)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Redazione E-Learning                            Polo Scienze della Natura </a:t>
            </a:r>
          </a:p>
          <a:p>
            <a:pPr marL="214313" indent="-214313" defTabSz="685800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it-IT" sz="1050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Teaching</a:t>
            </a:r>
            <a:r>
              <a:rPr lang="it-IT" sz="1050" dirty="0">
                <a:solidFill>
                  <a:prstClr val="black"/>
                </a:solidFill>
                <a:latin typeface="Calibri" panose="020F0502020204030204"/>
                <a:cs typeface="+mn-cs"/>
              </a:rPr>
              <a:t> and Learning Centre (TLC)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A9481BC-FC40-9178-A614-FC6778BC60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205" y="557416"/>
            <a:ext cx="1027649" cy="5764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8B56ECA-6535-646D-41D7-EAC10F44A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430" y="698428"/>
            <a:ext cx="1416685" cy="52566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69FE62D-89EF-F21C-B275-A60C288B7E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2260" y="3541948"/>
            <a:ext cx="2534523" cy="72228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92CDCAF0-7061-CC93-4A0B-EBAEFED4FF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9125" y="2646959"/>
            <a:ext cx="925371" cy="46636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FC804439-D65D-C2E6-E0D5-1D34B310C6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014" b="26200"/>
          <a:stretch/>
        </p:blipFill>
        <p:spPr>
          <a:xfrm>
            <a:off x="4914556" y="2356324"/>
            <a:ext cx="1112033" cy="39397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6DE9765F-F100-4ED8-90EC-A3723A6B71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5816" y="2865951"/>
            <a:ext cx="713343" cy="365371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FD31E1F3-1CE7-09DF-681C-3F6C9FF892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633" y="2078507"/>
            <a:ext cx="1416685" cy="38115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36172C2D-D876-864B-1D94-1FD7BDC53C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9665" y="1401729"/>
            <a:ext cx="1087066" cy="440866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36BDC142-665C-7B3C-9097-42153E76A51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65093" y="3272269"/>
            <a:ext cx="1758131" cy="298579"/>
          </a:xfrm>
          <a:prstGeom prst="rect">
            <a:avLst/>
          </a:prstGeom>
        </p:spPr>
      </p:pic>
      <p:pic>
        <p:nvPicPr>
          <p:cNvPr id="30" name="Immagine 29">
            <a:extLst>
              <a:ext uri="{FF2B5EF4-FFF2-40B4-BE49-F238E27FC236}">
                <a16:creationId xmlns:a16="http://schemas.microsoft.com/office/drawing/2014/main" id="{475C2EA1-53B9-6232-7E8A-BE6F1206F2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9945" y="1273895"/>
            <a:ext cx="1003773" cy="926560"/>
          </a:xfrm>
          <a:prstGeom prst="rect">
            <a:avLst/>
          </a:prstGeom>
        </p:spPr>
      </p:pic>
      <p:pic>
        <p:nvPicPr>
          <p:cNvPr id="7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D19D25D2-00A5-6020-B6C3-E8CF59ED31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53334" b="47215"/>
          <a:stretch/>
        </p:blipFill>
        <p:spPr bwMode="auto">
          <a:xfrm rot="20740884">
            <a:off x="8277457" y="3730769"/>
            <a:ext cx="337996" cy="37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814823B3-51AA-ACD8-F297-C48B6CEEA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53334" b="47215"/>
          <a:stretch/>
        </p:blipFill>
        <p:spPr bwMode="auto">
          <a:xfrm rot="12234681">
            <a:off x="8712740" y="3666019"/>
            <a:ext cx="297668" cy="33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6A7B1B3E-A816-8F71-D82A-7580299581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6" t="43173" r="2930" b="6587"/>
          <a:stretch/>
        </p:blipFill>
        <p:spPr bwMode="auto">
          <a:xfrm rot="16200000" flipV="1">
            <a:off x="8609103" y="4015837"/>
            <a:ext cx="228487" cy="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06B85E9C-9972-FDF5-91FC-2E40C063A6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09" r="46188" b="6257"/>
          <a:stretch/>
        </p:blipFill>
        <p:spPr bwMode="auto">
          <a:xfrm rot="655330">
            <a:off x="8331459" y="4266779"/>
            <a:ext cx="268330" cy="20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B16C636-CA87-3856-4F6B-76FFB94D0B2D}"/>
              </a:ext>
            </a:extLst>
          </p:cNvPr>
          <p:cNvSpPr txBox="1"/>
          <p:nvPr/>
        </p:nvSpPr>
        <p:spPr>
          <a:xfrm>
            <a:off x="3116775" y="89543"/>
            <a:ext cx="2909815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Con chi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collaboriamo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?</a:t>
            </a:r>
            <a:endParaRPr lang="en-US" sz="1875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796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99F672EE-F770-A1B8-316A-C4275B63B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6" t="43173" r="2930" b="6587"/>
          <a:stretch/>
        </p:blipFill>
        <p:spPr bwMode="auto">
          <a:xfrm rot="16200000">
            <a:off x="4032396" y="385212"/>
            <a:ext cx="2174062" cy="287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A56B4FD8-EC6F-3DAA-79D9-C1BEBBE989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53334" b="47215"/>
          <a:stretch/>
        </p:blipFill>
        <p:spPr bwMode="auto">
          <a:xfrm rot="10800000">
            <a:off x="4084971" y="2034776"/>
            <a:ext cx="2646011" cy="29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3E3850F-1534-824A-7592-FE15D2F7A75F}"/>
              </a:ext>
            </a:extLst>
          </p:cNvPr>
          <p:cNvSpPr txBox="1"/>
          <p:nvPr/>
        </p:nvSpPr>
        <p:spPr>
          <a:xfrm>
            <a:off x="2378036" y="1107577"/>
            <a:ext cx="1799877" cy="13619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650" b="1" dirty="0">
                <a:solidFill>
                  <a:srgbClr val="C00000"/>
                </a:solidFill>
                <a:latin typeface="Calibri" panose="020F0502020204030204"/>
                <a:cs typeface="+mn-cs"/>
              </a:rPr>
              <a:t>3 Escape Room su tematiche STEM, integrate con lingua straniera in progettazione CLIL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D3E99A0-8E45-8321-1B5E-DC26F4C91D4F}"/>
              </a:ext>
            </a:extLst>
          </p:cNvPr>
          <p:cNvSpPr txBox="1"/>
          <p:nvPr/>
        </p:nvSpPr>
        <p:spPr>
          <a:xfrm>
            <a:off x="4761048" y="1300654"/>
            <a:ext cx="1878056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b="1" dirty="0" err="1">
                <a:solidFill>
                  <a:prstClr val="white"/>
                </a:solidFill>
                <a:latin typeface="Calibri" panose="020F0502020204030204"/>
                <a:cs typeface="+mn-cs"/>
              </a:rPr>
              <a:t>maSTEM</a:t>
            </a:r>
            <a:r>
              <a:rPr lang="it-IT" sz="135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 game: 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b="1" dirty="0">
                <a:solidFill>
                  <a:prstClr val="white"/>
                </a:solidFill>
                <a:latin typeface="Calibri" panose="020F0502020204030204"/>
                <a:cs typeface="+mn-cs"/>
              </a:rPr>
              <a:t>STEM in Medicina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dirty="0">
                <a:solidFill>
                  <a:prstClr val="white"/>
                </a:solidFill>
                <a:latin typeface="Calibri" panose="020F0502020204030204"/>
                <a:cs typeface="+mn-cs"/>
              </a:rPr>
              <a:t>(Leader: dip. Fisica)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745F4AC-BE59-8FE2-9EF4-D5082EEF1868}"/>
              </a:ext>
            </a:extLst>
          </p:cNvPr>
          <p:cNvSpPr txBox="1"/>
          <p:nvPr/>
        </p:nvSpPr>
        <p:spPr>
          <a:xfrm>
            <a:off x="5082711" y="3190382"/>
            <a:ext cx="1487672" cy="15465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maSTEM</a:t>
            </a:r>
            <a:r>
              <a:rPr lang="it-IT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game: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Scienza: nome comune, genere femminile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(Leader: dip. Chimica)</a:t>
            </a:r>
            <a:endParaRPr lang="it-IT" sz="135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35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pic>
        <p:nvPicPr>
          <p:cNvPr id="2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F71403B9-D712-5578-EB74-B61A1816D4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53334" b="47215"/>
          <a:stretch/>
        </p:blipFill>
        <p:spPr bwMode="auto">
          <a:xfrm rot="20740884">
            <a:off x="8363928" y="4372510"/>
            <a:ext cx="337996" cy="375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49C20CEE-1A12-64D5-7F94-4927C3EBEF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-2" r="53334" b="47215"/>
          <a:stretch/>
        </p:blipFill>
        <p:spPr bwMode="auto">
          <a:xfrm rot="12234681">
            <a:off x="8799211" y="4307760"/>
            <a:ext cx="297668" cy="330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7CD49E50-C071-3F10-3EDB-1B031AADFA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6" t="43173" r="2930" b="6587"/>
          <a:stretch/>
        </p:blipFill>
        <p:spPr bwMode="auto">
          <a:xfrm rot="16200000" flipV="1">
            <a:off x="8695574" y="4657579"/>
            <a:ext cx="228487" cy="30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8F3A65FA-540A-2E54-1510-3D5C65D42B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09" r="46188" b="6257"/>
          <a:stretch/>
        </p:blipFill>
        <p:spPr bwMode="auto">
          <a:xfrm rot="655330">
            <a:off x="8247412" y="4832374"/>
            <a:ext cx="268330" cy="207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3417F13-2E5A-5E4A-D8D7-BE658680EFC5}"/>
              </a:ext>
            </a:extLst>
          </p:cNvPr>
          <p:cNvSpPr txBox="1"/>
          <p:nvPr/>
        </p:nvSpPr>
        <p:spPr>
          <a:xfrm>
            <a:off x="195955" y="89543"/>
            <a:ext cx="310530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Cosa </a:t>
            </a:r>
            <a:r>
              <a:rPr lang="en-US" sz="22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dobbiamo</a:t>
            </a:r>
            <a:r>
              <a:rPr lang="en-US" sz="22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fare…</a:t>
            </a:r>
            <a:endParaRPr lang="en-US" sz="1875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1C4A77D9-536B-C6F7-3E68-02BE0DEF5DC9}"/>
              </a:ext>
            </a:extLst>
          </p:cNvPr>
          <p:cNvSpPr txBox="1"/>
          <p:nvPr/>
        </p:nvSpPr>
        <p:spPr>
          <a:xfrm>
            <a:off x="178310" y="767646"/>
            <a:ext cx="192252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5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Tutti i dipartimenti + INFN partecipano alle 3 Escape Room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5935350-5199-37E5-39F6-767CF49AC8CD}"/>
              </a:ext>
            </a:extLst>
          </p:cNvPr>
          <p:cNvSpPr txBox="1"/>
          <p:nvPr/>
        </p:nvSpPr>
        <p:spPr>
          <a:xfrm>
            <a:off x="138319" y="1583825"/>
            <a:ext cx="182436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500" i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Un dipartimento leader per ogni Escape Room</a:t>
            </a:r>
          </a:p>
        </p:txBody>
      </p:sp>
      <p:pic>
        <p:nvPicPr>
          <p:cNvPr id="4" name="Picture 2" descr="Racial Justice Resources - Puzzle Pieces That Fit Together Clipart  (#1960458) - PinClipart">
            <a:extLst>
              <a:ext uri="{FF2B5EF4-FFF2-40B4-BE49-F238E27FC236}">
                <a16:creationId xmlns:a16="http://schemas.microsoft.com/office/drawing/2014/main" id="{51B2622E-3DC6-60AA-7A7B-7D11D7389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957" b="90652" l="4773" r="94432">
                        <a14:foregroundMark x1="16818" y1="24348" x2="19318" y2="14783"/>
                        <a14:foregroundMark x1="8068" y1="7391" x2="30227" y2="13478"/>
                        <a14:foregroundMark x1="30227" y1="13478" x2="14091" y2="29348"/>
                        <a14:foregroundMark x1="14091" y1="29348" x2="30341" y2="35761"/>
                        <a14:foregroundMark x1="30341" y1="35761" x2="35455" y2="36087"/>
                        <a14:foregroundMark x1="5795" y1="7065" x2="12273" y2="35109"/>
                        <a14:foregroundMark x1="12273" y1="35109" x2="29432" y2="35326"/>
                        <a14:foregroundMark x1="29432" y1="35326" x2="38068" y2="30761"/>
                        <a14:foregroundMark x1="19659" y1="7717" x2="37727" y2="10543"/>
                        <a14:foregroundMark x1="37727" y1="10543" x2="30682" y2="15978"/>
                        <a14:foregroundMark x1="23523" y1="42174" x2="23295" y2="45870"/>
                        <a14:foregroundMark x1="12273" y1="60109" x2="13864" y2="82174"/>
                        <a14:foregroundMark x1="13864" y1="82174" x2="31932" y2="71630"/>
                        <a14:foregroundMark x1="31932" y1="71630" x2="33295" y2="58913"/>
                        <a14:foregroundMark x1="49659" y1="73696" x2="4886" y2="74565"/>
                        <a14:foregroundMark x1="8068" y1="86630" x2="32841" y2="84891"/>
                        <a14:foregroundMark x1="32841" y1="84891" x2="36818" y2="77717"/>
                        <a14:foregroundMark x1="61932" y1="87609" x2="85909" y2="87174"/>
                        <a14:foregroundMark x1="85909" y1="87174" x2="91250" y2="67826"/>
                        <a14:foregroundMark x1="91250" y1="67826" x2="66023" y2="59239"/>
                        <a14:foregroundMark x1="66023" y1="59239" x2="73523" y2="75652"/>
                        <a14:foregroundMark x1="73523" y1="75652" x2="62955" y2="88587"/>
                        <a14:foregroundMark x1="62955" y1="88587" x2="62955" y2="88804"/>
                        <a14:foregroundMark x1="94545" y1="80217" x2="94545" y2="80217"/>
                        <a14:foregroundMark x1="24205" y1="90652" x2="24205" y2="90652"/>
                        <a14:foregroundMark x1="24205" y1="90652" x2="24205" y2="90652"/>
                        <a14:foregroundMark x1="63523" y1="36304" x2="68182" y2="10761"/>
                        <a14:foregroundMark x1="68182" y1="10761" x2="86477" y2="9674"/>
                        <a14:foregroundMark x1="86477" y1="9674" x2="94091" y2="31630"/>
                        <a14:foregroundMark x1="94091" y1="31630" x2="81250" y2="19783"/>
                        <a14:foregroundMark x1="81250" y1="19783" x2="68750" y2="33043"/>
                        <a14:foregroundMark x1="68750" y1="33043" x2="55000" y2="21304"/>
                        <a14:foregroundMark x1="55000" y1="21304" x2="51023" y2="20326"/>
                        <a14:backgroundMark x1="50341" y1="36304" x2="52614" y2="585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2709" r="46188" b="6257"/>
          <a:stretch/>
        </p:blipFill>
        <p:spPr bwMode="auto">
          <a:xfrm>
            <a:off x="2116780" y="2577944"/>
            <a:ext cx="3002927" cy="2317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2075872-3F29-D466-6ECC-78C13D4E2A72}"/>
              </a:ext>
            </a:extLst>
          </p:cNvPr>
          <p:cNvSpPr txBox="1"/>
          <p:nvPr/>
        </p:nvSpPr>
        <p:spPr>
          <a:xfrm>
            <a:off x="2495470" y="3559165"/>
            <a:ext cx="19283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b="1" dirty="0" err="1">
                <a:solidFill>
                  <a:prstClr val="black"/>
                </a:solidFill>
                <a:latin typeface="Calibri" panose="020F0502020204030204"/>
                <a:cs typeface="+mn-cs"/>
              </a:rPr>
              <a:t>maSTEM</a:t>
            </a:r>
            <a:r>
              <a:rPr lang="it-IT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 game</a:t>
            </a: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b="1" dirty="0">
                <a:solidFill>
                  <a:prstClr val="black"/>
                </a:solidFill>
                <a:latin typeface="Calibri" panose="020F0502020204030204"/>
                <a:cs typeface="+mn-cs"/>
              </a:rPr>
              <a:t>Ambiente e Benessere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350" dirty="0">
                <a:solidFill>
                  <a:prstClr val="black"/>
                </a:solidFill>
                <a:latin typeface="Calibri" panose="020F0502020204030204"/>
                <a:cs typeface="+mn-cs"/>
              </a:rPr>
              <a:t>(Leader: dip. Scienze Veterinarie)</a:t>
            </a:r>
            <a:endParaRPr lang="it-IT" sz="1350" b="1" dirty="0">
              <a:solidFill>
                <a:prstClr val="black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7A2768C-2795-1B23-EE60-318F7E6F42A2}"/>
              </a:ext>
            </a:extLst>
          </p:cNvPr>
          <p:cNvSpPr/>
          <p:nvPr/>
        </p:nvSpPr>
        <p:spPr>
          <a:xfrm>
            <a:off x="2336696" y="812131"/>
            <a:ext cx="4126598" cy="3972033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F193921-B67F-6B60-89C3-63E0E0DF6EB8}"/>
              </a:ext>
            </a:extLst>
          </p:cNvPr>
          <p:cNvSpPr txBox="1"/>
          <p:nvPr/>
        </p:nvSpPr>
        <p:spPr>
          <a:xfrm>
            <a:off x="6663242" y="737323"/>
            <a:ext cx="245166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b="1" dirty="0"/>
              <a:t>Attività linguistiche </a:t>
            </a:r>
            <a:r>
              <a:rPr lang="it-IT" sz="1400" dirty="0"/>
              <a:t>(CLIL inglese, francese e spagnolo) </a:t>
            </a:r>
            <a:r>
              <a:rPr lang="it-IT" sz="1400" dirty="0" err="1"/>
              <a:t>affinchè</a:t>
            </a:r>
            <a:r>
              <a:rPr lang="it-IT" sz="1400" dirty="0"/>
              <a:t> il contenuto e le lingue straniere contribuiscano alla formazione di nuove competenze (Dip. LLSCM) </a:t>
            </a:r>
          </a:p>
          <a:p>
            <a:endParaRPr lang="it-IT" sz="1400" dirty="0"/>
          </a:p>
          <a:p>
            <a:r>
              <a:rPr lang="it-IT" sz="1400" b="1" dirty="0"/>
              <a:t>Piano di monitoraggio </a:t>
            </a:r>
            <a:r>
              <a:rPr lang="it-IT" sz="1400" dirty="0"/>
              <a:t>e a disegnare tutti i giochi/indovinelli in modo da </a:t>
            </a:r>
            <a:r>
              <a:rPr lang="it-IT" sz="1400" b="1" dirty="0"/>
              <a:t>superare situazioni di svantaggio e differenze di genere </a:t>
            </a:r>
            <a:r>
              <a:rPr lang="it-IT" sz="1400" dirty="0"/>
              <a:t>(Dip. Di Culture, Politica e Società, con il supporto dell’Università di Napoli Federico II)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E77278D4-138D-7EB4-EC6F-A63DD9E282FB}"/>
              </a:ext>
            </a:extLst>
          </p:cNvPr>
          <p:cNvSpPr txBox="1"/>
          <p:nvPr/>
        </p:nvSpPr>
        <p:spPr>
          <a:xfrm>
            <a:off x="161389" y="2469488"/>
            <a:ext cx="19614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/>
              <a:t>Impostare un repository </a:t>
            </a:r>
            <a:r>
              <a:rPr lang="it-IT" dirty="0"/>
              <a:t>per approfondire i temi visti </a:t>
            </a:r>
            <a:r>
              <a:rPr lang="it-IT" dirty="0" err="1"/>
              <a:t>nell’escape</a:t>
            </a:r>
            <a:r>
              <a:rPr lang="it-IT" dirty="0"/>
              <a:t> room e </a:t>
            </a:r>
            <a:r>
              <a:rPr lang="it-IT" dirty="0" err="1"/>
              <a:t>metanalizzare</a:t>
            </a:r>
            <a:r>
              <a:rPr lang="it-IT" dirty="0"/>
              <a:t> l’attività (soft skills)</a:t>
            </a:r>
          </a:p>
        </p:txBody>
      </p:sp>
    </p:spTree>
    <p:extLst>
      <p:ext uri="{BB962C8B-B14F-4D97-AF65-F5344CB8AC3E}">
        <p14:creationId xmlns:p14="http://schemas.microsoft.com/office/powerpoint/2010/main" val="40499526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Dopo il successo di Scienza Migrante, vincitore del Bando PE 2021-23…"/>
          <p:cNvSpPr txBox="1">
            <a:spLocks noGrp="1"/>
          </p:cNvSpPr>
          <p:nvPr>
            <p:ph type="body" sz="quarter" idx="1"/>
          </p:nvPr>
        </p:nvSpPr>
        <p:spPr>
          <a:xfrm>
            <a:off x="354148" y="838659"/>
            <a:ext cx="7962268" cy="1126466"/>
          </a:xfrm>
          <a:prstGeom prst="rect">
            <a:avLst/>
          </a:prstGeom>
        </p:spPr>
        <p:txBody>
          <a:bodyPr/>
          <a:lstStyle/>
          <a:p>
            <a:pPr>
              <a:defRPr sz="2800" spc="-28"/>
            </a:pPr>
            <a:r>
              <a:rPr sz="2400" dirty="0" err="1"/>
              <a:t>Scienza</a:t>
            </a:r>
            <a:r>
              <a:rPr sz="2400" dirty="0"/>
              <a:t> </a:t>
            </a:r>
            <a:r>
              <a:rPr sz="2400" dirty="0" err="1"/>
              <a:t>Migrante</a:t>
            </a:r>
            <a:r>
              <a:rPr sz="2400" dirty="0"/>
              <a:t>, </a:t>
            </a:r>
            <a:r>
              <a:rPr sz="2400" dirty="0" err="1"/>
              <a:t>vincitore</a:t>
            </a:r>
            <a:r>
              <a:rPr sz="2400" dirty="0"/>
              <a:t> del Bando PE 2021-23 </a:t>
            </a:r>
          </a:p>
          <a:p>
            <a:pPr>
              <a:defRPr sz="2800" spc="-28"/>
            </a:pPr>
            <a:r>
              <a:rPr sz="2400" dirty="0"/>
              <a:t>di UNITO, </a:t>
            </a:r>
            <a:r>
              <a:rPr sz="2400" dirty="0" err="1"/>
              <a:t>Scienza</a:t>
            </a:r>
            <a:r>
              <a:rPr sz="2400" dirty="0"/>
              <a:t> </a:t>
            </a:r>
            <a:r>
              <a:rPr sz="2400" dirty="0" err="1"/>
              <a:t>Migrante</a:t>
            </a:r>
            <a:r>
              <a:rPr sz="2400" dirty="0"/>
              <a:t> 2.0 </a:t>
            </a:r>
            <a:r>
              <a:rPr sz="2400" dirty="0" err="1"/>
              <a:t>vincitore</a:t>
            </a:r>
            <a:r>
              <a:rPr sz="2400" dirty="0"/>
              <a:t> del Bando PE 2023-25</a:t>
            </a:r>
          </a:p>
        </p:txBody>
      </p:sp>
      <p:sp>
        <p:nvSpPr>
          <p:cNvPr id="151" name="SCIENZA MIGRANTE 2.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SCIENZA MIGRANTE 2.0</a:t>
            </a:r>
          </a:p>
        </p:txBody>
      </p:sp>
      <p:sp>
        <p:nvSpPr>
          <p:cNvPr id="152" name="Budget del progetto 2023-25:…"/>
          <p:cNvSpPr txBox="1"/>
          <p:nvPr/>
        </p:nvSpPr>
        <p:spPr>
          <a:xfrm>
            <a:off x="353477" y="2316866"/>
            <a:ext cx="3136676" cy="15314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l">
              <a:defRPr sz="2300" b="1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600" dirty="0"/>
              <a:t>Budget del </a:t>
            </a:r>
            <a:r>
              <a:rPr sz="1600" dirty="0" err="1"/>
              <a:t>progetto</a:t>
            </a:r>
            <a:r>
              <a:rPr sz="1600" dirty="0"/>
              <a:t> 2023-25: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53.000, di cui: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38k </a:t>
            </a:r>
            <a:r>
              <a:rPr sz="1600" dirty="0" err="1"/>
              <a:t>finanziamento</a:t>
            </a:r>
            <a:r>
              <a:rPr sz="1600" dirty="0"/>
              <a:t> del Bando UNITO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13k </a:t>
            </a:r>
            <a:r>
              <a:rPr sz="1600" dirty="0" err="1"/>
              <a:t>dai</a:t>
            </a:r>
            <a:r>
              <a:rPr sz="1600" dirty="0"/>
              <a:t> </a:t>
            </a:r>
            <a:r>
              <a:rPr sz="1600" dirty="0" err="1"/>
              <a:t>Dipartimenti</a:t>
            </a:r>
            <a:r>
              <a:rPr sz="1600" dirty="0"/>
              <a:t> </a:t>
            </a:r>
            <a:r>
              <a:rPr sz="1600" dirty="0" err="1"/>
              <a:t>partecipanti</a:t>
            </a:r>
            <a:endParaRPr sz="1600" dirty="0"/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1k INFN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1k UNIUPO</a:t>
            </a:r>
          </a:p>
        </p:txBody>
      </p:sp>
      <p:pic>
        <p:nvPicPr>
          <p:cNvPr id="153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-131892"/>
            <a:ext cx="2144379" cy="1533784"/>
          </a:xfrm>
          <a:prstGeom prst="rect">
            <a:avLst/>
          </a:prstGeom>
          <a:ln w="12700">
            <a:miter lim="400000"/>
          </a:ln>
        </p:spPr>
      </p:pic>
      <p:sp>
        <p:nvSpPr>
          <p:cNvPr id="154" name="Partner esterni a UNITO…"/>
          <p:cNvSpPr txBox="1"/>
          <p:nvPr/>
        </p:nvSpPr>
        <p:spPr>
          <a:xfrm>
            <a:off x="4447035" y="2088600"/>
            <a:ext cx="4328798" cy="2762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l">
              <a:defRPr sz="2300" b="1">
                <a:solidFill>
                  <a:schemeClr val="accent5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600" dirty="0"/>
              <a:t>Partner </a:t>
            </a:r>
            <a:r>
              <a:rPr sz="1600" dirty="0" err="1"/>
              <a:t>esterni</a:t>
            </a:r>
            <a:r>
              <a:rPr sz="1600" dirty="0"/>
              <a:t> a UNITO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 err="1"/>
              <a:t>Associazione</a:t>
            </a:r>
            <a:r>
              <a:rPr sz="1600" dirty="0"/>
              <a:t> A </a:t>
            </a:r>
            <a:r>
              <a:rPr sz="1600" dirty="0" err="1"/>
              <a:t>Pieno</a:t>
            </a:r>
            <a:r>
              <a:rPr sz="1600" dirty="0"/>
              <a:t> </a:t>
            </a:r>
            <a:r>
              <a:rPr sz="1600" dirty="0" err="1"/>
              <a:t>Titolo</a:t>
            </a:r>
            <a:endParaRPr sz="1600" dirty="0"/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 err="1"/>
              <a:t>Associazione</a:t>
            </a:r>
            <a:r>
              <a:rPr sz="1600" dirty="0"/>
              <a:t> </a:t>
            </a:r>
            <a:r>
              <a:rPr sz="1600" dirty="0" err="1"/>
              <a:t>CentroScienza</a:t>
            </a:r>
            <a:r>
              <a:rPr sz="1600" dirty="0"/>
              <a:t> </a:t>
            </a:r>
            <a:r>
              <a:rPr sz="1600" dirty="0" err="1"/>
              <a:t>onlus</a:t>
            </a:r>
            <a:endParaRPr sz="1600" dirty="0"/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Pastorale </a:t>
            </a:r>
            <a:r>
              <a:rPr sz="1600" dirty="0" err="1"/>
              <a:t>Migranti</a:t>
            </a:r>
            <a:r>
              <a:rPr sz="1600" dirty="0"/>
              <a:t>, </a:t>
            </a:r>
            <a:r>
              <a:rPr sz="1600" dirty="0" err="1"/>
              <a:t>Arcidiocesi</a:t>
            </a:r>
            <a:r>
              <a:rPr sz="1600" dirty="0"/>
              <a:t> di Torino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Refugees Welcome Italia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Rete </a:t>
            </a:r>
            <a:r>
              <a:rPr sz="1600" dirty="0" err="1"/>
              <a:t>delle</a:t>
            </a:r>
            <a:r>
              <a:rPr sz="1600" dirty="0"/>
              <a:t> Case del </a:t>
            </a:r>
            <a:r>
              <a:rPr sz="1600" dirty="0" err="1"/>
              <a:t>Quartiere</a:t>
            </a:r>
            <a:r>
              <a:rPr sz="1600" dirty="0"/>
              <a:t> di Torino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RKH Studio</a:t>
            </a:r>
            <a:endParaRPr lang="en-US" sz="1600" dirty="0"/>
          </a:p>
          <a:p>
            <a:pPr algn="l">
              <a:defRPr sz="2300">
                <a:solidFill>
                  <a:srgbClr val="FFFFFF"/>
                </a:solidFill>
              </a:defRPr>
            </a:pPr>
            <a:endParaRPr sz="1600" dirty="0"/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/>
              <a:t>INFN - </a:t>
            </a:r>
            <a:r>
              <a:rPr sz="1600" dirty="0" err="1"/>
              <a:t>Sezione</a:t>
            </a:r>
            <a:r>
              <a:rPr sz="1600" dirty="0"/>
              <a:t> di Torino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 err="1"/>
              <a:t>Università</a:t>
            </a:r>
            <a:r>
              <a:rPr sz="1600" dirty="0"/>
              <a:t> </a:t>
            </a:r>
            <a:r>
              <a:rPr sz="1600" dirty="0" err="1"/>
              <a:t>della</a:t>
            </a:r>
            <a:r>
              <a:rPr sz="1600" dirty="0"/>
              <a:t> Valle d’Aosta (UNIVDA)</a:t>
            </a:r>
          </a:p>
          <a:p>
            <a:pPr algn="l">
              <a:defRPr sz="2300">
                <a:solidFill>
                  <a:srgbClr val="FFFFFF"/>
                </a:solidFill>
              </a:defRPr>
            </a:pPr>
            <a:r>
              <a:rPr sz="1600" dirty="0" err="1"/>
              <a:t>Università</a:t>
            </a:r>
            <a:r>
              <a:rPr sz="1600" dirty="0"/>
              <a:t> </a:t>
            </a:r>
            <a:r>
              <a:rPr sz="1600" dirty="0" err="1"/>
              <a:t>degli</a:t>
            </a:r>
            <a:r>
              <a:rPr sz="1600" dirty="0"/>
              <a:t> </a:t>
            </a:r>
            <a:r>
              <a:rPr sz="1600" dirty="0" err="1"/>
              <a:t>Studi</a:t>
            </a:r>
            <a:r>
              <a:rPr sz="1600" dirty="0"/>
              <a:t> del Piemonte Orientale (UPO)</a:t>
            </a:r>
          </a:p>
        </p:txBody>
      </p:sp>
      <p:sp>
        <p:nvSpPr>
          <p:cNvPr id="155" name="https://scienzamigrante.unito.it/…"/>
          <p:cNvSpPr txBox="1"/>
          <p:nvPr/>
        </p:nvSpPr>
        <p:spPr>
          <a:xfrm>
            <a:off x="1486697" y="4200036"/>
            <a:ext cx="2417762" cy="492298"/>
          </a:xfrm>
          <a:prstGeom prst="rect">
            <a:avLst/>
          </a:prstGeom>
          <a:solidFill>
            <a:srgbClr val="FFC84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26789" tIns="26789" rIns="26789" bIns="26789" anchor="ctr">
            <a:spAutoFit/>
          </a:bodyPr>
          <a:lstStyle/>
          <a:p>
            <a:pPr algn="l">
              <a:defRPr sz="1800"/>
            </a:pPr>
            <a:r>
              <a:rPr sz="949" u="sng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hlinkClick r:id="rId3"/>
              </a:rPr>
              <a:t>https://scienzamigrante.unito.it/</a:t>
            </a:r>
            <a:endParaRPr sz="949">
              <a:solidFill>
                <a:srgbClr val="333333"/>
              </a:solidFill>
              <a:uFill>
                <a:solidFill>
                  <a:srgbClr val="333333"/>
                </a:solidFill>
              </a:uFill>
            </a:endParaRPr>
          </a:p>
          <a:p>
            <a:pPr defTabSz="220991">
              <a:defRPr sz="1800" spc="-18"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sz="949" u="sng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hlinkClick r:id="rId4"/>
              </a:rPr>
              <a:t>https://www.instagram.com/scienzamigrante/</a:t>
            </a:r>
            <a:endParaRPr sz="949">
              <a:solidFill>
                <a:srgbClr val="333333"/>
              </a:solidFill>
              <a:uFill>
                <a:solidFill>
                  <a:srgbClr val="333333"/>
                </a:solidFill>
              </a:uFill>
            </a:endParaRPr>
          </a:p>
          <a:p>
            <a:pPr defTabSz="220991">
              <a:defRPr sz="1800" spc="-18"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sz="949" u="sng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hlinkClick r:id="rId5"/>
              </a:rPr>
              <a:t>https://www.facebook.com/scienzamigrante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8032" y="3204433"/>
            <a:ext cx="2081263" cy="138750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8226" y="1395605"/>
            <a:ext cx="1437365" cy="2155279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sp>
        <p:nvSpPr>
          <p:cNvPr id="159" name="Il progetto ha come obiettivo la condivisione e la valorizzazione del patrimonio culturale e scientifico degli immigrati sul nostro territorio, attraverso racconti di vita e di scienza che fanno riflettere sull’importanza dell’integrazione per il progres"/>
          <p:cNvSpPr txBox="1">
            <a:spLocks noGrp="1"/>
          </p:cNvSpPr>
          <p:nvPr>
            <p:ph type="body" sz="quarter" idx="1"/>
          </p:nvPr>
        </p:nvSpPr>
        <p:spPr>
          <a:xfrm>
            <a:off x="471367" y="1308872"/>
            <a:ext cx="3043687" cy="3751050"/>
          </a:xfrm>
          <a:prstGeom prst="rect">
            <a:avLst/>
          </a:prstGeom>
        </p:spPr>
        <p:txBody>
          <a:bodyPr/>
          <a:lstStyle/>
          <a:p>
            <a:pPr marL="166882" indent="-166882" defTabSz="274163">
              <a:spcBef>
                <a:spcPts val="1107"/>
              </a:spcBef>
              <a:defRPr sz="1958"/>
            </a:pPr>
            <a:r>
              <a:rPr sz="1400" dirty="0"/>
              <a:t>Il </a:t>
            </a:r>
            <a:r>
              <a:rPr sz="1400" dirty="0" err="1"/>
              <a:t>progetto</a:t>
            </a:r>
            <a:r>
              <a:rPr sz="1400" dirty="0"/>
              <a:t> ha come </a:t>
            </a:r>
            <a:r>
              <a:rPr sz="1400" dirty="0" err="1"/>
              <a:t>obiettivo</a:t>
            </a:r>
            <a:r>
              <a:rPr sz="1400" dirty="0"/>
              <a:t> la </a:t>
            </a:r>
            <a:r>
              <a:rPr sz="1400" dirty="0" err="1"/>
              <a:t>condivisione</a:t>
            </a:r>
            <a:r>
              <a:rPr sz="1400" dirty="0"/>
              <a:t> e la </a:t>
            </a:r>
            <a:r>
              <a:rPr sz="1400" dirty="0" err="1"/>
              <a:t>valorizzazione</a:t>
            </a:r>
            <a:r>
              <a:rPr sz="1400" dirty="0"/>
              <a:t> del </a:t>
            </a:r>
            <a:r>
              <a:rPr sz="1400" dirty="0" err="1"/>
              <a:t>patrimonio</a:t>
            </a:r>
            <a:r>
              <a:rPr sz="1400" dirty="0"/>
              <a:t> </a:t>
            </a:r>
            <a:r>
              <a:rPr sz="1400" dirty="0" err="1"/>
              <a:t>culturale</a:t>
            </a:r>
            <a:r>
              <a:rPr sz="1400" dirty="0"/>
              <a:t> e </a:t>
            </a:r>
            <a:r>
              <a:rPr sz="1400" dirty="0" err="1"/>
              <a:t>scientifico</a:t>
            </a:r>
            <a:r>
              <a:rPr sz="1400" dirty="0"/>
              <a:t> </a:t>
            </a:r>
            <a:r>
              <a:rPr sz="1400" dirty="0" err="1"/>
              <a:t>degli</a:t>
            </a:r>
            <a:r>
              <a:rPr sz="1400" dirty="0"/>
              <a:t> </a:t>
            </a:r>
            <a:r>
              <a:rPr sz="1400" dirty="0" err="1"/>
              <a:t>immigrati</a:t>
            </a:r>
            <a:r>
              <a:rPr sz="1400" dirty="0"/>
              <a:t> </a:t>
            </a:r>
            <a:r>
              <a:rPr sz="1400" dirty="0" err="1"/>
              <a:t>sul</a:t>
            </a:r>
            <a:r>
              <a:rPr sz="1400" dirty="0"/>
              <a:t> nostro </a:t>
            </a:r>
            <a:r>
              <a:rPr sz="1400" dirty="0" err="1"/>
              <a:t>territorio</a:t>
            </a:r>
            <a:r>
              <a:rPr sz="1400" dirty="0"/>
              <a:t>, </a:t>
            </a:r>
            <a:r>
              <a:rPr sz="1400" dirty="0" err="1"/>
              <a:t>attraverso</a:t>
            </a:r>
            <a:r>
              <a:rPr sz="1400" dirty="0"/>
              <a:t> </a:t>
            </a:r>
            <a:r>
              <a:rPr sz="1400" dirty="0" err="1"/>
              <a:t>racconti</a:t>
            </a:r>
            <a:r>
              <a:rPr sz="1400" dirty="0"/>
              <a:t> di vita e di </a:t>
            </a:r>
            <a:r>
              <a:rPr sz="1400" dirty="0" err="1"/>
              <a:t>scienza</a:t>
            </a:r>
            <a:r>
              <a:rPr sz="1400" dirty="0"/>
              <a:t> </a:t>
            </a:r>
            <a:r>
              <a:rPr sz="1400" dirty="0" err="1"/>
              <a:t>che</a:t>
            </a:r>
            <a:r>
              <a:rPr sz="1400" dirty="0"/>
              <a:t> </a:t>
            </a:r>
            <a:r>
              <a:rPr sz="1400" dirty="0" err="1"/>
              <a:t>fanno</a:t>
            </a:r>
            <a:r>
              <a:rPr sz="1400" dirty="0"/>
              <a:t> </a:t>
            </a:r>
            <a:r>
              <a:rPr sz="1400" dirty="0" err="1"/>
              <a:t>riflettere</a:t>
            </a:r>
            <a:r>
              <a:rPr sz="1400" dirty="0"/>
              <a:t> </a:t>
            </a:r>
            <a:r>
              <a:rPr sz="1400" dirty="0" err="1"/>
              <a:t>sull’importanza</a:t>
            </a:r>
            <a:r>
              <a:rPr sz="1400" dirty="0"/>
              <a:t> </a:t>
            </a:r>
            <a:r>
              <a:rPr sz="1400" dirty="0" err="1"/>
              <a:t>dell’integrazione</a:t>
            </a:r>
            <a:r>
              <a:rPr sz="1400" dirty="0"/>
              <a:t> per il </a:t>
            </a:r>
            <a:r>
              <a:rPr sz="1400" dirty="0" err="1"/>
              <a:t>progresso</a:t>
            </a:r>
            <a:r>
              <a:rPr sz="1400" dirty="0"/>
              <a:t> </a:t>
            </a:r>
            <a:r>
              <a:rPr sz="1400" dirty="0" err="1"/>
              <a:t>sociale</a:t>
            </a:r>
            <a:r>
              <a:rPr sz="1400" dirty="0"/>
              <a:t>.</a:t>
            </a:r>
          </a:p>
          <a:p>
            <a:pPr marL="166882" indent="-166882" defTabSz="274163">
              <a:spcBef>
                <a:spcPts val="1107"/>
              </a:spcBef>
              <a:defRPr sz="1958"/>
            </a:pPr>
            <a:r>
              <a:rPr sz="1400" dirty="0"/>
              <a:t>Le </a:t>
            </a:r>
            <a:r>
              <a:rPr sz="1400" dirty="0" err="1"/>
              <a:t>storie</a:t>
            </a:r>
            <a:r>
              <a:rPr sz="1400" dirty="0"/>
              <a:t> </a:t>
            </a:r>
            <a:r>
              <a:rPr sz="1400" dirty="0" err="1"/>
              <a:t>sono</a:t>
            </a:r>
            <a:r>
              <a:rPr sz="1400" dirty="0"/>
              <a:t> state </a:t>
            </a:r>
            <a:r>
              <a:rPr sz="1400" dirty="0" err="1"/>
              <a:t>raccolte</a:t>
            </a:r>
            <a:r>
              <a:rPr sz="1400" dirty="0"/>
              <a:t> </a:t>
            </a:r>
            <a:r>
              <a:rPr sz="1400" dirty="0" err="1"/>
              <a:t>sul</a:t>
            </a:r>
            <a:r>
              <a:rPr sz="1400" dirty="0"/>
              <a:t> </a:t>
            </a:r>
            <a:r>
              <a:rPr sz="1400" dirty="0" err="1"/>
              <a:t>portale</a:t>
            </a:r>
            <a:r>
              <a:rPr sz="1400" dirty="0"/>
              <a:t> Web e sui </a:t>
            </a:r>
            <a:r>
              <a:rPr sz="1400" dirty="0" err="1"/>
              <a:t>canali</a:t>
            </a:r>
            <a:r>
              <a:rPr sz="1400" dirty="0"/>
              <a:t> social, con un </a:t>
            </a:r>
            <a:r>
              <a:rPr sz="1400" dirty="0" err="1"/>
              <a:t>seguito</a:t>
            </a:r>
            <a:r>
              <a:rPr sz="1400" dirty="0"/>
              <a:t> di </a:t>
            </a:r>
            <a:r>
              <a:rPr sz="1400" dirty="0" err="1"/>
              <a:t>oltre</a:t>
            </a:r>
            <a:r>
              <a:rPr sz="1400" dirty="0"/>
              <a:t> 2000 </a:t>
            </a:r>
            <a:r>
              <a:rPr sz="1400" dirty="0" err="1"/>
              <a:t>persone</a:t>
            </a:r>
            <a:r>
              <a:rPr sz="1400" dirty="0"/>
              <a:t>, e </a:t>
            </a:r>
            <a:r>
              <a:rPr sz="1400" dirty="0" err="1"/>
              <a:t>sono</a:t>
            </a:r>
            <a:r>
              <a:rPr sz="1400" dirty="0"/>
              <a:t> state </a:t>
            </a:r>
            <a:r>
              <a:rPr sz="1400" dirty="0" err="1"/>
              <a:t>raccontate</a:t>
            </a:r>
            <a:r>
              <a:rPr sz="1400" dirty="0"/>
              <a:t> </a:t>
            </a:r>
            <a:r>
              <a:rPr sz="1400" dirty="0" err="1"/>
              <a:t>dalla</a:t>
            </a:r>
            <a:r>
              <a:rPr sz="1400" dirty="0"/>
              <a:t> voce </a:t>
            </a:r>
            <a:r>
              <a:rPr sz="1400" dirty="0" err="1"/>
              <a:t>dei</a:t>
            </a:r>
            <a:r>
              <a:rPr sz="1400" dirty="0"/>
              <a:t> </a:t>
            </a:r>
            <a:r>
              <a:rPr sz="1400" dirty="0" err="1"/>
              <a:t>protagonisti</a:t>
            </a:r>
            <a:r>
              <a:rPr sz="1400" dirty="0"/>
              <a:t> </a:t>
            </a:r>
            <a:r>
              <a:rPr sz="1400" dirty="0" err="1"/>
              <a:t>negli</a:t>
            </a:r>
            <a:r>
              <a:rPr sz="1400" dirty="0"/>
              <a:t> </a:t>
            </a:r>
            <a:r>
              <a:rPr sz="1400" dirty="0" err="1"/>
              <a:t>appuntamenti</a:t>
            </a:r>
            <a:r>
              <a:rPr sz="1400" dirty="0"/>
              <a:t> </a:t>
            </a:r>
            <a:r>
              <a:rPr sz="1400" dirty="0" err="1"/>
              <a:t>mensili</a:t>
            </a:r>
            <a:r>
              <a:rPr sz="1400" dirty="0"/>
              <a:t> </a:t>
            </a:r>
            <a:r>
              <a:rPr sz="1400" dirty="0" err="1"/>
              <a:t>degli</a:t>
            </a:r>
            <a:r>
              <a:rPr sz="1400" dirty="0"/>
              <a:t> </a:t>
            </a:r>
            <a:r>
              <a:rPr sz="1400" dirty="0" err="1"/>
              <a:t>Aperitivi</a:t>
            </a:r>
            <a:r>
              <a:rPr sz="1400" dirty="0"/>
              <a:t> </a:t>
            </a:r>
            <a:r>
              <a:rPr sz="1400" dirty="0" err="1"/>
              <a:t>Migranti</a:t>
            </a:r>
            <a:r>
              <a:rPr sz="1400" dirty="0"/>
              <a:t>, </a:t>
            </a:r>
            <a:r>
              <a:rPr sz="1400" dirty="0" err="1"/>
              <a:t>coinvolgendo</a:t>
            </a:r>
            <a:r>
              <a:rPr sz="1400" dirty="0"/>
              <a:t> un </a:t>
            </a:r>
            <a:r>
              <a:rPr sz="1400" dirty="0" err="1"/>
              <a:t>pubblico</a:t>
            </a:r>
            <a:r>
              <a:rPr sz="1400" dirty="0"/>
              <a:t> di </a:t>
            </a:r>
            <a:r>
              <a:rPr sz="1400" dirty="0" err="1"/>
              <a:t>alcune</a:t>
            </a:r>
            <a:r>
              <a:rPr sz="1400" dirty="0"/>
              <a:t> </a:t>
            </a:r>
            <a:r>
              <a:rPr sz="1400" dirty="0" err="1"/>
              <a:t>centinaia</a:t>
            </a:r>
            <a:r>
              <a:rPr sz="1400" dirty="0"/>
              <a:t> di </a:t>
            </a:r>
            <a:r>
              <a:rPr sz="1400" dirty="0" err="1"/>
              <a:t>persone</a:t>
            </a:r>
            <a:r>
              <a:rPr sz="1400" dirty="0"/>
              <a:t>.</a:t>
            </a:r>
          </a:p>
        </p:txBody>
      </p:sp>
      <p:pic>
        <p:nvPicPr>
          <p:cNvPr id="160" name="Image" descr="Imag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29212"/>
            <a:ext cx="2145837" cy="1533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4350" y="40209"/>
            <a:ext cx="2450572" cy="1634423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62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9306" y="1762092"/>
            <a:ext cx="2134513" cy="142230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  <p:pic>
        <p:nvPicPr>
          <p:cNvPr id="163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763" y="3647647"/>
            <a:ext cx="2132443" cy="142230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Il progetto ha partecipato a eventi per il grande pubblico, quali Giovedì Scienza, Salone del Libro, Salone del Libro off, Caterpillar su Rai Radio 2, UNIGHT.…"/>
          <p:cNvSpPr txBox="1">
            <a:spLocks noGrp="1"/>
          </p:cNvSpPr>
          <p:nvPr>
            <p:ph type="body" idx="21"/>
          </p:nvPr>
        </p:nvSpPr>
        <p:spPr>
          <a:xfrm>
            <a:off x="189290" y="1131438"/>
            <a:ext cx="8136903" cy="144031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algn="l" defTabSz="143644">
              <a:lnSpc>
                <a:spcPct val="100000"/>
              </a:lnSpc>
              <a:defRPr sz="1690" cap="none" spc="-16"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sz="1400" dirty="0"/>
              <a:t>Il </a:t>
            </a:r>
            <a:r>
              <a:rPr sz="1400" dirty="0" err="1"/>
              <a:t>progetto</a:t>
            </a:r>
            <a:r>
              <a:rPr sz="1400" dirty="0"/>
              <a:t> ha </a:t>
            </a:r>
            <a:r>
              <a:rPr sz="1400" dirty="0" err="1"/>
              <a:t>partecipato</a:t>
            </a:r>
            <a:r>
              <a:rPr sz="1400" dirty="0"/>
              <a:t> a </a:t>
            </a:r>
            <a:r>
              <a:rPr sz="1400" dirty="0" err="1"/>
              <a:t>eventi</a:t>
            </a:r>
            <a:r>
              <a:rPr sz="1400" dirty="0"/>
              <a:t> per il </a:t>
            </a:r>
            <a:r>
              <a:rPr sz="1400" dirty="0" err="1"/>
              <a:t>grande</a:t>
            </a:r>
            <a:r>
              <a:rPr sz="1400" dirty="0"/>
              <a:t> </a:t>
            </a:r>
            <a:r>
              <a:rPr sz="1400" dirty="0" err="1"/>
              <a:t>pubblico</a:t>
            </a:r>
            <a:r>
              <a:rPr sz="1400" dirty="0"/>
              <a:t>, </a:t>
            </a:r>
            <a:r>
              <a:rPr sz="1400" dirty="0" err="1"/>
              <a:t>quali</a:t>
            </a:r>
            <a:r>
              <a:rPr sz="1400" dirty="0"/>
              <a:t> </a:t>
            </a:r>
            <a:r>
              <a:rPr sz="1400" u="sng" dirty="0">
                <a:hlinkClick r:id="rId2"/>
              </a:rPr>
              <a:t>Giovedì Scienza</a:t>
            </a:r>
            <a:r>
              <a:rPr sz="1400" dirty="0"/>
              <a:t>, Salone del Libro, Salone del Libro off, </a:t>
            </a:r>
            <a:r>
              <a:rPr sz="1400" u="sng" dirty="0">
                <a:hlinkClick r:id="rId3"/>
              </a:rPr>
              <a:t>Caterpillar su Rai Radio 2</a:t>
            </a:r>
            <a:r>
              <a:rPr sz="1400" dirty="0"/>
              <a:t>, UNIGHT.</a:t>
            </a:r>
          </a:p>
          <a:p>
            <a:pPr algn="l" defTabSz="143644">
              <a:lnSpc>
                <a:spcPct val="100000"/>
              </a:lnSpc>
              <a:defRPr sz="1690" cap="none" spc="-16"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sz="1400" dirty="0"/>
              <a:t>A </a:t>
            </a:r>
            <a:r>
              <a:rPr sz="1400" dirty="0" err="1"/>
              <a:t>Scienza</a:t>
            </a:r>
            <a:r>
              <a:rPr sz="1400" dirty="0"/>
              <a:t> </a:t>
            </a:r>
            <a:r>
              <a:rPr sz="1400" dirty="0" err="1"/>
              <a:t>Migrante</a:t>
            </a:r>
            <a:r>
              <a:rPr sz="1400" dirty="0"/>
              <a:t> </a:t>
            </a:r>
            <a:r>
              <a:rPr sz="1400" dirty="0" err="1"/>
              <a:t>è</a:t>
            </a:r>
            <a:r>
              <a:rPr sz="1400" dirty="0"/>
              <a:t> </a:t>
            </a:r>
            <a:r>
              <a:rPr sz="1400" dirty="0" err="1"/>
              <a:t>stata</a:t>
            </a:r>
            <a:r>
              <a:rPr sz="1400" dirty="0"/>
              <a:t> </a:t>
            </a:r>
            <a:r>
              <a:rPr sz="1400" dirty="0" err="1"/>
              <a:t>dedicata</a:t>
            </a:r>
            <a:r>
              <a:rPr sz="1400" dirty="0"/>
              <a:t> la </a:t>
            </a:r>
            <a:r>
              <a:rPr sz="1400" dirty="0" err="1"/>
              <a:t>quarta</a:t>
            </a:r>
            <a:r>
              <a:rPr sz="1400" dirty="0"/>
              <a:t> </a:t>
            </a:r>
            <a:r>
              <a:rPr sz="1400" dirty="0" err="1"/>
              <a:t>stagione</a:t>
            </a:r>
            <a:r>
              <a:rPr sz="1400" dirty="0"/>
              <a:t> del podcast "</a:t>
            </a:r>
            <a:r>
              <a:rPr sz="1400" u="sng" dirty="0">
                <a:hlinkClick r:id="rId4"/>
              </a:rPr>
              <a:t>Prof Fantastici e dove trovarli</a:t>
            </a:r>
            <a:r>
              <a:rPr sz="1400" dirty="0"/>
              <a:t>”, in </a:t>
            </a:r>
            <a:r>
              <a:rPr sz="1400" dirty="0" err="1"/>
              <a:t>collaborazione</a:t>
            </a:r>
            <a:r>
              <a:rPr sz="1400" dirty="0"/>
              <a:t> con Frida UNITO. </a:t>
            </a:r>
          </a:p>
          <a:p>
            <a:pPr algn="l" defTabSz="143644">
              <a:lnSpc>
                <a:spcPct val="100000"/>
              </a:lnSpc>
              <a:defRPr sz="1690" cap="none" spc="-16">
                <a:latin typeface="Proxima Nova Semibold"/>
                <a:ea typeface="Proxima Nova Semibold"/>
                <a:cs typeface="Proxima Nova Semibold"/>
                <a:sym typeface="Proxima Nova Semibold"/>
              </a:defRPr>
            </a:pPr>
            <a:r>
              <a:rPr sz="1400" dirty="0" err="1"/>
              <a:t>Scienza</a:t>
            </a:r>
            <a:r>
              <a:rPr sz="1400" dirty="0"/>
              <a:t> </a:t>
            </a:r>
            <a:r>
              <a:rPr sz="1400" dirty="0" err="1"/>
              <a:t>Migrante</a:t>
            </a:r>
            <a:r>
              <a:rPr sz="1400" dirty="0"/>
              <a:t> @School ha </a:t>
            </a:r>
            <a:r>
              <a:rPr sz="1400" dirty="0" err="1"/>
              <a:t>realizzato</a:t>
            </a:r>
            <a:r>
              <a:rPr sz="1400" dirty="0"/>
              <a:t> </a:t>
            </a:r>
            <a:r>
              <a:rPr sz="1400" dirty="0" err="1"/>
              <a:t>un’attività</a:t>
            </a:r>
            <a:r>
              <a:rPr sz="1400" dirty="0"/>
              <a:t> </a:t>
            </a:r>
            <a:r>
              <a:rPr sz="1400" dirty="0" err="1"/>
              <a:t>pilota</a:t>
            </a:r>
            <a:r>
              <a:rPr sz="1400" dirty="0"/>
              <a:t> per le </a:t>
            </a:r>
            <a:r>
              <a:rPr sz="1400" dirty="0" err="1"/>
              <a:t>scuole</a:t>
            </a:r>
            <a:r>
              <a:rPr sz="1400" dirty="0"/>
              <a:t>, </a:t>
            </a:r>
            <a:r>
              <a:rPr sz="1400" dirty="0" err="1"/>
              <a:t>ideata</a:t>
            </a:r>
            <a:r>
              <a:rPr sz="1400" dirty="0"/>
              <a:t> e </a:t>
            </a:r>
            <a:r>
              <a:rPr sz="1400" dirty="0" err="1"/>
              <a:t>curata</a:t>
            </a:r>
            <a:r>
              <a:rPr sz="1400" dirty="0"/>
              <a:t> </a:t>
            </a:r>
            <a:r>
              <a:rPr sz="1400" dirty="0" err="1"/>
              <a:t>insieme</a:t>
            </a:r>
            <a:r>
              <a:rPr sz="1400" dirty="0"/>
              <a:t> ad </a:t>
            </a:r>
            <a:r>
              <a:rPr sz="1400" dirty="0" err="1"/>
              <a:t>alcuni</a:t>
            </a:r>
            <a:r>
              <a:rPr sz="1400" dirty="0"/>
              <a:t> </a:t>
            </a:r>
            <a:r>
              <a:rPr sz="1400" dirty="0" err="1"/>
              <a:t>degli</a:t>
            </a:r>
            <a:r>
              <a:rPr sz="1400" dirty="0"/>
              <a:t> </a:t>
            </a:r>
            <a:r>
              <a:rPr sz="1400" dirty="0" err="1"/>
              <a:t>scienziati</a:t>
            </a:r>
            <a:r>
              <a:rPr sz="1400" dirty="0"/>
              <a:t> </a:t>
            </a:r>
            <a:r>
              <a:rPr sz="1400" dirty="0" err="1"/>
              <a:t>migranti</a:t>
            </a:r>
            <a:r>
              <a:rPr sz="1400" dirty="0"/>
              <a:t>.</a:t>
            </a:r>
          </a:p>
        </p:txBody>
      </p:sp>
      <p:sp>
        <p:nvSpPr>
          <p:cNvPr id="166" name="Tra le novità di Scienza Migrante 2.0:…"/>
          <p:cNvSpPr txBox="1">
            <a:spLocks noGrp="1"/>
          </p:cNvSpPr>
          <p:nvPr>
            <p:ph type="body" sz="quarter" idx="1"/>
          </p:nvPr>
        </p:nvSpPr>
        <p:spPr>
          <a:xfrm>
            <a:off x="4297559" y="2382980"/>
            <a:ext cx="4626098" cy="2151485"/>
          </a:xfrm>
          <a:prstGeom prst="rect">
            <a:avLst/>
          </a:prstGeom>
        </p:spPr>
        <p:txBody>
          <a:bodyPr anchor="t"/>
          <a:lstStyle/>
          <a:p>
            <a:pPr algn="l" defTabSz="283404">
              <a:lnSpc>
                <a:spcPct val="80000"/>
              </a:lnSpc>
              <a:spcBef>
                <a:spcPts val="1160"/>
              </a:spcBef>
              <a:defRPr sz="1656" b="1" cap="none" spc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400" dirty="0" err="1">
                <a:solidFill>
                  <a:schemeClr val="accent5">
                    <a:satOff val="-1391"/>
                    <a:lumOff val="-497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sz="1400" dirty="0">
                <a:solidFill>
                  <a:schemeClr val="accent5">
                    <a:satOff val="-1391"/>
                    <a:lumOff val="-497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 </a:t>
            </a:r>
            <a:r>
              <a:rPr sz="1400" dirty="0" err="1">
                <a:solidFill>
                  <a:schemeClr val="accent5">
                    <a:satOff val="-1391"/>
                    <a:lumOff val="-497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novità</a:t>
            </a:r>
            <a:r>
              <a:rPr sz="1400" dirty="0">
                <a:solidFill>
                  <a:schemeClr val="accent5">
                    <a:satOff val="-1391"/>
                    <a:lumOff val="-497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sz="1400" dirty="0" err="1">
                <a:solidFill>
                  <a:schemeClr val="accent5">
                    <a:satOff val="-1391"/>
                    <a:lumOff val="-497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Scienza</a:t>
            </a:r>
            <a:r>
              <a:rPr sz="1400" dirty="0">
                <a:solidFill>
                  <a:schemeClr val="accent5">
                    <a:satOff val="-1391"/>
                    <a:lumOff val="-497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solidFill>
                  <a:schemeClr val="accent5">
                    <a:satOff val="-1391"/>
                    <a:lumOff val="-497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Migrante</a:t>
            </a:r>
            <a:r>
              <a:rPr sz="1400" dirty="0">
                <a:solidFill>
                  <a:schemeClr val="accent5">
                    <a:satOff val="-1391"/>
                    <a:lumOff val="-4973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2.0: 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72507" indent="-172507" algn="l" defTabSz="283404">
              <a:lnSpc>
                <a:spcPct val="80000"/>
              </a:lnSpc>
              <a:spcBef>
                <a:spcPts val="1160"/>
              </a:spcBef>
              <a:buClr>
                <a:schemeClr val="accent5">
                  <a:satOff val="-1391"/>
                  <a:lumOff val="-4973"/>
                </a:schemeClr>
              </a:buClr>
              <a:buSzPct val="250000"/>
              <a:buChar char="-"/>
              <a:defRPr sz="1656" b="1" cap="none" spc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Alcuni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protagonisti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passata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edizione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sono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diventati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co-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proponenti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progetto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507" indent="-172507" algn="l" defTabSz="283404">
              <a:lnSpc>
                <a:spcPct val="80000"/>
              </a:lnSpc>
              <a:spcBef>
                <a:spcPts val="1160"/>
              </a:spcBef>
              <a:buClr>
                <a:schemeClr val="accent5">
                  <a:satOff val="-1391"/>
                  <a:lumOff val="-4973"/>
                </a:schemeClr>
              </a:buClr>
              <a:buSzPct val="250000"/>
              <a:buChar char="-"/>
              <a:defRPr sz="1656" b="1" cap="none" spc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estensione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progetto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ricercatori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italiani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emigrati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all’estero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a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rifugiati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adottati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dalla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nostra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comunità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lo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scopo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sviluppare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pratiche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collaborative e di mentoring per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favorire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il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percorso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crescita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personale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di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integrazione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sociale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degli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scienziati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migranti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507" indent="-172507" algn="l" defTabSz="283404">
              <a:lnSpc>
                <a:spcPct val="80000"/>
              </a:lnSpc>
              <a:spcBef>
                <a:spcPts val="1160"/>
              </a:spcBef>
              <a:buClr>
                <a:schemeClr val="accent5">
                  <a:satOff val="-1391"/>
                  <a:lumOff val="-4973"/>
                </a:schemeClr>
              </a:buClr>
              <a:buSzPct val="250000"/>
              <a:buChar char="-"/>
              <a:defRPr sz="1656" b="1" cap="none" spc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organizzazione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un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cineforum</a:t>
            </a:r>
            <a:endParaRPr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2507" indent="-172507" algn="l" defTabSz="283404">
              <a:lnSpc>
                <a:spcPct val="80000"/>
              </a:lnSpc>
              <a:spcBef>
                <a:spcPts val="1160"/>
              </a:spcBef>
              <a:buClr>
                <a:schemeClr val="accent5">
                  <a:satOff val="-1391"/>
                  <a:lumOff val="-4973"/>
                </a:schemeClr>
              </a:buClr>
              <a:buSzPct val="250000"/>
              <a:buChar char="-"/>
              <a:defRPr sz="1656" b="1" cap="none" spc="0">
                <a:solidFill>
                  <a:srgbClr val="000000"/>
                </a:solidFill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estensione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degli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eventi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territorio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coinvolgimento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Piemonte Orientale e </a:t>
            </a:r>
            <a:r>
              <a:rPr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della</a:t>
            </a:r>
            <a:r>
              <a:rPr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Valle d'Aosta</a:t>
            </a:r>
          </a:p>
        </p:txBody>
      </p:sp>
      <p:pic>
        <p:nvPicPr>
          <p:cNvPr id="167" name="Image" descr="Image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771" y="2855480"/>
            <a:ext cx="1106170" cy="1885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" descr="Imag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701" y="2855481"/>
            <a:ext cx="1106169" cy="188559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" descr="Imag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07183" y="0"/>
            <a:ext cx="1360082" cy="96475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170" name="Image" descr="Image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73665" y="2846428"/>
            <a:ext cx="1106170" cy="1885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8489" y="-256567"/>
            <a:ext cx="2240999" cy="16028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5095</TotalTime>
  <Words>842</Words>
  <Application>Microsoft Macintosh PowerPoint</Application>
  <PresentationFormat>On-screen Show (16:9)</PresentationFormat>
  <Paragraphs>106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Arial</vt:lpstr>
      <vt:lpstr>Frutiger 55 Roman</vt:lpstr>
      <vt:lpstr>Times New Roman</vt:lpstr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SCIENZA MIGRANTE 2.0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Andrea Gozzelino</dc:creator>
  <cp:lastModifiedBy>Piergiorgio Cerello</cp:lastModifiedBy>
  <cp:revision>276</cp:revision>
  <dcterms:created xsi:type="dcterms:W3CDTF">2016-07-11T04:34:37Z</dcterms:created>
  <dcterms:modified xsi:type="dcterms:W3CDTF">2024-06-05T09:22:33Z</dcterms:modified>
</cp:coreProperties>
</file>