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4" r:id="rId4"/>
    <p:sldId id="265" r:id="rId5"/>
    <p:sldId id="262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E802B-7FC5-4E56-9B2F-83DF136049E5}" v="67" dt="2024-05-31T12:40:10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4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5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3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7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7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1E98-4A14-4EA7-8861-94DF92544F0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E408-461E-4F40-BBC4-B7E91B5427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48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1F9DF-94F1-D1F9-DF91-983C9F6FF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87866"/>
            <a:ext cx="9144000" cy="176468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C000"/>
                </a:solidFill>
                <a:latin typeface="Aller" panose="020B0503030302020204" pitchFamily="34" charset="0"/>
              </a:rPr>
              <a:t>Attività locali LNF</a:t>
            </a:r>
            <a:br>
              <a:rPr lang="it-IT" dirty="0">
                <a:solidFill>
                  <a:srgbClr val="FFC000"/>
                </a:solidFill>
                <a:latin typeface="Aller" panose="020B0503030302020204" pitchFamily="34" charset="0"/>
              </a:rPr>
            </a:br>
            <a:r>
              <a:rPr lang="it-IT" dirty="0">
                <a:solidFill>
                  <a:srgbClr val="FFC000"/>
                </a:solidFill>
                <a:latin typeface="Aller" panose="020B0503030302020204" pitchFamily="34" charset="0"/>
              </a:rPr>
              <a:t>di interesse CC3M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332A7-837B-2218-3E89-9DF8451EA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5224"/>
            <a:ext cx="9144000" cy="2010109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92D050"/>
                </a:solidFill>
                <a:latin typeface="Aller" panose="020B0503030302020204" pitchFamily="34" charset="0"/>
              </a:rPr>
              <a:t>Danilo Domenici</a:t>
            </a:r>
          </a:p>
          <a:p>
            <a:endParaRPr lang="it-IT" dirty="0">
              <a:solidFill>
                <a:srgbClr val="92D050"/>
              </a:solidFill>
              <a:latin typeface="Aller" panose="020B0503030302020204" pitchFamily="34" charset="0"/>
            </a:endParaRPr>
          </a:p>
          <a:p>
            <a:endParaRPr lang="it-IT" dirty="0">
              <a:solidFill>
                <a:srgbClr val="92D050"/>
              </a:solidFill>
              <a:latin typeface="Aller" panose="020B0503030302020204" pitchFamily="34" charset="0"/>
            </a:endParaRPr>
          </a:p>
          <a:p>
            <a:r>
              <a:rPr lang="it-IT" dirty="0">
                <a:solidFill>
                  <a:srgbClr val="92D050"/>
                </a:solidFill>
                <a:latin typeface="Aller" panose="020B0503030302020204" pitchFamily="34" charset="0"/>
              </a:rPr>
              <a:t>CC3M LNGS – giugno 2024</a:t>
            </a:r>
          </a:p>
          <a:p>
            <a:endParaRPr lang="it-IT" dirty="0">
              <a:solidFill>
                <a:srgbClr val="92D050"/>
              </a:solidFill>
              <a:latin typeface="Aller" panose="020B0503030302020204" pitchFamily="34" charset="0"/>
            </a:endParaRPr>
          </a:p>
        </p:txBody>
      </p:sp>
      <p:pic>
        <p:nvPicPr>
          <p:cNvPr id="1026" name="Picture 2" descr="logo_infn">
            <a:extLst>
              <a:ext uri="{FF2B5EF4-FFF2-40B4-BE49-F238E27FC236}">
                <a16:creationId xmlns:a16="http://schemas.microsoft.com/office/drawing/2014/main" id="{D87BF589-43E4-8405-27B8-E37BB9B2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43" y="328903"/>
            <a:ext cx="2518000" cy="18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2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2084F-947F-BB40-F95F-BB235EF769A6}"/>
              </a:ext>
            </a:extLst>
          </p:cNvPr>
          <p:cNvSpPr txBox="1"/>
          <p:nvPr/>
        </p:nvSpPr>
        <p:spPr>
          <a:xfrm>
            <a:off x="1588092" y="89000"/>
            <a:ext cx="876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  <a:latin typeface="Aller" panose="020B0503030302020204" pitchFamily="34" charset="0"/>
              </a:rPr>
              <a:t>OPENLABS - 18 maggio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43BB-80EB-2EB3-6265-58EF72C6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71450"/>
            <a:ext cx="1224232" cy="76944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D61A95-7A57-B0E9-8C24-2D6CBD595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87516"/>
              </p:ext>
            </p:extLst>
          </p:nvPr>
        </p:nvGraphicFramePr>
        <p:xfrm>
          <a:off x="330504" y="1156820"/>
          <a:ext cx="4941485" cy="195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4677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  <a:gridCol w="1500877">
                  <a:extLst>
                    <a:ext uri="{9D8B030D-6E8A-4147-A177-3AD203B41FA5}">
                      <a16:colId xmlns:a16="http://schemas.microsoft.com/office/drawing/2014/main" val="1112380415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184688743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ller" panose="020B0503030302020204" pitchFamily="34" charset="0"/>
                        </a:rPr>
                        <a:t>Personale</a:t>
                      </a:r>
                      <a:r>
                        <a:rPr lang="en-US" sz="1400" dirty="0"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400" dirty="0" err="1">
                          <a:latin typeface="Aller" panose="020B0503030302020204" pitchFamily="34" charset="0"/>
                        </a:rPr>
                        <a:t>OpenLabs</a:t>
                      </a:r>
                      <a:endParaRPr lang="en-US" sz="14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ller" panose="020B0503030302020204" pitchFamily="34" charset="0"/>
                        </a:rPr>
                        <a:t>Struttura</a:t>
                      </a:r>
                      <a:endParaRPr lang="en-US" sz="14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ller" panose="020B0503030302020204" pitchFamily="34" charset="0"/>
                        </a:rPr>
                        <a:t>Numero</a:t>
                      </a:r>
                      <a:endParaRPr lang="en-US" sz="14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</a:rPr>
                        <a:t>Dipendenti</a:t>
                      </a:r>
                      <a:r>
                        <a:rPr lang="en-US" sz="1400" dirty="0">
                          <a:effectLst/>
                          <a:latin typeface="Aller" panose="020B0503030302020204" pitchFamily="34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</a:rPr>
                        <a:t>Associati</a:t>
                      </a:r>
                      <a:endParaRPr lang="en-US" sz="1400" dirty="0">
                        <a:effectLst/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LNF-AC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</a:rPr>
                        <a:t>128</a:t>
                      </a:r>
                      <a:endParaRPr lang="en-US" sz="14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7978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Dipendenti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Associati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esterni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  <a:latin typeface="Aller" panose="020B0503030302020204" pitchFamily="34" charset="0"/>
                        </a:rPr>
                        <a:t>RM1-RM3-FE-LASA-FBK-INAF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ller" panose="020B05030303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737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Studenti</a:t>
                      </a:r>
                      <a:r>
                        <a:rPr lang="en-US" sz="140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Staff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4/5 anno </a:t>
                      </a: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Superiori</a:t>
                      </a:r>
                      <a:endParaRPr lang="en-US" sz="140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ler" panose="020B05030303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434812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Attività</a:t>
                      </a:r>
                      <a:r>
                        <a:rPr lang="en-US" sz="140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totali</a:t>
                      </a:r>
                      <a:endParaRPr lang="en-US" sz="140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ler" panose="020B05030303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94594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0001C-BECA-FC16-FB4D-DC0811CFE079}"/>
              </a:ext>
            </a:extLst>
          </p:cNvPr>
          <p:cNvGrpSpPr/>
          <p:nvPr/>
        </p:nvGrpSpPr>
        <p:grpSpPr>
          <a:xfrm>
            <a:off x="330504" y="3429000"/>
            <a:ext cx="4313004" cy="2725661"/>
            <a:chOff x="397416" y="4043339"/>
            <a:chExt cx="4313004" cy="2725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075418-032D-6411-59CB-4CDA3D38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416" y="4043339"/>
              <a:ext cx="4313004" cy="27256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00098D-C0DE-6210-4F98-F92D3629CFF8}"/>
                </a:ext>
              </a:extLst>
            </p:cNvPr>
            <p:cNvSpPr txBox="1"/>
            <p:nvPr/>
          </p:nvSpPr>
          <p:spPr>
            <a:xfrm>
              <a:off x="2116464" y="4066959"/>
              <a:ext cx="2251680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bg1"/>
                  </a:solidFill>
                </a:rPr>
                <a:t>Accessi totali: 2005</a:t>
              </a:r>
            </a:p>
            <a:p>
              <a:r>
                <a:rPr lang="it-IT" sz="1600" b="1" dirty="0">
                  <a:solidFill>
                    <a:schemeClr val="bg1"/>
                  </a:solidFill>
                </a:rPr>
                <a:t>Picco presenze: 1015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C08BA6-D183-3946-59BD-1CD13871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042" y="4769845"/>
            <a:ext cx="3694352" cy="2078073"/>
          </a:xfrm>
          <a:prstGeom prst="rect">
            <a:avLst/>
          </a:prstGeom>
        </p:spPr>
      </p:pic>
      <p:pic>
        <p:nvPicPr>
          <p:cNvPr id="12" name="Picture 11" descr="A person standing in front of a podium with a flag on the podium&#10;&#10;Description automatically generated">
            <a:extLst>
              <a:ext uri="{FF2B5EF4-FFF2-40B4-BE49-F238E27FC236}">
                <a16:creationId xmlns:a16="http://schemas.microsoft.com/office/drawing/2014/main" id="{A2DAAC5F-E685-EC38-904D-F379E0358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 b="6349"/>
          <a:stretch/>
        </p:blipFill>
        <p:spPr>
          <a:xfrm>
            <a:off x="5470754" y="858927"/>
            <a:ext cx="4187528" cy="2059735"/>
          </a:xfrm>
          <a:prstGeom prst="rect">
            <a:avLst/>
          </a:prstGeom>
        </p:spPr>
      </p:pic>
      <p:pic>
        <p:nvPicPr>
          <p:cNvPr id="15" name="Picture 14" descr="A person standing in front of microphones&#10;&#10;Description automatically generated">
            <a:extLst>
              <a:ext uri="{FF2B5EF4-FFF2-40B4-BE49-F238E27FC236}">
                <a16:creationId xmlns:a16="http://schemas.microsoft.com/office/drawing/2014/main" id="{65DF22E9-4597-B84B-D322-E75DD7D10A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20322"/>
          <a:stretch/>
        </p:blipFill>
        <p:spPr>
          <a:xfrm>
            <a:off x="9724171" y="1067480"/>
            <a:ext cx="2420223" cy="3735393"/>
          </a:xfrm>
          <a:prstGeom prst="rect">
            <a:avLst/>
          </a:prstGeom>
        </p:spPr>
      </p:pic>
      <p:pic>
        <p:nvPicPr>
          <p:cNvPr id="18" name="Picture 17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A8B57773-6D8B-9008-34F5-F7D8CF4672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/>
          <a:stretch/>
        </p:blipFill>
        <p:spPr>
          <a:xfrm>
            <a:off x="4775287" y="4880886"/>
            <a:ext cx="3384893" cy="1950720"/>
          </a:xfrm>
          <a:prstGeom prst="rect">
            <a:avLst/>
          </a:prstGeom>
        </p:spPr>
      </p:pic>
      <p:pic>
        <p:nvPicPr>
          <p:cNvPr id="10" name="Picture 9" descr="A group of people standing around a green railing&#10;&#10;Description automatically generated">
            <a:extLst>
              <a:ext uri="{FF2B5EF4-FFF2-40B4-BE49-F238E27FC236}">
                <a16:creationId xmlns:a16="http://schemas.microsoft.com/office/drawing/2014/main" id="{A778EFFD-BBB5-79CC-78A0-5F200CA4E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82" y="2736468"/>
            <a:ext cx="3429830" cy="22877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4759B15-77A8-6633-6EC2-1E6BB725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125" y="68233"/>
            <a:ext cx="1364539" cy="8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8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2084F-947F-BB40-F95F-BB235EF769A6}"/>
              </a:ext>
            </a:extLst>
          </p:cNvPr>
          <p:cNvSpPr txBox="1"/>
          <p:nvPr/>
        </p:nvSpPr>
        <p:spPr>
          <a:xfrm>
            <a:off x="1705154" y="59725"/>
            <a:ext cx="9450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  <a:latin typeface="Aller" panose="020B0503030302020204" pitchFamily="34" charset="0"/>
              </a:rPr>
              <a:t>Incontri Di Fisica - IDF</a:t>
            </a:r>
          </a:p>
          <a:p>
            <a:pPr algn="ctr"/>
            <a:r>
              <a:rPr lang="it-IT" b="1" dirty="0">
                <a:solidFill>
                  <a:srgbClr val="FFC000"/>
                </a:solidFill>
                <a:latin typeface="Aller" panose="020B0503030302020204" pitchFamily="34" charset="0"/>
              </a:rPr>
              <a:t>Corso di formazione e aggiornamento in Fisica Moderna per docenti di Scuola Superiore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43BB-80EB-2EB3-6265-58EF72C6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71450"/>
            <a:ext cx="1224232" cy="76944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8585279-42F9-9D84-8866-0898EBC2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427864"/>
              </p:ext>
            </p:extLst>
          </p:nvPr>
        </p:nvGraphicFramePr>
        <p:xfrm>
          <a:off x="245639" y="1364032"/>
          <a:ext cx="358416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736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  <a:gridCol w="1191430">
                  <a:extLst>
                    <a:ext uri="{9D8B030D-6E8A-4147-A177-3AD203B41FA5}">
                      <a16:colId xmlns:a16="http://schemas.microsoft.com/office/drawing/2014/main" val="1846887434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Aller" panose="020B0503030302020204" pitchFamily="34" charset="0"/>
                        </a:rPr>
                        <a:t>IdF2023 – XXIII </a:t>
                      </a:r>
                      <a:r>
                        <a:rPr lang="en-US" sz="1400" dirty="0" err="1">
                          <a:latin typeface="Aller" panose="020B0503030302020204" pitchFamily="34" charset="0"/>
                        </a:rPr>
                        <a:t>Edizione</a:t>
                      </a:r>
                      <a:r>
                        <a:rPr lang="en-US" sz="1400" dirty="0">
                          <a:latin typeface="Aller" panose="020B0503030302020204" pitchFamily="34" charset="0"/>
                        </a:rPr>
                        <a:t> 15-17 </a:t>
                      </a:r>
                      <a:r>
                        <a:rPr lang="en-US" sz="1400" dirty="0" err="1">
                          <a:latin typeface="Aller" panose="020B0503030302020204" pitchFamily="34" charset="0"/>
                        </a:rPr>
                        <a:t>novembre</a:t>
                      </a:r>
                      <a:endParaRPr lang="en-US" sz="14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docenti</a:t>
                      </a:r>
                      <a:endParaRPr lang="en-US" sz="120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</a:rPr>
                        <a:t>140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78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ller" panose="020B0503030302020204" pitchFamily="34" charset="0"/>
                        </a:rPr>
                        <a:t>Numero scuole di provenienza</a:t>
                      </a:r>
                      <a:endParaRPr lang="en-US" sz="1200" dirty="0">
                        <a:effectLst/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ller" panose="020B0503030302020204" pitchFamily="34" charset="0"/>
                        </a:rPr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737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Nord/Centro/Sud/Estero</a:t>
                      </a:r>
                      <a:endParaRPr lang="en-US" sz="1200" b="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23/57/12/2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75943481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di matricole</a:t>
                      </a:r>
                      <a:endParaRPr lang="en-US" sz="1200" b="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58735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Speaker + tutor </a:t>
                      </a:r>
                      <a:r>
                        <a:rPr lang="it-IT" sz="1200" b="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GdL</a:t>
                      </a:r>
                      <a:r>
                        <a:rPr lang="it-IT" sz="1200" b="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organizzatori</a:t>
                      </a:r>
                      <a:endParaRPr lang="en-US" sz="1200" b="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2067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</a:t>
                      </a:r>
                      <a:r>
                        <a:rPr lang="it-IT" sz="1200" b="0" dirty="0" err="1">
                          <a:effectLst/>
                          <a:latin typeface="Aller" panose="020B05030303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GdL</a:t>
                      </a:r>
                      <a:endParaRPr lang="en-US" sz="1200" b="0" dirty="0">
                        <a:effectLst/>
                        <a:latin typeface="Aller" panose="020B050303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5862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1F4974-A275-C19C-1CC0-53513EB4E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27717"/>
              </p:ext>
            </p:extLst>
          </p:nvPr>
        </p:nvGraphicFramePr>
        <p:xfrm>
          <a:off x="9543632" y="1298839"/>
          <a:ext cx="2484407" cy="32709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75116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  <a:gridCol w="1009291">
                  <a:extLst>
                    <a:ext uri="{9D8B030D-6E8A-4147-A177-3AD203B41FA5}">
                      <a16:colId xmlns:a16="http://schemas.microsoft.com/office/drawing/2014/main" val="1112380415"/>
                    </a:ext>
                  </a:extLst>
                </a:gridCol>
              </a:tblGrid>
              <a:tr h="2991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Ente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</a:rPr>
                        <a:t>Pia Astone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</a:rPr>
                        <a:t>INFN-Rm1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78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Paolo Cardarelli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INFN-Fe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737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Fabio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Chiarello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CNR-INF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3481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Catalina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Curceanu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INFN-LNF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964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Dante Galli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ESA/ESRIN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017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Stefano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Giagu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INFN-Rm1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04525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Paola Gilson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ENEA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003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Anna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Giribono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INFN-LNF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11194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Edwige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Pezzulli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INAF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7422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Marco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Santimaria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Aller" panose="020B05030303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INFN-LNF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7154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108E13-80B8-29E0-F021-B61C492EAFDD}"/>
              </a:ext>
            </a:extLst>
          </p:cNvPr>
          <p:cNvSpPr txBox="1"/>
          <p:nvPr/>
        </p:nvSpPr>
        <p:spPr>
          <a:xfrm>
            <a:off x="5993209" y="5028470"/>
            <a:ext cx="5162472" cy="1477328"/>
          </a:xfrm>
          <a:prstGeom prst="rect">
            <a:avLst/>
          </a:prstGeom>
          <a:noFill/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XXIV Edizione 13-15 novembre 2024</a:t>
            </a:r>
          </a:p>
          <a:p>
            <a:pPr algn="ctr"/>
            <a:r>
              <a:rPr lang="it-IT" dirty="0">
                <a:solidFill>
                  <a:srgbClr val="FFC000"/>
                </a:solidFill>
              </a:rPr>
              <a:t>Lezioni frontali + </a:t>
            </a:r>
            <a:r>
              <a:rPr lang="it-IT" dirty="0" err="1">
                <a:solidFill>
                  <a:srgbClr val="FFC000"/>
                </a:solidFill>
              </a:rPr>
              <a:t>GdL</a:t>
            </a:r>
            <a:r>
              <a:rPr lang="it-IT" dirty="0">
                <a:solidFill>
                  <a:srgbClr val="FFC000"/>
                </a:solidFill>
              </a:rPr>
              <a:t> Hands-On + Visite guidate</a:t>
            </a: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Fee</a:t>
            </a:r>
            <a:r>
              <a:rPr lang="it-IT" dirty="0">
                <a:solidFill>
                  <a:schemeClr val="tx1"/>
                </a:solidFill>
              </a:rPr>
              <a:t> 150€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LNF offre 3 pranzi + coffee break + 1 cena</a:t>
            </a:r>
          </a:p>
        </p:txBody>
      </p:sp>
      <p:pic>
        <p:nvPicPr>
          <p:cNvPr id="7" name="Picture 6" descr="A group of women looking at a computer&#10;&#10;Description automatically generated">
            <a:extLst>
              <a:ext uri="{FF2B5EF4-FFF2-40B4-BE49-F238E27FC236}">
                <a16:creationId xmlns:a16="http://schemas.microsoft.com/office/drawing/2014/main" id="{5071950C-1499-437A-D286-9993D36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1" y="3981429"/>
            <a:ext cx="4217312" cy="28168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9F1E720-C766-CF42-CD89-18A77D82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69" y="1298839"/>
            <a:ext cx="4999330" cy="33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23273-72EB-EB2B-CC9D-775AB6227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431" y="220478"/>
            <a:ext cx="1446499" cy="5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2084F-947F-BB40-F95F-BB235EF769A6}"/>
              </a:ext>
            </a:extLst>
          </p:cNvPr>
          <p:cNvSpPr txBox="1"/>
          <p:nvPr/>
        </p:nvSpPr>
        <p:spPr>
          <a:xfrm>
            <a:off x="171450" y="171450"/>
            <a:ext cx="1183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  <a:latin typeface="Aller" panose="020B0503030302020204" pitchFamily="34" charset="0"/>
              </a:rPr>
              <a:t>SUMMER SCHOOL</a:t>
            </a:r>
          </a:p>
          <a:p>
            <a:pPr algn="ctr"/>
            <a:r>
              <a:rPr lang="it-IT" sz="2400" b="1" dirty="0">
                <a:solidFill>
                  <a:srgbClr val="FFC000"/>
                </a:solidFill>
                <a:latin typeface="Aller" panose="020B0503030302020204" pitchFamily="34" charset="0"/>
              </a:rPr>
              <a:t>45 Studenti 4° anno Scuole Superiori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43BB-80EB-2EB3-6265-58EF72C6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71450"/>
            <a:ext cx="1224232" cy="769441"/>
          </a:xfrm>
          <a:prstGeom prst="rect">
            <a:avLst/>
          </a:prstGeom>
        </p:spPr>
      </p:pic>
      <p:pic>
        <p:nvPicPr>
          <p:cNvPr id="1026" name="Picture 2" descr="summer_school">
            <a:extLst>
              <a:ext uri="{FF2B5EF4-FFF2-40B4-BE49-F238E27FC236}">
                <a16:creationId xmlns:a16="http://schemas.microsoft.com/office/drawing/2014/main" id="{33516ED7-0433-FBC4-B511-3186FAF4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9884"/>
            <a:ext cx="5484064" cy="30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84A0B9-36ED-2E97-A694-F6EEA10F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13" y="225692"/>
            <a:ext cx="1765607" cy="9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F382B-6A04-928D-0B54-65A835EF2300}"/>
              </a:ext>
            </a:extLst>
          </p:cNvPr>
          <p:cNvSpPr txBox="1"/>
          <p:nvPr/>
        </p:nvSpPr>
        <p:spPr>
          <a:xfrm>
            <a:off x="685380" y="5491675"/>
            <a:ext cx="4456203" cy="923330"/>
          </a:xfrm>
          <a:prstGeom prst="rect">
            <a:avLst/>
          </a:prstGeom>
          <a:noFill/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Edizione 2024 10-14 giugno</a:t>
            </a:r>
          </a:p>
          <a:p>
            <a:r>
              <a:rPr lang="it-IT" b="0" dirty="0">
                <a:solidFill>
                  <a:srgbClr val="FFC000"/>
                </a:solidFill>
              </a:rPr>
              <a:t>Viaggio + Alloggio a carico degli studenti</a:t>
            </a:r>
          </a:p>
          <a:p>
            <a:r>
              <a:rPr lang="it-IT" b="0" dirty="0">
                <a:solidFill>
                  <a:srgbClr val="FFC000"/>
                </a:solidFill>
              </a:rPr>
              <a:t>Pranzo a mensa + Navetta hotel a carico LNF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AFFAC5-C2CC-4486-39B0-02B33436C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05337"/>
              </p:ext>
            </p:extLst>
          </p:nvPr>
        </p:nvGraphicFramePr>
        <p:xfrm>
          <a:off x="7022468" y="1514148"/>
          <a:ext cx="3912495" cy="14878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6105">
                  <a:extLst>
                    <a:ext uri="{9D8B030D-6E8A-4147-A177-3AD203B41FA5}">
                      <a16:colId xmlns:a16="http://schemas.microsoft.com/office/drawing/2014/main" val="755104667"/>
                    </a:ext>
                  </a:extLst>
                </a:gridCol>
                <a:gridCol w="2166390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</a:tblGrid>
              <a:tr h="299155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Momenti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comuni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4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Percorsi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Hands-On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 rowSpan="4">
                  <a:txBody>
                    <a:bodyPr/>
                    <a:lstStyle/>
                    <a:p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Lezioni Frontali</a:t>
                      </a:r>
                    </a:p>
                    <a:p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Visite Guidate</a:t>
                      </a:r>
                    </a:p>
                    <a:p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Socialità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Acceleratori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34812"/>
                  </a:ext>
                </a:extLst>
              </a:tr>
              <a:tr h="297180">
                <a:tc vMerge="1">
                  <a:txBody>
                    <a:bodyPr/>
                    <a:lstStyle/>
                    <a:p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Aller" panose="020B0503030302020204" pitchFamily="34" charset="0"/>
                        </a:rPr>
                        <a:t>Rivelatori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96491"/>
                  </a:ext>
                </a:extLst>
              </a:tr>
              <a:tr h="297180">
                <a:tc vMerge="1">
                  <a:txBody>
                    <a:bodyPr/>
                    <a:lstStyle/>
                    <a:p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Messaggeri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dell’Universo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01717"/>
                  </a:ext>
                </a:extLst>
              </a:tr>
              <a:tr h="297180">
                <a:tc vMerge="1">
                  <a:txBody>
                    <a:bodyPr/>
                    <a:lstStyle/>
                    <a:p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Magneti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superconduttori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0452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CB14B1F-EDF5-4B37-7799-EB9DA3BEB333}"/>
              </a:ext>
            </a:extLst>
          </p:cNvPr>
          <p:cNvSpPr txBox="1"/>
          <p:nvPr/>
        </p:nvSpPr>
        <p:spPr>
          <a:xfrm>
            <a:off x="26854" y="1579884"/>
            <a:ext cx="1751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C000"/>
                </a:solidFill>
              </a:rPr>
              <a:t>Edizione</a:t>
            </a:r>
            <a:r>
              <a:rPr lang="en-US" b="1" dirty="0">
                <a:solidFill>
                  <a:srgbClr val="FFC000"/>
                </a:solidFill>
              </a:rPr>
              <a:t> 2023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50AF331-7533-9CA9-3DBB-1E0B58D2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4" y="3122277"/>
            <a:ext cx="4946276" cy="37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0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2084F-947F-BB40-F95F-BB235EF769A6}"/>
              </a:ext>
            </a:extLst>
          </p:cNvPr>
          <p:cNvSpPr txBox="1"/>
          <p:nvPr/>
        </p:nvSpPr>
        <p:spPr>
          <a:xfrm>
            <a:off x="171450" y="171450"/>
            <a:ext cx="1183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  <a:latin typeface="Aller" panose="020B0503030302020204" pitchFamily="34" charset="0"/>
              </a:rPr>
              <a:t>VISITE GUIDATE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43BB-80EB-2EB3-6265-58EF72C6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71450"/>
            <a:ext cx="1224232" cy="7694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C968BB-F762-36E5-3273-CF3D67D2C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033958"/>
              </p:ext>
            </p:extLst>
          </p:nvPr>
        </p:nvGraphicFramePr>
        <p:xfrm>
          <a:off x="339002" y="1184933"/>
          <a:ext cx="3474293" cy="237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95032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  <a:gridCol w="1179261">
                  <a:extLst>
                    <a:ext uri="{9D8B030D-6E8A-4147-A177-3AD203B41FA5}">
                      <a16:colId xmlns:a16="http://schemas.microsoft.com/office/drawing/2014/main" val="184688743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Provenienza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(set 23 –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giu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Aller" panose="020B0503030302020204" pitchFamily="34" charset="0"/>
                        </a:rPr>
                        <a:t>Visitatori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</a:rPr>
                        <a:t>Scuola Primaria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78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Scuola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7169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Aller" panose="020B0503030302020204" pitchFamily="34" charset="0"/>
                          <a:ea typeface="+mn-ea"/>
                          <a:cs typeface="+mn-cs"/>
                        </a:rPr>
                        <a:t>Scuola Superiore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1917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28689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Università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ller" panose="020B0503030302020204" pitchFamily="34" charset="0"/>
                        </a:rPr>
                        <a:t>284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737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Aller" panose="020B0503030302020204" pitchFamily="34" charset="0"/>
                        </a:rPr>
                        <a:t>Vasto Pubblico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ller" panose="020B0503030302020204" pitchFamily="34" charset="0"/>
                        </a:rPr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964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Visite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ller" panose="020B0503030302020204" pitchFamily="34" charset="0"/>
                        </a:rPr>
                        <a:t>Istituzionali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ller" panose="020B0503030302020204" pitchFamily="34" charset="0"/>
                        </a:rPr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179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ller" panose="020B0503030302020204" pitchFamily="34" charset="0"/>
                        </a:rPr>
                        <a:t>Totale</a:t>
                      </a:r>
                      <a:endParaRPr lang="en-US" sz="1200" dirty="0">
                        <a:solidFill>
                          <a:schemeClr val="tx1"/>
                        </a:solidFill>
                        <a:latin typeface="Aller" panose="020B05030303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ller" panose="020B0503030302020204" pitchFamily="34" charset="0"/>
                        </a:rPr>
                        <a:t>4581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70171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EB650E-7F3B-4DFC-7F00-2EA94221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85" y="65175"/>
            <a:ext cx="2023210" cy="983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ACFD2-4DFE-A08F-4C7A-D730929B60CE}"/>
              </a:ext>
            </a:extLst>
          </p:cNvPr>
          <p:cNvSpPr txBox="1"/>
          <p:nvPr/>
        </p:nvSpPr>
        <p:spPr>
          <a:xfrm>
            <a:off x="171450" y="4867555"/>
            <a:ext cx="242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ller" panose="020B0503030302020204" pitchFamily="34" charset="0"/>
              </a:rPr>
              <a:t>* </a:t>
            </a:r>
            <a:r>
              <a:rPr lang="en-US" sz="1400" dirty="0" err="1">
                <a:latin typeface="Aller" panose="020B0503030302020204" pitchFamily="34" charset="0"/>
              </a:rPr>
              <a:t>Totale</a:t>
            </a:r>
            <a:r>
              <a:rPr lang="en-US" sz="1400" dirty="0">
                <a:latin typeface="Aller" panose="020B0503030302020204" pitchFamily="34" charset="0"/>
              </a:rPr>
              <a:t> </a:t>
            </a:r>
            <a:r>
              <a:rPr lang="en-US" sz="1400" dirty="0" err="1">
                <a:latin typeface="Aller" panose="020B0503030302020204" pitchFamily="34" charset="0"/>
              </a:rPr>
              <a:t>richieste</a:t>
            </a:r>
            <a:r>
              <a:rPr lang="en-US" sz="1400" dirty="0">
                <a:latin typeface="Aller" panose="020B0503030302020204" pitchFamily="34" charset="0"/>
              </a:rPr>
              <a:t> 4827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A88AE2-40B6-3DB7-DB8B-5A041CD4D03D}"/>
              </a:ext>
            </a:extLst>
          </p:cNvPr>
          <p:cNvGrpSpPr/>
          <p:nvPr/>
        </p:nvGrpSpPr>
        <p:grpSpPr>
          <a:xfrm>
            <a:off x="113088" y="4209175"/>
            <a:ext cx="4053709" cy="2477312"/>
            <a:chOff x="4870779" y="2360581"/>
            <a:chExt cx="4233670" cy="24996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7410580-A187-E74B-9BDE-28DF854D1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0779" y="2360581"/>
              <a:ext cx="4233670" cy="24996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8C793C-55D6-CF60-ADDC-17033E9174CE}"/>
                </a:ext>
              </a:extLst>
            </p:cNvPr>
            <p:cNvSpPr txBox="1"/>
            <p:nvPr/>
          </p:nvSpPr>
          <p:spPr>
            <a:xfrm>
              <a:off x="4985694" y="2866542"/>
              <a:ext cx="185000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ller" panose="020B0503030302020204" pitchFamily="34" charset="0"/>
                </a:rPr>
                <a:t>Guide </a:t>
              </a:r>
              <a:r>
                <a:rPr lang="en-US" sz="1400" dirty="0" err="1">
                  <a:solidFill>
                    <a:schemeClr val="bg1"/>
                  </a:solidFill>
                  <a:latin typeface="Aller" panose="020B0503030302020204" pitchFamily="34" charset="0"/>
                </a:rPr>
                <a:t>regolari</a:t>
              </a:r>
              <a:r>
                <a:rPr lang="en-US" sz="1400" dirty="0">
                  <a:solidFill>
                    <a:schemeClr val="bg1"/>
                  </a:solidFill>
                  <a:latin typeface="Aller" panose="020B0503030302020204" pitchFamily="34" charset="0"/>
                </a:rPr>
                <a:t> 38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98C0D5-0FF5-30A0-C78F-FA25EA8EC47C}"/>
              </a:ext>
            </a:extLst>
          </p:cNvPr>
          <p:cNvSpPr txBox="1"/>
          <p:nvPr/>
        </p:nvSpPr>
        <p:spPr>
          <a:xfrm>
            <a:off x="273568" y="3590970"/>
            <a:ext cx="242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ller" panose="020B0503030302020204" pitchFamily="34" charset="0"/>
              </a:rPr>
              <a:t>Visitatori</a:t>
            </a:r>
            <a:r>
              <a:rPr lang="en-US" sz="1400" dirty="0">
                <a:latin typeface="Aller" panose="020B0503030302020204" pitchFamily="34" charset="0"/>
              </a:rPr>
              <a:t> di </a:t>
            </a:r>
            <a:r>
              <a:rPr lang="en-US" sz="1400" dirty="0" err="1">
                <a:latin typeface="Aller" panose="020B0503030302020204" pitchFamily="34" charset="0"/>
              </a:rPr>
              <a:t>altri</a:t>
            </a:r>
            <a:r>
              <a:rPr lang="en-US" sz="1400" dirty="0">
                <a:latin typeface="Aller" panose="020B0503030302020204" pitchFamily="34" charset="0"/>
              </a:rPr>
              <a:t> </a:t>
            </a:r>
            <a:r>
              <a:rPr lang="en-US" sz="1400" dirty="0" err="1">
                <a:latin typeface="Aller" panose="020B0503030302020204" pitchFamily="34" charset="0"/>
              </a:rPr>
              <a:t>eventi</a:t>
            </a:r>
            <a:r>
              <a:rPr lang="en-US" sz="1400" dirty="0">
                <a:latin typeface="Aller" panose="020B0503030302020204" pitchFamily="34" charset="0"/>
              </a:rPr>
              <a:t> 300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30A60E6-CB30-25CC-06D9-CE043CA9C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56840" r="2741"/>
          <a:stretch/>
        </p:blipFill>
        <p:spPr bwMode="auto">
          <a:xfrm>
            <a:off x="5289580" y="5047763"/>
            <a:ext cx="6858001" cy="17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D5D5836-2EEA-C930-6CDE-B139A17E4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7"/>
          <a:stretch/>
        </p:blipFill>
        <p:spPr bwMode="auto">
          <a:xfrm>
            <a:off x="3911416" y="932270"/>
            <a:ext cx="5087541" cy="29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68FBEB8-FDA0-75BC-7A60-12C29E306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90" y="65175"/>
            <a:ext cx="3053844" cy="4572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FB6A8-390D-F55F-668F-5220E9CD76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3" r="47414" b="48352"/>
          <a:stretch/>
        </p:blipFill>
        <p:spPr>
          <a:xfrm>
            <a:off x="4468869" y="3984494"/>
            <a:ext cx="2878735" cy="16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7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2084F-947F-BB40-F95F-BB235EF769A6}"/>
              </a:ext>
            </a:extLst>
          </p:cNvPr>
          <p:cNvSpPr txBox="1"/>
          <p:nvPr/>
        </p:nvSpPr>
        <p:spPr>
          <a:xfrm>
            <a:off x="1396386" y="171450"/>
            <a:ext cx="1061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  <a:latin typeface="Aller" panose="020B0503030302020204" pitchFamily="34" charset="0"/>
              </a:rPr>
              <a:t>SEMINARI ON-LINE PER SCUOLE SUPERIORI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43BB-80EB-2EB3-6265-58EF72C6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71450"/>
            <a:ext cx="1224232" cy="769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A2CCA-D6A7-3FB0-CFB6-349629616EDC}"/>
              </a:ext>
            </a:extLst>
          </p:cNvPr>
          <p:cNvSpPr txBox="1"/>
          <p:nvPr/>
        </p:nvSpPr>
        <p:spPr>
          <a:xfrm>
            <a:off x="4416768" y="840914"/>
            <a:ext cx="1826377" cy="2800767"/>
          </a:xfrm>
          <a:prstGeom prst="rect">
            <a:avLst/>
          </a:prstGeom>
          <a:noFill/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600" b="0" dirty="0">
                <a:solidFill>
                  <a:schemeClr val="tx1"/>
                </a:solidFill>
              </a:rPr>
              <a:t>8 lezioni su canale YouTube LNF da gennaio a maggio </a:t>
            </a:r>
          </a:p>
          <a:p>
            <a:r>
              <a:rPr lang="it-IT" sz="1600" b="0" dirty="0">
                <a:solidFill>
                  <a:schemeClr val="tx1"/>
                </a:solidFill>
              </a:rPr>
              <a:t>Numero studenti registrati 1500</a:t>
            </a:r>
          </a:p>
          <a:p>
            <a:endParaRPr lang="it-IT" sz="1600" b="0" dirty="0">
              <a:solidFill>
                <a:schemeClr val="tx1"/>
              </a:solidFill>
            </a:endParaRPr>
          </a:p>
          <a:p>
            <a:r>
              <a:rPr lang="it-IT" sz="1600" b="0" dirty="0">
                <a:solidFill>
                  <a:schemeClr val="tx1"/>
                </a:solidFill>
              </a:rPr>
              <a:t>Slide disponibili su </a:t>
            </a:r>
            <a:r>
              <a:rPr lang="it-IT" sz="1600" b="0" dirty="0" err="1">
                <a:solidFill>
                  <a:schemeClr val="tx1"/>
                </a:solidFill>
              </a:rPr>
              <a:t>AccendiScienza</a:t>
            </a:r>
            <a:r>
              <a:rPr lang="it-IT" sz="1600" b="0" dirty="0">
                <a:solidFill>
                  <a:schemeClr val="tx1"/>
                </a:solidFill>
              </a:rPr>
              <a:t> (portale e-learning dei LNF)</a:t>
            </a:r>
          </a:p>
          <a:p>
            <a:endParaRPr lang="it-IT" sz="1600" b="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52B435-8355-034C-25E2-18B12C18678D}"/>
              </a:ext>
            </a:extLst>
          </p:cNvPr>
          <p:cNvGrpSpPr/>
          <p:nvPr/>
        </p:nvGrpSpPr>
        <p:grpSpPr>
          <a:xfrm>
            <a:off x="126304" y="822002"/>
            <a:ext cx="4246073" cy="6022687"/>
            <a:chOff x="1845633" y="1407992"/>
            <a:chExt cx="3842327" cy="5450008"/>
          </a:xfrm>
        </p:grpSpPr>
        <p:pic>
          <p:nvPicPr>
            <p:cNvPr id="10" name="Picture 9" descr="A blue and white banner with text&#10;&#10;Description automatically generated">
              <a:extLst>
                <a:ext uri="{FF2B5EF4-FFF2-40B4-BE49-F238E27FC236}">
                  <a16:creationId xmlns:a16="http://schemas.microsoft.com/office/drawing/2014/main" id="{63E3ECD6-48EF-A35C-9890-69A9BDE35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9" b="26780"/>
            <a:stretch/>
          </p:blipFill>
          <p:spPr>
            <a:xfrm>
              <a:off x="1845633" y="1407992"/>
              <a:ext cx="3842327" cy="13800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22AF5A-0B68-52E3-4597-750F191AB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5633" y="3040645"/>
              <a:ext cx="3842327" cy="3817355"/>
            </a:xfrm>
            <a:prstGeom prst="rect">
              <a:avLst/>
            </a:prstGeom>
          </p:spPr>
        </p:pic>
        <p:pic>
          <p:nvPicPr>
            <p:cNvPr id="11" name="Picture 10" descr="A blue and white banner with text&#10;&#10;Description automatically generated">
              <a:extLst>
                <a:ext uri="{FF2B5EF4-FFF2-40B4-BE49-F238E27FC236}">
                  <a16:creationId xmlns:a16="http://schemas.microsoft.com/office/drawing/2014/main" id="{B3179FDB-EF12-E40D-2A8A-C182A7C80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84"/>
            <a:stretch/>
          </p:blipFill>
          <p:spPr>
            <a:xfrm>
              <a:off x="1845633" y="2796060"/>
              <a:ext cx="3842327" cy="2445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77EB36-83D7-1EB2-0A67-DDF4DAFB2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082" y="2669934"/>
            <a:ext cx="4516730" cy="2065516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AC43FD8-413B-F905-B8E0-BF07430A6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18033"/>
              </p:ext>
            </p:extLst>
          </p:nvPr>
        </p:nvGraphicFramePr>
        <p:xfrm>
          <a:off x="4978933" y="4963839"/>
          <a:ext cx="2200149" cy="14878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7099">
                  <a:extLst>
                    <a:ext uri="{9D8B030D-6E8A-4147-A177-3AD203B41FA5}">
                      <a16:colId xmlns:a16="http://schemas.microsoft.com/office/drawing/2014/main" val="847874282"/>
                    </a:ext>
                  </a:extLst>
                </a:gridCol>
                <a:gridCol w="763050">
                  <a:extLst>
                    <a:ext uri="{9D8B030D-6E8A-4147-A177-3AD203B41FA5}">
                      <a16:colId xmlns:a16="http://schemas.microsoft.com/office/drawing/2014/main" val="1112380415"/>
                    </a:ext>
                  </a:extLst>
                </a:gridCol>
              </a:tblGrid>
              <a:tr h="299155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Scocial</a:t>
                      </a:r>
                      <a:r>
                        <a:rPr lang="en-US" sz="1200" dirty="0">
                          <a:latin typeface="Aller" panose="020B0503030302020204" pitchFamily="34" charset="0"/>
                        </a:rPr>
                        <a:t> Media LNF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ller" panose="020B0503030302020204" pitchFamily="34" charset="0"/>
                        </a:rPr>
                        <a:t>Seguito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2657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5895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3481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Aller" panose="020B0503030302020204" pitchFamily="34" charset="0"/>
                        </a:rPr>
                        <a:t>Instagram</a:t>
                      </a:r>
                      <a:endParaRPr lang="en-US" sz="1200" dirty="0">
                        <a:latin typeface="Aller" panose="020B050303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6454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9649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1215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017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ller" panose="020B0503030302020204" pitchFamily="34" charset="0"/>
                        </a:rPr>
                        <a:t>30.4k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045257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A090493-9071-3CAC-8491-8798C7D79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141" y="4963839"/>
            <a:ext cx="3760807" cy="1620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C229FA-CEEA-3450-278F-4C24B4010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538" y="822002"/>
            <a:ext cx="5146949" cy="16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7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8171</TotalTime>
  <Words>298</Words>
  <Application>Microsoft Office PowerPoint</Application>
  <PresentationFormat>Widescreen</PresentationFormat>
  <Paragraphs>114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Office Theme</vt:lpstr>
      <vt:lpstr>Attività locali LNF di interesse CC3M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a LNF</dc:title>
  <dc:creator>Danilo Domenici</dc:creator>
  <cp:lastModifiedBy>Danilo Domenici</cp:lastModifiedBy>
  <cp:revision>39</cp:revision>
  <dcterms:created xsi:type="dcterms:W3CDTF">2024-01-18T11:59:27Z</dcterms:created>
  <dcterms:modified xsi:type="dcterms:W3CDTF">2024-06-05T08:50:17Z</dcterms:modified>
</cp:coreProperties>
</file>