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22057-9DCF-078C-5641-17032823D80D}" v="75" dt="2024-06-03T12:55:13.617"/>
    <p1510:client id="{D069F7A0-BA70-4D30-8AA7-86108968D07A}" v="5" dt="2024-06-03T12:32:09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Marcellini" userId="934b92fda6e94a70" providerId="LiveId" clId="{D069F7A0-BA70-4D30-8AA7-86108968D07A}"/>
    <pc:docChg chg="modSld">
      <pc:chgData name="Stefano Marcellini" userId="934b92fda6e94a70" providerId="LiveId" clId="{D069F7A0-BA70-4D30-8AA7-86108968D07A}" dt="2024-06-04T07:40:56.759" v="122" actId="115"/>
      <pc:docMkLst>
        <pc:docMk/>
      </pc:docMkLst>
      <pc:sldChg chg="modSp mod">
        <pc:chgData name="Stefano Marcellini" userId="934b92fda6e94a70" providerId="LiveId" clId="{D069F7A0-BA70-4D30-8AA7-86108968D07A}" dt="2024-06-04T07:35:23.591" v="121" actId="20577"/>
        <pc:sldMkLst>
          <pc:docMk/>
          <pc:sldMk cId="1806524106" sldId="257"/>
        </pc:sldMkLst>
        <pc:spChg chg="mod">
          <ac:chgData name="Stefano Marcellini" userId="934b92fda6e94a70" providerId="LiveId" clId="{D069F7A0-BA70-4D30-8AA7-86108968D07A}" dt="2024-06-04T07:33:45.214" v="96" actId="1076"/>
          <ac:spMkLst>
            <pc:docMk/>
            <pc:sldMk cId="1806524106" sldId="257"/>
            <ac:spMk id="2" creationId="{F6955BF1-510C-557A-5D3E-E603BB04B991}"/>
          </ac:spMkLst>
        </pc:spChg>
        <pc:spChg chg="mod">
          <ac:chgData name="Stefano Marcellini" userId="934b92fda6e94a70" providerId="LiveId" clId="{D069F7A0-BA70-4D30-8AA7-86108968D07A}" dt="2024-06-04T07:35:23.591" v="121" actId="20577"/>
          <ac:spMkLst>
            <pc:docMk/>
            <pc:sldMk cId="1806524106" sldId="257"/>
            <ac:spMk id="3" creationId="{3DF66731-EF1B-9E23-A993-EBD070252B03}"/>
          </ac:spMkLst>
        </pc:spChg>
      </pc:sldChg>
      <pc:sldChg chg="modSp mod">
        <pc:chgData name="Stefano Marcellini" userId="934b92fda6e94a70" providerId="LiveId" clId="{D069F7A0-BA70-4D30-8AA7-86108968D07A}" dt="2024-06-04T07:40:56.759" v="122" actId="115"/>
        <pc:sldMkLst>
          <pc:docMk/>
          <pc:sldMk cId="0" sldId="261"/>
        </pc:sldMkLst>
        <pc:spChg chg="mod">
          <ac:chgData name="Stefano Marcellini" userId="934b92fda6e94a70" providerId="LiveId" clId="{D069F7A0-BA70-4D30-8AA7-86108968D07A}" dt="2024-06-04T07:40:56.759" v="122" actId="115"/>
          <ac:spMkLst>
            <pc:docMk/>
            <pc:sldMk cId="0" sldId="261"/>
            <ac:spMk id="17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C5A4D-C2D0-6BF8-66AD-DCF9F1B56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047CC2-F9FE-E27C-AC58-4CB971882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D60CAD-FE92-CEF1-F8BE-D32A4838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9A76C3-7354-5CD3-0FCB-B07B9F0D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6E8520-5383-C75E-19F6-A80D5B4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16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5754B-8DCD-3E53-FD0D-4F3C828E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BDE099-C6D7-109F-0FEF-88E173BB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76A5A3-1E8E-3BD2-E428-4F6733F1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EF2601-459E-7100-1685-84C3C5CB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4CF805-FB1C-07BA-A964-0D8953B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24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6EB680-6580-8C2B-501C-69E04E2DD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05C2BA-58F7-EBA8-D672-2475EC8E7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3BF7A4-4A28-70A4-3B23-36FD1FA6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CB62AF-3882-FB10-126A-56475433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99849B-51E2-5B3D-5E75-8B269CB3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078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376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60EE1B-5BC4-D44D-2323-56E389C7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04F681-DF17-26AF-8A50-7E240A4BB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8B6A4-B10A-85E5-DC3F-AD872666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1BF7D7-FDC1-9F38-ADAB-47BD110C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5E329E-14C2-6579-B3DD-90D3BED6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02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F45BBA-FE2E-5493-3278-12717A70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16E422-C79A-EB9F-3748-EC943C210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66BE7E-EEE6-A534-7525-2D8E2CA7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08BFFB-C602-B4E6-398D-8DBEBA5F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AF1CE4-F366-1AB5-85C9-5C82136F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21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EDE86A-606A-0850-8972-463D2A80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1B849E-D6ED-17CD-5DF2-2AF673FBF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479CE3-BDCA-D7BD-DF80-E8A58724D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E12ECF-DE17-B384-CC10-9C01ABA9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DBF7DB-C2CC-5C6D-A3FE-A3AAF0CA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070350-C4C3-AB8C-7058-E97DEF05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6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6A0845-EFB8-E717-BAA4-88A2A7EC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02F660-628B-DEC8-883E-77A036DFE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E23AE2-A2E3-D3B8-D5B8-2B25F9FCB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F9B1702-A507-D425-4B30-8EF9D624F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32937A1-B66E-2749-CD58-D668577E7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06C8D9A-E29E-4493-9A66-8670A39F1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780B30-C43B-6DAF-1649-39B4AAD8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5089419-3E2E-EBF0-2C84-98205046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3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A20D3-3EFF-2C75-ED7D-9D075077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329C43-B4A3-1530-7932-5591D900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ABE70-26DE-608E-B1D6-8DFC092F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28E0F3-F7A5-88BA-0D76-08E615AA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76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3B1CD5-BA74-364A-999E-99D20186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9F4783-F7A9-5419-EBBD-C1E5FE14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A725BF-FB10-A899-0C71-2D77AD4A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48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744E8-0845-24B6-F628-E70F8434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BCF64E-8163-F28A-5100-41BF3FEC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BA1624-559C-23A9-9C4E-894FF6F48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DD0872-3856-2BBE-9DA0-B6AC2A88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4D2B93-9554-401D-6FF6-6F3CC1B3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D85DF3-629C-6066-E3E7-CC18472C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07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D3544E-E46F-19F3-D8FE-114D80F9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2C33B4-8568-EB74-1D78-898A06833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600B83-7360-682D-7BD0-98C708C21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055388-C70B-1CD1-286F-8AE6FCCB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5C987F-3C8C-A9A3-B2C7-AC0A2DD3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165F40-0D09-796F-42EC-CC60B34A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00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BDB580-3FB2-BA01-6A98-9CE61C51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A4EFF7-C4B5-7618-5048-B6E8EA6A3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DB5EC2-E486-F9C4-1CC1-D54560940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918525-948F-4B45-9C27-60CF9E487214}" type="datetimeFigureOut">
              <a:rPr lang="it-IT" smtClean="0"/>
              <a:t>04/06/2024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A1D10-528E-5449-1396-15BAD691E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8F23EC-6430-AC6A-44C4-0EE47AA3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BE1F8-7E8D-4E2D-9059-F533CD6C8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51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gamescience.imtlucca.i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955BF1-510C-557A-5D3E-E603BB04B991}"/>
              </a:ext>
            </a:extLst>
          </p:cNvPr>
          <p:cNvSpPr txBox="1"/>
          <p:nvPr/>
        </p:nvSpPr>
        <p:spPr>
          <a:xfrm>
            <a:off x="3136356" y="260597"/>
            <a:ext cx="559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Attività cc3m a Bologna nel 2024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F66731-EF1B-9E23-A993-EBD070252B03}"/>
              </a:ext>
            </a:extLst>
          </p:cNvPr>
          <p:cNvSpPr txBox="1"/>
          <p:nvPr/>
        </p:nvSpPr>
        <p:spPr>
          <a:xfrm>
            <a:off x="278899" y="811954"/>
            <a:ext cx="11563034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/>
              <a:t>IPPOG Masterclasses </a:t>
            </a:r>
            <a:r>
              <a:rPr lang="it-IT" sz="2200" dirty="0"/>
              <a:t>(S.M. B. Poli)</a:t>
            </a:r>
            <a:r>
              <a:rPr lang="it-IT" sz="2200" b="1" dirty="0"/>
              <a:t>:</a:t>
            </a:r>
            <a:r>
              <a:rPr lang="it-IT" sz="2200" dirty="0"/>
              <a:t> ATLAS, </a:t>
            </a:r>
            <a:r>
              <a:rPr lang="it-IT" sz="2200" dirty="0" err="1"/>
              <a:t>LHCb</a:t>
            </a:r>
            <a:r>
              <a:rPr lang="it-IT" sz="2200" dirty="0"/>
              <a:t>, ALICE, </a:t>
            </a:r>
            <a:r>
              <a:rPr lang="it-IT" sz="2200" dirty="0" err="1"/>
              <a:t>Particle</a:t>
            </a:r>
            <a:r>
              <a:rPr lang="it-IT" sz="2200" dirty="0"/>
              <a:t> Therapy, 4 giorni,  105 studenti (nei locali dell’Accademia delle Scienze di Bologna)</a:t>
            </a:r>
          </a:p>
          <a:p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/>
              <a:t>DARK </a:t>
            </a:r>
            <a:r>
              <a:rPr lang="it-IT" sz="2200" dirty="0"/>
              <a:t>(M. Selvi) </a:t>
            </a:r>
            <a:r>
              <a:rPr lang="it-IT" sz="2200" b="1" dirty="0"/>
              <a:t>: </a:t>
            </a:r>
            <a:r>
              <a:rPr lang="it-IT" sz="2200" dirty="0"/>
              <a:t>45 studenti coinvolti in seminari e incontri a Bologna e Forlì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 err="1"/>
              <a:t>Pint</a:t>
            </a:r>
            <a:r>
              <a:rPr lang="it-IT" sz="2200" b="1" dirty="0"/>
              <a:t> of Science: (</a:t>
            </a:r>
            <a:r>
              <a:rPr lang="it-IT" sz="2200" dirty="0"/>
              <a:t>M. Tenti per INFN, ma organizzato da un team di dottorandi) 3 serate a temi INFN-like (principalmente astrofisica e quantum), pubblico coinvolto, circa 80 persone. Coinvolgimento di personale INFN non diretto.</a:t>
            </a:r>
            <a:endParaRPr lang="it-IT" sz="2200" b="1" dirty="0"/>
          </a:p>
          <a:p>
            <a:endParaRPr lang="it-IT" dirty="0"/>
          </a:p>
        </p:txBody>
      </p:sp>
      <p:pic>
        <p:nvPicPr>
          <p:cNvPr id="5" name="Immagine 4" descr="Immagine che contiene testo, persona, donna, bancomat&#10;&#10;Descrizione generata automaticamente">
            <a:extLst>
              <a:ext uri="{FF2B5EF4-FFF2-40B4-BE49-F238E27FC236}">
                <a16:creationId xmlns:a16="http://schemas.microsoft.com/office/drawing/2014/main" id="{1BE0CEE0-A295-678F-6336-B3A4773B5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64" y="3959980"/>
            <a:ext cx="6597007" cy="2609286"/>
          </a:xfrm>
          <a:prstGeom prst="rect">
            <a:avLst/>
          </a:prstGeom>
        </p:spPr>
      </p:pic>
      <p:pic>
        <p:nvPicPr>
          <p:cNvPr id="7" name="Immagine 6" descr="Immagine che contiene interno, vestiti, persona, arredo&#10;&#10;Descrizione generata automaticamente">
            <a:extLst>
              <a:ext uri="{FF2B5EF4-FFF2-40B4-BE49-F238E27FC236}">
                <a16:creationId xmlns:a16="http://schemas.microsoft.com/office/drawing/2014/main" id="{EC8FA33B-3735-8C6D-4FD7-6FFF4A51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92" y="3959980"/>
            <a:ext cx="3504079" cy="25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2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E9CE17-5034-4E28-A460-A4F27612D1E8}"/>
              </a:ext>
            </a:extLst>
          </p:cNvPr>
          <p:cNvSpPr txBox="1"/>
          <p:nvPr/>
        </p:nvSpPr>
        <p:spPr>
          <a:xfrm>
            <a:off x="276596" y="152895"/>
            <a:ext cx="83241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Fiera </a:t>
            </a:r>
            <a:r>
              <a:rPr lang="it-IT" sz="2400" b="1" dirty="0" err="1"/>
              <a:t>PlayMO</a:t>
            </a:r>
            <a:r>
              <a:rPr lang="it-IT" sz="2400" b="1" dirty="0"/>
              <a:t> </a:t>
            </a:r>
            <a:r>
              <a:rPr lang="it-IT" sz="2400" dirty="0"/>
              <a:t>17, 18 e 19 maggio a Modena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Stimati &gt; 2300 visitatori che si sono fermati allo stand dell’INFN.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pc="-1" dirty="0"/>
              <a:t>Terza edizione alla quale l’INFN è presente Come l’anno scorso tutti gli enti/associazioni scientifiche erano inserite in un padiglione “a parte”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spc="-1" dirty="0"/>
              <a:t>Stand INFN inserito in sezione del </a:t>
            </a:r>
            <a:r>
              <a:rPr lang="it-IT" sz="2000" spc="-1" dirty="0">
                <a:hlinkClick r:id="rId2"/>
              </a:rPr>
              <a:t>Game Science </a:t>
            </a:r>
            <a:r>
              <a:rPr lang="it-IT" sz="2000" spc="-1" dirty="0" err="1">
                <a:hlinkClick r:id="rId2"/>
              </a:rPr>
              <a:t>Research</a:t>
            </a:r>
            <a:r>
              <a:rPr lang="it-IT" sz="2000" spc="-1" dirty="0">
                <a:hlinkClick r:id="rId2"/>
              </a:rPr>
              <a:t> Centre</a:t>
            </a:r>
            <a:r>
              <a:rPr lang="it-IT" sz="2000" spc="-1" dirty="0"/>
              <a:t> (anche se </a:t>
            </a:r>
            <a:r>
              <a:rPr lang="it-IT" sz="2000" b="1" u="sng" spc="-1" dirty="0">
                <a:solidFill>
                  <a:srgbClr val="C9211E"/>
                </a:solidFill>
              </a:rPr>
              <a:t>per ora</a:t>
            </a:r>
            <a:r>
              <a:rPr lang="it-IT" sz="2000" spc="-1" dirty="0"/>
              <a:t> non ne facciamo parte)</a:t>
            </a:r>
          </a:p>
          <a:p>
            <a:endParaRPr lang="it-IT" dirty="0"/>
          </a:p>
        </p:txBody>
      </p:sp>
      <p:pic>
        <p:nvPicPr>
          <p:cNvPr id="7" name="Immagine 6" descr="Immagine che contiene vestiti, persona, uomo, calzature&#10;&#10;Descrizione generata automaticamente">
            <a:extLst>
              <a:ext uri="{FF2B5EF4-FFF2-40B4-BE49-F238E27FC236}">
                <a16:creationId xmlns:a16="http://schemas.microsoft.com/office/drawing/2014/main" id="{3FAC0792-3A9B-E8F4-D570-F8481F52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56" y="2276554"/>
            <a:ext cx="2820483" cy="2123658"/>
          </a:xfrm>
          <a:prstGeom prst="rect">
            <a:avLst/>
          </a:prstGeom>
        </p:spPr>
      </p:pic>
      <p:pic>
        <p:nvPicPr>
          <p:cNvPr id="11" name="Immagine 10" descr="Immagine che contiene persona, vestiti, Viso umano, uomo&#10;&#10;Descrizione generata automaticamente">
            <a:extLst>
              <a:ext uri="{FF2B5EF4-FFF2-40B4-BE49-F238E27FC236}">
                <a16:creationId xmlns:a16="http://schemas.microsoft.com/office/drawing/2014/main" id="{7BB6B74F-FC78-3945-45B2-884093128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04" y="4581446"/>
            <a:ext cx="2754073" cy="207365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06DEAD2-9549-114A-A54F-D78B01366E6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00792" y="-14487"/>
            <a:ext cx="3314612" cy="2406659"/>
          </a:xfrm>
          <a:prstGeom prst="rect">
            <a:avLst/>
          </a:prstGeom>
          <a:ln w="0"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B4D490-1260-5C9B-497C-C5250D7402D7}"/>
              </a:ext>
            </a:extLst>
          </p:cNvPr>
          <p:cNvSpPr txBox="1"/>
          <p:nvPr/>
        </p:nvSpPr>
        <p:spPr>
          <a:xfrm>
            <a:off x="276596" y="2589181"/>
            <a:ext cx="8320843" cy="2093338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spc="-1" dirty="0">
                <a:latin typeface="Aptos" panose="020B0004020202020204" pitchFamily="34" charset="0"/>
              </a:rPr>
              <a:t>2 </a:t>
            </a:r>
            <a:r>
              <a:rPr lang="it-IT" sz="2200" spc="-1" dirty="0" err="1">
                <a:latin typeface="Aptos" panose="020B0004020202020204" pitchFamily="34" charset="0"/>
              </a:rPr>
              <a:t>exhibit</a:t>
            </a:r>
            <a:r>
              <a:rPr lang="it-IT" sz="2200" spc="-1" dirty="0">
                <a:latin typeface="Aptos" panose="020B0004020202020204" pitchFamily="34" charset="0"/>
              </a:rPr>
              <a:t> (</a:t>
            </a:r>
            <a:r>
              <a:rPr lang="it-IT" sz="2200" u="sng" spc="-1" dirty="0">
                <a:latin typeface="Aptos" panose="020B0004020202020204" pitchFamily="34" charset="0"/>
              </a:rPr>
              <a:t>camera a nebbia </a:t>
            </a:r>
            <a:r>
              <a:rPr lang="it-IT" sz="2200" spc="-1" dirty="0">
                <a:latin typeface="Aptos" panose="020B0004020202020204" pitchFamily="34" charset="0"/>
              </a:rPr>
              <a:t>+ doccia cosmica) + geiger, racchette cosmiche,…</a:t>
            </a: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spc="-1" dirty="0">
                <a:latin typeface="Aptos" panose="020B0004020202020204" pitchFamily="34" charset="0"/>
              </a:rPr>
              <a:t>4 tavoli da gioco (2 giochi commerciali o quasi  + giochi autoprodotti)+1 videogame</a:t>
            </a: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spc="-1" dirty="0">
                <a:latin typeface="Aptos" panose="020B0004020202020204" pitchFamily="34" charset="0"/>
              </a:rPr>
              <a:t>3 </a:t>
            </a:r>
            <a:r>
              <a:rPr lang="it-IT" sz="2200" spc="-1" dirty="0" err="1">
                <a:latin typeface="Aptos" panose="020B0004020202020204" pitchFamily="34" charset="0"/>
              </a:rPr>
              <a:t>attivita`</a:t>
            </a:r>
            <a:r>
              <a:rPr lang="it-IT" sz="2200" spc="-1" dirty="0">
                <a:latin typeface="Aptos" panose="020B0004020202020204" pitchFamily="34" charset="0"/>
              </a:rPr>
              <a:t> strutturate (</a:t>
            </a:r>
            <a:r>
              <a:rPr lang="it-IT" sz="2200" spc="-1" dirty="0" err="1">
                <a:latin typeface="Aptos" panose="020B0004020202020204" pitchFamily="34" charset="0"/>
              </a:rPr>
              <a:t>Research</a:t>
            </a:r>
            <a:r>
              <a:rPr lang="it-IT" sz="2200" spc="-1" dirty="0">
                <a:latin typeface="Aptos" panose="020B0004020202020204" pitchFamily="34" charset="0"/>
              </a:rPr>
              <a:t> Simulator, GS Videogame, Papera Quantistica)</a:t>
            </a: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spc="-1" dirty="0">
                <a:latin typeface="Aptos" panose="020B0004020202020204" pitchFamily="34" charset="0"/>
              </a:rPr>
              <a:t>Tavolo con esperienze di scienza quotidiana</a:t>
            </a:r>
          </a:p>
          <a:p>
            <a:pPr marL="261230" indent="-26123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spc="-1" dirty="0">
                <a:latin typeface="Aptos" panose="020B0004020202020204" pitchFamily="34" charset="0"/>
              </a:rPr>
              <a:t>Gioco di Ruolo </a:t>
            </a:r>
            <a:r>
              <a:rPr lang="it-IT" sz="2200" spc="-1" dirty="0" err="1">
                <a:latin typeface="Aptos" panose="020B0004020202020204" pitchFamily="34" charset="0"/>
              </a:rPr>
              <a:t>multitavolo</a:t>
            </a:r>
            <a:endParaRPr lang="it-IT" sz="2200" spc="-1" dirty="0">
              <a:latin typeface="Aptos" panose="020B0004020202020204" pitchFamily="34" charset="0"/>
            </a:endParaRPr>
          </a:p>
          <a:p>
            <a:endParaRPr lang="it-IT" sz="2200" spc="-1" dirty="0">
              <a:latin typeface="Aptos" panose="020B0004020202020204" pitchFamily="34" charset="0"/>
            </a:endParaRPr>
          </a:p>
          <a:p>
            <a:endParaRPr lang="it-IT" sz="2177" spc="-1" dirty="0">
              <a:latin typeface="Arial"/>
            </a:endParaRPr>
          </a:p>
        </p:txBody>
      </p:sp>
      <p:sp>
        <p:nvSpPr>
          <p:cNvPr id="4" name="CasellaDiTesto 84">
            <a:extLst>
              <a:ext uri="{FF2B5EF4-FFF2-40B4-BE49-F238E27FC236}">
                <a16:creationId xmlns:a16="http://schemas.microsoft.com/office/drawing/2014/main" id="{94A8BCB4-4E7A-C2C3-DCAF-0D2813F02DBD}"/>
              </a:ext>
            </a:extLst>
          </p:cNvPr>
          <p:cNvSpPr txBox="1"/>
          <p:nvPr/>
        </p:nvSpPr>
        <p:spPr>
          <a:xfrm>
            <a:off x="276596" y="5498610"/>
            <a:ext cx="6395852" cy="54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0" strike="noStrike" spc="-1" dirty="0">
                <a:latin typeface="Aptos" panose="020B0004020202020204" pitchFamily="34" charset="0"/>
              </a:rPr>
              <a:t>Molti gadget distribuiti (Grazie </a:t>
            </a:r>
            <a:r>
              <a:rPr lang="it-IT" sz="2200" b="0" strike="noStrike" spc="-1" dirty="0" err="1">
                <a:latin typeface="Aptos" panose="020B0004020202020204" pitchFamily="34" charset="0"/>
              </a:rPr>
              <a:t>Uff.Com</a:t>
            </a:r>
            <a:r>
              <a:rPr lang="it-IT" sz="2200" b="0" strike="noStrike" spc="-1" dirty="0">
                <a:latin typeface="Aptos" panose="020B0004020202020204" pitchFamily="34" charset="0"/>
              </a:rPr>
              <a:t>., LNL)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0" strike="noStrike" spc="-1" dirty="0">
                <a:latin typeface="Aptos" panose="020B0004020202020204" pitchFamily="34" charset="0"/>
              </a:rPr>
              <a:t>Passaggi su media nazionale (TG3 Leonardo)</a:t>
            </a:r>
          </a:p>
        </p:txBody>
      </p:sp>
    </p:spTree>
    <p:extLst>
      <p:ext uri="{BB962C8B-B14F-4D97-AF65-F5344CB8AC3E}">
        <p14:creationId xmlns:p14="http://schemas.microsoft.com/office/powerpoint/2010/main" val="89273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rt &amp; Science - Bologna"/>
          <p:cNvSpPr txBox="1"/>
          <p:nvPr/>
        </p:nvSpPr>
        <p:spPr>
          <a:xfrm>
            <a:off x="4246788" y="30211"/>
            <a:ext cx="542539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2800" b="1" dirty="0"/>
              <a:t>Art &amp; Science</a:t>
            </a:r>
            <a:r>
              <a:rPr lang="it-IT" sz="2800" b="1" dirty="0"/>
              <a:t> </a:t>
            </a:r>
            <a:r>
              <a:rPr lang="it-IT" sz="2400" dirty="0"/>
              <a:t>(</a:t>
            </a:r>
            <a:r>
              <a:rPr lang="it-IT" sz="2400" dirty="0" err="1"/>
              <a:t>ref</a:t>
            </a:r>
            <a:r>
              <a:rPr lang="it-IT" sz="2400" dirty="0"/>
              <a:t>. Giuseppe Carratta)</a:t>
            </a:r>
            <a:endParaRPr sz="2400" dirty="0"/>
          </a:p>
        </p:txBody>
      </p:sp>
      <p:pic>
        <p:nvPicPr>
          <p:cNvPr id="172" name="filmato-incollato.png" descr="filmato-incolla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019" y="1171936"/>
            <a:ext cx="2998689" cy="299868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La Sezione di Bologna si è unita al progetto per la IV Edizione (2022-2024)…"/>
          <p:cNvSpPr txBox="1"/>
          <p:nvPr/>
        </p:nvSpPr>
        <p:spPr>
          <a:xfrm>
            <a:off x="167292" y="711625"/>
            <a:ext cx="11178591" cy="531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304800" indent="-304800">
              <a:lnSpc>
                <a:spcPct val="30000"/>
              </a:lnSpc>
              <a:buSzPct val="123000"/>
              <a:buChar char="•"/>
            </a:pPr>
            <a:r>
              <a:rPr sz="2400" dirty="0"/>
              <a:t>La </a:t>
            </a:r>
            <a:r>
              <a:rPr sz="2400" dirty="0" err="1"/>
              <a:t>Sezione</a:t>
            </a:r>
            <a:r>
              <a:rPr sz="2400" dirty="0"/>
              <a:t> di Bologna </a:t>
            </a:r>
            <a:r>
              <a:rPr sz="2400" dirty="0" err="1"/>
              <a:t>si</a:t>
            </a:r>
            <a:r>
              <a:rPr sz="2400" dirty="0"/>
              <a:t> è </a:t>
            </a:r>
            <a:r>
              <a:rPr sz="2400" dirty="0" err="1"/>
              <a:t>unita</a:t>
            </a:r>
            <a:r>
              <a:rPr sz="2400" dirty="0"/>
              <a:t> al </a:t>
            </a:r>
            <a:r>
              <a:rPr sz="2400" dirty="0" err="1"/>
              <a:t>progetto</a:t>
            </a:r>
            <a:r>
              <a:rPr sz="2400" dirty="0"/>
              <a:t> per la </a:t>
            </a:r>
            <a:r>
              <a:rPr sz="2400" b="1" dirty="0"/>
              <a:t>IV </a:t>
            </a:r>
            <a:r>
              <a:rPr sz="2400" b="1" dirty="0" err="1"/>
              <a:t>Edizione</a:t>
            </a:r>
            <a:r>
              <a:rPr sz="2400" b="1" dirty="0"/>
              <a:t> (2022-2024)</a:t>
            </a:r>
          </a:p>
          <a:p>
            <a:pPr>
              <a:buSzPct val="123000"/>
            </a:pPr>
            <a:r>
              <a:rPr lang="it-IT" sz="2400" dirty="0"/>
              <a:t>     svolta</a:t>
            </a:r>
            <a:r>
              <a:rPr lang="it-IT" sz="2400" b="1" dirty="0"/>
              <a:t> </a:t>
            </a:r>
            <a:r>
              <a:rPr sz="2400" dirty="0"/>
              <a:t>in </a:t>
            </a:r>
            <a:r>
              <a:rPr sz="2400" dirty="0" err="1"/>
              <a:t>collaborazione</a:t>
            </a:r>
            <a:r>
              <a:rPr sz="2400" dirty="0"/>
              <a:t> con la </a:t>
            </a:r>
            <a:r>
              <a:rPr sz="2400" dirty="0" err="1"/>
              <a:t>Sezione</a:t>
            </a:r>
            <a:r>
              <a:rPr sz="2400" dirty="0"/>
              <a:t> di Ferrara</a:t>
            </a:r>
          </a:p>
        </p:txBody>
      </p:sp>
      <p:sp>
        <p:nvSpPr>
          <p:cNvPr id="174" name="Quattro scuole partecipanti alla tappa Ferrara/Bologna. Numeri da Bologna:…"/>
          <p:cNvSpPr txBox="1"/>
          <p:nvPr/>
        </p:nvSpPr>
        <p:spPr>
          <a:xfrm>
            <a:off x="262031" y="1442284"/>
            <a:ext cx="6775573" cy="193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2200" dirty="0"/>
              <a:t>Quattro </a:t>
            </a:r>
            <a:r>
              <a:rPr sz="2200" dirty="0" err="1"/>
              <a:t>scuole</a:t>
            </a:r>
            <a:r>
              <a:rPr sz="2200" dirty="0"/>
              <a:t> </a:t>
            </a:r>
            <a:r>
              <a:rPr sz="2200" dirty="0" err="1"/>
              <a:t>partecipanti</a:t>
            </a:r>
            <a:r>
              <a:rPr sz="2200" dirty="0"/>
              <a:t> </a:t>
            </a:r>
            <a:r>
              <a:rPr sz="2200" dirty="0" err="1"/>
              <a:t>alla</a:t>
            </a:r>
            <a:r>
              <a:rPr sz="2200" dirty="0"/>
              <a:t> tappa Ferrara/Bologna.</a:t>
            </a:r>
            <a:br>
              <a:rPr sz="2200" dirty="0"/>
            </a:br>
            <a:r>
              <a:rPr sz="2200" u="sng" dirty="0"/>
              <a:t>Numeri da Bologna</a:t>
            </a:r>
            <a:r>
              <a:rPr sz="2200" dirty="0"/>
              <a:t>:</a:t>
            </a:r>
          </a:p>
          <a:p>
            <a:pPr marL="304800" indent="-304800">
              <a:spcBef>
                <a:spcPts val="450"/>
              </a:spcBef>
              <a:buSzPct val="123000"/>
              <a:buChar char="•"/>
            </a:pPr>
            <a:r>
              <a:rPr sz="2200" dirty="0"/>
              <a:t>1 </a:t>
            </a:r>
            <a:r>
              <a:rPr sz="2200" dirty="0" err="1"/>
              <a:t>scuola</a:t>
            </a:r>
            <a:r>
              <a:rPr sz="2200" dirty="0"/>
              <a:t> </a:t>
            </a:r>
          </a:p>
          <a:p>
            <a:pPr marL="304800" indent="-304800">
              <a:spcBef>
                <a:spcPts val="450"/>
              </a:spcBef>
              <a:buSzPct val="123000"/>
              <a:buChar char="•"/>
            </a:pPr>
            <a:r>
              <a:rPr sz="2200" dirty="0"/>
              <a:t>22 </a:t>
            </a:r>
            <a:r>
              <a:rPr sz="2200" dirty="0" err="1"/>
              <a:t>tra</a:t>
            </a:r>
            <a:r>
              <a:rPr sz="2200" dirty="0"/>
              <a:t> </a:t>
            </a:r>
            <a:r>
              <a:rPr sz="2200" dirty="0" err="1"/>
              <a:t>studenti</a:t>
            </a:r>
            <a:r>
              <a:rPr sz="2200" dirty="0"/>
              <a:t> e </a:t>
            </a:r>
            <a:r>
              <a:rPr sz="2200" dirty="0" err="1"/>
              <a:t>studentesse</a:t>
            </a:r>
            <a:endParaRPr sz="2200" dirty="0"/>
          </a:p>
          <a:p>
            <a:pPr marL="304800" indent="-304800">
              <a:spcBef>
                <a:spcPts val="450"/>
              </a:spcBef>
              <a:buSzPct val="123000"/>
              <a:buChar char="•"/>
            </a:pPr>
            <a:r>
              <a:rPr sz="2200" dirty="0"/>
              <a:t>8 opere, di cui 1 </a:t>
            </a:r>
            <a:r>
              <a:rPr sz="2200" dirty="0" err="1"/>
              <a:t>vincitrice</a:t>
            </a:r>
            <a:r>
              <a:rPr sz="2200" dirty="0"/>
              <a:t> </a:t>
            </a:r>
            <a:r>
              <a:rPr sz="2200" dirty="0" err="1"/>
              <a:t>della</a:t>
            </a:r>
            <a:r>
              <a:rPr sz="2200" dirty="0"/>
              <a:t> tappa locale</a:t>
            </a:r>
          </a:p>
        </p:txBody>
      </p:sp>
      <p:sp>
        <p:nvSpPr>
          <p:cNvPr id="175" name="Contributo di 1000 euro dalla Sezione per il finanziamento delle borse di studio"/>
          <p:cNvSpPr txBox="1"/>
          <p:nvPr/>
        </p:nvSpPr>
        <p:spPr>
          <a:xfrm>
            <a:off x="262031" y="3442220"/>
            <a:ext cx="7969515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sz="2200" dirty="0" err="1"/>
              <a:t>Contributo</a:t>
            </a:r>
            <a:r>
              <a:rPr sz="2200" dirty="0"/>
              <a:t> di 1000 euro </a:t>
            </a:r>
            <a:r>
              <a:rPr sz="2200" dirty="0" err="1"/>
              <a:t>dalla</a:t>
            </a:r>
            <a:r>
              <a:rPr sz="2200" dirty="0"/>
              <a:t> </a:t>
            </a:r>
            <a:r>
              <a:rPr sz="2200" dirty="0" err="1"/>
              <a:t>Sezione</a:t>
            </a:r>
            <a:r>
              <a:rPr sz="2200" dirty="0"/>
              <a:t> per il </a:t>
            </a:r>
            <a:r>
              <a:rPr sz="2200" dirty="0" err="1"/>
              <a:t>finanziamento</a:t>
            </a:r>
            <a:r>
              <a:rPr sz="2200" dirty="0"/>
              <a:t> </a:t>
            </a:r>
            <a:r>
              <a:rPr sz="2200" dirty="0" err="1"/>
              <a:t>delle</a:t>
            </a:r>
            <a:r>
              <a:rPr sz="2200" dirty="0"/>
              <a:t> </a:t>
            </a:r>
            <a:r>
              <a:rPr sz="2200" dirty="0" err="1"/>
              <a:t>borse</a:t>
            </a:r>
            <a:r>
              <a:rPr sz="2200" dirty="0"/>
              <a:t> di studio</a:t>
            </a:r>
          </a:p>
        </p:txBody>
      </p:sp>
      <p:sp>
        <p:nvSpPr>
          <p:cNvPr id="176" name="Per la V Edizione prevediamo due tappa separate, continuando la collaborazione tra le due sezioni con la possibilità di interscambio dei seminari."/>
          <p:cNvSpPr txBox="1"/>
          <p:nvPr/>
        </p:nvSpPr>
        <p:spPr>
          <a:xfrm>
            <a:off x="6397775" y="4741564"/>
            <a:ext cx="5542519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r>
              <a:rPr sz="2400" dirty="0"/>
              <a:t>Per la </a:t>
            </a:r>
            <a:r>
              <a:rPr sz="2400" b="1" dirty="0"/>
              <a:t>V </a:t>
            </a:r>
            <a:r>
              <a:rPr sz="2400" b="1" dirty="0" err="1"/>
              <a:t>Edizione</a:t>
            </a:r>
            <a:r>
              <a:rPr sz="2400" dirty="0"/>
              <a:t> </a:t>
            </a:r>
            <a:r>
              <a:rPr sz="2400" dirty="0" err="1"/>
              <a:t>prevediamo</a:t>
            </a:r>
            <a:r>
              <a:rPr sz="2400" dirty="0"/>
              <a:t> due </a:t>
            </a:r>
            <a:r>
              <a:rPr sz="2400" dirty="0" err="1"/>
              <a:t>tapp</a:t>
            </a:r>
            <a:r>
              <a:rPr lang="it-IT" sz="2400" dirty="0"/>
              <a:t>e</a:t>
            </a:r>
            <a:r>
              <a:rPr sz="2400" dirty="0"/>
              <a:t> separate, </a:t>
            </a:r>
            <a:r>
              <a:rPr sz="2400" dirty="0" err="1"/>
              <a:t>continuando</a:t>
            </a:r>
            <a:r>
              <a:rPr sz="2400" dirty="0"/>
              <a:t> la </a:t>
            </a:r>
            <a:r>
              <a:rPr sz="2400" dirty="0" err="1"/>
              <a:t>collaborazione</a:t>
            </a:r>
            <a:r>
              <a:rPr sz="2400" dirty="0"/>
              <a:t> </a:t>
            </a:r>
            <a:r>
              <a:rPr sz="2400" dirty="0" err="1"/>
              <a:t>tra</a:t>
            </a:r>
            <a:r>
              <a:rPr sz="2400" dirty="0"/>
              <a:t> le due </a:t>
            </a:r>
            <a:r>
              <a:rPr sz="2400" dirty="0" err="1"/>
              <a:t>sezioni</a:t>
            </a:r>
            <a:r>
              <a:rPr sz="2400" dirty="0"/>
              <a:t> con la </a:t>
            </a:r>
            <a:r>
              <a:rPr sz="2400" dirty="0" err="1"/>
              <a:t>possibilità</a:t>
            </a:r>
            <a:r>
              <a:rPr sz="2400" dirty="0"/>
              <a:t> di </a:t>
            </a:r>
            <a:r>
              <a:rPr sz="2400" dirty="0" err="1"/>
              <a:t>interscambio</a:t>
            </a:r>
            <a:r>
              <a:rPr sz="2400" dirty="0"/>
              <a:t> </a:t>
            </a:r>
            <a:r>
              <a:rPr sz="2400" dirty="0" err="1"/>
              <a:t>dei</a:t>
            </a:r>
            <a:r>
              <a:rPr sz="2400" dirty="0"/>
              <a:t> </a:t>
            </a:r>
            <a:r>
              <a:rPr sz="2400" dirty="0" err="1"/>
              <a:t>seminari</a:t>
            </a:r>
            <a:r>
              <a:rPr sz="2400" dirty="0"/>
              <a:t>.</a:t>
            </a:r>
          </a:p>
        </p:txBody>
      </p:sp>
      <p:pic>
        <p:nvPicPr>
          <p:cNvPr id="177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692" y="4297642"/>
            <a:ext cx="3259303" cy="2416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A445DB4-A1D8-4F19-7E4B-798F1DD7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41"/>
            <a:ext cx="12192000" cy="6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2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293004-A7CC-4EAE-0A1E-E9178CFB55F2}"/>
              </a:ext>
            </a:extLst>
          </p:cNvPr>
          <p:cNvSpPr txBox="1"/>
          <p:nvPr/>
        </p:nvSpPr>
        <p:spPr>
          <a:xfrm>
            <a:off x="606650" y="492208"/>
            <a:ext cx="9757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HOP – Hands On </a:t>
            </a:r>
            <a:r>
              <a:rPr lang="it-IT" sz="2400" b="1" dirty="0" err="1"/>
              <a:t>Physics</a:t>
            </a:r>
            <a:endParaRPr lang="it-IT" sz="2400" b="1" dirty="0"/>
          </a:p>
          <a:p>
            <a:endParaRPr lang="it-IT" sz="2400" dirty="0"/>
          </a:p>
          <a:p>
            <a:r>
              <a:rPr lang="it-IT" sz="2400"/>
              <a:t>102 docenti hanno </a:t>
            </a:r>
            <a:r>
              <a:rPr lang="it-IT" sz="2400" dirty="0"/>
              <a:t>chiesto di partecipare, 50 posti esauriti nei primi 2 giorni di iscrizione</a:t>
            </a:r>
          </a:p>
          <a:p>
            <a:endParaRPr lang="it-IT" sz="2400" dirty="0"/>
          </a:p>
          <a:p>
            <a:r>
              <a:rPr lang="it-IT" sz="2400" dirty="0"/>
              <a:t>Evento ospitato (gratuitamente) dalla Fondazione Golinelli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Segnaposto contenuto 4" descr="Immagine che contiene vestiti, persona, donna, tavolo&#10;&#10;Descrizione generata automaticamente">
            <a:extLst>
              <a:ext uri="{FF2B5EF4-FFF2-40B4-BE49-F238E27FC236}">
                <a16:creationId xmlns:a16="http://schemas.microsoft.com/office/drawing/2014/main" id="{91E7FE64-F665-C2D7-849B-76AB0AA72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b="20580"/>
          <a:stretch/>
        </p:blipFill>
        <p:spPr>
          <a:xfrm>
            <a:off x="6298183" y="3177074"/>
            <a:ext cx="5669883" cy="3188718"/>
          </a:xfrm>
          <a:prstGeom prst="rect">
            <a:avLst/>
          </a:prstGeom>
        </p:spPr>
      </p:pic>
      <p:pic>
        <p:nvPicPr>
          <p:cNvPr id="4" name="Segnaposto contenuto 4" descr="Immagine che contiene vestiti, interno, calzature, persona&#10;&#10;Descrizione generata automaticamente">
            <a:extLst>
              <a:ext uri="{FF2B5EF4-FFF2-40B4-BE49-F238E27FC236}">
                <a16:creationId xmlns:a16="http://schemas.microsoft.com/office/drawing/2014/main" id="{D63912D9-6066-9018-17BC-D9BC9E84D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 b="15461"/>
          <a:stretch/>
        </p:blipFill>
        <p:spPr>
          <a:xfrm>
            <a:off x="426117" y="3177074"/>
            <a:ext cx="5669883" cy="31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34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376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Marcellini</dc:creator>
  <cp:lastModifiedBy>Stefano Marcellini</cp:lastModifiedBy>
  <cp:revision>27</cp:revision>
  <dcterms:created xsi:type="dcterms:W3CDTF">2024-05-23T07:16:49Z</dcterms:created>
  <dcterms:modified xsi:type="dcterms:W3CDTF">2024-06-04T07:41:06Z</dcterms:modified>
</cp:coreProperties>
</file>