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56" r:id="rId1"/>
  </p:sldMasterIdLst>
  <p:notesMasterIdLst>
    <p:notesMasterId r:id="rId20"/>
  </p:notesMasterIdLst>
  <p:sldIdLst>
    <p:sldId id="323" r:id="rId2"/>
    <p:sldId id="283" r:id="rId3"/>
    <p:sldId id="288" r:id="rId4"/>
    <p:sldId id="321" r:id="rId5"/>
    <p:sldId id="322" r:id="rId6"/>
    <p:sldId id="289" r:id="rId7"/>
    <p:sldId id="290" r:id="rId8"/>
    <p:sldId id="291" r:id="rId9"/>
    <p:sldId id="311" r:id="rId10"/>
    <p:sldId id="292" r:id="rId11"/>
    <p:sldId id="293" r:id="rId12"/>
    <p:sldId id="318" r:id="rId13"/>
    <p:sldId id="294" r:id="rId14"/>
    <p:sldId id="312" r:id="rId15"/>
    <p:sldId id="297" r:id="rId16"/>
    <p:sldId id="295" r:id="rId17"/>
    <p:sldId id="298" r:id="rId18"/>
    <p:sldId id="31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2"/>
    <p:restoredTop sz="95234"/>
  </p:normalViewPr>
  <p:slideViewPr>
    <p:cSldViewPr snapToGrid="0">
      <p:cViewPr varScale="1">
        <p:scale>
          <a:sx n="105" d="100"/>
          <a:sy n="105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39BF9-9B8F-3944-963A-FF0D451E273D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64C2A-55B2-204F-8AF1-B4C93D9A7A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87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4E1E3-24C7-F86D-A99F-BC2D3679F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8B3A1C3-E383-70E7-8F90-7859FAF78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8C9F7C-AE47-7518-DFFE-E65372C7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6000-CE6F-0242-836B-64498F47213C}" type="datetime1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F2CD76-3F4E-8693-A3D9-7259DF7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1132" y="6190884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DCBEE0-F977-895B-4228-8F2DBBBF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7660" y="6373445"/>
            <a:ext cx="436684" cy="434974"/>
          </a:xfrm>
        </p:spPr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007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56F13B-126D-F49D-96D1-CE1D8D1DE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EE1FF8-B050-C27A-72A2-2298DAADA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44C0EF-CF54-877C-CDC9-6DD46060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24F3-10FB-434F-AC2E-92610B2FF74A}" type="datetime1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C7F0D2-BFB8-7BDC-DC77-38F858D7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5D2FE6-B355-733A-0F91-B2036DD5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73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79DE249-DA0C-A2AE-CAFF-D43537AED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948B7F-B1F9-91B7-2535-D459A3FC2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8F70F2-8711-637B-CF7B-5269828D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C84E-2082-4747-8070-F00CC5CDB9C0}" type="datetime1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D5FB6E-95A4-A8E5-260E-844DC050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83D704-B886-1017-99DA-28564B4D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24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767A98-7137-9DD5-F16B-CDBD907A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864409-BD40-6F6B-DD27-DAA736E62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43797B-9746-21DE-DB6C-5382F1AA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891E-B11D-4841-889C-583B402B1248}" type="datetime1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6FA73F-3FB6-4943-EC11-B94D1222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7A7C42-4E22-80F3-654D-AAB33703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69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726F9-A3E7-4DB6-8C99-FEB184B3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8309F4-353F-FB19-0202-3772EF8C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7CB5A9-3116-AF45-56C5-5A3D4C76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8B831-24C8-3243-86B5-34AB0B888B55}" type="datetime1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232A11-00D1-3B7F-6B3B-4A00D1CF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B97142-88B6-755C-DA64-1269B5A6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71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D883E7-E008-8CC4-BE95-72BFBE33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AA727A-70C0-FC8E-ED65-2C97AF278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27064-8E37-75D4-6DF0-51B847846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629B2D-0833-F6A6-0972-A45CADEE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D9CC-5DA4-8143-9ECB-FC57522FE8F2}" type="datetime1">
              <a:rPr lang="it-IT" smtClean="0"/>
              <a:t>22/03/24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FDE912-5123-8C4C-1DAB-C47F91D2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8D4B6E-F102-AEEA-F275-9E441D63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5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D2DA54-E49D-079A-DCC6-2CAB1759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ECBEBE-97AF-BF4E-DFE3-D00ACA1FC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B01AB9-E0F8-9DE1-B3A3-58C22260D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FC0AC23-BD26-F8D1-3ABD-EB14193ED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1E6F07-8813-FD01-F3DC-8DFFE210C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881412-C1B5-9D75-4076-C5ADD87F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B670-F7CD-864B-85CA-83B46458BB2A}" type="datetime1">
              <a:rPr lang="it-IT" smtClean="0"/>
              <a:t>22/03/24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9B8388-D977-EA0D-263B-11FAB53B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37D5D2E-62DD-D2A6-A015-F695D553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27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D3ED54-078E-5AF2-4AED-495FB1DB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1544A0-7661-E3E7-730B-C3A9320B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FE0A-BA1F-294D-98C1-8831E5F1A82A}" type="datetime1">
              <a:rPr lang="it-IT" smtClean="0"/>
              <a:t>22/03/24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33364C-82C4-098F-5DBF-0835F304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63649E-5660-240D-3618-97EB0079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67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5FD141C-BDE0-4833-D7A7-1C102E0A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F1C4-EFBC-CD48-A431-BEECFE41EF35}" type="datetime1">
              <a:rPr lang="it-IT" smtClean="0"/>
              <a:t>22/03/24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D0B367D-4A82-13F7-A817-9DE2D63E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823EE7-D59B-C972-EB98-8B3AEAD4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72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C41AB-B5BC-B130-3C99-D830D6B6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6D8ACF-0F8F-A66D-A70B-56C5E115F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5F50933-3D1B-C7E2-0812-82D4C3DA4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41F5BA-6BBF-02FE-D82B-38ADE10AB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E45-67D7-404D-B9AC-0B5DCA5F1C0A}" type="datetime1">
              <a:rPr lang="it-IT" smtClean="0"/>
              <a:t>22/03/24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04BD4F-80A9-233D-1471-E84CD285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5CE3AA-B7F7-724B-45C8-97C69C98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08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C29AE-615E-92D1-A5E0-E66880612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DF4A172-4ACB-2085-3211-745B8EF82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A50CB0-49A7-C960-F16A-0791AD29A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5FD20D-36AD-5B46-4EC6-1D0E8BCE0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7906-E3AA-5B40-A0E8-555C8086268D}" type="datetime1">
              <a:rPr lang="it-IT" smtClean="0"/>
              <a:t>22/03/24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05D5CA-BAD7-5F3E-7EEC-D0B52F0B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BBA221-23A8-5C06-A903-51CFD723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5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24AC64C-39F6-8842-6DFA-D1D45613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E1BE8C-1864-874F-75BB-F6141E1F5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C5A37-9A91-DF77-2E8C-DDD511B4A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FDE21-8E59-A84D-9003-D9F141392481}" type="datetime1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0D4615-D49C-663C-289C-1A35620AC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5756" y="46154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D000AF-C6BF-5919-6BAC-38B68F958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7660" y="6355862"/>
            <a:ext cx="436684" cy="4405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B31BB8-A7F3-034F-A9B6-7FF92B3D5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56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1DEE4-5CA6-4DD0-E121-87F9F509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268"/>
            <a:ext cx="10515600" cy="1166432"/>
          </a:xfrm>
        </p:spPr>
        <p:txBody>
          <a:bodyPr/>
          <a:lstStyle/>
          <a:p>
            <a:pPr algn="ctr"/>
            <a:r>
              <a:rPr lang="it-IT" dirty="0"/>
              <a:t>Studies on the </a:t>
            </a:r>
            <a:r>
              <a:rPr lang="it-IT" dirty="0" err="1"/>
              <a:t>dRICIH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8073B5-6F71-1709-1E32-9304BB63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0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2741A8-0694-ADF7-E6F3-7ADEE821C668}"/>
              </a:ext>
            </a:extLst>
          </p:cNvPr>
          <p:cNvSpPr txBox="1"/>
          <p:nvPr/>
        </p:nvSpPr>
        <p:spPr>
          <a:xfrm>
            <a:off x="5261476" y="548640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Tiziano Boasso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07DCA4-57EB-2577-CA32-DCB28476F579}"/>
              </a:ext>
            </a:extLst>
          </p:cNvPr>
          <p:cNvSpPr txBox="1"/>
          <p:nvPr/>
        </p:nvSpPr>
        <p:spPr>
          <a:xfrm>
            <a:off x="3767233" y="2967335"/>
            <a:ext cx="4657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Aerogel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optimization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Impinging</a:t>
            </a:r>
            <a:r>
              <a:rPr lang="it-IT" dirty="0"/>
              <a:t> angle on the detector </a:t>
            </a:r>
            <a:r>
              <a:rPr lang="it-IT" dirty="0" err="1"/>
              <a:t>scan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SiPMs</a:t>
            </a:r>
            <a:r>
              <a:rPr lang="it-IT" dirty="0"/>
              <a:t> </a:t>
            </a:r>
            <a:r>
              <a:rPr lang="it-IT" dirty="0" err="1"/>
              <a:t>intrinsic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effects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987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sz="4800" dirty="0"/>
              <a:t>[2] </a:t>
            </a:r>
            <a:r>
              <a:rPr lang="it-IT" dirty="0" err="1"/>
              <a:t>Impinging</a:t>
            </a:r>
            <a:r>
              <a:rPr lang="it-IT" dirty="0"/>
              <a:t>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/>
              <p:nvPr/>
            </p:nvSpPr>
            <p:spPr>
              <a:xfrm>
                <a:off x="0" y="877890"/>
                <a:ext cx="12192000" cy="314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The detector </a:t>
                </a:r>
                <a:r>
                  <a:rPr lang="it-IT" sz="1801" dirty="0" err="1"/>
                  <a:t>efficency</a:t>
                </a:r>
                <a:r>
                  <a:rPr lang="it-IT" sz="1801" dirty="0"/>
                  <a:t> </a:t>
                </a:r>
                <a:r>
                  <a:rPr lang="it-IT" sz="1801" dirty="0" err="1"/>
                  <a:t>depends</a:t>
                </a:r>
                <a:r>
                  <a:rPr lang="it-IT" sz="1801" dirty="0"/>
                  <a:t> on the </a:t>
                </a:r>
                <a:r>
                  <a:rPr lang="it-IT" sz="1801" dirty="0" err="1"/>
                  <a:t>impinging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of the </a:t>
                </a:r>
                <a:r>
                  <a:rPr lang="it-IT" sz="1801" dirty="0" err="1"/>
                  <a:t>photons</a:t>
                </a:r>
                <a:endParaRPr lang="it-IT" sz="180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Probability</a:t>
                </a:r>
                <a:r>
                  <a:rPr lang="it-IT" sz="1801" dirty="0"/>
                  <a:t> of </a:t>
                </a:r>
                <a:r>
                  <a:rPr lang="it-IT" sz="1801" dirty="0" err="1"/>
                  <a:t>being</a:t>
                </a:r>
                <a:r>
                  <a:rPr lang="it-IT" sz="1801" dirty="0"/>
                  <a:t> </a:t>
                </a:r>
                <a:r>
                  <a:rPr lang="it-IT" sz="1801" dirty="0" err="1"/>
                  <a:t>reflected</a:t>
                </a:r>
                <a:r>
                  <a:rPr lang="it-IT" sz="1801" dirty="0"/>
                  <a:t> back</a:t>
                </a:r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Still </a:t>
                </a:r>
                <a:r>
                  <a:rPr lang="it-IT" sz="1801" dirty="0" err="1"/>
                  <a:t>not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implemented</a:t>
                </a:r>
                <a:r>
                  <a:rPr lang="it-IT" sz="1801" dirty="0"/>
                  <a:t> in </a:t>
                </a:r>
                <a:r>
                  <a:rPr lang="it-IT" sz="1801" dirty="0" err="1"/>
                  <a:t>simulations</a:t>
                </a:r>
                <a:endParaRPr lang="it-IT" sz="1801" dirty="0"/>
              </a:p>
              <a:p>
                <a:endParaRPr lang="it-IT" sz="1801" dirty="0"/>
              </a:p>
              <a:p>
                <a:r>
                  <a:rPr lang="it-IT" sz="1801" dirty="0"/>
                  <a:t>The detector </a:t>
                </a:r>
                <a:r>
                  <a:rPr lang="it-IT" sz="1801" dirty="0" err="1"/>
                  <a:t>shape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affects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it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We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don’t</a:t>
                </a:r>
                <a:r>
                  <a:rPr lang="it-IT" sz="1801" dirty="0"/>
                  <a:t> know the </a:t>
                </a:r>
                <a:r>
                  <a:rPr lang="it-IT" sz="1801" dirty="0" err="1"/>
                  <a:t>shape</a:t>
                </a:r>
                <a:r>
                  <a:rPr lang="it-IT" sz="1801" dirty="0"/>
                  <a:t> of the coating on the </a:t>
                </a:r>
                <a:r>
                  <a:rPr lang="it-IT" sz="1801" dirty="0" err="1"/>
                  <a:t>SiPM</a:t>
                </a:r>
                <a:r>
                  <a:rPr lang="it-IT" sz="1801" dirty="0"/>
                  <a:t>, </a:t>
                </a:r>
                <a:r>
                  <a:rPr lang="it-IT" sz="1801" dirty="0" err="1"/>
                  <a:t>it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changes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these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</a:t>
                </a:r>
              </a:p>
              <a:p>
                <a:endParaRPr lang="it-IT" sz="1801" dirty="0"/>
              </a:p>
              <a:p>
                <a:r>
                  <a:rPr lang="it-IT" sz="1801" dirty="0"/>
                  <a:t>The </a:t>
                </a:r>
                <a:r>
                  <a:rPr lang="it-IT" sz="1801" dirty="0" err="1"/>
                  <a:t>detctor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a </a:t>
                </a:r>
                <a:r>
                  <a:rPr lang="it-IT" sz="1801" dirty="0" err="1"/>
                  <a:t>matrix</a:t>
                </a:r>
                <a:r>
                  <a:rPr lang="it-IT" sz="1801" dirty="0"/>
                  <a:t> of </a:t>
                </a:r>
                <a:r>
                  <a:rPr lang="it-IT" sz="1801" dirty="0" err="1"/>
                  <a:t>different</a:t>
                </a:r>
                <a:r>
                  <a:rPr lang="it-IT" sz="1801" dirty="0"/>
                  <a:t> pixels with a </a:t>
                </a:r>
                <a:r>
                  <a:rPr lang="it-IT" sz="1801" dirty="0" err="1"/>
                  <a:t>spherical</a:t>
                </a:r>
                <a:r>
                  <a:rPr lang="it-IT" sz="1801" dirty="0"/>
                  <a:t> </a:t>
                </a:r>
                <a:r>
                  <a:rPr lang="it-IT" sz="1801" dirty="0" err="1"/>
                  <a:t>shape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Maybe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not</a:t>
                </a:r>
                <a:r>
                  <a:rPr lang="it-IT" sz="1801" dirty="0"/>
                  <a:t> the best way to dispose the </a:t>
                </a:r>
                <a:r>
                  <a:rPr lang="it-IT" sz="1801" dirty="0" err="1"/>
                  <a:t>SiPM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endParaRPr lang="it-IT" sz="1801" dirty="0"/>
              </a:p>
              <a:p>
                <a:r>
                  <a:rPr lang="it-IT" sz="1801" dirty="0"/>
                  <a:t>1000 </a:t>
                </a:r>
                <a14:m>
                  <m:oMath xmlns:m="http://schemas.openxmlformats.org/officeDocument/2006/math">
                    <m:r>
                      <a:rPr lang="it-IT" sz="18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1801" baseline="30000" dirty="0"/>
                  <a:t>+</a:t>
                </a:r>
                <a:r>
                  <a:rPr lang="it-IT" sz="1801" dirty="0"/>
                  <a:t> at every p and eta and fixed </a:t>
                </a:r>
                <a14:m>
                  <m:oMath xmlns:m="http://schemas.openxmlformats.org/officeDocument/2006/math">
                    <m:r>
                      <a:rPr lang="it-IT" sz="18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it-IT" sz="180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7890"/>
                <a:ext cx="12192000" cy="3140732"/>
              </a:xfrm>
              <a:prstGeom prst="rect">
                <a:avLst/>
              </a:prstGeom>
              <a:blipFill>
                <a:blip r:embed="rId2"/>
                <a:stretch>
                  <a:fillRect l="-416" t="-806" b="-24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39918875-7E1E-F200-5E04-150DE2ADF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199" t="10505" r="-1729" b="44243"/>
          <a:stretch/>
        </p:blipFill>
        <p:spPr>
          <a:xfrm>
            <a:off x="8518046" y="1130446"/>
            <a:ext cx="3673954" cy="226089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68CF028-695B-FF07-1F44-0D4A4F92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9</a:t>
            </a:fld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9A7F83B-46DA-7009-9C07-A5F19D32790D}"/>
              </a:ext>
            </a:extLst>
          </p:cNvPr>
          <p:cNvCxnSpPr>
            <a:cxnSpLocks/>
          </p:cNvCxnSpPr>
          <p:nvPr/>
        </p:nvCxnSpPr>
        <p:spPr>
          <a:xfrm>
            <a:off x="9645164" y="2260893"/>
            <a:ext cx="17848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A17D1B-2DE9-7030-3ACF-A68DE7432C08}"/>
              </a:ext>
            </a:extLst>
          </p:cNvPr>
          <p:cNvSpPr txBox="1"/>
          <p:nvPr/>
        </p:nvSpPr>
        <p:spPr>
          <a:xfrm>
            <a:off x="10186363" y="2260893"/>
            <a:ext cx="70243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1" dirty="0"/>
              <a:t>3mm</a:t>
            </a:r>
          </a:p>
        </p:txBody>
      </p:sp>
    </p:spTree>
    <p:extLst>
      <p:ext uri="{BB962C8B-B14F-4D97-AF65-F5344CB8AC3E}">
        <p14:creationId xmlns:p14="http://schemas.microsoft.com/office/powerpoint/2010/main" val="401546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>
            <a:normAutofit/>
          </a:bodyPr>
          <a:lstStyle/>
          <a:p>
            <a:r>
              <a:rPr lang="it-IT" dirty="0" err="1"/>
              <a:t>Impinging</a:t>
            </a:r>
            <a:r>
              <a:rPr lang="it-IT" dirty="0"/>
              <a:t> </a:t>
            </a:r>
            <a:r>
              <a:rPr lang="it-IT" dirty="0" err="1"/>
              <a:t>angles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/>
              <p:nvPr/>
            </p:nvSpPr>
            <p:spPr>
              <a:xfrm>
                <a:off x="-62287" y="877889"/>
                <a:ext cx="7421378" cy="4526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Origin</a:t>
                </a:r>
                <a:r>
                  <a:rPr lang="it-IT" sz="1801" dirty="0"/>
                  <a:t> of </a:t>
                </a:r>
                <a:r>
                  <a:rPr lang="it-IT" sz="1801" dirty="0" err="1"/>
                  <a:t>axis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at</a:t>
                </a:r>
                <a:r>
                  <a:rPr lang="it-IT" sz="1801" dirty="0"/>
                  <a:t> the center of </a:t>
                </a:r>
                <a:r>
                  <a:rPr lang="it-IT" sz="1801" dirty="0" err="1"/>
                  <a:t>beam</a:t>
                </a:r>
                <a:r>
                  <a:rPr lang="it-IT" sz="1801" dirty="0"/>
                  <a:t> pipe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In color </a:t>
                </a:r>
                <a:r>
                  <a:rPr lang="it-IT" sz="1801" dirty="0" err="1"/>
                  <a:t>schale</a:t>
                </a:r>
                <a:r>
                  <a:rPr lang="it-IT" sz="1801" dirty="0"/>
                  <a:t> the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rappresented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1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1801" dirty="0"/>
                  <a:t>=50 GeV/c, </a:t>
                </a:r>
                <a:r>
                  <a:rPr lang="it-IT" sz="1801" dirty="0" err="1"/>
                  <a:t>at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saturation</a:t>
                </a:r>
                <a:endParaRPr lang="it-IT" sz="1801" dirty="0"/>
              </a:p>
              <a:p>
                <a:pPr lvl="1"/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Focalisation</a:t>
                </a:r>
                <a:r>
                  <a:rPr lang="it-IT" sz="1801" dirty="0"/>
                  <a:t> </a:t>
                </a:r>
                <a:r>
                  <a:rPr lang="it-IT" sz="1801" dirty="0" err="1"/>
                  <a:t>changes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detector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design to </a:t>
                </a:r>
                <a:r>
                  <a:rPr lang="it-IT" sz="1801" dirty="0" err="1"/>
                  <a:t>minimize</a:t>
                </a:r>
                <a:r>
                  <a:rPr lang="it-IT" sz="1801" dirty="0"/>
                  <a:t> the </a:t>
                </a:r>
                <a:r>
                  <a:rPr lang="it-IT" sz="1801" dirty="0" err="1"/>
                  <a:t>spherical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aberration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higher</a:t>
                </a:r>
                <a:r>
                  <a:rPr lang="it-IT" sz="1801" dirty="0"/>
                  <a:t> </a:t>
                </a:r>
                <a:r>
                  <a:rPr lang="it-IT" sz="1801" dirty="0" err="1"/>
                  <a:t>etas</a:t>
                </a:r>
                <a:endParaRPr lang="it-IT" sz="1801" dirty="0"/>
              </a:p>
              <a:p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Lower </a:t>
                </a:r>
                <a14:m>
                  <m:oMath xmlns:m="http://schemas.openxmlformats.org/officeDocument/2006/math">
                    <m:r>
                      <a:rPr lang="it-IT" sz="180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it-IT" sz="1801" dirty="0"/>
                  <a:t> </a:t>
                </a:r>
                <a:r>
                  <a:rPr lang="it-IT" sz="1801" dirty="0" err="1"/>
                  <a:t>smaller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 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Mirror </a:t>
                </a:r>
                <a:r>
                  <a:rPr lang="it-IT" sz="1801" dirty="0" err="1"/>
                  <a:t>parallel</a:t>
                </a:r>
                <a:r>
                  <a:rPr lang="it-IT" sz="1801" dirty="0"/>
                  <a:t> with the detector</a:t>
                </a:r>
              </a:p>
              <a:p>
                <a:pPr marL="457206" lvl="1"/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>
                    <a:ea typeface="Cambria Math" panose="02040503050406030204" pitchFamily="18" charset="0"/>
                  </a:rPr>
                  <a:t>Higher </a:t>
                </a:r>
                <a14:m>
                  <m:oMath xmlns:m="http://schemas.openxmlformats.org/officeDocument/2006/math">
                    <m:r>
                      <a:rPr lang="it-IT" sz="18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it-IT" sz="1801" dirty="0"/>
                  <a:t> the </a:t>
                </a:r>
                <a:r>
                  <a:rPr lang="it-IT" sz="1801" dirty="0" err="1"/>
                  <a:t>impinging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bigger</a:t>
                </a:r>
                <a:r>
                  <a:rPr lang="it-IT" sz="1801" dirty="0"/>
                  <a:t> due to the </a:t>
                </a:r>
                <a:r>
                  <a:rPr lang="it-IT" sz="1801" dirty="0" err="1"/>
                  <a:t>inclination</a:t>
                </a:r>
                <a:r>
                  <a:rPr lang="it-IT" sz="1801" dirty="0"/>
                  <a:t> of the detector</a:t>
                </a:r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Higher</a:t>
                </a:r>
                <a:r>
                  <a:rPr lang="it-IT" sz="1801" dirty="0"/>
                  <a:t> </a:t>
                </a:r>
                <a14:m>
                  <m:oMath xmlns:m="http://schemas.openxmlformats.org/officeDocument/2006/math">
                    <m:r>
                      <a:rPr lang="it-IT" sz="180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it-IT" sz="1801" dirty="0"/>
                  <a:t> the </a:t>
                </a:r>
                <a:r>
                  <a:rPr lang="it-IT" sz="1801" dirty="0" err="1"/>
                  <a:t>impinging</a:t>
                </a:r>
                <a:r>
                  <a:rPr lang="it-IT" sz="1801" dirty="0"/>
                  <a:t> angle </a:t>
                </a:r>
                <a:r>
                  <a:rPr lang="it-IT" sz="1801" dirty="0" err="1"/>
                  <a:t>depends</a:t>
                </a:r>
                <a:r>
                  <a:rPr lang="it-IT" sz="1801" dirty="0"/>
                  <a:t> on the </a:t>
                </a:r>
                <a:r>
                  <a:rPr lang="it-IT" sz="1801" dirty="0" err="1"/>
                  <a:t>phi</a:t>
                </a:r>
                <a:r>
                  <a:rPr lang="it-IT" sz="1801" dirty="0"/>
                  <a:t> coordinate of the ring</a:t>
                </a:r>
              </a:p>
              <a:p>
                <a:pPr marL="742953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Two consecutive </a:t>
                </a:r>
                <a:r>
                  <a:rPr lang="it-IT" sz="1801" dirty="0" err="1"/>
                  <a:t>SiPMs</a:t>
                </a:r>
                <a:r>
                  <a:rPr lang="it-IT" sz="1801" dirty="0"/>
                  <a:t> can </a:t>
                </a:r>
                <a:r>
                  <a:rPr lang="it-IT" sz="1801" dirty="0" err="1"/>
                  <a:t>have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different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inclinations</a:t>
                </a:r>
                <a:r>
                  <a:rPr lang="it-IT" sz="1801" dirty="0"/>
                  <a:t> in </a:t>
                </a:r>
                <a:r>
                  <a:rPr lang="it-IT" sz="1801" dirty="0" err="1"/>
                  <a:t>this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region</a:t>
                </a:r>
                <a:endParaRPr lang="it-IT" sz="180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287" y="877889"/>
                <a:ext cx="7421378" cy="4526367"/>
              </a:xfrm>
              <a:prstGeom prst="rect">
                <a:avLst/>
              </a:prstGeom>
              <a:blipFill>
                <a:blip r:embed="rId2"/>
                <a:stretch>
                  <a:fillRect l="-684" t="-560" b="-14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egnaposto contenuto 12">
            <a:extLst>
              <a:ext uri="{FF2B5EF4-FFF2-40B4-BE49-F238E27FC236}">
                <a16:creationId xmlns:a16="http://schemas.microsoft.com/office/drawing/2014/main" id="{E904DCAB-C631-01B7-050D-61D3FEF3F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7968980" y="-787973"/>
            <a:ext cx="3420955" cy="502508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A8B97CC-28C9-420D-6F0D-44291FBE6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68983" y="2632984"/>
            <a:ext cx="3420953" cy="502508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5AE0584-27CF-7AE3-31A0-BBBED904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10</a:t>
            </a:fld>
            <a:endParaRPr lang="it-IT"/>
          </a:p>
        </p:txBody>
      </p:sp>
      <p:sp>
        <p:nvSpPr>
          <p:cNvPr id="4" name="Parentesi graffa aperta 3">
            <a:extLst>
              <a:ext uri="{FF2B5EF4-FFF2-40B4-BE49-F238E27FC236}">
                <a16:creationId xmlns:a16="http://schemas.microsoft.com/office/drawing/2014/main" id="{B14944E6-0F89-9D1E-D8E9-D3AB22D0EE2F}"/>
              </a:ext>
            </a:extLst>
          </p:cNvPr>
          <p:cNvSpPr/>
          <p:nvPr/>
        </p:nvSpPr>
        <p:spPr>
          <a:xfrm>
            <a:off x="7044539" y="61545"/>
            <a:ext cx="314552" cy="320834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2FDFAB66-F884-CDB9-2B30-8E72A0ED3B25}"/>
              </a:ext>
            </a:extLst>
          </p:cNvPr>
          <p:cNvSpPr/>
          <p:nvPr/>
        </p:nvSpPr>
        <p:spPr>
          <a:xfrm>
            <a:off x="7106805" y="3480175"/>
            <a:ext cx="314552" cy="320834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1ACA35-B36A-25AF-BD3C-8FAFBF605F77}"/>
              </a:ext>
            </a:extLst>
          </p:cNvPr>
          <p:cNvSpPr txBox="1"/>
          <p:nvPr/>
        </p:nvSpPr>
        <p:spPr>
          <a:xfrm rot="16200000">
            <a:off x="6567965" y="152348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B20154-EF1F-B534-905A-AA71CA3B559B}"/>
              </a:ext>
            </a:extLst>
          </p:cNvPr>
          <p:cNvSpPr txBox="1"/>
          <p:nvPr/>
        </p:nvSpPr>
        <p:spPr>
          <a:xfrm rot="16200000">
            <a:off x="6514815" y="496085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Aerogel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30D78F-F8E4-F810-C8BD-FE15132B9D48}"/>
              </a:ext>
            </a:extLst>
          </p:cNvPr>
          <p:cNvSpPr txBox="1"/>
          <p:nvPr/>
        </p:nvSpPr>
        <p:spPr>
          <a:xfrm>
            <a:off x="8879400" y="152348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Max angle =25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8C95E9-AFDF-2678-2AF5-2652E1E79D02}"/>
              </a:ext>
            </a:extLst>
          </p:cNvPr>
          <p:cNvSpPr txBox="1"/>
          <p:nvPr/>
        </p:nvSpPr>
        <p:spPr>
          <a:xfrm>
            <a:off x="8914296" y="496085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Max angle =40</a:t>
            </a:r>
          </a:p>
        </p:txBody>
      </p:sp>
    </p:spTree>
    <p:extLst>
      <p:ext uri="{BB962C8B-B14F-4D97-AF65-F5344CB8AC3E}">
        <p14:creationId xmlns:p14="http://schemas.microsoft.com/office/powerpoint/2010/main" val="3951449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15236" cy="877888"/>
          </a:xfrm>
        </p:spPr>
        <p:txBody>
          <a:bodyPr/>
          <a:lstStyle/>
          <a:p>
            <a:r>
              <a:rPr lang="it-IT" sz="4800" dirty="0" err="1"/>
              <a:t>Impinging</a:t>
            </a:r>
            <a:r>
              <a:rPr lang="it-IT" sz="4800" dirty="0"/>
              <a:t> </a:t>
            </a:r>
            <a:r>
              <a:rPr lang="it-IT" sz="4800" dirty="0" err="1"/>
              <a:t>angles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68CF028-695B-FF07-1F44-0D4A4F92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11</a:t>
            </a:fld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5AE1905-E811-97C4-7F40-B9462A67D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12451" y="-925106"/>
            <a:ext cx="4263098" cy="6096000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EA5E4E9-CDF4-86E4-116C-57D237B0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9" y="886950"/>
            <a:ext cx="4857516" cy="5980111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DAAE9C9-6504-1221-AA92-A2CBC49C3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064484" y="3685308"/>
            <a:ext cx="3252835" cy="3181753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8500ACF-E266-77BD-8F3E-55A937FAA9F5}"/>
              </a:ext>
            </a:extLst>
          </p:cNvPr>
          <p:cNvCxnSpPr>
            <a:cxnSpLocks/>
          </p:cNvCxnSpPr>
          <p:nvPr/>
        </p:nvCxnSpPr>
        <p:spPr>
          <a:xfrm>
            <a:off x="3616926" y="2416841"/>
            <a:ext cx="3700393" cy="12684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058D4F50-D9F3-BF8C-9885-DC5857D0CE4A}"/>
              </a:ext>
            </a:extLst>
          </p:cNvPr>
          <p:cNvCxnSpPr>
            <a:cxnSpLocks/>
          </p:cNvCxnSpPr>
          <p:nvPr/>
        </p:nvCxnSpPr>
        <p:spPr>
          <a:xfrm>
            <a:off x="2741094" y="3321023"/>
            <a:ext cx="1323390" cy="35460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05408D33-659A-CAAB-75B4-286629CDD96C}"/>
              </a:ext>
            </a:extLst>
          </p:cNvPr>
          <p:cNvCxnSpPr>
            <a:cxnSpLocks/>
          </p:cNvCxnSpPr>
          <p:nvPr/>
        </p:nvCxnSpPr>
        <p:spPr>
          <a:xfrm>
            <a:off x="3807618" y="3311961"/>
            <a:ext cx="444234" cy="3799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05C28C39-47CC-AC08-227B-3C4D06C68CC0}"/>
              </a:ext>
            </a:extLst>
          </p:cNvPr>
          <p:cNvCxnSpPr/>
          <p:nvPr/>
        </p:nvCxnSpPr>
        <p:spPr>
          <a:xfrm flipV="1">
            <a:off x="3172691" y="2416841"/>
            <a:ext cx="444235" cy="326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B1470093-68B9-15EB-8038-6E03F3B0EA93}"/>
              </a:ext>
            </a:extLst>
          </p:cNvPr>
          <p:cNvCxnSpPr/>
          <p:nvPr/>
        </p:nvCxnSpPr>
        <p:spPr>
          <a:xfrm flipV="1">
            <a:off x="2757055" y="2937164"/>
            <a:ext cx="415636" cy="235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5C4FAD67-3EF9-43A8-16A6-65D9869F7837}"/>
              </a:ext>
            </a:extLst>
          </p:cNvPr>
          <p:cNvCxnSpPr/>
          <p:nvPr/>
        </p:nvCxnSpPr>
        <p:spPr>
          <a:xfrm>
            <a:off x="3172691" y="2743200"/>
            <a:ext cx="0" cy="1939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FB56294D-8796-2449-A67E-C6EF9B890BE9}"/>
              </a:ext>
            </a:extLst>
          </p:cNvPr>
          <p:cNvCxnSpPr>
            <a:cxnSpLocks/>
          </p:cNvCxnSpPr>
          <p:nvPr/>
        </p:nvCxnSpPr>
        <p:spPr>
          <a:xfrm>
            <a:off x="3643991" y="2420908"/>
            <a:ext cx="163627" cy="8910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97FFD741-FE5C-E15C-11D5-F3A6E71B9F81}"/>
              </a:ext>
            </a:extLst>
          </p:cNvPr>
          <p:cNvCxnSpPr/>
          <p:nvPr/>
        </p:nvCxnSpPr>
        <p:spPr>
          <a:xfrm flipH="1">
            <a:off x="2757055" y="3311961"/>
            <a:ext cx="1050563" cy="9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4C7DEBBB-60F6-F93E-0AD5-DDF6710B888A}"/>
              </a:ext>
            </a:extLst>
          </p:cNvPr>
          <p:cNvCxnSpPr/>
          <p:nvPr/>
        </p:nvCxnSpPr>
        <p:spPr>
          <a:xfrm>
            <a:off x="2741094" y="3172692"/>
            <a:ext cx="15961" cy="139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49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>
            <a:normAutofit/>
          </a:bodyPr>
          <a:lstStyle/>
          <a:p>
            <a:r>
              <a:rPr lang="it-IT" dirty="0" err="1"/>
              <a:t>Impinging</a:t>
            </a:r>
            <a:r>
              <a:rPr lang="it-IT" dirty="0"/>
              <a:t> </a:t>
            </a:r>
            <a:r>
              <a:rPr lang="it-IT" dirty="0" err="1"/>
              <a:t>angles</a:t>
            </a:r>
            <a:endParaRPr lang="it-IT" dirty="0"/>
          </a:p>
        </p:txBody>
      </p:sp>
      <p:pic>
        <p:nvPicPr>
          <p:cNvPr id="3" name="Segnaposto contenuto 5">
            <a:extLst>
              <a:ext uri="{FF2B5EF4-FFF2-40B4-BE49-F238E27FC236}">
                <a16:creationId xmlns:a16="http://schemas.microsoft.com/office/drawing/2014/main" id="{8211A331-3B0C-40C4-091A-04D418B66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250461" y="916459"/>
            <a:ext cx="6857996" cy="502508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700BDEF-0B78-BD34-8A42-53C198745DB4}"/>
                  </a:ext>
                </a:extLst>
              </p:cNvPr>
              <p:cNvSpPr txBox="1"/>
              <p:nvPr/>
            </p:nvSpPr>
            <p:spPr>
              <a:xfrm>
                <a:off x="0" y="877889"/>
                <a:ext cx="7166916" cy="2309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At different </a:t>
                </a:r>
                <a14:m>
                  <m:oMath xmlns:m="http://schemas.openxmlformats.org/officeDocument/2006/math">
                    <m:r>
                      <a:rPr lang="it-IT" sz="1801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1801" dirty="0"/>
                  <a:t> the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stay </a:t>
                </a:r>
                <a:r>
                  <a:rPr lang="it-IT" sz="1801" dirty="0" err="1"/>
                  <a:t>constant</a:t>
                </a:r>
                <a:endParaRPr lang="it-IT" sz="1801" dirty="0"/>
              </a:p>
              <a:p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Hit position </a:t>
                </a:r>
                <a:r>
                  <a:rPr lang="it-IT" sz="1801" dirty="0" err="1"/>
                  <a:t>changes</a:t>
                </a:r>
                <a:r>
                  <a:rPr lang="it-IT" sz="1801" dirty="0"/>
                  <a:t> due to </a:t>
                </a:r>
                <a:r>
                  <a:rPr lang="it-IT" sz="1801" dirty="0" err="1"/>
                  <a:t>magnetic</a:t>
                </a:r>
                <a:r>
                  <a:rPr lang="it-IT" sz="1801" dirty="0"/>
                  <a:t> bending</a:t>
                </a:r>
              </a:p>
              <a:p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Angles</a:t>
                </a:r>
                <a:r>
                  <a:rPr lang="it-IT" sz="1801" dirty="0"/>
                  <a:t> for the </a:t>
                </a:r>
                <a:r>
                  <a:rPr lang="it-IT" sz="1801" dirty="0" err="1"/>
                  <a:t>Arogel</a:t>
                </a:r>
                <a:r>
                  <a:rPr lang="it-IT" sz="1801" dirty="0"/>
                  <a:t> ring are </a:t>
                </a:r>
                <a:r>
                  <a:rPr lang="it-IT" sz="1801" dirty="0" err="1"/>
                  <a:t>bigger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They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emitted</a:t>
                </a:r>
                <a:r>
                  <a:rPr lang="it-IT" sz="1801" dirty="0"/>
                  <a:t> with </a:t>
                </a:r>
                <a:r>
                  <a:rPr lang="it-IT" sz="1801" dirty="0" err="1"/>
                  <a:t>higher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angles</a:t>
                </a:r>
                <a:endParaRPr lang="it-IT" sz="1801" dirty="0"/>
              </a:p>
              <a:p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ring </a:t>
                </a:r>
                <a:r>
                  <a:rPr lang="it-IT" sz="1801" dirty="0" err="1"/>
                  <a:t>shapes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deformed</a:t>
                </a:r>
                <a:r>
                  <a:rPr lang="it-IT" sz="1801" dirty="0"/>
                  <a:t> due to </a:t>
                </a:r>
                <a:r>
                  <a:rPr lang="it-IT" sz="1801" dirty="0" err="1"/>
                  <a:t>magnetic</a:t>
                </a:r>
                <a:r>
                  <a:rPr lang="it-IT" sz="1801" dirty="0"/>
                  <a:t> bending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700BDEF-0B78-BD34-8A42-53C198745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7889"/>
                <a:ext cx="7166916" cy="2309350"/>
              </a:xfrm>
              <a:prstGeom prst="rect">
                <a:avLst/>
              </a:prstGeom>
              <a:blipFill>
                <a:blip r:embed="rId3"/>
                <a:stretch>
                  <a:fillRect l="-531" t="-1093" b="-2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DB2350-2B4C-32B1-9E81-46259D98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23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dirty="0" err="1"/>
              <a:t>Conclusions</a:t>
            </a:r>
            <a:r>
              <a:rPr lang="it-IT" dirty="0"/>
              <a:t> [2]: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F489C3-F06A-B723-3C1D-38F78E6D2173}"/>
              </a:ext>
            </a:extLst>
          </p:cNvPr>
          <p:cNvSpPr txBox="1"/>
          <p:nvPr/>
        </p:nvSpPr>
        <p:spPr>
          <a:xfrm>
            <a:off x="793593" y="2397949"/>
            <a:ext cx="10604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It</a:t>
            </a:r>
            <a:r>
              <a:rPr lang="it-IT" sz="3200" dirty="0"/>
              <a:t> </a:t>
            </a:r>
            <a:r>
              <a:rPr lang="it-IT" sz="3200" dirty="0" err="1"/>
              <a:t>may</a:t>
            </a:r>
            <a:r>
              <a:rPr lang="it-IT" sz="3200" dirty="0"/>
              <a:t> be </a:t>
            </a:r>
            <a:r>
              <a:rPr lang="it-IT" sz="3200" dirty="0" err="1"/>
              <a:t>necessary</a:t>
            </a:r>
            <a:r>
              <a:rPr lang="it-IT" sz="3200" dirty="0"/>
              <a:t> to study </a:t>
            </a:r>
            <a:r>
              <a:rPr lang="it-IT" sz="3200" dirty="0" err="1"/>
              <a:t>how</a:t>
            </a:r>
            <a:r>
              <a:rPr lang="it-IT" sz="3200" dirty="0"/>
              <a:t> the </a:t>
            </a:r>
            <a:r>
              <a:rPr lang="it-IT" sz="3200" dirty="0" err="1"/>
              <a:t>efficency</a:t>
            </a:r>
            <a:r>
              <a:rPr lang="it-IT" sz="3200" dirty="0"/>
              <a:t> </a:t>
            </a:r>
            <a:r>
              <a:rPr lang="it-IT" sz="3200" dirty="0" err="1"/>
              <a:t>changes</a:t>
            </a:r>
            <a:r>
              <a:rPr lang="it-IT" sz="3200" dirty="0"/>
              <a:t> </a:t>
            </a:r>
            <a:r>
              <a:rPr lang="it-IT" sz="3200" dirty="0" err="1"/>
              <a:t>at</a:t>
            </a:r>
            <a:r>
              <a:rPr lang="it-IT" sz="3200" dirty="0"/>
              <a:t>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impinging</a:t>
            </a:r>
            <a:r>
              <a:rPr lang="it-IT" sz="3200" dirty="0"/>
              <a:t> </a:t>
            </a:r>
            <a:r>
              <a:rPr lang="it-IT" sz="3200" dirty="0" err="1"/>
              <a:t>angles</a:t>
            </a:r>
            <a:endParaRPr lang="it-IT" sz="32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5F7E71A-66AB-270D-9B31-E147B83D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91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635915" cy="877888"/>
          </a:xfrm>
        </p:spPr>
        <p:txBody>
          <a:bodyPr>
            <a:normAutofit/>
          </a:bodyPr>
          <a:lstStyle/>
          <a:p>
            <a:r>
              <a:rPr lang="it-IT" sz="4800" dirty="0"/>
              <a:t>[3] </a:t>
            </a:r>
            <a:r>
              <a:rPr lang="it-IT" sz="4800" dirty="0" err="1"/>
              <a:t>Intrinsic</a:t>
            </a:r>
            <a:r>
              <a:rPr lang="it-IT" sz="4800" dirty="0"/>
              <a:t> </a:t>
            </a:r>
            <a:r>
              <a:rPr lang="it-IT" sz="4800" dirty="0" err="1"/>
              <a:t>noise</a:t>
            </a:r>
            <a:r>
              <a:rPr lang="it-IT" sz="4800" dirty="0"/>
              <a:t> in </a:t>
            </a:r>
            <a:r>
              <a:rPr lang="it-IT" sz="4800" dirty="0" err="1"/>
              <a:t>SiPMs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1D2DC8B-CB97-AE66-A1F0-7702AD01261E}"/>
                  </a:ext>
                </a:extLst>
              </p:cNvPr>
              <p:cNvSpPr txBox="1"/>
              <p:nvPr/>
            </p:nvSpPr>
            <p:spPr>
              <a:xfrm>
                <a:off x="0" y="877890"/>
                <a:ext cx="7615232" cy="480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The detector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composed</a:t>
                </a:r>
                <a:r>
                  <a:rPr lang="it-IT" sz="1801" dirty="0"/>
                  <a:t> by a </a:t>
                </a:r>
                <a:r>
                  <a:rPr lang="it-IT" sz="1801" dirty="0" err="1"/>
                  <a:t>matrix</a:t>
                </a:r>
                <a:r>
                  <a:rPr lang="it-IT" sz="1801" dirty="0"/>
                  <a:t> of </a:t>
                </a:r>
                <a:r>
                  <a:rPr lang="it-IT" sz="1801" dirty="0" err="1"/>
                  <a:t>SiPMs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First time </a:t>
                </a:r>
                <a:r>
                  <a:rPr lang="it-IT" sz="1801" dirty="0" err="1"/>
                  <a:t>they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implemented</a:t>
                </a:r>
                <a:r>
                  <a:rPr lang="it-IT" sz="1801" dirty="0"/>
                  <a:t> in a RICH detector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Made out of </a:t>
                </a:r>
                <a:r>
                  <a:rPr lang="it-IT" sz="1801" dirty="0" err="1"/>
                  <a:t>Silica</a:t>
                </a:r>
                <a:r>
                  <a:rPr lang="it-IT" sz="1801" dirty="0"/>
                  <a:t>, </a:t>
                </a:r>
                <a:r>
                  <a:rPr lang="it-IT" sz="1801" dirty="0" err="1"/>
                  <a:t>they</a:t>
                </a:r>
                <a:r>
                  <a:rPr lang="it-IT" sz="1801" dirty="0"/>
                  <a:t> work in geiger mode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Electrons</a:t>
                </a:r>
                <a:r>
                  <a:rPr lang="it-IT" sz="1801" dirty="0"/>
                  <a:t> inside </a:t>
                </a:r>
                <a:r>
                  <a:rPr lang="it-IT" sz="1801" dirty="0" err="1"/>
                  <a:t>SiPM</a:t>
                </a:r>
                <a:r>
                  <a:rPr lang="it-IT" sz="1801" dirty="0"/>
                  <a:t> can generate fake </a:t>
                </a:r>
                <a:r>
                  <a:rPr lang="it-IT" sz="1801" dirty="0" err="1"/>
                  <a:t>signals</a:t>
                </a:r>
                <a:r>
                  <a:rPr lang="it-IT" sz="1801" dirty="0"/>
                  <a:t> (dark </a:t>
                </a:r>
                <a:r>
                  <a:rPr lang="it-IT" sz="1801" dirty="0" err="1"/>
                  <a:t>noise</a:t>
                </a:r>
                <a:r>
                  <a:rPr lang="it-IT" sz="1801" dirty="0"/>
                  <a:t>)</a:t>
                </a:r>
              </a:p>
              <a:p>
                <a:pPr marL="1200164" lvl="2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These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indinstinguishble</a:t>
                </a:r>
                <a:r>
                  <a:rPr lang="it-IT" sz="1801" dirty="0"/>
                  <a:t> from the </a:t>
                </a:r>
                <a:r>
                  <a:rPr lang="it-IT" sz="1801" dirty="0" err="1"/>
                  <a:t>real</a:t>
                </a:r>
                <a:r>
                  <a:rPr lang="it-IT" sz="1801" dirty="0"/>
                  <a:t> hits</a:t>
                </a:r>
              </a:p>
              <a:p>
                <a:pPr marL="1200164" lvl="2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Uniformly</a:t>
                </a:r>
                <a:r>
                  <a:rPr lang="it-IT" sz="1801" dirty="0"/>
                  <a:t> </a:t>
                </a:r>
                <a:r>
                  <a:rPr lang="it-IT" sz="1801" dirty="0" err="1"/>
                  <a:t>distribuited</a:t>
                </a:r>
                <a:r>
                  <a:rPr lang="it-IT" sz="1801" dirty="0"/>
                  <a:t> on the </a:t>
                </a:r>
                <a:r>
                  <a:rPr lang="it-IT" sz="1801" dirty="0" err="1"/>
                  <a:t>surface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We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expect</a:t>
                </a:r>
                <a:r>
                  <a:rPr lang="it-IT" sz="1801" dirty="0"/>
                  <a:t> a dark </a:t>
                </a:r>
                <a:r>
                  <a:rPr lang="it-IT" sz="1801" dirty="0" err="1"/>
                  <a:t>noise</a:t>
                </a:r>
                <a:r>
                  <a:rPr lang="it-IT" sz="1801" dirty="0"/>
                  <a:t> rate under 300kHz</a:t>
                </a:r>
              </a:p>
              <a:p>
                <a:pPr marL="1200164" lvl="2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This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define</a:t>
                </a:r>
                <a:r>
                  <a:rPr lang="it-IT" sz="1801" dirty="0"/>
                  <a:t> for single </a:t>
                </a:r>
                <a:r>
                  <a:rPr lang="it-IT" sz="1801" dirty="0" err="1"/>
                  <a:t>SiPM</a:t>
                </a:r>
                <a:r>
                  <a:rPr lang="it-IT" sz="1801" dirty="0"/>
                  <a:t> and single event</a:t>
                </a:r>
              </a:p>
              <a:p>
                <a:pPr marL="1200164" lvl="2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time window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fixed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at</a:t>
                </a:r>
                <a:r>
                  <a:rPr lang="it-IT" sz="1801" dirty="0"/>
                  <a:t> 1ns</a:t>
                </a:r>
              </a:p>
              <a:p>
                <a:pPr lvl="1"/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</a:t>
                </a:r>
                <a:r>
                  <a:rPr lang="it-IT" sz="1801" dirty="0" err="1"/>
                  <a:t>angles</a:t>
                </a:r>
                <a:r>
                  <a:rPr lang="it-IT" sz="1801" dirty="0"/>
                  <a:t> for the fake hits are </a:t>
                </a:r>
                <a:r>
                  <a:rPr lang="it-IT" sz="1801" dirty="0" err="1"/>
                  <a:t>computed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higher</m:t>
                    </m:r>
                    <m: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8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sz="1801" dirty="0"/>
                  <a:t> </a:t>
                </a:r>
                <a:r>
                  <a:rPr lang="it-IT" sz="1801" dirty="0" err="1"/>
                  <a:t>falls</a:t>
                </a:r>
                <a:r>
                  <a:rPr lang="it-IT" sz="1801" dirty="0"/>
                  <a:t> more fake </a:t>
                </a:r>
                <a:r>
                  <a:rPr lang="it-IT" sz="1801" dirty="0" err="1"/>
                  <a:t>photons</a:t>
                </a:r>
                <a:r>
                  <a:rPr lang="it-IT" sz="1801" dirty="0"/>
                  <a:t>, </a:t>
                </a:r>
                <a:r>
                  <a:rPr lang="it-IT" sz="1801" dirty="0" err="1"/>
                  <a:t>increase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linearly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Gaussian</a:t>
                </a:r>
                <a:r>
                  <a:rPr lang="it-IT" sz="1801" dirty="0"/>
                  <a:t>+ first order </a:t>
                </a:r>
                <a:r>
                  <a:rPr lang="it-IT" sz="1801" dirty="0" err="1"/>
                  <a:t>polinomial</a:t>
                </a:r>
                <a:r>
                  <a:rPr lang="it-IT" sz="1801" dirty="0"/>
                  <a:t> FIT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</a:t>
                </a:r>
                <a:r>
                  <a:rPr lang="it-IT" sz="1801" dirty="0" err="1"/>
                  <a:t>polinomial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integral</a:t>
                </a:r>
                <a:r>
                  <a:rPr lang="it-IT" sz="1801" dirty="0"/>
                  <a:t> =</a:t>
                </a:r>
                <a:r>
                  <a:rPr lang="it-IT" sz="1801" dirty="0" err="1"/>
                  <a:t>noise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Signal</a:t>
                </a:r>
                <a:r>
                  <a:rPr lang="it-IT" sz="1801" dirty="0"/>
                  <a:t>= </a:t>
                </a:r>
                <a:r>
                  <a:rPr lang="it-IT" sz="1801" dirty="0" err="1"/>
                  <a:t>difference</a:t>
                </a:r>
                <a:r>
                  <a:rPr lang="it-IT" sz="1801" dirty="0"/>
                  <a:t> of the </a:t>
                </a:r>
                <a:r>
                  <a:rPr lang="it-IT" sz="1801" dirty="0" err="1"/>
                  <a:t>two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integrals</a:t>
                </a:r>
                <a:r>
                  <a:rPr lang="it-IT" sz="1801" dirty="0"/>
                  <a:t> (</a:t>
                </a:r>
                <a:r>
                  <a:rPr lang="it-IT" sz="1801" dirty="0" err="1"/>
                  <a:t>gaussian-polinomal</a:t>
                </a:r>
                <a:r>
                  <a:rPr lang="it-IT" sz="1801" dirty="0"/>
                  <a:t>) </a:t>
                </a:r>
                <a:r>
                  <a:rPr lang="it-IT" sz="1801" dirty="0" err="1"/>
                  <a:t>around</a:t>
                </a:r>
                <a:r>
                  <a:rPr lang="it-IT" sz="1801" dirty="0"/>
                  <a:t> 3</a:t>
                </a:r>
                <a14:m>
                  <m:oMath xmlns:m="http://schemas.openxmlformats.org/officeDocument/2006/math">
                    <m:r>
                      <a:rPr lang="it-IT" sz="18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1801" dirty="0"/>
                  <a:t> from the </a:t>
                </a:r>
                <a:r>
                  <a:rPr lang="it-IT" sz="1801" dirty="0" err="1"/>
                  <a:t>main</a:t>
                </a:r>
                <a:r>
                  <a:rPr lang="it-IT" sz="1801" dirty="0"/>
                  <a:t> </a:t>
                </a:r>
                <a:r>
                  <a:rPr lang="it-IT" sz="1801" dirty="0" err="1"/>
                  <a:t>value</a:t>
                </a:r>
                <a:r>
                  <a:rPr lang="it-IT" sz="1801" dirty="0"/>
                  <a:t> of the </a:t>
                </a:r>
                <a:r>
                  <a:rPr lang="it-IT" sz="1801" dirty="0" err="1"/>
                  <a:t>gaussian</a:t>
                </a:r>
                <a:endParaRPr lang="it-IT" sz="180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1D2DC8B-CB97-AE66-A1F0-7702AD012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7890"/>
                <a:ext cx="7615232" cy="4803494"/>
              </a:xfrm>
              <a:prstGeom prst="rect">
                <a:avLst/>
              </a:prstGeom>
              <a:blipFill>
                <a:blip r:embed="rId2"/>
                <a:stretch>
                  <a:fillRect l="-667" t="-528" b="-10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B90A2506-0777-17A2-87B5-38935C19B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45739" y="1140616"/>
            <a:ext cx="3115755" cy="4576768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46A2DD-0B19-A474-195F-A83DEC923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7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164014" cy="877888"/>
          </a:xfrm>
        </p:spPr>
        <p:txBody>
          <a:bodyPr/>
          <a:lstStyle/>
          <a:p>
            <a:r>
              <a:rPr lang="it-IT" dirty="0"/>
              <a:t>Rumore - purezza del segnale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644811-2DAA-C6B6-2FB6-DECA2C1B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82" y="3578470"/>
            <a:ext cx="4808818" cy="32795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A1F26F-88D7-290F-5BE7-BD80D2D4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78468"/>
            <a:ext cx="4808816" cy="3279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C7EB02-ED7C-CE4C-B7C2-9F29BA6A0EF6}"/>
                  </a:ext>
                </a:extLst>
              </p:cNvPr>
              <p:cNvSpPr txBox="1"/>
              <p:nvPr/>
            </p:nvSpPr>
            <p:spPr>
              <a:xfrm>
                <a:off x="2" y="877889"/>
                <a:ext cx="7164014" cy="2586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 </a:t>
                </a:r>
                <a:r>
                  <a:rPr lang="it-IT" sz="1801" dirty="0" err="1"/>
                  <a:t>Purity</a:t>
                </a:r>
                <a:r>
                  <a:rPr lang="it-IT" sz="1801" dirty="0"/>
                  <a:t>=</a:t>
                </a:r>
                <a:r>
                  <a:rPr lang="it-IT" sz="1801" dirty="0" err="1"/>
                  <a:t>Signal</a:t>
                </a:r>
                <a:r>
                  <a:rPr lang="it-IT" sz="1801" dirty="0"/>
                  <a:t>/(</a:t>
                </a:r>
                <a:r>
                  <a:rPr lang="it-IT" sz="1801" dirty="0" err="1"/>
                  <a:t>Noise+Signal</a:t>
                </a:r>
                <a:r>
                  <a:rPr lang="it-IT" sz="1801" dirty="0"/>
                  <a:t>)</a:t>
                </a:r>
              </a:p>
              <a:p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1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it-IT" sz="1801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1" b="0" i="0" dirty="0" smtClean="0">
                        <a:latin typeface="Cambria Math" panose="02040503050406030204" pitchFamily="18" charset="0"/>
                      </a:rPr>
                      <m:t>goes</m:t>
                    </m:r>
                    <m:r>
                      <a:rPr lang="it-IT" sz="1801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1" b="0" i="0" dirty="0" smtClean="0">
                        <a:latin typeface="Cambria Math" panose="02040503050406030204" pitchFamily="18" charset="0"/>
                      </a:rPr>
                      <m:t>down</m:t>
                    </m:r>
                    <m:r>
                      <a:rPr lang="it-IT" sz="1801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1" b="0" i="1" dirty="0" smtClean="0"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it-IT" sz="1801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1" b="0" i="1" dirty="0" smtClean="0">
                        <a:latin typeface="Cambria Math" panose="02040503050406030204" pitchFamily="18" charset="0"/>
                      </a:rPr>
                      <m:t>𝑙𝑜𝑤𝑒𝑟</m:t>
                    </m:r>
                    <m:r>
                      <a:rPr lang="it-IT" sz="1801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1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1801" dirty="0"/>
                  <a:t> in Aerogel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Less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photons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produced</a:t>
                </a:r>
                <a:r>
                  <a:rPr lang="it-IT" sz="1801" dirty="0"/>
                  <a:t> under </a:t>
                </a:r>
                <a:r>
                  <a:rPr lang="it-IT" sz="1801" dirty="0" err="1"/>
                  <a:t>saturation</a:t>
                </a:r>
                <a:endParaRPr lang="it-IT" sz="1801" dirty="0"/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Imagnetic</a:t>
                </a:r>
                <a:r>
                  <a:rPr lang="it-IT" sz="1801" dirty="0"/>
                  <a:t> field </a:t>
                </a:r>
                <a:r>
                  <a:rPr lang="it-IT" sz="1801" dirty="0" err="1"/>
                  <a:t>bends</a:t>
                </a:r>
                <a:r>
                  <a:rPr lang="it-IT" sz="1801" dirty="0"/>
                  <a:t> the </a:t>
                </a:r>
                <a:r>
                  <a:rPr lang="it-IT" sz="1801" dirty="0" err="1"/>
                  <a:t>trajectory</a:t>
                </a:r>
                <a:endParaRPr lang="it-IT" sz="1801" dirty="0"/>
              </a:p>
              <a:p>
                <a:pPr marL="1200164" lvl="2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Some </a:t>
                </a:r>
                <a:r>
                  <a:rPr lang="it-IT" sz="1801" dirty="0" err="1"/>
                  <a:t>photons</a:t>
                </a:r>
                <a:r>
                  <a:rPr lang="it-IT" sz="1801" dirty="0"/>
                  <a:t> are </a:t>
                </a:r>
                <a:r>
                  <a:rPr lang="it-IT" sz="1801" dirty="0" err="1"/>
                  <a:t>los</a:t>
                </a:r>
                <a14:m>
                  <m:oMath xmlns:m="http://schemas.openxmlformats.org/officeDocument/2006/math">
                    <m:r>
                      <a:rPr lang="it-IT" sz="1801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</a:t>
                </a:r>
                <a:r>
                  <a:rPr lang="it-IT" sz="1801" dirty="0" err="1"/>
                  <a:t>signal</a:t>
                </a:r>
                <a:r>
                  <a:rPr lang="it-IT" sz="1801" dirty="0"/>
                  <a:t> </a:t>
                </a:r>
                <a:r>
                  <a:rPr lang="it-IT" sz="1801" dirty="0" err="1"/>
                  <a:t>produced</a:t>
                </a:r>
                <a:r>
                  <a:rPr lang="it-IT" sz="1801" dirty="0"/>
                  <a:t> in Gas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less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affected</a:t>
                </a:r>
                <a:endParaRPr lang="it-IT" sz="1801" dirty="0"/>
              </a:p>
              <a:p>
                <a:pPr marL="742953" lvl="1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The </a:t>
                </a:r>
                <a:r>
                  <a:rPr lang="it-IT" sz="1801" dirty="0" err="1"/>
                  <a:t>Cherenkov</a:t>
                </a:r>
                <a:r>
                  <a:rPr lang="it-IT" sz="1801" dirty="0"/>
                  <a:t> angle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lower</a:t>
                </a:r>
                <a:r>
                  <a:rPr lang="it-IT" sz="1801" dirty="0"/>
                  <a:t>, </a:t>
                </a:r>
                <a:r>
                  <a:rPr lang="it-IT" sz="1801" dirty="0" err="1"/>
                  <a:t>there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is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less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noise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that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angles</a:t>
                </a:r>
                <a:endParaRPr lang="it-IT" sz="180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C7EB02-ED7C-CE4C-B7C2-9F29BA6A0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" y="877889"/>
                <a:ext cx="7164014" cy="2586477"/>
              </a:xfrm>
              <a:prstGeom prst="rect">
                <a:avLst/>
              </a:prstGeom>
              <a:blipFill>
                <a:blip r:embed="rId4"/>
                <a:stretch>
                  <a:fillRect l="-532" t="-980" b="-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2F5959D-D43D-8C4C-A55B-9940DA34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B7FF22A-DB75-C99D-3E14-72A97C252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156" y="1"/>
            <a:ext cx="4767844" cy="357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37272F8-3FD2-2FA4-8916-252C1DA6F6E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" y="1"/>
                <a:ext cx="7164014" cy="877888"/>
              </a:xfrm>
            </p:spPr>
            <p:txBody>
              <a:bodyPr/>
              <a:lstStyle/>
              <a:p>
                <a:r>
                  <a:rPr lang="it-IT" dirty="0"/>
                  <a:t>Rumore - 3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baseline="30000" dirty="0"/>
                  <a:t>+</a:t>
                </a:r>
                <a:r>
                  <a:rPr lang="it-IT" dirty="0"/>
                  <a:t>/K</a:t>
                </a:r>
                <a:r>
                  <a:rPr lang="it-IT" baseline="30000" dirty="0"/>
                  <a:t>+ </a:t>
                </a:r>
                <a:r>
                  <a:rPr lang="it-IT" dirty="0"/>
                  <a:t> in Aerogel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37272F8-3FD2-2FA4-8916-252C1DA6F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" y="1"/>
                <a:ext cx="7164014" cy="877888"/>
              </a:xfrm>
              <a:blipFill>
                <a:blip r:embed="rId2"/>
                <a:stretch>
                  <a:fillRect l="-3546" t="-11429" b="-2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C7EB02-ED7C-CE4C-B7C2-9F29BA6A0EF6}"/>
              </a:ext>
            </a:extLst>
          </p:cNvPr>
          <p:cNvSpPr txBox="1"/>
          <p:nvPr/>
        </p:nvSpPr>
        <p:spPr>
          <a:xfrm>
            <a:off x="2" y="877889"/>
            <a:ext cx="7164014" cy="120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1" dirty="0"/>
              <a:t>The operative range </a:t>
            </a:r>
            <a:r>
              <a:rPr lang="it-IT" sz="1801" dirty="0" err="1"/>
              <a:t>decrease</a:t>
            </a:r>
            <a:endParaRPr lang="it-IT" sz="180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1" dirty="0"/>
              <a:t>~1Gev/c</a:t>
            </a:r>
          </a:p>
          <a:p>
            <a:r>
              <a:rPr lang="it-IT" sz="1801" dirty="0" err="1"/>
              <a:t>Resolution</a:t>
            </a:r>
            <a:r>
              <a:rPr lang="it-IT" sz="1801" dirty="0"/>
              <a:t> </a:t>
            </a:r>
            <a:r>
              <a:rPr lang="it-IT" sz="1801" dirty="0" err="1"/>
              <a:t>increase</a:t>
            </a:r>
            <a:endParaRPr lang="it-IT" sz="180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1" dirty="0"/>
              <a:t>~25%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C133D4-7928-12BE-0580-1723B1734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03" y="18288"/>
            <a:ext cx="4568697" cy="3429001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F23B8C6-3EB1-CE3D-0120-AF9D59232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3302" y="3428998"/>
            <a:ext cx="4568699" cy="3429003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A8C671-D5BF-C69F-9659-44CA52FBB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47288"/>
            <a:ext cx="4568699" cy="342900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50517F-EB82-1D17-DE4A-B46FBB4C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6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dirty="0"/>
              <a:t>Conclusione parte [3]: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F489C3-F06A-B723-3C1D-38F78E6D2173}"/>
              </a:ext>
            </a:extLst>
          </p:cNvPr>
          <p:cNvSpPr txBox="1"/>
          <p:nvPr/>
        </p:nvSpPr>
        <p:spPr>
          <a:xfrm>
            <a:off x="793593" y="2397949"/>
            <a:ext cx="10604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only</a:t>
            </a:r>
            <a:r>
              <a:rPr lang="it-IT" sz="3200" dirty="0"/>
              <a:t> the first study </a:t>
            </a:r>
            <a:r>
              <a:rPr lang="it-IT" sz="3200" dirty="0" err="1"/>
              <a:t>that</a:t>
            </a:r>
            <a:r>
              <a:rPr lang="it-IT" sz="3200" dirty="0"/>
              <a:t> estimate the </a:t>
            </a:r>
            <a:r>
              <a:rPr lang="it-IT" sz="3200" dirty="0" err="1"/>
              <a:t>effets</a:t>
            </a:r>
            <a:r>
              <a:rPr lang="it-IT" sz="3200" dirty="0"/>
              <a:t> of the </a:t>
            </a:r>
            <a:r>
              <a:rPr lang="it-IT" sz="3200" dirty="0" err="1"/>
              <a:t>itrinsic</a:t>
            </a:r>
            <a:r>
              <a:rPr lang="it-IT" sz="3200" dirty="0"/>
              <a:t> </a:t>
            </a:r>
            <a:r>
              <a:rPr lang="it-IT" sz="3200" dirty="0" err="1"/>
              <a:t>noise</a:t>
            </a:r>
            <a:r>
              <a:rPr lang="it-IT" sz="3200" dirty="0"/>
              <a:t> of the </a:t>
            </a:r>
            <a:r>
              <a:rPr lang="it-IT" sz="3200" dirty="0" err="1"/>
              <a:t>SiPM</a:t>
            </a:r>
            <a:r>
              <a:rPr lang="it-IT" sz="3200" dirty="0"/>
              <a:t> in </a:t>
            </a:r>
            <a:r>
              <a:rPr lang="it-IT" sz="3200" dirty="0" err="1"/>
              <a:t>dRICH</a:t>
            </a:r>
            <a:r>
              <a:rPr lang="it-IT" sz="3200" dirty="0"/>
              <a:t>. The performance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not</a:t>
            </a:r>
            <a:r>
              <a:rPr lang="it-IT" sz="3200" dirty="0"/>
              <a:t> </a:t>
            </a:r>
            <a:r>
              <a:rPr lang="it-IT" sz="3200" dirty="0" err="1"/>
              <a:t>much</a:t>
            </a:r>
            <a:r>
              <a:rPr lang="it-IT" sz="3200" dirty="0"/>
              <a:t> </a:t>
            </a:r>
            <a:r>
              <a:rPr lang="it-IT" sz="3200" dirty="0" err="1"/>
              <a:t>effected</a:t>
            </a:r>
            <a:r>
              <a:rPr lang="it-IT" sz="3200" dirty="0"/>
              <a:t> by </a:t>
            </a:r>
            <a:r>
              <a:rPr lang="it-IT" sz="3200" dirty="0" err="1"/>
              <a:t>it</a:t>
            </a:r>
            <a:r>
              <a:rPr lang="it-IT" sz="3200" dirty="0"/>
              <a:t>, and </a:t>
            </a:r>
            <a:r>
              <a:rPr lang="it-IT" sz="3200" dirty="0" err="1"/>
              <a:t>all</a:t>
            </a:r>
            <a:r>
              <a:rPr lang="it-IT" sz="3200" dirty="0"/>
              <a:t> the </a:t>
            </a:r>
            <a:r>
              <a:rPr lang="it-IT" sz="3200" dirty="0" err="1"/>
              <a:t>effects</a:t>
            </a:r>
            <a:r>
              <a:rPr lang="it-IT" sz="3200" dirty="0"/>
              <a:t> are </a:t>
            </a:r>
            <a:r>
              <a:rPr lang="it-IT" sz="3200" dirty="0" err="1"/>
              <a:t>compensated</a:t>
            </a:r>
            <a:r>
              <a:rPr lang="it-IT" sz="3200" dirty="0"/>
              <a:t> by the </a:t>
            </a:r>
            <a:r>
              <a:rPr lang="it-IT" sz="3200" dirty="0" err="1"/>
              <a:t>introduction</a:t>
            </a:r>
            <a:r>
              <a:rPr lang="it-IT" sz="3200" dirty="0"/>
              <a:t> of the new </a:t>
            </a:r>
            <a:r>
              <a:rPr lang="it-IT" sz="3200" dirty="0" err="1"/>
              <a:t>parameters</a:t>
            </a:r>
            <a:endParaRPr lang="it-IT" sz="32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5F7E71A-66AB-270D-9B31-E147B83D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75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635915" cy="877888"/>
          </a:xfrm>
        </p:spPr>
        <p:txBody>
          <a:bodyPr>
            <a:normAutofit/>
          </a:bodyPr>
          <a:lstStyle/>
          <a:p>
            <a:r>
              <a:rPr lang="it-IT" sz="4800" dirty="0"/>
              <a:t>[1] Aerogel </a:t>
            </a:r>
            <a:r>
              <a:rPr lang="it-IT" sz="4800" dirty="0" err="1"/>
              <a:t>optimization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1D2DC8B-CB97-AE66-A1F0-7702AD01261E}"/>
                  </a:ext>
                </a:extLst>
              </p:cNvPr>
              <p:cNvSpPr txBox="1"/>
              <p:nvPr/>
            </p:nvSpPr>
            <p:spPr>
              <a:xfrm>
                <a:off x="0" y="877889"/>
                <a:ext cx="7615232" cy="393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1" dirty="0">
                    <a:ea typeface="Cambria Math" panose="02040503050406030204" pitchFamily="18" charset="0"/>
                  </a:rPr>
                  <a:t>The ring theta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is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defined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as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sz="2201" baseline="-25000" dirty="0" err="1">
                    <a:ea typeface="Cambria Math" panose="02040503050406030204" pitchFamily="18" charset="0"/>
                  </a:rPr>
                  <a:t>r</a:t>
                </a:r>
                <a:r>
                  <a:rPr lang="it-IT" sz="2201" dirty="0">
                    <a:ea typeface="Cambria Math" panose="02040503050406030204" pitchFamily="18" charset="0"/>
                  </a:rPr>
                  <a:t>=&lt; </a:t>
                </a:r>
                <a14:m>
                  <m:oMath xmlns:m="http://schemas.openxmlformats.org/officeDocument/2006/math">
                    <m:r>
                      <a:rPr lang="it-IT" sz="22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sz="2201" baseline="-25000" dirty="0" err="1">
                    <a:ea typeface="Cambria Math" panose="02040503050406030204" pitchFamily="18" charset="0"/>
                  </a:rPr>
                  <a:t>ph</a:t>
                </a:r>
                <a:r>
                  <a:rPr lang="it-IT" sz="2201" dirty="0">
                    <a:ea typeface="Cambria Math" panose="02040503050406030204" pitchFamily="18" charset="0"/>
                  </a:rPr>
                  <a:t>&gt; ,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where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sz="2201" baseline="-25000" dirty="0" err="1">
                    <a:ea typeface="Cambria Math" panose="02040503050406030204" pitchFamily="18" charset="0"/>
                  </a:rPr>
                  <a:t>ph</a:t>
                </a:r>
                <a:r>
                  <a:rPr lang="it-IT" sz="2201" baseline="-25000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is</a:t>
                </a:r>
                <a:r>
                  <a:rPr lang="it-IT" sz="2201" dirty="0">
                    <a:ea typeface="Cambria Math" panose="02040503050406030204" pitchFamily="18" charset="0"/>
                  </a:rPr>
                  <a:t> the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emission</a:t>
                </a:r>
                <a:r>
                  <a:rPr lang="it-IT" sz="2201" dirty="0">
                    <a:ea typeface="Cambria Math" panose="02040503050406030204" pitchFamily="18" charset="0"/>
                  </a:rPr>
                  <a:t> angle of the single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photon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it-IT" sz="2201" dirty="0"/>
                  <a:t>We want to </a:t>
                </a:r>
                <a:r>
                  <a:rPr lang="it-IT" sz="2201" dirty="0" err="1"/>
                  <a:t>minimize</a:t>
                </a:r>
                <a:r>
                  <a:rPr lang="it-IT" sz="2201" dirty="0"/>
                  <a:t> the ring </a:t>
                </a:r>
                <a:r>
                  <a:rPr lang="it-IT" sz="2201" dirty="0" err="1"/>
                  <a:t>resolution</a:t>
                </a:r>
                <a:r>
                  <a:rPr lang="it-IT" sz="2201" dirty="0"/>
                  <a:t> </a:t>
                </a:r>
                <a14:m>
                  <m:oMath xmlns:m="http://schemas.openxmlformats.org/officeDocument/2006/math"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201" baseline="-25000" dirty="0" err="1"/>
                  <a:t>r</a:t>
                </a:r>
                <a:r>
                  <a:rPr lang="it-IT" sz="220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2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sz="22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20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num>
                      <m:den>
                        <m:r>
                          <a:rPr lang="it-IT" sz="22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r>
                          <a:rPr lang="it-IT" sz="22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20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it-IT" sz="220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it-IT" sz="2201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it-IT" sz="2201" dirty="0" err="1">
                    <a:ea typeface="Cambria Math" panose="02040503050406030204" pitchFamily="18" charset="0"/>
                  </a:rPr>
                  <a:t>Improve</a:t>
                </a:r>
                <a:r>
                  <a:rPr lang="it-IT" sz="2201" dirty="0">
                    <a:ea typeface="Cambria Math" panose="02040503050406030204" pitchFamily="18" charset="0"/>
                  </a:rPr>
                  <a:t> the optical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parameters</a:t>
                </a:r>
                <a:endParaRPr lang="it-IT" sz="2201" dirty="0">
                  <a:ea typeface="Cambria Math" panose="02040503050406030204" pitchFamily="18" charset="0"/>
                </a:endParaRPr>
              </a:p>
              <a:p>
                <a:pPr marL="800104" lvl="1" indent="-342904">
                  <a:buFont typeface="Arial" panose="020B0604020202020204" pitchFamily="34" charset="0"/>
                  <a:buChar char="•"/>
                </a:pPr>
                <a:r>
                  <a:rPr lang="it-IT" sz="2201" dirty="0" err="1">
                    <a:ea typeface="Cambria Math" panose="02040503050406030204" pitchFamily="18" charset="0"/>
                  </a:rPr>
                  <a:t>Increase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N</a:t>
                </a:r>
                <a:r>
                  <a:rPr lang="it-IT" sz="2201" dirty="0">
                    <a:ea typeface="Cambria Math" panose="02040503050406030204" pitchFamily="18" charset="0"/>
                  </a:rPr>
                  <a:t>,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number</a:t>
                </a:r>
                <a:r>
                  <a:rPr lang="it-IT" sz="2201" dirty="0">
                    <a:ea typeface="Cambria Math" panose="02040503050406030204" pitchFamily="18" charset="0"/>
                  </a:rPr>
                  <a:t> of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photons</a:t>
                </a:r>
                <a:r>
                  <a:rPr lang="it-IT" sz="2201" dirty="0">
                    <a:ea typeface="Cambria Math" panose="02040503050406030204" pitchFamily="18" charset="0"/>
                  </a:rPr>
                  <a:t> of a single ring</a:t>
                </a:r>
              </a:p>
              <a:p>
                <a:pPr marL="1257310" lvl="2" indent="-342904">
                  <a:buFont typeface="Arial" panose="020B0604020202020204" pitchFamily="34" charset="0"/>
                  <a:buChar char="•"/>
                </a:pPr>
                <a:r>
                  <a:rPr lang="it-IT" sz="2201" dirty="0" err="1">
                    <a:ea typeface="Cambria Math" panose="02040503050406030204" pitchFamily="18" charset="0"/>
                  </a:rPr>
                  <a:t>Increase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radiator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density</a:t>
                </a:r>
                <a:endParaRPr lang="it-IT" sz="2201" dirty="0">
                  <a:ea typeface="Cambria Math" panose="02040503050406030204" pitchFamily="18" charset="0"/>
                </a:endParaRPr>
              </a:p>
              <a:p>
                <a:pPr marL="1257310" lvl="2" indent="-342904">
                  <a:buFont typeface="Arial" panose="020B0604020202020204" pitchFamily="34" charset="0"/>
                  <a:buChar char="•"/>
                </a:pPr>
                <a:r>
                  <a:rPr lang="it-IT" sz="2201" dirty="0" err="1">
                    <a:ea typeface="Cambria Math" panose="02040503050406030204" pitchFamily="18" charset="0"/>
                  </a:rPr>
                  <a:t>Increase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radiator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:r>
                  <a:rPr lang="it-IT" sz="2201" dirty="0" err="1">
                    <a:ea typeface="Cambria Math" panose="02040503050406030204" pitchFamily="18" charset="0"/>
                  </a:rPr>
                  <a:t>length</a:t>
                </a:r>
                <a:endParaRPr lang="it-IT" sz="2201" dirty="0">
                  <a:ea typeface="Cambria Math" panose="02040503050406030204" pitchFamily="18" charset="0"/>
                </a:endParaRPr>
              </a:p>
              <a:p>
                <a:pPr marL="800110" lvl="1" indent="-342904">
                  <a:buFont typeface="Arial" panose="020B0604020202020204" pitchFamily="34" charset="0"/>
                  <a:buChar char="•"/>
                </a:pPr>
                <a:endParaRPr lang="it-IT" sz="2201" dirty="0">
                  <a:ea typeface="Cambria Math" panose="02040503050406030204" pitchFamily="18" charset="0"/>
                </a:endParaRPr>
              </a:p>
              <a:p>
                <a:pPr marL="342904" indent="-342904">
                  <a:buFont typeface="Arial" panose="020B0604020202020204" pitchFamily="34" charset="0"/>
                  <a:buChar char="•"/>
                </a:pPr>
                <a:r>
                  <a:rPr lang="it-IT" sz="2201" dirty="0" err="1"/>
                  <a:t>We</a:t>
                </a:r>
                <a:r>
                  <a:rPr lang="it-IT" sz="2201" dirty="0"/>
                  <a:t> </a:t>
                </a:r>
                <a:r>
                  <a:rPr lang="it-IT" sz="2201" dirty="0" err="1"/>
                  <a:t>launched</a:t>
                </a:r>
                <a:r>
                  <a:rPr lang="it-IT" sz="2201" dirty="0"/>
                  <a:t> 1000 </a:t>
                </a:r>
                <a14:m>
                  <m:oMath xmlns:m="http://schemas.openxmlformats.org/officeDocument/2006/math"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1" baseline="30000" dirty="0"/>
                  <a:t>+</a:t>
                </a:r>
                <a:r>
                  <a:rPr lang="it-IT" sz="2201" dirty="0"/>
                  <a:t> </a:t>
                </a:r>
              </a:p>
              <a:p>
                <a:pPr marL="342904" indent="-342904">
                  <a:buFont typeface="Arial" panose="020B0604020202020204" pitchFamily="34" charset="0"/>
                  <a:buChar char="•"/>
                </a:pPr>
                <a:r>
                  <a:rPr lang="it-IT" sz="2201" dirty="0"/>
                  <a:t>To estimate </a:t>
                </a:r>
                <a:r>
                  <a:rPr lang="it-IT" sz="2201" dirty="0" err="1"/>
                  <a:t>number</a:t>
                </a:r>
                <a:r>
                  <a:rPr lang="it-IT" sz="2201" dirty="0"/>
                  <a:t> fo </a:t>
                </a:r>
                <a:r>
                  <a:rPr lang="it-IT" sz="2201" dirty="0" err="1"/>
                  <a:t>photon</a:t>
                </a:r>
                <a:r>
                  <a:rPr lang="it-IT" sz="2201" dirty="0"/>
                  <a:t> </a:t>
                </a:r>
                <a:r>
                  <a:rPr lang="it-IT" sz="2201" dirty="0" err="1"/>
                  <a:t>detected</a:t>
                </a:r>
                <a:r>
                  <a:rPr lang="it-IT" sz="2201" dirty="0"/>
                  <a:t> (NPE) </a:t>
                </a:r>
                <a:r>
                  <a:rPr lang="it-IT" sz="2201" dirty="0" err="1"/>
                  <a:t>we</a:t>
                </a:r>
                <a:r>
                  <a:rPr lang="it-IT" sz="2201" dirty="0"/>
                  <a:t> made a Poisson </a:t>
                </a:r>
                <a:r>
                  <a:rPr lang="it-IT" sz="2201" dirty="0" err="1"/>
                  <a:t>fit</a:t>
                </a:r>
                <a:r>
                  <a:rPr lang="it-IT" sz="2201" dirty="0"/>
                  <a:t> on the </a:t>
                </a:r>
                <a:r>
                  <a:rPr lang="it-IT" sz="2201" dirty="0" err="1"/>
                  <a:t>distribution</a:t>
                </a:r>
                <a:endParaRPr lang="it-IT" sz="220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1D2DC8B-CB97-AE66-A1F0-7702AD012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7889"/>
                <a:ext cx="7615232" cy="3936847"/>
              </a:xfrm>
              <a:prstGeom prst="rect">
                <a:avLst/>
              </a:prstGeom>
              <a:blipFill>
                <a:blip r:embed="rId2"/>
                <a:stretch>
                  <a:fillRect l="-1167" t="-1286" b="-1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E6E345A7-860D-01DD-D296-4409DDA3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04688" y="414512"/>
            <a:ext cx="3311024" cy="486360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9CFE1F-32FD-A139-449C-0C716D474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3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dirty="0" err="1"/>
              <a:t>Optimization</a:t>
            </a:r>
            <a:r>
              <a:rPr lang="it-IT" dirty="0"/>
              <a:t>- NPE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BE981B-0010-DD38-062E-7A01AF05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236" y="3429001"/>
            <a:ext cx="4576764" cy="34325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06520DA-1F95-375C-3BD7-92958832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229" y="-7147"/>
            <a:ext cx="4576764" cy="3429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1D2DC8B-CB97-AE66-A1F0-7702AD01261E}"/>
                  </a:ext>
                </a:extLst>
              </p:cNvPr>
              <p:cNvSpPr txBox="1"/>
              <p:nvPr/>
            </p:nvSpPr>
            <p:spPr>
              <a:xfrm>
                <a:off x="-1" y="877888"/>
                <a:ext cx="7615232" cy="5172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1" dirty="0"/>
                  <a:t>New aerogel </a:t>
                </a:r>
                <a:r>
                  <a:rPr lang="it-IT" sz="2201" dirty="0" err="1"/>
                  <a:t>parameters</a:t>
                </a:r>
                <a:r>
                  <a:rPr lang="it-IT" sz="2201" dirty="0"/>
                  <a:t> </a:t>
                </a:r>
                <a:r>
                  <a:rPr lang="it-IT" sz="2201" dirty="0" err="1"/>
                  <a:t>used</a:t>
                </a:r>
                <a:endParaRPr lang="it-IT" sz="2201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it-IT" sz="2201" dirty="0" err="1"/>
                  <a:t>Higher</a:t>
                </a:r>
                <a:r>
                  <a:rPr lang="it-IT" sz="2201" dirty="0"/>
                  <a:t> </a:t>
                </a:r>
                <a:r>
                  <a:rPr lang="it-IT" sz="2201" dirty="0" err="1"/>
                  <a:t>refractive</a:t>
                </a:r>
                <a:r>
                  <a:rPr lang="it-IT" sz="2201" dirty="0"/>
                  <a:t> index</a:t>
                </a:r>
              </a:p>
              <a:p>
                <a:pPr marL="1257315" lvl="2" indent="-3429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201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201" i="1" dirty="0">
                        <a:latin typeface="Cambria Math" panose="02040503050406030204" pitchFamily="18" charset="0"/>
                      </a:rPr>
                      <m:t>=1.019</m:t>
                    </m:r>
                  </m:oMath>
                </a14:m>
                <a:r>
                  <a:rPr lang="it-IT" sz="2201" dirty="0"/>
                  <a:t> old</a:t>
                </a:r>
              </a:p>
              <a:p>
                <a:pPr marL="1257315" lvl="2" indent="-3429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201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201" i="1" dirty="0">
                        <a:latin typeface="Cambria Math" panose="02040503050406030204" pitchFamily="18" charset="0"/>
                      </a:rPr>
                      <m:t>=1.0256 </m:t>
                    </m:r>
                  </m:oMath>
                </a14:m>
                <a:r>
                  <a:rPr lang="it-IT" sz="2201" dirty="0"/>
                  <a:t>new</a:t>
                </a:r>
              </a:p>
              <a:p>
                <a:pPr marL="800110" lvl="1" indent="-342904">
                  <a:buFont typeface="Arial" panose="020B0604020202020204" pitchFamily="34" charset="0"/>
                  <a:buChar char="•"/>
                </a:pPr>
                <a:r>
                  <a:rPr lang="it-IT" sz="2201" dirty="0"/>
                  <a:t>Better optical </a:t>
                </a:r>
                <a:r>
                  <a:rPr lang="it-IT" sz="2201" dirty="0" err="1"/>
                  <a:t>parameters</a:t>
                </a:r>
                <a:endParaRPr lang="it-IT" sz="2201" dirty="0"/>
              </a:p>
              <a:p>
                <a:pPr marL="1257315" lvl="2" indent="-342904">
                  <a:buFont typeface="Arial" panose="020B0604020202020204" pitchFamily="34" charset="0"/>
                  <a:buChar char="•"/>
                </a:pPr>
                <a:r>
                  <a:rPr lang="it-IT" sz="2201" dirty="0" err="1"/>
                  <a:t>Transimattance</a:t>
                </a:r>
                <a:r>
                  <a:rPr lang="it-IT" sz="2201" dirty="0"/>
                  <a:t>.   </a:t>
                </a:r>
                <a:endParaRPr lang="it-IT" sz="2201" dirty="0">
                  <a:solidFill>
                    <a:srgbClr val="FF0000"/>
                  </a:solidFill>
                </a:endParaRPr>
              </a:p>
              <a:p>
                <a:pPr marL="1257315" lvl="2" indent="-342904">
                  <a:buFont typeface="Arial" panose="020B0604020202020204" pitchFamily="34" charset="0"/>
                  <a:buChar char="•"/>
                </a:pPr>
                <a:r>
                  <a:rPr lang="it-IT" sz="2201" dirty="0" err="1"/>
                  <a:t>Rayleigh</a:t>
                </a:r>
                <a:r>
                  <a:rPr lang="it-IT" sz="2201" dirty="0"/>
                  <a:t> scattering</a:t>
                </a:r>
              </a:p>
              <a:p>
                <a:pPr marL="1257315" lvl="2" indent="-342904">
                  <a:buFont typeface="Arial" panose="020B0604020202020204" pitchFamily="34" charset="0"/>
                  <a:buChar char="•"/>
                </a:pPr>
                <a:endParaRPr lang="it-IT" sz="22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2201" dirty="0"/>
                  <a:t>More </a:t>
                </a:r>
                <a:r>
                  <a:rPr lang="it-IT" sz="2201" dirty="0" err="1"/>
                  <a:t>photons</a:t>
                </a:r>
                <a:r>
                  <a:rPr lang="it-IT" sz="2201" dirty="0"/>
                  <a:t> </a:t>
                </a:r>
                <a:r>
                  <a:rPr lang="it-IT" sz="2201" dirty="0" err="1"/>
                  <a:t>at</a:t>
                </a:r>
                <a:r>
                  <a:rPr lang="it-IT" sz="2201" dirty="0"/>
                  <a:t> </a:t>
                </a:r>
                <a:r>
                  <a:rPr lang="it-IT" sz="2201" dirty="0" err="1"/>
                  <a:t>every</a:t>
                </a:r>
                <a:r>
                  <a:rPr lang="it-IT" sz="2201" dirty="0"/>
                  <a:t> </a:t>
                </a:r>
                <a14:m>
                  <m:oMath xmlns:m="http://schemas.openxmlformats.org/officeDocument/2006/math">
                    <m:r>
                      <a:rPr lang="it-IT" sz="2201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1" dirty="0"/>
                  <a:t>and </a:t>
                </a:r>
                <a14:m>
                  <m:oMath xmlns:m="http://schemas.openxmlformats.org/officeDocument/2006/math"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it-IT" sz="2201" dirty="0"/>
                  <a:t>,     </a:t>
                </a:r>
                <a14:m>
                  <m:oMath xmlns:m="http://schemas.openxmlformats.org/officeDocument/2006/math"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it-IT" sz="220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it-IT" sz="220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it-IT" sz="2201" dirty="0"/>
                  <a:t> </a:t>
                </a:r>
              </a:p>
              <a:p>
                <a:pPr marL="742959" lvl="1" indent="-285753">
                  <a:buFont typeface="Arial" panose="020B0604020202020204" pitchFamily="34" charset="0"/>
                  <a:buChar char="•"/>
                </a:pPr>
                <a:r>
                  <a:rPr lang="it-IT" sz="2201" dirty="0"/>
                  <a:t>~50% </a:t>
                </a:r>
                <a:r>
                  <a:rPr lang="it-IT" sz="2201" dirty="0" err="1"/>
                  <a:t>at</a:t>
                </a:r>
                <a:r>
                  <a:rPr lang="it-IT" sz="2201" dirty="0"/>
                  <a:t> </a:t>
                </a:r>
                <a:r>
                  <a:rPr lang="it-IT" sz="2201" dirty="0" err="1"/>
                  <a:t>saturation</a:t>
                </a:r>
                <a:endParaRPr lang="it-IT" sz="2201" dirty="0"/>
              </a:p>
              <a:p>
                <a:pPr marL="457206" lvl="1"/>
                <a:endParaRPr lang="it-IT" sz="22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2201" dirty="0"/>
                  <a:t>In NPE-</a:t>
                </a:r>
                <a:r>
                  <a:rPr lang="it-IT" sz="220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sz="2201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1" dirty="0" err="1"/>
                  <a:t>particular</a:t>
                </a:r>
                <a:r>
                  <a:rPr lang="it-IT" sz="2201" dirty="0"/>
                  <a:t> </a:t>
                </a:r>
                <a:r>
                  <a:rPr lang="it-IT" sz="2201" dirty="0" err="1"/>
                  <a:t>shape</a:t>
                </a:r>
                <a:r>
                  <a:rPr lang="it-IT" sz="2201" dirty="0"/>
                  <a:t>, </a:t>
                </a:r>
                <a:r>
                  <a:rPr lang="it-IT" sz="2201" dirty="0" err="1"/>
                  <a:t>it</a:t>
                </a:r>
                <a:r>
                  <a:rPr lang="it-IT" sz="2201" dirty="0"/>
                  <a:t> 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it-IT" sz="22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201" dirty="0"/>
              </a:p>
              <a:p>
                <a:pPr marL="742953" lvl="1" indent="-285753">
                  <a:buFont typeface="Arial" panose="020B0604020202020204" pitchFamily="34" charset="0"/>
                  <a:buChar char="•"/>
                </a:pPr>
                <a:r>
                  <a:rPr lang="it-IT" sz="2201" dirty="0"/>
                  <a:t>The ring image </a:t>
                </a:r>
                <a:r>
                  <a:rPr lang="it-IT" sz="2201" dirty="0" err="1"/>
                  <a:t>is</a:t>
                </a:r>
                <a:r>
                  <a:rPr lang="it-IT" sz="2201" dirty="0"/>
                  <a:t> </a:t>
                </a:r>
                <a:r>
                  <a:rPr lang="it-IT" sz="2201" dirty="0" err="1"/>
                  <a:t>being</a:t>
                </a:r>
                <a:r>
                  <a:rPr lang="it-IT" sz="2201" dirty="0"/>
                  <a:t> </a:t>
                </a:r>
                <a:r>
                  <a:rPr lang="it-IT" sz="2201" dirty="0" err="1"/>
                  <a:t>cut</a:t>
                </a:r>
                <a:r>
                  <a:rPr lang="it-IT" sz="2201" dirty="0"/>
                  <a:t> out by the </a:t>
                </a:r>
                <a:r>
                  <a:rPr lang="it-IT" sz="2201" dirty="0" err="1"/>
                  <a:t>acceptance</a:t>
                </a:r>
                <a:r>
                  <a:rPr lang="it-IT" sz="2201" dirty="0"/>
                  <a:t> of the detector and the </a:t>
                </a:r>
                <a:r>
                  <a:rPr lang="it-IT" sz="2201" dirty="0" err="1"/>
                  <a:t>shadow</a:t>
                </a:r>
                <a:r>
                  <a:rPr lang="it-IT" sz="2201" dirty="0"/>
                  <a:t> of the </a:t>
                </a:r>
                <a:r>
                  <a:rPr lang="it-IT" sz="2201" dirty="0" err="1"/>
                  <a:t>beam</a:t>
                </a:r>
                <a:r>
                  <a:rPr lang="it-IT" sz="2201" dirty="0"/>
                  <a:t> pipe, </a:t>
                </a:r>
                <a:r>
                  <a:rPr lang="it-IT" sz="2201" dirty="0" err="1"/>
                  <a:t>at</a:t>
                </a:r>
                <a:r>
                  <a:rPr lang="it-IT" sz="2201" dirty="0"/>
                  <a:t> </a:t>
                </a:r>
                <a:r>
                  <a:rPr lang="it-IT" sz="2201" dirty="0" err="1"/>
                  <a:t>different</a:t>
                </a:r>
                <a:r>
                  <a:rPr lang="it-IT" sz="2201" dirty="0"/>
                  <a:t> </a:t>
                </a:r>
                <a:r>
                  <a:rPr lang="it-IT" sz="2201" dirty="0" err="1"/>
                  <a:t>pseudoraipities</a:t>
                </a:r>
                <a:r>
                  <a:rPr lang="it-IT" sz="2201" dirty="0"/>
                  <a:t> the </a:t>
                </a:r>
                <a:r>
                  <a:rPr lang="it-IT" sz="2201" dirty="0" err="1"/>
                  <a:t>shape</a:t>
                </a:r>
                <a:r>
                  <a:rPr lang="it-IT" sz="2201" dirty="0"/>
                  <a:t> </a:t>
                </a:r>
                <a:r>
                  <a:rPr lang="it-IT" sz="2201" dirty="0" err="1"/>
                  <a:t>would</a:t>
                </a:r>
                <a:r>
                  <a:rPr lang="it-IT" sz="2201" dirty="0"/>
                  <a:t> be </a:t>
                </a:r>
                <a:r>
                  <a:rPr lang="it-IT" sz="2201" dirty="0" err="1"/>
                  <a:t>different</a:t>
                </a:r>
                <a:endParaRPr lang="it-IT" sz="220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1D2DC8B-CB97-AE66-A1F0-7702AD012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77888"/>
                <a:ext cx="7615232" cy="5172570"/>
              </a:xfrm>
              <a:prstGeom prst="rect">
                <a:avLst/>
              </a:prstGeom>
              <a:blipFill>
                <a:blip r:embed="rId4"/>
                <a:stretch>
                  <a:fillRect l="-1167" t="-980" r="-1167" b="-12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CE3E3D77-224F-AA5D-C8CD-9A10EFC2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232" y="3425428"/>
            <a:ext cx="4576764" cy="3432574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D60890-59C5-F127-6B41-D2C5E8A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16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15236" cy="877888"/>
          </a:xfrm>
        </p:spPr>
        <p:txBody>
          <a:bodyPr>
            <a:normAutofit/>
          </a:bodyPr>
          <a:lstStyle/>
          <a:p>
            <a:r>
              <a:rPr lang="it-IT" dirty="0" err="1"/>
              <a:t>Optimization</a:t>
            </a:r>
            <a:r>
              <a:rPr lang="it-IT" dirty="0"/>
              <a:t> – NPE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/>
              <p:nvPr/>
            </p:nvSpPr>
            <p:spPr>
              <a:xfrm>
                <a:off x="0" y="877889"/>
                <a:ext cx="12192000" cy="36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Integrating in </a:t>
                </a:r>
                <a14:m>
                  <m:oMath xmlns:m="http://schemas.openxmlformats.org/officeDocument/2006/math">
                    <m:r>
                      <a:rPr lang="it-IT" sz="180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it-IT" sz="1801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1" dirty="0" err="1"/>
                  <a:t>we</a:t>
                </a:r>
                <a:r>
                  <a:rPr lang="it-IT" sz="1801" dirty="0"/>
                  <a:t> </a:t>
                </a:r>
                <a:r>
                  <a:rPr lang="it-IT" sz="1801" dirty="0" err="1"/>
                  <a:t>still</a:t>
                </a:r>
                <a:r>
                  <a:rPr lang="it-IT" sz="1801" dirty="0"/>
                  <a:t> can </a:t>
                </a:r>
                <a:r>
                  <a:rPr lang="it-IT" sz="1801" dirty="0" err="1"/>
                  <a:t>see</a:t>
                </a:r>
                <a:r>
                  <a:rPr lang="it-IT" sz="1801" dirty="0"/>
                  <a:t> an </a:t>
                </a:r>
                <a:r>
                  <a:rPr lang="it-IT" sz="1801" dirty="0" err="1"/>
                  <a:t>improvement</a:t>
                </a:r>
                <a:r>
                  <a:rPr lang="it-IT" sz="1801" dirty="0"/>
                  <a:t> in NPE 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7889"/>
                <a:ext cx="12192000" cy="369460"/>
              </a:xfrm>
              <a:prstGeom prst="rect">
                <a:avLst/>
              </a:prstGeom>
              <a:blipFill>
                <a:blip r:embed="rId2"/>
                <a:stretch>
                  <a:fillRect l="-416" t="-66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5A5814-4253-6B2F-A40D-A6D88DD0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3</a:t>
            </a:fld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93504C-A76F-83F9-0E8D-12E846E11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15" y="1247349"/>
            <a:ext cx="6651769" cy="49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66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635915" cy="877888"/>
          </a:xfrm>
        </p:spPr>
        <p:txBody>
          <a:bodyPr>
            <a:normAutofit/>
          </a:bodyPr>
          <a:lstStyle/>
          <a:p>
            <a:r>
              <a:rPr lang="it-IT" dirty="0" err="1"/>
              <a:t>Optimization</a:t>
            </a:r>
            <a:r>
              <a:rPr lang="it-IT" dirty="0"/>
              <a:t> -</a:t>
            </a:r>
            <a:r>
              <a:rPr lang="it-IT" dirty="0" err="1"/>
              <a:t>spe</a:t>
            </a:r>
            <a:r>
              <a:rPr lang="it-IT" dirty="0"/>
              <a:t> </a:t>
            </a:r>
            <a:r>
              <a:rPr lang="it-IT" dirty="0" err="1"/>
              <a:t>resolution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D2DC8B-CB97-AE66-A1F0-7702AD01261E}"/>
              </a:ext>
            </a:extLst>
          </p:cNvPr>
          <p:cNvSpPr txBox="1"/>
          <p:nvPr/>
        </p:nvSpPr>
        <p:spPr>
          <a:xfrm>
            <a:off x="909360" y="991787"/>
            <a:ext cx="10809966" cy="43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1" dirty="0"/>
              <a:t>The </a:t>
            </a:r>
            <a:r>
              <a:rPr lang="it-IT" sz="2201" dirty="0" err="1"/>
              <a:t>resolution</a:t>
            </a:r>
            <a:r>
              <a:rPr lang="it-IT" sz="2201" dirty="0"/>
              <a:t> on the single </a:t>
            </a:r>
            <a:r>
              <a:rPr lang="it-IT" sz="2201" dirty="0" err="1"/>
              <a:t>cherenkov</a:t>
            </a:r>
            <a:r>
              <a:rPr lang="it-IT" sz="2201" dirty="0"/>
              <a:t> </a:t>
            </a:r>
            <a:r>
              <a:rPr lang="it-IT" sz="2201" dirty="0" err="1"/>
              <a:t>photon</a:t>
            </a:r>
            <a:r>
              <a:rPr lang="it-IT" sz="2201" dirty="0"/>
              <a:t> </a:t>
            </a:r>
            <a:r>
              <a:rPr lang="it-IT" sz="2201" dirty="0" err="1"/>
              <a:t>is</a:t>
            </a:r>
            <a:r>
              <a:rPr lang="it-IT" sz="2201" dirty="0"/>
              <a:t> </a:t>
            </a:r>
            <a:r>
              <a:rPr lang="it-IT" sz="2201" dirty="0" err="1"/>
              <a:t>lower</a:t>
            </a:r>
            <a:r>
              <a:rPr lang="it-IT" sz="2201" dirty="0"/>
              <a:t>, due to </a:t>
            </a:r>
            <a:r>
              <a:rPr lang="it-IT" sz="2201" dirty="0" err="1"/>
              <a:t>better</a:t>
            </a:r>
            <a:r>
              <a:rPr lang="it-IT" sz="2201" dirty="0"/>
              <a:t> optical </a:t>
            </a:r>
            <a:r>
              <a:rPr lang="it-IT" sz="2201" dirty="0" err="1"/>
              <a:t>parameter</a:t>
            </a:r>
            <a:endParaRPr lang="it-IT" sz="220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9CFE1F-32FD-A139-449C-0C716D474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4</a:t>
            </a:fld>
            <a:endParaRPr lang="it-IT"/>
          </a:p>
        </p:txBody>
      </p:sp>
      <p:pic>
        <p:nvPicPr>
          <p:cNvPr id="6" name="Immagine 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CB9AB54-DB7A-B55F-8FA5-4719A398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17" y="1536700"/>
            <a:ext cx="5951783" cy="4255679"/>
          </a:xfrm>
          <a:prstGeom prst="rect">
            <a:avLst/>
          </a:prstGeom>
        </p:spPr>
      </p:pic>
      <p:pic>
        <p:nvPicPr>
          <p:cNvPr id="9" name="Immagine 8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E546B1CE-2A3E-2B65-BC94-C54BBD7FF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756" y="1536700"/>
            <a:ext cx="5244027" cy="43529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9A0423-BFF8-86C9-A128-A89BC5F25BE6}"/>
              </a:ext>
            </a:extLst>
          </p:cNvPr>
          <p:cNvSpPr txBox="1"/>
          <p:nvPr/>
        </p:nvSpPr>
        <p:spPr>
          <a:xfrm>
            <a:off x="4966818" y="5843288"/>
            <a:ext cx="269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~15% </a:t>
            </a:r>
            <a:r>
              <a:rPr lang="it-IT" sz="2400" dirty="0" err="1"/>
              <a:t>improvment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7197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dirty="0" err="1"/>
              <a:t>Optiization</a:t>
            </a:r>
            <a:endParaRPr lang="it-IT" dirty="0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6BED0669-4E5C-E2FA-7A4F-4AECE08F3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800" y="3426300"/>
            <a:ext cx="4579200" cy="3434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2162194-EE80-1B3C-FA6F-C18074171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938" y="0"/>
            <a:ext cx="4575063" cy="34290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A5E3C0E-EC79-D093-C24D-8545AD20C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74283" y="1230246"/>
            <a:ext cx="4066674" cy="5973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/>
              <p:nvPr/>
            </p:nvSpPr>
            <p:spPr>
              <a:xfrm>
                <a:off x="0" y="877889"/>
                <a:ext cx="7467940" cy="92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rom</m:t>
                    </m:r>
                    <m: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8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180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1801" dirty="0"/>
                  <a:t> </a:t>
                </a:r>
                <a:r>
                  <a:rPr lang="it-IT" sz="1801" dirty="0" err="1"/>
                  <a:t>distribution</a:t>
                </a:r>
                <a:r>
                  <a:rPr lang="it-IT" sz="1801" dirty="0"/>
                  <a:t> </a:t>
                </a:r>
                <a:r>
                  <a:rPr lang="it-IT" sz="1801" dirty="0" err="1"/>
                  <a:t>we</a:t>
                </a:r>
                <a:r>
                  <a:rPr lang="it-IT" sz="1801" dirty="0"/>
                  <a:t> estimate the ring </a:t>
                </a:r>
                <a:r>
                  <a:rPr lang="it-IT" sz="1801" dirty="0" err="1"/>
                  <a:t>resolution</a:t>
                </a:r>
                <a:endParaRPr lang="it-IT" sz="1801" dirty="0"/>
              </a:p>
              <a:p>
                <a:r>
                  <a:rPr lang="it-IT" sz="1801" dirty="0" err="1"/>
                  <a:t>Gaussian</a:t>
                </a:r>
                <a:r>
                  <a:rPr lang="it-IT" sz="1801" dirty="0"/>
                  <a:t> </a:t>
                </a:r>
                <a:r>
                  <a:rPr lang="it-IT" sz="1801" dirty="0" err="1"/>
                  <a:t>Fit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180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sz="1801" baseline="-25000" dirty="0"/>
                  <a:t>  </a:t>
                </a:r>
                <a:r>
                  <a:rPr lang="it-IT" sz="1801" dirty="0"/>
                  <a:t>of the </a:t>
                </a:r>
                <a:r>
                  <a:rPr lang="it-IT" sz="1801" dirty="0" err="1"/>
                  <a:t>fit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as</a:t>
                </a:r>
                <a:r>
                  <a:rPr lang="it-IT" sz="1801" dirty="0"/>
                  <a:t> ring </a:t>
                </a:r>
                <a:r>
                  <a:rPr lang="it-IT" sz="1801" dirty="0" err="1"/>
                  <a:t>resolution</a:t>
                </a:r>
                <a:endParaRPr lang="it-IT" sz="180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7889"/>
                <a:ext cx="7467940" cy="923714"/>
              </a:xfrm>
              <a:prstGeom prst="rect">
                <a:avLst/>
              </a:prstGeom>
              <a:blipFill>
                <a:blip r:embed="rId5"/>
                <a:stretch>
                  <a:fillRect l="-680" t="-2703" b="-81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5A5814-4253-6B2F-A40D-A6D88DD0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5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7E4076-7559-9F01-2724-8D7353D6AC19}"/>
              </a:ext>
            </a:extLst>
          </p:cNvPr>
          <p:cNvSpPr txBox="1"/>
          <p:nvPr/>
        </p:nvSpPr>
        <p:spPr>
          <a:xfrm>
            <a:off x="4100909" y="6065709"/>
            <a:ext cx="934871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1" dirty="0"/>
              <a:t>Aerogel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6F8DC9-BA0A-7D60-15EE-A693BAFE775E}"/>
              </a:ext>
            </a:extLst>
          </p:cNvPr>
          <p:cNvSpPr txBox="1"/>
          <p:nvPr/>
        </p:nvSpPr>
        <p:spPr>
          <a:xfrm>
            <a:off x="1758460" y="6065709"/>
            <a:ext cx="583814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1" dirty="0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277234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37272F8-3FD2-2FA4-8916-252C1DA6F6E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" y="1"/>
                <a:ext cx="7615236" cy="877888"/>
              </a:xfrm>
            </p:spPr>
            <p:txBody>
              <a:bodyPr/>
              <a:lstStyle/>
              <a:p>
                <a:r>
                  <a:rPr lang="it-IT" dirty="0" err="1"/>
                  <a:t>Optimization</a:t>
                </a:r>
                <a:r>
                  <a:rPr lang="it-IT" dirty="0"/>
                  <a:t> - 3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baseline="30000" dirty="0"/>
                  <a:t>+</a:t>
                </a:r>
                <a:r>
                  <a:rPr lang="it-IT" dirty="0"/>
                  <a:t>/K</a:t>
                </a:r>
                <a:r>
                  <a:rPr lang="it-IT" baseline="30000" dirty="0"/>
                  <a:t>+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37272F8-3FD2-2FA4-8916-252C1DA6F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" y="1"/>
                <a:ext cx="7615236" cy="877888"/>
              </a:xfrm>
              <a:blipFill>
                <a:blip r:embed="rId2"/>
                <a:stretch>
                  <a:fillRect l="-3333" t="-11429" b="-2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/>
              <p:nvPr/>
            </p:nvSpPr>
            <p:spPr>
              <a:xfrm>
                <a:off x="3" y="877890"/>
                <a:ext cx="12191998" cy="81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N</a:t>
                </a:r>
                <a14:m>
                  <m:oMath xmlns:m="http://schemas.openxmlformats.org/officeDocument/2006/math">
                    <m:r>
                      <a:rPr lang="it-IT" sz="180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1801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1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sz="180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sz="180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it-IT" sz="180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sz="180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sz="180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it-IT" sz="180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)/2</m:t>
                        </m:r>
                      </m:den>
                    </m:f>
                  </m:oMath>
                </a14:m>
                <a:r>
                  <a:rPr lang="it-IT" sz="180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it-IT" sz="180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180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it-IT" sz="180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it-IT" sz="1801" dirty="0" err="1"/>
                  <a:t>is</a:t>
                </a:r>
                <a:r>
                  <a:rPr lang="it-IT" sz="1801" dirty="0"/>
                  <a:t> the </a:t>
                </a:r>
                <a:r>
                  <a:rPr lang="it-IT" sz="1801" dirty="0" err="1"/>
                  <a:t>main</a:t>
                </a:r>
                <a:r>
                  <a:rPr lang="it-IT" sz="1801" dirty="0"/>
                  <a:t> value of a Gaussian fit on the ring angle distribution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1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it-IT" sz="1801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1DF5B45-AD5A-3E04-A09A-2D9F063C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" y="877890"/>
                <a:ext cx="12191998" cy="811376"/>
              </a:xfrm>
              <a:prstGeom prst="rect">
                <a:avLst/>
              </a:prstGeom>
              <a:blipFill>
                <a:blip r:embed="rId3"/>
                <a:stretch>
                  <a:fillRect l="-416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id="{CB172B2E-F248-4C41-6F88-BD7FD9FF5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86" y="3017340"/>
            <a:ext cx="5000556" cy="375041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FF6983-9EC2-25D8-C16C-FB45F7C21A1C}"/>
              </a:ext>
            </a:extLst>
          </p:cNvPr>
          <p:cNvSpPr txBox="1"/>
          <p:nvPr/>
        </p:nvSpPr>
        <p:spPr>
          <a:xfrm>
            <a:off x="0" y="4709126"/>
            <a:ext cx="6384201" cy="120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1" dirty="0" err="1"/>
              <a:t>Larger</a:t>
            </a:r>
            <a:r>
              <a:rPr lang="it-IT" sz="1801" dirty="0"/>
              <a:t> operative range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it-IT" sz="1801" dirty="0"/>
              <a:t>Lower </a:t>
            </a:r>
            <a:r>
              <a:rPr lang="it-IT" sz="1801" dirty="0" err="1"/>
              <a:t>threshold</a:t>
            </a:r>
            <a:r>
              <a:rPr lang="it-IT" sz="1801" dirty="0"/>
              <a:t> due to </a:t>
            </a:r>
            <a:r>
              <a:rPr lang="it-IT" sz="1801" dirty="0" err="1"/>
              <a:t>higher</a:t>
            </a:r>
            <a:r>
              <a:rPr lang="it-IT" sz="1801" dirty="0"/>
              <a:t> </a:t>
            </a:r>
            <a:r>
              <a:rPr lang="it-IT" sz="1801" dirty="0" err="1"/>
              <a:t>refractive</a:t>
            </a:r>
            <a:r>
              <a:rPr lang="it-IT" sz="1801" dirty="0"/>
              <a:t> index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it-IT" sz="1801" dirty="0"/>
              <a:t>Better ring </a:t>
            </a:r>
            <a:r>
              <a:rPr lang="it-IT" sz="1801" dirty="0" err="1"/>
              <a:t>resolution</a:t>
            </a:r>
            <a:r>
              <a:rPr lang="it-IT" sz="1801" dirty="0"/>
              <a:t> </a:t>
            </a:r>
            <a:r>
              <a:rPr lang="it-IT" sz="1801" dirty="0" err="1"/>
              <a:t>at</a:t>
            </a:r>
            <a:r>
              <a:rPr lang="it-IT" sz="1801" dirty="0"/>
              <a:t> </a:t>
            </a:r>
            <a:r>
              <a:rPr lang="it-IT" sz="1801" dirty="0" err="1"/>
              <a:t>saturation</a:t>
            </a:r>
            <a:r>
              <a:rPr lang="it-IT" sz="1801" dirty="0"/>
              <a:t> ~15 GeV/c to 19 GeV/c of 3 sigma </a:t>
            </a:r>
            <a:r>
              <a:rPr lang="it-IT" sz="1801" dirty="0" err="1"/>
              <a:t>separation</a:t>
            </a:r>
            <a:endParaRPr lang="it-IT" sz="180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A518C4-CCBF-5A45-24BC-3F6ED71B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6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24B15B-41B3-513A-8A46-173DE18A3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13774" y="1326459"/>
            <a:ext cx="2549829" cy="37454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1944AD8-BD26-C3D7-33D3-44A190FC1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4482" y="1305596"/>
            <a:ext cx="2578236" cy="37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dirty="0" err="1"/>
              <a:t>Optimization</a:t>
            </a:r>
            <a:r>
              <a:rPr lang="it-IT" dirty="0"/>
              <a:t> - Aerogel </a:t>
            </a:r>
            <a:r>
              <a:rPr lang="it-IT" dirty="0" err="1"/>
              <a:t>width</a:t>
            </a:r>
            <a:r>
              <a:rPr lang="it-IT" dirty="0"/>
              <a:t> d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9FEAC335-CD0C-1CD4-0BA0-9C0F916C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382" y="-1"/>
            <a:ext cx="4547616" cy="3410713"/>
          </a:xfrm>
          <a:prstGeom prst="rect">
            <a:avLst/>
          </a:prstGeom>
        </p:spPr>
      </p:pic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E8247954-66DB-DD7E-0880-4403D7B9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384" y="3447288"/>
            <a:ext cx="4547616" cy="3410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F285E2-F2A4-3609-54C5-2D4114E08615}"/>
                  </a:ext>
                </a:extLst>
              </p:cNvPr>
              <p:cNvSpPr txBox="1"/>
              <p:nvPr/>
            </p:nvSpPr>
            <p:spPr>
              <a:xfrm>
                <a:off x="-29145" y="877888"/>
                <a:ext cx="7673528" cy="2032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1" dirty="0"/>
                  <a:t>Increasing d </a:t>
                </a:r>
                <a:r>
                  <a:rPr lang="it-IT" sz="1801" dirty="0" err="1"/>
                  <a:t>we</a:t>
                </a:r>
                <a:r>
                  <a:rPr lang="it-IT" sz="1801" dirty="0"/>
                  <a:t> can </a:t>
                </a:r>
                <a:r>
                  <a:rPr lang="it-IT" sz="1801" dirty="0" err="1"/>
                  <a:t>increas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N</a:t>
                </a:r>
                <a:r>
                  <a:rPr lang="it-IT" sz="1801" dirty="0"/>
                  <a:t> </a:t>
                </a:r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 err="1"/>
                  <a:t>We</a:t>
                </a:r>
                <a:r>
                  <a:rPr lang="it-IT" sz="1801" dirty="0"/>
                  <a:t> use the new </a:t>
                </a:r>
                <a:r>
                  <a:rPr lang="it-IT" sz="1801" dirty="0" err="1"/>
                  <a:t>parameters</a:t>
                </a:r>
                <a:endParaRPr lang="it-IT" sz="1801" dirty="0"/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endParaRPr lang="it-IT" sz="1801" dirty="0"/>
              </a:p>
              <a:p>
                <a:r>
                  <a:rPr lang="it-IT" sz="1801" dirty="0"/>
                  <a:t>Liner growth ar every</a:t>
                </a:r>
                <a14:m>
                  <m:oMath xmlns:m="http://schemas.openxmlformats.org/officeDocument/2006/math">
                    <m:r>
                      <a:rPr lang="it-IT" sz="1801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80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it-IT" sz="1801" dirty="0"/>
                  <a:t> range</a:t>
                </a:r>
              </a:p>
              <a:p>
                <a:endParaRPr lang="it-IT" sz="1801" dirty="0"/>
              </a:p>
              <a:p>
                <a:r>
                  <a:rPr lang="it-IT" sz="1801" dirty="0"/>
                  <a:t>With 6cm </a:t>
                </a:r>
                <a:r>
                  <a:rPr lang="it-IT" sz="1801" dirty="0" err="1"/>
                  <a:t>instead</a:t>
                </a:r>
                <a:r>
                  <a:rPr lang="it-IT" sz="1801" dirty="0"/>
                  <a:t> of 4cm, 3 sigma up to 20 GeV/c</a:t>
                </a:r>
              </a:p>
              <a:p>
                <a:pPr marL="285753" indent="-285753">
                  <a:buFont typeface="Arial" panose="020B0604020202020204" pitchFamily="34" charset="0"/>
                  <a:buChar char="•"/>
                </a:pPr>
                <a:r>
                  <a:rPr lang="it-IT" sz="1801" dirty="0"/>
                  <a:t>~5 more </a:t>
                </a:r>
                <a:r>
                  <a:rPr lang="it-IT" sz="1801" dirty="0" err="1"/>
                  <a:t>photons</a:t>
                </a:r>
                <a:r>
                  <a:rPr lang="it-IT" sz="1801" dirty="0"/>
                  <a:t> </a:t>
                </a:r>
                <a:r>
                  <a:rPr lang="it-IT" sz="1801" dirty="0" err="1"/>
                  <a:t>at</a:t>
                </a:r>
                <a:r>
                  <a:rPr lang="it-IT" sz="1801" dirty="0"/>
                  <a:t> </a:t>
                </a:r>
                <a:r>
                  <a:rPr lang="it-IT" sz="1801" dirty="0" err="1"/>
                  <a:t>saturation</a:t>
                </a:r>
                <a:endParaRPr lang="it-IT" sz="180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F285E2-F2A4-3609-54C5-2D4114E08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145" y="877888"/>
                <a:ext cx="7673528" cy="2032223"/>
              </a:xfrm>
              <a:prstGeom prst="rect">
                <a:avLst/>
              </a:prstGeom>
              <a:blipFill>
                <a:blip r:embed="rId4"/>
                <a:stretch>
                  <a:fillRect l="-661" t="-1250" b="-4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9B52593-1917-E925-D02E-70364883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22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272F8-3FD2-2FA4-8916-252C1DA6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615236" cy="877888"/>
          </a:xfrm>
        </p:spPr>
        <p:txBody>
          <a:bodyPr/>
          <a:lstStyle/>
          <a:p>
            <a:r>
              <a:rPr lang="it-IT" dirty="0"/>
              <a:t>Conclusione parte [1]: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F489C3-F06A-B723-3C1D-38F78E6D2173}"/>
              </a:ext>
            </a:extLst>
          </p:cNvPr>
          <p:cNvSpPr txBox="1"/>
          <p:nvPr/>
        </p:nvSpPr>
        <p:spPr>
          <a:xfrm>
            <a:off x="2482185" y="2844225"/>
            <a:ext cx="722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We</a:t>
            </a:r>
            <a:r>
              <a:rPr lang="it-IT" sz="3200" dirty="0"/>
              <a:t> </a:t>
            </a:r>
            <a:r>
              <a:rPr lang="it-IT" sz="3200" dirty="0" err="1"/>
              <a:t>indicated</a:t>
            </a:r>
            <a:r>
              <a:rPr lang="it-IT" sz="3200" dirty="0"/>
              <a:t> </a:t>
            </a:r>
            <a:r>
              <a:rPr lang="it-IT" sz="3200" dirty="0" err="1"/>
              <a:t>better</a:t>
            </a:r>
            <a:r>
              <a:rPr lang="it-IT" sz="3200" dirty="0"/>
              <a:t> aerogel </a:t>
            </a:r>
            <a:r>
              <a:rPr lang="it-IT" sz="3200" dirty="0" err="1"/>
              <a:t>parameters</a:t>
            </a:r>
            <a:endParaRPr lang="it-IT" sz="32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5F7E71A-66AB-270D-9B31-E147B83D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1BB8-A7F3-034F-A9B6-7FF92B3D5B6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9166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2940</TotalTime>
  <Words>871</Words>
  <Application>Microsoft Macintosh PowerPoint</Application>
  <PresentationFormat>Widescreen</PresentationFormat>
  <Paragraphs>151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Cambria Math</vt:lpstr>
      <vt:lpstr>Tema di Office</vt:lpstr>
      <vt:lpstr>Studies on the dRICIH</vt:lpstr>
      <vt:lpstr>[1] Aerogel optimization</vt:lpstr>
      <vt:lpstr>Optimization- NPE</vt:lpstr>
      <vt:lpstr>Optimization – NPE</vt:lpstr>
      <vt:lpstr>Optimization -spe resolution</vt:lpstr>
      <vt:lpstr>Optiization</vt:lpstr>
      <vt:lpstr>Optimization - 3σ π+/K+</vt:lpstr>
      <vt:lpstr>Optimization - Aerogel width d</vt:lpstr>
      <vt:lpstr>Conclusione parte [1]:</vt:lpstr>
      <vt:lpstr>[2] Impinging angle</vt:lpstr>
      <vt:lpstr>Impinging angles</vt:lpstr>
      <vt:lpstr>Impinging angles</vt:lpstr>
      <vt:lpstr>Impinging angles</vt:lpstr>
      <vt:lpstr>Conclusions [2]:</vt:lpstr>
      <vt:lpstr>[3] Intrinsic noise in SiPMs</vt:lpstr>
      <vt:lpstr>Rumore - purezza del segnale</vt:lpstr>
      <vt:lpstr>Rumore - 3σ π+/K+  in Aerogel</vt:lpstr>
      <vt:lpstr>Conclusione parte [3]: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bla bla</dc:title>
  <dc:creator>BOASSO TIZIANO [SM2001437]</dc:creator>
  <cp:lastModifiedBy>BOASSO TIZIANO [SM2001437]</cp:lastModifiedBy>
  <cp:revision>21</cp:revision>
  <dcterms:created xsi:type="dcterms:W3CDTF">2024-03-10T15:10:18Z</dcterms:created>
  <dcterms:modified xsi:type="dcterms:W3CDTF">2024-03-22T09:26:19Z</dcterms:modified>
</cp:coreProperties>
</file>