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2"/>
  </p:normalViewPr>
  <p:slideViewPr>
    <p:cSldViewPr snapToGrid="0">
      <p:cViewPr varScale="1">
        <p:scale>
          <a:sx n="145" d="100"/>
          <a:sy n="145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4D20778D-5E31-4855-A0E8-3A632D03CABD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852012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311760" y="2936880"/>
            <a:ext cx="852012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FC50A2D3-37CF-4084-B3B9-53CA75FED451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311760" y="293688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4677840" y="293688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35BFBA65-CBCE-457C-BF45-6618AF2D88BC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274320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3192480" y="1152360"/>
            <a:ext cx="274320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6073200" y="1152360"/>
            <a:ext cx="274320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311760" y="2936880"/>
            <a:ext cx="274320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3192480" y="2936880"/>
            <a:ext cx="274320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6073200" y="2936880"/>
            <a:ext cx="274320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3EB58216-A2EC-4F0F-9BF8-D702A1C7411D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F0B5FA1-CF73-4CD2-A893-771AD924A13A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04F236A-A41B-4D77-B425-C03E22CA926F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CD2F834-9B8F-4F2B-A9D9-31FD47189B5A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4157640" cy="341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/>
          </p:nvPr>
        </p:nvSpPr>
        <p:spPr>
          <a:xfrm>
            <a:off x="4677840" y="1152360"/>
            <a:ext cx="4157640" cy="341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D13B5C1-1F01-49C9-9659-ADF6178703C5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70ED34A-7CEB-4938-8303-45B583B082A6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311760" y="444960"/>
            <a:ext cx="8520120" cy="2654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B26C6A0-9155-45F4-8E90-2B4CA18898AD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/>
          </p:nvPr>
        </p:nvSpPr>
        <p:spPr>
          <a:xfrm>
            <a:off x="4677840" y="1152360"/>
            <a:ext cx="4157640" cy="341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/>
          </p:nvPr>
        </p:nvSpPr>
        <p:spPr>
          <a:xfrm>
            <a:off x="311760" y="293688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08DFC2F-7E58-46AD-AE18-F3B6EC054900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13A2F71A-D2DD-462A-B76E-498173E9536A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4157640" cy="341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677840" y="293688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F3C9280-6590-494B-B011-510D60E9413F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311760" y="2936880"/>
            <a:ext cx="852012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10B31E9-83FC-44E9-A7F6-6979D31F20C5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852012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311760" y="2936880"/>
            <a:ext cx="852012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4506F4B-B877-4DFC-882E-8C5BE463C4A6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311760" y="293688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/>
          </p:nvPr>
        </p:nvSpPr>
        <p:spPr>
          <a:xfrm>
            <a:off x="4677840" y="293688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25412E0-3401-463D-8904-3EEFAEC78EF6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274320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3192480" y="1152360"/>
            <a:ext cx="274320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6073200" y="1152360"/>
            <a:ext cx="274320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/>
          </p:nvPr>
        </p:nvSpPr>
        <p:spPr>
          <a:xfrm>
            <a:off x="311760" y="2936880"/>
            <a:ext cx="274320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/>
          </p:nvPr>
        </p:nvSpPr>
        <p:spPr>
          <a:xfrm>
            <a:off x="3192480" y="2936880"/>
            <a:ext cx="274320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/>
          </p:nvPr>
        </p:nvSpPr>
        <p:spPr>
          <a:xfrm>
            <a:off x="6073200" y="2936880"/>
            <a:ext cx="274320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4E79F17-4D4B-4887-82AA-70367711E772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599349AE-2057-49C9-B6F0-2123A6C14F2E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4157640" cy="341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4677840" y="1152360"/>
            <a:ext cx="4157640" cy="341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26462E06-2576-4151-A604-A5C91303FE5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21B98D10-006C-49E1-A12E-577D16C12A7F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311760" y="444960"/>
            <a:ext cx="8520120" cy="2654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C78EF3DD-A8C8-4C3B-BD86-5C1A2B762D8E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4677840" y="1152360"/>
            <a:ext cx="4157640" cy="341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311760" y="293688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B1C933B4-46CA-421A-A486-2F7BC97D8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4157640" cy="341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4677840" y="293688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58B7C89D-B4F9-4153-BE26-1695DBC1CFF7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311760" y="2936880"/>
            <a:ext cx="8520120" cy="16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4B81848A-4C11-40BF-BC37-6A69D4075FF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rmAutofit/>
          </a:bodyPr>
          <a:lstStyle/>
          <a:p>
            <a:pPr indent="0">
              <a:buNone/>
            </a:pPr>
            <a:r>
              <a:rPr lang="en-US" sz="52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sldNum" idx="1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it" sz="1000" b="0" strike="noStrike" spc="-1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5E63EE9F-887E-4B7B-9F4C-6D00E0291628}" type="slidenum">
              <a:rPr lang="it" sz="1000" b="0" strike="noStrike" spc="-1">
                <a:solidFill>
                  <a:schemeClr val="dk2"/>
                </a:solidFill>
                <a:latin typeface="Arial"/>
                <a:ea typeface="Arial"/>
              </a:rPr>
              <a:t>‹N›</a:t>
            </a:fld>
            <a:endParaRPr lang="en-US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 fontScale="91000"/>
          </a:bodyPr>
          <a:lstStyle/>
          <a:p>
            <a:pPr indent="0">
              <a:buNone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41" name="PlaceHolder 3"/>
          <p:cNvSpPr>
            <a:spLocks noGrp="1"/>
          </p:cNvSpPr>
          <p:nvPr>
            <p:ph type="sldNum" idx="2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it" sz="1000" b="0" strike="noStrike" spc="-1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00E350DA-07E4-4998-A737-DCFBC9CD13C0}" type="slidenum">
              <a:rPr lang="it" sz="1000" b="0" strike="noStrike" spc="-1">
                <a:solidFill>
                  <a:schemeClr val="dk2"/>
                </a:solidFill>
                <a:latin typeface="Arial"/>
                <a:ea typeface="Arial"/>
              </a:rPr>
              <a:t>‹N›</a:t>
            </a:fld>
            <a:endParaRPr lang="en-US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rm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" sz="5200" b="0" strike="noStrike" spc="-1">
                <a:solidFill>
                  <a:schemeClr val="dk1"/>
                </a:solidFill>
                <a:latin typeface="Arial"/>
                <a:ea typeface="Arial"/>
              </a:rPr>
              <a:t>Lab2Go 202</a:t>
            </a:r>
            <a:r>
              <a:rPr lang="it-IT" sz="5200" b="0" strike="noStrike" spc="-1">
                <a:solidFill>
                  <a:schemeClr val="dk1"/>
                </a:solidFill>
                <a:latin typeface="Arial"/>
                <a:ea typeface="Arial"/>
              </a:rPr>
              <a:t>3</a:t>
            </a:r>
            <a:r>
              <a:rPr lang="it" sz="5200" b="0" strike="noStrike" spc="-1">
                <a:solidFill>
                  <a:schemeClr val="dk1"/>
                </a:solidFill>
                <a:latin typeface="Arial"/>
                <a:ea typeface="Arial"/>
              </a:rPr>
              <a:t>/202</a:t>
            </a:r>
            <a:r>
              <a:rPr lang="it-IT" sz="5200" b="0" strike="noStrike" spc="-1">
                <a:solidFill>
                  <a:schemeClr val="dk1"/>
                </a:solidFill>
                <a:latin typeface="Arial"/>
                <a:ea typeface="Arial"/>
              </a:rPr>
              <a:t>4</a:t>
            </a:r>
            <a:endParaRPr lang="en-US" sz="5200" b="0" strike="noStrike" spc="-1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" sz="3900" b="0" strike="noStrike" spc="-1">
                <a:solidFill>
                  <a:schemeClr val="dk1"/>
                </a:solidFill>
                <a:latin typeface="Arial"/>
                <a:ea typeface="Arial"/>
              </a:rPr>
              <a:t>riassunto delle attività</a:t>
            </a:r>
            <a:endParaRPr lang="en-US" sz="3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311760" y="2834280"/>
            <a:ext cx="8520120" cy="7923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" sz="2800" b="0" strike="noStrike" spc="-1">
                <a:solidFill>
                  <a:schemeClr val="dk2"/>
                </a:solidFill>
                <a:latin typeface="Arial"/>
                <a:ea typeface="Arial"/>
              </a:rPr>
              <a:t>percorso disciplinare: FISICA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0" name="Google Shape;56;p13"/>
          <p:cNvPicPr/>
          <p:nvPr/>
        </p:nvPicPr>
        <p:blipFill>
          <a:blip r:embed="rId2"/>
          <a:stretch/>
        </p:blipFill>
        <p:spPr>
          <a:xfrm>
            <a:off x="7759080" y="0"/>
            <a:ext cx="1384560" cy="1384560"/>
          </a:xfrm>
          <a:prstGeom prst="rect">
            <a:avLst/>
          </a:prstGeom>
          <a:ln w="0">
            <a:noFill/>
          </a:ln>
        </p:spPr>
      </p:pic>
      <p:sp>
        <p:nvSpPr>
          <p:cNvPr id="81" name="Google Shape;57;p13"/>
          <p:cNvSpPr/>
          <p:nvPr/>
        </p:nvSpPr>
        <p:spPr>
          <a:xfrm>
            <a:off x="1384920" y="4583160"/>
            <a:ext cx="6454080" cy="39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it" sz="1400" b="0" strike="noStrike" spc="-1">
                <a:solidFill>
                  <a:srgbClr val="000000"/>
                </a:solidFill>
                <a:latin typeface="Arial"/>
                <a:ea typeface="Arial"/>
              </a:rPr>
              <a:t>Evento Finale – 10</a:t>
            </a:r>
            <a:r>
              <a:rPr lang="it-IT" sz="1400" b="0" strike="noStrike" spc="-1">
                <a:solidFill>
                  <a:srgbClr val="000000"/>
                </a:solidFill>
                <a:latin typeface="Arial"/>
                <a:ea typeface="Arial"/>
              </a:rPr>
              <a:t> Maggio</a:t>
            </a:r>
            <a:r>
              <a:rPr lang="it" sz="1400" b="0" strike="noStrike" spc="-1">
                <a:solidFill>
                  <a:srgbClr val="000000"/>
                </a:solidFill>
                <a:latin typeface="Arial"/>
                <a:ea typeface="Arial"/>
              </a:rPr>
              <a:t> 202</a:t>
            </a:r>
            <a:r>
              <a:rPr lang="it-IT" sz="1400" b="0" strike="noStrike" spc="-1">
                <a:solidFill>
                  <a:srgbClr val="000000"/>
                </a:solidFill>
                <a:latin typeface="Arial"/>
                <a:ea typeface="Arial"/>
              </a:rPr>
              <a:t>4</a:t>
            </a:r>
            <a:r>
              <a:rPr lang="it" sz="1400" b="0" strike="noStrike" spc="-1">
                <a:solidFill>
                  <a:srgbClr val="000000"/>
                </a:solidFill>
                <a:latin typeface="Arial"/>
                <a:ea typeface="Arial"/>
              </a:rPr>
              <a:t> – Aula Magna Sapienza, Università di Roma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Google Shape;58;p13"/>
          <p:cNvSpPr/>
          <p:nvPr/>
        </p:nvSpPr>
        <p:spPr>
          <a:xfrm>
            <a:off x="2749680" y="3626640"/>
            <a:ext cx="3688920" cy="396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it" sz="1400" b="0" strike="noStrike" spc="-1">
                <a:solidFill>
                  <a:srgbClr val="000000"/>
                </a:solidFill>
                <a:latin typeface="Arial"/>
                <a:ea typeface="Arial"/>
              </a:rPr>
              <a:t>Francesco Safai Tehrani, Stefano Sarti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3" name="Google Shape;59;p13"/>
          <p:cNvPicPr/>
          <p:nvPr/>
        </p:nvPicPr>
        <p:blipFill>
          <a:blip r:embed="rId3"/>
          <a:stretch/>
        </p:blipFill>
        <p:spPr>
          <a:xfrm>
            <a:off x="0" y="0"/>
            <a:ext cx="2467080" cy="879120"/>
          </a:xfrm>
          <a:prstGeom prst="rect">
            <a:avLst/>
          </a:prstGeom>
          <a:ln w="0">
            <a:noFill/>
          </a:ln>
        </p:spPr>
      </p:pic>
      <p:pic>
        <p:nvPicPr>
          <p:cNvPr id="84" name="Google Shape;60;p13"/>
          <p:cNvPicPr/>
          <p:nvPr/>
        </p:nvPicPr>
        <p:blipFill>
          <a:blip r:embed="rId4"/>
          <a:srcRect l="67953"/>
          <a:stretch/>
        </p:blipFill>
        <p:spPr>
          <a:xfrm>
            <a:off x="2571840" y="0"/>
            <a:ext cx="1068120" cy="8791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 fontScale="91000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" sz="2800" b="0" strike="noStrike" spc="-1">
                <a:solidFill>
                  <a:schemeClr val="dk1"/>
                </a:solidFill>
                <a:latin typeface="Arial"/>
                <a:ea typeface="Arial"/>
              </a:rPr>
              <a:t>Lab2Go Fisica Roma 202</a:t>
            </a:r>
            <a:r>
              <a:rPr lang="it-IT" sz="2800" b="0" strike="noStrike" spc="-1">
                <a:solidFill>
                  <a:schemeClr val="dk1"/>
                </a:solidFill>
                <a:latin typeface="Arial"/>
                <a:ea typeface="Arial"/>
              </a:rPr>
              <a:t>3</a:t>
            </a:r>
            <a:r>
              <a:rPr lang="it" sz="2800" b="0" strike="noStrike" spc="-1">
                <a:solidFill>
                  <a:schemeClr val="dk1"/>
                </a:solidFill>
                <a:latin typeface="Arial"/>
                <a:ea typeface="Arial"/>
              </a:rPr>
              <a:t>-202</a:t>
            </a:r>
            <a:r>
              <a:rPr lang="it-IT" sz="2800" b="0" strike="noStrike" spc="-1">
                <a:solidFill>
                  <a:schemeClr val="dk1"/>
                </a:solidFill>
                <a:latin typeface="Arial"/>
                <a:ea typeface="Arial"/>
              </a:rPr>
              <a:t>4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/>
          </p:nvPr>
        </p:nvSpPr>
        <p:spPr>
          <a:xfrm>
            <a:off x="275760" y="1152360"/>
            <a:ext cx="8520120" cy="341604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/>
          </a:bodyPr>
          <a:lstStyle/>
          <a:p>
            <a:pPr indent="0">
              <a:lnSpc>
                <a:spcPct val="115000"/>
              </a:lnSpc>
              <a:buNone/>
              <a:tabLst>
                <a:tab pos="0" algn="l"/>
              </a:tabLst>
            </a:pPr>
            <a:r>
              <a:rPr lang="it-IT" sz="1800" b="0" strike="noStrike" spc="-1" dirty="0">
                <a:solidFill>
                  <a:schemeClr val="dk2"/>
                </a:solidFill>
                <a:latin typeface="Arial"/>
                <a:ea typeface="Arial"/>
              </a:rPr>
              <a:t>21</a:t>
            </a:r>
            <a:r>
              <a:rPr lang="it" sz="1800" b="0" strike="noStrike" spc="-1" dirty="0">
                <a:solidFill>
                  <a:schemeClr val="dk2"/>
                </a:solidFill>
                <a:latin typeface="Arial"/>
                <a:ea typeface="Arial"/>
              </a:rPr>
              <a:t> scuole (Sapienza / INFN-Roma1 / INFN-Roma2)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buNone/>
              <a:tabLst>
                <a:tab pos="0" algn="l"/>
              </a:tabLst>
            </a:pPr>
            <a:r>
              <a:rPr lang="it" sz="1800" b="0" strike="noStrike" spc="-1" dirty="0">
                <a:solidFill>
                  <a:schemeClr val="dk2"/>
                </a:solidFill>
                <a:latin typeface="Arial"/>
                <a:ea typeface="Arial"/>
              </a:rPr>
              <a:t>               * 20 Lazio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buNone/>
              <a:tabLst>
                <a:tab pos="0" algn="l"/>
              </a:tabLst>
            </a:pPr>
            <a:r>
              <a:rPr lang="it" sz="1800" b="0" strike="noStrike" spc="-1" dirty="0">
                <a:solidFill>
                  <a:schemeClr val="dk2"/>
                </a:solidFill>
                <a:latin typeface="Arial"/>
                <a:ea typeface="Arial"/>
              </a:rPr>
              <a:t>               * 1 Molise 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buNone/>
              <a:tabLst>
                <a:tab pos="0" algn="l"/>
              </a:tabLst>
            </a:pPr>
            <a:r>
              <a:rPr lang="it" sz="1400" b="0" strike="noStrike" spc="-1" dirty="0">
                <a:solidFill>
                  <a:schemeClr val="dk2"/>
                </a:solidFill>
                <a:latin typeface="Arial"/>
                <a:ea typeface="Arial"/>
              </a:rPr>
              <a:t>	(~250 studenti, ~25 docenti)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buNone/>
              <a:tabLst>
                <a:tab pos="0" algn="l"/>
              </a:tabLst>
            </a:pPr>
            <a:r>
              <a:rPr lang="it" sz="1800" b="0" strike="noStrike" spc="-1" dirty="0">
                <a:solidFill>
                  <a:schemeClr val="dk2"/>
                </a:solidFill>
                <a:latin typeface="Arial"/>
                <a:ea typeface="Arial"/>
              </a:rPr>
              <a:t>22 tutor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buNone/>
              <a:tabLst>
                <a:tab pos="0" algn="l"/>
              </a:tabLst>
            </a:pPr>
            <a:r>
              <a:rPr lang="it-IT" sz="1800" b="0" strike="noStrike" spc="-1" dirty="0">
                <a:solidFill>
                  <a:schemeClr val="dk2"/>
                </a:solidFill>
                <a:latin typeface="Arial"/>
                <a:ea typeface="Arial"/>
              </a:rPr>
              <a:t>6 </a:t>
            </a:r>
            <a:r>
              <a:rPr lang="it" sz="1800" b="0" strike="noStrike" spc="-1" dirty="0">
                <a:solidFill>
                  <a:schemeClr val="dk2"/>
                </a:solidFill>
                <a:latin typeface="Arial"/>
                <a:ea typeface="Arial"/>
              </a:rPr>
              <a:t>borsisti</a:t>
            </a:r>
            <a:r>
              <a:rPr lang="it-IT" sz="1800" b="0" strike="noStrike" spc="-1" dirty="0">
                <a:solidFill>
                  <a:schemeClr val="dk2"/>
                </a:solidFill>
                <a:latin typeface="Arial"/>
                <a:ea typeface="Arial"/>
              </a:rPr>
              <a:t>, condivisi anche con Musei Scientifici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buNone/>
              <a:tabLst>
                <a:tab pos="0" algn="l"/>
              </a:tabLst>
            </a:pPr>
            <a:r>
              <a:rPr lang="it" sz="1800" b="0" strike="noStrike" spc="-1" dirty="0">
                <a:solidFill>
                  <a:schemeClr val="dk2"/>
                </a:solidFill>
                <a:latin typeface="Arial"/>
                <a:ea typeface="Arial"/>
              </a:rPr>
              <a:t>Le scuole: licei (scientifici, classici, scienze umane, …) e istituti tecnici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199"/>
              </a:spcBef>
              <a:spcAft>
                <a:spcPts val="601"/>
              </a:spcAft>
              <a:buNone/>
              <a:tabLst>
                <a:tab pos="0" algn="l"/>
              </a:tabLst>
            </a:pPr>
            <a:r>
              <a:rPr lang="it" sz="1800" strike="noStrike" spc="-1" dirty="0">
                <a:solidFill>
                  <a:schemeClr val="dk2"/>
                </a:solidFill>
                <a:latin typeface="Arial"/>
                <a:ea typeface="Arial"/>
              </a:rPr>
              <a:t>Roma, Civitavecchia</a:t>
            </a:r>
            <a:r>
              <a:rPr lang="it-IT" sz="1800" strike="noStrike" spc="-1" dirty="0">
                <a:solidFill>
                  <a:schemeClr val="dk2"/>
                </a:solidFill>
                <a:latin typeface="Arial"/>
                <a:ea typeface="Arial"/>
              </a:rPr>
              <a:t>, </a:t>
            </a:r>
            <a:r>
              <a:rPr lang="it" sz="1800" strike="noStrike" spc="-1" dirty="0">
                <a:solidFill>
                  <a:schemeClr val="dk2"/>
                </a:solidFill>
                <a:latin typeface="Arial"/>
                <a:ea typeface="Arial"/>
              </a:rPr>
              <a:t>Bracciano,</a:t>
            </a:r>
            <a:r>
              <a:rPr lang="it-IT" sz="1800" strike="noStrike" spc="-1" dirty="0">
                <a:solidFill>
                  <a:schemeClr val="dk2"/>
                </a:solidFill>
                <a:latin typeface="Arial"/>
                <a:ea typeface="Arial"/>
              </a:rPr>
              <a:t> Rieti, Frosinone, Ceccano, Bojano (CB)</a:t>
            </a:r>
            <a:endParaRPr lang="en-US" sz="1800" strike="noStrike" spc="-1" dirty="0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199"/>
              </a:spcBef>
              <a:spcAft>
                <a:spcPts val="601"/>
              </a:spcAft>
              <a:buNone/>
              <a:tabLst>
                <a:tab pos="0" algn="l"/>
              </a:tabLst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199"/>
              </a:spcBef>
              <a:spcAft>
                <a:spcPts val="601"/>
              </a:spcAft>
              <a:buNone/>
              <a:tabLst>
                <a:tab pos="0" algn="l"/>
              </a:tabLst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199"/>
              </a:spcBef>
              <a:spcAft>
                <a:spcPts val="601"/>
              </a:spcAft>
              <a:buNone/>
              <a:tabLst>
                <a:tab pos="0" algn="l"/>
              </a:tabLst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CasellaDiTesto 2"/>
          <p:cNvSpPr/>
          <p:nvPr/>
        </p:nvSpPr>
        <p:spPr>
          <a:xfrm>
            <a:off x="1931760" y="4451400"/>
            <a:ext cx="4697640" cy="516960"/>
          </a:xfrm>
          <a:prstGeom prst="rect">
            <a:avLst/>
          </a:prstGeom>
          <a:noFill/>
          <a:ln w="1905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it-IT" sz="2800" b="0" strike="noStrike" spc="-1">
                <a:solidFill>
                  <a:srgbClr val="FF0000"/>
                </a:solidFill>
                <a:latin typeface="Arial"/>
                <a:ea typeface="Arial"/>
              </a:rPr>
              <a:t>GRAZIE a tutti i partecipanti!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311760" y="26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 fontScale="91000"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" sz="2800" b="0" strike="noStrike" spc="-1">
                <a:solidFill>
                  <a:schemeClr val="dk1"/>
                </a:solidFill>
                <a:latin typeface="Arial"/>
                <a:ea typeface="Arial"/>
              </a:rPr>
              <a:t>Le presentazioni in questa sessione: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395654" y="949568"/>
            <a:ext cx="8361484" cy="4079631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 fontScale="86000" lnSpcReduction="20000"/>
          </a:bodyPr>
          <a:lstStyle/>
          <a:p>
            <a:pPr marL="381600" indent="-286200">
              <a:spcBef>
                <a:spcPts val="1417"/>
              </a:spcBef>
              <a:buClr>
                <a:srgbClr val="595959"/>
              </a:buClr>
              <a:buFont typeface="Arial"/>
              <a:buChar char="●"/>
            </a:pPr>
            <a:r>
              <a:rPr lang="it-IT" sz="1800" b="1" strike="noStrike" spc="-1" dirty="0">
                <a:solidFill>
                  <a:schemeClr val="dk2"/>
                </a:solidFill>
                <a:latin typeface="Arial"/>
                <a:ea typeface="Arial"/>
              </a:rPr>
              <a:t>"Dante “scienziato”?", Scuola: Liceo Dante, Roma</a:t>
            </a:r>
            <a:r>
              <a:rPr lang="it-IT" sz="1800" b="0" strike="noStrike" spc="-1" dirty="0">
                <a:solidFill>
                  <a:schemeClr val="dk2"/>
                </a:solidFill>
                <a:latin typeface="Arial"/>
                <a:ea typeface="Arial"/>
              </a:rPr>
              <a:t> 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763560" lvl="1" indent="-264960">
              <a:spcBef>
                <a:spcPts val="1134"/>
              </a:spcBef>
              <a:buClr>
                <a:srgbClr val="595959"/>
              </a:buClr>
              <a:buFont typeface="Arial"/>
              <a:buChar char="○"/>
            </a:pPr>
            <a:r>
              <a:rPr lang="it-IT" sz="1500" b="0" strike="noStrike" spc="-1" dirty="0">
                <a:solidFill>
                  <a:schemeClr val="dk2"/>
                </a:solidFill>
                <a:latin typeface="Arial"/>
                <a:ea typeface="Arial"/>
              </a:rPr>
              <a:t>Noi, studentesse e studenti del Liceo Classico Dante Alighieri di Roma, in questa presentazione vogliamo mostrare il legame tra materie umanistiche e scienza moderna. In particolare, reciteremo e commenteremo alcuni versi Danteschi che fanno riferimento ad aspetti scientifici e che evidenziano la modernità della visione dantesca.</a:t>
            </a:r>
            <a:endParaRPr lang="en-US" sz="1500" b="0" strike="noStrike" spc="-1" dirty="0">
              <a:solidFill>
                <a:srgbClr val="000000"/>
              </a:solidFill>
              <a:latin typeface="Arial"/>
            </a:endParaRPr>
          </a:p>
          <a:p>
            <a:pPr marL="381600" indent="-286200">
              <a:spcBef>
                <a:spcPts val="1417"/>
              </a:spcBef>
              <a:buClr>
                <a:srgbClr val="595959"/>
              </a:buClr>
              <a:buFont typeface="Arial"/>
              <a:buChar char="●"/>
            </a:pPr>
            <a:r>
              <a:rPr lang="it-IT" sz="1800" b="1" strike="noStrike" spc="-1" dirty="0">
                <a:solidFill>
                  <a:schemeClr val="dk2"/>
                </a:solidFill>
                <a:latin typeface="Arial"/>
                <a:ea typeface="Arial"/>
              </a:rPr>
              <a:t>"Un fulmine in provetta: la scala di Cross", Scuola: IISS Lombardo Radice Bojano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763560" lvl="1" indent="-264960">
              <a:spcBef>
                <a:spcPts val="1134"/>
              </a:spcBef>
              <a:buClr>
                <a:srgbClr val="595959"/>
              </a:buClr>
              <a:buFont typeface="Arial"/>
              <a:buChar char="○"/>
            </a:pPr>
            <a:r>
              <a:rPr lang="it-IT" sz="1800" b="0" strike="noStrike" spc="-1" dirty="0">
                <a:solidFill>
                  <a:schemeClr val="dk2"/>
                </a:solidFill>
                <a:latin typeface="Arial"/>
                <a:ea typeface="Arial"/>
              </a:rPr>
              <a:t>La scala di Cross, ideata dal fisico statunitense Cross agli inizi del XX secolo, consente di studiare la conducibilità elettrica dei gas in funzione della pressione.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763560" lvl="1" indent="-264960">
              <a:spcBef>
                <a:spcPts val="1134"/>
              </a:spcBef>
              <a:buClr>
                <a:srgbClr val="595959"/>
              </a:buClr>
              <a:buFont typeface="Arial"/>
              <a:buChar char="○"/>
            </a:pPr>
            <a:r>
              <a:rPr lang="it-IT" sz="1800" b="0" strike="noStrike" spc="-1" dirty="0">
                <a:solidFill>
                  <a:schemeClr val="dk2"/>
                </a:solidFill>
                <a:latin typeface="Arial"/>
                <a:ea typeface="Arial"/>
              </a:rPr>
              <a:t>Lo strumento è costituito da sei tubi, posizionati verticalmente su un telaio di alluminio, contenenti lo stesso gas a pressioni diverse. Quando i tubi sono sottoposti a una data differenza di potenziale, il cui valore si può stimare grazie alla legge di </a:t>
            </a:r>
            <a:r>
              <a:rPr lang="it-IT" sz="1800" b="0" strike="noStrike" spc="-1" dirty="0" err="1">
                <a:solidFill>
                  <a:schemeClr val="dk2"/>
                </a:solidFill>
                <a:latin typeface="Arial"/>
                <a:ea typeface="Arial"/>
              </a:rPr>
              <a:t>Paschen</a:t>
            </a:r>
            <a:r>
              <a:rPr lang="it-IT" sz="1800" b="0" strike="noStrike" spc="-1" dirty="0">
                <a:solidFill>
                  <a:schemeClr val="dk2"/>
                </a:solidFill>
                <a:latin typeface="Arial"/>
                <a:ea typeface="Arial"/>
              </a:rPr>
              <a:t>, il gas in essi contenuto si ionizza dando luogo a fenomeni luminosi diversi e dipendenti dalla pressione interna del gas. In particolare, per pressioni dell’ordine di 40 mmHg, si osserva un tipo di scarica detta “filamentosa rosa”, simile a quella che si produce nel caso di un fulmine.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763560" lvl="1" indent="-264960">
              <a:spcBef>
                <a:spcPts val="1134"/>
              </a:spcBef>
              <a:buClr>
                <a:srgbClr val="595959"/>
              </a:buClr>
              <a:buFont typeface="Arial"/>
              <a:buChar char="○"/>
            </a:pPr>
            <a:r>
              <a:rPr lang="it-IT" sz="1800" b="0" strike="noStrike" spc="-1" dirty="0">
                <a:solidFill>
                  <a:schemeClr val="dk2"/>
                </a:solidFill>
                <a:latin typeface="Arial"/>
                <a:ea typeface="Arial"/>
              </a:rPr>
              <a:t>Abbiamo approfondito la fisica alla base del funzionamento di questo strumento, analizzandone le caratteristiche costruttive e pianificando di testarne il funzionamento il prima possibile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355</Words>
  <Application>Microsoft Macintosh PowerPoint</Application>
  <PresentationFormat>Presentazione su schermo (16:9)</PresentationFormat>
  <Paragraphs>23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Arial</vt:lpstr>
      <vt:lpstr>Symbol</vt:lpstr>
      <vt:lpstr>Times New Roman</vt:lpstr>
      <vt:lpstr>Wingdings</vt:lpstr>
      <vt:lpstr>Simple Light</vt:lpstr>
      <vt:lpstr>Simple Light</vt:lpstr>
      <vt:lpstr>Lab2Go 2023/2024 riassunto delle attività</vt:lpstr>
      <vt:lpstr>Lab2Go Fisica Roma 2023-2024</vt:lpstr>
      <vt:lpstr>Le presentazioni in questa sessione: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Lab2Go 2021/2022 riassunto delle attività</dc:title>
  <dc:subject/>
  <dc:creator/>
  <dc:description/>
  <cp:lastModifiedBy>Giulia De Bonis</cp:lastModifiedBy>
  <cp:revision>5</cp:revision>
  <dcterms:modified xsi:type="dcterms:W3CDTF">2024-05-09T17:32:26Z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4</vt:i4>
  </property>
  <property fmtid="{D5CDD505-2E9C-101B-9397-08002B2CF9AE}" pid="3" name="PresentationFormat">
    <vt:lpwstr>On-screen Show (16:9)</vt:lpwstr>
  </property>
  <property fmtid="{D5CDD505-2E9C-101B-9397-08002B2CF9AE}" pid="4" name="Slides">
    <vt:i4>4</vt:i4>
  </property>
</Properties>
</file>