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6" r:id="rId3"/>
    <p:sldMasterId id="2147483698" r:id="rId4"/>
    <p:sldMasterId id="2147483710" r:id="rId5"/>
  </p:sldMasterIdLst>
  <p:notesMasterIdLst>
    <p:notesMasterId r:id="rId13"/>
  </p:notesMasterIdLst>
  <p:sldIdLst>
    <p:sldId id="256" r:id="rId6"/>
    <p:sldId id="313" r:id="rId7"/>
    <p:sldId id="314" r:id="rId8"/>
    <p:sldId id="315" r:id="rId9"/>
    <p:sldId id="316" r:id="rId10"/>
    <p:sldId id="271" r:id="rId11"/>
    <p:sldId id="31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22334"/>
    <a:srgbClr val="4C8BBC"/>
    <a:srgbClr val="4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4" autoAdjust="0"/>
    <p:restoredTop sz="91176" autoAdjust="0"/>
  </p:normalViewPr>
  <p:slideViewPr>
    <p:cSldViewPr snapToGrid="0" snapToObjects="1">
      <p:cViewPr varScale="1">
        <p:scale>
          <a:sx n="85" d="100"/>
          <a:sy n="85" d="100"/>
        </p:scale>
        <p:origin x="173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AD9C6-0225-CD43-A8B7-69A605A4883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7F89C-FB2F-A242-94E6-5AA3CAC00BF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5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7" name="Google Shape;337;p4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Efficienze: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Totale:  47%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Geo: 120%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Nat: 6%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Biologia: 65%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Biotecnologie: 90%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Amb: 29%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:notes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7" name="Google Shape;387;p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Efficienze: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Totale:  47%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Geo: 120%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Nat: 6%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Biologia: 65%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Biotecnologie: 90%</a:t>
            </a:r>
            <a:endParaRPr/>
          </a:p>
          <a:p>
            <a:pPr marL="285840" lvl="0" indent="-2851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-"/>
            </a:pPr>
            <a:r>
              <a:rPr lang="it-IT" sz="2000" b="0" strike="noStrike">
                <a:latin typeface="Arial"/>
                <a:ea typeface="Arial"/>
                <a:cs typeface="Arial"/>
                <a:sym typeface="Arial"/>
              </a:rPr>
              <a:t>Amb: 29%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:notes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44EB-DAD3-4D3E-916F-816C73501522}" type="slidenum">
              <a:rPr kumimoji="0" lang="it-IT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Google Shape;28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16858" y="651273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360334"/>
            <a:ext cx="4840941" cy="365125"/>
          </a:xfrm>
        </p:spPr>
        <p:txBody>
          <a:bodyPr/>
          <a:lstStyle/>
          <a:p>
            <a:r>
              <a:rPr lang="en-US" dirty="0"/>
              <a:t>www.roma1.infn.it/LAB2GO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752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0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ubTitle" idx="1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lvl="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0650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2304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2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2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433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3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64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4"/>
          <p:cNvSpPr txBox="1">
            <a:spLocks noGrp="1"/>
          </p:cNvSpPr>
          <p:nvPr>
            <p:ph type="subTitle" idx="1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lvl="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837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5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5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5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5"/>
          <p:cNvSpPr txBox="1">
            <a:spLocks noGrp="1"/>
          </p:cNvSpPr>
          <p:nvPr>
            <p:ph type="body" idx="3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83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www.roma1.infn.it/LAB2GO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6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6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36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body" idx="3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632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7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7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7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7"/>
          <p:cNvSpPr txBox="1">
            <a:spLocks noGrp="1"/>
          </p:cNvSpPr>
          <p:nvPr>
            <p:ph type="body" idx="3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28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8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8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38"/>
          <p:cNvSpPr txBox="1">
            <a:spLocks noGrp="1"/>
          </p:cNvSpPr>
          <p:nvPr>
            <p:ph type="body" idx="2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960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9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9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9"/>
          <p:cNvSpPr txBox="1">
            <a:spLocks noGrp="1"/>
          </p:cNvSpPr>
          <p:nvPr>
            <p:ph type="body" idx="3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9"/>
          <p:cNvSpPr txBox="1">
            <a:spLocks noGrp="1"/>
          </p:cNvSpPr>
          <p:nvPr>
            <p:ph type="body" idx="4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702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0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body" idx="2"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body" idx="3"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 txBox="1">
            <a:spLocks noGrp="1"/>
          </p:cNvSpPr>
          <p:nvPr>
            <p:ph type="body" idx="4"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40"/>
          <p:cNvSpPr txBox="1">
            <a:spLocks noGrp="1"/>
          </p:cNvSpPr>
          <p:nvPr>
            <p:ph type="body" idx="5"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40"/>
          <p:cNvSpPr txBox="1">
            <a:spLocks noGrp="1"/>
          </p:cNvSpPr>
          <p:nvPr>
            <p:ph type="body" idx="6"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59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 txBox="1">
            <a:spLocks noGrp="1"/>
          </p:cNvSpPr>
          <p:nvPr>
            <p:ph type="title"/>
          </p:nvPr>
        </p:nvSpPr>
        <p:spPr>
          <a:xfrm>
            <a:off x="1116015" y="409579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4"/>
          <p:cNvSpPr txBox="1">
            <a:spLocks noGrp="1"/>
          </p:cNvSpPr>
          <p:nvPr>
            <p:ph type="body" idx="1"/>
          </p:nvPr>
        </p:nvSpPr>
        <p:spPr>
          <a:xfrm>
            <a:off x="1116015" y="1752600"/>
            <a:ext cx="755967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ftr" idx="11"/>
          </p:nvPr>
        </p:nvSpPr>
        <p:spPr>
          <a:xfrm>
            <a:off x="3219450" y="62484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320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375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27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1pPr>
            <a:lvl2pPr lvl="1" algn="ctr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/>
            </a:lvl2pPr>
            <a:lvl3pPr lvl="2" algn="ctr"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  <a:defRPr sz="1013"/>
            </a:lvl3pPr>
            <a:lvl4pPr lvl="3" algn="ctr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/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/>
            </a:lvl5pPr>
            <a:lvl6pPr lvl="5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1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465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Intestazione sezion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2"/>
          <p:cNvSpPr txBox="1"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75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2"/>
          <p:cNvSpPr txBox="1"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/>
            </a:lvl2pPr>
            <a:lvl3pPr marL="1371600" lvl="2" indent="-228600" algn="l"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  <a:defRPr sz="1013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2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352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>
            <a:spLocks noGrp="1"/>
          </p:cNvSpPr>
          <p:nvPr>
            <p:ph type="title"/>
          </p:nvPr>
        </p:nvSpPr>
        <p:spPr>
          <a:xfrm>
            <a:off x="1116015" y="409579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3"/>
          <p:cNvSpPr txBox="1">
            <a:spLocks noGrp="1"/>
          </p:cNvSpPr>
          <p:nvPr>
            <p:ph type="body" idx="1"/>
          </p:nvPr>
        </p:nvSpPr>
        <p:spPr>
          <a:xfrm>
            <a:off x="1116015" y="1752600"/>
            <a:ext cx="3703637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body" idx="2"/>
          </p:nvPr>
        </p:nvSpPr>
        <p:spPr>
          <a:xfrm>
            <a:off x="4972050" y="1752600"/>
            <a:ext cx="3703638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444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4"/>
          <p:cNvSpPr txBox="1"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4"/>
          <p:cNvSpPr txBox="1"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None/>
              <a:defRPr sz="1350" b="1"/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1"/>
            </a:lvl2pPr>
            <a:lvl3pPr marL="1371600" lvl="2" indent="-228600" algn="l"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  <a:defRPr sz="1013" b="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/>
            </a:lvl5pPr>
            <a:lvl6pPr marL="2743200" lvl="5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91" name="Google Shape;191;p44"/>
          <p:cNvSpPr txBox="1">
            <a:spLocks noGrp="1"/>
          </p:cNvSpPr>
          <p:nvPr>
            <p:ph type="body" idx="2"/>
          </p:nvPr>
        </p:nvSpPr>
        <p:spPr>
          <a:xfrm>
            <a:off x="630239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None/>
              <a:defRPr sz="1350" b="1"/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1"/>
            </a:lvl2pPr>
            <a:lvl3pPr marL="1371600" lvl="2" indent="-228600" algn="l"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  <a:defRPr sz="1013" b="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/>
            </a:lvl5pPr>
            <a:lvl6pPr marL="2743200" lvl="5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93" name="Google Shape;193;p4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44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4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70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360334"/>
            <a:ext cx="4840941" cy="365125"/>
          </a:xfrm>
        </p:spPr>
        <p:txBody>
          <a:bodyPr/>
          <a:lstStyle/>
          <a:p>
            <a:r>
              <a:rPr lang="en-US" dirty="0"/>
              <a:t>www.roma1.infn.it/LAB2GO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5"/>
          <p:cNvSpPr txBox="1">
            <a:spLocks noGrp="1"/>
          </p:cNvSpPr>
          <p:nvPr>
            <p:ph type="title"/>
          </p:nvPr>
        </p:nvSpPr>
        <p:spPr>
          <a:xfrm>
            <a:off x="1116015" y="409579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5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5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088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6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6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014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7"/>
          <p:cNvSpPr txBox="1"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7"/>
          <p:cNvSpPr txBox="1">
            <a:spLocks noGrp="1"/>
          </p:cNvSpPr>
          <p:nvPr>
            <p:ph type="body" idx="1"/>
          </p:nvPr>
        </p:nvSpPr>
        <p:spPr>
          <a:xfrm>
            <a:off x="3887788" y="987429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1pPr>
            <a:lvl2pPr marL="914400" lvl="1" indent="-328612" algn="l">
              <a:spcBef>
                <a:spcPts val="315"/>
              </a:spcBef>
              <a:spcAft>
                <a:spcPts val="0"/>
              </a:spcAft>
              <a:buClr>
                <a:srgbClr val="000000"/>
              </a:buClr>
              <a:buSzPts val="1575"/>
              <a:buFont typeface="Arial"/>
              <a:buChar char="–"/>
              <a:defRPr sz="1575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defRPr sz="1350"/>
            </a:lvl3pPr>
            <a:lvl4pPr marL="1828800" lvl="3" indent="-300037" algn="l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–"/>
              <a:defRPr sz="1125"/>
            </a:lvl4pPr>
            <a:lvl5pPr marL="2286000" lvl="4" indent="-300037" algn="l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»"/>
              <a:defRPr sz="1125"/>
            </a:lvl5pPr>
            <a:lvl6pPr marL="2743200" lvl="5" indent="-300037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6pPr>
            <a:lvl7pPr marL="3200400" lvl="6" indent="-300037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7pPr>
            <a:lvl8pPr marL="3657600" lvl="7" indent="-300037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8pPr>
            <a:lvl9pPr marL="4114800" lvl="8" indent="-300037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9pPr>
          </a:lstStyle>
          <a:p>
            <a:endParaRPr/>
          </a:p>
        </p:txBody>
      </p:sp>
      <p:sp>
        <p:nvSpPr>
          <p:cNvPr id="206" name="Google Shape;206;p47"/>
          <p:cNvSpPr txBox="1">
            <a:spLocks noGrp="1"/>
          </p:cNvSpPr>
          <p:nvPr>
            <p:ph type="body" idx="2"/>
          </p:nvPr>
        </p:nvSpPr>
        <p:spPr>
          <a:xfrm>
            <a:off x="630240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28600" algn="l">
              <a:spcBef>
                <a:spcPts val="158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  <a:defRPr sz="788"/>
            </a:lvl2pPr>
            <a:lvl3pPr marL="1371600" lvl="2" indent="-228600" algn="l">
              <a:spcBef>
                <a:spcPts val="135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/>
            </a:lvl3pPr>
            <a:lvl4pPr marL="1828800" lvl="3" indent="-228600" algn="l">
              <a:spcBef>
                <a:spcPts val="113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/>
            </a:lvl4pPr>
            <a:lvl5pPr marL="2286000" lvl="4" indent="-228600" algn="l">
              <a:spcBef>
                <a:spcPts val="113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/>
            </a:lvl5pPr>
            <a:lvl6pPr marL="2743200" lvl="5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6pPr>
            <a:lvl7pPr marL="3200400" lvl="6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7pPr>
            <a:lvl8pPr marL="3657600" lvl="7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8pPr>
            <a:lvl9pPr marL="4114800" lvl="8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9pPr>
          </a:lstStyle>
          <a:p>
            <a:endParaRPr/>
          </a:p>
        </p:txBody>
      </p:sp>
      <p:sp>
        <p:nvSpPr>
          <p:cNvPr id="207" name="Google Shape;207;p47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7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271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8"/>
          <p:cNvSpPr txBox="1"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8"/>
          <p:cNvSpPr>
            <a:spLocks noGrp="1"/>
          </p:cNvSpPr>
          <p:nvPr>
            <p:ph type="pic" idx="2"/>
          </p:nvPr>
        </p:nvSpPr>
        <p:spPr>
          <a:xfrm>
            <a:off x="3887788" y="987429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48"/>
          <p:cNvSpPr txBox="1">
            <a:spLocks noGrp="1"/>
          </p:cNvSpPr>
          <p:nvPr>
            <p:ph type="body" idx="1"/>
          </p:nvPr>
        </p:nvSpPr>
        <p:spPr>
          <a:xfrm>
            <a:off x="630240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28600" algn="l">
              <a:spcBef>
                <a:spcPts val="158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  <a:defRPr sz="788"/>
            </a:lvl2pPr>
            <a:lvl3pPr marL="1371600" lvl="2" indent="-228600" algn="l">
              <a:spcBef>
                <a:spcPts val="135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/>
            </a:lvl3pPr>
            <a:lvl4pPr marL="1828800" lvl="3" indent="-228600" algn="l">
              <a:spcBef>
                <a:spcPts val="113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/>
            </a:lvl4pPr>
            <a:lvl5pPr marL="2286000" lvl="4" indent="-228600" algn="l">
              <a:spcBef>
                <a:spcPts val="113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/>
            </a:lvl5pPr>
            <a:lvl6pPr marL="2743200" lvl="5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6pPr>
            <a:lvl7pPr marL="3200400" lvl="6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7pPr>
            <a:lvl8pPr marL="3657600" lvl="7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8pPr>
            <a:lvl9pPr marL="4114800" lvl="8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9pPr>
          </a:lstStyle>
          <a:p>
            <a:endParaRPr/>
          </a:p>
        </p:txBody>
      </p:sp>
      <p:sp>
        <p:nvSpPr>
          <p:cNvPr id="213" name="Google Shape;213;p48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8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8971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9"/>
          <p:cNvSpPr txBox="1">
            <a:spLocks noGrp="1"/>
          </p:cNvSpPr>
          <p:nvPr>
            <p:ph type="title"/>
          </p:nvPr>
        </p:nvSpPr>
        <p:spPr>
          <a:xfrm>
            <a:off x="1116015" y="409579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9"/>
          <p:cNvSpPr txBox="1">
            <a:spLocks noGrp="1"/>
          </p:cNvSpPr>
          <p:nvPr>
            <p:ph type="body" idx="1"/>
          </p:nvPr>
        </p:nvSpPr>
        <p:spPr>
          <a:xfrm rot="5400000">
            <a:off x="2838452" y="30163"/>
            <a:ext cx="4114800" cy="755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49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9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2965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1_Titolo e testo verticale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0"/>
          <p:cNvSpPr txBox="1">
            <a:spLocks noGrp="1"/>
          </p:cNvSpPr>
          <p:nvPr>
            <p:ph type="title"/>
          </p:nvPr>
        </p:nvSpPr>
        <p:spPr>
          <a:xfrm rot="5400000">
            <a:off x="5002215" y="2193929"/>
            <a:ext cx="5457825" cy="188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0"/>
          <p:cNvSpPr txBox="1">
            <a:spLocks noGrp="1"/>
          </p:cNvSpPr>
          <p:nvPr>
            <p:ph type="body" idx="1"/>
          </p:nvPr>
        </p:nvSpPr>
        <p:spPr>
          <a:xfrm rot="5400000">
            <a:off x="1146177" y="379417"/>
            <a:ext cx="5457825" cy="551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50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0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5625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053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2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52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9885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3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53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53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440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4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0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360334"/>
            <a:ext cx="4840941" cy="365125"/>
          </a:xfrm>
        </p:spPr>
        <p:txBody>
          <a:bodyPr/>
          <a:lstStyle/>
          <a:p>
            <a:r>
              <a:rPr lang="en-US" dirty="0"/>
              <a:t>www.roma1.infn.it/LAB2GO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5"/>
          <p:cNvSpPr txBox="1">
            <a:spLocks noGrp="1"/>
          </p:cNvSpPr>
          <p:nvPr>
            <p:ph type="subTitle" idx="1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lvl="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11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6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6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56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56"/>
          <p:cNvSpPr txBox="1">
            <a:spLocks noGrp="1"/>
          </p:cNvSpPr>
          <p:nvPr>
            <p:ph type="body" idx="3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676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7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7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57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57"/>
          <p:cNvSpPr txBox="1">
            <a:spLocks noGrp="1"/>
          </p:cNvSpPr>
          <p:nvPr>
            <p:ph type="body" idx="3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4330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8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8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58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58"/>
          <p:cNvSpPr txBox="1">
            <a:spLocks noGrp="1"/>
          </p:cNvSpPr>
          <p:nvPr>
            <p:ph type="body" idx="3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687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9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body" idx="2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6499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0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60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60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60"/>
          <p:cNvSpPr txBox="1">
            <a:spLocks noGrp="1"/>
          </p:cNvSpPr>
          <p:nvPr>
            <p:ph type="body" idx="3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0"/>
          <p:cNvSpPr txBox="1">
            <a:spLocks noGrp="1"/>
          </p:cNvSpPr>
          <p:nvPr>
            <p:ph type="body" idx="4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097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1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61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61"/>
          <p:cNvSpPr txBox="1">
            <a:spLocks noGrp="1"/>
          </p:cNvSpPr>
          <p:nvPr>
            <p:ph type="body" idx="2"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61"/>
          <p:cNvSpPr txBox="1">
            <a:spLocks noGrp="1"/>
          </p:cNvSpPr>
          <p:nvPr>
            <p:ph type="body" idx="3"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61"/>
          <p:cNvSpPr txBox="1">
            <a:spLocks noGrp="1"/>
          </p:cNvSpPr>
          <p:nvPr>
            <p:ph type="body" idx="4"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61"/>
          <p:cNvSpPr txBox="1">
            <a:spLocks noGrp="1"/>
          </p:cNvSpPr>
          <p:nvPr>
            <p:ph type="body" idx="5"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61"/>
          <p:cNvSpPr txBox="1">
            <a:spLocks noGrp="1"/>
          </p:cNvSpPr>
          <p:nvPr>
            <p:ph type="body" idx="6"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302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873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893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23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333" y="107576"/>
            <a:ext cx="6771218" cy="13369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9015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55516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714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4223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245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973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995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250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3713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19450" y="6248400"/>
            <a:ext cx="33528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Facoltà di Scienze Matematiche, Fisiche e Naturali                            PROGETTO PONTE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ED13B1-B517-488C-B767-568E3566B91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382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2" y="107576"/>
            <a:ext cx="6898217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Facoltà di Scienze Matematiche, Fisiche e Naturali                            PROGETTO PONTE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58A3-03A7-474D-8218-3ACE35FD61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220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360334"/>
            <a:ext cx="4840941" cy="365125"/>
          </a:xfrm>
        </p:spPr>
        <p:txBody>
          <a:bodyPr/>
          <a:lstStyle/>
          <a:p>
            <a:r>
              <a:rPr lang="en-US" dirty="0"/>
              <a:t>www.roma1.infn.it/LAB2GO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360334"/>
            <a:ext cx="4840941" cy="365125"/>
          </a:xfrm>
        </p:spPr>
        <p:txBody>
          <a:bodyPr/>
          <a:lstStyle/>
          <a:p>
            <a:r>
              <a:rPr lang="en-US" dirty="0"/>
              <a:t>www.roma1.infn.it/LAB2GO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3221" y="107576"/>
            <a:ext cx="6658329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632709D-2A90-2E42-8DF7-8EDCAF329FA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36033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www.roma1.infn.it/LAB2GO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65154F5-7844-4E4C-BB9C-EC7D38D9069D}" type="slidenum">
              <a:rPr lang="en-US" smtClean="0"/>
              <a:t>‹N›</a:t>
            </a:fld>
            <a:endParaRPr lang="en-US"/>
          </a:p>
        </p:txBody>
      </p:sp>
      <p:pic>
        <p:nvPicPr>
          <p:cNvPr id="8" name="Picture 7" descr="LogoLab2GO.png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8222"/>
            <a:ext cx="1381114" cy="13123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0" y="6095880"/>
            <a:ext cx="9143550" cy="761400"/>
            <a:chOff x="0" y="6095880"/>
            <a:chExt cx="12191400" cy="761400"/>
          </a:xfrm>
        </p:grpSpPr>
        <p:sp>
          <p:nvSpPr>
            <p:cNvPr id="107" name="Google Shape;107;p11"/>
            <p:cNvSpPr/>
            <p:nvPr/>
          </p:nvSpPr>
          <p:spPr>
            <a:xfrm>
              <a:off x="0" y="6324480"/>
              <a:ext cx="12191400" cy="53280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1625760" y="6095880"/>
              <a:ext cx="10565640" cy="76140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11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1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88607" algn="l" rtl="0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rgbClr val="000000"/>
              </a:buClr>
              <a:buSzPts val="945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451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3"/>
          <p:cNvGrpSpPr/>
          <p:nvPr/>
        </p:nvGrpSpPr>
        <p:grpSpPr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61" name="Google Shape;161;p13"/>
            <p:cNvSpPr/>
            <p:nvPr/>
          </p:nvSpPr>
          <p:spPr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/>
          </p:nvPr>
        </p:nvSpPr>
        <p:spPr>
          <a:xfrm>
            <a:off x="1116015" y="409579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body" idx="1"/>
          </p:nvPr>
        </p:nvSpPr>
        <p:spPr>
          <a:xfrm>
            <a:off x="1116015" y="1752600"/>
            <a:ext cx="755967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4325" algn="l" rtl="0">
              <a:spcBef>
                <a:spcPts val="270"/>
              </a:spcBef>
              <a:spcAft>
                <a:spcPts val="0"/>
              </a:spcAft>
              <a:buClr>
                <a:srgbClr val="822433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0037" algn="l" rtl="0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–"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8638" algn="l" rtl="0">
              <a:spcBef>
                <a:spcPts val="158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Char char="–"/>
              <a:defRPr sz="7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1462" algn="l" rtl="0">
              <a:spcBef>
                <a:spcPts val="135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Char char="»"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411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73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15"/>
          <p:cNvGrpSpPr/>
          <p:nvPr/>
        </p:nvGrpSpPr>
        <p:grpSpPr>
          <a:xfrm>
            <a:off x="272793" y="5322217"/>
            <a:ext cx="771854" cy="1028925"/>
            <a:chOff x="363724" y="5322217"/>
            <a:chExt cx="1029139" cy="1028925"/>
          </a:xfrm>
        </p:grpSpPr>
        <p:sp>
          <p:nvSpPr>
            <p:cNvPr id="227" name="Google Shape;227;p15"/>
            <p:cNvSpPr/>
            <p:nvPr/>
          </p:nvSpPr>
          <p:spPr>
            <a:xfrm rot="-8100000">
              <a:off x="391680" y="5628240"/>
              <a:ext cx="925920" cy="46260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 rot="-2700000">
              <a:off x="1238400" y="5824800"/>
              <a:ext cx="52920" cy="232560"/>
            </a:xfrm>
            <a:prstGeom prst="ellipse">
              <a:avLst/>
            </a:prstGeom>
            <a:solidFill>
              <a:srgbClr val="F3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 rot="-2700000">
              <a:off x="747720" y="5334120"/>
              <a:ext cx="52920" cy="232560"/>
            </a:xfrm>
            <a:prstGeom prst="ellipse">
              <a:avLst/>
            </a:prstGeom>
            <a:solidFill>
              <a:srgbClr val="F3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 rot="-8100000">
              <a:off x="415440" y="5572080"/>
              <a:ext cx="925920" cy="529200"/>
            </a:xfrm>
            <a:custGeom>
              <a:avLst/>
              <a:gdLst/>
              <a:ahLst/>
              <a:cxnLst/>
              <a:rect l="l" t="t" r="r" b="b"/>
              <a:pathLst>
                <a:path w="2658746" h="1329373" extrusionOk="0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rgbClr val="F8F7F7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15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15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88607" algn="l" rtl="0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rgbClr val="FFFFFF"/>
              </a:buClr>
              <a:buSzPts val="945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37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/>
          <p:nvPr/>
        </p:nvGrpSpPr>
        <p:grpSpPr>
          <a:xfrm>
            <a:off x="0" y="6095880"/>
            <a:ext cx="9143550" cy="761400"/>
            <a:chOff x="0" y="6095880"/>
            <a:chExt cx="12191400" cy="761400"/>
          </a:xfrm>
        </p:grpSpPr>
        <p:sp>
          <p:nvSpPr>
            <p:cNvPr id="6" name="CustomShape 2"/>
            <p:cNvSpPr/>
            <p:nvPr/>
          </p:nvSpPr>
          <p:spPr>
            <a:xfrm>
              <a:off x="0" y="6324480"/>
              <a:ext cx="12191400" cy="53280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625760" y="6095880"/>
              <a:ext cx="10565640" cy="76140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33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Fai clic per modificare il formato del testo della struttura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100" b="0" strike="noStrike" spc="-1">
                <a:latin typeface="Arial"/>
              </a:rPr>
              <a:t>Secondo livello struttura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Terzo livello struttura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500" b="0" strike="noStrike" spc="-1">
                <a:latin typeface="Arial"/>
              </a:rPr>
              <a:t>Quarto livello struttura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500" b="0" strike="noStrike" spc="-1">
                <a:latin typeface="Arial"/>
              </a:rPr>
              <a:t>Quinto livello struttura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500" b="0" strike="noStrike" spc="-1">
                <a:latin typeface="Arial"/>
              </a:rPr>
              <a:t>Sesto livello struttura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500" b="0" strike="noStrike" spc="-1">
                <a:latin typeface="Arial"/>
              </a:rPr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409792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685800" rtl="0" eaLnBrk="1" latinLnBrk="0" hangingPunct="1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fUlcyL9o4g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1172" y="1158876"/>
            <a:ext cx="7044703" cy="382081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BEFF"/>
                </a:solidFill>
              </a:rPr>
              <a:t>LAB2GO</a:t>
            </a:r>
            <a:r>
              <a:rPr lang="en-US" dirty="0">
                <a:solidFill>
                  <a:srgbClr val="4FBEFF"/>
                </a:solidFill>
              </a:rPr>
              <a:t> </a:t>
            </a:r>
            <a:br>
              <a:rPr lang="en-US" dirty="0"/>
            </a:br>
            <a:r>
              <a:rPr lang="en-US" sz="3600" dirty="0" err="1"/>
              <a:t>Riqualificazione</a:t>
            </a:r>
            <a:r>
              <a:rPr lang="en-US" sz="3600" dirty="0"/>
              <a:t> </a:t>
            </a:r>
            <a:r>
              <a:rPr lang="en-US" sz="3600" dirty="0" err="1"/>
              <a:t>dei</a:t>
            </a:r>
            <a:r>
              <a:rPr lang="en-US" sz="3600" dirty="0"/>
              <a:t> </a:t>
            </a:r>
            <a:r>
              <a:rPr lang="en-US" sz="3600" dirty="0" err="1"/>
              <a:t>laboratori</a:t>
            </a:r>
            <a:r>
              <a:rPr lang="en-US" sz="3600" dirty="0"/>
              <a:t> </a:t>
            </a:r>
            <a:r>
              <a:rPr lang="en-US" sz="3600" dirty="0" err="1"/>
              <a:t>delle</a:t>
            </a:r>
            <a:r>
              <a:rPr lang="en-US" sz="3600" dirty="0"/>
              <a:t> </a:t>
            </a:r>
            <a:r>
              <a:rPr lang="en-US" sz="3600" dirty="0" err="1"/>
              <a:t>scuole</a:t>
            </a:r>
            <a:r>
              <a:rPr lang="en-US" sz="3600" dirty="0"/>
              <a:t> </a:t>
            </a:r>
            <a:r>
              <a:rPr lang="en-US" sz="3600" dirty="0" err="1"/>
              <a:t>superiori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0" y="4741563"/>
            <a:ext cx="6498159" cy="916641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Riccardo Faccini</a:t>
            </a:r>
          </a:p>
          <a:p>
            <a:r>
              <a:rPr lang="en-US" b="1" dirty="0"/>
              <a:t>Preside </a:t>
            </a:r>
            <a:r>
              <a:rPr lang="en-US" b="1" dirty="0" err="1"/>
              <a:t>della</a:t>
            </a:r>
            <a:r>
              <a:rPr lang="en-US" b="1" dirty="0"/>
              <a:t> </a:t>
            </a:r>
            <a:r>
              <a:rPr lang="en-US" b="1" dirty="0" err="1"/>
              <a:t>Facoltà</a:t>
            </a:r>
            <a:endParaRPr lang="en-US" b="1" dirty="0"/>
          </a:p>
          <a:p>
            <a:r>
              <a:rPr lang="en-US" b="1" dirty="0"/>
              <a:t> di </a:t>
            </a:r>
            <a:r>
              <a:rPr lang="en-US" b="1" dirty="0" err="1"/>
              <a:t>Scienze</a:t>
            </a:r>
            <a:r>
              <a:rPr lang="en-US" b="1" dirty="0"/>
              <a:t> </a:t>
            </a:r>
            <a:r>
              <a:rPr lang="en-US" b="1" dirty="0" err="1"/>
              <a:t>Matematiche</a:t>
            </a:r>
            <a:r>
              <a:rPr lang="en-US" b="1" dirty="0"/>
              <a:t> </a:t>
            </a:r>
            <a:r>
              <a:rPr lang="en-US" b="1" dirty="0" err="1"/>
              <a:t>Fisiche</a:t>
            </a:r>
            <a:r>
              <a:rPr lang="en-US" b="1" dirty="0"/>
              <a:t> e </a:t>
            </a:r>
            <a:r>
              <a:rPr lang="en-US" b="1" dirty="0" err="1"/>
              <a:t>Naturali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Univ. La Sapienza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4A5B0-455D-762A-CB55-0D315D1F0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6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8000"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0245570" y="1210959990"/>
            <a:ext cx="2571210" cy="192834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"/>
          <p:cNvSpPr/>
          <p:nvPr/>
        </p:nvSpPr>
        <p:spPr>
          <a:xfrm>
            <a:off x="2827170" y="6159780"/>
            <a:ext cx="6316380" cy="629910"/>
          </a:xfrm>
          <a:prstGeom prst="rect">
            <a:avLst/>
          </a:prstGeom>
          <a:solidFill>
            <a:srgbClr val="832332"/>
          </a:solidFill>
          <a:ln>
            <a:noFill/>
          </a:ln>
        </p:spPr>
        <p:txBody>
          <a:bodyPr spcFirstLastPara="1" wrap="square" lIns="67500" tIns="33750" rIns="67500" bIns="3375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585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Cosa si studia nella facoltà di Scienze MFN?</a:t>
            </a:r>
            <a:endParaRPr kumimoji="0" sz="25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9" name="Google Shape;299;p2"/>
          <p:cNvGrpSpPr/>
          <p:nvPr/>
        </p:nvGrpSpPr>
        <p:grpSpPr>
          <a:xfrm>
            <a:off x="2182362" y="857250"/>
            <a:ext cx="6320150" cy="4577850"/>
            <a:chOff x="2909817" y="0"/>
            <a:chExt cx="8426867" cy="6103800"/>
          </a:xfrm>
        </p:grpSpPr>
        <p:grpSp>
          <p:nvGrpSpPr>
            <p:cNvPr id="300" name="Google Shape;300;p2"/>
            <p:cNvGrpSpPr/>
            <p:nvPr/>
          </p:nvGrpSpPr>
          <p:grpSpPr>
            <a:xfrm>
              <a:off x="2909817" y="0"/>
              <a:ext cx="8426867" cy="6103800"/>
              <a:chOff x="2909817" y="0"/>
              <a:chExt cx="8426867" cy="6103800"/>
            </a:xfrm>
          </p:grpSpPr>
          <p:pic>
            <p:nvPicPr>
              <p:cNvPr id="301" name="Google Shape;301;p2" descr="Risultati immagini per vita e  complessità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44760" y="0"/>
                <a:ext cx="4109400" cy="6103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2" name="Google Shape;302;p2"/>
              <p:cNvSpPr/>
              <p:nvPr/>
            </p:nvSpPr>
            <p:spPr>
              <a:xfrm>
                <a:off x="8589960" y="5522400"/>
                <a:ext cx="937349" cy="367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FISICA</a:t>
                </a: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8628120" y="5043600"/>
                <a:ext cx="1168011" cy="367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CHIMICA</a:t>
                </a: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8632440" y="3974760"/>
                <a:ext cx="1321728" cy="367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BIOLOGIA</a:t>
                </a: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8473680" y="1108440"/>
                <a:ext cx="2863004" cy="367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SCIENZE DELLA TERRA</a:t>
                </a: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 rot="10800000" flipH="1">
                <a:off x="3769560" y="1304640"/>
                <a:ext cx="360" cy="45716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stealth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 rot="-5400000">
                <a:off x="1783398" y="3752037"/>
                <a:ext cx="2774604" cy="52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COMPLESSITÀ</a:t>
                </a: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08" name="Google Shape;308;p2" descr="LA POSIZIONE DEL SOLE NELLA GALASSIA | Giuseppemerlino's Blo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89760" y="0"/>
              <a:ext cx="1337040" cy="829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"/>
            <p:cNvSpPr/>
            <p:nvPr/>
          </p:nvSpPr>
          <p:spPr>
            <a:xfrm>
              <a:off x="8461080" y="205920"/>
              <a:ext cx="1744408" cy="367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350" b="1" i="0" u="none" strike="noStrike" kern="0" cap="none" spc="0" normalizeH="0" baseline="0" noProof="0">
                  <a:ln>
                    <a:noFill/>
                  </a:ln>
                  <a:solidFill>
                    <a:srgbClr val="822433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ASTROFISICA</a:t>
              </a: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"/>
          <p:cNvSpPr/>
          <p:nvPr/>
        </p:nvSpPr>
        <p:spPr>
          <a:xfrm rot="-2981400">
            <a:off x="406928" y="2541703"/>
            <a:ext cx="1412566" cy="27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MATEMATICA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2"/>
          <p:cNvPicPr preferRelativeResize="0"/>
          <p:nvPr/>
        </p:nvPicPr>
        <p:blipFill rotWithShape="1">
          <a:blip r:embed="rId7">
            <a:alphaModFix/>
          </a:blip>
          <a:srcRect l="4147" t="5703" b="21585"/>
          <a:stretch/>
        </p:blipFill>
        <p:spPr>
          <a:xfrm>
            <a:off x="-3922" y="6093296"/>
            <a:ext cx="1540080" cy="4984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3590C5-0BE1-7E6E-4B02-0898BCFF024F}"/>
              </a:ext>
            </a:extLst>
          </p:cNvPr>
          <p:cNvSpPr txBox="1"/>
          <p:nvPr/>
        </p:nvSpPr>
        <p:spPr>
          <a:xfrm>
            <a:off x="624689" y="380246"/>
            <a:ext cx="312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hlinkClick r:id="rId8"/>
              </a:rPr>
              <a:t>LA FACOLTÀ SI PRESENTA</a:t>
            </a:r>
            <a:endParaRPr lang="en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8000"/>
          </a:blip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0245551" y="1210959926"/>
            <a:ext cx="2571750" cy="192881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"/>
          <p:cNvSpPr txBox="1"/>
          <p:nvPr/>
        </p:nvSpPr>
        <p:spPr>
          <a:xfrm>
            <a:off x="1535715" y="6127379"/>
            <a:ext cx="7663631" cy="543559"/>
          </a:xfrm>
          <a:prstGeom prst="rect">
            <a:avLst/>
          </a:prstGeom>
          <a:solidFill>
            <a:srgbClr val="832332"/>
          </a:solidFill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25"/>
              <a:buFont typeface="Calibri"/>
              <a:buNone/>
              <a:tabLst/>
              <a:defRPr/>
            </a:pPr>
            <a:r>
              <a:rPr kumimoji="0" lang="it-IT" sz="26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Corsi di Laurea Triennale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8" name="Google Shape;318;p3"/>
          <p:cNvGrpSpPr/>
          <p:nvPr/>
        </p:nvGrpSpPr>
        <p:grpSpPr>
          <a:xfrm>
            <a:off x="2185937" y="857250"/>
            <a:ext cx="6330948" cy="4578334"/>
            <a:chOff x="149512" y="0"/>
            <a:chExt cx="7925054" cy="5613073"/>
          </a:xfrm>
        </p:grpSpPr>
        <p:grpSp>
          <p:nvGrpSpPr>
            <p:cNvPr id="319" name="Google Shape;319;p3"/>
            <p:cNvGrpSpPr/>
            <p:nvPr/>
          </p:nvGrpSpPr>
          <p:grpSpPr>
            <a:xfrm>
              <a:off x="149512" y="0"/>
              <a:ext cx="7925054" cy="5613073"/>
              <a:chOff x="203181" y="1094319"/>
              <a:chExt cx="6827363" cy="4295775"/>
            </a:xfrm>
          </p:grpSpPr>
          <p:pic>
            <p:nvPicPr>
              <p:cNvPr id="320" name="Google Shape;320;p3" descr="Risultati immagini per vita e  complessità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279147" y="1094319"/>
                <a:ext cx="3324225" cy="42957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1" name="Google Shape;321;p3"/>
              <p:cNvSpPr txBox="1"/>
              <p:nvPr/>
            </p:nvSpPr>
            <p:spPr>
              <a:xfrm>
                <a:off x="4789346" y="4980517"/>
                <a:ext cx="811104" cy="2815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FISICA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"/>
              <p:cNvSpPr txBox="1"/>
              <p:nvPr/>
            </p:nvSpPr>
            <p:spPr>
              <a:xfrm>
                <a:off x="4788082" y="4643683"/>
                <a:ext cx="1983160" cy="2815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SCIENZE CHIMICHE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3"/>
              <p:cNvSpPr txBox="1"/>
              <p:nvPr/>
            </p:nvSpPr>
            <p:spPr>
              <a:xfrm>
                <a:off x="4788081" y="3891350"/>
                <a:ext cx="2242463" cy="2815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SCIENZE BIOLOGICHE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3"/>
              <p:cNvSpPr txBox="1"/>
              <p:nvPr/>
            </p:nvSpPr>
            <p:spPr>
              <a:xfrm>
                <a:off x="4776080" y="1874452"/>
                <a:ext cx="2242464" cy="2815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SCIENZE  AMBIENTALI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"/>
              <p:cNvSpPr txBox="1"/>
              <p:nvPr/>
            </p:nvSpPr>
            <p:spPr>
              <a:xfrm rot="-5400000">
                <a:off x="340555" y="3693822"/>
                <a:ext cx="173330" cy="448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822433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26" name="Google Shape;326;p3" descr="LA POSIZIONE DEL SOLE NELLA GALASSIA | Giuseppemerlino's Blo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30476" y="0"/>
              <a:ext cx="1256091" cy="763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7" name="Google Shape;327;p3"/>
          <p:cNvSpPr txBox="1"/>
          <p:nvPr/>
        </p:nvSpPr>
        <p:spPr>
          <a:xfrm rot="-2981550">
            <a:off x="-251918" y="2217082"/>
            <a:ext cx="2438556" cy="113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MATEMATICA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82243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SCIENZE MATEMATICHE</a:t>
            </a:r>
            <a:b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 L’INTELLIGENZA ARTIFICIALE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3"/>
          <p:cNvSpPr txBox="1"/>
          <p:nvPr/>
        </p:nvSpPr>
        <p:spPr>
          <a:xfrm>
            <a:off x="6481004" y="3152001"/>
            <a:ext cx="20332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BIOTECNOLOGIE AGRO-INDUSTRIALI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3"/>
          <p:cNvSpPr txBox="1"/>
          <p:nvPr/>
        </p:nvSpPr>
        <p:spPr>
          <a:xfrm>
            <a:off x="6437470" y="2281848"/>
            <a:ext cx="190308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SCIENZE  NATURALI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"/>
          <p:cNvSpPr txBox="1"/>
          <p:nvPr/>
        </p:nvSpPr>
        <p:spPr>
          <a:xfrm>
            <a:off x="6426341" y="1202799"/>
            <a:ext cx="220445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SCIENZE  GEOLOGICHE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"/>
          <p:cNvSpPr/>
          <p:nvPr/>
        </p:nvSpPr>
        <p:spPr>
          <a:xfrm rot="-5400000">
            <a:off x="567889" y="2911007"/>
            <a:ext cx="366828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TECNOLOGIE PER LA CONSERVAZIONE E IL RESTAURO DEI BENI CULTURALI</a:t>
            </a:r>
            <a:endParaRPr kumimoji="0" sz="1350" b="1" i="0" u="none" strike="noStrike" kern="0" cap="none" spc="0" normalizeH="0" baseline="0" noProof="0">
              <a:ln>
                <a:noFill/>
              </a:ln>
              <a:solidFill>
                <a:srgbClr val="004F5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3" descr="Quando visitare il Colosseo - Orari di apertur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2281920" y="1285612"/>
            <a:ext cx="713917" cy="41766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"/>
          <p:cNvSpPr/>
          <p:nvPr/>
        </p:nvSpPr>
        <p:spPr>
          <a:xfrm>
            <a:off x="7971417" y="3152000"/>
            <a:ext cx="847165" cy="78378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3"/>
          <p:cNvPicPr preferRelativeResize="0"/>
          <p:nvPr/>
        </p:nvPicPr>
        <p:blipFill rotWithShape="1">
          <a:blip r:embed="rId8">
            <a:alphaModFix/>
          </a:blip>
          <a:srcRect l="4153" t="5692" b="21596"/>
          <a:stretch/>
        </p:blipFill>
        <p:spPr>
          <a:xfrm>
            <a:off x="0" y="6087941"/>
            <a:ext cx="1540669" cy="498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"/>
          <p:cNvSpPr/>
          <p:nvPr/>
        </p:nvSpPr>
        <p:spPr>
          <a:xfrm>
            <a:off x="92745" y="5338980"/>
            <a:ext cx="1257255" cy="932400"/>
          </a:xfrm>
          <a:prstGeom prst="rect">
            <a:avLst/>
          </a:prstGeom>
          <a:solidFill>
            <a:srgbClr val="1B27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"/>
          <p:cNvSpPr/>
          <p:nvPr/>
        </p:nvSpPr>
        <p:spPr>
          <a:xfrm>
            <a:off x="4380691" y="3940285"/>
            <a:ext cx="2071440" cy="939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7500" tIns="33750" rIns="67500" bIns="337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Scienze Chimiche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"/>
          <p:cNvSpPr/>
          <p:nvPr/>
        </p:nvSpPr>
        <p:spPr>
          <a:xfrm>
            <a:off x="1296000" y="2369250"/>
            <a:ext cx="918000" cy="86400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4"/>
          <p:cNvSpPr/>
          <p:nvPr/>
        </p:nvSpPr>
        <p:spPr>
          <a:xfrm>
            <a:off x="2430000" y="2277720"/>
            <a:ext cx="856980" cy="94446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4"/>
          <p:cNvSpPr/>
          <p:nvPr/>
        </p:nvSpPr>
        <p:spPr>
          <a:xfrm>
            <a:off x="1054571" y="2580071"/>
            <a:ext cx="1357020" cy="4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Astronomia e Astrofisica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"/>
          <p:cNvSpPr/>
          <p:nvPr/>
        </p:nvSpPr>
        <p:spPr>
          <a:xfrm>
            <a:off x="2160000" y="2635740"/>
            <a:ext cx="1392390" cy="25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Matematica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"/>
          <p:cNvSpPr/>
          <p:nvPr/>
        </p:nvSpPr>
        <p:spPr>
          <a:xfrm>
            <a:off x="141210" y="2721060"/>
            <a:ext cx="1078650" cy="75546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7500" tIns="33750" rIns="67500" bIns="337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Fisica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"/>
          <p:cNvSpPr/>
          <p:nvPr/>
        </p:nvSpPr>
        <p:spPr>
          <a:xfrm>
            <a:off x="5536500" y="3077460"/>
            <a:ext cx="970110" cy="53946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4"/>
          <p:cNvSpPr/>
          <p:nvPr/>
        </p:nvSpPr>
        <p:spPr>
          <a:xfrm>
            <a:off x="372060" y="4237565"/>
            <a:ext cx="1468530" cy="107946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7500" tIns="33750" rIns="67500" bIns="337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Fisica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"/>
          <p:cNvSpPr/>
          <p:nvPr/>
        </p:nvSpPr>
        <p:spPr>
          <a:xfrm>
            <a:off x="3130650" y="2909250"/>
            <a:ext cx="1026000" cy="90747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4"/>
          <p:cNvSpPr/>
          <p:nvPr/>
        </p:nvSpPr>
        <p:spPr>
          <a:xfrm>
            <a:off x="2907360" y="3065850"/>
            <a:ext cx="1392390" cy="4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Matematica Applicata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"/>
          <p:cNvSpPr/>
          <p:nvPr/>
        </p:nvSpPr>
        <p:spPr>
          <a:xfrm>
            <a:off x="5183034" y="2005020"/>
            <a:ext cx="948240" cy="57483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4"/>
          <p:cNvSpPr/>
          <p:nvPr/>
        </p:nvSpPr>
        <p:spPr>
          <a:xfrm>
            <a:off x="4452840" y="2369250"/>
            <a:ext cx="806760" cy="68121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4"/>
          <p:cNvSpPr/>
          <p:nvPr/>
        </p:nvSpPr>
        <p:spPr>
          <a:xfrm>
            <a:off x="5452650" y="3110940"/>
            <a:ext cx="1107540" cy="4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Chimica Industriale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"/>
          <p:cNvSpPr/>
          <p:nvPr/>
        </p:nvSpPr>
        <p:spPr>
          <a:xfrm>
            <a:off x="4782780" y="2153250"/>
            <a:ext cx="1643220" cy="25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Chimica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"/>
          <p:cNvSpPr/>
          <p:nvPr/>
        </p:nvSpPr>
        <p:spPr>
          <a:xfrm>
            <a:off x="6363900" y="1942206"/>
            <a:ext cx="1870754" cy="114075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4"/>
          <p:cNvSpPr/>
          <p:nvPr/>
        </p:nvSpPr>
        <p:spPr>
          <a:xfrm>
            <a:off x="6642000" y="4367250"/>
            <a:ext cx="1887570" cy="89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Tecnologie Per La Conservazione E Il Restauro Dei Beni Culturali 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"/>
          <p:cNvSpPr/>
          <p:nvPr/>
        </p:nvSpPr>
        <p:spPr>
          <a:xfrm>
            <a:off x="6588000" y="4198230"/>
            <a:ext cx="1943730" cy="114075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4"/>
          <p:cNvSpPr/>
          <p:nvPr/>
        </p:nvSpPr>
        <p:spPr>
          <a:xfrm>
            <a:off x="1120770" y="4214430"/>
            <a:ext cx="685260" cy="6852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1CB0BA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4"/>
          <p:cNvSpPr/>
          <p:nvPr/>
        </p:nvSpPr>
        <p:spPr>
          <a:xfrm rot="10800000">
            <a:off x="862110" y="3519720"/>
            <a:ext cx="257040" cy="69363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F0D2FA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4"/>
          <p:cNvSpPr/>
          <p:nvPr/>
        </p:nvSpPr>
        <p:spPr>
          <a:xfrm rot="10800000" flipH="1">
            <a:off x="1120770" y="3326400"/>
            <a:ext cx="555390" cy="8866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F0D2FA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4"/>
          <p:cNvSpPr/>
          <p:nvPr/>
        </p:nvSpPr>
        <p:spPr>
          <a:xfrm rot="10800000">
            <a:off x="3617190" y="3772710"/>
            <a:ext cx="262440" cy="99333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F7DE8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4"/>
          <p:cNvSpPr/>
          <p:nvPr/>
        </p:nvSpPr>
        <p:spPr>
          <a:xfrm rot="10800000" flipH="1">
            <a:off x="3134700" y="3770010"/>
            <a:ext cx="363690" cy="4430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F7DE8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4"/>
          <p:cNvSpPr/>
          <p:nvPr/>
        </p:nvSpPr>
        <p:spPr>
          <a:xfrm rot="10800000" flipH="1">
            <a:off x="5329530" y="2579850"/>
            <a:ext cx="263520" cy="13324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F0D2FA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4"/>
          <p:cNvSpPr/>
          <p:nvPr/>
        </p:nvSpPr>
        <p:spPr>
          <a:xfrm rot="10800000" flipH="1">
            <a:off x="5329530" y="3615300"/>
            <a:ext cx="545670" cy="297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4"/>
          <p:cNvSpPr/>
          <p:nvPr/>
        </p:nvSpPr>
        <p:spPr>
          <a:xfrm rot="10800000">
            <a:off x="4919400" y="3050460"/>
            <a:ext cx="409050" cy="8621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F7DE8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4"/>
          <p:cNvSpPr/>
          <p:nvPr/>
        </p:nvSpPr>
        <p:spPr>
          <a:xfrm rot="10800000" flipH="1">
            <a:off x="7297830" y="3070710"/>
            <a:ext cx="22410" cy="11871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F7DE8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4"/>
          <p:cNvSpPr/>
          <p:nvPr/>
        </p:nvSpPr>
        <p:spPr>
          <a:xfrm rot="10800000">
            <a:off x="8053830" y="2908980"/>
            <a:ext cx="650160" cy="1377540"/>
          </a:xfrm>
          <a:prstGeom prst="ellipse">
            <a:avLst/>
          </a:prstGeom>
          <a:gradFill>
            <a:gsLst>
              <a:gs pos="0">
                <a:srgbClr val="B329E7"/>
              </a:gs>
              <a:gs pos="42000">
                <a:srgbClr val="B329E7"/>
              </a:gs>
              <a:gs pos="100000">
                <a:srgbClr val="21B1BB"/>
              </a:gs>
            </a:gsLst>
            <a:lin ang="5400000" scaled="0"/>
          </a:gra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4"/>
          <p:cNvSpPr/>
          <p:nvPr/>
        </p:nvSpPr>
        <p:spPr>
          <a:xfrm flipH="1">
            <a:off x="7745611" y="3266241"/>
            <a:ext cx="1250221" cy="62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Scienze della Formazione Primaria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"/>
          <p:cNvSpPr/>
          <p:nvPr/>
        </p:nvSpPr>
        <p:spPr>
          <a:xfrm>
            <a:off x="1982070" y="4097250"/>
            <a:ext cx="1527660" cy="94446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7500" tIns="33750" rIns="67500" bIns="337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Matematica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"/>
          <p:cNvSpPr/>
          <p:nvPr/>
        </p:nvSpPr>
        <p:spPr>
          <a:xfrm>
            <a:off x="3132000" y="4780080"/>
            <a:ext cx="1674000" cy="91773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7500" tIns="33750" rIns="67500" bIns="337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Source Sans Pro"/>
              </a:rPr>
              <a:t>Scienze Matematiche per l’Intelligenza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Source Sans Pro"/>
              </a:rPr>
              <a:t>Artificiale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4"/>
          <p:cNvSpPr/>
          <p:nvPr/>
        </p:nvSpPr>
        <p:spPr>
          <a:xfrm rot="10800000">
            <a:off x="2867940" y="3221910"/>
            <a:ext cx="262440" cy="99333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F0D2FA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4"/>
          <p:cNvSpPr/>
          <p:nvPr/>
        </p:nvSpPr>
        <p:spPr>
          <a:xfrm>
            <a:off x="412920" y="660245"/>
            <a:ext cx="5356944" cy="106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Offerta Formativa Facoltà di Scienze MFN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"/>
          <p:cNvSpPr/>
          <p:nvPr/>
        </p:nvSpPr>
        <p:spPr>
          <a:xfrm>
            <a:off x="6666300" y="4341870"/>
            <a:ext cx="1749330" cy="80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Tecnologie per la Conservazione e il restauro dei Beni Culturali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"/>
          <p:cNvSpPr/>
          <p:nvPr/>
        </p:nvSpPr>
        <p:spPr>
          <a:xfrm>
            <a:off x="6671505" y="2091061"/>
            <a:ext cx="1563149" cy="46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Scienze e Tecnologie per la Conservazione dei Beni Culturali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"/>
          <p:cNvSpPr/>
          <p:nvPr/>
        </p:nvSpPr>
        <p:spPr>
          <a:xfrm>
            <a:off x="4173795" y="2441610"/>
            <a:ext cx="1303290" cy="4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Chimica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Analitica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"/>
          <p:cNvSpPr/>
          <p:nvPr/>
        </p:nvSpPr>
        <p:spPr>
          <a:xfrm rot="10800000" flipH="1">
            <a:off x="3903930" y="3865590"/>
            <a:ext cx="248130" cy="9144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F7DE8"/>
            </a:solidFill>
            <a:prstDash val="dash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4"/>
          <p:cNvSpPr txBox="1"/>
          <p:nvPr/>
        </p:nvSpPr>
        <p:spPr>
          <a:xfrm rot="-4249442">
            <a:off x="3756738" y="4213872"/>
            <a:ext cx="886781" cy="21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78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INFORMATICA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4"/>
          <p:cNvSpPr/>
          <p:nvPr/>
        </p:nvSpPr>
        <p:spPr>
          <a:xfrm>
            <a:off x="6689250" y="931956"/>
            <a:ext cx="1997790" cy="48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21B1BB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TRIENNALI</a:t>
            </a:r>
            <a:r>
              <a:rPr kumimoji="0" lang="it-IT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 E </a:t>
            </a:r>
            <a:r>
              <a:rPr kumimoji="0" lang="it-IT" sz="1350" b="0" i="0" u="none" strike="noStrike" kern="0" cap="none" spc="0" normalizeH="0" baseline="0" noProof="0" dirty="0">
                <a:ln>
                  <a:noFill/>
                </a:ln>
                <a:solidFill>
                  <a:srgbClr val="D517B9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MAGISTRALI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"/>
          <p:cNvSpPr/>
          <p:nvPr/>
        </p:nvSpPr>
        <p:spPr>
          <a:xfrm>
            <a:off x="7143551" y="5716941"/>
            <a:ext cx="500865" cy="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8150" cap="flat" cmpd="sng">
            <a:solidFill>
              <a:srgbClr val="F0D2FA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4"/>
          <p:cNvSpPr/>
          <p:nvPr/>
        </p:nvSpPr>
        <p:spPr>
          <a:xfrm>
            <a:off x="7295951" y="6017365"/>
            <a:ext cx="500865" cy="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4"/>
          <p:cNvSpPr/>
          <p:nvPr/>
        </p:nvSpPr>
        <p:spPr>
          <a:xfrm>
            <a:off x="7448351" y="6377405"/>
            <a:ext cx="500865" cy="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8150" cap="flat" cmpd="sng">
            <a:solidFill>
              <a:srgbClr val="9F7DE8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4"/>
          <p:cNvSpPr txBox="1"/>
          <p:nvPr/>
        </p:nvSpPr>
        <p:spPr>
          <a:xfrm>
            <a:off x="7901456" y="5584804"/>
            <a:ext cx="50526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900" b="1" i="0" u="none" strike="noStrike" kern="0" cap="none" spc="0" normalizeH="0" baseline="0" noProof="0">
                <a:ln>
                  <a:noFill/>
                </a:ln>
                <a:solidFill>
                  <a:srgbClr val="F0D2F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4"/>
          <p:cNvSpPr txBox="1"/>
          <p:nvPr/>
        </p:nvSpPr>
        <p:spPr>
          <a:xfrm>
            <a:off x="8053830" y="5901949"/>
            <a:ext cx="78739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9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AMBIENTE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4"/>
          <p:cNvSpPr txBox="1"/>
          <p:nvPr/>
        </p:nvSpPr>
        <p:spPr>
          <a:xfrm>
            <a:off x="8257962" y="6233389"/>
            <a:ext cx="84510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900" b="1" i="0" u="none" strike="noStrike" kern="0" cap="none" spc="0" normalizeH="0" baseline="0" noProof="0">
                <a:ln>
                  <a:noFill/>
                </a:ln>
                <a:solidFill>
                  <a:srgbClr val="A07FE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APPLICATA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E0F61-6296-7B4A-8A45-0FC75FC7E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00" b="10708"/>
          <a:stretch/>
        </p:blipFill>
        <p:spPr>
          <a:xfrm>
            <a:off x="0" y="6172236"/>
            <a:ext cx="7050003" cy="6722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"/>
          <p:cNvSpPr/>
          <p:nvPr/>
        </p:nvSpPr>
        <p:spPr>
          <a:xfrm>
            <a:off x="127375" y="5282826"/>
            <a:ext cx="1241700" cy="1065300"/>
          </a:xfrm>
          <a:prstGeom prst="rect">
            <a:avLst/>
          </a:prstGeom>
          <a:solidFill>
            <a:srgbClr val="1B27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1261944" y="4143468"/>
            <a:ext cx="1348380" cy="94446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7500" tIns="33750" rIns="67500" bIns="337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Scienze Naturali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4263390" y="4128799"/>
            <a:ext cx="1614172" cy="87352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7500" tIns="33750" rIns="67500" bIns="337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Scienze Biologiche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2671244" y="4309865"/>
            <a:ext cx="1511730" cy="64368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2815566" y="4431646"/>
            <a:ext cx="1192320" cy="4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Scienze Ambientali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1605874" y="2407185"/>
            <a:ext cx="972000" cy="89613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3736302" y="2355757"/>
            <a:ext cx="1179944" cy="682822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1540150" y="2632721"/>
            <a:ext cx="1143990" cy="4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Scienza della Natura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3627428" y="2519161"/>
            <a:ext cx="1392390" cy="25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Ecobiologia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72402" y="4338398"/>
            <a:ext cx="1042200" cy="66393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210057" y="4431647"/>
            <a:ext cx="952567" cy="4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Source Sans Pro"/>
              </a:rPr>
              <a:t>Scienze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Source Sans Pro"/>
              </a:rPr>
              <a:t>Geologiche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2648564" y="2340570"/>
            <a:ext cx="998593" cy="986039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2494574" y="2529773"/>
            <a:ext cx="1314610" cy="62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Monitoraggio e riqualificazione ambientale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6689250" y="908820"/>
            <a:ext cx="1997790" cy="48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21B1BB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TRIENNALI</a:t>
            </a:r>
            <a:r>
              <a:rPr kumimoji="0" lang="it-IT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 E </a:t>
            </a:r>
            <a:r>
              <a:rPr kumimoji="0" lang="it-IT" sz="1350" b="0" i="0" u="none" strike="noStrike" kern="0" cap="none" spc="0" normalizeH="0" baseline="0" noProof="0" dirty="0">
                <a:ln>
                  <a:noFill/>
                </a:ln>
                <a:solidFill>
                  <a:srgbClr val="D517B9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MAGISTRALI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"/>
          <p:cNvSpPr/>
          <p:nvPr/>
        </p:nvSpPr>
        <p:spPr>
          <a:xfrm>
            <a:off x="4955951" y="1898179"/>
            <a:ext cx="1715551" cy="1366478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5"/>
          <p:cNvSpPr/>
          <p:nvPr/>
        </p:nvSpPr>
        <p:spPr>
          <a:xfrm>
            <a:off x="5923431" y="4170465"/>
            <a:ext cx="1460121" cy="1130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5"/>
          <p:cNvSpPr/>
          <p:nvPr/>
        </p:nvSpPr>
        <p:spPr>
          <a:xfrm>
            <a:off x="5760666" y="4401278"/>
            <a:ext cx="1878390" cy="62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Biotecnologie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Agro-Alimentari e Industriali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5"/>
          <p:cNvSpPr/>
          <p:nvPr/>
        </p:nvSpPr>
        <p:spPr>
          <a:xfrm>
            <a:off x="4976190" y="2077896"/>
            <a:ext cx="1713060" cy="991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214380" marR="0" lvl="0" indent="-213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Biologia e Tecnologie cellulari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14380" marR="0" lvl="0" indent="-213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 Neurobiologia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14380" marR="0" lvl="0" indent="-213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Genetica e Biologia Molecolare 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"/>
          <p:cNvSpPr/>
          <p:nvPr/>
        </p:nvSpPr>
        <p:spPr>
          <a:xfrm>
            <a:off x="6661891" y="1706755"/>
            <a:ext cx="1340190" cy="164781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5"/>
          <p:cNvSpPr/>
          <p:nvPr/>
        </p:nvSpPr>
        <p:spPr>
          <a:xfrm>
            <a:off x="765960" y="2622667"/>
            <a:ext cx="801900" cy="59130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5"/>
          <p:cNvSpPr/>
          <p:nvPr/>
        </p:nvSpPr>
        <p:spPr>
          <a:xfrm>
            <a:off x="108000" y="2855250"/>
            <a:ext cx="702000" cy="872100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2" name="Google Shape;412;p5"/>
          <p:cNvSpPr/>
          <p:nvPr/>
        </p:nvSpPr>
        <p:spPr>
          <a:xfrm>
            <a:off x="-69815" y="3026196"/>
            <a:ext cx="1078650" cy="4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Geologia Applicata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"/>
          <p:cNvSpPr/>
          <p:nvPr/>
        </p:nvSpPr>
        <p:spPr>
          <a:xfrm rot="10800000" flipH="1">
            <a:off x="453785" y="3226748"/>
            <a:ext cx="554729" cy="105595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4" name="Google Shape;414;p5"/>
          <p:cNvSpPr/>
          <p:nvPr/>
        </p:nvSpPr>
        <p:spPr>
          <a:xfrm rot="10800000">
            <a:off x="244622" y="3678605"/>
            <a:ext cx="194940" cy="6312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5"/>
          <p:cNvSpPr/>
          <p:nvPr/>
        </p:nvSpPr>
        <p:spPr>
          <a:xfrm rot="10800000" flipH="1">
            <a:off x="6879434" y="3326609"/>
            <a:ext cx="575968" cy="88853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5"/>
          <p:cNvSpPr/>
          <p:nvPr/>
        </p:nvSpPr>
        <p:spPr>
          <a:xfrm>
            <a:off x="6681114" y="1840219"/>
            <a:ext cx="1340190" cy="152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214380" marR="0" lvl="0" indent="-213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Char char="•"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Biotecnologie genomiche, cellulari ed ambientali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14380" marR="0" lvl="0" indent="-213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Char char="•"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Scienze e Tecnologie alimentari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5"/>
          <p:cNvSpPr/>
          <p:nvPr/>
        </p:nvSpPr>
        <p:spPr>
          <a:xfrm rot="10800000" flipH="1">
            <a:off x="1881485" y="3321464"/>
            <a:ext cx="86642" cy="83305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5"/>
          <p:cNvSpPr/>
          <p:nvPr/>
        </p:nvSpPr>
        <p:spPr>
          <a:xfrm rot="10800000" flipH="1">
            <a:off x="2391883" y="2997521"/>
            <a:ext cx="1676162" cy="127844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5"/>
          <p:cNvSpPr/>
          <p:nvPr/>
        </p:nvSpPr>
        <p:spPr>
          <a:xfrm rot="10800000">
            <a:off x="4671736" y="3095777"/>
            <a:ext cx="400104" cy="102710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5"/>
          <p:cNvSpPr/>
          <p:nvPr/>
        </p:nvSpPr>
        <p:spPr>
          <a:xfrm rot="10800000">
            <a:off x="3368765" y="3226748"/>
            <a:ext cx="236722" cy="106496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" name="Google Shape;421;p5"/>
          <p:cNvSpPr/>
          <p:nvPr/>
        </p:nvSpPr>
        <p:spPr>
          <a:xfrm rot="10800000">
            <a:off x="1095477" y="3229830"/>
            <a:ext cx="786008" cy="924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" name="Google Shape;422;p5"/>
          <p:cNvSpPr/>
          <p:nvPr/>
        </p:nvSpPr>
        <p:spPr>
          <a:xfrm rot="10800000" flipH="1">
            <a:off x="3584270" y="3093294"/>
            <a:ext cx="664897" cy="119842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5"/>
          <p:cNvSpPr/>
          <p:nvPr/>
        </p:nvSpPr>
        <p:spPr>
          <a:xfrm rot="10800000" flipH="1">
            <a:off x="3584269" y="3239735"/>
            <a:ext cx="1861362" cy="10519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" name="Google Shape;424;p5"/>
          <p:cNvSpPr/>
          <p:nvPr/>
        </p:nvSpPr>
        <p:spPr>
          <a:xfrm rot="10800000" flipH="1">
            <a:off x="5061707" y="3293256"/>
            <a:ext cx="725723" cy="80694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" name="Google Shape;425;p5"/>
          <p:cNvSpPr/>
          <p:nvPr/>
        </p:nvSpPr>
        <p:spPr>
          <a:xfrm rot="10800000" flipH="1">
            <a:off x="5675909" y="3293256"/>
            <a:ext cx="1435344" cy="9984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" name="Google Shape;426;p5"/>
          <p:cNvSpPr/>
          <p:nvPr/>
        </p:nvSpPr>
        <p:spPr>
          <a:xfrm rot="10800000" flipH="1">
            <a:off x="1856512" y="3170818"/>
            <a:ext cx="915217" cy="97264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" name="Google Shape;427;p5"/>
          <p:cNvSpPr/>
          <p:nvPr/>
        </p:nvSpPr>
        <p:spPr>
          <a:xfrm rot="10800000">
            <a:off x="6059880" y="3226748"/>
            <a:ext cx="841898" cy="9984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Google Shape;428;p5"/>
          <p:cNvSpPr/>
          <p:nvPr/>
        </p:nvSpPr>
        <p:spPr>
          <a:xfrm>
            <a:off x="615105" y="2721137"/>
            <a:ext cx="1241730" cy="4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Geologia di Esplorazione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06;p5">
            <a:extLst>
              <a:ext uri="{FF2B5EF4-FFF2-40B4-BE49-F238E27FC236}">
                <a16:creationId xmlns:a16="http://schemas.microsoft.com/office/drawing/2014/main" id="{307F199A-4EA1-4F33-870B-A8441A43D1FD}"/>
              </a:ext>
            </a:extLst>
          </p:cNvPr>
          <p:cNvSpPr/>
          <p:nvPr/>
        </p:nvSpPr>
        <p:spPr>
          <a:xfrm>
            <a:off x="7474624" y="4193263"/>
            <a:ext cx="1363008" cy="1081753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07;p5">
            <a:extLst>
              <a:ext uri="{FF2B5EF4-FFF2-40B4-BE49-F238E27FC236}">
                <a16:creationId xmlns:a16="http://schemas.microsoft.com/office/drawing/2014/main" id="{29FEB483-97EA-4B93-A46E-4DCD2B97E4F2}"/>
              </a:ext>
            </a:extLst>
          </p:cNvPr>
          <p:cNvSpPr/>
          <p:nvPr/>
        </p:nvSpPr>
        <p:spPr>
          <a:xfrm>
            <a:off x="7447805" y="4458976"/>
            <a:ext cx="1460121" cy="4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Scienze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Chimiche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15;p5">
            <a:extLst>
              <a:ext uri="{FF2B5EF4-FFF2-40B4-BE49-F238E27FC236}">
                <a16:creationId xmlns:a16="http://schemas.microsoft.com/office/drawing/2014/main" id="{1E56717D-0E6A-4F6E-ADBC-23A6C51919DC}"/>
              </a:ext>
            </a:extLst>
          </p:cNvPr>
          <p:cNvSpPr/>
          <p:nvPr/>
        </p:nvSpPr>
        <p:spPr>
          <a:xfrm rot="10800000" flipH="1">
            <a:off x="8177866" y="3151929"/>
            <a:ext cx="228858" cy="10169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409;p5">
            <a:extLst>
              <a:ext uri="{FF2B5EF4-FFF2-40B4-BE49-F238E27FC236}">
                <a16:creationId xmlns:a16="http://schemas.microsoft.com/office/drawing/2014/main" id="{8DCE8133-F6EE-40E3-AFD7-05CA8F1B8D74}"/>
              </a:ext>
            </a:extLst>
          </p:cNvPr>
          <p:cNvSpPr/>
          <p:nvPr/>
        </p:nvSpPr>
        <p:spPr>
          <a:xfrm>
            <a:off x="8060791" y="1897191"/>
            <a:ext cx="1030899" cy="1288834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rgbClr val="18818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416;p5">
            <a:extLst>
              <a:ext uri="{FF2B5EF4-FFF2-40B4-BE49-F238E27FC236}">
                <a16:creationId xmlns:a16="http://schemas.microsoft.com/office/drawing/2014/main" id="{BA44EF98-7FF6-46DC-AB74-8D5CAA1F3E5B}"/>
              </a:ext>
            </a:extLst>
          </p:cNvPr>
          <p:cNvSpPr/>
          <p:nvPr/>
        </p:nvSpPr>
        <p:spPr>
          <a:xfrm>
            <a:off x="8076653" y="2084155"/>
            <a:ext cx="1054524" cy="91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214380" marR="0" lvl="0" indent="-213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Char char="•"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Source Sans Pro"/>
                <a:sym typeface="Source Sans Pro"/>
              </a:rPr>
              <a:t>Chimica</a:t>
            </a:r>
            <a:endParaRPr kumimoji="0" lang="it-IT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14380" marR="0" lvl="0" indent="-213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Char char="•"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Arial"/>
                <a:sym typeface="Source Sans Pro"/>
              </a:rPr>
              <a:t>Chimica Industriale</a:t>
            </a:r>
          </a:p>
          <a:p>
            <a:pPr marL="214380" marR="0" lvl="0" indent="-213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Char char="•"/>
              <a:tabLst/>
              <a:defRPr/>
            </a:pPr>
            <a:r>
              <a: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/>
                <a:cs typeface="Arial"/>
                <a:sym typeface="Source Sans Pro"/>
              </a:rPr>
              <a:t>Chimica Analitica</a:t>
            </a:r>
            <a:endParaRPr kumimoji="0" lang="it-IT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379;p4">
            <a:extLst>
              <a:ext uri="{FF2B5EF4-FFF2-40B4-BE49-F238E27FC236}">
                <a16:creationId xmlns:a16="http://schemas.microsoft.com/office/drawing/2014/main" id="{7F3E7204-D7AE-3848-AA83-0E2F2FEB58EE}"/>
              </a:ext>
            </a:extLst>
          </p:cNvPr>
          <p:cNvSpPr/>
          <p:nvPr/>
        </p:nvSpPr>
        <p:spPr>
          <a:xfrm>
            <a:off x="7143551" y="5716941"/>
            <a:ext cx="500865" cy="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8150" cap="flat" cmpd="sng">
            <a:solidFill>
              <a:srgbClr val="F0D2FA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380;p4">
            <a:extLst>
              <a:ext uri="{FF2B5EF4-FFF2-40B4-BE49-F238E27FC236}">
                <a16:creationId xmlns:a16="http://schemas.microsoft.com/office/drawing/2014/main" id="{FD25934A-99DA-8F4F-8B68-527CC373AEC4}"/>
              </a:ext>
            </a:extLst>
          </p:cNvPr>
          <p:cNvSpPr/>
          <p:nvPr/>
        </p:nvSpPr>
        <p:spPr>
          <a:xfrm>
            <a:off x="7295951" y="6017365"/>
            <a:ext cx="500865" cy="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381;p4">
            <a:extLst>
              <a:ext uri="{FF2B5EF4-FFF2-40B4-BE49-F238E27FC236}">
                <a16:creationId xmlns:a16="http://schemas.microsoft.com/office/drawing/2014/main" id="{1C20D834-29FF-5C4C-8FC9-2BD4C2443D3A}"/>
              </a:ext>
            </a:extLst>
          </p:cNvPr>
          <p:cNvSpPr/>
          <p:nvPr/>
        </p:nvSpPr>
        <p:spPr>
          <a:xfrm>
            <a:off x="7448351" y="6377405"/>
            <a:ext cx="500865" cy="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8150" cap="flat" cmpd="sng">
            <a:solidFill>
              <a:srgbClr val="9F7DE8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382;p4">
            <a:extLst>
              <a:ext uri="{FF2B5EF4-FFF2-40B4-BE49-F238E27FC236}">
                <a16:creationId xmlns:a16="http://schemas.microsoft.com/office/drawing/2014/main" id="{556E51D2-B8BC-8047-B0C7-9A6FDB8A2979}"/>
              </a:ext>
            </a:extLst>
          </p:cNvPr>
          <p:cNvSpPr txBox="1"/>
          <p:nvPr/>
        </p:nvSpPr>
        <p:spPr>
          <a:xfrm>
            <a:off x="7901456" y="5584804"/>
            <a:ext cx="50526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900" b="1" i="0" u="none" strike="noStrike" kern="0" cap="none" spc="0" normalizeH="0" baseline="0" noProof="0">
                <a:ln>
                  <a:noFill/>
                </a:ln>
                <a:solidFill>
                  <a:srgbClr val="F0D2F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383;p4">
            <a:extLst>
              <a:ext uri="{FF2B5EF4-FFF2-40B4-BE49-F238E27FC236}">
                <a16:creationId xmlns:a16="http://schemas.microsoft.com/office/drawing/2014/main" id="{67A7CBC9-003C-B146-89D4-A28373809169}"/>
              </a:ext>
            </a:extLst>
          </p:cNvPr>
          <p:cNvSpPr txBox="1"/>
          <p:nvPr/>
        </p:nvSpPr>
        <p:spPr>
          <a:xfrm>
            <a:off x="8053830" y="5901949"/>
            <a:ext cx="78739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9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AMBIENTE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84;p4">
            <a:extLst>
              <a:ext uri="{FF2B5EF4-FFF2-40B4-BE49-F238E27FC236}">
                <a16:creationId xmlns:a16="http://schemas.microsoft.com/office/drawing/2014/main" id="{E8BEED0D-2EFC-2F44-95BD-CFCE232DE9FD}"/>
              </a:ext>
            </a:extLst>
          </p:cNvPr>
          <p:cNvSpPr txBox="1"/>
          <p:nvPr/>
        </p:nvSpPr>
        <p:spPr>
          <a:xfrm>
            <a:off x="8257962" y="6233389"/>
            <a:ext cx="84510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900" b="1" i="0" u="none" strike="noStrike" kern="0" cap="none" spc="0" normalizeH="0" baseline="0" noProof="0">
                <a:ln>
                  <a:noFill/>
                </a:ln>
                <a:solidFill>
                  <a:srgbClr val="A07FE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APPLICATA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6B4FA85-3419-FC48-B792-FBD6FEDE6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00" b="10708"/>
          <a:stretch/>
        </p:blipFill>
        <p:spPr>
          <a:xfrm>
            <a:off x="0" y="6172236"/>
            <a:ext cx="7050003" cy="672208"/>
          </a:xfrm>
          <a:prstGeom prst="rect">
            <a:avLst/>
          </a:prstGeom>
        </p:spPr>
      </p:pic>
      <p:sp>
        <p:nvSpPr>
          <p:cNvPr id="61" name="Google Shape;372;p4">
            <a:extLst>
              <a:ext uri="{FF2B5EF4-FFF2-40B4-BE49-F238E27FC236}">
                <a16:creationId xmlns:a16="http://schemas.microsoft.com/office/drawing/2014/main" id="{EDEF372D-AA8D-E141-8425-0A6213277555}"/>
              </a:ext>
            </a:extLst>
          </p:cNvPr>
          <p:cNvSpPr/>
          <p:nvPr/>
        </p:nvSpPr>
        <p:spPr>
          <a:xfrm>
            <a:off x="412920" y="660245"/>
            <a:ext cx="5356944" cy="106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Offerta Formativa Facoltà di Scienze MFN (II)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420;p5">
            <a:extLst>
              <a:ext uri="{FF2B5EF4-FFF2-40B4-BE49-F238E27FC236}">
                <a16:creationId xmlns:a16="http://schemas.microsoft.com/office/drawing/2014/main" id="{371625D9-A169-654B-A391-2C6A0E5807C3}"/>
              </a:ext>
            </a:extLst>
          </p:cNvPr>
          <p:cNvSpPr/>
          <p:nvPr/>
        </p:nvSpPr>
        <p:spPr>
          <a:xfrm rot="10800000">
            <a:off x="2143399" y="3321465"/>
            <a:ext cx="1414337" cy="9612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50" cap="flat" cmpd="sng">
            <a:solidFill>
              <a:srgbClr val="92D05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3760020" y="5555520"/>
            <a:ext cx="3352320" cy="34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noAutofit/>
          </a:bodyPr>
          <a:lstStyle/>
          <a:p>
            <a:pPr defTabSz="685800"/>
            <a:r>
              <a:rPr lang="it-IT" sz="825" spc="-1" dirty="0">
                <a:solidFill>
                  <a:srgbClr val="FFFFFF"/>
                </a:solidFill>
                <a:latin typeface="Arial"/>
                <a:ea typeface="ＭＳ Ｐゴシック"/>
              </a:rPr>
              <a:t>Facoltà di Scienze Matematiche, Fisiche e Naturali</a:t>
            </a:r>
            <a:endParaRPr lang="it-IT" sz="825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56" name="Picture 13" descr="logo +marchio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51460" y="5482080"/>
            <a:ext cx="1403730" cy="456300"/>
          </a:xfrm>
          <a:prstGeom prst="rect">
            <a:avLst/>
          </a:prstGeom>
          <a:ln>
            <a:noFill/>
          </a:ln>
        </p:spPr>
      </p:pic>
      <p:sp>
        <p:nvSpPr>
          <p:cNvPr id="359" name="CustomShape 3"/>
          <p:cNvSpPr/>
          <p:nvPr/>
        </p:nvSpPr>
        <p:spPr>
          <a:xfrm>
            <a:off x="439342" y="944190"/>
            <a:ext cx="7171350" cy="5298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 defTabSz="685800"/>
            <a:r>
              <a:rPr lang="it-IT" sz="3000" b="1" spc="-1" dirty="0">
                <a:solidFill>
                  <a:srgbClr val="822433"/>
                </a:solidFill>
                <a:latin typeface="Arial"/>
                <a:ea typeface="ＭＳ Ｐゴシック"/>
              </a:rPr>
              <a:t>PER ULTERIORI INFORMAZIONI</a:t>
            </a:r>
            <a:endParaRPr lang="it-IT" sz="30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64" name="Immagine 1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53507" y="4511099"/>
            <a:ext cx="1025730" cy="93879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B0693B-B5FF-A244-90D3-D6E6FD63980D}"/>
              </a:ext>
            </a:extLst>
          </p:cNvPr>
          <p:cNvSpPr/>
          <p:nvPr/>
        </p:nvSpPr>
        <p:spPr>
          <a:xfrm>
            <a:off x="6946211" y="4712179"/>
            <a:ext cx="2036009" cy="50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/>
            <a:r>
              <a:rPr lang="it-IT" sz="1350" dirty="0" err="1">
                <a:solidFill>
                  <a:prstClr val="black"/>
                </a:solidFill>
                <a:latin typeface="Arial"/>
              </a:rPr>
              <a:t>https</a:t>
            </a:r>
            <a:r>
              <a:rPr lang="it-IT" sz="1350" dirty="0">
                <a:solidFill>
                  <a:prstClr val="black"/>
                </a:solidFill>
                <a:latin typeface="Arial"/>
              </a:rPr>
              <a:t>://</a:t>
            </a:r>
            <a:r>
              <a:rPr lang="it-IT" sz="1350" dirty="0" err="1">
                <a:solidFill>
                  <a:prstClr val="black"/>
                </a:solidFill>
                <a:latin typeface="Arial"/>
              </a:rPr>
              <a:t>www.instagram.com</a:t>
            </a:r>
            <a:r>
              <a:rPr lang="it-IT" sz="1350" dirty="0">
                <a:solidFill>
                  <a:prstClr val="black"/>
                </a:solidFill>
                <a:latin typeface="Arial"/>
              </a:rPr>
              <a:t>/</a:t>
            </a:r>
            <a:r>
              <a:rPr lang="it-IT" sz="1350" dirty="0" err="1">
                <a:solidFill>
                  <a:prstClr val="black"/>
                </a:solidFill>
                <a:latin typeface="Arial"/>
              </a:rPr>
              <a:t>smfn_sapienza</a:t>
            </a:r>
            <a:endParaRPr lang="it-IT" sz="135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06A86-086E-A67F-3BED-A490D339B6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07" y="1573541"/>
            <a:ext cx="3531906" cy="23688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84119E-A08F-DEA1-CE1D-97EE3495D0DE}"/>
              </a:ext>
            </a:extLst>
          </p:cNvPr>
          <p:cNvSpPr txBox="1"/>
          <p:nvPr/>
        </p:nvSpPr>
        <p:spPr>
          <a:xfrm>
            <a:off x="4676127" y="1405167"/>
            <a:ext cx="2751580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685800"/>
            <a:r>
              <a:rPr lang="en-IT" sz="1350" dirty="0">
                <a:solidFill>
                  <a:prstClr val="white"/>
                </a:solidFill>
                <a:latin typeface="Arial"/>
              </a:rPr>
              <a:t>https://web.uniroma1.it/fac_smfn/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E286C-39FA-2564-BBE8-824FC69DF5E1}"/>
              </a:ext>
            </a:extLst>
          </p:cNvPr>
          <p:cNvSpPr txBox="1"/>
          <p:nvPr/>
        </p:nvSpPr>
        <p:spPr>
          <a:xfrm>
            <a:off x="285507" y="3629950"/>
            <a:ext cx="3531906" cy="3000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n-IT" sz="1350" dirty="0">
                <a:solidFill>
                  <a:prstClr val="white"/>
                </a:solidFill>
                <a:latin typeface="Arial"/>
              </a:rPr>
              <a:t>PROGETTO PONTE  22 maggio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4210A-BDB1-203E-B5DB-7C82C6A9201C}"/>
              </a:ext>
            </a:extLst>
          </p:cNvPr>
          <p:cNvSpPr txBox="1"/>
          <p:nvPr/>
        </p:nvSpPr>
        <p:spPr>
          <a:xfrm>
            <a:off x="104127" y="4055906"/>
            <a:ext cx="4572000" cy="33855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T" sz="1600" dirty="0"/>
              <a:t>https://web.uniroma1.it/fac_smfn/ponte-2024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75F701-0AA3-E980-B98A-885294728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352" y="1870974"/>
            <a:ext cx="4995645" cy="218493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DB320D2-7179-5C29-22AD-10ED92FF1852}"/>
              </a:ext>
            </a:extLst>
          </p:cNvPr>
          <p:cNvSpPr/>
          <p:nvPr/>
        </p:nvSpPr>
        <p:spPr>
          <a:xfrm>
            <a:off x="6437014" y="2635074"/>
            <a:ext cx="1071658" cy="33321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E3B88-579C-1559-BFC2-BFCE0064C00A}"/>
              </a:ext>
            </a:extLst>
          </p:cNvPr>
          <p:cNvSpPr txBox="1"/>
          <p:nvPr/>
        </p:nvSpPr>
        <p:spPr>
          <a:xfrm>
            <a:off x="285507" y="4511099"/>
            <a:ext cx="422311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dirty="0"/>
              <a:t>Quest’anno avete l’opportunità di seguire lezioni universitarie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" descr="fasc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6175"/>
            <a:ext cx="9144000" cy="22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" descr="Fondi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2A710B-3825-61F3-1825-908A2939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" y="391886"/>
            <a:ext cx="9132418" cy="608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Ribbon 5">
            <a:extLst>
              <a:ext uri="{FF2B5EF4-FFF2-40B4-BE49-F238E27FC236}">
                <a16:creationId xmlns:a16="http://schemas.microsoft.com/office/drawing/2014/main" id="{A857AB6F-12AE-9018-D5E9-B2F0CBD9B9A9}"/>
              </a:ext>
            </a:extLst>
          </p:cNvPr>
          <p:cNvSpPr/>
          <p:nvPr/>
        </p:nvSpPr>
        <p:spPr>
          <a:xfrm rot="19179669">
            <a:off x="126407" y="1880337"/>
            <a:ext cx="5573487" cy="957943"/>
          </a:xfrm>
          <a:prstGeom prst="ribb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400" b="1" dirty="0">
                <a:solidFill>
                  <a:srgbClr val="822334"/>
                </a:solidFill>
              </a:rPr>
              <a:t>BENVENUTI!!!</a:t>
            </a:r>
          </a:p>
        </p:txBody>
      </p:sp>
      <p:sp>
        <p:nvSpPr>
          <p:cNvPr id="7" name="Down Ribbon 6">
            <a:extLst>
              <a:ext uri="{FF2B5EF4-FFF2-40B4-BE49-F238E27FC236}">
                <a16:creationId xmlns:a16="http://schemas.microsoft.com/office/drawing/2014/main" id="{837C5726-A9CD-111E-E26E-9262E50287F6}"/>
              </a:ext>
            </a:extLst>
          </p:cNvPr>
          <p:cNvSpPr/>
          <p:nvPr/>
        </p:nvSpPr>
        <p:spPr>
          <a:xfrm rot="2463524">
            <a:off x="3791365" y="3003890"/>
            <a:ext cx="5573487" cy="957943"/>
          </a:xfrm>
          <a:prstGeom prst="ribb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400" b="1" dirty="0">
                <a:solidFill>
                  <a:srgbClr val="822334"/>
                </a:solidFill>
              </a:rPr>
              <a:t>BUON LAVORO</a:t>
            </a:r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A0FB8160-6E9C-DEBF-90C4-8D0A8401C0F3}"/>
              </a:ext>
            </a:extLst>
          </p:cNvPr>
          <p:cNvSpPr/>
          <p:nvPr/>
        </p:nvSpPr>
        <p:spPr>
          <a:xfrm>
            <a:off x="326571" y="5282562"/>
            <a:ext cx="8655867" cy="1281524"/>
          </a:xfrm>
          <a:prstGeom prst="irregularSeal1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GRAZIE A TUTTI COLORO CHE RENDONO IL PROGETTO FATTIBILE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C2732"/>
      </a:dk2>
      <a:lt2>
        <a:srgbClr val="F3F0F0"/>
      </a:lt2>
      <a:accent1>
        <a:srgbClr val="21B1BB"/>
      </a:accent1>
      <a:accent2>
        <a:srgbClr val="177AD5"/>
      </a:accent2>
      <a:accent3>
        <a:srgbClr val="293DE7"/>
      </a:accent3>
      <a:accent4>
        <a:srgbClr val="602AD8"/>
      </a:accent4>
      <a:accent5>
        <a:srgbClr val="B329E7"/>
      </a:accent5>
      <a:accent6>
        <a:srgbClr val="D517B9"/>
      </a:accent6>
      <a:hlink>
        <a:srgbClr val="BF473F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23643</TotalTime>
  <Words>342</Words>
  <Application>Microsoft Office PowerPoint</Application>
  <PresentationFormat>Presentazione su schermo (4:3)</PresentationFormat>
  <Paragraphs>105</Paragraphs>
  <Slides>7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7</vt:i4>
      </vt:variant>
    </vt:vector>
  </HeadingPairs>
  <TitlesOfParts>
    <vt:vector size="22" baseType="lpstr">
      <vt:lpstr>ＭＳ Ｐゴシック</vt:lpstr>
      <vt:lpstr>Arial</vt:lpstr>
      <vt:lpstr>Calibri</vt:lpstr>
      <vt:lpstr>DejaVu Sans</vt:lpstr>
      <vt:lpstr>News Gothic MT</vt:lpstr>
      <vt:lpstr>Noto Sans Symbols</vt:lpstr>
      <vt:lpstr>Source Sans Pro</vt:lpstr>
      <vt:lpstr>Symbol</vt:lpstr>
      <vt:lpstr>Wingdings</vt:lpstr>
      <vt:lpstr>Wingdings 2</vt:lpstr>
      <vt:lpstr>Breeze</vt:lpstr>
      <vt:lpstr>Office Theme</vt:lpstr>
      <vt:lpstr>1_la sapienza</vt:lpstr>
      <vt:lpstr>1_Office Theme</vt:lpstr>
      <vt:lpstr>2_Office Theme</vt:lpstr>
      <vt:lpstr>LAB2GO  Riqualificazione dei laboratori delle scuole superiori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Universita di Roma "La Sapienza"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LAB2GO: alternanza scuola-lavoro per ilaboratori delle scuole superiori</dc:title>
  <dc:creator>Riccardo Faccini</dc:creator>
  <cp:lastModifiedBy>AulaMagna</cp:lastModifiedBy>
  <cp:revision>123</cp:revision>
  <cp:lastPrinted>2017-07-12T22:19:54Z</cp:lastPrinted>
  <dcterms:created xsi:type="dcterms:W3CDTF">2017-05-29T15:44:29Z</dcterms:created>
  <dcterms:modified xsi:type="dcterms:W3CDTF">2024-05-10T07:26:28Z</dcterms:modified>
</cp:coreProperties>
</file>