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70" r:id="rId14"/>
    <p:sldId id="26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F022-2454-5942-BFAC-A156BE612EB7}" type="datetimeFigureOut">
              <a:rPr lang="it-IT" smtClean="0"/>
              <a:t>15/03/24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3622-F38A-5743-B267-3D403591F8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4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80804" y="6356350"/>
            <a:ext cx="2743200" cy="365125"/>
          </a:xfrm>
        </p:spPr>
        <p:txBody>
          <a:bodyPr/>
          <a:lstStyle/>
          <a:p>
            <a:fld id="{411613E3-BA20-464F-93F3-807D0A8E6D9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Pasquale Migliozzi </a:t>
            </a:r>
            <a:r>
              <a:rPr lang="mr-IN" dirty="0"/>
              <a:t>–</a:t>
            </a:r>
            <a:r>
              <a:rPr lang="it-IT" dirty="0"/>
              <a:t>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239"/>
            <a:ext cx="1110306" cy="6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BE50-99CD-5C4F-B8A5-93384C89470B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9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4A2-D351-164B-A65C-1A6A07B856C9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4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7607"/>
            <a:ext cx="10515600" cy="4351338"/>
          </a:xfrm>
        </p:spPr>
        <p:txBody>
          <a:bodyPr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2743200" cy="365125"/>
          </a:xfrm>
        </p:spPr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239"/>
            <a:ext cx="1110306" cy="6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6D8F-C487-A542-AC36-D57F7EA174C5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55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CCCD-A8BE-AD49-AD2D-5F184DAFB670}" type="datetime1">
              <a:rPr lang="it-IT" smtClean="0"/>
              <a:t>15/03/24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7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310-0169-D54C-813C-4EB862756297}" type="datetime1">
              <a:rPr lang="it-IT" smtClean="0"/>
              <a:t>15/03/24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3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2743200" cy="365125"/>
          </a:xfrm>
        </p:spPr>
        <p:txBody>
          <a:bodyPr/>
          <a:lstStyle/>
          <a:p>
            <a:fld id="{694CFDBC-B973-C841-A2DA-A2A5D074EB27}" type="datetime1">
              <a:rPr lang="it-IT" smtClean="0"/>
              <a:t>15/03/24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239"/>
            <a:ext cx="1110306" cy="6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2743200" cy="365125"/>
          </a:xfrm>
        </p:spPr>
        <p:txBody>
          <a:bodyPr/>
          <a:lstStyle/>
          <a:p>
            <a:fld id="{04951E9B-AE97-1145-A989-F0433AE04433}" type="datetime1">
              <a:rPr lang="it-IT" smtClean="0"/>
              <a:t>15/03/24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239"/>
            <a:ext cx="1110306" cy="6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4F7-C622-AE4D-BFFC-2564EC296D5A}" type="datetime1">
              <a:rPr lang="it-IT" smtClean="0"/>
              <a:t>15/03/24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80EE-F477-6940-8A62-DDBF03E8B88D}" type="datetime1">
              <a:rPr lang="it-IT" smtClean="0"/>
              <a:t>15/03/24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9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5946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3E32-DCA0-2242-898E-11D5D8CF58A7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0346-502A-8E46-B678-FC070F2DA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2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Towards the september marine campaign and beyond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Pasquale Migliozzi</a:t>
            </a:r>
          </a:p>
          <a:p>
            <a:r>
              <a:rPr lang="it-IT" dirty="0"/>
              <a:t>INFN - Napoli</a:t>
            </a:r>
          </a:p>
        </p:txBody>
      </p:sp>
    </p:spTree>
    <p:extLst>
      <p:ext uri="{BB962C8B-B14F-4D97-AF65-F5344CB8AC3E}">
        <p14:creationId xmlns:p14="http://schemas.microsoft.com/office/powerpoint/2010/main" val="36429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11482-23E1-81F8-74CF-CFC3053F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Impact of the </a:t>
            </a:r>
            <a:r>
              <a:rPr lang="en-GB" dirty="0"/>
              <a:t>various</a:t>
            </a:r>
            <a:r>
              <a:rPr lang="it-IT" dirty="0"/>
              <a:t> sources of delay on the DOM </a:t>
            </a:r>
            <a:r>
              <a:rPr lang="it-IT" dirty="0" err="1"/>
              <a:t>integration</a:t>
            </a: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74911C-5629-7B2A-1E17-068C9B84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ACD43-7FAE-F2F0-4312-5E62F5E9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95C3CF-A1A3-0985-4334-2400362A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10</a:t>
            </a:fld>
            <a:endParaRPr lang="it-IT"/>
          </a:p>
        </p:txBody>
      </p:sp>
      <p:pic>
        <p:nvPicPr>
          <p:cNvPr id="8" name="Immagine 7" descr="Immagine che contiene testo, diagramma, mappa, linea&#10;&#10;Descrizione generata automaticamente">
            <a:extLst>
              <a:ext uri="{FF2B5EF4-FFF2-40B4-BE49-F238E27FC236}">
                <a16:creationId xmlns:a16="http://schemas.microsoft.com/office/drawing/2014/main" id="{B24B897A-4A75-4833-92C7-0A0583A8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1507079" y="1522800"/>
            <a:ext cx="9177841" cy="4580286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1FB693E-107A-F10C-46DD-C95AA85D089B}"/>
              </a:ext>
            </a:extLst>
          </p:cNvPr>
          <p:cNvCxnSpPr>
            <a:cxnSpLocks/>
          </p:cNvCxnSpPr>
          <p:nvPr/>
        </p:nvCxnSpPr>
        <p:spPr>
          <a:xfrm flipH="1" flipV="1">
            <a:off x="4174435" y="3061252"/>
            <a:ext cx="1562710" cy="799542"/>
          </a:xfrm>
          <a:prstGeom prst="straightConnector1">
            <a:avLst/>
          </a:prstGeom>
          <a:ln w="19050">
            <a:solidFill>
              <a:srgbClr val="0161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223A8222-2FAA-07C0-4447-1C434BDCEEA1}"/>
              </a:ext>
            </a:extLst>
          </p:cNvPr>
          <p:cNvSpPr/>
          <p:nvPr/>
        </p:nvSpPr>
        <p:spPr>
          <a:xfrm>
            <a:off x="4752788" y="1684894"/>
            <a:ext cx="654631" cy="396977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E8E908-B9E7-DCEB-F30A-14A2E04866C2}"/>
              </a:ext>
            </a:extLst>
          </p:cNvPr>
          <p:cNvSpPr/>
          <p:nvPr/>
        </p:nvSpPr>
        <p:spPr>
          <a:xfrm>
            <a:off x="7616859" y="1684893"/>
            <a:ext cx="369204" cy="396977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0BC633-F966-224B-59A4-3DC73A570AE3}"/>
              </a:ext>
            </a:extLst>
          </p:cNvPr>
          <p:cNvSpPr txBox="1"/>
          <p:nvPr/>
        </p:nvSpPr>
        <p:spPr>
          <a:xfrm rot="5400000">
            <a:off x="4588335" y="2048284"/>
            <a:ext cx="983535" cy="2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+mj-lt"/>
              </a:rPr>
              <a:t>AUGUST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F502BA-7234-0BE5-8C7E-44B16ABBDC5A}"/>
              </a:ext>
            </a:extLst>
          </p:cNvPr>
          <p:cNvSpPr txBox="1"/>
          <p:nvPr/>
        </p:nvSpPr>
        <p:spPr>
          <a:xfrm>
            <a:off x="8653128" y="5193553"/>
            <a:ext cx="1741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86824"/>
                </a:solidFill>
                <a:latin typeface="+mj-lt"/>
              </a:rPr>
              <a:t>Delays due to LOGISTICS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A64D7B2-82DC-5A02-ADBA-C1B5D21FE686}"/>
              </a:ext>
            </a:extLst>
          </p:cNvPr>
          <p:cNvCxnSpPr>
            <a:cxnSpLocks/>
          </p:cNvCxnSpPr>
          <p:nvPr/>
        </p:nvCxnSpPr>
        <p:spPr>
          <a:xfrm>
            <a:off x="5649796" y="4966062"/>
            <a:ext cx="3003332" cy="369138"/>
          </a:xfrm>
          <a:prstGeom prst="straightConnector1">
            <a:avLst/>
          </a:prstGeom>
          <a:ln w="19050">
            <a:solidFill>
              <a:srgbClr val="E868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876F60A-1C30-5544-646D-6B0DE1649DF9}"/>
              </a:ext>
            </a:extLst>
          </p:cNvPr>
          <p:cNvCxnSpPr>
            <a:cxnSpLocks/>
          </p:cNvCxnSpPr>
          <p:nvPr/>
        </p:nvCxnSpPr>
        <p:spPr>
          <a:xfrm>
            <a:off x="8848287" y="3309236"/>
            <a:ext cx="151438" cy="1867148"/>
          </a:xfrm>
          <a:prstGeom prst="straightConnector1">
            <a:avLst/>
          </a:prstGeom>
          <a:ln w="19050">
            <a:solidFill>
              <a:srgbClr val="E868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BB5DCC9-EAFD-855C-9B06-744350CA3F5C}"/>
              </a:ext>
            </a:extLst>
          </p:cNvPr>
          <p:cNvSpPr txBox="1"/>
          <p:nvPr/>
        </p:nvSpPr>
        <p:spPr>
          <a:xfrm>
            <a:off x="5405013" y="1810083"/>
            <a:ext cx="203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160AE"/>
                </a:solidFill>
                <a:latin typeface="+mj-lt"/>
              </a:rPr>
              <a:t>Delays due to LOGISTICS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817A495-72B6-7EFF-143B-A7945BE1F487}"/>
              </a:ext>
            </a:extLst>
          </p:cNvPr>
          <p:cNvCxnSpPr>
            <a:cxnSpLocks/>
          </p:cNvCxnSpPr>
          <p:nvPr/>
        </p:nvCxnSpPr>
        <p:spPr>
          <a:xfrm flipH="1" flipV="1">
            <a:off x="6736740" y="2244116"/>
            <a:ext cx="197480" cy="945829"/>
          </a:xfrm>
          <a:prstGeom prst="straightConnector1">
            <a:avLst/>
          </a:prstGeom>
          <a:ln w="19050">
            <a:solidFill>
              <a:srgbClr val="0161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6F2BA7E-715E-9064-EC4D-C165ED29616F}"/>
              </a:ext>
            </a:extLst>
          </p:cNvPr>
          <p:cNvCxnSpPr>
            <a:cxnSpLocks/>
          </p:cNvCxnSpPr>
          <p:nvPr/>
        </p:nvCxnSpPr>
        <p:spPr>
          <a:xfrm flipH="1" flipV="1">
            <a:off x="7281289" y="1985947"/>
            <a:ext cx="1474454" cy="318006"/>
          </a:xfrm>
          <a:prstGeom prst="straightConnector1">
            <a:avLst/>
          </a:prstGeom>
          <a:ln w="19050">
            <a:solidFill>
              <a:srgbClr val="0161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4BEA1BD-AC36-D167-6E98-4EB3C4C67E36}"/>
              </a:ext>
            </a:extLst>
          </p:cNvPr>
          <p:cNvSpPr txBox="1"/>
          <p:nvPr/>
        </p:nvSpPr>
        <p:spPr>
          <a:xfrm rot="5400000">
            <a:off x="7221940" y="2119122"/>
            <a:ext cx="1159039" cy="307777"/>
          </a:xfrm>
          <a:prstGeom prst="rect">
            <a:avLst/>
          </a:prstGeom>
          <a:solidFill>
            <a:srgbClr val="FFB2B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+mj-lt"/>
              </a:rPr>
              <a:t>CHRISTMAS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E6ABF2-AEC6-2526-5B11-8C90B5AACEA3}"/>
              </a:ext>
            </a:extLst>
          </p:cNvPr>
          <p:cNvSpPr txBox="1"/>
          <p:nvPr/>
        </p:nvSpPr>
        <p:spPr>
          <a:xfrm>
            <a:off x="6780444" y="4539444"/>
            <a:ext cx="19919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86824"/>
                </a:solidFill>
                <a:latin typeface="+mj-lt"/>
              </a:rPr>
              <a:t>Refurbishment of ARCA Broadcast DOMs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7972B0C-8E02-541E-2814-3F1B6C1FB916}"/>
              </a:ext>
            </a:extLst>
          </p:cNvPr>
          <p:cNvCxnSpPr>
            <a:cxnSpLocks/>
          </p:cNvCxnSpPr>
          <p:nvPr/>
        </p:nvCxnSpPr>
        <p:spPr>
          <a:xfrm>
            <a:off x="7127380" y="4141941"/>
            <a:ext cx="858683" cy="360552"/>
          </a:xfrm>
          <a:prstGeom prst="straightConnector1">
            <a:avLst/>
          </a:prstGeom>
          <a:ln w="19050">
            <a:solidFill>
              <a:srgbClr val="E868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A599711-5379-BA51-8705-BF643FD87E0C}"/>
              </a:ext>
            </a:extLst>
          </p:cNvPr>
          <p:cNvSpPr txBox="1"/>
          <p:nvPr/>
        </p:nvSpPr>
        <p:spPr>
          <a:xfrm>
            <a:off x="3146280" y="2557063"/>
            <a:ext cx="1771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160AE"/>
                </a:solidFill>
                <a:latin typeface="+mj-lt"/>
              </a:rPr>
              <a:t>Missing</a:t>
            </a:r>
            <a:r>
              <a:rPr lang="it-IT" sz="1400" dirty="0">
                <a:solidFill>
                  <a:srgbClr val="0160AE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0160AE"/>
                </a:solidFill>
                <a:latin typeface="+mj-lt"/>
              </a:rPr>
              <a:t>components</a:t>
            </a:r>
            <a:endParaRPr lang="it-IT" sz="1400" dirty="0">
              <a:solidFill>
                <a:srgbClr val="0160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63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85B39-1D22-8988-83F5-FF4BA637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28"/>
            <a:ext cx="10515600" cy="924094"/>
          </a:xfrm>
        </p:spPr>
        <p:txBody>
          <a:bodyPr/>
          <a:lstStyle/>
          <a:p>
            <a:r>
              <a:rPr lang="it-IT" dirty="0" err="1"/>
              <a:t>Limiting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for the DU </a:t>
            </a:r>
            <a:r>
              <a:rPr lang="it-IT" dirty="0" err="1"/>
              <a:t>integration</a:t>
            </a:r>
            <a:r>
              <a:rPr lang="it-IT" dirty="0"/>
              <a:t>: </a:t>
            </a:r>
            <a:r>
              <a:rPr lang="it-IT" dirty="0" err="1"/>
              <a:t>space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E00109-66BE-922E-4626-1609E30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0CA372-700B-E672-76F3-30AA1A79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DCAC97-3C94-1E81-0ACA-27F5E142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11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EEFA65-293A-1FAC-6D95-9A107E6461BC}"/>
              </a:ext>
            </a:extLst>
          </p:cNvPr>
          <p:cNvSpPr txBox="1"/>
          <p:nvPr/>
        </p:nvSpPr>
        <p:spPr>
          <a:xfrm>
            <a:off x="166096" y="1128656"/>
            <a:ext cx="2772602" cy="373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DU production </a:t>
            </a:r>
            <a:r>
              <a:rPr lang="it-IT" sz="2400" b="1" dirty="0" err="1"/>
              <a:t>at</a:t>
            </a:r>
            <a:r>
              <a:rPr lang="it-IT" sz="2400" b="1" dirty="0"/>
              <a:t> Caserta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9065C2D-C3D0-E2ED-F72D-B92573E773A9}"/>
              </a:ext>
            </a:extLst>
          </p:cNvPr>
          <p:cNvSpPr/>
          <p:nvPr/>
        </p:nvSpPr>
        <p:spPr>
          <a:xfrm>
            <a:off x="242113" y="1621863"/>
            <a:ext cx="2627168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1 (1W+2W oil filling)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67CC086-44E4-9457-E6B0-6A9602BEB610}"/>
              </a:ext>
            </a:extLst>
          </p:cNvPr>
          <p:cNvSpPr/>
          <p:nvPr/>
        </p:nvSpPr>
        <p:spPr>
          <a:xfrm>
            <a:off x="1996684" y="1917057"/>
            <a:ext cx="872598" cy="2951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2 (1W)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A3F044-3B83-3F00-5CB4-CB36C148C265}"/>
              </a:ext>
            </a:extLst>
          </p:cNvPr>
          <p:cNvSpPr/>
          <p:nvPr/>
        </p:nvSpPr>
        <p:spPr>
          <a:xfrm>
            <a:off x="2869282" y="1917057"/>
            <a:ext cx="872597" cy="295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3 (1W)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5603EE9-BA1D-E0D2-2440-A0AC17619132}"/>
              </a:ext>
            </a:extLst>
          </p:cNvPr>
          <p:cNvSpPr/>
          <p:nvPr/>
        </p:nvSpPr>
        <p:spPr>
          <a:xfrm>
            <a:off x="3751255" y="1916450"/>
            <a:ext cx="872597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4 (1W)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ED6ECE5-7EED-BFAB-BDF9-CA86832789BF}"/>
              </a:ext>
            </a:extLst>
          </p:cNvPr>
          <p:cNvSpPr/>
          <p:nvPr/>
        </p:nvSpPr>
        <p:spPr>
          <a:xfrm>
            <a:off x="4623852" y="1916450"/>
            <a:ext cx="872597" cy="295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5 (1W)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3C2C37-C696-C2A0-30CD-DF6FAFD6210E}"/>
              </a:ext>
            </a:extLst>
          </p:cNvPr>
          <p:cNvSpPr/>
          <p:nvPr/>
        </p:nvSpPr>
        <p:spPr>
          <a:xfrm>
            <a:off x="1130683" y="2211643"/>
            <a:ext cx="2627168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1 (1W+2W oil filling)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74C3485-A81C-E58D-8CCC-B4E33FFFBD28}"/>
              </a:ext>
            </a:extLst>
          </p:cNvPr>
          <p:cNvSpPr/>
          <p:nvPr/>
        </p:nvSpPr>
        <p:spPr>
          <a:xfrm>
            <a:off x="2869282" y="2511606"/>
            <a:ext cx="872598" cy="2951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2 (1W)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3D380B-4E4D-382F-0556-311CE307423E}"/>
              </a:ext>
            </a:extLst>
          </p:cNvPr>
          <p:cNvSpPr/>
          <p:nvPr/>
        </p:nvSpPr>
        <p:spPr>
          <a:xfrm>
            <a:off x="3757852" y="2511606"/>
            <a:ext cx="872597" cy="295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3 (1W)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5B422DE-C783-1319-7CDD-638F9B9E365E}"/>
              </a:ext>
            </a:extLst>
          </p:cNvPr>
          <p:cNvSpPr/>
          <p:nvPr/>
        </p:nvSpPr>
        <p:spPr>
          <a:xfrm>
            <a:off x="4623851" y="2511606"/>
            <a:ext cx="872597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4 (1W)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E3FB922-5201-CA62-37F8-0A5D335B9646}"/>
              </a:ext>
            </a:extLst>
          </p:cNvPr>
          <p:cNvSpPr/>
          <p:nvPr/>
        </p:nvSpPr>
        <p:spPr>
          <a:xfrm>
            <a:off x="5496448" y="2511606"/>
            <a:ext cx="872597" cy="295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5 (1W)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17DC6A6-4A62-2F7E-D79B-853FA824F1C1}"/>
              </a:ext>
            </a:extLst>
          </p:cNvPr>
          <p:cNvSpPr/>
          <p:nvPr/>
        </p:nvSpPr>
        <p:spPr>
          <a:xfrm>
            <a:off x="2003281" y="2806799"/>
            <a:ext cx="2627168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1 (1W+2W oil filling)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68C6328-F07F-8A7B-0375-25D950E0FB38}"/>
              </a:ext>
            </a:extLst>
          </p:cNvPr>
          <p:cNvSpPr/>
          <p:nvPr/>
        </p:nvSpPr>
        <p:spPr>
          <a:xfrm>
            <a:off x="3741879" y="3106762"/>
            <a:ext cx="872598" cy="2951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2 (1W)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9206D51-A5AC-1E1F-A104-1140C56E59CB}"/>
              </a:ext>
            </a:extLst>
          </p:cNvPr>
          <p:cNvSpPr/>
          <p:nvPr/>
        </p:nvSpPr>
        <p:spPr>
          <a:xfrm>
            <a:off x="4630449" y="3106762"/>
            <a:ext cx="872597" cy="295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3 (1W)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A7F2A0A-6D57-8522-52DF-A17DFC834264}"/>
              </a:ext>
            </a:extLst>
          </p:cNvPr>
          <p:cNvSpPr/>
          <p:nvPr/>
        </p:nvSpPr>
        <p:spPr>
          <a:xfrm>
            <a:off x="5496448" y="3106762"/>
            <a:ext cx="872597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4 (1W)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261AFC4-1723-F53D-EAEB-C42D0DAECB9B}"/>
              </a:ext>
            </a:extLst>
          </p:cNvPr>
          <p:cNvSpPr/>
          <p:nvPr/>
        </p:nvSpPr>
        <p:spPr>
          <a:xfrm>
            <a:off x="6369046" y="3106762"/>
            <a:ext cx="872597" cy="295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5 (1W)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8C361A6-B391-3596-8876-950457090952}"/>
              </a:ext>
            </a:extLst>
          </p:cNvPr>
          <p:cNvSpPr/>
          <p:nvPr/>
        </p:nvSpPr>
        <p:spPr>
          <a:xfrm>
            <a:off x="2875878" y="3395838"/>
            <a:ext cx="2627168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1 (1W+2W oil filling)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DCDB97B-CC9E-23A8-E539-88104F7A8061}"/>
              </a:ext>
            </a:extLst>
          </p:cNvPr>
          <p:cNvSpPr/>
          <p:nvPr/>
        </p:nvSpPr>
        <p:spPr>
          <a:xfrm>
            <a:off x="4614476" y="3695800"/>
            <a:ext cx="872598" cy="2951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2 (1W)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36A81DB-75BC-60B1-665C-9FFE6187C3C7}"/>
              </a:ext>
            </a:extLst>
          </p:cNvPr>
          <p:cNvSpPr/>
          <p:nvPr/>
        </p:nvSpPr>
        <p:spPr>
          <a:xfrm>
            <a:off x="5503046" y="3695800"/>
            <a:ext cx="872597" cy="295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3 (1W)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8D4D30F-3918-4AC8-1C5C-BA8CAFF39DD4}"/>
              </a:ext>
            </a:extLst>
          </p:cNvPr>
          <p:cNvSpPr/>
          <p:nvPr/>
        </p:nvSpPr>
        <p:spPr>
          <a:xfrm>
            <a:off x="6369046" y="3695800"/>
            <a:ext cx="872597" cy="2951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4 (1W)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559A344-F42C-0D41-2ED8-A600DC64506E}"/>
              </a:ext>
            </a:extLst>
          </p:cNvPr>
          <p:cNvSpPr/>
          <p:nvPr/>
        </p:nvSpPr>
        <p:spPr>
          <a:xfrm>
            <a:off x="7241643" y="3695800"/>
            <a:ext cx="872597" cy="295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PROCESS 5 (1W)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4DAF68-3904-1F97-BF0E-AE12D8CF9B0C}"/>
              </a:ext>
            </a:extLst>
          </p:cNvPr>
          <p:cNvSpPr txBox="1"/>
          <p:nvPr/>
        </p:nvSpPr>
        <p:spPr>
          <a:xfrm>
            <a:off x="4306343" y="1142357"/>
            <a:ext cx="5195467" cy="29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After the first 6 weeks a maximum of 4 </a:t>
            </a:r>
            <a:r>
              <a:rPr lang="it-IT" b="1" dirty="0" err="1"/>
              <a:t>DUs</a:t>
            </a:r>
            <a:r>
              <a:rPr lang="it-IT" b="1" dirty="0"/>
              <a:t> ready per </a:t>
            </a:r>
            <a:r>
              <a:rPr lang="it-IT" b="1" dirty="0" err="1"/>
              <a:t>month</a:t>
            </a:r>
            <a:endParaRPr lang="it-IT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8CE51F1-D3FA-1FF1-8F3C-3F4BD50291B7}"/>
              </a:ext>
            </a:extLst>
          </p:cNvPr>
          <p:cNvSpPr txBox="1"/>
          <p:nvPr/>
        </p:nvSpPr>
        <p:spPr>
          <a:xfrm>
            <a:off x="242113" y="4305513"/>
            <a:ext cx="6448635" cy="373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Caserta DU </a:t>
            </a:r>
            <a:r>
              <a:rPr lang="it-IT" sz="2400" b="1" dirty="0" err="1"/>
              <a:t>integration</a:t>
            </a:r>
            <a:r>
              <a:rPr lang="it-IT" sz="2400" b="1" dirty="0"/>
              <a:t> capability: min 2.5 max 4 </a:t>
            </a:r>
            <a:r>
              <a:rPr lang="it-IT" sz="2400" b="1" dirty="0" err="1"/>
              <a:t>DUs</a:t>
            </a:r>
            <a:r>
              <a:rPr lang="it-IT" sz="2400" b="1" dirty="0"/>
              <a:t>/</a:t>
            </a:r>
            <a:r>
              <a:rPr lang="it-IT" sz="2400" b="1" dirty="0" err="1"/>
              <a:t>month</a:t>
            </a:r>
            <a:r>
              <a:rPr lang="it-IT" sz="2400" b="1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CEC14A-D496-5524-7100-F4C729E27A0A}"/>
              </a:ext>
            </a:extLst>
          </p:cNvPr>
          <p:cNvSpPr txBox="1"/>
          <p:nvPr/>
        </p:nvSpPr>
        <p:spPr>
          <a:xfrm>
            <a:off x="414573" y="5496566"/>
            <a:ext cx="753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LNS DU </a:t>
            </a:r>
            <a:r>
              <a:rPr lang="it-IT" sz="2400" b="1" dirty="0" err="1"/>
              <a:t>integration</a:t>
            </a:r>
            <a:r>
              <a:rPr lang="it-IT" sz="2400" b="1" dirty="0"/>
              <a:t> capability: min 0.8 max 2 </a:t>
            </a:r>
            <a:r>
              <a:rPr lang="it-IT" sz="2400" b="1" dirty="0" err="1"/>
              <a:t>DUs</a:t>
            </a:r>
            <a:r>
              <a:rPr lang="it-IT" sz="2400" b="1" dirty="0"/>
              <a:t>/</a:t>
            </a:r>
            <a:r>
              <a:rPr lang="it-IT" sz="2400" b="1" dirty="0" err="1"/>
              <a:t>month</a:t>
            </a:r>
            <a:r>
              <a:rPr lang="it-IT" sz="2400" b="1" dirty="0"/>
              <a:t> </a:t>
            </a:r>
          </a:p>
        </p:txBody>
      </p:sp>
      <p:pic>
        <p:nvPicPr>
          <p:cNvPr id="33" name="Immagine 32" descr="Immagine che contiene aria aperta, cielo, nuvola, albero&#10;&#10;Descrizione generata automaticamente">
            <a:extLst>
              <a:ext uri="{FF2B5EF4-FFF2-40B4-BE49-F238E27FC236}">
                <a16:creationId xmlns:a16="http://schemas.microsoft.com/office/drawing/2014/main" id="{F71B23A4-3CCD-F595-8CF2-7D6D3D45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93" y="1501899"/>
            <a:ext cx="3940245" cy="5253660"/>
          </a:xfrm>
          <a:prstGeom prst="rect">
            <a:avLst/>
          </a:prstGeom>
        </p:spPr>
      </p:pic>
      <p:pic>
        <p:nvPicPr>
          <p:cNvPr id="35" name="Immagine 34" descr="Immagine che contiene ingegneria, macchina, terreno, interno&#10;&#10;Descrizione generata automaticamente">
            <a:extLst>
              <a:ext uri="{FF2B5EF4-FFF2-40B4-BE49-F238E27FC236}">
                <a16:creationId xmlns:a16="http://schemas.microsoft.com/office/drawing/2014/main" id="{143EC04E-9CA3-BBE4-1557-122D3791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357" y="1468779"/>
            <a:ext cx="4041916" cy="53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CAC53-01D5-B0DD-B922-94EA8447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points @LNS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C3798-8494-8A76-17F4-3ABA57D9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AEC13-8661-CE9D-7495-259DF5D7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3079D-4780-8C52-F2B5-DF2F2C10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12</a:t>
            </a:fld>
            <a:endParaRPr lang="it-IT"/>
          </a:p>
        </p:txBody>
      </p:sp>
      <p:pic>
        <p:nvPicPr>
          <p:cNvPr id="8" name="Immagine 7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6679FF3F-54A4-84DB-3738-B4042289C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01" y="1039250"/>
            <a:ext cx="9286598" cy="58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CAC53-01D5-B0DD-B922-94EA8447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points @LNS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C3798-8494-8A76-17F4-3ABA57D9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AEC13-8661-CE9D-7495-259DF5D7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3079D-4780-8C52-F2B5-DF2F2C10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13</a:t>
            </a:fld>
            <a:endParaRPr lang="it-IT"/>
          </a:p>
        </p:txBody>
      </p:sp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27B6323-520A-A8BF-112B-9052F9DF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6" y="1011936"/>
            <a:ext cx="10725687" cy="53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44389-A85D-15A2-B423-454A9346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limiting</a:t>
            </a:r>
            <a:r>
              <a:rPr lang="it-IT" dirty="0"/>
              <a:t> </a:t>
            </a:r>
            <a:r>
              <a:rPr lang="it-IT"/>
              <a:t>factors </a:t>
            </a:r>
            <a:r>
              <a:rPr lang="it-IT" dirty="0"/>
              <a:t>in the future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2767A-E26B-1CBC-0F2B-4B15E27C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643"/>
            <a:ext cx="10515600" cy="4351338"/>
          </a:xfrm>
        </p:spPr>
        <p:txBody>
          <a:bodyPr/>
          <a:lstStyle/>
          <a:p>
            <a:r>
              <a:rPr lang="en-GB" dirty="0"/>
              <a:t>The impressive integration rates we have reached has been only possible thanks to</a:t>
            </a:r>
          </a:p>
          <a:p>
            <a:pPr lvl="1"/>
            <a:r>
              <a:rPr lang="en-GB" dirty="0"/>
              <a:t>Post-docs hired with the CIR-PACK that decided not to apply for the PNRR technologist positions: have committed themselves to the mission of completing KM3NeT and not abandoning it after setting up the labs and bringing them up to speed</a:t>
            </a:r>
          </a:p>
          <a:p>
            <a:pPr lvl="1"/>
            <a:r>
              <a:rPr lang="en-GB" dirty="0"/>
              <a:t>Technicians hired with KM3NeT4RR</a:t>
            </a:r>
          </a:p>
          <a:p>
            <a:pPr lvl="1"/>
            <a:endParaRPr lang="en-GB" dirty="0"/>
          </a:p>
          <a:p>
            <a:r>
              <a:rPr lang="en-GB" dirty="0"/>
              <a:t> This fall there is an important turning point: some contracts will end and there is the risk to stop (slowdown in the best case) the integration of some key components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A517D-30F0-6AD0-A08E-80A8893E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82A55E-11A0-60BE-AACB-725F5ED3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2B03DF-81C5-D18A-76DA-1A86F3F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2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F7BF5-28E2-72FA-8046-6B21DF85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Status </a:t>
            </a:r>
            <a:r>
              <a:rPr lang="it-IT" dirty="0" err="1"/>
              <a:t>as</a:t>
            </a:r>
            <a:r>
              <a:rPr lang="it-IT" dirty="0"/>
              <a:t> 13th march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361EBD-4E76-1421-C6E2-585FE58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8596E-0F1A-16D9-5C79-0F7CD4DC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D958CC-4A69-D2F3-DBAB-9D67771A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2</a:t>
            </a:fld>
            <a:endParaRPr lang="it-IT"/>
          </a:p>
        </p:txBody>
      </p:sp>
      <p:pic>
        <p:nvPicPr>
          <p:cNvPr id="7" name="Schermata 2024-03-11 alle 16.05.20.png" descr="Schermata 2024-03-11 alle 16.05.20.png">
            <a:extLst>
              <a:ext uri="{FF2B5EF4-FFF2-40B4-BE49-F238E27FC236}">
                <a16:creationId xmlns:a16="http://schemas.microsoft.com/office/drawing/2014/main" id="{547B9AFC-60C9-4192-CF87-9C3A37EF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83" y="4949961"/>
            <a:ext cx="8537246" cy="19080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28 DU deployed…">
            <a:extLst>
              <a:ext uri="{FF2B5EF4-FFF2-40B4-BE49-F238E27FC236}">
                <a16:creationId xmlns:a16="http://schemas.microsoft.com/office/drawing/2014/main" id="{04280F85-9F88-74FB-8B68-ABEAEB9D62A2}"/>
              </a:ext>
            </a:extLst>
          </p:cNvPr>
          <p:cNvSpPr txBox="1"/>
          <p:nvPr/>
        </p:nvSpPr>
        <p:spPr>
          <a:xfrm>
            <a:off x="5220246" y="2201278"/>
            <a:ext cx="492760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rPr dirty="0"/>
              <a:t>28 DU deployed</a:t>
            </a:r>
          </a:p>
          <a:p>
            <a:endParaRPr dirty="0"/>
          </a:p>
          <a:p>
            <a:r>
              <a:rPr dirty="0">
                <a:solidFill>
                  <a:srgbClr val="FF2600"/>
                </a:solidFill>
              </a:rPr>
              <a:t>27 working</a:t>
            </a:r>
            <a:r>
              <a:rPr dirty="0"/>
              <a:t> and taking data (ARCA.DU0031 failure the 31st of December 0223) </a:t>
            </a:r>
          </a:p>
        </p:txBody>
      </p:sp>
      <p:sp>
        <p:nvSpPr>
          <p:cNvPr id="9" name="Stable data taking">
            <a:extLst>
              <a:ext uri="{FF2B5EF4-FFF2-40B4-BE49-F238E27FC236}">
                <a16:creationId xmlns:a16="http://schemas.microsoft.com/office/drawing/2014/main" id="{98B506E1-A633-E011-E583-64E20D9E3113}"/>
              </a:ext>
            </a:extLst>
          </p:cNvPr>
          <p:cNvSpPr txBox="1"/>
          <p:nvPr/>
        </p:nvSpPr>
        <p:spPr>
          <a:xfrm>
            <a:off x="6980985" y="4761417"/>
            <a:ext cx="1960705" cy="377087"/>
          </a:xfrm>
          <a:prstGeom prst="rect">
            <a:avLst/>
          </a:prstGeom>
          <a:solidFill>
            <a:srgbClr val="FFFFFF"/>
          </a:solidFill>
          <a:ln w="26425">
            <a:solidFill>
              <a:schemeClr val="accent1"/>
            </a:solidFill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Stable data taking</a:t>
            </a:r>
          </a:p>
        </p:txBody>
      </p:sp>
      <p:pic>
        <p:nvPicPr>
          <p:cNvPr id="10" name="Schermata 2024-03-11 alle 17.19.32.png" descr="Schermata 2024-03-11 alle 17.19.32.png">
            <a:extLst>
              <a:ext uri="{FF2B5EF4-FFF2-40B4-BE49-F238E27FC236}">
                <a16:creationId xmlns:a16="http://schemas.microsoft.com/office/drawing/2014/main" id="{23EFDEF6-4D58-A594-4BED-FB381013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660"/>
            <a:ext cx="4230664" cy="44252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18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4CAD5-D88F-5CDA-67C2-D391EB3A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</a:t>
            </a:r>
            <a:r>
              <a:rPr lang="it-IT" dirty="0" err="1"/>
              <a:t>sea</a:t>
            </a:r>
            <a:r>
              <a:rPr lang="it-IT" dirty="0"/>
              <a:t> </a:t>
            </a:r>
            <a:r>
              <a:rPr lang="it-IT" dirty="0" err="1"/>
              <a:t>campaign</a:t>
            </a:r>
            <a:r>
              <a:rPr lang="it-IT" dirty="0"/>
              <a:t>: </a:t>
            </a:r>
            <a:r>
              <a:rPr lang="it-IT" dirty="0" err="1"/>
              <a:t>september</a:t>
            </a:r>
            <a:r>
              <a:rPr lang="it-IT" dirty="0"/>
              <a:t> 2024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618B04-7572-DEEC-D57E-F1759A85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95AFD0-3823-95CB-20AC-1FEEFC64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D91F3F-CD45-1909-FFAA-B4BFCC1B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3</a:t>
            </a:fld>
            <a:endParaRPr lang="it-IT"/>
          </a:p>
        </p:txBody>
      </p:sp>
      <p:sp>
        <p:nvSpPr>
          <p:cNvPr id="7" name="Sea floor infrastructure">
            <a:extLst>
              <a:ext uri="{FF2B5EF4-FFF2-40B4-BE49-F238E27FC236}">
                <a16:creationId xmlns:a16="http://schemas.microsoft.com/office/drawing/2014/main" id="{CC8539AB-32B6-99C5-5340-AEDFDA2C499F}"/>
              </a:ext>
            </a:extLst>
          </p:cNvPr>
          <p:cNvSpPr txBox="1"/>
          <p:nvPr/>
        </p:nvSpPr>
        <p:spPr>
          <a:xfrm>
            <a:off x="7569220" y="1832459"/>
            <a:ext cx="3085369" cy="451210"/>
          </a:xfrm>
          <a:prstGeom prst="rect">
            <a:avLst/>
          </a:prstGeom>
          <a:solidFill>
            <a:srgbClr val="FFFFFF"/>
          </a:solidFill>
          <a:ln w="26425">
            <a:solidFill>
              <a:schemeClr val="accent1"/>
            </a:solidFill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/>
            </a:lvl1pPr>
          </a:lstStyle>
          <a:p>
            <a:r>
              <a:t>Sea floor infrastructure</a:t>
            </a:r>
          </a:p>
        </p:txBody>
      </p:sp>
      <p:sp>
        <p:nvSpPr>
          <p:cNvPr id="8" name="What will be deployed:…">
            <a:extLst>
              <a:ext uri="{FF2B5EF4-FFF2-40B4-BE49-F238E27FC236}">
                <a16:creationId xmlns:a16="http://schemas.microsoft.com/office/drawing/2014/main" id="{DEB16828-543D-E3AF-8689-CF8BBF03B616}"/>
              </a:ext>
            </a:extLst>
          </p:cNvPr>
          <p:cNvSpPr txBox="1"/>
          <p:nvPr/>
        </p:nvSpPr>
        <p:spPr>
          <a:xfrm>
            <a:off x="7605244" y="2528100"/>
            <a:ext cx="301332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solidFill>
                  <a:srgbClr val="FF2600"/>
                </a:solidFill>
              </a:rPr>
              <a:t>What will be deployed</a:t>
            </a:r>
            <a:r>
              <a:t>:</a:t>
            </a:r>
          </a:p>
          <a:p>
            <a:pPr marL="228600" indent="-228600">
              <a:buSzPct val="100000"/>
              <a:buChar char="•"/>
            </a:pPr>
            <a:r>
              <a:t>2 JB (JB4 and JB5) </a:t>
            </a:r>
          </a:p>
          <a:p>
            <a:pPr marL="228600" indent="-228600">
              <a:buSzPct val="100000"/>
              <a:buChar char="•"/>
            </a:pPr>
            <a:r>
              <a:t>4 interlink cables CTF2-JB</a:t>
            </a:r>
          </a:p>
        </p:txBody>
      </p:sp>
      <p:sp>
        <p:nvSpPr>
          <p:cNvPr id="9" name="First JBs in WWR mode">
            <a:extLst>
              <a:ext uri="{FF2B5EF4-FFF2-40B4-BE49-F238E27FC236}">
                <a16:creationId xmlns:a16="http://schemas.microsoft.com/office/drawing/2014/main" id="{B23A3137-14F4-F9A3-B59C-5D87C4E2F89A}"/>
              </a:ext>
            </a:extLst>
          </p:cNvPr>
          <p:cNvSpPr txBox="1"/>
          <p:nvPr/>
        </p:nvSpPr>
        <p:spPr>
          <a:xfrm>
            <a:off x="7675447" y="5643742"/>
            <a:ext cx="259351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First JBs in WWR mode </a:t>
            </a:r>
          </a:p>
        </p:txBody>
      </p:sp>
      <p:sp>
        <p:nvSpPr>
          <p:cNvPr id="10" name="Criticalities:…">
            <a:extLst>
              <a:ext uri="{FF2B5EF4-FFF2-40B4-BE49-F238E27FC236}">
                <a16:creationId xmlns:a16="http://schemas.microsoft.com/office/drawing/2014/main" id="{D7845742-F4C0-3458-A427-1586014B801D}"/>
              </a:ext>
            </a:extLst>
          </p:cNvPr>
          <p:cNvSpPr txBox="1"/>
          <p:nvPr/>
        </p:nvSpPr>
        <p:spPr>
          <a:xfrm>
            <a:off x="7831994" y="3708011"/>
            <a:ext cx="140254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0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Criticalities:</a:t>
            </a:r>
          </a:p>
          <a:p>
            <a:pPr defTabSz="457200"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None</a:t>
            </a:r>
          </a:p>
        </p:txBody>
      </p:sp>
      <p:pic>
        <p:nvPicPr>
          <p:cNvPr id="11" name="Schermata 2024-03-11 alle 17.21.04.png" descr="Schermata 2024-03-11 alle 17.21.04.png">
            <a:extLst>
              <a:ext uri="{FF2B5EF4-FFF2-40B4-BE49-F238E27FC236}">
                <a16:creationId xmlns:a16="http://schemas.microsoft.com/office/drawing/2014/main" id="{6714E157-1F6A-B191-C72F-89116A23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01"/>
          <a:stretch>
            <a:fillRect/>
          </a:stretch>
        </p:blipFill>
        <p:spPr>
          <a:xfrm>
            <a:off x="1295400" y="1409545"/>
            <a:ext cx="5325299" cy="501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760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2AB61-5755-570C-D623-0EF3B14F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</a:t>
            </a:r>
            <a:r>
              <a:rPr lang="it-IT" dirty="0" err="1"/>
              <a:t>sea</a:t>
            </a:r>
            <a:r>
              <a:rPr lang="it-IT" dirty="0"/>
              <a:t> </a:t>
            </a:r>
            <a:r>
              <a:rPr lang="it-IT" dirty="0" err="1"/>
              <a:t>campaign</a:t>
            </a:r>
            <a:r>
              <a:rPr lang="it-IT" dirty="0"/>
              <a:t>: </a:t>
            </a:r>
            <a:r>
              <a:rPr lang="it-IT" dirty="0" err="1"/>
              <a:t>september</a:t>
            </a:r>
            <a:r>
              <a:rPr lang="it-IT" dirty="0"/>
              <a:t> 2024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E57E32-CCAC-BC33-D0BA-81289F56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1AA82B-C517-C435-CD3B-0C0AC77A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14D5D8-CAF1-3681-F2AE-318200E2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4</a:t>
            </a:fld>
            <a:endParaRPr lang="it-IT"/>
          </a:p>
        </p:txBody>
      </p:sp>
      <p:sp>
        <p:nvSpPr>
          <p:cNvPr id="7" name="DU et al.">
            <a:extLst>
              <a:ext uri="{FF2B5EF4-FFF2-40B4-BE49-F238E27FC236}">
                <a16:creationId xmlns:a16="http://schemas.microsoft.com/office/drawing/2014/main" id="{CF046A6B-A789-FE93-4704-88B9A4F82194}"/>
              </a:ext>
            </a:extLst>
          </p:cNvPr>
          <p:cNvSpPr txBox="1"/>
          <p:nvPr/>
        </p:nvSpPr>
        <p:spPr>
          <a:xfrm>
            <a:off x="8185222" y="1094545"/>
            <a:ext cx="1266875" cy="451210"/>
          </a:xfrm>
          <a:prstGeom prst="rect">
            <a:avLst/>
          </a:prstGeom>
          <a:solidFill>
            <a:srgbClr val="FFFFFF"/>
          </a:solidFill>
          <a:ln w="26425">
            <a:solidFill>
              <a:schemeClr val="accent1"/>
            </a:solidFill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/>
            </a:lvl1pPr>
          </a:lstStyle>
          <a:p>
            <a:r>
              <a:t>DU et al.</a:t>
            </a:r>
          </a:p>
        </p:txBody>
      </p:sp>
      <p:sp>
        <p:nvSpPr>
          <p:cNvPr id="8" name="What will be deployed:…">
            <a:extLst>
              <a:ext uri="{FF2B5EF4-FFF2-40B4-BE49-F238E27FC236}">
                <a16:creationId xmlns:a16="http://schemas.microsoft.com/office/drawing/2014/main" id="{44E6988E-9F2B-F198-2607-D0CCB73C30CA}"/>
              </a:ext>
            </a:extLst>
          </p:cNvPr>
          <p:cNvSpPr txBox="1"/>
          <p:nvPr/>
        </p:nvSpPr>
        <p:spPr>
          <a:xfrm>
            <a:off x="6491159" y="1629161"/>
            <a:ext cx="5594823" cy="17543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>
                <a:solidFill>
                  <a:srgbClr val="FF2600"/>
                </a:solidFill>
              </a:rPr>
              <a:t>What will be deployed</a:t>
            </a:r>
            <a:r>
              <a:rPr dirty="0"/>
              <a:t>:</a:t>
            </a:r>
          </a:p>
          <a:p>
            <a:pPr marL="228600" indent="-228600">
              <a:buSzPct val="100000"/>
              <a:buChar char="•"/>
            </a:pPr>
            <a:r>
              <a:rPr dirty="0"/>
              <a:t>B</a:t>
            </a:r>
            <a:r>
              <a:rPr lang="it-IT" dirty="0" err="1"/>
              <a:t>aseline</a:t>
            </a:r>
            <a:r>
              <a:rPr dirty="0"/>
              <a:t> 17 </a:t>
            </a:r>
            <a:r>
              <a:rPr lang="it-IT" dirty="0"/>
              <a:t>DU (WWRS)</a:t>
            </a:r>
            <a:r>
              <a:rPr dirty="0"/>
              <a:t>+ 2 DU</a:t>
            </a:r>
            <a:r>
              <a:rPr lang="it-IT" dirty="0"/>
              <a:t> –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 slide</a:t>
            </a:r>
            <a:endParaRPr dirty="0"/>
          </a:p>
          <a:p>
            <a:pPr marL="228600" indent="-228600">
              <a:buSzPct val="100000"/>
              <a:buChar char="•"/>
            </a:pPr>
            <a:r>
              <a:rPr dirty="0"/>
              <a:t>4 tripods for the acoustic positioning</a:t>
            </a:r>
          </a:p>
          <a:p>
            <a:pPr marL="228600" indent="-228600">
              <a:buSzPct val="100000"/>
              <a:buChar char="•"/>
            </a:pPr>
            <a:r>
              <a:rPr dirty="0"/>
              <a:t>1 Calibration Base (CB) + Instrumentation Unit (IU)</a:t>
            </a:r>
          </a:p>
          <a:p>
            <a:pPr marL="228600" indent="-228600">
              <a:buSzPct val="100000"/>
              <a:buChar char="•"/>
            </a:pPr>
            <a:r>
              <a:rPr dirty="0"/>
              <a:t>Absolute positioning system</a:t>
            </a:r>
          </a:p>
          <a:p>
            <a:pPr marL="228600" indent="-228600">
              <a:buSzPct val="100000"/>
              <a:buChar char="•"/>
            </a:pPr>
            <a:r>
              <a:rPr dirty="0"/>
              <a:t>Recovery of ARCA.DU0031 </a:t>
            </a:r>
            <a:r>
              <a:rPr dirty="0">
                <a:solidFill>
                  <a:srgbClr val="FF2600"/>
                </a:solidFill>
              </a:rPr>
              <a:t>(?)</a:t>
            </a:r>
          </a:p>
        </p:txBody>
      </p:sp>
      <p:sp>
        <p:nvSpPr>
          <p:cNvPr id="9" name="First DUs in WWR mode">
            <a:extLst>
              <a:ext uri="{FF2B5EF4-FFF2-40B4-BE49-F238E27FC236}">
                <a16:creationId xmlns:a16="http://schemas.microsoft.com/office/drawing/2014/main" id="{9DEAE6DF-DE4E-7206-B8FC-3A02BCBBDA6F}"/>
              </a:ext>
            </a:extLst>
          </p:cNvPr>
          <p:cNvSpPr txBox="1"/>
          <p:nvPr/>
        </p:nvSpPr>
        <p:spPr>
          <a:xfrm>
            <a:off x="7490202" y="6327366"/>
            <a:ext cx="265691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First DUs in WWR mode </a:t>
            </a:r>
          </a:p>
        </p:txBody>
      </p:sp>
      <p:sp>
        <p:nvSpPr>
          <p:cNvPr id="10" name="Criticalities:…">
            <a:extLst>
              <a:ext uri="{FF2B5EF4-FFF2-40B4-BE49-F238E27FC236}">
                <a16:creationId xmlns:a16="http://schemas.microsoft.com/office/drawing/2014/main" id="{6B44C5E9-2673-4434-1344-0A91043C8D7D}"/>
              </a:ext>
            </a:extLst>
          </p:cNvPr>
          <p:cNvSpPr txBox="1"/>
          <p:nvPr/>
        </p:nvSpPr>
        <p:spPr>
          <a:xfrm>
            <a:off x="6491159" y="4327716"/>
            <a:ext cx="523767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20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Criticalities:</a:t>
            </a:r>
          </a:p>
          <a:p>
            <a:pPr marL="200526" indent="-200526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DU -&gt; See next slides</a:t>
            </a:r>
          </a:p>
          <a:p>
            <a:pPr marL="200526" indent="-200526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Absolute positioning system -&gt; Administration</a:t>
            </a:r>
          </a:p>
          <a:p>
            <a:pPr marL="200526" indent="-200526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Shore station upgrade -&gt; Administration</a:t>
            </a:r>
          </a:p>
        </p:txBody>
      </p:sp>
      <p:pic>
        <p:nvPicPr>
          <p:cNvPr id="11" name="Schermata 2024-03-11 alle 16.14.30.png" descr="Schermata 2024-03-11 alle 16.14.30.png">
            <a:extLst>
              <a:ext uri="{FF2B5EF4-FFF2-40B4-BE49-F238E27FC236}">
                <a16:creationId xmlns:a16="http://schemas.microsoft.com/office/drawing/2014/main" id="{F0DAC98C-AE63-F272-5EC1-F8324450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0" y="1121664"/>
            <a:ext cx="5237679" cy="55998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578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B8AB6-1301-2BE8-1294-E66C3655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Assumption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F8A7A-B5BE-634C-39F8-0A2E9306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the following calculations we consider as ultimate date for DOM and BM production the 31st of May 2024</a:t>
            </a:r>
          </a:p>
          <a:p>
            <a:r>
              <a:rPr lang="en-GB" dirty="0"/>
              <a:t>June and July will be devoted to the DU preparation</a:t>
            </a:r>
          </a:p>
          <a:p>
            <a:endParaRPr lang="en-GB" dirty="0"/>
          </a:p>
          <a:p>
            <a:r>
              <a:rPr lang="en-GB" dirty="0"/>
              <a:t>It is not excluded that 1 or 2 more DUs could be available, but let’s be conservative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AA3928-1BE1-A62B-792A-419168DD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F9841D-B11F-25CD-FF55-424E68CD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8B3894-F8FB-D68E-BCF4-D6F81C8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C718A-484A-5E61-8F6D-AC94791C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 </a:t>
            </a:r>
            <a:r>
              <a:rPr lang="it-IT" dirty="0" err="1"/>
              <a:t>integration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DCE568-88FF-5D1F-E3DB-CEE65E4B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4720-C771-9D5D-DE11-65CF55CA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FC32F2-D8E9-75C4-6447-72048C0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6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BCC50B-B0BC-D6B8-E766-04768593EECC}"/>
              </a:ext>
            </a:extLst>
          </p:cNvPr>
          <p:cNvSpPr txBox="1"/>
          <p:nvPr/>
        </p:nvSpPr>
        <p:spPr>
          <a:xfrm>
            <a:off x="737152" y="1379496"/>
            <a:ext cx="107176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Forecasts for the next marine campaign (deadline DOM production: 31 May 2024):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</a:rPr>
              <a:t>DOM already produced: 252 (14 DU) </a:t>
            </a:r>
          </a:p>
          <a:p>
            <a:r>
              <a:rPr lang="en-GB" sz="1400" b="1" dirty="0">
                <a:solidFill>
                  <a:srgbClr val="00B050"/>
                </a:solidFill>
              </a:rPr>
              <a:t>(mostly Catania, Napoli with Athens and Erlangen contributions, special “guest” </a:t>
            </a:r>
            <a:r>
              <a:rPr lang="en-GB" sz="1400" b="1" dirty="0" err="1">
                <a:solidFill>
                  <a:srgbClr val="00B050"/>
                </a:solidFill>
              </a:rPr>
              <a:t>Nikhef</a:t>
            </a:r>
            <a:r>
              <a:rPr lang="en-GB" sz="1400" b="1" dirty="0">
                <a:solidFill>
                  <a:srgbClr val="00B050"/>
                </a:solidFill>
              </a:rPr>
              <a:t> that contributed with 72 DOMs)</a:t>
            </a:r>
            <a:endParaRPr lang="en-GB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/>
                </a:solidFill>
              </a:rPr>
              <a:t>DOM being finalized: 72 (4 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DOM being integrated but "halted" (CLBs are missing): 36</a:t>
            </a:r>
          </a:p>
          <a:p>
            <a:endParaRPr lang="en-GB" sz="2000" dirty="0"/>
          </a:p>
          <a:p>
            <a:r>
              <a:rPr lang="en-GB" sz="2000" dirty="0"/>
              <a:t>DOMs granted: 324 (18 DU)</a:t>
            </a:r>
          </a:p>
          <a:p>
            <a:r>
              <a:rPr lang="en-GB" sz="2000" dirty="0"/>
              <a:t>DOMs that could be easily finalized, if CLBs will become available: 36 (2 DU)</a:t>
            </a:r>
          </a:p>
          <a:p>
            <a:endParaRPr lang="en-GB" sz="2000" dirty="0"/>
          </a:p>
          <a:p>
            <a:r>
              <a:rPr lang="en-GB" sz="2000" dirty="0"/>
              <a:t>With no CLB problems and logistics without delays, we could arrive at the deadline with a maximum of 22 DU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A1ABA6-609B-1D8A-22B3-73F999FA3689}"/>
              </a:ext>
            </a:extLst>
          </p:cNvPr>
          <p:cNvSpPr txBox="1"/>
          <p:nvPr/>
        </p:nvSpPr>
        <p:spPr>
          <a:xfrm>
            <a:off x="1202481" y="5216894"/>
            <a:ext cx="978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DOM </a:t>
            </a:r>
            <a:r>
              <a:rPr lang="it-IT" sz="2800" b="1" dirty="0" err="1">
                <a:solidFill>
                  <a:srgbClr val="FF0000"/>
                </a:solidFill>
              </a:rPr>
              <a:t>available</a:t>
            </a:r>
            <a:r>
              <a:rPr lang="it-IT" sz="2800" b="1" dirty="0">
                <a:solidFill>
                  <a:srgbClr val="FF0000"/>
                </a:solidFill>
              </a:rPr>
              <a:t> for the </a:t>
            </a:r>
            <a:r>
              <a:rPr lang="it-IT" sz="2800" b="1" dirty="0" err="1">
                <a:solidFill>
                  <a:srgbClr val="FF0000"/>
                </a:solidFill>
              </a:rPr>
              <a:t>september</a:t>
            </a:r>
            <a:r>
              <a:rPr lang="it-IT" sz="2800" b="1" dirty="0">
                <a:solidFill>
                  <a:srgbClr val="FF0000"/>
                </a:solidFill>
              </a:rPr>
              <a:t> marine </a:t>
            </a:r>
            <a:r>
              <a:rPr lang="it-IT" sz="2800" b="1" dirty="0" err="1">
                <a:solidFill>
                  <a:srgbClr val="FF0000"/>
                </a:solidFill>
              </a:rPr>
              <a:t>campaign</a:t>
            </a:r>
            <a:r>
              <a:rPr lang="it-IT" sz="2800" b="1" dirty="0">
                <a:solidFill>
                  <a:srgbClr val="FF0000"/>
                </a:solidFill>
              </a:rPr>
              <a:t> 360 = 20 DU </a:t>
            </a:r>
          </a:p>
        </p:txBody>
      </p:sp>
    </p:spTree>
    <p:extLst>
      <p:ext uri="{BB962C8B-B14F-4D97-AF65-F5344CB8AC3E}">
        <p14:creationId xmlns:p14="http://schemas.microsoft.com/office/powerpoint/2010/main" val="428519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E981D-6863-6B49-BC43-D0D6D9AE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BM </a:t>
            </a:r>
            <a:r>
              <a:rPr lang="it-IT" dirty="0" err="1"/>
              <a:t>integration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91BE-553D-E3B7-B0FD-0D876123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GB" dirty="0"/>
              <a:t>So far, the BM integration rate has been strongly limited by the availability of some electronic boards</a:t>
            </a:r>
          </a:p>
          <a:p>
            <a:r>
              <a:rPr lang="en-GB" dirty="0"/>
              <a:t>5 BMs already integrated (1 QBM + 4) @Bari, Bologna, Caserta, LNS</a:t>
            </a:r>
          </a:p>
          <a:p>
            <a:r>
              <a:rPr lang="en-GB" dirty="0"/>
              <a:t>4 BMs are being integrated (</a:t>
            </a:r>
            <a:r>
              <a:rPr lang="en-GB"/>
              <a:t>1 ready </a:t>
            </a:r>
            <a:r>
              <a:rPr lang="en-GB" dirty="0"/>
              <a:t>+ 3 finalized by end of march)</a:t>
            </a:r>
          </a:p>
          <a:p>
            <a:r>
              <a:rPr lang="en-GB" dirty="0"/>
              <a:t>Critical boards for additional 8 BMs will be available by the end of march</a:t>
            </a:r>
          </a:p>
          <a:p>
            <a:r>
              <a:rPr lang="en-GB" dirty="0"/>
              <a:t>Current BM integration speed about 1 BM/month</a:t>
            </a:r>
          </a:p>
          <a:p>
            <a:pPr lvl="1">
              <a:buFont typeface="Font di sistema regolare"/>
              <a:buChar char="→"/>
            </a:pPr>
            <a:r>
              <a:rPr lang="en-GB" dirty="0"/>
              <a:t> 8 additional BMs ready by the end of may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2E6A2-2B25-F608-46FE-CC4FDC74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630BE3-5E99-4BE8-782D-EC7EA289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44C018-E27A-F124-75C0-9DBA325D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7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1C8373-0D40-2437-3985-9475A9F91C14}"/>
              </a:ext>
            </a:extLst>
          </p:cNvPr>
          <p:cNvSpPr txBox="1"/>
          <p:nvPr/>
        </p:nvSpPr>
        <p:spPr>
          <a:xfrm>
            <a:off x="1426901" y="5604669"/>
            <a:ext cx="933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BM </a:t>
            </a:r>
            <a:r>
              <a:rPr lang="it-IT" sz="2800" b="1" dirty="0" err="1">
                <a:solidFill>
                  <a:srgbClr val="FF0000"/>
                </a:solidFill>
              </a:rPr>
              <a:t>available</a:t>
            </a:r>
            <a:r>
              <a:rPr lang="it-IT" sz="2800" b="1" dirty="0">
                <a:solidFill>
                  <a:srgbClr val="FF0000"/>
                </a:solidFill>
              </a:rPr>
              <a:t> for the </a:t>
            </a:r>
            <a:r>
              <a:rPr lang="it-IT" sz="2800" b="1" dirty="0" err="1">
                <a:solidFill>
                  <a:srgbClr val="FF0000"/>
                </a:solidFill>
              </a:rPr>
              <a:t>september</a:t>
            </a:r>
            <a:r>
              <a:rPr lang="it-IT" sz="2800" b="1" dirty="0">
                <a:solidFill>
                  <a:srgbClr val="FF0000"/>
                </a:solidFill>
              </a:rPr>
              <a:t> marine </a:t>
            </a:r>
            <a:r>
              <a:rPr lang="it-IT" sz="2800" b="1" dirty="0" err="1">
                <a:solidFill>
                  <a:srgbClr val="FF0000"/>
                </a:solidFill>
              </a:rPr>
              <a:t>campaign</a:t>
            </a:r>
            <a:r>
              <a:rPr lang="it-IT" sz="2800" b="1" dirty="0">
                <a:solidFill>
                  <a:srgbClr val="FF0000"/>
                </a:solidFill>
              </a:rPr>
              <a:t> 17 = 17 DU </a:t>
            </a:r>
          </a:p>
        </p:txBody>
      </p:sp>
    </p:spTree>
    <p:extLst>
      <p:ext uri="{BB962C8B-B14F-4D97-AF65-F5344CB8AC3E}">
        <p14:creationId xmlns:p14="http://schemas.microsoft.com/office/powerpoint/2010/main" val="48982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62A3A-7B56-4AA7-E3A0-90502707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 Integration plans for the marine </a:t>
            </a:r>
            <a:r>
              <a:rPr lang="it-IT" dirty="0" err="1"/>
              <a:t>campaign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B0D33-7624-4B22-4DB2-68E59B79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259619"/>
            <a:ext cx="11847443" cy="4351338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FF0000"/>
                </a:solidFill>
              </a:rPr>
              <a:t>Refurbisment</a:t>
            </a:r>
            <a:r>
              <a:rPr lang="en-GB" sz="2000" dirty="0">
                <a:solidFill>
                  <a:srgbClr val="FF0000"/>
                </a:solidFill>
              </a:rPr>
              <a:t> and investigation of DUs 42 and 66 (now 129) @LNS: Broadcast type</a:t>
            </a:r>
          </a:p>
          <a:p>
            <a:r>
              <a:rPr lang="en-GB" sz="2000" dirty="0"/>
              <a:t>Present status as KM3NeT long term plan</a:t>
            </a:r>
          </a:p>
          <a:p>
            <a:endParaRPr lang="en-GB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43E864-0408-8EDB-C5A0-BD3BDD8C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8B9955-A373-2E07-5085-A1FB3570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DBFF46-4045-3428-89A3-3BCFA6A5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8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F59E66-2D16-F144-12FD-19E1F60E8EAB}"/>
              </a:ext>
            </a:extLst>
          </p:cNvPr>
          <p:cNvSpPr txBox="1"/>
          <p:nvPr/>
        </p:nvSpPr>
        <p:spPr>
          <a:xfrm>
            <a:off x="901907" y="2482497"/>
            <a:ext cx="3443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DU42 in </a:t>
            </a:r>
            <a:r>
              <a:rPr lang="it-IT" b="1" dirty="0" err="1">
                <a:solidFill>
                  <a:srgbClr val="00B050"/>
                </a:solidFill>
              </a:rPr>
              <a:t>process</a:t>
            </a:r>
            <a:r>
              <a:rPr lang="it-IT" b="1" dirty="0">
                <a:solidFill>
                  <a:srgbClr val="00B050"/>
                </a:solidFill>
              </a:rPr>
              <a:t>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DU129 in </a:t>
            </a:r>
            <a:r>
              <a:rPr lang="it-IT" b="1" dirty="0" err="1">
                <a:solidFill>
                  <a:srgbClr val="00B050"/>
                </a:solidFill>
              </a:rPr>
              <a:t>process</a:t>
            </a:r>
            <a:r>
              <a:rPr lang="it-IT" b="1" dirty="0">
                <a:solidFill>
                  <a:srgbClr val="00B050"/>
                </a:solidFill>
              </a:rPr>
              <a:t>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DU102 in </a:t>
            </a:r>
            <a:r>
              <a:rPr lang="it-IT" dirty="0" err="1"/>
              <a:t>process</a:t>
            </a:r>
            <a:r>
              <a:rPr lang="it-IT" dirty="0"/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DU107 in </a:t>
            </a:r>
            <a:r>
              <a:rPr lang="it-IT" dirty="0" err="1"/>
              <a:t>process</a:t>
            </a:r>
            <a:r>
              <a:rPr lang="it-IT" dirty="0"/>
              <a:t> 1 </a:t>
            </a:r>
            <a:r>
              <a:rPr lang="it-IT" dirty="0" err="1"/>
              <a:t>done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DU111 in </a:t>
            </a:r>
            <a:r>
              <a:rPr lang="it-IT" dirty="0" err="1"/>
              <a:t>process</a:t>
            </a:r>
            <a:r>
              <a:rPr lang="it-IT" dirty="0"/>
              <a:t> 1 </a:t>
            </a:r>
            <a:r>
              <a:rPr lang="it-IT" dirty="0" err="1"/>
              <a:t>done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DU117 from Genova </a:t>
            </a:r>
            <a:r>
              <a:rPr lang="it-IT" dirty="0" err="1"/>
              <a:t>tbd</a:t>
            </a:r>
            <a:r>
              <a:rPr lang="it-IT" dirty="0"/>
              <a:t> P4&amp;P5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E0A998-36FB-885E-7CEF-C2C1BB957503}"/>
              </a:ext>
            </a:extLst>
          </p:cNvPr>
          <p:cNvSpPr txBox="1"/>
          <p:nvPr/>
        </p:nvSpPr>
        <p:spPr>
          <a:xfrm>
            <a:off x="4602097" y="2477503"/>
            <a:ext cx="34434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DU100 (Q-DU)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DU103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DU105 in </a:t>
            </a:r>
            <a:r>
              <a:rPr lang="it-IT" dirty="0" err="1"/>
              <a:t>process</a:t>
            </a:r>
            <a:r>
              <a:rPr lang="it-IT" dirty="0"/>
              <a:t>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DU108 in </a:t>
            </a:r>
            <a:r>
              <a:rPr lang="it-IT" dirty="0" err="1"/>
              <a:t>process</a:t>
            </a:r>
            <a:r>
              <a:rPr lang="it-IT" dirty="0"/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DU109 </a:t>
            </a:r>
            <a:r>
              <a:rPr lang="it-IT" dirty="0" err="1"/>
              <a:t>process</a:t>
            </a:r>
            <a:r>
              <a:rPr lang="it-IT" dirty="0"/>
              <a:t> 1 </a:t>
            </a:r>
            <a:r>
              <a:rPr lang="it-IT" dirty="0" err="1"/>
              <a:t>done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DU110 </a:t>
            </a:r>
            <a:r>
              <a:rPr lang="it-IT" dirty="0" err="1"/>
              <a:t>process</a:t>
            </a:r>
            <a:r>
              <a:rPr lang="it-IT" dirty="0"/>
              <a:t> 1 </a:t>
            </a:r>
            <a:r>
              <a:rPr lang="it-IT" dirty="0" err="1"/>
              <a:t>done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DU104 from Genova </a:t>
            </a:r>
            <a:r>
              <a:rPr lang="it-IT" dirty="0" err="1"/>
              <a:t>tbd</a:t>
            </a:r>
            <a:r>
              <a:rPr lang="it-IT" dirty="0"/>
              <a:t> P4&amp;P5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DU113 from Genova </a:t>
            </a:r>
            <a:r>
              <a:rPr lang="it-IT" dirty="0" err="1"/>
              <a:t>tbd</a:t>
            </a:r>
            <a:r>
              <a:rPr lang="it-IT" dirty="0"/>
              <a:t> P4&amp;P5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DU116 from Genova </a:t>
            </a:r>
            <a:r>
              <a:rPr lang="it-IT" dirty="0" err="1"/>
              <a:t>tbd</a:t>
            </a:r>
            <a:r>
              <a:rPr lang="it-IT" dirty="0"/>
              <a:t> P4&amp;P5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E7E8D4-7AA7-815C-6129-9CE8C7F1CCCC}"/>
              </a:ext>
            </a:extLst>
          </p:cNvPr>
          <p:cNvSpPr txBox="1"/>
          <p:nvPr/>
        </p:nvSpPr>
        <p:spPr>
          <a:xfrm>
            <a:off x="8050694" y="2477503"/>
            <a:ext cx="323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DU104 in </a:t>
            </a:r>
            <a:r>
              <a:rPr lang="it-IT" dirty="0" err="1"/>
              <a:t>process</a:t>
            </a:r>
            <a:r>
              <a:rPr lang="it-IT" dirty="0"/>
              <a:t> 2 @Caserta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DU113 @Caserta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DU117 @LNS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98C871-6F8B-C45F-8301-472C43B99A68}"/>
              </a:ext>
            </a:extLst>
          </p:cNvPr>
          <p:cNvSpPr txBox="1"/>
          <p:nvPr/>
        </p:nvSpPr>
        <p:spPr>
          <a:xfrm>
            <a:off x="1739348" y="198217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EC313A-FC19-0DE7-173B-D4C81B0675D7}"/>
              </a:ext>
            </a:extLst>
          </p:cNvPr>
          <p:cNvSpPr txBox="1"/>
          <p:nvPr/>
        </p:nvSpPr>
        <p:spPr>
          <a:xfrm>
            <a:off x="4411082" y="1808518"/>
            <a:ext cx="3516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Caserta*</a:t>
            </a:r>
          </a:p>
          <a:p>
            <a:pPr algn="ctr"/>
            <a:r>
              <a:rPr lang="it-IT" sz="1400" dirty="0"/>
              <a:t>* For some of the P1 Rome group </a:t>
            </a:r>
            <a:r>
              <a:rPr lang="it-IT" sz="1400" dirty="0" err="1"/>
              <a:t>contributed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D17C60-BD2B-5B11-B9AB-D697EA7E82CB}"/>
              </a:ext>
            </a:extLst>
          </p:cNvPr>
          <p:cNvSpPr txBox="1"/>
          <p:nvPr/>
        </p:nvSpPr>
        <p:spPr>
          <a:xfrm>
            <a:off x="8610600" y="1982177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Genova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3DF43B-6588-31F2-5616-A115A4B68D6B}"/>
              </a:ext>
            </a:extLst>
          </p:cNvPr>
          <p:cNvSpPr txBox="1"/>
          <p:nvPr/>
        </p:nvSpPr>
        <p:spPr>
          <a:xfrm>
            <a:off x="1892487" y="5535455"/>
            <a:ext cx="902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DU </a:t>
            </a:r>
            <a:r>
              <a:rPr lang="it-IT" sz="2800" b="1" dirty="0" err="1">
                <a:solidFill>
                  <a:srgbClr val="FF0000"/>
                </a:solidFill>
              </a:rPr>
              <a:t>available</a:t>
            </a:r>
            <a:r>
              <a:rPr lang="it-IT" sz="2800" b="1" dirty="0">
                <a:solidFill>
                  <a:srgbClr val="FF0000"/>
                </a:solidFill>
              </a:rPr>
              <a:t> for the </a:t>
            </a:r>
            <a:r>
              <a:rPr lang="it-IT" sz="2800" b="1" dirty="0" err="1">
                <a:solidFill>
                  <a:srgbClr val="FF0000"/>
                </a:solidFill>
              </a:rPr>
              <a:t>september</a:t>
            </a:r>
            <a:r>
              <a:rPr lang="it-IT" sz="2800" b="1" dirty="0">
                <a:solidFill>
                  <a:srgbClr val="FF0000"/>
                </a:solidFill>
              </a:rPr>
              <a:t> marine </a:t>
            </a:r>
            <a:r>
              <a:rPr lang="it-IT" sz="2800" b="1" dirty="0" err="1">
                <a:solidFill>
                  <a:srgbClr val="FF0000"/>
                </a:solidFill>
              </a:rPr>
              <a:t>campaign</a:t>
            </a:r>
            <a:r>
              <a:rPr lang="it-IT" sz="2800" b="1" dirty="0">
                <a:solidFill>
                  <a:srgbClr val="FF0000"/>
                </a:solidFill>
              </a:rPr>
              <a:t> 17+2 = 19</a:t>
            </a:r>
          </a:p>
        </p:txBody>
      </p:sp>
    </p:spTree>
    <p:extLst>
      <p:ext uri="{BB962C8B-B14F-4D97-AF65-F5344CB8AC3E}">
        <p14:creationId xmlns:p14="http://schemas.microsoft.com/office/powerpoint/2010/main" val="289037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7F400-EA50-3B82-9ABD-C4EACB59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points for DU production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EA14A-A4D5-DD38-F727-D674AED6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1511749"/>
            <a:ext cx="1166853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The logistics (transports) in the last three months has been a nightmare and </a:t>
            </a:r>
            <a:r>
              <a:rPr lang="en-GB" sz="2000" dirty="0" err="1"/>
              <a:t>introducde</a:t>
            </a:r>
            <a:r>
              <a:rPr lang="en-GB" sz="2000" dirty="0"/>
              <a:t> delays in the integration</a:t>
            </a:r>
          </a:p>
          <a:p>
            <a:pPr lvl="1"/>
            <a:r>
              <a:rPr lang="en-GB" sz="1800" dirty="0"/>
              <a:t>It will continue to negatively interfere with the integration of DOM, BM and DU until the FOR funds are moved to INFN-Napoli to issue the tender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DOMs: Electronics (CLB track phase, FPGA firmware, problems with the octopus board,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DOMs: available space (this problem will be solved with the new labs in Catania 2 and Caserta, financed with PNRR funds)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BMs: Electronics (CLBs issue, </a:t>
            </a:r>
            <a:r>
              <a:rPr lang="en-GB" sz="2000" dirty="0" err="1"/>
              <a:t>Glenair</a:t>
            </a:r>
            <a:r>
              <a:rPr lang="en-GB" sz="2000" dirty="0"/>
              <a:t> boards availability)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DU: available space (can limit the production rate at the LNS site)</a:t>
            </a:r>
          </a:p>
          <a:p>
            <a:r>
              <a:rPr lang="en-GB" sz="2000" dirty="0"/>
              <a:t>Tender bureaucracy is overwhelming all of us</a:t>
            </a:r>
          </a:p>
          <a:p>
            <a:r>
              <a:rPr lang="en-GB" sz="2000" dirty="0"/>
              <a:t>The “nuovo </a:t>
            </a:r>
            <a:r>
              <a:rPr lang="en-GB" sz="2000" dirty="0" err="1"/>
              <a:t>codice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appalti</a:t>
            </a:r>
            <a:r>
              <a:rPr lang="en-GB" sz="2000" dirty="0"/>
              <a:t>” is major step towards further waste of time: even purchases below 5k€ are becoming quite difficult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115965-5ADA-2128-8968-D9C874B3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D79-9DE4-E046-B440-D3E277686DA8}" type="datetime1">
              <a:rPr lang="it-IT" smtClean="0"/>
              <a:t>15/03/24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9B6114-5861-D0AE-7A4C-8089C204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Pasquale Migliozzi – INFN Napoli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F1A58-963B-108F-1D60-27A5FB11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0346-502A-8E46-B678-FC070F2DA53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957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gliozziTemplate" id="{0D31BE70-2663-034E-87C9-416A421D3E9C}" vid="{7E5B43CF-6B25-EC49-8248-9B4E387CC5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2503</TotalTime>
  <Words>1113</Words>
  <Application>Microsoft Macintosh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Font di sistema regolare</vt:lpstr>
      <vt:lpstr>Tema di Office</vt:lpstr>
      <vt:lpstr>Towards the september marine campaign and beyond</vt:lpstr>
      <vt:lpstr>Status as 13th march</vt:lpstr>
      <vt:lpstr>Next sea campaign: september 2024</vt:lpstr>
      <vt:lpstr>Next sea campaign: september 2024</vt:lpstr>
      <vt:lpstr>Assumption</vt:lpstr>
      <vt:lpstr>DOM integration</vt:lpstr>
      <vt:lpstr>BM integration</vt:lpstr>
      <vt:lpstr>DU Integration plans for the marine campaign</vt:lpstr>
      <vt:lpstr>Critical points for DU production</vt:lpstr>
      <vt:lpstr>Impact of the various sources of delay on the DOM integration </vt:lpstr>
      <vt:lpstr>Limiting factor for the DU integration: space</vt:lpstr>
      <vt:lpstr>Critical points @LNS</vt:lpstr>
      <vt:lpstr>Critical points @LNS</vt:lpstr>
      <vt:lpstr>Possible limiting factors in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the september marine campaign</dc:title>
  <dc:creator>Pasquale Migliozzi</dc:creator>
  <cp:lastModifiedBy>Pasquale Migliozzi</cp:lastModifiedBy>
  <cp:revision>14</cp:revision>
  <dcterms:created xsi:type="dcterms:W3CDTF">2024-03-11T14:12:32Z</dcterms:created>
  <dcterms:modified xsi:type="dcterms:W3CDTF">2024-03-15T13:29:30Z</dcterms:modified>
</cp:coreProperties>
</file>